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eďa Viktor" userId="581c0b39-1e8e-4cc3-952e-de3f128a2d26" providerId="ADAL" clId="{52C8CA81-5A23-44AB-B060-9C71709FDC7E}"/>
    <pc:docChg chg="delSld modSld">
      <pc:chgData name="Šeďa Viktor" userId="581c0b39-1e8e-4cc3-952e-de3f128a2d26" providerId="ADAL" clId="{52C8CA81-5A23-44AB-B060-9C71709FDC7E}" dt="2021-11-12T09:45:03.608" v="6" actId="6549"/>
      <pc:docMkLst>
        <pc:docMk/>
      </pc:docMkLst>
      <pc:sldChg chg="modSp mod">
        <pc:chgData name="Šeďa Viktor" userId="581c0b39-1e8e-4cc3-952e-de3f128a2d26" providerId="ADAL" clId="{52C8CA81-5A23-44AB-B060-9C71709FDC7E}" dt="2021-11-12T09:41:32.228" v="5" actId="6549"/>
        <pc:sldMkLst>
          <pc:docMk/>
          <pc:sldMk cId="2294090701" sldId="261"/>
        </pc:sldMkLst>
        <pc:spChg chg="mod">
          <ac:chgData name="Šeďa Viktor" userId="581c0b39-1e8e-4cc3-952e-de3f128a2d26" providerId="ADAL" clId="{52C8CA81-5A23-44AB-B060-9C71709FDC7E}" dt="2021-11-12T09:41:32.228" v="5" actId="6549"/>
          <ac:spMkLst>
            <pc:docMk/>
            <pc:sldMk cId="2294090701" sldId="261"/>
            <ac:spMk id="9" creationId="{B0317FFD-CB92-480F-8506-F2F9EA204A66}"/>
          </ac:spMkLst>
        </pc:spChg>
      </pc:sldChg>
      <pc:sldChg chg="modSp mod">
        <pc:chgData name="Šeďa Viktor" userId="581c0b39-1e8e-4cc3-952e-de3f128a2d26" providerId="ADAL" clId="{52C8CA81-5A23-44AB-B060-9C71709FDC7E}" dt="2021-11-12T09:45:03.608" v="6" actId="6549"/>
        <pc:sldMkLst>
          <pc:docMk/>
          <pc:sldMk cId="3267181959" sldId="282"/>
        </pc:sldMkLst>
        <pc:spChg chg="mod">
          <ac:chgData name="Šeďa Viktor" userId="581c0b39-1e8e-4cc3-952e-de3f128a2d26" providerId="ADAL" clId="{52C8CA81-5A23-44AB-B060-9C71709FDC7E}" dt="2021-11-12T09:45:03.608" v="6" actId="6549"/>
          <ac:spMkLst>
            <pc:docMk/>
            <pc:sldMk cId="3267181959" sldId="282"/>
            <ac:spMk id="10" creationId="{80465EF4-3DA0-4E50-99D4-95A1FCA8670B}"/>
          </ac:spMkLst>
        </pc:spChg>
      </pc:sldChg>
      <pc:sldChg chg="del">
        <pc:chgData name="Šeďa Viktor" userId="581c0b39-1e8e-4cc3-952e-de3f128a2d26" providerId="ADAL" clId="{52C8CA81-5A23-44AB-B060-9C71709FDC7E}" dt="2021-11-12T09:37:29.915" v="4" actId="2696"/>
        <pc:sldMkLst>
          <pc:docMk/>
          <pc:sldMk cId="1542756099" sldId="283"/>
        </pc:sldMkLst>
      </pc:sldChg>
      <pc:sldChg chg="del">
        <pc:chgData name="Šeďa Viktor" userId="581c0b39-1e8e-4cc3-952e-de3f128a2d26" providerId="ADAL" clId="{52C8CA81-5A23-44AB-B060-9C71709FDC7E}" dt="2021-11-12T09:37:11.549" v="3" actId="2696"/>
        <pc:sldMkLst>
          <pc:docMk/>
          <pc:sldMk cId="258841822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rr.cz/kontakty/kontakty-na-administratory-monitorovaciho-systemu/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viktor.seda@cr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5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aplikaci ms2014+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</a:p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oblast zdravotnictví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16. 11. 2021								Mgr. Viktor Šeďa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05293" y="456193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ZALOŽENÍ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B79999-8825-4F13-9523-37DABD61CE26}"/>
              </a:ext>
            </a:extLst>
          </p:cNvPr>
          <p:cNvSpPr txBox="1">
            <a:spLocks/>
          </p:cNvSpPr>
          <p:nvPr/>
        </p:nvSpPr>
        <p:spPr>
          <a:xfrm>
            <a:off x="4147295" y="1253131"/>
            <a:ext cx="4439940" cy="236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přihlášení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program: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06 – IROP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26B3DD-F897-4884-95B5-B4ABF72E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89" y="1121441"/>
            <a:ext cx="3304028" cy="2640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38CD1F-649E-4BA9-913B-EB20F8EB5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89" y="3802899"/>
            <a:ext cx="7751494" cy="23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B1BAEFB-93EF-4AC8-AC1D-E0D17033924A}"/>
              </a:ext>
            </a:extLst>
          </p:cNvPr>
          <p:cNvSpPr txBox="1">
            <a:spLocks/>
          </p:cNvSpPr>
          <p:nvPr/>
        </p:nvSpPr>
        <p:spPr>
          <a:xfrm>
            <a:off x="1105293" y="328119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VYPLŇOVÁNÍ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D7E3A-2B40-43FC-8E12-6DD7B7E6FCB4}"/>
              </a:ext>
            </a:extLst>
          </p:cNvPr>
          <p:cNvSpPr txBox="1">
            <a:spLocks/>
          </p:cNvSpPr>
          <p:nvPr/>
        </p:nvSpPr>
        <p:spPr>
          <a:xfrm>
            <a:off x="3989439" y="1010238"/>
            <a:ext cx="4782422" cy="500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šedivá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bílá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needitovatelná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ideální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horních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poslední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vazby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indikátory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obsahuje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zaktivnit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39C505D-3DDB-4BF7-A807-4FF7BB06E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" y="1036061"/>
            <a:ext cx="3315432" cy="50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07581" y="277002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VZ A CBA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C485B3-EDE3-4103-BCD5-48F8EFF8ABE9}"/>
              </a:ext>
            </a:extLst>
          </p:cNvPr>
          <p:cNvSpPr txBox="1">
            <a:spLocks/>
          </p:cNvSpPr>
          <p:nvPr/>
        </p:nvSpPr>
        <p:spPr>
          <a:xfrm>
            <a:off x="213762" y="9700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práci s modulem veřejné zakázky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zaškrtnout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Realizace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zadávacích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řízení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CBA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projektů se způsobilými výdaji nižšími než 100 mil. Kč se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zpracování CBA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7382A1-55BE-40F1-8A0C-72AF4074C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29" y="1864761"/>
            <a:ext cx="2505075" cy="1295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C55656-FAB2-4820-83D7-DF299591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072" y="1845974"/>
            <a:ext cx="2706264" cy="2131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C90DC5-C8E8-4199-A2FF-023D60D1F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22" y="4965754"/>
            <a:ext cx="5410079" cy="10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6A19C17-1AD2-4F57-A888-EABBA535A420}"/>
              </a:ext>
            </a:extLst>
          </p:cNvPr>
          <p:cNvSpPr txBox="1">
            <a:spLocks/>
          </p:cNvSpPr>
          <p:nvPr/>
        </p:nvSpPr>
        <p:spPr>
          <a:xfrm>
            <a:off x="530088" y="161185"/>
            <a:ext cx="7739270" cy="116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300" dirty="0"/>
              <a:t>PROJEKTOVÁ ŽÁDOST – SUBJEKTY PROJEKTU </a:t>
            </a:r>
            <a:br>
              <a:rPr lang="cs-CZ" sz="2300" dirty="0"/>
            </a:br>
            <a:r>
              <a:rPr lang="cs-CZ" sz="2300" dirty="0"/>
              <a:t>A ROZPOČET U OSS</a:t>
            </a:r>
            <a:endParaRPr lang="cs-CZ" sz="23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465EF4-3DA0-4E50-99D4-95A1FCA8670B}"/>
              </a:ext>
            </a:extLst>
          </p:cNvPr>
          <p:cNvSpPr txBox="1">
            <a:spLocks/>
          </p:cNvSpPr>
          <p:nvPr/>
        </p:nvSpPr>
        <p:spPr>
          <a:xfrm>
            <a:off x="324464" y="1110665"/>
            <a:ext cx="8440769" cy="4512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Výjimka pro organizační složky státu a státní příspěvkové organizace (viz níže)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Problematika popsána v příloze č. 1 Specifických pravidel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Subjekty</a:t>
            </a:r>
            <a:endParaRPr kumimoji="0" lang="cs-CZ" sz="17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 žadatele státní příspěvková organizace ze zákona/ostatní  vyberte typ subjektu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Financují kapitola SR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Rozpočet roční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Obecně 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30. 9.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způsobilé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ukončení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30. 9.,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počítat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proplácením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dotace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následujícím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uvést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rozpočtu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organizační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příspěvková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ostatní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/ze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zákona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předchozím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3674BC4-DB68-4E01-A540-4C271050A94D}"/>
              </a:ext>
            </a:extLst>
          </p:cNvPr>
          <p:cNvSpPr txBox="1">
            <a:spLocks/>
          </p:cNvSpPr>
          <p:nvPr/>
        </p:nvSpPr>
        <p:spPr>
          <a:xfrm>
            <a:off x="894269" y="352119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UŽIVATELSKÉ ROLE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1D819-5474-47A0-B4FE-2206DF6027E3}"/>
              </a:ext>
            </a:extLst>
          </p:cNvPr>
          <p:cNvSpPr txBox="1">
            <a:spLocks/>
          </p:cNvSpPr>
          <p:nvPr/>
        </p:nvSpPr>
        <p:spPr>
          <a:xfrm>
            <a:off x="368709" y="10998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Zástupce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 ideálním případě žadatel)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přidávat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role,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odebírat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defaultně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změněno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na projekt zadává plnou moc a má vždy i roli editor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Editor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Čtenář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žádná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může provést storno finalizace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základě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podepisovat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provádět storno finalizace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stejně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ED3D5ED-3853-4CF9-8EB5-BD317CB0A78F}"/>
              </a:ext>
            </a:extLst>
          </p:cNvPr>
          <p:cNvSpPr txBox="1">
            <a:spLocks/>
          </p:cNvSpPr>
          <p:nvPr/>
        </p:nvSpPr>
        <p:spPr>
          <a:xfrm>
            <a:off x="982198" y="176440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PLNÁ MOC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EC6D04-7F7F-4A60-8C4A-6A7373E126FD}"/>
              </a:ext>
            </a:extLst>
          </p:cNvPr>
          <p:cNvSpPr txBox="1">
            <a:spLocks/>
          </p:cNvSpPr>
          <p:nvPr/>
        </p:nvSpPr>
        <p:spPr>
          <a:xfrm>
            <a:off x="457200" y="924171"/>
            <a:ext cx="8107424" cy="368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rolí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Nejprve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papírová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neregistrovaného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ISKP14+),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neurčitou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předmět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podepište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02D9009-07D6-4766-8E68-1B256E763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91" y="3236586"/>
            <a:ext cx="5782615" cy="29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EBA24DC-04C4-4311-B84C-DAB617052380}"/>
              </a:ext>
            </a:extLst>
          </p:cNvPr>
          <p:cNvSpPr txBox="1">
            <a:spLocks/>
          </p:cNvSpPr>
          <p:nvPr/>
        </p:nvSpPr>
        <p:spPr>
          <a:xfrm>
            <a:off x="903835" y="295476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FINALIZACE A ELEKTRONICKÝ PODPIS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B8AA01-682C-465E-85E4-82F5266ACA53}"/>
              </a:ext>
            </a:extLst>
          </p:cNvPr>
          <p:cNvSpPr txBox="1">
            <a:spLocks/>
          </p:cNvSpPr>
          <p:nvPr/>
        </p:nvSpPr>
        <p:spPr>
          <a:xfrm>
            <a:off x="221566" y="1073115"/>
            <a:ext cx="84219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Identifikace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finalizovat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</a:t>
            </a: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 Extension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Native App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automaticky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odkáže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těchto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C962F97-DD1B-4786-A361-5C661009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2" y="1348669"/>
            <a:ext cx="3282667" cy="6295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6A0B94-8165-4BB7-A609-80664C34F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051" y="2489448"/>
            <a:ext cx="3400481" cy="20267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885924-FB5D-477C-A166-78B37C5A4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22" y="4571513"/>
            <a:ext cx="2258465" cy="11728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1844AD-F0B5-4605-A200-5D84C9AD9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164" y="4567290"/>
            <a:ext cx="267689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5D77B2C-0313-4BCB-B455-0A63E0930A57}"/>
              </a:ext>
            </a:extLst>
          </p:cNvPr>
          <p:cNvSpPr txBox="1">
            <a:spLocks/>
          </p:cNvSpPr>
          <p:nvPr/>
        </p:nvSpPr>
        <p:spPr>
          <a:xfrm>
            <a:off x="894269" y="278507"/>
            <a:ext cx="7057427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RUČNÍ PODÁNÍ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B588F5-69E6-4EAE-96DA-E15E2AA10709}"/>
              </a:ext>
            </a:extLst>
          </p:cNvPr>
          <p:cNvSpPr txBox="1">
            <a:spLocks/>
          </p:cNvSpPr>
          <p:nvPr/>
        </p:nvSpPr>
        <p:spPr>
          <a:xfrm>
            <a:off x="372138" y="1010572"/>
            <a:ext cx="8229600" cy="499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umožněno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připravit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předstihu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samotného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otevření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zmáčknout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5D3D29C-E4EB-410E-9F01-5B8D203D8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87" y="2217481"/>
            <a:ext cx="4958707" cy="2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8F49513-6093-4D73-A6F2-B522CCF5DFFF}"/>
              </a:ext>
            </a:extLst>
          </p:cNvPr>
          <p:cNvSpPr txBox="1">
            <a:spLocks/>
          </p:cNvSpPr>
          <p:nvPr/>
        </p:nvSpPr>
        <p:spPr>
          <a:xfrm>
            <a:off x="683568" y="211635"/>
            <a:ext cx="7718789" cy="6914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S JAKÝMI PŘÍRUČKAMI PRACOVAT </a:t>
            </a:r>
            <a:r>
              <a:rPr lang="en-US" sz="2800" dirty="0"/>
              <a:t>A NA KOHO SE OBRÁTIT S </a:t>
            </a:r>
            <a:r>
              <a:rPr lang="en-US" sz="2800" dirty="0">
                <a:solidFill>
                  <a:srgbClr val="FF0000"/>
                </a:solidFill>
              </a:rPr>
              <a:t>TECHNICKÝMI PROBLÉMY</a:t>
            </a:r>
            <a:r>
              <a:rPr lang="en-US" sz="2800" dirty="0"/>
              <a:t>?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180520-D8F3-4CB5-BB1D-CF29D337D2B6}"/>
              </a:ext>
            </a:extLst>
          </p:cNvPr>
          <p:cNvSpPr txBox="1">
            <a:spLocks/>
          </p:cNvSpPr>
          <p:nvPr/>
        </p:nvSpPr>
        <p:spPr>
          <a:xfrm>
            <a:off x="428162" y="12803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dokumenty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ISKP14+?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17</a:t>
            </a:r>
            <a:r>
              <a:rPr kumimoji="0" lang="en-US" sz="1800" b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zpracování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CBA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modulem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místně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jejich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nezastižení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kteréhokoliv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https://www.crr.cz/kontakty/kontakty-na-administratory-monitorovaciho-systemu/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Mgr. Viktor Šeďa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Jihomoravský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viktor.seda@crr.cz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+420 518 770 231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157748"/>
            <a:ext cx="7566164" cy="50247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- ISKP14+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– depeše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Depeše – výběr adresáta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žádost 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Vyplňování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cs typeface="Arial" panose="020B0604020202020204" pitchFamily="34" charset="0"/>
              </a:rPr>
              <a:t>VZ a CBA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cs typeface="Arial" panose="020B0604020202020204" pitchFamily="34" charset="0"/>
              </a:rPr>
              <a:t>Subjekty projektu a rozpočet u OSS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Uživatelské role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Plná moc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elektronický podpis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Ruční podání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jakými příručkami pracovat a na koho se obrátit s technickými problémy?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0442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– ISKP14+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13358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koncového</a:t>
            </a:r>
            <a:r>
              <a:rPr lang="en-US" sz="2000" dirty="0"/>
              <a:t> </a:t>
            </a:r>
            <a:r>
              <a:rPr lang="en-US" sz="2000" dirty="0" err="1"/>
              <a:t>příjemce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Adresa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en-US" sz="2000" dirty="0">
              <a:solidFill>
                <a:srgbClr val="5FA4E5"/>
              </a:solidFill>
            </a:endParaRPr>
          </a:p>
          <a:p>
            <a:r>
              <a:rPr lang="cs-CZ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09143A-6A28-468A-B381-0850573C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7" y="1952305"/>
            <a:ext cx="7129574" cy="3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Minimální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monitoru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1366 x 768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internetovém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zapnutý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JavaScript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(viz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snímek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kompatibility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https://www.mssf.cz/testappbeta/check_client.aspx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OS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desktopových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 Windows a Apple macOS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Internet Explorer 11, Google Chrome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 Mozilla Firefox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pole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 a kliknutí na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vyplněný formulář odešle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89418D-5D1C-44B0-BC26-41D0E3F3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8" y="2390727"/>
            <a:ext cx="7202597" cy="3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427400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E6D41-97B1-4F05-A990-9ACBC8D187C6}"/>
              </a:ext>
            </a:extLst>
          </p:cNvPr>
          <p:cNvSpPr txBox="1">
            <a:spLocks/>
          </p:cNvSpPr>
          <p:nvPr/>
        </p:nvSpPr>
        <p:spPr>
          <a:xfrm>
            <a:off x="457200" y="14333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zadané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formuláři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provedení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sděleno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jméno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zapomenuté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5A4D8-1FDD-4CA2-A26D-61AE76FD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" y="2441827"/>
            <a:ext cx="5125689" cy="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674395-8B11-4204-85C3-E3C5BEA6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561" y="4182386"/>
            <a:ext cx="273405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42476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5344C-6A7D-4804-B017-A2A37F838431}"/>
              </a:ext>
            </a:extLst>
          </p:cNvPr>
          <p:cNvSpPr txBox="1">
            <a:spLocks/>
          </p:cNvSpPr>
          <p:nvPr/>
        </p:nvSpPr>
        <p:spPr>
          <a:xfrm>
            <a:off x="260254" y="1240532"/>
            <a:ext cx="84265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probíhá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komunikace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výsledek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upozorňující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lhůtu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(neodpovídá se na ně)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uživatelské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konkrétního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notifikací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příchozí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proveďte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svůj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pracovní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e-mail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mobilní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možnosti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Zatrhněte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6F229D-AEA0-4971-8DE1-6C40EF14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9" y="3940481"/>
            <a:ext cx="2463591" cy="18457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2525CB-7889-4D94-AE32-66B4C8358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40" y="3998350"/>
            <a:ext cx="5569063" cy="21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1880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EAE67D8-F794-4887-83EC-4ABFA7385E0A}"/>
              </a:ext>
            </a:extLst>
          </p:cNvPr>
          <p:cNvSpPr txBox="1">
            <a:spLocks/>
          </p:cNvSpPr>
          <p:nvPr/>
        </p:nvSpPr>
        <p:spPr>
          <a:xfrm>
            <a:off x="1127928" y="25868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752659-4C03-41FA-981E-91D166BE4303}"/>
              </a:ext>
            </a:extLst>
          </p:cNvPr>
          <p:cNvSpPr txBox="1">
            <a:spLocks/>
          </p:cNvSpPr>
          <p:nvPr/>
        </p:nvSpPr>
        <p:spPr>
          <a:xfrm>
            <a:off x="329677" y="937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vztahující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078391-A9CB-4A4D-816F-B6DF7A2EE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0" y="1916474"/>
            <a:ext cx="2211204" cy="37026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BBA87B-4798-46DF-84B2-727F7DF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929" y="1866360"/>
            <a:ext cx="5947172" cy="259333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F8159A-E756-40D4-8F20-9D76EC3D31CE}"/>
              </a:ext>
            </a:extLst>
          </p:cNvPr>
          <p:cNvSpPr txBox="1"/>
          <p:nvPr/>
        </p:nvSpPr>
        <p:spPr>
          <a:xfrm>
            <a:off x="2435690" y="4418531"/>
            <a:ext cx="6373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projektové žádosti, zůstane tato depeše k danému projektu navázána (sloupec „Vázáno na objekt“)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nástěnky, depeše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nebude</a:t>
            </a:r>
            <a:r>
              <a:rPr lang="cs-CZ" dirty="0">
                <a:solidFill>
                  <a:prstClr val="black"/>
                </a:solidFill>
                <a:latin typeface="Airal"/>
              </a:rPr>
              <a:t> navázána k žádnému projektu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= tuto možnost nepoužívat!</a:t>
            </a: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79186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DEPEŠE – VÝBĚR ADRESÁTA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BAF527-EAA2-414A-8C72-AE56B664BEB2}"/>
              </a:ext>
            </a:extLst>
          </p:cNvPr>
          <p:cNvSpPr txBox="1">
            <a:spLocks/>
          </p:cNvSpPr>
          <p:nvPr/>
        </p:nvSpPr>
        <p:spPr>
          <a:xfrm>
            <a:off x="372138" y="93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vybíráme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způsobem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označíme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šipky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směřující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směrem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vpravo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přesuneme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adresátů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pokud se u přijaté depeše zvolí možnost „Odpovědět“, není třeba vybírat adresáty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nástěnky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se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adresátech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nezobrazí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B68567-B3A5-4393-A8AC-CBA9A833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40" y="2569136"/>
            <a:ext cx="6087137" cy="3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284</TotalTime>
  <Words>1501</Words>
  <Application>Microsoft Office PowerPoint</Application>
  <PresentationFormat>Předvádění na obrazovce (4:3)</PresentationFormat>
  <Paragraphs>198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Airal</vt:lpstr>
      <vt:lpstr>Arial</vt:lpstr>
      <vt:lpstr>Calibri</vt:lpstr>
      <vt:lpstr>CRR template</vt:lpstr>
      <vt:lpstr>Základní infoRmace o aplikaci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Šeďa Viktor</cp:lastModifiedBy>
  <cp:revision>45</cp:revision>
  <dcterms:created xsi:type="dcterms:W3CDTF">2021-01-13T14:58:16Z</dcterms:created>
  <dcterms:modified xsi:type="dcterms:W3CDTF">2021-11-12T09:45:14Z</dcterms:modified>
  <cp:category/>
</cp:coreProperties>
</file>