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3" r:id="rId2"/>
    <p:sldId id="295" r:id="rId3"/>
    <p:sldId id="308" r:id="rId4"/>
    <p:sldId id="310" r:id="rId5"/>
    <p:sldId id="265" r:id="rId6"/>
    <p:sldId id="322" r:id="rId7"/>
    <p:sldId id="327" r:id="rId8"/>
    <p:sldId id="301" r:id="rId9"/>
    <p:sldId id="326" r:id="rId10"/>
    <p:sldId id="302" r:id="rId11"/>
    <p:sldId id="303" r:id="rId12"/>
    <p:sldId id="328" r:id="rId13"/>
    <p:sldId id="325" r:id="rId14"/>
    <p:sldId id="329" r:id="rId15"/>
    <p:sldId id="264" r:id="rId16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Štěpánka Moravcová" initials="ŠM" lastIdx="4" clrIdx="0"/>
  <p:cmAuthor id="1" name="Chumlen Jan" initials="CJ" lastIdx="4" clrIdx="1">
    <p:extLst/>
  </p:cmAuthor>
  <p:cmAuthor id="2" name="Skopalíková Lenka" initials="SL" lastIdx="8" clrIdx="2">
    <p:extLst/>
  </p:cmAuthor>
  <p:cmAuthor id="3" name="Šimek Miroslav" initials="ŠM" lastIdx="3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29C"/>
    <a:srgbClr val="339933"/>
    <a:srgbClr val="5FA4E5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261" autoAdjust="0"/>
  </p:normalViewPr>
  <p:slideViewPr>
    <p:cSldViewPr snapToGrid="0" snapToObjects="1">
      <p:cViewPr varScale="1">
        <p:scale>
          <a:sx n="81" d="100"/>
          <a:sy n="81" d="100"/>
        </p:scale>
        <p:origin x="1536" y="90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3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11/26/2019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7291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985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33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60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302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pPr lvl="0"/>
              <a:t>6/6/2018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4137" y="1173191"/>
            <a:ext cx="8281851" cy="2261125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/>
              <a:t>Náležitosti dokladování výdajů </a:t>
            </a:r>
            <a:br>
              <a:rPr lang="cs-CZ" dirty="0" smtClean="0"/>
            </a:br>
            <a:r>
              <a:rPr lang="cs-CZ" dirty="0" smtClean="0"/>
              <a:t>a nejčastější dotazy </a:t>
            </a:r>
            <a:br>
              <a:rPr lang="cs-CZ" dirty="0" smtClean="0"/>
            </a:br>
            <a:r>
              <a:rPr lang="cs-CZ" dirty="0" smtClean="0"/>
              <a:t>k administraci projektů v IROP </a:t>
            </a:r>
            <a:br>
              <a:rPr lang="cs-CZ" dirty="0" smtClean="0"/>
            </a:br>
            <a:r>
              <a:rPr lang="cs-CZ" dirty="0" smtClean="0"/>
              <a:t>SC 4.2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4306185"/>
            <a:ext cx="7772400" cy="893135"/>
          </a:xfrm>
        </p:spPr>
        <p:txBody>
          <a:bodyPr>
            <a:noAutofit/>
          </a:bodyPr>
          <a:lstStyle/>
          <a:p>
            <a:r>
              <a:rPr lang="cs-CZ" sz="2400" b="1" dirty="0"/>
              <a:t>Ing. </a:t>
            </a:r>
            <a:r>
              <a:rPr lang="cs-CZ" sz="2400" b="1" dirty="0" smtClean="0"/>
              <a:t>Anna Kreutziger</a:t>
            </a:r>
            <a:endParaRPr lang="en-US" sz="2400" b="1" dirty="0"/>
          </a:p>
          <a:p>
            <a:r>
              <a:rPr lang="cs-CZ" sz="2400" b="1" dirty="0" smtClean="0"/>
              <a:t>Ing. Lucie Herzerová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 </a:t>
            </a:r>
            <a:r>
              <a:rPr lang="cs-CZ" dirty="0" smtClean="0">
                <a:solidFill>
                  <a:schemeClr val="tx1"/>
                </a:solidFill>
              </a:rPr>
              <a:t>25. 11. 2019</a:t>
            </a:r>
          </a:p>
          <a:p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59809" y="1323703"/>
            <a:ext cx="7383439" cy="4802461"/>
          </a:xfrm>
        </p:spPr>
        <p:txBody>
          <a:bodyPr>
            <a:normAutofit/>
          </a:bodyPr>
          <a:lstStyle/>
          <a:p>
            <a:r>
              <a:rPr lang="cs-CZ" sz="2000" b="1" u="sng" dirty="0"/>
              <a:t>Fyzické kontroly na místě (VSK</a:t>
            </a:r>
            <a:r>
              <a:rPr lang="cs-CZ" sz="2000" b="1" u="sng" dirty="0" smtClean="0"/>
              <a:t>)</a:t>
            </a:r>
            <a:endParaRPr lang="cs-CZ" sz="20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cs-CZ" sz="2000" dirty="0"/>
              <a:t>Na kopiích dokumentů ve složce projektu je uveden </a:t>
            </a:r>
            <a:r>
              <a:rPr lang="cs-CZ" sz="2000" b="1" dirty="0"/>
              <a:t>odkaz na uložení originálu dokumentu</a:t>
            </a:r>
            <a:r>
              <a:rPr lang="cs-CZ" sz="2000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ü"/>
            </a:pPr>
            <a:r>
              <a:rPr lang="cs-CZ" sz="2000" dirty="0" smtClean="0"/>
              <a:t>Jsou uchovávané </a:t>
            </a:r>
            <a:r>
              <a:rPr lang="cs-CZ" sz="2000" b="1" dirty="0"/>
              <a:t>vzorky pořízených propagačních předmětů </a:t>
            </a:r>
            <a:r>
              <a:rPr lang="cs-CZ" sz="2000" dirty="0"/>
              <a:t>a tiskovin pro účely kontrol na místě</a:t>
            </a:r>
            <a:r>
              <a:rPr lang="cs-CZ" sz="20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dirty="0"/>
              <a:t>U</a:t>
            </a:r>
            <a:r>
              <a:rPr lang="cs-CZ" sz="2000" dirty="0" smtClean="0"/>
              <a:t>vádění </a:t>
            </a:r>
            <a:r>
              <a:rPr lang="cs-CZ" sz="2000" b="1" dirty="0"/>
              <a:t>stejných čísel dokladů</a:t>
            </a:r>
            <a:r>
              <a:rPr lang="cs-CZ" sz="2000" dirty="0"/>
              <a:t> v podkladových tabulkách, soupisce dokladů a v oddělené účetní evidenci (dodavatelská čísla dokladů vs. interní čísla dokladů</a:t>
            </a:r>
            <a:r>
              <a:rPr lang="cs-CZ" sz="2000" dirty="0" smtClean="0"/>
              <a:t>) – přehlednost šetří čas kontrolní skupině i příjemci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cs-CZ" sz="2000" b="1" dirty="0" smtClean="0"/>
              <a:t>Majetek </a:t>
            </a:r>
            <a:r>
              <a:rPr lang="cs-CZ" sz="2000" b="1" dirty="0"/>
              <a:t>pořízený z projektu </a:t>
            </a:r>
            <a:r>
              <a:rPr lang="cs-CZ" sz="2000" dirty="0"/>
              <a:t>(mobilní telefony, notebooky apod.) – </a:t>
            </a:r>
            <a:r>
              <a:rPr lang="cs-CZ" sz="2000" dirty="0" smtClean="0"/>
              <a:t>je pro potřeby kontroly připraven </a:t>
            </a:r>
            <a:r>
              <a:rPr lang="cs-CZ" sz="2000" dirty="0"/>
              <a:t>na místě, včetně související dokumentace (karty majetku, manuály, záruční listy ...)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cs-CZ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cs-CZ" sz="2000" dirty="0"/>
          </a:p>
          <a:p>
            <a:pPr marL="342900" lvl="0" indent="-342900">
              <a:buFont typeface="Wingdings" panose="05000000000000000000" pitchFamily="2" charset="2"/>
              <a:buChar char="ü"/>
            </a:pPr>
            <a:endParaRPr lang="cs-CZ" sz="2000" dirty="0"/>
          </a:p>
          <a:p>
            <a:pPr algn="just"/>
            <a:endParaRPr lang="cs-CZ" sz="2000" dirty="0" smtClean="0"/>
          </a:p>
          <a:p>
            <a:pPr lvl="0" algn="just"/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dobré </a:t>
            </a:r>
            <a:r>
              <a:rPr lang="cs-CZ" dirty="0" smtClean="0"/>
              <a:t>praxe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67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289915"/>
            <a:ext cx="7829953" cy="4819290"/>
          </a:xfrm>
        </p:spPr>
        <p:txBody>
          <a:bodyPr>
            <a:normAutofit/>
          </a:bodyPr>
          <a:lstStyle/>
          <a:p>
            <a:r>
              <a:rPr lang="cs-CZ" sz="2000" b="1" u="sng" dirty="0"/>
              <a:t>Fyzické </a:t>
            </a:r>
            <a:r>
              <a:rPr lang="cs-CZ" sz="2000" b="1" u="sng" dirty="0" smtClean="0"/>
              <a:t>kontroly </a:t>
            </a:r>
            <a:r>
              <a:rPr lang="cs-CZ" sz="2000" b="1" u="sng" dirty="0"/>
              <a:t>na místě (VSK</a:t>
            </a:r>
            <a:r>
              <a:rPr lang="cs-CZ" sz="2000" b="1" u="sng" dirty="0" smtClean="0"/>
              <a:t>):</a:t>
            </a:r>
          </a:p>
          <a:p>
            <a:r>
              <a:rPr lang="cs-CZ" sz="2000" b="1" dirty="0" smtClean="0"/>
              <a:t>	X</a:t>
            </a:r>
            <a:r>
              <a:rPr lang="cs-CZ" sz="2000" dirty="0"/>
              <a:t>	</a:t>
            </a:r>
            <a:r>
              <a:rPr lang="cs-CZ" sz="2000" b="1" dirty="0"/>
              <a:t>Nepřipravené originály všech dokumentů </a:t>
            </a:r>
            <a:r>
              <a:rPr lang="cs-CZ" sz="2000" dirty="0"/>
              <a:t>pro kontrolní skupinu </a:t>
            </a:r>
            <a:r>
              <a:rPr lang="cs-CZ" sz="2000" dirty="0" smtClean="0"/>
              <a:t>		– </a:t>
            </a:r>
            <a:r>
              <a:rPr lang="cs-CZ" sz="2000" dirty="0"/>
              <a:t>větší časová náročnost kontroly pro obě strany (na VSK nutno </a:t>
            </a:r>
            <a:r>
              <a:rPr lang="cs-CZ" sz="2000" dirty="0" smtClean="0"/>
              <a:t>		vše </a:t>
            </a:r>
            <a:r>
              <a:rPr lang="cs-CZ" sz="2000" dirty="0"/>
              <a:t>doložit v originálech!!!)</a:t>
            </a:r>
          </a:p>
          <a:p>
            <a:r>
              <a:rPr lang="cs-CZ" sz="2000" b="1" dirty="0" smtClean="0"/>
              <a:t>	X</a:t>
            </a:r>
            <a:r>
              <a:rPr lang="cs-CZ" sz="2000" dirty="0" smtClean="0"/>
              <a:t>  </a:t>
            </a:r>
            <a:r>
              <a:rPr lang="cs-CZ" sz="2000" dirty="0"/>
              <a:t>	</a:t>
            </a:r>
            <a:r>
              <a:rPr lang="cs-CZ" sz="2000" b="1" dirty="0" smtClean="0"/>
              <a:t>Čestná </a:t>
            </a:r>
            <a:r>
              <a:rPr lang="cs-CZ" sz="2000" b="1" dirty="0"/>
              <a:t>prohlášení </a:t>
            </a:r>
            <a:r>
              <a:rPr lang="cs-CZ" sz="2000" dirty="0"/>
              <a:t>ze žádosti o dotaci/ŽoP – na VSK </a:t>
            </a:r>
            <a:r>
              <a:rPr lang="cs-CZ" sz="2000" b="1" dirty="0"/>
              <a:t>nutno </a:t>
            </a:r>
            <a:r>
              <a:rPr lang="cs-CZ" sz="2000" b="1" dirty="0" smtClean="0"/>
              <a:t>			podložit </a:t>
            </a:r>
            <a:r>
              <a:rPr lang="cs-CZ" sz="2000" b="1" dirty="0"/>
              <a:t>dokumentací </a:t>
            </a:r>
            <a:r>
              <a:rPr lang="cs-CZ" sz="2000" dirty="0"/>
              <a:t>(např. Čestné prohlášení o bankovním </a:t>
            </a:r>
            <a:r>
              <a:rPr lang="cs-CZ" sz="2000" dirty="0" smtClean="0"/>
              <a:t>			účtu </a:t>
            </a:r>
            <a:r>
              <a:rPr lang="cs-CZ" sz="2000" dirty="0"/>
              <a:t>podložit Smlouvou o zřízení BÚ, Čestné prohlášení o úhradě </a:t>
            </a:r>
            <a:r>
              <a:rPr lang="cs-CZ" sz="2000" dirty="0" smtClean="0"/>
              <a:t>		mzdových </a:t>
            </a:r>
            <a:r>
              <a:rPr lang="cs-CZ" sz="2000" dirty="0"/>
              <a:t>výdajů a odvodů ZP a SP podložit mzdovými listy a </a:t>
            </a:r>
            <a:r>
              <a:rPr lang="cs-CZ" sz="2000" dirty="0" smtClean="0"/>
              <a:t>			výpisy </a:t>
            </a:r>
            <a:r>
              <a:rPr lang="cs-CZ" sz="2000" dirty="0"/>
              <a:t>z BÚ s úhradami mezd a odvodů)</a:t>
            </a:r>
          </a:p>
          <a:p>
            <a:r>
              <a:rPr lang="cs-CZ" sz="2000" b="1" dirty="0" smtClean="0"/>
              <a:t>	X</a:t>
            </a:r>
            <a:r>
              <a:rPr lang="cs-CZ" sz="2000" dirty="0"/>
              <a:t>	</a:t>
            </a:r>
            <a:r>
              <a:rPr lang="cs-CZ" sz="2000" b="1" dirty="0" smtClean="0"/>
              <a:t>Rekapitulace </a:t>
            </a:r>
            <a:r>
              <a:rPr lang="cs-CZ" sz="2000" b="1" dirty="0"/>
              <a:t>animační činnosti škol a školských </a:t>
            </a:r>
            <a:r>
              <a:rPr lang="cs-CZ" sz="2000" b="1" dirty="0" smtClean="0"/>
              <a:t>zařízení </a:t>
            </a:r>
            <a:r>
              <a:rPr lang="cs-CZ" sz="2000" dirty="0" smtClean="0"/>
              <a:t>(</a:t>
            </a:r>
            <a:r>
              <a:rPr lang="cs-CZ" sz="2000" dirty="0"/>
              <a:t>Příloha </a:t>
            </a:r>
            <a:r>
              <a:rPr lang="cs-CZ" sz="2000" dirty="0" smtClean="0"/>
              <a:t>		10 SP) </a:t>
            </a:r>
            <a:r>
              <a:rPr lang="cs-CZ" sz="2000" dirty="0"/>
              <a:t>– kontrolní skupina bude vždy vyžadovat u vzorku </a:t>
            </a:r>
            <a:r>
              <a:rPr lang="cs-CZ" sz="2000" dirty="0" smtClean="0"/>
              <a:t>				uvedených </a:t>
            </a:r>
            <a:r>
              <a:rPr lang="cs-CZ" sz="2000" dirty="0"/>
              <a:t>aktivit </a:t>
            </a:r>
            <a:r>
              <a:rPr lang="cs-CZ" sz="2000" b="1" dirty="0"/>
              <a:t>podložení vykonání aktivity </a:t>
            </a:r>
            <a:r>
              <a:rPr lang="cs-CZ" sz="2000" dirty="0"/>
              <a:t>(vhodný je zápis </a:t>
            </a:r>
            <a:r>
              <a:rPr lang="cs-CZ" sz="2000" dirty="0" smtClean="0"/>
              <a:t>		z</a:t>
            </a:r>
            <a:r>
              <a:rPr lang="cs-CZ" sz="2000" dirty="0"/>
              <a:t> jednání podepsaný oběma stranami, emailové potvrzení data </a:t>
            </a:r>
            <a:r>
              <a:rPr lang="cs-CZ" sz="2000" dirty="0" smtClean="0"/>
              <a:t>		schůzky </a:t>
            </a:r>
            <a:r>
              <a:rPr lang="cs-CZ" sz="2000" dirty="0"/>
              <a:t>s příjemcem apod</a:t>
            </a:r>
            <a:r>
              <a:rPr lang="cs-CZ" sz="2000" dirty="0" smtClean="0"/>
              <a:t>.)</a:t>
            </a: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</a:t>
            </a:r>
            <a:r>
              <a:rPr lang="cs-CZ" dirty="0" smtClean="0"/>
              <a:t>špatné </a:t>
            </a:r>
            <a:r>
              <a:rPr lang="cs-CZ" dirty="0"/>
              <a:t>praxe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314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446662"/>
            <a:ext cx="7829953" cy="4679501"/>
          </a:xfrm>
        </p:spPr>
        <p:txBody>
          <a:bodyPr>
            <a:normAutofit/>
          </a:bodyPr>
          <a:lstStyle/>
          <a:p>
            <a:r>
              <a:rPr lang="cs-CZ" sz="2000" b="1" u="sng" dirty="0"/>
              <a:t>Fyzické </a:t>
            </a:r>
            <a:r>
              <a:rPr lang="cs-CZ" sz="2000" b="1" u="sng" dirty="0" smtClean="0"/>
              <a:t>kontroly </a:t>
            </a:r>
            <a:r>
              <a:rPr lang="cs-CZ" sz="2000" b="1" u="sng" dirty="0"/>
              <a:t>na místě (VSK</a:t>
            </a:r>
            <a:r>
              <a:rPr lang="cs-CZ" sz="2000" b="1" u="sng" dirty="0" smtClean="0"/>
              <a:t>):</a:t>
            </a:r>
          </a:p>
          <a:p>
            <a:r>
              <a:rPr lang="cs-CZ" sz="2000" b="1" dirty="0" smtClean="0"/>
              <a:t>	X</a:t>
            </a:r>
            <a:r>
              <a:rPr lang="cs-CZ" sz="2000" dirty="0"/>
              <a:t>	</a:t>
            </a:r>
            <a:r>
              <a:rPr lang="cs-CZ" sz="2000" b="1" dirty="0" smtClean="0"/>
              <a:t>Archivace podkladových dokumentů </a:t>
            </a:r>
            <a:r>
              <a:rPr lang="cs-CZ" sz="2000" dirty="0" smtClean="0"/>
              <a:t>– k ověření </a:t>
            </a:r>
            <a:r>
              <a:rPr lang="cs-CZ" sz="2000" dirty="0"/>
              <a:t>účelu pracovní </a:t>
            </a:r>
            <a:r>
              <a:rPr lang="cs-CZ" sz="2000" dirty="0" smtClean="0"/>
              <a:t>		cesty </a:t>
            </a:r>
            <a:r>
              <a:rPr lang="cs-CZ" sz="2000" dirty="0"/>
              <a:t>– např. pozvánka na školení, podepsaný zápis z jednání </a:t>
            </a:r>
            <a:r>
              <a:rPr lang="cs-CZ" sz="2000" dirty="0" smtClean="0"/>
              <a:t>			s</a:t>
            </a:r>
            <a:r>
              <a:rPr lang="cs-CZ" sz="2000" dirty="0"/>
              <a:t> žadatelem, emailová komunikace s žadatelem/příjemcem atd.)</a:t>
            </a:r>
          </a:p>
          <a:p>
            <a:r>
              <a:rPr lang="cs-CZ" sz="2000" b="1" dirty="0" smtClean="0"/>
              <a:t>	X</a:t>
            </a:r>
            <a:r>
              <a:rPr lang="cs-CZ" sz="2000" dirty="0" smtClean="0"/>
              <a:t> </a:t>
            </a:r>
            <a:r>
              <a:rPr lang="cs-CZ" sz="2000" dirty="0"/>
              <a:t>	</a:t>
            </a:r>
            <a:r>
              <a:rPr lang="cs-CZ" sz="2000" b="1" dirty="0" smtClean="0"/>
              <a:t>Oddělená </a:t>
            </a:r>
            <a:r>
              <a:rPr lang="cs-CZ" sz="2000" b="1" dirty="0"/>
              <a:t>účetní </a:t>
            </a:r>
            <a:r>
              <a:rPr lang="cs-CZ" sz="2000" b="1" dirty="0" smtClean="0"/>
              <a:t>evidence ke dni kontroly </a:t>
            </a:r>
            <a:r>
              <a:rPr lang="cs-CZ" sz="2000" dirty="0"/>
              <a:t>– kontrolní skupina si </a:t>
            </a:r>
            <a:r>
              <a:rPr lang="cs-CZ" sz="2000" dirty="0" smtClean="0"/>
              <a:t>		vždy vyžádá </a:t>
            </a:r>
            <a:r>
              <a:rPr lang="cs-CZ" sz="2000" dirty="0"/>
              <a:t>výpis z oddělené účetní evidence za kontrolované </a:t>
            </a:r>
            <a:r>
              <a:rPr lang="cs-CZ" sz="2000" dirty="0" smtClean="0"/>
              <a:t>		období realizace </a:t>
            </a:r>
            <a:r>
              <a:rPr lang="cs-CZ" sz="2000" dirty="0"/>
              <a:t>projektu k aktuálnímu datu kontroly (pro </a:t>
            </a:r>
            <a:r>
              <a:rPr lang="cs-CZ" sz="2000" dirty="0" smtClean="0"/>
              <a:t>			ověření</a:t>
            </a:r>
            <a:r>
              <a:rPr lang="cs-CZ" sz="2000" dirty="0"/>
              <a:t>, že </a:t>
            </a:r>
            <a:r>
              <a:rPr lang="cs-CZ" sz="2000" dirty="0" smtClean="0"/>
              <a:t>nedošlo </a:t>
            </a:r>
            <a:r>
              <a:rPr lang="cs-CZ" sz="2000" dirty="0"/>
              <a:t>k pozdějšímu přeúčtování výdajů</a:t>
            </a:r>
            <a:r>
              <a:rPr lang="cs-CZ" sz="2000" dirty="0" smtClean="0"/>
              <a:t>).</a:t>
            </a: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</a:t>
            </a:r>
            <a:r>
              <a:rPr lang="cs-CZ" dirty="0" smtClean="0"/>
              <a:t>špatné </a:t>
            </a:r>
            <a:r>
              <a:rPr lang="cs-CZ" dirty="0"/>
              <a:t>praxe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735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719618"/>
            <a:ext cx="7700425" cy="4406545"/>
          </a:xfrm>
        </p:spPr>
        <p:txBody>
          <a:bodyPr>
            <a:norm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2000" b="1" dirty="0"/>
              <a:t>Akce MAS zaměřená na prezentaci regionálních produktů a značek </a:t>
            </a:r>
            <a:r>
              <a:rPr lang="cs-CZ" sz="2000" dirty="0"/>
              <a:t>(bez současného informování o realizaci SCLLD) – samostatně se nejedná o podporovanou aktivitu pro účely SC 4.2 IROP a tedy související výdaje </a:t>
            </a:r>
            <a:r>
              <a:rPr lang="cs-CZ" sz="2000" dirty="0" smtClean="0"/>
              <a:t>jsou nezpůsobilé</a:t>
            </a:r>
            <a:r>
              <a:rPr lang="cs-CZ" sz="2000" dirty="0"/>
              <a:t>. Samotné použití regionálních produktů jako propagačních předmětů při označení správnou publicitou je </a:t>
            </a:r>
            <a:r>
              <a:rPr lang="cs-CZ" sz="2000" dirty="0" smtClean="0"/>
              <a:t>způsobilý výdaj. </a:t>
            </a:r>
            <a:endParaRPr lang="cs-CZ" sz="20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2000" b="1" dirty="0"/>
              <a:t>Požadované cestovné za cestu </a:t>
            </a:r>
            <a:r>
              <a:rPr lang="cs-CZ" sz="2000" b="1" dirty="0" smtClean="0"/>
              <a:t>zaměstnance/</a:t>
            </a:r>
            <a:r>
              <a:rPr lang="cs-CZ" sz="2000" b="1" dirty="0" err="1" smtClean="0"/>
              <a:t>kyně</a:t>
            </a:r>
            <a:r>
              <a:rPr lang="cs-CZ" sz="2000" b="1" dirty="0" smtClean="0"/>
              <a:t> </a:t>
            </a:r>
            <a:r>
              <a:rPr lang="cs-CZ" sz="2000" b="1" dirty="0"/>
              <a:t>z místa bydliště do </a:t>
            </a:r>
            <a:r>
              <a:rPr lang="cs-CZ" sz="2000" b="1" dirty="0" smtClean="0"/>
              <a:t>kanceláře </a:t>
            </a:r>
            <a:r>
              <a:rPr lang="cs-CZ" sz="2000" b="1" dirty="0"/>
              <a:t>MAS.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sz="2000" b="1" dirty="0"/>
              <a:t>Externí hodnocení žádostí o podporu na </a:t>
            </a:r>
            <a:r>
              <a:rPr lang="cs-CZ" sz="2000" b="1" dirty="0" smtClean="0"/>
              <a:t>fakturu </a:t>
            </a:r>
            <a:r>
              <a:rPr lang="cs-CZ" sz="2000" dirty="0" smtClean="0"/>
              <a:t>– hodnocení žádostí </a:t>
            </a:r>
            <a:r>
              <a:rPr lang="cs-CZ" sz="2000" dirty="0"/>
              <a:t>o podporu musí provádět zaměstnanci MAS. Jako službu je možné proplatit pouze odborné posudky jako podklad pro hodnocení MAS.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7452" y="492315"/>
            <a:ext cx="7959348" cy="822325"/>
          </a:xfrm>
        </p:spPr>
        <p:txBody>
          <a:bodyPr>
            <a:normAutofit/>
          </a:bodyPr>
          <a:lstStyle/>
          <a:p>
            <a:pPr algn="ctr"/>
            <a:r>
              <a:rPr lang="cs-CZ" dirty="0" smtClean="0"/>
              <a:t>Příklady </a:t>
            </a:r>
            <a:r>
              <a:rPr lang="cs-CZ" dirty="0"/>
              <a:t>nezpůsobilých </a:t>
            </a:r>
            <a:r>
              <a:rPr lang="cs-CZ" dirty="0" smtClean="0"/>
              <a:t>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6577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678674"/>
            <a:ext cx="7700425" cy="4447489"/>
          </a:xfrm>
        </p:spPr>
        <p:txBody>
          <a:bodyPr>
            <a:normAutofit/>
          </a:bodyPr>
          <a:lstStyle/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b="1" cap="all" dirty="0" smtClean="0"/>
              <a:t>a</a:t>
            </a:r>
            <a:r>
              <a:rPr lang="cs-CZ" sz="2000" b="1" dirty="0" smtClean="0"/>
              <a:t>plikace </a:t>
            </a:r>
            <a:r>
              <a:rPr lang="cs-CZ" sz="2000" b="1" dirty="0"/>
              <a:t>CRIBIS </a:t>
            </a:r>
            <a:r>
              <a:rPr lang="cs-CZ" sz="2000" dirty="0" smtClean="0"/>
              <a:t>–</a:t>
            </a:r>
            <a:r>
              <a:rPr lang="cs-CZ" sz="2000" b="1" dirty="0" smtClean="0"/>
              <a:t> </a:t>
            </a:r>
            <a:r>
              <a:rPr lang="cs-CZ" sz="2000" dirty="0"/>
              <a:t>z</a:t>
            </a:r>
            <a:r>
              <a:rPr lang="cs-CZ" sz="2000" dirty="0" smtClean="0"/>
              <a:t> konzultací </a:t>
            </a:r>
            <a:r>
              <a:rPr lang="cs-CZ" sz="2000" dirty="0"/>
              <a:t>s ŘO PRV vyplynulo, že ze strany PRV je MAS doporučováno, aby vycházeli z informací z volně dostupných zdrojů, případně mají MAS možnost požádat o prověření SZIF. </a:t>
            </a:r>
            <a:r>
              <a:rPr lang="cs-CZ" sz="2000" dirty="0" smtClean="0"/>
              <a:t>Z </a:t>
            </a:r>
            <a:r>
              <a:rPr lang="cs-CZ" sz="2000" dirty="0"/>
              <a:t>pohledu ŘO IROP tedy tento výdaj narušuje zásady 3E.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b="1" dirty="0"/>
              <a:t>Gauč do </a:t>
            </a:r>
            <a:r>
              <a:rPr lang="cs-CZ" sz="2000" b="1" dirty="0" smtClean="0"/>
              <a:t>kanceláře</a:t>
            </a:r>
            <a:r>
              <a:rPr lang="cs-CZ" sz="2000" dirty="0"/>
              <a:t> </a:t>
            </a:r>
            <a:r>
              <a:rPr lang="cs-CZ" sz="2000" dirty="0" smtClean="0"/>
              <a:t>– nejedná se </a:t>
            </a:r>
            <a:r>
              <a:rPr lang="cs-CZ" sz="2000" dirty="0"/>
              <a:t>o klasické a běžně pořizované kancelářské vybavení. Není potřebné pro realizaci projektu.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b="1" dirty="0"/>
              <a:t>Facilitace</a:t>
            </a:r>
            <a:r>
              <a:rPr lang="cs-CZ" sz="2000" dirty="0"/>
              <a:t> jako služba u jakýchkoliv jednání jiných než souvisejících s evaluací a monitoringem strategií.</a:t>
            </a:r>
          </a:p>
          <a:p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727450" y="507597"/>
            <a:ext cx="7959349" cy="822325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</a:t>
            </a:r>
            <a:r>
              <a:rPr lang="cs-CZ" dirty="0" smtClean="0"/>
              <a:t>říklady </a:t>
            </a:r>
            <a:r>
              <a:rPr lang="cs-CZ" dirty="0"/>
              <a:t>nezpůsobilých </a:t>
            </a:r>
            <a:r>
              <a:rPr lang="cs-CZ" dirty="0" smtClean="0"/>
              <a:t>výdajů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488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36341" y="1472608"/>
            <a:ext cx="7383470" cy="1414131"/>
          </a:xfrm>
        </p:spPr>
        <p:txBody>
          <a:bodyPr/>
          <a:lstStyle/>
          <a:p>
            <a:pPr algn="ctr"/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5" name="Obdélník 4"/>
          <p:cNvSpPr/>
          <p:nvPr/>
        </p:nvSpPr>
        <p:spPr>
          <a:xfrm>
            <a:off x="974785" y="3312869"/>
            <a:ext cx="32262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Ing. </a:t>
            </a:r>
            <a:r>
              <a:rPr lang="cs-CZ" b="1" dirty="0" smtClean="0">
                <a:solidFill>
                  <a:schemeClr val="bg1"/>
                </a:solidFill>
              </a:rPr>
              <a:t>Anna Kreutziger</a:t>
            </a:r>
            <a:endParaRPr lang="cs-CZ" b="1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Oddělení realizace projektů OSS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Vedoucí oddělení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dirty="0">
                <a:solidFill>
                  <a:schemeClr val="bg1"/>
                </a:solidFill>
              </a:rPr>
              <a:t>Telefon: 225 855 </a:t>
            </a:r>
            <a:r>
              <a:rPr lang="cs-CZ" dirty="0" smtClean="0">
                <a:solidFill>
                  <a:schemeClr val="bg1"/>
                </a:solidFill>
              </a:rPr>
              <a:t>352</a:t>
            </a:r>
            <a:endParaRPr lang="cs-CZ" dirty="0">
              <a:solidFill>
                <a:schemeClr val="bg1"/>
              </a:solidFill>
            </a:endParaRPr>
          </a:p>
          <a:p>
            <a:r>
              <a:rPr lang="cs-CZ" dirty="0" smtClean="0">
                <a:solidFill>
                  <a:schemeClr val="bg1"/>
                </a:solidFill>
              </a:rPr>
              <a:t>E-mail</a:t>
            </a:r>
            <a:r>
              <a:rPr lang="cs-CZ" dirty="0">
                <a:solidFill>
                  <a:schemeClr val="bg1"/>
                </a:solidFill>
              </a:rPr>
              <a:t>: </a:t>
            </a:r>
            <a:r>
              <a:rPr lang="cs-CZ" dirty="0" smtClean="0">
                <a:solidFill>
                  <a:schemeClr val="bg1"/>
                </a:solidFill>
              </a:rPr>
              <a:t>anna.kreutziger@crr.cz</a:t>
            </a:r>
            <a:endParaRPr lang="cs-CZ" dirty="0">
              <a:solidFill>
                <a:schemeClr val="bg1"/>
              </a:solidFill>
            </a:endParaRPr>
          </a:p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003320" y="3319914"/>
            <a:ext cx="323490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solidFill>
                  <a:schemeClr val="bg1"/>
                </a:solidFill>
              </a:rPr>
              <a:t>Ing. Lucie Herzerová</a:t>
            </a:r>
          </a:p>
          <a:p>
            <a:r>
              <a:rPr lang="cs-CZ" dirty="0">
                <a:solidFill>
                  <a:schemeClr val="bg1"/>
                </a:solidFill>
              </a:rPr>
              <a:t>Oddělení realizace projektů OSS</a:t>
            </a:r>
          </a:p>
          <a:p>
            <a:r>
              <a:rPr lang="cs-CZ" dirty="0">
                <a:solidFill>
                  <a:schemeClr val="bg1"/>
                </a:solidFill>
              </a:rPr>
              <a:t>Manažer projektu</a:t>
            </a:r>
          </a:p>
          <a:p>
            <a:r>
              <a:rPr lang="cs-CZ" dirty="0">
                <a:solidFill>
                  <a:schemeClr val="bg1"/>
                </a:solidFill>
              </a:rPr>
              <a:t>Telefon: 225 855 237</a:t>
            </a:r>
          </a:p>
          <a:p>
            <a:r>
              <a:rPr lang="cs-CZ" dirty="0" smtClean="0">
                <a:solidFill>
                  <a:schemeClr val="bg1"/>
                </a:solidFill>
              </a:rPr>
              <a:t>E-mail</a:t>
            </a:r>
            <a:r>
              <a:rPr lang="cs-CZ" dirty="0">
                <a:solidFill>
                  <a:schemeClr val="bg1"/>
                </a:solidFill>
              </a:rPr>
              <a:t>: lucie.herzerova@crr.cz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466490"/>
            <a:ext cx="7700425" cy="4659673"/>
          </a:xfrm>
        </p:spPr>
        <p:txBody>
          <a:bodyPr>
            <a:norm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00529C"/>
                </a:solidFill>
              </a:rPr>
              <a:t>Připomenutí důležitých postupů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00529C"/>
                </a:solidFill>
              </a:rPr>
              <a:t>Náležitosti dokladování </a:t>
            </a:r>
            <a:r>
              <a:rPr lang="cs-CZ" sz="2400" b="1" dirty="0" smtClean="0">
                <a:solidFill>
                  <a:srgbClr val="00529C"/>
                </a:solidFill>
              </a:rPr>
              <a:t>výdajů</a:t>
            </a: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00529C"/>
                </a:solidFill>
              </a:rPr>
              <a:t>Průběžné platby, ŽoP a </a:t>
            </a:r>
            <a:r>
              <a:rPr lang="cs-CZ" sz="2400" b="1" dirty="0" err="1">
                <a:solidFill>
                  <a:srgbClr val="00529C"/>
                </a:solidFill>
              </a:rPr>
              <a:t>ZoR</a:t>
            </a:r>
            <a:endParaRPr lang="cs-CZ" sz="2400" b="1" dirty="0">
              <a:solidFill>
                <a:srgbClr val="00529C"/>
              </a:solidFill>
            </a:endParaRPr>
          </a:p>
          <a:p>
            <a:pPr lvl="0"/>
            <a:r>
              <a:rPr lang="cs-CZ" sz="2400" b="1" dirty="0">
                <a:solidFill>
                  <a:srgbClr val="00529C"/>
                </a:solidFill>
              </a:rPr>
              <a:t>	Příklady dobré praxe</a:t>
            </a:r>
          </a:p>
          <a:p>
            <a:pPr lvl="0"/>
            <a:r>
              <a:rPr lang="cs-CZ" sz="2400" b="1" dirty="0">
                <a:solidFill>
                  <a:srgbClr val="00529C"/>
                </a:solidFill>
              </a:rPr>
              <a:t>	Příklady špatné praxe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cs-CZ" sz="2400" b="1" dirty="0">
                <a:solidFill>
                  <a:srgbClr val="00529C"/>
                </a:solidFill>
              </a:rPr>
              <a:t>Fyzické kontroly na místě (VSK)</a:t>
            </a:r>
          </a:p>
          <a:p>
            <a:pPr lvl="0"/>
            <a:r>
              <a:rPr lang="cs-CZ" sz="2400" b="1" dirty="0">
                <a:solidFill>
                  <a:srgbClr val="00529C"/>
                </a:solidFill>
              </a:rPr>
              <a:t>	Příklady dobré praxe</a:t>
            </a:r>
          </a:p>
          <a:p>
            <a:pPr lvl="0"/>
            <a:r>
              <a:rPr lang="cs-CZ" sz="2400" b="1" dirty="0">
                <a:solidFill>
                  <a:srgbClr val="00529C"/>
                </a:solidFill>
              </a:rPr>
              <a:t>	Příklady špatné praxe</a:t>
            </a:r>
          </a:p>
          <a:p>
            <a:pPr marL="342900" lvl="1" indent="-342900">
              <a:spcBef>
                <a:spcPts val="120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cs-CZ" sz="2400" dirty="0"/>
              <a:t>Příklady nezpůsobilých výdajů</a:t>
            </a:r>
            <a:endParaRPr lang="cs-CZ" sz="1800" b="0" dirty="0" smtClean="0">
              <a:solidFill>
                <a:schemeClr val="tx1"/>
              </a:solidFill>
            </a:endParaRPr>
          </a:p>
          <a:p>
            <a:pPr marL="914400" lvl="1" indent="-285750">
              <a:buFont typeface="Arial" charset="0"/>
              <a:buChar char="•"/>
            </a:pPr>
            <a:endParaRPr lang="cs-CZ" sz="1800" b="0" dirty="0">
              <a:solidFill>
                <a:schemeClr val="tx1"/>
              </a:solidFill>
            </a:endParaRPr>
          </a:p>
          <a:p>
            <a:pPr marL="730250" lvl="2" indent="-285750">
              <a:spcBef>
                <a:spcPct val="20000"/>
              </a:spcBef>
              <a:spcAft>
                <a:spcPts val="200"/>
              </a:spcAft>
              <a:buFont typeface="Arial" charset="0"/>
              <a:buChar char="•"/>
            </a:pPr>
            <a:endParaRPr lang="cs-CZ" sz="1800" dirty="0" smtClean="0">
              <a:solidFill>
                <a:schemeClr val="tx1"/>
              </a:solidFill>
            </a:endParaRPr>
          </a:p>
          <a:p>
            <a:pPr marL="730250" lvl="2" indent="-285750">
              <a:spcBef>
                <a:spcPct val="20000"/>
              </a:spcBef>
              <a:spcAft>
                <a:spcPts val="200"/>
              </a:spcAft>
              <a:buFont typeface="Arial" charset="0"/>
              <a:buChar char="•"/>
            </a:pPr>
            <a:endParaRPr lang="cs-CZ" sz="1800" dirty="0" smtClean="0">
              <a:solidFill>
                <a:schemeClr val="tx1"/>
              </a:solidFill>
            </a:endParaRPr>
          </a:p>
          <a:p>
            <a:pPr marL="730250" lvl="2" indent="-285750">
              <a:spcBef>
                <a:spcPct val="20000"/>
              </a:spcBef>
              <a:spcAft>
                <a:spcPts val="200"/>
              </a:spcAft>
              <a:buFont typeface="Arial" charset="0"/>
              <a:buChar char="•"/>
            </a:pPr>
            <a:endParaRPr lang="cs-CZ" sz="1800" dirty="0">
              <a:solidFill>
                <a:schemeClr val="tx1"/>
              </a:solidFill>
            </a:endParaRPr>
          </a:p>
          <a:p>
            <a:pPr marL="285750" indent="-285750">
              <a:buFont typeface="Arial" charset="0"/>
              <a:buChar char="•"/>
            </a:pPr>
            <a:endParaRPr lang="cs-CZ" dirty="0" smtClean="0"/>
          </a:p>
          <a:p>
            <a:pPr marL="285750" indent="-285750">
              <a:buFont typeface="Arial" charset="0"/>
              <a:buChar char="•"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Osnova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37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1588860"/>
            <a:ext cx="8003232" cy="4650377"/>
          </a:xfrm>
        </p:spPr>
        <p:txBody>
          <a:bodyPr>
            <a:norm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b="1" u="sng" dirty="0" smtClean="0"/>
              <a:t>Finanční plán </a:t>
            </a:r>
            <a:r>
              <a:rPr lang="cs-CZ" dirty="0" smtClean="0"/>
              <a:t>– pokud došlo </a:t>
            </a:r>
            <a:r>
              <a:rPr lang="cs-CZ" dirty="0"/>
              <a:t>k úsporám v </a:t>
            </a:r>
            <a:r>
              <a:rPr lang="cs-CZ" dirty="0" smtClean="0"/>
              <a:t>etapě, stále platí </a:t>
            </a:r>
            <a:r>
              <a:rPr lang="cs-CZ" b="1" dirty="0"/>
              <a:t>nutnost podat </a:t>
            </a:r>
            <a:r>
              <a:rPr lang="cs-CZ" b="1" dirty="0" err="1"/>
              <a:t>ŽoZ</a:t>
            </a:r>
            <a:r>
              <a:rPr lang="cs-CZ" b="1" dirty="0"/>
              <a:t> na úpravu finančního plánu před koncem </a:t>
            </a:r>
            <a:r>
              <a:rPr lang="cs-CZ" b="1" dirty="0" smtClean="0"/>
              <a:t>etapy</a:t>
            </a:r>
            <a:r>
              <a:rPr lang="cs-CZ" dirty="0" smtClean="0"/>
              <a:t>. </a:t>
            </a:r>
            <a:r>
              <a:rPr lang="cs-CZ" dirty="0"/>
              <a:t>V opačném případě již není možné úspory v dalších etapách projektu využít. Při přípravě </a:t>
            </a:r>
            <a:r>
              <a:rPr lang="cs-CZ" dirty="0" err="1"/>
              <a:t>ŽoZ</a:t>
            </a:r>
            <a:r>
              <a:rPr lang="cs-CZ" dirty="0"/>
              <a:t> postupujte dle přílohy </a:t>
            </a:r>
            <a:r>
              <a:rPr lang="cs-CZ" dirty="0" smtClean="0"/>
              <a:t>č. 18 </a:t>
            </a:r>
            <a:r>
              <a:rPr lang="cs-CZ" dirty="0"/>
              <a:t>Obecných </a:t>
            </a:r>
            <a:r>
              <a:rPr lang="cs-CZ" dirty="0" smtClean="0"/>
              <a:t>pravidel pro žadatele a příjemce (OP) </a:t>
            </a:r>
            <a:endParaRPr lang="cs-CZ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Indikátory</a:t>
            </a:r>
            <a:r>
              <a:rPr lang="cs-CZ" dirty="0"/>
              <a:t> – postupovat podle dokumentu „Výklad k indikátorům SC 4.2, stav k 1.11.2018 (SP, revize 1.6)“. </a:t>
            </a:r>
            <a:r>
              <a:rPr lang="cs-CZ" b="1" dirty="0"/>
              <a:t>Naplnění cílových hodnot indikátorů je kontrolováno při závěrečné ŽoP/</a:t>
            </a:r>
            <a:r>
              <a:rPr lang="cs-CZ" b="1" dirty="0" err="1"/>
              <a:t>ZoR</a:t>
            </a:r>
            <a:r>
              <a:rPr lang="cs-CZ" dirty="0"/>
              <a:t>. Případné změny ve výši cílových hodnot </a:t>
            </a:r>
            <a:r>
              <a:rPr lang="cs-CZ" dirty="0" smtClean="0"/>
              <a:t>je nutné upravit </a:t>
            </a:r>
            <a:r>
              <a:rPr lang="cs-CZ" dirty="0"/>
              <a:t>prostřednictvím </a:t>
            </a:r>
            <a:r>
              <a:rPr lang="cs-CZ" dirty="0" err="1"/>
              <a:t>ŽoZ</a:t>
            </a:r>
            <a:r>
              <a:rPr lang="cs-CZ" dirty="0"/>
              <a:t> </a:t>
            </a:r>
            <a:r>
              <a:rPr lang="cs-CZ" dirty="0" smtClean="0"/>
              <a:t>nejpozději </a:t>
            </a:r>
            <a:r>
              <a:rPr lang="cs-CZ" dirty="0"/>
              <a:t>k datu ukončení realizace </a:t>
            </a:r>
            <a:r>
              <a:rPr lang="cs-CZ" dirty="0" smtClean="0"/>
              <a:t>projektu.</a:t>
            </a:r>
            <a:endParaRPr lang="cs-CZ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cs-CZ" b="1" u="sng" dirty="0"/>
              <a:t>Publicita</a:t>
            </a:r>
            <a:r>
              <a:rPr lang="cs-CZ" dirty="0"/>
              <a:t> – </a:t>
            </a:r>
            <a:r>
              <a:rPr lang="cs-CZ" b="1" dirty="0"/>
              <a:t>všechny volitelné informační a propagační nástroje související s projektem a požadované k proplacení </a:t>
            </a:r>
            <a:r>
              <a:rPr lang="cs-CZ" dirty="0"/>
              <a:t>- viz kap. 5.1 SP (např. propagační/reklamní  předměty, propagační tiskoviny tištěné i elektronické, dokumenty pro veřejnost, zajištění vizuální identity IROP na akcích pořádaných MAS pro veřejnost atd.) </a:t>
            </a:r>
            <a:r>
              <a:rPr lang="cs-CZ" b="1" dirty="0"/>
              <a:t>musí plnit pravidla publicity</a:t>
            </a:r>
            <a:r>
              <a:rPr lang="cs-CZ" dirty="0"/>
              <a:t> dle kap. 5.1 SP a kap. 13 OP (pro účely průběžných plateb a ŽoP dokládat fotodokumentací).</a:t>
            </a:r>
          </a:p>
          <a:p>
            <a:pPr marL="720000" indent="-342000" algn="just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en-US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111813"/>
            <a:ext cx="8229600" cy="1209811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Připomenutí důležitých </a:t>
            </a:r>
            <a:r>
              <a:rPr lang="cs-CZ" dirty="0" smtClean="0"/>
              <a:t>postupů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78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184366"/>
            <a:ext cx="7700425" cy="5079666"/>
          </a:xfrm>
        </p:spPr>
        <p:txBody>
          <a:bodyPr>
            <a:noAutofit/>
          </a:bodyPr>
          <a:lstStyle/>
          <a:p>
            <a:r>
              <a:rPr lang="cs-CZ" sz="1700" b="1" dirty="0" smtClean="0"/>
              <a:t>MZDY</a:t>
            </a:r>
            <a:r>
              <a:rPr lang="cs-CZ" sz="1700" b="1" dirty="0"/>
              <a:t>: </a:t>
            </a:r>
            <a:endParaRPr lang="cs-CZ" sz="17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1700" b="1" dirty="0"/>
              <a:t>Vyplacené </a:t>
            </a:r>
            <a:r>
              <a:rPr lang="cs-CZ" sz="1700" b="1" u="sng" dirty="0"/>
              <a:t>odměny</a:t>
            </a:r>
            <a:r>
              <a:rPr lang="cs-CZ" sz="1700" b="1" dirty="0"/>
              <a:t> </a:t>
            </a:r>
            <a:r>
              <a:rPr lang="cs-CZ" sz="1700" b="1" dirty="0" smtClean="0"/>
              <a:t>je nutné </a:t>
            </a:r>
            <a:r>
              <a:rPr lang="cs-CZ" sz="1700" b="1" dirty="0"/>
              <a:t>zdůvodnit. </a:t>
            </a:r>
            <a:r>
              <a:rPr lang="cs-CZ" sz="1700" dirty="0"/>
              <a:t>Odměny musí souviset s aktivitami projektu a být za </a:t>
            </a:r>
            <a:r>
              <a:rPr lang="cs-CZ" sz="1700" dirty="0" smtClean="0"/>
              <a:t>činnosti </a:t>
            </a:r>
            <a:r>
              <a:rPr lang="cs-CZ" sz="1700" dirty="0"/>
              <a:t>nad rámec běžné pracovní náplně</a:t>
            </a:r>
            <a:r>
              <a:rPr lang="cs-CZ" sz="1700" dirty="0" smtClean="0"/>
              <a:t>.</a:t>
            </a:r>
          </a:p>
          <a:p>
            <a:r>
              <a:rPr lang="cs-CZ" sz="1700" b="1" dirty="0"/>
              <a:t>CESTOVNÉ:</a:t>
            </a:r>
            <a:endParaRPr lang="cs-CZ" sz="1700" dirty="0"/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1700" b="1" dirty="0"/>
              <a:t>Účel </a:t>
            </a:r>
            <a:r>
              <a:rPr lang="cs-CZ" sz="1700" b="1" u="sng" dirty="0"/>
              <a:t>pracovní cesty</a:t>
            </a:r>
            <a:r>
              <a:rPr lang="cs-CZ" sz="1700" dirty="0"/>
              <a:t> </a:t>
            </a:r>
            <a:r>
              <a:rPr lang="cs-CZ" sz="1700" b="1" dirty="0"/>
              <a:t>v Přehledu pracovních cest </a:t>
            </a:r>
            <a:r>
              <a:rPr lang="cs-CZ" sz="1700" dirty="0"/>
              <a:t>– </a:t>
            </a:r>
            <a:r>
              <a:rPr lang="cs-CZ" sz="1700" b="1" dirty="0"/>
              <a:t>musí souhlasit s účelem v cestovním příkaze</a:t>
            </a:r>
            <a:r>
              <a:rPr lang="cs-CZ" sz="1700" dirty="0"/>
              <a:t>. V případě nedokládání cestovních příkazů (do 10 000 Kč/1 cestu) nutno v Přehledu pracovních cest účel dostatečně specifikovat, aby mohlo CRR posoudit způsobilost výdaje , např. „seminář MMR“ vs. „seminář MMR k evaluaci SCLLD dne </a:t>
            </a:r>
            <a:r>
              <a:rPr lang="cs-CZ" sz="1700" dirty="0" err="1"/>
              <a:t>dd.mm.rrr</a:t>
            </a:r>
            <a:r>
              <a:rPr lang="cs-CZ" sz="1700" dirty="0"/>
              <a:t>“.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1700" b="1" u="sng" dirty="0"/>
              <a:t>Pracovní cesty služebním automobilem </a:t>
            </a:r>
            <a:r>
              <a:rPr lang="cs-CZ" sz="1700" dirty="0"/>
              <a:t>– </a:t>
            </a:r>
            <a:r>
              <a:rPr lang="cs-CZ" sz="1700" u="sng" dirty="0"/>
              <a:t>uvádět jednotlivě do Přehledu pracovních cest</a:t>
            </a:r>
            <a:r>
              <a:rPr lang="cs-CZ" sz="1700" dirty="0"/>
              <a:t>, jízdné 0 Kč, </a:t>
            </a:r>
            <a:r>
              <a:rPr lang="cs-CZ" sz="1700" dirty="0" smtClean="0"/>
              <a:t>uvést </a:t>
            </a:r>
            <a:r>
              <a:rPr lang="cs-CZ" sz="1700" dirty="0"/>
              <a:t>případně další související výdaje z cestovního příkazu (stravné, ubytování atd.). </a:t>
            </a:r>
            <a:r>
              <a:rPr lang="cs-CZ" sz="1700" u="sng" dirty="0"/>
              <a:t>Výdaje za pohonné hmoty</a:t>
            </a:r>
            <a:r>
              <a:rPr lang="cs-CZ" sz="1700" dirty="0"/>
              <a:t> (ve výši související s projektem!) uvést v příloze č. 25 OP </a:t>
            </a:r>
            <a:r>
              <a:rPr lang="cs-CZ" sz="1700" u="sng" dirty="0"/>
              <a:t>Seznam účetních dokladů do 10 000 Kč</a:t>
            </a:r>
            <a:r>
              <a:rPr lang="cs-CZ" sz="1700" dirty="0"/>
              <a:t>. </a:t>
            </a:r>
          </a:p>
          <a:p>
            <a:pPr lvl="0"/>
            <a:r>
              <a:rPr lang="cs-CZ" sz="1700" dirty="0" smtClean="0"/>
              <a:t>	Cestovní </a:t>
            </a:r>
            <a:r>
              <a:rPr lang="cs-CZ" sz="1700" dirty="0"/>
              <a:t>výdaje mimo cestovní příkaz, tj. výdaje uhrazené zaměstnavatelem </a:t>
            </a:r>
            <a:r>
              <a:rPr lang="cs-CZ" sz="1700" dirty="0" smtClean="0"/>
              <a:t>za 	zaměstnance </a:t>
            </a:r>
            <a:r>
              <a:rPr lang="cs-CZ" sz="1700" dirty="0"/>
              <a:t>dopředu (např. ubytování nebo jízdné z předem nabitých </a:t>
            </a:r>
            <a:r>
              <a:rPr lang="cs-CZ" sz="1700" dirty="0" smtClean="0"/>
              <a:t>karet 	např</a:t>
            </a:r>
            <a:r>
              <a:rPr lang="cs-CZ" sz="1700" dirty="0"/>
              <a:t>. </a:t>
            </a:r>
            <a:r>
              <a:rPr lang="cs-CZ" sz="1700" dirty="0" err="1"/>
              <a:t>Flixbus</a:t>
            </a:r>
            <a:r>
              <a:rPr lang="cs-CZ" sz="1700" dirty="0"/>
              <a:t>) – uvádět do Přehledu pracovních cest na samostatný </a:t>
            </a:r>
            <a:r>
              <a:rPr lang="cs-CZ" sz="1700" dirty="0" smtClean="0"/>
              <a:t>řádek </a:t>
            </a:r>
            <a:r>
              <a:rPr lang="cs-CZ" sz="1700" dirty="0"/>
              <a:t>pod </a:t>
            </a:r>
            <a:r>
              <a:rPr lang="cs-CZ" sz="1700" dirty="0" smtClean="0"/>
              <a:t>	řádkem</a:t>
            </a:r>
            <a:r>
              <a:rPr lang="cs-CZ" sz="1700" dirty="0"/>
              <a:t>, kde jsou uvedeny ostatní výdaje dané cesty z cestovního příkazu. 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986375" y="261939"/>
            <a:ext cx="7617694" cy="922428"/>
          </a:xfrm>
        </p:spPr>
        <p:txBody>
          <a:bodyPr>
            <a:normAutofit/>
          </a:bodyPr>
          <a:lstStyle/>
          <a:p>
            <a:pPr marL="285750" lvl="1" indent="-285750" algn="ctr">
              <a:spcBef>
                <a:spcPct val="20000"/>
              </a:spcBef>
              <a:spcAft>
                <a:spcPts val="200"/>
              </a:spcAft>
            </a:pPr>
            <a:r>
              <a:rPr lang="cs-CZ" sz="3600" b="1" kern="1200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Náležitosti dokladování výdajů</a:t>
            </a:r>
            <a:endParaRPr lang="cs-CZ" sz="3600" b="1" kern="1200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095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06873"/>
            <a:ext cx="7700425" cy="495715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cs-CZ" sz="2200" b="1" dirty="0"/>
              <a:t>OSTATNÍ VÝDAJE: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b="1" u="sng" dirty="0" smtClean="0"/>
              <a:t>Doporučené limity</a:t>
            </a:r>
            <a:r>
              <a:rPr lang="cs-CZ" sz="2000" b="1" dirty="0" smtClean="0"/>
              <a:t> – jejich překročení je </a:t>
            </a:r>
            <a:r>
              <a:rPr lang="cs-CZ" sz="2000" b="1" dirty="0"/>
              <a:t>v souladu se </a:t>
            </a:r>
            <a:r>
              <a:rPr lang="cs-CZ" sz="2000" b="1" dirty="0" smtClean="0"/>
              <a:t>SP, ale </a:t>
            </a:r>
            <a:r>
              <a:rPr lang="cs-CZ" sz="2000" b="1" dirty="0"/>
              <a:t>nutno </a:t>
            </a:r>
            <a:r>
              <a:rPr lang="cs-CZ" sz="2000" b="1" dirty="0" smtClean="0"/>
              <a:t>je vždy </a:t>
            </a:r>
            <a:r>
              <a:rPr lang="cs-CZ" sz="2000" b="1" dirty="0"/>
              <a:t>odůvodnit</a:t>
            </a:r>
            <a:r>
              <a:rPr lang="cs-CZ" sz="2000" dirty="0"/>
              <a:t>. Odůvodnění ve stylu „jedná se o doporučený limit, a proto byl překročen“ není akceptovatelné.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b="1" u="sng" dirty="0"/>
              <a:t>Vzdělávání</a:t>
            </a:r>
            <a:r>
              <a:rPr lang="cs-CZ" sz="2000" dirty="0"/>
              <a:t> – fyzickou účast zaměstnance na vzdělávací akci potvrzuje </a:t>
            </a:r>
            <a:r>
              <a:rPr lang="cs-CZ" sz="2000" b="1" dirty="0"/>
              <a:t>certifikát/potvrzení o absolvování školení </a:t>
            </a:r>
            <a:r>
              <a:rPr lang="cs-CZ" sz="2000" dirty="0"/>
              <a:t>– bez něj není </a:t>
            </a:r>
            <a:r>
              <a:rPr lang="cs-CZ" sz="2000" dirty="0" smtClean="0"/>
              <a:t>vzdělávání způsobilé</a:t>
            </a:r>
            <a:r>
              <a:rPr lang="cs-CZ" sz="2000" dirty="0"/>
              <a:t>. Certifikát je vystaven od školitele, který fakturuje náklady školení. </a:t>
            </a:r>
          </a:p>
          <a:p>
            <a:r>
              <a:rPr lang="cs-CZ" sz="2000" dirty="0" smtClean="0"/>
              <a:t>	V</a:t>
            </a:r>
            <a:r>
              <a:rPr lang="cs-CZ" sz="2000" dirty="0"/>
              <a:t> případě, že namísto školitele fakturuje zprostředkující subjekt, musí být na </a:t>
            </a:r>
            <a:r>
              <a:rPr lang="cs-CZ" sz="2000" dirty="0" smtClean="0"/>
              <a:t>	faktuře </a:t>
            </a:r>
            <a:r>
              <a:rPr lang="cs-CZ" sz="2000" dirty="0"/>
              <a:t>uvedeno, že fakturující subjekt fakturuje na základě smlouvy </a:t>
            </a:r>
            <a:r>
              <a:rPr lang="cs-CZ" sz="2000" dirty="0" err="1"/>
              <a:t>xy</a:t>
            </a:r>
            <a:r>
              <a:rPr lang="cs-CZ" sz="2000" dirty="0"/>
              <a:t> </a:t>
            </a:r>
            <a:r>
              <a:rPr lang="cs-CZ" sz="2000" dirty="0" smtClean="0"/>
              <a:t>	s</a:t>
            </a:r>
            <a:r>
              <a:rPr lang="cs-CZ" sz="2000" dirty="0"/>
              <a:t> lektorem </a:t>
            </a:r>
            <a:r>
              <a:rPr lang="cs-CZ" sz="2000" dirty="0" err="1"/>
              <a:t>xy</a:t>
            </a:r>
            <a:r>
              <a:rPr lang="cs-CZ" sz="2000" dirty="0"/>
              <a:t>. Z faktury pak musí být jasná cena za práci lektora (způsobilá) a </a:t>
            </a:r>
            <a:r>
              <a:rPr lang="cs-CZ" sz="2000" dirty="0" smtClean="0"/>
              <a:t>	případný </a:t>
            </a:r>
            <a:r>
              <a:rPr lang="cs-CZ" sz="2000" dirty="0"/>
              <a:t>zprostředkovatelský poplatek (nezpůsobilý). 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dirty="0" smtClean="0"/>
              <a:t>Vždy je nutné dokládat </a:t>
            </a:r>
            <a:r>
              <a:rPr lang="cs-CZ" sz="2000" b="1" u="sng" dirty="0" smtClean="0"/>
              <a:t>výpočet </a:t>
            </a:r>
            <a:r>
              <a:rPr lang="cs-CZ" sz="2000" b="1" u="sng" dirty="0"/>
              <a:t>alikvotní (poměrné) části výdaje</a:t>
            </a:r>
            <a:r>
              <a:rPr lang="cs-CZ" sz="2000" dirty="0"/>
              <a:t>.</a:t>
            </a:r>
          </a:p>
          <a:p>
            <a:pPr marL="342900" lvl="0" indent="-342900">
              <a:buFont typeface="Wingdings" panose="05000000000000000000" pitchFamily="2" charset="2"/>
              <a:buChar char="Ø"/>
            </a:pPr>
            <a:r>
              <a:rPr lang="cs-CZ" sz="2000" b="1" u="sng" dirty="0"/>
              <a:t>Seznam účetních dokladů do 10 000 Kč </a:t>
            </a:r>
            <a:r>
              <a:rPr lang="cs-CZ" sz="2000" dirty="0"/>
              <a:t>(příloha 25 OP) – </a:t>
            </a:r>
            <a:r>
              <a:rPr lang="cs-CZ" sz="2000" b="1" dirty="0"/>
              <a:t>u výdajů za občerstvení nutno specifikovat</a:t>
            </a:r>
            <a:r>
              <a:rPr lang="cs-CZ" sz="2000" dirty="0"/>
              <a:t>, na jakou akci bylo pořízeno včetně data konání (např. občerstvení na zasedání výběrové komise dne 1.11.2019); </a:t>
            </a:r>
            <a:r>
              <a:rPr lang="cs-CZ" sz="2000" b="1" dirty="0"/>
              <a:t>u výdajů, které lze stáhnout k určitému zaměstnanci vždy uvádět, pro jakého zaměstnance byl pořízen</a:t>
            </a:r>
            <a:r>
              <a:rPr lang="cs-CZ" sz="2000" dirty="0"/>
              <a:t> (např. notebook pro Ing. Nováka, prodloužení elektronického podpisu Ing. Dvořákové); </a:t>
            </a:r>
            <a:r>
              <a:rPr lang="cs-CZ" sz="2000" b="1" dirty="0"/>
              <a:t>u výdajů režijních, případně telefonních poplatků apod. uvádět též období, za které je výdaje fakturován </a:t>
            </a:r>
            <a:r>
              <a:rPr lang="cs-CZ" sz="2000" dirty="0"/>
              <a:t>(např. </a:t>
            </a:r>
            <a:r>
              <a:rPr lang="cs-CZ" sz="2000" dirty="0" err="1"/>
              <a:t>telef</a:t>
            </a:r>
            <a:r>
              <a:rPr lang="cs-CZ" sz="2000" dirty="0"/>
              <a:t>. poplatky 15. 10. – 14. 11. 2019 nebo nájem 7/2019).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dirty="0"/>
              <a:t>Náležitosti dokladování výdajů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92072"/>
            <a:ext cx="7700425" cy="4842996"/>
          </a:xfrm>
        </p:spPr>
        <p:txBody>
          <a:bodyPr>
            <a:normAutofit/>
          </a:bodyPr>
          <a:lstStyle/>
          <a:p>
            <a:pPr lvl="0"/>
            <a:r>
              <a:rPr lang="cs-CZ" sz="2000" b="1" u="sng" dirty="0"/>
              <a:t>Průběžné platby, ŽoP a </a:t>
            </a:r>
            <a:r>
              <a:rPr lang="cs-CZ" sz="2000" b="1" u="sng" dirty="0" err="1"/>
              <a:t>ZoR</a:t>
            </a:r>
            <a:r>
              <a:rPr lang="cs-CZ" sz="2000" b="1" u="sng" dirty="0"/>
              <a:t>:</a:t>
            </a:r>
            <a:endParaRPr lang="cs-CZ" sz="2000" dirty="0" smtClean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cs-CZ" sz="2000" dirty="0" smtClean="0"/>
              <a:t>U požadovaných cestovních výdajů </a:t>
            </a:r>
            <a:r>
              <a:rPr lang="cs-CZ" sz="2000" dirty="0"/>
              <a:t>na akce od NS MAS, KS MAS </a:t>
            </a:r>
            <a:r>
              <a:rPr lang="cs-CZ" sz="2000" b="1" dirty="0" smtClean="0"/>
              <a:t>posílat </a:t>
            </a:r>
            <a:r>
              <a:rPr lang="cs-CZ" sz="2000" b="1" dirty="0"/>
              <a:t>program akce </a:t>
            </a:r>
            <a:r>
              <a:rPr lang="cs-CZ" sz="2000" dirty="0"/>
              <a:t>(bude ze strany CRR vždy </a:t>
            </a:r>
            <a:r>
              <a:rPr lang="cs-CZ" sz="2000" dirty="0" smtClean="0"/>
              <a:t>vyžadováno)</a:t>
            </a:r>
            <a:endParaRPr lang="cs-CZ" sz="2000" dirty="0"/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cs-CZ" sz="2000" b="1" dirty="0"/>
              <a:t>Výpočet alikvotní (poměrné) části výdaje </a:t>
            </a:r>
            <a:r>
              <a:rPr lang="cs-CZ" sz="2000" dirty="0"/>
              <a:t>podle úvazků </a:t>
            </a:r>
            <a:r>
              <a:rPr lang="cs-CZ" sz="2000" dirty="0" smtClean="0"/>
              <a:t>– v případě </a:t>
            </a:r>
            <a:r>
              <a:rPr lang="cs-CZ" sz="2000" dirty="0"/>
              <a:t>časté změny úvazků (např. při započítávání též hodin odpracovaných </a:t>
            </a:r>
            <a:r>
              <a:rPr lang="cs-CZ" sz="2000" dirty="0" smtClean="0"/>
              <a:t>DPP/DPČ) se </a:t>
            </a:r>
            <a:r>
              <a:rPr lang="cs-CZ" sz="2000" dirty="0"/>
              <a:t>výše alikvotní části </a:t>
            </a:r>
            <a:r>
              <a:rPr lang="cs-CZ" sz="2000" dirty="0" smtClean="0"/>
              <a:t>může měnit </a:t>
            </a:r>
            <a:r>
              <a:rPr lang="cs-CZ" sz="2000" dirty="0"/>
              <a:t>i každý měsíc </a:t>
            </a:r>
            <a:r>
              <a:rPr lang="cs-CZ" sz="2000" dirty="0" smtClean="0"/>
              <a:t>a každou </a:t>
            </a:r>
            <a:r>
              <a:rPr lang="cs-CZ" sz="2000" dirty="0"/>
              <a:t>změnu </a:t>
            </a:r>
            <a:r>
              <a:rPr lang="cs-CZ" sz="2000" dirty="0" smtClean="0"/>
              <a:t>je </a:t>
            </a:r>
            <a:r>
              <a:rPr lang="cs-CZ" sz="2000" dirty="0"/>
              <a:t>nutno </a:t>
            </a:r>
            <a:r>
              <a:rPr lang="cs-CZ" sz="2000" dirty="0" smtClean="0"/>
              <a:t>dokládat  </a:t>
            </a:r>
            <a:r>
              <a:rPr lang="cs-CZ" sz="2000" dirty="0"/>
              <a:t>– některé MAS </a:t>
            </a:r>
            <a:r>
              <a:rPr lang="cs-CZ" sz="2000" u="sng" dirty="0"/>
              <a:t>používají </a:t>
            </a:r>
            <a:r>
              <a:rPr lang="cs-CZ" sz="2000" u="sng" dirty="0" err="1"/>
              <a:t>xls</a:t>
            </a:r>
            <a:r>
              <a:rPr lang="cs-CZ" sz="2000" u="sng" dirty="0"/>
              <a:t> tabulku pro zadání konkrétních úvazků v daných měsících</a:t>
            </a:r>
            <a:r>
              <a:rPr lang="cs-CZ" sz="2000" dirty="0"/>
              <a:t>, kdy se % alikvotní části jednoduše dopočítá</a:t>
            </a: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cs-CZ" sz="2000" dirty="0" smtClean="0"/>
              <a:t>Některé MAS mají </a:t>
            </a:r>
            <a:r>
              <a:rPr lang="cs-CZ" sz="2000" b="1" dirty="0" smtClean="0"/>
              <a:t>6 </a:t>
            </a:r>
            <a:r>
              <a:rPr lang="cs-CZ" sz="2000" b="1" dirty="0"/>
              <a:t>měsíční etapy bez průběžných plateb </a:t>
            </a:r>
            <a:r>
              <a:rPr lang="cs-CZ" sz="2000" dirty="0"/>
              <a:t>== </a:t>
            </a:r>
            <a:r>
              <a:rPr lang="en-US" sz="2000" dirty="0"/>
              <a:t>&gt;</a:t>
            </a:r>
            <a:r>
              <a:rPr lang="cs-CZ" sz="2000" dirty="0"/>
              <a:t> </a:t>
            </a:r>
            <a:r>
              <a:rPr lang="cs-CZ" sz="2000" u="sng" dirty="0"/>
              <a:t>nejkratší doba administrace ŽoP ze strany </a:t>
            </a:r>
            <a:r>
              <a:rPr lang="cs-CZ" sz="2000" u="sng" dirty="0" smtClean="0"/>
              <a:t>CRR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dobré </a:t>
            </a:r>
            <a:r>
              <a:rPr lang="cs-CZ" dirty="0" smtClean="0"/>
              <a:t>praxe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04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364776"/>
            <a:ext cx="7700425" cy="4870292"/>
          </a:xfrm>
        </p:spPr>
        <p:txBody>
          <a:bodyPr>
            <a:normAutofit/>
          </a:bodyPr>
          <a:lstStyle/>
          <a:p>
            <a:pPr lvl="0"/>
            <a:r>
              <a:rPr lang="cs-CZ" sz="2000" b="1" u="sng" dirty="0"/>
              <a:t>Průběžné platby, ŽoP a </a:t>
            </a:r>
            <a:r>
              <a:rPr lang="cs-CZ" sz="2000" b="1" u="sng" dirty="0" err="1"/>
              <a:t>ZoR</a:t>
            </a:r>
            <a:r>
              <a:rPr lang="cs-CZ" sz="2000" b="1" u="sng" dirty="0"/>
              <a:t>:</a:t>
            </a:r>
            <a:endParaRPr lang="cs-CZ" sz="2000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b="1" dirty="0"/>
              <a:t>V rámci průběžných plateb požadovat k proplacení </a:t>
            </a:r>
            <a:r>
              <a:rPr lang="cs-CZ" sz="2000" b="1" dirty="0" smtClean="0"/>
              <a:t>jenom osobní </a:t>
            </a:r>
            <a:r>
              <a:rPr lang="cs-CZ" sz="2000" b="1" dirty="0"/>
              <a:t>výdaje</a:t>
            </a:r>
            <a:r>
              <a:rPr lang="cs-CZ" sz="2000" dirty="0"/>
              <a:t>. Ostatní typy výdajů je pro urychlení administrace plateb vhodnější nechat k proplacení až do ŽoP.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dirty="0"/>
              <a:t>V</a:t>
            </a:r>
            <a:r>
              <a:rPr lang="cs-CZ" sz="2000" dirty="0" smtClean="0"/>
              <a:t>ýdaje </a:t>
            </a:r>
            <a:r>
              <a:rPr lang="cs-CZ" sz="2000" dirty="0"/>
              <a:t>proplacené v průběžné platbě jako </a:t>
            </a:r>
            <a:r>
              <a:rPr lang="cs-CZ" sz="2000" b="1" dirty="0"/>
              <a:t>INV/NIV</a:t>
            </a:r>
            <a:r>
              <a:rPr lang="cs-CZ" sz="2000" dirty="0"/>
              <a:t> </a:t>
            </a:r>
            <a:r>
              <a:rPr lang="cs-CZ" sz="2000" dirty="0" smtClean="0"/>
              <a:t>jsou nárokovány </a:t>
            </a:r>
            <a:r>
              <a:rPr lang="cs-CZ" sz="2000" dirty="0"/>
              <a:t>v ŽoP stejným způsobem (INV/NIV) </a:t>
            </a:r>
            <a:r>
              <a:rPr lang="cs-CZ" sz="2000" dirty="0" smtClean="0"/>
              <a:t>– poměr INV/NIV není </a:t>
            </a:r>
            <a:r>
              <a:rPr lang="cs-CZ" sz="2000" dirty="0"/>
              <a:t>možné zpětně </a:t>
            </a:r>
            <a:r>
              <a:rPr lang="cs-CZ" sz="2000" dirty="0" smtClean="0"/>
              <a:t>změnit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b="1" dirty="0"/>
              <a:t>O</a:t>
            </a:r>
            <a:r>
              <a:rPr lang="cs-CZ" sz="2000" b="1" dirty="0" smtClean="0"/>
              <a:t>značení </a:t>
            </a:r>
            <a:r>
              <a:rPr lang="cs-CZ" sz="2000" b="1" dirty="0"/>
              <a:t>originálních účetních dokladů registračním číslem přímo na dokladu </a:t>
            </a:r>
            <a:r>
              <a:rPr lang="cs-CZ" sz="2000" dirty="0"/>
              <a:t>(</a:t>
            </a:r>
            <a:r>
              <a:rPr lang="cs-CZ" sz="2000" dirty="0" smtClean="0"/>
              <a:t>ne </a:t>
            </a:r>
            <a:r>
              <a:rPr lang="cs-CZ" sz="2000" dirty="0"/>
              <a:t>na zadní </a:t>
            </a:r>
            <a:r>
              <a:rPr lang="cs-CZ" sz="2000" dirty="0" smtClean="0"/>
              <a:t>straně </a:t>
            </a:r>
            <a:r>
              <a:rPr lang="cs-CZ" sz="2000" dirty="0"/>
              <a:t>faktury nebo vedle dokladu na </a:t>
            </a:r>
            <a:r>
              <a:rPr lang="cs-CZ" sz="2000" dirty="0" smtClean="0"/>
              <a:t>papíře, </a:t>
            </a:r>
            <a:r>
              <a:rPr lang="cs-CZ" sz="2000" dirty="0"/>
              <a:t>na kterém je doklad nalepen</a:t>
            </a:r>
            <a:r>
              <a:rPr lang="cs-CZ" sz="2000" dirty="0" smtClean="0"/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cs-CZ" sz="2000" dirty="0" smtClean="0"/>
              <a:t>U </a:t>
            </a:r>
            <a:r>
              <a:rPr lang="cs-CZ" sz="2000" dirty="0"/>
              <a:t>navazujících </a:t>
            </a:r>
            <a:r>
              <a:rPr lang="cs-CZ" sz="2000" dirty="0" smtClean="0"/>
              <a:t>projektů </a:t>
            </a:r>
            <a:r>
              <a:rPr lang="cs-CZ" sz="2000" b="1" dirty="0" smtClean="0"/>
              <a:t>vedení </a:t>
            </a:r>
            <a:r>
              <a:rPr lang="cs-CZ" sz="2000" b="1" dirty="0"/>
              <a:t>oddělené účetní </a:t>
            </a:r>
            <a:r>
              <a:rPr lang="cs-CZ" sz="2000" b="1" dirty="0" smtClean="0"/>
              <a:t>evidence </a:t>
            </a:r>
            <a:r>
              <a:rPr lang="cs-CZ" sz="2000" b="1" dirty="0"/>
              <a:t>dle nového znaku </a:t>
            </a:r>
            <a:r>
              <a:rPr lang="cs-CZ" sz="2000" dirty="0"/>
              <a:t>(ORG, analytika apod</a:t>
            </a:r>
            <a:r>
              <a:rPr lang="cs-CZ" sz="2000" dirty="0" smtClean="0"/>
              <a:t>.)</a:t>
            </a: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Příklady dobré </a:t>
            </a:r>
            <a:r>
              <a:rPr lang="cs-CZ" dirty="0" smtClean="0"/>
              <a:t>praxe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60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1446663"/>
            <a:ext cx="8003232" cy="4435522"/>
          </a:xfrm>
        </p:spPr>
        <p:txBody>
          <a:bodyPr>
            <a:normAutofit/>
          </a:bodyPr>
          <a:lstStyle/>
          <a:p>
            <a:r>
              <a:rPr lang="cs-CZ" sz="2000" b="1" u="sng" dirty="0"/>
              <a:t>Průběžné platby, ŽoP a </a:t>
            </a:r>
            <a:r>
              <a:rPr lang="cs-CZ" sz="2000" b="1" u="sng" dirty="0" err="1"/>
              <a:t>ZoR</a:t>
            </a:r>
            <a:r>
              <a:rPr lang="cs-CZ" sz="2000" b="1" u="sng" dirty="0"/>
              <a:t>:</a:t>
            </a:r>
            <a:endParaRPr lang="cs-CZ" sz="2000" b="1" dirty="0" smtClean="0"/>
          </a:p>
          <a:p>
            <a:r>
              <a:rPr lang="cs-CZ" sz="2000" b="1" dirty="0" smtClean="0"/>
              <a:t>	X</a:t>
            </a:r>
            <a:r>
              <a:rPr lang="cs-CZ" sz="2000" dirty="0"/>
              <a:t>	</a:t>
            </a:r>
            <a:r>
              <a:rPr lang="cs-CZ" sz="2000" b="1" dirty="0"/>
              <a:t>U</a:t>
            </a:r>
            <a:r>
              <a:rPr lang="cs-CZ" sz="2000" b="1" dirty="0" smtClean="0"/>
              <a:t>vádění jiných </a:t>
            </a:r>
            <a:r>
              <a:rPr lang="cs-CZ" sz="2000" b="1" dirty="0"/>
              <a:t>čísel dokladů v podkladových tabulkách, </a:t>
            </a:r>
            <a:r>
              <a:rPr lang="cs-CZ" sz="2000" b="1" dirty="0" smtClean="0"/>
              <a:t>jiných v 			soupisce dokladů </a:t>
            </a:r>
            <a:r>
              <a:rPr lang="cs-CZ" sz="2000" b="1" dirty="0"/>
              <a:t>a </a:t>
            </a:r>
            <a:r>
              <a:rPr lang="cs-CZ" sz="2000" b="1" dirty="0" smtClean="0"/>
              <a:t>jiných v</a:t>
            </a:r>
            <a:r>
              <a:rPr lang="cs-CZ" sz="2000" b="1" dirty="0"/>
              <a:t> oddělené účetní </a:t>
            </a:r>
            <a:r>
              <a:rPr lang="cs-CZ" sz="2000" b="1" dirty="0" smtClean="0"/>
              <a:t>evidenci 					</a:t>
            </a:r>
            <a:r>
              <a:rPr lang="cs-CZ" sz="2000" dirty="0" smtClean="0"/>
              <a:t>(dodavatelská </a:t>
            </a:r>
            <a:r>
              <a:rPr lang="cs-CZ" sz="2000" dirty="0"/>
              <a:t>čísla dokladů </a:t>
            </a:r>
            <a:r>
              <a:rPr lang="cs-CZ" sz="2000" dirty="0" smtClean="0"/>
              <a:t>vs</a:t>
            </a:r>
            <a:r>
              <a:rPr lang="cs-CZ" sz="2000" dirty="0"/>
              <a:t>. interní čísla dokladů) – </a:t>
            </a:r>
            <a:r>
              <a:rPr lang="cs-CZ" sz="2000" dirty="0" smtClean="0"/>
              <a:t>způsobuje 			větší časovou </a:t>
            </a:r>
            <a:r>
              <a:rPr lang="cs-CZ" sz="2000" dirty="0"/>
              <a:t>náročnost </a:t>
            </a:r>
            <a:r>
              <a:rPr lang="cs-CZ" sz="2000" dirty="0" smtClean="0"/>
              <a:t>kontroly</a:t>
            </a:r>
            <a:r>
              <a:rPr lang="cs-CZ" sz="2000" dirty="0"/>
              <a:t>, někdy i přímo nemožnost údaje </a:t>
            </a:r>
            <a:r>
              <a:rPr lang="cs-CZ" sz="2000" dirty="0" smtClean="0"/>
              <a:t>			spárovat </a:t>
            </a:r>
            <a:r>
              <a:rPr lang="cs-CZ" sz="2000" dirty="0"/>
              <a:t>a </a:t>
            </a:r>
            <a:r>
              <a:rPr lang="cs-CZ" sz="2000" dirty="0" smtClean="0"/>
              <a:t>kontrolu dokončit, proto je nutné často vyzývat 				příjemce </a:t>
            </a:r>
            <a:r>
              <a:rPr lang="cs-CZ" sz="2000" dirty="0"/>
              <a:t>k </a:t>
            </a:r>
            <a:r>
              <a:rPr lang="cs-CZ" sz="2000" dirty="0" smtClean="0"/>
              <a:t>objasnění</a:t>
            </a:r>
            <a:endParaRPr lang="cs-CZ" sz="20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b="1" dirty="0" smtClean="0"/>
              <a:t>	X</a:t>
            </a:r>
            <a:r>
              <a:rPr lang="cs-CZ" sz="2000" b="1" dirty="0"/>
              <a:t>	C</a:t>
            </a:r>
            <a:r>
              <a:rPr lang="cs-CZ" sz="2000" b="1" dirty="0" smtClean="0"/>
              <a:t>hybí lepší </a:t>
            </a:r>
            <a:r>
              <a:rPr lang="cs-CZ" sz="2000" b="1" dirty="0"/>
              <a:t>popis výdajů </a:t>
            </a:r>
            <a:r>
              <a:rPr lang="cs-CZ" sz="2000" dirty="0"/>
              <a:t>(obsah plnění) </a:t>
            </a:r>
            <a:r>
              <a:rPr lang="cs-CZ" sz="2000" b="1" dirty="0"/>
              <a:t>v oddělené účetní </a:t>
            </a:r>
            <a:r>
              <a:rPr lang="cs-CZ" sz="2000" b="1" dirty="0" smtClean="0"/>
              <a:t>				evidenci </a:t>
            </a:r>
            <a:r>
              <a:rPr lang="cs-CZ" sz="2000" dirty="0"/>
              <a:t>a </a:t>
            </a:r>
            <a:r>
              <a:rPr lang="cs-CZ" sz="2000" dirty="0" smtClean="0"/>
              <a:t>také </a:t>
            </a:r>
            <a:r>
              <a:rPr lang="cs-CZ" sz="2000" dirty="0"/>
              <a:t>v poznámce </a:t>
            </a:r>
            <a:r>
              <a:rPr lang="cs-CZ" sz="2000" b="1" dirty="0"/>
              <a:t>u platby z bankovního účtu </a:t>
            </a:r>
            <a:endParaRPr lang="cs-CZ" sz="20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 smtClean="0"/>
              <a:t>		(</a:t>
            </a:r>
            <a:r>
              <a:rPr lang="cs-CZ" sz="2000" dirty="0"/>
              <a:t>případně doplnit ručně popis výdaje do výpisu z BÚ)</a:t>
            </a:r>
          </a:p>
          <a:p>
            <a:r>
              <a:rPr lang="cs-CZ" sz="2000" b="1" dirty="0" smtClean="0"/>
              <a:t>	X</a:t>
            </a:r>
            <a:r>
              <a:rPr lang="cs-CZ" sz="2000" b="1" dirty="0"/>
              <a:t>	P</a:t>
            </a:r>
            <a:r>
              <a:rPr lang="cs-CZ" sz="2000" b="1" dirty="0" smtClean="0"/>
              <a:t>odpisy</a:t>
            </a:r>
            <a:r>
              <a:rPr lang="cs-CZ" sz="2000" dirty="0" smtClean="0"/>
              <a:t> jako </a:t>
            </a:r>
            <a:r>
              <a:rPr lang="cs-CZ" sz="2000" b="1" dirty="0"/>
              <a:t>vložené obrázky do </a:t>
            </a:r>
            <a:r>
              <a:rPr lang="cs-CZ" sz="2000" b="1" dirty="0" err="1"/>
              <a:t>skenu</a:t>
            </a:r>
            <a:r>
              <a:rPr lang="cs-CZ" sz="2000" b="1" dirty="0"/>
              <a:t> </a:t>
            </a:r>
            <a:r>
              <a:rPr lang="cs-CZ" sz="2000" b="1" dirty="0" smtClean="0"/>
              <a:t>dokumentů nejsou 				přípustné</a:t>
            </a:r>
            <a:r>
              <a:rPr lang="cs-CZ" sz="2000" dirty="0" smtClean="0"/>
              <a:t>. </a:t>
            </a:r>
            <a:r>
              <a:rPr lang="cs-CZ" sz="2000" dirty="0"/>
              <a:t>Uznat lze pouze </a:t>
            </a:r>
            <a:r>
              <a:rPr lang="cs-CZ" sz="2000" dirty="0" smtClean="0"/>
              <a:t>originální </a:t>
            </a:r>
            <a:r>
              <a:rPr lang="cs-CZ" sz="2000" dirty="0"/>
              <a:t>ruční podpis nebo platný </a:t>
            </a:r>
            <a:r>
              <a:rPr lang="cs-CZ" sz="2000" dirty="0" smtClean="0"/>
              <a:t>			elektronický podpis</a:t>
            </a: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 </a:t>
            </a:r>
            <a:r>
              <a:rPr lang="cs-CZ" dirty="0"/>
              <a:t>Příklady </a:t>
            </a:r>
            <a:r>
              <a:rPr lang="cs-CZ" dirty="0" smtClean="0"/>
              <a:t>špatné </a:t>
            </a:r>
            <a:r>
              <a:rPr lang="cs-CZ" dirty="0"/>
              <a:t>praxe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961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9" y="1392072"/>
            <a:ext cx="8003232" cy="4785443"/>
          </a:xfrm>
        </p:spPr>
        <p:txBody>
          <a:bodyPr>
            <a:normAutofit/>
          </a:bodyPr>
          <a:lstStyle/>
          <a:p>
            <a:r>
              <a:rPr lang="cs-CZ" sz="2000" b="1" u="sng" dirty="0"/>
              <a:t>Průběžné platby, ŽoP a </a:t>
            </a:r>
            <a:r>
              <a:rPr lang="cs-CZ" sz="2000" b="1" u="sng" dirty="0" err="1"/>
              <a:t>ZoR</a:t>
            </a:r>
            <a:r>
              <a:rPr lang="cs-CZ" sz="2000" b="1" u="sng" dirty="0"/>
              <a:t>:</a:t>
            </a:r>
            <a:endParaRPr lang="cs-CZ" sz="2000" b="1" dirty="0" smtClean="0"/>
          </a:p>
          <a:p>
            <a:r>
              <a:rPr lang="cs-CZ" sz="2000" b="1" dirty="0" smtClean="0"/>
              <a:t>	X</a:t>
            </a:r>
            <a:r>
              <a:rPr lang="cs-CZ" sz="2000" b="1" dirty="0"/>
              <a:t>	</a:t>
            </a:r>
            <a:r>
              <a:rPr lang="cs-CZ" sz="2000" dirty="0" smtClean="0"/>
              <a:t>U návazných projektů </a:t>
            </a:r>
            <a:r>
              <a:rPr lang="cs-CZ" sz="2000" b="1" dirty="0" smtClean="0"/>
              <a:t>chybí k</a:t>
            </a:r>
            <a:r>
              <a:rPr lang="cs-CZ" sz="2000" b="1" dirty="0"/>
              <a:t> PS/DPČ/DPP </a:t>
            </a:r>
            <a:r>
              <a:rPr lang="cs-CZ" sz="2000" b="1" dirty="0" smtClean="0"/>
              <a:t>dodatky</a:t>
            </a:r>
            <a:r>
              <a:rPr lang="cs-CZ" sz="2000" dirty="0" smtClean="0"/>
              <a:t> s</a:t>
            </a:r>
            <a:r>
              <a:rPr lang="cs-CZ" sz="2000" dirty="0"/>
              <a:t> novým </a:t>
            </a:r>
            <a:r>
              <a:rPr lang="cs-CZ" sz="2000" dirty="0" smtClean="0"/>
              <a:t>				registračním </a:t>
            </a:r>
            <a:r>
              <a:rPr lang="cs-CZ" sz="2000" dirty="0"/>
              <a:t>číslem projektu nebo celým novým oficiálním názvem </a:t>
            </a:r>
            <a:r>
              <a:rPr lang="cs-CZ" sz="2000" dirty="0" smtClean="0"/>
              <a:t>		projektu </a:t>
            </a:r>
            <a:r>
              <a:rPr lang="cs-CZ" sz="2000" dirty="0"/>
              <a:t>(pro nedokládání výkazů práce)</a:t>
            </a:r>
          </a:p>
          <a:p>
            <a:r>
              <a:rPr lang="cs-CZ" sz="2000" b="1" dirty="0" smtClean="0"/>
              <a:t>	X</a:t>
            </a:r>
            <a:r>
              <a:rPr lang="cs-CZ" sz="2000" dirty="0"/>
              <a:t>	P</a:t>
            </a:r>
            <a:r>
              <a:rPr lang="cs-CZ" sz="2000" dirty="0" smtClean="0"/>
              <a:t>okud již </a:t>
            </a:r>
            <a:r>
              <a:rPr lang="cs-CZ" sz="2000" dirty="0"/>
              <a:t>v </a:t>
            </a:r>
            <a:r>
              <a:rPr lang="cs-CZ" sz="2000" dirty="0" smtClean="0"/>
              <a:t>rámci průběžných plateb není požadovaný </a:t>
            </a:r>
            <a:r>
              <a:rPr lang="cs-CZ" sz="2000" dirty="0"/>
              <a:t>výdaj </a:t>
            </a:r>
            <a:r>
              <a:rPr lang="cs-CZ" sz="2000" dirty="0" smtClean="0"/>
              <a:t>				zaúčtovaný </a:t>
            </a:r>
            <a:r>
              <a:rPr lang="cs-CZ" sz="2000" dirty="0"/>
              <a:t>v účetnictví, </a:t>
            </a:r>
            <a:r>
              <a:rPr lang="cs-CZ" sz="2000" dirty="0" smtClean="0"/>
              <a:t>v</a:t>
            </a:r>
            <a:r>
              <a:rPr lang="cs-CZ" sz="2000" dirty="0"/>
              <a:t> ŽoP </a:t>
            </a:r>
            <a:r>
              <a:rPr lang="cs-CZ" sz="2000" dirty="0" smtClean="0"/>
              <a:t>se musí řešit </a:t>
            </a:r>
            <a:r>
              <a:rPr lang="cs-CZ" sz="2000" b="1" dirty="0" smtClean="0"/>
              <a:t>haléřové/korunové			rozdíly</a:t>
            </a:r>
            <a:r>
              <a:rPr lang="cs-CZ" sz="2000" dirty="0" smtClean="0"/>
              <a:t> </a:t>
            </a:r>
            <a:r>
              <a:rPr lang="cs-CZ" sz="2000" dirty="0"/>
              <a:t>v požadované částce oproti částce již proplacené</a:t>
            </a:r>
          </a:p>
          <a:p>
            <a:r>
              <a:rPr lang="cs-CZ" sz="2000" b="1" dirty="0" smtClean="0"/>
              <a:t>	X</a:t>
            </a:r>
            <a:r>
              <a:rPr lang="cs-CZ" sz="2000" dirty="0"/>
              <a:t>	</a:t>
            </a:r>
            <a:r>
              <a:rPr lang="cs-CZ" sz="2000" b="1" dirty="0"/>
              <a:t>Z</a:t>
            </a:r>
            <a:r>
              <a:rPr lang="cs-CZ" sz="2000" b="1" dirty="0" smtClean="0"/>
              <a:t>ákonné </a:t>
            </a:r>
            <a:r>
              <a:rPr lang="cs-CZ" sz="2000" b="1" dirty="0"/>
              <a:t>pojištění odpovědnosti </a:t>
            </a:r>
            <a:r>
              <a:rPr lang="cs-CZ" sz="2000" dirty="0"/>
              <a:t>– </a:t>
            </a:r>
            <a:r>
              <a:rPr lang="cs-CZ" sz="2000" dirty="0" smtClean="0"/>
              <a:t>počítáno </a:t>
            </a:r>
            <a:r>
              <a:rPr lang="cs-CZ" sz="2000" dirty="0"/>
              <a:t>z hrubých mezd </a:t>
            </a:r>
            <a:r>
              <a:rPr lang="cs-CZ" sz="2000" dirty="0" smtClean="0"/>
              <a:t>				předchozího </a:t>
            </a:r>
            <a:r>
              <a:rPr lang="cs-CZ" sz="2000" dirty="0"/>
              <a:t>čtvrtletí, ale hrazeno na následující čtvrtletí. </a:t>
            </a:r>
            <a:r>
              <a:rPr lang="cs-CZ" sz="2000" b="1" dirty="0"/>
              <a:t>Pozor na </a:t>
            </a:r>
            <a:r>
              <a:rPr lang="cs-CZ" sz="2000" b="1" dirty="0" smtClean="0"/>
              <a:t>		konci </a:t>
            </a:r>
            <a:r>
              <a:rPr lang="cs-CZ" sz="2000" b="1" dirty="0"/>
              <a:t>projektu</a:t>
            </a:r>
            <a:r>
              <a:rPr lang="cs-CZ" sz="2000" dirty="0"/>
              <a:t> – není možné proplatit pojištění vypočtené z mezd </a:t>
            </a:r>
            <a:r>
              <a:rPr lang="cs-CZ" sz="2000" dirty="0" smtClean="0"/>
              <a:t>			posledního </a:t>
            </a:r>
            <a:r>
              <a:rPr lang="cs-CZ" sz="2000" dirty="0"/>
              <a:t>čtvrtletí projektu, protože je hrazené jako pojistné </a:t>
            </a:r>
            <a:r>
              <a:rPr lang="cs-CZ" sz="2000" dirty="0" smtClean="0"/>
              <a:t>již 			za </a:t>
            </a:r>
            <a:r>
              <a:rPr lang="cs-CZ" sz="2000" dirty="0"/>
              <a:t>čtvrtletí následující, kdy projekt už  není realizován</a:t>
            </a:r>
            <a:r>
              <a:rPr lang="cs-CZ" sz="2000" dirty="0" smtClean="0"/>
              <a:t>.</a:t>
            </a: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 </a:t>
            </a:r>
            <a:r>
              <a:rPr lang="cs-CZ" dirty="0"/>
              <a:t>Příklady </a:t>
            </a:r>
            <a:r>
              <a:rPr lang="cs-CZ" dirty="0" smtClean="0"/>
              <a:t>špatné </a:t>
            </a:r>
            <a:r>
              <a:rPr lang="cs-CZ" dirty="0"/>
              <a:t>praxe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9016" y="6264032"/>
            <a:ext cx="5054984" cy="593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730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5449</TotalTime>
  <Words>445</Words>
  <Application>Microsoft Office PowerPoint</Application>
  <PresentationFormat>Předvádění na obrazovce (4:3)</PresentationFormat>
  <Paragraphs>114</Paragraphs>
  <Slides>15</Slides>
  <Notes>5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sablona_centrum_2016</vt:lpstr>
      <vt:lpstr>Náležitosti dokladování výdajů  a nejčastější dotazy  k administraci projektů v IROP  SC 4.2</vt:lpstr>
      <vt:lpstr>Osnova</vt:lpstr>
      <vt:lpstr>Připomenutí důležitých postupů</vt:lpstr>
      <vt:lpstr>Náležitosti dokladování výdajů</vt:lpstr>
      <vt:lpstr>Náležitosti dokladování výdajů</vt:lpstr>
      <vt:lpstr>Příklady dobré praxe</vt:lpstr>
      <vt:lpstr>Příklady dobré praxe</vt:lpstr>
      <vt:lpstr> Příklady špatné praxe</vt:lpstr>
      <vt:lpstr> Příklady špatné praxe</vt:lpstr>
      <vt:lpstr>Příklady dobré praxe</vt:lpstr>
      <vt:lpstr>Příklady špatné praxe</vt:lpstr>
      <vt:lpstr>Příklady špatné praxe</vt:lpstr>
      <vt:lpstr>Příklady nezpůsobilých výdajů</vt:lpstr>
      <vt:lpstr>Příklady nezpůsobilých výdajů</vt:lpstr>
      <vt:lpstr>Děkujeme za pozornost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Kriegischová Lenka</cp:lastModifiedBy>
  <cp:revision>474</cp:revision>
  <cp:lastPrinted>2017-09-26T07:16:51Z</cp:lastPrinted>
  <dcterms:created xsi:type="dcterms:W3CDTF">2016-05-13T07:19:23Z</dcterms:created>
  <dcterms:modified xsi:type="dcterms:W3CDTF">2019-11-26T08:43:18Z</dcterms:modified>
</cp:coreProperties>
</file>