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83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57" r:id="rId12"/>
    <p:sldId id="301" r:id="rId13"/>
    <p:sldId id="296" r:id="rId14"/>
    <p:sldId id="297" r:id="rId15"/>
    <p:sldId id="298" r:id="rId16"/>
    <p:sldId id="300" r:id="rId17"/>
    <p:sldId id="312" r:id="rId18"/>
    <p:sldId id="314" r:id="rId19"/>
    <p:sldId id="313" r:id="rId20"/>
    <p:sldId id="317" r:id="rId21"/>
    <p:sldId id="318" r:id="rId22"/>
    <p:sldId id="316" r:id="rId23"/>
    <p:sldId id="315" r:id="rId24"/>
    <p:sldId id="302" r:id="rId25"/>
    <p:sldId id="319" r:id="rId26"/>
    <p:sldId id="321" r:id="rId27"/>
    <p:sldId id="320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4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4C4C4C"/>
    <a:srgbClr val="C0C0C0"/>
    <a:srgbClr val="AAAAAA"/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660"/>
  </p:normalViewPr>
  <p:slideViewPr>
    <p:cSldViewPr snapToGrid="0">
      <p:cViewPr>
        <p:scale>
          <a:sx n="100" d="100"/>
          <a:sy n="100" d="100"/>
        </p:scale>
        <p:origin x="-408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055A07-57FD-41B0-B080-1E9B10E045E2}" type="presOf" srcId="{273BDC39-9757-4293-83AA-A9E9CC915DA0}" destId="{9A27448D-784B-4861-9334-121A223779B3}" srcOrd="0" destOrd="2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61775F13-727F-4FF7-8472-DED9CE94A49E}" type="presOf" srcId="{098ADAF1-68DC-4019-95EC-CF9DEA0595F5}" destId="{6E62D4D7-9191-4501-B151-D627F722878F}" srcOrd="1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26F35488-6FFD-474A-9BE4-BEC4E3502561}" type="presOf" srcId="{38804BD3-7704-44DB-93A2-A6FB8DF386BF}" destId="{66C8A01D-04C6-4396-8787-43DC36C8480A}" srcOrd="1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79A24AC4-3FCD-47AB-B6D2-BD3AB6E575C0}" type="presOf" srcId="{011776CB-E079-448D-8CBF-0D6A1B0031D4}" destId="{614AE268-84D0-4EF9-B74B-195569128116}" srcOrd="1" destOrd="4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8BAB2ADA-1D42-48EB-8A9A-01D35550685E}" type="presOf" srcId="{C5C86733-1C4E-4ABE-BC8B-70E73BF8076C}" destId="{50CD8E78-60B6-449B-AD20-121950675E4A}" srcOrd="0" destOrd="1" presId="urn:microsoft.com/office/officeart/2005/8/layout/vList4#1"/>
    <dgm:cxn modelId="{83E402AC-E9CD-491A-8B99-B90317C18EA5}" type="presOf" srcId="{75152ED6-09D4-4CB2-B330-0EBA2A1F6BEE}" destId="{D220A56B-34B4-4DD0-B125-97D865139D92}" srcOrd="0" destOrd="2" presId="urn:microsoft.com/office/officeart/2005/8/layout/vList4#1"/>
    <dgm:cxn modelId="{186B8D37-B10C-411F-81EA-2AB2145D3BE0}" type="presOf" srcId="{855CB492-B9C1-4831-9453-D02DC01556CB}" destId="{6E62D4D7-9191-4501-B151-D627F722878F}" srcOrd="1" destOrd="0" presId="urn:microsoft.com/office/officeart/2005/8/layout/vList4#1"/>
    <dgm:cxn modelId="{75E5EC50-51A4-42AC-A777-81D618B92A91}" type="presOf" srcId="{34C60AC1-3BAF-4349-9B04-1EBEAA6874AE}" destId="{9A27448D-784B-4861-9334-121A223779B3}" srcOrd="0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655617E7-C2E9-422F-A8E8-7CF8E0842EAF}" type="presOf" srcId="{38804BD3-7704-44DB-93A2-A6FB8DF386BF}" destId="{50CD8E78-60B6-449B-AD20-121950675E4A}" srcOrd="0" destOrd="0" presId="urn:microsoft.com/office/officeart/2005/8/layout/vList4#1"/>
    <dgm:cxn modelId="{5B04A969-6049-42F0-AE27-CDFF5BA8DF96}" type="presOf" srcId="{CE8BA2DC-6A07-4136-AE2C-02E787173318}" destId="{6E62D4D7-9191-4501-B151-D627F722878F}" srcOrd="1" destOrd="3" presId="urn:microsoft.com/office/officeart/2005/8/layout/vList4#1"/>
    <dgm:cxn modelId="{61C0A3A2-9F33-47A7-874A-A40103BF657B}" type="presOf" srcId="{CE8BA2DC-6A07-4136-AE2C-02E787173318}" destId="{D220A56B-34B4-4DD0-B125-97D865139D92}" srcOrd="0" destOrd="3" presId="urn:microsoft.com/office/officeart/2005/8/layout/vList4#1"/>
    <dgm:cxn modelId="{8AE296E5-559B-4CB0-BEF4-8D8F4D968052}" type="presOf" srcId="{D74C87B0-8199-4D82-97CA-8716D0810C88}" destId="{614AE268-84D0-4EF9-B74B-195569128116}" srcOrd="1" destOrd="0" presId="urn:microsoft.com/office/officeart/2005/8/layout/vList4#1"/>
    <dgm:cxn modelId="{BEC5454B-934C-40FF-BAD4-1BA5F540D0D6}" type="presOf" srcId="{34C60AC1-3BAF-4349-9B04-1EBEAA6874AE}" destId="{614AE268-84D0-4EF9-B74B-195569128116}" srcOrd="1" destOrd="1" presId="urn:microsoft.com/office/officeart/2005/8/layout/vList4#1"/>
    <dgm:cxn modelId="{6E989659-994B-42ED-8649-790D8BD57A46}" type="presOf" srcId="{A8C219C7-9F00-4E75-8B16-481975849224}" destId="{50CD8E78-60B6-449B-AD20-121950675E4A}" srcOrd="0" destOrd="2" presId="urn:microsoft.com/office/officeart/2005/8/layout/vList4#1"/>
    <dgm:cxn modelId="{BA2B7962-E007-4EA5-BBD8-4C13AE187DBD}" type="presOf" srcId="{9BEAB610-B179-412C-A911-0AE990A76040}" destId="{50CD8E78-60B6-449B-AD20-121950675E4A}" srcOrd="0" destOrd="3" presId="urn:microsoft.com/office/officeart/2005/8/layout/vList4#1"/>
    <dgm:cxn modelId="{55ABEBAE-5A81-4A72-87FA-2E5980F21133}" type="presOf" srcId="{F883D463-9FC1-405D-86B6-DFDB1BF4DFD4}" destId="{9A27448D-784B-4861-9334-121A223779B3}" srcOrd="0" destOrd="3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7115676-BCEB-4DC2-8586-2C669AFCF5BA}" type="presOf" srcId="{A518AB0A-7BED-45CC-8968-54C5D48470FD}" destId="{8A587B36-857B-41ED-B7A7-D47113F79935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CFBF9EC5-C820-4679-9165-1E1B50E0C0BF}" type="presOf" srcId="{098ADAF1-68DC-4019-95EC-CF9DEA0595F5}" destId="{D220A56B-34B4-4DD0-B125-97D865139D92}" srcOrd="0" destOrd="1" presId="urn:microsoft.com/office/officeart/2005/8/layout/vList4#1"/>
    <dgm:cxn modelId="{DF6E3F2F-08C2-4BF4-9F93-FDCE0273E035}" type="presOf" srcId="{855CB492-B9C1-4831-9453-D02DC01556CB}" destId="{D220A56B-34B4-4DD0-B125-97D865139D92}" srcOrd="0" destOrd="0" presId="urn:microsoft.com/office/officeart/2005/8/layout/vList4#1"/>
    <dgm:cxn modelId="{D6E718B3-1B93-4EB3-BC3F-A4232330F605}" type="presOf" srcId="{F883D463-9FC1-405D-86B6-DFDB1BF4DFD4}" destId="{614AE268-84D0-4EF9-B74B-195569128116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E43533A5-4655-448E-908B-C76EA1D8D577}" type="presOf" srcId="{273BDC39-9757-4293-83AA-A9E9CC915DA0}" destId="{614AE268-84D0-4EF9-B74B-195569128116}" srcOrd="1" destOrd="2" presId="urn:microsoft.com/office/officeart/2005/8/layout/vList4#1"/>
    <dgm:cxn modelId="{96C7BB6F-8A08-4A72-BE52-2A8E2E8A9A44}" type="presOf" srcId="{D74C87B0-8199-4D82-97CA-8716D0810C88}" destId="{9A27448D-784B-4861-9334-121A223779B3}" srcOrd="0" destOrd="0" presId="urn:microsoft.com/office/officeart/2005/8/layout/vList4#1"/>
    <dgm:cxn modelId="{231765D7-9EBD-472A-B75A-EAD7F1ECD638}" type="presOf" srcId="{75152ED6-09D4-4CB2-B330-0EBA2A1F6BEE}" destId="{6E62D4D7-9191-4501-B151-D627F722878F}" srcOrd="1" destOrd="2" presId="urn:microsoft.com/office/officeart/2005/8/layout/vList4#1"/>
    <dgm:cxn modelId="{72A3CAF6-1573-4732-B488-0DA6C6CB78EE}" type="presOf" srcId="{D3784C62-6E03-4E88-AA8E-EC0DCEAD96BC}" destId="{9E808720-DA3C-4D88-83BC-C88B0AC710F3}" srcOrd="0" destOrd="0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81BE62DB-2DCF-42BD-9806-EC7AE031CEE0}" type="presOf" srcId="{C5C86733-1C4E-4ABE-BC8B-70E73BF8076C}" destId="{66C8A01D-04C6-4396-8787-43DC36C8480A}" srcOrd="1" destOrd="1" presId="urn:microsoft.com/office/officeart/2005/8/layout/vList4#1"/>
    <dgm:cxn modelId="{2A4BA2E8-11EA-4E4F-9307-AF67D36BAB17}" type="presOf" srcId="{A8C219C7-9F00-4E75-8B16-481975849224}" destId="{66C8A01D-04C6-4396-8787-43DC36C8480A}" srcOrd="1" destOrd="2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DB19353A-CF69-488F-BA9E-0141F54762A8}" type="presOf" srcId="{011776CB-E079-448D-8CBF-0D6A1B0031D4}" destId="{9A27448D-784B-4861-9334-121A223779B3}" srcOrd="0" destOrd="4" presId="urn:microsoft.com/office/officeart/2005/8/layout/vList4#1"/>
    <dgm:cxn modelId="{4F338BD9-FEFA-40B6-A8B2-8EA28F3FADC4}" type="presOf" srcId="{D3784C62-6E03-4E88-AA8E-EC0DCEAD96BC}" destId="{C47FD7BB-128E-4643-98CA-3F319452AC98}" srcOrd="1" destOrd="0" presId="urn:microsoft.com/office/officeart/2005/8/layout/vList4#1"/>
    <dgm:cxn modelId="{F92D8931-D9CB-40FA-9C61-2EB8D2F7A8FE}" type="presOf" srcId="{9BEAB610-B179-412C-A911-0AE990A76040}" destId="{66C8A01D-04C6-4396-8787-43DC36C8480A}" srcOrd="1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E44C6C94-F333-46F0-B8ED-BFD2EEAAAE04}" type="presParOf" srcId="{8A587B36-857B-41ED-B7A7-D47113F79935}" destId="{64EB5DFD-492E-47C2-A4DD-BBD451AF4F4E}" srcOrd="0" destOrd="0" presId="urn:microsoft.com/office/officeart/2005/8/layout/vList4#1"/>
    <dgm:cxn modelId="{DA45B7A0-DADD-4C09-8193-40167853C48E}" type="presParOf" srcId="{64EB5DFD-492E-47C2-A4DD-BBD451AF4F4E}" destId="{50CD8E78-60B6-449B-AD20-121950675E4A}" srcOrd="0" destOrd="0" presId="urn:microsoft.com/office/officeart/2005/8/layout/vList4#1"/>
    <dgm:cxn modelId="{1259E42E-7679-48D1-8D87-2FFCB640F7BF}" type="presParOf" srcId="{64EB5DFD-492E-47C2-A4DD-BBD451AF4F4E}" destId="{C72FE72D-A4DA-4420-9D63-39C025359A7F}" srcOrd="1" destOrd="0" presId="urn:microsoft.com/office/officeart/2005/8/layout/vList4#1"/>
    <dgm:cxn modelId="{3B624D25-99FB-4E16-BC45-1A2B697AC213}" type="presParOf" srcId="{64EB5DFD-492E-47C2-A4DD-BBD451AF4F4E}" destId="{66C8A01D-04C6-4396-8787-43DC36C8480A}" srcOrd="2" destOrd="0" presId="urn:microsoft.com/office/officeart/2005/8/layout/vList4#1"/>
    <dgm:cxn modelId="{31756F2E-0635-472B-B47C-53E161999495}" type="presParOf" srcId="{8A587B36-857B-41ED-B7A7-D47113F79935}" destId="{93AC31F7-E6D2-45E8-BD17-C2F01F80D57E}" srcOrd="1" destOrd="0" presId="urn:microsoft.com/office/officeart/2005/8/layout/vList4#1"/>
    <dgm:cxn modelId="{C11B849A-3E7E-488A-A7D2-FF56BD3D05AE}" type="presParOf" srcId="{8A587B36-857B-41ED-B7A7-D47113F79935}" destId="{B249F259-2691-44EA-A647-C688963D4FA1}" srcOrd="2" destOrd="0" presId="urn:microsoft.com/office/officeart/2005/8/layout/vList4#1"/>
    <dgm:cxn modelId="{F944FF28-18FF-4CB3-9A4F-5CA6830AA0EC}" type="presParOf" srcId="{B249F259-2691-44EA-A647-C688963D4FA1}" destId="{D220A56B-34B4-4DD0-B125-97D865139D92}" srcOrd="0" destOrd="0" presId="urn:microsoft.com/office/officeart/2005/8/layout/vList4#1"/>
    <dgm:cxn modelId="{B89A673A-FBCA-4457-813A-3CFFC1B6031C}" type="presParOf" srcId="{B249F259-2691-44EA-A647-C688963D4FA1}" destId="{AC85F51E-059B-4E4B-88C8-BEEAF6E6C8CB}" srcOrd="1" destOrd="0" presId="urn:microsoft.com/office/officeart/2005/8/layout/vList4#1"/>
    <dgm:cxn modelId="{235B5526-CE04-4BC2-8644-92A3082552C8}" type="presParOf" srcId="{B249F259-2691-44EA-A647-C688963D4FA1}" destId="{6E62D4D7-9191-4501-B151-D627F722878F}" srcOrd="2" destOrd="0" presId="urn:microsoft.com/office/officeart/2005/8/layout/vList4#1"/>
    <dgm:cxn modelId="{9F480DA5-3AF4-49FD-B94C-B810815541CC}" type="presParOf" srcId="{8A587B36-857B-41ED-B7A7-D47113F79935}" destId="{821F83A2-5DE7-4DB3-AC2F-3437098DDD8C}" srcOrd="3" destOrd="0" presId="urn:microsoft.com/office/officeart/2005/8/layout/vList4#1"/>
    <dgm:cxn modelId="{098F4A8A-5A64-4A5A-9DF2-20CB157CAC0C}" type="presParOf" srcId="{8A587B36-857B-41ED-B7A7-D47113F79935}" destId="{42D704DB-7DF6-440E-B7C9-644A864B0BFF}" srcOrd="4" destOrd="0" presId="urn:microsoft.com/office/officeart/2005/8/layout/vList4#1"/>
    <dgm:cxn modelId="{BB5DF48D-1A9B-45DF-96F1-6744E488FA69}" type="presParOf" srcId="{42D704DB-7DF6-440E-B7C9-644A864B0BFF}" destId="{9A27448D-784B-4861-9334-121A223779B3}" srcOrd="0" destOrd="0" presId="urn:microsoft.com/office/officeart/2005/8/layout/vList4#1"/>
    <dgm:cxn modelId="{43270B36-D4D4-4879-B444-92924D776C15}" type="presParOf" srcId="{42D704DB-7DF6-440E-B7C9-644A864B0BFF}" destId="{CB3108F3-6AC6-46B9-815A-42013ADAA734}" srcOrd="1" destOrd="0" presId="urn:microsoft.com/office/officeart/2005/8/layout/vList4#1"/>
    <dgm:cxn modelId="{48759941-77FA-4CB9-9E69-E96C803871B4}" type="presParOf" srcId="{42D704DB-7DF6-440E-B7C9-644A864B0BFF}" destId="{614AE268-84D0-4EF9-B74B-195569128116}" srcOrd="2" destOrd="0" presId="urn:microsoft.com/office/officeart/2005/8/layout/vList4#1"/>
    <dgm:cxn modelId="{23BEF168-F362-4451-9E4B-4FE770A9205E}" type="presParOf" srcId="{8A587B36-857B-41ED-B7A7-D47113F79935}" destId="{540D9C1A-F7EF-4C42-8E40-E43DCD410462}" srcOrd="5" destOrd="0" presId="urn:microsoft.com/office/officeart/2005/8/layout/vList4#1"/>
    <dgm:cxn modelId="{A6E61751-A57A-47BE-8E8E-5C5D75B04F8E}" type="presParOf" srcId="{8A587B36-857B-41ED-B7A7-D47113F79935}" destId="{8E18C6B9-65AB-4143-ACFB-F77B95B74E4A}" srcOrd="6" destOrd="0" presId="urn:microsoft.com/office/officeart/2005/8/layout/vList4#1"/>
    <dgm:cxn modelId="{24A3EEF1-472A-447D-93EE-98C93B62D168}" type="presParOf" srcId="{8E18C6B9-65AB-4143-ACFB-F77B95B74E4A}" destId="{9E808720-DA3C-4D88-83BC-C88B0AC710F3}" srcOrd="0" destOrd="0" presId="urn:microsoft.com/office/officeart/2005/8/layout/vList4#1"/>
    <dgm:cxn modelId="{444B5B9D-BE67-4997-8478-08A85726099C}" type="presParOf" srcId="{8E18C6B9-65AB-4143-ACFB-F77B95B74E4A}" destId="{5C5B56BD-76A1-46D2-95E9-D7A31171320F}" srcOrd="1" destOrd="0" presId="urn:microsoft.com/office/officeart/2005/8/layout/vList4#1"/>
    <dgm:cxn modelId="{8050E740-8364-4ACA-AF56-FA48D5898F45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4C4C4C"/>
                </a:solidFill>
              </a:defRPr>
            </a:lvl1pPr>
            <a:lvl2pPr>
              <a:defRPr sz="2800">
                <a:solidFill>
                  <a:srgbClr val="4C4C4C"/>
                </a:solidFill>
              </a:defRPr>
            </a:lvl2pPr>
            <a:lvl3pPr>
              <a:defRPr sz="2400">
                <a:solidFill>
                  <a:srgbClr val="4C4C4C"/>
                </a:solidFill>
              </a:defRPr>
            </a:lvl3pPr>
            <a:lvl4pPr>
              <a:defRPr sz="2000">
                <a:solidFill>
                  <a:srgbClr val="4C4C4C"/>
                </a:solidFill>
              </a:defRPr>
            </a:lvl4pPr>
            <a:lvl5pPr>
              <a:defRPr sz="2000">
                <a:solidFill>
                  <a:srgbClr val="4C4C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4C4C4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solidFill>
                  <a:srgbClr val="4C4C4C"/>
                </a:solidFill>
                <a:effectLst/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47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5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4C4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16.12.2019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16.12.2019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b="6089"/>
          <a:stretch/>
        </p:blipFill>
        <p:spPr>
          <a:xfrm>
            <a:off x="0" y="0"/>
            <a:ext cx="9143999" cy="61328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16.12.2019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ADB87C0-BD18-7A41-898E-B86A2B1A491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2" y="349629"/>
            <a:ext cx="95101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irop@mmr.cz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" TargetMode="External"/><Relationship Id="rId2" Type="http://schemas.openxmlformats.org/officeDocument/2006/relationships/hyperlink" Target="http://www.irop.mmr.cz/cs/Zadatele-a-prijemci/Dokumenty/Dokumenty/Obecna-Pravidla-pro-zadatele-a-prijem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" TargetMode="External"/><Relationship Id="rId2" Type="http://schemas.openxmlformats.org/officeDocument/2006/relationships/hyperlink" Target="http://www.irop.mmr.cz/cs/Zadatele-a-prijemci/Dokumenty/Dokumenty/Obecna-Pravidla-pro-zadatele-a-prijem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rina.Skodova@crr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88CFA9A-0363-4E48-9C5A-27F37F80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89758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92. </a:t>
            </a:r>
            <a:r>
              <a:rPr lang="cs-CZ" b="1" dirty="0"/>
              <a:t>výzva IROP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Infrastruktura </a:t>
            </a:r>
            <a:r>
              <a:rPr lang="cs-CZ" b="1" dirty="0"/>
              <a:t>základních škol pro uhelné </a:t>
            </a:r>
            <a:r>
              <a:rPr lang="cs-CZ" b="1" dirty="0" smtClean="0"/>
              <a:t>regiony 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D96576B-4587-B84C-8ED8-FB87BB88BAC7}"/>
              </a:ext>
            </a:extLst>
          </p:cNvPr>
          <p:cNvSpPr txBox="1"/>
          <p:nvPr/>
        </p:nvSpPr>
        <p:spPr>
          <a:xfrm>
            <a:off x="2482562" y="5213018"/>
            <a:ext cx="4178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16. 12.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</a:t>
            </a:r>
          </a:p>
          <a:p>
            <a:pPr algn="ct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Pekárek,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Ondřej Pešek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97225A0-1E58-2E45-9BAD-89EA1FC1E6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26" y="273131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IROP (k 6. 12. 2019)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Celková alokace z EFRR: 4,76 mld. EUR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Vyhlášeno 92 </a:t>
            </a:r>
            <a:r>
              <a:rPr lang="cs-CZ" sz="1600" dirty="0">
                <a:solidFill>
                  <a:schemeClr val="tx1"/>
                </a:solidFill>
              </a:rPr>
              <a:t>výzev v objemu </a:t>
            </a:r>
            <a:r>
              <a:rPr lang="cs-CZ" sz="1600" dirty="0" smtClean="0">
                <a:solidFill>
                  <a:schemeClr val="tx1"/>
                </a:solidFill>
              </a:rPr>
              <a:t>137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Předloženo </a:t>
            </a:r>
            <a:r>
              <a:rPr lang="cs-CZ" sz="1600" dirty="0" smtClean="0">
                <a:solidFill>
                  <a:schemeClr val="tx1"/>
                </a:solidFill>
              </a:rPr>
              <a:t>12 952 </a:t>
            </a:r>
            <a:r>
              <a:rPr lang="cs-CZ" sz="1600" dirty="0">
                <a:solidFill>
                  <a:schemeClr val="tx1"/>
                </a:solidFill>
              </a:rPr>
              <a:t>projektů za </a:t>
            </a:r>
            <a:r>
              <a:rPr lang="cs-CZ" sz="1600" dirty="0" smtClean="0">
                <a:solidFill>
                  <a:schemeClr val="tx1"/>
                </a:solidFill>
              </a:rPr>
              <a:t>170,9 mld</a:t>
            </a:r>
            <a:r>
              <a:rPr lang="cs-CZ" sz="1600" dirty="0">
                <a:solidFill>
                  <a:schemeClr val="tx1"/>
                </a:solidFill>
              </a:rPr>
              <a:t>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Z toho v „pozitivních“ stavech </a:t>
            </a:r>
            <a:r>
              <a:rPr lang="cs-CZ" sz="1600" dirty="0" smtClean="0">
                <a:solidFill>
                  <a:schemeClr val="tx1"/>
                </a:solidFill>
              </a:rPr>
              <a:t>9 803 </a:t>
            </a:r>
            <a:r>
              <a:rPr lang="cs-CZ" sz="1600" dirty="0">
                <a:solidFill>
                  <a:schemeClr val="tx1"/>
                </a:solidFill>
              </a:rPr>
              <a:t>projektů za </a:t>
            </a:r>
            <a:r>
              <a:rPr lang="cs-CZ" sz="1600" dirty="0" smtClean="0">
                <a:solidFill>
                  <a:schemeClr val="tx1"/>
                </a:solidFill>
              </a:rPr>
              <a:t>129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Schváleno k financování </a:t>
            </a:r>
            <a:r>
              <a:rPr lang="cs-CZ" sz="1600" dirty="0" smtClean="0">
                <a:solidFill>
                  <a:schemeClr val="tx1"/>
                </a:solidFill>
              </a:rPr>
              <a:t>8 230 projektů </a:t>
            </a:r>
            <a:r>
              <a:rPr lang="cs-CZ" sz="1600" dirty="0">
                <a:solidFill>
                  <a:schemeClr val="tx1"/>
                </a:solidFill>
              </a:rPr>
              <a:t>za </a:t>
            </a:r>
            <a:r>
              <a:rPr lang="cs-CZ" sz="1600" dirty="0" smtClean="0">
                <a:solidFill>
                  <a:schemeClr val="tx1"/>
                </a:solidFill>
              </a:rPr>
              <a:t>107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Pravidlo </a:t>
            </a:r>
            <a:r>
              <a:rPr lang="cs-CZ" sz="1600" dirty="0">
                <a:solidFill>
                  <a:schemeClr val="tx1"/>
                </a:solidFill>
              </a:rPr>
              <a:t>N+3 pro rok </a:t>
            </a:r>
            <a:r>
              <a:rPr lang="cs-CZ" sz="1600" dirty="0" smtClean="0">
                <a:solidFill>
                  <a:schemeClr val="tx1"/>
                </a:solidFill>
              </a:rPr>
              <a:t>2019 splněno již v červnu 2019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2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Alokace SC 2.4 IROP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Původní alokace EFRR: </a:t>
            </a:r>
            <a:r>
              <a:rPr lang="cs-CZ" sz="1600" dirty="0" smtClean="0"/>
              <a:t>472,5 mil. EUR (cca 12,1 mld. Kč)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Aktuální alokace EFRR: </a:t>
            </a:r>
            <a:r>
              <a:rPr lang="cs-CZ" sz="1600" dirty="0" smtClean="0"/>
              <a:t>669,7 mil. EUR (cca 17,2 mld. Kč)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b="1" dirty="0" smtClean="0"/>
              <a:t>Navýšení alokace EFRR</a:t>
            </a:r>
            <a:r>
              <a:rPr lang="cs-CZ" sz="1600" dirty="0" smtClean="0"/>
              <a:t>: o 197,1 mil. EUR (cca 5,1 mld. Kč)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800" b="1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" y="277314"/>
            <a:ext cx="9137657" cy="6460761"/>
          </a:xfrm>
        </p:spPr>
      </p:pic>
    </p:spTree>
    <p:extLst>
      <p:ext uri="{BB962C8B-B14F-4D97-AF65-F5344CB8AC3E}">
        <p14:creationId xmlns:p14="http://schemas.microsoft.com/office/powerpoint/2010/main" val="2070501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Výstavba mateřské školy Březová-Oleško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9" y="1690689"/>
            <a:ext cx="6640642" cy="4427094"/>
          </a:xfrm>
        </p:spPr>
      </p:pic>
      <p:sp>
        <p:nvSpPr>
          <p:cNvPr id="5" name="TextovéPole 4"/>
          <p:cNvSpPr txBox="1"/>
          <p:nvPr/>
        </p:nvSpPr>
        <p:spPr>
          <a:xfrm>
            <a:off x="1251679" y="5748451"/>
            <a:ext cx="6640642" cy="369332"/>
          </a:xfrm>
          <a:prstGeom prst="rect">
            <a:avLst/>
          </a:prstGeom>
          <a:solidFill>
            <a:srgbClr val="4C4C4C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Obec Březová-Oleško – Středočeský kraj – 18,9 mil. Kč (EFRR)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35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9" y="1690689"/>
            <a:ext cx="6640641" cy="442709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Výstavba mateřské školy Březová-Oleško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51679" y="5748451"/>
            <a:ext cx="6640642" cy="369332"/>
          </a:xfrm>
          <a:prstGeom prst="rect">
            <a:avLst/>
          </a:prstGeom>
          <a:solidFill>
            <a:srgbClr val="4C4C4C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Obec Březová-Oleško – Středočeský kraj – 18,9 mil. Kč (EFRR)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43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9" y="1690689"/>
            <a:ext cx="6640642" cy="442709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Kvalitnější vzdělávání v klíčových kompetencích jako brána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/>
              <a:t>současného života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51679" y="5748451"/>
            <a:ext cx="6640642" cy="369332"/>
          </a:xfrm>
          <a:prstGeom prst="rect">
            <a:avLst/>
          </a:prstGeom>
          <a:solidFill>
            <a:srgbClr val="4C4C4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Město Nové </a:t>
            </a:r>
            <a:r>
              <a:rPr lang="cs-CZ" dirty="0" smtClean="0">
                <a:solidFill>
                  <a:schemeClr val="bg1"/>
                </a:solidFill>
              </a:rPr>
              <a:t>Sedlo </a:t>
            </a:r>
            <a:r>
              <a:rPr lang="cs-CZ" dirty="0">
                <a:solidFill>
                  <a:schemeClr val="bg1"/>
                </a:solidFill>
              </a:rPr>
              <a:t>– Karlovarský </a:t>
            </a:r>
            <a:r>
              <a:rPr lang="cs-CZ" dirty="0" smtClean="0">
                <a:solidFill>
                  <a:schemeClr val="bg1"/>
                </a:solidFill>
              </a:rPr>
              <a:t>kraj – 3,8 mil. Kč (EFRR)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87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9" y="1682817"/>
            <a:ext cx="6640642" cy="442709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bez bariér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1679" y="5748451"/>
            <a:ext cx="6640642" cy="369332"/>
          </a:xfrm>
          <a:prstGeom prst="rect">
            <a:avLst/>
          </a:prstGeom>
          <a:solidFill>
            <a:srgbClr val="4C4C4C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SPŠ a OA Bruntál – </a:t>
            </a:r>
            <a:r>
              <a:rPr lang="cs-CZ" dirty="0">
                <a:solidFill>
                  <a:schemeClr val="bg1"/>
                </a:solidFill>
              </a:rPr>
              <a:t>Moravskoslezský </a:t>
            </a:r>
            <a:r>
              <a:rPr lang="cs-CZ" dirty="0" smtClean="0">
                <a:solidFill>
                  <a:schemeClr val="bg1"/>
                </a:solidFill>
              </a:rPr>
              <a:t>kraj – 9,3 mil. Kč (EFRR)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21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Ondřej Pešek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92. výzva IROP </a:t>
            </a:r>
            <a:br>
              <a:rPr lang="cs-CZ" b="1" dirty="0"/>
            </a:br>
            <a:r>
              <a:rPr lang="cs-CZ" b="1" dirty="0"/>
              <a:t>Infrastruktura základních škol pro uhelné regiony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58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92. výzva</a:t>
            </a:r>
            <a:r>
              <a:rPr lang="cs-CZ" dirty="0"/>
              <a:t> </a:t>
            </a:r>
            <a:r>
              <a:rPr lang="cs-CZ" dirty="0" smtClean="0"/>
              <a:t>– ZŠ pro </a:t>
            </a:r>
            <a:r>
              <a:rPr lang="cs-CZ" dirty="0"/>
              <a:t>uhelné regiony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8750"/>
            <a:ext cx="7886700" cy="47482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2200" dirty="0">
                <a:solidFill>
                  <a:schemeClr val="tx1"/>
                </a:solidFill>
              </a:rPr>
              <a:t>Podpora může být poskytnuta na podporu infrastruktury škol pro základní vzdělávání podle zákona č. 561/2004 Sb., školský zákon, ve znění pozdějších předpisů, zapsaných v Rejstříku škol a školských zařízení k datu vyhlášení výzvy, ve vazbě na klíčové kompetence - komunikace v cizích jazycích, práce s digitálními technologiemi, přírodní vědy, technické a řemeslné </a:t>
            </a:r>
            <a:r>
              <a:rPr lang="cs-CZ" sz="2200" dirty="0" smtClean="0">
                <a:solidFill>
                  <a:schemeClr val="tx1"/>
                </a:solidFill>
              </a:rPr>
              <a:t>obory.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Projekt musí být v souladu s MAP</a:t>
            </a:r>
          </a:p>
          <a:p>
            <a:pPr>
              <a:lnSpc>
                <a:spcPct val="12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Druh výzvy: průběžná</a:t>
            </a:r>
            <a:endParaRPr lang="cs-CZ" sz="2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chemeClr val="tx1"/>
                </a:solidFill>
              </a:rPr>
              <a:t>Typ podání žádostí: </a:t>
            </a:r>
            <a:r>
              <a:rPr lang="cs-CZ" sz="2200" dirty="0" smtClean="0">
                <a:solidFill>
                  <a:schemeClr val="tx1"/>
                </a:solidFill>
              </a:rPr>
              <a:t>ruční                                  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Alokace</a:t>
            </a:r>
            <a:r>
              <a:rPr lang="cs-CZ" sz="2200" dirty="0">
                <a:solidFill>
                  <a:schemeClr val="tx1"/>
                </a:solidFill>
              </a:rPr>
              <a:t>:  </a:t>
            </a:r>
            <a:r>
              <a:rPr lang="cs-CZ" sz="2200" b="1" dirty="0" smtClean="0">
                <a:solidFill>
                  <a:schemeClr val="tx1"/>
                </a:solidFill>
              </a:rPr>
              <a:t>256 mil. </a:t>
            </a:r>
            <a:r>
              <a:rPr lang="cs-CZ" sz="2200" b="1" dirty="0">
                <a:solidFill>
                  <a:schemeClr val="tx1"/>
                </a:solidFill>
              </a:rPr>
              <a:t>Kč (EFRR) + </a:t>
            </a:r>
            <a:r>
              <a:rPr lang="cs-CZ" sz="2200" b="1" dirty="0" smtClean="0">
                <a:solidFill>
                  <a:schemeClr val="tx1"/>
                </a:solidFill>
              </a:rPr>
              <a:t>46,7 </a:t>
            </a:r>
            <a:r>
              <a:rPr lang="cs-CZ" sz="2200" b="1" dirty="0">
                <a:solidFill>
                  <a:schemeClr val="tx1"/>
                </a:solidFill>
              </a:rPr>
              <a:t>Kč (SR)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chemeClr val="tx1"/>
                </a:solidFill>
              </a:rPr>
              <a:t>Celkové způsobilé výdaje:  min. </a:t>
            </a:r>
            <a:r>
              <a:rPr lang="cs-CZ" sz="2200" dirty="0" smtClean="0">
                <a:solidFill>
                  <a:schemeClr val="tx1"/>
                </a:solidFill>
              </a:rPr>
              <a:t>1 </a:t>
            </a:r>
            <a:r>
              <a:rPr lang="cs-CZ" sz="2200" dirty="0">
                <a:solidFill>
                  <a:schemeClr val="tx1"/>
                </a:solidFill>
              </a:rPr>
              <a:t>mil. Kč   </a:t>
            </a:r>
            <a:r>
              <a:rPr lang="cs-CZ" sz="2200" b="1" dirty="0">
                <a:solidFill>
                  <a:schemeClr val="tx1"/>
                </a:solidFill>
              </a:rPr>
              <a:t>max. </a:t>
            </a:r>
            <a:r>
              <a:rPr lang="cs-CZ" sz="2200" b="1" dirty="0" smtClean="0">
                <a:solidFill>
                  <a:schemeClr val="tx1"/>
                </a:solidFill>
              </a:rPr>
              <a:t>30 </a:t>
            </a:r>
            <a:r>
              <a:rPr lang="cs-CZ" sz="2200" b="1" dirty="0">
                <a:solidFill>
                  <a:schemeClr val="tx1"/>
                </a:solidFill>
              </a:rPr>
              <a:t>mil. Kč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chemeClr val="tx1"/>
                </a:solidFill>
              </a:rPr>
              <a:t>Nezakládá veřejnou podporu ve smyslu čl. 107 odst. 1 </a:t>
            </a:r>
            <a:r>
              <a:rPr lang="cs-CZ" sz="2200" dirty="0" smtClean="0">
                <a:solidFill>
                  <a:schemeClr val="tx1"/>
                </a:solidFill>
              </a:rPr>
              <a:t>SFEU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81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382" y="190500"/>
            <a:ext cx="9570407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38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4" name="Zástupný symbol pro obsah 6">
            <a:extLst>
              <a:ext uri="{FF2B5EF4-FFF2-40B4-BE49-F238E27FC236}">
                <a16:creationId xmlns:a16="http://schemas.microsoft.com/office/drawing/2014/main" xmlns="" id="{99C3137F-82EF-EF44-8BB0-17E869E31D95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sz="1500" b="0" kern="1200" smtClean="0">
                <a:solidFill>
                  <a:srgbClr val="4C4C4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9:30 – 10:00	Prezence účastníků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10:00 – 10:15	Zahájení, představení Integrovaného regionálního operačního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programu, Řídicího orgánu IROP a Centra pro regionální rozvoj 		České republiky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10:15 – 11:30	</a:t>
            </a:r>
            <a:r>
              <a:rPr lang="cs-CZ" sz="1600" dirty="0" smtClean="0">
                <a:solidFill>
                  <a:schemeClr val="tx1"/>
                </a:solidFill>
              </a:rPr>
              <a:t>92. </a:t>
            </a:r>
            <a:r>
              <a:rPr lang="cs-CZ" sz="1600" dirty="0" smtClean="0">
                <a:solidFill>
                  <a:schemeClr val="tx1"/>
                </a:solidFill>
              </a:rPr>
              <a:t>výzva </a:t>
            </a:r>
            <a:r>
              <a:rPr lang="cs-CZ" sz="1600" dirty="0">
                <a:solidFill>
                  <a:schemeClr val="tx1"/>
                </a:solidFill>
              </a:rPr>
              <a:t>IROP </a:t>
            </a:r>
            <a:r>
              <a:rPr lang="cs-CZ" sz="1600" dirty="0" smtClean="0">
                <a:solidFill>
                  <a:schemeClr val="tx1"/>
                </a:solidFill>
              </a:rPr>
              <a:t>„</a:t>
            </a:r>
            <a:r>
              <a:rPr lang="cs-CZ" sz="1600" b="1" dirty="0" smtClean="0">
                <a:solidFill>
                  <a:schemeClr val="tx1"/>
                </a:solidFill>
              </a:rPr>
              <a:t>Infrastruktura </a:t>
            </a:r>
            <a:r>
              <a:rPr lang="cs-CZ" sz="1600" b="1" dirty="0">
                <a:solidFill>
                  <a:schemeClr val="tx1"/>
                </a:solidFill>
              </a:rPr>
              <a:t>základních škol pro uhelné </a:t>
            </a:r>
            <a:r>
              <a:rPr lang="cs-CZ" sz="1600" b="1" dirty="0" smtClean="0">
                <a:solidFill>
                  <a:schemeClr val="tx1"/>
                </a:solidFill>
              </a:rPr>
              <a:t>		regiony</a:t>
            </a:r>
            <a:r>
              <a:rPr lang="cs-CZ" sz="1600" dirty="0" smtClean="0">
                <a:solidFill>
                  <a:schemeClr val="tx1"/>
                </a:solidFill>
              </a:rPr>
              <a:t>“ – parametry výzvy, podporované aktivity, způsobilé 			výdaje, povinné přílohy žádosti o podporu, dotazy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11:30 – 11:50	Přestávka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11:50 – 13:00	Systém hodnocení projektů a další administrace projektu, dotazy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13:00		Závěr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243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92. výzva</a:t>
            </a:r>
            <a:r>
              <a:rPr lang="cs-CZ" dirty="0"/>
              <a:t> </a:t>
            </a:r>
            <a:r>
              <a:rPr lang="cs-CZ" dirty="0" smtClean="0"/>
              <a:t>– oprávnění žadatelé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školy </a:t>
            </a:r>
            <a:r>
              <a:rPr lang="cs-CZ" sz="2000" dirty="0">
                <a:solidFill>
                  <a:schemeClr val="tx1"/>
                </a:solidFill>
              </a:rPr>
              <a:t>v oblasti základního vzdělávání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další </a:t>
            </a:r>
            <a:r>
              <a:rPr lang="cs-CZ" sz="2000" dirty="0">
                <a:solidFill>
                  <a:schemeClr val="tx1"/>
                </a:solidFill>
              </a:rPr>
              <a:t>subjekty podílející se na realizaci vzdělávacích aktivit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kraje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organizace </a:t>
            </a:r>
            <a:r>
              <a:rPr lang="cs-CZ" sz="2000" dirty="0">
                <a:solidFill>
                  <a:schemeClr val="tx1"/>
                </a:solidFill>
              </a:rPr>
              <a:t>zřizované nebo zakládané kraji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obce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organizace </a:t>
            </a:r>
            <a:r>
              <a:rPr lang="cs-CZ" sz="2000" dirty="0">
                <a:solidFill>
                  <a:schemeClr val="tx1"/>
                </a:solidFill>
              </a:rPr>
              <a:t>zřizované nebo zakládané obcemi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nestátní </a:t>
            </a:r>
            <a:r>
              <a:rPr lang="cs-CZ" sz="2000" dirty="0">
                <a:solidFill>
                  <a:schemeClr val="tx1"/>
                </a:solidFill>
              </a:rPr>
              <a:t>neziskové organizace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církve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církevní </a:t>
            </a:r>
            <a:r>
              <a:rPr lang="cs-CZ" sz="2000" dirty="0">
                <a:solidFill>
                  <a:schemeClr val="tx1"/>
                </a:solidFill>
              </a:rPr>
              <a:t>organizace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organizační </a:t>
            </a:r>
            <a:r>
              <a:rPr lang="cs-CZ" sz="2000" dirty="0">
                <a:solidFill>
                  <a:schemeClr val="tx1"/>
                </a:solidFill>
              </a:rPr>
              <a:t>složky státu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příspěvkové </a:t>
            </a:r>
            <a:r>
              <a:rPr lang="cs-CZ" sz="2000" dirty="0">
                <a:solidFill>
                  <a:schemeClr val="tx1"/>
                </a:solidFill>
              </a:rPr>
              <a:t>organizace organizačních složek </a:t>
            </a:r>
            <a:r>
              <a:rPr lang="cs-CZ" sz="2000" dirty="0" smtClean="0">
                <a:solidFill>
                  <a:schemeClr val="tx1"/>
                </a:solidFill>
              </a:rPr>
              <a:t>státu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78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92. výzva</a:t>
            </a:r>
            <a:r>
              <a:rPr lang="cs-CZ" dirty="0"/>
              <a:t> </a:t>
            </a:r>
            <a:r>
              <a:rPr lang="cs-CZ" dirty="0" smtClean="0"/>
              <a:t>– oprávnění žadatelé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2000" b="1" dirty="0"/>
              <a:t>Ve výzvě je možno podpořit maximálně dva projekty (dvě předložené žádosti o podporu) jedné obce definované unikátním IČO.</a:t>
            </a:r>
            <a:r>
              <a:rPr lang="cs-CZ" sz="2000" dirty="0"/>
              <a:t> Do tohoto počtu projektů se započítávají žádosti o podporu předložené přímo obcí a žádosti o podporu předložené organizací zřizovanou danou obcí či organizací zakládanou danou obcí. </a:t>
            </a:r>
            <a:r>
              <a:rPr lang="cs-CZ" sz="2000" b="1" dirty="0"/>
              <a:t>Třetí a každý následující projekt dle data a času podání žádosti o podporu dané obce a organizací zřizovaných danou obcí či organizací zakládaných danou obcí bude vyřazen na obecném kritériu přijatelnosti „Projekt je v souladu s podmínkami výzvy“. </a:t>
            </a:r>
            <a:r>
              <a:rPr lang="cs-CZ" sz="2000" dirty="0"/>
              <a:t>Jedná se o průběžnou výzvu a  v případě, že první či druhý projekt dle data a času podání žádosti o podporu bude vyřazen v procesu hodnocení, má obec (či její organizace) možnost předložit projekt opakovaně či předložit projekt jiný (pokud bude výzva ještě otevřena). Projekty budou vyhodnocovány dle data a času podání.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Tato podmínka se vztahuje pouze na obce a organizace zřizované či zakládané obcí. Ostatní subjekty v obci, jakožto místu realizace, se do této podmínky nezapočítávají.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Počet podpořených škol v jednom projektu (žádosti o podporu) není omezen, součástí jednoho projektu (žádosti o podporu) může být více podpořených škol. 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516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financování </a:t>
            </a:r>
            <a:r>
              <a:rPr lang="cs-CZ" dirty="0" smtClean="0"/>
              <a:t>– EFRR 85 %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1) Organizační složky státu a jejich příspěvkové organizace, státní vysoké školy</a:t>
            </a:r>
            <a:endParaRPr lang="cs-CZ" dirty="0"/>
          </a:p>
          <a:p>
            <a:pPr lvl="1"/>
            <a:r>
              <a:rPr lang="cs-CZ" dirty="0" smtClean="0"/>
              <a:t>státní </a:t>
            </a:r>
            <a:r>
              <a:rPr lang="cs-CZ" dirty="0"/>
              <a:t>rozpočet          		 15 %</a:t>
            </a:r>
          </a:p>
          <a:p>
            <a:pPr marL="0" indent="0">
              <a:buNone/>
            </a:pPr>
            <a:r>
              <a:rPr lang="cs-CZ" b="1" dirty="0"/>
              <a:t>2) Právnické osoby vykonávající činnost škol a školských zařízení, které jsou zapsány ve školském rejstříku</a:t>
            </a:r>
            <a:endParaRPr lang="cs-CZ" dirty="0"/>
          </a:p>
          <a:p>
            <a:pPr lvl="1"/>
            <a:r>
              <a:rPr lang="cs-CZ" dirty="0" smtClean="0"/>
              <a:t>státní </a:t>
            </a:r>
            <a:r>
              <a:rPr lang="cs-CZ" dirty="0"/>
              <a:t>rozpočet		  </a:t>
            </a:r>
            <a:r>
              <a:rPr lang="cs-CZ" dirty="0" smtClean="0"/>
              <a:t>5 </a:t>
            </a:r>
            <a:r>
              <a:rPr lang="cs-CZ" dirty="0"/>
              <a:t>% </a:t>
            </a:r>
          </a:p>
          <a:p>
            <a:pPr lvl="1"/>
            <a:r>
              <a:rPr lang="cs-CZ" dirty="0"/>
              <a:t>příjemce		</a:t>
            </a:r>
            <a:r>
              <a:rPr lang="cs-CZ" dirty="0" smtClean="0"/>
              <a:t>	10 </a:t>
            </a:r>
            <a:r>
              <a:rPr lang="cs-CZ" dirty="0"/>
              <a:t>% </a:t>
            </a:r>
          </a:p>
          <a:p>
            <a:pPr marL="0" indent="0">
              <a:buNone/>
            </a:pPr>
            <a:r>
              <a:rPr lang="cs-CZ" b="1" dirty="0"/>
              <a:t>3) Kraje, obce, jejich organizační složky a jimi zřizované příspěvkové organizace </a:t>
            </a:r>
            <a:endParaRPr lang="cs-CZ" dirty="0"/>
          </a:p>
          <a:p>
            <a:pPr lvl="1"/>
            <a:r>
              <a:rPr lang="cs-CZ" dirty="0" smtClean="0"/>
              <a:t>státní </a:t>
            </a:r>
            <a:r>
              <a:rPr lang="cs-CZ" dirty="0"/>
              <a:t>rozpočet		  5 % </a:t>
            </a:r>
            <a:endParaRPr lang="cs-CZ" dirty="0" smtClean="0"/>
          </a:p>
          <a:p>
            <a:pPr lvl="1"/>
            <a:r>
              <a:rPr lang="cs-CZ" dirty="0" smtClean="0"/>
              <a:t>příjemce</a:t>
            </a:r>
            <a:r>
              <a:rPr lang="cs-CZ" dirty="0"/>
              <a:t>			10 %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4) Soukromoprávní subjekty vykonávající veřejně prospěšnou činnost v oblasti školství (např. obecně prospěšné společnosti, ústavy, spolky, církve a náboženské společnosti, nadace a nadační fondy), jejichž hlavním účelem činnosti není vytváření zisku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státní </a:t>
            </a:r>
            <a:r>
              <a:rPr lang="cs-CZ" dirty="0"/>
              <a:t>rozpočet		10 % </a:t>
            </a:r>
          </a:p>
          <a:p>
            <a:pPr lvl="1"/>
            <a:r>
              <a:rPr lang="cs-CZ" dirty="0" smtClean="0"/>
              <a:t>příjemce</a:t>
            </a:r>
            <a:r>
              <a:rPr lang="cs-CZ" dirty="0"/>
              <a:t>			  5 % </a:t>
            </a:r>
          </a:p>
          <a:p>
            <a:pPr marL="0" indent="0">
              <a:buNone/>
            </a:pPr>
            <a:r>
              <a:rPr lang="cs-CZ" b="1" dirty="0"/>
              <a:t>5) Ostatní subjekty neobsažené ve výše uvedených kategoriích </a:t>
            </a:r>
            <a:r>
              <a:rPr lang="cs-CZ" dirty="0"/>
              <a:t>(jedná se zejména o podnikatelské subjekty)</a:t>
            </a:r>
          </a:p>
          <a:p>
            <a:pPr lvl="1"/>
            <a:r>
              <a:rPr lang="cs-CZ" dirty="0" smtClean="0"/>
              <a:t>státní </a:t>
            </a:r>
            <a:r>
              <a:rPr lang="cs-CZ" dirty="0"/>
              <a:t>rozpočet		   0 % </a:t>
            </a:r>
          </a:p>
          <a:p>
            <a:pPr lvl="1"/>
            <a:r>
              <a:rPr lang="cs-CZ" dirty="0"/>
              <a:t>příjemce			 15 %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5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92. výzva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Projekt musí být zaměřen alespoň na dvě klíčové kompetence: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/>
                </a:solidFill>
              </a:rPr>
              <a:t>komunikace </a:t>
            </a:r>
            <a:r>
              <a:rPr lang="cs-CZ" sz="2000" dirty="0">
                <a:solidFill>
                  <a:schemeClr val="tx1"/>
                </a:solidFill>
              </a:rPr>
              <a:t>v cizích </a:t>
            </a:r>
            <a:r>
              <a:rPr lang="cs-CZ" sz="2000" dirty="0" smtClean="0">
                <a:solidFill>
                  <a:schemeClr val="tx1"/>
                </a:solidFill>
              </a:rPr>
              <a:t>jazycích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/>
                </a:solidFill>
              </a:rPr>
              <a:t>práce </a:t>
            </a:r>
            <a:r>
              <a:rPr lang="cs-CZ" sz="2000" dirty="0">
                <a:solidFill>
                  <a:schemeClr val="tx1"/>
                </a:solidFill>
              </a:rPr>
              <a:t>s digitálními </a:t>
            </a:r>
            <a:r>
              <a:rPr lang="cs-CZ" sz="2000" dirty="0" smtClean="0">
                <a:solidFill>
                  <a:schemeClr val="tx1"/>
                </a:solidFill>
              </a:rPr>
              <a:t>technologiemi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/>
                </a:solidFill>
              </a:rPr>
              <a:t>přírodní vědy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/>
                </a:solidFill>
              </a:rPr>
              <a:t>technické </a:t>
            </a:r>
            <a:r>
              <a:rPr lang="cs-CZ" sz="2000" dirty="0">
                <a:solidFill>
                  <a:schemeClr val="tx1"/>
                </a:solidFill>
              </a:rPr>
              <a:t>a řemeslné obory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2000" b="1" dirty="0" smtClean="0"/>
              <a:t>Součástí projektu může být: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ajištění bezbariérovosti školy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zajištění vnitřní konektivity škol a připojení k </a:t>
            </a:r>
            <a:r>
              <a:rPr lang="cs-CZ" sz="2000" dirty="0" smtClean="0"/>
              <a:t>internetu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školní </a:t>
            </a:r>
            <a:r>
              <a:rPr lang="cs-CZ" sz="2000" dirty="0" smtClean="0"/>
              <a:t>poradenské </a:t>
            </a:r>
            <a:r>
              <a:rPr lang="cs-CZ" sz="2000" dirty="0"/>
              <a:t>pracoviště v budově školy a </a:t>
            </a:r>
            <a:r>
              <a:rPr lang="cs-CZ" sz="2000" dirty="0" smtClean="0"/>
              <a:t>nákup kompenzačních pomůcek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ové kmenové učebny na území SO ORP se SVL</a:t>
            </a:r>
            <a:endParaRPr lang="cs-CZ" sz="20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991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0" y="1"/>
            <a:ext cx="8949128" cy="68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03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92. </a:t>
            </a:r>
            <a:r>
              <a:rPr lang="cs-CZ" dirty="0"/>
              <a:t>v</a:t>
            </a:r>
            <a:r>
              <a:rPr lang="cs-CZ" dirty="0" smtClean="0"/>
              <a:t>ýzva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Tato výzva </a:t>
            </a:r>
            <a:r>
              <a:rPr lang="cs-CZ" sz="2000" b="1" dirty="0">
                <a:solidFill>
                  <a:schemeClr val="tx1"/>
                </a:solidFill>
              </a:rPr>
              <a:t>není určena </a:t>
            </a:r>
            <a:r>
              <a:rPr lang="cs-CZ" sz="2000" dirty="0">
                <a:solidFill>
                  <a:schemeClr val="tx1"/>
                </a:solidFill>
              </a:rPr>
              <a:t>pro </a:t>
            </a:r>
            <a:r>
              <a:rPr lang="cs-CZ" sz="2000" b="1" dirty="0">
                <a:solidFill>
                  <a:schemeClr val="tx1"/>
                </a:solidFill>
              </a:rPr>
              <a:t>školy samostatně zřízené </a:t>
            </a:r>
            <a:r>
              <a:rPr lang="cs-CZ" sz="2000" dirty="0">
                <a:solidFill>
                  <a:schemeClr val="tx1"/>
                </a:solidFill>
              </a:rPr>
              <a:t>dle § 16 odst. 9 zákona č. 561/2004 Sb., školský zákon, ve znění pozdějších předpisů, zároveň není určena pro </a:t>
            </a:r>
            <a:r>
              <a:rPr lang="cs-CZ" sz="2000" b="1" dirty="0">
                <a:solidFill>
                  <a:schemeClr val="tx1"/>
                </a:solidFill>
              </a:rPr>
              <a:t>školy</a:t>
            </a:r>
            <a:r>
              <a:rPr lang="cs-CZ" sz="2000" dirty="0">
                <a:solidFill>
                  <a:schemeClr val="tx1"/>
                </a:solidFill>
              </a:rPr>
              <a:t>, které ve </a:t>
            </a:r>
            <a:r>
              <a:rPr lang="cs-CZ" sz="2000" b="1" dirty="0">
                <a:solidFill>
                  <a:schemeClr val="tx1"/>
                </a:solidFill>
              </a:rPr>
              <a:t>školách zřizují třídy, oddělení a studijní skupiny </a:t>
            </a:r>
            <a:r>
              <a:rPr lang="cs-CZ" sz="2000" dirty="0">
                <a:solidFill>
                  <a:schemeClr val="tx1"/>
                </a:solidFill>
              </a:rPr>
              <a:t>dle § 16 odst. 9 školského zákona, </a:t>
            </a:r>
            <a:r>
              <a:rPr lang="cs-CZ" sz="2000" b="1" dirty="0">
                <a:solidFill>
                  <a:schemeClr val="tx1"/>
                </a:solidFill>
              </a:rPr>
              <a:t>základní umělecké školy</a:t>
            </a:r>
            <a:r>
              <a:rPr lang="cs-CZ" sz="2000" dirty="0">
                <a:solidFill>
                  <a:schemeClr val="tx1"/>
                </a:solidFill>
              </a:rPr>
              <a:t>, a ani pro </a:t>
            </a:r>
            <a:r>
              <a:rPr lang="cs-CZ" sz="2000" b="1" dirty="0">
                <a:solidFill>
                  <a:schemeClr val="tx1"/>
                </a:solidFill>
              </a:rPr>
              <a:t>víceletá gymnázia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IROP nebude podporovat žádná opatření, která vedou k diskriminaci a segregaci </a:t>
            </a:r>
            <a:r>
              <a:rPr lang="cs-CZ" sz="2000" dirty="0" err="1">
                <a:solidFill>
                  <a:schemeClr val="tx1"/>
                </a:solidFill>
              </a:rPr>
              <a:t>marginalizovaných</a:t>
            </a:r>
            <a:r>
              <a:rPr lang="cs-CZ" sz="2000" dirty="0">
                <a:solidFill>
                  <a:schemeClr val="tx1"/>
                </a:solidFill>
              </a:rPr>
              <a:t> skupin, jak jsou romské děti a žáci a další děti a žáci s potřebou podpůrných opatření (děti a žáci se zdravotním postižením, zdravotním znevýhodněním a se sociálním znevýhodněním</a:t>
            </a:r>
            <a:r>
              <a:rPr lang="cs-CZ" sz="2000" dirty="0" smtClean="0">
                <a:solidFill>
                  <a:schemeClr val="tx1"/>
                </a:solidFill>
              </a:rPr>
              <a:t>).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IROP nebude podporovat opatření pro přípravné (nulté) třídy základních škol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Odborné učebny ve vazbě na klíčové kompetence IROP, které jsou podpořeny z IROP, nesmí zároveň sloužit jako kmenové učebny školy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92. výzva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1D70B8"/>
                </a:solidFill>
              </a:rPr>
              <a:t>Hlavní </a:t>
            </a:r>
            <a:r>
              <a:rPr lang="cs-CZ" sz="2000" b="1" dirty="0" smtClean="0">
                <a:solidFill>
                  <a:srgbClr val="1D70B8"/>
                </a:solidFill>
              </a:rPr>
              <a:t>podporované aktivity</a:t>
            </a:r>
            <a:endParaRPr lang="cs-CZ" sz="2000" b="1" dirty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lvl="0"/>
            <a:r>
              <a:rPr lang="cs-CZ" sz="2000" dirty="0"/>
              <a:t>stavby, přístavby, nástavby a stavební práce spojené s budováním či modernizací infrastruktury škol (včetně vybudování přípojky pro přivedení inženýrských sítí);</a:t>
            </a:r>
          </a:p>
          <a:p>
            <a:pPr lvl="0"/>
            <a:r>
              <a:rPr lang="cs-CZ" sz="2000" dirty="0"/>
              <a:t>rekonstrukce a stavební úpravy pro zajištění bezbariérovosti škol;</a:t>
            </a:r>
          </a:p>
          <a:p>
            <a:pPr lvl="0"/>
            <a:r>
              <a:rPr lang="cs-CZ" sz="2000" dirty="0"/>
              <a:t>nákup nemovitosti pro potřeby nových učeben;</a:t>
            </a:r>
          </a:p>
          <a:p>
            <a:pPr lvl="0"/>
            <a:r>
              <a:rPr lang="cs-CZ" sz="2000" dirty="0"/>
              <a:t>pořízení vybavení;</a:t>
            </a:r>
          </a:p>
          <a:p>
            <a:pPr lvl="0"/>
            <a:r>
              <a:rPr lang="cs-CZ" sz="2000" dirty="0"/>
              <a:t>zajištění vnitřní konektivity škol a připojení k internetu.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92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92. výzva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1D70B8"/>
                </a:solidFill>
              </a:rPr>
              <a:t>Vedlejší podporované aktivity</a:t>
            </a:r>
            <a:endParaRPr lang="cs-CZ" sz="2000" b="1" dirty="0">
              <a:solidFill>
                <a:srgbClr val="1D70B8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lvl="0"/>
            <a:r>
              <a:rPr lang="cs-CZ" sz="2000" dirty="0" smtClean="0"/>
              <a:t>demolice </a:t>
            </a:r>
            <a:r>
              <a:rPr lang="cs-CZ" sz="2000" dirty="0"/>
              <a:t>související s realizací projektu,</a:t>
            </a:r>
          </a:p>
          <a:p>
            <a:pPr lvl="0"/>
            <a:r>
              <a:rPr lang="cs-CZ" sz="2000" dirty="0" smtClean="0"/>
              <a:t>úpravy </a:t>
            </a:r>
            <a:r>
              <a:rPr lang="cs-CZ" sz="2000" dirty="0"/>
              <a:t>zeleně a venkovního prostranství, 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bezpečnostních prvků a zařízení u vstupu do budovy,</a:t>
            </a:r>
          </a:p>
          <a:p>
            <a:pPr lvl="0"/>
            <a:r>
              <a:rPr lang="cs-CZ" sz="2000" dirty="0" smtClean="0"/>
              <a:t>projektová </a:t>
            </a:r>
            <a:r>
              <a:rPr lang="cs-CZ" sz="2000" dirty="0"/>
              <a:t>dokumentace, EIA,</a:t>
            </a:r>
          </a:p>
          <a:p>
            <a:pPr lvl="0"/>
            <a:r>
              <a:rPr lang="cs-CZ" sz="2000" dirty="0" smtClean="0"/>
              <a:t>zabezpečení </a:t>
            </a:r>
            <a:r>
              <a:rPr lang="cs-CZ" sz="2000" dirty="0"/>
              <a:t>výstavby (technický dozor investora, BOZP, autorský dozor),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služeb bezprostředně související s realizací projektu (příprava a realizace zadávacích a výběrových řízení, zpracování studie proveditelnosti),</a:t>
            </a:r>
          </a:p>
          <a:p>
            <a:pPr lvl="0"/>
            <a:r>
              <a:rPr lang="cs-CZ" sz="2000" dirty="0" smtClean="0"/>
              <a:t>povinná </a:t>
            </a:r>
            <a:r>
              <a:rPr lang="cs-CZ" sz="2000" dirty="0"/>
              <a:t>publicita (podle kap. 13 Obecných pravidel).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00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hlavní </a:t>
            </a:r>
            <a:r>
              <a:rPr lang="pl-PL" dirty="0" smtClean="0"/>
              <a:t>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000" b="1" dirty="0" smtClean="0"/>
              <a:t>Stavby</a:t>
            </a:r>
          </a:p>
          <a:p>
            <a:pPr lvl="0"/>
            <a:r>
              <a:rPr lang="cs-CZ" sz="2000" dirty="0" smtClean="0"/>
              <a:t>stavby</a:t>
            </a:r>
            <a:r>
              <a:rPr lang="cs-CZ" sz="2000" dirty="0"/>
              <a:t>, přístavby, nástavby, stavební úpravy a modernizace budov sloužící základnímu vzdělávání:</a:t>
            </a:r>
          </a:p>
          <a:p>
            <a:pPr lvl="1"/>
            <a:r>
              <a:rPr lang="cs-CZ" sz="2000" dirty="0"/>
              <a:t>laboratoře, dílny, odborné a specializované učebny a výukové prostory ve vazbě na klíčové kompetence IROP, nezbytné zázemí těchto učeben (např. šatny k dílnám, sociální zázemí, přípravny, sklady pomůcek, úklidové komory),</a:t>
            </a:r>
          </a:p>
          <a:p>
            <a:pPr lvl="1"/>
            <a:r>
              <a:rPr lang="cs-CZ" sz="2000" dirty="0"/>
              <a:t>odborné kabinety ve vazbě na klíčové kompetence IROP,</a:t>
            </a:r>
          </a:p>
          <a:p>
            <a:pPr lvl="1"/>
            <a:r>
              <a:rPr lang="cs-CZ" sz="2000" dirty="0"/>
              <a:t>školní poradenské pracoviště v budově školy,</a:t>
            </a:r>
          </a:p>
          <a:p>
            <a:pPr lvl="1"/>
            <a:r>
              <a:rPr lang="cs-CZ" sz="2000" dirty="0"/>
              <a:t>chodby, vstupní a spojovací prostory nezbytné pro propojení nově vybudovaných prostor,</a:t>
            </a:r>
          </a:p>
          <a:p>
            <a:pPr lvl="1"/>
            <a:r>
              <a:rPr lang="cs-CZ" sz="2000" dirty="0"/>
              <a:t>nové kmenové učebny z důvodu prokazatelného nedostatku kapacit kmenových učeben či za účelem snížení počtu žáků ve třídě, včetně kabinetů, šaten a toalet pro potřeby nově vybudovaných kapacit (pouze na území SO ORP se SVL) 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188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hlavní </a:t>
            </a:r>
            <a:r>
              <a:rPr lang="pl-PL" dirty="0" smtClean="0"/>
              <a:t>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stavby a stavební úpravy objektu dle vyhlášky č. 398/2009 Sb., o obecných technických požadavcích zabezpečujících bezbariérové užívání staveb, ve znění pozdějších předpisů, související s podporou sociální inkluze v celé budově (např. zajištění bezbariérového přístupu</a:t>
            </a:r>
            <a:r>
              <a:rPr lang="cs-CZ" sz="2000" dirty="0" smtClean="0"/>
              <a:t>),</a:t>
            </a:r>
          </a:p>
          <a:p>
            <a:r>
              <a:rPr lang="cs-CZ" sz="2000" dirty="0"/>
              <a:t>budování a modernizace související inženýrské sítě (vodovod, kanalizace, plyn, elektrické vedení) v rámci stavby, která je součástí projektu a projektové dokumentace stavby (způsobilým výdajem je přípojka realizovaná i mimo pozemek hlavní stavby, pokud je tato přípojka součástí projektové dokumentace a souvisí s realizovaným projektem).</a:t>
            </a:r>
          </a:p>
          <a:p>
            <a:pPr lvl="0"/>
            <a:endParaRPr lang="cs-CZ" sz="2000" dirty="0"/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80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Představení IROP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623889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hlavní </a:t>
            </a:r>
            <a:r>
              <a:rPr lang="pl-PL" dirty="0" smtClean="0"/>
              <a:t>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000" b="1" dirty="0"/>
              <a:t>Pořízení nemovitosti</a:t>
            </a:r>
          </a:p>
          <a:p>
            <a:pPr lvl="0"/>
            <a:r>
              <a:rPr lang="cs-CZ" sz="2000" dirty="0" smtClean="0"/>
              <a:t>nákup </a:t>
            </a:r>
            <a:r>
              <a:rPr lang="cs-CZ" sz="2000" dirty="0"/>
              <a:t>pozemku (celého, nebo jeho části) určeného pro výstavbu nové stavby, která bude sloužit škole,</a:t>
            </a:r>
          </a:p>
          <a:p>
            <a:pPr lvl="0"/>
            <a:r>
              <a:rPr lang="cs-CZ" sz="2000" dirty="0" smtClean="0"/>
              <a:t>nákup </a:t>
            </a:r>
            <a:r>
              <a:rPr lang="cs-CZ" sz="2000" dirty="0"/>
              <a:t>stavby (celé nebo její části), která bude sloužit škole, včetně pozemku, jehož je součástí</a:t>
            </a:r>
            <a:r>
              <a:rPr lang="cs-CZ" sz="2000" dirty="0" smtClean="0"/>
              <a:t>.</a:t>
            </a:r>
          </a:p>
          <a:p>
            <a:pPr marL="0" lvl="0" indent="0">
              <a:buNone/>
            </a:pPr>
            <a:r>
              <a:rPr lang="cs-CZ" sz="2000" b="1" dirty="0" smtClean="0"/>
              <a:t>Pořízení vybavení 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nábytku a vybavení laboratoří, dílen, odborných a specializovaných učeben, výukových prostor, kabinetů ve vazbě na klíčové kompetence IROP včetně nezbytného zázemí těchto učeben,</a:t>
            </a:r>
          </a:p>
          <a:p>
            <a:pPr lvl="0"/>
            <a:r>
              <a:rPr lang="cs-CZ" sz="2000" dirty="0" smtClean="0"/>
              <a:t>nákup </a:t>
            </a:r>
            <a:r>
              <a:rPr lang="cs-CZ" sz="2000" dirty="0"/>
              <a:t>výukových pomůcek a technického vybavení laboratoří, dílen, odborných a specializovaných učeben, výukových prostor a kabinetů (přípraven) ve vazbě na klíčové kompetence IROP (např. laboratorní soustavy, měřící zařízení, nářadí, SW a HW vybavení), </a:t>
            </a:r>
          </a:p>
          <a:p>
            <a:pPr lvl="0"/>
            <a:endParaRPr lang="cs-CZ" sz="2000" dirty="0" smtClean="0"/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25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hlavní </a:t>
            </a:r>
            <a:r>
              <a:rPr lang="pl-PL" dirty="0" smtClean="0"/>
              <a:t>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000" b="1" dirty="0" smtClean="0"/>
              <a:t>Pořízení vybavení 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nábytku a vybavení poradenských pracovišť v budově školy,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nábytku do nově vybudovaných chodeb, vstupních a spojovacích prostor,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nábytku a vybavení nových kmenových učeben, šaten, toalet a kabinetů ve vazbě na zvýšenou kapacitu, řešených ve stavební části projektu hrazené z IROP (pouze na území SO ORP se SVL),</a:t>
            </a:r>
          </a:p>
          <a:p>
            <a:pPr lvl="0"/>
            <a:r>
              <a:rPr lang="cs-CZ" sz="2000" dirty="0" smtClean="0"/>
              <a:t>vybavení </a:t>
            </a:r>
            <a:r>
              <a:rPr lang="cs-CZ" sz="2000" dirty="0"/>
              <a:t>venkovních výukových prostor s vazbou na klíčové kompetence IROP,</a:t>
            </a:r>
          </a:p>
          <a:p>
            <a:pPr lvl="0"/>
            <a:r>
              <a:rPr lang="cs-CZ" sz="2000" dirty="0" smtClean="0"/>
              <a:t>pořízení </a:t>
            </a:r>
            <a:r>
              <a:rPr lang="cs-CZ" sz="2000" dirty="0"/>
              <a:t>kompenzačních pomůcek a kompenzačního vybavení nezbytných pro zajištění rovného přístupu ke vzdělávání dětem se speciálními vzdělávacími potřebami.</a:t>
            </a:r>
          </a:p>
          <a:p>
            <a:pPr lvl="0"/>
            <a:endParaRPr lang="cs-CZ" sz="2000" dirty="0" smtClean="0"/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44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hlavní </a:t>
            </a:r>
            <a:r>
              <a:rPr lang="pl-PL" dirty="0" smtClean="0"/>
              <a:t>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Vnitřní konektivita a připojení k internetu</a:t>
            </a:r>
          </a:p>
          <a:p>
            <a:pPr lvl="0"/>
            <a:r>
              <a:rPr lang="cs-CZ" sz="2000" dirty="0"/>
              <a:t>Konektivita školy k veřejnému internetu (WAN)</a:t>
            </a:r>
          </a:p>
          <a:p>
            <a:pPr lvl="1"/>
            <a:r>
              <a:rPr lang="cs-CZ" sz="2000" dirty="0"/>
              <a:t>síťové zařízení WAN-LAN (podrobněji viz příloha č. 8 těchto Pravidel), </a:t>
            </a:r>
          </a:p>
          <a:p>
            <a:pPr lvl="1"/>
            <a:r>
              <a:rPr lang="cs-CZ" sz="2000" dirty="0"/>
              <a:t>bezpečnostní zařízení (podrobněji viz příloha č. 8 těchto Pravidel),  </a:t>
            </a:r>
          </a:p>
          <a:p>
            <a:pPr lvl="1"/>
            <a:r>
              <a:rPr lang="cs-CZ" sz="2000" dirty="0"/>
              <a:t>nezbytné vybavení a vedení poslední míle k přípojnému bodu poskytovatele internetu popř. propojení budov školy (rádiový přijímač, anténní zařízení, metalické nebo optické vedení na pozemku a v budovách školy),</a:t>
            </a:r>
          </a:p>
          <a:p>
            <a:pPr lvl="1"/>
            <a:r>
              <a:rPr lang="cs-CZ" sz="2000" dirty="0"/>
              <a:t>nezbytné licence SW a nákup HW související s funkcionalitou síťového nebo bezpečnostního zařízení (podrobněji viz příloha č. 8 těchto Pravidel),  </a:t>
            </a:r>
          </a:p>
          <a:p>
            <a:pPr lvl="1"/>
            <a:r>
              <a:rPr lang="cs-CZ" sz="2000" dirty="0"/>
              <a:t>nezbytné vybavení pro umístění, instalaci a provoz technologie (podrobněji viz příloha č. 8 těchto Pravidel), </a:t>
            </a:r>
          </a:p>
          <a:p>
            <a:pPr marL="0" lvl="0" indent="0">
              <a:buNone/>
            </a:pPr>
            <a:endParaRPr lang="cs-CZ" sz="2000" dirty="0" smtClean="0"/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1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hlavní </a:t>
            </a:r>
            <a:r>
              <a:rPr lang="pl-PL" dirty="0" smtClean="0"/>
              <a:t>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200" dirty="0" smtClean="0"/>
              <a:t>Vnitřní </a:t>
            </a:r>
            <a:r>
              <a:rPr lang="cs-CZ" sz="2200" dirty="0"/>
              <a:t>konektivita školy (LAN)</a:t>
            </a:r>
          </a:p>
          <a:p>
            <a:pPr lvl="1"/>
            <a:r>
              <a:rPr lang="cs-CZ" sz="2200" dirty="0"/>
              <a:t>aktivní prvky, servery, síťové sondy a analyzátory, </a:t>
            </a:r>
            <a:r>
              <a:rPr lang="cs-CZ" sz="2200" dirty="0" err="1"/>
              <a:t>wifi</a:t>
            </a:r>
            <a:r>
              <a:rPr lang="cs-CZ" sz="2200" dirty="0"/>
              <a:t> vysílače, systém centrálního řízení </a:t>
            </a:r>
            <a:r>
              <a:rPr lang="cs-CZ" sz="2200" dirty="0" err="1"/>
              <a:t>wifi</a:t>
            </a:r>
            <a:r>
              <a:rPr lang="cs-CZ" sz="2200" dirty="0"/>
              <a:t> (centrální řadiče), úložiště pro kolektory; SW nezbytný pro provoz infrastruktury (licence OS, přístupové licence), standardní záruka,</a:t>
            </a:r>
          </a:p>
          <a:p>
            <a:pPr lvl="0"/>
            <a:r>
              <a:rPr lang="cs-CZ" sz="2200" dirty="0"/>
              <a:t>Další bezpečnostní prvky</a:t>
            </a:r>
          </a:p>
          <a:p>
            <a:pPr lvl="1"/>
            <a:r>
              <a:rPr lang="cs-CZ" sz="2200" dirty="0"/>
              <a:t>SW, HW, licence, náklady na implementaci a integraci přímo související s pořizovaným SW a HW.</a:t>
            </a:r>
          </a:p>
          <a:p>
            <a:pPr marL="0" indent="0">
              <a:buNone/>
            </a:pPr>
            <a:r>
              <a:rPr lang="cs-CZ" sz="2200" b="1" dirty="0"/>
              <a:t>DPH</a:t>
            </a:r>
          </a:p>
          <a:p>
            <a:pPr lvl="0"/>
            <a:r>
              <a:rPr lang="cs-CZ" sz="2200" dirty="0"/>
              <a:t>DPH je způsobilým výdajem, je-li způsobilým výdajem plnění, ke kterému se vztahuje,</a:t>
            </a:r>
          </a:p>
          <a:p>
            <a:pPr lvl="0"/>
            <a:r>
              <a:rPr lang="cs-CZ" sz="2200" dirty="0"/>
              <a:t>pokud nemá žadatel jakožto plátce DPH k podporovaným hlavním aktivitám nárok na odpočet na vstupu,</a:t>
            </a:r>
          </a:p>
          <a:p>
            <a:pPr lvl="0"/>
            <a:r>
              <a:rPr lang="cs-CZ" sz="2200" dirty="0"/>
              <a:t>pokud žadatel není plátce DPH, způsobilým výdajem je celková pořizovací cena</a:t>
            </a:r>
            <a:r>
              <a:rPr lang="cs-CZ" sz="2200" dirty="0" smtClean="0"/>
              <a:t>.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00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</a:t>
            </a:r>
            <a:r>
              <a:rPr lang="pl-PL" dirty="0" smtClean="0"/>
              <a:t>vedlejší 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demolice </a:t>
            </a:r>
            <a:r>
              <a:rPr lang="cs-CZ" sz="2000" dirty="0">
                <a:solidFill>
                  <a:schemeClr val="tx1"/>
                </a:solidFill>
              </a:rPr>
              <a:t>budov v areálu školy, jejichž odstranění souvisí s realizací projektu,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pořízení </a:t>
            </a:r>
            <a:r>
              <a:rPr lang="cs-CZ" sz="2000" dirty="0">
                <a:solidFill>
                  <a:schemeClr val="tx1"/>
                </a:solidFill>
              </a:rPr>
              <a:t>bezpečnostních prvků a zařízení u vstupu do budovy (např. elektronické zabezpečení vstupu do budovy),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úpravy venkovního prostranství v areálu školy (zeleň, přístupové cesty v areálu školy, oplocení, parkové úpravy, pořízení a obnova mobiliáře, např. lavičky, venkovní herní prvky) a přístřešky nevyžadující stavební povolení,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zabezpečení </a:t>
            </a:r>
            <a:r>
              <a:rPr lang="cs-CZ" sz="2000" dirty="0">
                <a:solidFill>
                  <a:schemeClr val="tx1"/>
                </a:solidFill>
              </a:rPr>
              <a:t>výstavby (technický dozor investora, BOZP, autorský dozor),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projektová </a:t>
            </a:r>
            <a:r>
              <a:rPr lang="cs-CZ" sz="2000" dirty="0">
                <a:solidFill>
                  <a:schemeClr val="tx1"/>
                </a:solidFill>
              </a:rPr>
              <a:t>dokumentace stavby, EIA, 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136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Způsobilé </a:t>
            </a:r>
            <a:r>
              <a:rPr lang="pl-PL" dirty="0"/>
              <a:t>výdaje na </a:t>
            </a:r>
            <a:r>
              <a:rPr lang="pl-PL" dirty="0" smtClean="0"/>
              <a:t>vedlejší aktivity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pořízení </a:t>
            </a:r>
            <a:r>
              <a:rPr lang="cs-CZ" sz="2000" dirty="0">
                <a:solidFill>
                  <a:schemeClr val="tx1"/>
                </a:solidFill>
              </a:rPr>
              <a:t>služeb bezprostředně souvisejících s realizací projektu (příprava a realizace zadávacích a výběrových řízení, zpracování studie proveditelnosti),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nákup </a:t>
            </a:r>
            <a:r>
              <a:rPr lang="cs-CZ" sz="2000" dirty="0">
                <a:solidFill>
                  <a:schemeClr val="tx1"/>
                </a:solidFill>
              </a:rPr>
              <a:t>služeb, které jsou součástí pořízení dlouhodobého hmotného a nehmotného majetku, nejsou-li tyto služby součástí pořizovací ceny vybavení,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povinná </a:t>
            </a:r>
            <a:r>
              <a:rPr lang="cs-CZ" sz="2000" dirty="0">
                <a:solidFill>
                  <a:schemeClr val="tx1"/>
                </a:solidFill>
              </a:rPr>
              <a:t>publicita (viz kap. 13 Obecných pravidel).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DPH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19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přílohy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1.	Plná </a:t>
            </a:r>
            <a:r>
              <a:rPr lang="cs-CZ" sz="2000" dirty="0">
                <a:solidFill>
                  <a:schemeClr val="tx1"/>
                </a:solidFill>
              </a:rPr>
              <a:t>moc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2.	Zadávací a výběrová řízení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3.	Doklady o právní subjektivitě žadatele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4.	Studie proveditelnosti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5.	Doklad o prokázání právních vztahů k majetku, který je předmětem </a:t>
            </a:r>
            <a:r>
              <a:rPr lang="cs-CZ" sz="2000" dirty="0" smtClean="0">
                <a:solidFill>
                  <a:schemeClr val="tx1"/>
                </a:solidFill>
              </a:rPr>
              <a:t>	projektu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6.	Územní rozhodnutí nebo územní souhlas nebo veřejnoprávní smlouva </a:t>
            </a:r>
            <a:r>
              <a:rPr lang="cs-CZ" sz="2000" dirty="0" smtClean="0">
                <a:solidFill>
                  <a:schemeClr val="tx1"/>
                </a:solidFill>
              </a:rPr>
              <a:t>	nahrazující </a:t>
            </a:r>
            <a:r>
              <a:rPr lang="cs-CZ" sz="2000" dirty="0">
                <a:solidFill>
                  <a:schemeClr val="tx1"/>
                </a:solidFill>
              </a:rPr>
              <a:t>územní řízení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7.	Žádost o stavební povolení nebo ohlášení, případně stavební povolení </a:t>
            </a:r>
            <a:r>
              <a:rPr lang="cs-CZ" sz="2000" dirty="0" smtClean="0">
                <a:solidFill>
                  <a:schemeClr val="tx1"/>
                </a:solidFill>
              </a:rPr>
              <a:t>	nebo </a:t>
            </a:r>
            <a:r>
              <a:rPr lang="cs-CZ" sz="2000" dirty="0">
                <a:solidFill>
                  <a:schemeClr val="tx1"/>
                </a:solidFill>
              </a:rPr>
              <a:t>souhlas s provedením ohlášeného stavebního záměru nebo </a:t>
            </a:r>
            <a:r>
              <a:rPr lang="cs-CZ" sz="2000" dirty="0" smtClean="0">
                <a:solidFill>
                  <a:schemeClr val="tx1"/>
                </a:solidFill>
              </a:rPr>
              <a:t>	veřejnoprávní </a:t>
            </a:r>
            <a:r>
              <a:rPr lang="cs-CZ" sz="2000" dirty="0">
                <a:solidFill>
                  <a:schemeClr val="tx1"/>
                </a:solidFill>
              </a:rPr>
              <a:t>smlouva nahrazující stavební povolení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8.	Projektová dokumentace pro vydání stavebního povolení nebo pro </a:t>
            </a:r>
            <a:r>
              <a:rPr lang="cs-CZ" sz="2000" dirty="0" smtClean="0">
                <a:solidFill>
                  <a:schemeClr val="tx1"/>
                </a:solidFill>
              </a:rPr>
              <a:t>	ohlášení </a:t>
            </a:r>
            <a:r>
              <a:rPr lang="cs-CZ" sz="2000" dirty="0">
                <a:solidFill>
                  <a:schemeClr val="tx1"/>
                </a:solidFill>
              </a:rPr>
              <a:t>stavby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9.	Položkový rozpočet stavby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10.	Výpis z Rejstříku škol a školských zařízení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11.	Čestné prohlášení o skutečném majiteli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výstupu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052736"/>
            <a:ext cx="8425631" cy="514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endParaRPr lang="cs-CZ" sz="2000" dirty="0" smtClean="0">
              <a:latin typeface="+mn-lt"/>
            </a:endParaRPr>
          </a:p>
          <a:p>
            <a:pPr marL="0" indent="0" algn="just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s-CZ" sz="2000" b="1" dirty="0" smtClean="0">
                <a:ea typeface="MS Mincho"/>
                <a:cs typeface="Arial"/>
              </a:rPr>
              <a:t>5 00 00 – Počet podpořených vzdělávacích zařízení</a:t>
            </a:r>
            <a:endParaRPr lang="cs-CZ" sz="2000" dirty="0" smtClean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2000" dirty="0" smtClean="0">
                <a:ea typeface="MS Mincho"/>
                <a:cs typeface="Arial"/>
              </a:rPr>
              <a:t>Povinný indikátor pro všechny projekty. Žadatel uvede cílovou hodnotu projektu, kterou se zavazuje naplnit.  </a:t>
            </a:r>
            <a:endParaRPr lang="cs-CZ" sz="2000" dirty="0" smtClean="0">
              <a:ea typeface="MS Mincho"/>
              <a:cs typeface="Times New Roman"/>
            </a:endParaRPr>
          </a:p>
          <a:p>
            <a:r>
              <a:rPr lang="cs-CZ" sz="2000" b="1" dirty="0" smtClean="0"/>
              <a:t>Výchozí hodnota: 0</a:t>
            </a:r>
          </a:p>
          <a:p>
            <a:r>
              <a:rPr lang="cs-CZ" sz="2000" b="1" dirty="0" smtClean="0"/>
              <a:t>Cílová hodnota: </a:t>
            </a:r>
            <a:r>
              <a:rPr lang="cs-CZ" sz="2000" dirty="0" smtClean="0"/>
              <a:t>plánovaný počet projektem podpořených zařízení (dle IZO)</a:t>
            </a:r>
          </a:p>
          <a:p>
            <a:r>
              <a:rPr lang="cs-CZ" sz="2000" b="1" dirty="0" smtClean="0"/>
              <a:t>Dosažená hodnota:</a:t>
            </a:r>
            <a:r>
              <a:rPr lang="cs-CZ" sz="2000" dirty="0" smtClean="0"/>
              <a:t> skutečný počet projektem podpořených zařízení; Hodnota je naplňována k datu ukončení realizace projektu.</a:t>
            </a:r>
          </a:p>
          <a:p>
            <a:r>
              <a:rPr lang="cs-CZ" sz="2000" b="1" dirty="0" smtClean="0"/>
              <a:t>Tolerance:</a:t>
            </a:r>
            <a:r>
              <a:rPr lang="cs-CZ" sz="2000" dirty="0" smtClean="0"/>
              <a:t> žádná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cs-CZ" sz="2000" b="1" dirty="0" smtClean="0"/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03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výstupu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275"/>
            <a:ext cx="7886700" cy="4738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052736"/>
            <a:ext cx="8425631" cy="514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 algn="just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s-CZ" sz="2000" b="1" dirty="0" smtClean="0">
                <a:ea typeface="MS Mincho"/>
                <a:cs typeface="Arial"/>
              </a:rPr>
              <a:t>5 00 01 – Kapacita podporovaných zařízení péče o děti nebo vzdělávacích zařízení</a:t>
            </a:r>
            <a:endParaRPr lang="cs-CZ" sz="2000" dirty="0" smtClean="0">
              <a:ea typeface="MS Mincho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cs-CZ" sz="2000" dirty="0" smtClean="0">
                <a:ea typeface="MS Mincho"/>
                <a:cs typeface="Arial"/>
              </a:rPr>
              <a:t>Povinný indikátor pro všechny projekty. Žadatel uvede cílovou hodnotu projektu, kterou se zavazuje naplnit.  </a:t>
            </a:r>
            <a:endParaRPr lang="cs-CZ" sz="2000" dirty="0" smtClean="0">
              <a:ea typeface="MS Mincho"/>
              <a:cs typeface="Times New Roman"/>
            </a:endParaRPr>
          </a:p>
          <a:p>
            <a:r>
              <a:rPr lang="cs-CZ" sz="2000" b="1" dirty="0" smtClean="0"/>
              <a:t>Výchozí hodnota: 0</a:t>
            </a:r>
          </a:p>
          <a:p>
            <a:r>
              <a:rPr lang="cs-CZ" sz="2000" b="1" dirty="0" smtClean="0"/>
              <a:t>Cílová hodnota: </a:t>
            </a:r>
            <a:r>
              <a:rPr lang="cs-CZ" sz="2000" dirty="0" smtClean="0"/>
              <a:t>plánovaná maximální okamžitá kapacita projektem podpořených učeben</a:t>
            </a:r>
          </a:p>
          <a:p>
            <a:r>
              <a:rPr lang="cs-CZ" sz="2000" b="1" dirty="0" smtClean="0"/>
              <a:t>Dosažená hodnota:</a:t>
            </a:r>
            <a:r>
              <a:rPr lang="cs-CZ" sz="2000" dirty="0" smtClean="0"/>
              <a:t> dosažená maximální okamžitá kapacita projektem podpořených učeben; Hodnota je naplňována k datu ukončení realizace projektu.</a:t>
            </a:r>
          </a:p>
          <a:p>
            <a:r>
              <a:rPr lang="cs-CZ" sz="2000" b="1" dirty="0" smtClean="0"/>
              <a:t>Tolerance:</a:t>
            </a:r>
            <a:r>
              <a:rPr lang="cs-CZ" sz="2000" dirty="0" smtClean="0"/>
              <a:t> Akceptovatelná odchylka směrem dolů (nenaplnění cílové hodnoty) je 10 % z cílové hodnoty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cs-CZ" sz="2000" b="1" dirty="0" smtClean="0"/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11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006302A-C808-7441-9460-C6AB82598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8FFA93C4-D43E-BE4C-9A46-96120E737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PhDr. Aleš Pekárek</a:t>
            </a:r>
          </a:p>
          <a:p>
            <a:r>
              <a:rPr lang="cs-CZ" b="1" dirty="0" smtClean="0"/>
              <a:t>Mgr. Ondřej Pešek</a:t>
            </a:r>
            <a:endParaRPr lang="cs-CZ" dirty="0" smtClean="0"/>
          </a:p>
          <a:p>
            <a:r>
              <a:rPr lang="cs-CZ" dirty="0" smtClean="0"/>
              <a:t>Ministerstvo pro místní rozvoj ČR</a:t>
            </a:r>
            <a:endParaRPr lang="cs-CZ" dirty="0"/>
          </a:p>
          <a:p>
            <a:r>
              <a:rPr lang="cs-CZ" dirty="0"/>
              <a:t>Odbor řízení operačních programů</a:t>
            </a:r>
          </a:p>
          <a:p>
            <a:r>
              <a:rPr lang="cs-CZ" dirty="0" smtClean="0"/>
              <a:t>E-mail: </a:t>
            </a:r>
            <a:r>
              <a:rPr lang="cs-CZ" u="sng" dirty="0" smtClean="0">
                <a:hlinkClick r:id="rId2"/>
              </a:rPr>
              <a:t>irop@mmr.cz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531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MMR a CRR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Ministerstvo </a:t>
            </a:r>
            <a:r>
              <a:rPr lang="cs-CZ" sz="1600" b="1" dirty="0">
                <a:solidFill>
                  <a:srgbClr val="1D70B8"/>
                </a:solidFill>
              </a:rPr>
              <a:t>pro místní rozvoj </a:t>
            </a:r>
            <a:r>
              <a:rPr lang="cs-CZ" sz="1600" b="1" dirty="0" smtClean="0">
                <a:solidFill>
                  <a:srgbClr val="1D70B8"/>
                </a:solidFill>
              </a:rPr>
              <a:t>ČR - Řídicí </a:t>
            </a:r>
            <a:r>
              <a:rPr lang="cs-CZ" sz="1600" b="1" dirty="0">
                <a:solidFill>
                  <a:srgbClr val="1D70B8"/>
                </a:solidFill>
              </a:rPr>
              <a:t>orgán IROP (ŘO IROP)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řízení programu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příprava výzev a pravidel pro žadatele a </a:t>
            </a:r>
            <a:r>
              <a:rPr lang="cs-CZ" sz="1600" dirty="0" smtClean="0">
                <a:solidFill>
                  <a:schemeClr val="tx1"/>
                </a:solidFill>
              </a:rPr>
              <a:t>příjemce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poskytovatel </a:t>
            </a:r>
            <a:r>
              <a:rPr lang="cs-CZ" sz="1600" dirty="0" smtClean="0">
                <a:solidFill>
                  <a:schemeClr val="tx1"/>
                </a:solidFill>
              </a:rPr>
              <a:t>dotace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Centrum </a:t>
            </a:r>
            <a:r>
              <a:rPr lang="cs-CZ" sz="1600" b="1" dirty="0">
                <a:solidFill>
                  <a:srgbClr val="1D70B8"/>
                </a:solidFill>
              </a:rPr>
              <a:t>pro regionální rozvoj České republiky (</a:t>
            </a:r>
            <a:r>
              <a:rPr lang="cs-CZ" sz="1600" b="1" dirty="0" smtClean="0">
                <a:solidFill>
                  <a:srgbClr val="1D70B8"/>
                </a:solidFill>
              </a:rPr>
              <a:t>CRR) - zprostředkující </a:t>
            </a:r>
            <a:r>
              <a:rPr lang="cs-CZ" sz="1600" b="1" dirty="0">
                <a:solidFill>
                  <a:srgbClr val="1D70B8"/>
                </a:solidFill>
              </a:rPr>
              <a:t>subjekt pro IROP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konzultace, příjem a hodnocení žádostí o podporu, kontroly projektů, kontroly žádostí o platbu, administrace změn, zpracování podkladů pro </a:t>
            </a:r>
            <a:r>
              <a:rPr lang="cs-CZ" sz="1600" dirty="0" smtClean="0">
                <a:solidFill>
                  <a:schemeClr val="tx1"/>
                </a:solidFill>
              </a:rPr>
              <a:t>certifikaci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regionální </a:t>
            </a:r>
            <a:r>
              <a:rPr lang="cs-CZ" sz="1600" dirty="0">
                <a:solidFill>
                  <a:schemeClr val="tx1"/>
                </a:solidFill>
              </a:rPr>
              <a:t>pobočky CRR </a:t>
            </a:r>
            <a:r>
              <a:rPr lang="cs-CZ" sz="1600" dirty="0" smtClean="0">
                <a:solidFill>
                  <a:schemeClr val="tx1"/>
                </a:solidFill>
              </a:rPr>
              <a:t>– 13 krajských měst a pražská centrála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pecializace poboček (územních odborů) podle aktivit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www.crr.cz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41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žadatele a příjemce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Obecná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závazná </a:t>
            </a:r>
            <a:r>
              <a:rPr lang="cs-CZ" sz="1600" dirty="0">
                <a:solidFill>
                  <a:schemeClr val="tx1"/>
                </a:solidFill>
              </a:rPr>
              <a:t>pro všechny specifické cíle a </a:t>
            </a:r>
            <a:r>
              <a:rPr lang="cs-CZ" sz="1600" dirty="0" smtClean="0">
                <a:solidFill>
                  <a:schemeClr val="tx1"/>
                </a:solidFill>
              </a:rPr>
              <a:t>výzvy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www.irop.mmr.cz/cs/Zadatele-a-prijemci/Dokumenty/Dokumenty/Obecna-Pravidla-pro-zadatele-a-prijemce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Specifická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každou výzvu samostatný </a:t>
            </a:r>
            <a:r>
              <a:rPr lang="cs-CZ" sz="1600" dirty="0" smtClean="0">
                <a:solidFill>
                  <a:schemeClr val="tx1"/>
                </a:solidFill>
              </a:rPr>
              <a:t>dokument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podporované </a:t>
            </a:r>
            <a:r>
              <a:rPr lang="cs-CZ" sz="1600" dirty="0">
                <a:solidFill>
                  <a:schemeClr val="tx1"/>
                </a:solidFill>
              </a:rPr>
              <a:t>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</a:t>
            </a:r>
            <a:r>
              <a:rPr lang="cs-CZ" sz="1600" dirty="0">
                <a:solidFill>
                  <a:schemeClr val="tx1"/>
                </a:solidFill>
              </a:rPr>
              <a:t>výdaje, povinné přílohy, hodnoticí kritéria, </a:t>
            </a:r>
            <a:r>
              <a:rPr lang="cs-CZ" sz="1600" dirty="0" smtClean="0">
                <a:solidFill>
                  <a:schemeClr val="tx1"/>
                </a:solidFill>
              </a:rPr>
              <a:t>podmínky veřejné podpory, přílohy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www.irop.mmr.cz/cs/Vyzvy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90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žadatele a příjemce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Obecná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závazná </a:t>
            </a:r>
            <a:r>
              <a:rPr lang="cs-CZ" sz="1600" dirty="0">
                <a:solidFill>
                  <a:schemeClr val="tx1"/>
                </a:solidFill>
              </a:rPr>
              <a:t>pro všechny specifické cíle a </a:t>
            </a:r>
            <a:r>
              <a:rPr lang="cs-CZ" sz="1600" dirty="0" smtClean="0">
                <a:solidFill>
                  <a:schemeClr val="tx1"/>
                </a:solidFill>
              </a:rPr>
              <a:t>výzvy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www.irop.mmr.cz/cs/Zadatele-a-prijemci/Dokumenty/Dokumenty/Obecna-Pravidla-pro-zadatele-a-prijemce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Specifická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každou výzvu samostatný </a:t>
            </a:r>
            <a:r>
              <a:rPr lang="cs-CZ" sz="1600" dirty="0" smtClean="0">
                <a:solidFill>
                  <a:schemeClr val="tx1"/>
                </a:solidFill>
              </a:rPr>
              <a:t>dokument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podporované </a:t>
            </a:r>
            <a:r>
              <a:rPr lang="cs-CZ" sz="1600" dirty="0">
                <a:solidFill>
                  <a:schemeClr val="tx1"/>
                </a:solidFill>
              </a:rPr>
              <a:t>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</a:t>
            </a:r>
            <a:r>
              <a:rPr lang="cs-CZ" sz="1600" dirty="0">
                <a:solidFill>
                  <a:schemeClr val="tx1"/>
                </a:solidFill>
              </a:rPr>
              <a:t>výdaje, povinné přílohy, hodnoticí kritéria, </a:t>
            </a:r>
            <a:r>
              <a:rPr lang="cs-CZ" sz="1600" dirty="0" smtClean="0">
                <a:solidFill>
                  <a:schemeClr val="tx1"/>
                </a:solidFill>
              </a:rPr>
              <a:t>podmínky veřejné podpory, přílohy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www.irop.mmr.cz/cs/Vyzvy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91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pravidla pro žadatele a příjemce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/>
          </p:nvPr>
        </p:nvGraphicFramePr>
        <p:xfrm>
          <a:off x="316527" y="1496675"/>
          <a:ext cx="8510946" cy="457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1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Kapitoly</a:t>
                      </a:r>
                      <a:r>
                        <a:rPr lang="cs-C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Obecných pravidel</a:t>
                      </a:r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Vyhlášení výzvy a předkládání žádostí o podporu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Monitorování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a výběr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Indikátory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Příprava a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Změny v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Investiční plánování a zadávání zakázek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Nesrovnalosti, porušení rozpočtové kázně, porušení právního aktu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Speciální úprava předkládání dokumentace u zakázek na stavební práce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Financování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1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Odstoupení, ukončení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Veřejná podpora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Účetnictví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Námitky a stížnosti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Způsobilé výdaje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Kontroly a audity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Přenesená daňová povinnost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Horizontální principy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Archivace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Použité pojmy, použité zkratky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Právní a metodický rámec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0398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</a:t>
            </a:r>
            <a:br>
              <a:rPr lang="cs-CZ" dirty="0" smtClean="0"/>
            </a:br>
            <a:r>
              <a:rPr lang="cs-CZ" dirty="0" smtClean="0"/>
              <a:t>a další administrace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Portál IS KP14+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webová </a:t>
            </a:r>
            <a:r>
              <a:rPr lang="cs-CZ" sz="1600" dirty="0">
                <a:solidFill>
                  <a:schemeClr val="tx1"/>
                </a:solidFill>
              </a:rPr>
              <a:t>aplikace pro žadatele o podporu z Evropských </a:t>
            </a:r>
            <a:r>
              <a:rPr lang="cs-CZ" sz="1600" dirty="0" smtClean="0">
                <a:solidFill>
                  <a:schemeClr val="tx1"/>
                </a:solidFill>
              </a:rPr>
              <a:t>strukturálních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investičních fondů (ESIF) v období 2014-2020 -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mseu.mssf.cz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Důležité části dokumentace</a:t>
            </a:r>
            <a:endParaRPr lang="cs-CZ" sz="1600" b="1" dirty="0">
              <a:solidFill>
                <a:srgbClr val="1D71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Příloha 1 Specifických pravidel - </a:t>
            </a:r>
            <a:r>
              <a:rPr lang="pl-PL" sz="1600" dirty="0">
                <a:solidFill>
                  <a:schemeClr val="tx1"/>
                </a:solidFill>
              </a:rPr>
              <a:t>Postup pro podání žádosti o </a:t>
            </a:r>
            <a:r>
              <a:rPr lang="pl-PL" sz="1600" dirty="0" smtClean="0">
                <a:solidFill>
                  <a:schemeClr val="tx1"/>
                </a:solidFill>
              </a:rPr>
              <a:t>podporu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v </a:t>
            </a:r>
            <a:r>
              <a:rPr lang="pl-PL" sz="1600" dirty="0">
                <a:solidFill>
                  <a:schemeClr val="tx1"/>
                </a:solidFill>
              </a:rPr>
              <a:t>MS2014+ 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Přílohy Obecných pravidel: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Postup </a:t>
            </a:r>
            <a:r>
              <a:rPr lang="cs-CZ" sz="1600" dirty="0">
                <a:solidFill>
                  <a:schemeClr val="tx1"/>
                </a:solidFill>
              </a:rPr>
              <a:t>zadávání žádosti o změnu v MS2014+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Postup podání žádosti o přezkum hodnocení v MS2014</a:t>
            </a:r>
            <a:r>
              <a:rPr lang="cs-CZ" sz="1600" dirty="0" smtClean="0">
                <a:solidFill>
                  <a:schemeClr val="tx1"/>
                </a:solidFill>
              </a:rPr>
              <a:t>+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1B8"/>
                </a:solidFill>
              </a:rPr>
              <a:t>Komunikace s CRR</a:t>
            </a:r>
            <a:endParaRPr lang="cs-CZ" sz="1600" b="1" dirty="0">
              <a:solidFill>
                <a:srgbClr val="1D71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před podáním žádosti o podporu – přes komunikačního pracovníka: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pecialista pro SC </a:t>
            </a:r>
            <a:r>
              <a:rPr lang="cs-CZ" sz="1600" dirty="0" smtClean="0">
                <a:solidFill>
                  <a:schemeClr val="tx1"/>
                </a:solidFill>
              </a:rPr>
              <a:t>2.4 – Mgr. </a:t>
            </a:r>
            <a:r>
              <a:rPr lang="cs-CZ" sz="1600">
                <a:solidFill>
                  <a:schemeClr val="tx1"/>
                </a:solidFill>
              </a:rPr>
              <a:t>Darina </a:t>
            </a:r>
            <a:r>
              <a:rPr lang="cs-CZ" sz="1600">
                <a:solidFill>
                  <a:schemeClr val="tx1"/>
                </a:solidFill>
              </a:rPr>
              <a:t>Škodová </a:t>
            </a:r>
            <a:r>
              <a:rPr lang="cs-CZ" sz="1600" smtClean="0">
                <a:solidFill>
                  <a:schemeClr val="tx1"/>
                </a:solidFill>
                <a:hlinkClick r:id="rId3"/>
              </a:rPr>
              <a:t>Darina.Skodova@crr.cz</a:t>
            </a:r>
            <a:r>
              <a:rPr lang="cs-CZ" sz="1600" smtClean="0">
                <a:solidFill>
                  <a:schemeClr val="tx1"/>
                </a:solidFill>
              </a:rPr>
              <a:t> </a:t>
            </a:r>
            <a:endParaRPr lang="cs-CZ" sz="1600" dirty="0" smtClean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 podání žádosti o podporu – přes přiřazeného manažera projektu: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pobočky CRR (územní odbory) pro jednotlivé kraje</a:t>
            </a:r>
          </a:p>
          <a:p>
            <a:pPr lvl="1"/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7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IROP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/>
          </p:nvPr>
        </p:nvGraphicFramePr>
        <p:xfrm>
          <a:off x="518750" y="15382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0902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1839</Words>
  <Application>Microsoft Office PowerPoint</Application>
  <PresentationFormat>Předvádění na obrazovce (4:3)</PresentationFormat>
  <Paragraphs>333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Office</vt:lpstr>
      <vt:lpstr>92. výzva IROP  Infrastruktura základních škol pro uhelné regiony </vt:lpstr>
      <vt:lpstr>Program</vt:lpstr>
      <vt:lpstr>Představení IROP</vt:lpstr>
      <vt:lpstr>Role MMR a CRR</vt:lpstr>
      <vt:lpstr>Pravidla pro žadatele a příjemce</vt:lpstr>
      <vt:lpstr>Pravidla pro žadatele a příjemce</vt:lpstr>
      <vt:lpstr>Obecná pravidla pro žadatele a příjemce</vt:lpstr>
      <vt:lpstr>Podání žádosti o podporu a další administrace</vt:lpstr>
      <vt:lpstr>Struktura IROP</vt:lpstr>
      <vt:lpstr>Současný stav IROP (k 6. 12. 2019)</vt:lpstr>
      <vt:lpstr>Alokace SC 2.4 IROP</vt:lpstr>
      <vt:lpstr>Prezentace aplikace PowerPoint</vt:lpstr>
      <vt:lpstr>Výstavba mateřské školy Březová-Oleško</vt:lpstr>
      <vt:lpstr>Výstavba mateřské školy Březová-Oleško</vt:lpstr>
      <vt:lpstr>Kvalitnější vzdělávání v klíčových kompetencích jako brána  do současného života</vt:lpstr>
      <vt:lpstr>Technika bez bariér</vt:lpstr>
      <vt:lpstr>92. výzva IROP  Infrastruktura základních škol pro uhelné regiony </vt:lpstr>
      <vt:lpstr>92. výzva – ZŠ pro uhelné regiony </vt:lpstr>
      <vt:lpstr>Prezentace aplikace PowerPoint</vt:lpstr>
      <vt:lpstr>92. výzva – oprávnění žadatelé</vt:lpstr>
      <vt:lpstr>92. výzva – oprávnění žadatelé</vt:lpstr>
      <vt:lpstr>Podíl financování – EFRR 85 %</vt:lpstr>
      <vt:lpstr>92. výzva</vt:lpstr>
      <vt:lpstr>Prezentace aplikace PowerPoint</vt:lpstr>
      <vt:lpstr>92. výzva</vt:lpstr>
      <vt:lpstr>92. výzva</vt:lpstr>
      <vt:lpstr>92. výzva</vt:lpstr>
      <vt:lpstr>Způsobilé výdaje na hlavní aktivity</vt:lpstr>
      <vt:lpstr>Způsobilé výdaje na hlavní aktivity</vt:lpstr>
      <vt:lpstr>Způsobilé výdaje na hlavní aktivity</vt:lpstr>
      <vt:lpstr>Způsobilé výdaje na hlavní aktivity</vt:lpstr>
      <vt:lpstr>Způsobilé výdaje na hlavní aktivity</vt:lpstr>
      <vt:lpstr>Způsobilé výdaje na hlavní aktivity</vt:lpstr>
      <vt:lpstr>Způsobilé výdaje na vedlejší aktivity</vt:lpstr>
      <vt:lpstr>Způsobilé výdaje na vedlejší aktivity</vt:lpstr>
      <vt:lpstr>Povinné přílohy</vt:lpstr>
      <vt:lpstr>Indikátory výstupu</vt:lpstr>
      <vt:lpstr>Indikátory výstupu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Pešek Ondřej MMR</cp:lastModifiedBy>
  <cp:revision>82</cp:revision>
  <dcterms:created xsi:type="dcterms:W3CDTF">2018-01-10T11:40:26Z</dcterms:created>
  <dcterms:modified xsi:type="dcterms:W3CDTF">2019-12-16T09:20:02Z</dcterms:modified>
</cp:coreProperties>
</file>