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66" r:id="rId2"/>
    <p:sldId id="267" r:id="rId3"/>
    <p:sldId id="268" r:id="rId4"/>
    <p:sldId id="272" r:id="rId5"/>
    <p:sldId id="274" r:id="rId6"/>
    <p:sldId id="269" r:id="rId7"/>
    <p:sldId id="275" r:id="rId8"/>
    <p:sldId id="270" r:id="rId9"/>
    <p:sldId id="276" r:id="rId10"/>
    <p:sldId id="271" r:id="rId11"/>
    <p:sldId id="277" r:id="rId12"/>
    <p:sldId id="278" r:id="rId13"/>
    <p:sldId id="280" r:id="rId14"/>
    <p:sldId id="281" r:id="rId15"/>
    <p:sldId id="282" r:id="rId16"/>
    <p:sldId id="283" r:id="rId17"/>
    <p:sldId id="284" r:id="rId18"/>
    <p:sldId id="285" r:id="rId19"/>
    <p:sldId id="297" r:id="rId20"/>
    <p:sldId id="286" r:id="rId21"/>
    <p:sldId id="287" r:id="rId22"/>
    <p:sldId id="288" r:id="rId23"/>
    <p:sldId id="289" r:id="rId24"/>
    <p:sldId id="290" r:id="rId25"/>
    <p:sldId id="291" r:id="rId26"/>
    <p:sldId id="293" r:id="rId27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82">
          <p15:clr>
            <a:srgbClr val="A4A3A4"/>
          </p15:clr>
        </p15:guide>
        <p15:guide id="2" pos="48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CCCCCC"/>
    <a:srgbClr val="5FA4E5"/>
    <a:srgbClr val="0052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426" autoAdjust="0"/>
    <p:restoredTop sz="94075" autoAdjust="0"/>
  </p:normalViewPr>
  <p:slideViewPr>
    <p:cSldViewPr snapToGrid="0" snapToObjects="1">
      <p:cViewPr varScale="1">
        <p:scale>
          <a:sx n="109" d="100"/>
          <a:sy n="109" d="100"/>
        </p:scale>
        <p:origin x="1296" y="114"/>
      </p:cViewPr>
      <p:guideLst>
        <p:guide orient="horz" pos="3382"/>
        <p:guide pos="48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4D319-7988-0C47-A5AD-1F558D33A394}" type="datetimeFigureOut">
              <a:rPr lang="en-US" smtClean="0"/>
              <a:t>4/10/2018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6DEBE-37C2-3D4C-B405-6A6964797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32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DD4C1-CE3B-8245-AB32-946652F98E9B}" type="datetimeFigureOut">
              <a:rPr lang="en-US" smtClean="0"/>
              <a:t>4/10/2018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A35AD-0B81-F94A-83A1-9125CBB4F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195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en-US" altLang="cs-CZ" smtClean="0"/>
          </a:p>
        </p:txBody>
      </p:sp>
      <p:sp>
        <p:nvSpPr>
          <p:cNvPr id="31748" name="Zástupný symbol pro číslo snímku 3"/>
          <p:cNvSpPr txBox="1">
            <a:spLocks noGrp="1"/>
          </p:cNvSpPr>
          <p:nvPr/>
        </p:nvSpPr>
        <p:spPr bwMode="auto">
          <a:xfrm>
            <a:off x="3849690" y="9428165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20000"/>
              </a:spcBef>
            </a:pPr>
            <a:fld id="{3E4DB106-2719-4127-B574-1EA40AB59469}" type="slidenum">
              <a:rPr lang="cs-CZ" altLang="cs-CZ">
                <a:latin typeface="Calibri" pitchFamily="34" charset="0"/>
              </a:rPr>
              <a:pPr algn="r" eaLnBrk="1" hangingPunct="1">
                <a:spcBef>
                  <a:spcPct val="20000"/>
                </a:spcBef>
              </a:pPr>
              <a:t>4</a:t>
            </a:fld>
            <a:endParaRPr lang="cs-CZ" altLang="cs-CZ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163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15082"/>
            <a:ext cx="7772400" cy="1997296"/>
          </a:xfrm>
        </p:spPr>
        <p:txBody>
          <a:bodyPr anchor="t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386972"/>
            <a:ext cx="6400800" cy="570201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5FA4E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85800" y="3309620"/>
            <a:ext cx="6632575" cy="14525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156851" y="6356350"/>
            <a:ext cx="2006600" cy="369888"/>
          </a:xfrm>
        </p:spPr>
        <p:txBody>
          <a:bodyPr/>
          <a:lstStyle>
            <a:lvl1pPr>
              <a:defRPr>
                <a:solidFill>
                  <a:srgbClr val="CCCCCC"/>
                </a:solidFill>
              </a:defRPr>
            </a:lvl1pPr>
          </a:lstStyle>
          <a:p>
            <a:pPr lvl="0"/>
            <a:fld id="{A8AD1661-3A61-224B-91E0-4B126FC883AF}" type="datetime1">
              <a:rPr lang="en-US" smtClean="0"/>
              <a:t>5/11/2017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806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9040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49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527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58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752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290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341" y="1264906"/>
            <a:ext cx="7383470" cy="1470025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Subtitle 2"/>
          <p:cNvSpPr txBox="1">
            <a:spLocks/>
          </p:cNvSpPr>
          <p:nvPr userDrawn="1"/>
        </p:nvSpPr>
        <p:spPr>
          <a:xfrm>
            <a:off x="169747" y="5840002"/>
            <a:ext cx="3312170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Centrum pro regionální rozvoj České republiky</a:t>
            </a:r>
          </a:p>
        </p:txBody>
      </p:sp>
      <p:sp>
        <p:nvSpPr>
          <p:cNvPr id="14" name="Subtitle 2"/>
          <p:cNvSpPr txBox="1">
            <a:spLocks/>
          </p:cNvSpPr>
          <p:nvPr userDrawn="1"/>
        </p:nvSpPr>
        <p:spPr>
          <a:xfrm>
            <a:off x="3268138" y="5840002"/>
            <a:ext cx="319193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b="1" dirty="0" smtClean="0"/>
              <a:t>U </a:t>
            </a:r>
            <a:r>
              <a:rPr lang="en-US" sz="1200" b="1" dirty="0" err="1" smtClean="0"/>
              <a:t>Nákladového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nádraží</a:t>
            </a:r>
            <a:r>
              <a:rPr lang="en-US" sz="1200" b="1" dirty="0" smtClean="0"/>
              <a:t> 3144/4, 130 00 </a:t>
            </a:r>
            <a:r>
              <a:rPr lang="en-US" sz="1200" b="1" dirty="0" err="1" smtClean="0"/>
              <a:t>Praha</a:t>
            </a:r>
            <a:r>
              <a:rPr lang="en-US" sz="1200" b="1" dirty="0" smtClean="0"/>
              <a:t> 3</a:t>
            </a:r>
            <a:endParaRPr lang="cs-CZ" sz="1200" b="0" dirty="0" smtClean="0">
              <a:solidFill>
                <a:schemeClr val="bg1"/>
              </a:solidFill>
            </a:endParaRPr>
          </a:p>
        </p:txBody>
      </p:sp>
      <p:sp>
        <p:nvSpPr>
          <p:cNvPr id="15" name="Subtitle 2"/>
          <p:cNvSpPr txBox="1">
            <a:spLocks/>
          </p:cNvSpPr>
          <p:nvPr userDrawn="1"/>
        </p:nvSpPr>
        <p:spPr>
          <a:xfrm>
            <a:off x="6479130" y="5840002"/>
            <a:ext cx="174740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dirty="0" smtClean="0">
                <a:solidFill>
                  <a:schemeClr val="bg1"/>
                </a:solidFill>
              </a:rPr>
              <a:t>tel.: +420 </a:t>
            </a:r>
            <a:r>
              <a:rPr lang="is-IS" sz="1200" b="1" dirty="0" smtClean="0"/>
              <a:t>225 855 321</a:t>
            </a:r>
            <a:endParaRPr lang="cs-CZ" sz="1200" b="0" dirty="0" smtClean="0">
              <a:solidFill>
                <a:schemeClr val="bg1"/>
              </a:solidFill>
            </a:endParaRPr>
          </a:p>
        </p:txBody>
      </p:sp>
      <p:sp>
        <p:nvSpPr>
          <p:cNvPr id="16" name="Subtitle 2"/>
          <p:cNvSpPr txBox="1">
            <a:spLocks/>
          </p:cNvSpPr>
          <p:nvPr userDrawn="1"/>
        </p:nvSpPr>
        <p:spPr>
          <a:xfrm>
            <a:off x="8116035" y="5828841"/>
            <a:ext cx="1000451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kern="1200" dirty="0" err="1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www.crr.cz</a:t>
            </a:r>
            <a:endParaRPr lang="cs-CZ" sz="1200" b="0" kern="120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1074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15082"/>
            <a:ext cx="7772400" cy="1997296"/>
          </a:xfrm>
        </p:spPr>
        <p:txBody>
          <a:bodyPr anchor="t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386972"/>
            <a:ext cx="6400800" cy="570201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5FA4E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subtitle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85800" y="3309620"/>
            <a:ext cx="6632575" cy="14525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156851" y="6356350"/>
            <a:ext cx="2006600" cy="369888"/>
          </a:xfrm>
        </p:spPr>
        <p:txBody>
          <a:bodyPr/>
          <a:lstStyle>
            <a:lvl1pPr>
              <a:defRPr>
                <a:solidFill>
                  <a:srgbClr val="CCCCCC"/>
                </a:solidFill>
              </a:defRPr>
            </a:lvl1pPr>
          </a:lstStyle>
          <a:p>
            <a:pPr lvl="0"/>
            <a:r>
              <a:rPr lang="en-US" dirty="0" smtClean="0"/>
              <a:t>16/12/14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164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62310"/>
            <a:ext cx="8229600" cy="8226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6374" y="1306873"/>
            <a:ext cx="7675766" cy="4806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7451" y="6356350"/>
            <a:ext cx="52923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83137" y="6356349"/>
            <a:ext cx="5004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05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7" r:id="rId7"/>
    <p:sldLayoutId id="2147483660" r:id="rId8"/>
    <p:sldLayoutId id="2147483661" r:id="rId9"/>
    <p:sldLayoutId id="2147483662" r:id="rId10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00529C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ct val="20000"/>
        </a:spcBef>
        <a:spcAft>
          <a:spcPts val="200"/>
        </a:spcAft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025" indent="-187325" algn="l" defTabSz="457200" rtl="0" eaLnBrk="1" latinLnBrk="0" hangingPunct="1">
        <a:lnSpc>
          <a:spcPct val="100000"/>
        </a:lnSpc>
        <a:spcBef>
          <a:spcPts val="1680"/>
        </a:spcBef>
        <a:spcAft>
          <a:spcPts val="0"/>
        </a:spcAft>
        <a:buFont typeface="Arial"/>
        <a:buChar char="•"/>
        <a:defRPr sz="2000" b="1" kern="1200">
          <a:solidFill>
            <a:srgbClr val="00529C"/>
          </a:solidFill>
          <a:latin typeface="+mn-lt"/>
          <a:ea typeface="+mn-ea"/>
          <a:cs typeface="+mn-cs"/>
        </a:defRPr>
      </a:lvl2pPr>
      <a:lvl3pPr marL="720725" indent="-187325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87325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54125" indent="-173038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4000" dirty="0" smtClean="0"/>
              <a:t>Seminář pro žadatele </a:t>
            </a:r>
            <a:br>
              <a:rPr lang="cs-CZ" sz="4000" dirty="0" smtClean="0"/>
            </a:br>
            <a:r>
              <a:rPr lang="cs-CZ" sz="4000" dirty="0" smtClean="0"/>
              <a:t>k </a:t>
            </a:r>
            <a:r>
              <a:rPr lang="cs-CZ" sz="4000" dirty="0" smtClean="0"/>
              <a:t>79 a 80. </a:t>
            </a:r>
            <a:r>
              <a:rPr lang="cs-CZ" sz="4000" dirty="0" smtClean="0"/>
              <a:t>výzvě IROP</a:t>
            </a:r>
            <a:r>
              <a:rPr lang="en-US" sz="4000" dirty="0" smtClean="0"/>
              <a:t> </a:t>
            </a:r>
            <a:r>
              <a:rPr lang="en-US" sz="4000" dirty="0" smtClean="0"/>
              <a:t>„</a:t>
            </a:r>
            <a:r>
              <a:rPr lang="cs-CZ" sz="4000" dirty="0"/>
              <a:t>Sociální bydlení (pro sociálně vyloučené lokality) II.</a:t>
            </a:r>
            <a:r>
              <a:rPr lang="en-US" sz="4000" dirty="0" smtClean="0"/>
              <a:t>"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pPr algn="ctr"/>
            <a:endParaRPr lang="cs-CZ" sz="2800" b="1" u="sng" dirty="0" smtClean="0"/>
          </a:p>
          <a:p>
            <a:pPr algn="ctr"/>
            <a:endParaRPr lang="cs-CZ" sz="2800" b="1" u="sng" dirty="0"/>
          </a:p>
          <a:p>
            <a:pPr algn="ctr"/>
            <a:r>
              <a:rPr lang="cs-CZ" sz="2800" b="1" u="sng" dirty="0" smtClean="0"/>
              <a:t>Zadávání a kontrola veřejných zakázek</a:t>
            </a:r>
            <a:endParaRPr lang="en-US" sz="2800" b="1" u="sng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12.4.2018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Obrázek 6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492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defTabSz="914400">
              <a:spcAft>
                <a:spcPts val="0"/>
              </a:spcAft>
            </a:pPr>
            <a:endParaRPr lang="cs-CZ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Zakázka malého rozsahu (ZMR)</a:t>
            </a:r>
            <a:endParaRPr lang="cs-CZ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 defTabSz="91440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cs-CZ" sz="1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předpokládaná hodnota </a:t>
            </a:r>
            <a:r>
              <a:rPr lang="cs-CZ" sz="1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je rovna nebo nižší než 2.000.000</a:t>
            </a:r>
            <a:r>
              <a:rPr lang="cs-CZ" sz="1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,- Kč bez DPH v případě zakázky na dodávky a/nebo služby </a:t>
            </a:r>
            <a:r>
              <a:rPr lang="cs-CZ" sz="1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 6.000.000</a:t>
            </a:r>
            <a:r>
              <a:rPr lang="cs-CZ" sz="1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Kč v případě stavebních </a:t>
            </a:r>
            <a:r>
              <a:rPr lang="cs-CZ" sz="1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prací</a:t>
            </a:r>
            <a:endParaRPr lang="cs-CZ" sz="1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 defTabSz="914400">
              <a:spcBef>
                <a:spcPct val="20000"/>
              </a:spcBef>
              <a:buFont typeface="Wingdings" panose="05000000000000000000" pitchFamily="2" charset="2"/>
              <a:buChar char="Ø"/>
            </a:pPr>
            <a:endParaRPr lang="cs-CZ" sz="2400" b="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Zakázka </a:t>
            </a:r>
            <a:r>
              <a:rPr lang="cs-CZ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vyšší </a:t>
            </a:r>
            <a:r>
              <a:rPr lang="cs-CZ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hodnoty (ZVH) </a:t>
            </a:r>
            <a:endParaRPr lang="cs-CZ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 defTabSz="91440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cs-CZ" sz="1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předpokládaná hodnota činí </a:t>
            </a:r>
            <a:r>
              <a:rPr lang="cs-CZ" sz="1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více než 2.000.000</a:t>
            </a:r>
            <a:r>
              <a:rPr lang="cs-CZ" sz="1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,- Kč bez DPH </a:t>
            </a:r>
            <a:r>
              <a:rPr lang="cs-CZ" sz="1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 6.000.000</a:t>
            </a:r>
            <a:r>
              <a:rPr lang="cs-CZ" sz="1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Kč v případě stavebních </a:t>
            </a:r>
            <a:r>
              <a:rPr lang="cs-CZ" sz="1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prací</a:t>
            </a:r>
            <a:endParaRPr lang="cs-CZ" sz="1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/>
              <a:t>MPZ – výše předpokládané hodnoty VZ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780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defTabSz="914400">
              <a:spcAft>
                <a:spcPts val="0"/>
              </a:spcAft>
            </a:pPr>
            <a:r>
              <a:rPr lang="cs-CZ" sz="3200" b="1" dirty="0">
                <a:solidFill>
                  <a:prstClr val="black"/>
                </a:solidFill>
                <a:cs typeface="Arial" pitchFamily="34" charset="0"/>
              </a:rPr>
              <a:t>Zadavatel může zadat zakázku</a:t>
            </a:r>
            <a:r>
              <a:rPr lang="cs-CZ" sz="3200" b="1" dirty="0" smtClean="0">
                <a:solidFill>
                  <a:prstClr val="black"/>
                </a:solidFill>
                <a:cs typeface="Arial" pitchFamily="34" charset="0"/>
              </a:rPr>
              <a:t>:</a:t>
            </a:r>
          </a:p>
          <a:p>
            <a:pPr lvl="0" defTabSz="914400">
              <a:spcAft>
                <a:spcPts val="0"/>
              </a:spcAft>
            </a:pPr>
            <a:endParaRPr lang="cs-CZ" sz="3200" b="1" dirty="0">
              <a:solidFill>
                <a:prstClr val="black"/>
              </a:solidFill>
              <a:cs typeface="Arial" pitchFamily="34" charset="0"/>
            </a:endParaRP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prstClr val="black"/>
                </a:solidFill>
                <a:cs typeface="Arial" pitchFamily="34" charset="0"/>
              </a:rPr>
              <a:t>v otevřené výzvě </a:t>
            </a:r>
            <a:r>
              <a:rPr lang="cs-CZ" sz="3200" i="1" dirty="0" smtClean="0">
                <a:solidFill>
                  <a:prstClr val="black"/>
                </a:solidFill>
                <a:cs typeface="Arial" pitchFamily="34" charset="0"/>
              </a:rPr>
              <a:t>nebo</a:t>
            </a:r>
          </a:p>
          <a:p>
            <a:pPr lvl="0" defTabSz="914400">
              <a:spcAft>
                <a:spcPts val="0"/>
              </a:spcAft>
            </a:pPr>
            <a:endParaRPr lang="cs-CZ" sz="3200" i="1" dirty="0">
              <a:solidFill>
                <a:prstClr val="black"/>
              </a:solidFill>
              <a:cs typeface="Arial" pitchFamily="34" charset="0"/>
            </a:endParaRP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3200" dirty="0" smtClean="0">
                <a:solidFill>
                  <a:prstClr val="black"/>
                </a:solidFill>
                <a:cs typeface="Arial" pitchFamily="34" charset="0"/>
              </a:rPr>
              <a:t>v uzavřené výzvě </a:t>
            </a:r>
            <a:r>
              <a:rPr lang="cs-CZ" sz="3200" b="1" dirty="0">
                <a:solidFill>
                  <a:prstClr val="black"/>
                </a:solidFill>
                <a:cs typeface="Arial" pitchFamily="34" charset="0"/>
              </a:rPr>
              <a:t>v případě zakázek malého rozsahu</a:t>
            </a:r>
            <a:endParaRPr lang="cs-CZ" sz="3200" dirty="0" smtClean="0">
              <a:solidFill>
                <a:prstClr val="black"/>
              </a:solidFill>
              <a:cs typeface="Arial" pitchFamily="34" charset="0"/>
            </a:endParaRPr>
          </a:p>
          <a:p>
            <a:pPr defTabSz="914400">
              <a:spcAft>
                <a:spcPts val="0"/>
              </a:spcAft>
            </a:pPr>
            <a:r>
              <a:rPr lang="cs-CZ" sz="2000" dirty="0" smtClean="0">
                <a:solidFill>
                  <a:prstClr val="black"/>
                </a:solidFill>
                <a:cs typeface="Arial" pitchFamily="34" charset="0"/>
              </a:rPr>
              <a:t>	(i „soukromý zadavatel“ u zakázky na stavební práce </a:t>
            </a:r>
            <a:r>
              <a:rPr lang="cs-CZ" sz="2000" dirty="0" smtClean="0"/>
              <a:t>jejíž 	přepokládaná </a:t>
            </a:r>
            <a:r>
              <a:rPr lang="cs-CZ" sz="2000" dirty="0"/>
              <a:t>hodnota je rovna nebo nižší než 20 000 000 Kč </a:t>
            </a:r>
            <a:r>
              <a:rPr lang="cs-CZ" sz="2000" dirty="0" smtClean="0"/>
              <a:t>	bez DPH)</a:t>
            </a:r>
            <a:endParaRPr lang="cs-CZ" sz="2000" dirty="0"/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cs-CZ" sz="3200" dirty="0" smtClean="0">
              <a:solidFill>
                <a:prstClr val="black"/>
              </a:solidFill>
              <a:cs typeface="Arial" pitchFamily="34" charset="0"/>
            </a:endParaRP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MPZ – procesní postup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809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defTabSz="914400">
              <a:spcAft>
                <a:spcPts val="0"/>
              </a:spcAft>
            </a:pPr>
            <a:r>
              <a:rPr lang="cs-CZ" sz="3200" b="1" dirty="0">
                <a:solidFill>
                  <a:prstClr val="black"/>
                </a:solidFill>
                <a:cs typeface="Arial" pitchFamily="34" charset="0"/>
              </a:rPr>
              <a:t>Oznámení výběrového řízení uveřejní zadavatel po celou dobu trvání lhůty pro podání nabídek</a:t>
            </a:r>
            <a:r>
              <a:rPr lang="cs-CZ" sz="3200" b="1" dirty="0" smtClean="0">
                <a:solidFill>
                  <a:prstClr val="black"/>
                </a:solidFill>
                <a:cs typeface="Arial" pitchFamily="34" charset="0"/>
              </a:rPr>
              <a:t>:</a:t>
            </a:r>
            <a:endParaRPr lang="cs-CZ" sz="3200" b="1" dirty="0">
              <a:solidFill>
                <a:prstClr val="black"/>
              </a:solidFill>
              <a:cs typeface="Arial" pitchFamily="34" charset="0"/>
            </a:endParaRP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prstClr val="black"/>
                </a:solidFill>
                <a:cs typeface="Arial" pitchFamily="34" charset="0"/>
              </a:rPr>
              <a:t>na profilu zadavatele, </a:t>
            </a:r>
            <a:r>
              <a:rPr lang="cs-CZ" sz="3200" i="1" dirty="0">
                <a:solidFill>
                  <a:prstClr val="black"/>
                </a:solidFill>
                <a:cs typeface="Arial" pitchFamily="34" charset="0"/>
              </a:rPr>
              <a:t>nebo</a:t>
            </a: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prstClr val="black"/>
                </a:solidFill>
                <a:cs typeface="Arial" pitchFamily="34" charset="0"/>
              </a:rPr>
              <a:t>v</a:t>
            </a:r>
            <a:r>
              <a:rPr lang="cs-CZ" sz="3200" dirty="0" smtClean="0">
                <a:solidFill>
                  <a:prstClr val="black"/>
                </a:solidFill>
                <a:cs typeface="Arial" pitchFamily="34" charset="0"/>
              </a:rPr>
              <a:t> národním elektronickém nástroji</a:t>
            </a:r>
            <a:endParaRPr lang="cs-CZ" sz="3200" dirty="0">
              <a:solidFill>
                <a:prstClr val="black"/>
              </a:solidFill>
              <a:cs typeface="Arial" pitchFamily="34" charset="0"/>
            </a:endParaRP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3200" dirty="0" smtClean="0">
                <a:solidFill>
                  <a:prstClr val="black"/>
                </a:solidFill>
                <a:cs typeface="Arial" pitchFamily="34" charset="0"/>
              </a:rPr>
              <a:t>webových </a:t>
            </a:r>
            <a:r>
              <a:rPr lang="cs-CZ" sz="3200" dirty="0">
                <a:solidFill>
                  <a:prstClr val="black"/>
                </a:solidFill>
                <a:cs typeface="Arial" pitchFamily="34" charset="0"/>
              </a:rPr>
              <a:t>stránkách příslušného </a:t>
            </a:r>
            <a:r>
              <a:rPr lang="cs-CZ" sz="3200" dirty="0" smtClean="0">
                <a:solidFill>
                  <a:prstClr val="black"/>
                </a:solidFill>
                <a:cs typeface="Arial" pitchFamily="34" charset="0"/>
              </a:rPr>
              <a:t>Programu</a:t>
            </a:r>
          </a:p>
          <a:p>
            <a:pPr lvl="0" defTabSz="914400">
              <a:spcBef>
                <a:spcPts val="0"/>
              </a:spcBef>
              <a:spcAft>
                <a:spcPts val="0"/>
              </a:spcAft>
            </a:pPr>
            <a:r>
              <a:rPr lang="cs-CZ" i="1" dirty="0" smtClean="0">
                <a:solidFill>
                  <a:prstClr val="black"/>
                </a:solidFill>
                <a:cs typeface="Arial" pitchFamily="34" charset="0"/>
              </a:rPr>
              <a:t>	(</a:t>
            </a:r>
            <a:r>
              <a:rPr lang="cs-CZ" i="1" dirty="0">
                <a:solidFill>
                  <a:prstClr val="black"/>
                </a:solidFill>
                <a:cs typeface="Arial" pitchFamily="34" charset="0"/>
              </a:rPr>
              <a:t>pro</a:t>
            </a:r>
            <a:r>
              <a:rPr lang="cs-CZ" i="1" dirty="0" smtClean="0">
                <a:solidFill>
                  <a:prstClr val="black"/>
                </a:solidFill>
                <a:cs typeface="Arial" pitchFamily="34" charset="0"/>
              </a:rPr>
              <a:t> </a:t>
            </a:r>
            <a:r>
              <a:rPr lang="cs-CZ" i="1" dirty="0">
                <a:solidFill>
                  <a:prstClr val="black"/>
                </a:solidFill>
                <a:cs typeface="Arial" pitchFamily="34" charset="0"/>
              </a:rPr>
              <a:t>IROP</a:t>
            </a:r>
            <a:r>
              <a:rPr lang="cs-CZ" i="1" dirty="0" smtClean="0">
                <a:solidFill>
                  <a:prstClr val="black"/>
                </a:solidFill>
                <a:cs typeface="Arial" pitchFamily="34" charset="0"/>
              </a:rPr>
              <a:t> neplatí)</a:t>
            </a:r>
            <a:endParaRPr lang="cs-CZ" i="1" dirty="0">
              <a:solidFill>
                <a:prstClr val="black"/>
              </a:solidFill>
              <a:cs typeface="Arial" pitchFamily="34" charset="0"/>
            </a:endParaRP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MPZ – otevřená výzva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254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342900" lvl="0" indent="-342900" algn="just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3200" b="1" dirty="0">
                <a:solidFill>
                  <a:prstClr val="black"/>
                </a:solidFill>
                <a:cs typeface="Arial" pitchFamily="34" charset="0"/>
              </a:rPr>
              <a:t>pouze v případě zakázek </a:t>
            </a:r>
            <a:r>
              <a:rPr lang="cs-CZ" sz="3200" b="1" dirty="0" smtClean="0">
                <a:solidFill>
                  <a:prstClr val="black"/>
                </a:solidFill>
                <a:cs typeface="Arial" pitchFamily="34" charset="0"/>
              </a:rPr>
              <a:t>malého rozsahu</a:t>
            </a:r>
            <a:endParaRPr lang="cs-CZ" sz="3200" b="1" dirty="0">
              <a:solidFill>
                <a:prstClr val="black"/>
              </a:solidFill>
              <a:cs typeface="Arial" pitchFamily="34" charset="0"/>
            </a:endParaRPr>
          </a:p>
          <a:p>
            <a:pPr marL="342900" lvl="0" indent="-342900" algn="just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prstClr val="black"/>
                </a:solidFill>
                <a:cs typeface="Arial" pitchFamily="34" charset="0"/>
              </a:rPr>
              <a:t>výzva </a:t>
            </a:r>
            <a:r>
              <a:rPr lang="cs-CZ" sz="3200" dirty="0" smtClean="0">
                <a:solidFill>
                  <a:prstClr val="black"/>
                </a:solidFill>
                <a:cs typeface="Arial" pitchFamily="34" charset="0"/>
              </a:rPr>
              <a:t>na nejméně </a:t>
            </a:r>
            <a:r>
              <a:rPr lang="cs-CZ" sz="3200" dirty="0">
                <a:solidFill>
                  <a:prstClr val="black"/>
                </a:solidFill>
                <a:cs typeface="Arial" pitchFamily="34" charset="0"/>
              </a:rPr>
              <a:t>3 </a:t>
            </a:r>
            <a:r>
              <a:rPr lang="cs-CZ" sz="3200" dirty="0" smtClean="0">
                <a:solidFill>
                  <a:prstClr val="black"/>
                </a:solidFill>
                <a:cs typeface="Arial" pitchFamily="34" charset="0"/>
              </a:rPr>
              <a:t>dodavatele k </a:t>
            </a:r>
            <a:r>
              <a:rPr lang="cs-CZ" sz="3200" dirty="0">
                <a:solidFill>
                  <a:prstClr val="black"/>
                </a:solidFill>
                <a:cs typeface="Arial" pitchFamily="34" charset="0"/>
              </a:rPr>
              <a:t>podání nabídky </a:t>
            </a:r>
          </a:p>
          <a:p>
            <a:pPr marL="742950" lvl="2" indent="-342900" algn="just" defTabSz="91440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cs-CZ" sz="2400" dirty="0">
                <a:solidFill>
                  <a:prstClr val="black"/>
                </a:solidFill>
                <a:cs typeface="Arial" pitchFamily="34" charset="0"/>
              </a:rPr>
              <a:t>jedná se pouze </a:t>
            </a:r>
            <a:r>
              <a:rPr lang="cs-CZ" sz="2400" dirty="0" smtClean="0">
                <a:solidFill>
                  <a:prstClr val="black"/>
                </a:solidFill>
                <a:cs typeface="Arial" pitchFamily="34" charset="0"/>
              </a:rPr>
              <a:t>o takové </a:t>
            </a:r>
            <a:r>
              <a:rPr lang="cs-CZ" sz="2400" dirty="0">
                <a:solidFill>
                  <a:prstClr val="black"/>
                </a:solidFill>
                <a:cs typeface="Arial" pitchFamily="34" charset="0"/>
              </a:rPr>
              <a:t>zájemce, o kterých má zadavatel informace, že jsou způsobilí požadované plnění poskytnout</a:t>
            </a:r>
          </a:p>
          <a:p>
            <a:pPr marL="342000" lvl="1" indent="-342000" algn="just" defTabSz="9144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2800" b="0" dirty="0">
                <a:solidFill>
                  <a:prstClr val="black"/>
                </a:solidFill>
                <a:cs typeface="Arial" pitchFamily="34" charset="0"/>
              </a:rPr>
              <a:t>prokazatelný způsob odeslání výzvy</a:t>
            </a:r>
          </a:p>
          <a:p>
            <a:pPr marL="342900" lvl="1" indent="-342900" algn="just" defTabSz="914400">
              <a:spcBef>
                <a:spcPct val="20000"/>
              </a:spcBef>
              <a:buFont typeface="Arial" charset="0"/>
              <a:buChar char="•"/>
            </a:pPr>
            <a:r>
              <a:rPr lang="cs-CZ" sz="2800" b="0" dirty="0">
                <a:solidFill>
                  <a:prstClr val="black"/>
                </a:solidFill>
                <a:cs typeface="Arial" pitchFamily="34" charset="0"/>
              </a:rPr>
              <a:t>zadavatel nesmí vyzývat opakovaně stejný okruh zájemců, není-li to odůvodněno předmětem plnění zakázky či jinými zvláštními okolnostmi, případně zrušením předcházejícího výběrového řízení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MPZ – uzavřená výzva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524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 defTabSz="914400">
              <a:spcAft>
                <a:spcPts val="0"/>
              </a:spcAft>
            </a:pPr>
            <a:r>
              <a:rPr lang="cs-CZ" sz="2400" dirty="0">
                <a:solidFill>
                  <a:prstClr val="black"/>
                </a:solidFill>
                <a:cs typeface="Arial" pitchFamily="34" charset="0"/>
              </a:rPr>
              <a:t>Lhůta stanovená podle tohoto </a:t>
            </a:r>
            <a:r>
              <a:rPr lang="cs-CZ" sz="2400" dirty="0" smtClean="0">
                <a:solidFill>
                  <a:prstClr val="black"/>
                </a:solidFill>
                <a:cs typeface="Arial" pitchFamily="34" charset="0"/>
              </a:rPr>
              <a:t>MPZ (bod 7.3.2) počíná </a:t>
            </a:r>
            <a:r>
              <a:rPr lang="cs-CZ" sz="2400" dirty="0">
                <a:solidFill>
                  <a:prstClr val="black"/>
                </a:solidFill>
                <a:cs typeface="Arial" pitchFamily="34" charset="0"/>
              </a:rPr>
              <a:t>dnem, který následuje po události, jež je rozhodující pro její počátek. Rozhodnou událostí je uveřejnění oznámení o zahájení výběrového řízení/odeslání výzvy k podání nabídky.</a:t>
            </a:r>
          </a:p>
          <a:p>
            <a:pPr lvl="0" algn="just" defTabSz="914400">
              <a:spcAft>
                <a:spcPts val="0"/>
              </a:spcAft>
            </a:pPr>
            <a:endParaRPr lang="cs-CZ" sz="2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algn="just" defTabSz="914400">
              <a:spcAft>
                <a:spcPts val="0"/>
              </a:spcAft>
            </a:pPr>
            <a:r>
              <a:rPr lang="cs-CZ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Lhůta pro podání nabídek nesmí být kratší než:</a:t>
            </a:r>
          </a:p>
          <a:p>
            <a:pPr marL="342900" lvl="0" indent="-342900" algn="just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10</a:t>
            </a:r>
            <a:r>
              <a:rPr lang="cs-CZ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2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dnů </a:t>
            </a:r>
            <a:r>
              <a:rPr lang="cs-CZ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 zakázek </a:t>
            </a:r>
            <a:r>
              <a:rPr lang="cs-CZ" sz="2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malého rozsahu </a:t>
            </a:r>
            <a:endParaRPr lang="cs-CZ" sz="2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algn="just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15</a:t>
            </a:r>
            <a:r>
              <a:rPr lang="cs-CZ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2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dnů u </a:t>
            </a:r>
            <a:r>
              <a:rPr lang="cs-CZ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zakázek vyšší hodnoty </a:t>
            </a:r>
          </a:p>
          <a:p>
            <a:pPr marL="342900" lvl="0" indent="-342900" algn="just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30</a:t>
            </a:r>
            <a:r>
              <a:rPr lang="cs-CZ" sz="2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dnů v</a:t>
            </a:r>
            <a:r>
              <a:rPr lang="cs-CZ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 případě zakázek, jejichž předpokládaná hodnota dosáhne nejméně hodnoty nadlimitní </a:t>
            </a:r>
            <a:r>
              <a:rPr lang="cs-CZ" sz="2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sektorové veřejné </a:t>
            </a:r>
            <a:r>
              <a:rPr lang="cs-CZ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zakázky </a:t>
            </a:r>
            <a:r>
              <a:rPr lang="cs-CZ" sz="2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podle </a:t>
            </a:r>
            <a:r>
              <a:rPr lang="cs-CZ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nařízení vlády </a:t>
            </a:r>
            <a:r>
              <a:rPr lang="cs-CZ" sz="2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č. 172/2016 Sb. 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MPZ – lhůta pro podání nabídek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929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2800" b="1" dirty="0" smtClean="0"/>
              <a:t>Obsah zadávacích podmínek </a:t>
            </a:r>
            <a:r>
              <a:rPr lang="cs-CZ" sz="2800" dirty="0" smtClean="0"/>
              <a:t>(</a:t>
            </a:r>
            <a:r>
              <a:rPr lang="cs-CZ" sz="2800" dirty="0">
                <a:solidFill>
                  <a:prstClr val="black"/>
                </a:solidFill>
                <a:cs typeface="Arial" pitchFamily="34" charset="0"/>
              </a:rPr>
              <a:t>+ zákaz značkové </a:t>
            </a:r>
            <a:r>
              <a:rPr lang="cs-CZ" sz="2800" dirty="0" smtClean="0">
                <a:solidFill>
                  <a:prstClr val="black"/>
                </a:solidFill>
                <a:cs typeface="Arial" pitchFamily="34" charset="0"/>
              </a:rPr>
              <a:t>specifikace)</a:t>
            </a:r>
            <a:endParaRPr lang="cs-CZ" sz="2800" dirty="0">
              <a:solidFill>
                <a:prstClr val="black"/>
              </a:solidFill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b="1" dirty="0" smtClean="0"/>
              <a:t>Kvalifikace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b="1" dirty="0" smtClean="0"/>
              <a:t>Dodatečné informace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b="1" dirty="0" smtClean="0"/>
              <a:t>Stanovení komise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b="1" dirty="0" smtClean="0"/>
              <a:t>Otevírání obálek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b="1" dirty="0" smtClean="0"/>
              <a:t>Posouzení a hodnocení nabídek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b="1" dirty="0" smtClean="0"/>
              <a:t>Uzavření smlouvy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b="1" dirty="0" smtClean="0"/>
              <a:t>Změny uzavřené smlouvy</a:t>
            </a:r>
            <a:endParaRPr lang="cs-CZ" sz="2800" b="1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MPZ – další náležitosti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331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prstClr val="black"/>
                </a:solidFill>
                <a:cs typeface="Arial" pitchFamily="34" charset="0"/>
              </a:rPr>
              <a:t>Příloha č. 1 – Obchodní podmínky zakázek na stavební práce </a:t>
            </a:r>
            <a:r>
              <a:rPr lang="cs-CZ" sz="2600" dirty="0" smtClean="0">
                <a:solidFill>
                  <a:prstClr val="black"/>
                </a:solidFill>
                <a:cs typeface="Arial" pitchFamily="34" charset="0"/>
              </a:rPr>
              <a:t>(zrušena závaznost)</a:t>
            </a:r>
            <a:endParaRPr lang="cs-CZ" sz="2600" dirty="0">
              <a:solidFill>
                <a:prstClr val="black"/>
              </a:solidFill>
              <a:cs typeface="Arial" pitchFamily="34" charset="0"/>
            </a:endParaRP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prstClr val="black"/>
                </a:solidFill>
                <a:cs typeface="Arial" pitchFamily="34" charset="0"/>
              </a:rPr>
              <a:t>Příloha č. 2 - Formulář oznámení výběrového řízení – zadávací podmínky</a:t>
            </a: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prstClr val="black"/>
                </a:solidFill>
                <a:cs typeface="Arial" pitchFamily="34" charset="0"/>
              </a:rPr>
              <a:t>Příloha č. 3 - Protokol o otevírání obálek, posouzení a hodnocení nabídek</a:t>
            </a: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prstClr val="black"/>
                </a:solidFill>
                <a:cs typeface="Arial" pitchFamily="34" charset="0"/>
              </a:rPr>
              <a:t>Příloha č. 4 - Jmenování hodnotící komise/Pověření k otevírání obálek, posouzení a hodnocení nabídek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MPZ - přílohy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821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b="1" dirty="0" smtClean="0">
                <a:latin typeface="Arial"/>
                <a:ea typeface="Times New Roman"/>
              </a:rPr>
              <a:t>Povinná ustanovení </a:t>
            </a:r>
            <a:r>
              <a:rPr lang="cs-CZ" sz="2000" b="1" dirty="0">
                <a:latin typeface="Arial"/>
                <a:ea typeface="Times New Roman"/>
              </a:rPr>
              <a:t>smluvních podmínek:</a:t>
            </a:r>
          </a:p>
          <a:p>
            <a:pPr marL="1085850" lvl="1" indent="-457200">
              <a:buFont typeface="Wingdings" panose="05000000000000000000" pitchFamily="2" charset="2"/>
              <a:buChar char="Ø"/>
            </a:pPr>
            <a:r>
              <a:rPr lang="cs-CZ" b="0" dirty="0">
                <a:solidFill>
                  <a:schemeClr val="tx1"/>
                </a:solidFill>
                <a:latin typeface="Arial"/>
                <a:ea typeface="Times New Roman"/>
              </a:rPr>
              <a:t>Označování účetních dokladů názvem a číslem projektu.</a:t>
            </a:r>
          </a:p>
          <a:p>
            <a:pPr marL="1085850" lvl="1" indent="-457200">
              <a:buFont typeface="Wingdings" panose="05000000000000000000" pitchFamily="2" charset="2"/>
              <a:buChar char="Ø"/>
            </a:pPr>
            <a:r>
              <a:rPr lang="cs-CZ" b="0" dirty="0">
                <a:solidFill>
                  <a:schemeClr val="tx1"/>
                </a:solidFill>
                <a:latin typeface="Arial"/>
                <a:ea typeface="Times New Roman"/>
              </a:rPr>
              <a:t>Uvedení povinnosti dodavatele poskytovat informace a dokumentaci oprávněným orgánům do roku 2028.</a:t>
            </a:r>
          </a:p>
          <a:p>
            <a:pPr marL="1085850" lvl="1" indent="-457200">
              <a:buFont typeface="Wingdings" panose="05000000000000000000" pitchFamily="2" charset="2"/>
              <a:buChar char="Ø"/>
            </a:pPr>
            <a:r>
              <a:rPr lang="pl-PL" b="0" dirty="0">
                <a:solidFill>
                  <a:schemeClr val="tx1"/>
                </a:solidFill>
                <a:latin typeface="Arial"/>
                <a:ea typeface="Times New Roman"/>
              </a:rPr>
              <a:t>Ustanovení o archivaci dokladů do roku 2028</a:t>
            </a:r>
            <a:r>
              <a:rPr lang="pl-PL" b="0" dirty="0" smtClean="0">
                <a:solidFill>
                  <a:schemeClr val="tx1"/>
                </a:solidFill>
                <a:latin typeface="Arial"/>
                <a:ea typeface="Times New Roman"/>
              </a:rPr>
              <a:t>.</a:t>
            </a:r>
            <a:endParaRPr lang="cs-CZ" b="0" dirty="0">
              <a:solidFill>
                <a:schemeClr val="tx1"/>
              </a:solidFill>
              <a:latin typeface="Arial"/>
              <a:ea typeface="Times New Roman"/>
            </a:endParaRPr>
          </a:p>
          <a:p>
            <a:pPr marL="285750" indent="-285750">
              <a:spcBef>
                <a:spcPts val="24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2000" b="1" dirty="0" smtClean="0">
                <a:latin typeface="Arial"/>
                <a:ea typeface="Times New Roman"/>
              </a:rPr>
              <a:t>Soulad </a:t>
            </a:r>
            <a:r>
              <a:rPr lang="cs-CZ" sz="2000" b="1" dirty="0">
                <a:latin typeface="Arial"/>
                <a:ea typeface="Times New Roman"/>
              </a:rPr>
              <a:t>předmětu VZ s obsahem </a:t>
            </a:r>
            <a:r>
              <a:rPr lang="cs-CZ" sz="2000" b="1" dirty="0" smtClean="0">
                <a:latin typeface="Arial"/>
                <a:ea typeface="Times New Roman"/>
              </a:rPr>
              <a:t>projektu -  </a:t>
            </a:r>
            <a:r>
              <a:rPr lang="cs-CZ" sz="2000" u="sng" dirty="0" smtClean="0">
                <a:latin typeface="Arial"/>
                <a:ea typeface="Times New Roman"/>
              </a:rPr>
              <a:t>nezakazuje ale přítomnost nezpůsobilých výdajů (např. servisní služby – funkční celek!)</a:t>
            </a:r>
            <a:endParaRPr lang="cs-CZ" sz="2000" dirty="0" smtClean="0">
              <a:latin typeface="Arial"/>
              <a:ea typeface="Times New Roman"/>
            </a:endParaRP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2000" b="1" dirty="0" smtClean="0">
                <a:latin typeface="Arial"/>
                <a:ea typeface="Times New Roman"/>
              </a:rPr>
              <a:t>Povinnosti </a:t>
            </a:r>
            <a:r>
              <a:rPr lang="cs-CZ" sz="2000" b="1" dirty="0">
                <a:latin typeface="Arial"/>
                <a:ea typeface="Times New Roman"/>
              </a:rPr>
              <a:t>příjemců v oblasti publicity </a:t>
            </a:r>
            <a:r>
              <a:rPr lang="cs-CZ" sz="2000" b="1" u="sng" dirty="0">
                <a:latin typeface="Arial"/>
                <a:ea typeface="Times New Roman"/>
              </a:rPr>
              <a:t>se nevztahují</a:t>
            </a:r>
            <a:r>
              <a:rPr lang="cs-CZ" sz="2000" b="1" dirty="0">
                <a:latin typeface="Arial"/>
                <a:ea typeface="Times New Roman"/>
              </a:rPr>
              <a:t> na dokumentaci o zakázce</a:t>
            </a:r>
            <a:r>
              <a:rPr lang="cs-CZ" sz="2000" dirty="0">
                <a:latin typeface="Arial"/>
                <a:ea typeface="Times New Roman"/>
              </a:rPr>
              <a:t> (zadávací dokumentace, protokoly z jednání komisí apod</a:t>
            </a:r>
            <a:r>
              <a:rPr lang="cs-CZ" sz="2000" dirty="0" smtClean="0">
                <a:latin typeface="Arial"/>
                <a:ea typeface="Times New Roman"/>
              </a:rPr>
              <a:t>.)“.</a:t>
            </a:r>
          </a:p>
          <a:p>
            <a:pPr marL="1085850" lvl="1" indent="-457200">
              <a:buFont typeface="Wingdings" panose="05000000000000000000" pitchFamily="2" charset="2"/>
              <a:buChar char="Ø"/>
            </a:pPr>
            <a:endParaRPr lang="cs-CZ" sz="3000" dirty="0">
              <a:latin typeface="Times New Roman"/>
              <a:ea typeface="Times New Roman"/>
            </a:endParaRP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/>
              <a:t>Obecná pravidla pro žadatele a </a:t>
            </a:r>
            <a:r>
              <a:rPr lang="cs-CZ" dirty="0" smtClean="0"/>
              <a:t>příjemce – požadavky při zadávání zakázek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31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2485007"/>
            <a:ext cx="8229600" cy="822642"/>
          </a:xfrm>
        </p:spPr>
        <p:txBody>
          <a:bodyPr/>
          <a:lstStyle/>
          <a:p>
            <a:pPr algn="ctr"/>
            <a:r>
              <a:rPr lang="cs-CZ" dirty="0"/>
              <a:t>Kontrola zakázek v IROP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5" name="Obrázek 4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039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42900" y="300251"/>
            <a:ext cx="8343900" cy="588804"/>
          </a:xfrm>
        </p:spPr>
        <p:txBody>
          <a:bodyPr>
            <a:noAutofit/>
          </a:bodyPr>
          <a:lstStyle/>
          <a:p>
            <a:pPr algn="ctr">
              <a:spcAft>
                <a:spcPts val="1200"/>
              </a:spcAft>
            </a:pPr>
            <a:r>
              <a:rPr lang="cs-CZ" sz="2400" dirty="0"/>
              <a:t>Informace o procesu konzultací/kontroly výběrových </a:t>
            </a:r>
            <a:r>
              <a:rPr lang="cs-CZ" sz="2400" dirty="0" smtClean="0"/>
              <a:t>řízení</a:t>
            </a:r>
            <a:endParaRPr lang="cs-CZ" sz="29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905292" y="1036980"/>
            <a:ext cx="7700425" cy="481929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Centrum v návaznosti na fázi projektového cyklu provádí:</a:t>
            </a:r>
          </a:p>
          <a:p>
            <a:pPr marL="91440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800" b="0" u="sng" dirty="0">
                <a:solidFill>
                  <a:schemeClr val="tx1"/>
                </a:solidFill>
              </a:rPr>
              <a:t>o</a:t>
            </a:r>
            <a:r>
              <a:rPr lang="cs-CZ" sz="1800" b="0" u="sng" dirty="0" smtClean="0">
                <a:solidFill>
                  <a:schemeClr val="tx1"/>
                </a:solidFill>
              </a:rPr>
              <a:t>dborné konzultace dílčích nejasností </a:t>
            </a:r>
            <a:r>
              <a:rPr lang="cs-CZ" sz="1400" b="0" dirty="0" smtClean="0">
                <a:solidFill>
                  <a:schemeClr val="tx1"/>
                </a:solidFill>
              </a:rPr>
              <a:t>(jsou </a:t>
            </a:r>
            <a:r>
              <a:rPr lang="cs-CZ" sz="1400" b="0" dirty="0">
                <a:solidFill>
                  <a:schemeClr val="tx1"/>
                </a:solidFill>
              </a:rPr>
              <a:t>poskytovány pouze v případě disponibilních kapacit Centra, a to po interním vyhodnocení významu konzultované </a:t>
            </a:r>
            <a:r>
              <a:rPr lang="cs-CZ" sz="1400" b="0" dirty="0" smtClean="0">
                <a:solidFill>
                  <a:schemeClr val="tx1"/>
                </a:solidFill>
              </a:rPr>
              <a:t>zakázky)</a:t>
            </a:r>
          </a:p>
          <a:p>
            <a:pPr lvl="1" indent="0">
              <a:spcBef>
                <a:spcPts val="0"/>
              </a:spcBef>
              <a:buNone/>
            </a:pPr>
            <a:endParaRPr lang="cs-CZ" sz="1400" b="0" dirty="0" smtClean="0">
              <a:solidFill>
                <a:schemeClr val="tx1"/>
              </a:solidFill>
            </a:endParaRPr>
          </a:p>
          <a:p>
            <a:pPr marL="91440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800" b="0" u="sng" dirty="0" smtClean="0">
                <a:solidFill>
                  <a:schemeClr val="tx1"/>
                </a:solidFill>
              </a:rPr>
              <a:t>kontroly veřejné zakázky </a:t>
            </a:r>
            <a:r>
              <a:rPr lang="cs-CZ" sz="1800" b="0" dirty="0" smtClean="0">
                <a:solidFill>
                  <a:schemeClr val="tx1"/>
                </a:solidFill>
              </a:rPr>
              <a:t>(VZ)</a:t>
            </a:r>
          </a:p>
          <a:p>
            <a:endParaRPr lang="cs-CZ" dirty="0"/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dirty="0" smtClean="0"/>
              <a:t>Fáze projektového cyklu z pohledu VZ:</a:t>
            </a:r>
          </a:p>
          <a:p>
            <a:pPr marL="91440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800" dirty="0" smtClean="0">
                <a:solidFill>
                  <a:schemeClr val="tx1"/>
                </a:solidFill>
              </a:rPr>
              <a:t>před </a:t>
            </a:r>
            <a:r>
              <a:rPr lang="cs-CZ" sz="1800" dirty="0">
                <a:solidFill>
                  <a:schemeClr val="tx1"/>
                </a:solidFill>
              </a:rPr>
              <a:t>podáním projektové žádosti</a:t>
            </a:r>
          </a:p>
          <a:p>
            <a:pPr marL="91440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800" b="0" dirty="0" smtClean="0">
                <a:solidFill>
                  <a:schemeClr val="tx1"/>
                </a:solidFill>
              </a:rPr>
              <a:t>po </a:t>
            </a:r>
            <a:r>
              <a:rPr lang="cs-CZ" sz="1800" b="0" dirty="0">
                <a:solidFill>
                  <a:schemeClr val="tx1"/>
                </a:solidFill>
              </a:rPr>
              <a:t>podání projektové žádosti – </a:t>
            </a:r>
            <a:r>
              <a:rPr lang="cs-CZ" sz="1800" dirty="0">
                <a:solidFill>
                  <a:schemeClr val="tx1"/>
                </a:solidFill>
              </a:rPr>
              <a:t>před </a:t>
            </a:r>
            <a:r>
              <a:rPr lang="cs-CZ" sz="1800" dirty="0" smtClean="0">
                <a:solidFill>
                  <a:schemeClr val="tx1"/>
                </a:solidFill>
              </a:rPr>
              <a:t>vznikem povinnosti předkládat dokumentaci VZ</a:t>
            </a:r>
            <a:r>
              <a:rPr lang="cs-CZ" sz="1800" b="0" dirty="0" smtClean="0">
                <a:solidFill>
                  <a:schemeClr val="tx1"/>
                </a:solidFill>
              </a:rPr>
              <a:t> (obdržení depeše - Vyrozumění / vydání PA)</a:t>
            </a:r>
          </a:p>
          <a:p>
            <a:pPr marL="91440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800" b="0" dirty="0">
                <a:solidFill>
                  <a:schemeClr val="tx1"/>
                </a:solidFill>
              </a:rPr>
              <a:t>p</a:t>
            </a:r>
            <a:r>
              <a:rPr lang="cs-CZ" sz="1800" b="0" dirty="0" smtClean="0">
                <a:solidFill>
                  <a:schemeClr val="tx1"/>
                </a:solidFill>
              </a:rPr>
              <a:t>o podání projektové žádosti – </a:t>
            </a:r>
            <a:r>
              <a:rPr lang="cs-CZ" sz="1800" dirty="0" smtClean="0">
                <a:solidFill>
                  <a:schemeClr val="tx1"/>
                </a:solidFill>
              </a:rPr>
              <a:t>po vzniku </a:t>
            </a:r>
            <a:r>
              <a:rPr lang="cs-CZ" sz="1800" dirty="0">
                <a:solidFill>
                  <a:schemeClr val="tx1"/>
                </a:solidFill>
              </a:rPr>
              <a:t>povinnosti předkládat dokumentaci VZ</a:t>
            </a:r>
            <a:r>
              <a:rPr lang="cs-CZ" sz="1800" b="0" dirty="0">
                <a:solidFill>
                  <a:schemeClr val="tx1"/>
                </a:solidFill>
              </a:rPr>
              <a:t> (obdržení depeše - Vyrozumění / vydání PA)</a:t>
            </a:r>
          </a:p>
          <a:p>
            <a:pPr marL="91440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cs-CZ" sz="18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57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364065"/>
            <a:ext cx="8229600" cy="822642"/>
          </a:xfrm>
        </p:spPr>
        <p:txBody>
          <a:bodyPr/>
          <a:lstStyle/>
          <a:p>
            <a:pPr algn="ctr"/>
            <a:r>
              <a:rPr lang="cs-CZ" dirty="0" smtClean="0"/>
              <a:t>Zadávání veřejných zakázek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5" name="Obrázek 4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484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457200">
              <a:spcAft>
                <a:spcPts val="600"/>
              </a:spcAft>
              <a:buFont typeface="+mj-lt"/>
              <a:buAutoNum type="arabicPeriod"/>
            </a:pPr>
            <a:r>
              <a:rPr lang="cs-CZ" sz="2400" b="1" dirty="0" smtClean="0"/>
              <a:t>Povinnosti stanovují Obecná pravidla pro žadatele a příjemce </a:t>
            </a:r>
            <a:r>
              <a:rPr lang="cs-CZ" sz="2400" dirty="0" smtClean="0"/>
              <a:t>(zejm. kapitola 5</a:t>
            </a:r>
            <a:r>
              <a:rPr lang="cs-CZ" sz="2400" dirty="0"/>
              <a:t> </a:t>
            </a:r>
            <a:r>
              <a:rPr lang="cs-CZ" sz="2400" dirty="0" smtClean="0"/>
              <a:t>Investiční </a:t>
            </a:r>
            <a:r>
              <a:rPr lang="cs-CZ" sz="2400" dirty="0"/>
              <a:t>plánování a zadávání </a:t>
            </a:r>
            <a:r>
              <a:rPr lang="cs-CZ" sz="2400" dirty="0" smtClean="0"/>
              <a:t>zakázek) </a:t>
            </a:r>
            <a:r>
              <a:rPr lang="cs-CZ" sz="2400" b="1" dirty="0" smtClean="0"/>
              <a:t>+ Podmínky Rozhodnutí o poskytnutí dotace </a:t>
            </a:r>
            <a:r>
              <a:rPr lang="cs-CZ" sz="2400" dirty="0" smtClean="0"/>
              <a:t>(lhůty, finanční opravy…)</a:t>
            </a:r>
          </a:p>
          <a:p>
            <a:pPr lvl="0">
              <a:spcAft>
                <a:spcPts val="600"/>
              </a:spcAft>
            </a:pPr>
            <a:endParaRPr lang="cs-CZ" sz="2400" dirty="0" smtClean="0"/>
          </a:p>
          <a:p>
            <a:pPr marL="457200" indent="-457200">
              <a:spcAft>
                <a:spcPts val="600"/>
              </a:spcAft>
              <a:buFont typeface="+mj-lt"/>
              <a:buAutoNum type="arabicPeriod" startAt="2"/>
            </a:pPr>
            <a:r>
              <a:rPr lang="cs-CZ" sz="2400" b="1" dirty="0"/>
              <a:t>Kontrola VZ probíhá průběžně ve </a:t>
            </a:r>
            <a:r>
              <a:rPr lang="cs-CZ" sz="2400" b="1" dirty="0" smtClean="0"/>
              <a:t>3. (+ 2) </a:t>
            </a:r>
            <a:r>
              <a:rPr lang="cs-CZ" sz="2400" b="1" dirty="0"/>
              <a:t>fázích</a:t>
            </a:r>
          </a:p>
          <a:p>
            <a:pPr>
              <a:spcAft>
                <a:spcPts val="600"/>
              </a:spcAft>
            </a:pPr>
            <a:endParaRPr lang="cs-CZ" sz="2400" b="1" dirty="0"/>
          </a:p>
          <a:p>
            <a:pPr marL="457200" indent="-457200">
              <a:spcAft>
                <a:spcPts val="600"/>
              </a:spcAft>
              <a:buFont typeface="+mj-lt"/>
              <a:buAutoNum type="arabicPeriod" startAt="3"/>
            </a:pPr>
            <a:r>
              <a:rPr lang="cs-CZ" sz="2400" b="1" dirty="0"/>
              <a:t>Relevantní dokumentaci o zakázce zadavatel předkládá prostřednictvím MS2014+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Kontrola </a:t>
            </a:r>
            <a:r>
              <a:rPr lang="cs-CZ" dirty="0" smtClean="0"/>
              <a:t>zakázek v IROP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7" name="Obrázek 6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151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cs-CZ" sz="2400" dirty="0" smtClean="0"/>
          </a:p>
          <a:p>
            <a:pPr marL="457200" lvl="0" indent="-457200">
              <a:buAutoNum type="arabicPeriod"/>
            </a:pPr>
            <a:r>
              <a:rPr lang="cs-CZ" sz="2400" b="1" dirty="0" smtClean="0"/>
              <a:t>Fáze = kontrola zadávacích podmínek VZ</a:t>
            </a:r>
          </a:p>
          <a:p>
            <a:pPr lvl="0"/>
            <a:endParaRPr lang="cs-CZ" sz="2400" b="1" dirty="0" smtClean="0"/>
          </a:p>
          <a:p>
            <a:pPr marL="342900" lvl="0" indent="-342900" algn="just">
              <a:buFontTx/>
              <a:buChar char="-"/>
            </a:pPr>
            <a:r>
              <a:rPr lang="cs-CZ" sz="2400" dirty="0" smtClean="0"/>
              <a:t>předložení zadávacích podmínek </a:t>
            </a:r>
            <a:r>
              <a:rPr lang="cs-CZ" sz="2400" dirty="0"/>
              <a:t>VZ </a:t>
            </a:r>
            <a:r>
              <a:rPr lang="cs-CZ" sz="2400" dirty="0" smtClean="0"/>
              <a:t>k </a:t>
            </a:r>
            <a:r>
              <a:rPr lang="cs-CZ" sz="2400" dirty="0"/>
              <a:t>posouzení </a:t>
            </a:r>
            <a:r>
              <a:rPr lang="cs-CZ" sz="2400" dirty="0" smtClean="0"/>
              <a:t>a konzultaci </a:t>
            </a:r>
            <a:r>
              <a:rPr lang="cs-CZ" sz="2400" dirty="0"/>
              <a:t>CRR 10 pracovních dní před plánovaným zahájením </a:t>
            </a:r>
            <a:r>
              <a:rPr lang="cs-CZ" sz="2400" dirty="0" smtClean="0"/>
              <a:t>zadávacího/výběrového řízení</a:t>
            </a:r>
          </a:p>
          <a:p>
            <a:pPr lvl="0" algn="just"/>
            <a:endParaRPr lang="cs-CZ" sz="2400" dirty="0" smtClean="0"/>
          </a:p>
          <a:p>
            <a:pPr marL="342900" lvl="0" indent="-342900" algn="just">
              <a:buFontTx/>
              <a:buChar char="-"/>
            </a:pPr>
            <a:r>
              <a:rPr lang="cs-CZ" sz="2400" dirty="0" smtClean="0"/>
              <a:t>pro zakázky zadávané dle zákona a ZVH se jedná o povinnost, pro ZMR se jedná o doporučení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Proces kontroly ve vztahu k průběhu VZ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7" name="Obrázek 6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619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cs-CZ" sz="2400" b="1" dirty="0" smtClean="0"/>
              <a:t>2. Fáze = kontrola průběhu zad. řízení před uzavřením smlouvy</a:t>
            </a:r>
          </a:p>
          <a:p>
            <a:pPr lvl="0" algn="just"/>
            <a:endParaRPr lang="cs-CZ" sz="2400" b="1" dirty="0" smtClean="0"/>
          </a:p>
          <a:p>
            <a:pPr marL="342900" lvl="0" indent="-342900" algn="just">
              <a:buFontTx/>
              <a:buChar char="-"/>
            </a:pPr>
            <a:r>
              <a:rPr lang="cs-CZ" sz="2400" dirty="0"/>
              <a:t>předložení </a:t>
            </a:r>
            <a:r>
              <a:rPr lang="cs-CZ" sz="2400" dirty="0" smtClean="0"/>
              <a:t>dokumentace </a:t>
            </a:r>
            <a:r>
              <a:rPr lang="cs-CZ" sz="2400" dirty="0"/>
              <a:t>k průběhu zadávacího řízení před uzavřením smlouvy na plnění </a:t>
            </a:r>
            <a:r>
              <a:rPr lang="cs-CZ" sz="2400" dirty="0" smtClean="0"/>
              <a:t>zakázky ke kontrole CRR</a:t>
            </a:r>
          </a:p>
          <a:p>
            <a:pPr marL="342900" lvl="0" indent="-342900" algn="just">
              <a:buFontTx/>
              <a:buChar char="-"/>
            </a:pPr>
            <a:r>
              <a:rPr lang="cs-CZ" sz="2400" dirty="0" smtClean="0"/>
              <a:t>pro zakázky zadávané dle zákona a ZVH se jedná o povinnost, pro ZMR se jedná o doporučení</a:t>
            </a:r>
          </a:p>
          <a:p>
            <a:pPr marL="342900" lvl="0" indent="-342900" algn="just">
              <a:buFontTx/>
              <a:buChar char="-"/>
            </a:pPr>
            <a:r>
              <a:rPr lang="cs-CZ" sz="2400" dirty="0" smtClean="0"/>
              <a:t>kontroluje se kompletní dokumentace, vítězná nabídka a nabídky všech vyloučených uchazečů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Proces kontroly ve vztahu k průběhu VZ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7" name="Obrázek 6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072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cs-CZ" sz="2400" dirty="0" smtClean="0"/>
          </a:p>
          <a:p>
            <a:pPr lvl="0"/>
            <a:r>
              <a:rPr lang="cs-CZ" sz="2400" b="1" dirty="0" smtClean="0"/>
              <a:t>3. Fáze = kontrola dokončení zadávacího řízení</a:t>
            </a:r>
          </a:p>
          <a:p>
            <a:pPr lvl="0"/>
            <a:endParaRPr lang="cs-CZ" sz="2400" b="1" dirty="0" smtClean="0"/>
          </a:p>
          <a:p>
            <a:pPr marL="342900" lvl="0" indent="-342900">
              <a:buFontTx/>
              <a:buChar char="-"/>
            </a:pPr>
            <a:r>
              <a:rPr lang="cs-CZ" sz="2400" dirty="0" smtClean="0"/>
              <a:t>musí proběhnout vždy před schválením první žádosti o platbu</a:t>
            </a:r>
          </a:p>
          <a:p>
            <a:pPr marL="342900" lvl="0" indent="-342900">
              <a:buFontTx/>
              <a:buChar char="-"/>
            </a:pPr>
            <a:r>
              <a:rPr lang="cs-CZ" sz="2400" dirty="0" smtClean="0"/>
              <a:t>po dokončení kontroly je zasíláno stanovisko CRR ke kontrole</a:t>
            </a:r>
          </a:p>
          <a:p>
            <a:pPr lvl="0"/>
            <a:r>
              <a:rPr lang="cs-CZ" sz="2400" dirty="0" smtClean="0"/>
              <a:t> </a:t>
            </a:r>
            <a:endParaRPr lang="cs-CZ" sz="24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Proces kontroly ve vztahu k průběhu VZ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7" name="Obrázek 6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209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cs-CZ" sz="2400" b="1" dirty="0" smtClean="0"/>
          </a:p>
          <a:p>
            <a:pPr lvl="0"/>
            <a:r>
              <a:rPr lang="cs-CZ" sz="2400" b="1" dirty="0" smtClean="0"/>
              <a:t>4. Fáze = kontrola dodatku ke smlouvě před jeho uzavřením</a:t>
            </a:r>
          </a:p>
          <a:p>
            <a:pPr lvl="0"/>
            <a:endParaRPr lang="cs-CZ" sz="2400" b="1" dirty="0" smtClean="0"/>
          </a:p>
          <a:p>
            <a:pPr marL="342900" lvl="0" indent="-342900">
              <a:buFontTx/>
              <a:buChar char="-"/>
            </a:pPr>
            <a:r>
              <a:rPr lang="cs-CZ" sz="2400" dirty="0"/>
              <a:t>dle Pravidel je stanovena povinnost předložit </a:t>
            </a:r>
            <a:r>
              <a:rPr lang="cs-CZ" sz="2400" dirty="0" smtClean="0"/>
              <a:t>dodatek ke smlouvě před jeho uzavřením ke </a:t>
            </a:r>
            <a:r>
              <a:rPr lang="cs-CZ" sz="2400" dirty="0"/>
              <a:t>kontrole CRR</a:t>
            </a:r>
          </a:p>
          <a:p>
            <a:pPr marL="342900" lvl="0" indent="-342900">
              <a:buFontTx/>
              <a:buChar char="-"/>
            </a:pPr>
            <a:r>
              <a:rPr lang="cs-CZ" sz="2400" dirty="0"/>
              <a:t>pro zakázky zadávané dle zákona </a:t>
            </a:r>
            <a:r>
              <a:rPr lang="cs-CZ" sz="2400" dirty="0" smtClean="0"/>
              <a:t>a ZVH se </a:t>
            </a:r>
            <a:r>
              <a:rPr lang="cs-CZ" sz="2400" dirty="0"/>
              <a:t>jedná o povinnost, pro </a:t>
            </a:r>
            <a:r>
              <a:rPr lang="cs-CZ" sz="2400" dirty="0" smtClean="0"/>
              <a:t>ZMR se </a:t>
            </a:r>
            <a:r>
              <a:rPr lang="cs-CZ" sz="2400" dirty="0"/>
              <a:t>jedná o doporučení</a:t>
            </a:r>
          </a:p>
          <a:p>
            <a:pPr lvl="0"/>
            <a:r>
              <a:rPr lang="cs-CZ" sz="2400" dirty="0" smtClean="0"/>
              <a:t> </a:t>
            </a:r>
            <a:endParaRPr lang="cs-CZ" sz="24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Proces kontroly ve vztahu k průběhu VZ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7" name="Obrázek 6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211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90682" y="1578659"/>
            <a:ext cx="7700425" cy="4819290"/>
          </a:xfrm>
        </p:spPr>
        <p:txBody>
          <a:bodyPr/>
          <a:lstStyle/>
          <a:p>
            <a:pPr lvl="0"/>
            <a:r>
              <a:rPr lang="cs-CZ" sz="2400" b="1" dirty="0" smtClean="0"/>
              <a:t>5. Fáze = kontrola uzavřeného dodatku</a:t>
            </a:r>
          </a:p>
          <a:p>
            <a:pPr lvl="0"/>
            <a:endParaRPr lang="cs-CZ" sz="2400" b="1" dirty="0" smtClean="0"/>
          </a:p>
          <a:p>
            <a:pPr marL="342900" lvl="0" indent="-342900">
              <a:buFontTx/>
              <a:buChar char="-"/>
            </a:pPr>
            <a:r>
              <a:rPr lang="cs-CZ" sz="2400" dirty="0"/>
              <a:t>musí proběhnout vždy před schválením </a:t>
            </a:r>
            <a:r>
              <a:rPr lang="cs-CZ" sz="2400" dirty="0" smtClean="0"/>
              <a:t>nejbližší (zpravidla první) </a:t>
            </a:r>
            <a:r>
              <a:rPr lang="cs-CZ" sz="2400" dirty="0"/>
              <a:t>žádosti o platbu</a:t>
            </a:r>
          </a:p>
          <a:p>
            <a:pPr lvl="0"/>
            <a:r>
              <a:rPr lang="cs-CZ" sz="2400" dirty="0" smtClean="0"/>
              <a:t> </a:t>
            </a:r>
            <a:endParaRPr lang="cs-CZ" sz="24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Proces kontroly ve vztahu k průběhu VZ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7" name="Obrázek 6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37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36341" y="1264906"/>
            <a:ext cx="7383470" cy="3648288"/>
          </a:xfrm>
        </p:spPr>
        <p:txBody>
          <a:bodyPr>
            <a:normAutofit/>
          </a:bodyPr>
          <a:lstStyle/>
          <a:p>
            <a:r>
              <a:rPr lang="cs-CZ" dirty="0"/>
              <a:t>Děkuji za pozornost.</a:t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sz="2400" dirty="0" smtClean="0"/>
              <a:t>Mgr. </a:t>
            </a:r>
            <a:r>
              <a:rPr lang="cs-CZ" sz="2400" dirty="0" smtClean="0"/>
              <a:t>Lukáš Dařílek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5" name="Obrázek 4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57614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117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cs-CZ" sz="2800" b="1" dirty="0" smtClean="0"/>
              <a:t>Pravidla zadávání veřejných zakázek jsou stanovena v:</a:t>
            </a:r>
          </a:p>
          <a:p>
            <a:pPr lvl="0"/>
            <a:endParaRPr lang="cs-CZ" dirty="0"/>
          </a:p>
          <a:p>
            <a:pPr marL="457200" lvl="0" indent="-457200">
              <a:buFont typeface="+mj-lt"/>
              <a:buAutoNum type="arabicParenR"/>
            </a:pPr>
            <a:r>
              <a:rPr lang="cs-CZ" sz="2400" b="1" u="sng" dirty="0" smtClean="0"/>
              <a:t>Zákon č. 134/2016 Sb. o zadávání veřejných zakázek</a:t>
            </a:r>
            <a:r>
              <a:rPr lang="cs-CZ" sz="2400" dirty="0" smtClean="0"/>
              <a:t> – (pro zakázky zahájené od 1.10.2016)</a:t>
            </a:r>
          </a:p>
          <a:p>
            <a:pPr marL="457200" lvl="0" indent="-457200">
              <a:buFont typeface="+mj-lt"/>
              <a:buAutoNum type="arabicParenR"/>
            </a:pPr>
            <a:r>
              <a:rPr lang="cs-CZ" sz="2400" b="1" u="sng" dirty="0" smtClean="0"/>
              <a:t>Metodický pokyn </a:t>
            </a:r>
            <a:r>
              <a:rPr lang="cs-CZ" sz="2400" b="1" u="sng" dirty="0"/>
              <a:t>pro oblast zadávání zakázek pro programové období 2014 – </a:t>
            </a:r>
            <a:r>
              <a:rPr lang="cs-CZ" sz="2400" b="1" u="sng" dirty="0" smtClean="0"/>
              <a:t>2020 (MPZ)</a:t>
            </a:r>
            <a:r>
              <a:rPr lang="cs-CZ" sz="2400" dirty="0" smtClean="0"/>
              <a:t> – veřejné zakázky malé hodnoty (ZMH), zakázky vyšší hodnoty (ZVH)</a:t>
            </a:r>
          </a:p>
          <a:p>
            <a:pPr marL="457200" lvl="0" indent="-457200">
              <a:buFont typeface="+mj-lt"/>
              <a:buAutoNum type="arabicParenR"/>
            </a:pPr>
            <a:r>
              <a:rPr lang="cs-CZ" sz="2400" b="1" u="sng" dirty="0" smtClean="0"/>
              <a:t>Obecná pravidla pro žadatele a příjemce</a:t>
            </a:r>
            <a:r>
              <a:rPr lang="cs-CZ" sz="2400" b="1" dirty="0" smtClean="0"/>
              <a:t> </a:t>
            </a:r>
            <a:r>
              <a:rPr lang="cs-CZ" sz="2400" dirty="0" smtClean="0"/>
              <a:t>– kapitola 5 a 6 – další pravidla stanovená poskytovatelem dotace</a:t>
            </a:r>
          </a:p>
          <a:p>
            <a:pPr marL="457200" indent="-457200">
              <a:buFont typeface="+mj-lt"/>
              <a:buAutoNum type="arabicParenR"/>
            </a:pPr>
            <a:r>
              <a:rPr lang="cs-CZ" sz="2400" u="sng" dirty="0" smtClean="0"/>
              <a:t>Zákon </a:t>
            </a:r>
            <a:r>
              <a:rPr lang="cs-CZ" sz="2400" u="sng" dirty="0"/>
              <a:t>č. 137/2006 Sb., o veřejných </a:t>
            </a:r>
            <a:r>
              <a:rPr lang="cs-CZ" sz="2400" u="sng" dirty="0" smtClean="0"/>
              <a:t>zakázkách</a:t>
            </a:r>
            <a:r>
              <a:rPr lang="cs-CZ" sz="2400" dirty="0" smtClean="0"/>
              <a:t> – </a:t>
            </a:r>
            <a:r>
              <a:rPr lang="cs-CZ" sz="2400" dirty="0"/>
              <a:t>nadlimitní a podlimitní VZ </a:t>
            </a:r>
            <a:r>
              <a:rPr lang="cs-CZ" sz="2400" dirty="0" smtClean="0"/>
              <a:t>(pro zakázky zahájené před 1.10.2016)</a:t>
            </a:r>
            <a:endParaRPr lang="cs-CZ" sz="2400" dirty="0"/>
          </a:p>
          <a:p>
            <a:pPr marL="457200" lvl="0" indent="-457200">
              <a:buFont typeface="+mj-lt"/>
              <a:buAutoNum type="arabicParenR"/>
            </a:pPr>
            <a:endParaRPr lang="en-US" sz="24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Zadávání veřejných </a:t>
            </a:r>
            <a:r>
              <a:rPr lang="cs-CZ" dirty="0" smtClean="0"/>
              <a:t>zakázek - předpisy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7" name="Obrázek 6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48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EC906E6-11C7-4B13-B114-4D2D0742D1F9}" type="slidenum">
              <a:rPr lang="cs-CZ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4</a:t>
            </a:fld>
            <a:endParaRPr lang="cs-CZ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468313" y="1366269"/>
            <a:ext cx="8229600" cy="4666396"/>
          </a:xfrm>
          <a:prstGeom prst="rect">
            <a:avLst/>
          </a:prstGeom>
        </p:spPr>
        <p:txBody>
          <a:bodyPr/>
          <a:lstStyle>
            <a:lvl1pPr algn="l" eaLnBrk="0" hangingPunct="0">
              <a:buSzPct val="80000"/>
              <a:buBlip>
                <a:blip r:embed="rId3"/>
              </a:buBlip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buSzPct val="80000"/>
              <a:buBlip>
                <a:blip r:embed="rId4"/>
              </a:buBlip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buSzPct val="80000"/>
              <a:buBlip>
                <a:blip r:embed="rId5"/>
              </a:buBlip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buSzPct val="80000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buSzPct val="80000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buFontTx/>
              <a:buNone/>
              <a:defRPr/>
            </a:pPr>
            <a:r>
              <a:rPr lang="cs-CZ" i="0" dirty="0" smtClean="0">
                <a:latin typeface="+mn-lt"/>
              </a:rPr>
              <a:t>MPZ stanoví pro </a:t>
            </a:r>
            <a:r>
              <a:rPr lang="cs-CZ" i="0" u="sng" dirty="0" smtClean="0">
                <a:latin typeface="+mn-lt"/>
              </a:rPr>
              <a:t>veřejného a dotovaného zadavatele</a:t>
            </a:r>
            <a:r>
              <a:rPr lang="cs-CZ" i="0" dirty="0" smtClean="0">
                <a:latin typeface="+mn-lt"/>
              </a:rPr>
              <a:t> a při zadávání </a:t>
            </a:r>
            <a:r>
              <a:rPr lang="cs-CZ" i="0" u="sng" dirty="0" smtClean="0">
                <a:latin typeface="+mn-lt"/>
              </a:rPr>
              <a:t>sektorových zakázek </a:t>
            </a:r>
            <a:r>
              <a:rPr lang="cs-CZ" i="0" dirty="0" smtClean="0">
                <a:latin typeface="+mn-lt"/>
              </a:rPr>
              <a:t>podle § 151 následující limity:</a:t>
            </a:r>
          </a:p>
          <a:p>
            <a:pPr algn="just">
              <a:buFontTx/>
              <a:buNone/>
              <a:defRPr/>
            </a:pPr>
            <a:endParaRPr lang="cs-CZ" i="0" dirty="0">
              <a:latin typeface="+mn-lt"/>
            </a:endParaRPr>
          </a:p>
          <a:p>
            <a:pPr algn="just">
              <a:spcAft>
                <a:spcPts val="1200"/>
              </a:spcAft>
              <a:buNone/>
              <a:defRPr/>
            </a:pPr>
            <a:r>
              <a:rPr lang="cs-CZ" b="0" dirty="0" smtClean="0">
                <a:latin typeface="+mn-lt"/>
              </a:rPr>
              <a:t>	- </a:t>
            </a:r>
            <a:r>
              <a:rPr lang="cs-CZ" b="0" i="0" dirty="0" smtClean="0">
                <a:latin typeface="+mn-lt"/>
              </a:rPr>
              <a:t>méně než </a:t>
            </a:r>
            <a:r>
              <a:rPr lang="cs-CZ" b="0" i="0" dirty="0">
                <a:latin typeface="+mn-lt"/>
              </a:rPr>
              <a:t>400.000,- bez DPH </a:t>
            </a:r>
            <a:r>
              <a:rPr lang="cs-CZ" b="0" i="0" dirty="0" smtClean="0">
                <a:latin typeface="+mn-lt"/>
              </a:rPr>
              <a:t>= ZMR, nespadající pod pravidla MPZ, lze realizovat </a:t>
            </a:r>
            <a:r>
              <a:rPr lang="cs-CZ" b="0" i="0" u="sng" dirty="0" smtClean="0">
                <a:latin typeface="+mn-lt"/>
              </a:rPr>
              <a:t>přímý </a:t>
            </a:r>
            <a:r>
              <a:rPr lang="cs-CZ" b="0" i="0" u="sng" dirty="0">
                <a:latin typeface="+mn-lt"/>
              </a:rPr>
              <a:t>nákup</a:t>
            </a:r>
            <a:r>
              <a:rPr lang="cs-CZ" b="0" i="0" dirty="0">
                <a:latin typeface="+mn-lt"/>
              </a:rPr>
              <a:t> nebo </a:t>
            </a:r>
            <a:r>
              <a:rPr lang="cs-CZ" b="0" i="0" dirty="0" smtClean="0">
                <a:latin typeface="+mn-lt"/>
              </a:rPr>
              <a:t>objednávku</a:t>
            </a:r>
          </a:p>
          <a:p>
            <a:pPr algn="just">
              <a:spcAft>
                <a:spcPts val="1200"/>
              </a:spcAft>
              <a:buNone/>
              <a:defRPr/>
            </a:pPr>
            <a:endParaRPr lang="cs-CZ" sz="800" b="0" i="0" dirty="0">
              <a:latin typeface="+mn-lt"/>
            </a:endParaRPr>
          </a:p>
          <a:p>
            <a:pPr algn="just">
              <a:spcAft>
                <a:spcPts val="1200"/>
              </a:spcAft>
              <a:buNone/>
              <a:defRPr/>
            </a:pPr>
            <a:r>
              <a:rPr lang="cs-CZ" b="0" dirty="0" smtClean="0">
                <a:latin typeface="+mn-lt"/>
              </a:rPr>
              <a:t>	- </a:t>
            </a:r>
            <a:r>
              <a:rPr lang="cs-CZ" b="0" i="0" dirty="0" smtClean="0">
                <a:latin typeface="+mn-lt"/>
              </a:rPr>
              <a:t>od </a:t>
            </a:r>
            <a:r>
              <a:rPr lang="cs-CZ" b="0" i="0" dirty="0">
                <a:latin typeface="+mn-lt"/>
              </a:rPr>
              <a:t>400.000,- </a:t>
            </a:r>
            <a:r>
              <a:rPr lang="cs-CZ" b="0" i="0" dirty="0" smtClean="0">
                <a:latin typeface="+mn-lt"/>
              </a:rPr>
              <a:t>do 2 mil </a:t>
            </a:r>
            <a:r>
              <a:rPr lang="cs-CZ" b="0" i="0" dirty="0">
                <a:latin typeface="+mn-lt"/>
              </a:rPr>
              <a:t>bez DPH </a:t>
            </a:r>
            <a:r>
              <a:rPr lang="cs-CZ" b="0" dirty="0">
                <a:latin typeface="+mn-lt"/>
              </a:rPr>
              <a:t>(6 mil - st. práce) = </a:t>
            </a:r>
            <a:r>
              <a:rPr lang="cs-CZ" b="0" i="0" dirty="0" smtClean="0">
                <a:latin typeface="+mn-lt"/>
              </a:rPr>
              <a:t>ZMR, nutné soutěžit postupem </a:t>
            </a:r>
            <a:r>
              <a:rPr lang="cs-CZ" b="0" i="0" dirty="0">
                <a:latin typeface="+mn-lt"/>
              </a:rPr>
              <a:t>dle </a:t>
            </a:r>
            <a:r>
              <a:rPr lang="cs-CZ" b="0" i="0" dirty="0" smtClean="0">
                <a:latin typeface="+mn-lt"/>
              </a:rPr>
              <a:t>MPZ (zejm. kapitola 7)</a:t>
            </a:r>
          </a:p>
          <a:p>
            <a:pPr algn="just">
              <a:spcAft>
                <a:spcPts val="1200"/>
              </a:spcAft>
              <a:buNone/>
              <a:defRPr/>
            </a:pPr>
            <a:endParaRPr lang="cs-CZ" sz="800" b="0" i="0" dirty="0">
              <a:latin typeface="+mn-lt"/>
            </a:endParaRPr>
          </a:p>
          <a:p>
            <a:pPr algn="just">
              <a:spcAft>
                <a:spcPts val="1200"/>
              </a:spcAft>
              <a:buNone/>
              <a:defRPr/>
            </a:pPr>
            <a:r>
              <a:rPr lang="cs-CZ" b="0" dirty="0" smtClean="0">
                <a:latin typeface="+mn-lt"/>
              </a:rPr>
              <a:t>	- </a:t>
            </a:r>
            <a:r>
              <a:rPr lang="cs-CZ" b="0" i="0" dirty="0" smtClean="0">
                <a:latin typeface="+mn-lt"/>
              </a:rPr>
              <a:t>více než 2 mil bez DPH (6 mil - st. práce) = postup </a:t>
            </a:r>
            <a:r>
              <a:rPr lang="cs-CZ" b="0" i="0" dirty="0">
                <a:latin typeface="+mn-lt"/>
              </a:rPr>
              <a:t>dle </a:t>
            </a:r>
            <a:r>
              <a:rPr lang="cs-CZ" b="0" i="0" dirty="0" smtClean="0">
                <a:latin typeface="+mn-lt"/>
              </a:rPr>
              <a:t>zákona</a:t>
            </a:r>
          </a:p>
          <a:p>
            <a:pPr algn="just">
              <a:spcAft>
                <a:spcPts val="1200"/>
              </a:spcAft>
              <a:buNone/>
              <a:defRPr/>
            </a:pPr>
            <a:endParaRPr lang="cs-CZ" sz="800" b="0" i="0" dirty="0" smtClean="0">
              <a:latin typeface="+mn-lt"/>
            </a:endParaRPr>
          </a:p>
          <a:p>
            <a:pPr algn="just">
              <a:buNone/>
              <a:defRPr/>
            </a:pPr>
            <a:r>
              <a:rPr lang="cs-CZ" sz="2000" b="0" i="0" u="sng" dirty="0" smtClean="0">
                <a:latin typeface="+mn-lt"/>
              </a:rPr>
              <a:t>Výše uvedené limity se vztahují k předpokládané hodnotě VZ</a:t>
            </a:r>
            <a:endParaRPr lang="cs-CZ" sz="2000" b="0" i="0" u="sng" dirty="0">
              <a:latin typeface="+mn-lt"/>
            </a:endParaRPr>
          </a:p>
        </p:txBody>
      </p:sp>
      <p:sp>
        <p:nvSpPr>
          <p:cNvPr id="6" name="Nadpis 1"/>
          <p:cNvSpPr txBox="1">
            <a:spLocks/>
          </p:cNvSpPr>
          <p:nvPr/>
        </p:nvSpPr>
        <p:spPr bwMode="auto">
          <a:xfrm>
            <a:off x="457200" y="333375"/>
            <a:ext cx="8229600" cy="86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B049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B0492"/>
                </a:solidFill>
                <a:latin typeface="Arial Blac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B0492"/>
                </a:solidFill>
                <a:latin typeface="Arial Blac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B0492"/>
                </a:solidFill>
                <a:latin typeface="Arial Blac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B0492"/>
                </a:solidFill>
                <a:latin typeface="Arial Blac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0B0492"/>
                </a:solidFill>
                <a:latin typeface="Arial Blac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0B0492"/>
                </a:solidFill>
                <a:latin typeface="Arial Blac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0B0492"/>
                </a:solidFill>
                <a:latin typeface="Arial Blac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0B0492"/>
                </a:solidFill>
                <a:latin typeface="Arial Black" pitchFamily="34" charset="0"/>
              </a:defRPr>
            </a:lvl9pPr>
          </a:lstStyle>
          <a:p>
            <a:pPr algn="ctr">
              <a:defRPr/>
            </a:pPr>
            <a:r>
              <a:rPr lang="cs-CZ" sz="3600" b="1" dirty="0" smtClean="0">
                <a:solidFill>
                  <a:srgbClr val="00529C"/>
                </a:solidFill>
              </a:rPr>
              <a:t>MPZ – zadavatel dle § 4 odst. 1 až 3 ZZVZ</a:t>
            </a:r>
            <a:endParaRPr lang="cs-CZ" sz="2800" b="1" cap="all" dirty="0">
              <a:solidFill>
                <a:prstClr val="black"/>
              </a:solidFill>
              <a:latin typeface="Myriad Pro"/>
            </a:endParaRPr>
          </a:p>
        </p:txBody>
      </p:sp>
      <p:pic>
        <p:nvPicPr>
          <p:cNvPr id="7" name="Obrázek 6" descr="IROP-MMR-CRR – kopie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744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582614" y="1306874"/>
            <a:ext cx="7700425" cy="4819290"/>
          </a:xfrm>
        </p:spPr>
        <p:txBody>
          <a:bodyPr>
            <a:normAutofit lnSpcReduction="10000"/>
          </a:bodyPr>
          <a:lstStyle/>
          <a:p>
            <a:r>
              <a:rPr lang="cs-CZ" sz="2000" b="1" u="sng" dirty="0">
                <a:cs typeface="Arial" pitchFamily="34" charset="0"/>
              </a:rPr>
              <a:t>Soukromá osoba, která není zadavatelem podle </a:t>
            </a:r>
            <a:r>
              <a:rPr lang="cs-CZ" sz="2000" b="1" u="sng" dirty="0" smtClean="0">
                <a:cs typeface="Arial" pitchFamily="34" charset="0"/>
              </a:rPr>
              <a:t>zákona § 4 odst. 1 až 3 ZZVZ a </a:t>
            </a:r>
            <a:r>
              <a:rPr lang="cs-CZ" sz="2000" b="1" u="sng" dirty="0">
                <a:cs typeface="Arial" pitchFamily="34" charset="0"/>
              </a:rPr>
              <a:t>dotace poskytovaná na zadávanou zakázku není vyšší než 50 </a:t>
            </a:r>
            <a:r>
              <a:rPr lang="cs-CZ" sz="2000" b="1" u="sng" dirty="0" smtClean="0">
                <a:cs typeface="Arial" pitchFamily="34" charset="0"/>
              </a:rPr>
              <a:t>%</a:t>
            </a:r>
          </a:p>
          <a:p>
            <a:endParaRPr lang="cs-CZ" sz="2000" dirty="0">
              <a:cs typeface="Arial" pitchFamily="34" charset="0"/>
            </a:endParaRPr>
          </a:p>
          <a:p>
            <a:r>
              <a:rPr lang="cs-CZ" sz="2000" b="1" dirty="0">
                <a:cs typeface="Arial" pitchFamily="34" charset="0"/>
              </a:rPr>
              <a:t>Předpokládaná hodnota činí méně než 500.000,- Kč bez DPH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cs-CZ" sz="2000" dirty="0"/>
              <a:t>lze realizovat </a:t>
            </a:r>
            <a:r>
              <a:rPr lang="cs-CZ" sz="2000" u="sng" dirty="0"/>
              <a:t>přímý nákup</a:t>
            </a:r>
            <a:r>
              <a:rPr lang="cs-CZ" sz="2000" dirty="0"/>
              <a:t> nebo objednávku</a:t>
            </a:r>
          </a:p>
          <a:p>
            <a:endParaRPr lang="cs-CZ" sz="2000" dirty="0">
              <a:cs typeface="Arial" pitchFamily="34" charset="0"/>
            </a:endParaRPr>
          </a:p>
          <a:p>
            <a:r>
              <a:rPr lang="cs-CZ" sz="2000" b="1" dirty="0">
                <a:cs typeface="Arial" pitchFamily="34" charset="0"/>
              </a:rPr>
              <a:t>Předpokládaná hodnota činí nejméně 500.000,- Kč bez DPH a nedosahuje limitu podlimitní veřejné zakázky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 smtClean="0">
                <a:cs typeface="Arial" pitchFamily="34" charset="0"/>
              </a:rPr>
              <a:t>     Postupuje </a:t>
            </a:r>
            <a:r>
              <a:rPr lang="cs-CZ" sz="2000" dirty="0">
                <a:cs typeface="Arial" pitchFamily="34" charset="0"/>
              </a:rPr>
              <a:t>podle </a:t>
            </a:r>
            <a:r>
              <a:rPr lang="cs-CZ" sz="2000" dirty="0" smtClean="0">
                <a:cs typeface="Arial" pitchFamily="34" charset="0"/>
              </a:rPr>
              <a:t>MPZ </a:t>
            </a:r>
            <a:r>
              <a:rPr lang="cs-CZ" sz="2000" dirty="0">
                <a:cs typeface="Arial" pitchFamily="34" charset="0"/>
              </a:rPr>
              <a:t>(</a:t>
            </a:r>
            <a:r>
              <a:rPr lang="cs-CZ" sz="2000" dirty="0" smtClean="0">
                <a:cs typeface="Arial" pitchFamily="34" charset="0"/>
              </a:rPr>
              <a:t>zakázka malého rozsahu)</a:t>
            </a:r>
            <a:endParaRPr lang="cs-CZ" sz="2000" dirty="0">
              <a:cs typeface="Arial" pitchFamily="34" charset="0"/>
            </a:endParaRPr>
          </a:p>
          <a:p>
            <a:endParaRPr lang="cs-CZ" sz="2000" dirty="0">
              <a:cs typeface="Arial" pitchFamily="34" charset="0"/>
            </a:endParaRPr>
          </a:p>
          <a:p>
            <a:r>
              <a:rPr lang="cs-CZ" sz="2000" b="1" dirty="0">
                <a:cs typeface="Arial" pitchFamily="34" charset="0"/>
              </a:rPr>
              <a:t>Předpokládaná hodnota dosahuje limitu podlimitní veřejné zakázky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 smtClean="0">
                <a:cs typeface="Arial" pitchFamily="34" charset="0"/>
              </a:rPr>
              <a:t>     Postupuje </a:t>
            </a:r>
            <a:r>
              <a:rPr lang="cs-CZ" sz="2000" dirty="0">
                <a:cs typeface="Arial" pitchFamily="34" charset="0"/>
              </a:rPr>
              <a:t>podle </a:t>
            </a:r>
            <a:r>
              <a:rPr lang="cs-CZ" sz="2000" dirty="0" smtClean="0">
                <a:cs typeface="Arial" pitchFamily="34" charset="0"/>
              </a:rPr>
              <a:t>MPZ </a:t>
            </a:r>
            <a:r>
              <a:rPr lang="cs-CZ" sz="2000" dirty="0">
                <a:cs typeface="Arial" pitchFamily="34" charset="0"/>
              </a:rPr>
              <a:t>(</a:t>
            </a:r>
            <a:r>
              <a:rPr lang="cs-CZ" sz="2000" dirty="0" smtClean="0">
                <a:cs typeface="Arial" pitchFamily="34" charset="0"/>
              </a:rPr>
              <a:t>zakázka </a:t>
            </a:r>
            <a:r>
              <a:rPr lang="cs-CZ" sz="2000" dirty="0">
                <a:cs typeface="Arial" pitchFamily="34" charset="0"/>
              </a:rPr>
              <a:t>vyšší hodnoty), a to i v případě nadlimitních VZ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MPZ – („soukromý“) zadavatel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106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986375" y="1798193"/>
            <a:ext cx="7700425" cy="4819290"/>
          </a:xfrm>
        </p:spPr>
        <p:txBody>
          <a:bodyPr>
            <a:normAutofit/>
          </a:bodyPr>
          <a:lstStyle/>
          <a:p>
            <a:pPr algn="just"/>
            <a:r>
              <a:rPr lang="cs-CZ" sz="2400" dirty="0" smtClean="0"/>
              <a:t>Pokud </a:t>
            </a:r>
            <a:r>
              <a:rPr lang="cs-CZ" sz="2400" dirty="0"/>
              <a:t>příjemce podpory realizuje projekt prostřednictvím zakázky na dodání zboží, poskytnutí služeb nebo provedení stavebních prací, je povinen řídit se </a:t>
            </a:r>
            <a:endParaRPr lang="cs-CZ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b="1" dirty="0" smtClean="0"/>
              <a:t>principy </a:t>
            </a:r>
            <a:r>
              <a:rPr lang="cs-CZ" sz="2400" b="1" dirty="0"/>
              <a:t>transparentnosti, rovného zacházení a nediskriminace, </a:t>
            </a:r>
            <a:r>
              <a:rPr lang="cs-CZ" sz="2400" b="1" dirty="0" smtClean="0"/>
              <a:t>přiměřenosti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b="1" dirty="0" smtClean="0"/>
              <a:t>a </a:t>
            </a:r>
            <a:r>
              <a:rPr lang="cs-CZ" sz="2400" b="1" dirty="0"/>
              <a:t>dále pak principy hospodárnosti, efektivnosti a účelnosti </a:t>
            </a:r>
            <a:r>
              <a:rPr lang="cs-CZ" sz="2400" b="1" dirty="0" smtClean="0"/>
              <a:t>(tzv. 3E) podle </a:t>
            </a:r>
            <a:r>
              <a:rPr lang="cs-CZ" sz="2400" b="1" dirty="0"/>
              <a:t>zákona č. 320/2001 Sb., o finanční kontrole. </a:t>
            </a:r>
            <a:endParaRPr lang="cs-CZ" sz="2400" b="1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57200" y="562188"/>
            <a:ext cx="8229600" cy="822325"/>
          </a:xfrm>
        </p:spPr>
        <p:txBody>
          <a:bodyPr>
            <a:normAutofit/>
          </a:bodyPr>
          <a:lstStyle/>
          <a:p>
            <a:pPr algn="ctr"/>
            <a:r>
              <a:rPr lang="cs-CZ" b="0" dirty="0" smtClean="0"/>
              <a:t> </a:t>
            </a:r>
            <a:r>
              <a:rPr lang="cs-CZ" dirty="0" smtClean="0"/>
              <a:t>Základní zásady zadávání zakázek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802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defTabSz="914400">
              <a:spcAft>
                <a:spcPts val="0"/>
              </a:spcAft>
            </a:pPr>
            <a:r>
              <a:rPr lang="cs-CZ" sz="3200" b="1" u="sng" dirty="0">
                <a:solidFill>
                  <a:prstClr val="black"/>
                </a:solidFill>
                <a:cs typeface="Arial" pitchFamily="34" charset="0"/>
              </a:rPr>
              <a:t>Shodné jako v </a:t>
            </a:r>
            <a:r>
              <a:rPr lang="cs-CZ" sz="3200" b="1" u="sng" dirty="0" smtClean="0">
                <a:solidFill>
                  <a:prstClr val="black"/>
                </a:solidFill>
                <a:cs typeface="Arial" pitchFamily="34" charset="0"/>
              </a:rPr>
              <a:t>zákoně:</a:t>
            </a:r>
            <a:endParaRPr lang="cs-CZ" sz="3200" b="1" u="sng" dirty="0">
              <a:solidFill>
                <a:prstClr val="black"/>
              </a:solidFill>
              <a:cs typeface="Arial" pitchFamily="34" charset="0"/>
            </a:endParaRP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prstClr val="black"/>
                </a:solidFill>
                <a:cs typeface="Arial" pitchFamily="34" charset="0"/>
              </a:rPr>
              <a:t>zakázky na dodávky </a:t>
            </a: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prstClr val="black"/>
                </a:solidFill>
                <a:cs typeface="Arial" pitchFamily="34" charset="0"/>
              </a:rPr>
              <a:t>zakázky na služby </a:t>
            </a: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prstClr val="black"/>
                </a:solidFill>
                <a:cs typeface="Arial" pitchFamily="34" charset="0"/>
              </a:rPr>
              <a:t>zakázky na stavební práce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MPZ – věcné členění předmětu zakázky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393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cs-CZ" sz="3200" dirty="0"/>
              <a:t>Předpokládaná hodnota zakázky a nabídková cena uchazeče, s nímž má být nebo </a:t>
            </a:r>
            <a:r>
              <a:rPr lang="cs-CZ" sz="3200" dirty="0" smtClean="0"/>
              <a:t>byla uzavřena </a:t>
            </a:r>
            <a:r>
              <a:rPr lang="cs-CZ" sz="3200" dirty="0"/>
              <a:t>smlouva </a:t>
            </a:r>
            <a:r>
              <a:rPr lang="cs-CZ" sz="3200" dirty="0" smtClean="0"/>
              <a:t>dle </a:t>
            </a:r>
            <a:r>
              <a:rPr lang="cs-CZ" sz="3200" dirty="0"/>
              <a:t>bodu </a:t>
            </a:r>
            <a:r>
              <a:rPr lang="cs-CZ" sz="3200" dirty="0" smtClean="0"/>
              <a:t>9.1 MPZ </a:t>
            </a:r>
            <a:r>
              <a:rPr lang="cs-CZ" sz="3200" b="1" dirty="0" smtClean="0"/>
              <a:t>musí </a:t>
            </a:r>
            <a:r>
              <a:rPr lang="cs-CZ" sz="3200" b="1" dirty="0"/>
              <a:t>odpovídat cenám v místě a čase </a:t>
            </a:r>
            <a:r>
              <a:rPr lang="cs-CZ" sz="3200" b="1" dirty="0" smtClean="0"/>
              <a:t>obvyklým</a:t>
            </a:r>
            <a:r>
              <a:rPr lang="cs-CZ" sz="3200" dirty="0" smtClean="0"/>
              <a:t>.</a:t>
            </a:r>
          </a:p>
          <a:p>
            <a:endParaRPr lang="cs-CZ" sz="3200" dirty="0"/>
          </a:p>
          <a:p>
            <a:r>
              <a:rPr lang="cs-CZ" sz="3200" b="1" dirty="0" smtClean="0"/>
              <a:t>Platí i pro přímé objednávky či nákupy!</a:t>
            </a:r>
          </a:p>
          <a:p>
            <a:endParaRPr lang="cs-CZ" sz="3200" b="1" dirty="0"/>
          </a:p>
          <a:p>
            <a:r>
              <a:rPr lang="cs-CZ" sz="3200" dirty="0" smtClean="0"/>
              <a:t>Stanovení předpokládané hodnoty se řídí principy uvedenými v bodě 6.4. MPZ.</a:t>
            </a:r>
            <a:endParaRPr lang="cs-CZ" sz="32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 smtClean="0"/>
              <a:t>MPZ – předpokládaná hodnota a cena zakázky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7" name="Obrázek 6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882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 defTabSz="914400">
              <a:spcAft>
                <a:spcPts val="0"/>
              </a:spcAft>
            </a:pPr>
            <a:r>
              <a:rPr lang="cs-CZ" sz="2200" dirty="0" smtClean="0">
                <a:solidFill>
                  <a:prstClr val="black"/>
                </a:solidFill>
              </a:rPr>
              <a:t>Hodnota </a:t>
            </a:r>
            <a:r>
              <a:rPr lang="cs-CZ" sz="2200" dirty="0">
                <a:solidFill>
                  <a:prstClr val="black"/>
                </a:solidFill>
              </a:rPr>
              <a:t>všech plnění, která mohou vyplývat ze smlouvy na zakázku:</a:t>
            </a:r>
          </a:p>
          <a:p>
            <a:pPr marL="34290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prstClr val="black"/>
                </a:solidFill>
              </a:rPr>
              <a:t>na základě údajů a informací o zakázkách </a:t>
            </a:r>
            <a:r>
              <a:rPr lang="cs-CZ" sz="2200" b="1" dirty="0">
                <a:solidFill>
                  <a:prstClr val="black"/>
                </a:solidFill>
              </a:rPr>
              <a:t>stejného či podobného předmětu </a:t>
            </a:r>
            <a:r>
              <a:rPr lang="cs-CZ" sz="2200" b="1" dirty="0" smtClean="0">
                <a:solidFill>
                  <a:prstClr val="black"/>
                </a:solidFill>
              </a:rPr>
              <a:t>plnění</a:t>
            </a:r>
            <a:r>
              <a:rPr lang="cs-CZ" sz="2200" dirty="0" smtClean="0">
                <a:solidFill>
                  <a:prstClr val="black"/>
                </a:solidFill>
              </a:rPr>
              <a:t> (součet všech částí)</a:t>
            </a:r>
            <a:endParaRPr lang="cs-CZ" sz="2200" dirty="0">
              <a:solidFill>
                <a:prstClr val="black"/>
              </a:solidFill>
            </a:endParaRP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prstClr val="black"/>
                </a:solidFill>
              </a:rPr>
              <a:t>všechna plnění, tvořící jeden </a:t>
            </a:r>
            <a:r>
              <a:rPr lang="cs-CZ" sz="2200" b="1" u="sng" dirty="0"/>
              <a:t>funkční celek </a:t>
            </a:r>
            <a:r>
              <a:rPr lang="cs-CZ" sz="2200" dirty="0">
                <a:solidFill>
                  <a:prstClr val="black"/>
                </a:solidFill>
              </a:rPr>
              <a:t>a jsou zadávána v </a:t>
            </a:r>
            <a:r>
              <a:rPr lang="cs-CZ" sz="2200" b="1" u="sng" dirty="0"/>
              <a:t>časové souvislosti</a:t>
            </a:r>
            <a:r>
              <a:rPr lang="cs-CZ" sz="2200" dirty="0"/>
              <a:t>. </a:t>
            </a:r>
            <a:endParaRPr lang="cs-CZ" sz="2200" u="sng" dirty="0">
              <a:solidFill>
                <a:prstClr val="black"/>
              </a:solidFill>
            </a:endParaRP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200" dirty="0" smtClean="0">
                <a:solidFill>
                  <a:prstClr val="black"/>
                </a:solidFill>
              </a:rPr>
              <a:t>u pravidelných či trvajících dodávek a služeb platí </a:t>
            </a:r>
            <a:r>
              <a:rPr lang="cs-CZ" sz="2200" b="1" u="sng" dirty="0" smtClean="0">
                <a:solidFill>
                  <a:prstClr val="black"/>
                </a:solidFill>
              </a:rPr>
              <a:t>pravidlo účetního období / předchozích 12 měsíců </a:t>
            </a:r>
            <a:endParaRPr lang="cs-CZ" sz="2200" b="1" u="sng" dirty="0">
              <a:solidFill>
                <a:prstClr val="black"/>
              </a:solidFill>
            </a:endParaRPr>
          </a:p>
          <a:p>
            <a:pPr lvl="0" defTabSz="914400">
              <a:spcAft>
                <a:spcPts val="0"/>
              </a:spcAft>
            </a:pPr>
            <a:endParaRPr lang="cs-CZ" sz="2200" b="1" dirty="0" smtClean="0">
              <a:solidFill>
                <a:prstClr val="black"/>
              </a:solidFill>
              <a:cs typeface="Arial" pitchFamily="34" charset="0"/>
            </a:endParaRPr>
          </a:p>
          <a:p>
            <a:pPr lvl="0" defTabSz="914400">
              <a:spcAft>
                <a:spcPts val="0"/>
              </a:spcAft>
            </a:pPr>
            <a:r>
              <a:rPr lang="cs-CZ" sz="2200" dirty="0">
                <a:solidFill>
                  <a:prstClr val="black"/>
                </a:solidFill>
              </a:rPr>
              <a:t>…do 20% předpokládané hodnoty - možnost zadat část zakázky v režimu odpovídající hodnotě dané </a:t>
            </a:r>
            <a:r>
              <a:rPr lang="cs-CZ" sz="2200" dirty="0" smtClean="0">
                <a:solidFill>
                  <a:prstClr val="black"/>
                </a:solidFill>
              </a:rPr>
              <a:t>části</a:t>
            </a:r>
          </a:p>
          <a:p>
            <a:pPr lvl="0" defTabSz="914400">
              <a:spcAft>
                <a:spcPts val="0"/>
              </a:spcAft>
            </a:pPr>
            <a:endParaRPr lang="cs-CZ" sz="2200" dirty="0">
              <a:solidFill>
                <a:prstClr val="black"/>
              </a:solidFill>
            </a:endParaRPr>
          </a:p>
          <a:p>
            <a:pPr lvl="0" defTabSz="914400">
              <a:spcAft>
                <a:spcPts val="0"/>
              </a:spcAft>
            </a:pPr>
            <a:r>
              <a:rPr lang="cs-CZ" sz="2200" b="1" dirty="0" smtClean="0">
                <a:solidFill>
                  <a:prstClr val="black"/>
                </a:solidFill>
                <a:cs typeface="Arial" pitchFamily="34" charset="0"/>
              </a:rPr>
              <a:t>Shodná </a:t>
            </a:r>
            <a:r>
              <a:rPr lang="cs-CZ" sz="2200" b="1" dirty="0">
                <a:solidFill>
                  <a:prstClr val="black"/>
                </a:solidFill>
                <a:cs typeface="Arial" pitchFamily="34" charset="0"/>
              </a:rPr>
              <a:t>pravidla jako v </a:t>
            </a:r>
            <a:r>
              <a:rPr lang="cs-CZ" sz="2200" b="1" dirty="0" smtClean="0">
                <a:solidFill>
                  <a:prstClr val="black"/>
                </a:solidFill>
                <a:cs typeface="Arial" pitchFamily="34" charset="0"/>
              </a:rPr>
              <a:t>zákoně</a:t>
            </a:r>
            <a:endParaRPr lang="cs-CZ" sz="2200" b="1" dirty="0">
              <a:solidFill>
                <a:prstClr val="black"/>
              </a:solidFill>
              <a:cs typeface="Arial" pitchFamily="34" charset="0"/>
            </a:endParaRP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MPZ – Stanovení předpokládané hodnoty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30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blona_centrum_201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sablona_centrum_2016</Template>
  <TotalTime>352</TotalTime>
  <Words>1230</Words>
  <Application>Microsoft Office PowerPoint</Application>
  <PresentationFormat>Předvádění na obrazovce (4:3)</PresentationFormat>
  <Paragraphs>188</Paragraphs>
  <Slides>26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2" baseType="lpstr">
      <vt:lpstr>Arial</vt:lpstr>
      <vt:lpstr>Calibri</vt:lpstr>
      <vt:lpstr>Myriad Pro</vt:lpstr>
      <vt:lpstr>Times New Roman</vt:lpstr>
      <vt:lpstr>Wingdings</vt:lpstr>
      <vt:lpstr>sablona_centrum_2016</vt:lpstr>
      <vt:lpstr>Seminář pro žadatele  k 79 a 80. výzvě IROP „Sociální bydlení (pro sociálně vyloučené lokality) II."</vt:lpstr>
      <vt:lpstr>Zadávání veřejných zakázek</vt:lpstr>
      <vt:lpstr>Zadávání veřejných zakázek - předpisy</vt:lpstr>
      <vt:lpstr>Prezentace aplikace PowerPoint</vt:lpstr>
      <vt:lpstr>MPZ – („soukromý“) zadavatel</vt:lpstr>
      <vt:lpstr> Základní zásady zadávání zakázek</vt:lpstr>
      <vt:lpstr>MPZ – věcné členění předmětu zakázky</vt:lpstr>
      <vt:lpstr>MPZ – předpokládaná hodnota a cena zakázky</vt:lpstr>
      <vt:lpstr>MPZ – Stanovení předpokládané hodnoty</vt:lpstr>
      <vt:lpstr>MPZ – výše předpokládané hodnoty VZ</vt:lpstr>
      <vt:lpstr>MPZ – procesní postup</vt:lpstr>
      <vt:lpstr>MPZ – otevřená výzva</vt:lpstr>
      <vt:lpstr>MPZ – uzavřená výzva</vt:lpstr>
      <vt:lpstr>MPZ – lhůta pro podání nabídek</vt:lpstr>
      <vt:lpstr>MPZ – další náležitosti</vt:lpstr>
      <vt:lpstr>MPZ - přílohy</vt:lpstr>
      <vt:lpstr>Obecná pravidla pro žadatele a příjemce – požadavky při zadávání zakázek</vt:lpstr>
      <vt:lpstr>Kontrola zakázek v IROP</vt:lpstr>
      <vt:lpstr>Informace o procesu konzultací/kontroly výběrových řízení</vt:lpstr>
      <vt:lpstr>Kontrola zakázek v IROP</vt:lpstr>
      <vt:lpstr>Proces kontroly ve vztahu k průběhu VZ</vt:lpstr>
      <vt:lpstr>Proces kontroly ve vztahu k průběhu VZ</vt:lpstr>
      <vt:lpstr>Proces kontroly ve vztahu k průběhu VZ</vt:lpstr>
      <vt:lpstr>Proces kontroly ve vztahu k průběhu VZ</vt:lpstr>
      <vt:lpstr>Proces kontroly ve vztahu k průběhu VZ</vt:lpstr>
      <vt:lpstr>Děkuji za pozornost.   Mgr. Lukáš Dařílek</vt:lpstr>
    </vt:vector>
  </TitlesOfParts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Juránek Vilém</dc:creator>
  <cp:lastModifiedBy>Dařílek Lukáš</cp:lastModifiedBy>
  <cp:revision>43</cp:revision>
  <cp:lastPrinted>2018-04-10T13:07:21Z</cp:lastPrinted>
  <dcterms:created xsi:type="dcterms:W3CDTF">2016-05-13T07:19:23Z</dcterms:created>
  <dcterms:modified xsi:type="dcterms:W3CDTF">2018-04-10T13:55:16Z</dcterms:modified>
</cp:coreProperties>
</file>