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75" r:id="rId3"/>
    <p:sldId id="376" r:id="rId4"/>
    <p:sldId id="380" r:id="rId5"/>
    <p:sldId id="377" r:id="rId6"/>
    <p:sldId id="381" r:id="rId7"/>
    <p:sldId id="382" r:id="rId8"/>
    <p:sldId id="378" r:id="rId9"/>
    <p:sldId id="379" r:id="rId10"/>
    <p:sldId id="383" r:id="rId11"/>
    <p:sldId id="384" r:id="rId12"/>
    <p:sldId id="385" r:id="rId13"/>
    <p:sldId id="386" r:id="rId14"/>
    <p:sldId id="387" r:id="rId15"/>
    <p:sldId id="388" r:id="rId16"/>
    <p:sldId id="389" r:id="rId17"/>
    <p:sldId id="390" r:id="rId18"/>
    <p:sldId id="391" r:id="rId19"/>
    <p:sldId id="392" r:id="rId20"/>
    <p:sldId id="393" r:id="rId21"/>
    <p:sldId id="394" r:id="rId22"/>
    <p:sldId id="395" r:id="rId23"/>
    <p:sldId id="280" r:id="rId24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9FA"/>
    <a:srgbClr val="0033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3" autoAdjust="0"/>
    <p:restoredTop sz="80708" autoAdjust="0"/>
  </p:normalViewPr>
  <p:slideViewPr>
    <p:cSldViewPr>
      <p:cViewPr varScale="1">
        <p:scale>
          <a:sx n="96" d="100"/>
          <a:sy n="96" d="100"/>
        </p:scale>
        <p:origin x="30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7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40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14" tIns="45807" rIns="91614" bIns="4580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14" tIns="45807" rIns="91614" bIns="4580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14" tIns="45807" rIns="91614" bIns="4580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14" tIns="45807" rIns="91614" bIns="4580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6EBA178-C84F-4DA1-8699-12B38C0413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414823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614" tIns="45807" rIns="91614" bIns="45807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614" tIns="45807" rIns="91614" bIns="45807" rtlCol="0"/>
          <a:lstStyle>
            <a:lvl1pPr algn="r">
              <a:defRPr sz="1200"/>
            </a:lvl1pPr>
          </a:lstStyle>
          <a:p>
            <a:fld id="{0E9300E6-DE8C-49FA-AE12-2C8CE043CADA}" type="datetimeFigureOut">
              <a:rPr lang="cs-CZ" smtClean="0"/>
              <a:t>27.06.2018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14" tIns="45807" rIns="91614" bIns="45807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614" tIns="45807" rIns="91614" bIns="45807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614" tIns="45807" rIns="91614" bIns="45807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614" tIns="45807" rIns="91614" bIns="45807" rtlCol="0" anchor="b"/>
          <a:lstStyle>
            <a:lvl1pPr algn="r">
              <a:defRPr sz="1200"/>
            </a:lvl1pPr>
          </a:lstStyle>
          <a:p>
            <a:fld id="{E6D68D74-0B8A-47B3-83D9-E433DB282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278809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E5D93-4C83-4BD2-9C3F-4468F4A217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5663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1F572-066D-4A3E-8E97-E74DFD8B60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4126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23063" y="274638"/>
            <a:ext cx="1963737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27088" y="274638"/>
            <a:ext cx="5743575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202DE-230A-4186-9C74-FFC923881E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692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363B8-ADF4-4244-841D-E81F00D477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1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96CC4-44A4-4DD9-8577-CDBD9447BE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9942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27088" y="1600200"/>
            <a:ext cx="38528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832350" y="1600200"/>
            <a:ext cx="38544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E4EFA-FC9B-48BE-8B3C-FCAB49E10B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3091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E5A40-808E-47B1-A5D4-0A5594DBD37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465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E8AAF-BB67-4504-B9B0-A3CAC07323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98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6C121-E1C9-4BAA-AB46-598C12BB61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035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03931-33B5-4C0C-BA24-77DB550C33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510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4A6E5-45CE-48A4-B550-DB5A2F9B1C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14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274638"/>
            <a:ext cx="78597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600200"/>
            <a:ext cx="785971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2030F97-5358-4A3D-A0BA-2E67FC3BFE0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7" descr="pruh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50000"/>
        </a:spcAft>
        <a:buSzPct val="13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50000"/>
        </a:spcAft>
        <a:buSzPct val="8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SzPct val="85000"/>
        <a:buChar char="•"/>
        <a:defRPr sz="2400">
          <a:solidFill>
            <a:schemeClr val="tx1"/>
          </a:solidFill>
          <a:latin typeface="+mn-lt"/>
        </a:defRPr>
      </a:lvl3pPr>
      <a:lvl4pPr marL="1550988" indent="-228600" algn="l" rtl="0" eaLnBrk="0" fontAlgn="base" hangingPunct="0">
        <a:spcBef>
          <a:spcPct val="20000"/>
        </a:spcBef>
        <a:spcAft>
          <a:spcPct val="50000"/>
        </a:spcAft>
        <a:buSzPct val="85000"/>
        <a:buChar char="–"/>
        <a:defRPr sz="2400">
          <a:solidFill>
            <a:schemeClr val="tx1"/>
          </a:solidFill>
          <a:latin typeface="+mn-lt"/>
        </a:defRPr>
      </a:lvl4pPr>
      <a:lvl5pPr marL="1958975" indent="-228600" algn="l" rtl="0" eaLnBrk="0" fontAlgn="base" hangingPunct="0">
        <a:spcBef>
          <a:spcPct val="20000"/>
        </a:spcBef>
        <a:spcAft>
          <a:spcPct val="50000"/>
        </a:spcAft>
        <a:buSzPct val="85000"/>
        <a:buChar char="»"/>
        <a:defRPr sz="2400">
          <a:solidFill>
            <a:schemeClr val="tx1"/>
          </a:solidFill>
          <a:latin typeface="+mn-lt"/>
        </a:defRPr>
      </a:lvl5pPr>
      <a:lvl6pPr marL="2416175" indent="-228600" algn="l" rtl="0" fontAlgn="base">
        <a:spcBef>
          <a:spcPct val="20000"/>
        </a:spcBef>
        <a:spcAft>
          <a:spcPct val="50000"/>
        </a:spcAft>
        <a:buSzPct val="85000"/>
        <a:buChar char="»"/>
        <a:defRPr sz="2400">
          <a:solidFill>
            <a:schemeClr val="tx1"/>
          </a:solidFill>
          <a:latin typeface="+mn-lt"/>
        </a:defRPr>
      </a:lvl6pPr>
      <a:lvl7pPr marL="2873375" indent="-228600" algn="l" rtl="0" fontAlgn="base">
        <a:spcBef>
          <a:spcPct val="20000"/>
        </a:spcBef>
        <a:spcAft>
          <a:spcPct val="50000"/>
        </a:spcAft>
        <a:buSzPct val="85000"/>
        <a:buChar char="»"/>
        <a:defRPr sz="2400">
          <a:solidFill>
            <a:schemeClr val="tx1"/>
          </a:solidFill>
          <a:latin typeface="+mn-lt"/>
        </a:defRPr>
      </a:lvl7pPr>
      <a:lvl8pPr marL="3330575" indent="-228600" algn="l" rtl="0" fontAlgn="base">
        <a:spcBef>
          <a:spcPct val="20000"/>
        </a:spcBef>
        <a:spcAft>
          <a:spcPct val="50000"/>
        </a:spcAft>
        <a:buSzPct val="85000"/>
        <a:buChar char="»"/>
        <a:defRPr sz="2400">
          <a:solidFill>
            <a:schemeClr val="tx1"/>
          </a:solidFill>
          <a:latin typeface="+mn-lt"/>
        </a:defRPr>
      </a:lvl8pPr>
      <a:lvl9pPr marL="3787775" indent="-228600" algn="l" rtl="0" fontAlgn="base">
        <a:spcBef>
          <a:spcPct val="20000"/>
        </a:spcBef>
        <a:spcAft>
          <a:spcPct val="50000"/>
        </a:spcAft>
        <a:buSzPct val="85000"/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altLang="cs-CZ" dirty="0" smtClean="0"/>
          </a:p>
        </p:txBody>
      </p:sp>
      <p:sp>
        <p:nvSpPr>
          <p:cNvPr id="2051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altLang="cs-CZ" smtClean="0"/>
          </a:p>
        </p:txBody>
      </p:sp>
      <p:pic>
        <p:nvPicPr>
          <p:cNvPr id="2052" name="Picture 4" descr="uvodst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0"/>
            <a:ext cx="925252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2411413" y="1412875"/>
            <a:ext cx="64087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/>
          </a:p>
        </p:txBody>
      </p:sp>
      <p:sp>
        <p:nvSpPr>
          <p:cNvPr id="2" name="TextovéPole 1"/>
          <p:cNvSpPr txBox="1"/>
          <p:nvPr/>
        </p:nvSpPr>
        <p:spPr>
          <a:xfrm>
            <a:off x="2264497" y="1289953"/>
            <a:ext cx="6555653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3200" b="1" dirty="0" smtClean="0"/>
          </a:p>
          <a:p>
            <a:pPr algn="ctr"/>
            <a:r>
              <a:rPr lang="cs-CZ" sz="3200" dirty="0" smtClean="0"/>
              <a:t>MTS </a:t>
            </a:r>
            <a:r>
              <a:rPr lang="cs-CZ" sz="3200" dirty="0"/>
              <a:t>pro služby sociální péče poskytované pobytovou formou - pro účely výzev IROP č. 81 a 82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endParaRPr lang="cs-CZ" sz="2400" b="1" dirty="0"/>
          </a:p>
          <a:p>
            <a:pPr algn="ctr"/>
            <a:endParaRPr lang="cs-CZ" sz="2400" b="1" dirty="0" smtClean="0"/>
          </a:p>
          <a:p>
            <a:pPr algn="ctr"/>
            <a:endParaRPr lang="cs-CZ" sz="2400" b="1" dirty="0"/>
          </a:p>
          <a:p>
            <a:pPr algn="ctr"/>
            <a:endParaRPr lang="cs-CZ" sz="2400" b="1" dirty="0" smtClean="0"/>
          </a:p>
          <a:p>
            <a:pPr algn="r"/>
            <a:endParaRPr lang="cs-CZ" sz="2400" b="1" dirty="0" smtClean="0"/>
          </a:p>
          <a:p>
            <a:pPr algn="r"/>
            <a:r>
              <a:rPr lang="cs-CZ" sz="2400" b="1" dirty="0" smtClean="0"/>
              <a:t>Mgr. Jan Vrbický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Chráněné bydlení</a:t>
            </a:r>
            <a:br>
              <a:rPr lang="cs-CZ" dirty="0"/>
            </a:br>
            <a:r>
              <a:rPr lang="cs-CZ" sz="2000" dirty="0" smtClean="0"/>
              <a:t>Technicko</a:t>
            </a:r>
            <a:r>
              <a:rPr lang="cs-CZ" sz="2000" dirty="0"/>
              <a:t>-</a:t>
            </a:r>
            <a:r>
              <a:rPr lang="cs-CZ" sz="2000" dirty="0" smtClean="0"/>
              <a:t>provozní vlastnosti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dirty="0" smtClean="0"/>
              <a:t>Teplota:</a:t>
            </a:r>
          </a:p>
          <a:p>
            <a:r>
              <a:rPr lang="cs-CZ" sz="2000" dirty="0" smtClean="0"/>
              <a:t>Topení regulovatelné klientem</a:t>
            </a:r>
          </a:p>
          <a:p>
            <a:r>
              <a:rPr lang="cs-CZ" sz="2000" dirty="0" smtClean="0"/>
              <a:t>Osluněná okna – možnost zastínění</a:t>
            </a:r>
          </a:p>
          <a:p>
            <a:pPr marL="0" indent="0">
              <a:buNone/>
            </a:pPr>
            <a:r>
              <a:rPr lang="cs-CZ" sz="2000" dirty="0" smtClean="0"/>
              <a:t>      - Teplé období – 24°C (- 2 °C)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- Chladné období – 22°C (- 2°C) </a:t>
            </a:r>
          </a:p>
          <a:p>
            <a:r>
              <a:rPr lang="cs-CZ" sz="2000" dirty="0" smtClean="0"/>
              <a:t>Možnost denního větrání venkovním vzduchem</a:t>
            </a:r>
          </a:p>
          <a:p>
            <a:pPr marL="0" indent="0">
              <a:buNone/>
            </a:pPr>
            <a:r>
              <a:rPr lang="cs-CZ" sz="2000" dirty="0" smtClean="0"/>
              <a:t>Voda:</a:t>
            </a:r>
          </a:p>
          <a:p>
            <a:r>
              <a:rPr lang="cs-CZ" sz="2000" dirty="0" smtClean="0"/>
              <a:t>Možnost stálého využívání teplé a studené vody</a:t>
            </a:r>
          </a:p>
          <a:p>
            <a:pPr marL="0" indent="0">
              <a:buNone/>
            </a:pPr>
            <a:r>
              <a:rPr lang="cs-CZ" sz="2000" dirty="0" smtClean="0"/>
              <a:t>Elektřina:</a:t>
            </a:r>
          </a:p>
          <a:p>
            <a:r>
              <a:rPr lang="cs-CZ" sz="2000" dirty="0" smtClean="0"/>
              <a:t>Možnost odběru el. energie min. z jedné zásuvky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4940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DOZP a TS</a:t>
            </a:r>
            <a:br>
              <a:rPr lang="cs-CZ" dirty="0" smtClean="0"/>
            </a:br>
            <a:r>
              <a:rPr lang="cs-CZ" sz="2000" dirty="0" smtClean="0"/>
              <a:t>Kapacita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200" dirty="0"/>
              <a:t>Priorita a předpoklad je inkluzivní bydlení v běžné zástavbě</a:t>
            </a:r>
          </a:p>
          <a:p>
            <a:pPr lvl="0"/>
            <a:r>
              <a:rPr lang="cs-CZ" sz="2200" dirty="0"/>
              <a:t>Byt / bytový dům / rodinný dům </a:t>
            </a:r>
          </a:p>
          <a:p>
            <a:pPr lvl="0"/>
            <a:r>
              <a:rPr lang="cs-CZ" sz="2200" dirty="0"/>
              <a:t>Max. počet 12 klientů v jedné </a:t>
            </a:r>
            <a:r>
              <a:rPr lang="cs-CZ" sz="2200" dirty="0" smtClean="0"/>
              <a:t>budově (v případě vysoké míry podpory max. 18 klientů) </a:t>
            </a:r>
            <a:endParaRPr lang="cs-CZ" sz="2200" dirty="0"/>
          </a:p>
          <a:p>
            <a:pPr lvl="0"/>
            <a:r>
              <a:rPr lang="cs-CZ" sz="2200" dirty="0"/>
              <a:t>Domácnosti klientů mohou být max. </a:t>
            </a:r>
            <a:r>
              <a:rPr lang="cs-CZ" sz="2200" dirty="0" smtClean="0"/>
              <a:t>šestičlenné </a:t>
            </a:r>
            <a:endParaRPr lang="cs-CZ" sz="2200" dirty="0"/>
          </a:p>
          <a:p>
            <a:pPr lvl="0"/>
            <a:r>
              <a:rPr lang="cs-CZ" sz="2200" dirty="0"/>
              <a:t>Jednolůžkové pokoje (na žádost dvoulůžkové)</a:t>
            </a:r>
          </a:p>
          <a:p>
            <a:pPr lvl="0"/>
            <a:r>
              <a:rPr lang="cs-CZ" sz="2200" dirty="0"/>
              <a:t>Velikost pokojů: </a:t>
            </a:r>
          </a:p>
          <a:p>
            <a:pPr marL="0" lvl="0" indent="0">
              <a:buNone/>
            </a:pPr>
            <a:r>
              <a:rPr lang="cs-CZ" sz="2200" dirty="0"/>
              <a:t>       - Jednolůžkový: min. 8 m2, TPPO min. 12 m2</a:t>
            </a:r>
          </a:p>
          <a:p>
            <a:pPr marL="0" lvl="0" indent="0">
              <a:buNone/>
            </a:pPr>
            <a:r>
              <a:rPr lang="cs-CZ" sz="2200" dirty="0"/>
              <a:t>       - dvoulůžkový: min. 14 m2, TPPO min. 18m2 </a:t>
            </a: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7177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DOZP a TS</a:t>
            </a:r>
            <a:br>
              <a:rPr lang="cs-CZ" dirty="0"/>
            </a:br>
            <a:r>
              <a:rPr lang="cs-CZ" sz="2000" dirty="0"/>
              <a:t>Budova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Nutný kolaudační souhlas</a:t>
            </a:r>
          </a:p>
          <a:p>
            <a:r>
              <a:rPr lang="cs-CZ" dirty="0"/>
              <a:t>Pravidla bezbariérovosti : č. 398/2009 Sb., o obecných technických požadavcích zabezpečujících bezbariérové používání staveb</a:t>
            </a:r>
          </a:p>
          <a:p>
            <a:r>
              <a:rPr lang="cs-CZ" dirty="0" smtClean="0"/>
              <a:t>Dostupnost </a:t>
            </a:r>
            <a:r>
              <a:rPr lang="cs-CZ" dirty="0"/>
              <a:t>– podmínky pro využití veřejných služeb i společenského kontaktu</a:t>
            </a:r>
          </a:p>
          <a:p>
            <a:r>
              <a:rPr lang="cs-CZ" dirty="0"/>
              <a:t>Vybavení odpovídá potřebám </a:t>
            </a:r>
            <a:r>
              <a:rPr lang="cs-CZ" dirty="0" smtClean="0"/>
              <a:t>klienta </a:t>
            </a:r>
            <a:r>
              <a:rPr lang="cs-CZ" dirty="0"/>
              <a:t>a je vybíráno s ohledem na jeho přání a možnosti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779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DOZP a TS</a:t>
            </a:r>
            <a:br>
              <a:rPr lang="cs-CZ" dirty="0"/>
            </a:br>
            <a:r>
              <a:rPr lang="cs-CZ" sz="2000" dirty="0" smtClean="0"/>
              <a:t>Vybavení (movité věci)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Pokoj:</a:t>
            </a:r>
          </a:p>
          <a:p>
            <a:r>
              <a:rPr lang="cs-CZ" dirty="0"/>
              <a:t>vybavení umožňující sedět, ležet, ukládat si os. Věci, dělat aktivity u plochy (jíst, psát,…)</a:t>
            </a:r>
          </a:p>
          <a:p>
            <a:r>
              <a:rPr lang="cs-CZ" dirty="0" smtClean="0"/>
              <a:t>Postel pro os. S těžkým zdrav. </a:t>
            </a:r>
            <a:r>
              <a:rPr lang="cs-CZ" dirty="0" err="1" smtClean="0"/>
              <a:t>Pos</a:t>
            </a:r>
            <a:r>
              <a:rPr lang="cs-CZ" dirty="0" smtClean="0"/>
              <a:t>.) – polohovací, zdvihací, el. Nebo manuálně, s kolečky s brzdou, </a:t>
            </a:r>
            <a:r>
              <a:rPr lang="cs-CZ" dirty="0" err="1" smtClean="0"/>
              <a:t>anitidekubitní</a:t>
            </a:r>
            <a:r>
              <a:rPr lang="cs-CZ" dirty="0" smtClean="0"/>
              <a:t> podložky,…</a:t>
            </a:r>
          </a:p>
          <a:p>
            <a:r>
              <a:rPr lang="cs-CZ" dirty="0" smtClean="0"/>
              <a:t>U lůžka zdroj el. </a:t>
            </a:r>
            <a:r>
              <a:rPr lang="cs-CZ" dirty="0"/>
              <a:t>e</a:t>
            </a:r>
            <a:r>
              <a:rPr lang="cs-CZ" dirty="0" smtClean="0"/>
              <a:t>nergie, stolek, osvětlení, polička, lampička, židle/křeslo, skříň na ošacení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8104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088" y="260648"/>
            <a:ext cx="7859712" cy="5865515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Signalizace:</a:t>
            </a:r>
          </a:p>
          <a:p>
            <a:r>
              <a:rPr lang="cs-CZ" dirty="0" smtClean="0"/>
              <a:t>Možnost přivolání personálu (pokoj, koupelna, záchod, společenská místnost)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Koupelna: </a:t>
            </a:r>
            <a:endParaRPr lang="cs-CZ" dirty="0"/>
          </a:p>
          <a:p>
            <a:r>
              <a:rPr lang="cs-CZ" dirty="0" smtClean="0"/>
              <a:t>Bezbariérová, s koupacím lůžkem, </a:t>
            </a:r>
            <a:r>
              <a:rPr lang="cs-CZ" dirty="0"/>
              <a:t>b</a:t>
            </a:r>
            <a:r>
              <a:rPr lang="cs-CZ" dirty="0" smtClean="0"/>
              <a:t>aterie s termoregulačním ventilem, uzamykatelná, opěrná </a:t>
            </a:r>
            <a:r>
              <a:rPr lang="cs-CZ" dirty="0"/>
              <a:t>madla, protiskluzové povrchy, otevírání dveří ven, možnost otevření zámku zvenku</a:t>
            </a:r>
          </a:p>
          <a:p>
            <a:pPr marL="0" indent="0">
              <a:buNone/>
            </a:pPr>
            <a:r>
              <a:rPr lang="cs-CZ" dirty="0"/>
              <a:t>Toaleta</a:t>
            </a:r>
          </a:p>
          <a:p>
            <a:r>
              <a:rPr lang="cs-CZ" dirty="0" smtClean="0"/>
              <a:t>Bezbariérové, otevírání </a:t>
            </a:r>
            <a:r>
              <a:rPr lang="cs-CZ" dirty="0"/>
              <a:t>dveří ven, možnost otevření zámku zvenku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9931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DOZP a TS</a:t>
            </a:r>
            <a:br>
              <a:rPr lang="cs-CZ" dirty="0"/>
            </a:br>
            <a:r>
              <a:rPr lang="cs-CZ" sz="2000" dirty="0" smtClean="0"/>
              <a:t>Přístup ke zdrojům informací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="1" dirty="0" smtClean="0"/>
              <a:t>Telefon</a:t>
            </a:r>
          </a:p>
          <a:p>
            <a:pPr lvl="0"/>
            <a:r>
              <a:rPr lang="cs-CZ" b="1" dirty="0" smtClean="0"/>
              <a:t>Televizní </a:t>
            </a:r>
            <a:r>
              <a:rPr lang="cs-CZ" b="1" dirty="0"/>
              <a:t>a rozhlasový přijímač, PC – internet </a:t>
            </a:r>
            <a:r>
              <a:rPr lang="cs-CZ" dirty="0"/>
              <a:t>– možnost vybavení svého </a:t>
            </a:r>
            <a:r>
              <a:rPr lang="cs-CZ" dirty="0" smtClean="0"/>
              <a:t>bytu, nebo ve spol. prostorách</a:t>
            </a:r>
          </a:p>
          <a:p>
            <a:pPr lvl="0"/>
            <a:r>
              <a:rPr lang="cs-CZ" dirty="0" smtClean="0"/>
              <a:t>Klient si může na pokoj koupit el. Spotřebič dle domluvy – náklady na provoz účtovány klientovi</a:t>
            </a:r>
            <a:endParaRPr lang="cs-CZ" dirty="0"/>
          </a:p>
          <a:p>
            <a:pPr lvl="0"/>
            <a:r>
              <a:rPr lang="cs-CZ" b="1" dirty="0"/>
              <a:t>Kouření</a:t>
            </a:r>
            <a:r>
              <a:rPr lang="cs-CZ" dirty="0"/>
              <a:t> – kde je povoleno kouřit – materiály vyhovující z hlediska zápalnosti </a:t>
            </a:r>
          </a:p>
          <a:p>
            <a:pPr lvl="0"/>
            <a:r>
              <a:rPr lang="cs-CZ" b="1" dirty="0"/>
              <a:t>Hasicí přístroj </a:t>
            </a:r>
            <a:r>
              <a:rPr lang="cs-CZ" dirty="0"/>
              <a:t>– V bytě, nebo nejbližším okolí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81432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DOZP a TS</a:t>
            </a:r>
            <a:br>
              <a:rPr lang="cs-CZ" dirty="0"/>
            </a:br>
            <a:r>
              <a:rPr lang="cs-CZ" sz="2000" dirty="0" smtClean="0"/>
              <a:t>Úklid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Jednou </a:t>
            </a:r>
            <a:r>
              <a:rPr lang="cs-CZ" dirty="0"/>
              <a:t>denně – vytřena podlaha, setřen prach</a:t>
            </a:r>
          </a:p>
          <a:p>
            <a:pPr lvl="0"/>
            <a:r>
              <a:rPr lang="cs-CZ" dirty="0"/>
              <a:t>Praní – čisté povlečení 1x za 14 dní (dále dle potřeb klienta)</a:t>
            </a:r>
          </a:p>
          <a:p>
            <a:pPr lvl="0"/>
            <a:r>
              <a:rPr lang="cs-CZ" dirty="0"/>
              <a:t>Drobné opravy povlečení a ošacení </a:t>
            </a:r>
          </a:p>
          <a:p>
            <a:pPr lvl="0"/>
            <a:r>
              <a:rPr lang="cs-CZ" dirty="0"/>
              <a:t>Žehlení 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5719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DOZP a TS</a:t>
            </a:r>
            <a:br>
              <a:rPr lang="cs-CZ" dirty="0"/>
            </a:br>
            <a:r>
              <a:rPr lang="cs-CZ" sz="2000" dirty="0" smtClean="0"/>
              <a:t>Technicko-provozní vlastnosti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dirty="0"/>
              <a:t>Teplota:</a:t>
            </a:r>
          </a:p>
          <a:p>
            <a:r>
              <a:rPr lang="cs-CZ" sz="2000" dirty="0"/>
              <a:t>Topení regulovatelné </a:t>
            </a:r>
            <a:r>
              <a:rPr lang="cs-CZ" sz="2000" dirty="0" smtClean="0"/>
              <a:t>klientem, nebo pracovníkem</a:t>
            </a:r>
            <a:endParaRPr lang="cs-CZ" sz="2000" dirty="0"/>
          </a:p>
          <a:p>
            <a:r>
              <a:rPr lang="cs-CZ" sz="2000" dirty="0"/>
              <a:t>Osluněná okna – možnost zastínění</a:t>
            </a:r>
          </a:p>
          <a:p>
            <a:pPr marL="0" indent="0">
              <a:buNone/>
            </a:pPr>
            <a:r>
              <a:rPr lang="cs-CZ" sz="2000" dirty="0"/>
              <a:t>      - Teplé období – 24°C (- 2 °C)</a:t>
            </a:r>
          </a:p>
          <a:p>
            <a:pPr marL="0" indent="0">
              <a:buNone/>
            </a:pPr>
            <a:r>
              <a:rPr lang="cs-CZ" sz="2000" dirty="0"/>
              <a:t>      - Chladné období – 22°C (- 2°C) </a:t>
            </a:r>
          </a:p>
          <a:p>
            <a:r>
              <a:rPr lang="cs-CZ" sz="2000" dirty="0"/>
              <a:t>Možnost denního větrání venkovním vzduchem</a:t>
            </a:r>
          </a:p>
          <a:p>
            <a:pPr marL="0" indent="0">
              <a:buNone/>
            </a:pPr>
            <a:r>
              <a:rPr lang="cs-CZ" sz="2000" dirty="0"/>
              <a:t>Voda:</a:t>
            </a:r>
          </a:p>
          <a:p>
            <a:r>
              <a:rPr lang="cs-CZ" sz="2000" dirty="0"/>
              <a:t>Možnost stálého využívání teplé a studené vody</a:t>
            </a:r>
          </a:p>
          <a:p>
            <a:pPr marL="0" indent="0">
              <a:buNone/>
            </a:pPr>
            <a:r>
              <a:rPr lang="cs-CZ" sz="2000" dirty="0"/>
              <a:t>Elektřina:</a:t>
            </a:r>
          </a:p>
          <a:p>
            <a:r>
              <a:rPr lang="cs-CZ" sz="2000" dirty="0"/>
              <a:t>Možnost odběru el. energie min. z jedné zásuvky</a:t>
            </a:r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67480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DZR</a:t>
            </a:r>
            <a:r>
              <a:rPr lang="cs-CZ" dirty="0"/>
              <a:t/>
            </a:r>
            <a:br>
              <a:rPr lang="cs-CZ" dirty="0"/>
            </a:br>
            <a:r>
              <a:rPr lang="cs-CZ" sz="2000" dirty="0" smtClean="0"/>
              <a:t>Kapacita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200" dirty="0"/>
              <a:t>Priorita a předpoklad je inkluzivní bydlení v běžné zástavbě</a:t>
            </a:r>
          </a:p>
          <a:p>
            <a:pPr lvl="0"/>
            <a:r>
              <a:rPr lang="cs-CZ" sz="2200" dirty="0"/>
              <a:t>Byt / bytový dům / rodinný dům </a:t>
            </a:r>
          </a:p>
          <a:p>
            <a:pPr lvl="0"/>
            <a:r>
              <a:rPr lang="cs-CZ" sz="2200" dirty="0"/>
              <a:t>Max. počet 8</a:t>
            </a:r>
            <a:r>
              <a:rPr lang="cs-CZ" sz="2200" dirty="0" smtClean="0"/>
              <a:t> </a:t>
            </a:r>
            <a:r>
              <a:rPr lang="cs-CZ" sz="2200" dirty="0"/>
              <a:t>klientů v jedné </a:t>
            </a:r>
            <a:r>
              <a:rPr lang="cs-CZ" sz="2200" dirty="0" smtClean="0"/>
              <a:t>budově</a:t>
            </a:r>
          </a:p>
          <a:p>
            <a:pPr lvl="0"/>
            <a:r>
              <a:rPr lang="cs-CZ" sz="2200" dirty="0" smtClean="0"/>
              <a:t>Domácnosti klientů mohou být max. šestičlenné </a:t>
            </a:r>
          </a:p>
          <a:p>
            <a:pPr lvl="0"/>
            <a:r>
              <a:rPr lang="cs-CZ" sz="2200" dirty="0" smtClean="0"/>
              <a:t>Jednolůžkové </a:t>
            </a:r>
            <a:r>
              <a:rPr lang="cs-CZ" sz="2200" dirty="0"/>
              <a:t>pokoje (na žádost dvoulůžkové)</a:t>
            </a:r>
          </a:p>
          <a:p>
            <a:pPr lvl="0"/>
            <a:r>
              <a:rPr lang="cs-CZ" sz="2200" dirty="0" smtClean="0"/>
              <a:t>Max. cena 210Kč/den</a:t>
            </a:r>
            <a:endParaRPr lang="cs-CZ" sz="2200" dirty="0"/>
          </a:p>
          <a:p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1874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DZR</a:t>
            </a:r>
            <a:br>
              <a:rPr lang="cs-CZ" dirty="0"/>
            </a:br>
            <a:r>
              <a:rPr lang="cs-CZ" sz="2000" dirty="0" smtClean="0"/>
              <a:t>Budova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Nutný kolaudační souhlas</a:t>
            </a:r>
          </a:p>
          <a:p>
            <a:r>
              <a:rPr lang="cs-CZ" dirty="0"/>
              <a:t>Pravidla bezbariérovosti : č. 398/2009 Sb., o obecných technických požadavcích zabezpečujících bezbariérové používání staveb</a:t>
            </a:r>
          </a:p>
          <a:p>
            <a:r>
              <a:rPr lang="cs-CZ" dirty="0"/>
              <a:t>Dostupnost – podmínky pro využití veřejných služeb i společenského kontaktu</a:t>
            </a:r>
          </a:p>
          <a:p>
            <a:r>
              <a:rPr lang="cs-CZ" dirty="0"/>
              <a:t>Vybavení odpovídá potřebám klienta a je vybíráno s ohledem na jeho přání a možnosti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9461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Doporučený postup č. 4/2018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dirty="0"/>
              <a:t>Materiálně-technický standard pro služby sociální péče poskytované pobytovou </a:t>
            </a:r>
            <a:r>
              <a:rPr lang="cs-CZ" dirty="0" smtClean="0"/>
              <a:t>formou. </a:t>
            </a:r>
            <a:endParaRPr lang="cs-CZ" dirty="0"/>
          </a:p>
          <a:p>
            <a:pPr>
              <a:lnSpc>
                <a:spcPct val="100000"/>
              </a:lnSpc>
            </a:pPr>
            <a:endParaRPr lang="cs-CZ" dirty="0"/>
          </a:p>
          <a:p>
            <a:pPr>
              <a:lnSpc>
                <a:spcPct val="100000"/>
              </a:lnSpc>
            </a:pPr>
            <a:r>
              <a:rPr lang="cs-CZ" b="1" dirty="0"/>
              <a:t>Pouze pro účely výzev IROP č. 81 a 82 </a:t>
            </a:r>
          </a:p>
          <a:p>
            <a:pPr>
              <a:lnSpc>
                <a:spcPct val="100000"/>
              </a:lnSpc>
            </a:pPr>
            <a:endParaRPr lang="cs-CZ" b="1" dirty="0"/>
          </a:p>
          <a:p>
            <a:pPr>
              <a:lnSpc>
                <a:spcPct val="100000"/>
              </a:lnSpc>
            </a:pPr>
            <a:r>
              <a:rPr lang="cs-CZ" dirty="0"/>
              <a:t>U </a:t>
            </a:r>
            <a:r>
              <a:rPr lang="cs-CZ" b="1" dirty="0"/>
              <a:t>domovů se zvláštním režimem </a:t>
            </a:r>
            <a:r>
              <a:rPr lang="cs-CZ" dirty="0"/>
              <a:t>se maximální kapacita sociální služby stanovuje na 8 osob v jedné budově (max. 6 osob v jedné domácnosti). 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392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DZR</a:t>
            </a:r>
            <a:br>
              <a:rPr lang="cs-CZ" dirty="0"/>
            </a:br>
            <a:r>
              <a:rPr lang="cs-CZ" sz="2000" dirty="0" smtClean="0"/>
              <a:t>Vybavení domácnosti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 Každá domácnost musí zajišťovat svým uživatelům soukromí v jejich pokoji (1 či 2lůžkovém), zázemí při hygieně (na 6 uživatelů minimálně 1 oddělené WC a 1 koupelna, možné s dalším WC v rámci domácnosti) a při přípravě a konzumaci jídla (kuchyň a obývací pokoj či obojí v jednom). Velikosti těchto prostor musí být uzpůsobeny potřebám daných uživatelů a odpovídat zákonným  i podzákonným předpisům ČR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72489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DZR</a:t>
            </a:r>
            <a:r>
              <a:rPr lang="cs-CZ" dirty="0"/>
              <a:t/>
            </a:r>
            <a:br>
              <a:rPr lang="cs-CZ" dirty="0"/>
            </a:br>
            <a:r>
              <a:rPr lang="cs-CZ" sz="2000" dirty="0"/>
              <a:t>Přístup ke zdrojům informací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Každý klient musí mít přístup k vybavení umožňující sedět, ležet, ukládat si věci běžné denní potřeby a vykonávat aktivity u plochy (např. jíst, psát, číst) vzhledem k jeho schopnostem a možnostem.  </a:t>
            </a:r>
          </a:p>
          <a:p>
            <a:r>
              <a:rPr lang="cs-CZ" dirty="0"/>
              <a:t> Postel klasická (pro osoby s těžkým zdravotním postižením nejlépe elektricky polohovatelnou s min.  3 úrovněmi polohování), možnost nastavení celkové výšky postele), matraci antidekubitní, přikrývka, polštář z antialergických materiálů.  </a:t>
            </a:r>
          </a:p>
          <a:p>
            <a:r>
              <a:rPr lang="cs-CZ" dirty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97540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DZR</a:t>
            </a:r>
            <a:br>
              <a:rPr lang="cs-CZ" dirty="0"/>
            </a:br>
            <a:r>
              <a:rPr lang="cs-CZ" sz="2000" dirty="0" smtClean="0"/>
              <a:t>Vybavení domácnosti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Bezbariérová, uzamykatelná zevnitř, možnost nouzového otevření zvenku a s dveřmi otvíranými ven z koupelny </a:t>
            </a:r>
            <a:endParaRPr lang="cs-CZ" dirty="0" smtClean="0"/>
          </a:p>
          <a:p>
            <a:r>
              <a:rPr lang="cs-CZ" dirty="0"/>
              <a:t>Kuchyňka – rychlovarná konvice, mikrovlnná trouba, skříň na nádobí, min. </a:t>
            </a:r>
            <a:r>
              <a:rPr lang="cs-CZ" dirty="0" err="1"/>
              <a:t>dvouplotýnkový</a:t>
            </a:r>
            <a:r>
              <a:rPr lang="cs-CZ" dirty="0"/>
              <a:t> vařič a pečící trouba, potravinová skříň Klienti mají přístup do společné kuchyňky s minimálním vybavením rychlovarnou konvicí, mikrovlnou troubou (pokud není k dispozici sporák), skříní na nádobí, potravinovou skříní a </a:t>
            </a:r>
            <a:r>
              <a:rPr lang="cs-CZ" dirty="0" err="1"/>
              <a:t>dvouplotýnkovým</a:t>
            </a:r>
            <a:r>
              <a:rPr lang="cs-CZ" dirty="0"/>
              <a:t> vařičem a pečící troubou  </a:t>
            </a:r>
          </a:p>
          <a:p>
            <a:r>
              <a:rPr lang="cs-CZ" dirty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43454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1043608" y="4149080"/>
            <a:ext cx="7772400" cy="1794123"/>
          </a:xfrm>
        </p:spPr>
        <p:txBody>
          <a:bodyPr/>
          <a:lstStyle/>
          <a:p>
            <a:pPr algn="r" eaLnBrk="1" hangingPunct="1"/>
            <a:r>
              <a:rPr lang="cs-CZ" altLang="cs-CZ" sz="1800" cap="none" dirty="0" smtClean="0">
                <a:latin typeface="+mn-lt"/>
              </a:rPr>
              <a:t>Mgr</a:t>
            </a:r>
            <a:r>
              <a:rPr lang="cs-CZ" altLang="cs-CZ" sz="1800" cap="none" dirty="0">
                <a:latin typeface="+mn-lt"/>
              </a:rPr>
              <a:t>. Jan </a:t>
            </a:r>
            <a:r>
              <a:rPr lang="cs-CZ" altLang="cs-CZ" sz="1800" cap="none" dirty="0" smtClean="0">
                <a:latin typeface="+mn-lt"/>
              </a:rPr>
              <a:t>Vrbický</a:t>
            </a:r>
            <a:br>
              <a:rPr lang="cs-CZ" altLang="cs-CZ" sz="1800" cap="none" dirty="0" smtClean="0">
                <a:latin typeface="+mn-lt"/>
              </a:rPr>
            </a:br>
            <a:r>
              <a:rPr lang="cs-CZ" altLang="cs-CZ" sz="1800" cap="none" dirty="0" smtClean="0">
                <a:latin typeface="+mn-lt"/>
              </a:rPr>
              <a:t/>
            </a:r>
            <a:br>
              <a:rPr lang="cs-CZ" altLang="cs-CZ" sz="1800" cap="none" dirty="0" smtClean="0">
                <a:latin typeface="+mn-lt"/>
              </a:rPr>
            </a:br>
            <a:r>
              <a:rPr lang="cs-CZ" altLang="cs-CZ" sz="1800" cap="none" dirty="0" smtClean="0">
                <a:latin typeface="+mn-lt"/>
              </a:rPr>
              <a:t>Ministerstvo práce a sociálních věcí</a:t>
            </a:r>
            <a:r>
              <a:rPr lang="cs-CZ" altLang="cs-CZ" sz="1800" cap="none" dirty="0">
                <a:latin typeface="+mn-lt"/>
              </a:rPr>
              <a:t/>
            </a:r>
            <a:br>
              <a:rPr lang="cs-CZ" altLang="cs-CZ" sz="1800" cap="none" dirty="0">
                <a:latin typeface="+mn-lt"/>
              </a:rPr>
            </a:br>
            <a:r>
              <a:rPr lang="cs-CZ" altLang="cs-CZ" sz="1800" cap="none" dirty="0">
                <a:latin typeface="+mn-lt"/>
              </a:rPr>
              <a:t>vedoucí oddělení koncepce sociálních služeb</a:t>
            </a:r>
            <a:br>
              <a:rPr lang="cs-CZ" altLang="cs-CZ" sz="1800" cap="none" dirty="0">
                <a:latin typeface="+mn-lt"/>
              </a:rPr>
            </a:br>
            <a:r>
              <a:rPr lang="cs-CZ" altLang="cs-CZ" sz="1800" cap="none" dirty="0">
                <a:latin typeface="+mn-lt"/>
              </a:rPr>
              <a:t> tel: +420 608 797 081</a:t>
            </a:r>
            <a:br>
              <a:rPr lang="cs-CZ" altLang="cs-CZ" sz="1800" cap="none" dirty="0">
                <a:latin typeface="+mn-lt"/>
              </a:rPr>
            </a:br>
            <a:r>
              <a:rPr lang="cs-CZ" altLang="cs-CZ" sz="1800" cap="none" dirty="0">
                <a:latin typeface="+mn-lt"/>
              </a:rPr>
              <a:t> e-mail: jan.vrbicky@mpsv.cz</a:t>
            </a:r>
            <a:r>
              <a:rPr lang="cs-CZ" altLang="cs-CZ" sz="2000" cap="none" dirty="0">
                <a:latin typeface="+mn-lt"/>
              </a:rPr>
              <a:t/>
            </a:r>
            <a:br>
              <a:rPr lang="cs-CZ" altLang="cs-CZ" sz="2000" cap="none" dirty="0">
                <a:latin typeface="+mn-lt"/>
              </a:rPr>
            </a:br>
            <a:r>
              <a:rPr lang="cs-CZ" altLang="cs-CZ" cap="none" dirty="0" smtClean="0">
                <a:latin typeface="+mn-lt"/>
              </a:rPr>
              <a:t/>
            </a:r>
            <a:br>
              <a:rPr lang="cs-CZ" altLang="cs-CZ" cap="none" dirty="0" smtClean="0">
                <a:latin typeface="+mn-lt"/>
              </a:rPr>
            </a:br>
            <a:endParaRPr lang="cs-CZ" altLang="cs-CZ" sz="4000" cap="none" dirty="0" smtClean="0">
              <a:latin typeface="+mn-lt"/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43608" y="1052736"/>
            <a:ext cx="7704856" cy="1800200"/>
          </a:xfrm>
        </p:spPr>
        <p:txBody>
          <a:bodyPr/>
          <a:lstStyle/>
          <a:p>
            <a:pPr algn="ctr"/>
            <a:r>
              <a:rPr lang="cs-CZ" altLang="cs-CZ" sz="3200" b="1" cap="all" dirty="0">
                <a:solidFill>
                  <a:srgbClr val="000099"/>
                </a:solidFill>
                <a:ea typeface="+mj-ea"/>
                <a:cs typeface="+mj-cs"/>
              </a:rPr>
              <a:t>Děkuji Vám za pozornost</a:t>
            </a:r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96CC4-44A4-4DD9-8577-CDBD9447BEF5}" type="slidenum">
              <a:rPr lang="cs-CZ" smtClean="0"/>
              <a:pPr>
                <a:defRPr/>
              </a:pPr>
              <a:t>23</a:t>
            </a:fld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Materiálně technický standard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Clr>
                <a:schemeClr val="tx1"/>
              </a:buClr>
              <a:buNone/>
              <a:defRPr/>
            </a:pPr>
            <a:r>
              <a:rPr lang="cs-CZ" dirty="0"/>
              <a:t>Určen pro:</a:t>
            </a:r>
          </a:p>
          <a:p>
            <a:pPr marL="457200"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cs-CZ" dirty="0"/>
              <a:t>domovy se zvláštním </a:t>
            </a:r>
            <a:r>
              <a:rPr lang="cs-CZ" dirty="0" smtClean="0"/>
              <a:t>režimem</a:t>
            </a:r>
          </a:p>
          <a:p>
            <a:pPr marL="457200"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domovy </a:t>
            </a:r>
            <a:r>
              <a:rPr lang="cs-CZ" dirty="0"/>
              <a:t>pro osoby se zdravotním </a:t>
            </a:r>
            <a:r>
              <a:rPr lang="cs-CZ" dirty="0" smtClean="0"/>
              <a:t>postižením</a:t>
            </a:r>
          </a:p>
          <a:p>
            <a:pPr marL="457200"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chráněné </a:t>
            </a:r>
            <a:r>
              <a:rPr lang="cs-CZ" dirty="0" smtClean="0"/>
              <a:t>bydlení</a:t>
            </a: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882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783246"/>
              </p:ext>
            </p:extLst>
          </p:nvPr>
        </p:nvGraphicFramePr>
        <p:xfrm>
          <a:off x="683567" y="5"/>
          <a:ext cx="8460431" cy="6857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5">
                  <a:extLst>
                    <a:ext uri="{9D8B030D-6E8A-4147-A177-3AD203B41FA5}">
                      <a16:colId xmlns:a16="http://schemas.microsoft.com/office/drawing/2014/main" val="231048919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84035291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7045106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881083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45456685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89469818"/>
                    </a:ext>
                  </a:extLst>
                </a:gridCol>
                <a:gridCol w="899590">
                  <a:extLst>
                    <a:ext uri="{9D8B030D-6E8A-4147-A177-3AD203B41FA5}">
                      <a16:colId xmlns:a16="http://schemas.microsoft.com/office/drawing/2014/main" val="2513371240"/>
                    </a:ext>
                  </a:extLst>
                </a:gridCol>
              </a:tblGrid>
              <a:tr h="8606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0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CÍLOVÉ SKUPINY DLE TYPU SOCIÁLNÍ SLUŽBY</a:t>
                      </a:r>
                    </a:p>
                    <a:p>
                      <a:pPr algn="ctr"/>
                      <a:endParaRPr lang="cs-CZ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0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domovy se zvláštním režimem </a:t>
                      </a:r>
                    </a:p>
                    <a:p>
                      <a:pPr algn="ctr"/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domovy pro osoby se zdravotním postižením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0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chráněné bydlení </a:t>
                      </a:r>
                    </a:p>
                    <a:p>
                      <a:pPr algn="ctr"/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0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denní stacionáře </a:t>
                      </a:r>
                    </a:p>
                    <a:p>
                      <a:pPr algn="ctr"/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0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týdenní stacionáře </a:t>
                      </a:r>
                    </a:p>
                    <a:p>
                      <a:pPr algn="ctr"/>
                      <a:endParaRPr lang="cs-CZ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0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azylové domy </a:t>
                      </a:r>
                    </a:p>
                    <a:p>
                      <a:pPr algn="ctr"/>
                      <a:endParaRPr lang="cs-CZ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62348"/>
                  </a:ext>
                </a:extLst>
              </a:tr>
              <a:tr h="418800">
                <a:tc>
                  <a:txBody>
                    <a:bodyPr/>
                    <a:lstStyle/>
                    <a:p>
                      <a:pPr algn="l"/>
                      <a:r>
                        <a:rPr lang="cs-CZ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osoby, které mají sníženou soběstačnost z důvodu vzácného onemocnění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315634"/>
                  </a:ext>
                </a:extLst>
              </a:tr>
              <a:tr h="435673">
                <a:tc>
                  <a:txBody>
                    <a:bodyPr/>
                    <a:lstStyle/>
                    <a:p>
                      <a:pPr algn="l"/>
                      <a:r>
                        <a:rPr lang="cs-CZ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osoby ve vegetativním stavu potřebující sociální péči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2790769"/>
                  </a:ext>
                </a:extLst>
              </a:tr>
              <a:tr h="435673">
                <a:tc>
                  <a:txBody>
                    <a:bodyPr/>
                    <a:lstStyle/>
                    <a:p>
                      <a:pPr algn="l"/>
                      <a:r>
                        <a:rPr lang="pl-PL" sz="1000" dirty="0" smtClean="0"/>
                        <a:t>3) osoby s poruchou autistického spektra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074432"/>
                  </a:ext>
                </a:extLst>
              </a:tr>
              <a:tr h="508286">
                <a:tc>
                  <a:txBody>
                    <a:bodyPr/>
                    <a:lstStyle/>
                    <a:p>
                      <a:pPr algn="l"/>
                      <a:r>
                        <a:rPr lang="cs-CZ" sz="1000" dirty="0" smtClean="0"/>
                        <a:t>5) osoby postižené roztroušenou sklerózou či jinými </a:t>
                      </a:r>
                      <a:r>
                        <a:rPr lang="cs-CZ" sz="1000" dirty="0" err="1" smtClean="0"/>
                        <a:t>neurodegenera</a:t>
                      </a:r>
                      <a:r>
                        <a:rPr lang="cs-CZ" sz="1000" dirty="0" smtClean="0"/>
                        <a:t> </a:t>
                      </a:r>
                      <a:r>
                        <a:rPr lang="cs-CZ" sz="1000" dirty="0" err="1" smtClean="0"/>
                        <a:t>tivními</a:t>
                      </a:r>
                      <a:r>
                        <a:rPr lang="cs-CZ" sz="1000" dirty="0" smtClean="0"/>
                        <a:t> onemocněními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338495"/>
                  </a:ext>
                </a:extLst>
              </a:tr>
              <a:tr h="508286">
                <a:tc>
                  <a:txBody>
                    <a:bodyPr/>
                    <a:lstStyle/>
                    <a:p>
                      <a:pPr algn="l"/>
                      <a:r>
                        <a:rPr lang="cs-CZ" sz="1000" dirty="0" smtClean="0"/>
                        <a:t>6) osoby, které mají sníženou soběstačnost z důvodu chronického duševního onemocnění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0470398"/>
                  </a:ext>
                </a:extLst>
              </a:tr>
              <a:tr h="508286">
                <a:tc>
                  <a:txBody>
                    <a:bodyPr/>
                    <a:lstStyle/>
                    <a:p>
                      <a:pPr algn="l"/>
                      <a:r>
                        <a:rPr lang="cs-CZ" sz="1000" dirty="0" smtClean="0"/>
                        <a:t>7) osoby, které mají sníženou soběstačnost z důvodu závislosti na návykových látkách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697402"/>
                  </a:ext>
                </a:extLst>
              </a:tr>
              <a:tr h="508286">
                <a:tc>
                  <a:txBody>
                    <a:bodyPr/>
                    <a:lstStyle/>
                    <a:p>
                      <a:pPr algn="l"/>
                      <a:r>
                        <a:rPr lang="cs-CZ" sz="1000" dirty="0" smtClean="0"/>
                        <a:t>8) osoby bez přístřeší potřebující </a:t>
                      </a:r>
                      <a:r>
                        <a:rPr lang="cs-CZ" sz="1000" dirty="0" err="1" smtClean="0"/>
                        <a:t>ošetřovatelsko</a:t>
                      </a:r>
                      <a:r>
                        <a:rPr lang="cs-CZ" sz="1000" dirty="0" smtClean="0"/>
                        <a:t> u péči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429732"/>
                  </a:ext>
                </a:extLst>
              </a:tr>
              <a:tr h="435673">
                <a:tc>
                  <a:txBody>
                    <a:bodyPr/>
                    <a:lstStyle/>
                    <a:p>
                      <a:pPr algn="l"/>
                      <a:r>
                        <a:rPr lang="cs-CZ" sz="1000" dirty="0" smtClean="0"/>
                        <a:t>9) rodiny s dětmi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340540"/>
                  </a:ext>
                </a:extLst>
              </a:tr>
              <a:tr h="508286">
                <a:tc>
                  <a:txBody>
                    <a:bodyPr/>
                    <a:lstStyle/>
                    <a:p>
                      <a:pPr algn="l"/>
                      <a:r>
                        <a:rPr lang="cs-CZ" sz="1000" dirty="0" smtClean="0"/>
                        <a:t>10) osoby, které jsou propuštěny z výkonu trestu odnětí svobody nebo ochranné léčby,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586651"/>
                  </a:ext>
                </a:extLst>
              </a:tr>
              <a:tr h="689897">
                <a:tc>
                  <a:txBody>
                    <a:bodyPr/>
                    <a:lstStyle/>
                    <a:p>
                      <a:pPr algn="l"/>
                      <a:r>
                        <a:rPr lang="cs-CZ" sz="1000" dirty="0" smtClean="0"/>
                        <a:t>11) osoby se sníženou soběstačností v souvislosti s onemocnění m CMP (cévní mozková příhoda) a </a:t>
                      </a:r>
                      <a:r>
                        <a:rPr lang="cs-CZ" sz="1000" dirty="0" err="1" smtClean="0"/>
                        <a:t>kardiovaskulár</a:t>
                      </a:r>
                      <a:r>
                        <a:rPr lang="cs-CZ" sz="1000" dirty="0" smtClean="0"/>
                        <a:t> </a:t>
                      </a:r>
                      <a:r>
                        <a:rPr lang="cs-CZ" sz="1000" dirty="0" err="1" smtClean="0"/>
                        <a:t>ními</a:t>
                      </a:r>
                      <a:r>
                        <a:rPr lang="cs-CZ" sz="1000" dirty="0" smtClean="0"/>
                        <a:t> chorobami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315742"/>
                  </a:ext>
                </a:extLst>
              </a:tr>
              <a:tr h="508286">
                <a:tc>
                  <a:txBody>
                    <a:bodyPr/>
                    <a:lstStyle/>
                    <a:p>
                      <a:pPr algn="l"/>
                      <a:r>
                        <a:rPr lang="cs-CZ" sz="1000" dirty="0" smtClean="0"/>
                        <a:t>12) osoby se sníženou soběstačností po úrazech a operacích pohybového a nervového systému </a:t>
                      </a:r>
                      <a:endParaRPr lang="cs-CZ" sz="1000" dirty="0"/>
                    </a:p>
                  </a:txBody>
                  <a:tcP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284068"/>
                  </a:ext>
                </a:extLst>
              </a:tr>
              <a:tr h="531964">
                <a:tc>
                  <a:txBody>
                    <a:bodyPr/>
                    <a:lstStyle/>
                    <a:p>
                      <a:pPr algn="l"/>
                      <a:r>
                        <a:rPr lang="cs-CZ" sz="1000" dirty="0" smtClean="0"/>
                        <a:t>13) osoby s kombinovaný m postižením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/>
                        <a:t>X</a:t>
                      </a:r>
                      <a:endParaRPr lang="cs-CZ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238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6343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dirty="0"/>
              <a:t>Chráněné bydlení</a:t>
            </a:r>
            <a:br>
              <a:rPr lang="cs-CZ" dirty="0"/>
            </a:br>
            <a:r>
              <a:rPr lang="cs-CZ" sz="2000" dirty="0"/>
              <a:t>Kapacita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200" dirty="0" smtClean="0"/>
              <a:t>Priorita a předpoklad je inkluzivní bydlení v běžné zástavbě</a:t>
            </a:r>
          </a:p>
          <a:p>
            <a:pPr lvl="0"/>
            <a:r>
              <a:rPr lang="cs-CZ" sz="2200" dirty="0" smtClean="0"/>
              <a:t>Byt / bytový dům / rodinný dům </a:t>
            </a:r>
            <a:endParaRPr lang="cs-CZ" sz="2200" dirty="0"/>
          </a:p>
          <a:p>
            <a:pPr lvl="0"/>
            <a:r>
              <a:rPr lang="cs-CZ" sz="2200" dirty="0" smtClean="0"/>
              <a:t>Max. počet 12 klientů v jedné budově </a:t>
            </a:r>
            <a:endParaRPr lang="cs-CZ" sz="2200" dirty="0"/>
          </a:p>
          <a:p>
            <a:pPr lvl="0"/>
            <a:r>
              <a:rPr lang="cs-CZ" sz="2200" dirty="0" smtClean="0"/>
              <a:t>Domácnosti klientů mohou být max. čtyřčlenné </a:t>
            </a:r>
          </a:p>
          <a:p>
            <a:pPr lvl="0"/>
            <a:r>
              <a:rPr lang="cs-CZ" sz="2200" dirty="0" smtClean="0"/>
              <a:t>Jednolůžkové pokoje (na žádost dvoulůžkové)</a:t>
            </a:r>
          </a:p>
          <a:p>
            <a:pPr lvl="0"/>
            <a:r>
              <a:rPr lang="cs-CZ" sz="2200" dirty="0" smtClean="0"/>
              <a:t>Velikost pokojů: </a:t>
            </a:r>
          </a:p>
          <a:p>
            <a:pPr marL="0" lvl="0" indent="0">
              <a:buNone/>
            </a:pPr>
            <a:r>
              <a:rPr lang="cs-CZ" sz="2200" dirty="0" smtClean="0"/>
              <a:t>       - Jednolůžkový: min. </a:t>
            </a:r>
            <a:r>
              <a:rPr lang="cs-CZ" sz="2200" dirty="0"/>
              <a:t>8 </a:t>
            </a:r>
            <a:r>
              <a:rPr lang="cs-CZ" sz="2200" dirty="0" smtClean="0"/>
              <a:t>m2, TPPO min. 12 m2</a:t>
            </a:r>
          </a:p>
          <a:p>
            <a:pPr marL="0" lvl="0" indent="0">
              <a:buNone/>
            </a:pPr>
            <a:r>
              <a:rPr lang="cs-CZ" sz="2200" dirty="0"/>
              <a:t> </a:t>
            </a:r>
            <a:r>
              <a:rPr lang="cs-CZ" sz="2200" dirty="0" smtClean="0"/>
              <a:t>      - dvoulůžkový: min. 14 m2, TPPO min. 18m2 </a:t>
            </a:r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5556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Chráněné bydlení</a:t>
            </a:r>
            <a:br>
              <a:rPr lang="cs-CZ" dirty="0"/>
            </a:br>
            <a:r>
              <a:rPr lang="cs-CZ" sz="2000" dirty="0" smtClean="0"/>
              <a:t>Budova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200" dirty="0" smtClean="0"/>
              <a:t>Nutný kolaudační souhlas</a:t>
            </a:r>
            <a:endParaRPr lang="cs-CZ" sz="2200" dirty="0"/>
          </a:p>
          <a:p>
            <a:r>
              <a:rPr lang="cs-CZ" sz="2200" dirty="0"/>
              <a:t>Pravidla bezbariérovosti </a:t>
            </a:r>
            <a:r>
              <a:rPr lang="cs-CZ" sz="2200" dirty="0" smtClean="0"/>
              <a:t>: č</a:t>
            </a:r>
            <a:r>
              <a:rPr lang="cs-CZ" sz="2200" dirty="0"/>
              <a:t>. 398/2009 Sb., o obecných technických požadavcích zabezpečujících bezbariérové používání </a:t>
            </a:r>
            <a:r>
              <a:rPr lang="cs-CZ" sz="2200" dirty="0" smtClean="0"/>
              <a:t>staveb</a:t>
            </a:r>
          </a:p>
          <a:p>
            <a:r>
              <a:rPr lang="cs-CZ" sz="2200" dirty="0" smtClean="0"/>
              <a:t>Doporučení pro CHB vnitřní šíře dveří 110 cm – imobilní klienti</a:t>
            </a:r>
          </a:p>
          <a:p>
            <a:r>
              <a:rPr lang="cs-CZ" sz="2200" dirty="0" smtClean="0"/>
              <a:t>Dostupnost – podmínky pro využití veřejných služeb i společenského kontaktu</a:t>
            </a:r>
          </a:p>
          <a:p>
            <a:r>
              <a:rPr lang="cs-CZ" sz="2200" dirty="0" smtClean="0"/>
              <a:t>Vybavení odpovídá potřebám klienta a je vybíráno s ohledem na jeho přání a možnosti</a:t>
            </a:r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786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Chráněné bydlení</a:t>
            </a:r>
            <a:br>
              <a:rPr lang="cs-CZ" dirty="0"/>
            </a:br>
            <a:r>
              <a:rPr lang="cs-CZ" sz="2000" dirty="0" smtClean="0"/>
              <a:t>Přístup k vybavení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Pokoj:</a:t>
            </a:r>
          </a:p>
          <a:p>
            <a:r>
              <a:rPr lang="cs-CZ" dirty="0" smtClean="0"/>
              <a:t>vybavení umožňující sedět, ležet, ukládat si os. Věci, dělat aktivity u plochy (jíst, psát,…)</a:t>
            </a:r>
          </a:p>
          <a:p>
            <a:pPr marL="0" indent="0">
              <a:buNone/>
            </a:pPr>
            <a:r>
              <a:rPr lang="cs-CZ" dirty="0" smtClean="0"/>
              <a:t>Koupelna </a:t>
            </a:r>
          </a:p>
          <a:p>
            <a:r>
              <a:rPr lang="cs-CZ" dirty="0" smtClean="0"/>
              <a:t>Uzamykatelná, možnost instalace pračky, opěrná madla, protiskluzové povrchy, otevírání dveří ven</a:t>
            </a:r>
            <a:r>
              <a:rPr lang="cs-CZ" dirty="0"/>
              <a:t>, možnost otevření zámku </a:t>
            </a:r>
            <a:r>
              <a:rPr lang="cs-CZ" dirty="0" smtClean="0"/>
              <a:t>zvenku</a:t>
            </a:r>
          </a:p>
          <a:p>
            <a:pPr marL="0" indent="0">
              <a:buNone/>
            </a:pPr>
            <a:r>
              <a:rPr lang="cs-CZ" dirty="0" smtClean="0"/>
              <a:t>Toaleta</a:t>
            </a:r>
          </a:p>
          <a:p>
            <a:r>
              <a:rPr lang="cs-CZ" dirty="0" smtClean="0"/>
              <a:t>Otevírání </a:t>
            </a:r>
            <a:r>
              <a:rPr lang="cs-CZ" dirty="0"/>
              <a:t>dveří </a:t>
            </a:r>
            <a:r>
              <a:rPr lang="cs-CZ" dirty="0" smtClean="0"/>
              <a:t>ven, možnost otevření zámku zvenku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6752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Chráněné bydlení</a:t>
            </a:r>
            <a:br>
              <a:rPr lang="cs-CZ" dirty="0"/>
            </a:br>
            <a:r>
              <a:rPr lang="cs-CZ" sz="2000" dirty="0" smtClean="0"/>
              <a:t>Přístup ke zdrojům informací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dirty="0" smtClean="0"/>
          </a:p>
          <a:p>
            <a:pPr lvl="0"/>
            <a:r>
              <a:rPr lang="cs-CZ" b="1" dirty="0" smtClean="0"/>
              <a:t>Televizní a rozhlasový přijímač, PC – internet </a:t>
            </a:r>
            <a:r>
              <a:rPr lang="cs-CZ" dirty="0" smtClean="0"/>
              <a:t>– možnost vybavení svého bytu</a:t>
            </a:r>
          </a:p>
          <a:p>
            <a:pPr lvl="0"/>
            <a:r>
              <a:rPr lang="cs-CZ" b="1" dirty="0" smtClean="0"/>
              <a:t>Kouření</a:t>
            </a:r>
            <a:r>
              <a:rPr lang="cs-CZ" dirty="0" smtClean="0"/>
              <a:t> – kde je povoleno kouřit – materiály vyhovující z hlediska zápalnosti </a:t>
            </a:r>
          </a:p>
          <a:p>
            <a:pPr lvl="0"/>
            <a:r>
              <a:rPr lang="cs-CZ" b="1" dirty="0" smtClean="0"/>
              <a:t>Hasicí přístroj </a:t>
            </a:r>
            <a:r>
              <a:rPr lang="cs-CZ" dirty="0" smtClean="0"/>
              <a:t>– V bytě, nebo nejbližším okolí</a:t>
            </a:r>
          </a:p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919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Chráněné bydlení</a:t>
            </a:r>
            <a:br>
              <a:rPr lang="cs-CZ" dirty="0"/>
            </a:br>
            <a:r>
              <a:rPr lang="cs-CZ" sz="2000" dirty="0" smtClean="0"/>
              <a:t>Úklid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Za úhradu – jednou denně – vytřena podlaha, setřen prach</a:t>
            </a:r>
          </a:p>
          <a:p>
            <a:pPr lvl="0"/>
            <a:r>
              <a:rPr lang="cs-CZ" dirty="0" smtClean="0"/>
              <a:t>Praní – čisté povlečení 1x za 14 dní (dále dle potřeb klienta)</a:t>
            </a:r>
          </a:p>
          <a:p>
            <a:pPr lvl="0"/>
            <a:r>
              <a:rPr lang="cs-CZ" dirty="0" smtClean="0"/>
              <a:t>Drobné opravy povlečení a ošacení </a:t>
            </a:r>
          </a:p>
          <a:p>
            <a:pPr lvl="0"/>
            <a:r>
              <a:rPr lang="cs-CZ" dirty="0" smtClean="0"/>
              <a:t>Žehlení 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363B8-ADF4-4244-841D-E81F00D477A4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671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1351</Words>
  <Application>Microsoft Office PowerPoint</Application>
  <PresentationFormat>Předvádění na obrazovce (4:3)</PresentationFormat>
  <Paragraphs>224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Výchozí návrh</vt:lpstr>
      <vt:lpstr>Prezentace aplikace PowerPoint</vt:lpstr>
      <vt:lpstr>Doporučený postup č. 4/2018</vt:lpstr>
      <vt:lpstr>Materiálně technický standard</vt:lpstr>
      <vt:lpstr>Prezentace aplikace PowerPoint</vt:lpstr>
      <vt:lpstr>Chráněné bydlení Kapacita</vt:lpstr>
      <vt:lpstr>Chráněné bydlení Budova</vt:lpstr>
      <vt:lpstr>Chráněné bydlení Přístup k vybavení</vt:lpstr>
      <vt:lpstr>Chráněné bydlení Přístup ke zdrojům informací</vt:lpstr>
      <vt:lpstr>Chráněné bydlení Úklid</vt:lpstr>
      <vt:lpstr>Chráněné bydlení Technicko-provozní vlastnosti</vt:lpstr>
      <vt:lpstr>DOZP a TS Kapacita</vt:lpstr>
      <vt:lpstr>DOZP a TS Budova</vt:lpstr>
      <vt:lpstr>DOZP a TS Vybavení (movité věci)</vt:lpstr>
      <vt:lpstr>Prezentace aplikace PowerPoint</vt:lpstr>
      <vt:lpstr>DOZP a TS Přístup ke zdrojům informací</vt:lpstr>
      <vt:lpstr>DOZP a TS Úklid</vt:lpstr>
      <vt:lpstr>DOZP a TS Technicko-provozní vlastnosti</vt:lpstr>
      <vt:lpstr>DZR Kapacita</vt:lpstr>
      <vt:lpstr>DZR Budova</vt:lpstr>
      <vt:lpstr>DZR Vybavení domácnosti</vt:lpstr>
      <vt:lpstr>DZR Přístup ke zdrojům informací</vt:lpstr>
      <vt:lpstr>DZR Vybavení domácnosti</vt:lpstr>
      <vt:lpstr>Mgr. Jan Vrbický  Ministerstvo práce a sociálních věcí vedoucí oddělení koncepce sociálních služeb  tel: +420 608 797 081  e-mail: jan.vrbicky@mpsv.cz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2014-02-11T10:01:54Z</dcterms:created>
  <dcterms:modified xsi:type="dcterms:W3CDTF">2018-06-27T08:24:52Z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