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93" r:id="rId2"/>
    <p:sldId id="271" r:id="rId3"/>
    <p:sldId id="274" r:id="rId4"/>
    <p:sldId id="275" r:id="rId5"/>
    <p:sldId id="276" r:id="rId6"/>
    <p:sldId id="312" r:id="rId7"/>
    <p:sldId id="294" r:id="rId8"/>
    <p:sldId id="295" r:id="rId9"/>
    <p:sldId id="296" r:id="rId10"/>
    <p:sldId id="297" r:id="rId11"/>
    <p:sldId id="283" r:id="rId12"/>
    <p:sldId id="306" r:id="rId13"/>
    <p:sldId id="309" r:id="rId14"/>
    <p:sldId id="307" r:id="rId15"/>
    <p:sldId id="308" r:id="rId16"/>
    <p:sldId id="310" r:id="rId17"/>
    <p:sldId id="311" r:id="rId18"/>
    <p:sldId id="301" r:id="rId19"/>
    <p:sldId id="305" r:id="rId20"/>
    <p:sldId id="303" r:id="rId21"/>
    <p:sldId id="304" r:id="rId22"/>
    <p:sldId id="299" r:id="rId23"/>
    <p:sldId id="286" r:id="rId24"/>
    <p:sldId id="273" r:id="rId2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5A2"/>
    <a:srgbClr val="0C56A4"/>
    <a:srgbClr val="0C56A6"/>
    <a:srgbClr val="00529C"/>
    <a:srgbClr val="CCCCCC"/>
    <a:srgbClr val="5FA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14"/>
    <p:restoredTop sz="86433"/>
  </p:normalViewPr>
  <p:slideViewPr>
    <p:cSldViewPr snapToGrid="0" snapToObjects="1">
      <p:cViewPr varScale="1">
        <p:scale>
          <a:sx n="86" d="100"/>
          <a:sy n="86" d="100"/>
        </p:scale>
        <p:origin x="931" y="58"/>
      </p:cViewPr>
      <p:guideLst>
        <p:guide orient="horz" pos="3382"/>
        <p:guide pos="4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47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7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8B61CF2-46DE-C141-AA64-5A32E045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1" r:id="rId4"/>
    <p:sldLayoutId id="2147483662" r:id="rId5"/>
    <p:sldLayoutId id="2147483660" r:id="rId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ks.crr.cz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crr.cz/irop/konzultacni-servis-irop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lenka.kolarova@crr.cz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irop.mmr.cz/cs/Vyzvy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A737-6413-1046-BFA6-F6A3779A8C3F}"/>
              </a:ext>
            </a:extLst>
          </p:cNvPr>
          <p:cNvSpPr txBox="1">
            <a:spLocks/>
          </p:cNvSpPr>
          <p:nvPr/>
        </p:nvSpPr>
        <p:spPr>
          <a:xfrm>
            <a:off x="218114" y="927335"/>
            <a:ext cx="8439324" cy="32083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Představení konzultačního servisu IROP</a:t>
            </a:r>
            <a:r>
              <a:rPr lang="cs-CZ" sz="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C9B11F6-08F1-3545-BF2C-568AE684575E}"/>
              </a:ext>
            </a:extLst>
          </p:cNvPr>
          <p:cNvSpPr txBox="1">
            <a:spLocks/>
          </p:cNvSpPr>
          <p:nvPr/>
        </p:nvSpPr>
        <p:spPr>
          <a:xfrm>
            <a:off x="779227" y="4345359"/>
            <a:ext cx="7878211" cy="86420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Centrum pro regionální rozvoj České republiky </a:t>
            </a:r>
            <a:br>
              <a:rPr lang="cs-CZ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A93C5EC-424C-AC4D-B30E-0A1EDBAEB96F}"/>
              </a:ext>
            </a:extLst>
          </p:cNvPr>
          <p:cNvSpPr txBox="1">
            <a:spLocks/>
          </p:cNvSpPr>
          <p:nvPr/>
        </p:nvSpPr>
        <p:spPr>
          <a:xfrm>
            <a:off x="779228" y="5392176"/>
            <a:ext cx="7551040" cy="79050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 Lenka Kolářová</a:t>
            </a:r>
          </a:p>
          <a:p>
            <a:r>
              <a:rPr lang="cs-C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Ředitelka Územního odboru IROP pro Zlínský kraj</a:t>
            </a:r>
          </a:p>
          <a:p>
            <a:r>
              <a:rPr lang="cs-C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7. 9. 2021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02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183137" y="1784079"/>
            <a:ext cx="7158440" cy="41295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Státní příspěvková organizace </a:t>
            </a:r>
            <a:r>
              <a:rPr lang="cs-CZ" altLang="cs-CZ" dirty="0"/>
              <a:t>(zákon </a:t>
            </a:r>
            <a:r>
              <a:rPr lang="cs-CZ" altLang="cs-CZ" cap="none" dirty="0"/>
              <a:t>č</a:t>
            </a:r>
            <a:r>
              <a:rPr lang="cs-CZ" altLang="cs-CZ" dirty="0"/>
              <a:t>. 248/2000 s</a:t>
            </a:r>
            <a:r>
              <a:rPr lang="cs-CZ" altLang="cs-CZ" cap="none" dirty="0"/>
              <a:t>b</a:t>
            </a:r>
            <a:r>
              <a:rPr lang="cs-CZ" altLang="cs-CZ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podřízená Ministerstvu pro místní rozvoj </a:t>
            </a:r>
            <a:r>
              <a:rPr lang="cs-CZ" altLang="cs-CZ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SLUŽEBNÍ ÚŘAD </a:t>
            </a:r>
            <a:r>
              <a:rPr lang="cs-CZ" altLang="cs-CZ" dirty="0"/>
              <a:t>( zákon </a:t>
            </a:r>
            <a:r>
              <a:rPr lang="cs-CZ" altLang="cs-CZ" cap="none" dirty="0"/>
              <a:t>č</a:t>
            </a:r>
            <a:r>
              <a:rPr lang="cs-CZ" altLang="cs-CZ" dirty="0"/>
              <a:t>. 248/2000 S</a:t>
            </a:r>
            <a:r>
              <a:rPr lang="cs-CZ" altLang="cs-CZ" cap="none" dirty="0"/>
              <a:t>b</a:t>
            </a:r>
            <a:r>
              <a:rPr lang="cs-CZ" altLang="cs-CZ" dirty="0"/>
              <a:t>. </a:t>
            </a:r>
            <a:r>
              <a:rPr lang="cs-CZ" altLang="cs-CZ" cap="none" dirty="0"/>
              <a:t>a</a:t>
            </a:r>
            <a:r>
              <a:rPr lang="cs-CZ" altLang="cs-CZ" dirty="0"/>
              <a:t> </a:t>
            </a:r>
            <a:r>
              <a:rPr lang="cs-CZ" altLang="cs-CZ" cap="none" dirty="0"/>
              <a:t>č</a:t>
            </a:r>
            <a:r>
              <a:rPr lang="cs-CZ" altLang="cs-CZ" dirty="0"/>
              <a:t>. 234/2014 S</a:t>
            </a:r>
            <a:r>
              <a:rPr lang="cs-CZ" altLang="cs-CZ" cap="none" dirty="0"/>
              <a:t>b</a:t>
            </a:r>
            <a:r>
              <a:rPr lang="cs-CZ" altLang="cs-CZ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b="1" dirty="0"/>
              <a:t>Jsme nositeli ČSN EN ISO 9001 : 2015</a:t>
            </a: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2" y="1354291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Kdo jsme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AE6C905-7FF2-4B40-BEF7-AA7A872ED203}"/>
              </a:ext>
            </a:extLst>
          </p:cNvPr>
          <p:cNvSpPr txBox="1"/>
          <p:nvPr/>
        </p:nvSpPr>
        <p:spPr>
          <a:xfrm>
            <a:off x="433351" y="3648816"/>
            <a:ext cx="8415994" cy="400110"/>
          </a:xfrm>
          <a:prstGeom prst="rect">
            <a:avLst/>
          </a:prstGeom>
          <a:noFill/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00529C"/>
                </a:solidFill>
              </a:rPr>
              <a:t>25 let - historická zkušenost s administrací a kontrolou projektů</a:t>
            </a:r>
          </a:p>
        </p:txBody>
      </p:sp>
      <p:sp>
        <p:nvSpPr>
          <p:cNvPr id="7" name="Zástupný symbol pro obsah 13">
            <a:extLst>
              <a:ext uri="{FF2B5EF4-FFF2-40B4-BE49-F238E27FC236}">
                <a16:creationId xmlns:a16="http://schemas.microsoft.com/office/drawing/2014/main" id="{9B69C101-F3DA-4A17-A50E-CBB28DE35B7C}"/>
              </a:ext>
            </a:extLst>
          </p:cNvPr>
          <p:cNvSpPr txBox="1">
            <a:spLocks/>
          </p:cNvSpPr>
          <p:nvPr/>
        </p:nvSpPr>
        <p:spPr>
          <a:xfrm>
            <a:off x="183137" y="4212268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600" b="1" dirty="0"/>
              <a:t>Centrum od počátku své historie administrovalo programy za více než </a:t>
            </a:r>
            <a:r>
              <a:rPr lang="cs-CZ" sz="1600" b="1" dirty="0">
                <a:solidFill>
                  <a:srgbClr val="00529C"/>
                </a:solidFill>
              </a:rPr>
              <a:t>200 mld. Kč</a:t>
            </a:r>
            <a:r>
              <a:rPr lang="cs-CZ" sz="1600" b="1" dirty="0">
                <a:solidFill>
                  <a:srgbClr val="FF0000"/>
                </a:solidFill>
              </a:rPr>
              <a:t> </a:t>
            </a:r>
            <a:r>
              <a:rPr lang="cs-CZ" sz="1600" b="1" dirty="0"/>
              <a:t>(7,35 mld. EUR) ve více než </a:t>
            </a:r>
            <a:r>
              <a:rPr lang="cs-CZ" sz="1600" b="1" dirty="0">
                <a:solidFill>
                  <a:srgbClr val="00529C"/>
                </a:solidFill>
              </a:rPr>
              <a:t>25 tisících </a:t>
            </a:r>
            <a:r>
              <a:rPr lang="cs-CZ" sz="1600" b="1" dirty="0"/>
              <a:t>projektech;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600" b="1" dirty="0"/>
              <a:t>Centrum administruje v tomto programovém období 2014 – 2020 více než </a:t>
            </a:r>
            <a:r>
              <a:rPr lang="cs-CZ" sz="1600" b="1" dirty="0">
                <a:solidFill>
                  <a:srgbClr val="00529C"/>
                </a:solidFill>
              </a:rPr>
              <a:t>1/5 (cca 21%) </a:t>
            </a:r>
            <a:r>
              <a:rPr lang="cs-CZ" sz="1600" b="1" dirty="0"/>
              <a:t>finanční alokace všech programů EU v ČR </a:t>
            </a:r>
            <a:r>
              <a:rPr lang="cs-CZ" sz="1600" b="1" dirty="0">
                <a:solidFill>
                  <a:srgbClr val="00529C"/>
                </a:solidFill>
              </a:rPr>
              <a:t>(140 MLD. Kč)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18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  <a:p>
            <a:pPr>
              <a:defRPr/>
            </a:pPr>
            <a:endParaRPr lang="cs-CZ" sz="12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1E27141-4BB1-466D-A3FD-920E017CCD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493522" y="1191667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8488E8A-BA8D-40A9-BBA6-91B657AF1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898" y="2171310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281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1" y="1900668"/>
            <a:ext cx="7158440" cy="412958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700" b="0" cap="none" dirty="0"/>
              <a:t>Jsme </a:t>
            </a:r>
            <a:r>
              <a:rPr lang="cs-CZ" b="0" cap="none" dirty="0"/>
              <a:t>konzultační místo pro vaše dotazy při přípravě projektů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Pořádáme semináře jak pro žadatele, tak pro příjemce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Po podání projektu hodnotíme a připravujeme pro ŘO IROP doporučení / nedoporučení k financování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Po vydání právního aktu s vámi řešíme veškeré změny v projektu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Administrujeme žádosti o platbu 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Kontrolujeme veřejné zakázky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Provádíme kontrolu projektů v udržitelnosti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Snažíme se být nápomocni a stále hledáme cesty,  jak co nejlépe pomoci žadatelům a příjemcům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Jsme součástí komunikace o možnostech zjednodušení v implementaci IROP, aktivně předkládáme ŘO IROP návrhy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b="0" cap="none" dirty="0"/>
              <a:t>Podílíme se na nastavení nového </a:t>
            </a:r>
            <a:r>
              <a:rPr lang="cs-CZ" b="0" cap="none"/>
              <a:t>IROP 2021 </a:t>
            </a:r>
            <a:r>
              <a:rPr lang="cs-CZ" b="0" cap="none" dirty="0"/>
              <a:t>- 2027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57105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18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</p:spTree>
    <p:extLst>
      <p:ext uri="{BB962C8B-B14F-4D97-AF65-F5344CB8AC3E}">
        <p14:creationId xmlns:p14="http://schemas.microsoft.com/office/powerpoint/2010/main" val="3461242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22260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18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6" name="Zástupný symbol pro obsah 13">
            <a:extLst>
              <a:ext uri="{FF2B5EF4-FFF2-40B4-BE49-F238E27FC236}">
                <a16:creationId xmlns:a16="http://schemas.microsoft.com/office/drawing/2014/main" id="{20B0CFF8-399F-4EDC-825C-361CEF0F84A1}"/>
              </a:ext>
            </a:extLst>
          </p:cNvPr>
          <p:cNvSpPr txBox="1">
            <a:spLocks/>
          </p:cNvSpPr>
          <p:nvPr/>
        </p:nvSpPr>
        <p:spPr>
          <a:xfrm>
            <a:off x="466725" y="1779241"/>
            <a:ext cx="8286749" cy="436916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Největší projekt IROP </a:t>
            </a:r>
          </a:p>
          <a:p>
            <a:pPr marL="628650" lvl="1" indent="-307975" algn="just">
              <a:buFont typeface="Wingdings" panose="05000000000000000000" pitchFamily="2" charset="2"/>
              <a:buChar char="§"/>
            </a:pPr>
            <a:r>
              <a:rPr lang="cs-CZ" sz="1800" cap="none" dirty="0"/>
              <a:t>největší projekt v realizaci je projekt žadatele </a:t>
            </a:r>
            <a:r>
              <a:rPr lang="cs-CZ" sz="1800" b="1" cap="none" dirty="0"/>
              <a:t>Správa a údržba silnic Plzeňského kraje</a:t>
            </a:r>
            <a:r>
              <a:rPr lang="cs-CZ" sz="1800" cap="none" dirty="0"/>
              <a:t>, příspěvkové organizace, s názvem </a:t>
            </a:r>
            <a:r>
              <a:rPr lang="cs-CZ" sz="1800" b="1" cap="none" dirty="0"/>
              <a:t>Městský okruh úsek Křimická – Karlovarská </a:t>
            </a:r>
            <a:r>
              <a:rPr lang="cs-CZ" sz="1800" cap="none" dirty="0"/>
              <a:t>s příspěvkem EU </a:t>
            </a:r>
            <a:r>
              <a:rPr lang="cs-CZ" sz="1800" b="1" cap="none" dirty="0"/>
              <a:t>1 454 862 308,28 Kč</a:t>
            </a:r>
            <a:r>
              <a:rPr lang="cs-CZ" sz="1800" cap="none" dirty="0"/>
              <a:t> podaný v rámci 70. výzvy IROP (Silnice II. a III. třídy);</a:t>
            </a:r>
          </a:p>
          <a:p>
            <a:pPr marL="628650" lvl="1" indent="-307975" algn="just">
              <a:buFont typeface="Wingdings" panose="05000000000000000000" pitchFamily="2" charset="2"/>
              <a:buChar char="§"/>
            </a:pPr>
            <a:r>
              <a:rPr lang="cs-CZ" sz="1800" cap="none" dirty="0"/>
              <a:t>největší projekt v realizaci ve Zlínském kraji je projekt žadatele </a:t>
            </a:r>
            <a:r>
              <a:rPr lang="cs-CZ" sz="1800" b="1" cap="none" dirty="0"/>
              <a:t>Ředitelství silnic Zlínského kraje, </a:t>
            </a:r>
            <a:r>
              <a:rPr lang="cs-CZ" sz="1800" b="1" cap="none" dirty="0" err="1"/>
              <a:t>p.o</a:t>
            </a:r>
            <a:r>
              <a:rPr lang="cs-CZ" sz="1800" b="1" cap="none" dirty="0"/>
              <a:t>.</a:t>
            </a:r>
            <a:r>
              <a:rPr lang="cs-CZ" sz="1800" cap="none" dirty="0"/>
              <a:t>, s názvem </a:t>
            </a:r>
            <a:r>
              <a:rPr lang="cs-CZ" sz="1800" b="1" cap="none" dirty="0"/>
              <a:t>Silnice II/437: Chvalčov - křižovatka s MK Rajnochovice</a:t>
            </a:r>
            <a:r>
              <a:rPr lang="cs-CZ" sz="1800" cap="none" dirty="0"/>
              <a:t> s příspěvkem EU </a:t>
            </a:r>
            <a:r>
              <a:rPr lang="cs-CZ" sz="1800" b="1" cap="none" dirty="0"/>
              <a:t>160 675 369,92 Kč </a:t>
            </a:r>
            <a:r>
              <a:rPr lang="cs-CZ" sz="1800" cap="none" dirty="0"/>
              <a:t>podaný v rámci 70. výzvy IROP (Silnice II. a III. třídy);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Nejmenší projekt IROP </a:t>
            </a:r>
          </a:p>
          <a:p>
            <a:pPr marL="628650" lvl="1" indent="-307975" algn="just">
              <a:buFont typeface="Wingdings" panose="05000000000000000000" pitchFamily="2" charset="2"/>
              <a:buChar char="§"/>
            </a:pPr>
            <a:r>
              <a:rPr lang="cs-CZ" sz="1800" cap="none" dirty="0"/>
              <a:t>nejmenší projekt v realizaci je projekt žadatele </a:t>
            </a:r>
            <a:r>
              <a:rPr lang="cs-CZ" sz="1800" b="1" cap="none" dirty="0"/>
              <a:t>Obec Obrnice </a:t>
            </a:r>
            <a:r>
              <a:rPr lang="cs-CZ" sz="1800" cap="none" dirty="0"/>
              <a:t>s názvem </a:t>
            </a:r>
            <a:r>
              <a:rPr lang="cs-CZ" sz="1800" b="1" cap="none" dirty="0"/>
              <a:t>Osvětlovací souprava pro JSDH Obrnice </a:t>
            </a:r>
            <a:r>
              <a:rPr lang="cs-CZ" sz="1800" cap="none" dirty="0"/>
              <a:t>s příspěvkem EU </a:t>
            </a:r>
            <a:r>
              <a:rPr lang="cs-CZ" sz="1800" b="1" cap="none" dirty="0"/>
              <a:t>55 860 Kč </a:t>
            </a:r>
            <a:r>
              <a:rPr lang="cs-CZ" sz="1800" cap="none" dirty="0"/>
              <a:t>podaný v rámci 69. výzvy IROP (IZS – CLLD);</a:t>
            </a:r>
          </a:p>
          <a:p>
            <a:pPr marL="628650" lvl="1" indent="-307975" algn="just">
              <a:buFont typeface="Wingdings" panose="05000000000000000000" pitchFamily="2" charset="2"/>
              <a:buChar char="§"/>
            </a:pPr>
            <a:r>
              <a:rPr lang="cs-CZ" sz="1800" cap="none" dirty="0"/>
              <a:t>nejmenší projekt v realizaci ve Zlínském kraji je projekt žadatele </a:t>
            </a:r>
            <a:r>
              <a:rPr lang="cs-CZ" sz="1800" b="1" cap="none" dirty="0"/>
              <a:t>Obec Loukov</a:t>
            </a:r>
            <a:r>
              <a:rPr lang="cs-CZ" sz="1800" cap="none" dirty="0"/>
              <a:t> s názvem </a:t>
            </a:r>
            <a:r>
              <a:rPr lang="cs-CZ" sz="1800" b="1" cap="none" dirty="0"/>
              <a:t>Nákup vybavení pro jednotku SDH Loukov</a:t>
            </a:r>
            <a:r>
              <a:rPr lang="cs-CZ" sz="1800" cap="none" dirty="0"/>
              <a:t> s příspěvkem EU </a:t>
            </a:r>
            <a:r>
              <a:rPr lang="cs-CZ" sz="1800" b="1" cap="none" dirty="0"/>
              <a:t>100 195,01 Kč </a:t>
            </a:r>
            <a:r>
              <a:rPr lang="cs-CZ" sz="1800" cap="none" dirty="0"/>
              <a:t>podaný v rámci 69. výzvy IROP (IZS – CLLD); </a:t>
            </a:r>
          </a:p>
        </p:txBody>
      </p:sp>
    </p:spTree>
    <p:extLst>
      <p:ext uri="{BB962C8B-B14F-4D97-AF65-F5344CB8AC3E}">
        <p14:creationId xmlns:p14="http://schemas.microsoft.com/office/powerpoint/2010/main" val="62694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Stav administrace IROP k 12. 8. 2021 na Centru</a:t>
            </a:r>
            <a:endParaRPr lang="cs-CZ" sz="2800" b="1" dirty="0">
              <a:solidFill>
                <a:srgbClr val="00529C"/>
              </a:solidFill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Zástupný symbol pro obsah 4">
            <a:extLst>
              <a:ext uri="{FF2B5EF4-FFF2-40B4-BE49-F238E27FC236}">
                <a16:creationId xmlns:a16="http://schemas.microsoft.com/office/drawing/2014/main" id="{FA682D40-310A-4E1F-A0D4-DE568197E0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5238215"/>
              </p:ext>
            </p:extLst>
          </p:nvPr>
        </p:nvGraphicFramePr>
        <p:xfrm>
          <a:off x="986374" y="1433386"/>
          <a:ext cx="7700425" cy="3421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206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44468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347533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 2014 - 2020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Počet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Částka celkových výdajů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13 974</a:t>
                      </a:r>
                      <a:endParaRPr lang="cs-CZ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223 mld. Kč</a:t>
                      </a:r>
                      <a:endParaRPr lang="cs-CZ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Projekty doporučené k financování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12 223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191,9 mld. Kč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12 537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79,3 mld. Kč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17 750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168,1 mld. Kč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3ACA0401-090C-4A88-913B-086BA0E7A138}"/>
              </a:ext>
            </a:extLst>
          </p:cNvPr>
          <p:cNvSpPr txBox="1"/>
          <p:nvPr/>
        </p:nvSpPr>
        <p:spPr>
          <a:xfrm>
            <a:off x="986374" y="4875377"/>
            <a:ext cx="77004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i="1" dirty="0"/>
              <a:t>*V součtu jsou zahrnuty i projekty, které byly vyhodnoceny, ale nesplnily podmínky pravidel IROP a nebyly doporučeny k financování</a:t>
            </a:r>
          </a:p>
        </p:txBody>
      </p:sp>
    </p:spTree>
    <p:extLst>
      <p:ext uri="{BB962C8B-B14F-4D97-AF65-F5344CB8AC3E}">
        <p14:creationId xmlns:p14="http://schemas.microsoft.com/office/powerpoint/2010/main" val="178745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Konzultační servis Centra pro IROP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ástupný symbol pro obsah 7">
            <a:extLst>
              <a:ext uri="{FF2B5EF4-FFF2-40B4-BE49-F238E27FC236}">
                <a16:creationId xmlns:a16="http://schemas.microsoft.com/office/drawing/2014/main" id="{27366370-8B3A-43B0-837D-161D6DB23900}"/>
              </a:ext>
            </a:extLst>
          </p:cNvPr>
          <p:cNvSpPr txBox="1">
            <a:spLocks/>
          </p:cNvSpPr>
          <p:nvPr/>
        </p:nvSpPr>
        <p:spPr>
          <a:xfrm>
            <a:off x="433352" y="1286934"/>
            <a:ext cx="8133132" cy="52519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V průběhu roku 2021 spuštěna nová </a:t>
            </a:r>
            <a:r>
              <a:rPr lang="cs-CZ" dirty="0">
                <a:solidFill>
                  <a:schemeClr val="tx1"/>
                </a:solidFill>
              </a:rPr>
              <a:t>SW aplikace </a:t>
            </a:r>
            <a:r>
              <a:rPr lang="cs-CZ" b="0" dirty="0">
                <a:solidFill>
                  <a:schemeClr val="tx1"/>
                </a:solidFill>
              </a:rPr>
              <a:t>pro  zadávání a zodpovídání dotazů žadatelů a zpracovatelů </a:t>
            </a:r>
            <a:r>
              <a:rPr lang="cs-CZ" u="sng" dirty="0">
                <a:solidFill>
                  <a:schemeClr val="tx1"/>
                </a:solidFill>
              </a:rPr>
              <a:t>před podáním žádosti o podporu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Aplikace je umístěna na </a:t>
            </a:r>
            <a:r>
              <a:rPr lang="cs-CZ" dirty="0">
                <a:solidFill>
                  <a:schemeClr val="tx1"/>
                </a:solidFill>
              </a:rPr>
              <a:t>webových stránkách Centra </a:t>
            </a:r>
            <a:r>
              <a:rPr lang="cs-CZ" b="0" dirty="0">
                <a:solidFill>
                  <a:schemeClr val="tx1"/>
                </a:solidFill>
              </a:rPr>
              <a:t>a je       </a:t>
            </a:r>
            <a:r>
              <a:rPr lang="cs-CZ" dirty="0">
                <a:solidFill>
                  <a:schemeClr val="tx1"/>
                </a:solidFill>
              </a:rPr>
              <a:t>preferovaným způsobem komunikace </a:t>
            </a:r>
            <a:r>
              <a:rPr lang="cs-CZ" b="0" dirty="0">
                <a:solidFill>
                  <a:schemeClr val="tx1"/>
                </a:solidFill>
              </a:rPr>
              <a:t>žadatele s Centrem k IROP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Zajištění </a:t>
            </a:r>
            <a:r>
              <a:rPr lang="cs-CZ" dirty="0">
                <a:solidFill>
                  <a:schemeClr val="tx1"/>
                </a:solidFill>
              </a:rPr>
              <a:t>jednotnosti odpovědí </a:t>
            </a:r>
            <a:r>
              <a:rPr lang="cs-CZ" b="0" dirty="0">
                <a:solidFill>
                  <a:schemeClr val="tx1"/>
                </a:solidFill>
              </a:rPr>
              <a:t>u opakujících se dotazů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sz="3600" b="0" dirty="0">
                <a:solidFill>
                  <a:schemeClr val="tx1"/>
                </a:solidFill>
                <a:hlinkClick r:id="rId2"/>
              </a:rPr>
              <a:t>https://ks.crr.cz/</a:t>
            </a:r>
            <a:r>
              <a:rPr lang="cs-CZ" sz="3600" b="0" dirty="0">
                <a:solidFill>
                  <a:schemeClr val="tx1"/>
                </a:solidFill>
              </a:rPr>
              <a:t>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C1F9704-7D82-42F2-89DD-925A03685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869" y="4114800"/>
            <a:ext cx="3373090" cy="201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56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Konzultační servis IROP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66D6ABE-82EF-4885-A855-6EBD1B165E8E}"/>
              </a:ext>
            </a:extLst>
          </p:cNvPr>
          <p:cNvSpPr txBox="1"/>
          <p:nvPr/>
        </p:nvSpPr>
        <p:spPr>
          <a:xfrm>
            <a:off x="269565" y="1258435"/>
            <a:ext cx="4032928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Zadávání dotazů tazatelem týkající se IROP včetně základních parametrů – vyplnění aktivity, výzvy a kraje dle kterých je přiřazen konkrétní řešitel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DBFA1A2-0383-4772-9CB3-9557F1B164F8}"/>
              </a:ext>
            </a:extLst>
          </p:cNvPr>
          <p:cNvSpPr txBox="1"/>
          <p:nvPr/>
        </p:nvSpPr>
        <p:spPr>
          <a:xfrm>
            <a:off x="183137" y="3799637"/>
            <a:ext cx="4032928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Tazatel má k dispozici přehled všech svých řešených dotazů a o změně jejich stavu je notifikován na registrovaný e-mail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15570F8-DAF1-47B1-BB48-287E59BA4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746" y="1198034"/>
            <a:ext cx="4296182" cy="25058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Zástupný obsah 8">
            <a:extLst>
              <a:ext uri="{FF2B5EF4-FFF2-40B4-BE49-F238E27FC236}">
                <a16:creationId xmlns:a16="http://schemas.microsoft.com/office/drawing/2014/main" id="{74A71623-D960-46D9-83A3-D7A327D2E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46" y="3944507"/>
            <a:ext cx="4296182" cy="14461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93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Konzultační servis IROP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ástupný symbol pro obsah 7">
            <a:extLst>
              <a:ext uri="{FF2B5EF4-FFF2-40B4-BE49-F238E27FC236}">
                <a16:creationId xmlns:a16="http://schemas.microsoft.com/office/drawing/2014/main" id="{1D1C3164-BDAC-487B-9CC3-0C1CB8BF3AA0}"/>
              </a:ext>
            </a:extLst>
          </p:cNvPr>
          <p:cNvSpPr txBox="1">
            <a:spLocks/>
          </p:cNvSpPr>
          <p:nvPr/>
        </p:nvSpPr>
        <p:spPr>
          <a:xfrm>
            <a:off x="183137" y="1012055"/>
            <a:ext cx="8229600" cy="5251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1073150" indent="-158750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763" indent="-1571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3263" indent="-144463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</a:pPr>
            <a:endParaRPr lang="cs-CZ" sz="1400" b="0" dirty="0">
              <a:solidFill>
                <a:schemeClr val="tx1"/>
              </a:solidFill>
            </a:endParaRP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Zveřejnění často kladených dotazů a odpovědí k IROP i pro nepřihlášené uživatele </a:t>
            </a:r>
            <a:r>
              <a:rPr lang="cs-CZ" i="1" dirty="0"/>
              <a:t>(zatím pro výzvy v rámci REACT-EU, pro IROP 2021-2027 připravujeme</a:t>
            </a:r>
            <a:r>
              <a:rPr lang="cs-CZ" dirty="0"/>
              <a:t>)</a:t>
            </a:r>
          </a:p>
          <a:p>
            <a:pPr marL="273050" lvl="2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dirty="0"/>
              <a:t>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Arial"/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0B4A10F-1127-4AD3-AD30-17FC0FB863A7}"/>
              </a:ext>
            </a:extLst>
          </p:cNvPr>
          <p:cNvSpPr txBox="1"/>
          <p:nvPr/>
        </p:nvSpPr>
        <p:spPr>
          <a:xfrm>
            <a:off x="368967" y="4423839"/>
            <a:ext cx="7932822" cy="1313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Více jak 1500 vyřešených dotazů s průměrnou délkou odpovědi 2 PD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/>
              <a:t>Návod pro uživatele k dispozici na webových stránkách Centra: </a:t>
            </a:r>
            <a:r>
              <a:rPr lang="cs-CZ" dirty="0">
                <a:hlinkClick r:id="rId2"/>
              </a:rPr>
              <a:t>https://www.crr.cz/irop/konzultacni-servis-irop/</a:t>
            </a:r>
            <a:r>
              <a:rPr lang="cs-CZ" dirty="0"/>
              <a:t> </a:t>
            </a:r>
            <a:endParaRPr lang="cs-CZ" b="0" dirty="0">
              <a:solidFill>
                <a:schemeClr val="tx1"/>
              </a:solidFill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68334748-3A16-4710-BB0A-CEC3184E0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210" y="2092963"/>
            <a:ext cx="5100588" cy="23340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755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1" y="1491755"/>
            <a:ext cx="7709622" cy="4562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seminářů s tématem veřejných zakázek pro vybrané oblasti podpory (silnice, kybernetická bezpečnost, nákup přístrojového vybavení pro zdravotnické subjekty apod.),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workshopů, kulatých stolů, panelových diskuzí se zapojením externích subjektů, spolupracujících s Centrem v oblasti zadávání veřejných zakázek (zástupci ŘO IROP, gestora zákona o zadávání veřejných zakázek, advokátních kanceláří). 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Nosnými tématy budou kromě nejčastějších chyb zadavatelů v zadávacích / výběrových řízeních také ukázky dobré praxe, příp. nové trendy v zadávání veřejných zakázek </a:t>
            </a:r>
            <a:endParaRPr lang="cs-CZ" b="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Preventivní aktivity Centra v oblasti VZ</a:t>
            </a:r>
            <a:endParaRPr lang="cs-CZ" sz="2800" b="1" dirty="0">
              <a:solidFill>
                <a:srgbClr val="00529C"/>
              </a:solidFill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312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Územní odbor IROP pro Zlínský kraj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CC4FFED-DF75-46F8-9104-295E5B9D4225}"/>
              </a:ext>
            </a:extLst>
          </p:cNvPr>
          <p:cNvSpPr/>
          <p:nvPr/>
        </p:nvSpPr>
        <p:spPr>
          <a:xfrm>
            <a:off x="314035" y="1337032"/>
            <a:ext cx="8511183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Adresa: </a:t>
            </a:r>
            <a:r>
              <a:rPr lang="cs-CZ" sz="2000" b="1" dirty="0"/>
              <a:t>J. A. Bati 5648, 760 01 Zlín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Kontakt na ředitelku odboru: 	Ing. Lenka Kolářová</a:t>
            </a:r>
          </a:p>
          <a:p>
            <a:pPr lvl="8"/>
            <a:r>
              <a:rPr lang="cs-CZ" sz="2000" dirty="0"/>
              <a:t>e-mail: </a:t>
            </a:r>
            <a:r>
              <a:rPr lang="cs-CZ" sz="2000" dirty="0">
                <a:hlinkClick r:id="rId2"/>
              </a:rPr>
              <a:t>lenka.kolarova@crr.cz</a:t>
            </a:r>
            <a:endParaRPr lang="cs-CZ" sz="2000" dirty="0"/>
          </a:p>
          <a:p>
            <a:pPr lvl="8"/>
            <a:r>
              <a:rPr lang="cs-CZ" sz="2000" dirty="0"/>
              <a:t>Tel.: 572 774 422, 603 565 011</a:t>
            </a:r>
          </a:p>
          <a:p>
            <a:r>
              <a:rPr lang="cs-CZ" sz="2400" b="1" dirty="0"/>
              <a:t>		</a:t>
            </a:r>
          </a:p>
          <a:p>
            <a:r>
              <a:rPr lang="cs-CZ" sz="2200" b="1" dirty="0"/>
              <a:t>   </a:t>
            </a:r>
          </a:p>
          <a:p>
            <a:r>
              <a:rPr lang="cs-CZ" sz="2000" b="1" dirty="0"/>
              <a:t>	Oddělení hodnocení a kontroly</a:t>
            </a:r>
          </a:p>
          <a:p>
            <a:r>
              <a:rPr lang="cs-CZ" sz="2000" dirty="0"/>
              <a:t>		Vedoucí oddělení:</a:t>
            </a:r>
            <a:r>
              <a:rPr lang="cs-CZ" sz="2000" b="1" dirty="0"/>
              <a:t> </a:t>
            </a:r>
            <a:r>
              <a:rPr lang="cs-CZ" sz="2000" dirty="0"/>
              <a:t>Ing. Iva Polišenská</a:t>
            </a:r>
          </a:p>
          <a:p>
            <a:endParaRPr lang="cs-CZ" sz="2000" b="1" dirty="0"/>
          </a:p>
          <a:p>
            <a:r>
              <a:rPr lang="cs-CZ" sz="2000" b="1" dirty="0"/>
              <a:t>	Oddělení realizace</a:t>
            </a:r>
          </a:p>
          <a:p>
            <a:r>
              <a:rPr lang="cs-CZ" sz="2000" dirty="0"/>
              <a:t>		Vedoucí oddělení: Ing. Romana Foltýnová</a:t>
            </a:r>
          </a:p>
          <a:p>
            <a:endParaRPr lang="cs-CZ" sz="2200" b="1" dirty="0">
              <a:solidFill>
                <a:srgbClr val="0052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15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Územní odbor IROP pro Zlínský kraj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497010"/>
            <a:ext cx="8229600" cy="50419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SPECIALIZACE PRACOVIŠTĚ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sociální služby (aktuálně 101. výzva)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sociální podnikání</a:t>
            </a:r>
          </a:p>
          <a:p>
            <a:pPr>
              <a:spcAft>
                <a:spcPts val="600"/>
              </a:spcAft>
            </a:pPr>
            <a:endParaRPr lang="cs-CZ" sz="2000" b="1" u="sng" cap="all" dirty="0">
              <a:solidFill>
                <a:srgbClr val="00529C"/>
              </a:solidFill>
              <a:latin typeface="+mj-lt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Ostatní aktivity pracoviště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školství (MŠ, ZŠ, SŠ, neformální vzdělávání)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silnice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bezpečnost dopravy – chodníky, cyklostezky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IZS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snižování energetické náročnosti budov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sociální bydlení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komunitní centra</a:t>
            </a:r>
            <a:endParaRPr lang="cs-CZ" sz="2200" dirty="0"/>
          </a:p>
          <a:p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542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Sociální podnikání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291905"/>
            <a:ext cx="8229600" cy="52470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Sociální podnik Psí útulek Rožnovsko</a:t>
            </a:r>
          </a:p>
          <a:p>
            <a:pPr algn="ctr"/>
            <a:r>
              <a:rPr lang="cs-CZ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CZ.06.2.58/0.0/0.0/15_005/0000226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Předmětem projektu je vytvoření prostor a vybavení sociální firmy s názvem Psí útulek Rožnovsko s.r.o. Hlavním účelem je vytvoření nabídky adekvátních pracovních míst pro osoby znevýhodněné na trhu práce a výstavba Psího útulku pro zatoulané či opuštěné psy a kočky na území Mikroregionu Rožnovsko.</a:t>
            </a: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5A74764-5E88-4CF9-8E99-C2908142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210947"/>
              </p:ext>
            </p:extLst>
          </p:nvPr>
        </p:nvGraphicFramePr>
        <p:xfrm>
          <a:off x="457199" y="3731035"/>
          <a:ext cx="2755783" cy="2011680"/>
        </p:xfrm>
        <a:graphic>
          <a:graphicData uri="http://schemas.openxmlformats.org/drawingml/2006/table">
            <a:tbl>
              <a:tblPr firstRow="1" bandRow="1"/>
              <a:tblGrid>
                <a:gridCol w="275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Příjemce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Psí útulek Rožnovsko s.r.o.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Místo</a:t>
                      </a:r>
                      <a:r>
                        <a:rPr lang="cs-CZ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realizace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Rožnov pod Radhoštěm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Proplaceno ERDF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4 165 000 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  <a:endParaRPr lang="cs-CZ" sz="160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780EB3BA-DAA5-40BD-8C9E-F4C07B85A57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84800" y="2977531"/>
            <a:ext cx="4320000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97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Sociální bydlení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291905"/>
            <a:ext cx="8229600" cy="52470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Rekonstrukce domu č. p. 1066 - sociální bydlení, Uherský Brod</a:t>
            </a:r>
            <a:r>
              <a:rPr lang="cs-CZ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CZ.06.2.56/0.0/0.0/18_104/0009109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Předmětem projektu je vytvoření nájemního sociálního bydlení v Uherském Brodě prostřednictvím rekonstrukce objektu č.p. 1066. Výsledkem projektu je 9 sociálních bytů různé velikosti a dispozice vč. bezbariérového bytu.</a:t>
            </a: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5A74764-5E88-4CF9-8E99-C2908142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328062"/>
              </p:ext>
            </p:extLst>
          </p:nvPr>
        </p:nvGraphicFramePr>
        <p:xfrm>
          <a:off x="457199" y="3731035"/>
          <a:ext cx="2755783" cy="2011680"/>
        </p:xfrm>
        <a:graphic>
          <a:graphicData uri="http://schemas.openxmlformats.org/drawingml/2006/table">
            <a:tbl>
              <a:tblPr firstRow="1" bandRow="1"/>
              <a:tblGrid>
                <a:gridCol w="275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Příjemce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Město Uherský Brod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Místo</a:t>
                      </a:r>
                      <a:r>
                        <a:rPr lang="cs-CZ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realizace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Uherský Brod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Proplaceno ERDF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14 338 955 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  <a:endParaRPr lang="cs-CZ" sz="160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DABF7529-ED4E-43B9-8135-695515D8D7D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00" y="2934715"/>
            <a:ext cx="4320000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42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Vzdělávání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300294"/>
            <a:ext cx="8229600" cy="52386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Odborné učebny v ZŠ Valašské Klobouky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CZ.06.2.67/0.0/0.0/16_063/0003832</a:t>
            </a:r>
          </a:p>
          <a:p>
            <a:pPr algn="just">
              <a:spcBef>
                <a:spcPts val="600"/>
              </a:spcBef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Předmětem projektu jsou stavební úpravy odborných učeben, laboratoří, pracoven i dílen vč. zázemí pro pedagogy. </a:t>
            </a:r>
            <a:r>
              <a:rPr lang="cs-CZ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 zaměřen na žáky s povinnými učebními předměty chemie, biologie a fyzika a na žáky s výukou cizích jazyků a praktickými předměty. </a:t>
            </a: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5A74764-5E88-4CF9-8E99-C2908142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971318"/>
              </p:ext>
            </p:extLst>
          </p:nvPr>
        </p:nvGraphicFramePr>
        <p:xfrm>
          <a:off x="457199" y="3731035"/>
          <a:ext cx="2755783" cy="2011680"/>
        </p:xfrm>
        <a:graphic>
          <a:graphicData uri="http://schemas.openxmlformats.org/drawingml/2006/table">
            <a:tbl>
              <a:tblPr firstRow="1" bandRow="1"/>
              <a:tblGrid>
                <a:gridCol w="275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Příjemce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Město Valašské Klobouky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Místo</a:t>
                      </a:r>
                      <a:r>
                        <a:rPr lang="cs-CZ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realizace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Valašské Klobouky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Proplaceno ERDF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25 196 068 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  <a:endParaRPr lang="cs-CZ" sz="160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932D30D8-D34E-4367-B8BC-753AEAB34A03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00" y="2934715"/>
            <a:ext cx="4320000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70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Vzdělávání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291904"/>
            <a:ext cx="8229600" cy="52470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buFont typeface="Arial"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Přístavba ZŠ na Prostřední Bečvě za účelem zkvalitnění klíčových kompetencí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CZ.06.2.67/0.0/0.0/16_063/0004152</a:t>
            </a:r>
          </a:p>
          <a:p>
            <a:pPr algn="just">
              <a:spcBef>
                <a:spcPts val="600"/>
              </a:spcBef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Předmětem projektu jsou stavební práce a pořízení vybavení do 1 odborné učebny a 1 venkovní učebny ve vazbě na klíčové kompetence komunikace v cizích jazycích.</a:t>
            </a: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5A74764-5E88-4CF9-8E99-C2908142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869187"/>
              </p:ext>
            </p:extLst>
          </p:nvPr>
        </p:nvGraphicFramePr>
        <p:xfrm>
          <a:off x="457199" y="3731035"/>
          <a:ext cx="2755783" cy="2011680"/>
        </p:xfrm>
        <a:graphic>
          <a:graphicData uri="http://schemas.openxmlformats.org/drawingml/2006/table">
            <a:tbl>
              <a:tblPr firstRow="1" bandRow="1"/>
              <a:tblGrid>
                <a:gridCol w="275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Příjemce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Obec Prostřední Bečva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Místo</a:t>
                      </a:r>
                      <a:r>
                        <a:rPr lang="cs-CZ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realizace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Prostřední Bečva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Proplaceno ERDF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6 495 849 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  <a:endParaRPr lang="cs-CZ" sz="160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5E78BE1A-EAE8-41A5-BAD4-A8AE79B4146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00" y="2934715"/>
            <a:ext cx="4320000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48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Energetické úspory v bytových domech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300294"/>
            <a:ext cx="8229600" cy="52386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Zateplení, oprava lodžií, vstupu a schránek  BD, ul. Družstevní 4509, Zlín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CZ.06.2.11/0.0/0.0/16_098/0006046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Předmětem projektu je zlepšení tepelně technických vlastností bytového domu, ul. Družstevní 4509, Zlín. Projekt prostřednictvím zateplení obvodového pláště řeší opatření ke snížení spotřeby energie. </a:t>
            </a: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5A74764-5E88-4CF9-8E99-C2908142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48115"/>
              </p:ext>
            </p:extLst>
          </p:nvPr>
        </p:nvGraphicFramePr>
        <p:xfrm>
          <a:off x="457199" y="3731035"/>
          <a:ext cx="2755783" cy="2011680"/>
        </p:xfrm>
        <a:graphic>
          <a:graphicData uri="http://schemas.openxmlformats.org/drawingml/2006/table">
            <a:tbl>
              <a:tblPr firstRow="1" bandRow="1"/>
              <a:tblGrid>
                <a:gridCol w="275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Příjemce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Statutární město Zlín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Místo</a:t>
                      </a:r>
                      <a:r>
                        <a:rPr lang="cs-CZ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realizace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Zlín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Proplaceno ERDF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3 625 117 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  <a:endParaRPr lang="cs-CZ" sz="160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7DFDF7C2-6386-4446-96FA-A5E8BABA329B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00" y="2934715"/>
            <a:ext cx="4320000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5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Bezpečnost dopravy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0CA15E9-E744-46B6-B36C-58F7D25527E2}"/>
              </a:ext>
            </a:extLst>
          </p:cNvPr>
          <p:cNvSpPr txBox="1">
            <a:spLocks/>
          </p:cNvSpPr>
          <p:nvPr/>
        </p:nvSpPr>
        <p:spPr>
          <a:xfrm>
            <a:off x="457200" y="1300294"/>
            <a:ext cx="8229600" cy="52386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Modernizace chodníků v obci Šarovy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CZ.06.4.59/0.0/0.0/16_038/0011633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Předmětem projektu je modernizace chodníku podél komunikace č. II/497 protínající celou obec, kdy se jedná o značné frekventovanou komunikaci (hlavní tah mezi městy Uherské Hradiště a Zlín).</a:t>
            </a: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5A74764-5E88-4CF9-8E99-C29081424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1966"/>
              </p:ext>
            </p:extLst>
          </p:nvPr>
        </p:nvGraphicFramePr>
        <p:xfrm>
          <a:off x="457199" y="3731035"/>
          <a:ext cx="2755783" cy="2011680"/>
        </p:xfrm>
        <a:graphic>
          <a:graphicData uri="http://schemas.openxmlformats.org/drawingml/2006/table">
            <a:tbl>
              <a:tblPr firstRow="1" bandRow="1"/>
              <a:tblGrid>
                <a:gridCol w="275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Příjemce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Obec Šarovy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Místo</a:t>
                      </a:r>
                      <a:r>
                        <a:rPr lang="cs-CZ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realizace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Šarovy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Proplaceno ERDF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cs-CZ" sz="16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1 207 511 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Kč</a:t>
                      </a:r>
                      <a:endParaRPr lang="cs-CZ" sz="160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BBCDC3E8-1434-412E-BA78-BC2ED4C874E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366800" y="2934715"/>
            <a:ext cx="4320000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50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Na webu nejčastější dotazy ke 101. výzvě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Příprava žádosti o podporu vč. povinných příloh = jen informace spojené s předmětem projektu; Studie proveditelnosti nemusí mít 175 stran </a:t>
            </a:r>
            <a:r>
              <a:rPr lang="cs-CZ" sz="1800" dirty="0">
                <a:sym typeface="Wingdings" panose="05000000000000000000" pitchFamily="2" charset="2"/>
              </a:rPr>
              <a:t> (není záruka kvality, ale spíše její ceny)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Předjednaný projektový záměr (v místě realizace s městem nebo krajem) je základ úspěchu a potřebnosti zejména u nově budovaných kapacit/služeb.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Znalost procesu střednědobého plánování a obecně registrace soc. služeb (podmínky zařazení do sítě a vydání registrace).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Doporučení pro žadatele ze zkušeností Centra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Sociální služby</a:t>
            </a:r>
          </a:p>
        </p:txBody>
      </p:sp>
    </p:spTree>
    <p:extLst>
      <p:ext uri="{BB962C8B-B14F-4D97-AF65-F5344CB8AC3E}">
        <p14:creationId xmlns:p14="http://schemas.microsoft.com/office/powerpoint/2010/main" val="1254297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Znalost terminologie zákona č. 108 Sb., o sociální službách a prováděcí vyhlášky č. 505/2006 Sb.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Registrace sociální služby x Pověření k výkonu SOHZ = dva rozdílné právní akty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NZV:</a:t>
            </a:r>
          </a:p>
          <a:p>
            <a:pPr marL="739775" lvl="1" indent="-285750"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900" b="0" dirty="0">
                <a:solidFill>
                  <a:schemeClr val="tx1"/>
                </a:solidFill>
              </a:rPr>
              <a:t>využívá-li vybavení/prostory, které jsou předmětem projektu, i služba projektem nedotčená, je nutné výdaj poměrově krátit</a:t>
            </a:r>
          </a:p>
          <a:p>
            <a:pPr marL="739775" lvl="1" indent="-285750"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900" b="0" dirty="0">
                <a:solidFill>
                  <a:schemeClr val="tx1"/>
                </a:solidFill>
              </a:rPr>
              <a:t>zásoby a spotřební materiál (nadměrné množství neodpovídající počtu klientů/pracovníků, kancelářský papír, drobné vybavení – nutná evidence)</a:t>
            </a:r>
          </a:p>
          <a:p>
            <a:pPr marL="739775" lvl="1" indent="-285750"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900" b="0" dirty="0">
                <a:solidFill>
                  <a:schemeClr val="tx1"/>
                </a:solidFill>
              </a:rPr>
              <a:t>vybavení pro poskytování fakultativních činností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cs-CZ" sz="19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Doporučení pro žadatele ze zkušeností Centra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Sociální služby</a:t>
            </a:r>
          </a:p>
        </p:txBody>
      </p:sp>
    </p:spTree>
    <p:extLst>
      <p:ext uri="{BB962C8B-B14F-4D97-AF65-F5344CB8AC3E}">
        <p14:creationId xmlns:p14="http://schemas.microsoft.com/office/powerpoint/2010/main" val="3865985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Žadatel si před realizací nedefinoval jednoznačně vlastní pravidla pro nakládání s byty.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Žadatel nezmapoval dostatečně vhodné cílové skupiny, pro které chce sociální byty budovat		obsazení bytů osobami, které nespadají do CS           riziko nesplnění indikátoru průměrného počtu obsazených lůžek v bytech v době udržitelnosti projektu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Nedostatečně zjištěné majetkové poměry, příjmy potenciálních nájemníků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Absence terénní/ambulantní sociální práce, která musí být doprovodným opatřením spojeným s poskytnutím sociálního bytu z důvodu odborného řešení bytové otázky cílových skupin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Neexistence evidence sociální práce (žadatelé NNO)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Doporučení pro žadatele ze zkušeností Centra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Sociální bydlení – častá pochybení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B896E65-82B9-4A4F-A6EF-C49E06C3E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844" y="3304021"/>
            <a:ext cx="597460" cy="24995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8D59AFB-E996-42D4-AF85-FB435CDB0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644" y="3054063"/>
            <a:ext cx="597460" cy="2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77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Pravidelně sledovat webové stránky IROP (MMR, Centrum)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Využívat komunikační kanály konzultačního servisu IROP 2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Věnovat pozornost přípravě projektu ve vazbě na plánované aktivity a harmonogram projektu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Inspirovat se dokumentací z již zrealizovaných výzev a projektů IROP </a:t>
            </a:r>
            <a:r>
              <a:rPr lang="cs-CZ" sz="1800" dirty="0">
                <a:solidFill>
                  <a:srgbClr val="00529C"/>
                </a:solidFill>
              </a:rPr>
              <a:t>(</a:t>
            </a:r>
            <a:r>
              <a:rPr lang="cs-CZ" sz="1800" dirty="0">
                <a:solidFill>
                  <a:srgbClr val="00529C"/>
                </a:solidFill>
                <a:hlinkClick r:id="rId2"/>
              </a:rPr>
              <a:t>https://irop.mmr.cz/cs/</a:t>
            </a:r>
            <a:r>
              <a:rPr lang="cs-CZ" sz="1800" dirty="0" err="1">
                <a:solidFill>
                  <a:srgbClr val="00529C"/>
                </a:solidFill>
                <a:hlinkClick r:id="rId2"/>
              </a:rPr>
              <a:t>Vyzvy</a:t>
            </a:r>
            <a:r>
              <a:rPr lang="cs-CZ" sz="1800" dirty="0">
                <a:solidFill>
                  <a:srgbClr val="00529C"/>
                </a:solidFill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Soustředit se na výběr zpracovatelské agentury a vymezení smluvních podmínek, ověřit si reference agentury a její spolehlivost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Zvážit případné využití externích zdrojů pro realizaci výběrového řízení (dle výše předpokládané hodnoty veřejné zakázky)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Znát Zákon o zadávání veřejných zakázek a vydané metodiky IROP k zadávání veřejných zakázek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</p:txBody>
      </p:sp>
    </p:spTree>
    <p:extLst>
      <p:ext uri="{BB962C8B-B14F-4D97-AF65-F5344CB8AC3E}">
        <p14:creationId xmlns:p14="http://schemas.microsoft.com/office/powerpoint/2010/main" val="3682971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Zvážit způsob financování vlastních zdrojů žadatele (nižší míra podpory a  nutnost financování projektu v době udržitelnosti)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Připravit rozpočet na nutnost zajištění předfinancování projektu (zejména u větších investičních projektů)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Mít interně projednané projektové záměry a zajistit si jejich případné zařazení do strategických dokumentů (např. KAP, MAP, RAP)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Soustředit se na včasné zpracování projektové dokumentace a získávání stavebních povolení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Seznámit se s prostředím a příručkami pro monitorovací systém (MS 2021+)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Účastnit se seminářů MMR/Centra k plánovaným výzvám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</p:txBody>
      </p:sp>
    </p:spTree>
    <p:extLst>
      <p:ext uri="{BB962C8B-B14F-4D97-AF65-F5344CB8AC3E}">
        <p14:creationId xmlns:p14="http://schemas.microsoft.com/office/powerpoint/2010/main" val="3384345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8F12B2A-97E4-2C43-8325-B08A28F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438C0C9-9787-9242-8582-8935FAF917D8}"/>
              </a:ext>
            </a:extLst>
          </p:cNvPr>
          <p:cNvSpPr txBox="1">
            <a:spLocks/>
          </p:cNvSpPr>
          <p:nvPr/>
        </p:nvSpPr>
        <p:spPr>
          <a:xfrm>
            <a:off x="433350" y="2063132"/>
            <a:ext cx="8008005" cy="38744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800" dirty="0"/>
              <a:t>Zavést a dodržovat metodiku řízení projektů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Soustředit se na výběr a vybudování stabilních realizačních týmů s přesným vymezením kompetencí a odpovědností, omezit počty změn v týmu, především na vedoucích pozicích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Klást velký důraz na vymezení smluvních podmínek u veřejných zakázek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Ponechat si přístup do monitorovacího systému a pravidelně se informovat o stavu administrace projektu v případě využití služeb zpracovatelské agentury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1800" dirty="0"/>
              <a:t>Znát pravidla programu a v případě nejasností, např. ohledně způsobilosti výdaje, v předstihu konzultovat s příslušnou osobou z Centra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35655-E394-5840-A990-731AB244CD14}"/>
              </a:ext>
            </a:extLst>
          </p:cNvPr>
          <p:cNvSpPr txBox="1">
            <a:spLocks/>
          </p:cNvSpPr>
          <p:nvPr/>
        </p:nvSpPr>
        <p:spPr>
          <a:xfrm>
            <a:off x="962526" y="675488"/>
            <a:ext cx="7603958" cy="75789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Nadpis 12">
            <a:extLst>
              <a:ext uri="{FF2B5EF4-FFF2-40B4-BE49-F238E27FC236}">
                <a16:creationId xmlns:a16="http://schemas.microsoft.com/office/drawing/2014/main" id="{00AAB645-88E9-4129-8056-B6A9646171E4}"/>
              </a:ext>
            </a:extLst>
          </p:cNvPr>
          <p:cNvSpPr txBox="1">
            <a:spLocks/>
          </p:cNvSpPr>
          <p:nvPr/>
        </p:nvSpPr>
        <p:spPr>
          <a:xfrm>
            <a:off x="433351" y="1433386"/>
            <a:ext cx="825826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</p:txBody>
      </p:sp>
    </p:spTree>
    <p:extLst>
      <p:ext uri="{BB962C8B-B14F-4D97-AF65-F5344CB8AC3E}">
        <p14:creationId xmlns:p14="http://schemas.microsoft.com/office/powerpoint/2010/main" val="1906858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F933821-A5DA-7140-8831-7E4D84AA8A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501650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1CD06E-30C7-0F4B-9F7B-A86A3F339833}"/>
              </a:ext>
            </a:extLst>
          </p:cNvPr>
          <p:cNvSpPr txBox="1">
            <a:spLocks/>
          </p:cNvSpPr>
          <p:nvPr/>
        </p:nvSpPr>
        <p:spPr>
          <a:xfrm>
            <a:off x="0" y="2938585"/>
            <a:ext cx="9143999" cy="8904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00529C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  <a:r>
              <a:rPr lang="cs-CZ" sz="5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 sz="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86396"/>
      </p:ext>
    </p:extLst>
  </p:cSld>
  <p:clrMapOvr>
    <a:masterClrMapping/>
  </p:clrMapOvr>
</p:sld>
</file>

<file path=ppt/theme/theme1.xml><?xml version="1.0" encoding="utf-8"?>
<a:theme xmlns:a="http://schemas.openxmlformats.org/drawingml/2006/main" name="CRR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RR PPT modra" id="{D7112295-DE83-5842-848C-194A14FDB72F}" vid="{3F9FFF0E-BF0B-D64C-A9D2-5EEC900BA2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CRR template</Template>
  <TotalTime>1834</TotalTime>
  <Words>1494</Words>
  <Application>Microsoft Office PowerPoint</Application>
  <PresentationFormat>Předvádění na obrazovce (4:3)</PresentationFormat>
  <Paragraphs>229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CRR template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 na více řádků, třeba i na tři anebo dokonce i na čtyři.</dc:title>
  <dc:subject/>
  <dc:creator>Microsoft Office User</dc:creator>
  <cp:keywords/>
  <dc:description/>
  <cp:lastModifiedBy>Sodomková Michaela</cp:lastModifiedBy>
  <cp:revision>129</cp:revision>
  <cp:lastPrinted>2021-09-01T12:35:57Z</cp:lastPrinted>
  <dcterms:created xsi:type="dcterms:W3CDTF">2021-01-13T14:58:16Z</dcterms:created>
  <dcterms:modified xsi:type="dcterms:W3CDTF">2021-09-07T09:13:15Z</dcterms:modified>
  <cp:category/>
</cp:coreProperties>
</file>