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69" r:id="rId2"/>
    <p:sldId id="271" r:id="rId3"/>
    <p:sldId id="274" r:id="rId4"/>
    <p:sldId id="275" r:id="rId5"/>
    <p:sldId id="276" r:id="rId6"/>
    <p:sldId id="278" r:id="rId7"/>
    <p:sldId id="279" r:id="rId8"/>
    <p:sldId id="280" r:id="rId9"/>
    <p:sldId id="281" r:id="rId10"/>
    <p:sldId id="282" r:id="rId11"/>
    <p:sldId id="28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284" r:id="rId20"/>
    <p:sldId id="285" r:id="rId21"/>
    <p:sldId id="286" r:id="rId22"/>
    <p:sldId id="299" r:id="rId23"/>
    <p:sldId id="303" r:id="rId24"/>
    <p:sldId id="300" r:id="rId25"/>
    <p:sldId id="301" r:id="rId26"/>
    <p:sldId id="302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73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2">
          <p15:clr>
            <a:srgbClr val="A4A3A4"/>
          </p15:clr>
        </p15:guide>
        <p15:guide id="2" pos="48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Čusová Zuzana" initials="ČZ" lastIdx="1" clrIdx="0">
    <p:extLst>
      <p:ext uri="{19B8F6BF-5375-455C-9EA6-DF929625EA0E}">
        <p15:presenceInfo xmlns:p15="http://schemas.microsoft.com/office/powerpoint/2012/main" userId="S::CusovaZ@crr.cz::bd9998a2-00eb-49b5-91c7-13038b2eaa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A4E5"/>
    <a:srgbClr val="0C56A6"/>
    <a:srgbClr val="0B55A2"/>
    <a:srgbClr val="0C56A4"/>
    <a:srgbClr val="00529C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814"/>
    <p:restoredTop sz="86433"/>
  </p:normalViewPr>
  <p:slideViewPr>
    <p:cSldViewPr snapToGrid="0" snapToObjects="1">
      <p:cViewPr varScale="1">
        <p:scale>
          <a:sx n="58" d="100"/>
          <a:sy n="58" d="100"/>
        </p:scale>
        <p:origin x="366" y="60"/>
      </p:cViewPr>
      <p:guideLst>
        <p:guide orient="horz" pos="3382"/>
        <p:guide pos="4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0FD38E-A79F-4FB4-A106-C630928B8F8F}" type="doc">
      <dgm:prSet loTypeId="urn:microsoft.com/office/officeart/2005/8/layout/hierarchy2" loCatId="hierarchy" qsTypeId="urn:microsoft.com/office/officeart/2005/8/quickstyle/simple2" qsCatId="simple" csTypeId="urn:microsoft.com/office/officeart/2005/8/colors/colorful1#1" csCatId="colorful" phldr="1"/>
      <dgm:spPr/>
      <dgm:t>
        <a:bodyPr/>
        <a:lstStyle/>
        <a:p>
          <a:endParaRPr lang="cs-CZ"/>
        </a:p>
      </dgm:t>
    </dgm:pt>
    <dgm:pt modelId="{ECC4787D-9448-42F8-88D1-C0913C08C178}">
      <dgm:prSet phldrT="[Text]" custT="1"/>
      <dgm:spPr>
        <a:solidFill>
          <a:srgbClr val="5FA4E5"/>
        </a:solidFill>
        <a:ln w="9525">
          <a:solidFill>
            <a:schemeClr val="tx1"/>
          </a:solidFill>
        </a:ln>
      </dgm:spPr>
      <dgm:t>
        <a:bodyPr/>
        <a:lstStyle/>
        <a:p>
          <a:r>
            <a:rPr lang="cs-CZ" sz="1400" dirty="0">
              <a:solidFill>
                <a:schemeClr val="tx1"/>
              </a:solidFill>
            </a:rPr>
            <a:t>Územní odbor IROP pro Jihomoravský kraj</a:t>
          </a:r>
        </a:p>
      </dgm:t>
    </dgm:pt>
    <dgm:pt modelId="{6A1B4AF9-9996-408E-9BDF-FD29B45FC37F}" type="parTrans" cxnId="{2B7DB36B-46F8-4890-B626-E8A3FE68475B}">
      <dgm:prSet/>
      <dgm:spPr/>
      <dgm:t>
        <a:bodyPr/>
        <a:lstStyle/>
        <a:p>
          <a:endParaRPr lang="cs-CZ" sz="1400"/>
        </a:p>
      </dgm:t>
    </dgm:pt>
    <dgm:pt modelId="{0A71B2B3-A1D7-4FD0-9F74-243F9916B397}" type="sibTrans" cxnId="{2B7DB36B-46F8-4890-B626-E8A3FE68475B}">
      <dgm:prSet/>
      <dgm:spPr/>
      <dgm:t>
        <a:bodyPr/>
        <a:lstStyle/>
        <a:p>
          <a:endParaRPr lang="cs-CZ" sz="1400"/>
        </a:p>
      </dgm:t>
    </dgm:pt>
    <dgm:pt modelId="{3B2FE704-C3D0-4CA1-8BDC-35399D9665CC}">
      <dgm:prSet phldrT="[Text]" custT="1"/>
      <dgm:spPr>
        <a:solidFill>
          <a:schemeClr val="accent4">
            <a:lumMod val="40000"/>
            <a:lumOff val="60000"/>
          </a:schemeClr>
        </a:solidFill>
        <a:ln w="9525">
          <a:solidFill>
            <a:schemeClr val="tx1"/>
          </a:solidFill>
        </a:ln>
      </dgm:spPr>
      <dgm:t>
        <a:bodyPr/>
        <a:lstStyle/>
        <a:p>
          <a:endParaRPr lang="cs-CZ" sz="1400" kern="1200" dirty="0">
            <a:solidFill>
              <a:schemeClr val="tx1"/>
            </a:solidFill>
          </a:endParaRPr>
        </a:p>
        <a:p>
          <a:r>
            <a:rPr lang="cs-CZ" sz="1400" kern="1200" dirty="0">
              <a:solidFill>
                <a:schemeClr val="tx1"/>
              </a:solidFill>
            </a:rPr>
            <a:t>Oddělení </a:t>
          </a:r>
          <a:r>
            <a:rPr lang="cs-CZ" sz="1400" kern="1200" dirty="0">
              <a:solidFill>
                <a:prstClr val="black"/>
              </a:solidFill>
              <a:latin typeface="Arial" panose="020B0604020202020204"/>
              <a:ea typeface="+mn-ea"/>
              <a:cs typeface="+mn-cs"/>
            </a:rPr>
            <a:t>hodnocení a kontroly</a:t>
          </a:r>
        </a:p>
        <a:p>
          <a:endParaRPr lang="cs-CZ" sz="1400" kern="1200" dirty="0">
            <a:solidFill>
              <a:schemeClr val="tx1"/>
            </a:solidFill>
          </a:endParaRPr>
        </a:p>
      </dgm:t>
    </dgm:pt>
    <dgm:pt modelId="{3B4111B0-90DB-4952-8BE9-84DF3A6B9617}" type="parTrans" cxnId="{3FA7606A-663A-442A-8560-482799271755}">
      <dgm:prSet custT="1"/>
      <dgm:spPr>
        <a:ln>
          <a:solidFill>
            <a:srgbClr val="5FA4E5"/>
          </a:solidFill>
        </a:ln>
      </dgm:spPr>
      <dgm:t>
        <a:bodyPr/>
        <a:lstStyle/>
        <a:p>
          <a:endParaRPr lang="cs-CZ" sz="1400" dirty="0"/>
        </a:p>
      </dgm:t>
    </dgm:pt>
    <dgm:pt modelId="{743257F1-A553-40F2-98DD-D21EEC8AF141}" type="sibTrans" cxnId="{3FA7606A-663A-442A-8560-482799271755}">
      <dgm:prSet/>
      <dgm:spPr/>
      <dgm:t>
        <a:bodyPr/>
        <a:lstStyle/>
        <a:p>
          <a:endParaRPr lang="cs-CZ" sz="1400"/>
        </a:p>
      </dgm:t>
    </dgm:pt>
    <dgm:pt modelId="{2255A3E4-0405-4142-940C-7BAA27863EC0}">
      <dgm:prSet phldrT="[Text]" custT="1"/>
      <dgm:spPr>
        <a:solidFill>
          <a:schemeClr val="accent3">
            <a:lumMod val="40000"/>
            <a:lumOff val="60000"/>
          </a:schemeClr>
        </a:solidFill>
        <a:ln w="9525">
          <a:solidFill>
            <a:schemeClr val="tx1"/>
          </a:solidFill>
        </a:ln>
      </dgm:spPr>
      <dgm:t>
        <a:bodyPr/>
        <a:lstStyle/>
        <a:p>
          <a:pPr algn="ctr"/>
          <a:r>
            <a:rPr lang="cs-CZ" sz="1400" dirty="0">
              <a:solidFill>
                <a:schemeClr val="tx1"/>
              </a:solidFill>
            </a:rPr>
            <a:t>Oddělení administrace veřejných zakázek Brno</a:t>
          </a:r>
        </a:p>
      </dgm:t>
    </dgm:pt>
    <dgm:pt modelId="{C0C8B004-E8EB-4A1F-B5F8-612FF4860A19}" type="parTrans" cxnId="{1F0B593A-8239-4DC6-A0E8-9FED561FF06F}">
      <dgm:prSet custT="1"/>
      <dgm:spPr>
        <a:ln>
          <a:solidFill>
            <a:srgbClr val="5FA4E5"/>
          </a:solidFill>
        </a:ln>
      </dgm:spPr>
      <dgm:t>
        <a:bodyPr/>
        <a:lstStyle/>
        <a:p>
          <a:endParaRPr lang="cs-CZ" sz="1400" dirty="0"/>
        </a:p>
      </dgm:t>
    </dgm:pt>
    <dgm:pt modelId="{6D8A66ED-CC69-4991-9AC2-647C8C48A2D9}" type="sibTrans" cxnId="{1F0B593A-8239-4DC6-A0E8-9FED561FF06F}">
      <dgm:prSet/>
      <dgm:spPr/>
      <dgm:t>
        <a:bodyPr/>
        <a:lstStyle/>
        <a:p>
          <a:endParaRPr lang="cs-CZ" sz="1400"/>
        </a:p>
      </dgm:t>
    </dgm:pt>
    <dgm:pt modelId="{1D5959A1-183E-4BB5-922D-534BC8E678BE}">
      <dgm:prSet custT="1"/>
      <dgm:spPr>
        <a:solidFill>
          <a:schemeClr val="accent6">
            <a:lumMod val="60000"/>
            <a:lumOff val="40000"/>
          </a:schemeClr>
        </a:solidFill>
        <a:ln w="9525">
          <a:solidFill>
            <a:schemeClr val="tx1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cs-CZ" sz="1400" dirty="0">
            <a:solidFill>
              <a:schemeClr val="tx1"/>
            </a:solidFill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400" dirty="0">
              <a:solidFill>
                <a:schemeClr val="tx1"/>
              </a:solidFill>
            </a:rPr>
            <a:t>Oddělení realizace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cs-CZ" sz="1400" dirty="0">
            <a:solidFill>
              <a:schemeClr val="tx1"/>
            </a:solidFill>
          </a:endParaRPr>
        </a:p>
      </dgm:t>
    </dgm:pt>
    <dgm:pt modelId="{4E6EAADB-A9AE-4E7A-9BC9-CC34D0909617}" type="parTrans" cxnId="{165F2BB2-FE1C-4522-8019-1948A4FEE696}">
      <dgm:prSet custT="1"/>
      <dgm:spPr>
        <a:ln>
          <a:solidFill>
            <a:srgbClr val="5FA4E5"/>
          </a:solidFill>
        </a:ln>
      </dgm:spPr>
      <dgm:t>
        <a:bodyPr/>
        <a:lstStyle/>
        <a:p>
          <a:endParaRPr lang="cs-CZ" sz="1400" dirty="0"/>
        </a:p>
      </dgm:t>
    </dgm:pt>
    <dgm:pt modelId="{8B65F8F1-ED26-4F0B-99F2-2ADBB5BD8545}" type="sibTrans" cxnId="{165F2BB2-FE1C-4522-8019-1948A4FEE696}">
      <dgm:prSet/>
      <dgm:spPr/>
      <dgm:t>
        <a:bodyPr/>
        <a:lstStyle/>
        <a:p>
          <a:endParaRPr lang="cs-CZ" sz="1400"/>
        </a:p>
      </dgm:t>
    </dgm:pt>
    <dgm:pt modelId="{B438C520-95D2-4B80-8A68-579CD2D7CD98}" type="pres">
      <dgm:prSet presAssocID="{ED0FD38E-A79F-4FB4-A106-C630928B8F8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FB9430A-FC2F-42FE-9C3A-9C6D153E873A}" type="pres">
      <dgm:prSet presAssocID="{ECC4787D-9448-42F8-88D1-C0913C08C178}" presName="root1" presStyleCnt="0"/>
      <dgm:spPr/>
    </dgm:pt>
    <dgm:pt modelId="{3D7CCBBD-1E1A-41B0-8189-ACA0A2E82469}" type="pres">
      <dgm:prSet presAssocID="{ECC4787D-9448-42F8-88D1-C0913C08C178}" presName="LevelOneTextNode" presStyleLbl="node0" presStyleIdx="0" presStyleCnt="1" custScaleX="123287" custScaleY="195079" custLinFactNeighborX="-68864" custLinFactNeighborY="-5287">
        <dgm:presLayoutVars>
          <dgm:chPref val="3"/>
        </dgm:presLayoutVars>
      </dgm:prSet>
      <dgm:spPr/>
    </dgm:pt>
    <dgm:pt modelId="{3598ACF1-5412-456C-BF96-5CA770024127}" type="pres">
      <dgm:prSet presAssocID="{ECC4787D-9448-42F8-88D1-C0913C08C178}" presName="level2hierChild" presStyleCnt="0"/>
      <dgm:spPr/>
    </dgm:pt>
    <dgm:pt modelId="{36E3FC8D-675F-4CE5-80E5-F4D50BD47EA3}" type="pres">
      <dgm:prSet presAssocID="{3B4111B0-90DB-4952-8BE9-84DF3A6B9617}" presName="conn2-1" presStyleLbl="parChTrans1D2" presStyleIdx="0" presStyleCnt="3"/>
      <dgm:spPr/>
    </dgm:pt>
    <dgm:pt modelId="{27F596C6-DA72-496A-87B9-B0B60FBC9BE0}" type="pres">
      <dgm:prSet presAssocID="{3B4111B0-90DB-4952-8BE9-84DF3A6B9617}" presName="connTx" presStyleLbl="parChTrans1D2" presStyleIdx="0" presStyleCnt="3"/>
      <dgm:spPr/>
    </dgm:pt>
    <dgm:pt modelId="{AA56C1E4-1AA4-4FEA-9E12-F46748472B5D}" type="pres">
      <dgm:prSet presAssocID="{3B2FE704-C3D0-4CA1-8BDC-35399D9665CC}" presName="root2" presStyleCnt="0"/>
      <dgm:spPr/>
    </dgm:pt>
    <dgm:pt modelId="{1AD2F15F-DE81-4B40-91D7-4EEBC3101F11}" type="pres">
      <dgm:prSet presAssocID="{3B2FE704-C3D0-4CA1-8BDC-35399D9665CC}" presName="LevelTwoTextNode" presStyleLbl="node2" presStyleIdx="0" presStyleCnt="3" custScaleX="115412" custScaleY="192352" custLinFactNeighborX="-4057" custLinFactNeighborY="-8443">
        <dgm:presLayoutVars>
          <dgm:chPref val="3"/>
        </dgm:presLayoutVars>
      </dgm:prSet>
      <dgm:spPr/>
    </dgm:pt>
    <dgm:pt modelId="{6BC2CCD4-BFC8-4D47-AB6E-86EB7B3EACBC}" type="pres">
      <dgm:prSet presAssocID="{3B2FE704-C3D0-4CA1-8BDC-35399D9665CC}" presName="level3hierChild" presStyleCnt="0"/>
      <dgm:spPr/>
    </dgm:pt>
    <dgm:pt modelId="{450058F8-D2C7-4CA3-B0E5-1047526243F7}" type="pres">
      <dgm:prSet presAssocID="{4E6EAADB-A9AE-4E7A-9BC9-CC34D0909617}" presName="conn2-1" presStyleLbl="parChTrans1D2" presStyleIdx="1" presStyleCnt="3"/>
      <dgm:spPr/>
    </dgm:pt>
    <dgm:pt modelId="{AFEADF20-FA36-4B7A-B83F-4CB83FFBB212}" type="pres">
      <dgm:prSet presAssocID="{4E6EAADB-A9AE-4E7A-9BC9-CC34D0909617}" presName="connTx" presStyleLbl="parChTrans1D2" presStyleIdx="1" presStyleCnt="3"/>
      <dgm:spPr/>
    </dgm:pt>
    <dgm:pt modelId="{5D9C4DA3-F966-473A-A576-DC594D7CF635}" type="pres">
      <dgm:prSet presAssocID="{1D5959A1-183E-4BB5-922D-534BC8E678BE}" presName="root2" presStyleCnt="0"/>
      <dgm:spPr/>
    </dgm:pt>
    <dgm:pt modelId="{D7B60F3E-464B-4C9E-ACB2-A527751DB5A8}" type="pres">
      <dgm:prSet presAssocID="{1D5959A1-183E-4BB5-922D-534BC8E678BE}" presName="LevelTwoTextNode" presStyleLbl="node2" presStyleIdx="1" presStyleCnt="3" custScaleX="117334" custScaleY="187042" custLinFactNeighborX="-6442" custLinFactNeighborY="-7447">
        <dgm:presLayoutVars>
          <dgm:chPref val="3"/>
        </dgm:presLayoutVars>
      </dgm:prSet>
      <dgm:spPr/>
    </dgm:pt>
    <dgm:pt modelId="{FCAF93F4-376F-44C7-AE1B-E4DD499CEC4D}" type="pres">
      <dgm:prSet presAssocID="{1D5959A1-183E-4BB5-922D-534BC8E678BE}" presName="level3hierChild" presStyleCnt="0"/>
      <dgm:spPr/>
    </dgm:pt>
    <dgm:pt modelId="{E5C9E09C-13E6-467C-B45E-3800B0EF45B9}" type="pres">
      <dgm:prSet presAssocID="{C0C8B004-E8EB-4A1F-B5F8-612FF4860A19}" presName="conn2-1" presStyleLbl="parChTrans1D2" presStyleIdx="2" presStyleCnt="3"/>
      <dgm:spPr/>
    </dgm:pt>
    <dgm:pt modelId="{12DC0954-6D8E-4E59-ACB2-772078484C52}" type="pres">
      <dgm:prSet presAssocID="{C0C8B004-E8EB-4A1F-B5F8-612FF4860A19}" presName="connTx" presStyleLbl="parChTrans1D2" presStyleIdx="2" presStyleCnt="3"/>
      <dgm:spPr/>
    </dgm:pt>
    <dgm:pt modelId="{33EDC630-2546-4ACC-975C-44F913B29FF8}" type="pres">
      <dgm:prSet presAssocID="{2255A3E4-0405-4142-940C-7BAA27863EC0}" presName="root2" presStyleCnt="0"/>
      <dgm:spPr/>
    </dgm:pt>
    <dgm:pt modelId="{691540E5-980A-4768-BCDC-D955302B2098}" type="pres">
      <dgm:prSet presAssocID="{2255A3E4-0405-4142-940C-7BAA27863EC0}" presName="LevelTwoTextNode" presStyleLbl="node2" presStyleIdx="2" presStyleCnt="3" custScaleX="119386" custScaleY="187765" custLinFactNeighborX="-5602" custLinFactNeighborY="-1050">
        <dgm:presLayoutVars>
          <dgm:chPref val="3"/>
        </dgm:presLayoutVars>
      </dgm:prSet>
      <dgm:spPr/>
    </dgm:pt>
    <dgm:pt modelId="{303E5265-9B73-4501-9B32-E05E6FFD955C}" type="pres">
      <dgm:prSet presAssocID="{2255A3E4-0405-4142-940C-7BAA27863EC0}" presName="level3hierChild" presStyleCnt="0"/>
      <dgm:spPr/>
    </dgm:pt>
  </dgm:ptLst>
  <dgm:cxnLst>
    <dgm:cxn modelId="{93B5AD00-059C-4B75-A948-C3E29A75A64B}" type="presOf" srcId="{2255A3E4-0405-4142-940C-7BAA27863EC0}" destId="{691540E5-980A-4768-BCDC-D955302B2098}" srcOrd="0" destOrd="0" presId="urn:microsoft.com/office/officeart/2005/8/layout/hierarchy2"/>
    <dgm:cxn modelId="{3DD5861E-D1B6-498C-9F7D-E538F6FD23A9}" type="presOf" srcId="{ECC4787D-9448-42F8-88D1-C0913C08C178}" destId="{3D7CCBBD-1E1A-41B0-8189-ACA0A2E82469}" srcOrd="0" destOrd="0" presId="urn:microsoft.com/office/officeart/2005/8/layout/hierarchy2"/>
    <dgm:cxn modelId="{E13E6322-ED8E-436C-96E7-506FFD7D82B9}" type="presOf" srcId="{4E6EAADB-A9AE-4E7A-9BC9-CC34D0909617}" destId="{450058F8-D2C7-4CA3-B0E5-1047526243F7}" srcOrd="0" destOrd="0" presId="urn:microsoft.com/office/officeart/2005/8/layout/hierarchy2"/>
    <dgm:cxn modelId="{1A365A2E-E3B3-4B2D-B3E5-84CEA7B8DC2F}" type="presOf" srcId="{C0C8B004-E8EB-4A1F-B5F8-612FF4860A19}" destId="{E5C9E09C-13E6-467C-B45E-3800B0EF45B9}" srcOrd="0" destOrd="0" presId="urn:microsoft.com/office/officeart/2005/8/layout/hierarchy2"/>
    <dgm:cxn modelId="{1F0B593A-8239-4DC6-A0E8-9FED561FF06F}" srcId="{ECC4787D-9448-42F8-88D1-C0913C08C178}" destId="{2255A3E4-0405-4142-940C-7BAA27863EC0}" srcOrd="2" destOrd="0" parTransId="{C0C8B004-E8EB-4A1F-B5F8-612FF4860A19}" sibTransId="{6D8A66ED-CC69-4991-9AC2-647C8C48A2D9}"/>
    <dgm:cxn modelId="{4E81C93B-7B72-41A1-A6ED-9D0639FB0F87}" type="presOf" srcId="{1D5959A1-183E-4BB5-922D-534BC8E678BE}" destId="{D7B60F3E-464B-4C9E-ACB2-A527751DB5A8}" srcOrd="0" destOrd="0" presId="urn:microsoft.com/office/officeart/2005/8/layout/hierarchy2"/>
    <dgm:cxn modelId="{8C068E46-2E62-4A51-9559-9C9F53BD69B5}" type="presOf" srcId="{4E6EAADB-A9AE-4E7A-9BC9-CC34D0909617}" destId="{AFEADF20-FA36-4B7A-B83F-4CB83FFBB212}" srcOrd="1" destOrd="0" presId="urn:microsoft.com/office/officeart/2005/8/layout/hierarchy2"/>
    <dgm:cxn modelId="{3FA7606A-663A-442A-8560-482799271755}" srcId="{ECC4787D-9448-42F8-88D1-C0913C08C178}" destId="{3B2FE704-C3D0-4CA1-8BDC-35399D9665CC}" srcOrd="0" destOrd="0" parTransId="{3B4111B0-90DB-4952-8BE9-84DF3A6B9617}" sibTransId="{743257F1-A553-40F2-98DD-D21EEC8AF141}"/>
    <dgm:cxn modelId="{2B7DB36B-46F8-4890-B626-E8A3FE68475B}" srcId="{ED0FD38E-A79F-4FB4-A106-C630928B8F8F}" destId="{ECC4787D-9448-42F8-88D1-C0913C08C178}" srcOrd="0" destOrd="0" parTransId="{6A1B4AF9-9996-408E-9BDF-FD29B45FC37F}" sibTransId="{0A71B2B3-A1D7-4FD0-9F74-243F9916B397}"/>
    <dgm:cxn modelId="{DA5BB77A-36BA-4D1F-A0A9-D864E7CB6B92}" type="presOf" srcId="{C0C8B004-E8EB-4A1F-B5F8-612FF4860A19}" destId="{12DC0954-6D8E-4E59-ACB2-772078484C52}" srcOrd="1" destOrd="0" presId="urn:microsoft.com/office/officeart/2005/8/layout/hierarchy2"/>
    <dgm:cxn modelId="{5D4E327E-44A8-4F55-B1DB-AF7606C86EA4}" type="presOf" srcId="{ED0FD38E-A79F-4FB4-A106-C630928B8F8F}" destId="{B438C520-95D2-4B80-8A68-579CD2D7CD98}" srcOrd="0" destOrd="0" presId="urn:microsoft.com/office/officeart/2005/8/layout/hierarchy2"/>
    <dgm:cxn modelId="{E6D40599-C2AC-4A8C-8CA8-CA9954C597AB}" type="presOf" srcId="{3B4111B0-90DB-4952-8BE9-84DF3A6B9617}" destId="{36E3FC8D-675F-4CE5-80E5-F4D50BD47EA3}" srcOrd="0" destOrd="0" presId="urn:microsoft.com/office/officeart/2005/8/layout/hierarchy2"/>
    <dgm:cxn modelId="{9E687F9A-5EE5-4E76-BEDB-0A7B9FA28025}" type="presOf" srcId="{3B4111B0-90DB-4952-8BE9-84DF3A6B9617}" destId="{27F596C6-DA72-496A-87B9-B0B60FBC9BE0}" srcOrd="1" destOrd="0" presId="urn:microsoft.com/office/officeart/2005/8/layout/hierarchy2"/>
    <dgm:cxn modelId="{165F2BB2-FE1C-4522-8019-1948A4FEE696}" srcId="{ECC4787D-9448-42F8-88D1-C0913C08C178}" destId="{1D5959A1-183E-4BB5-922D-534BC8E678BE}" srcOrd="1" destOrd="0" parTransId="{4E6EAADB-A9AE-4E7A-9BC9-CC34D0909617}" sibTransId="{8B65F8F1-ED26-4F0B-99F2-2ADBB5BD8545}"/>
    <dgm:cxn modelId="{F2BAA5C2-1E64-4504-8987-F92A9114A0A6}" type="presOf" srcId="{3B2FE704-C3D0-4CA1-8BDC-35399D9665CC}" destId="{1AD2F15F-DE81-4B40-91D7-4EEBC3101F11}" srcOrd="0" destOrd="0" presId="urn:microsoft.com/office/officeart/2005/8/layout/hierarchy2"/>
    <dgm:cxn modelId="{32A0941F-3B7E-4289-8508-A6809F258096}" type="presParOf" srcId="{B438C520-95D2-4B80-8A68-579CD2D7CD98}" destId="{AFB9430A-FC2F-42FE-9C3A-9C6D153E873A}" srcOrd="0" destOrd="0" presId="urn:microsoft.com/office/officeart/2005/8/layout/hierarchy2"/>
    <dgm:cxn modelId="{E3C1279C-BA37-4113-8531-CF09E2EA85AF}" type="presParOf" srcId="{AFB9430A-FC2F-42FE-9C3A-9C6D153E873A}" destId="{3D7CCBBD-1E1A-41B0-8189-ACA0A2E82469}" srcOrd="0" destOrd="0" presId="urn:microsoft.com/office/officeart/2005/8/layout/hierarchy2"/>
    <dgm:cxn modelId="{D7EB2666-AB13-4843-ABBA-0ADA848C3A53}" type="presParOf" srcId="{AFB9430A-FC2F-42FE-9C3A-9C6D153E873A}" destId="{3598ACF1-5412-456C-BF96-5CA770024127}" srcOrd="1" destOrd="0" presId="urn:microsoft.com/office/officeart/2005/8/layout/hierarchy2"/>
    <dgm:cxn modelId="{086399CB-A6CC-4229-89D8-1BBAF6DEE9A3}" type="presParOf" srcId="{3598ACF1-5412-456C-BF96-5CA770024127}" destId="{36E3FC8D-675F-4CE5-80E5-F4D50BD47EA3}" srcOrd="0" destOrd="0" presId="urn:microsoft.com/office/officeart/2005/8/layout/hierarchy2"/>
    <dgm:cxn modelId="{20A6D232-3324-46BB-8A73-23F1177712A4}" type="presParOf" srcId="{36E3FC8D-675F-4CE5-80E5-F4D50BD47EA3}" destId="{27F596C6-DA72-496A-87B9-B0B60FBC9BE0}" srcOrd="0" destOrd="0" presId="urn:microsoft.com/office/officeart/2005/8/layout/hierarchy2"/>
    <dgm:cxn modelId="{DE6E627A-746A-4995-9BFF-169152C945AD}" type="presParOf" srcId="{3598ACF1-5412-456C-BF96-5CA770024127}" destId="{AA56C1E4-1AA4-4FEA-9E12-F46748472B5D}" srcOrd="1" destOrd="0" presId="urn:microsoft.com/office/officeart/2005/8/layout/hierarchy2"/>
    <dgm:cxn modelId="{99D1CBFE-4340-4279-A420-D7359D43B461}" type="presParOf" srcId="{AA56C1E4-1AA4-4FEA-9E12-F46748472B5D}" destId="{1AD2F15F-DE81-4B40-91D7-4EEBC3101F11}" srcOrd="0" destOrd="0" presId="urn:microsoft.com/office/officeart/2005/8/layout/hierarchy2"/>
    <dgm:cxn modelId="{C176115F-269B-4A9F-B736-948E4FFA24CA}" type="presParOf" srcId="{AA56C1E4-1AA4-4FEA-9E12-F46748472B5D}" destId="{6BC2CCD4-BFC8-4D47-AB6E-86EB7B3EACBC}" srcOrd="1" destOrd="0" presId="urn:microsoft.com/office/officeart/2005/8/layout/hierarchy2"/>
    <dgm:cxn modelId="{446BDBC9-E022-4F20-B83B-14330D76E082}" type="presParOf" srcId="{3598ACF1-5412-456C-BF96-5CA770024127}" destId="{450058F8-D2C7-4CA3-B0E5-1047526243F7}" srcOrd="2" destOrd="0" presId="urn:microsoft.com/office/officeart/2005/8/layout/hierarchy2"/>
    <dgm:cxn modelId="{F9DB0529-40F0-4FDC-904C-38FF45642501}" type="presParOf" srcId="{450058F8-D2C7-4CA3-B0E5-1047526243F7}" destId="{AFEADF20-FA36-4B7A-B83F-4CB83FFBB212}" srcOrd="0" destOrd="0" presId="urn:microsoft.com/office/officeart/2005/8/layout/hierarchy2"/>
    <dgm:cxn modelId="{26658FFF-442A-4B4F-870B-AF8383E76298}" type="presParOf" srcId="{3598ACF1-5412-456C-BF96-5CA770024127}" destId="{5D9C4DA3-F966-473A-A576-DC594D7CF635}" srcOrd="3" destOrd="0" presId="urn:microsoft.com/office/officeart/2005/8/layout/hierarchy2"/>
    <dgm:cxn modelId="{90291644-A33C-4CD6-BA35-0E4248D0500A}" type="presParOf" srcId="{5D9C4DA3-F966-473A-A576-DC594D7CF635}" destId="{D7B60F3E-464B-4C9E-ACB2-A527751DB5A8}" srcOrd="0" destOrd="0" presId="urn:microsoft.com/office/officeart/2005/8/layout/hierarchy2"/>
    <dgm:cxn modelId="{4F5AF1C3-83F7-4AC5-A8B5-EE59ECF20991}" type="presParOf" srcId="{5D9C4DA3-F966-473A-A576-DC594D7CF635}" destId="{FCAF93F4-376F-44C7-AE1B-E4DD499CEC4D}" srcOrd="1" destOrd="0" presId="urn:microsoft.com/office/officeart/2005/8/layout/hierarchy2"/>
    <dgm:cxn modelId="{DFC403C5-84DE-4BF7-AC1C-1801AD834260}" type="presParOf" srcId="{3598ACF1-5412-456C-BF96-5CA770024127}" destId="{E5C9E09C-13E6-467C-B45E-3800B0EF45B9}" srcOrd="4" destOrd="0" presId="urn:microsoft.com/office/officeart/2005/8/layout/hierarchy2"/>
    <dgm:cxn modelId="{CD713C1B-F2F3-457D-95B5-A6A7CBA46FC1}" type="presParOf" srcId="{E5C9E09C-13E6-467C-B45E-3800B0EF45B9}" destId="{12DC0954-6D8E-4E59-ACB2-772078484C52}" srcOrd="0" destOrd="0" presId="urn:microsoft.com/office/officeart/2005/8/layout/hierarchy2"/>
    <dgm:cxn modelId="{1E281065-D7F2-4E3A-A20E-7194E264A6CA}" type="presParOf" srcId="{3598ACF1-5412-456C-BF96-5CA770024127}" destId="{33EDC630-2546-4ACC-975C-44F913B29FF8}" srcOrd="5" destOrd="0" presId="urn:microsoft.com/office/officeart/2005/8/layout/hierarchy2"/>
    <dgm:cxn modelId="{5908FAC4-11A9-4515-BE53-22CE90EEE0AA}" type="presParOf" srcId="{33EDC630-2546-4ACC-975C-44F913B29FF8}" destId="{691540E5-980A-4768-BCDC-D955302B2098}" srcOrd="0" destOrd="0" presId="urn:microsoft.com/office/officeart/2005/8/layout/hierarchy2"/>
    <dgm:cxn modelId="{FC53D950-01B6-4DD5-8090-576EA06F84F4}" type="presParOf" srcId="{33EDC630-2546-4ACC-975C-44F913B29FF8}" destId="{303E5265-9B73-4501-9B32-E05E6FFD955C}" srcOrd="1" destOrd="0" presId="urn:microsoft.com/office/officeart/2005/8/layout/hierarchy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7CCBBD-1E1A-41B0-8189-ACA0A2E82469}">
      <dsp:nvSpPr>
        <dsp:cNvPr id="0" name=""/>
        <dsp:cNvSpPr/>
      </dsp:nvSpPr>
      <dsp:spPr>
        <a:xfrm>
          <a:off x="0" y="1614129"/>
          <a:ext cx="1237551" cy="979099"/>
        </a:xfrm>
        <a:prstGeom prst="roundRect">
          <a:avLst>
            <a:gd name="adj" fmla="val 10000"/>
          </a:avLst>
        </a:prstGeom>
        <a:solidFill>
          <a:srgbClr val="5FA4E5"/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solidFill>
                <a:schemeClr val="tx1"/>
              </a:solidFill>
            </a:rPr>
            <a:t>Územní odbor IROP pro Jihomoravský kraj</a:t>
          </a:r>
        </a:p>
      </dsp:txBody>
      <dsp:txXfrm>
        <a:off x="28677" y="1642806"/>
        <a:ext cx="1180197" cy="921745"/>
      </dsp:txXfrm>
    </dsp:sp>
    <dsp:sp modelId="{36E3FC8D-675F-4CE5-80E5-F4D50BD47EA3}">
      <dsp:nvSpPr>
        <dsp:cNvPr id="0" name=""/>
        <dsp:cNvSpPr/>
      </dsp:nvSpPr>
      <dsp:spPr>
        <a:xfrm rot="17363910">
          <a:off x="872299" y="1577225"/>
          <a:ext cx="1093793" cy="21204"/>
        </a:xfrm>
        <a:custGeom>
          <a:avLst/>
          <a:gdLst/>
          <a:ahLst/>
          <a:cxnLst/>
          <a:rect l="0" t="0" r="0" b="0"/>
          <a:pathLst>
            <a:path>
              <a:moveTo>
                <a:pt x="0" y="10602"/>
              </a:moveTo>
              <a:lnTo>
                <a:pt x="1093793" y="10602"/>
              </a:lnTo>
            </a:path>
          </a:pathLst>
        </a:custGeom>
        <a:noFill/>
        <a:ln w="25400" cap="flat" cmpd="sng" algn="ctr">
          <a:solidFill>
            <a:srgbClr val="5FA4E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400" kern="1200" dirty="0"/>
        </a:p>
      </dsp:txBody>
      <dsp:txXfrm>
        <a:off x="1391851" y="1560483"/>
        <a:ext cx="54689" cy="54689"/>
      </dsp:txXfrm>
    </dsp:sp>
    <dsp:sp modelId="{1AD2F15F-DE81-4B40-91D7-4EEBC3101F11}">
      <dsp:nvSpPr>
        <dsp:cNvPr id="0" name=""/>
        <dsp:cNvSpPr/>
      </dsp:nvSpPr>
      <dsp:spPr>
        <a:xfrm>
          <a:off x="1600840" y="589271"/>
          <a:ext cx="1158502" cy="96541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400" kern="1200" dirty="0">
            <a:solidFill>
              <a:schemeClr val="tx1"/>
            </a:solidFill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solidFill>
                <a:schemeClr val="tx1"/>
              </a:solidFill>
            </a:rPr>
            <a:t>Oddělení </a:t>
          </a:r>
          <a:r>
            <a:rPr lang="cs-CZ" sz="1400" kern="1200" dirty="0">
              <a:solidFill>
                <a:prstClr val="black"/>
              </a:solidFill>
              <a:latin typeface="Arial" panose="020B0604020202020204"/>
              <a:ea typeface="+mn-ea"/>
              <a:cs typeface="+mn-cs"/>
            </a:rPr>
            <a:t>hodnocení a kontroly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400" kern="1200" dirty="0">
            <a:solidFill>
              <a:schemeClr val="tx1"/>
            </a:solidFill>
          </a:endParaRPr>
        </a:p>
      </dsp:txBody>
      <dsp:txXfrm>
        <a:off x="1629116" y="617547"/>
        <a:ext cx="1101950" cy="908860"/>
      </dsp:txXfrm>
    </dsp:sp>
    <dsp:sp modelId="{450058F8-D2C7-4CA3-B0E5-1047526243F7}">
      <dsp:nvSpPr>
        <dsp:cNvPr id="0" name=""/>
        <dsp:cNvSpPr/>
      </dsp:nvSpPr>
      <dsp:spPr>
        <a:xfrm rot="6788">
          <a:off x="1237551" y="2093411"/>
          <a:ext cx="339348" cy="21204"/>
        </a:xfrm>
        <a:custGeom>
          <a:avLst/>
          <a:gdLst/>
          <a:ahLst/>
          <a:cxnLst/>
          <a:rect l="0" t="0" r="0" b="0"/>
          <a:pathLst>
            <a:path>
              <a:moveTo>
                <a:pt x="0" y="10602"/>
              </a:moveTo>
              <a:lnTo>
                <a:pt x="339348" y="10602"/>
              </a:lnTo>
            </a:path>
          </a:pathLst>
        </a:custGeom>
        <a:noFill/>
        <a:ln w="25400" cap="flat" cmpd="sng" algn="ctr">
          <a:solidFill>
            <a:srgbClr val="5FA4E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400" kern="1200" dirty="0"/>
        </a:p>
      </dsp:txBody>
      <dsp:txXfrm>
        <a:off x="1398742" y="2095529"/>
        <a:ext cx="16967" cy="16967"/>
      </dsp:txXfrm>
    </dsp:sp>
    <dsp:sp modelId="{D7B60F3E-464B-4C9E-ACB2-A527751DB5A8}">
      <dsp:nvSpPr>
        <dsp:cNvPr id="0" name=""/>
        <dsp:cNvSpPr/>
      </dsp:nvSpPr>
      <dsp:spPr>
        <a:xfrm>
          <a:off x="1576899" y="1634967"/>
          <a:ext cx="1177795" cy="938761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cs-CZ" sz="1400" kern="1200" dirty="0">
            <a:solidFill>
              <a:schemeClr val="tx1"/>
            </a:solidFill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400" kern="1200" dirty="0">
              <a:solidFill>
                <a:schemeClr val="tx1"/>
              </a:solidFill>
            </a:rPr>
            <a:t>Oddělení realizace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cs-CZ" sz="1400" kern="1200" dirty="0">
            <a:solidFill>
              <a:schemeClr val="tx1"/>
            </a:solidFill>
          </a:endParaRPr>
        </a:p>
      </dsp:txBody>
      <dsp:txXfrm>
        <a:off x="1604394" y="1662462"/>
        <a:ext cx="1122805" cy="883771"/>
      </dsp:txXfrm>
    </dsp:sp>
    <dsp:sp modelId="{E5C9E09C-13E6-467C-B45E-3800B0EF45B9}">
      <dsp:nvSpPr>
        <dsp:cNvPr id="0" name=""/>
        <dsp:cNvSpPr/>
      </dsp:nvSpPr>
      <dsp:spPr>
        <a:xfrm rot="4299115">
          <a:off x="859040" y="2617394"/>
          <a:ext cx="1104803" cy="21204"/>
        </a:xfrm>
        <a:custGeom>
          <a:avLst/>
          <a:gdLst/>
          <a:ahLst/>
          <a:cxnLst/>
          <a:rect l="0" t="0" r="0" b="0"/>
          <a:pathLst>
            <a:path>
              <a:moveTo>
                <a:pt x="0" y="10602"/>
              </a:moveTo>
              <a:lnTo>
                <a:pt x="1104803" y="10602"/>
              </a:lnTo>
            </a:path>
          </a:pathLst>
        </a:custGeom>
        <a:noFill/>
        <a:ln w="25400" cap="flat" cmpd="sng" algn="ctr">
          <a:solidFill>
            <a:srgbClr val="5FA4E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400" kern="1200" dirty="0"/>
        </a:p>
      </dsp:txBody>
      <dsp:txXfrm>
        <a:off x="1383821" y="2600377"/>
        <a:ext cx="55240" cy="55240"/>
      </dsp:txXfrm>
    </dsp:sp>
    <dsp:sp modelId="{691540E5-980A-4768-BCDC-D955302B2098}">
      <dsp:nvSpPr>
        <dsp:cNvPr id="0" name=""/>
        <dsp:cNvSpPr/>
      </dsp:nvSpPr>
      <dsp:spPr>
        <a:xfrm>
          <a:off x="1585331" y="2681120"/>
          <a:ext cx="1198393" cy="942390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solidFill>
                <a:schemeClr val="tx1"/>
              </a:solidFill>
            </a:rPr>
            <a:t>Oddělení administrace veřejných zakázek Brno</a:t>
          </a:r>
        </a:p>
      </dsp:txBody>
      <dsp:txXfrm>
        <a:off x="1612933" y="2708722"/>
        <a:ext cx="1143189" cy="8871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4D319-7988-0C47-A5AD-1F558D33A394}" type="datetimeFigureOut">
              <a:rPr lang="en-US" smtClean="0"/>
              <a:t>9/2/2021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6DEBE-37C2-3D4C-B405-6A696479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328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DD4C1-CE3B-8245-AB32-946652F98E9B}" type="datetimeFigureOut">
              <a:rPr lang="en-US" smtClean="0"/>
              <a:t>9/2/2021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A35AD-0B81-F94A-83A1-9125CBB4F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195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9806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4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490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va obsa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47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va obsa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973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88B61CF2-46DE-C141-AA64-5A32E0451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074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83137" y="6356349"/>
            <a:ext cx="5004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0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1" r:id="rId4"/>
    <p:sldLayoutId id="2147483662" r:id="rId5"/>
    <p:sldLayoutId id="2147483660" r:id="rId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0529C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ct val="20000"/>
        </a:spcBef>
        <a:spcAft>
          <a:spcPts val="200"/>
        </a:spcAft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187325" algn="l" defTabSz="457200" rtl="0" eaLnBrk="1" latinLnBrk="0" hangingPunct="1">
        <a:lnSpc>
          <a:spcPct val="100000"/>
        </a:lnSpc>
        <a:spcBef>
          <a:spcPts val="1680"/>
        </a:spcBef>
        <a:spcAft>
          <a:spcPts val="0"/>
        </a:spcAft>
        <a:buFont typeface="Arial"/>
        <a:buChar char="•"/>
        <a:defRPr sz="2000" b="1" kern="1200">
          <a:solidFill>
            <a:srgbClr val="00529C"/>
          </a:solidFill>
          <a:latin typeface="+mn-lt"/>
          <a:ea typeface="+mn-ea"/>
          <a:cs typeface="+mn-cs"/>
        </a:defRPr>
      </a:lvl2pPr>
      <a:lvl3pPr marL="720725" indent="-187325" algn="l" defTabSz="4572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187325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4125" indent="-173038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ks.crr.cz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crr.cz/irop/konzultacni-servis-irop/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mailto:ljubomir.dzingozov@crr.cz" TargetMode="Externa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irop.mmr.cz/cs/Vyzvy" TargetMode="Externa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opvvv.msmt.cz/vyzva/vyzva-c-02-20-082-akcni-planovani-v-uzemi/dokumenty.htm" TargetMode="Externa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eva.mareckova@crr.cz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5.pn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r.cz/irop/konzultacni-servis-irop/" TargetMode="External"/><Relationship Id="rId2" Type="http://schemas.openxmlformats.org/officeDocument/2006/relationships/hyperlink" Target="mailto:iropjihomoravsky@crr.cz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A737-6413-1046-BFA6-F6A3779A8C3F}"/>
              </a:ext>
            </a:extLst>
          </p:cNvPr>
          <p:cNvSpPr txBox="1">
            <a:spLocks/>
          </p:cNvSpPr>
          <p:nvPr/>
        </p:nvSpPr>
        <p:spPr>
          <a:xfrm>
            <a:off x="779228" y="927335"/>
            <a:ext cx="6400800" cy="32083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Centrum pro regionální rozvoj </a:t>
            </a:r>
            <a:br>
              <a:rPr lang="cs-CZ" sz="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České republiky</a:t>
            </a:r>
            <a:r>
              <a:rPr lang="cs-CZ" sz="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BC9B11F6-08F1-3545-BF2C-568AE684575E}"/>
              </a:ext>
            </a:extLst>
          </p:cNvPr>
          <p:cNvSpPr txBox="1">
            <a:spLocks/>
          </p:cNvSpPr>
          <p:nvPr/>
        </p:nvSpPr>
        <p:spPr>
          <a:xfrm>
            <a:off x="779228" y="4345360"/>
            <a:ext cx="6400800" cy="431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Představení konzultačního servisu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A93C5EC-424C-AC4D-B30E-0A1EDBAEB96F}"/>
              </a:ext>
            </a:extLst>
          </p:cNvPr>
          <p:cNvSpPr txBox="1">
            <a:spLocks/>
          </p:cNvSpPr>
          <p:nvPr/>
        </p:nvSpPr>
        <p:spPr>
          <a:xfrm>
            <a:off x="779228" y="5392177"/>
            <a:ext cx="6524625" cy="6332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Mgr. Ljubomir Džingozov, ředitel Územního odboru IROP pro Jihomoravský kraj</a:t>
            </a:r>
          </a:p>
          <a:p>
            <a:r>
              <a:rPr lang="cs-CZ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9. 2021, OREA </a:t>
            </a:r>
            <a:r>
              <a:rPr lang="cs-CZ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Congress</a:t>
            </a:r>
            <a:r>
              <a:rPr lang="cs-CZ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Hotel, Křížkovského 458/47, Brno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244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438C0C9-9787-9242-8582-8935FAF917D8}"/>
              </a:ext>
            </a:extLst>
          </p:cNvPr>
          <p:cNvSpPr txBox="1">
            <a:spLocks/>
          </p:cNvSpPr>
          <p:nvPr/>
        </p:nvSpPr>
        <p:spPr>
          <a:xfrm>
            <a:off x="183137" y="1784079"/>
            <a:ext cx="7158440" cy="41295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b="1" dirty="0"/>
              <a:t>Státní příspěvková organizace </a:t>
            </a:r>
            <a:r>
              <a:rPr lang="cs-CZ" altLang="cs-CZ" dirty="0"/>
              <a:t>(zákon </a:t>
            </a:r>
            <a:r>
              <a:rPr lang="cs-CZ" altLang="cs-CZ" cap="none" dirty="0"/>
              <a:t>č</a:t>
            </a:r>
            <a:r>
              <a:rPr lang="cs-CZ" altLang="cs-CZ" dirty="0"/>
              <a:t>. 248/2000 s</a:t>
            </a:r>
            <a:r>
              <a:rPr lang="cs-CZ" altLang="cs-CZ" cap="none" dirty="0"/>
              <a:t>b</a:t>
            </a:r>
            <a:r>
              <a:rPr lang="cs-CZ" altLang="cs-CZ" dirty="0"/>
              <a:t>.)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b="1" dirty="0"/>
              <a:t>podřízená Ministerstvu pro místní rozvoj </a:t>
            </a:r>
            <a:r>
              <a:rPr lang="cs-CZ" altLang="cs-CZ" dirty="0"/>
              <a:t>(statut Centra)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b="1" dirty="0"/>
              <a:t>SLUŽEBNÍ ÚŘAD </a:t>
            </a:r>
            <a:r>
              <a:rPr lang="cs-CZ" altLang="cs-CZ" dirty="0"/>
              <a:t>( zákon </a:t>
            </a:r>
            <a:r>
              <a:rPr lang="cs-CZ" altLang="cs-CZ" cap="none" dirty="0"/>
              <a:t>č</a:t>
            </a:r>
            <a:r>
              <a:rPr lang="cs-CZ" altLang="cs-CZ" dirty="0"/>
              <a:t>. 248/2000 S</a:t>
            </a:r>
            <a:r>
              <a:rPr lang="cs-CZ" altLang="cs-CZ" cap="none" dirty="0"/>
              <a:t>b</a:t>
            </a:r>
            <a:r>
              <a:rPr lang="cs-CZ" altLang="cs-CZ" dirty="0"/>
              <a:t>. </a:t>
            </a:r>
            <a:r>
              <a:rPr lang="cs-CZ" altLang="cs-CZ" cap="none" dirty="0"/>
              <a:t>a</a:t>
            </a:r>
            <a:r>
              <a:rPr lang="cs-CZ" altLang="cs-CZ" dirty="0"/>
              <a:t> </a:t>
            </a:r>
            <a:r>
              <a:rPr lang="cs-CZ" altLang="cs-CZ" cap="none" dirty="0"/>
              <a:t>č</a:t>
            </a:r>
            <a:r>
              <a:rPr lang="cs-CZ" altLang="cs-CZ" dirty="0"/>
              <a:t>. 234/2014 S</a:t>
            </a:r>
            <a:r>
              <a:rPr lang="cs-CZ" altLang="cs-CZ" cap="none" dirty="0"/>
              <a:t>b</a:t>
            </a:r>
            <a:r>
              <a:rPr lang="cs-CZ" altLang="cs-CZ" dirty="0"/>
              <a:t>.)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b="1" dirty="0"/>
              <a:t>Jsme nositeli ČSN EN ISO 9001 : 2015</a:t>
            </a:r>
          </a:p>
          <a:p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2">
            <a:extLst>
              <a:ext uri="{FF2B5EF4-FFF2-40B4-BE49-F238E27FC236}">
                <a16:creationId xmlns:a16="http://schemas.microsoft.com/office/drawing/2014/main" id="{00AAB645-88E9-4129-8056-B6A9646171E4}"/>
              </a:ext>
            </a:extLst>
          </p:cNvPr>
          <p:cNvSpPr txBox="1">
            <a:spLocks/>
          </p:cNvSpPr>
          <p:nvPr/>
        </p:nvSpPr>
        <p:spPr>
          <a:xfrm>
            <a:off x="433352" y="1354291"/>
            <a:ext cx="1861010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Kdo jsme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AE6C905-7FF2-4B40-BEF7-AA7A872ED203}"/>
              </a:ext>
            </a:extLst>
          </p:cNvPr>
          <p:cNvSpPr txBox="1"/>
          <p:nvPr/>
        </p:nvSpPr>
        <p:spPr>
          <a:xfrm>
            <a:off x="433351" y="3648816"/>
            <a:ext cx="8415994" cy="400110"/>
          </a:xfrm>
          <a:prstGeom prst="rect">
            <a:avLst/>
          </a:prstGeom>
          <a:noFill/>
          <a:ln>
            <a:solidFill>
              <a:srgbClr val="00529C"/>
            </a:solidFill>
          </a:ln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00529C"/>
                </a:solidFill>
              </a:rPr>
              <a:t>25 let –  historická zkušenost s administrací a kontrolou projektů</a:t>
            </a:r>
          </a:p>
        </p:txBody>
      </p:sp>
      <p:sp>
        <p:nvSpPr>
          <p:cNvPr id="7" name="Zástupný symbol pro obsah 13">
            <a:extLst>
              <a:ext uri="{FF2B5EF4-FFF2-40B4-BE49-F238E27FC236}">
                <a16:creationId xmlns:a16="http://schemas.microsoft.com/office/drawing/2014/main" id="{9B69C101-F3DA-4A17-A50E-CBB28DE35B7C}"/>
              </a:ext>
            </a:extLst>
          </p:cNvPr>
          <p:cNvSpPr txBox="1">
            <a:spLocks/>
          </p:cNvSpPr>
          <p:nvPr/>
        </p:nvSpPr>
        <p:spPr>
          <a:xfrm>
            <a:off x="183137" y="4212268"/>
            <a:ext cx="8578763" cy="178227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</a:pPr>
            <a:r>
              <a:rPr lang="cs-CZ" sz="1600" b="1" dirty="0"/>
              <a:t>Centrum od počátku své historie administrovalo programy za více než </a:t>
            </a:r>
            <a:r>
              <a:rPr lang="cs-CZ" sz="1600" b="1" dirty="0">
                <a:solidFill>
                  <a:srgbClr val="00529C"/>
                </a:solidFill>
              </a:rPr>
              <a:t>200 mld. Kč</a:t>
            </a:r>
            <a:r>
              <a:rPr lang="cs-CZ" sz="1600" b="1" dirty="0">
                <a:solidFill>
                  <a:srgbClr val="FF0000"/>
                </a:solidFill>
              </a:rPr>
              <a:t> </a:t>
            </a:r>
            <a:r>
              <a:rPr lang="cs-CZ" sz="1600" b="1" dirty="0"/>
              <a:t>(7,35 mld. EUR) ve více než </a:t>
            </a:r>
            <a:r>
              <a:rPr lang="cs-CZ" sz="1600" b="1" dirty="0">
                <a:solidFill>
                  <a:srgbClr val="00529C"/>
                </a:solidFill>
              </a:rPr>
              <a:t>25 tisících </a:t>
            </a:r>
            <a:r>
              <a:rPr lang="cs-CZ" sz="1600" b="1" dirty="0"/>
              <a:t>projektech;</a:t>
            </a:r>
          </a:p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</a:pPr>
            <a:r>
              <a:rPr lang="cs-CZ" sz="1600" b="1" dirty="0"/>
              <a:t>Centrum administruje v tomto programovém období 2014–2020 více než </a:t>
            </a:r>
            <a:r>
              <a:rPr lang="cs-CZ" sz="1600" b="1" dirty="0">
                <a:solidFill>
                  <a:srgbClr val="00529C"/>
                </a:solidFill>
              </a:rPr>
              <a:t>1/5 (cca 21%) </a:t>
            </a:r>
            <a:r>
              <a:rPr lang="cs-CZ" sz="1600" b="1" dirty="0"/>
              <a:t>finanční alokace všech programů EU v ČR </a:t>
            </a:r>
            <a:r>
              <a:rPr lang="cs-CZ" sz="1600" b="1" dirty="0">
                <a:solidFill>
                  <a:srgbClr val="00529C"/>
                </a:solidFill>
              </a:rPr>
              <a:t>(140 MLD. Kč)</a:t>
            </a:r>
          </a:p>
          <a:p>
            <a:pPr>
              <a:spcBef>
                <a:spcPts val="2400"/>
              </a:spcBef>
            </a:pPr>
            <a:endParaRPr lang="cs-CZ" sz="1800" dirty="0">
              <a:solidFill>
                <a:srgbClr val="00529C"/>
              </a:solidFill>
            </a:endParaRPr>
          </a:p>
          <a:p>
            <a:pPr>
              <a:defRPr/>
            </a:pPr>
            <a:endParaRPr lang="cs-CZ" sz="1200" dirty="0"/>
          </a:p>
          <a:p>
            <a:pPr>
              <a:defRPr/>
            </a:pPr>
            <a:endParaRPr lang="cs-CZ" sz="1200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1E27141-4BB1-466D-A3FD-920E017CCD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493522" y="1191667"/>
            <a:ext cx="1467341" cy="1959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8488E8A-BA8D-40A9-BBA6-91B657AF1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3898" y="2171310"/>
            <a:ext cx="1392586" cy="1421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2818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438C0C9-9787-9242-8582-8935FAF917D8}"/>
              </a:ext>
            </a:extLst>
          </p:cNvPr>
          <p:cNvSpPr txBox="1">
            <a:spLocks/>
          </p:cNvSpPr>
          <p:nvPr/>
        </p:nvSpPr>
        <p:spPr>
          <a:xfrm>
            <a:off x="433351" y="2255073"/>
            <a:ext cx="7158440" cy="387449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700" b="0" cap="none" dirty="0"/>
              <a:t>Jsme konzultační místo pro vaše dotazy při přípravě projektů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700" b="0" cap="none" dirty="0"/>
              <a:t>Pořádáme semináře jak pro žadatele, tak pro příjemce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700" b="0" cap="none" dirty="0"/>
              <a:t>Po podání projektu hodnotíme a připravujeme pro ŘO IROP doporučení / nedoporučení k financování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700" b="0" cap="none" dirty="0"/>
              <a:t>Po vydání právního aktu s vámi řešíme veškeré změny v projektu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700" b="0" cap="none" dirty="0"/>
              <a:t>Administrujeme žádosti o platbu 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700" b="0" cap="none" dirty="0"/>
              <a:t>Kontrolujeme veřejné zakázky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700" b="0" cap="none" dirty="0"/>
              <a:t>Provádíme kontrolu projektů v udržitelnosti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700" b="0" cap="none" dirty="0"/>
              <a:t>Snažíme se být nápomocni a stále hledáme cesty,  jak co nejlépe pomoci žadatelům a příjemcům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700" b="0" cap="none" dirty="0"/>
              <a:t>Jsme součástí komunikace o možnostech zjednodušení v implementaci IROP, aktivně předkládáme ŘO IROP návrhy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700" b="0" cap="none" dirty="0"/>
              <a:t>Podílíme se na nastavení nového IROP 2021–2027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2">
            <a:extLst>
              <a:ext uri="{FF2B5EF4-FFF2-40B4-BE49-F238E27FC236}">
                <a16:creationId xmlns:a16="http://schemas.microsoft.com/office/drawing/2014/main" id="{00AAB645-88E9-4129-8056-B6A9646171E4}"/>
              </a:ext>
            </a:extLst>
          </p:cNvPr>
          <p:cNvSpPr txBox="1">
            <a:spLocks/>
          </p:cNvSpPr>
          <p:nvPr/>
        </p:nvSpPr>
        <p:spPr>
          <a:xfrm>
            <a:off x="433351" y="1481684"/>
            <a:ext cx="8258261" cy="552434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1800" b="1" u="sng" dirty="0">
                <a:solidFill>
                  <a:srgbClr val="00529C"/>
                </a:solidFill>
              </a:rPr>
              <a:t>zprostředkující subjekt Integrovaného regionálního operačního programu</a:t>
            </a:r>
          </a:p>
        </p:txBody>
      </p:sp>
    </p:spTree>
    <p:extLst>
      <p:ext uri="{BB962C8B-B14F-4D97-AF65-F5344CB8AC3E}">
        <p14:creationId xmlns:p14="http://schemas.microsoft.com/office/powerpoint/2010/main" val="3461242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2">
            <a:extLst>
              <a:ext uri="{FF2B5EF4-FFF2-40B4-BE49-F238E27FC236}">
                <a16:creationId xmlns:a16="http://schemas.microsoft.com/office/drawing/2014/main" id="{00AAB645-88E9-4129-8056-B6A9646171E4}"/>
              </a:ext>
            </a:extLst>
          </p:cNvPr>
          <p:cNvSpPr txBox="1">
            <a:spLocks/>
          </p:cNvSpPr>
          <p:nvPr/>
        </p:nvSpPr>
        <p:spPr>
          <a:xfrm>
            <a:off x="433351" y="1457105"/>
            <a:ext cx="8258261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1800" b="1" u="sng" dirty="0">
                <a:solidFill>
                  <a:srgbClr val="00529C"/>
                </a:solidFill>
              </a:rPr>
              <a:t>zajímavá data o administrovaných projektech</a:t>
            </a:r>
          </a:p>
        </p:txBody>
      </p:sp>
      <p:sp>
        <p:nvSpPr>
          <p:cNvPr id="6" name="Zástupný symbol pro obsah 13">
            <a:extLst>
              <a:ext uri="{FF2B5EF4-FFF2-40B4-BE49-F238E27FC236}">
                <a16:creationId xmlns:a16="http://schemas.microsoft.com/office/drawing/2014/main" id="{20B0CFF8-399F-4EDC-825C-361CEF0F84A1}"/>
              </a:ext>
            </a:extLst>
          </p:cNvPr>
          <p:cNvSpPr txBox="1">
            <a:spLocks/>
          </p:cNvSpPr>
          <p:nvPr/>
        </p:nvSpPr>
        <p:spPr>
          <a:xfrm>
            <a:off x="466725" y="1888298"/>
            <a:ext cx="8286749" cy="4257525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Největší projekt IROP </a:t>
            </a:r>
          </a:p>
          <a:p>
            <a:pPr marL="628650" lvl="1" indent="-307975" algn="just">
              <a:buFont typeface="Wingdings" panose="05000000000000000000" pitchFamily="2" charset="2"/>
              <a:buChar char="§"/>
            </a:pPr>
            <a:r>
              <a:rPr lang="cs-CZ" sz="1800" cap="none" dirty="0"/>
              <a:t>největší projekt IROP v realizaci je projekt žadatele </a:t>
            </a:r>
            <a:r>
              <a:rPr lang="cs-CZ" sz="1800" b="1" cap="none" dirty="0"/>
              <a:t>Správa a údržba silnic Plzeňského kraje</a:t>
            </a:r>
            <a:r>
              <a:rPr lang="cs-CZ" sz="1800" cap="none" dirty="0"/>
              <a:t>, příspěvkové organizace, s názvem </a:t>
            </a:r>
            <a:r>
              <a:rPr lang="cs-CZ" sz="1800" b="1" cap="none" dirty="0"/>
              <a:t>Městský okruh úsek Křimická – Karlovarská </a:t>
            </a:r>
            <a:r>
              <a:rPr lang="cs-CZ" sz="1800" cap="none" dirty="0"/>
              <a:t>s příspěvkem EU </a:t>
            </a:r>
            <a:r>
              <a:rPr lang="cs-CZ" sz="1800" b="1" cap="none" dirty="0"/>
              <a:t>1 454 862 308,28 Kč</a:t>
            </a:r>
            <a:r>
              <a:rPr lang="cs-CZ" sz="1800" cap="none" dirty="0"/>
              <a:t>, podán v rámci 70. výzvy IROP – Silnice II. třídy;</a:t>
            </a:r>
          </a:p>
          <a:p>
            <a:pPr marL="628650" lvl="1" indent="-307975" algn="just">
              <a:buFont typeface="Wingdings" panose="05000000000000000000" pitchFamily="2" charset="2"/>
              <a:buChar char="§"/>
            </a:pPr>
            <a:r>
              <a:rPr lang="cs-CZ" sz="1800" cap="none" dirty="0"/>
              <a:t>největší projekt v realizaci v Jihomoravském kraji je projekt žadatele </a:t>
            </a:r>
            <a:r>
              <a:rPr lang="cs-CZ" sz="1800" b="1" cap="none" dirty="0"/>
              <a:t>Fakultní nemocnice Brno</a:t>
            </a:r>
            <a:r>
              <a:rPr lang="cs-CZ" sz="1800" cap="none" dirty="0"/>
              <a:t>, s názvem </a:t>
            </a:r>
            <a:r>
              <a:rPr lang="cs-CZ" sz="1800" b="1" cap="none" dirty="0"/>
              <a:t>Centrum komplexní psychiatrické péče Brno </a:t>
            </a:r>
            <a:r>
              <a:rPr lang="cs-CZ" sz="1800" cap="none" dirty="0"/>
              <a:t>s příspěvkem EU </a:t>
            </a:r>
            <a:r>
              <a:rPr lang="cs-CZ" sz="1800" b="1" cap="none" dirty="0"/>
              <a:t>491 299 915,0Kč </a:t>
            </a:r>
            <a:r>
              <a:rPr lang="cs-CZ" sz="1800" cap="none" dirty="0"/>
              <a:t>podaný v rámci 54. výzvy IROP –  Deinstitucionalizace psychiatrické péče.</a:t>
            </a:r>
            <a:r>
              <a:rPr lang="cs-CZ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cs-CZ" sz="1800" cap="non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Nejmenší projekt IROP </a:t>
            </a:r>
          </a:p>
          <a:p>
            <a:pPr marL="628650" lvl="1" indent="-307975" algn="just">
              <a:buFont typeface="Wingdings" panose="05000000000000000000" pitchFamily="2" charset="2"/>
              <a:buChar char="§"/>
            </a:pPr>
            <a:r>
              <a:rPr lang="cs-CZ" sz="1800" cap="none" dirty="0"/>
              <a:t>nejmenší projekt v realizaci IROP je projekt žadatele </a:t>
            </a:r>
            <a:r>
              <a:rPr lang="cs-CZ" sz="1800" b="1" cap="none" dirty="0"/>
              <a:t>Obec Obrnice </a:t>
            </a:r>
            <a:r>
              <a:rPr lang="cs-CZ" sz="1800" cap="none" dirty="0"/>
              <a:t>s názvem </a:t>
            </a:r>
            <a:r>
              <a:rPr lang="cs-CZ" sz="1800" b="1" cap="none" dirty="0"/>
              <a:t>Osvětlovací souprava pro JSDH Obrnice </a:t>
            </a:r>
            <a:r>
              <a:rPr lang="cs-CZ" sz="1800" cap="none" dirty="0"/>
              <a:t>s příspěvkem EU </a:t>
            </a:r>
            <a:r>
              <a:rPr lang="cs-CZ" sz="1800" b="1" cap="none" dirty="0"/>
              <a:t>55 860 Kč</a:t>
            </a:r>
            <a:r>
              <a:rPr lang="cs-CZ" sz="1800" cap="none" dirty="0"/>
              <a:t>;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sz="1800" cap="none" dirty="0"/>
              <a:t>nejmenší projekt v realizaci v Jihomoravském kraji je projekt žadatele </a:t>
            </a:r>
            <a:r>
              <a:rPr lang="cs-CZ" sz="1800" b="1" cap="none" dirty="0"/>
              <a:t>Obec Milíčovice</a:t>
            </a:r>
            <a:r>
              <a:rPr lang="cs-CZ" sz="1800" cap="none" dirty="0"/>
              <a:t>, s názvem  </a:t>
            </a:r>
            <a:r>
              <a:rPr lang="pl-PL" sz="1800" b="1" cap="none" dirty="0"/>
              <a:t>Chodníky podél silnice II/408, Milíčovice</a:t>
            </a:r>
            <a:r>
              <a:rPr lang="cs-CZ" sz="1800" cap="none" dirty="0"/>
              <a:t> s příspěvkem EU   </a:t>
            </a:r>
            <a:r>
              <a:rPr lang="cs-CZ" sz="1800" b="1" cap="none" dirty="0"/>
              <a:t>165 915,60 Kč </a:t>
            </a:r>
            <a:r>
              <a:rPr lang="cs-CZ" sz="1800" cap="none" dirty="0"/>
              <a:t>podaný v rámci 53. výzvy IROP – Udržitelná doprava – Integrované projekty CLLD.</a:t>
            </a:r>
          </a:p>
        </p:txBody>
      </p:sp>
    </p:spTree>
    <p:extLst>
      <p:ext uri="{BB962C8B-B14F-4D97-AF65-F5344CB8AC3E}">
        <p14:creationId xmlns:p14="http://schemas.microsoft.com/office/powerpoint/2010/main" val="626944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Stav administrace IROP k 12. 8. 2021 na Centru</a:t>
            </a:r>
            <a:endParaRPr lang="cs-CZ" sz="2800" b="1" dirty="0">
              <a:solidFill>
                <a:srgbClr val="00529C"/>
              </a:solidFill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Zástupný symbol pro obsah 4">
            <a:extLst>
              <a:ext uri="{FF2B5EF4-FFF2-40B4-BE49-F238E27FC236}">
                <a16:creationId xmlns:a16="http://schemas.microsoft.com/office/drawing/2014/main" id="{FA682D40-310A-4E1F-A0D4-DE568197E0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3552551"/>
              </p:ext>
            </p:extLst>
          </p:nvPr>
        </p:nvGraphicFramePr>
        <p:xfrm>
          <a:off x="986374" y="1433386"/>
          <a:ext cx="7700425" cy="3421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8206">
                  <a:extLst>
                    <a:ext uri="{9D8B030D-6E8A-4147-A177-3AD203B41FA5}">
                      <a16:colId xmlns:a16="http://schemas.microsoft.com/office/drawing/2014/main" val="640186209"/>
                    </a:ext>
                  </a:extLst>
                </a:gridCol>
                <a:gridCol w="2444686">
                  <a:extLst>
                    <a:ext uri="{9D8B030D-6E8A-4147-A177-3AD203B41FA5}">
                      <a16:colId xmlns:a16="http://schemas.microsoft.com/office/drawing/2014/main" val="3879609941"/>
                    </a:ext>
                  </a:extLst>
                </a:gridCol>
                <a:gridCol w="2347533">
                  <a:extLst>
                    <a:ext uri="{9D8B030D-6E8A-4147-A177-3AD203B41FA5}">
                      <a16:colId xmlns:a16="http://schemas.microsoft.com/office/drawing/2014/main" val="2075655021"/>
                    </a:ext>
                  </a:extLst>
                </a:gridCol>
              </a:tblGrid>
              <a:tr h="866973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IROP 2014–2020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Počet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Částka celkových výdajů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0491858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Vyhodnocené projekty*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13 974</a:t>
                      </a:r>
                      <a:endParaRPr lang="cs-CZ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223 mld. Kč</a:t>
                      </a:r>
                      <a:endParaRPr lang="cs-CZ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6565954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Projekty doporučené k financování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12 223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191,9 mld. Kč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921069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/>
                        <a:t>Schválené</a:t>
                      </a:r>
                      <a:r>
                        <a:rPr lang="cs-CZ" b="1" baseline="0" dirty="0"/>
                        <a:t> Žádosti o platbu</a:t>
                      </a:r>
                      <a:endParaRPr lang="cs-CZ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12 537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79,3 mld. Kč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1333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Zkontrolované</a:t>
                      </a:r>
                      <a:r>
                        <a:rPr lang="cs-CZ" b="1" baseline="0" dirty="0">
                          <a:solidFill>
                            <a:schemeClr val="tx1"/>
                          </a:solidFill>
                        </a:rPr>
                        <a:t> veřejné zakázky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17 750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168,1 mld. Kč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5182897"/>
                  </a:ext>
                </a:extLst>
              </a:tr>
            </a:tbl>
          </a:graphicData>
        </a:graphic>
      </p:graphicFrame>
      <p:sp>
        <p:nvSpPr>
          <p:cNvPr id="8" name="TextovéPole 7">
            <a:extLst>
              <a:ext uri="{FF2B5EF4-FFF2-40B4-BE49-F238E27FC236}">
                <a16:creationId xmlns:a16="http://schemas.microsoft.com/office/drawing/2014/main" id="{3ACA0401-090C-4A88-913B-086BA0E7A138}"/>
              </a:ext>
            </a:extLst>
          </p:cNvPr>
          <p:cNvSpPr txBox="1"/>
          <p:nvPr/>
        </p:nvSpPr>
        <p:spPr>
          <a:xfrm>
            <a:off x="986374" y="4875377"/>
            <a:ext cx="77004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i="1" dirty="0"/>
              <a:t>*V součtu jsou zahrnuty i projekty, které byly vyhodnoceny, ale nesplnily podmínky pravidel IROP a nebyly doporučeny k financování</a:t>
            </a:r>
          </a:p>
        </p:txBody>
      </p:sp>
    </p:spTree>
    <p:extLst>
      <p:ext uri="{BB962C8B-B14F-4D97-AF65-F5344CB8AC3E}">
        <p14:creationId xmlns:p14="http://schemas.microsoft.com/office/powerpoint/2010/main" val="178745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Konzultační servis IROP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ástupný symbol pro obsah 7">
            <a:extLst>
              <a:ext uri="{FF2B5EF4-FFF2-40B4-BE49-F238E27FC236}">
                <a16:creationId xmlns:a16="http://schemas.microsoft.com/office/drawing/2014/main" id="{27366370-8B3A-43B0-837D-161D6DB23900}"/>
              </a:ext>
            </a:extLst>
          </p:cNvPr>
          <p:cNvSpPr txBox="1">
            <a:spLocks/>
          </p:cNvSpPr>
          <p:nvPr/>
        </p:nvSpPr>
        <p:spPr>
          <a:xfrm>
            <a:off x="433352" y="1286934"/>
            <a:ext cx="8133132" cy="52519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>
                <a:solidFill>
                  <a:schemeClr val="tx1"/>
                </a:solidFill>
              </a:rPr>
              <a:t>V průběhu roku 2021 spuštěna nová </a:t>
            </a:r>
            <a:r>
              <a:rPr lang="cs-CZ" dirty="0">
                <a:solidFill>
                  <a:schemeClr val="tx1"/>
                </a:solidFill>
              </a:rPr>
              <a:t>SW aplikace </a:t>
            </a:r>
            <a:r>
              <a:rPr lang="cs-CZ" b="0" dirty="0">
                <a:solidFill>
                  <a:schemeClr val="tx1"/>
                </a:solidFill>
              </a:rPr>
              <a:t>pro  zadávání a zodpovídání dotazů žadatelů a zpracovatelů </a:t>
            </a:r>
            <a:r>
              <a:rPr lang="cs-CZ" u="sng" dirty="0">
                <a:solidFill>
                  <a:schemeClr val="tx1"/>
                </a:solidFill>
              </a:rPr>
              <a:t>před podáním žádosti o podporu</a:t>
            </a: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>
                <a:solidFill>
                  <a:schemeClr val="tx1"/>
                </a:solidFill>
              </a:rPr>
              <a:t>Aplikace je umístěna na </a:t>
            </a:r>
            <a:r>
              <a:rPr lang="cs-CZ" dirty="0">
                <a:solidFill>
                  <a:schemeClr val="tx1"/>
                </a:solidFill>
              </a:rPr>
              <a:t>webových stránkách Centra </a:t>
            </a:r>
            <a:r>
              <a:rPr lang="cs-CZ" b="0" dirty="0">
                <a:solidFill>
                  <a:schemeClr val="tx1"/>
                </a:solidFill>
              </a:rPr>
              <a:t>a je       </a:t>
            </a:r>
            <a:r>
              <a:rPr lang="cs-CZ" dirty="0">
                <a:solidFill>
                  <a:schemeClr val="tx1"/>
                </a:solidFill>
              </a:rPr>
              <a:t>preferovaným způsobem komunikace </a:t>
            </a:r>
            <a:r>
              <a:rPr lang="cs-CZ" b="0" dirty="0">
                <a:solidFill>
                  <a:schemeClr val="tx1"/>
                </a:solidFill>
              </a:rPr>
              <a:t>žadatele s Centrem k IROP</a:t>
            </a: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>
                <a:solidFill>
                  <a:schemeClr val="tx1"/>
                </a:solidFill>
              </a:rPr>
              <a:t>Zajištění </a:t>
            </a:r>
            <a:r>
              <a:rPr lang="cs-CZ" dirty="0">
                <a:solidFill>
                  <a:schemeClr val="tx1"/>
                </a:solidFill>
              </a:rPr>
              <a:t>jednotnosti odpovědí </a:t>
            </a:r>
            <a:r>
              <a:rPr lang="cs-CZ" b="0" dirty="0">
                <a:solidFill>
                  <a:schemeClr val="tx1"/>
                </a:solidFill>
              </a:rPr>
              <a:t>u opakujících se dotazů</a:t>
            </a: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sz="3600" b="0" dirty="0">
                <a:solidFill>
                  <a:schemeClr val="tx1"/>
                </a:solidFill>
                <a:hlinkClick r:id="rId2"/>
              </a:rPr>
              <a:t>https://ks.crr.cz/</a:t>
            </a:r>
            <a:r>
              <a:rPr lang="cs-CZ" sz="3600" b="0" dirty="0">
                <a:solidFill>
                  <a:schemeClr val="tx1"/>
                </a:solidFill>
              </a:rPr>
              <a:t>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C1F9704-7D82-42F2-89DD-925A03685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6869" y="4114800"/>
            <a:ext cx="3373090" cy="20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896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Konzultační servis IROP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66D6ABE-82EF-4885-A855-6EBD1B165E8E}"/>
              </a:ext>
            </a:extLst>
          </p:cNvPr>
          <p:cNvSpPr txBox="1"/>
          <p:nvPr/>
        </p:nvSpPr>
        <p:spPr>
          <a:xfrm>
            <a:off x="269565" y="1258435"/>
            <a:ext cx="4032928" cy="2534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15950" lvl="2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dirty="0"/>
              <a:t>Zadávání dotazů tazatelem týkající se IROP včetně základních parametrů – vyplnění aktivity, výzvy a kraje dle kterých je přiřazen konkrétní řešitel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9DBFA1A2-0383-4772-9CB3-9557F1B164F8}"/>
              </a:ext>
            </a:extLst>
          </p:cNvPr>
          <p:cNvSpPr txBox="1"/>
          <p:nvPr/>
        </p:nvSpPr>
        <p:spPr>
          <a:xfrm>
            <a:off x="183137" y="3799637"/>
            <a:ext cx="4032928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15950" lvl="2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dirty="0"/>
              <a:t>Tazatel má k dispozici přehled všech svých řešených dotazů a o změně jejich stavu je notifikován na registrovaný e-mail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15570F8-DAF1-47B1-BB48-287E59BA4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746" y="1198034"/>
            <a:ext cx="4296182" cy="250585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Zástupný obsah 8">
            <a:extLst>
              <a:ext uri="{FF2B5EF4-FFF2-40B4-BE49-F238E27FC236}">
                <a16:creationId xmlns:a16="http://schemas.microsoft.com/office/drawing/2014/main" id="{74A71623-D960-46D9-83A3-D7A327D2E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46" y="3944507"/>
            <a:ext cx="4296182" cy="14461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5932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Konzultační servis IROP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ástupný symbol pro obsah 7">
            <a:extLst>
              <a:ext uri="{FF2B5EF4-FFF2-40B4-BE49-F238E27FC236}">
                <a16:creationId xmlns:a16="http://schemas.microsoft.com/office/drawing/2014/main" id="{1D1C3164-BDAC-487B-9CC3-0C1CB8BF3AA0}"/>
              </a:ext>
            </a:extLst>
          </p:cNvPr>
          <p:cNvSpPr txBox="1">
            <a:spLocks/>
          </p:cNvSpPr>
          <p:nvPr/>
        </p:nvSpPr>
        <p:spPr>
          <a:xfrm>
            <a:off x="183137" y="1012055"/>
            <a:ext cx="8229600" cy="52519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763" indent="-157163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3263" indent="-144463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</a:pPr>
            <a:endParaRPr lang="cs-CZ" sz="1400" b="0" dirty="0">
              <a:solidFill>
                <a:schemeClr val="tx1"/>
              </a:solidFill>
            </a:endParaRPr>
          </a:p>
          <a:p>
            <a:pPr marL="615950" lvl="2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dirty="0"/>
              <a:t>Zveřejnění často kladených dotazů a odpovědí k IROP i pro nepřihlášené uživatele </a:t>
            </a:r>
            <a:r>
              <a:rPr lang="cs-CZ" i="1" dirty="0"/>
              <a:t>(zatím pro výzvy v rámci REACT-EU, pro IROP 2021–2027 připravujeme</a:t>
            </a:r>
            <a:r>
              <a:rPr lang="cs-CZ" dirty="0"/>
              <a:t>)</a:t>
            </a:r>
          </a:p>
          <a:p>
            <a:pPr marL="273050" lvl="2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cs-CZ" dirty="0"/>
              <a:t> 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Arial"/>
              <a:buNone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A0B4A10F-1127-4AD3-AD30-17FC0FB863A7}"/>
              </a:ext>
            </a:extLst>
          </p:cNvPr>
          <p:cNvSpPr txBox="1"/>
          <p:nvPr/>
        </p:nvSpPr>
        <p:spPr>
          <a:xfrm>
            <a:off x="368967" y="4423839"/>
            <a:ext cx="7932822" cy="1313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>
                <a:solidFill>
                  <a:schemeClr val="tx1"/>
                </a:solidFill>
              </a:rPr>
              <a:t>Více jak 1500 vyřešených dotazů s průměrnou délkou odpovědi 2 PD</a:t>
            </a: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dirty="0"/>
              <a:t>Návod pro uživatele k dispozici na webových stránkách Centra: </a:t>
            </a:r>
            <a:r>
              <a:rPr lang="cs-CZ" dirty="0">
                <a:hlinkClick r:id="rId2"/>
              </a:rPr>
              <a:t>https://www.crr.cz/irop/konzultacni-servis-irop/</a:t>
            </a:r>
            <a:r>
              <a:rPr lang="cs-CZ" dirty="0"/>
              <a:t> </a:t>
            </a:r>
            <a:endParaRPr lang="cs-CZ" b="0" dirty="0">
              <a:solidFill>
                <a:schemeClr val="tx1"/>
              </a:solidFill>
            </a:endParaRP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68334748-3A16-4710-BB0A-CEC3184E0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935" y="2020238"/>
            <a:ext cx="5243143" cy="23992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07555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438C0C9-9787-9242-8582-8935FAF917D8}"/>
              </a:ext>
            </a:extLst>
          </p:cNvPr>
          <p:cNvSpPr txBox="1">
            <a:spLocks/>
          </p:cNvSpPr>
          <p:nvPr/>
        </p:nvSpPr>
        <p:spPr>
          <a:xfrm>
            <a:off x="433351" y="1491755"/>
            <a:ext cx="7709622" cy="45625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pořádání seminářů s tématem veřejných zakázek pro vybrané oblasti podpory (silnice, kybernetická bezpečnost, nákup přístrojového vybavení pro zdravotnické subjekty apod.),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pořádání workshopů, kulatých stolů, panelových diskuzí se zapojením externích subjektů, spolupracujících s Centrem v oblasti zadávání veřejných zakázek (zástupci ŘO IROP, gestora zákona o zadávání veřejných zakázek, advokátních kanceláří). 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Nosnými tématy budou kromě nejčastějších chyb zadavatelů v zadávacích / výběrových řízeních také ukázky dobré praxe, příp. nové trendy v zadávání veřejných zakázek </a:t>
            </a:r>
            <a:endParaRPr lang="cs-CZ" b="0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Preventivní aktivity Centra v oblasti VZ</a:t>
            </a:r>
            <a:endParaRPr lang="cs-CZ" sz="2800" b="1" dirty="0">
              <a:solidFill>
                <a:srgbClr val="00529C"/>
              </a:solidFill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312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Územní odbor IROP pro Jihomoravský kraj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CC4FFED-DF75-46F8-9104-295E5B9D4225}"/>
              </a:ext>
            </a:extLst>
          </p:cNvPr>
          <p:cNvSpPr/>
          <p:nvPr/>
        </p:nvSpPr>
        <p:spPr>
          <a:xfrm>
            <a:off x="314035" y="1337032"/>
            <a:ext cx="834340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Adresa: </a:t>
            </a:r>
            <a:r>
              <a:rPr lang="cs-CZ" sz="2000" b="1" dirty="0"/>
              <a:t>Mariánské náměstí 617/1, 617 00 Brno – Komárov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Kontakt na ředitele odboru: 	</a:t>
            </a:r>
            <a:r>
              <a:rPr lang="cs-CZ" sz="2000" b="1" dirty="0"/>
              <a:t>Mgr. Ljubomir Džingozov</a:t>
            </a:r>
          </a:p>
          <a:p>
            <a:pPr marL="4000500" lvl="8" indent="-342900" algn="just">
              <a:buFont typeface="Arial" panose="020B0604020202020204" pitchFamily="34" charset="0"/>
              <a:buChar char="•"/>
            </a:pPr>
            <a:r>
              <a:rPr lang="cs-CZ" dirty="0"/>
              <a:t>	tel.: +420 731 604 583</a:t>
            </a:r>
          </a:p>
          <a:p>
            <a:pPr marL="4000500" lvl="8" indent="-342900" algn="just">
              <a:buFont typeface="Arial" panose="020B0604020202020204" pitchFamily="34" charset="0"/>
              <a:buChar char="•"/>
            </a:pPr>
            <a:r>
              <a:rPr lang="cs-CZ" dirty="0"/>
              <a:t>	e-mail: </a:t>
            </a:r>
            <a:r>
              <a:rPr lang="cs-CZ" dirty="0">
                <a:hlinkClick r:id="rId2"/>
              </a:rPr>
              <a:t>ljubomir.dzingozov@crr.cz</a:t>
            </a:r>
            <a:r>
              <a:rPr lang="cs-CZ" dirty="0"/>
              <a:t> </a:t>
            </a:r>
          </a:p>
          <a:p>
            <a:pPr algn="just"/>
            <a:r>
              <a:rPr lang="cs-CZ" sz="2400" b="1" dirty="0"/>
              <a:t>		</a:t>
            </a:r>
          </a:p>
          <a:p>
            <a:r>
              <a:rPr lang="cs-CZ" sz="2200" b="1" dirty="0"/>
              <a:t>   </a:t>
            </a:r>
          </a:p>
          <a:p>
            <a:endParaRPr lang="cs-CZ" sz="2200" b="1" dirty="0">
              <a:solidFill>
                <a:srgbClr val="00529C"/>
              </a:solidFill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6DB97E9-4E90-468B-A185-EA43F1A8D9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2382780"/>
              </p:ext>
            </p:extLst>
          </p:nvPr>
        </p:nvGraphicFramePr>
        <p:xfrm>
          <a:off x="486561" y="2264106"/>
          <a:ext cx="2842452" cy="4260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9915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Územní odbor IROP pro Jihomoravský kraj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0CA15E9-E744-46B6-B36C-58F7D25527E2}"/>
              </a:ext>
            </a:extLst>
          </p:cNvPr>
          <p:cNvSpPr txBox="1">
            <a:spLocks/>
          </p:cNvSpPr>
          <p:nvPr/>
        </p:nvSpPr>
        <p:spPr>
          <a:xfrm>
            <a:off x="457200" y="1497010"/>
            <a:ext cx="8229600" cy="504190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SPECIALIZACE PRACOVIŠTĚ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200" dirty="0"/>
              <a:t>školství (mateřské školy, základní školy, střední školy, speciální školy)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200" dirty="0"/>
              <a:t>sociální podnikání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200" dirty="0"/>
              <a:t>snižování energetické náročnosti budov</a:t>
            </a:r>
          </a:p>
          <a:p>
            <a:endParaRPr lang="cs-CZ" sz="2000" b="1" u="sng" cap="all" dirty="0">
              <a:solidFill>
                <a:srgbClr val="00529C"/>
              </a:solidFill>
              <a:latin typeface="+mj-lt"/>
              <a:ea typeface="+mj-ea"/>
              <a:cs typeface="+mj-cs"/>
            </a:endParaRPr>
          </a:p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Ostatní aktivity PRACOVIŠTĚ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200" dirty="0"/>
              <a:t>silnice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200" dirty="0"/>
              <a:t>bezpečnost dopravy –  chodníky, cyklostezky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200" dirty="0"/>
              <a:t>přestupní terminály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200" dirty="0"/>
              <a:t>IZS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200" dirty="0"/>
              <a:t>sociální služby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5426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D0B74B2-0F1F-479D-B51C-860496C90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24F4E07-8557-4652-9C78-29D955343CE2}"/>
              </a:ext>
            </a:extLst>
          </p:cNvPr>
          <p:cNvSpPr txBox="1"/>
          <p:nvPr/>
        </p:nvSpPr>
        <p:spPr>
          <a:xfrm>
            <a:off x="683567" y="1020171"/>
            <a:ext cx="7537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/>
              <a:t>MŠ </a:t>
            </a:r>
            <a:r>
              <a:rPr lang="cs-CZ" b="1" dirty="0" err="1"/>
              <a:t>Kamechy</a:t>
            </a:r>
            <a:r>
              <a:rPr lang="cs-CZ" b="1" dirty="0"/>
              <a:t> II, výstavba šestitřídní MŠ </a:t>
            </a:r>
            <a:r>
              <a:rPr lang="cs-CZ" dirty="0"/>
              <a:t>– vybudování zcela nové MŠ v městské části Brno – Bystrc s kapacitou 168 míst.</a:t>
            </a: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95935418-2040-49CF-8FD8-B49601CD90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798675"/>
              </p:ext>
            </p:extLst>
          </p:nvPr>
        </p:nvGraphicFramePr>
        <p:xfrm>
          <a:off x="785102" y="2001588"/>
          <a:ext cx="2114026" cy="3802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026">
                  <a:extLst>
                    <a:ext uri="{9D8B030D-6E8A-4147-A177-3AD203B41FA5}">
                      <a16:colId xmlns:a16="http://schemas.microsoft.com/office/drawing/2014/main" val="418824317"/>
                    </a:ext>
                  </a:extLst>
                </a:gridCol>
              </a:tblGrid>
              <a:tr h="383347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568873"/>
                  </a:ext>
                </a:extLst>
              </a:tr>
              <a:tr h="44665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Statutární město Brno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824041"/>
                  </a:ext>
                </a:extLst>
              </a:tr>
              <a:tr h="367832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3467"/>
                  </a:ext>
                </a:extLst>
              </a:tr>
              <a:tr h="588531">
                <a:tc>
                  <a:txBody>
                    <a:bodyPr/>
                    <a:lstStyle/>
                    <a:p>
                      <a:r>
                        <a:rPr lang="cs-CZ" b="1" dirty="0"/>
                        <a:t>68 441 327,78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781685"/>
                  </a:ext>
                </a:extLst>
              </a:tr>
              <a:tr h="336303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331976"/>
                  </a:ext>
                </a:extLst>
              </a:tr>
              <a:tr h="1457315">
                <a:tc>
                  <a:txBody>
                    <a:bodyPr/>
                    <a:lstStyle/>
                    <a:p>
                      <a:r>
                        <a:rPr lang="cs-CZ" sz="1400" dirty="0"/>
                        <a:t>58. Výzva IROP - INFRASTRUKTURA PRO PŘEDŠKOLNÍ VZDĚLÁVÁNÍ (ITI)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792528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9CEC7987-0D36-4BA9-A74A-2DE581D23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463" y="2031094"/>
            <a:ext cx="3324948" cy="332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Obrázek 12" descr="Obsah obrázku obloha, budova, exteriér, země&#10;&#10;Popis byl vytvořen automaticky">
            <a:extLst>
              <a:ext uri="{FF2B5EF4-FFF2-40B4-BE49-F238E27FC236}">
                <a16:creationId xmlns:a16="http://schemas.microsoft.com/office/drawing/2014/main" id="{A4A58DD9-C4A9-4F57-93ED-3E772FD43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3448" y="3786045"/>
            <a:ext cx="2943074" cy="2207305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DEE815D6-078B-4F5A-9BE9-14CA73257182}"/>
              </a:ext>
            </a:extLst>
          </p:cNvPr>
          <p:cNvSpPr txBox="1"/>
          <p:nvPr/>
        </p:nvSpPr>
        <p:spPr>
          <a:xfrm>
            <a:off x="3100463" y="5468497"/>
            <a:ext cx="25166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webové stránky MŠ </a:t>
            </a:r>
            <a:r>
              <a:rPr lang="cs-CZ" sz="900" dirty="0" err="1"/>
              <a:t>Kamechy</a:t>
            </a:r>
            <a:r>
              <a:rPr lang="cs-CZ" sz="900" dirty="0"/>
              <a:t>, fotodokumentace z projektu.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3F4199CE-4429-45D2-8C96-19D9E9467BA3}"/>
              </a:ext>
            </a:extLst>
          </p:cNvPr>
          <p:cNvSpPr txBox="1"/>
          <p:nvPr/>
        </p:nvSpPr>
        <p:spPr>
          <a:xfrm>
            <a:off x="1853411" y="426061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Školství (specializace odboru)</a:t>
            </a:r>
            <a:endParaRPr lang="cs-CZ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6136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65B0C3E-645D-4BE2-9D74-D1BCD38D7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A3F9ABAA-11A8-40C8-892B-4893675530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074378"/>
              </p:ext>
            </p:extLst>
          </p:nvPr>
        </p:nvGraphicFramePr>
        <p:xfrm>
          <a:off x="772998" y="2224726"/>
          <a:ext cx="2045703" cy="3619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703">
                  <a:extLst>
                    <a:ext uri="{9D8B030D-6E8A-4147-A177-3AD203B41FA5}">
                      <a16:colId xmlns:a16="http://schemas.microsoft.com/office/drawing/2014/main" val="1515976486"/>
                    </a:ext>
                  </a:extLst>
                </a:gridCol>
              </a:tblGrid>
              <a:tr h="326748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647449"/>
                  </a:ext>
                </a:extLst>
              </a:tr>
              <a:tr h="43175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Městys Drásov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931322"/>
                  </a:ext>
                </a:extLst>
              </a:tr>
              <a:tr h="422171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759657"/>
                  </a:ext>
                </a:extLst>
              </a:tr>
              <a:tr h="568901">
                <a:tc>
                  <a:txBody>
                    <a:bodyPr/>
                    <a:lstStyle/>
                    <a:p>
                      <a:r>
                        <a:rPr lang="cs-CZ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39 075 318,26 </a:t>
                      </a:r>
                      <a:r>
                        <a:rPr lang="cs-CZ" b="1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432048"/>
                  </a:ext>
                </a:extLst>
              </a:tr>
              <a:tr h="422171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083926"/>
                  </a:ext>
                </a:extLst>
              </a:tr>
              <a:tr h="1408709">
                <a:tc>
                  <a:txBody>
                    <a:bodyPr/>
                    <a:lstStyle/>
                    <a:p>
                      <a:r>
                        <a:rPr lang="cs-CZ" sz="1400" dirty="0"/>
                        <a:t>47. Výzva IROP - INFRASTRUKTURA ZÁKLADNÍCH ŠKOL  (SVL)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36286"/>
                  </a:ext>
                </a:extLst>
              </a:tr>
            </a:tbl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C29184E8-AA92-44C9-818A-B5FB7954DB69}"/>
              </a:ext>
            </a:extLst>
          </p:cNvPr>
          <p:cNvSpPr txBox="1"/>
          <p:nvPr/>
        </p:nvSpPr>
        <p:spPr>
          <a:xfrm>
            <a:off x="683568" y="880055"/>
            <a:ext cx="77345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b="1" dirty="0"/>
              <a:t>Nástavba ZŠ Drásov č. e. 32 </a:t>
            </a:r>
            <a:r>
              <a:rPr lang="cs-CZ" dirty="0"/>
              <a:t>– vybudování kmenových učeben, odborných učeben a prostoru pro poradenské pracoviště inkluze včetně vybavení odborných učeben výukovými pomůckami a výpočetní technikou. 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FD0A128-A04B-49F8-94C4-07B037409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814" y="2224726"/>
            <a:ext cx="4756555" cy="317103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4435E85-E72E-415B-84CC-49165899E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2352" y="4029511"/>
            <a:ext cx="2827093" cy="1884728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CBC893CF-4F21-44B2-B603-B08EADED7834}"/>
              </a:ext>
            </a:extLst>
          </p:cNvPr>
          <p:cNvSpPr txBox="1"/>
          <p:nvPr/>
        </p:nvSpPr>
        <p:spPr>
          <a:xfrm>
            <a:off x="2818701" y="5449246"/>
            <a:ext cx="31626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fotodokumentace z projektu.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8875E1D8-4AED-41F7-9746-946B09A4FB42}"/>
              </a:ext>
            </a:extLst>
          </p:cNvPr>
          <p:cNvSpPr txBox="1"/>
          <p:nvPr/>
        </p:nvSpPr>
        <p:spPr>
          <a:xfrm>
            <a:off x="1793079" y="410736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Školství (specializace odboru)</a:t>
            </a:r>
            <a:endParaRPr lang="cs-CZ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87837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3FE0856-6EB4-4E5A-89BD-1C27491F7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8A51FD3-F4D8-4E3A-A7DA-298234D4AFC7}"/>
              </a:ext>
            </a:extLst>
          </p:cNvPr>
          <p:cNvSpPr txBox="1"/>
          <p:nvPr/>
        </p:nvSpPr>
        <p:spPr>
          <a:xfrm>
            <a:off x="683569" y="811279"/>
            <a:ext cx="78732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b="1" dirty="0"/>
              <a:t>Budoucí prosperita sociální podnik s.r.o</a:t>
            </a:r>
            <a:r>
              <a:rPr lang="cs-CZ" dirty="0"/>
              <a:t>. – 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vybudování nového sociální podniku, který bude nabízet produkty z oblasti masné výroby. V rámci projektu byly pořízeny nové výrobní stroje a zařízení do výrobních prostor podniku. Sociální podnik vytvoří nová pracovní místa pro osoby z cílové skupiny – osoby dlouhodobě či opakovaně nezaměstnané, a bude dodržovat všechny principy sociálního podnikání, ke kterým se zavázal. Projekt je realizován v obci Hlohovec v JMK. </a:t>
            </a:r>
            <a:endParaRPr lang="cs-CZ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B1AD9D86-111F-43D7-8D30-10AEA2BE16EF}"/>
              </a:ext>
            </a:extLst>
          </p:cNvPr>
          <p:cNvSpPr txBox="1"/>
          <p:nvPr/>
        </p:nvSpPr>
        <p:spPr>
          <a:xfrm>
            <a:off x="1300293" y="208861"/>
            <a:ext cx="69964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2000" b="1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Sociální podnikání (specializace odboru)</a:t>
            </a:r>
          </a:p>
        </p:txBody>
      </p:sp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050915CE-9731-4A46-ABA7-9AA6610B35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694885"/>
              </p:ext>
            </p:extLst>
          </p:nvPr>
        </p:nvGraphicFramePr>
        <p:xfrm>
          <a:off x="774677" y="2565606"/>
          <a:ext cx="2211804" cy="3848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1804">
                  <a:extLst>
                    <a:ext uri="{9D8B030D-6E8A-4147-A177-3AD203B41FA5}">
                      <a16:colId xmlns:a16="http://schemas.microsoft.com/office/drawing/2014/main" val="57649810"/>
                    </a:ext>
                  </a:extLst>
                </a:gridCol>
              </a:tblGrid>
              <a:tr h="357629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550421"/>
                  </a:ext>
                </a:extLst>
              </a:tr>
              <a:tr h="116229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Budoucí prosperita sociální podnik s.r.o.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531030"/>
                  </a:ext>
                </a:extLst>
              </a:tr>
              <a:tr h="357629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818325"/>
                  </a:ext>
                </a:extLst>
              </a:tr>
              <a:tr h="358747">
                <a:tc>
                  <a:txBody>
                    <a:bodyPr/>
                    <a:lstStyle/>
                    <a:p>
                      <a:r>
                        <a:rPr lang="cs-CZ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4 165 000,00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940307"/>
                  </a:ext>
                </a:extLst>
              </a:tr>
              <a:tr h="357629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087393"/>
                  </a:ext>
                </a:extLst>
              </a:tr>
              <a:tr h="1196815">
                <a:tc>
                  <a:txBody>
                    <a:bodyPr/>
                    <a:lstStyle/>
                    <a:p>
                      <a:r>
                        <a:rPr lang="cs-CZ" sz="1400" dirty="0"/>
                        <a:t>44. VÝZVA IROP - SOCIÁLNÍ PODNIKÁNÍ  PRO SOCIÁLNĚ VYLOUČENÉ LOKALITY II.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48236"/>
                  </a:ext>
                </a:extLst>
              </a:tr>
            </a:tbl>
          </a:graphicData>
        </a:graphic>
      </p:graphicFrame>
      <p:pic>
        <p:nvPicPr>
          <p:cNvPr id="16" name="Obrázek 15" descr="Obsah obrázku text, červená&#10;&#10;Popis byl vytvořen automaticky">
            <a:extLst>
              <a:ext uri="{FF2B5EF4-FFF2-40B4-BE49-F238E27FC236}">
                <a16:creationId xmlns:a16="http://schemas.microsoft.com/office/drawing/2014/main" id="{6F391ED0-B948-4A29-A4EA-D764D054C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833" y="2600890"/>
            <a:ext cx="2415734" cy="2721512"/>
          </a:xfrm>
          <a:prstGeom prst="rect">
            <a:avLst/>
          </a:prstGeom>
        </p:spPr>
      </p:pic>
      <p:pic>
        <p:nvPicPr>
          <p:cNvPr id="18" name="Obrázek 17" descr="Obsah obrázku interiér, patro, vykachlíkované&#10;&#10;Popis byl vytvořen automaticky">
            <a:extLst>
              <a:ext uri="{FF2B5EF4-FFF2-40B4-BE49-F238E27FC236}">
                <a16:creationId xmlns:a16="http://schemas.microsoft.com/office/drawing/2014/main" id="{1201A18B-E713-488E-8F19-B1E45EF21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951" y="3081150"/>
            <a:ext cx="2801922" cy="2965571"/>
          </a:xfrm>
          <a:prstGeom prst="rect">
            <a:avLst/>
          </a:prstGeom>
        </p:spPr>
      </p:pic>
      <p:sp>
        <p:nvSpPr>
          <p:cNvPr id="20" name="TextovéPole 19">
            <a:extLst>
              <a:ext uri="{FF2B5EF4-FFF2-40B4-BE49-F238E27FC236}">
                <a16:creationId xmlns:a16="http://schemas.microsoft.com/office/drawing/2014/main" id="{14DCB143-B557-4769-9E10-8C74CB43AD13}"/>
              </a:ext>
            </a:extLst>
          </p:cNvPr>
          <p:cNvSpPr txBox="1"/>
          <p:nvPr/>
        </p:nvSpPr>
        <p:spPr>
          <a:xfrm>
            <a:off x="3133028" y="5424482"/>
            <a:ext cx="1686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fotodokumentace z projektu a kontroly na místě.</a:t>
            </a:r>
          </a:p>
        </p:txBody>
      </p:sp>
    </p:spTree>
    <p:extLst>
      <p:ext uri="{BB962C8B-B14F-4D97-AF65-F5344CB8AC3E}">
        <p14:creationId xmlns:p14="http://schemas.microsoft.com/office/powerpoint/2010/main" val="2136449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D4CF653-255E-440E-A169-30D53E68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794A7A8-8814-4B02-AE51-103BB358D64F}"/>
              </a:ext>
            </a:extLst>
          </p:cNvPr>
          <p:cNvSpPr txBox="1"/>
          <p:nvPr/>
        </p:nvSpPr>
        <p:spPr>
          <a:xfrm>
            <a:off x="593889" y="868287"/>
            <a:ext cx="78706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b="1" dirty="0"/>
              <a:t>Sociální bydlení v Moravském Krumlově</a:t>
            </a:r>
            <a:r>
              <a:rPr lang="cs-CZ" dirty="0"/>
              <a:t> –  stavební úprava bývalé sýpky a využití objektu za účelem vytvoření dodatečného obecního fondu sociálního bydlení. Celkem má vzniknout 8 bytových jednotek, každá o dispozici 1+kk, které budou všechny sloužit jako sociální byty. 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864B6D6-26BD-4A03-A98F-3069FE645688}"/>
              </a:ext>
            </a:extLst>
          </p:cNvPr>
          <p:cNvSpPr txBox="1"/>
          <p:nvPr/>
        </p:nvSpPr>
        <p:spPr>
          <a:xfrm>
            <a:off x="1570890" y="301252"/>
            <a:ext cx="64972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000" b="1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Sociální bydlení  (obecné zaměření)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1A13CC9-2A9B-40B4-9DB0-DFF5CB0B7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789" y="2927876"/>
            <a:ext cx="1787549" cy="1279071"/>
          </a:xfrm>
          <a:prstGeom prst="rect">
            <a:avLst/>
          </a:prstGeom>
        </p:spPr>
      </p:pic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9C1B8E08-AD2B-40A5-B92E-B12BDEBA6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684479"/>
              </p:ext>
            </p:extLst>
          </p:nvPr>
        </p:nvGraphicFramePr>
        <p:xfrm>
          <a:off x="683569" y="2402467"/>
          <a:ext cx="1933796" cy="3581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3796">
                  <a:extLst>
                    <a:ext uri="{9D8B030D-6E8A-4147-A177-3AD203B41FA5}">
                      <a16:colId xmlns:a16="http://schemas.microsoft.com/office/drawing/2014/main" val="2520717511"/>
                    </a:ext>
                  </a:extLst>
                </a:gridCol>
              </a:tblGrid>
              <a:tr h="337164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720921"/>
                  </a:ext>
                </a:extLst>
              </a:tr>
              <a:tr h="104355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Město Moravský Krumlov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246812"/>
                  </a:ext>
                </a:extLst>
              </a:tr>
              <a:tr h="337164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145439"/>
                  </a:ext>
                </a:extLst>
              </a:tr>
              <a:tr h="337164">
                <a:tc>
                  <a:txBody>
                    <a:bodyPr/>
                    <a:lstStyle/>
                    <a:p>
                      <a:r>
                        <a:rPr lang="cs-CZ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9 071 807,75 </a:t>
                      </a: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039361"/>
                  </a:ext>
                </a:extLst>
              </a:tr>
              <a:tr h="337164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046875"/>
                  </a:ext>
                </a:extLst>
              </a:tr>
              <a:tr h="1074550">
                <a:tc>
                  <a:txBody>
                    <a:bodyPr/>
                    <a:lstStyle/>
                    <a:p>
                      <a:r>
                        <a:rPr lang="cs-CZ" sz="1400" dirty="0"/>
                        <a:t>79. Výzva IROP - SOCIÁLNÍ BYDLENÍ - SC 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666763"/>
                  </a:ext>
                </a:extLst>
              </a:tr>
            </a:tbl>
          </a:graphicData>
        </a:graphic>
      </p:graphicFrame>
      <p:pic>
        <p:nvPicPr>
          <p:cNvPr id="2050" name="Picture 2" descr="Foto 1">
            <a:extLst>
              <a:ext uri="{FF2B5EF4-FFF2-40B4-BE49-F238E27FC236}">
                <a16:creationId xmlns:a16="http://schemas.microsoft.com/office/drawing/2014/main" id="{C6DD2527-278A-41FF-BA65-649DCF549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427" y="2276631"/>
            <a:ext cx="4110605" cy="294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04D62E1-5BF9-4BEA-B968-3CD8E1FAE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387" y="3712428"/>
            <a:ext cx="2483566" cy="215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137ECBC1-3314-4230-B569-7F92C4ECB062}"/>
              </a:ext>
            </a:extLst>
          </p:cNvPr>
          <p:cNvSpPr txBox="1"/>
          <p:nvPr/>
        </p:nvSpPr>
        <p:spPr>
          <a:xfrm>
            <a:off x="3179427" y="5354121"/>
            <a:ext cx="295742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</a:t>
            </a:r>
            <a:r>
              <a:rPr lang="cs-CZ" sz="900" dirty="0">
                <a:solidFill>
                  <a:prstClr val="black"/>
                </a:solidFill>
                <a:latin typeface="Arial" panose="020B0604020202020204"/>
              </a:rPr>
              <a:t>webové stránky města Moravský Krumlov</a:t>
            </a: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8462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5EECE66-91B2-468A-81EA-5A9818A7A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45D9B7A-CACE-4C58-84DA-09A5CA8D6F51}"/>
              </a:ext>
            </a:extLst>
          </p:cNvPr>
          <p:cNvSpPr txBox="1"/>
          <p:nvPr/>
        </p:nvSpPr>
        <p:spPr>
          <a:xfrm>
            <a:off x="1317072" y="481003"/>
            <a:ext cx="6509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2000" b="1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Silnice  (obecné zaměření)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90A426E-4F54-40B0-88B5-CB537AD3A524}"/>
              </a:ext>
            </a:extLst>
          </p:cNvPr>
          <p:cNvSpPr txBox="1"/>
          <p:nvPr/>
        </p:nvSpPr>
        <p:spPr>
          <a:xfrm>
            <a:off x="683568" y="1121562"/>
            <a:ext cx="77817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III/15289 Brno </a:t>
            </a:r>
            <a:r>
              <a:rPr lang="en-US" b="1" dirty="0" err="1"/>
              <a:t>Evropská</a:t>
            </a:r>
            <a:r>
              <a:rPr lang="en-US" b="1" dirty="0"/>
              <a:t>, most 15289-1</a:t>
            </a:r>
            <a:r>
              <a:rPr lang="cs-CZ" b="1" dirty="0"/>
              <a:t>- </a:t>
            </a:r>
            <a:r>
              <a:rPr lang="cs-CZ" dirty="0"/>
              <a:t>výstavba nového mostu přes železnici a rekonstrukce souvisejícího úseku silnice III. třídy III/15289, která se nachází v Jihomoravském kraji a na území Brněnské metropolitní oblasti. </a:t>
            </a: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6F450001-F396-462A-B759-F71B8237EC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96058"/>
              </p:ext>
            </p:extLst>
          </p:nvPr>
        </p:nvGraphicFramePr>
        <p:xfrm>
          <a:off x="810705" y="2435046"/>
          <a:ext cx="2178464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464">
                  <a:extLst>
                    <a:ext uri="{9D8B030D-6E8A-4147-A177-3AD203B41FA5}">
                      <a16:colId xmlns:a16="http://schemas.microsoft.com/office/drawing/2014/main" val="2949799290"/>
                    </a:ext>
                  </a:extLst>
                </a:gridCol>
              </a:tblGrid>
              <a:tr h="317211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4950332"/>
                  </a:ext>
                </a:extLst>
              </a:tr>
              <a:tr h="104355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Správa a údržba silnic JMK, příspěvková organizace kraje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529360"/>
                  </a:ext>
                </a:extLst>
              </a:tr>
              <a:tr h="337164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516041"/>
                  </a:ext>
                </a:extLst>
              </a:tr>
              <a:tr h="337164">
                <a:tc>
                  <a:txBody>
                    <a:bodyPr/>
                    <a:lstStyle/>
                    <a:p>
                      <a:r>
                        <a:rPr lang="cs-CZ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77 300 000,00 </a:t>
                      </a:r>
                      <a:r>
                        <a:rPr lang="cs-CZ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522165"/>
                  </a:ext>
                </a:extLst>
              </a:tr>
              <a:tr h="337164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478500"/>
                  </a:ext>
                </a:extLst>
              </a:tr>
              <a:tr h="1074550">
                <a:tc>
                  <a:txBody>
                    <a:bodyPr/>
                    <a:lstStyle/>
                    <a:p>
                      <a:r>
                        <a:rPr lang="cs-CZ" sz="1400" dirty="0"/>
                        <a:t>42. Výzva IROP - VYBRANÉ ÚSEKY SILNIC II. A III. TŘÍDY - INTEGROVANÉ PROJEKTY ITI - SC 1.1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103087"/>
                  </a:ext>
                </a:extLst>
              </a:tr>
            </a:tbl>
          </a:graphicData>
        </a:graphic>
      </p:graphicFrame>
      <p:pic>
        <p:nvPicPr>
          <p:cNvPr id="14" name="Obrázek 13">
            <a:extLst>
              <a:ext uri="{FF2B5EF4-FFF2-40B4-BE49-F238E27FC236}">
                <a16:creationId xmlns:a16="http://schemas.microsoft.com/office/drawing/2014/main" id="{82F32C25-B2CA-4AE4-87DF-B32EC7F29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232" y="2402680"/>
            <a:ext cx="3697770" cy="2773327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DF655321-CB0C-4B76-9E20-71A7C9689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508" y="3567418"/>
            <a:ext cx="3359792" cy="2519844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CFC75DC3-B553-48D8-B2C9-5700CFDF286D}"/>
              </a:ext>
            </a:extLst>
          </p:cNvPr>
          <p:cNvSpPr txBox="1"/>
          <p:nvPr/>
        </p:nvSpPr>
        <p:spPr>
          <a:xfrm>
            <a:off x="3380763" y="5499896"/>
            <a:ext cx="1686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</a:t>
            </a:r>
            <a:r>
              <a:rPr lang="cs-CZ" sz="900" dirty="0">
                <a:solidFill>
                  <a:prstClr val="black"/>
                </a:solidFill>
                <a:latin typeface="Arial" panose="020B0604020202020204"/>
              </a:rPr>
              <a:t>fotodokumentace z projektu</a:t>
            </a:r>
            <a:endParaRPr kumimoji="0" lang="cs-CZ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030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937A412-1729-4FD7-9546-E09F11557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00B3B95-3D31-4208-B5FB-AF07A295D5F3}"/>
              </a:ext>
            </a:extLst>
          </p:cNvPr>
          <p:cNvSpPr txBox="1"/>
          <p:nvPr/>
        </p:nvSpPr>
        <p:spPr>
          <a:xfrm>
            <a:off x="2286000" y="268340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2000" b="1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IZS (obecné zaměření)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3E3F9E2C-5750-4950-B4BB-B50F9F5E0DAF}"/>
              </a:ext>
            </a:extLst>
          </p:cNvPr>
          <p:cNvSpPr txBox="1"/>
          <p:nvPr/>
        </p:nvSpPr>
        <p:spPr>
          <a:xfrm>
            <a:off x="584462" y="738123"/>
            <a:ext cx="81904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b="1" dirty="0"/>
              <a:t>Hasičská technika pro JSDH Rohatec </a:t>
            </a:r>
            <a:r>
              <a:rPr lang="cs-CZ" dirty="0"/>
              <a:t>– pořízení nové cisternové automobilové stříkačky pro řešení mimořádných událostí z extrémního sucha. </a:t>
            </a: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7DBF307F-3D21-48A3-A4B0-3CA8F26BF6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93653"/>
              </p:ext>
            </p:extLst>
          </p:nvPr>
        </p:nvGraphicFramePr>
        <p:xfrm>
          <a:off x="683568" y="1885361"/>
          <a:ext cx="2135046" cy="3602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5046">
                  <a:extLst>
                    <a:ext uri="{9D8B030D-6E8A-4147-A177-3AD203B41FA5}">
                      <a16:colId xmlns:a16="http://schemas.microsoft.com/office/drawing/2014/main" val="3706549714"/>
                    </a:ext>
                  </a:extLst>
                </a:gridCol>
              </a:tblGrid>
              <a:tr h="414878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559721"/>
                  </a:ext>
                </a:extLst>
              </a:tr>
              <a:tr h="62951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Obec Rohatec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527759"/>
                  </a:ext>
                </a:extLst>
              </a:tr>
              <a:tr h="414878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299071"/>
                  </a:ext>
                </a:extLst>
              </a:tr>
              <a:tr h="414878">
                <a:tc>
                  <a:txBody>
                    <a:bodyPr/>
                    <a:lstStyle/>
                    <a:p>
                      <a:r>
                        <a:rPr lang="cs-CZ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5 812 100,00 </a:t>
                      </a:r>
                      <a:r>
                        <a:rPr lang="cs-CZ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950816"/>
                  </a:ext>
                </a:extLst>
              </a:tr>
              <a:tr h="414878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160701"/>
                  </a:ext>
                </a:extLst>
              </a:tr>
              <a:tr h="1313780">
                <a:tc>
                  <a:txBody>
                    <a:bodyPr/>
                    <a:lstStyle/>
                    <a:p>
                      <a:r>
                        <a:rPr lang="cs-CZ" sz="1400" dirty="0"/>
                        <a:t>69. výzva IROP - INTEGROVANÝ ZÁCHRANNÝ SYSTÉM - INTEGROVANÉ PROJEKTY CLLD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215620"/>
                  </a:ext>
                </a:extLst>
              </a:tr>
            </a:tbl>
          </a:graphicData>
        </a:graphic>
      </p:graphicFrame>
      <p:pic>
        <p:nvPicPr>
          <p:cNvPr id="9" name="Obrázek 8" descr="Obsah obrázku obloha, exteriér, nákladní auto, červená&#10;&#10;Popis byl vytvořen automaticky">
            <a:extLst>
              <a:ext uri="{FF2B5EF4-FFF2-40B4-BE49-F238E27FC236}">
                <a16:creationId xmlns:a16="http://schemas.microsoft.com/office/drawing/2014/main" id="{3E2A24CB-97CD-412B-9D24-BE99022E0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5430" y="1885361"/>
            <a:ext cx="5299453" cy="3339529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3D4A935B-AE52-49E3-BC03-7BC38AAE3C7D}"/>
              </a:ext>
            </a:extLst>
          </p:cNvPr>
          <p:cNvSpPr txBox="1"/>
          <p:nvPr/>
        </p:nvSpPr>
        <p:spPr>
          <a:xfrm>
            <a:off x="3536224" y="5435139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fotodokumentace z projektu</a:t>
            </a:r>
          </a:p>
        </p:txBody>
      </p:sp>
    </p:spTree>
    <p:extLst>
      <p:ext uri="{BB962C8B-B14F-4D97-AF65-F5344CB8AC3E}">
        <p14:creationId xmlns:p14="http://schemas.microsoft.com/office/powerpoint/2010/main" val="1688604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ADEC6A7-C3D0-44ED-B2E8-3CBBA3162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157BC236-6856-46E3-8AF2-2C8E03F039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932391"/>
              </p:ext>
            </p:extLst>
          </p:nvPr>
        </p:nvGraphicFramePr>
        <p:xfrm>
          <a:off x="522874" y="2312186"/>
          <a:ext cx="2071294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1294">
                  <a:extLst>
                    <a:ext uri="{9D8B030D-6E8A-4147-A177-3AD203B41FA5}">
                      <a16:colId xmlns:a16="http://schemas.microsoft.com/office/drawing/2014/main" val="34016163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561305"/>
                  </a:ext>
                </a:extLst>
              </a:tr>
              <a:tr h="55499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Město Veselí nad Moravou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336147"/>
                  </a:ext>
                </a:extLst>
              </a:tr>
              <a:tr h="337164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699445"/>
                  </a:ext>
                </a:extLst>
              </a:tr>
              <a:tr h="337164">
                <a:tc>
                  <a:txBody>
                    <a:bodyPr/>
                    <a:lstStyle/>
                    <a:p>
                      <a:r>
                        <a:rPr lang="cs-CZ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5 812 100,00 </a:t>
                      </a:r>
                      <a:r>
                        <a:rPr lang="cs-CZ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95617"/>
                  </a:ext>
                </a:extLst>
              </a:tr>
              <a:tr h="337164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200434"/>
                  </a:ext>
                </a:extLst>
              </a:tr>
              <a:tr h="1074550"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78. výzva IROP - ENERGETICKÉ ÚSPORY V BYTOVÝCH DOMECH III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962144"/>
                  </a:ext>
                </a:extLst>
              </a:tr>
            </a:tbl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6B33167C-13A4-41AB-B9FC-436EA89D1E1D}"/>
              </a:ext>
            </a:extLst>
          </p:cNvPr>
          <p:cNvSpPr txBox="1"/>
          <p:nvPr/>
        </p:nvSpPr>
        <p:spPr>
          <a:xfrm>
            <a:off x="522874" y="1015294"/>
            <a:ext cx="80982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/>
              <a:t>Bytový dům Veselí nad Moravou </a:t>
            </a:r>
            <a:r>
              <a:rPr lang="cs-CZ" dirty="0"/>
              <a:t>–  revitalizace bytového domu ve Veselí nad Moravou a tím i zvýšení energetické účinnosti a zkvalitnění podmínek života pro obyvatele obce.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CE0C610-4C74-4845-9DC3-DFD5DBE5502B}"/>
              </a:ext>
            </a:extLst>
          </p:cNvPr>
          <p:cNvSpPr txBox="1"/>
          <p:nvPr/>
        </p:nvSpPr>
        <p:spPr>
          <a:xfrm>
            <a:off x="1371600" y="315280"/>
            <a:ext cx="6279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000" b="1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Zateplení  (obecné zaměření)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2EE225B-C7D4-43D8-B2B0-B9C49C55D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647" y="2328568"/>
            <a:ext cx="5085729" cy="3282877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4781D3E9-BD6E-4EB1-A546-F419588F0839}"/>
              </a:ext>
            </a:extLst>
          </p:cNvPr>
          <p:cNvSpPr txBox="1"/>
          <p:nvPr/>
        </p:nvSpPr>
        <p:spPr>
          <a:xfrm>
            <a:off x="3001258" y="5770557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fotodokumentace z projektu</a:t>
            </a:r>
          </a:p>
        </p:txBody>
      </p:sp>
    </p:spTree>
    <p:extLst>
      <p:ext uri="{BB962C8B-B14F-4D97-AF65-F5344CB8AC3E}">
        <p14:creationId xmlns:p14="http://schemas.microsoft.com/office/powerpoint/2010/main" val="1118823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438C0C9-9787-9242-8582-8935FAF917D8}"/>
              </a:ext>
            </a:extLst>
          </p:cNvPr>
          <p:cNvSpPr txBox="1">
            <a:spLocks/>
          </p:cNvSpPr>
          <p:nvPr/>
        </p:nvSpPr>
        <p:spPr>
          <a:xfrm>
            <a:off x="433350" y="2063132"/>
            <a:ext cx="8008005" cy="38744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Pravidelně sledovat webové stránky IROP (MMR, Centrum)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Využívat komunikační kanály konzultačního servisu IROP 2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Věnovat pozornost přípravě projektu ve vazbě na plánované aktivity a harmonogram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Inspirovat se dokumentací z již zrealizovaných výzev a projektů IROP </a:t>
            </a:r>
            <a:r>
              <a:rPr lang="cs-CZ" sz="1800" dirty="0">
                <a:solidFill>
                  <a:srgbClr val="00529C"/>
                </a:solidFill>
              </a:rPr>
              <a:t>(</a:t>
            </a:r>
            <a:r>
              <a:rPr lang="cs-CZ" sz="1800" dirty="0">
                <a:solidFill>
                  <a:srgbClr val="00529C"/>
                </a:solidFill>
                <a:hlinkClick r:id="rId2"/>
              </a:rPr>
              <a:t>https://irop.mmr.cz/cs/</a:t>
            </a:r>
            <a:r>
              <a:rPr lang="cs-CZ" sz="1800" dirty="0" err="1">
                <a:solidFill>
                  <a:srgbClr val="00529C"/>
                </a:solidFill>
                <a:hlinkClick r:id="rId2"/>
              </a:rPr>
              <a:t>Vyzvy</a:t>
            </a:r>
            <a:r>
              <a:rPr lang="cs-CZ" sz="1800" dirty="0">
                <a:solidFill>
                  <a:srgbClr val="00529C"/>
                </a:solidFill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Soustředit se na výběr zpracovatelské agentury a vymezení smluvních podmínek, ověřit si reference agentury a její spolehlivost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Zvážit případné využití externích zdrojů pro realizaci výběrového řízení (dle výše předpokládané hodnoty veřejné zakázky)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Znát Zákon o zadávání veřejných zakázek a vydané metodiky IROP k zadávání veřejných zakázek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2">
            <a:extLst>
              <a:ext uri="{FF2B5EF4-FFF2-40B4-BE49-F238E27FC236}">
                <a16:creationId xmlns:a16="http://schemas.microsoft.com/office/drawing/2014/main" id="{00AAB645-88E9-4129-8056-B6A9646171E4}"/>
              </a:ext>
            </a:extLst>
          </p:cNvPr>
          <p:cNvSpPr txBox="1">
            <a:spLocks/>
          </p:cNvSpPr>
          <p:nvPr/>
        </p:nvSpPr>
        <p:spPr>
          <a:xfrm>
            <a:off x="433351" y="1433386"/>
            <a:ext cx="8258261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8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</p:txBody>
      </p:sp>
    </p:spTree>
    <p:extLst>
      <p:ext uri="{BB962C8B-B14F-4D97-AF65-F5344CB8AC3E}">
        <p14:creationId xmlns:p14="http://schemas.microsoft.com/office/powerpoint/2010/main" val="80263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438C0C9-9787-9242-8582-8935FAF917D8}"/>
              </a:ext>
            </a:extLst>
          </p:cNvPr>
          <p:cNvSpPr txBox="1">
            <a:spLocks/>
          </p:cNvSpPr>
          <p:nvPr/>
        </p:nvSpPr>
        <p:spPr>
          <a:xfrm>
            <a:off x="433350" y="2063132"/>
            <a:ext cx="8008005" cy="38744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Zvážit způsob financování vlastních zdrojů žadatele (nižší míra podpory a  nutnost financování projektu v době udržitelnosti)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Připravit rozpočet na nutnost zajištění předfinancování projektu (zejména u větších investičních projektů)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Mít interně projednané projektové záměry a zajistit si jejich případné zařazení do strategických dokumentů (např. KAP, MAP, RAP)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Soustředit se na včasné zpracování projektové dokumentace a získávání stavebních povolení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Seznámit se s prostředím a příručkami pro monitorovací systém (MS 2021+)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Účastnit se seminářů MMR/Centra k plánovaným výzvám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2">
            <a:extLst>
              <a:ext uri="{FF2B5EF4-FFF2-40B4-BE49-F238E27FC236}">
                <a16:creationId xmlns:a16="http://schemas.microsoft.com/office/drawing/2014/main" id="{00AAB645-88E9-4129-8056-B6A9646171E4}"/>
              </a:ext>
            </a:extLst>
          </p:cNvPr>
          <p:cNvSpPr txBox="1">
            <a:spLocks/>
          </p:cNvSpPr>
          <p:nvPr/>
        </p:nvSpPr>
        <p:spPr>
          <a:xfrm>
            <a:off x="433351" y="1433386"/>
            <a:ext cx="8258261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8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</p:txBody>
      </p:sp>
    </p:spTree>
    <p:extLst>
      <p:ext uri="{BB962C8B-B14F-4D97-AF65-F5344CB8AC3E}">
        <p14:creationId xmlns:p14="http://schemas.microsoft.com/office/powerpoint/2010/main" val="3384345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438C0C9-9787-9242-8582-8935FAF917D8}"/>
              </a:ext>
            </a:extLst>
          </p:cNvPr>
          <p:cNvSpPr txBox="1">
            <a:spLocks/>
          </p:cNvSpPr>
          <p:nvPr/>
        </p:nvSpPr>
        <p:spPr>
          <a:xfrm>
            <a:off x="433350" y="2063132"/>
            <a:ext cx="8008005" cy="38744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800" dirty="0"/>
              <a:t>Zavést a dodržovat metodiku řízení projektů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Soustředit se na výběr a vybudování stabilních realizačních týmů s přesným vymezením kompetencí a odpovědností, omezit počty změn v týmu, především na vedoucích pozicích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Klást velký důraz na vymezení smluvních podmínek u veřejných zakázek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Ponechat si přístup do monitorovacího systému a pravidelně se informovat o stavu administrace projektu v případě využití služeb zpracovatelské agentury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1800" dirty="0"/>
              <a:t>Znát pravidla programu a v případě nejasností, např. ohledně způsobilosti výdaje, v předstihu konzultovat s příslušnou osobou z Centra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2">
            <a:extLst>
              <a:ext uri="{FF2B5EF4-FFF2-40B4-BE49-F238E27FC236}">
                <a16:creationId xmlns:a16="http://schemas.microsoft.com/office/drawing/2014/main" id="{00AAB645-88E9-4129-8056-B6A9646171E4}"/>
              </a:ext>
            </a:extLst>
          </p:cNvPr>
          <p:cNvSpPr txBox="1">
            <a:spLocks/>
          </p:cNvSpPr>
          <p:nvPr/>
        </p:nvSpPr>
        <p:spPr>
          <a:xfrm>
            <a:off x="433351" y="1433386"/>
            <a:ext cx="8258261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8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Realizace a řízení projektů</a:t>
            </a:r>
          </a:p>
        </p:txBody>
      </p:sp>
    </p:spTree>
    <p:extLst>
      <p:ext uri="{BB962C8B-B14F-4D97-AF65-F5344CB8AC3E}">
        <p14:creationId xmlns:p14="http://schemas.microsoft.com/office/powerpoint/2010/main" val="1906858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21CB1BE7-CD3E-4A63-A40C-F7BF9A65D9F5}"/>
              </a:ext>
            </a:extLst>
          </p:cNvPr>
          <p:cNvSpPr/>
          <p:nvPr/>
        </p:nvSpPr>
        <p:spPr>
          <a:xfrm>
            <a:off x="956345" y="494950"/>
            <a:ext cx="7499758" cy="237408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8D12774-EB45-40A0-8326-3CCA6D4B02D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501650" cy="365125"/>
          </a:xfrm>
        </p:spPr>
        <p:txBody>
          <a:bodyPr/>
          <a:lstStyle/>
          <a:p>
            <a:fld id="{4000C4B2-41BC-D741-8B94-B76DB6967C01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210E1B-365E-49D6-B5B7-BBF418CF63CC}"/>
              </a:ext>
            </a:extLst>
          </p:cNvPr>
          <p:cNvSpPr txBox="1">
            <a:spLocks/>
          </p:cNvSpPr>
          <p:nvPr/>
        </p:nvSpPr>
        <p:spPr>
          <a:xfrm>
            <a:off x="0" y="671119"/>
            <a:ext cx="9143999" cy="104862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Centrum pro regionální rozvoj </a:t>
            </a:r>
            <a:br>
              <a:rPr lang="cs-CZ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České republiky</a:t>
            </a:r>
            <a:r>
              <a:rPr lang="cs-CZ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F075D67A-DBE7-4F11-9A0E-520C176A862B}"/>
              </a:ext>
            </a:extLst>
          </p:cNvPr>
          <p:cNvSpPr txBox="1"/>
          <p:nvPr/>
        </p:nvSpPr>
        <p:spPr>
          <a:xfrm>
            <a:off x="152399" y="2268261"/>
            <a:ext cx="8991599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dirty="0"/>
              <a:t> </a:t>
            </a:r>
            <a:br>
              <a:rPr lang="cs-CZ" dirty="0"/>
            </a:br>
            <a:r>
              <a:rPr lang="cs-CZ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Problematika výzev v oblasti vzdělávání v IROP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71C2C167-D4D3-428B-8645-3EB2506FFDB5}"/>
              </a:ext>
            </a:extLst>
          </p:cNvPr>
          <p:cNvSpPr txBox="1"/>
          <p:nvPr/>
        </p:nvSpPr>
        <p:spPr>
          <a:xfrm>
            <a:off x="655320" y="4613255"/>
            <a:ext cx="80010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Mgr. Darina Škodová</a:t>
            </a:r>
          </a:p>
          <a:p>
            <a:r>
              <a:rPr lang="cs-CZ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oddělení hodnocení a kontroly Brno</a:t>
            </a:r>
          </a:p>
          <a:p>
            <a:r>
              <a:rPr lang="cs-CZ" sz="1600" dirty="0">
                <a:solidFill>
                  <a:schemeClr val="bg1"/>
                </a:solidFill>
                <a:cs typeface="Arial" panose="020B0604020202020204" pitchFamily="34" charset="0"/>
              </a:rPr>
              <a:t>tel: +420  </a:t>
            </a:r>
            <a:r>
              <a:rPr lang="cs-CZ" sz="1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602 580 065</a:t>
            </a:r>
          </a:p>
          <a:p>
            <a:r>
              <a:rPr lang="cs-CZ" sz="1600" dirty="0">
                <a:solidFill>
                  <a:schemeClr val="bg1"/>
                </a:solidFill>
                <a:cs typeface="Arial" panose="020B0604020202020204" pitchFamily="34" charset="0"/>
              </a:rPr>
              <a:t>e-mail: </a:t>
            </a:r>
            <a:r>
              <a:rPr lang="cs-CZ" sz="1600" b="0" i="0" dirty="0">
                <a:solidFill>
                  <a:srgbClr val="212529"/>
                </a:solidFill>
                <a:effectLst/>
              </a:rPr>
              <a:t> </a:t>
            </a:r>
            <a:r>
              <a:rPr lang="cs-CZ" sz="2000" dirty="0">
                <a:solidFill>
                  <a:srgbClr val="FF0000"/>
                </a:solidFill>
                <a:cs typeface="Arial" panose="020B0604020202020204" pitchFamily="34" charset="0"/>
              </a:rPr>
              <a:t>darina.skodova@crr.cz</a:t>
            </a:r>
            <a:endParaRPr lang="cs-CZ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07680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Obecné principy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0CA15E9-E744-46B6-B36C-58F7D25527E2}"/>
              </a:ext>
            </a:extLst>
          </p:cNvPr>
          <p:cNvSpPr txBox="1">
            <a:spLocks/>
          </p:cNvSpPr>
          <p:nvPr/>
        </p:nvSpPr>
        <p:spPr>
          <a:xfrm>
            <a:off x="457200" y="1497010"/>
            <a:ext cx="8229600" cy="504190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CRR konzultuje výzvy v oblasti vzdělávání v požadované míře detailu (způsobilé/nezpůsobilé výdaje, vymezení podporovaných aktivit) až s vyhlášením výzvy; do té doby nelze žadatelům stvrzovat způsobilost výdajů či konkrétní zaměření aktivit (pouze obecné informace na úrovni PD IROP2)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doporučujeme žadatelům, aby se účastnili seminářů MMR/CRR k plánovaným výzvám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využívat komunikační kanál konzultačního servisu k IROP2 (=žádný dotaz není zbytečný); nepodceňovat roli CRR ve fázi přípravy žádosti o podporu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v případě velkoobjemových strategických projektů v oblasti vzdělávání doporučujeme jít cestou individuální konzultace záměru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40373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Zásadní obsahové změny v IROP2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0CA15E9-E744-46B6-B36C-58F7D25527E2}"/>
              </a:ext>
            </a:extLst>
          </p:cNvPr>
          <p:cNvSpPr txBox="1">
            <a:spLocks/>
          </p:cNvSpPr>
          <p:nvPr/>
        </p:nvSpPr>
        <p:spPr>
          <a:xfrm>
            <a:off x="457200" y="1497010"/>
            <a:ext cx="8229600" cy="504190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v individuálních výzvách nebudou podporovány dětské skupiny (pouze CLLD)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ZŠ/SŠ/VOŠ/konzervatoře mohou v rámci jedné výzvy jak modernizovat učebnu pro formální výuku, tak pro neformální aktivity (= smysluplnější společné působení aktivit)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konektivita škol a připojení k internetu půjde realizovat jako jediné zaměření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budování zázemí pro školní družiny a školní kluby půjde realizovat jako jediné zaměření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nově přesah do „komunitních aktivit“ škol (vytvoření vnitřního i venkovního zázemí pro komunitní aktivity při škole vedoucí k sociální inkluzi /např. veřejně dostupné prostory pro sportovní aktivity, knihovny, spol. místnosti/)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nebude umožněna podpora rozšíření kapacit kmenových učeben ZŠ/SŠ/VOŠ (ani nové, ani stávající prostory) // možnost podpory neúplných škol v CLLD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60942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Zásadní změny v IROP2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0CA15E9-E744-46B6-B36C-58F7D25527E2}"/>
              </a:ext>
            </a:extLst>
          </p:cNvPr>
          <p:cNvSpPr txBox="1">
            <a:spLocks/>
          </p:cNvSpPr>
          <p:nvPr/>
        </p:nvSpPr>
        <p:spPr>
          <a:xfrm>
            <a:off x="457200" y="1497010"/>
            <a:ext cx="8229600" cy="504190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zařazení podpory pro konzervatoře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při specifické podpoře škol zřízených dle § 16 odst. 9 školského zákona bude nově umožněna i podpora škol, které mají pouze některé třídy zřízené dle § 16 odst. 9 školského zákona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nově podpora středisek výchovné péče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3884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Doporučení pro žadatele a příjemce ze zkušeností CRR v oblasti vzdělávání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0CA15E9-E744-46B6-B36C-58F7D25527E2}"/>
              </a:ext>
            </a:extLst>
          </p:cNvPr>
          <p:cNvSpPr txBox="1">
            <a:spLocks/>
          </p:cNvSpPr>
          <p:nvPr/>
        </p:nvSpPr>
        <p:spPr>
          <a:xfrm>
            <a:off x="457200" y="1497010"/>
            <a:ext cx="8229600" cy="504190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připravenost projektových záměrů v oblasti vzdělávání bude v IROP2 klíčovým faktorem pro úspěch (stavební úřad, finanční rozvaha nad položkovými rozpočty stavby, projektová dokumentace…)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nastavit odpovědnost a vztahy (škola, nebo zřizovatel?)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prověřit příp. zpracovatelskou agenturu a mít stále roli kontaktní osoby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nutná součinnost se zpracovateli MAP/RAP/KAP – dokumenty souhrnných rámců investic včetně informací k jejich vyplňování zveřejnilo MŠMT na </a:t>
            </a:r>
            <a:r>
              <a:rPr lang="cs-CZ" dirty="0">
                <a:hlinkClick r:id="rId2"/>
              </a:rPr>
              <a:t>https://opvvv.msmt.cz/vyzva/vyzva-c-02-20-082-akcni-planovani-v-uzemi/dokumenty.htm</a:t>
            </a:r>
            <a:r>
              <a:rPr lang="cs-CZ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1311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21CB1BE7-CD3E-4A63-A40C-F7BF9A65D9F5}"/>
              </a:ext>
            </a:extLst>
          </p:cNvPr>
          <p:cNvSpPr/>
          <p:nvPr/>
        </p:nvSpPr>
        <p:spPr>
          <a:xfrm>
            <a:off x="956345" y="494950"/>
            <a:ext cx="7499758" cy="237408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8D12774-EB45-40A0-8326-3CCA6D4B02D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501650" cy="365125"/>
          </a:xfrm>
        </p:spPr>
        <p:txBody>
          <a:bodyPr/>
          <a:lstStyle/>
          <a:p>
            <a:fld id="{4000C4B2-41BC-D741-8B94-B76DB6967C01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210E1B-365E-49D6-B5B7-BBF418CF63CC}"/>
              </a:ext>
            </a:extLst>
          </p:cNvPr>
          <p:cNvSpPr txBox="1">
            <a:spLocks/>
          </p:cNvSpPr>
          <p:nvPr/>
        </p:nvSpPr>
        <p:spPr>
          <a:xfrm>
            <a:off x="0" y="671119"/>
            <a:ext cx="9143999" cy="1048624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Centrum pro regionální rozvoj </a:t>
            </a:r>
            <a:br>
              <a:rPr lang="cs-CZ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České republiky</a:t>
            </a:r>
            <a:r>
              <a:rPr lang="cs-CZ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F075D67A-DBE7-4F11-9A0E-520C176A862B}"/>
              </a:ext>
            </a:extLst>
          </p:cNvPr>
          <p:cNvSpPr txBox="1"/>
          <p:nvPr/>
        </p:nvSpPr>
        <p:spPr>
          <a:xfrm>
            <a:off x="152399" y="2268261"/>
            <a:ext cx="899159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dirty="0"/>
              <a:t> </a:t>
            </a:r>
            <a:br>
              <a:rPr lang="cs-CZ" dirty="0"/>
            </a:br>
            <a:r>
              <a:rPr lang="cs-CZ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Představení</a:t>
            </a:r>
            <a:r>
              <a:rPr lang="cs-CZ" sz="2800" dirty="0"/>
              <a:t> </a:t>
            </a:r>
            <a:r>
              <a:rPr lang="cs-CZ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současného systému kontrol veřejných zakázek a vize pro IROP 2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71C2C167-D4D3-428B-8645-3EB2506FFDB5}"/>
              </a:ext>
            </a:extLst>
          </p:cNvPr>
          <p:cNvSpPr txBox="1"/>
          <p:nvPr/>
        </p:nvSpPr>
        <p:spPr>
          <a:xfrm>
            <a:off x="655320" y="4613255"/>
            <a:ext cx="8001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Ing. Eva Marečková</a:t>
            </a:r>
          </a:p>
          <a:p>
            <a:r>
              <a:rPr lang="cs-CZ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Vedoucí oddělení administrace veřejných zakázek Brno</a:t>
            </a:r>
          </a:p>
          <a:p>
            <a:r>
              <a:rPr lang="cs-CZ" sz="1600" dirty="0">
                <a:solidFill>
                  <a:schemeClr val="bg1"/>
                </a:solidFill>
                <a:cs typeface="Arial" panose="020B0604020202020204" pitchFamily="34" charset="0"/>
              </a:rPr>
              <a:t>tel: +420  731 663 819</a:t>
            </a:r>
          </a:p>
          <a:p>
            <a:r>
              <a:rPr lang="cs-CZ" sz="1600" dirty="0">
                <a:solidFill>
                  <a:schemeClr val="bg1"/>
                </a:solidFill>
                <a:cs typeface="Arial" panose="020B0604020202020204" pitchFamily="34" charset="0"/>
              </a:rPr>
              <a:t>e-mail: </a:t>
            </a:r>
            <a:r>
              <a:rPr lang="cs-CZ" sz="1600" b="0" i="0" dirty="0">
                <a:solidFill>
                  <a:srgbClr val="212529"/>
                </a:solidFill>
                <a:effectLst/>
              </a:rPr>
              <a:t> </a:t>
            </a:r>
            <a:r>
              <a:rPr lang="cs-CZ" sz="1600" dirty="0">
                <a:solidFill>
                  <a:srgbClr val="FF0000"/>
                </a:solidFill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eva.mareckova@crr.cz</a:t>
            </a:r>
            <a:endParaRPr lang="cs-CZ" sz="16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endParaRPr lang="cs-CZ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20581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C0460FA-DC92-4440-A3E5-A6871268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0517BE0-A765-4039-9C23-65B18C4C8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7" y="280383"/>
            <a:ext cx="8736325" cy="74987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69F23FC-67DD-47B4-BAC3-F1A08C6C7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37" y="1015042"/>
            <a:ext cx="8529043" cy="14022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5F58887F-EC47-4B90-826B-218FAA958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871" y="1837629"/>
            <a:ext cx="963251" cy="512108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9886F845-1D58-48D4-BCE6-8A7B53F349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9591" y="1821673"/>
            <a:ext cx="963251" cy="512108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A7333D1-3805-48A4-8662-96BAFBCBF3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2915" y="1830070"/>
            <a:ext cx="957155" cy="46943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3C507477-547C-46E4-948E-8853AE37F7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2573" y="1833161"/>
            <a:ext cx="963251" cy="512108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37A58226-D683-44D1-A176-16A70EF49F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3683" y="1837629"/>
            <a:ext cx="963251" cy="512108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8B43E53D-A377-4B39-A5DD-56B6F5C89B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14945" y="1843004"/>
            <a:ext cx="957155" cy="512108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06BD7075-A4D7-43B2-ADCE-9F02E31B1C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5326" y="1852815"/>
            <a:ext cx="963251" cy="512108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06F03E8C-4FE5-48E2-895D-ACD1630732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2871" y="2345269"/>
            <a:ext cx="963251" cy="512108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1A3ED748-C31E-4C9F-8059-9E351F3729C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58267" y="2339271"/>
            <a:ext cx="969348" cy="499915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EEB64043-EC1F-4B59-9888-3783356A6A8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29373" y="2339271"/>
            <a:ext cx="963251" cy="512108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CC9CCDB4-C40E-4E4D-BC2B-61DC316C1FE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90866" y="2338282"/>
            <a:ext cx="963251" cy="512108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1FCE3B76-8BC5-40C6-8663-49619A546FE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52359" y="2338282"/>
            <a:ext cx="957155" cy="469433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AC09D3F4-F9C3-4D98-B3DF-ECED83379A0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99079" y="2336222"/>
            <a:ext cx="963251" cy="506012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9E16F08E-E7DF-49AC-9CF2-F3D74E6E9B2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28895" y="2327081"/>
            <a:ext cx="963251" cy="469433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8923BA0F-A1F4-4DE1-A42C-E2EDE3D0C60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10464" y="1556057"/>
            <a:ext cx="1847248" cy="1414395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id="{99C8AEA2-3562-4363-8940-F5FA05918E9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717123" y="4412902"/>
            <a:ext cx="957155" cy="512108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54DB95BD-B182-428F-AD79-0B17A93558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24419" y="4412902"/>
            <a:ext cx="969348" cy="499915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7C29E73B-E053-4E92-9F92-E7C466AC904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14945" y="4406806"/>
            <a:ext cx="963251" cy="512108"/>
          </a:xfrm>
          <a:prstGeom prst="rect">
            <a:avLst/>
          </a:prstGeom>
        </p:spPr>
      </p:pic>
      <p:pic>
        <p:nvPicPr>
          <p:cNvPr id="31" name="Obrázek 30">
            <a:extLst>
              <a:ext uri="{FF2B5EF4-FFF2-40B4-BE49-F238E27FC236}">
                <a16:creationId xmlns:a16="http://schemas.microsoft.com/office/drawing/2014/main" id="{FE279B43-E47C-421D-B77B-9B86E8917A4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51205" y="4185670"/>
            <a:ext cx="1871634" cy="1365622"/>
          </a:xfrm>
          <a:prstGeom prst="rect">
            <a:avLst/>
          </a:prstGeom>
        </p:spPr>
      </p:pic>
      <p:sp>
        <p:nvSpPr>
          <p:cNvPr id="33" name="TextovéPole 32">
            <a:extLst>
              <a:ext uri="{FF2B5EF4-FFF2-40B4-BE49-F238E27FC236}">
                <a16:creationId xmlns:a16="http://schemas.microsoft.com/office/drawing/2014/main" id="{54A05915-0484-4E0F-9F30-B52732449F83}"/>
              </a:ext>
            </a:extLst>
          </p:cNvPr>
          <p:cNvSpPr txBox="1"/>
          <p:nvPr/>
        </p:nvSpPr>
        <p:spPr>
          <a:xfrm>
            <a:off x="286288" y="1152269"/>
            <a:ext cx="843655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 algn="ctr">
              <a:spcBef>
                <a:spcPts val="0"/>
              </a:spcBef>
              <a:buNone/>
              <a:defRPr/>
            </a:pPr>
            <a:r>
              <a:rPr lang="cs-CZ" sz="1700" b="1" dirty="0">
                <a:solidFill>
                  <a:srgbClr val="00B050"/>
                </a:solidFill>
              </a:rPr>
              <a:t>Kontrola veřejných zakázek malého rozsahu dle MPZ</a:t>
            </a:r>
          </a:p>
          <a:p>
            <a:pPr marL="285750" lvl="1" indent="-285750" algn="ctr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cs-CZ" sz="1700" b="1" dirty="0">
                <a:solidFill>
                  <a:srgbClr val="00B050"/>
                </a:solidFill>
              </a:rPr>
              <a:t>14 ÚZEMNÍCH ODBORŮ + 1 ODBOR CENTRÁLNÍ ADMINISTRACE</a:t>
            </a:r>
            <a:endParaRPr lang="cs-CZ" sz="1700" b="1" dirty="0">
              <a:solidFill>
                <a:schemeClr val="accent6"/>
              </a:solidFill>
            </a:endParaRP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7CAB8AA4-DCF0-406E-8DC8-DAD9AE395F42}"/>
              </a:ext>
            </a:extLst>
          </p:cNvPr>
          <p:cNvSpPr txBox="1"/>
          <p:nvPr/>
        </p:nvSpPr>
        <p:spPr>
          <a:xfrm>
            <a:off x="386292" y="2967672"/>
            <a:ext cx="8301678" cy="1267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 algn="ctr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cs-CZ" sz="1700" b="1" dirty="0">
                <a:solidFill>
                  <a:srgbClr val="00B050"/>
                </a:solidFill>
              </a:rPr>
              <a:t>Kontrola zákonných zakázek dle ZZVZ a zakázek vyšší hodnoty dle MPZ</a:t>
            </a:r>
          </a:p>
          <a:p>
            <a:pPr marL="285750" lvl="1" indent="-285750" algn="ctr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cs-CZ" sz="1700" b="1" dirty="0">
                <a:solidFill>
                  <a:srgbClr val="00B050"/>
                </a:solidFill>
              </a:rPr>
              <a:t>3 SPECIALIZOVANÁ PRACOVIŠTĚ – oddělení administrace veřejných zakázek (OAVZ)</a:t>
            </a:r>
          </a:p>
          <a:p>
            <a:pPr marL="285750" lvl="1" indent="-28575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cs-CZ" sz="1800" b="0" i="1" dirty="0">
                <a:solidFill>
                  <a:schemeClr val="tx1"/>
                </a:solidFill>
              </a:rPr>
              <a:t>						39 specialistů na administraci VZ </a:t>
            </a:r>
            <a:r>
              <a:rPr lang="cs-CZ" sz="2000" b="0" i="1" dirty="0">
                <a:solidFill>
                  <a:schemeClr val="tx2"/>
                </a:solidFill>
              </a:rPr>
              <a:t>	</a:t>
            </a:r>
            <a:endParaRPr lang="cs-CZ" dirty="0"/>
          </a:p>
        </p:txBody>
      </p:sp>
      <p:sp>
        <p:nvSpPr>
          <p:cNvPr id="37" name="Zaoblený obdélník 24">
            <a:extLst>
              <a:ext uri="{FF2B5EF4-FFF2-40B4-BE49-F238E27FC236}">
                <a16:creationId xmlns:a16="http://schemas.microsoft.com/office/drawing/2014/main" id="{1A8D2E64-9EAA-41EF-BD08-9CD909490E20}"/>
              </a:ext>
            </a:extLst>
          </p:cNvPr>
          <p:cNvSpPr/>
          <p:nvPr/>
        </p:nvSpPr>
        <p:spPr>
          <a:xfrm>
            <a:off x="1494344" y="5145173"/>
            <a:ext cx="1402711" cy="5922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dirty="0"/>
              <a:t>     </a:t>
            </a:r>
            <a:r>
              <a:rPr lang="cs-CZ" sz="1400" dirty="0"/>
              <a:t>OAVZ</a:t>
            </a:r>
          </a:p>
          <a:p>
            <a:r>
              <a:rPr lang="cs-CZ" sz="1400" dirty="0"/>
              <a:t>       Brno    </a:t>
            </a:r>
            <a:r>
              <a:rPr lang="cs-CZ" sz="1200" i="1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38" name="Zaoblený obdélník 32">
            <a:extLst>
              <a:ext uri="{FF2B5EF4-FFF2-40B4-BE49-F238E27FC236}">
                <a16:creationId xmlns:a16="http://schemas.microsoft.com/office/drawing/2014/main" id="{F4338107-F57B-482C-AC55-96E8F7B9AC9F}"/>
              </a:ext>
            </a:extLst>
          </p:cNvPr>
          <p:cNvSpPr/>
          <p:nvPr/>
        </p:nvSpPr>
        <p:spPr>
          <a:xfrm>
            <a:off x="3179548" y="5145173"/>
            <a:ext cx="1476113" cy="5922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dirty="0"/>
              <a:t>      </a:t>
            </a:r>
            <a:r>
              <a:rPr lang="cs-CZ" sz="1400" dirty="0"/>
              <a:t>OAVZ</a:t>
            </a:r>
          </a:p>
          <a:p>
            <a:r>
              <a:rPr lang="cs-CZ" sz="1400" dirty="0"/>
              <a:t>       Hradec  </a:t>
            </a:r>
            <a:r>
              <a:rPr lang="cs-CZ" sz="1200" i="1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39" name="Zaoblený obdélník 33">
            <a:extLst>
              <a:ext uri="{FF2B5EF4-FFF2-40B4-BE49-F238E27FC236}">
                <a16:creationId xmlns:a16="http://schemas.microsoft.com/office/drawing/2014/main" id="{9946E3D6-9DF4-483E-A0AD-37F46289B095}"/>
              </a:ext>
            </a:extLst>
          </p:cNvPr>
          <p:cNvSpPr/>
          <p:nvPr/>
        </p:nvSpPr>
        <p:spPr>
          <a:xfrm>
            <a:off x="4992166" y="5145173"/>
            <a:ext cx="1402711" cy="5922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dirty="0"/>
              <a:t>     </a:t>
            </a:r>
            <a:r>
              <a:rPr lang="cs-CZ" sz="1400" dirty="0"/>
              <a:t>OAVZ</a:t>
            </a:r>
          </a:p>
          <a:p>
            <a:r>
              <a:rPr lang="cs-CZ" sz="1400" dirty="0"/>
              <a:t>       Plzeň   </a:t>
            </a:r>
            <a:r>
              <a:rPr lang="cs-CZ" sz="1200" i="1" dirty="0">
                <a:solidFill>
                  <a:schemeClr val="tx1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2209948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C0460FA-DC92-4440-A3E5-A6871268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69F23FC-67DD-47B4-BAC3-F1A08C6C7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7" y="1015042"/>
            <a:ext cx="8529043" cy="14022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796F2E8C-1005-4F56-B339-29C5DE496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317628"/>
            <a:ext cx="7321931" cy="749873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F3E9414E-517F-48C5-A2D4-C1F232F1E7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154" y="1002581"/>
            <a:ext cx="8443692" cy="4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093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C0460FA-DC92-4440-A3E5-A6871268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69F23FC-67DD-47B4-BAC3-F1A08C6C7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7" y="1015042"/>
            <a:ext cx="8529043" cy="14022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2ADCA83-C17A-4C2B-8E90-8F6BD7F06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020" y="344422"/>
            <a:ext cx="7242676" cy="75597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97501B27-201F-48A5-A6CA-CF6617156587}"/>
              </a:ext>
            </a:extLst>
          </p:cNvPr>
          <p:cNvSpPr txBox="1"/>
          <p:nvPr/>
        </p:nvSpPr>
        <p:spPr>
          <a:xfrm>
            <a:off x="411120" y="1427067"/>
            <a:ext cx="832176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000" b="0" cap="none" dirty="0">
                <a:solidFill>
                  <a:srgbClr val="00529C"/>
                </a:solidFill>
              </a:rPr>
              <a:t>Kontrola veřejných zakázek zadávaných dle ZZVZ (ZVZ) a zakázek vyšší hodnoty dle MPZ</a:t>
            </a:r>
          </a:p>
          <a:p>
            <a:pPr marL="1026986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1800" cap="none" dirty="0">
                <a:solidFill>
                  <a:srgbClr val="00529C"/>
                </a:solidFill>
              </a:rPr>
              <a:t>1.-7. fáze kontroly VZ</a:t>
            </a:r>
          </a:p>
          <a:p>
            <a:pPr marL="1026986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1800" b="0" cap="none" dirty="0">
                <a:solidFill>
                  <a:srgbClr val="00529C"/>
                </a:solidFill>
              </a:rPr>
              <a:t>Administrace negativních zjištění (předběžná zjištění ze strany Centra)</a:t>
            </a:r>
          </a:p>
          <a:p>
            <a:pPr marL="1026986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1800" cap="none" dirty="0">
                <a:solidFill>
                  <a:srgbClr val="00529C"/>
                </a:solidFill>
              </a:rPr>
              <a:t>Administrace námitek proti negativním zjištěním ze strany příjemců</a:t>
            </a:r>
          </a:p>
          <a:p>
            <a:pPr marL="1026986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1800" b="0" cap="none" dirty="0">
                <a:solidFill>
                  <a:srgbClr val="00529C"/>
                </a:solidFill>
              </a:rPr>
              <a:t>Příprava podkladů pro ŘO k Informaci o nevyplacení části dotace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000" b="0" cap="none" dirty="0">
                <a:solidFill>
                  <a:srgbClr val="00529C"/>
                </a:solidFill>
              </a:rPr>
              <a:t>Konzultační činnost směrem k příjemcům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000" b="0" cap="none" dirty="0">
                <a:solidFill>
                  <a:srgbClr val="00529C"/>
                </a:solidFill>
              </a:rPr>
              <a:t>Metodická podpora manažerů projektu v oblasti veřejných zakázek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000" b="0" cap="none" dirty="0">
                <a:solidFill>
                  <a:srgbClr val="00529C"/>
                </a:solidFill>
              </a:rPr>
              <a:t>Optimalizace systému kontroly veřejných zakázek Centra</a:t>
            </a:r>
          </a:p>
        </p:txBody>
      </p:sp>
    </p:spTree>
    <p:extLst>
      <p:ext uri="{BB962C8B-B14F-4D97-AF65-F5344CB8AC3E}">
        <p14:creationId xmlns:p14="http://schemas.microsoft.com/office/powerpoint/2010/main" val="1630832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C0460FA-DC92-4440-A3E5-A6871268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69F23FC-67DD-47B4-BAC3-F1A08C6C7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7" y="1015042"/>
            <a:ext cx="8529043" cy="14022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1AC33093-A290-463E-B36E-3AA8E5F6D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662" y="304792"/>
            <a:ext cx="7242676" cy="755970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2A9D7229-7952-4368-AC64-E742AC98B079}"/>
              </a:ext>
            </a:extLst>
          </p:cNvPr>
          <p:cNvSpPr txBox="1"/>
          <p:nvPr/>
        </p:nvSpPr>
        <p:spPr>
          <a:xfrm>
            <a:off x="547344" y="1256467"/>
            <a:ext cx="8049312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900" dirty="0">
                <a:solidFill>
                  <a:srgbClr val="00529C"/>
                </a:solidFill>
              </a:rPr>
              <a:t>Kontrola veřejných zakázek je prováděna postupně v následujících fázích </a:t>
            </a:r>
            <a:r>
              <a:rPr lang="cs-CZ" sz="1600" dirty="0">
                <a:solidFill>
                  <a:srgbClr val="00529C"/>
                </a:solidFill>
              </a:rPr>
              <a:t>(povinnost příjemců předkládat dokumentaci je uvedena v čl. 5.2 Obecných pravidel pro žadatele a příjemce):</a:t>
            </a:r>
          </a:p>
          <a:p>
            <a:endParaRPr lang="cs-CZ" sz="1600" dirty="0">
              <a:solidFill>
                <a:srgbClr val="00529C"/>
              </a:solidFill>
            </a:endParaRPr>
          </a:p>
          <a:p>
            <a:r>
              <a:rPr lang="cs-CZ" sz="1600" dirty="0">
                <a:solidFill>
                  <a:srgbClr val="00529C"/>
                </a:solidFill>
              </a:rPr>
              <a:t>1. fáze = kontrola zadávacích podmínek před zahájením zadávacího řízení</a:t>
            </a:r>
          </a:p>
          <a:p>
            <a:pPr marL="457200" indent="-457200">
              <a:buAutoNum type="arabicPeriod"/>
            </a:pPr>
            <a:endParaRPr lang="cs-CZ" sz="1600" dirty="0">
              <a:solidFill>
                <a:srgbClr val="00529C"/>
              </a:solidFill>
            </a:endParaRPr>
          </a:p>
          <a:p>
            <a:r>
              <a:rPr lang="cs-CZ" sz="1600" dirty="0">
                <a:solidFill>
                  <a:srgbClr val="00529C"/>
                </a:solidFill>
              </a:rPr>
              <a:t>2. fáze = kontrola průběhu zadávacího řízení před podpisem smlouvy</a:t>
            </a:r>
          </a:p>
          <a:p>
            <a:endParaRPr lang="cs-CZ" sz="1600" dirty="0">
              <a:solidFill>
                <a:srgbClr val="00529C"/>
              </a:solidFill>
            </a:endParaRPr>
          </a:p>
          <a:p>
            <a:r>
              <a:rPr lang="cs-CZ" sz="1600" dirty="0">
                <a:solidFill>
                  <a:srgbClr val="00529C"/>
                </a:solidFill>
              </a:rPr>
              <a:t>3. fáze = kontrola dokončení veřejné zakázky po podpisu smlouvy</a:t>
            </a:r>
          </a:p>
          <a:p>
            <a:endParaRPr lang="cs-CZ" sz="1600" dirty="0">
              <a:solidFill>
                <a:srgbClr val="00529C"/>
              </a:solidFill>
            </a:endParaRPr>
          </a:p>
          <a:p>
            <a:r>
              <a:rPr lang="cs-CZ" sz="1600" dirty="0">
                <a:solidFill>
                  <a:srgbClr val="00529C"/>
                </a:solidFill>
              </a:rPr>
              <a:t>4. fáze = kontrola dodatku ke smlouvě před jeho uzavřením</a:t>
            </a:r>
          </a:p>
          <a:p>
            <a:endParaRPr lang="cs-CZ" sz="1600" dirty="0">
              <a:solidFill>
                <a:srgbClr val="00529C"/>
              </a:solidFill>
            </a:endParaRPr>
          </a:p>
          <a:p>
            <a:r>
              <a:rPr lang="cs-CZ" sz="1600" dirty="0">
                <a:solidFill>
                  <a:srgbClr val="00529C"/>
                </a:solidFill>
              </a:rPr>
              <a:t>5. fáze = kontrola uzavřeného dodatku ke smlouvě</a:t>
            </a:r>
          </a:p>
          <a:p>
            <a:endParaRPr lang="cs-CZ" sz="1600" dirty="0">
              <a:solidFill>
                <a:srgbClr val="00529C"/>
              </a:solidFill>
            </a:endParaRPr>
          </a:p>
          <a:p>
            <a:r>
              <a:rPr lang="cs-CZ" sz="1600" dirty="0">
                <a:solidFill>
                  <a:srgbClr val="00529C"/>
                </a:solidFill>
              </a:rPr>
              <a:t>6. fáze = kontrola provedených změn smlouvy identifikovaných při administraci ŽOP</a:t>
            </a:r>
          </a:p>
          <a:p>
            <a:endParaRPr lang="cs-CZ" sz="1600" dirty="0">
              <a:solidFill>
                <a:srgbClr val="00529C"/>
              </a:solidFill>
            </a:endParaRPr>
          </a:p>
          <a:p>
            <a:r>
              <a:rPr lang="cs-CZ" sz="1600" dirty="0">
                <a:solidFill>
                  <a:srgbClr val="00529C"/>
                </a:solidFill>
              </a:rPr>
              <a:t>7. fáze = kontrola provedených změn smlouvy identifikovaných v udržitelnosti</a:t>
            </a:r>
          </a:p>
        </p:txBody>
      </p:sp>
    </p:spTree>
    <p:extLst>
      <p:ext uri="{BB962C8B-B14F-4D97-AF65-F5344CB8AC3E}">
        <p14:creationId xmlns:p14="http://schemas.microsoft.com/office/powerpoint/2010/main" val="29642533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C0460FA-DC92-4440-A3E5-A6871268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69F23FC-67DD-47B4-BAC3-F1A08C6C7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7" y="1015042"/>
            <a:ext cx="8529043" cy="14022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D2A3FF8-7D74-4791-9381-1A8E4015B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448" y="304799"/>
            <a:ext cx="7017104" cy="749873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0917F52D-481E-4D98-80F0-DDD096F01EF5}"/>
              </a:ext>
            </a:extLst>
          </p:cNvPr>
          <p:cNvSpPr txBox="1"/>
          <p:nvPr/>
        </p:nvSpPr>
        <p:spPr>
          <a:xfrm>
            <a:off x="457200" y="1255328"/>
            <a:ext cx="827568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ea typeface="+mn-ea"/>
                <a:cs typeface="+mn-cs"/>
              </a:rPr>
              <a:t>V případě identifikace porušení ZZVZ/MPZ (která zakládají finanční opravu) je procesně postupováno následovně: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Clr>
                <a:srgbClr val="00529C"/>
              </a:buClr>
              <a:buSzTx/>
              <a:buFont typeface="+mj-lt"/>
              <a:buAutoNum type="arabicPeriod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ea typeface="+mn-ea"/>
                <a:cs typeface="+mn-cs"/>
              </a:rPr>
              <a:t>Kontrolor Centra po verifikaci závěrů vedoucí/m OAVZ zasílá příjemci informaci o předběžném výsledku kontroly veřejné zakázky – Stanovisko k zakázce</a:t>
            </a:r>
          </a:p>
          <a:p>
            <a:pPr marL="1026986" marR="0" lvl="1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ea typeface="+mn-ea"/>
                <a:cs typeface="+mn-cs"/>
              </a:rPr>
              <a:t>Příjemce může podat do 7 kalendářních dnů od doručení Stanoviska k zakázce námitky proti závěrům Centra</a:t>
            </a:r>
          </a:p>
          <a:p>
            <a:pPr marL="1026986" marR="0" lvl="1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ea typeface="+mn-ea"/>
                <a:cs typeface="+mn-cs"/>
              </a:rPr>
              <a:t>Námitky proti Stanovisku k zakázce jsou vypořádány na úrovni Centra, v případě, že námitkám není vyhověno, je věc postoupena Řídícímu orgánu (ŘO)</a:t>
            </a:r>
          </a:p>
        </p:txBody>
      </p:sp>
    </p:spTree>
    <p:extLst>
      <p:ext uri="{BB962C8B-B14F-4D97-AF65-F5344CB8AC3E}">
        <p14:creationId xmlns:p14="http://schemas.microsoft.com/office/powerpoint/2010/main" val="22692112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C0460FA-DC92-4440-A3E5-A6871268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69F23FC-67DD-47B4-BAC3-F1A08C6C7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7" y="1015042"/>
            <a:ext cx="8529043" cy="14022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D2A3FF8-7D74-4791-9381-1A8E4015B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448" y="304799"/>
            <a:ext cx="7017104" cy="749873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0EE85D53-A445-4FF3-B1DD-4EE776961D27}"/>
              </a:ext>
            </a:extLst>
          </p:cNvPr>
          <p:cNvSpPr txBox="1"/>
          <p:nvPr/>
        </p:nvSpPr>
        <p:spPr>
          <a:xfrm>
            <a:off x="395520" y="1764915"/>
            <a:ext cx="8321760" cy="3270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just" defTabSz="457200">
              <a:lnSpc>
                <a:spcPct val="100000"/>
              </a:lnSpc>
              <a:spcBef>
                <a:spcPts val="2400"/>
              </a:spcBef>
              <a:spcAft>
                <a:spcPts val="1200"/>
              </a:spcAft>
              <a:buClr>
                <a:srgbClr val="00529C"/>
              </a:buClr>
              <a:buFont typeface="+mj-lt"/>
              <a:buAutoNum type="arabicPeriod" startAt="2"/>
            </a:pPr>
            <a:r>
              <a:rPr lang="cs-CZ" sz="1800" b="0" cap="none" dirty="0">
                <a:solidFill>
                  <a:srgbClr val="00529C"/>
                </a:solidFill>
              </a:rPr>
              <a:t>Poskytovatel dotace (ŘO) na základě podkladů poskytnutých Centrem vydává rozhodnutí o přijetí opatření o nevyplacení části dotace dle § 14e zákona č. 218/2000 Sb., o rozpočtových pravidlech a o změně některých souvisejících zákonů</a:t>
            </a:r>
            <a:endParaRPr lang="cs-CZ" sz="1600" cap="none" dirty="0">
              <a:solidFill>
                <a:srgbClr val="00529C"/>
              </a:solidFill>
            </a:endParaRPr>
          </a:p>
          <a:p>
            <a:pPr marL="1026986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1600" cap="none" dirty="0">
                <a:solidFill>
                  <a:srgbClr val="00529C"/>
                </a:solidFill>
              </a:rPr>
              <a:t>Proti výsledku administrativního ověření Žádosti o platbu je možné do 15 kalendářních dnů od doručení Informace o nevyplacení části dotace podat odůvodněné námitky</a:t>
            </a:r>
          </a:p>
          <a:p>
            <a:pPr marL="1026986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1600" cap="none" dirty="0">
                <a:solidFill>
                  <a:srgbClr val="00529C"/>
                </a:solidFill>
              </a:rPr>
              <a:t>Námitky vypořádává poskytovatel dotace (ŘO) formou Rozhodnutí ministryně</a:t>
            </a:r>
          </a:p>
          <a:p>
            <a:pPr marL="684086" lvl="1" algn="just">
              <a:spcAft>
                <a:spcPts val="300"/>
              </a:spcAft>
            </a:pPr>
            <a:endParaRPr lang="cs-CZ" sz="2000" cap="none" dirty="0">
              <a:solidFill>
                <a:srgbClr val="00529C"/>
              </a:solidFill>
            </a:endParaRPr>
          </a:p>
          <a:p>
            <a:pPr marL="342900" indent="-342900" algn="just">
              <a:spcAft>
                <a:spcPts val="300"/>
              </a:spcAft>
              <a:buClr>
                <a:srgbClr val="00529C"/>
              </a:buClr>
              <a:buFont typeface="+mj-lt"/>
              <a:buAutoNum type="arabicPeriod" startAt="3"/>
            </a:pPr>
            <a:r>
              <a:rPr lang="cs-CZ" sz="1800" b="0" cap="none" dirty="0">
                <a:solidFill>
                  <a:srgbClr val="00529C"/>
                </a:solidFill>
              </a:rPr>
              <a:t>Soudní přezkum</a:t>
            </a:r>
          </a:p>
        </p:txBody>
      </p:sp>
    </p:spTree>
    <p:extLst>
      <p:ext uri="{BB962C8B-B14F-4D97-AF65-F5344CB8AC3E}">
        <p14:creationId xmlns:p14="http://schemas.microsoft.com/office/powerpoint/2010/main" val="37058811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C0460FA-DC92-4440-A3E5-A6871268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69F23FC-67DD-47B4-BAC3-F1A08C6C7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7" y="1015042"/>
            <a:ext cx="8529043" cy="14022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A69AE358-0EC3-403C-AC45-97CDCAA0C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49" y="399292"/>
            <a:ext cx="7547502" cy="75597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5B558AE7-C230-40BC-8DCF-7FC1568430E2}"/>
              </a:ext>
            </a:extLst>
          </p:cNvPr>
          <p:cNvSpPr txBox="1"/>
          <p:nvPr/>
        </p:nvSpPr>
        <p:spPr>
          <a:xfrm>
            <a:off x="307478" y="1565585"/>
            <a:ext cx="8321760" cy="4032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1800" b="0" cap="none" dirty="0">
                <a:solidFill>
                  <a:srgbClr val="00529C"/>
                </a:solidFill>
              </a:rPr>
              <a:t>Pro IROP 2 se v současné době nepředpokládají zásadní změny v systému kontroly veřejných zakázek (k nastavení systému však ještě neproběhla finální diskuse), cílem je systém optimalizovat tak, aby bylo dosaženo následujícího stavu:</a:t>
            </a:r>
          </a:p>
          <a:p>
            <a:pPr marL="1026986" lvl="1" indent="-342900" algn="just"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cs-CZ" sz="1600" b="0" cap="none" dirty="0">
                <a:solidFill>
                  <a:srgbClr val="00529C"/>
                </a:solidFill>
              </a:rPr>
              <a:t>Nastavení systému takovým způsobem, aby po celou dobu fungování IROP 2 byly prováděny kontroly veřejných zakázek v jednotlivých fázích (zejména 1., 2. a 4. fáze)</a:t>
            </a:r>
          </a:p>
          <a:p>
            <a:pPr marL="1483043" lvl="2" indent="-342900" algn="just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cs-CZ" sz="1601" cap="none" dirty="0">
                <a:solidFill>
                  <a:srgbClr val="00529C"/>
                </a:solidFill>
              </a:rPr>
              <a:t>P</a:t>
            </a:r>
            <a:r>
              <a:rPr lang="cs-CZ" sz="1601" b="0" cap="none" dirty="0">
                <a:solidFill>
                  <a:srgbClr val="00529C"/>
                </a:solidFill>
              </a:rPr>
              <a:t>ředpokladem je zajištění dostatečné kapacity Centra pro realizaci těchto kontrol</a:t>
            </a:r>
          </a:p>
          <a:p>
            <a:pPr marL="1483043" lvl="2" indent="-342900" algn="just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cs-CZ" sz="1601" cap="none" dirty="0">
                <a:solidFill>
                  <a:srgbClr val="00529C"/>
                </a:solidFill>
              </a:rPr>
              <a:t>Cílem je eliminovat riziko porušení ZZVZ/MPZ ze strany příjemců</a:t>
            </a:r>
            <a:endParaRPr lang="cs-CZ" sz="1601" b="0" cap="none" dirty="0">
              <a:solidFill>
                <a:srgbClr val="00529C"/>
              </a:solidFill>
            </a:endParaRPr>
          </a:p>
          <a:p>
            <a:pPr marL="1026986" lvl="1" indent="-342900" algn="just"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cs-CZ" sz="1600" b="0" cap="none" dirty="0">
                <a:solidFill>
                  <a:srgbClr val="00529C"/>
                </a:solidFill>
              </a:rPr>
              <a:t>Nastavení systému takovým způsobem, aby po celou dobu fungování IROP 2 byl ze strany Centra poskytován žadatelům a příjemcům plnohodnotný konzultační servis pro oblast veřejných zakázek</a:t>
            </a:r>
          </a:p>
        </p:txBody>
      </p:sp>
    </p:spTree>
    <p:extLst>
      <p:ext uri="{BB962C8B-B14F-4D97-AF65-F5344CB8AC3E}">
        <p14:creationId xmlns:p14="http://schemas.microsoft.com/office/powerpoint/2010/main" val="29531570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C0460FA-DC92-4440-A3E5-A6871268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69F23FC-67DD-47B4-BAC3-F1A08C6C7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7" y="1015042"/>
            <a:ext cx="8529043" cy="14022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9249BC32-9ADF-4DDE-A8A8-E141C32DE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020" y="106659"/>
            <a:ext cx="7242676" cy="1048603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8163A795-181B-49CF-9B1B-AE790DAD8707}"/>
              </a:ext>
            </a:extLst>
          </p:cNvPr>
          <p:cNvSpPr txBox="1"/>
          <p:nvPr/>
        </p:nvSpPr>
        <p:spPr>
          <a:xfrm>
            <a:off x="359896" y="1471449"/>
            <a:ext cx="832176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2000" b="0" cap="none" dirty="0">
                <a:solidFill>
                  <a:srgbClr val="00529C"/>
                </a:solidFill>
              </a:rPr>
              <a:t>Pravidelně sledovat webové stránky IROP (MMR, Centrum)</a:t>
            </a:r>
          </a:p>
          <a:p>
            <a:pPr marL="342900" indent="-342900" algn="just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2000" b="0" cap="none" dirty="0">
                <a:solidFill>
                  <a:srgbClr val="00529C"/>
                </a:solidFill>
              </a:rPr>
              <a:t>Využívat komunikační kanály konzultačního servisu IROP 2</a:t>
            </a:r>
          </a:p>
          <a:p>
            <a:pPr marL="342900" indent="-342900" algn="just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2000" b="0" cap="none" dirty="0">
                <a:solidFill>
                  <a:srgbClr val="00529C"/>
                </a:solidFill>
              </a:rPr>
              <a:t>Zvážit případné využití externích zdrojů pro realizaci zadávacího/výběrového řízení (administrátor s prokázanou zkušeností a kvalitou)</a:t>
            </a:r>
          </a:p>
          <a:p>
            <a:pPr marL="342900" indent="-342900" algn="just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2000" b="0" cap="none" dirty="0">
                <a:solidFill>
                  <a:srgbClr val="00529C"/>
                </a:solidFill>
              </a:rPr>
              <a:t>Znalost Zákona o zadávání veřejných zakázek (vč. souvisejících výkladů, judikatury apod.) a vydaných metodik IROP k zadávání veřejných zakázek (MPZ)</a:t>
            </a:r>
          </a:p>
          <a:p>
            <a:pPr marL="342900" indent="-342900" algn="just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2000" b="0" cap="none" dirty="0">
                <a:solidFill>
                  <a:srgbClr val="00529C"/>
                </a:solidFill>
              </a:rPr>
              <a:t>Soustředit se na včasné zahájení zadávacího/výběrové řízení vzhledem k termínům realizace projektu</a:t>
            </a:r>
          </a:p>
          <a:p>
            <a:pPr marL="342900" indent="-342900" algn="just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2000" b="0" cap="none" dirty="0">
                <a:solidFill>
                  <a:srgbClr val="00529C"/>
                </a:solidFill>
              </a:rPr>
              <a:t>Účastnit se seminářů MMR/Centra k plánovaným výzvám (součástí i téma VZ)</a:t>
            </a:r>
          </a:p>
          <a:p>
            <a:pPr marL="342900" indent="-342900" algn="just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2000" b="0" cap="none" dirty="0">
                <a:solidFill>
                  <a:srgbClr val="00529C"/>
                </a:solidFill>
              </a:rPr>
              <a:t>V případě pochybností volit cestu „právní jistoty“</a:t>
            </a:r>
          </a:p>
        </p:txBody>
      </p:sp>
    </p:spTree>
    <p:extLst>
      <p:ext uri="{BB962C8B-B14F-4D97-AF65-F5344CB8AC3E}">
        <p14:creationId xmlns:p14="http://schemas.microsoft.com/office/powerpoint/2010/main" val="38962296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C0460FA-DC92-4440-A3E5-A6871268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69F23FC-67DD-47B4-BAC3-F1A08C6C7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7" y="1015042"/>
            <a:ext cx="8529043" cy="140220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9A860A-20A1-40E2-9673-91861CCF81C7}"/>
              </a:ext>
            </a:extLst>
          </p:cNvPr>
          <p:cNvSpPr txBox="1"/>
          <p:nvPr/>
        </p:nvSpPr>
        <p:spPr>
          <a:xfrm>
            <a:off x="683568" y="350346"/>
            <a:ext cx="78965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800" b="1" cap="all" dirty="0">
                <a:solidFill>
                  <a:srgbClr val="00529C"/>
                </a:solidFill>
              </a:rPr>
              <a:t>nejčastější pochybení při zadávání veřejných zakázek</a:t>
            </a:r>
            <a:endParaRPr lang="cs-CZ" dirty="0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11AF0538-4B18-47FE-87DA-9628E2CCBEE8}"/>
              </a:ext>
            </a:extLst>
          </p:cNvPr>
          <p:cNvSpPr txBox="1"/>
          <p:nvPr/>
        </p:nvSpPr>
        <p:spPr>
          <a:xfrm>
            <a:off x="51077" y="1450625"/>
            <a:ext cx="8529043" cy="4809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30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cs-CZ" sz="1900" b="0" cap="none" dirty="0">
                <a:solidFill>
                  <a:srgbClr val="00529C"/>
                </a:solidFill>
              </a:rPr>
              <a:t>Kvalifikace – nepřiměřené požadavky na kvalifikaci vzhledem k předmětu VZ</a:t>
            </a:r>
          </a:p>
          <a:p>
            <a:pPr marL="1026986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1900" cap="none" dirty="0">
                <a:solidFill>
                  <a:srgbClr val="00529C"/>
                </a:solidFill>
              </a:rPr>
              <a:t>Nedůvodné požadavky na referenční stavby/dodávky vymezené ke konkrétnímu typu stavby – např. zkušenosti s dodávkou IT do školských zařízení; zkušenosti se stavbou na školském zařízení, ačkoliv obsahem stavebních prací budou běžné zednické práce apod.        nepřiměřené omezení hospodářské soutěže</a:t>
            </a:r>
          </a:p>
          <a:p>
            <a:pPr marL="1026986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1900" b="0" cap="none" dirty="0">
                <a:solidFill>
                  <a:srgbClr val="00529C"/>
                </a:solidFill>
              </a:rPr>
              <a:t>Nadbytečné (a v důsledku diskriminační) požadavky na profesní kvalifikaci u stavebních prací </a:t>
            </a:r>
            <a:r>
              <a:rPr lang="cs-CZ" sz="1900" cap="none" dirty="0">
                <a:solidFill>
                  <a:srgbClr val="00529C"/>
                </a:solidFill>
              </a:rPr>
              <a:t>– pokud se jedná o komplexní stavbu, postačí k jejímu výkonu pouze živnostenské oprávnění „provádění staveb, jejich změn a odstraňování“ i pokud při jejím výkonu je nutné vykonat dílčí související činnosti     požadavky na další živnostenská oprávnění jako „topenářství“, „instalatérství“, „elektro“ nejsou důvodné</a:t>
            </a:r>
          </a:p>
          <a:p>
            <a:pPr algn="just">
              <a:spcAft>
                <a:spcPts val="300"/>
              </a:spcAft>
            </a:pPr>
            <a:endParaRPr lang="cs-CZ" sz="1800" b="0" cap="none" dirty="0">
              <a:solidFill>
                <a:srgbClr val="00529C"/>
              </a:solidFill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FD6862D2-CC84-42BE-B683-388616FAC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809" y="3356969"/>
            <a:ext cx="359695" cy="304826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406487A7-AB37-41FE-9F96-867C0C6FC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7812" y="4981328"/>
            <a:ext cx="359695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11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C0460FA-DC92-4440-A3E5-A6871268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69F23FC-67DD-47B4-BAC3-F1A08C6C7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7" y="1015042"/>
            <a:ext cx="8529043" cy="140220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9A860A-20A1-40E2-9673-91861CCF81C7}"/>
              </a:ext>
            </a:extLst>
          </p:cNvPr>
          <p:cNvSpPr txBox="1"/>
          <p:nvPr/>
        </p:nvSpPr>
        <p:spPr>
          <a:xfrm>
            <a:off x="683568" y="350346"/>
            <a:ext cx="78965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800" b="1" cap="all" dirty="0">
                <a:solidFill>
                  <a:srgbClr val="00529C"/>
                </a:solidFill>
              </a:rPr>
              <a:t>nejčastější pochybení při zadávání veřejných zakázek</a:t>
            </a:r>
            <a:endParaRPr lang="cs-CZ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8488AB69-586C-4D1E-B812-CEA1B5085376}"/>
              </a:ext>
            </a:extLst>
          </p:cNvPr>
          <p:cNvSpPr txBox="1"/>
          <p:nvPr/>
        </p:nvSpPr>
        <p:spPr>
          <a:xfrm>
            <a:off x="203837" y="1375804"/>
            <a:ext cx="8529043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r>
              <a:rPr lang="cs-CZ" b="0" cap="none" dirty="0">
                <a:solidFill>
                  <a:srgbClr val="00529C"/>
                </a:solidFill>
              </a:rPr>
              <a:t>Nedostatečné posouzení nabídky vybraného dodavatele ze strany zadavatele, v důsledku čehož je vybrán dodavatel, který nesplňuje zadávací podmínky</a:t>
            </a:r>
            <a:endParaRPr lang="cs-CZ" cap="none" dirty="0">
              <a:solidFill>
                <a:srgbClr val="00529C"/>
              </a:solidFill>
            </a:endParaRPr>
          </a:p>
          <a:p>
            <a:pPr marL="1026986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cap="none" dirty="0">
                <a:solidFill>
                  <a:srgbClr val="00529C"/>
                </a:solidFill>
              </a:rPr>
              <a:t>V nabídce vybraného dodavatele nebyly předloženy doklady, na základě kterých je možné posoudit splnění všech požadavků na způsobilost a kvalifikaci dodavatele (např. z výkazu zisků a ztrát není patrný obrat dodavatele dosažený s ohledem na předmět VZ)</a:t>
            </a:r>
          </a:p>
          <a:p>
            <a:pPr marL="1026986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cap="none" dirty="0">
                <a:solidFill>
                  <a:srgbClr val="00529C"/>
                </a:solidFill>
              </a:rPr>
              <a:t>Vybraný dodavatel nesplnil veškeré požadavky na technické parametry předmětu plnění (zadavatel „promíjí“ lehké odchylky)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b="0" cap="none" dirty="0">
                <a:solidFill>
                  <a:srgbClr val="00529C"/>
                </a:solidFill>
              </a:rPr>
              <a:t>Podstatná změna závazku ze smlouvy</a:t>
            </a:r>
          </a:p>
          <a:p>
            <a:pPr marL="1026986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cap="none" dirty="0">
                <a:solidFill>
                  <a:srgbClr val="00529C"/>
                </a:solidFill>
              </a:rPr>
              <a:t>Nedůvodné prodloužení termínů plnění namísto uplatnění smluvních pokut (nevyhrazené možnosti prodloužení z důvodu nepříznivých klimatických podmínek apod.)</a:t>
            </a:r>
          </a:p>
          <a:p>
            <a:pPr marL="1026986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cap="none" dirty="0">
                <a:solidFill>
                  <a:srgbClr val="00529C"/>
                </a:solidFill>
              </a:rPr>
              <a:t>Nedůsledné vymáhání smluvních ustanovení       předkládání pojištění, bankovních záruk apod.</a:t>
            </a:r>
            <a:endParaRPr lang="cs-CZ" b="0" cap="none" dirty="0">
              <a:solidFill>
                <a:srgbClr val="00529C"/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BF79AE15-2140-48A6-AE61-D23407D22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3970" y="5482196"/>
            <a:ext cx="359695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3693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C0460FA-DC92-4440-A3E5-A6871268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69F23FC-67DD-47B4-BAC3-F1A08C6C7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7" y="1015042"/>
            <a:ext cx="8529043" cy="140220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9A860A-20A1-40E2-9673-91861CCF81C7}"/>
              </a:ext>
            </a:extLst>
          </p:cNvPr>
          <p:cNvSpPr txBox="1"/>
          <p:nvPr/>
        </p:nvSpPr>
        <p:spPr>
          <a:xfrm>
            <a:off x="683568" y="350346"/>
            <a:ext cx="78965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800" b="1" cap="all" dirty="0">
                <a:solidFill>
                  <a:srgbClr val="00529C"/>
                </a:solidFill>
              </a:rPr>
              <a:t>nejčastější pochybení při zadávání veřejných zakázek</a:t>
            </a:r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A80109F-0054-43B9-A88E-2F03328ADB15}"/>
              </a:ext>
            </a:extLst>
          </p:cNvPr>
          <p:cNvSpPr txBox="1"/>
          <p:nvPr/>
        </p:nvSpPr>
        <p:spPr>
          <a:xfrm>
            <a:off x="203837" y="1298771"/>
            <a:ext cx="8529043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1900" b="0" cap="none" dirty="0">
                <a:solidFill>
                  <a:srgbClr val="00529C"/>
                </a:solidFill>
              </a:rPr>
              <a:t>Neuveřejnění adresy profilu zadavatele ve Věstníku veřejných zakázek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1900" b="0" cap="none" dirty="0">
                <a:solidFill>
                  <a:srgbClr val="00529C"/>
                </a:solidFill>
              </a:rPr>
              <a:t>Nedodržení lhůt pro podání nabídek v souladu se ZZVZ/MPZ</a:t>
            </a:r>
          </a:p>
          <a:p>
            <a:pPr marL="1026986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1900" cap="none" dirty="0">
                <a:solidFill>
                  <a:srgbClr val="00529C"/>
                </a:solidFill>
              </a:rPr>
              <a:t>Lhůta začíná běžet den následující po dni zahájení zadávacího/výběrového řízení a musí být dodržena její délka stanovená zákonem v celých dnech (vč. posledního dne lhůty)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1900" b="0" cap="none" dirty="0">
                <a:solidFill>
                  <a:srgbClr val="00529C"/>
                </a:solidFill>
              </a:rPr>
              <a:t>Využití el. pošty jako nástroje pro podání nabídek (u VZMR) – nepřípustné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1900" b="0" cap="none" dirty="0">
                <a:solidFill>
                  <a:srgbClr val="00529C"/>
                </a:solidFill>
              </a:rPr>
              <a:t>Nedostatečná definice předmětu VZ, a to zejména u pořizování informačních systémů, které jsou implementovány do stávající infrastruktury zadavatele          nedostatečný popis stávajícího řešení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1900" b="0" cap="none" dirty="0">
                <a:solidFill>
                  <a:srgbClr val="00529C"/>
                </a:solidFill>
              </a:rPr>
              <a:t>Požadavek na společnou a nerozdílnou odpovědnost za plnění veřejné zakázky v případě prokazování kvalifikace prostřednictvím jiných osob      (§ 83 odst. 2 ZZVZ)       zpřísnění nad rámec ZZVZ        potenciálně odrazující pro dodavatele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BCA0CF0-43CC-4790-A4C4-820C754EE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519" y="4285498"/>
            <a:ext cx="359695" cy="30482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3C968FA-B0FC-4565-B4DE-90BAA5E77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8824" y="5315363"/>
            <a:ext cx="359695" cy="30482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1EF52C6-36A5-44A4-A4FD-6545DA197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100" y="5315363"/>
            <a:ext cx="359695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2251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F933821-A5DA-7140-8831-7E4D84AA8A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501650" cy="365125"/>
          </a:xfrm>
        </p:spPr>
        <p:txBody>
          <a:bodyPr/>
          <a:lstStyle/>
          <a:p>
            <a:fld id="{4000C4B2-41BC-D741-8B94-B76DB6967C01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81CD06E-30C7-0F4B-9F7B-A86A3F339833}"/>
              </a:ext>
            </a:extLst>
          </p:cNvPr>
          <p:cNvSpPr txBox="1">
            <a:spLocks/>
          </p:cNvSpPr>
          <p:nvPr/>
        </p:nvSpPr>
        <p:spPr>
          <a:xfrm>
            <a:off x="0" y="2938585"/>
            <a:ext cx="9143999" cy="8904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Děkujeme za pozornost</a:t>
            </a:r>
            <a:r>
              <a:rPr lang="cs-CZ" sz="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BB825D22-D978-430C-8408-13D3F2264B7D}"/>
              </a:ext>
            </a:extLst>
          </p:cNvPr>
          <p:cNvSpPr txBox="1">
            <a:spLocks/>
          </p:cNvSpPr>
          <p:nvPr/>
        </p:nvSpPr>
        <p:spPr>
          <a:xfrm>
            <a:off x="779228" y="4090737"/>
            <a:ext cx="6524625" cy="17614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Kontaktní údaje</a:t>
            </a:r>
          </a:p>
          <a:p>
            <a:r>
              <a:rPr lang="cs-CZ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Územní odbor IROP pro Jihomoravský kraj</a:t>
            </a:r>
          </a:p>
          <a:p>
            <a:r>
              <a:rPr lang="cs-CZ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Adresa: Mariánské náměstí 617/1, 617 00 Brno – Komárov</a:t>
            </a:r>
          </a:p>
          <a:p>
            <a:r>
              <a:rPr lang="cs-CZ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Tel: +420  731 604 583</a:t>
            </a:r>
          </a:p>
          <a:p>
            <a:r>
              <a:rPr lang="cs-CZ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lang="cs-CZ" sz="14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cs-CZ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iropjihomoravsky@crr.cz</a:t>
            </a:r>
            <a:endParaRPr lang="cs-CZ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Konzultační servis IROP: </a:t>
            </a:r>
            <a:r>
              <a:rPr lang="cs-CZ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https://www.crr.cz/irop/konzultacni-servis-irop/</a:t>
            </a:r>
            <a:r>
              <a:rPr lang="cs-CZ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86396"/>
      </p:ext>
    </p:extLst>
  </p:cSld>
  <p:clrMapOvr>
    <a:masterClrMapping/>
  </p:clrMapOvr>
</p:sld>
</file>

<file path=ppt/theme/theme1.xml><?xml version="1.0" encoding="utf-8"?>
<a:theme xmlns:a="http://schemas.openxmlformats.org/drawingml/2006/main" name="CRR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RR PPT modra" id="{D7112295-DE83-5842-848C-194A14FDB72F}" vid="{3F9FFF0E-BF0B-D64C-A9D2-5EEC900BA2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CRR template</Template>
  <TotalTime>815</TotalTime>
  <Words>3251</Words>
  <Application>Microsoft Office PowerPoint</Application>
  <PresentationFormat>Předvádění na obrazovce (4:3)</PresentationFormat>
  <Paragraphs>340</Paragraphs>
  <Slides>39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39</vt:i4>
      </vt:variant>
    </vt:vector>
  </HeadingPairs>
  <TitlesOfParts>
    <vt:vector size="44" baseType="lpstr">
      <vt:lpstr>Arial</vt:lpstr>
      <vt:lpstr>Calibri</vt:lpstr>
      <vt:lpstr>Open Sans</vt:lpstr>
      <vt:lpstr>Wingdings</vt:lpstr>
      <vt:lpstr>CRR template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Název prezentace na více řádků, třeba i na tři anebo dokonce i na čtyři.</dc:title>
  <dc:subject/>
  <dc:creator>Microsoft Office User</dc:creator>
  <cp:keywords/>
  <dc:description/>
  <cp:lastModifiedBy>Vladimir Chyba</cp:lastModifiedBy>
  <cp:revision>76</cp:revision>
  <dcterms:created xsi:type="dcterms:W3CDTF">2021-01-13T14:58:16Z</dcterms:created>
  <dcterms:modified xsi:type="dcterms:W3CDTF">2021-09-02T06:40:17Z</dcterms:modified>
  <cp:category/>
</cp:coreProperties>
</file>