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84" r:id="rId1"/>
  </p:sldMasterIdLst>
  <p:notesMasterIdLst>
    <p:notesMasterId r:id="rId28"/>
  </p:notesMasterIdLst>
  <p:sldIdLst>
    <p:sldId id="256" r:id="rId2"/>
    <p:sldId id="310" r:id="rId3"/>
    <p:sldId id="405" r:id="rId4"/>
    <p:sldId id="404" r:id="rId5"/>
    <p:sldId id="401" r:id="rId6"/>
    <p:sldId id="406" r:id="rId7"/>
    <p:sldId id="408" r:id="rId8"/>
    <p:sldId id="386" r:id="rId9"/>
    <p:sldId id="382" r:id="rId10"/>
    <p:sldId id="409" r:id="rId11"/>
    <p:sldId id="411" r:id="rId12"/>
    <p:sldId id="425" r:id="rId13"/>
    <p:sldId id="427" r:id="rId14"/>
    <p:sldId id="407" r:id="rId15"/>
    <p:sldId id="435" r:id="rId16"/>
    <p:sldId id="428" r:id="rId17"/>
    <p:sldId id="422" r:id="rId18"/>
    <p:sldId id="457" r:id="rId19"/>
    <p:sldId id="423" r:id="rId20"/>
    <p:sldId id="431" r:id="rId21"/>
    <p:sldId id="453" r:id="rId22"/>
    <p:sldId id="434" r:id="rId23"/>
    <p:sldId id="454" r:id="rId24"/>
    <p:sldId id="455" r:id="rId25"/>
    <p:sldId id="456" r:id="rId26"/>
    <p:sldId id="271" r:id="rId27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úvod" id="{90D4F513-B833-4144-B134-61B39763F65C}">
          <p14:sldIdLst>
            <p14:sldId id="256"/>
            <p14:sldId id="310"/>
            <p14:sldId id="405"/>
            <p14:sldId id="404"/>
            <p14:sldId id="401"/>
            <p14:sldId id="406"/>
            <p14:sldId id="408"/>
            <p14:sldId id="386"/>
            <p14:sldId id="382"/>
            <p14:sldId id="409"/>
            <p14:sldId id="411"/>
            <p14:sldId id="425"/>
          </p14:sldIdLst>
        </p14:section>
        <p14:section name="CLLD v IROP podrobněji" id="{E3E11115-7FE6-4509-9E03-29264F52C27F}">
          <p14:sldIdLst/>
        </p14:section>
        <p14:section name="Zapojte se do své MASky!" id="{85222C86-740D-4C50-B73D-45258DB84D31}">
          <p14:sldIdLst>
            <p14:sldId id="427"/>
            <p14:sldId id="407"/>
            <p14:sldId id="435"/>
          </p14:sldIdLst>
        </p14:section>
        <p14:section name="MAS a CLLD v našem kraji" id="{ABF221C5-5EAD-41CB-BD9A-B0CE8FDD0BCD}">
          <p14:sldIdLst>
            <p14:sldId id="428"/>
            <p14:sldId id="422"/>
            <p14:sldId id="457"/>
            <p14:sldId id="423"/>
            <p14:sldId id="431"/>
            <p14:sldId id="453"/>
            <p14:sldId id="434"/>
            <p14:sldId id="454"/>
            <p14:sldId id="455"/>
            <p14:sldId id="456"/>
            <p14:sldId id="27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onza" initials="H" lastIdx="0" clrIdx="0">
    <p:extLst>
      <p:ext uri="{19B8F6BF-5375-455C-9EA6-DF929625EA0E}">
        <p15:presenceInfo xmlns:p15="http://schemas.microsoft.com/office/powerpoint/2012/main" userId="Honz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Styl Světlá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93D81CF-94F2-401A-BA57-92F5A7B2D0C5}" styleName="Styl Středně sytá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Bez stylu, bez mří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83" autoAdjust="0"/>
    <p:restoredTop sz="88320" autoAdjust="0"/>
  </p:normalViewPr>
  <p:slideViewPr>
    <p:cSldViewPr snapToGrid="0">
      <p:cViewPr>
        <p:scale>
          <a:sx n="97" d="100"/>
          <a:sy n="97" d="100"/>
        </p:scale>
        <p:origin x="1440" y="12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72B932-B285-4F6B-8A3D-F1CE9D3F09F4}" type="datetimeFigureOut">
              <a:rPr lang="cs-CZ" smtClean="0"/>
              <a:t>06.09.2021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F889C8-E5FE-4028-B0CD-A577F582E62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769458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/>
              <a:t>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889C8-E5FE-4028-B0CD-A577F582E624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829351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/>
              <a:t>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889C8-E5FE-4028-B0CD-A577F582E624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123007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/>
              <a:t>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889C8-E5FE-4028-B0CD-A577F582E624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779312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/>
              <a:t>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889C8-E5FE-4028-B0CD-A577F582E624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424107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/>
              <a:t>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889C8-E5FE-4028-B0CD-A577F582E624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919588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/>
              <a:t>několik Výzev MAS = myšleno,</a:t>
            </a:r>
            <a:r>
              <a:rPr lang="cs-CZ" baseline="0"/>
              <a:t> že všechny MAS již vyhlásily více než 1 Výzvu MAS (tedy s výjimkou 1 MAS, která zatím nevyhlásila nic), konkrétní čísla není třeba zmiňovat – jde hlavně o to, že výzvy MAS se opakují</a:t>
            </a: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889C8-E5FE-4028-B0CD-A577F582E624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569106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/>
              <a:t>Celkový přehled aktivit Specifického</a:t>
            </a:r>
            <a:r>
              <a:rPr lang="cs-CZ" baseline="0"/>
              <a:t> cíle 5.2 </a:t>
            </a:r>
            <a:r>
              <a:rPr lang="cs-CZ"/>
              <a:t>dle aktuální verze návrhu Programového</a:t>
            </a:r>
            <a:r>
              <a:rPr lang="cs-CZ" baseline="0"/>
              <a:t> dokumentu IROP k 31.1.2020, zveřejněného na irop.mmr.cz. </a:t>
            </a:r>
            <a:br>
              <a:rPr lang="cs-CZ" baseline="0"/>
            </a:br>
            <a:r>
              <a:rPr lang="cs-CZ" baseline="0"/>
              <a:t>Podtržené zelené aktivity = nové pro CLLD.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baseline="0"/>
              <a:t>Škrtnuté červené aktivity – jsou ve stávajícím CLLD, ale nově již v CLLD nebudou.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889C8-E5FE-4028-B0CD-A577F582E624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187971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/>
              <a:t>Celkový přehled aktivit Specifického</a:t>
            </a:r>
            <a:r>
              <a:rPr lang="cs-CZ" baseline="0"/>
              <a:t> cíle 5.2 </a:t>
            </a:r>
            <a:r>
              <a:rPr lang="cs-CZ"/>
              <a:t>dle aktuální verze návrhu Programového</a:t>
            </a:r>
            <a:r>
              <a:rPr lang="cs-CZ" baseline="0"/>
              <a:t> dokumentu IROP k 31.1.2020, zveřejněného na irop.mmr.cz. </a:t>
            </a:r>
            <a:br>
              <a:rPr lang="cs-CZ" baseline="0"/>
            </a:br>
            <a:r>
              <a:rPr lang="cs-CZ" baseline="0"/>
              <a:t>Podtržené zelené aktivity = nové pro CLLD.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baseline="0"/>
              <a:t>Škrtnuté červené aktivity – jsou ve stávajícím CLLD, ale nově již v CLLD nebudou.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889C8-E5FE-4028-B0CD-A577F582E624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294199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/>
              <a:t>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889C8-E5FE-4028-B0CD-A577F582E624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730105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Při přesunu obcí mezi MAS mezi obdobími nesmí případnou nově vzniklou mezeru tvořit více než jedna obec.</a:t>
            </a:r>
            <a:endParaRPr lang="cs-CZ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889C8-E5FE-4028-B0CD-A577F582E624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996287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/>
              <a:t>Tento oddíl si upraví každý prezentující</a:t>
            </a:r>
            <a:r>
              <a:rPr lang="cs-CZ" baseline="0"/>
              <a:t> dle svého. Dále uvedená osnova je spíš návrh. Hlavním požadavkem (povinnou součástí) je základní přehled MAS v kraji – výčtem nebo mapkou, plus odkaz kde dohledat více info. Ideální je také prezentace přínosu MAS/CLLD na konkrétním </a:t>
            </a:r>
            <a:r>
              <a:rPr lang="cs-CZ" baseline="0" err="1"/>
              <a:t>příkladě</a:t>
            </a:r>
            <a:r>
              <a:rPr lang="cs-CZ" baseline="0"/>
              <a:t> – buď Vaší MAS, nebo některé MAS v kraji – nejlépe příklady projektů realizovaných z IROP v tomto období.</a:t>
            </a: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889C8-E5FE-4028-B0CD-A577F582E624}" type="slidenum">
              <a:rPr lang="cs-CZ" smtClean="0"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063254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/>
              <a:t>Prosím, doplňte</a:t>
            </a:r>
            <a:r>
              <a:rPr lang="cs-CZ" baseline="0"/>
              <a:t> výčet MAS v kraji nebo mapku. Ideálně také odkaz na web s rozcestníkem na jednotlivé MAS – pokud nemáte na krajské úrovni, pak www.nsmascr.cz.</a:t>
            </a: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889C8-E5FE-4028-B0CD-A577F582E624}" type="slidenum">
              <a:rPr lang="cs-CZ" smtClean="0"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867050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/>
              <a:t>Prosím, doplňte</a:t>
            </a:r>
            <a:r>
              <a:rPr lang="cs-CZ" baseline="0"/>
              <a:t> výčet MAS v kraji nebo mapku. Ideálně také odkaz na web s rozcestníkem na jednotlivé MAS – pokud nemáte na krajské úrovni, pak www.nsmascr.cz.</a:t>
            </a: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889C8-E5FE-4028-B0CD-A577F582E624}" type="slidenum">
              <a:rPr lang="cs-CZ" smtClean="0"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651953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889C8-E5FE-4028-B0CD-A577F582E624}" type="slidenum">
              <a:rPr lang="cs-CZ" smtClean="0"/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158193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889C8-E5FE-4028-B0CD-A577F582E624}" type="slidenum">
              <a:rPr lang="cs-CZ" smtClean="0"/>
              <a:t>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766207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889C8-E5FE-4028-B0CD-A577F582E624}" type="slidenum">
              <a:rPr lang="cs-CZ" smtClean="0"/>
              <a:t>21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047166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/>
              <a:t>MAS </a:t>
            </a:r>
            <a:r>
              <a:rPr lang="cs-CZ" err="1"/>
              <a:t>Bojkovsko</a:t>
            </a:r>
            <a:r>
              <a:rPr lang="cs-CZ"/>
              <a:t> </a:t>
            </a:r>
          </a:p>
          <a:p>
            <a:r>
              <a:rPr lang="cs-CZ"/>
              <a:t>1.2 - Zvýšení podílu udržitelných forem dopravy</a:t>
            </a:r>
          </a:p>
          <a:p>
            <a:r>
              <a:rPr lang="cs-CZ"/>
              <a:t>Projekt realizován v obci Nezdenice, který zvýšil bezpečnost dopravy v obci díky nové lávce před řeku Olšavu a její napojení na stávající zpevněné plochy, které zajistí snadný přístup obyvatel mezi oběma částmi obce. Součástí projektu je vybudování veřejného osvětlení a výsadba okolní zeleně. </a:t>
            </a:r>
          </a:p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889C8-E5FE-4028-B0CD-A577F582E624}" type="slidenum">
              <a:rPr lang="cs-CZ" smtClean="0"/>
              <a:t>22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647769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Projekt: Chodník u silnice III/43220 v obci Kudlovice (IROP)</a:t>
            </a:r>
            <a:endParaRPr lang="cs-CZ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Cíl projektu: Cílem projektu byla výstavba chodníku v délce 419,7 metru a realizace dalších opatření zvyšujících bezpečnost dopravy (veřejné osvětlení podél komunikace pro pěší) v obci Kudlovice. </a:t>
            </a:r>
          </a:p>
          <a:p>
            <a:r>
              <a:rPr lang="cs-CZ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Kolaudační souhlas: 9. 9. 2019 </a:t>
            </a:r>
          </a:p>
          <a:p>
            <a:r>
              <a:rPr lang="cs-CZ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Výše CZV: 6 271 163,16 Kč </a:t>
            </a:r>
          </a:p>
          <a:p>
            <a:r>
              <a:rPr lang="cs-CZ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MAS Severní Chřiby a Pomoraví</a:t>
            </a:r>
          </a:p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889C8-E5FE-4028-B0CD-A577F582E624}" type="slidenum">
              <a:rPr lang="cs-CZ" smtClean="0"/>
              <a:t>23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442195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/>
              <a:t>Žadatel: Základní škola Francova Lhota</a:t>
            </a:r>
          </a:p>
          <a:p>
            <a:r>
              <a:rPr lang="cs-CZ"/>
              <a:t>Název projektu: Keramická a praktická dílna ZŠ Francova Lhota</a:t>
            </a:r>
          </a:p>
          <a:p>
            <a:r>
              <a:rPr lang="cs-CZ"/>
              <a:t>Popis projektu: Nová odborná učebna – praktická a keramická dílna v ZŠ Francova Lhota</a:t>
            </a:r>
          </a:p>
          <a:p>
            <a:r>
              <a:rPr lang="cs-CZ"/>
              <a:t>Rozpočet: 999 479 Kč</a:t>
            </a:r>
          </a:p>
          <a:p>
            <a:r>
              <a:rPr lang="cs-CZ"/>
              <a:t>MAS Hornolidečska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889C8-E5FE-4028-B0CD-A577F582E624}" type="slidenum">
              <a:rPr lang="cs-CZ" smtClean="0"/>
              <a:t>24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8986297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Žadatel:</a:t>
            </a:r>
            <a:r>
              <a:rPr lang="cs-CZ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Římskokatolická farnost Bratřejov</a:t>
            </a:r>
          </a:p>
          <a:p>
            <a:r>
              <a:rPr lang="cs-CZ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Název projektu: </a:t>
            </a:r>
            <a:r>
              <a:rPr lang="cs-CZ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Centrum pro všechny Bratřejov</a:t>
            </a:r>
          </a:p>
          <a:p>
            <a:r>
              <a:rPr lang="cs-CZ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Název programu: </a:t>
            </a:r>
            <a:r>
              <a:rPr lang="cs-CZ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IROP</a:t>
            </a:r>
          </a:p>
          <a:p>
            <a:r>
              <a:rPr lang="cs-CZ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Výzva:</a:t>
            </a:r>
            <a:r>
              <a:rPr lang="cs-CZ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2. výzva MAS </a:t>
            </a:r>
            <a:r>
              <a:rPr lang="cs-CZ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Vizovicko</a:t>
            </a:r>
            <a:r>
              <a:rPr lang="cs-CZ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Slušovicko-IROP-Vzdělávání</a:t>
            </a:r>
          </a:p>
          <a:p>
            <a:r>
              <a:rPr lang="cs-CZ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Výše dotace:</a:t>
            </a:r>
            <a:r>
              <a:rPr lang="cs-CZ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749 951 Kč</a:t>
            </a:r>
          </a:p>
          <a:p>
            <a:r>
              <a:rPr lang="cs-CZ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Centrum pro všechny Bratřejov je zájmové volnočasové vzdělávací zařízení, kde jsou vzdělávány děti a mládež z Bratřejova. Jelikož byla v této obci nedostatečná kapacita pro zájmové a neformální vzdělávání, bylo cílem projektu toto napravit a zmodernizovat také všechny učebny. Děti a mládež tak mohou smysluplně a plnohodnotně trávit svůj volný čas. Byla vybudována také nová jazyková učebna a cvičná kuchyň. Zajištěno je také bezbariérového WC a celková bezbariérovost. </a:t>
            </a:r>
          </a:p>
          <a:p>
            <a:r>
              <a:rPr lang="cs-CZ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MAS </a:t>
            </a:r>
            <a:r>
              <a:rPr lang="cs-CZ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Vizovicko</a:t>
            </a:r>
            <a:r>
              <a:rPr lang="cs-CZ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cs-CZ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Slušovicko</a:t>
            </a: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889C8-E5FE-4028-B0CD-A577F582E624}" type="slidenum">
              <a:rPr lang="cs-CZ" smtClean="0"/>
              <a:t>25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90281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1FFAC-5C90-42B0-844F-B1DF1DA08380}" type="datetimeFigureOut">
              <a:rPr lang="cs-CZ" smtClean="0"/>
              <a:t>06.09.2021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19445-FDE7-4D96-B033-6C4F26AB4561}" type="slidenum">
              <a:rPr lang="cs-CZ" smtClean="0"/>
              <a:t>‹#›</a:t>
            </a:fld>
            <a:endParaRPr lang="cs-CZ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256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1FFAC-5C90-42B0-844F-B1DF1DA08380}" type="datetimeFigureOut">
              <a:rPr lang="cs-CZ" smtClean="0"/>
              <a:t>06.09.2021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19445-FDE7-4D96-B033-6C4F26AB456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37601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1FFAC-5C90-42B0-844F-B1DF1DA08380}" type="datetimeFigureOut">
              <a:rPr lang="cs-CZ" smtClean="0"/>
              <a:t>06.09.2021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19445-FDE7-4D96-B033-6C4F26AB4561}" type="slidenum">
              <a:rPr lang="cs-CZ" smtClean="0"/>
              <a:t>‹#›</a:t>
            </a:fld>
            <a:endParaRPr lang="cs-CZ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3198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1FFAC-5C90-42B0-844F-B1DF1DA08380}" type="datetimeFigureOut">
              <a:rPr lang="cs-CZ" smtClean="0"/>
              <a:t>06.09.2021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19445-FDE7-4D96-B033-6C4F26AB456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84879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1FFAC-5C90-42B0-844F-B1DF1DA08380}" type="datetimeFigureOut">
              <a:rPr lang="cs-CZ" smtClean="0"/>
              <a:t>06.09.2021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19445-FDE7-4D96-B033-6C4F26AB456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51146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1FFAC-5C90-42B0-844F-B1DF1DA08380}" type="datetimeFigureOut">
              <a:rPr lang="cs-CZ" smtClean="0"/>
              <a:t>06.09.2021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19445-FDE7-4D96-B033-6C4F26AB456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5730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1FFAC-5C90-42B0-844F-B1DF1DA08380}" type="datetimeFigureOut">
              <a:rPr lang="cs-CZ" smtClean="0"/>
              <a:t>06.09.2021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19445-FDE7-4D96-B033-6C4F26AB456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50813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11C1FFAC-5C90-42B0-844F-B1DF1DA08380}" type="datetimeFigureOut">
              <a:rPr lang="cs-CZ" smtClean="0"/>
              <a:t>06.09.2021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CD19445-FDE7-4D96-B033-6C4F26AB456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91547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5234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1FFAC-5C90-42B0-844F-B1DF1DA08380}" type="datetimeFigureOut">
              <a:rPr lang="cs-CZ" smtClean="0"/>
              <a:t>06.09.2021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19445-FDE7-4D96-B033-6C4F26AB456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73821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1FFAC-5C90-42B0-844F-B1DF1DA08380}" type="datetimeFigureOut">
              <a:rPr lang="cs-CZ" smtClean="0"/>
              <a:t>06.09.2021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19445-FDE7-4D96-B033-6C4F26AB456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201323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1FFAC-5C90-42B0-844F-B1DF1DA08380}" type="datetimeFigureOut">
              <a:rPr lang="cs-CZ" smtClean="0"/>
              <a:t>06.09.2021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19445-FDE7-4D96-B033-6C4F26AB456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24407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1C1FFAC-5C90-42B0-844F-B1DF1DA08380}" type="datetimeFigureOut">
              <a:rPr lang="cs-CZ" smtClean="0"/>
              <a:t>06.09.2021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5CD19445-FDE7-4D96-B033-6C4F26AB4561}" type="slidenum">
              <a:rPr lang="cs-CZ" smtClean="0"/>
              <a:t>‹#›</a:t>
            </a:fld>
            <a:endParaRPr lang="cs-CZ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2433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stniakcniskupiny.cz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mailto:lahoda@mashornolidecska.cz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785012" cy="3566160"/>
          </a:xfrm>
        </p:spPr>
        <p:txBody>
          <a:bodyPr>
            <a:noAutofit/>
          </a:bodyPr>
          <a:lstStyle/>
          <a:p>
            <a:r>
              <a:rPr lang="cs-CZ" sz="6000" b="1" dirty="0"/>
              <a:t>Zaměření a změny CLLD </a:t>
            </a:r>
            <a:br>
              <a:rPr lang="cs-CZ" sz="6000" b="1" dirty="0"/>
            </a:br>
            <a:r>
              <a:rPr lang="cs-CZ" sz="6000" b="1" dirty="0"/>
              <a:t>pro nové období</a:t>
            </a:r>
            <a:br>
              <a:rPr lang="cs-CZ" sz="6000" b="1" dirty="0"/>
            </a:br>
            <a:endParaRPr lang="cs-CZ" sz="1800" b="1" dirty="0">
              <a:latin typeface="+mn-lt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825037" y="4455621"/>
            <a:ext cx="8194271" cy="1682420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rgbClr val="FF0000"/>
                </a:solidFill>
              </a:rPr>
              <a:t>Aleš lahoda, </a:t>
            </a:r>
            <a:r>
              <a:rPr lang="cs-CZ" cap="none" dirty="0">
                <a:solidFill>
                  <a:srgbClr val="FF0000"/>
                </a:solidFill>
              </a:rPr>
              <a:t>předseda Krajského sdružení MAS v ZK</a:t>
            </a:r>
            <a:r>
              <a:rPr lang="cs-CZ" dirty="0">
                <a:solidFill>
                  <a:srgbClr val="FF0000"/>
                </a:solidFill>
              </a:rPr>
              <a:t> </a:t>
            </a:r>
            <a:br>
              <a:rPr lang="cs-CZ" dirty="0"/>
            </a:br>
            <a:r>
              <a:rPr lang="cs-CZ" dirty="0"/>
              <a:t>národní síť Místních akčních skupin </a:t>
            </a:r>
            <a:r>
              <a:rPr lang="cs-CZ" dirty="0" err="1"/>
              <a:t>čr</a:t>
            </a:r>
            <a:endParaRPr lang="cs-CZ"/>
          </a:p>
          <a:p>
            <a:r>
              <a:rPr lang="cs-CZ"/>
              <a:t>Roadshow </a:t>
            </a:r>
            <a:r>
              <a:rPr lang="cs-CZ" err="1"/>
              <a:t>irop</a:t>
            </a:r>
            <a:r>
              <a:rPr lang="cs-CZ"/>
              <a:t> 2021-27</a:t>
            </a:r>
            <a:br>
              <a:rPr lang="cs-CZ"/>
            </a:br>
            <a:r>
              <a:rPr lang="cs-CZ">
                <a:solidFill>
                  <a:srgbClr val="FF0000"/>
                </a:solidFill>
              </a:rPr>
              <a:t>Zlín, 7.9.2021</a:t>
            </a:r>
          </a:p>
        </p:txBody>
      </p:sp>
      <p:pic>
        <p:nvPicPr>
          <p:cNvPr id="1026" name="Picture 2" descr="http://www.mas-sedlcansko.eu/wp-content/uploads/2014/04/nsmas-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7389" y="430484"/>
            <a:ext cx="2528419" cy="1167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5898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8113222" cy="1450757"/>
          </a:xfrm>
        </p:spPr>
        <p:txBody>
          <a:bodyPr/>
          <a:lstStyle/>
          <a:p>
            <a:r>
              <a:rPr lang="cs-CZ" b="1">
                <a:latin typeface="+mn-lt"/>
              </a:rPr>
              <a:t>CLLD / LEADER v ČR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22960" y="1964724"/>
            <a:ext cx="8808720" cy="4267912"/>
          </a:xfrm>
        </p:spPr>
        <p:txBody>
          <a:bodyPr>
            <a:noAutofit/>
          </a:bodyPr>
          <a:lstStyle/>
          <a:p>
            <a:r>
              <a:rPr lang="cs-CZ" sz="3200" b="1"/>
              <a:t>- CLLD = </a:t>
            </a:r>
            <a:r>
              <a:rPr lang="cs-CZ" sz="3200" b="1" err="1"/>
              <a:t>community</a:t>
            </a:r>
            <a:r>
              <a:rPr lang="cs-CZ" sz="3200" b="1"/>
              <a:t>-led </a:t>
            </a:r>
            <a:r>
              <a:rPr lang="cs-CZ" sz="3200" b="1" err="1"/>
              <a:t>local</a:t>
            </a:r>
            <a:r>
              <a:rPr lang="cs-CZ" sz="3200" b="1"/>
              <a:t> </a:t>
            </a:r>
            <a:r>
              <a:rPr lang="cs-CZ" sz="3200" b="1" err="1"/>
              <a:t>development</a:t>
            </a:r>
            <a:r>
              <a:rPr lang="cs-CZ" sz="3200" b="1"/>
              <a:t>,</a:t>
            </a:r>
            <a:br>
              <a:rPr lang="cs-CZ" sz="3200" b="1"/>
            </a:br>
            <a:r>
              <a:rPr lang="cs-CZ" sz="3200" b="1"/>
              <a:t>   tj. komunitně vedený místní rozvoj</a:t>
            </a:r>
          </a:p>
          <a:p>
            <a:r>
              <a:rPr lang="cs-CZ" sz="3200" b="1"/>
              <a:t>- funguje na principech metody LEADER, </a:t>
            </a:r>
            <a:br>
              <a:rPr lang="cs-CZ" sz="3200" b="1"/>
            </a:br>
            <a:r>
              <a:rPr lang="cs-CZ" sz="3200" b="1"/>
              <a:t>  která je v EU používána již od roku 1991,</a:t>
            </a:r>
            <a:br>
              <a:rPr lang="cs-CZ" sz="3200" b="1"/>
            </a:br>
            <a:r>
              <a:rPr lang="cs-CZ" sz="3200" b="1"/>
              <a:t>  v ČR pak od roku 2004</a:t>
            </a:r>
          </a:p>
          <a:p>
            <a:r>
              <a:rPr lang="cs-CZ" sz="3200" b="1"/>
              <a:t>- původně pouze v Programu rozvoje venkova,</a:t>
            </a:r>
            <a:br>
              <a:rPr lang="cs-CZ" sz="3200" b="1"/>
            </a:br>
            <a:r>
              <a:rPr lang="cs-CZ" sz="3200" b="1"/>
              <a:t>  od roku 2014 rozšířen do dalších 3 OP </a:t>
            </a:r>
            <a:br>
              <a:rPr lang="cs-CZ" sz="3200" b="1"/>
            </a:br>
            <a:r>
              <a:rPr lang="cs-CZ" sz="3200" b="1"/>
              <a:t>  jako jeden ze 3 integrovaných nástrojů (IN)</a:t>
            </a:r>
            <a:br>
              <a:rPr lang="cs-CZ" sz="3200" b="1"/>
            </a:br>
            <a:r>
              <a:rPr lang="cs-CZ" sz="3200" b="1"/>
              <a:t>  pod názvem CLLD (další jsou ITI a IPRÚ)</a:t>
            </a:r>
          </a:p>
          <a:p>
            <a:endParaRPr lang="cs-CZ" sz="3200" b="1"/>
          </a:p>
        </p:txBody>
      </p:sp>
    </p:spTree>
    <p:extLst>
      <p:ext uri="{BB962C8B-B14F-4D97-AF65-F5344CB8AC3E}">
        <p14:creationId xmlns:p14="http://schemas.microsoft.com/office/powerpoint/2010/main" val="1385454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8113222" cy="1450757"/>
          </a:xfrm>
        </p:spPr>
        <p:txBody>
          <a:bodyPr/>
          <a:lstStyle/>
          <a:p>
            <a:r>
              <a:rPr lang="cs-CZ" b="1">
                <a:latin typeface="+mn-lt"/>
              </a:rPr>
              <a:t>7 principů metody LEADER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22960" y="1866249"/>
            <a:ext cx="8808720" cy="4267912"/>
          </a:xfrm>
        </p:spPr>
        <p:txBody>
          <a:bodyPr>
            <a:noAutofit/>
          </a:bodyPr>
          <a:lstStyle/>
          <a:p>
            <a:pPr marL="514350" indent="-51435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cs-CZ" sz="2400" b="1"/>
              <a:t>místní rozvojová strategie </a:t>
            </a:r>
            <a:br>
              <a:rPr lang="cs-CZ" sz="2400" b="1"/>
            </a:br>
            <a:r>
              <a:rPr lang="cs-CZ" sz="2400" i="1"/>
              <a:t>= Strategie CLLD</a:t>
            </a:r>
          </a:p>
          <a:p>
            <a:pPr marL="514350" indent="-51435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cs-CZ" sz="2400" b="1"/>
              <a:t>partnerství veřejného a soukromého </a:t>
            </a:r>
            <a:br>
              <a:rPr lang="cs-CZ" sz="2400" b="1"/>
            </a:br>
            <a:r>
              <a:rPr lang="cs-CZ" sz="2400" b="1"/>
              <a:t>(neziskového a podnikatelského) sektoru </a:t>
            </a:r>
            <a:br>
              <a:rPr lang="cs-CZ" sz="2400" b="1"/>
            </a:br>
            <a:r>
              <a:rPr lang="cs-CZ" sz="2400" i="1"/>
              <a:t>= místní akční skupina (MAS)</a:t>
            </a:r>
          </a:p>
          <a:p>
            <a:pPr marL="514350" indent="-51435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cs-CZ" sz="2400" b="1"/>
              <a:t>přístup zdola nahoru </a:t>
            </a:r>
            <a:br>
              <a:rPr lang="cs-CZ" sz="2400" b="1"/>
            </a:br>
            <a:r>
              <a:rPr lang="cs-CZ" sz="2400" i="1"/>
              <a:t>= rozhodování na nejnižší možné úrovni</a:t>
            </a:r>
          </a:p>
          <a:p>
            <a:pPr marL="514350" indent="-51435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cs-CZ" sz="2400" b="1" err="1"/>
              <a:t>víceodvětvové</a:t>
            </a:r>
            <a:r>
              <a:rPr lang="cs-CZ" sz="2400" b="1"/>
              <a:t> navrhování a provádění</a:t>
            </a:r>
            <a:br>
              <a:rPr lang="cs-CZ" sz="2400" b="1"/>
            </a:br>
            <a:r>
              <a:rPr lang="cs-CZ" sz="2400" i="1"/>
              <a:t>= </a:t>
            </a:r>
            <a:r>
              <a:rPr lang="cs-CZ" sz="2400" i="1" err="1"/>
              <a:t>průřezovost</a:t>
            </a:r>
            <a:r>
              <a:rPr lang="cs-CZ" sz="2400" i="1"/>
              <a:t> a </a:t>
            </a:r>
            <a:r>
              <a:rPr lang="cs-CZ" sz="2400" i="1" err="1"/>
              <a:t>integrovanost</a:t>
            </a:r>
            <a:endParaRPr lang="cs-CZ" sz="2400" i="1"/>
          </a:p>
          <a:p>
            <a:pPr marL="514350" indent="-51435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cs-CZ" sz="2400" b="1"/>
              <a:t>inovační přístup</a:t>
            </a:r>
          </a:p>
          <a:p>
            <a:pPr marL="514350" indent="-51435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cs-CZ" sz="2400" b="1"/>
              <a:t>národní a mezinárodní spolupráce</a:t>
            </a:r>
          </a:p>
          <a:p>
            <a:pPr marL="514350" indent="-51435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cs-CZ" sz="2400" b="1"/>
              <a:t>síťování</a:t>
            </a:r>
          </a:p>
        </p:txBody>
      </p:sp>
    </p:spTree>
    <p:extLst>
      <p:ext uri="{BB962C8B-B14F-4D97-AF65-F5344CB8AC3E}">
        <p14:creationId xmlns:p14="http://schemas.microsoft.com/office/powerpoint/2010/main" val="3912246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8113222" cy="1450757"/>
          </a:xfrm>
        </p:spPr>
        <p:txBody>
          <a:bodyPr/>
          <a:lstStyle/>
          <a:p>
            <a:r>
              <a:rPr lang="cs-CZ" b="1">
                <a:latin typeface="+mn-lt"/>
              </a:rPr>
              <a:t>MAS = MÍSTNÍ AKČNÍ SKUPINA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22960" y="1964724"/>
            <a:ext cx="8808720" cy="4267912"/>
          </a:xfrm>
        </p:spPr>
        <p:txBody>
          <a:bodyPr>
            <a:noAutofit/>
          </a:bodyPr>
          <a:lstStyle/>
          <a:p>
            <a:r>
              <a:rPr lang="cs-CZ" sz="3200" b="1"/>
              <a:t>- mezisektorové partnerství</a:t>
            </a:r>
          </a:p>
          <a:p>
            <a:pPr lvl="1"/>
            <a:r>
              <a:rPr lang="cs-CZ" sz="3000"/>
              <a:t>veřejný sektor (max. 49%)</a:t>
            </a:r>
          </a:p>
          <a:p>
            <a:pPr lvl="1"/>
            <a:r>
              <a:rPr lang="cs-CZ" sz="3000"/>
              <a:t>soukromý (podnikatelský a neziskový) sektor</a:t>
            </a:r>
          </a:p>
          <a:p>
            <a:r>
              <a:rPr lang="cs-CZ" sz="3200" b="1"/>
              <a:t>- funguje na principu LEADER/CLLD</a:t>
            </a:r>
          </a:p>
          <a:p>
            <a:pPr lvl="1"/>
            <a:r>
              <a:rPr lang="cs-CZ" sz="3000"/>
              <a:t>nositel IN CLLD = komunitně vedený místní rozvoj</a:t>
            </a:r>
          </a:p>
          <a:p>
            <a:r>
              <a:rPr lang="cs-CZ" sz="3200" b="1"/>
              <a:t>- zpracovaná Strategie komunitně vedeného </a:t>
            </a:r>
            <a:br>
              <a:rPr lang="cs-CZ" sz="3200" b="1"/>
            </a:br>
            <a:r>
              <a:rPr lang="cs-CZ" sz="3200" b="1"/>
              <a:t>  místního rozvoje (Strategie CLLD) </a:t>
            </a:r>
          </a:p>
          <a:p>
            <a:r>
              <a:rPr lang="cs-CZ" sz="3200" b="1"/>
              <a:t>- „rozvojová agentura“ venkovského regionu</a:t>
            </a:r>
          </a:p>
          <a:p>
            <a:endParaRPr lang="cs-CZ" sz="3200" b="1"/>
          </a:p>
          <a:p>
            <a:endParaRPr lang="cs-CZ" sz="3200" b="1"/>
          </a:p>
        </p:txBody>
      </p:sp>
    </p:spTree>
    <p:extLst>
      <p:ext uri="{BB962C8B-B14F-4D97-AF65-F5344CB8AC3E}">
        <p14:creationId xmlns:p14="http://schemas.microsoft.com/office/powerpoint/2010/main" val="23166925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8113222" cy="1450757"/>
          </a:xfrm>
        </p:spPr>
        <p:txBody>
          <a:bodyPr/>
          <a:lstStyle/>
          <a:p>
            <a:r>
              <a:rPr lang="cs-CZ" b="1">
                <a:latin typeface="+mn-lt"/>
              </a:rPr>
              <a:t>povinné orgány MAS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22960" y="1964724"/>
            <a:ext cx="8808720" cy="426791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cs-CZ" sz="2800" b="1"/>
              <a:t>- nejvyšší orgán</a:t>
            </a:r>
          </a:p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cs-CZ" sz="2800"/>
              <a:t>Valná hromada/shromáždění/Plénum</a:t>
            </a:r>
            <a:endParaRPr lang="cs-CZ" sz="2800" b="1"/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cs-CZ" sz="2800" b="1"/>
              <a:t>- rozhodovací orgán</a:t>
            </a:r>
          </a:p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cs-CZ" sz="2800"/>
              <a:t>Výbor partnerství/Programový výbor/Správní rada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cs-CZ" sz="2800" b="1"/>
              <a:t>- výběrový orgán</a:t>
            </a:r>
          </a:p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cs-CZ" sz="2800"/>
              <a:t>Výběrová komise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cs-CZ" sz="2800" b="1"/>
              <a:t>- kontrolní orgán</a:t>
            </a:r>
          </a:p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cs-CZ" sz="2800"/>
              <a:t>Kontrolní/revizní/dozorčí komise/výbor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cs-CZ" sz="2800" b="1"/>
              <a:t>- kancelář MAS</a:t>
            </a:r>
          </a:p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cs-CZ" sz="2800"/>
              <a:t>Manažer MAS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endParaRPr lang="cs-CZ" sz="2800" b="1"/>
          </a:p>
          <a:p>
            <a:pPr>
              <a:spcBef>
                <a:spcPts val="0"/>
              </a:spcBef>
              <a:spcAft>
                <a:spcPts val="300"/>
              </a:spcAft>
            </a:pPr>
            <a:endParaRPr lang="cs-CZ" sz="2800" b="1"/>
          </a:p>
        </p:txBody>
      </p:sp>
    </p:spTree>
    <p:extLst>
      <p:ext uri="{BB962C8B-B14F-4D97-AF65-F5344CB8AC3E}">
        <p14:creationId xmlns:p14="http://schemas.microsoft.com/office/powerpoint/2010/main" val="3374274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obsah 3">
            <a:extLst>
              <a:ext uri="{FF2B5EF4-FFF2-40B4-BE49-F238E27FC236}">
                <a16:creationId xmlns:a16="http://schemas.microsoft.com/office/drawing/2014/main" id="{A588CA3D-770F-ED4F-A38D-8308377EC6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469957"/>
          </a:xfrm>
        </p:spPr>
      </p:pic>
    </p:spTree>
    <p:extLst>
      <p:ext uri="{BB962C8B-B14F-4D97-AF65-F5344CB8AC3E}">
        <p14:creationId xmlns:p14="http://schemas.microsoft.com/office/powerpoint/2010/main" val="5848781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8113222" cy="1450757"/>
          </a:xfrm>
        </p:spPr>
        <p:txBody>
          <a:bodyPr/>
          <a:lstStyle/>
          <a:p>
            <a:r>
              <a:rPr lang="cs-CZ" b="1">
                <a:latin typeface="+mn-lt"/>
              </a:rPr>
              <a:t>Jak to funguje?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22960" y="1964724"/>
            <a:ext cx="8808720" cy="4267912"/>
          </a:xfrm>
        </p:spPr>
        <p:txBody>
          <a:bodyPr>
            <a:noAutofit/>
          </a:bodyPr>
          <a:lstStyle/>
          <a:p>
            <a:pPr marL="514350" indent="-514350">
              <a:spcBef>
                <a:spcPts val="0"/>
              </a:spcBef>
              <a:spcAft>
                <a:spcPts val="300"/>
              </a:spcAft>
              <a:buFont typeface="+mj-lt"/>
              <a:buAutoNum type="arabicPeriod"/>
            </a:pPr>
            <a:r>
              <a:rPr lang="cs-CZ" sz="2800" b="1"/>
              <a:t>MAS na základě širokého veřejného projednávání zpracuje Strategii CLLD, kterou následně schválí </a:t>
            </a:r>
            <a:br>
              <a:rPr lang="cs-CZ" sz="2800" b="1"/>
            </a:br>
            <a:r>
              <a:rPr lang="cs-CZ" sz="2800" b="1"/>
              <a:t>její orgány.</a:t>
            </a:r>
          </a:p>
          <a:p>
            <a:pPr marL="514350" indent="-514350">
              <a:spcBef>
                <a:spcPts val="0"/>
              </a:spcBef>
              <a:spcAft>
                <a:spcPts val="300"/>
              </a:spcAft>
              <a:buFont typeface="+mj-lt"/>
              <a:buAutoNum type="arabicPeriod"/>
            </a:pPr>
            <a:r>
              <a:rPr lang="cs-CZ" sz="2800" b="1"/>
              <a:t>ŘO posoudí kvalitu zpracování Strategie CLLD </a:t>
            </a:r>
            <a:br>
              <a:rPr lang="cs-CZ" sz="2800" b="1"/>
            </a:br>
            <a:r>
              <a:rPr lang="cs-CZ" sz="2800" b="1"/>
              <a:t>a rozhodnou o přidělení finanční alokace.</a:t>
            </a:r>
          </a:p>
          <a:p>
            <a:pPr marL="514350" indent="-514350">
              <a:spcBef>
                <a:spcPts val="0"/>
              </a:spcBef>
              <a:spcAft>
                <a:spcPts val="300"/>
              </a:spcAft>
              <a:buFont typeface="+mj-lt"/>
              <a:buAutoNum type="arabicPeriod"/>
            </a:pPr>
            <a:r>
              <a:rPr lang="cs-CZ" sz="2800" b="1"/>
              <a:t>MAS vyhlašuje Výzvy MAS k předkládání </a:t>
            </a:r>
            <a:br>
              <a:rPr lang="cs-CZ" sz="2800" b="1"/>
            </a:br>
            <a:r>
              <a:rPr lang="cs-CZ" sz="2800" b="1"/>
              <a:t>Žádostí o podporu, které následně vyhodnocuje.</a:t>
            </a:r>
          </a:p>
          <a:p>
            <a:pPr marL="514350" indent="-514350">
              <a:spcBef>
                <a:spcPts val="0"/>
              </a:spcBef>
              <a:spcAft>
                <a:spcPts val="300"/>
              </a:spcAft>
              <a:buFont typeface="+mj-lt"/>
              <a:buAutoNum type="arabicPeriod"/>
            </a:pPr>
            <a:r>
              <a:rPr lang="cs-CZ" sz="2800" b="1"/>
              <a:t>MAS vybírá projekty k podpoře a předává je na </a:t>
            </a:r>
            <a:br>
              <a:rPr lang="cs-CZ" sz="2800" b="1"/>
            </a:br>
            <a:r>
              <a:rPr lang="cs-CZ" sz="2800" b="1"/>
              <a:t>ŘO k další administraci.</a:t>
            </a:r>
          </a:p>
        </p:txBody>
      </p:sp>
    </p:spTree>
    <p:extLst>
      <p:ext uri="{BB962C8B-B14F-4D97-AF65-F5344CB8AC3E}">
        <p14:creationId xmlns:p14="http://schemas.microsoft.com/office/powerpoint/2010/main" val="11183109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8113222" cy="1450757"/>
          </a:xfrm>
        </p:spPr>
        <p:txBody>
          <a:bodyPr/>
          <a:lstStyle/>
          <a:p>
            <a:r>
              <a:rPr lang="cs-CZ" b="1">
                <a:latin typeface="+mn-lt"/>
              </a:rPr>
              <a:t>konzultační podpora MAS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22960" y="1964724"/>
            <a:ext cx="8808720" cy="4267912"/>
          </a:xfrm>
        </p:spPr>
        <p:txBody>
          <a:bodyPr>
            <a:noAutofit/>
          </a:bodyPr>
          <a:lstStyle/>
          <a:p>
            <a:pPr>
              <a:buFontTx/>
              <a:buChar char="-"/>
            </a:pPr>
            <a:r>
              <a:rPr lang="cs-CZ" sz="2800" b="1"/>
              <a:t> bezplatné konzultace s pracovníky MAS </a:t>
            </a:r>
          </a:p>
          <a:p>
            <a:pPr lvl="1">
              <a:buFontTx/>
              <a:buChar char="-"/>
            </a:pPr>
            <a:r>
              <a:rPr lang="cs-CZ" sz="2400"/>
              <a:t>projektový záměr / nápad</a:t>
            </a:r>
          </a:p>
          <a:p>
            <a:pPr lvl="1">
              <a:buFontTx/>
              <a:buChar char="-"/>
            </a:pPr>
            <a:r>
              <a:rPr lang="cs-CZ" sz="2400"/>
              <a:t>příprava žádosti o podporu a příloh</a:t>
            </a:r>
          </a:p>
          <a:p>
            <a:pPr lvl="1">
              <a:buFontTx/>
              <a:buChar char="-"/>
            </a:pPr>
            <a:r>
              <a:rPr lang="cs-CZ" sz="2400"/>
              <a:t>výběrové řízení</a:t>
            </a:r>
          </a:p>
          <a:p>
            <a:pPr lvl="1">
              <a:buFontTx/>
              <a:buChar char="-"/>
            </a:pPr>
            <a:r>
              <a:rPr lang="cs-CZ" sz="2400"/>
              <a:t>změny v projektu</a:t>
            </a:r>
          </a:p>
          <a:p>
            <a:pPr lvl="1">
              <a:buFontTx/>
              <a:buChar char="-"/>
            </a:pPr>
            <a:r>
              <a:rPr lang="cs-CZ" sz="2400"/>
              <a:t>příprava Zpráv o realizaci (</a:t>
            </a:r>
            <a:r>
              <a:rPr lang="cs-CZ" sz="2400" err="1"/>
              <a:t>ZoR</a:t>
            </a:r>
            <a:r>
              <a:rPr lang="cs-CZ" sz="2400"/>
              <a:t>) a Žádostí o platbu (</a:t>
            </a:r>
            <a:r>
              <a:rPr lang="cs-CZ" sz="2400" err="1"/>
              <a:t>ŽoP</a:t>
            </a:r>
            <a:r>
              <a:rPr lang="cs-CZ" sz="2400"/>
              <a:t>)</a:t>
            </a:r>
          </a:p>
          <a:p>
            <a:pPr lvl="1">
              <a:buFontTx/>
              <a:buChar char="-"/>
            </a:pPr>
            <a:r>
              <a:rPr lang="cs-CZ" sz="2400"/>
              <a:t>kontroly projektu (CRR, MMR, FÚ, …)</a:t>
            </a:r>
          </a:p>
          <a:p>
            <a:pPr>
              <a:buFontTx/>
              <a:buChar char="-"/>
            </a:pPr>
            <a:r>
              <a:rPr lang="cs-CZ" sz="2800" b="1"/>
              <a:t> informační semináře</a:t>
            </a:r>
          </a:p>
          <a:p>
            <a:pPr lvl="1">
              <a:buFontTx/>
              <a:buChar char="-"/>
            </a:pPr>
            <a:r>
              <a:rPr lang="cs-CZ" sz="2600"/>
              <a:t>pro žadatele </a:t>
            </a:r>
          </a:p>
          <a:p>
            <a:pPr lvl="1">
              <a:buFontTx/>
              <a:buChar char="-"/>
            </a:pPr>
            <a:r>
              <a:rPr lang="cs-CZ" sz="2600"/>
              <a:t>pro příjemce</a:t>
            </a:r>
          </a:p>
        </p:txBody>
      </p:sp>
    </p:spTree>
    <p:extLst>
      <p:ext uri="{BB962C8B-B14F-4D97-AF65-F5344CB8AC3E}">
        <p14:creationId xmlns:p14="http://schemas.microsoft.com/office/powerpoint/2010/main" val="1069518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8113222" cy="1450757"/>
          </a:xfrm>
        </p:spPr>
        <p:txBody>
          <a:bodyPr/>
          <a:lstStyle/>
          <a:p>
            <a:r>
              <a:rPr lang="cs-CZ" b="1">
                <a:latin typeface="+mn-lt"/>
              </a:rPr>
              <a:t>IROP 2014-20 / stávající stav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22960" y="1964724"/>
            <a:ext cx="8808720" cy="4267912"/>
          </a:xfrm>
        </p:spPr>
        <p:txBody>
          <a:bodyPr>
            <a:noAutofit/>
          </a:bodyPr>
          <a:lstStyle/>
          <a:p>
            <a:pPr>
              <a:buFontTx/>
              <a:buChar char="-"/>
            </a:pPr>
            <a:r>
              <a:rPr lang="cs-CZ" sz="2800"/>
              <a:t> 1.2 Udržitelné formy dopravy</a:t>
            </a:r>
          </a:p>
          <a:p>
            <a:pPr>
              <a:buFontTx/>
              <a:buChar char="-"/>
            </a:pPr>
            <a:r>
              <a:rPr lang="cs-CZ" sz="2800"/>
              <a:t> 1.3 Připravenost na rizika a katastrofy</a:t>
            </a:r>
          </a:p>
          <a:p>
            <a:pPr>
              <a:buFontTx/>
              <a:buChar char="-"/>
            </a:pPr>
            <a:r>
              <a:rPr lang="cs-CZ" sz="2800"/>
              <a:t> 2.1 Služby vedoucí k sociální inkluzi</a:t>
            </a:r>
          </a:p>
          <a:p>
            <a:pPr>
              <a:buFontTx/>
              <a:buChar char="-"/>
            </a:pPr>
            <a:r>
              <a:rPr lang="cs-CZ" sz="2800"/>
              <a:t> 2.2 Sociální podnikání</a:t>
            </a:r>
          </a:p>
          <a:p>
            <a:pPr>
              <a:buFontTx/>
              <a:buChar char="-"/>
            </a:pPr>
            <a:r>
              <a:rPr lang="cs-CZ" sz="2800"/>
              <a:t> 2.3 Infrastruktura pro zdravotní služby</a:t>
            </a:r>
          </a:p>
          <a:p>
            <a:pPr>
              <a:buFontTx/>
              <a:buChar char="-"/>
            </a:pPr>
            <a:r>
              <a:rPr lang="cs-CZ" sz="2800"/>
              <a:t> 2.4 Infrastruktura pro vzdělávání</a:t>
            </a:r>
          </a:p>
          <a:p>
            <a:pPr>
              <a:buFontTx/>
              <a:buChar char="-"/>
            </a:pPr>
            <a:r>
              <a:rPr lang="cs-CZ" sz="2800"/>
              <a:t> 3.1 Kulturní dědictví</a:t>
            </a:r>
          </a:p>
          <a:p>
            <a:pPr>
              <a:buFontTx/>
              <a:buChar char="-"/>
            </a:pPr>
            <a:r>
              <a:rPr lang="cs-CZ" sz="2800"/>
              <a:t> 3.3 Dokumenty územního rozvoje</a:t>
            </a:r>
          </a:p>
          <a:p>
            <a:pPr marL="0" indent="0">
              <a:buNone/>
            </a:pPr>
            <a:endParaRPr lang="cs-CZ" sz="2400"/>
          </a:p>
        </p:txBody>
      </p:sp>
    </p:spTree>
    <p:extLst>
      <p:ext uri="{BB962C8B-B14F-4D97-AF65-F5344CB8AC3E}">
        <p14:creationId xmlns:p14="http://schemas.microsoft.com/office/powerpoint/2010/main" val="24356897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8113222" cy="1450757"/>
          </a:xfrm>
        </p:spPr>
        <p:txBody>
          <a:bodyPr/>
          <a:lstStyle/>
          <a:p>
            <a:r>
              <a:rPr lang="cs-CZ" b="1">
                <a:latin typeface="+mn-lt"/>
              </a:rPr>
              <a:t>IROP 2014-20 / stávající stav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22960" y="1964724"/>
            <a:ext cx="8808720" cy="4267912"/>
          </a:xfrm>
        </p:spPr>
        <p:txBody>
          <a:bodyPr>
            <a:noAutofit/>
          </a:bodyPr>
          <a:lstStyle/>
          <a:p>
            <a:pPr>
              <a:buFontTx/>
              <a:buChar char="-"/>
            </a:pPr>
            <a:r>
              <a:rPr lang="cs-CZ" sz="2800"/>
              <a:t> všechny MAS vyhlásily již několik Výzev MAS, </a:t>
            </a:r>
            <a:br>
              <a:rPr lang="cs-CZ" sz="2800"/>
            </a:br>
            <a:r>
              <a:rPr lang="cs-CZ" sz="2800"/>
              <a:t> některé z nich opakovaně</a:t>
            </a:r>
          </a:p>
          <a:p>
            <a:pPr>
              <a:buFontTx/>
              <a:buChar char="-"/>
            </a:pPr>
            <a:r>
              <a:rPr lang="cs-CZ" sz="2800"/>
              <a:t> poslední vyhlašované výzvy 10-11/2021</a:t>
            </a:r>
          </a:p>
          <a:p>
            <a:pPr>
              <a:buFontTx/>
              <a:buChar char="-"/>
            </a:pPr>
            <a:r>
              <a:rPr lang="cs-CZ" sz="2800"/>
              <a:t> o plánovaných Výzvách MAS se informujte </a:t>
            </a:r>
            <a:br>
              <a:rPr lang="cs-CZ" sz="2800"/>
            </a:br>
            <a:r>
              <a:rPr lang="cs-CZ" sz="2800"/>
              <a:t> na webu příslušných MAS </a:t>
            </a:r>
            <a:br>
              <a:rPr lang="cs-CZ" sz="2800"/>
            </a:br>
            <a:r>
              <a:rPr lang="cs-CZ" sz="2800"/>
              <a:t> nebo u manažerů těchto MAS </a:t>
            </a:r>
          </a:p>
        </p:txBody>
      </p:sp>
    </p:spTree>
    <p:extLst>
      <p:ext uri="{BB962C8B-B14F-4D97-AF65-F5344CB8AC3E}">
        <p14:creationId xmlns:p14="http://schemas.microsoft.com/office/powerpoint/2010/main" val="39708104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8113222" cy="1450757"/>
          </a:xfrm>
        </p:spPr>
        <p:txBody>
          <a:bodyPr>
            <a:normAutofit fontScale="90000"/>
          </a:bodyPr>
          <a:lstStyle/>
          <a:p>
            <a:r>
              <a:rPr lang="cs-CZ" b="1">
                <a:latin typeface="+mn-lt"/>
              </a:rPr>
              <a:t>IROP 2021-27 / SC 5.2 CLLD</a:t>
            </a:r>
            <a:br>
              <a:rPr lang="cs-CZ" b="1">
                <a:latin typeface="+mn-lt"/>
              </a:rPr>
            </a:br>
            <a:r>
              <a:rPr lang="cs-CZ" b="1">
                <a:latin typeface="+mn-lt"/>
              </a:rPr>
              <a:t>předpokládané tematické zaměření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22960" y="1838112"/>
            <a:ext cx="8808720" cy="426791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2200" b="1"/>
              <a:t> Bezpečnost v dopravě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2200" b="1"/>
              <a:t> Infrastruktura pro </a:t>
            </a:r>
            <a:r>
              <a:rPr lang="cs-CZ" sz="2200" b="1" err="1"/>
              <a:t>cyklodopravu</a:t>
            </a:r>
            <a:r>
              <a:rPr lang="cs-CZ" sz="2200" b="1"/>
              <a:t>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2200" b="1"/>
              <a:t> </a:t>
            </a:r>
            <a:r>
              <a:rPr lang="cs-CZ" sz="2200" strike="sngStrike">
                <a:solidFill>
                  <a:srgbClr val="FF0000"/>
                </a:solidFill>
              </a:rPr>
              <a:t>Terminály, </a:t>
            </a:r>
            <a:r>
              <a:rPr lang="cs-CZ" sz="2200" strike="sngStrike" err="1">
                <a:solidFill>
                  <a:srgbClr val="FF0000"/>
                </a:solidFill>
              </a:rPr>
              <a:t>Nízkoemisní</a:t>
            </a:r>
            <a:r>
              <a:rPr lang="cs-CZ" sz="2200" strike="sngStrike">
                <a:solidFill>
                  <a:srgbClr val="FF0000"/>
                </a:solidFill>
              </a:rPr>
              <a:t> vozidla, telematika</a:t>
            </a:r>
            <a:r>
              <a:rPr lang="cs-CZ" sz="2200"/>
              <a:t> &gt; IP a ITI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2200" b="1"/>
              <a:t> </a:t>
            </a:r>
            <a:r>
              <a:rPr lang="cs-CZ" sz="2200" b="1" u="sng">
                <a:solidFill>
                  <a:schemeClr val="accent2"/>
                </a:solidFill>
              </a:rPr>
              <a:t>Revitalizace veřejných prostranství</a:t>
            </a:r>
            <a:endParaRPr lang="cs-CZ" sz="2200" b="1">
              <a:solidFill>
                <a:srgbClr val="FFC000"/>
              </a:solidFill>
            </a:endParaRPr>
          </a:p>
          <a:p>
            <a:pPr lvl="1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2000" i="1" u="sng">
                <a:solidFill>
                  <a:schemeClr val="accent2"/>
                </a:solidFill>
              </a:rPr>
              <a:t>zelená infrastruktura – vodě propustné povrchy, revitalizace </a:t>
            </a:r>
            <a:r>
              <a:rPr lang="cs-CZ" sz="2000" i="1" u="sng" err="1">
                <a:solidFill>
                  <a:schemeClr val="accent2"/>
                </a:solidFill>
              </a:rPr>
              <a:t>brownfieldů</a:t>
            </a:r>
            <a:r>
              <a:rPr lang="cs-CZ" sz="2000" i="1" u="sng">
                <a:solidFill>
                  <a:schemeClr val="accent2"/>
                </a:solidFill>
              </a:rPr>
              <a:t>, ...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2200" b="1"/>
              <a:t> SDH – JPO II, III </a:t>
            </a:r>
            <a:r>
              <a:rPr lang="cs-CZ" sz="2200" b="1" u="sng">
                <a:solidFill>
                  <a:schemeClr val="accent2"/>
                </a:solidFill>
              </a:rPr>
              <a:t>a V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2000" i="1" u="sng">
                <a:solidFill>
                  <a:schemeClr val="accent2"/>
                </a:solidFill>
              </a:rPr>
              <a:t>vč. umělých zdrojů požární vody v obcích</a:t>
            </a:r>
            <a:endParaRPr lang="cs-CZ" sz="2200" b="1" i="1" u="sng">
              <a:solidFill>
                <a:schemeClr val="accent2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2200" b="1"/>
              <a:t> MŠ a zařízení typu dětské skupiny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2000" i="1" u="sng">
                <a:solidFill>
                  <a:schemeClr val="accent2"/>
                </a:solidFill>
              </a:rPr>
              <a:t>zvyšování kvality podmínek v MŠ, nejen navyšování kapacit</a:t>
            </a:r>
            <a:endParaRPr lang="cs-CZ" sz="2000" b="1" i="1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2200" b="1"/>
              <a:t> ZŠ (odborné učebny)</a:t>
            </a:r>
            <a:r>
              <a:rPr lang="cs-CZ" sz="2200" b="1">
                <a:solidFill>
                  <a:schemeClr val="accent2"/>
                </a:solidFill>
              </a:rPr>
              <a:t> </a:t>
            </a:r>
            <a:r>
              <a:rPr lang="cs-CZ" sz="2200" b="1" u="sng">
                <a:solidFill>
                  <a:schemeClr val="accent2"/>
                </a:solidFill>
              </a:rPr>
              <a:t>a rekonstrukce učeben neúplných škol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2000" i="1" u="sng">
                <a:solidFill>
                  <a:schemeClr val="accent2"/>
                </a:solidFill>
              </a:rPr>
              <a:t>kabinety, zázemí pro komunitní aktivity, </a:t>
            </a:r>
            <a:endParaRPr lang="cs-CZ" sz="2000" b="1" u="sng">
              <a:solidFill>
                <a:schemeClr val="accent2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2200" b="1">
                <a:solidFill>
                  <a:schemeClr val="accent2"/>
                </a:solidFill>
              </a:rPr>
              <a:t> </a:t>
            </a:r>
            <a:r>
              <a:rPr lang="cs-CZ" sz="2200" strike="sngStrike">
                <a:solidFill>
                  <a:srgbClr val="FF0000"/>
                </a:solidFill>
              </a:rPr>
              <a:t>SŠ</a:t>
            </a:r>
            <a:r>
              <a:rPr lang="cs-CZ" sz="2200"/>
              <a:t> &gt; IP / </a:t>
            </a:r>
            <a:r>
              <a:rPr lang="cs-CZ" sz="2200" err="1"/>
              <a:t>RAPy</a:t>
            </a:r>
            <a:endParaRPr lang="cs-CZ" sz="220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2200"/>
              <a:t> </a:t>
            </a:r>
            <a:r>
              <a:rPr lang="cs-CZ" sz="2200" strike="sngStrike">
                <a:solidFill>
                  <a:srgbClr val="FF0000"/>
                </a:solidFill>
              </a:rPr>
              <a:t>Zájmové, neformální a celoživotní vzdělávání</a:t>
            </a:r>
            <a:r>
              <a:rPr lang="cs-CZ" sz="2200"/>
              <a:t> &gt; CLLD v SZP (PRV)</a:t>
            </a:r>
            <a:endParaRPr lang="cs-CZ" sz="2200" b="1"/>
          </a:p>
        </p:txBody>
      </p:sp>
    </p:spTree>
    <p:extLst>
      <p:ext uri="{BB962C8B-B14F-4D97-AF65-F5344CB8AC3E}">
        <p14:creationId xmlns:p14="http://schemas.microsoft.com/office/powerpoint/2010/main" val="5185712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8113222" cy="1450757"/>
          </a:xfrm>
        </p:spPr>
        <p:txBody>
          <a:bodyPr>
            <a:normAutofit fontScale="90000"/>
          </a:bodyPr>
          <a:lstStyle/>
          <a:p>
            <a:r>
              <a:rPr lang="cs-CZ" b="1">
                <a:latin typeface="+mn-lt"/>
              </a:rPr>
              <a:t>IROP 2021-27 / SC 5.2 CLLD</a:t>
            </a:r>
            <a:br>
              <a:rPr lang="cs-CZ" b="1">
                <a:latin typeface="+mn-lt"/>
              </a:rPr>
            </a:br>
            <a:r>
              <a:rPr lang="cs-CZ" b="1">
                <a:latin typeface="+mn-lt"/>
              </a:rPr>
              <a:t>předpokládané tematické zaměření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22960" y="1838112"/>
            <a:ext cx="8808720" cy="426791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2200" b="1"/>
              <a:t> Infrastruktura pro sociální služby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2200" b="1"/>
              <a:t> </a:t>
            </a:r>
            <a:r>
              <a:rPr lang="cs-CZ" sz="2200" strike="sngStrike">
                <a:solidFill>
                  <a:srgbClr val="FF0000"/>
                </a:solidFill>
              </a:rPr>
              <a:t>Komunitní centra</a:t>
            </a:r>
            <a:r>
              <a:rPr lang="cs-CZ" sz="2200"/>
              <a:t> &gt; CLLD v SZP (PRV), v IROP nebudou vůbec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2200"/>
              <a:t> </a:t>
            </a:r>
            <a:r>
              <a:rPr lang="cs-CZ" sz="2200" strike="sngStrike">
                <a:solidFill>
                  <a:srgbClr val="FF0000"/>
                </a:solidFill>
              </a:rPr>
              <a:t>Sociální bydlení</a:t>
            </a:r>
            <a:r>
              <a:rPr lang="cs-CZ" sz="2200"/>
              <a:t> &gt; IP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2200"/>
              <a:t> </a:t>
            </a:r>
            <a:r>
              <a:rPr lang="cs-CZ" sz="2200" strike="sngStrike">
                <a:solidFill>
                  <a:srgbClr val="FF0000"/>
                </a:solidFill>
              </a:rPr>
              <a:t>Psychiatrie, Sociální podnikání</a:t>
            </a:r>
            <a:r>
              <a:rPr lang="cs-CZ" sz="2200"/>
              <a:t> &gt; nebude v IROP podporováno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2200" b="1"/>
              <a:t> Revitalizace </a:t>
            </a:r>
            <a:r>
              <a:rPr lang="cs-CZ" sz="2200" b="1" strike="sngStrike">
                <a:solidFill>
                  <a:srgbClr val="FF0000"/>
                </a:solidFill>
              </a:rPr>
              <a:t>národních</a:t>
            </a:r>
            <a:r>
              <a:rPr lang="cs-CZ" sz="2200" b="1"/>
              <a:t> </a:t>
            </a:r>
            <a:r>
              <a:rPr lang="cs-CZ" sz="2200" b="1" u="sng">
                <a:solidFill>
                  <a:schemeClr val="accent2"/>
                </a:solidFill>
              </a:rPr>
              <a:t>kulturních</a:t>
            </a:r>
            <a:r>
              <a:rPr lang="cs-CZ" sz="2200" b="1"/>
              <a:t> památek </a:t>
            </a:r>
            <a:r>
              <a:rPr lang="cs-CZ" sz="2200" b="1" strike="sngStrike">
                <a:solidFill>
                  <a:srgbClr val="FF0000"/>
                </a:solidFill>
              </a:rPr>
              <a:t>a UNESCO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2200" b="1">
                <a:solidFill>
                  <a:srgbClr val="FF0000"/>
                </a:solidFill>
              </a:rPr>
              <a:t> </a:t>
            </a:r>
            <a:r>
              <a:rPr lang="cs-CZ" sz="2200" b="1"/>
              <a:t>Revitalizace a vybavení </a:t>
            </a:r>
            <a:r>
              <a:rPr lang="cs-CZ" sz="2200" b="1" strike="sngStrike">
                <a:solidFill>
                  <a:srgbClr val="FF0000"/>
                </a:solidFill>
              </a:rPr>
              <a:t>krajských</a:t>
            </a:r>
            <a:r>
              <a:rPr lang="cs-CZ" sz="2200" b="1"/>
              <a:t> </a:t>
            </a:r>
            <a:r>
              <a:rPr lang="cs-CZ" sz="2200" b="1" u="sng">
                <a:solidFill>
                  <a:schemeClr val="accent2"/>
                </a:solidFill>
              </a:rPr>
              <a:t>městských a obecních</a:t>
            </a:r>
            <a:r>
              <a:rPr lang="cs-CZ" sz="2200" b="1"/>
              <a:t> muzeí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2200" b="1"/>
              <a:t> Rekonstrukce a vybavení </a:t>
            </a:r>
            <a:r>
              <a:rPr lang="cs-CZ" sz="2200" b="1" strike="sngStrike">
                <a:solidFill>
                  <a:srgbClr val="FF0000"/>
                </a:solidFill>
              </a:rPr>
              <a:t>krajských</a:t>
            </a:r>
            <a:r>
              <a:rPr lang="cs-CZ" sz="2200" b="1"/>
              <a:t> </a:t>
            </a:r>
            <a:r>
              <a:rPr lang="cs-CZ" sz="2200" b="1" u="sng">
                <a:solidFill>
                  <a:schemeClr val="accent2"/>
                </a:solidFill>
              </a:rPr>
              <a:t>obecních profesionálních</a:t>
            </a:r>
            <a:r>
              <a:rPr lang="cs-CZ" sz="2200" b="1"/>
              <a:t> knihoven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2200" b="1">
                <a:solidFill>
                  <a:schemeClr val="accent2"/>
                </a:solidFill>
              </a:rPr>
              <a:t> </a:t>
            </a:r>
            <a:r>
              <a:rPr lang="cs-CZ" sz="2200" b="1" u="sng">
                <a:solidFill>
                  <a:schemeClr val="accent2"/>
                </a:solidFill>
              </a:rPr>
              <a:t>Veřejná infrastruktura udržitelného cestovního ruchu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2200" i="1" u="sng">
                <a:solidFill>
                  <a:schemeClr val="accent2"/>
                </a:solidFill>
              </a:rPr>
              <a:t>odpočívadla, parkoviště, sociální zařízení, …, </a:t>
            </a:r>
            <a:br>
              <a:rPr lang="cs-CZ" sz="2200" i="1" u="sng">
                <a:solidFill>
                  <a:schemeClr val="accent2"/>
                </a:solidFill>
              </a:rPr>
            </a:br>
            <a:r>
              <a:rPr lang="cs-CZ" sz="2200" i="1" u="sng">
                <a:solidFill>
                  <a:schemeClr val="accent2"/>
                </a:solidFill>
              </a:rPr>
              <a:t>značení regionálních a lokálních turistických tras</a:t>
            </a:r>
            <a:endParaRPr lang="cs-CZ" sz="2200" b="1" i="1" u="sng">
              <a:solidFill>
                <a:schemeClr val="accent2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2200" b="1">
                <a:solidFill>
                  <a:schemeClr val="accent2"/>
                </a:solidFill>
              </a:rPr>
              <a:t> </a:t>
            </a:r>
            <a:r>
              <a:rPr lang="cs-CZ" sz="2200" strike="sngStrike">
                <a:solidFill>
                  <a:srgbClr val="FF0000"/>
                </a:solidFill>
              </a:rPr>
              <a:t>ÚPD</a:t>
            </a:r>
            <a:r>
              <a:rPr lang="cs-CZ" sz="2200"/>
              <a:t> &gt; nebude v IROP podporováno</a:t>
            </a:r>
            <a:endParaRPr lang="cs-CZ" sz="2200" b="1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cs-CZ" sz="2200" b="1"/>
          </a:p>
        </p:txBody>
      </p:sp>
    </p:spTree>
    <p:extLst>
      <p:ext uri="{BB962C8B-B14F-4D97-AF65-F5344CB8AC3E}">
        <p14:creationId xmlns:p14="http://schemas.microsoft.com/office/powerpoint/2010/main" val="17236496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/>
              <a:t>Zapojte se </a:t>
            </a:r>
            <a:br>
              <a:rPr lang="cs-CZ" b="1"/>
            </a:br>
            <a:r>
              <a:rPr lang="cs-CZ" b="1"/>
              <a:t>do své </a:t>
            </a:r>
            <a:r>
              <a:rPr lang="cs-CZ" b="1" err="1"/>
              <a:t>MASky</a:t>
            </a:r>
            <a:r>
              <a:rPr lang="cs-CZ" b="1"/>
              <a:t>!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372287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8113222" cy="1450757"/>
          </a:xfrm>
        </p:spPr>
        <p:txBody>
          <a:bodyPr/>
          <a:lstStyle/>
          <a:p>
            <a:r>
              <a:rPr lang="cs-CZ" b="1">
                <a:latin typeface="+mn-lt"/>
              </a:rPr>
              <a:t>Zapojte se do své </a:t>
            </a:r>
            <a:r>
              <a:rPr lang="cs-CZ" b="1" err="1">
                <a:latin typeface="+mn-lt"/>
              </a:rPr>
              <a:t>MASky</a:t>
            </a:r>
            <a:r>
              <a:rPr lang="cs-CZ" b="1">
                <a:latin typeface="+mn-lt"/>
              </a:rPr>
              <a:t>!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22960" y="1964724"/>
            <a:ext cx="8808720" cy="4267912"/>
          </a:xfrm>
        </p:spPr>
        <p:txBody>
          <a:bodyPr>
            <a:noAutofit/>
          </a:bodyPr>
          <a:lstStyle/>
          <a:p>
            <a:pPr marL="514350" indent="-514350">
              <a:spcBef>
                <a:spcPts val="0"/>
              </a:spcBef>
              <a:spcAft>
                <a:spcPts val="300"/>
              </a:spcAft>
              <a:buFont typeface="+mj-lt"/>
              <a:buAutoNum type="arabicPeriod"/>
            </a:pPr>
            <a:r>
              <a:rPr lang="cs-CZ" sz="2800" b="1"/>
              <a:t>Na </a:t>
            </a:r>
            <a:r>
              <a:rPr lang="cs-CZ" sz="2800" b="1">
                <a:hlinkClick r:id="rId3"/>
              </a:rPr>
              <a:t>www.mistniakcniskupiny.cz</a:t>
            </a:r>
            <a:r>
              <a:rPr lang="cs-CZ" sz="2800" b="1"/>
              <a:t> v sekci O NÁS / </a:t>
            </a:r>
            <a:br>
              <a:rPr lang="cs-CZ" sz="2800" b="1"/>
            </a:br>
            <a:r>
              <a:rPr lang="cs-CZ" sz="2800" b="1"/>
              <a:t>KDE NÁS NAJDETE si dle mapy najděte </a:t>
            </a:r>
            <a:br>
              <a:rPr lang="cs-CZ" sz="2800" b="1"/>
            </a:br>
            <a:r>
              <a:rPr lang="cs-CZ" sz="2800" b="1"/>
              <a:t>příslušnou MAS a zobrazte si její kontakty!</a:t>
            </a:r>
          </a:p>
          <a:p>
            <a:pPr marL="514350" indent="-514350">
              <a:spcBef>
                <a:spcPts val="0"/>
              </a:spcBef>
              <a:spcAft>
                <a:spcPts val="300"/>
              </a:spcAft>
              <a:buFont typeface="+mj-lt"/>
              <a:buAutoNum type="arabicPeriod"/>
            </a:pPr>
            <a:r>
              <a:rPr lang="cs-CZ" sz="2800" b="1"/>
              <a:t>Na stránkách Vaší </a:t>
            </a:r>
            <a:r>
              <a:rPr lang="cs-CZ" sz="2800" b="1" err="1"/>
              <a:t>MASky</a:t>
            </a:r>
            <a:r>
              <a:rPr lang="cs-CZ" sz="2800" b="1"/>
              <a:t> se informujte </a:t>
            </a:r>
            <a:br>
              <a:rPr lang="cs-CZ" sz="2800" b="1"/>
            </a:br>
            <a:r>
              <a:rPr lang="cs-CZ" sz="2800" b="1"/>
              <a:t>o její činnosti, případně si domluvte osobní </a:t>
            </a:r>
            <a:br>
              <a:rPr lang="cs-CZ" sz="2800" b="1"/>
            </a:br>
            <a:r>
              <a:rPr lang="cs-CZ" sz="2800" b="1"/>
              <a:t>schůzku s jejím manažerem/manažerkou.</a:t>
            </a:r>
          </a:p>
          <a:p>
            <a:pPr marL="292608" lvl="1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cs-CZ" sz="2600" i="1"/>
              <a:t>	- Konzultace jsou bezplatné!</a:t>
            </a:r>
          </a:p>
          <a:p>
            <a:pPr marL="292608" lvl="1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cs-CZ" sz="2600" i="1"/>
              <a:t>	- Informujte MAS včas o svých projektových záměrech!</a:t>
            </a:r>
          </a:p>
          <a:p>
            <a:pPr marL="514350" indent="-514350">
              <a:spcBef>
                <a:spcPts val="0"/>
              </a:spcBef>
              <a:spcAft>
                <a:spcPts val="300"/>
              </a:spcAft>
              <a:buFont typeface="+mj-lt"/>
              <a:buAutoNum type="arabicPeriod"/>
            </a:pPr>
            <a:r>
              <a:rPr lang="cs-CZ" sz="2800" b="1"/>
              <a:t>V případě zájmu se můžete stát </a:t>
            </a:r>
            <a:br>
              <a:rPr lang="cs-CZ" sz="2800" b="1"/>
            </a:br>
            <a:r>
              <a:rPr lang="cs-CZ" sz="2800" b="1"/>
              <a:t>členem/partnerem vaší MAS.</a:t>
            </a:r>
          </a:p>
          <a:p>
            <a:pPr marL="0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cs-CZ" sz="2400" i="1"/>
              <a:t>	- Pro podávání Žádostí o podporu není členství podmínkou!</a:t>
            </a:r>
          </a:p>
          <a:p>
            <a:pPr marL="514350" indent="-514350">
              <a:spcBef>
                <a:spcPts val="0"/>
              </a:spcBef>
              <a:spcAft>
                <a:spcPts val="300"/>
              </a:spcAft>
              <a:buFont typeface="+mj-lt"/>
              <a:buAutoNum type="arabicPeriod"/>
            </a:pPr>
            <a:endParaRPr lang="cs-CZ" sz="2800" b="1"/>
          </a:p>
          <a:p>
            <a:pPr>
              <a:spcBef>
                <a:spcPts val="0"/>
              </a:spcBef>
              <a:spcAft>
                <a:spcPts val="300"/>
              </a:spcAft>
            </a:pPr>
            <a:endParaRPr lang="cs-CZ" sz="2800" b="1"/>
          </a:p>
        </p:txBody>
      </p:sp>
    </p:spTree>
    <p:extLst>
      <p:ext uri="{BB962C8B-B14F-4D97-AF65-F5344CB8AC3E}">
        <p14:creationId xmlns:p14="http://schemas.microsoft.com/office/powerpoint/2010/main" val="14976614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8113222" cy="1450757"/>
          </a:xfrm>
        </p:spPr>
        <p:txBody>
          <a:bodyPr/>
          <a:lstStyle/>
          <a:p>
            <a:r>
              <a:rPr lang="cs-CZ" b="1">
                <a:latin typeface="+mn-lt"/>
              </a:rPr>
              <a:t>AKTUÁLNÍ STAV PŘÍPRAV </a:t>
            </a:r>
            <a:br>
              <a:rPr lang="cs-CZ" b="1">
                <a:latin typeface="+mn-lt"/>
              </a:rPr>
            </a:br>
            <a:r>
              <a:rPr lang="cs-CZ" b="1">
                <a:latin typeface="+mn-lt"/>
              </a:rPr>
              <a:t>CLLD NA ÚROVNI MAS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22960" y="1964724"/>
            <a:ext cx="8808720" cy="426791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lang="cs-CZ" sz="2800" b="1"/>
              <a:t> </a:t>
            </a:r>
            <a:r>
              <a:rPr lang="cs-CZ" sz="2800" b="1">
                <a:solidFill>
                  <a:schemeClr val="tx1"/>
                </a:solidFill>
              </a:rPr>
              <a:t>Standardizace MAS ukončena k 30.4.2021</a:t>
            </a:r>
          </a:p>
          <a:p>
            <a:pPr lvl="1"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lang="cs-CZ" sz="2600">
                <a:solidFill>
                  <a:schemeClr val="tx1"/>
                </a:solidFill>
              </a:rPr>
              <a:t>splnilo 180 MAS</a:t>
            </a:r>
          </a:p>
          <a:p>
            <a:pPr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lang="cs-CZ" sz="2800" b="1">
                <a:solidFill>
                  <a:schemeClr val="tx1"/>
                </a:solidFill>
              </a:rPr>
              <a:t> tvorba / aktualizace Strategie CLLD MAS</a:t>
            </a:r>
            <a:br>
              <a:rPr lang="cs-CZ" sz="2800" b="1">
                <a:solidFill>
                  <a:schemeClr val="tx1"/>
                </a:solidFill>
              </a:rPr>
            </a:br>
            <a:r>
              <a:rPr lang="cs-CZ" sz="2800" b="1">
                <a:solidFill>
                  <a:schemeClr val="tx1"/>
                </a:solidFill>
              </a:rPr>
              <a:t> pro období 2021-27</a:t>
            </a:r>
          </a:p>
          <a:p>
            <a:pPr lvl="1"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lang="cs-CZ" sz="2600">
                <a:solidFill>
                  <a:schemeClr val="tx1"/>
                </a:solidFill>
              </a:rPr>
              <a:t>koncepční část – do 30.8.2021 předložilo 180 MAS</a:t>
            </a:r>
          </a:p>
          <a:p>
            <a:pPr lvl="1"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lang="cs-CZ" sz="2800" b="1">
                <a:solidFill>
                  <a:schemeClr val="tx1"/>
                </a:solidFill>
              </a:rPr>
              <a:t>zpracování Akčního plánu / Programových rámců pro jednotlivé operační programy – 2021/2022</a:t>
            </a:r>
          </a:p>
          <a:p>
            <a:pPr lvl="1"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lang="cs-CZ" sz="2600">
                <a:solidFill>
                  <a:schemeClr val="tx1"/>
                </a:solidFill>
              </a:rPr>
              <a:t>rozdílné harmonogramy pro jednotlivé OP</a:t>
            </a:r>
          </a:p>
          <a:p>
            <a:pPr lvl="1"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lang="cs-CZ" sz="2600">
                <a:solidFill>
                  <a:schemeClr val="tx1"/>
                </a:solidFill>
              </a:rPr>
              <a:t>v případě PRV/SZP přechodné 2-leté období</a:t>
            </a:r>
          </a:p>
          <a:p>
            <a:pPr lvl="1">
              <a:spcBef>
                <a:spcPts val="0"/>
              </a:spcBef>
              <a:spcAft>
                <a:spcPts val="300"/>
              </a:spcAft>
              <a:buFontTx/>
              <a:buChar char="-"/>
            </a:pPr>
            <a:endParaRPr lang="cs-CZ" sz="2600" b="1">
              <a:solidFill>
                <a:schemeClr val="tx1"/>
              </a:solidFill>
            </a:endParaRPr>
          </a:p>
          <a:p>
            <a:pPr lvl="1">
              <a:spcBef>
                <a:spcPts val="0"/>
              </a:spcBef>
              <a:spcAft>
                <a:spcPts val="300"/>
              </a:spcAft>
              <a:buFontTx/>
              <a:buChar char="-"/>
            </a:pPr>
            <a:endParaRPr lang="cs-CZ" sz="2600" b="1"/>
          </a:p>
        </p:txBody>
      </p:sp>
    </p:spTree>
    <p:extLst>
      <p:ext uri="{BB962C8B-B14F-4D97-AF65-F5344CB8AC3E}">
        <p14:creationId xmlns:p14="http://schemas.microsoft.com/office/powerpoint/2010/main" val="40885960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MAS a CLLD </a:t>
            </a:r>
            <a:br>
              <a:rPr lang="cs-CZ"/>
            </a:br>
            <a:r>
              <a:rPr lang="cs-CZ"/>
              <a:t>v našem kraji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566006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40904" y="286604"/>
            <a:ext cx="7995277" cy="1450757"/>
          </a:xfrm>
        </p:spPr>
        <p:txBody>
          <a:bodyPr>
            <a:normAutofit/>
          </a:bodyPr>
          <a:lstStyle/>
          <a:p>
            <a:r>
              <a:rPr lang="cs-CZ" b="1">
                <a:latin typeface="+mn-lt"/>
              </a:rPr>
              <a:t>Přehled MAS ve Zlínském kraji</a:t>
            </a:r>
          </a:p>
        </p:txBody>
      </p:sp>
      <p:sp>
        <p:nvSpPr>
          <p:cNvPr id="4" name="Zástupný symbol pro obsah 1"/>
          <p:cNvSpPr txBox="1">
            <a:spLocks/>
          </p:cNvSpPr>
          <p:nvPr/>
        </p:nvSpPr>
        <p:spPr>
          <a:xfrm>
            <a:off x="609601" y="1738687"/>
            <a:ext cx="3962399" cy="4832709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</a:pPr>
            <a:endParaRPr lang="cs-CZ" altLang="cs-CZ" sz="1900">
              <a:latin typeface="Calibri" panose="020F0502020204030204" pitchFamily="34" charset="0"/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39689120-5FC6-CA42-A016-30809434D032}"/>
              </a:ext>
            </a:extLst>
          </p:cNvPr>
          <p:cNvSpPr txBox="1"/>
          <p:nvPr/>
        </p:nvSpPr>
        <p:spPr>
          <a:xfrm>
            <a:off x="410816" y="1779687"/>
            <a:ext cx="416118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fontAlgn="b">
              <a:buFont typeface="Arial" panose="020B0604020202020204" pitchFamily="34" charset="0"/>
              <a:buChar char="•"/>
            </a:pPr>
            <a:r>
              <a:rPr lang="cs-CZ" sz="2400" dirty="0"/>
              <a:t>MAS </a:t>
            </a:r>
            <a:r>
              <a:rPr lang="cs-CZ" sz="2400" dirty="0" err="1"/>
              <a:t>Bojkovsko</a:t>
            </a:r>
            <a:r>
              <a:rPr lang="cs-CZ" sz="2400" dirty="0"/>
              <a:t>, </a:t>
            </a:r>
            <a:r>
              <a:rPr lang="cs-CZ" sz="2400" dirty="0" err="1"/>
              <a:t>z.s</a:t>
            </a:r>
            <a:r>
              <a:rPr lang="cs-CZ" sz="2400" dirty="0"/>
              <a:t>.</a:t>
            </a:r>
          </a:p>
          <a:p>
            <a:pPr marL="342900" indent="-342900" fontAlgn="b">
              <a:buFont typeface="Arial" panose="020B0604020202020204" pitchFamily="34" charset="0"/>
              <a:buChar char="•"/>
            </a:pPr>
            <a:r>
              <a:rPr lang="it-IT" sz="2400" dirty="0"/>
              <a:t>MAS </a:t>
            </a:r>
            <a:r>
              <a:rPr lang="cs-CZ" sz="2400" dirty="0" err="1"/>
              <a:t>Buchlov</a:t>
            </a:r>
            <a:r>
              <a:rPr lang="cs-CZ" sz="2400" dirty="0"/>
              <a:t>, </a:t>
            </a:r>
            <a:r>
              <a:rPr lang="cs-CZ" sz="2400" dirty="0" err="1"/>
              <a:t>z.s</a:t>
            </a:r>
            <a:r>
              <a:rPr lang="cs-CZ" sz="2400" dirty="0"/>
              <a:t>.</a:t>
            </a:r>
          </a:p>
          <a:p>
            <a:pPr marL="342900" indent="-342900" fontAlgn="b">
              <a:buFont typeface="Arial" panose="020B0604020202020204" pitchFamily="34" charset="0"/>
              <a:buChar char="•"/>
            </a:pPr>
            <a:r>
              <a:rPr lang="cs-CZ" sz="2400" dirty="0"/>
              <a:t>MAS Hornolidečska, </a:t>
            </a:r>
            <a:r>
              <a:rPr lang="cs-CZ" sz="2400" dirty="0" err="1"/>
              <a:t>z.s</a:t>
            </a:r>
            <a:r>
              <a:rPr lang="cs-CZ" sz="2400" dirty="0"/>
              <a:t>.</a:t>
            </a:r>
          </a:p>
          <a:p>
            <a:pPr marL="342900" indent="-342900" fontAlgn="b">
              <a:buFont typeface="Arial" panose="020B0604020202020204" pitchFamily="34" charset="0"/>
              <a:buChar char="•"/>
            </a:pPr>
            <a:r>
              <a:rPr lang="cs-CZ" sz="2400" dirty="0"/>
              <a:t>MAS Střední Vsetínsko, </a:t>
            </a:r>
            <a:r>
              <a:rPr lang="cs-CZ" sz="2400" dirty="0" err="1"/>
              <a:t>z.s</a:t>
            </a:r>
            <a:r>
              <a:rPr lang="cs-CZ" sz="2400" dirty="0"/>
              <a:t>.</a:t>
            </a:r>
          </a:p>
          <a:p>
            <a:pPr marL="342900" indent="-342900" fontAlgn="b">
              <a:buFont typeface="Arial" panose="020B0604020202020204" pitchFamily="34" charset="0"/>
              <a:buChar char="•"/>
            </a:pPr>
            <a:r>
              <a:rPr lang="cs-CZ" sz="2400" dirty="0"/>
              <a:t>MAS Dolní </a:t>
            </a:r>
            <a:r>
              <a:rPr lang="cs-CZ" sz="2400" dirty="0" err="1"/>
              <a:t>Poolšaví</a:t>
            </a:r>
            <a:r>
              <a:rPr lang="cs-CZ" sz="2400" dirty="0"/>
              <a:t>, </a:t>
            </a:r>
            <a:r>
              <a:rPr lang="cs-CZ" sz="2400" dirty="0" err="1"/>
              <a:t>z.s</a:t>
            </a:r>
            <a:r>
              <a:rPr lang="cs-CZ" sz="2400" dirty="0"/>
              <a:t>.</a:t>
            </a:r>
          </a:p>
          <a:p>
            <a:pPr marL="342900" indent="-342900" fontAlgn="b">
              <a:buFont typeface="Arial" panose="020B0604020202020204" pitchFamily="34" charset="0"/>
              <a:buChar char="•"/>
            </a:pPr>
            <a:r>
              <a:rPr lang="pt-BR" sz="2400" dirty="0"/>
              <a:t>MAS </a:t>
            </a:r>
            <a:r>
              <a:rPr lang="pt-BR" sz="2400" dirty="0" err="1"/>
              <a:t>Východní</a:t>
            </a:r>
            <a:r>
              <a:rPr lang="pt-BR" sz="2400" dirty="0"/>
              <a:t> </a:t>
            </a:r>
            <a:r>
              <a:rPr lang="pt-BR" sz="2400" dirty="0" err="1"/>
              <a:t>Slovácko</a:t>
            </a:r>
            <a:r>
              <a:rPr lang="pt-BR" sz="2400" dirty="0"/>
              <a:t>, </a:t>
            </a:r>
            <a:r>
              <a:rPr lang="pt-BR" sz="2400" dirty="0" err="1"/>
              <a:t>z.s</a:t>
            </a:r>
            <a:r>
              <a:rPr lang="pt-BR" sz="2400" dirty="0"/>
              <a:t>.</a:t>
            </a:r>
            <a:endParaRPr lang="cs-CZ" sz="2400" dirty="0"/>
          </a:p>
          <a:p>
            <a:pPr marL="342900" indent="-342900" fontAlgn="b">
              <a:buFont typeface="Arial" panose="020B0604020202020204" pitchFamily="34" charset="0"/>
              <a:buChar char="•"/>
            </a:pPr>
            <a:r>
              <a:rPr lang="pt-BR" sz="2400" dirty="0"/>
              <a:t>MAS </a:t>
            </a:r>
            <a:r>
              <a:rPr lang="pt-BR" sz="2400" dirty="0" err="1"/>
              <a:t>Ploština</a:t>
            </a:r>
            <a:r>
              <a:rPr lang="pt-BR" sz="2400" dirty="0"/>
              <a:t>, </a:t>
            </a:r>
            <a:r>
              <a:rPr lang="pt-BR" sz="2400" dirty="0" err="1"/>
              <a:t>z.s</a:t>
            </a:r>
            <a:r>
              <a:rPr lang="pt-BR" sz="2400" dirty="0"/>
              <a:t>.</a:t>
            </a:r>
            <a:endParaRPr lang="cs-CZ" sz="2400" dirty="0"/>
          </a:p>
          <a:p>
            <a:pPr marL="342900" indent="-342900" fontAlgn="b">
              <a:buFont typeface="Arial" panose="020B0604020202020204" pitchFamily="34" charset="0"/>
              <a:buChar char="•"/>
            </a:pPr>
            <a:r>
              <a:rPr lang="cs-CZ" sz="2400" dirty="0"/>
              <a:t>MAS Rožnovsko, </a:t>
            </a:r>
            <a:r>
              <a:rPr lang="cs-CZ" sz="2400" dirty="0" err="1"/>
              <a:t>z.s</a:t>
            </a:r>
            <a:r>
              <a:rPr lang="cs-CZ" sz="2400" dirty="0"/>
              <a:t>.</a:t>
            </a:r>
          </a:p>
          <a:p>
            <a:pPr marL="342900" indent="-342900" fontAlgn="b">
              <a:buFont typeface="Arial" panose="020B0604020202020204" pitchFamily="34" charset="0"/>
              <a:buChar char="•"/>
            </a:pPr>
            <a:r>
              <a:rPr lang="cs-CZ" sz="2400" dirty="0"/>
              <a:t>MAS Hříběcí hory, </a:t>
            </a:r>
            <a:r>
              <a:rPr lang="cs-CZ" sz="2400" dirty="0" err="1"/>
              <a:t>z.s</a:t>
            </a:r>
            <a:r>
              <a:rPr lang="cs-CZ" sz="2400" dirty="0"/>
              <a:t>.</a:t>
            </a:r>
          </a:p>
          <a:p>
            <a:pPr marL="342900" indent="-342900" fontAlgn="b">
              <a:buFont typeface="Arial" panose="020B0604020202020204" pitchFamily="34" charset="0"/>
              <a:buChar char="•"/>
            </a:pPr>
            <a:r>
              <a:rPr lang="cs-CZ" sz="2400" dirty="0"/>
              <a:t>MAS Severní Chřiby a Pomoraví, </a:t>
            </a:r>
            <a:r>
              <a:rPr lang="cs-CZ" sz="2400" dirty="0" err="1"/>
              <a:t>z.s</a:t>
            </a:r>
            <a:r>
              <a:rPr lang="cs-CZ" sz="2400" dirty="0"/>
              <a:t>.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EB254B68-8EAA-9C4D-91BA-9AF9B279F68C}"/>
              </a:ext>
            </a:extLst>
          </p:cNvPr>
          <p:cNvSpPr txBox="1"/>
          <p:nvPr/>
        </p:nvSpPr>
        <p:spPr>
          <a:xfrm>
            <a:off x="4571999" y="1779687"/>
            <a:ext cx="467802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fontAlgn="b">
              <a:buFont typeface="Arial" panose="020B0604020202020204" pitchFamily="34" charset="0"/>
              <a:buChar char="•"/>
            </a:pPr>
            <a:r>
              <a:rPr lang="cs-CZ" sz="2400" dirty="0"/>
              <a:t>MAS </a:t>
            </a:r>
            <a:r>
              <a:rPr lang="cs-CZ" sz="2400" dirty="0" err="1"/>
              <a:t>Vizovicko</a:t>
            </a:r>
            <a:r>
              <a:rPr lang="cs-CZ" sz="2400" dirty="0"/>
              <a:t> a </a:t>
            </a:r>
            <a:r>
              <a:rPr lang="cs-CZ" sz="2400" dirty="0" err="1"/>
              <a:t>Slušovicko</a:t>
            </a:r>
            <a:r>
              <a:rPr lang="cs-CZ" sz="2400" dirty="0"/>
              <a:t>, o.p.s.</a:t>
            </a:r>
          </a:p>
          <a:p>
            <a:pPr marL="342900" indent="-342900" fontAlgn="b">
              <a:buFont typeface="Arial" panose="020B0604020202020204" pitchFamily="34" charset="0"/>
              <a:buChar char="•"/>
            </a:pPr>
            <a:r>
              <a:rPr lang="cs-CZ" sz="2400" dirty="0"/>
              <a:t>MAS </a:t>
            </a:r>
            <a:r>
              <a:rPr lang="cs-CZ" sz="2400" dirty="0" err="1"/>
              <a:t>Podhostýnska</a:t>
            </a:r>
            <a:endParaRPr lang="cs-CZ" sz="2400" dirty="0"/>
          </a:p>
          <a:p>
            <a:pPr marL="342900" indent="-342900" fontAlgn="b">
              <a:buFont typeface="Arial" panose="020B0604020202020204" pitchFamily="34" charset="0"/>
              <a:buChar char="•"/>
            </a:pPr>
            <a:r>
              <a:rPr lang="pt-BR" sz="2400" dirty="0"/>
              <a:t>MAS </a:t>
            </a:r>
            <a:r>
              <a:rPr lang="cs-CZ" sz="2400" dirty="0"/>
              <a:t>Valašsko – Horní </a:t>
            </a:r>
            <a:r>
              <a:rPr lang="cs-CZ" sz="2400" dirty="0" err="1"/>
              <a:t>Vsacko</a:t>
            </a:r>
            <a:r>
              <a:rPr lang="cs-CZ" sz="2400" dirty="0"/>
              <a:t>, </a:t>
            </a:r>
            <a:r>
              <a:rPr lang="cs-CZ" sz="2400" dirty="0" err="1"/>
              <a:t>z.s</a:t>
            </a:r>
            <a:r>
              <a:rPr lang="cs-CZ" sz="2400" dirty="0"/>
              <a:t>.</a:t>
            </a:r>
          </a:p>
          <a:p>
            <a:pPr marL="342900" indent="-342900" fontAlgn="b">
              <a:buFont typeface="Arial" panose="020B0604020202020204" pitchFamily="34" charset="0"/>
              <a:buChar char="•"/>
            </a:pPr>
            <a:r>
              <a:rPr lang="cs-CZ" sz="2400" dirty="0" err="1"/>
              <a:t>Luhačovské</a:t>
            </a:r>
            <a:r>
              <a:rPr lang="cs-CZ" sz="2400" dirty="0"/>
              <a:t> Zálesí, o.p.s.</a:t>
            </a:r>
          </a:p>
          <a:p>
            <a:pPr marL="342900" indent="-342900" fontAlgn="b">
              <a:buFont typeface="Arial" panose="020B0604020202020204" pitchFamily="34" charset="0"/>
              <a:buChar char="•"/>
            </a:pPr>
            <a:r>
              <a:rPr lang="cs-CZ" sz="2400" dirty="0"/>
              <a:t>MAS Kelečsko-Lešensko-</a:t>
            </a:r>
            <a:r>
              <a:rPr lang="cs-CZ" sz="2400" dirty="0" err="1"/>
              <a:t>Starojicko</a:t>
            </a:r>
            <a:r>
              <a:rPr lang="cs-CZ" sz="2400" dirty="0"/>
              <a:t>, </a:t>
            </a:r>
            <a:r>
              <a:rPr lang="cs-CZ" sz="2400" dirty="0" err="1"/>
              <a:t>z.s</a:t>
            </a:r>
            <a:r>
              <a:rPr lang="cs-CZ" sz="2400" dirty="0"/>
              <a:t>.</a:t>
            </a:r>
          </a:p>
          <a:p>
            <a:pPr marL="342900" indent="-342900" fontAlgn="b">
              <a:buFont typeface="Arial" panose="020B0604020202020204" pitchFamily="34" charset="0"/>
              <a:buChar char="•"/>
            </a:pPr>
            <a:r>
              <a:rPr lang="cs-CZ" sz="2400" dirty="0"/>
              <a:t>MAS </a:t>
            </a:r>
            <a:r>
              <a:rPr lang="cs-CZ" sz="2400" dirty="0" err="1"/>
              <a:t>Staroměstsko</a:t>
            </a:r>
            <a:r>
              <a:rPr lang="cs-CZ" sz="2400" dirty="0"/>
              <a:t>, </a:t>
            </a:r>
            <a:r>
              <a:rPr lang="cs-CZ" sz="2400" dirty="0" err="1"/>
              <a:t>z.s</a:t>
            </a:r>
            <a:r>
              <a:rPr lang="cs-CZ" sz="2400" dirty="0"/>
              <a:t>.</a:t>
            </a:r>
          </a:p>
          <a:p>
            <a:pPr marL="342900" indent="-342900" fontAlgn="b">
              <a:buFont typeface="Arial" panose="020B0604020202020204" pitchFamily="34" charset="0"/>
              <a:buChar char="•"/>
            </a:pPr>
            <a:r>
              <a:rPr lang="cs-CZ" sz="2400" dirty="0"/>
              <a:t>Jižní Haná, o.p.s.</a:t>
            </a:r>
          </a:p>
          <a:p>
            <a:pPr fontAlgn="b"/>
            <a:r>
              <a:rPr lang="cs-CZ" sz="2400" i="1" u="sng" dirty="0"/>
              <a:t>Sídlo MAS v sousedním kraji:</a:t>
            </a:r>
          </a:p>
          <a:p>
            <a:pPr marL="342900" indent="-342900" fontAlgn="b">
              <a:buFont typeface="Arial" panose="020B0604020202020204" pitchFamily="34" charset="0"/>
              <a:buChar char="•"/>
            </a:pPr>
            <a:r>
              <a:rPr lang="cs-CZ" sz="2400" dirty="0"/>
              <a:t>MAS </a:t>
            </a:r>
            <a:r>
              <a:rPr lang="cs-CZ" sz="2400" dirty="0" err="1"/>
              <a:t>Horňácko</a:t>
            </a:r>
            <a:r>
              <a:rPr lang="cs-CZ" sz="2400" dirty="0"/>
              <a:t> a </a:t>
            </a:r>
            <a:r>
              <a:rPr lang="cs-CZ" sz="2400" dirty="0" err="1"/>
              <a:t>Ostrožsko</a:t>
            </a:r>
            <a:r>
              <a:rPr lang="cs-CZ" sz="2400" dirty="0"/>
              <a:t>, </a:t>
            </a:r>
            <a:r>
              <a:rPr lang="cs-CZ" sz="2400" dirty="0" err="1"/>
              <a:t>z.s</a:t>
            </a:r>
            <a:r>
              <a:rPr lang="cs-CZ" sz="2400" dirty="0"/>
              <a:t>.</a:t>
            </a:r>
          </a:p>
          <a:p>
            <a:pPr marL="342900" indent="-342900" fontAlgn="b">
              <a:buFont typeface="Arial" panose="020B0604020202020204" pitchFamily="34" charset="0"/>
              <a:buChar char="•"/>
            </a:pPr>
            <a:r>
              <a:rPr lang="cs-CZ" sz="2400" dirty="0"/>
              <a:t>MAS Partnerství Moštěnka, o.p.s.</a:t>
            </a:r>
          </a:p>
        </p:txBody>
      </p:sp>
    </p:spTree>
    <p:extLst>
      <p:ext uri="{BB962C8B-B14F-4D97-AF65-F5344CB8AC3E}">
        <p14:creationId xmlns:p14="http://schemas.microsoft.com/office/powerpoint/2010/main" val="22921107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40904" y="286604"/>
            <a:ext cx="7995277" cy="1450757"/>
          </a:xfrm>
        </p:spPr>
        <p:txBody>
          <a:bodyPr>
            <a:normAutofit/>
          </a:bodyPr>
          <a:lstStyle/>
          <a:p>
            <a:r>
              <a:rPr lang="cs-CZ" b="1">
                <a:latin typeface="+mn-lt"/>
              </a:rPr>
              <a:t>Přehled MAS ve Zlínském kraji</a:t>
            </a:r>
          </a:p>
        </p:txBody>
      </p:sp>
      <p:sp>
        <p:nvSpPr>
          <p:cNvPr id="4" name="Zástupný symbol pro obsah 1"/>
          <p:cNvSpPr txBox="1">
            <a:spLocks/>
          </p:cNvSpPr>
          <p:nvPr/>
        </p:nvSpPr>
        <p:spPr>
          <a:xfrm>
            <a:off x="609601" y="1738687"/>
            <a:ext cx="3962399" cy="4832709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</a:pPr>
            <a:endParaRPr lang="cs-CZ" altLang="cs-CZ" sz="1900">
              <a:latin typeface="Calibri" panose="020F0502020204030204" pitchFamily="34" charset="0"/>
            </a:endParaRP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AE17C0BA-93A3-2C42-913C-446ADAF8EA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469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9121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8113222" cy="940947"/>
          </a:xfrm>
        </p:spPr>
        <p:txBody>
          <a:bodyPr/>
          <a:lstStyle/>
          <a:p>
            <a:r>
              <a:rPr lang="cs-CZ" b="1">
                <a:latin typeface="+mn-lt"/>
              </a:rPr>
              <a:t>CLLD V IROP – Zlínský kraj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35280" y="1295044"/>
            <a:ext cx="8808720" cy="4267912"/>
          </a:xfrm>
        </p:spPr>
        <p:txBody>
          <a:bodyPr>
            <a:no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cs-CZ" sz="2400" b="1">
                <a:solidFill>
                  <a:srgbClr val="000000"/>
                </a:solidFill>
                <a:latin typeface="Calibri" panose="020F0502020204030204" pitchFamily="34" charset="0"/>
                <a:cs typeface="Arial"/>
              </a:rPr>
              <a:t>Specifické cíle: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cs-CZ" sz="2400" b="1">
                <a:solidFill>
                  <a:srgbClr val="000000"/>
                </a:solidFill>
                <a:latin typeface="Calibri" panose="020F0502020204030204" pitchFamily="34" charset="0"/>
                <a:cs typeface="Arial"/>
              </a:rPr>
              <a:t>1.2 - Zvýšení podílu udržitelných forem dopravy 	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cs-CZ" sz="2400" b="1">
                <a:solidFill>
                  <a:srgbClr val="000000"/>
                </a:solidFill>
                <a:latin typeface="Calibri" panose="020F0502020204030204" pitchFamily="34" charset="0"/>
                <a:cs typeface="Arial"/>
              </a:rPr>
              <a:t>1.3 – Zvýšení připravenosti k řešení a řízení rizik a katastrof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cs-CZ" sz="2400" b="1">
                <a:solidFill>
                  <a:srgbClr val="000000"/>
                </a:solidFill>
                <a:latin typeface="Calibri" panose="020F0502020204030204" pitchFamily="34" charset="0"/>
                <a:cs typeface="Arial"/>
              </a:rPr>
              <a:t>2.1 - Zvýšení kvality a dostupnosti služeb vedoucí k sociální inkluzi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cs-CZ" sz="2400" b="1">
                <a:solidFill>
                  <a:srgbClr val="000000"/>
                </a:solidFill>
                <a:latin typeface="Calibri" panose="020F0502020204030204" pitchFamily="34" charset="0"/>
                <a:cs typeface="Arial"/>
              </a:rPr>
              <a:t>2.2 - Vznik nových a rozvoj existujících podnikatelských aktivit</a:t>
            </a:r>
            <a:br>
              <a:rPr lang="cs-CZ" sz="2400" b="1">
                <a:solidFill>
                  <a:srgbClr val="000000"/>
                </a:solidFill>
                <a:latin typeface="Calibri" panose="020F0502020204030204" pitchFamily="34" charset="0"/>
                <a:cs typeface="Arial"/>
              </a:rPr>
            </a:br>
            <a:r>
              <a:rPr lang="cs-CZ" sz="2400" b="1">
                <a:solidFill>
                  <a:srgbClr val="000000"/>
                </a:solidFill>
                <a:latin typeface="Calibri" panose="020F0502020204030204" pitchFamily="34" charset="0"/>
                <a:cs typeface="Arial"/>
              </a:rPr>
              <a:t>         v oblasti sociálního podnikání 	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cs-CZ" sz="2400" b="1">
                <a:solidFill>
                  <a:srgbClr val="000000"/>
                </a:solidFill>
                <a:latin typeface="Calibri" panose="020F0502020204030204" pitchFamily="34" charset="0"/>
                <a:cs typeface="Arial"/>
              </a:rPr>
              <a:t>2.3 - Rozvoj infrastruktury pro poskytování zdravotnických služeb</a:t>
            </a:r>
            <a:br>
              <a:rPr lang="cs-CZ" sz="2400" b="1">
                <a:solidFill>
                  <a:srgbClr val="000000"/>
                </a:solidFill>
                <a:latin typeface="Calibri" panose="020F0502020204030204" pitchFamily="34" charset="0"/>
                <a:cs typeface="Arial"/>
              </a:rPr>
            </a:br>
            <a:r>
              <a:rPr lang="cs-CZ" sz="2400" b="1">
                <a:solidFill>
                  <a:srgbClr val="000000"/>
                </a:solidFill>
                <a:latin typeface="Calibri" panose="020F0502020204030204" pitchFamily="34" charset="0"/>
                <a:cs typeface="Arial"/>
              </a:rPr>
              <a:t>         a péče o zdraví 	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cs-CZ" sz="2400" b="1">
                <a:solidFill>
                  <a:srgbClr val="000000"/>
                </a:solidFill>
                <a:latin typeface="Calibri" panose="020F0502020204030204" pitchFamily="34" charset="0"/>
                <a:cs typeface="Arial"/>
              </a:rPr>
              <a:t>2.4 - Zvýšení kvality a dostupnosti infrastruktury pro vzdělávání</a:t>
            </a:r>
            <a:br>
              <a:rPr lang="cs-CZ" sz="2400" b="1">
                <a:solidFill>
                  <a:srgbClr val="000000"/>
                </a:solidFill>
                <a:latin typeface="Calibri" panose="020F0502020204030204" pitchFamily="34" charset="0"/>
                <a:cs typeface="Arial"/>
              </a:rPr>
            </a:br>
            <a:r>
              <a:rPr lang="cs-CZ" sz="2400" b="1">
                <a:solidFill>
                  <a:srgbClr val="000000"/>
                </a:solidFill>
                <a:latin typeface="Calibri" panose="020F0502020204030204" pitchFamily="34" charset="0"/>
                <a:cs typeface="Arial"/>
              </a:rPr>
              <a:t>         a celoživotní učení 	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cs-CZ" sz="2400" b="1">
                <a:solidFill>
                  <a:srgbClr val="000000"/>
                </a:solidFill>
                <a:latin typeface="Calibri" panose="020F0502020204030204" pitchFamily="34" charset="0"/>
                <a:cs typeface="Arial"/>
              </a:rPr>
              <a:t>3.1 - Zefektivnění prezentace, posílení ochrany a rozvoje kulturního</a:t>
            </a:r>
            <a:br>
              <a:rPr lang="cs-CZ" sz="2400" b="1">
                <a:solidFill>
                  <a:srgbClr val="000000"/>
                </a:solidFill>
                <a:latin typeface="Calibri" panose="020F0502020204030204" pitchFamily="34" charset="0"/>
                <a:cs typeface="Arial"/>
              </a:rPr>
            </a:br>
            <a:r>
              <a:rPr lang="cs-CZ" sz="2400" b="1">
                <a:solidFill>
                  <a:srgbClr val="000000"/>
                </a:solidFill>
                <a:latin typeface="Calibri" panose="020F0502020204030204" pitchFamily="34" charset="0"/>
                <a:cs typeface="Arial"/>
              </a:rPr>
              <a:t>         a přírodního dědictví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cs-CZ" sz="2400" b="1">
                <a:solidFill>
                  <a:srgbClr val="000000"/>
                </a:solidFill>
                <a:latin typeface="Calibri" panose="020F0502020204030204" pitchFamily="34" charset="0"/>
                <a:cs typeface="Arial"/>
              </a:rPr>
              <a:t>3.3 - Podpora pořizování a uplatňování dokumentů územního</a:t>
            </a:r>
            <a:br>
              <a:rPr lang="cs-CZ" sz="2400" b="1">
                <a:solidFill>
                  <a:srgbClr val="000000"/>
                </a:solidFill>
                <a:latin typeface="Calibri" panose="020F0502020204030204" pitchFamily="34" charset="0"/>
                <a:cs typeface="Arial"/>
              </a:rPr>
            </a:br>
            <a:r>
              <a:rPr lang="cs-CZ" sz="2400" b="1">
                <a:solidFill>
                  <a:srgbClr val="000000"/>
                </a:solidFill>
                <a:latin typeface="Calibri" panose="020F0502020204030204" pitchFamily="34" charset="0"/>
                <a:cs typeface="Arial"/>
              </a:rPr>
              <a:t>         rozvoje (nově)</a:t>
            </a:r>
            <a:endParaRPr lang="cs-CZ" sz="240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spcBef>
                <a:spcPts val="0"/>
              </a:spcBef>
              <a:spcAft>
                <a:spcPts val="300"/>
              </a:spcAft>
              <a:buFontTx/>
              <a:buChar char="-"/>
            </a:pPr>
            <a:endParaRPr lang="cs-CZ" sz="2600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9735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52168" y="0"/>
            <a:ext cx="8184014" cy="922764"/>
          </a:xfrm>
        </p:spPr>
        <p:txBody>
          <a:bodyPr/>
          <a:lstStyle/>
          <a:p>
            <a:r>
              <a:rPr lang="cs-CZ" b="1">
                <a:latin typeface="+mn-lt"/>
              </a:rPr>
              <a:t>CLLD V IROP (Zlínský kraj)</a:t>
            </a:r>
          </a:p>
        </p:txBody>
      </p:sp>
      <p:graphicFrame>
        <p:nvGraphicFramePr>
          <p:cNvPr id="5" name="Zástupný symbol pro obsah 1">
            <a:extLst>
              <a:ext uri="{FF2B5EF4-FFF2-40B4-BE49-F238E27FC236}">
                <a16:creationId xmlns:a16="http://schemas.microsoft.com/office/drawing/2014/main" id="{131B6E93-1EA2-43C4-89E7-83979CBB936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15667552"/>
              </p:ext>
            </p:extLst>
          </p:nvPr>
        </p:nvGraphicFramePr>
        <p:xfrm>
          <a:off x="207818" y="922764"/>
          <a:ext cx="8642349" cy="5676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090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81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81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81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81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4814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4814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4814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4814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4814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83828"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MAS</a:t>
                      </a:r>
                    </a:p>
                  </a:txBody>
                  <a:tcPr marL="9527" marR="9527" marT="9522" marB="0" anchor="b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</a:t>
                      </a:r>
                    </a:p>
                  </a:txBody>
                  <a:tcPr marL="9527" marR="9527" marT="9522" marB="0" anchor="b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</a:t>
                      </a:r>
                    </a:p>
                  </a:txBody>
                  <a:tcPr marL="9527" marR="9527" marT="9522" marB="0" anchor="b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2.1</a:t>
                      </a:r>
                    </a:p>
                  </a:txBody>
                  <a:tcPr marL="9527" marR="9527" marT="9522" marB="0" anchor="b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</a:t>
                      </a:r>
                    </a:p>
                  </a:txBody>
                  <a:tcPr marL="9527" marR="9527" marT="9522" marB="0" anchor="b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</a:t>
                      </a:r>
                    </a:p>
                  </a:txBody>
                  <a:tcPr marL="9527" marR="9527" marT="9522" marB="0" anchor="b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2.4</a:t>
                      </a:r>
                    </a:p>
                  </a:txBody>
                  <a:tcPr marL="9527" marR="9527" marT="9522" marB="0" anchor="b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3.1</a:t>
                      </a:r>
                    </a:p>
                  </a:txBody>
                  <a:tcPr marL="9527" marR="9527" marT="9522" marB="0" anchor="b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3.3</a:t>
                      </a:r>
                    </a:p>
                  </a:txBody>
                  <a:tcPr marL="9527" marR="9527" marT="9522" marB="0" anchor="b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Cel.</a:t>
                      </a:r>
                    </a:p>
                  </a:txBody>
                  <a:tcPr marL="9527" marR="9527" marT="9522" marB="0" anchor="b">
                    <a:solidFill>
                      <a:schemeClr val="accent1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828"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u="none" strike="noStrike" dirty="0">
                          <a:effectLst/>
                          <a:latin typeface="Calibri" panose="020F0502020204030204" pitchFamily="34" charset="0"/>
                        </a:rPr>
                        <a:t> MAS </a:t>
                      </a:r>
                      <a:r>
                        <a:rPr lang="cs-CZ" sz="1800" u="none" strike="noStrike" dirty="0" err="1">
                          <a:effectLst/>
                          <a:latin typeface="Calibri" panose="020F0502020204030204" pitchFamily="34" charset="0"/>
                        </a:rPr>
                        <a:t>Bojkovsko</a:t>
                      </a:r>
                      <a:r>
                        <a:rPr lang="cs-CZ" sz="1800" u="none" strike="noStrike" dirty="0">
                          <a:effectLst/>
                          <a:latin typeface="Calibri" panose="020F0502020204030204" pitchFamily="34" charset="0"/>
                        </a:rPr>
                        <a:t>, </a:t>
                      </a:r>
                      <a:r>
                        <a:rPr lang="cs-CZ" sz="1800" u="none" strike="noStrike" dirty="0" err="1">
                          <a:effectLst/>
                          <a:latin typeface="Calibri" panose="020F0502020204030204" pitchFamily="34" charset="0"/>
                        </a:rPr>
                        <a:t>z.s</a:t>
                      </a:r>
                      <a:r>
                        <a:rPr lang="cs-CZ" sz="1800" u="none" strike="noStrike" dirty="0"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endParaRPr lang="cs-CZ" sz="1800" b="1" i="0" u="none" strike="noStrike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10,7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6,8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17,5</a:t>
                      </a:r>
                    </a:p>
                  </a:txBody>
                  <a:tcPr marL="9527" marR="9527" marT="9522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3828"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u="none" strike="noStrike" dirty="0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it-IT" sz="1800" u="none" strike="noStrike" dirty="0">
                          <a:effectLst/>
                          <a:latin typeface="Calibri" panose="020F0502020204030204" pitchFamily="34" charset="0"/>
                        </a:rPr>
                        <a:t>MAS </a:t>
                      </a:r>
                      <a:r>
                        <a:rPr lang="cs-CZ" sz="1800" u="none" strike="noStrike" dirty="0" err="1">
                          <a:effectLst/>
                          <a:latin typeface="Calibri" panose="020F0502020204030204" pitchFamily="34" charset="0"/>
                        </a:rPr>
                        <a:t>Buchlov</a:t>
                      </a:r>
                      <a:r>
                        <a:rPr lang="cs-CZ" sz="1800" u="none" strike="noStrike" dirty="0">
                          <a:effectLst/>
                          <a:latin typeface="Calibri" panose="020F0502020204030204" pitchFamily="34" charset="0"/>
                        </a:rPr>
                        <a:t>, </a:t>
                      </a:r>
                      <a:r>
                        <a:rPr lang="cs-CZ" sz="1800" u="none" strike="noStrike" dirty="0" err="1">
                          <a:effectLst/>
                          <a:latin typeface="Calibri" panose="020F0502020204030204" pitchFamily="34" charset="0"/>
                        </a:rPr>
                        <a:t>z.s</a:t>
                      </a:r>
                      <a:r>
                        <a:rPr lang="cs-CZ" sz="1800" u="none" strike="noStrike" dirty="0"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endParaRPr lang="it-IT" sz="1800" b="1" i="0" u="none" strike="noStrike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11,4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14,4</a:t>
                      </a:r>
                    </a:p>
                  </a:txBody>
                  <a:tcPr marL="9527" marR="9527" marT="9522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3828"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u="none" strike="noStrike">
                          <a:effectLst/>
                          <a:latin typeface="Calibri" panose="020F0502020204030204" pitchFamily="34" charset="0"/>
                        </a:rPr>
                        <a:t> MAS Hornolidečska, </a:t>
                      </a:r>
                      <a:r>
                        <a:rPr lang="cs-CZ" sz="1800" u="none" strike="noStrike" err="1">
                          <a:effectLst/>
                          <a:latin typeface="Calibri" panose="020F0502020204030204" pitchFamily="34" charset="0"/>
                        </a:rPr>
                        <a:t>z.s</a:t>
                      </a:r>
                      <a:r>
                        <a:rPr lang="cs-CZ" sz="1800" u="none" strike="noStrike"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endParaRPr lang="cs-CZ" sz="1800" b="1" i="0" u="none" strike="noStrike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12,3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3,1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15,4</a:t>
                      </a:r>
                    </a:p>
                  </a:txBody>
                  <a:tcPr marL="9527" marR="9527" marT="9522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3828"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u="none" strike="noStrike">
                          <a:effectLst/>
                          <a:latin typeface="Calibri" panose="020F0502020204030204" pitchFamily="34" charset="0"/>
                        </a:rPr>
                        <a:t> MAS Střední Vsetínsko, </a:t>
                      </a:r>
                      <a:r>
                        <a:rPr lang="cs-CZ" sz="1800" u="none" strike="noStrike" err="1">
                          <a:effectLst/>
                          <a:latin typeface="Calibri" panose="020F0502020204030204" pitchFamily="34" charset="0"/>
                        </a:rPr>
                        <a:t>z.s</a:t>
                      </a:r>
                      <a:r>
                        <a:rPr lang="cs-CZ" sz="1800" u="none" strike="noStrike"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endParaRPr lang="cs-CZ" sz="1800" b="1" i="0" u="none" strike="noStrike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7,4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2,8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5,9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16,1</a:t>
                      </a:r>
                    </a:p>
                  </a:txBody>
                  <a:tcPr marL="9527" marR="9527" marT="9522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3828"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u="none" strike="noStrike">
                          <a:effectLst/>
                          <a:latin typeface="Calibri" panose="020F0502020204030204" pitchFamily="34" charset="0"/>
                        </a:rPr>
                        <a:t> MAS Dolní </a:t>
                      </a:r>
                      <a:r>
                        <a:rPr lang="cs-CZ" sz="1800" u="none" strike="noStrike" err="1">
                          <a:effectLst/>
                          <a:latin typeface="Calibri" panose="020F0502020204030204" pitchFamily="34" charset="0"/>
                        </a:rPr>
                        <a:t>Poolšaví</a:t>
                      </a:r>
                      <a:r>
                        <a:rPr lang="cs-CZ" sz="1800" u="none" strike="noStrike">
                          <a:effectLst/>
                          <a:latin typeface="Calibri" panose="020F0502020204030204" pitchFamily="34" charset="0"/>
                        </a:rPr>
                        <a:t>, </a:t>
                      </a:r>
                      <a:r>
                        <a:rPr lang="cs-CZ" sz="1800" u="none" strike="noStrike" err="1">
                          <a:effectLst/>
                          <a:latin typeface="Calibri" panose="020F0502020204030204" pitchFamily="34" charset="0"/>
                        </a:rPr>
                        <a:t>z.s</a:t>
                      </a:r>
                      <a:r>
                        <a:rPr lang="cs-CZ" sz="1800" u="none" strike="noStrike"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endParaRPr lang="cs-CZ" sz="1800" b="1" i="0" u="none" strike="noStrike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10,2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7,4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19,9</a:t>
                      </a:r>
                    </a:p>
                  </a:txBody>
                  <a:tcPr marL="9527" marR="9527" marT="9522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3828"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u="none" strike="noStrike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BR" sz="1800" u="none" strike="noStrike">
                          <a:effectLst/>
                          <a:latin typeface="Calibri" panose="020F0502020204030204" pitchFamily="34" charset="0"/>
                        </a:rPr>
                        <a:t>MAS </a:t>
                      </a:r>
                      <a:r>
                        <a:rPr lang="pt-BR" sz="1800" u="none" strike="noStrike" err="1">
                          <a:effectLst/>
                          <a:latin typeface="Calibri" panose="020F0502020204030204" pitchFamily="34" charset="0"/>
                        </a:rPr>
                        <a:t>Východní</a:t>
                      </a:r>
                      <a:r>
                        <a:rPr lang="pt-BR" sz="1800" u="none" strike="noStrike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BR" sz="1800" u="none" strike="noStrike" err="1">
                          <a:effectLst/>
                          <a:latin typeface="Calibri" panose="020F0502020204030204" pitchFamily="34" charset="0"/>
                        </a:rPr>
                        <a:t>Slovácko</a:t>
                      </a:r>
                      <a:r>
                        <a:rPr lang="pt-BR" sz="1800" u="none" strike="noStrike">
                          <a:effectLst/>
                          <a:latin typeface="Calibri" panose="020F0502020204030204" pitchFamily="34" charset="0"/>
                        </a:rPr>
                        <a:t>, </a:t>
                      </a:r>
                      <a:r>
                        <a:rPr lang="pt-BR" sz="1800" u="none" strike="noStrike" err="1">
                          <a:effectLst/>
                          <a:latin typeface="Calibri" panose="020F0502020204030204" pitchFamily="34" charset="0"/>
                        </a:rPr>
                        <a:t>z.s</a:t>
                      </a:r>
                      <a:r>
                        <a:rPr lang="pt-BR" sz="1800" u="none" strike="noStrike"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endParaRPr lang="pt-BR" sz="1800" b="1" i="0" u="none" strike="noStrike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29,8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15,5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46,5</a:t>
                      </a:r>
                    </a:p>
                  </a:txBody>
                  <a:tcPr marL="9527" marR="9527" marT="9522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3828"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u="none" strike="noStrike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BR" sz="1800" u="none" strike="noStrike">
                          <a:effectLst/>
                          <a:latin typeface="Calibri" panose="020F0502020204030204" pitchFamily="34" charset="0"/>
                        </a:rPr>
                        <a:t>MAS </a:t>
                      </a:r>
                      <a:r>
                        <a:rPr lang="pt-BR" sz="1800" u="none" strike="noStrike" err="1">
                          <a:effectLst/>
                          <a:latin typeface="Calibri" panose="020F0502020204030204" pitchFamily="34" charset="0"/>
                        </a:rPr>
                        <a:t>Ploština</a:t>
                      </a:r>
                      <a:r>
                        <a:rPr lang="pt-BR" sz="1800" u="none" strike="noStrike">
                          <a:effectLst/>
                          <a:latin typeface="Calibri" panose="020F0502020204030204" pitchFamily="34" charset="0"/>
                        </a:rPr>
                        <a:t>, </a:t>
                      </a:r>
                      <a:r>
                        <a:rPr lang="pt-BR" sz="1800" u="none" strike="noStrike" err="1">
                          <a:effectLst/>
                          <a:latin typeface="Calibri" panose="020F0502020204030204" pitchFamily="34" charset="0"/>
                        </a:rPr>
                        <a:t>z.s</a:t>
                      </a:r>
                      <a:r>
                        <a:rPr lang="pt-BR" sz="1800" u="none" strike="noStrike"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endParaRPr lang="pt-BR" sz="1800" b="1" i="0" u="none" strike="noStrike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3,3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2,9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6,5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27,7</a:t>
                      </a:r>
                    </a:p>
                  </a:txBody>
                  <a:tcPr marL="9527" marR="9527" marT="9522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3828"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u="none" strike="noStrike">
                          <a:effectLst/>
                          <a:latin typeface="Calibri" panose="020F0502020204030204" pitchFamily="34" charset="0"/>
                        </a:rPr>
                        <a:t> MAS Rožnovsko, </a:t>
                      </a:r>
                      <a:r>
                        <a:rPr lang="cs-CZ" sz="1800" u="none" strike="noStrike" err="1">
                          <a:effectLst/>
                          <a:latin typeface="Calibri" panose="020F0502020204030204" pitchFamily="34" charset="0"/>
                        </a:rPr>
                        <a:t>z.s</a:t>
                      </a:r>
                      <a:r>
                        <a:rPr lang="cs-CZ" sz="1800" u="none" strike="noStrike"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endParaRPr lang="cs-CZ" sz="1800" b="1" i="0" u="none" strike="noStrike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38,2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12,2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28,3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1,9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80,6</a:t>
                      </a:r>
                    </a:p>
                  </a:txBody>
                  <a:tcPr marL="9527" marR="9527" marT="9522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3828"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u="none" strike="noStrike" dirty="0">
                          <a:effectLst/>
                          <a:latin typeface="Calibri" panose="020F0502020204030204" pitchFamily="34" charset="0"/>
                        </a:rPr>
                        <a:t> MAS Hříběcí hory, </a:t>
                      </a:r>
                      <a:r>
                        <a:rPr lang="cs-CZ" sz="1800" u="none" strike="noStrike" dirty="0" err="1">
                          <a:effectLst/>
                          <a:latin typeface="Calibri" panose="020F0502020204030204" pitchFamily="34" charset="0"/>
                        </a:rPr>
                        <a:t>z.s</a:t>
                      </a:r>
                      <a:r>
                        <a:rPr lang="cs-CZ" sz="1800" u="none" strike="noStrike" dirty="0"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endParaRPr lang="cs-CZ" sz="1800" b="1" i="0" u="none" strike="noStrike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19,1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6,1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27,2</a:t>
                      </a:r>
                    </a:p>
                  </a:txBody>
                  <a:tcPr marL="9527" marR="9527" marT="9522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3828"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u="none" strike="noStrike">
                          <a:effectLst/>
                          <a:latin typeface="Calibri" panose="020F0502020204030204" pitchFamily="34" charset="0"/>
                        </a:rPr>
                        <a:t> MAS </a:t>
                      </a:r>
                      <a:r>
                        <a:rPr lang="cs-CZ" sz="1800" u="none" strike="noStrike" err="1">
                          <a:effectLst/>
                          <a:latin typeface="Calibri" panose="020F0502020204030204" pitchFamily="34" charset="0"/>
                        </a:rPr>
                        <a:t>Sev</a:t>
                      </a:r>
                      <a:r>
                        <a:rPr lang="cs-CZ" sz="1800" u="none" strike="noStrike">
                          <a:effectLst/>
                          <a:latin typeface="Calibri" panose="020F0502020204030204" pitchFamily="34" charset="0"/>
                        </a:rPr>
                        <a:t>. Chřiby a Pomoraví</a:t>
                      </a:r>
                      <a:endParaRPr lang="cs-CZ" sz="1800" b="1" i="0" u="none" strike="noStrike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30,4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23,7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54,1</a:t>
                      </a:r>
                    </a:p>
                  </a:txBody>
                  <a:tcPr marL="9527" marR="9527" marT="9522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3828"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u="none" strike="noStrike">
                          <a:effectLst/>
                          <a:latin typeface="Calibri" panose="020F0502020204030204" pitchFamily="34" charset="0"/>
                        </a:rPr>
                        <a:t> MAS </a:t>
                      </a:r>
                      <a:r>
                        <a:rPr lang="cs-CZ" sz="1800" u="none" strike="noStrike" err="1">
                          <a:effectLst/>
                          <a:latin typeface="Calibri" panose="020F0502020204030204" pitchFamily="34" charset="0"/>
                        </a:rPr>
                        <a:t>Vizovicko</a:t>
                      </a:r>
                      <a:r>
                        <a:rPr lang="cs-CZ" sz="1800" u="none" strike="noStrike">
                          <a:effectLst/>
                          <a:latin typeface="Calibri" panose="020F0502020204030204" pitchFamily="34" charset="0"/>
                        </a:rPr>
                        <a:t> a </a:t>
                      </a:r>
                      <a:r>
                        <a:rPr lang="cs-CZ" sz="1800" u="none" strike="noStrike" err="1">
                          <a:effectLst/>
                          <a:latin typeface="Calibri" panose="020F0502020204030204" pitchFamily="34" charset="0"/>
                        </a:rPr>
                        <a:t>Slušovicko</a:t>
                      </a:r>
                      <a:endParaRPr lang="cs-CZ" sz="1800" b="1" i="0" u="none" strike="noStrike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15,3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2,6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8,1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26,0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3828"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u="none" strike="noStrike">
                          <a:effectLst/>
                          <a:latin typeface="Calibri" panose="020F0502020204030204" pitchFamily="34" charset="0"/>
                        </a:rPr>
                        <a:t> MAS </a:t>
                      </a:r>
                      <a:r>
                        <a:rPr lang="cs-CZ" sz="1800" u="none" strike="noStrike" err="1">
                          <a:effectLst/>
                          <a:latin typeface="Calibri" panose="020F0502020204030204" pitchFamily="34" charset="0"/>
                        </a:rPr>
                        <a:t>Podhostýnska</a:t>
                      </a:r>
                      <a:endParaRPr lang="cs-CZ" sz="1800" b="1" i="0" u="none" strike="noStrike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7,2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5,4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2,3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7,2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23,3</a:t>
                      </a:r>
                    </a:p>
                  </a:txBody>
                  <a:tcPr marL="9527" marR="9527" marT="9522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3828"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u="none" strike="noStrike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BR" sz="1800" u="none" strike="noStrike">
                          <a:effectLst/>
                          <a:latin typeface="Calibri" panose="020F0502020204030204" pitchFamily="34" charset="0"/>
                        </a:rPr>
                        <a:t>MAS </a:t>
                      </a:r>
                      <a:r>
                        <a:rPr lang="cs-CZ" sz="1800" u="none" strike="noStrike">
                          <a:effectLst/>
                          <a:latin typeface="Calibri" panose="020F0502020204030204" pitchFamily="34" charset="0"/>
                        </a:rPr>
                        <a:t>Valašsko – Horní </a:t>
                      </a:r>
                      <a:r>
                        <a:rPr lang="cs-CZ" sz="1800" u="none" strike="noStrike" err="1">
                          <a:effectLst/>
                          <a:latin typeface="Calibri" panose="020F0502020204030204" pitchFamily="34" charset="0"/>
                        </a:rPr>
                        <a:t>Vsacko</a:t>
                      </a:r>
                      <a:endParaRPr lang="pt-BR" sz="1800" b="1" i="0" u="none" strike="noStrike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10,3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3,4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1,9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5,7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21,3</a:t>
                      </a:r>
                    </a:p>
                  </a:txBody>
                  <a:tcPr marL="9527" marR="9527" marT="9522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3828"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u="none" strike="noStrike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cs-CZ" sz="1800" u="none" strike="noStrike" err="1">
                          <a:effectLst/>
                          <a:latin typeface="Calibri" panose="020F0502020204030204" pitchFamily="34" charset="0"/>
                        </a:rPr>
                        <a:t>Luhačovské</a:t>
                      </a:r>
                      <a:r>
                        <a:rPr lang="cs-CZ" sz="1800" u="none" strike="noStrike">
                          <a:effectLst/>
                          <a:latin typeface="Calibri" panose="020F0502020204030204" pitchFamily="34" charset="0"/>
                        </a:rPr>
                        <a:t> Zálesí</a:t>
                      </a:r>
                      <a:endParaRPr lang="cs-CZ" sz="1800" b="1" i="0" u="none" strike="noStrike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18,8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2,1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10,5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32,5</a:t>
                      </a:r>
                    </a:p>
                  </a:txBody>
                  <a:tcPr marL="9527" marR="9527" marT="9522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3828"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u="none" strike="noStrike">
                          <a:effectLst/>
                          <a:latin typeface="Calibri" panose="020F0502020204030204" pitchFamily="34" charset="0"/>
                        </a:rPr>
                        <a:t> MAS Kelečsko-Lešensko-Star.</a:t>
                      </a:r>
                      <a:endParaRPr lang="cs-CZ" sz="1800" b="1" i="0" u="none" strike="noStrike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16,7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16,7</a:t>
                      </a:r>
                    </a:p>
                  </a:txBody>
                  <a:tcPr marL="9527" marR="9527" marT="9522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382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cs-CZ" sz="1800" u="none" strike="noStrike" kern="120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MAS </a:t>
                      </a:r>
                      <a:r>
                        <a:rPr lang="cs-CZ" sz="1800" u="none" strike="noStrike" err="1">
                          <a:effectLst/>
                          <a:latin typeface="Calibri" panose="020F0502020204030204" pitchFamily="34" charset="0"/>
                        </a:rPr>
                        <a:t>Staroměstsko</a:t>
                      </a:r>
                      <a:endParaRPr lang="cs-CZ" sz="1800" u="none" strike="noStrike" kern="120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800" b="0" u="none" strike="noStrike" kern="120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11,4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800" b="0" u="none" strike="noStrike" kern="120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800" b="0" u="none" strike="noStrike" kern="120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800" b="0" u="none" strike="noStrike" kern="120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800" b="0" u="none" strike="noStrike" kern="120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800" b="0" u="none" strike="noStrike" kern="120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6,0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800" b="0" u="none" strike="noStrike" kern="120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800" b="0" u="none" strike="noStrike" kern="120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800" b="1" u="none" strike="noStrike" kern="120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17,4</a:t>
                      </a:r>
                    </a:p>
                  </a:txBody>
                  <a:tcPr marL="9527" marR="9527" marT="9522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0248293"/>
                  </a:ext>
                </a:extLst>
              </a:tr>
              <a:tr h="283828"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u="none" strike="noStrike">
                          <a:effectLst/>
                          <a:latin typeface="Calibri" panose="020F0502020204030204" pitchFamily="34" charset="0"/>
                        </a:rPr>
                        <a:t> Jižní Haná</a:t>
                      </a:r>
                      <a:endParaRPr lang="cs-CZ" sz="1800" b="1" i="0" u="none" strike="noStrike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18,2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5,4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23,6</a:t>
                      </a:r>
                    </a:p>
                  </a:txBody>
                  <a:tcPr marL="9527" marR="9527" marT="9522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83828"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b="1" i="0" u="none" strike="noStrike" dirty="0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 CELKEM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282,7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8,8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32,0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142,9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1,9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480,5</a:t>
                      </a:r>
                    </a:p>
                  </a:txBody>
                  <a:tcPr marL="9527" marR="9527" marT="9522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83828"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b="1" i="0" u="none" strike="noStrike" dirty="0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 %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58,8%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1,8%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6,7%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2,3%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0,2%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29,8%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0,4%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9527" marR="9527" marT="9522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78737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52168" y="0"/>
            <a:ext cx="8184014" cy="922764"/>
          </a:xfrm>
        </p:spPr>
        <p:txBody>
          <a:bodyPr/>
          <a:lstStyle/>
          <a:p>
            <a:r>
              <a:rPr lang="cs-CZ" b="1">
                <a:latin typeface="+mn-lt"/>
              </a:rPr>
              <a:t>CLLD V IROP (Zlínský kraj)</a:t>
            </a:r>
          </a:p>
        </p:txBody>
      </p:sp>
      <p:graphicFrame>
        <p:nvGraphicFramePr>
          <p:cNvPr id="5" name="Zástupný symbol pro obsah 1">
            <a:extLst>
              <a:ext uri="{FF2B5EF4-FFF2-40B4-BE49-F238E27FC236}">
                <a16:creationId xmlns:a16="http://schemas.microsoft.com/office/drawing/2014/main" id="{131B6E93-1EA2-43C4-89E7-83979CBB936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5037544"/>
              </p:ext>
            </p:extLst>
          </p:nvPr>
        </p:nvGraphicFramePr>
        <p:xfrm>
          <a:off x="207818" y="922764"/>
          <a:ext cx="8597981" cy="5676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058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20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20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20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201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3201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3201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83828"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MAS</a:t>
                      </a:r>
                    </a:p>
                  </a:txBody>
                  <a:tcPr marL="9527" marR="9527" marT="9522" marB="0" anchor="b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IROP</a:t>
                      </a:r>
                    </a:p>
                  </a:txBody>
                  <a:tcPr marL="9527" marR="9527" marT="9522" marB="0" anchor="b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PRV</a:t>
                      </a:r>
                    </a:p>
                  </a:txBody>
                  <a:tcPr marL="9527" marR="9527" marT="9522" marB="0" anchor="b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OPZ</a:t>
                      </a:r>
                    </a:p>
                  </a:txBody>
                  <a:tcPr marL="9527" marR="9527" marT="9522" marB="0" anchor="b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OPŽP</a:t>
                      </a:r>
                    </a:p>
                  </a:txBody>
                  <a:tcPr marL="9527" marR="9527" marT="9522" marB="0" anchor="b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 4.2</a:t>
                      </a:r>
                    </a:p>
                  </a:txBody>
                  <a:tcPr marL="9527" marR="9527" marT="9522" marB="0" anchor="b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Cel.</a:t>
                      </a:r>
                    </a:p>
                  </a:txBody>
                  <a:tcPr marL="9527" marR="9527" marT="9522" marB="0" anchor="b">
                    <a:solidFill>
                      <a:schemeClr val="accent1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828"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u="none" strike="noStrike" dirty="0">
                          <a:effectLst/>
                          <a:latin typeface="Calibri" panose="020F0502020204030204" pitchFamily="34" charset="0"/>
                        </a:rPr>
                        <a:t> MAS </a:t>
                      </a:r>
                      <a:r>
                        <a:rPr lang="cs-CZ" sz="1800" u="none" strike="noStrike" dirty="0" err="1">
                          <a:effectLst/>
                          <a:latin typeface="Calibri" panose="020F0502020204030204" pitchFamily="34" charset="0"/>
                        </a:rPr>
                        <a:t>Bojkovsko</a:t>
                      </a:r>
                      <a:r>
                        <a:rPr lang="cs-CZ" sz="1800" u="none" strike="noStrike" dirty="0">
                          <a:effectLst/>
                          <a:latin typeface="Calibri" panose="020F0502020204030204" pitchFamily="34" charset="0"/>
                        </a:rPr>
                        <a:t>, </a:t>
                      </a:r>
                      <a:r>
                        <a:rPr lang="cs-CZ" sz="1800" u="none" strike="noStrike" dirty="0" err="1">
                          <a:effectLst/>
                          <a:latin typeface="Calibri" panose="020F0502020204030204" pitchFamily="34" charset="0"/>
                        </a:rPr>
                        <a:t>z.s</a:t>
                      </a:r>
                      <a:r>
                        <a:rPr lang="cs-CZ" sz="1800" u="none" strike="noStrike" dirty="0"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endParaRPr lang="cs-CZ" sz="1800" b="1" i="0" u="none" strike="noStrike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17,5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16,6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4,6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8,2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46,9</a:t>
                      </a:r>
                    </a:p>
                  </a:txBody>
                  <a:tcPr marL="9527" marR="9527" marT="9522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3828"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u="none" strike="noStrike" dirty="0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it-IT" sz="1800" u="none" strike="noStrike" dirty="0">
                          <a:effectLst/>
                          <a:latin typeface="Calibri" panose="020F0502020204030204" pitchFamily="34" charset="0"/>
                        </a:rPr>
                        <a:t>MAS </a:t>
                      </a:r>
                      <a:r>
                        <a:rPr lang="cs-CZ" sz="1800" u="none" strike="noStrike" dirty="0" err="1">
                          <a:effectLst/>
                          <a:latin typeface="Calibri" panose="020F0502020204030204" pitchFamily="34" charset="0"/>
                        </a:rPr>
                        <a:t>Buchlov</a:t>
                      </a:r>
                      <a:r>
                        <a:rPr lang="cs-CZ" sz="1800" u="none" strike="noStrike" dirty="0">
                          <a:effectLst/>
                          <a:latin typeface="Calibri" panose="020F0502020204030204" pitchFamily="34" charset="0"/>
                        </a:rPr>
                        <a:t>, </a:t>
                      </a:r>
                      <a:r>
                        <a:rPr lang="cs-CZ" sz="1800" u="none" strike="noStrike" dirty="0" err="1">
                          <a:effectLst/>
                          <a:latin typeface="Calibri" panose="020F0502020204030204" pitchFamily="34" charset="0"/>
                        </a:rPr>
                        <a:t>z.s</a:t>
                      </a:r>
                      <a:r>
                        <a:rPr lang="cs-CZ" sz="1800" u="none" strike="noStrike" dirty="0"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endParaRPr lang="it-IT" sz="1800" b="1" i="0" u="none" strike="noStrike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14,4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8,9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6,9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40,2</a:t>
                      </a:r>
                    </a:p>
                  </a:txBody>
                  <a:tcPr marL="9527" marR="9527" marT="9522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3828"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u="none" strike="noStrike">
                          <a:effectLst/>
                          <a:latin typeface="Calibri" panose="020F0502020204030204" pitchFamily="34" charset="0"/>
                        </a:rPr>
                        <a:t> MAS Hornolidečska, </a:t>
                      </a:r>
                      <a:r>
                        <a:rPr lang="cs-CZ" sz="1800" u="none" strike="noStrike" err="1">
                          <a:effectLst/>
                          <a:latin typeface="Calibri" panose="020F0502020204030204" pitchFamily="34" charset="0"/>
                        </a:rPr>
                        <a:t>z.s</a:t>
                      </a:r>
                      <a:r>
                        <a:rPr lang="cs-CZ" sz="1800" u="none" strike="noStrike"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endParaRPr lang="cs-CZ" sz="1800" b="1" i="0" u="none" strike="noStrike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15,4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14,5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7,2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38,2</a:t>
                      </a:r>
                    </a:p>
                  </a:txBody>
                  <a:tcPr marL="9527" marR="9527" marT="9522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3828"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u="none" strike="noStrike">
                          <a:effectLst/>
                          <a:latin typeface="Calibri" panose="020F0502020204030204" pitchFamily="34" charset="0"/>
                        </a:rPr>
                        <a:t> MAS Střední Vsetínsko, </a:t>
                      </a:r>
                      <a:r>
                        <a:rPr lang="cs-CZ" sz="1800" u="none" strike="noStrike" err="1">
                          <a:effectLst/>
                          <a:latin typeface="Calibri" panose="020F0502020204030204" pitchFamily="34" charset="0"/>
                        </a:rPr>
                        <a:t>z.s</a:t>
                      </a:r>
                      <a:r>
                        <a:rPr lang="cs-CZ" sz="1800" u="none" strike="noStrike"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endParaRPr lang="cs-CZ" sz="1800" b="1" i="0" u="none" strike="noStrike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16,1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13,3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6,8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36,2</a:t>
                      </a:r>
                    </a:p>
                  </a:txBody>
                  <a:tcPr marL="9527" marR="9527" marT="9522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3828"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u="none" strike="noStrike">
                          <a:effectLst/>
                          <a:latin typeface="Calibri" panose="020F0502020204030204" pitchFamily="34" charset="0"/>
                        </a:rPr>
                        <a:t> MAS Dolní </a:t>
                      </a:r>
                      <a:r>
                        <a:rPr lang="cs-CZ" sz="1800" u="none" strike="noStrike" err="1">
                          <a:effectLst/>
                          <a:latin typeface="Calibri" panose="020F0502020204030204" pitchFamily="34" charset="0"/>
                        </a:rPr>
                        <a:t>Poolšaví</a:t>
                      </a:r>
                      <a:r>
                        <a:rPr lang="cs-CZ" sz="1800" u="none" strike="noStrike">
                          <a:effectLst/>
                          <a:latin typeface="Calibri" panose="020F0502020204030204" pitchFamily="34" charset="0"/>
                        </a:rPr>
                        <a:t>, </a:t>
                      </a:r>
                      <a:r>
                        <a:rPr lang="cs-CZ" sz="1800" u="none" strike="noStrike" err="1">
                          <a:effectLst/>
                          <a:latin typeface="Calibri" panose="020F0502020204030204" pitchFamily="34" charset="0"/>
                        </a:rPr>
                        <a:t>z.s</a:t>
                      </a:r>
                      <a:r>
                        <a:rPr lang="cs-CZ" sz="1800" u="none" strike="noStrike"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endParaRPr lang="cs-CZ" sz="1800" b="1" i="0" u="none" strike="noStrike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19,9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13,6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13,3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7,9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54,7</a:t>
                      </a:r>
                    </a:p>
                  </a:txBody>
                  <a:tcPr marL="9527" marR="9527" marT="9522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3828"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u="none" strike="noStrike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BR" sz="1800" u="none" strike="noStrike">
                          <a:effectLst/>
                          <a:latin typeface="Calibri" panose="020F0502020204030204" pitchFamily="34" charset="0"/>
                        </a:rPr>
                        <a:t>MAS </a:t>
                      </a:r>
                      <a:r>
                        <a:rPr lang="pt-BR" sz="1800" u="none" strike="noStrike" err="1">
                          <a:effectLst/>
                          <a:latin typeface="Calibri" panose="020F0502020204030204" pitchFamily="34" charset="0"/>
                        </a:rPr>
                        <a:t>Východní</a:t>
                      </a:r>
                      <a:r>
                        <a:rPr lang="pt-BR" sz="1800" u="none" strike="noStrike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BR" sz="1800" u="none" strike="noStrike" err="1">
                          <a:effectLst/>
                          <a:latin typeface="Calibri" panose="020F0502020204030204" pitchFamily="34" charset="0"/>
                        </a:rPr>
                        <a:t>Slovácko</a:t>
                      </a:r>
                      <a:r>
                        <a:rPr lang="pt-BR" sz="1800" u="none" strike="noStrike">
                          <a:effectLst/>
                          <a:latin typeface="Calibri" panose="020F0502020204030204" pitchFamily="34" charset="0"/>
                        </a:rPr>
                        <a:t>, </a:t>
                      </a:r>
                      <a:r>
                        <a:rPr lang="pt-BR" sz="1800" u="none" strike="noStrike" err="1">
                          <a:effectLst/>
                          <a:latin typeface="Calibri" panose="020F0502020204030204" pitchFamily="34" charset="0"/>
                        </a:rPr>
                        <a:t>z.s</a:t>
                      </a:r>
                      <a:r>
                        <a:rPr lang="pt-BR" sz="1800" u="none" strike="noStrike"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endParaRPr lang="pt-BR" sz="1800" b="1" i="0" u="none" strike="noStrike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46,5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17,4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44,4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4,6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13,2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126,1</a:t>
                      </a:r>
                    </a:p>
                  </a:txBody>
                  <a:tcPr marL="9527" marR="9527" marT="9522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3828"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u="none" strike="noStrike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BR" sz="1800" u="none" strike="noStrike">
                          <a:effectLst/>
                          <a:latin typeface="Calibri" panose="020F0502020204030204" pitchFamily="34" charset="0"/>
                        </a:rPr>
                        <a:t>MAS </a:t>
                      </a:r>
                      <a:r>
                        <a:rPr lang="pt-BR" sz="1800" u="none" strike="noStrike" err="1">
                          <a:effectLst/>
                          <a:latin typeface="Calibri" panose="020F0502020204030204" pitchFamily="34" charset="0"/>
                        </a:rPr>
                        <a:t>Ploština</a:t>
                      </a:r>
                      <a:r>
                        <a:rPr lang="pt-BR" sz="1800" u="none" strike="noStrike">
                          <a:effectLst/>
                          <a:latin typeface="Calibri" panose="020F0502020204030204" pitchFamily="34" charset="0"/>
                        </a:rPr>
                        <a:t>, </a:t>
                      </a:r>
                      <a:r>
                        <a:rPr lang="pt-BR" sz="1800" u="none" strike="noStrike" err="1">
                          <a:effectLst/>
                          <a:latin typeface="Calibri" panose="020F0502020204030204" pitchFamily="34" charset="0"/>
                        </a:rPr>
                        <a:t>z.s</a:t>
                      </a:r>
                      <a:r>
                        <a:rPr lang="pt-BR" sz="1800" u="none" strike="noStrike"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endParaRPr lang="pt-BR" sz="1800" b="1" i="0" u="none" strike="noStrike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27,7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21,4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9,8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12,6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11,2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82,7</a:t>
                      </a:r>
                    </a:p>
                  </a:txBody>
                  <a:tcPr marL="9527" marR="9527" marT="9522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3828"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u="none" strike="noStrike">
                          <a:effectLst/>
                          <a:latin typeface="Calibri" panose="020F0502020204030204" pitchFamily="34" charset="0"/>
                        </a:rPr>
                        <a:t> MAS Rožnovsko, </a:t>
                      </a:r>
                      <a:r>
                        <a:rPr lang="cs-CZ" sz="1800" u="none" strike="noStrike" err="1">
                          <a:effectLst/>
                          <a:latin typeface="Calibri" panose="020F0502020204030204" pitchFamily="34" charset="0"/>
                        </a:rPr>
                        <a:t>z.s</a:t>
                      </a:r>
                      <a:r>
                        <a:rPr lang="cs-CZ" sz="1800" u="none" strike="noStrike"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endParaRPr lang="cs-CZ" sz="1800" b="1" i="0" u="none" strike="noStrike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80,6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37,6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16,7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11,6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16,5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163,0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3828"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u="none" strike="noStrike" dirty="0">
                          <a:effectLst/>
                          <a:latin typeface="Calibri" panose="020F0502020204030204" pitchFamily="34" charset="0"/>
                        </a:rPr>
                        <a:t> MAS Hříběcí hory, </a:t>
                      </a:r>
                      <a:r>
                        <a:rPr lang="cs-CZ" sz="1800" u="none" strike="noStrike" dirty="0" err="1">
                          <a:effectLst/>
                          <a:latin typeface="Calibri" panose="020F0502020204030204" pitchFamily="34" charset="0"/>
                        </a:rPr>
                        <a:t>z.s</a:t>
                      </a:r>
                      <a:r>
                        <a:rPr lang="cs-CZ" sz="1800" u="none" strike="noStrike" dirty="0">
                          <a:effectLst/>
                          <a:latin typeface="Calibri" panose="020F0502020204030204" pitchFamily="34" charset="0"/>
                        </a:rPr>
                        <a:t>.</a:t>
                      </a:r>
                      <a:endParaRPr lang="cs-CZ" sz="1800" b="1" i="0" u="none" strike="noStrike" dirty="0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27,2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18,1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75,3</a:t>
                      </a:r>
                    </a:p>
                  </a:txBody>
                  <a:tcPr marL="9527" marR="9527" marT="9522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3828"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u="none" strike="noStrike">
                          <a:effectLst/>
                          <a:latin typeface="Calibri" panose="020F0502020204030204" pitchFamily="34" charset="0"/>
                        </a:rPr>
                        <a:t> MAS </a:t>
                      </a:r>
                      <a:r>
                        <a:rPr lang="cs-CZ" sz="1800" u="none" strike="noStrike" err="1">
                          <a:effectLst/>
                          <a:latin typeface="Calibri" panose="020F0502020204030204" pitchFamily="34" charset="0"/>
                        </a:rPr>
                        <a:t>Sev</a:t>
                      </a:r>
                      <a:r>
                        <a:rPr lang="cs-CZ" sz="1800" u="none" strike="noStrike">
                          <a:effectLst/>
                          <a:latin typeface="Calibri" panose="020F0502020204030204" pitchFamily="34" charset="0"/>
                        </a:rPr>
                        <a:t>. Chřiby a Pomoraví</a:t>
                      </a:r>
                      <a:endParaRPr lang="cs-CZ" sz="1800" b="1" i="0" u="none" strike="noStrike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54,0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29,9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11,8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111,7</a:t>
                      </a:r>
                    </a:p>
                  </a:txBody>
                  <a:tcPr marL="9527" marR="9527" marT="9522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3828"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u="none" strike="noStrike">
                          <a:effectLst/>
                          <a:latin typeface="Calibri" panose="020F0502020204030204" pitchFamily="34" charset="0"/>
                        </a:rPr>
                        <a:t> MAS </a:t>
                      </a:r>
                      <a:r>
                        <a:rPr lang="cs-CZ" sz="1800" u="none" strike="noStrike" err="1">
                          <a:effectLst/>
                          <a:latin typeface="Calibri" panose="020F0502020204030204" pitchFamily="34" charset="0"/>
                        </a:rPr>
                        <a:t>Vizovicko</a:t>
                      </a:r>
                      <a:r>
                        <a:rPr lang="cs-CZ" sz="1800" u="none" strike="noStrike">
                          <a:effectLst/>
                          <a:latin typeface="Calibri" panose="020F0502020204030204" pitchFamily="34" charset="0"/>
                        </a:rPr>
                        <a:t> a </a:t>
                      </a:r>
                      <a:r>
                        <a:rPr lang="cs-CZ" sz="1800" u="none" strike="noStrike" err="1">
                          <a:effectLst/>
                          <a:latin typeface="Calibri" panose="020F0502020204030204" pitchFamily="34" charset="0"/>
                        </a:rPr>
                        <a:t>Slušovicko</a:t>
                      </a:r>
                      <a:endParaRPr lang="cs-CZ" sz="1800" b="1" i="0" u="none" strike="noStrike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26,0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16,7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8,6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61,3</a:t>
                      </a:r>
                    </a:p>
                  </a:txBody>
                  <a:tcPr marL="9527" marR="9527" marT="9522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3828"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u="none" strike="noStrike">
                          <a:effectLst/>
                          <a:latin typeface="Calibri" panose="020F0502020204030204" pitchFamily="34" charset="0"/>
                        </a:rPr>
                        <a:t> MAS </a:t>
                      </a:r>
                      <a:r>
                        <a:rPr lang="cs-CZ" sz="1800" u="none" strike="noStrike" err="1">
                          <a:effectLst/>
                          <a:latin typeface="Calibri" panose="020F0502020204030204" pitchFamily="34" charset="0"/>
                        </a:rPr>
                        <a:t>Podhostýnska</a:t>
                      </a:r>
                      <a:endParaRPr lang="cs-CZ" sz="1800" b="1" i="0" u="none" strike="noStrike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23,3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19,1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10,4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9,9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72,7</a:t>
                      </a:r>
                    </a:p>
                  </a:txBody>
                  <a:tcPr marL="9527" marR="9527" marT="9522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3828"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u="none" strike="noStrike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t-BR" sz="1800" u="none" strike="noStrike">
                          <a:effectLst/>
                          <a:latin typeface="Calibri" panose="020F0502020204030204" pitchFamily="34" charset="0"/>
                        </a:rPr>
                        <a:t>MAS </a:t>
                      </a:r>
                      <a:r>
                        <a:rPr lang="cs-CZ" sz="1800" u="none" strike="noStrike">
                          <a:effectLst/>
                          <a:latin typeface="Calibri" panose="020F0502020204030204" pitchFamily="34" charset="0"/>
                        </a:rPr>
                        <a:t>Valašsko – Horní </a:t>
                      </a:r>
                      <a:r>
                        <a:rPr lang="cs-CZ" sz="1800" u="none" strike="noStrike" err="1">
                          <a:effectLst/>
                          <a:latin typeface="Calibri" panose="020F0502020204030204" pitchFamily="34" charset="0"/>
                        </a:rPr>
                        <a:t>Vsacko</a:t>
                      </a:r>
                      <a:endParaRPr lang="pt-BR" sz="1800" b="1" i="0" u="none" strike="noStrike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21,3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23,3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3,2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9,6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57,4</a:t>
                      </a:r>
                    </a:p>
                  </a:txBody>
                  <a:tcPr marL="9527" marR="9527" marT="9522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3828"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u="none" strike="noStrike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cs-CZ" sz="1800" u="none" strike="noStrike" err="1">
                          <a:effectLst/>
                          <a:latin typeface="Calibri" panose="020F0502020204030204" pitchFamily="34" charset="0"/>
                        </a:rPr>
                        <a:t>Luhačovské</a:t>
                      </a:r>
                      <a:r>
                        <a:rPr lang="cs-CZ" sz="1800" u="none" strike="noStrike">
                          <a:effectLst/>
                          <a:latin typeface="Calibri" panose="020F0502020204030204" pitchFamily="34" charset="0"/>
                        </a:rPr>
                        <a:t> Zálesí</a:t>
                      </a:r>
                      <a:endParaRPr lang="cs-CZ" sz="1800" b="1" i="0" u="none" strike="noStrike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32,5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2,6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10,9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69,0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3828"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u="none" strike="noStrike">
                          <a:effectLst/>
                          <a:latin typeface="Calibri" panose="020F0502020204030204" pitchFamily="34" charset="0"/>
                        </a:rPr>
                        <a:t> MAS Kelečsko-Lešensko-Star.</a:t>
                      </a:r>
                      <a:endParaRPr lang="cs-CZ" sz="1800" b="1" i="0" u="none" strike="noStrike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16,9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9,1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7,3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33,3</a:t>
                      </a:r>
                    </a:p>
                  </a:txBody>
                  <a:tcPr marL="9527" marR="9527" marT="9522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382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cs-CZ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MAS </a:t>
                      </a:r>
                      <a:r>
                        <a:rPr lang="cs-CZ" sz="1800" u="none" strike="noStrike" dirty="0" err="1">
                          <a:effectLst/>
                          <a:latin typeface="Calibri" panose="020F0502020204030204" pitchFamily="34" charset="0"/>
                        </a:rPr>
                        <a:t>Staroměstsko</a:t>
                      </a:r>
                      <a:endParaRPr lang="cs-CZ" sz="1800" u="none" strike="noStrike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800" b="0" u="none" strike="noStrike" kern="120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17,4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800" b="0" u="none" strike="noStrike" kern="120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4,9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800" b="0" u="none" strike="noStrike" kern="120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8,5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800" b="0" u="none" strike="noStrike" kern="120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800" b="0" u="none" strike="noStrike" kern="120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7,8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800" b="1" u="none" strike="noStrike" kern="120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38,6</a:t>
                      </a:r>
                    </a:p>
                  </a:txBody>
                  <a:tcPr marL="9527" marR="9527" marT="9522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0248293"/>
                  </a:ext>
                </a:extLst>
              </a:tr>
              <a:tr h="283828"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u="none" strike="noStrike">
                          <a:effectLst/>
                          <a:latin typeface="Calibri" panose="020F0502020204030204" pitchFamily="34" charset="0"/>
                        </a:rPr>
                        <a:t> Jižní Haná</a:t>
                      </a:r>
                      <a:endParaRPr lang="cs-CZ" sz="1800" b="1" i="0" u="none" strike="noStrike">
                        <a:solidFill>
                          <a:srgbClr val="33333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23,6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7,7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9,9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8,7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49,9</a:t>
                      </a:r>
                    </a:p>
                  </a:txBody>
                  <a:tcPr marL="9527" marR="9527" marT="9522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83828"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b="1" i="0" u="none" strike="noStrike" dirty="0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 CELKEM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480,5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294,8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123,7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94,5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163,6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1157,2</a:t>
                      </a:r>
                    </a:p>
                  </a:txBody>
                  <a:tcPr marL="9527" marR="9527" marT="9522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83828"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b="1" i="0" u="none" strike="noStrike" dirty="0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 %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41,5%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25,5%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10,7%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8,2%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14,1%</a:t>
                      </a:r>
                    </a:p>
                  </a:txBody>
                  <a:tcPr marL="9527" marR="9527" marT="9522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9527" marR="9527" marT="9522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1459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8113222" cy="1450757"/>
          </a:xfrm>
        </p:spPr>
        <p:txBody>
          <a:bodyPr>
            <a:normAutofit/>
          </a:bodyPr>
          <a:lstStyle/>
          <a:p>
            <a:r>
              <a:rPr lang="cs-CZ" b="1"/>
              <a:t>PŘÍKLADY REALIZOVANÝCH PROJEKTŮ Z CLLD V IROP</a:t>
            </a:r>
            <a:endParaRPr lang="cs-CZ" b="1">
              <a:latin typeface="+mn-lt"/>
            </a:endParaRPr>
          </a:p>
        </p:txBody>
      </p:sp>
      <p:sp>
        <p:nvSpPr>
          <p:cNvPr id="4" name="Obdélník 3"/>
          <p:cNvSpPr/>
          <p:nvPr/>
        </p:nvSpPr>
        <p:spPr>
          <a:xfrm>
            <a:off x="822960" y="1917291"/>
            <a:ext cx="755412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cs-CZ" sz="2500" b="1"/>
              <a:t>Obec Nezdenice: zvýšení bezpečnosti dopravy v obci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30F8BB4B-BB6D-6D4F-8741-76307467F8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373" y="2394345"/>
            <a:ext cx="4330041" cy="32475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ABB1FE4B-D460-8F4C-9662-C1DA55E8DC8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6141" y="3323865"/>
            <a:ext cx="4330041" cy="32475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94055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8113222" cy="1450757"/>
          </a:xfrm>
        </p:spPr>
        <p:txBody>
          <a:bodyPr>
            <a:normAutofit/>
          </a:bodyPr>
          <a:lstStyle/>
          <a:p>
            <a:r>
              <a:rPr lang="cs-CZ" b="1"/>
              <a:t>PŘÍKLADY REALIZOVANÝCH PROJEKTŮ Z CLLD V IROP</a:t>
            </a:r>
            <a:endParaRPr lang="cs-CZ" b="1">
              <a:latin typeface="+mn-lt"/>
            </a:endParaRPr>
          </a:p>
        </p:txBody>
      </p:sp>
      <p:sp>
        <p:nvSpPr>
          <p:cNvPr id="4" name="Obdélník 3"/>
          <p:cNvSpPr/>
          <p:nvPr/>
        </p:nvSpPr>
        <p:spPr>
          <a:xfrm>
            <a:off x="822960" y="1917291"/>
            <a:ext cx="755412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cs-CZ" sz="2500" b="1"/>
              <a:t>Chodník u silnice III/43220 v obci Kudlovice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E4EA7F68-CACA-7D40-A77B-47F93724D9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836" y="2394345"/>
            <a:ext cx="4333673" cy="2895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A44903FC-78EC-3A45-9DB3-C277D3292D7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5492" y="3409276"/>
            <a:ext cx="4346200" cy="326012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6B085218-8BA6-AA44-BD7E-24BD40211D0F}"/>
              </a:ext>
            </a:extLst>
          </p:cNvPr>
          <p:cNvSpPr txBox="1"/>
          <p:nvPr/>
        </p:nvSpPr>
        <p:spPr>
          <a:xfrm>
            <a:off x="144836" y="5373666"/>
            <a:ext cx="14283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i="1"/>
              <a:t>Před realizací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6DCB9965-4548-F84A-9042-8B8F51814906}"/>
              </a:ext>
            </a:extLst>
          </p:cNvPr>
          <p:cNvSpPr txBox="1"/>
          <p:nvPr/>
        </p:nvSpPr>
        <p:spPr>
          <a:xfrm>
            <a:off x="4665492" y="2994054"/>
            <a:ext cx="1238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i="1"/>
              <a:t>Po realizací</a:t>
            </a:r>
          </a:p>
        </p:txBody>
      </p:sp>
    </p:spTree>
    <p:extLst>
      <p:ext uri="{BB962C8B-B14F-4D97-AF65-F5344CB8AC3E}">
        <p14:creationId xmlns:p14="http://schemas.microsoft.com/office/powerpoint/2010/main" val="38024767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8113222" cy="1450757"/>
          </a:xfrm>
        </p:spPr>
        <p:txBody>
          <a:bodyPr>
            <a:normAutofit/>
          </a:bodyPr>
          <a:lstStyle/>
          <a:p>
            <a:r>
              <a:rPr lang="cs-CZ" b="1"/>
              <a:t>PŘÍKLADY REALIZOVANÝCH PROJEKTŮ Z CLLD V IROP</a:t>
            </a:r>
            <a:endParaRPr lang="cs-CZ" b="1">
              <a:latin typeface="+mn-lt"/>
            </a:endParaRPr>
          </a:p>
        </p:txBody>
      </p:sp>
      <p:sp>
        <p:nvSpPr>
          <p:cNvPr id="4" name="Obdélník 3"/>
          <p:cNvSpPr/>
          <p:nvPr/>
        </p:nvSpPr>
        <p:spPr>
          <a:xfrm>
            <a:off x="822960" y="1917291"/>
            <a:ext cx="755412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cs-CZ" sz="2500" b="1"/>
              <a:t>Keramická a praktická dílna ZŠ Francova Lhota</a:t>
            </a:r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id="{398331A3-694D-A347-BBBB-B05DDA42F2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818" y="2394345"/>
            <a:ext cx="4364182" cy="3273136"/>
          </a:xfrm>
          <a:prstGeom prst="rect">
            <a:avLst/>
          </a:prstGeom>
        </p:spPr>
      </p:pic>
      <p:pic>
        <p:nvPicPr>
          <p:cNvPr id="18" name="Obrázek 17">
            <a:extLst>
              <a:ext uri="{FF2B5EF4-FFF2-40B4-BE49-F238E27FC236}">
                <a16:creationId xmlns:a16="http://schemas.microsoft.com/office/drawing/2014/main" id="{F4C62377-30A8-E44D-A432-4CC8C307D5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9382" y="3326296"/>
            <a:ext cx="4326800" cy="324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8976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8113222" cy="1450757"/>
          </a:xfrm>
        </p:spPr>
        <p:txBody>
          <a:bodyPr>
            <a:normAutofit/>
          </a:bodyPr>
          <a:lstStyle/>
          <a:p>
            <a:r>
              <a:rPr lang="cs-CZ" b="1"/>
              <a:t>PŘÍKLADY REALIZOVANÝCH PROJEKTŮ Z CLLD V IROP</a:t>
            </a:r>
            <a:endParaRPr lang="cs-CZ" b="1">
              <a:latin typeface="+mn-lt"/>
            </a:endParaRPr>
          </a:p>
        </p:txBody>
      </p:sp>
      <p:sp>
        <p:nvSpPr>
          <p:cNvPr id="4" name="Obdélník 3"/>
          <p:cNvSpPr/>
          <p:nvPr/>
        </p:nvSpPr>
        <p:spPr>
          <a:xfrm>
            <a:off x="822960" y="1917291"/>
            <a:ext cx="755412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cs-CZ" sz="2500" b="1"/>
              <a:t>Centrum pro všechny Bratřejov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D4EC880C-22D0-994B-9439-3E48BFC531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99" y="2540129"/>
            <a:ext cx="4732001" cy="355138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22212740-C0A4-564C-A050-F163BE9F94E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46"/>
          <a:stretch/>
        </p:blipFill>
        <p:spPr bwMode="auto">
          <a:xfrm>
            <a:off x="5380383" y="2540129"/>
            <a:ext cx="3314018" cy="412556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175591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2959" y="168617"/>
            <a:ext cx="7543800" cy="1450757"/>
          </a:xfrm>
        </p:spPr>
        <p:txBody>
          <a:bodyPr/>
          <a:lstStyle/>
          <a:p>
            <a:r>
              <a:rPr lang="cs-CZ" b="1">
                <a:latin typeface="+mn-lt"/>
              </a:rPr>
              <a:t>DĚKUJI ZA POZORNOST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cs-CZ" sz="3200" b="1"/>
              <a:t>Aleš Lahoda</a:t>
            </a:r>
          </a:p>
          <a:p>
            <a:r>
              <a:rPr lang="cs-CZ" sz="3200"/>
              <a:t>předseda Krajského sdružení NS MAS ČR Zlínského kraje</a:t>
            </a:r>
          </a:p>
          <a:p>
            <a:endParaRPr lang="cs-CZ" sz="3200" b="1"/>
          </a:p>
          <a:p>
            <a:r>
              <a:rPr lang="cs-CZ" sz="3200" b="1"/>
              <a:t>e:</a:t>
            </a:r>
            <a:r>
              <a:rPr lang="cs-CZ" sz="3200"/>
              <a:t> </a:t>
            </a:r>
            <a:r>
              <a:rPr lang="cs-CZ" sz="3200">
                <a:hlinkClick r:id="rId2"/>
              </a:rPr>
              <a:t>lahoda@mashornolidecska.cz</a:t>
            </a:r>
            <a:r>
              <a:rPr lang="cs-CZ" sz="3200"/>
              <a:t> </a:t>
            </a:r>
          </a:p>
          <a:p>
            <a:r>
              <a:rPr lang="cs-CZ" sz="3200" b="1"/>
              <a:t>t:</a:t>
            </a:r>
            <a:r>
              <a:rPr lang="cs-CZ" sz="3200"/>
              <a:t> +420 604 628 026</a:t>
            </a:r>
          </a:p>
          <a:p>
            <a:endParaRPr lang="cs-CZ" sz="3200"/>
          </a:p>
        </p:txBody>
      </p:sp>
    </p:spTree>
    <p:extLst>
      <p:ext uri="{BB962C8B-B14F-4D97-AF65-F5344CB8AC3E}">
        <p14:creationId xmlns:p14="http://schemas.microsoft.com/office/powerpoint/2010/main" val="2531354795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ktiva">
  <a:themeElements>
    <a:clrScheme name="Retrospektiva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ktiv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tiv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4167</TotalTime>
  <Words>2401</Words>
  <Application>Microsoft Macintosh PowerPoint</Application>
  <PresentationFormat>Předvádění na obrazovce (4:3)</PresentationFormat>
  <Paragraphs>550</Paragraphs>
  <Slides>26</Slides>
  <Notes>20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Retrospektiva</vt:lpstr>
      <vt:lpstr>Zaměření a změny CLLD  pro nové období </vt:lpstr>
      <vt:lpstr>CLLD / LEADER v ČR</vt:lpstr>
      <vt:lpstr>7 principů metody LEADER</vt:lpstr>
      <vt:lpstr>MAS = MÍSTNÍ AKČNÍ SKUPINA</vt:lpstr>
      <vt:lpstr>povinné orgány MAS</vt:lpstr>
      <vt:lpstr>Prezentace aplikace PowerPoint</vt:lpstr>
      <vt:lpstr>Jak to funguje?</vt:lpstr>
      <vt:lpstr>konzultační podpora MAS</vt:lpstr>
      <vt:lpstr>IROP 2014-20 / stávající stav</vt:lpstr>
      <vt:lpstr>IROP 2014-20 / stávající stav</vt:lpstr>
      <vt:lpstr>IROP 2021-27 / SC 5.2 CLLD předpokládané tematické zaměření</vt:lpstr>
      <vt:lpstr>IROP 2021-27 / SC 5.2 CLLD předpokládané tematické zaměření</vt:lpstr>
      <vt:lpstr>Zapojte se  do své MASky!</vt:lpstr>
      <vt:lpstr>Zapojte se do své MASky!</vt:lpstr>
      <vt:lpstr>AKTUÁLNÍ STAV PŘÍPRAV  CLLD NA ÚROVNI MAS</vt:lpstr>
      <vt:lpstr>MAS a CLLD  v našem kraji</vt:lpstr>
      <vt:lpstr>Přehled MAS ve Zlínském kraji</vt:lpstr>
      <vt:lpstr>Přehled MAS ve Zlínském kraji</vt:lpstr>
      <vt:lpstr>CLLD V IROP – Zlínský kraj</vt:lpstr>
      <vt:lpstr>CLLD V IROP (Zlínský kraj)</vt:lpstr>
      <vt:lpstr>CLLD V IROP (Zlínský kraj)</vt:lpstr>
      <vt:lpstr>PŘÍKLADY REALIZOVANÝCH PROJEKTŮ Z CLLD V IROP</vt:lpstr>
      <vt:lpstr>PŘÍKLADY REALIZOVANÝCH PROJEKTŮ Z CLLD V IROP</vt:lpstr>
      <vt:lpstr>PŘÍKLADY REALIZOVANÝCH PROJEKTŮ Z CLLD V IROP</vt:lpstr>
      <vt:lpstr>PŘÍKLADY REALIZOVANÝCH PROJEKTŮ Z CLLD V IROP</vt:lpstr>
      <vt:lpstr>DĚKUJI ZA POZORNOST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AKTUÁLNÍ INFORMACE PRO MAS – LEADER/CLLD</dc:title>
  <dc:creator>Honza</dc:creator>
  <cp:lastModifiedBy>Aleš Lahoda</cp:lastModifiedBy>
  <cp:revision>240</cp:revision>
  <cp:lastPrinted>2021-09-07T05:14:06Z</cp:lastPrinted>
  <dcterms:created xsi:type="dcterms:W3CDTF">2016-03-16T14:32:37Z</dcterms:created>
  <dcterms:modified xsi:type="dcterms:W3CDTF">2021-09-07T05:16:00Z</dcterms:modified>
</cp:coreProperties>
</file>