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70" r:id="rId2"/>
    <p:sldMasterId id="2147483884" r:id="rId3"/>
  </p:sldMasterIdLst>
  <p:notesMasterIdLst>
    <p:notesMasterId r:id="rId81"/>
  </p:notesMasterIdLst>
  <p:handoutMasterIdLst>
    <p:handoutMasterId r:id="rId82"/>
  </p:handoutMasterIdLst>
  <p:sldIdLst>
    <p:sldId id="256" r:id="rId4"/>
    <p:sldId id="522" r:id="rId5"/>
    <p:sldId id="487" r:id="rId6"/>
    <p:sldId id="488" r:id="rId7"/>
    <p:sldId id="373" r:id="rId8"/>
    <p:sldId id="459" r:id="rId9"/>
    <p:sldId id="460" r:id="rId10"/>
    <p:sldId id="358" r:id="rId11"/>
    <p:sldId id="359" r:id="rId12"/>
    <p:sldId id="461" r:id="rId13"/>
    <p:sldId id="530" r:id="rId14"/>
    <p:sldId id="353" r:id="rId15"/>
    <p:sldId id="513" r:id="rId16"/>
    <p:sldId id="514" r:id="rId17"/>
    <p:sldId id="531" r:id="rId18"/>
    <p:sldId id="525" r:id="rId19"/>
    <p:sldId id="515" r:id="rId20"/>
    <p:sldId id="516" r:id="rId21"/>
    <p:sldId id="517" r:id="rId22"/>
    <p:sldId id="486" r:id="rId23"/>
    <p:sldId id="376" r:id="rId24"/>
    <p:sldId id="334" r:id="rId25"/>
    <p:sldId id="377" r:id="rId26"/>
    <p:sldId id="432" r:id="rId27"/>
    <p:sldId id="433" r:id="rId28"/>
    <p:sldId id="466" r:id="rId29"/>
    <p:sldId id="495" r:id="rId30"/>
    <p:sldId id="381" r:id="rId31"/>
    <p:sldId id="467" r:id="rId32"/>
    <p:sldId id="496" r:id="rId33"/>
    <p:sldId id="497" r:id="rId34"/>
    <p:sldId id="489" r:id="rId35"/>
    <p:sldId id="382" r:id="rId36"/>
    <p:sldId id="479" r:id="rId37"/>
    <p:sldId id="498" r:id="rId38"/>
    <p:sldId id="439" r:id="rId39"/>
    <p:sldId id="441" r:id="rId40"/>
    <p:sldId id="470" r:id="rId41"/>
    <p:sldId id="490" r:id="rId42"/>
    <p:sldId id="383" r:id="rId43"/>
    <p:sldId id="468" r:id="rId44"/>
    <p:sldId id="499" r:id="rId45"/>
    <p:sldId id="491" r:id="rId46"/>
    <p:sldId id="384" r:id="rId47"/>
    <p:sldId id="469" r:id="rId48"/>
    <p:sldId id="481" r:id="rId49"/>
    <p:sldId id="492" r:id="rId50"/>
    <p:sldId id="385" r:id="rId51"/>
    <p:sldId id="446" r:id="rId52"/>
    <p:sldId id="471" r:id="rId53"/>
    <p:sldId id="500" r:id="rId54"/>
    <p:sldId id="501" r:id="rId55"/>
    <p:sldId id="493" r:id="rId56"/>
    <p:sldId id="386" r:id="rId57"/>
    <p:sldId id="472" r:id="rId58"/>
    <p:sldId id="502" r:id="rId59"/>
    <p:sldId id="504" r:id="rId60"/>
    <p:sldId id="494" r:id="rId61"/>
    <p:sldId id="387" r:id="rId62"/>
    <p:sldId id="453" r:id="rId63"/>
    <p:sldId id="473" r:id="rId64"/>
    <p:sldId id="506" r:id="rId65"/>
    <p:sldId id="507" r:id="rId66"/>
    <p:sldId id="532" r:id="rId67"/>
    <p:sldId id="410" r:id="rId68"/>
    <p:sldId id="483" r:id="rId69"/>
    <p:sldId id="508" r:id="rId70"/>
    <p:sldId id="509" r:id="rId71"/>
    <p:sldId id="510" r:id="rId72"/>
    <p:sldId id="511" r:id="rId73"/>
    <p:sldId id="321" r:id="rId74"/>
    <p:sldId id="477" r:id="rId75"/>
    <p:sldId id="293" r:id="rId76"/>
    <p:sldId id="462" r:id="rId77"/>
    <p:sldId id="300" r:id="rId78"/>
    <p:sldId id="465" r:id="rId79"/>
    <p:sldId id="425" r:id="rId80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al Rostislav" initials="MR" lastIdx="14" clrIdx="0"/>
  <p:cmAuthor id="2" name="Fišerová Martina" initials="FM" lastIdx="1" clrIdx="1"/>
  <p:cmAuthor id="3" name="Jan Heřmánek" initials="J.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0B8"/>
    <a:srgbClr val="00B19D"/>
    <a:srgbClr val="1D71B8"/>
    <a:srgbClr val="0432FF"/>
    <a:srgbClr val="2700DC"/>
    <a:srgbClr val="EA2E7A"/>
    <a:srgbClr val="783B83"/>
    <a:srgbClr val="8DC63F"/>
    <a:srgbClr val="AAD571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3" autoAdjust="0"/>
    <p:restoredTop sz="89258" autoAdjust="0"/>
  </p:normalViewPr>
  <p:slideViewPr>
    <p:cSldViewPr snapToGrid="0">
      <p:cViewPr varScale="1">
        <p:scale>
          <a:sx n="103" d="100"/>
          <a:sy n="103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Anal&#253;za%20obc&#237;\2020\08_Srpen\01.08.2020%20HH08%20KategorieMestIN_&#250;prav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rojan\Desktop\&#268;erp&#225;n&#237;%20dle%20PF\2020\&#268;erp&#225;n&#237;_PF_Kraje_2020_08_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Objemy a počty podpořených projektů obcí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dle jejich velikosti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4714613302148852E-2"/>
          <c:y val="0.18993733175144548"/>
          <c:w val="0.85870300164261215"/>
          <c:h val="0.6891830969976300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VelikostiObci!$C$84</c:f>
              <c:strCache>
                <c:ptCount val="1"/>
                <c:pt idx="0">
                  <c:v>Objem EFRR</c:v>
                </c:pt>
              </c:strCache>
            </c:strRef>
          </c:tx>
          <c:spPr>
            <a:solidFill>
              <a:srgbClr val="1D70B8"/>
            </a:solidFill>
            <a:ln w="3175">
              <a:noFill/>
            </a:ln>
            <a:effectLst/>
          </c:spPr>
          <c:invertIfNegative val="0"/>
          <c:cat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cat>
          <c:val>
            <c:numRef>
              <c:f>VelikostiObci!$C$85:$C$92</c:f>
              <c:numCache>
                <c:formatCode>#\ ##0.00\ \ \ " mld."\ "Kč"</c:formatCode>
                <c:ptCount val="8"/>
                <c:pt idx="0">
                  <c:v>1493647401.0100002</c:v>
                </c:pt>
                <c:pt idx="1">
                  <c:v>2864742193.1400008</c:v>
                </c:pt>
                <c:pt idx="2">
                  <c:v>7712570663.039999</c:v>
                </c:pt>
                <c:pt idx="3">
                  <c:v>8147609633.539999</c:v>
                </c:pt>
                <c:pt idx="4">
                  <c:v>4117360233.0799994</c:v>
                </c:pt>
                <c:pt idx="5">
                  <c:v>4708969560.3500004</c:v>
                </c:pt>
                <c:pt idx="6">
                  <c:v>3661677281.2300005</c:v>
                </c:pt>
                <c:pt idx="7">
                  <c:v>5903189211.8399992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64289560"/>
        <c:axId val="464291200"/>
      </c:barChart>
      <c:scatterChart>
        <c:scatterStyle val="lineMarker"/>
        <c:varyColors val="0"/>
        <c:ser>
          <c:idx val="0"/>
          <c:order val="0"/>
          <c:tx>
            <c:strRef>
              <c:f>VelikostiObci!$B$84</c:f>
              <c:strCache>
                <c:ptCount val="1"/>
                <c:pt idx="0">
                  <c:v>Počet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EA2E7A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xVal>
          <c:yVal>
            <c:numRef>
              <c:f>VelikostiObci!$B$85:$B$92</c:f>
              <c:numCache>
                <c:formatCode>#,##0</c:formatCode>
                <c:ptCount val="8"/>
                <c:pt idx="0">
                  <c:v>458</c:v>
                </c:pt>
                <c:pt idx="1">
                  <c:v>682</c:v>
                </c:pt>
                <c:pt idx="2">
                  <c:v>1331</c:v>
                </c:pt>
                <c:pt idx="3">
                  <c:v>1197</c:v>
                </c:pt>
                <c:pt idx="4">
                  <c:v>498</c:v>
                </c:pt>
                <c:pt idx="5">
                  <c:v>408</c:v>
                </c:pt>
                <c:pt idx="6">
                  <c:v>204</c:v>
                </c:pt>
                <c:pt idx="7">
                  <c:v>208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67-457F-84AF-AA293DA0D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58928"/>
        <c:axId val="541253024"/>
      </c:scatterChart>
      <c:catAx>
        <c:axId val="46428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91200"/>
        <c:crosses val="autoZero"/>
        <c:auto val="1"/>
        <c:lblAlgn val="ctr"/>
        <c:lblOffset val="100"/>
        <c:noMultiLvlLbl val="0"/>
      </c:catAx>
      <c:valAx>
        <c:axId val="46429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4289560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5.9278764703994619E-3"/>
                <c:y val="0.32465278099111605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Miliardy Kč (EFRR)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valAx>
        <c:axId val="54125302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1258928"/>
        <c:crosses val="max"/>
        <c:crossBetween val="midCat"/>
      </c:valAx>
      <c:valAx>
        <c:axId val="54125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125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chemeClr val="tx1">
                    <a:lumMod val="65000"/>
                    <a:lumOff val="35000"/>
                  </a:schemeClr>
                </a:solidFill>
              </a:rPr>
              <a:t>Podpora na</a:t>
            </a:r>
            <a:r>
              <a:rPr lang="cs-CZ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obyvatele kraje</a:t>
            </a:r>
            <a:endParaRPr lang="cs-CZ" b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1443080632026549"/>
          <c:y val="0.18671136216966178"/>
          <c:w val="0.86640065806941136"/>
          <c:h val="0.539819349748238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KrajePřehled!$C$98</c:f>
              <c:strCache>
                <c:ptCount val="1"/>
                <c:pt idx="0">
                  <c:v>Podpora na 100 000 obyvatel kraje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CBE4-45DF-8BB8-14FA65015EF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A98-41FE-B5AA-A9D21AD9A98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C8A4-4C69-8044-F7BCEA80DB7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621-4204-97F3-F044CAD3F76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CCD-45EE-9967-7126427D05E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CD-45EE-9967-7126427D05EE}"/>
              </c:ext>
            </c:extLst>
          </c:dPt>
          <c:dPt>
            <c:idx val="12"/>
            <c:invertIfNegative val="0"/>
            <c:bubble3D val="0"/>
            <c:spPr>
              <a:solidFill>
                <a:srgbClr val="1D70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4DB-4B84-A3DF-B00F30391542}"/>
              </c:ext>
            </c:extLst>
          </c:dPt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KrajePřehled!$C$99:$C$111</c:f>
              <c:numCache>
                <c:formatCode>#\ ##0\ "Kč"</c:formatCode>
                <c:ptCount val="13"/>
                <c:pt idx="0">
                  <c:v>1142199986.838361</c:v>
                </c:pt>
                <c:pt idx="1">
                  <c:v>1239533991.6869209</c:v>
                </c:pt>
                <c:pt idx="2">
                  <c:v>1226736223.459753</c:v>
                </c:pt>
                <c:pt idx="3">
                  <c:v>982791555.51835358</c:v>
                </c:pt>
                <c:pt idx="4">
                  <c:v>870387217.24801505</c:v>
                </c:pt>
                <c:pt idx="5">
                  <c:v>1145278500.7205982</c:v>
                </c:pt>
                <c:pt idx="6">
                  <c:v>1469439315.2902703</c:v>
                </c:pt>
                <c:pt idx="7">
                  <c:v>1321853204.4789393</c:v>
                </c:pt>
                <c:pt idx="8">
                  <c:v>1576592987.6089571</c:v>
                </c:pt>
                <c:pt idx="9">
                  <c:v>985954241.47930193</c:v>
                </c:pt>
                <c:pt idx="10">
                  <c:v>1210785656.3951998</c:v>
                </c:pt>
                <c:pt idx="11">
                  <c:v>1078458846.2634809</c:v>
                </c:pt>
                <c:pt idx="12">
                  <c:v>1133507310.7234015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714972632"/>
        <c:axId val="714971320"/>
      </c:barChart>
      <c:lineChart>
        <c:grouping val="standard"/>
        <c:varyColors val="0"/>
        <c:ser>
          <c:idx val="1"/>
          <c:order val="1"/>
          <c:tx>
            <c:strRef>
              <c:f>KrajePřehled!$D$98</c:f>
              <c:strCache>
                <c:ptCount val="1"/>
                <c:pt idx="0">
                  <c:v>Průměr krajů</c:v>
                </c:pt>
              </c:strCache>
            </c:strRef>
          </c:tx>
          <c:spPr>
            <a:ln w="34925" cap="sq">
              <a:solidFill>
                <a:srgbClr val="EA2E7A"/>
              </a:solidFill>
              <a:round/>
            </a:ln>
            <a:effectLst/>
          </c:spPr>
          <c:marker>
            <c:symbol val="none"/>
          </c:marker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KrajePřehled!$D$99:$D$111</c:f>
              <c:numCache>
                <c:formatCode>#\ ##0\ "Kč"</c:formatCode>
                <c:ptCount val="13"/>
                <c:pt idx="0">
                  <c:v>1158076015.9911253</c:v>
                </c:pt>
                <c:pt idx="1">
                  <c:v>1158076015.9911253</c:v>
                </c:pt>
                <c:pt idx="2">
                  <c:v>1158076015.9911253</c:v>
                </c:pt>
                <c:pt idx="3">
                  <c:v>1158076015.9911253</c:v>
                </c:pt>
                <c:pt idx="4">
                  <c:v>1158076015.9911253</c:v>
                </c:pt>
                <c:pt idx="5">
                  <c:v>1158076015.9911253</c:v>
                </c:pt>
                <c:pt idx="6">
                  <c:v>1158076015.9911253</c:v>
                </c:pt>
                <c:pt idx="7">
                  <c:v>1158076015.9911253</c:v>
                </c:pt>
                <c:pt idx="8">
                  <c:v>1158076015.9911253</c:v>
                </c:pt>
                <c:pt idx="9">
                  <c:v>1158076015.9911253</c:v>
                </c:pt>
                <c:pt idx="10">
                  <c:v>1158076015.9911253</c:v>
                </c:pt>
                <c:pt idx="11">
                  <c:v>1158076015.9911253</c:v>
                </c:pt>
                <c:pt idx="12">
                  <c:v>1158076015.9911253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21-4204-97F3-F044CAD3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972632"/>
        <c:axId val="714971320"/>
      </c:lineChart>
      <c:catAx>
        <c:axId val="71497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1320"/>
        <c:crosses val="autoZero"/>
        <c:auto val="1"/>
        <c:lblAlgn val="ctr"/>
        <c:lblOffset val="100"/>
        <c:noMultiLvlLbl val="0"/>
      </c:catAx>
      <c:valAx>
        <c:axId val="714971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\ 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1497263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1134490534763725E-2"/>
                <c:y val="0.25339240066423879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Miliony</a:t>
                  </a:r>
                  <a:r>
                    <a:rPr lang="cs-CZ" sz="1200" b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Kč (EFRR)</a:t>
                  </a:r>
                  <a:endParaRPr lang="en-US" sz="1200" b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15ABAC-39B0-40F5-9669-FF9E5B9C1A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12FCFAF-305D-4642-9A97-F78108111FAD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60DC2E-E94D-4D9B-BEE7-B6386011DFDF}" type="parTrans" cxnId="{DF004BD7-222E-4B4E-AFD6-6575F57F61DA}">
      <dgm:prSet/>
      <dgm:spPr/>
      <dgm:t>
        <a:bodyPr/>
        <a:lstStyle/>
        <a:p>
          <a:endParaRPr lang="cs-CZ"/>
        </a:p>
      </dgm:t>
    </dgm:pt>
    <dgm:pt modelId="{1069E774-1417-4082-B21A-643EB56E9CC6}" type="sibTrans" cxnId="{DF004BD7-222E-4B4E-AFD6-6575F57F61DA}">
      <dgm:prSet/>
      <dgm:spPr/>
      <dgm:t>
        <a:bodyPr/>
        <a:lstStyle/>
        <a:p>
          <a:endParaRPr lang="cs-CZ"/>
        </a:p>
      </dgm:t>
    </dgm:pt>
    <dgm:pt modelId="{9D52FBFF-2B9B-43E0-BBD7-BBEC054211CD}">
      <dgm:prSet custT="1"/>
      <dgm:spPr/>
      <dgm:t>
        <a:bodyPr/>
        <a:lstStyle/>
        <a:p>
          <a:pPr rtl="0"/>
          <a:r>
            <a:rPr lang="cs-CZ" sz="1800" b="1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1273AA-13C0-4F94-BC51-7FFDA5D19D4E}" type="parTrans" cxnId="{70442D9C-8827-4454-90AF-5E9344B2DFF3}">
      <dgm:prSet/>
      <dgm:spPr/>
      <dgm:t>
        <a:bodyPr/>
        <a:lstStyle/>
        <a:p>
          <a:endParaRPr lang="cs-CZ"/>
        </a:p>
      </dgm:t>
    </dgm:pt>
    <dgm:pt modelId="{A7F4E5B5-A449-42ED-A68E-085D0B12888B}" type="sibTrans" cxnId="{70442D9C-8827-4454-90AF-5E9344B2DFF3}">
      <dgm:prSet/>
      <dgm:spPr/>
      <dgm:t>
        <a:bodyPr/>
        <a:lstStyle/>
        <a:p>
          <a:endParaRPr lang="cs-CZ"/>
        </a:p>
      </dgm:t>
    </dgm:pt>
    <dgm:pt modelId="{7816EABF-7AA4-4290-9B09-3C3E5C2B3EB1}" type="pres">
      <dgm:prSet presAssocID="{EC15ABAC-39B0-40F5-9669-FF9E5B9C1A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83AF3FE-DD19-4B1E-864E-07E0FD661C10}" type="pres">
      <dgm:prSet presAssocID="{812FCFAF-305D-4642-9A97-F78108111FAD}" presName="parentText" presStyleLbl="node1" presStyleIdx="0" presStyleCnt="2" custScaleY="51308" custLinFactY="-60931" custLinFactNeighborX="1060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BC9A35-A6C4-489C-9989-F3A50E769E3F}" type="pres">
      <dgm:prSet presAssocID="{1069E774-1417-4082-B21A-643EB56E9CC6}" presName="spacer" presStyleCnt="0"/>
      <dgm:spPr/>
    </dgm:pt>
    <dgm:pt modelId="{02C9FC45-1524-4261-AB72-58D69F5D8700}" type="pres">
      <dgm:prSet presAssocID="{9D52FBFF-2B9B-43E0-BBD7-BBEC054211CD}" presName="parentText" presStyleLbl="node1" presStyleIdx="1" presStyleCnt="2" custScaleY="50146" custLinFactY="5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8C32F2B-3D17-4CD8-BF15-D973892A1324}" type="presOf" srcId="{9D52FBFF-2B9B-43E0-BBD7-BBEC054211CD}" destId="{02C9FC45-1524-4261-AB72-58D69F5D8700}" srcOrd="0" destOrd="0" presId="urn:microsoft.com/office/officeart/2005/8/layout/vList2"/>
    <dgm:cxn modelId="{30712A38-83E5-4216-A444-495275BFBCFE}" type="presOf" srcId="{EC15ABAC-39B0-40F5-9669-FF9E5B9C1A43}" destId="{7816EABF-7AA4-4290-9B09-3C3E5C2B3EB1}" srcOrd="0" destOrd="0" presId="urn:microsoft.com/office/officeart/2005/8/layout/vList2"/>
    <dgm:cxn modelId="{BD42EC73-3F7C-48B0-8608-5BBAAC6503AE}" type="presOf" srcId="{812FCFAF-305D-4642-9A97-F78108111FAD}" destId="{183AF3FE-DD19-4B1E-864E-07E0FD661C10}" srcOrd="0" destOrd="0" presId="urn:microsoft.com/office/officeart/2005/8/layout/vList2"/>
    <dgm:cxn modelId="{70442D9C-8827-4454-90AF-5E9344B2DFF3}" srcId="{EC15ABAC-39B0-40F5-9669-FF9E5B9C1A43}" destId="{9D52FBFF-2B9B-43E0-BBD7-BBEC054211CD}" srcOrd="1" destOrd="0" parTransId="{211273AA-13C0-4F94-BC51-7FFDA5D19D4E}" sibTransId="{A7F4E5B5-A449-42ED-A68E-085D0B12888B}"/>
    <dgm:cxn modelId="{DF004BD7-222E-4B4E-AFD6-6575F57F61DA}" srcId="{EC15ABAC-39B0-40F5-9669-FF9E5B9C1A43}" destId="{812FCFAF-305D-4642-9A97-F78108111FAD}" srcOrd="0" destOrd="0" parTransId="{1260DC2E-E94D-4D9B-BEE7-B6386011DFDF}" sibTransId="{1069E774-1417-4082-B21A-643EB56E9CC6}"/>
    <dgm:cxn modelId="{16B843E8-2CE4-44EF-ABE1-DF765FFDCFFE}" type="presParOf" srcId="{7816EABF-7AA4-4290-9B09-3C3E5C2B3EB1}" destId="{183AF3FE-DD19-4B1E-864E-07E0FD661C10}" srcOrd="0" destOrd="0" presId="urn:microsoft.com/office/officeart/2005/8/layout/vList2"/>
    <dgm:cxn modelId="{0530C38B-218E-4A0B-A6D8-A665F8C731B8}" type="presParOf" srcId="{7816EABF-7AA4-4290-9B09-3C3E5C2B3EB1}" destId="{3DBC9A35-A6C4-489C-9989-F3A50E769E3F}" srcOrd="1" destOrd="0" presId="urn:microsoft.com/office/officeart/2005/8/layout/vList2"/>
    <dgm:cxn modelId="{875D999B-9566-44B0-B0D4-EE6354985C87}" type="presParOf" srcId="{7816EABF-7AA4-4290-9B09-3C3E5C2B3EB1}" destId="{02C9FC45-1524-4261-AB72-58D69F5D870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AF3FE-DD19-4B1E-864E-07E0FD661C10}">
      <dsp:nvSpPr>
        <dsp:cNvPr id="0" name=""/>
        <dsp:cNvSpPr/>
      </dsp:nvSpPr>
      <dsp:spPr>
        <a:xfrm>
          <a:off x="0" y="283801"/>
          <a:ext cx="7543800" cy="624315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7 operačních programů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77" y="314278"/>
        <a:ext cx="7482846" cy="563361"/>
      </dsp:txXfrm>
    </dsp:sp>
    <dsp:sp modelId="{02C9FC45-1524-4261-AB72-58D69F5D8700}">
      <dsp:nvSpPr>
        <dsp:cNvPr id="0" name=""/>
        <dsp:cNvSpPr/>
      </dsp:nvSpPr>
      <dsp:spPr>
        <a:xfrm>
          <a:off x="0" y="2844871"/>
          <a:ext cx="7543800" cy="6101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1" kern="1200" dirty="0">
              <a:latin typeface="Arial" panose="020B0604020202020204" pitchFamily="34" charset="0"/>
              <a:cs typeface="Arial" panose="020B0604020202020204" pitchFamily="34" charset="0"/>
            </a:rPr>
            <a:t>Přeshraniční operační programy </a:t>
          </a:r>
          <a:endParaRPr lang="cs-CZ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786" y="2874657"/>
        <a:ext cx="7484228" cy="550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0.97957</cdr:x>
      <cdr:y>0.34223</cdr:y>
    </cdr:from>
    <cdr:to>
      <cdr:x>0.99764</cdr:x>
      <cdr:y>0.75256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905772" y="1294303"/>
          <a:ext cx="145838" cy="1551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cs-CZ" sz="1200" dirty="0">
              <a:solidFill>
                <a:schemeClr val="tx1">
                  <a:lumMod val="65000"/>
                  <a:lumOff val="35000"/>
                </a:schemeClr>
              </a:solidFill>
            </a:rPr>
            <a:t>Projekty</a:t>
          </a:r>
          <a:endParaRPr lang="cs-CZ" sz="1100" dirty="0">
            <a:solidFill>
              <a:schemeClr val="tx1">
                <a:lumMod val="65000"/>
                <a:lumOff val="3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A828EF0-7CBA-D14D-8B93-4AEC502D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A80E7-8FBD-DD48-987B-63C5EE2A5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6ED-4A75-E14F-82F9-3E3A8AD014FD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A00D05-E443-ED44-AA5F-6BE262375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666CAB-A58F-8B4D-9AF9-5F2D5B2377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A9EE-A766-5048-BAAD-8086428685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1D0AC-43AB-41D4-86E8-17FEADBDF08C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AEC34-F7C9-4DC8-A740-BE07CA3057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549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MS2014+ k 1.8.2020.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projekty s jedním krajem realizace.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404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214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211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84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63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814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803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495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49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818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9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39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42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363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58A3C-3B05-48C5-9A81-9ECA945227A4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170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58A3C-3B05-48C5-9A81-9ECA945227A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9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96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779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67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24.09.2020</a:t>
            </a:fld>
            <a:endParaRPr lang="cs-CZ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1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cs-CZ"/>
              <a:t>Kliknutím na ikonu přidáte obrázek.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24.09.2020</a:t>
            </a:fld>
            <a:endParaRPr lang="cs-CZ"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86535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6359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808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7979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420525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69645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03039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3688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46407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641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85973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16456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24.09.2020</a:t>
            </a:fld>
            <a:endParaRPr lang="cs-CZ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00743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7188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45354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49478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48672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57391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90659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8" y="695469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7979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2187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effectLst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784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57EF51-3674-2346-A505-BFB4C7190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8680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695469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2317521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7" y="3866465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5664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204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24.09.2020</a:t>
            </a:fld>
            <a:endParaRPr lang="cs-CZ"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67153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81535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58856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59723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768683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15731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20745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353507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764993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9370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24.09.2020</a:t>
            </a:fld>
            <a:endParaRPr lang="cs-CZ"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943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654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375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4706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195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24.09.2020</a:t>
            </a:fld>
            <a:endParaRPr lang="cs-CZ"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7376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D09803C-109F-484A-83D6-FFACFBED6390}" type="datetimeFigureOut">
              <a:rPr lang="cs-CZ" smtClean="0"/>
              <a:pPr/>
              <a:t>24.09.2020</a:t>
            </a:fld>
            <a:endParaRPr lang="cs-CZ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cs-CZ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1EF0B5-C7E7-4D35-8DA3-8FBF269A8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push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715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24.09.2020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8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3.sv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sv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Gpfvo55vmAhUSa1AKHdHgBiIQjRx6BAgBEAQ&amp;url=https://velosolutions.com/pump-track/en/pump-track-cesis-latvia/&amp;psig=AOvVaw290dVaCYcDrMo58pPgDn58&amp;ust=1575542619675948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4.svg"/><Relationship Id="rId4" Type="http://schemas.openxmlformats.org/officeDocument/2006/relationships/image" Target="../media/image43.png"/><Relationship Id="rId9" Type="http://schemas.openxmlformats.org/officeDocument/2006/relationships/image" Target="../media/image68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sv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svg"/><Relationship Id="rId5" Type="http://schemas.openxmlformats.org/officeDocument/2006/relationships/image" Target="../media/image53.png"/><Relationship Id="rId4" Type="http://schemas.openxmlformats.org/officeDocument/2006/relationships/image" Target="../media/image77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svg"/><Relationship Id="rId5" Type="http://schemas.openxmlformats.org/officeDocument/2006/relationships/image" Target="../media/image56.png"/><Relationship Id="rId4" Type="http://schemas.openxmlformats.org/officeDocument/2006/relationships/image" Target="../media/image8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7" Type="http://schemas.openxmlformats.org/officeDocument/2006/relationships/image" Target="../media/image9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94.sv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104.sv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110.sv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118.svg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9" Type="http://schemas.openxmlformats.org/officeDocument/2006/relationships/image" Target="../media/image122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16.svg"/><Relationship Id="rId7" Type="http://schemas.openxmlformats.org/officeDocument/2006/relationships/image" Target="../media/image122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128.svg"/><Relationship Id="rId5" Type="http://schemas.openxmlformats.org/officeDocument/2006/relationships/image" Target="../media/image120.svg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../media/image118.sv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38.svg"/><Relationship Id="rId18" Type="http://schemas.openxmlformats.org/officeDocument/2006/relationships/image" Target="../media/image76.png"/><Relationship Id="rId3" Type="http://schemas.openxmlformats.org/officeDocument/2006/relationships/image" Target="../media/image34.svg"/><Relationship Id="rId21" Type="http://schemas.openxmlformats.org/officeDocument/2006/relationships/image" Target="../media/image122.svg"/><Relationship Id="rId7" Type="http://schemas.openxmlformats.org/officeDocument/2006/relationships/image" Target="../media/image79.svg"/><Relationship Id="rId12" Type="http://schemas.openxmlformats.org/officeDocument/2006/relationships/image" Target="../media/image92.png"/><Relationship Id="rId17" Type="http://schemas.openxmlformats.org/officeDocument/2006/relationships/image" Target="../media/image141.svg"/><Relationship Id="rId2" Type="http://schemas.openxmlformats.org/officeDocument/2006/relationships/image" Target="../media/image88.png"/><Relationship Id="rId16" Type="http://schemas.openxmlformats.org/officeDocument/2006/relationships/image" Target="../media/image94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47.svg"/><Relationship Id="rId5" Type="http://schemas.openxmlformats.org/officeDocument/2006/relationships/image" Target="../media/image32.svg"/><Relationship Id="rId15" Type="http://schemas.openxmlformats.org/officeDocument/2006/relationships/image" Target="../media/image77.svg"/><Relationship Id="rId23" Type="http://schemas.openxmlformats.org/officeDocument/2006/relationships/image" Target="../media/image116.svg"/><Relationship Id="rId10" Type="http://schemas.openxmlformats.org/officeDocument/2006/relationships/image" Target="../media/image91.png"/><Relationship Id="rId19" Type="http://schemas.openxmlformats.org/officeDocument/2006/relationships/image" Target="../media/image118.svg"/><Relationship Id="rId4" Type="http://schemas.openxmlformats.org/officeDocument/2006/relationships/image" Target="../media/image89.png"/><Relationship Id="rId9" Type="http://schemas.openxmlformats.org/officeDocument/2006/relationships/image" Target="../media/image120.svg"/><Relationship Id="rId14" Type="http://schemas.openxmlformats.org/officeDocument/2006/relationships/image" Target="../media/image93.png"/><Relationship Id="rId22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5" Type="http://schemas.openxmlformats.org/officeDocument/2006/relationships/image" Target="../media/image97.png"/><Relationship Id="rId4" Type="http://schemas.openxmlformats.org/officeDocument/2006/relationships/image" Target="../media/image144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irop@mmr.cz" TargetMode="External"/><Relationship Id="rId7" Type="http://schemas.openxmlformats.org/officeDocument/2006/relationships/image" Target="../media/image152.svg"/><Relationship Id="rId2" Type="http://schemas.openxmlformats.org/officeDocument/2006/relationships/hyperlink" Target="http://www.irop.mmr.cz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150.svg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</a:t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IROP </a:t>
            </a:r>
            <a:r>
              <a:rPr lang="cs-CZ" sz="3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endParaRPr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2241437" y="4975849"/>
            <a:ext cx="45204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29.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9. 2020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Liberec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63346"/>
            <a:ext cx="7886700" cy="195403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Architektura období 2021+ 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08961860"/>
              </p:ext>
            </p:extLst>
          </p:nvPr>
        </p:nvGraphicFramePr>
        <p:xfrm>
          <a:off x="800100" y="1115560"/>
          <a:ext cx="7543800" cy="3846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66B7154-BF3D-4F45-830C-FA392FFA2CFB}"/>
              </a:ext>
            </a:extLst>
          </p:cNvPr>
          <p:cNvSpPr txBox="1"/>
          <p:nvPr/>
        </p:nvSpPr>
        <p:spPr>
          <a:xfrm>
            <a:off x="729344" y="4678918"/>
            <a:ext cx="67273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ČR – Polsko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Slovensko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Rakousko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Bavorsko – ČR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Svobodný stát Sasko – ČR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CB5E1DE-7FA2-4C12-AA36-746FF57C63FA}"/>
              </a:ext>
            </a:extLst>
          </p:cNvPr>
          <p:cNvSpPr txBox="1"/>
          <p:nvPr/>
        </p:nvSpPr>
        <p:spPr>
          <a:xfrm>
            <a:off x="729344" y="1992376"/>
            <a:ext cx="78867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Technologie a aplikace pro konkurenceschopnost (MPO)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Doprava (MD)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Životní prostředí (MŽP)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Jan Amos Komenský (MŠMT)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Zaměstnanost plus (MPSV)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Technická pomoc (MMR)</a:t>
            </a: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0597426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6" y="388643"/>
            <a:ext cx="8036909" cy="6778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Další významné fondy ovlivňující přípravu </a:t>
            </a:r>
            <a:b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IROP 2021 </a:t>
            </a:r>
            <a:r>
              <a:rPr lang="cs-CZ" sz="3200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2027</a:t>
            </a: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5" y="1327780"/>
            <a:ext cx="7766621" cy="450949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879"/>
              </a:spcBef>
              <a:buNone/>
            </a:pPr>
            <a:r>
              <a:rPr lang="cs-CZ" sz="1900" b="1" dirty="0" smtClean="0">
                <a:solidFill>
                  <a:schemeClr val="tx2">
                    <a:lumMod val="50000"/>
                  </a:schemeClr>
                </a:solidFill>
              </a:rPr>
              <a:t>REACT-EU</a:t>
            </a:r>
            <a:endParaRPr lang="cs-CZ" sz="1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Cca 1 mld. EUR do IROP 2014 – 2020 (nová prioritní osa; nutnost témat v  reakci na následky COVID-19; v současné době se o nich vyjednává s EK - UV č. 811/2020 </a:t>
            </a: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 smtClean="0">
                <a:solidFill>
                  <a:schemeClr val="tx2">
                    <a:lumMod val="50000"/>
                  </a:schemeClr>
                </a:solidFill>
              </a:rPr>
              <a:t>RRF (Fond Obnovy)</a:t>
            </a:r>
            <a:endParaRPr lang="cs-CZ" sz="19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Cca </a:t>
            </a: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7,3 mld. EUR na „reformní témata“ (dotace</a:t>
            </a:r>
            <a:r>
              <a:rPr lang="en-US" sz="1700" dirty="0" smtClean="0">
                <a:solidFill>
                  <a:schemeClr val="tx2">
                    <a:lumMod val="50000"/>
                  </a:schemeClr>
                </a:solidFill>
              </a:rPr>
              <a:t>&amp;</a:t>
            </a: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půjčky); řídí MPO; v současné době probíhá příprava Národního plánu obnovy</a:t>
            </a:r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spcBef>
                <a:spcPts val="879"/>
              </a:spcBef>
              <a:buNone/>
            </a:pPr>
            <a:r>
              <a:rPr lang="cs-CZ" sz="1900" b="1" dirty="0" smtClean="0">
                <a:solidFill>
                  <a:schemeClr val="tx2">
                    <a:lumMod val="50000"/>
                  </a:schemeClr>
                </a:solidFill>
              </a:rPr>
              <a:t>JTF </a:t>
            </a: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(Fond </a:t>
            </a:r>
            <a:r>
              <a:rPr lang="cs-CZ" sz="1900" b="1" dirty="0" smtClean="0">
                <a:solidFill>
                  <a:schemeClr val="tx2">
                    <a:lumMod val="50000"/>
                  </a:schemeClr>
                </a:solidFill>
              </a:rPr>
              <a:t>spravedlivé transformace)</a:t>
            </a:r>
            <a:endParaRPr lang="cs-CZ" sz="19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>
                <a:solidFill>
                  <a:schemeClr val="tx2">
                    <a:lumMod val="50000"/>
                  </a:schemeClr>
                </a:solidFill>
              </a:rPr>
              <a:t>Cca </a:t>
            </a:r>
            <a:r>
              <a:rPr lang="cs-CZ" sz="1700" smtClean="0">
                <a:solidFill>
                  <a:schemeClr val="tx2">
                    <a:lumMod val="50000"/>
                  </a:schemeClr>
                </a:solidFill>
              </a:rPr>
              <a:t>1,6 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mld. EUR </a:t>
            </a: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pro „uhelné regiony“; příprava tzv. plánů a mechanismu transformace (MMR); implementace prostřednictvím samostatného OP (bude řídit MŽP)</a:t>
            </a:r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54896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4" y="365126"/>
            <a:ext cx="8420252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Příprava programů po roce 2020 na národní úrovni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042" y="1892938"/>
            <a:ext cx="7763916" cy="4002815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Národní koncepce realizace politiky soudržnosti po roce 2020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Strategie regionálního rozvoje ČR 2021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Jednotný národní rámec pravidel a postupů v programovém období 2021-2027  - jednotné metodické prostředí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Dohoda o partnerství 2021 – 2027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Ostatní operační programy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Pravidla spolufinancování projektů ze státního rozpočtu (10/2020)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Příprava monitorovacího systému MS2021+ 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861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35804"/>
            <a:ext cx="7886700" cy="10828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Obce jako příjemci podpory v 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0000000-0008-0000-05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941574"/>
              </p:ext>
            </p:extLst>
          </p:nvPr>
        </p:nvGraphicFramePr>
        <p:xfrm>
          <a:off x="536659" y="1418671"/>
          <a:ext cx="8070681" cy="3781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9914048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436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Podpora IROP v krajích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3226369"/>
              </p:ext>
            </p:extLst>
          </p:nvPr>
        </p:nvGraphicFramePr>
        <p:xfrm>
          <a:off x="628650" y="1347108"/>
          <a:ext cx="7886700" cy="4217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1481031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hračka, hydrant, květina&#10;&#10;Popis byl vytvořen automaticky">
            <a:extLst>
              <a:ext uri="{FF2B5EF4-FFF2-40B4-BE49-F238E27FC236}">
                <a16:creationId xmlns:a16="http://schemas.microsoft.com/office/drawing/2014/main" id="{8C134173-049D-B14D-B5B1-30A2C6D3A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000" y1="53125" x2="18250" y2="45875"/>
                        <a14:backgroundMark x1="18250" y1="45875" x2="26750" y2="37125"/>
                        <a14:backgroundMark x1="26750" y1="37125" x2="34625" y2="32500"/>
                        <a14:backgroundMark x1="34625" y1="32500" x2="49375" y2="26500"/>
                        <a14:backgroundMark x1="49375" y1="26500" x2="61000" y2="28375"/>
                        <a14:backgroundMark x1="61000" y1="28375" x2="68000" y2="33500"/>
                        <a14:backgroundMark x1="68000" y1="33500" x2="71875" y2="41375"/>
                        <a14:backgroundMark x1="71875" y1="41375" x2="77125" y2="46875"/>
                        <a14:backgroundMark x1="77125" y1="46875" x2="81000" y2="56875"/>
                        <a14:backgroundMark x1="81000" y1="56875" x2="80750" y2="64625"/>
                        <a14:backgroundMark x1="80750" y1="64625" x2="73625" y2="71625"/>
                        <a14:backgroundMark x1="73625" y1="71625" x2="56875" y2="73250"/>
                        <a14:backgroundMark x1="56875" y1="73250" x2="41000" y2="69250"/>
                        <a14:backgroundMark x1="41000" y1="69250" x2="31875" y2="69625"/>
                        <a14:backgroundMark x1="31875" y1="69625" x2="24000" y2="66000"/>
                        <a14:backgroundMark x1="24000" y1="66000" x2="16375" y2="51625"/>
                        <a14:backgroundMark x1="16375" y1="51625" x2="16375" y2="5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73" y="3588035"/>
            <a:ext cx="3337870" cy="33378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618545-515D-B34C-8A33-CD1975FC6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6000" y1="71625" x2="24625" y2="67375"/>
                        <a14:backgroundMark x1="24625" y1="67375" x2="19250" y2="55875"/>
                        <a14:backgroundMark x1="19250" y1="55875" x2="21875" y2="44125"/>
                        <a14:backgroundMark x1="21875" y1="44125" x2="42625" y2="27750"/>
                        <a14:backgroundMark x1="42625" y1="27750" x2="57500" y2="26250"/>
                        <a14:backgroundMark x1="57500" y1="26250" x2="75750" y2="41000"/>
                        <a14:backgroundMark x1="75750" y1="41000" x2="85625" y2="54250"/>
                        <a14:backgroundMark x1="85625" y1="54250" x2="88375" y2="66500"/>
                        <a14:backgroundMark x1="88375" y1="66500" x2="77750" y2="74250"/>
                        <a14:backgroundMark x1="77750" y1="74250" x2="52000" y2="73625"/>
                        <a14:backgroundMark x1="52000" y1="73625" x2="39500" y2="70750"/>
                        <a14:backgroundMark x1="39500" y1="70750" x2="34375" y2="7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6" y="3590535"/>
            <a:ext cx="3409537" cy="340953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193" y="114979"/>
            <a:ext cx="8670980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Libereckém kraji </a:t>
            </a:r>
            <a:r>
              <a:rPr lang="cs-CZ" sz="3200" dirty="0" smtClean="0"/>
              <a:t>z </a:t>
            </a:r>
            <a:r>
              <a:rPr lang="cs-CZ" sz="3200" dirty="0"/>
              <a:t>IROP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3E571ED-3BDF-4C61-B1D5-1F430DA1C323}"/>
              </a:ext>
            </a:extLst>
          </p:cNvPr>
          <p:cNvSpPr txBox="1"/>
          <p:nvPr/>
        </p:nvSpPr>
        <p:spPr>
          <a:xfrm>
            <a:off x="7660432" y="6351580"/>
            <a:ext cx="5701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bg2">
                    <a:lumMod val="25000"/>
                  </a:schemeClr>
                </a:solidFill>
              </a:rPr>
              <a:t>Data k 11. 8. 2020</a:t>
            </a:r>
          </a:p>
        </p:txBody>
      </p:sp>
      <p:pic>
        <p:nvPicPr>
          <p:cNvPr id="20" name="Obrázek 19" descr="Obsah obrázku mapa&#10;&#10;Popis byl vytvořen automaticky">
            <a:extLst>
              <a:ext uri="{FF2B5EF4-FFF2-40B4-BE49-F238E27FC236}">
                <a16:creationId xmlns:a16="http://schemas.microsoft.com/office/drawing/2014/main" id="{15963EEC-E9DA-4424-8601-820C064662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2" y="3181576"/>
            <a:ext cx="2090894" cy="13242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 descr="Obsah obrázku mapa&#10;&#10;Popis byl vytvořen automaticky">
            <a:extLst>
              <a:ext uri="{FF2B5EF4-FFF2-40B4-BE49-F238E27FC236}">
                <a16:creationId xmlns:a16="http://schemas.microsoft.com/office/drawing/2014/main" id="{67541311-6C85-413A-A347-5CB25BB86B0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00" y="3181576"/>
            <a:ext cx="2083263" cy="13242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6E1C219-378D-48F5-9F37-D81323380AEC}"/>
              </a:ext>
            </a:extLst>
          </p:cNvPr>
          <p:cNvSpPr txBox="1"/>
          <p:nvPr/>
        </p:nvSpPr>
        <p:spPr>
          <a:xfrm>
            <a:off x="1128742" y="3676278"/>
            <a:ext cx="155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797 bytů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5285BB5-F283-4D12-9151-66DF6D654D77}"/>
              </a:ext>
            </a:extLst>
          </p:cNvPr>
          <p:cNvSpPr txBox="1"/>
          <p:nvPr/>
        </p:nvSpPr>
        <p:spPr>
          <a:xfrm>
            <a:off x="4940867" y="3673966"/>
            <a:ext cx="143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237 zařízení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DE20F1A6-A6F1-4DC9-9BEA-717B89E2220C}"/>
              </a:ext>
            </a:extLst>
          </p:cNvPr>
          <p:cNvSpPr txBox="1"/>
          <p:nvPr/>
        </p:nvSpPr>
        <p:spPr>
          <a:xfrm>
            <a:off x="5436341" y="3108025"/>
            <a:ext cx="1151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6226C1CC-62F6-4345-9E41-281336C82785}"/>
              </a:ext>
            </a:extLst>
          </p:cNvPr>
          <p:cNvSpPr txBox="1"/>
          <p:nvPr/>
        </p:nvSpPr>
        <p:spPr>
          <a:xfrm>
            <a:off x="5267480" y="4762245"/>
            <a:ext cx="82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5 %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213E6FB1-A520-4721-BDFE-81B82DBE75B8}"/>
              </a:ext>
            </a:extLst>
          </p:cNvPr>
          <p:cNvSpPr txBox="1"/>
          <p:nvPr/>
        </p:nvSpPr>
        <p:spPr>
          <a:xfrm>
            <a:off x="1197310" y="4745555"/>
            <a:ext cx="2007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5 %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AEBF25A-2E2A-4902-A495-BB1605DDA4A4}"/>
              </a:ext>
            </a:extLst>
          </p:cNvPr>
          <p:cNvSpPr txBox="1"/>
          <p:nvPr/>
        </p:nvSpPr>
        <p:spPr>
          <a:xfrm>
            <a:off x="4544845" y="1420391"/>
            <a:ext cx="2639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podpořených vzdělávacích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zařízení - MŠ</a:t>
            </a: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F3A9A42-E175-4672-83A5-D8304EE0BD2C}"/>
              </a:ext>
            </a:extLst>
          </p:cNvPr>
          <p:cNvSpPr txBox="1"/>
          <p:nvPr/>
        </p:nvSpPr>
        <p:spPr>
          <a:xfrm>
            <a:off x="2198899" y="5126027"/>
            <a:ext cx="1383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bytů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4D1DD87C-0105-47B6-8FCF-93C9F22FCC16}"/>
              </a:ext>
            </a:extLst>
          </p:cNvPr>
          <p:cNvSpPr txBox="1"/>
          <p:nvPr/>
        </p:nvSpPr>
        <p:spPr>
          <a:xfrm>
            <a:off x="6229949" y="5153752"/>
            <a:ext cx="177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zařízení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DAE21E94-1C3C-427B-8FEE-AA61ACA01195}"/>
              </a:ext>
            </a:extLst>
          </p:cNvPr>
          <p:cNvSpPr txBox="1"/>
          <p:nvPr/>
        </p:nvSpPr>
        <p:spPr>
          <a:xfrm>
            <a:off x="476965" y="1174169"/>
            <a:ext cx="2285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podpořených bytů pro sociální bydlení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7505F457-C04E-CE41-BDB8-2BF13AFC13E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00" y="1551743"/>
            <a:ext cx="2329478" cy="2329478"/>
          </a:xfrm>
          <a:prstGeom prst="rect">
            <a:avLst/>
          </a:prstGeom>
        </p:spPr>
      </p:pic>
      <p:pic>
        <p:nvPicPr>
          <p:cNvPr id="24" name="Obrázek 23" descr="Obsah obrázku stůl&#10;&#10;Popis byl vytvořen automaticky">
            <a:extLst>
              <a:ext uri="{FF2B5EF4-FFF2-40B4-BE49-F238E27FC236}">
                <a16:creationId xmlns:a16="http://schemas.microsoft.com/office/drawing/2014/main" id="{3654ED12-7AB7-3944-831B-3193ED175B2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656" y="1560296"/>
            <a:ext cx="2282947" cy="228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15630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47444" y="385473"/>
            <a:ext cx="6834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47133" y="1333903"/>
            <a:ext cx="855427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Zohlednění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zkušeností z minulých období – evoluce, ne revoluce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je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dobré, ale i poučení ze špatná praxe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výzev a realizace projektů 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stávající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odborných kapacit na MMR a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CRR</a:t>
            </a: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experimentů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důvodu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N+3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(průběžné výzvy, tlak na vysokou připravenost projektů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Způsobilost výdajů od 1. 1. 2021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registrovat projekt i ve fázi realizace (nesmí být dokončen)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přehlednost informací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žadatele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Předvídatelnost podmínek výzev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zrychlení hodnocení projektů</a:t>
            </a:r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7178586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819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30 % alokace v IROP na integrované nástroje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Vymezením aktivit a dalšími nástroji maximálně eliminovat případné překryvy mezi nástroji územní dimenze a individuálními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Implementace obdobná aktuálnímu procesu IPRÚ – v roli nositele posuzování souladu projektového záměru s integrovanou strategií</a:t>
            </a:r>
          </a:p>
          <a:p>
            <a:pPr lvl="3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nástroj ITI (stávající IPRÚ v roli ITI)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bude vykonávat pouze roli nositele, bez zapojení zprostředkujícího subjektu 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strategie již stěžejní strategické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specifických cílech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 SC 5.1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důraz na animační činnost, přípravu projektů v území, spolupráci     se žadateli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buClr>
                <a:srgbClr val="1D70B8"/>
              </a:buClr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2298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KPSV 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sociálně vyloučeným lokalitám 2021+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Koordinuje Agentura pro sociální začleňování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Zapojené programy - OPZ+, OP JAK,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– sociální služby, sociální bydlení, vzdělávání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vyhlášených výzvách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akční plány jen v IROP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Primárně krajská témata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II. třídy, střední školství, zdravotnická záchranná služba, deinstitucionalizace sociálních služeb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 schválen Regionální stálou konferencí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Výzva IROP s alokací po krajích podle jasného klíče</a:t>
            </a:r>
          </a:p>
        </p:txBody>
      </p:sp>
    </p:spTree>
    <p:extLst>
      <p:ext uri="{BB962C8B-B14F-4D97-AF65-F5344CB8AC3E}">
        <p14:creationId xmlns:p14="http://schemas.microsoft.com/office/powerpoint/2010/main" val="404149032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87314"/>
            <a:ext cx="691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struktura IROP 2021-2027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720000" y="2011417"/>
            <a:ext cx="7704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Ministerstvo pro místní rozvoj; odbor řízení operačních programů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Zprostředkující subjekt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Centrum pro regionální rozvoj České republiky s krajskými pobočkami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Nositelé integrovaných strategií ITI a CLLD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stávající IPRÚ se stanou ITI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8811149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F154147-A87E-7D48-B739-31E1DD34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1"/>
            <a:ext cx="7886700" cy="832696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sz="3200" dirty="0"/>
              <a:t>Program roadshow IROP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C3137F-82EF-EF44-8BB0-17E869E31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571" y="1071710"/>
            <a:ext cx="9323615" cy="6014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08:00 – 09:00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Registrace účastníků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09:00 – 09:10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Zahájení konference – úvodní slovo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09:10 – 09:30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Změny v novém programovém období 2021 - 2027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09:30 – 10:30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Představení návrhu IROP 2021 - 2027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10:30 – 11:00	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11:00 – 12:00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Představení konzultačního servisu Centra pro regionální rozvoj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12:00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12:30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ITI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12:30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13:00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CLLD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13:00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– 14:00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14:00 – 16:00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konzultace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600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748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IROP </a:t>
            </a:r>
            <a:r>
              <a:rPr lang="cs-CZ" sz="3200" b="1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 </a:t>
            </a: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 smtClean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 smtClean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Martina Fišerová</a:t>
            </a: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Řídicí orgán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53240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502647" y="463513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 IROP ve srovnání s obdobím </a:t>
            </a: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2014 - 2020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95294"/>
            <a:ext cx="7899344" cy="684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témata v IROP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veřejných prostranství obcí a měst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infrastruktura pro cestovní ruch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dílčí aktivity např. ve zdravotnictví 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Širší možnosti pro CLLD</a:t>
            </a:r>
          </a:p>
          <a:p>
            <a:pPr marL="1200150" lvl="2" indent="-28575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 IROP nebude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Zateplování bytových domů (MŽP – Nová Zelená úsporám)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(národní dotace + OPŽP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Komunitní centra (Společná zemědělská politika)</a:t>
            </a: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podnikání (OPZ+)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Režijní a animační výdaje MAS (OPTP)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Wingdings" panose="05000000000000000000" pitchFamily="2" charset="2"/>
              <a:buChar char="ü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5315870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19981" cy="684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 1.1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eGovernment a kybernetická bezpečnost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14095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2" y="365127"/>
            <a:ext cx="8373836" cy="126219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Elektronizace vybraných služeb veřejné správy (např.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eHealth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eJustice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…)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 smtClean="0">
                <a:solidFill>
                  <a:schemeClr val="tx2">
                    <a:lumMod val="50000"/>
                  </a:schemeClr>
                </a:solidFill>
              </a:rPr>
              <a:t>Příklad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Digitalizace stavebního řízení – kompletní elektronické podání a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řízení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, standardizované formáty projektových dokumentací, jednotné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podklady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, přístup k detailům jednotlivých řízení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Elektronická identita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 smtClean="0">
                <a:solidFill>
                  <a:schemeClr val="tx2">
                    <a:lumMod val="50000"/>
                  </a:schemeClr>
                </a:solidFill>
              </a:rPr>
              <a:t>Příklad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a aplikace elektronické identity občanů a firem pro použití 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elektronických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službách veřejné správy</a:t>
            </a:r>
          </a:p>
          <a:p>
            <a:pPr>
              <a:lnSpc>
                <a:spcPct val="150000"/>
              </a:lnSpc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Rozšíření propojeného datového fondu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 smtClean="0">
                <a:solidFill>
                  <a:schemeClr val="tx2">
                    <a:lumMod val="50000"/>
                  </a:schemeClr>
                </a:solidFill>
              </a:rPr>
              <a:t>Příklad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ořízení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prostorových dat a dalších datových fondů </a:t>
            </a:r>
            <a:r>
              <a:rPr lang="cs-CZ" sz="1600" dirty="0" err="1" smtClean="0">
                <a:solidFill>
                  <a:schemeClr val="tx2">
                    <a:lumMod val="50000"/>
                  </a:schemeClr>
                </a:solidFill>
              </a:rPr>
              <a:t>agendových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informačních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systémů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8956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7" y="425415"/>
            <a:ext cx="8353586" cy="102428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109" y="1449704"/>
            <a:ext cx="7886700" cy="451516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eGovernment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cloud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státního datového centra; služby na úrovni SW 	platforem (databáze, webové servery – např. jednotný web pro všechny 	obce); služby na úrovni aplikací (např. jednotný email pro celý stát gov.cz)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Automatizace zpracování digitálních dat (robotizace)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Automatické pořizování snímků aut překračujících rychlost v obci a 	automatické rozesílání pokut bez účasti úředníka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Portály obcí a krajů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Portál obce umožňující občanovi vést si svůj profil občana obce, 	veškerá podání vůči obci na jednom místě, provázanost s Portálem občana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Robot">
            <a:extLst>
              <a:ext uri="{FF2B5EF4-FFF2-40B4-BE49-F238E27FC236}">
                <a16:creationId xmlns:a16="http://schemas.microsoft.com/office/drawing/2014/main" id="{D070F3AD-701B-47CB-AFC2-A53F27B82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" y="3248603"/>
            <a:ext cx="527259" cy="527259"/>
          </a:xfrm>
          <a:prstGeom prst="rect">
            <a:avLst/>
          </a:prstGeom>
        </p:spPr>
      </p:pic>
      <p:pic>
        <p:nvPicPr>
          <p:cNvPr id="7" name="Grafický objekt 6" descr="Sociální síť">
            <a:extLst>
              <a:ext uri="{FF2B5EF4-FFF2-40B4-BE49-F238E27FC236}">
                <a16:creationId xmlns:a16="http://schemas.microsoft.com/office/drawing/2014/main" id="{DE337622-D92F-4E29-81FD-6D6CF6683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526" y="1586860"/>
            <a:ext cx="527259" cy="527259"/>
          </a:xfrm>
          <a:prstGeom prst="rect">
            <a:avLst/>
          </a:prstGeom>
        </p:spPr>
      </p:pic>
      <p:pic>
        <p:nvPicPr>
          <p:cNvPr id="9" name="Grafický objekt 8" descr="Internet">
            <a:extLst>
              <a:ext uri="{FF2B5EF4-FFF2-40B4-BE49-F238E27FC236}">
                <a16:creationId xmlns:a16="http://schemas.microsoft.com/office/drawing/2014/main" id="{F7E2EAB5-5023-45D3-9381-A147A1717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772" y="4623317"/>
            <a:ext cx="463013" cy="4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0953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365127"/>
            <a:ext cx="8134350" cy="12776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747" y="1303386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Metropolitní a krajské sítě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neveřejných optických sítí – propojení veřejných institucí 	(např. úřadů, nemocnic a škol)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Kybernetická bezpečnost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zabezpečení nemocnice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- fyzická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ochrana serverů; 	antivirus; systém pro sledování síťového provozu; filtrování komunikace 	zvenčí či zevnitř;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ověřování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identity uživatelů; šifrovací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prostředky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Zámek">
            <a:extLst>
              <a:ext uri="{FF2B5EF4-FFF2-40B4-BE49-F238E27FC236}">
                <a16:creationId xmlns:a16="http://schemas.microsoft.com/office/drawing/2014/main" id="{FED45FEF-B78B-41B2-B2A7-BA16B3812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964" y="3140121"/>
            <a:ext cx="502783" cy="502783"/>
          </a:xfrm>
          <a:prstGeom prst="rect">
            <a:avLst/>
          </a:prstGeom>
        </p:spPr>
      </p:pic>
      <p:pic>
        <p:nvPicPr>
          <p:cNvPr id="7" name="Grafický objekt 6" descr="Monitor">
            <a:extLst>
              <a:ext uri="{FF2B5EF4-FFF2-40B4-BE49-F238E27FC236}">
                <a16:creationId xmlns:a16="http://schemas.microsoft.com/office/drawing/2014/main" id="{1A732DAC-354A-461E-9DA9-974A59F20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117" y="1890668"/>
            <a:ext cx="476476" cy="4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4949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40" y="542441"/>
            <a:ext cx="8156121" cy="110037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sz="2700" dirty="0"/>
              <a:t/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8933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Souhlasné stanovisko hlavního architekta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eGovernmentu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Soulad projektu se strategií „Digitální Česko“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15 let udržitelnosti u metropolitních sítí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00780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Čistá a aktivní mobilita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86484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01" y="87782"/>
            <a:ext cx="8289798" cy="162485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2.1 </a:t>
            </a:r>
            <a:br>
              <a:rPr lang="cs-CZ" sz="3200" dirty="0"/>
            </a:br>
            <a:r>
              <a:rPr lang="cs-CZ" sz="3200" dirty="0"/>
              <a:t>Čistá a aktivní mobilita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1327602"/>
            <a:ext cx="7886700" cy="4709138"/>
          </a:xfrm>
        </p:spPr>
        <p:txBody>
          <a:bodyPr>
            <a:normAutofit fontScale="85000"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Nízkoemisní a bezemisní vozidla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Vodíkové autobusy pro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Plnící a dobíjecí stanice pro veřejnou dopravu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Telematika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Platební terminály pro platbu kartou v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Multimodální osobní doprava ve městech a obcích (přestupní terminály)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Bezpečnost v dopravě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Rekonstrukce mostu ve městě se zaměřením na bezpečnost chodců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cyklistickou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Cyklostezka mezi 2 městy; mobiliář u existující cyklostezky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Projížďka na kole">
            <a:extLst>
              <a:ext uri="{FF2B5EF4-FFF2-40B4-BE49-F238E27FC236}">
                <a16:creationId xmlns:a16="http://schemas.microsoft.com/office/drawing/2014/main" id="{BE88E5E2-E34C-479F-9A2E-2ED11E19F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202" y="4982644"/>
            <a:ext cx="438262" cy="438262"/>
          </a:xfrm>
          <a:prstGeom prst="rect">
            <a:avLst/>
          </a:prstGeom>
        </p:spPr>
      </p:pic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A8FE4D2C-DC43-4A29-9E97-34E66ACA9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156" y="4158006"/>
            <a:ext cx="396098" cy="396098"/>
          </a:xfrm>
          <a:prstGeom prst="rect">
            <a:avLst/>
          </a:prstGeom>
        </p:spPr>
      </p:pic>
      <p:pic>
        <p:nvPicPr>
          <p:cNvPr id="7" name="Grafický objekt 6" descr="Elektrické auto">
            <a:extLst>
              <a:ext uri="{FF2B5EF4-FFF2-40B4-BE49-F238E27FC236}">
                <a16:creationId xmlns:a16="http://schemas.microsoft.com/office/drawing/2014/main" id="{87F1F034-FF52-4AEC-B573-58619B8EE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81311" b="47618"/>
          <a:stretch/>
        </p:blipFill>
        <p:spPr>
          <a:xfrm rot="16200000">
            <a:off x="682963" y="2280391"/>
            <a:ext cx="378385" cy="478987"/>
          </a:xfrm>
          <a:prstGeom prst="rect">
            <a:avLst/>
          </a:prstGeom>
        </p:spPr>
      </p:pic>
      <p:pic>
        <p:nvPicPr>
          <p:cNvPr id="9" name="Grafický objekt 8" descr="Autobus">
            <a:extLst>
              <a:ext uri="{FF2B5EF4-FFF2-40B4-BE49-F238E27FC236}">
                <a16:creationId xmlns:a16="http://schemas.microsoft.com/office/drawing/2014/main" id="{409B8F7C-2EB4-415D-A595-5195C9A1A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0100" y="1437094"/>
            <a:ext cx="457200" cy="457200"/>
          </a:xfrm>
          <a:prstGeom prst="rect">
            <a:avLst/>
          </a:prstGeom>
        </p:spPr>
      </p:pic>
      <p:pic>
        <p:nvPicPr>
          <p:cNvPr id="13" name="Grafický objekt 12" descr="Stream">
            <a:extLst>
              <a:ext uri="{FF2B5EF4-FFF2-40B4-BE49-F238E27FC236}">
                <a16:creationId xmlns:a16="http://schemas.microsoft.com/office/drawing/2014/main" id="{9DD69E18-176D-477D-94C3-E807F17EB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100" y="2786406"/>
            <a:ext cx="457200" cy="457200"/>
          </a:xfrm>
          <a:prstGeom prst="rect">
            <a:avLst/>
          </a:prstGeom>
        </p:spPr>
      </p:pic>
      <p:pic>
        <p:nvPicPr>
          <p:cNvPr id="19" name="Grafický objekt 18" descr="Obchod">
            <a:extLst>
              <a:ext uri="{FF2B5EF4-FFF2-40B4-BE49-F238E27FC236}">
                <a16:creationId xmlns:a16="http://schemas.microsoft.com/office/drawing/2014/main" id="{F46CDE39-F4D5-4BC9-9CBD-793079CDA9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1202" y="3682171"/>
            <a:ext cx="396098" cy="3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7382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65126"/>
            <a:ext cx="859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2.1 </a:t>
            </a:r>
            <a:br>
              <a:rPr lang="cs-CZ" sz="3600" dirty="0"/>
            </a:br>
            <a:r>
              <a:rPr lang="cs-CZ" sz="3600" dirty="0"/>
              <a:t>Čistá a aktivní mobilita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Vozidla na CNG musí být alespoň částečně na biometan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v obci nad 40 tisíc obyvatel = soulad s Plánem udržitelné městské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projektu obce do 40 tisíc obyvatel = Karta souladu projektu s principy udržitelné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(vozidla, plnicí a dobíjecí stanice)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293232350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Zahájení konference – úvodní slovo</a:t>
            </a: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ředitel Řídicího orgánu IROP, MMR</a:t>
            </a:r>
            <a:endParaRPr sz="2900" b="1" kern="12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4059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r="9245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33647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Cyklostezka Čelákovice – Lázeň Toušeň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819132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018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65562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Platební terminály v MHD Havířov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5346460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r="7317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Revitalizace měst a obcí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69052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17044"/>
            <a:ext cx="8362951" cy="157364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2.2 </a:t>
            </a:r>
            <a:br>
              <a:rPr lang="cs-CZ" sz="3200" dirty="0"/>
            </a:br>
            <a:r>
              <a:rPr lang="cs-CZ" sz="3200" dirty="0"/>
              <a:t>Revitalizace měst a obcí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96" y="903867"/>
            <a:ext cx="7886700" cy="511554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měst a obcí včetně modernizace technické infrastruktury v řešených veřejných prostranstvích např. parky, náměstí, městské třídy, náplavky, uliční prostory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: Komplexní revitalizace náměstí nebo návsí, vnitrobloků, veřejně 	přístupného areálu nemocnice – včetně chytrých laviček, lamp s 	dobíječkami elektromobilů, herních prvků apod.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Rozmezí s </a:t>
            </a:r>
            <a:r>
              <a:rPr lang="cs-CZ" sz="1600" u="sng" dirty="0" smtClean="0">
                <a:solidFill>
                  <a:schemeClr val="tx2">
                    <a:lumMod val="50000"/>
                  </a:schemeClr>
                </a:solidFill>
              </a:rPr>
              <a:t>OPŽP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OPŽP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projekty zaměřeny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jen na zeleň, vodní plochy a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hospodaření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 vodou (bez mobiliáře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komplexních technických úprav); 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komplexní projekty –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zeleň, voda, podzemní retenční nádrže a 	propustná dlažba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 30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%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celkových způsobilých výdajů projektu</a:t>
            </a:r>
            <a:endParaRPr lang="cs-CZ" sz="1600" u="sng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Les">
            <a:extLst>
              <a:ext uri="{FF2B5EF4-FFF2-40B4-BE49-F238E27FC236}">
                <a16:creationId xmlns:a16="http://schemas.microsoft.com/office/drawing/2014/main" id="{DA100A2C-3130-48D5-9287-CF73BDF9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14" y="1639666"/>
            <a:ext cx="440194" cy="4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6355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688B09C6-F1A7-4403-AE5A-B8F95D9E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68" cy="46541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18DA12-7A17-49BC-8860-4117D4AD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257"/>
            <a:ext cx="537969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9313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9C4705-7309-4A1E-980C-3E4D851290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9910"/>
          <a:stretch/>
        </p:blipFill>
        <p:spPr>
          <a:xfrm>
            <a:off x="-1" y="-252658"/>
            <a:ext cx="9144001" cy="7363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611" y="891541"/>
            <a:ext cx="3425731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kern="1200" dirty="0">
                <a:solidFill>
                  <a:srgbClr val="FFFFFF"/>
                </a:solidFill>
              </a:rPr>
              <a:t>Voda ve městě…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8E5F7-2342-4901-9C3F-9D3F66BF8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074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3273" r="17150" b="2"/>
          <a:stretch/>
        </p:blipFill>
        <p:spPr>
          <a:xfrm>
            <a:off x="20" y="891540"/>
            <a:ext cx="457198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58344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95" y="4516668"/>
            <a:ext cx="5976368" cy="192024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968" r="25332" b="1"/>
          <a:stretch/>
        </p:blipFill>
        <p:spPr>
          <a:xfrm>
            <a:off x="5693310" y="3512354"/>
            <a:ext cx="3450696" cy="33456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982" r="11362" b="1"/>
          <a:stretch/>
        </p:blipFill>
        <p:spPr>
          <a:xfrm>
            <a:off x="5693310" y="-1"/>
            <a:ext cx="3450690" cy="351235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A6672BF6-B500-4174-A734-3E235D2C5A9A}"/>
              </a:ext>
            </a:extLst>
          </p:cNvPr>
          <p:cNvSpPr txBox="1">
            <a:spLocks/>
          </p:cNvSpPr>
          <p:nvPr/>
        </p:nvSpPr>
        <p:spPr>
          <a:xfrm>
            <a:off x="369127" y="4020005"/>
            <a:ext cx="514642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6078" r="3605" b="-3"/>
          <a:stretch/>
        </p:blipFill>
        <p:spPr>
          <a:xfrm>
            <a:off x="0" y="-2"/>
            <a:ext cx="5741664" cy="6857999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7234DC68-6C4A-47C7-89CE-A53492A3AFC1}"/>
              </a:ext>
            </a:extLst>
          </p:cNvPr>
          <p:cNvSpPr txBox="1">
            <a:spLocks/>
          </p:cNvSpPr>
          <p:nvPr/>
        </p:nvSpPr>
        <p:spPr>
          <a:xfrm>
            <a:off x="1525434" y="-192445"/>
            <a:ext cx="411689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</p:spTree>
    <p:extLst>
      <p:ext uri="{BB962C8B-B14F-4D97-AF65-F5344CB8AC3E}">
        <p14:creationId xmlns:p14="http://schemas.microsoft.com/office/powerpoint/2010/main" val="520274584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0694" y="1282891"/>
            <a:ext cx="3958301" cy="36827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Herní prvky</a:t>
            </a: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r="27592" b="-1"/>
          <a:stretch/>
        </p:blipFill>
        <p:spPr>
          <a:xfrm>
            <a:off x="0" y="0"/>
            <a:ext cx="6099175" cy="6858000"/>
          </a:xfrm>
          <a:prstGeom prst="rect">
            <a:avLst/>
          </a:prstGeom>
        </p:spPr>
      </p:pic>
      <p:pic>
        <p:nvPicPr>
          <p:cNvPr id="9" name="Obrázek 8" descr="Výsledek obrázku pro pumptrack">
            <a:hlinkClick r:id="rId3" tgtFrame="&quot;_blank&quot;"/>
          </p:cNvPr>
          <p:cNvPicPr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2" r="39813" b="1"/>
          <a:stretch/>
        </p:blipFill>
        <p:spPr bwMode="auto">
          <a:xfrm>
            <a:off x="6099790" y="10"/>
            <a:ext cx="3044212" cy="6857990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46070D4-D2AB-4F06-AA1B-596A71CEEABA}"/>
              </a:ext>
            </a:extLst>
          </p:cNvPr>
          <p:cNvSpPr txBox="1"/>
          <p:nvPr/>
        </p:nvSpPr>
        <p:spPr>
          <a:xfrm>
            <a:off x="541782" y="5799221"/>
            <a:ext cx="528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Herní prvky</a:t>
            </a:r>
          </a:p>
        </p:txBody>
      </p:sp>
    </p:spTree>
    <p:extLst>
      <p:ext uri="{BB962C8B-B14F-4D97-AF65-F5344CB8AC3E}">
        <p14:creationId xmlns:p14="http://schemas.microsoft.com/office/powerpoint/2010/main" val="3487596186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2.2 </a:t>
            </a:r>
            <a:br>
              <a:rPr lang="cs-CZ" sz="3600" dirty="0"/>
            </a:br>
            <a:r>
              <a:rPr lang="cs-CZ" sz="3600" dirty="0"/>
              <a:t>Revitalizace měst a obcí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fontScale="92500"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 spolupráci s MŽP bude vytvořena sada kritérií přijatelnosti tak, aby projekt zapadal do „zeleného“ Cíle politiky 2:</a:t>
            </a:r>
          </a:p>
          <a:p>
            <a:pPr lvl="1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Např. projekt řeší hospodaření s vodou; projekt obsahuje vegetaci; projekt je v souladu s územní studií veřejného prostranství…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 IROP nebudou podporovány projekty izolovaně řešící pouze vegetaci, vodní toky nebo plochy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410101813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6" t="22069" r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5" y="5317240"/>
            <a:ext cx="8566037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2.3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 Prevence rizik, zvýšení odolnosti a ochrana obyvatelstva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33470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Změny v novém programovém období </a:t>
            </a:r>
            <a:b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Rostislav Mazal</a:t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ředitel Řídicího orgánu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9197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40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447" y="174906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Materiálně-technické vybavení a vytvoření hmotných podmínek pro základní složky IZS (Policie, HZS, ZZS)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předcházení změnám klimatu a novým hrozbám, pro zajištění dlouhodobé evakuace obyvatelstva atd. - stanice a technika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hasičské zbrojnice; technický automobil pro zásah 	při haváriích způsobených únikem nebezpečných látek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výcvikových a vzdělávacích středisek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Výcviková a školící základna pro Zdravotnickou záchrannou službu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Modernizace jednotného systému varování a vyrozumění obyvatelstva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Zavádění nových technických a technologických možností pro 	informování obyvatelstva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strategicky významných ICT systémů základních složek IZS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Modernizace Národního informačního systému IZS</a:t>
            </a:r>
          </a:p>
        </p:txBody>
      </p:sp>
      <p:pic>
        <p:nvPicPr>
          <p:cNvPr id="7" name="Grafický objekt 6" descr="Informace">
            <a:extLst>
              <a:ext uri="{FF2B5EF4-FFF2-40B4-BE49-F238E27FC236}">
                <a16:creationId xmlns:a16="http://schemas.microsoft.com/office/drawing/2014/main" id="{0D5183F9-BC6C-4433-97F4-EB82A515B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821" y="5123275"/>
            <a:ext cx="406395" cy="406395"/>
          </a:xfrm>
          <a:prstGeom prst="rect">
            <a:avLst/>
          </a:prstGeom>
        </p:spPr>
      </p:pic>
      <p:pic>
        <p:nvPicPr>
          <p:cNvPr id="9" name="Grafický objekt 8" descr="Budova">
            <a:extLst>
              <a:ext uri="{FF2B5EF4-FFF2-40B4-BE49-F238E27FC236}">
                <a16:creationId xmlns:a16="http://schemas.microsoft.com/office/drawing/2014/main" id="{581D9DA6-13AC-4C85-A70F-5E0F7219F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386" y="3308730"/>
            <a:ext cx="457199" cy="457199"/>
          </a:xfrm>
          <a:prstGeom prst="rect">
            <a:avLst/>
          </a:prstGeom>
        </p:spPr>
      </p:pic>
      <p:pic>
        <p:nvPicPr>
          <p:cNvPr id="11" name="Grafický objekt 10" descr="Megafon">
            <a:extLst>
              <a:ext uri="{FF2B5EF4-FFF2-40B4-BE49-F238E27FC236}">
                <a16:creationId xmlns:a16="http://schemas.microsoft.com/office/drawing/2014/main" id="{FDD1BB51-6CD2-40F2-B76B-0743741A6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839" y="4107796"/>
            <a:ext cx="457200" cy="457200"/>
          </a:xfrm>
          <a:prstGeom prst="rect">
            <a:avLst/>
          </a:prstGeom>
        </p:spPr>
      </p:pic>
      <p:pic>
        <p:nvPicPr>
          <p:cNvPr id="13" name="Grafický objekt 12" descr="Policie">
            <a:extLst>
              <a:ext uri="{FF2B5EF4-FFF2-40B4-BE49-F238E27FC236}">
                <a16:creationId xmlns:a16="http://schemas.microsoft.com/office/drawing/2014/main" id="{20B14382-2BA1-4AED-8EDC-BB88CCFDB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884" y="1947012"/>
            <a:ext cx="436270" cy="4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3196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692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15761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Zdravotnické záchranné služby musí být v souladu s Regionálním akčním plánem (RAP)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výhradně základní složky IZS (Policie, HZS ČR, ZZS), ne obce</a:t>
            </a:r>
          </a:p>
        </p:txBody>
      </p:sp>
    </p:spTree>
    <p:extLst>
      <p:ext uri="{BB962C8B-B14F-4D97-AF65-F5344CB8AC3E}">
        <p14:creationId xmlns:p14="http://schemas.microsoft.com/office/powerpoint/2010/main" val="4221099646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8320"/>
            <a:ext cx="7886700" cy="1279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Velkokapacitní požární cisterna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972749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ráva, exteriér, podepsat, ulice&#10;&#10;Popis byl vytvořen automaticky">
            <a:extLst>
              <a:ext uri="{FF2B5EF4-FFF2-40B4-BE49-F238E27FC236}">
                <a16:creationId xmlns:a16="http://schemas.microsoft.com/office/drawing/2014/main" id="{D4D533F7-8CA0-4203-AA22-10191F9B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3" r="4756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99373FD-686D-47BF-B1D5-8A67B6BD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3.1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Silnice II. třídy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62442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257"/>
            <a:ext cx="7886700" cy="12504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850" y="150370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Silnice II. třídy na Prioritní regionální silniční síti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Výstavba obchvatů obcí a silničních přeložek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modernizace silnic II. třídy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Technické zhodnocení a výstavba mostů na vybraných úsecích silnic II. třídy</a:t>
            </a:r>
          </a:p>
        </p:txBody>
      </p:sp>
      <p:pic>
        <p:nvPicPr>
          <p:cNvPr id="5" name="Grafický objekt 4" descr="Ukazatel směru">
            <a:extLst>
              <a:ext uri="{FF2B5EF4-FFF2-40B4-BE49-F238E27FC236}">
                <a16:creationId xmlns:a16="http://schemas.microsoft.com/office/drawing/2014/main" id="{2C7DB78C-7C32-4B85-BD31-A74496B91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93" y="2387049"/>
            <a:ext cx="457200" cy="457200"/>
          </a:xfrm>
          <a:prstGeom prst="rect">
            <a:avLst/>
          </a:prstGeom>
        </p:spPr>
      </p:pic>
      <p:pic>
        <p:nvPicPr>
          <p:cNvPr id="6" name="Grafický objekt 5" descr="Scéna na mostě">
            <a:extLst>
              <a:ext uri="{FF2B5EF4-FFF2-40B4-BE49-F238E27FC236}">
                <a16:creationId xmlns:a16="http://schemas.microsoft.com/office/drawing/2014/main" id="{8AD333C1-3816-4315-86F0-302A23074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771" y="3426886"/>
            <a:ext cx="345645" cy="345645"/>
          </a:xfrm>
          <a:prstGeom prst="rect">
            <a:avLst/>
          </a:prstGeom>
        </p:spPr>
      </p:pic>
      <p:cxnSp>
        <p:nvCxnSpPr>
          <p:cNvPr id="8" name="Spojnice: zakřivená 7">
            <a:extLst>
              <a:ext uri="{FF2B5EF4-FFF2-40B4-BE49-F238E27FC236}">
                <a16:creationId xmlns:a16="http://schemas.microsoft.com/office/drawing/2014/main" id="{C70C57B9-0EE6-420B-BF4C-87FA5F95769F}"/>
              </a:ext>
            </a:extLst>
          </p:cNvPr>
          <p:cNvCxnSpPr/>
          <p:nvPr/>
        </p:nvCxnSpPr>
        <p:spPr>
          <a:xfrm rot="16200000" flipH="1">
            <a:off x="1104378" y="2992310"/>
            <a:ext cx="239486" cy="228600"/>
          </a:xfrm>
          <a:prstGeom prst="curvedConnector3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91624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53" y="371958"/>
            <a:ext cx="8711293" cy="13172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689190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realizován na Prioritní regionální silniční síti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kraje nebo organizace zřizované/zakládané kraji</a:t>
            </a:r>
          </a:p>
        </p:txBody>
      </p:sp>
    </p:spTree>
    <p:extLst>
      <p:ext uri="{BB962C8B-B14F-4D97-AF65-F5344CB8AC3E}">
        <p14:creationId xmlns:p14="http://schemas.microsoft.com/office/powerpoint/2010/main" val="525582096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B5935F6-581E-4A43-B5C2-A8867861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172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136C20-5104-416E-860C-690107274EDB}"/>
              </a:ext>
            </a:extLst>
          </p:cNvPr>
          <p:cNvSpPr txBox="1"/>
          <p:nvPr/>
        </p:nvSpPr>
        <p:spPr>
          <a:xfrm>
            <a:off x="818147" y="589547"/>
            <a:ext cx="645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Příklad: Rekonstrukce mostu</a:t>
            </a:r>
          </a:p>
        </p:txBody>
      </p:sp>
    </p:spTree>
    <p:extLst>
      <p:ext uri="{BB962C8B-B14F-4D97-AF65-F5344CB8AC3E}">
        <p14:creationId xmlns:p14="http://schemas.microsoft.com/office/powerpoint/2010/main" val="2625706249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99" b="-1"/>
          <a:stretch/>
        </p:blipFill>
        <p:spPr>
          <a:xfrm>
            <a:off x="20" y="-2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Vzdělávací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277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2849"/>
            <a:ext cx="7886700" cy="10537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164" y="1513803"/>
            <a:ext cx="7974231" cy="467963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Navyšování kapacit mateřských škol (MŠ) na území ORP s jejich nedostatečnou kapacitou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mateřské školky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Zvyšování kvality podmínek v MŠ s ohledem na zajištění hygienických požadavků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(jen pro MŠ s výjimkou od krajské hygienické stanice)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mateřské školky takovým způsobem, aby nemusela 	fungovat na základě výjimky krajské hygienické stanice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Základní školy  -  odborné učebny ve vazbě na přírodní vědy, polytechnické vzdělávání, cizí jazyky, práce s digitálními technologiemi; vnitřní konektivita škol, zázemí pro školní poradenské pracoviště, zázemí pro komunitní aktivity při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ZŠ, školní družiny a školní kluby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ZŠ – učebny fyziky a chemie;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tělocvična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	sportovní hřiště; rozvod a zabezpečení internetu v budově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školy; 	modernizace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prostor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školní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družiny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Děti">
            <a:extLst>
              <a:ext uri="{FF2B5EF4-FFF2-40B4-BE49-F238E27FC236}">
                <a16:creationId xmlns:a16="http://schemas.microsoft.com/office/drawing/2014/main" id="{E4761FA9-67D0-4687-B9F4-69E273BA0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877" y="1584227"/>
            <a:ext cx="480288" cy="480288"/>
          </a:xfrm>
          <a:prstGeom prst="rect">
            <a:avLst/>
          </a:prstGeom>
        </p:spPr>
      </p:pic>
      <p:pic>
        <p:nvPicPr>
          <p:cNvPr id="5" name="Grafický objekt 4" descr="Třída">
            <a:extLst>
              <a:ext uri="{FF2B5EF4-FFF2-40B4-BE49-F238E27FC236}">
                <a16:creationId xmlns:a16="http://schemas.microsoft.com/office/drawing/2014/main" id="{9CA07D6E-298D-4879-A32D-CB394129B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441" y="3821291"/>
            <a:ext cx="480288" cy="480288"/>
          </a:xfrm>
          <a:prstGeom prst="rect">
            <a:avLst/>
          </a:prstGeom>
        </p:spPr>
      </p:pic>
      <p:pic>
        <p:nvPicPr>
          <p:cNvPr id="7" name="Grafický objekt 6" descr="Školní budova">
            <a:extLst>
              <a:ext uri="{FF2B5EF4-FFF2-40B4-BE49-F238E27FC236}">
                <a16:creationId xmlns:a16="http://schemas.microsoft.com/office/drawing/2014/main" id="{DC367402-CDAC-4932-AB9E-146C2A44C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4877" y="2556422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703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495"/>
            <a:ext cx="7886700" cy="936577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64" y="1556657"/>
            <a:ext cx="7886700" cy="435367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Střední a vyšší odborné školy, konzervatoře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učebny ve vazbě na odborné předměty, vnitřní konektivita škol, zázemí pro komunitní aktivity při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SŠ/VOŠ, školní kluby u víceletých gymnázií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SŠ – odborné laboratoře; komunitní sportovní hřiště; 	rozvod a zabezpečení internetu v budově školy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Zájmové, neformální a celoživotní vzdělávání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prostory ve vazbě na odborné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předměty </a:t>
            </a:r>
          </a:p>
          <a:p>
            <a:pPr marL="0" indent="0">
              <a:buNone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 smtClean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 Technické dílny domu dětí a mládeže</a:t>
            </a:r>
          </a:p>
          <a:p>
            <a:pPr marL="0" lvl="0" indent="0"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Školská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poradenská zařízení, speciální školy a střediska výchovné péče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vybudování, úpravy zázemí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Centrum komplexní podpory po studenty se sluchovým 	postižením při SŠ; modernizace střediska výchovné péče za účelem 	předcházení vzniku a rozvoje negativních projevů chování dětí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Kádinka">
            <a:extLst>
              <a:ext uri="{FF2B5EF4-FFF2-40B4-BE49-F238E27FC236}">
                <a16:creationId xmlns:a16="http://schemas.microsoft.com/office/drawing/2014/main" id="{F5D4B7EA-C05F-4B5C-9E44-1096239CE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473" y="1641620"/>
            <a:ext cx="441482" cy="441482"/>
          </a:xfrm>
          <a:prstGeom prst="rect">
            <a:avLst/>
          </a:prstGeom>
        </p:spPr>
      </p:pic>
      <p:pic>
        <p:nvPicPr>
          <p:cNvPr id="7" name="Grafický objekt 6" descr="Úspěšná skupina">
            <a:extLst>
              <a:ext uri="{FF2B5EF4-FFF2-40B4-BE49-F238E27FC236}">
                <a16:creationId xmlns:a16="http://schemas.microsoft.com/office/drawing/2014/main" id="{675D4052-9BB0-4BD2-9A87-2084AC8DC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81" y="2899828"/>
            <a:ext cx="441483" cy="441483"/>
          </a:xfrm>
          <a:prstGeom prst="rect">
            <a:avLst/>
          </a:prstGeom>
        </p:spPr>
      </p:pic>
      <p:pic>
        <p:nvPicPr>
          <p:cNvPr id="11" name="Grafický objekt 10" descr="Neslyšící">
            <a:extLst>
              <a:ext uri="{FF2B5EF4-FFF2-40B4-BE49-F238E27FC236}">
                <a16:creationId xmlns:a16="http://schemas.microsoft.com/office/drawing/2014/main" id="{A180BFB5-FF56-4086-88CF-2B7F41A0A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158" y="4158037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224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6" y="388643"/>
            <a:ext cx="8036909" cy="677824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Legislativa pro období </a:t>
            </a:r>
            <a:r>
              <a:rPr lang="cs-CZ" sz="3200" b="1" dirty="0" smtClean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2021 - 2027</a:t>
            </a: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40566" y="1327780"/>
            <a:ext cx="7662868" cy="450949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879"/>
              </a:spcBef>
              <a:buNone/>
            </a:pPr>
            <a:r>
              <a:rPr lang="cs-CZ" sz="1900" b="1" dirty="0">
                <a:solidFill>
                  <a:schemeClr val="tx2">
                    <a:lumMod val="50000"/>
                  </a:schemeClr>
                </a:solidFill>
              </a:rPr>
              <a:t>Co víme a co máme k dispozici od Evropské komise?</a:t>
            </a:r>
          </a:p>
          <a:p>
            <a:pPr marL="0" indent="0">
              <a:spcBef>
                <a:spcPts val="879"/>
              </a:spcBef>
              <a:buNone/>
            </a:pP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Obecného nařízení z května 2018 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Návrh nařízení k EFRR a Fondu soudržnosti z května 2018 a návrh změny tohoto nařízení od EK z května 2020 po Covid-19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Zpráva 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o ČR </a:t>
            </a: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2019, 2020 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- Country Report</a:t>
            </a:r>
          </a:p>
          <a:p>
            <a:pPr>
              <a:lnSpc>
                <a:spcPct val="150000"/>
              </a:lnSpc>
              <a:spcBef>
                <a:spcPts val="879"/>
              </a:spcBef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Závěry z jednání Evropské rady v Bruselu v červenci 2020 - nové míry kofinancování atd.</a:t>
            </a:r>
          </a:p>
          <a:p>
            <a:pPr algn="just">
              <a:spcBef>
                <a:spcPts val="879"/>
              </a:spcBef>
            </a:pPr>
            <a:endParaRPr lang="cs-CZ" sz="2344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72369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4.1 </a:t>
            </a:r>
            <a:br>
              <a:rPr lang="cs-CZ" sz="3600" dirty="0"/>
            </a:br>
            <a:r>
              <a:rPr lang="cs-CZ" sz="3600" dirty="0"/>
              <a:t>Vzdělávací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MŠ, ZŠ a zájmového, neformálního vzdělávání a celoživotního učení musí být v souladu s akčním plánem rozvoje vzdělávání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středních a speciálních škol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NNO musí min. 2 roky před podáním projektu nepřetržitě působit v oblasti vzdělávání nebo asistenčních služeb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06339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68" y="-740229"/>
            <a:ext cx="8428264" cy="1780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Novostavba MŠ Březová-Oleško</a:t>
            </a:r>
            <a:endParaRPr lang="en-US" sz="320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85912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64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Učebny chemie na gymnáziu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203631"/>
      </p:ext>
    </p:extLst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10948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Sociální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30135"/>
      </p:ext>
    </p:extLst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7742"/>
            <a:ext cx="8515350" cy="12267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 </a:t>
            </a:r>
            <a:br>
              <a:rPr lang="cs-CZ" sz="3600" dirty="0"/>
            </a:br>
            <a:r>
              <a:rPr lang="cs-CZ" sz="3600" dirty="0"/>
              <a:t>Sociální infrastruktura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373073"/>
            <a:ext cx="7886700" cy="4777355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Infrastruktura pro sociální služby podle zákona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č. 108/2006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Sb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domova pro osoby se zdravotním postižením; nákup 	automobilů pro terénní sociální služby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sociálních služeb za účelem sociálního začleňování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Dokončení přeměny ústavu sociální péče v pobytové sociální 	služby komunitního charakteru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Sociální bydlení – pořízení a adaptace bytů, bytových domů a nebytových prostor pro potřeby sociálního bydlení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nebytových prostor v sociální byty pro osoby bez 	domova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Připojení">
            <a:extLst>
              <a:ext uri="{FF2B5EF4-FFF2-40B4-BE49-F238E27FC236}">
                <a16:creationId xmlns:a16="http://schemas.microsoft.com/office/drawing/2014/main" id="{51151391-8CEA-4A70-9890-974645AF0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068" y="2942718"/>
            <a:ext cx="461963" cy="461963"/>
          </a:xfrm>
          <a:prstGeom prst="rect">
            <a:avLst/>
          </a:prstGeom>
        </p:spPr>
      </p:pic>
      <p:pic>
        <p:nvPicPr>
          <p:cNvPr id="7" name="Grafický objekt 6" descr="Auto">
            <a:extLst>
              <a:ext uri="{FF2B5EF4-FFF2-40B4-BE49-F238E27FC236}">
                <a16:creationId xmlns:a16="http://schemas.microsoft.com/office/drawing/2014/main" id="{DB610BE8-D81F-46AB-B77C-A6BD261F0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068" y="1544511"/>
            <a:ext cx="461963" cy="461963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D9CFC42D-3666-40AF-8F1F-FD12A065B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384" y="4227275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998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3" y="396123"/>
            <a:ext cx="810169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</a:t>
            </a:r>
            <a:br>
              <a:rPr lang="cs-CZ" sz="3600" dirty="0"/>
            </a:br>
            <a:r>
              <a:rPr lang="cs-CZ" sz="3600" dirty="0"/>
              <a:t>Sociální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pobytové sociální služby je v souladu s materiálně technickým standardem MPSV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sociální služby má schválený transformační plán a je v souladu s RAP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sociálního bydlení má souhlas obce s realizací projektu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U projektu sociálního bydlení 20-letá udržitelnost 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 NNO v sociálním bydlení  -  podmínka min. 5 let před podáním žádosti nepřetržitě poskytovat sociální službu podle zákona o sociálních službách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>
              <a:lnSpc>
                <a:spcPct val="150000"/>
              </a:lnSpc>
            </a:pPr>
            <a:endParaRPr lang="cs-CZ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1043"/>
      </p:ext>
    </p:extLst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61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599"/>
            <a:ext cx="7886700" cy="70539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Denní stacionář v Bruntále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671913"/>
      </p:ext>
    </p:extLst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18" r="13560" b="-318"/>
          <a:stretch/>
        </p:blipFill>
        <p:spPr>
          <a:xfrm>
            <a:off x="0" y="0"/>
            <a:ext cx="9209314" cy="690698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51065" y="5274128"/>
            <a:ext cx="8621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kern="1200" dirty="0">
                <a:solidFill>
                  <a:schemeClr val="bg1"/>
                </a:solidFill>
              </a:rPr>
              <a:t>Příklad: Stavební úpravy objektu č.p. 1355, Hořice - čtyři sociální bytové jednotky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232175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4.3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Infrastruktura ve zdravotnictví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58918"/>
      </p:ext>
    </p:extLst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336" y="1340416"/>
            <a:ext cx="7886700" cy="484975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Primární péče – vznik a modernizace urgentních příjmů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krajského urgentního příjmu poskytujícího urgentní a 	intenzivní péči v jednom celku (příjmová část, ambulantní část, expektační 	lůžková část, resuscitační a intenzivní lůžková část)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Integrovaná péče, integrace zdravotních a sociálních služeb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deinstitucionalizace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psychiatrické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Centra duševního zdraví komunitního typu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následné a dlouhodobé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péče vč. paliativní a hospicové péče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 smtClean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Technické vybavení poskytovatelů péče (monitory vitálních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funkcí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polohovací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elektrická lůžka,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chodítka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zvedáky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vany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); 	přístrojové vybavení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lůžkového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hospice/mobilního paliativního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týmu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Grafický objekt 4" descr="Nemocnice">
            <a:extLst>
              <a:ext uri="{FF2B5EF4-FFF2-40B4-BE49-F238E27FC236}">
                <a16:creationId xmlns:a16="http://schemas.microsoft.com/office/drawing/2014/main" id="{6808EE82-E9B4-490B-A063-2F62502E7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265" y="3595178"/>
            <a:ext cx="340232" cy="340232"/>
          </a:xfrm>
          <a:prstGeom prst="rect">
            <a:avLst/>
          </a:prstGeom>
        </p:spPr>
      </p:pic>
      <p:pic>
        <p:nvPicPr>
          <p:cNvPr id="9" name="Grafický objekt 8" descr="Přespání">
            <a:extLst>
              <a:ext uri="{FF2B5EF4-FFF2-40B4-BE49-F238E27FC236}">
                <a16:creationId xmlns:a16="http://schemas.microsoft.com/office/drawing/2014/main" id="{FC77A5CA-FEDE-4F13-AA64-E8D3C90E6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929" y="4552443"/>
            <a:ext cx="340232" cy="340232"/>
          </a:xfrm>
          <a:prstGeom prst="rect">
            <a:avLst/>
          </a:prstGeom>
        </p:spPr>
      </p:pic>
      <p:pic>
        <p:nvPicPr>
          <p:cNvPr id="11" name="Grafický objekt 10" descr="Ambulance">
            <a:extLst>
              <a:ext uri="{FF2B5EF4-FFF2-40B4-BE49-F238E27FC236}">
                <a16:creationId xmlns:a16="http://schemas.microsoft.com/office/drawing/2014/main" id="{0F34734C-6123-41D5-BE3A-311D9FD43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883" y="1842452"/>
            <a:ext cx="751114" cy="7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2909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62859"/>
            <a:ext cx="7886700" cy="987552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Klíčové změny pro období 2021+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628650" y="1150411"/>
            <a:ext cx="7886700" cy="4882173"/>
          </a:xfrm>
        </p:spPr>
        <p:txBody>
          <a:bodyPr>
            <a:normAutofit/>
          </a:bodyPr>
          <a:lstStyle/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EU nemá konkrétní strategii pro nové období (obdoba EU 2020)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počtu tematických cílů z 11 na 5 cílů politiky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podílu tematické koncentrace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míry spolufinancování z EU včetně CLLD projektů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Kategorizace regionů na 3 kategorie v ČR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Zelená a digitální Evropa (Green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Deal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limitu pro udržitelný rozvoj měst (z 5 na 6 %)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jako vždy změna terminologie…</a:t>
            </a:r>
          </a:p>
          <a:p>
            <a:pPr marL="457200" lvl="2" indent="-457200">
              <a:lnSpc>
                <a:spcPct val="150000"/>
              </a:lnSpc>
            </a:pPr>
            <a:endParaRPr lang="cs-CZ" sz="1600" dirty="0">
              <a:solidFill>
                <a:schemeClr val="tx1"/>
              </a:solidFill>
            </a:endParaRPr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0" lvl="2" indent="0">
              <a:buNone/>
            </a:pPr>
            <a:endParaRPr lang="cs-CZ" dirty="0"/>
          </a:p>
          <a:p>
            <a:pPr marL="0" lvl="2" indent="0">
              <a:buNone/>
            </a:pPr>
            <a:endParaRPr lang="cs-CZ" sz="1758" b="1" dirty="0"/>
          </a:p>
        </p:txBody>
      </p:sp>
    </p:spTree>
    <p:extLst>
      <p:ext uri="{BB962C8B-B14F-4D97-AF65-F5344CB8AC3E}">
        <p14:creationId xmlns:p14="http://schemas.microsoft.com/office/powerpoint/2010/main" val="3359842057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57" y="1460158"/>
            <a:ext cx="7886700" cy="484975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dostupnost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integrované onkologické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péče, perinatologické a 	gerontologické péče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ve všeobecných nemocnicích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(sonografické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přístroje, polohovací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lůžka,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ventilátory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, rehabilitační pomůcky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apod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Podpora ochrany veřejného zdraví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dirty="0" smtClean="0"/>
              <a:t>	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rozvoj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kapacit zdravotních ústavů, krajských hygienických stanic a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	klinik infekčních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onemocnění, včetně podpory rozvoje odběrových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	míst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 laboratoří </a:t>
            </a:r>
            <a:endParaRPr lang="cs-CZ" sz="1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Infrastruktura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přístrojové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vybavení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Grafický objekt 6" descr="Zdravotnictví">
            <a:extLst>
              <a:ext uri="{FF2B5EF4-FFF2-40B4-BE49-F238E27FC236}">
                <a16:creationId xmlns:a16="http://schemas.microsoft.com/office/drawing/2014/main" id="{76A69185-B598-4253-A09D-D9A52DFB7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351" y="3822832"/>
            <a:ext cx="607538" cy="607538"/>
          </a:xfrm>
          <a:prstGeom prst="rect">
            <a:avLst/>
          </a:prstGeom>
        </p:spPr>
      </p:pic>
      <p:pic>
        <p:nvPicPr>
          <p:cNvPr id="9" name="Grafický objekt 8" descr="Jehla">
            <a:extLst>
              <a:ext uri="{FF2B5EF4-FFF2-40B4-BE49-F238E27FC236}">
                <a16:creationId xmlns:a16="http://schemas.microsoft.com/office/drawing/2014/main" id="{0C0E4CBE-F981-467C-80C2-3E2E2A1773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182" y="1690690"/>
            <a:ext cx="513707" cy="51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8233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4.3 </a:t>
            </a:r>
            <a:br>
              <a:rPr lang="cs-CZ" sz="3600" dirty="0"/>
            </a:br>
            <a:r>
              <a:rPr lang="cs-CZ" sz="3600" dirty="0"/>
              <a:t>Infrastruktura ve zdravotnictví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na zdravotní přístroje je v souladu se stanoviskem Přístrojové komise Ministerstva zdravotnictví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psychiatrické péče je v souladu se Strategií reformy psychiatrické péče v ČR</a:t>
            </a:r>
          </a:p>
        </p:txBody>
      </p:sp>
    </p:spTree>
    <p:extLst>
      <p:ext uri="{BB962C8B-B14F-4D97-AF65-F5344CB8AC3E}">
        <p14:creationId xmlns:p14="http://schemas.microsoft.com/office/powerpoint/2010/main" val="2227527579"/>
      </p:ext>
    </p:extLst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085"/>
            <a:ext cx="7886700" cy="72036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Urgentní příjem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8674155"/>
      </p:ext>
    </p:extLst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1" r="1833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4.4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Kulturní dědictví a cestovní ruch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408635"/>
      </p:ext>
    </p:extLst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Revitalizace, odborná infrastruktura a </a:t>
            </a: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vybavení pro: </a:t>
            </a:r>
            <a:endParaRPr lang="cs-CZ" sz="1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árodní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kulturní památky +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památky z Indikativního seznamu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UNESCO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projekty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árodní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kulturní památky + kulturní památky +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památky z Indikativního seznamu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UNESCO 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ITI projekty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rajská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, státní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obecní muzea 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nihovny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vykonávající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regionální funkce a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základní knihovny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se specializovaným knihovním fondem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Expozice, depozitáře, návštěvnická centra, technické zázemí, 	edukační centra, konzervace a restaurování,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revitalizace, parky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u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památek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E26047D6-52D5-4C2D-8033-5467EE33D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740" y="2141408"/>
            <a:ext cx="280827" cy="280827"/>
          </a:xfrm>
          <a:prstGeom prst="rect">
            <a:avLst/>
          </a:prstGeom>
        </p:spPr>
      </p:pic>
      <p:pic>
        <p:nvPicPr>
          <p:cNvPr id="5" name="Grafický objekt 4" descr="Banka">
            <a:extLst>
              <a:ext uri="{FF2B5EF4-FFF2-40B4-BE49-F238E27FC236}">
                <a16:creationId xmlns:a16="http://schemas.microsoft.com/office/drawing/2014/main" id="{F2797961-4AC1-4E57-A4CE-9B1554B35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719" y="3753342"/>
            <a:ext cx="292868" cy="292868"/>
          </a:xfrm>
          <a:prstGeom prst="rect">
            <a:avLst/>
          </a:prstGeom>
        </p:spPr>
      </p:pic>
      <p:pic>
        <p:nvPicPr>
          <p:cNvPr id="6" name="Grafický objekt 5" descr="Knihy">
            <a:extLst>
              <a:ext uri="{FF2B5EF4-FFF2-40B4-BE49-F238E27FC236}">
                <a16:creationId xmlns:a16="http://schemas.microsoft.com/office/drawing/2014/main" id="{46FB2080-5BE8-4594-BFBC-472ABBF14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582" y="4268874"/>
            <a:ext cx="262188" cy="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9651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</a:rPr>
              <a:t>Veřejná </a:t>
            </a: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infrastruktura udržitelného cestovního ruchu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Doprovodná infrastruktura cestovního ruchu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- záchytná 	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parkoviště, odpočívadla, sociální zařízení; turistická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informační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centra; 	budování 	turistických tras a revitalizace sítě značení; naučné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stezky,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navigační systémy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měst a obcí</a:t>
            </a:r>
          </a:p>
        </p:txBody>
      </p:sp>
      <p:pic>
        <p:nvPicPr>
          <p:cNvPr id="7" name="Grafický objekt 6" descr="Túra">
            <a:extLst>
              <a:ext uri="{FF2B5EF4-FFF2-40B4-BE49-F238E27FC236}">
                <a16:creationId xmlns:a16="http://schemas.microsoft.com/office/drawing/2014/main" id="{230F08D2-2AF6-498F-989A-7E6F8E66FA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1950" y="2164702"/>
            <a:ext cx="386442" cy="3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6468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9999"/>
            <a:ext cx="7886700" cy="11155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4.4</a:t>
            </a:r>
            <a:br>
              <a:rPr lang="cs-CZ" sz="3600" dirty="0"/>
            </a:br>
            <a:r>
              <a:rPr lang="cs-CZ" sz="3600" dirty="0"/>
              <a:t>Kulturní dědictví a cestovní ruch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3986" y="1234298"/>
            <a:ext cx="7209008" cy="4723604"/>
          </a:xfrm>
        </p:spPr>
        <p:txBody>
          <a:bodyPr>
            <a:noAutofit/>
          </a:bodyPr>
          <a:lstStyle/>
          <a:p>
            <a:pPr lvl="0">
              <a:lnSpc>
                <a:spcPct val="160000"/>
              </a:lnSpc>
            </a:pP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projekty i projekty v ITI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Památka musí být po realizaci projektu zpřístupněna veřejnosti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Muzea – státní, krajská a obecní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Knihovny – obecní s regionální funkcí; základní se specializovaným fondem; Národní knihovna ČR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Cestovní ruch – projekt realizován mimo zvláště chráněná území a území soustavy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NATURA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2000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120083E6-94F5-4B56-A775-82FF6EFCB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172" y="2959015"/>
            <a:ext cx="390806" cy="390806"/>
          </a:xfrm>
          <a:prstGeom prst="rect">
            <a:avLst/>
          </a:prstGeom>
        </p:spPr>
      </p:pic>
      <p:pic>
        <p:nvPicPr>
          <p:cNvPr id="5" name="Grafický objekt 4" descr="Knihy">
            <a:extLst>
              <a:ext uri="{FF2B5EF4-FFF2-40B4-BE49-F238E27FC236}">
                <a16:creationId xmlns:a16="http://schemas.microsoft.com/office/drawing/2014/main" id="{9E59B4D6-8187-4436-85B1-027F15DB2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523" y="4159462"/>
            <a:ext cx="367632" cy="367632"/>
          </a:xfrm>
          <a:prstGeom prst="rect">
            <a:avLst/>
          </a:prstGeom>
        </p:spPr>
      </p:pic>
      <p:pic>
        <p:nvPicPr>
          <p:cNvPr id="6" name="Grafický objekt 5" descr="Túra">
            <a:extLst>
              <a:ext uri="{FF2B5EF4-FFF2-40B4-BE49-F238E27FC236}">
                <a16:creationId xmlns:a16="http://schemas.microsoft.com/office/drawing/2014/main" id="{AB636AD5-0A22-486D-8431-0396191BD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961" y="5086826"/>
            <a:ext cx="388755" cy="388755"/>
          </a:xfrm>
          <a:prstGeom prst="rect">
            <a:avLst/>
          </a:prstGeom>
        </p:spPr>
      </p:pic>
      <p:pic>
        <p:nvPicPr>
          <p:cNvPr id="7" name="Grafický objekt 6" descr="Banka">
            <a:extLst>
              <a:ext uri="{FF2B5EF4-FFF2-40B4-BE49-F238E27FC236}">
                <a16:creationId xmlns:a16="http://schemas.microsoft.com/office/drawing/2014/main" id="{107B9A55-9765-4450-8842-B60F4DB07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1153" y="3549372"/>
            <a:ext cx="401825" cy="401825"/>
          </a:xfrm>
          <a:prstGeom prst="rect">
            <a:avLst/>
          </a:prstGeom>
        </p:spPr>
      </p:pic>
      <p:pic>
        <p:nvPicPr>
          <p:cNvPr id="13" name="Grafický objekt 12" descr="Lupa">
            <a:extLst>
              <a:ext uri="{FF2B5EF4-FFF2-40B4-BE49-F238E27FC236}">
                <a16:creationId xmlns:a16="http://schemas.microsoft.com/office/drawing/2014/main" id="{632D10AD-3AC9-4FDE-8C1C-8085577220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651" y="2459750"/>
            <a:ext cx="326335" cy="3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89552"/>
      </p:ext>
    </p:extLst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" r="5611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0628"/>
            <a:ext cx="6858000" cy="7290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Revitalizace vnitřku věže památky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9641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2684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560005"/>
            <a:ext cx="6607629" cy="66164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Nová expozice v muzeu</a:t>
            </a:r>
            <a:br>
              <a:rPr lang="cs-CZ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55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-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17418"/>
            <a:ext cx="8049986" cy="20780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rgbClr val="FFFFFF"/>
                </a:solidFill>
              </a:rPr>
              <a:t>Příklad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  <a:r>
              <a:rPr lang="cs-CZ" sz="3200" dirty="0">
                <a:solidFill>
                  <a:srgbClr val="FFFFFF"/>
                </a:solidFill>
              </a:rPr>
              <a:t>Rekonstrukce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městské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cs-CZ" sz="3200" dirty="0">
                <a:solidFill>
                  <a:srgbClr val="FFFFFF"/>
                </a:solidFill>
              </a:rPr>
              <a:t>knihovny</a:t>
            </a:r>
            <a: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8175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440"/>
            <a:ext cx="7886700" cy="560718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Cíle politiky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439758"/>
              </p:ext>
            </p:extLst>
          </p:nvPr>
        </p:nvGraphicFramePr>
        <p:xfrm>
          <a:off x="702260" y="1058558"/>
          <a:ext cx="7739481" cy="497787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386169">
                  <a:extLst>
                    <a:ext uri="{9D8B030D-6E8A-4147-A177-3AD203B41FA5}">
                      <a16:colId xmlns:a16="http://schemas.microsoft.com/office/drawing/2014/main" val="1588898084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3333043847"/>
                    </a:ext>
                  </a:extLst>
                </a:gridCol>
              </a:tblGrid>
              <a:tr h="443671"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Cíle politiky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IROP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07521187"/>
                  </a:ext>
                </a:extLst>
              </a:tr>
              <a:tr h="794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Inteligentní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díky inovativní a inteligentní ekonomické transformaci</a:t>
                      </a:r>
                    </a:p>
                    <a:p>
                      <a:pPr algn="l"/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82296797"/>
                  </a:ext>
                </a:extLst>
              </a:tr>
              <a:tr h="1169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Zelenější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nízkouhlíková a odolná Evropa díky podpoře čisté a spravedlivé transformace energetiky, zelených a modrých investic, oběhového hospodářství, přizpůsobení se změnám klimatu a prevence a řízení rizik 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3204002"/>
                  </a:ext>
                </a:extLst>
              </a:tr>
              <a:tr h="859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propojená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Evropa zvýšením mobility a regionální ICT konektivity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888838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– provádění evropského pilíře sociálních práv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9554657"/>
                  </a:ext>
                </a:extLst>
              </a:tr>
              <a:tr h="843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Evropa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bližší občanům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trvale udržitelný a integrovaný rozvoj všech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typů území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18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336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107354"/>
      </p:ext>
    </p:extLst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ítě, stůl&#10;&#10;Popis byl vytvořen automatick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1D70B8"/>
                </a:solidFill>
              </a:rPr>
              <a:t>Specifický </a:t>
            </a:r>
            <a:r>
              <a:rPr lang="cs-CZ" sz="2400" dirty="0">
                <a:solidFill>
                  <a:srgbClr val="1D70B8"/>
                </a:solidFill>
              </a:rPr>
              <a:t>cíl</a:t>
            </a:r>
            <a:r>
              <a:rPr lang="en-US" sz="2400" dirty="0">
                <a:solidFill>
                  <a:srgbClr val="1D70B8"/>
                </a:solidFill>
              </a:rPr>
              <a:t>  5.</a:t>
            </a:r>
            <a:r>
              <a:rPr lang="cs-CZ" sz="2400" dirty="0">
                <a:solidFill>
                  <a:srgbClr val="1D70B8"/>
                </a:solidFill>
              </a:rPr>
              <a:t>1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br>
              <a:rPr lang="en-US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Komunitně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vedený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místní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rozvoj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15909"/>
      </p:ext>
    </p:extLst>
  </p:cSld>
  <p:clrMapOvr>
    <a:masterClrMapping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7" y="192084"/>
            <a:ext cx="8419248" cy="1083088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324" y="1311286"/>
            <a:ext cx="8262591" cy="4989594"/>
          </a:xfrm>
        </p:spPr>
        <p:txBody>
          <a:bodyPr numCol="1">
            <a:noAutofit/>
          </a:bodyPr>
          <a:lstStyle/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Bezpečnost v dopravě (např. chodníky, mosty, retardéry,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semafory)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vč. rekonstrukcí místních komunikací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cyklistickou dopravu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veřejných prostranství a budování zelené infrastruktury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jednotek sboru dobrovolných hasičů kategorie II, III, V (požární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zbrojnice 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technika, zdroje požární vody v obcích)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Modernizace mateřských škol a infrastruktury dětských skupin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Základní školy ve vazbě na odborné učebny a učebny neúplných škol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sociální služby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kulturních památek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a vybavení městských a obecních muzeí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vybavení obecních profesionálních knihoven</a:t>
            </a:r>
          </a:p>
          <a:p>
            <a:pPr mar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</p:txBody>
      </p:sp>
      <p:pic>
        <p:nvPicPr>
          <p:cNvPr id="5" name="Grafický objekt 4" descr="Scéna na mostě">
            <a:extLst>
              <a:ext uri="{FF2B5EF4-FFF2-40B4-BE49-F238E27FC236}">
                <a16:creationId xmlns:a16="http://schemas.microsoft.com/office/drawing/2014/main" id="{81811778-BFF5-4C9F-8AA2-426717981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186" y="1477027"/>
            <a:ext cx="318138" cy="318138"/>
          </a:xfrm>
          <a:prstGeom prst="rect">
            <a:avLst/>
          </a:prstGeom>
        </p:spPr>
      </p:pic>
      <p:pic>
        <p:nvPicPr>
          <p:cNvPr id="7" name="Grafický objekt 6" descr="Projížďka na kole">
            <a:extLst>
              <a:ext uri="{FF2B5EF4-FFF2-40B4-BE49-F238E27FC236}">
                <a16:creationId xmlns:a16="http://schemas.microsoft.com/office/drawing/2014/main" id="{C0E09F56-65FE-43FD-9C70-3E874959D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118" y="2026155"/>
            <a:ext cx="326515" cy="326515"/>
          </a:xfrm>
          <a:prstGeom prst="rect">
            <a:avLst/>
          </a:prstGeom>
        </p:spPr>
      </p:pic>
      <p:pic>
        <p:nvPicPr>
          <p:cNvPr id="11" name="Grafický objekt 10" descr="Třída">
            <a:extLst>
              <a:ext uri="{FF2B5EF4-FFF2-40B4-BE49-F238E27FC236}">
                <a16:creationId xmlns:a16="http://schemas.microsoft.com/office/drawing/2014/main" id="{78217B7C-A700-4A5F-8601-B28D3A1D5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077" y="3863342"/>
            <a:ext cx="326515" cy="326515"/>
          </a:xfrm>
          <a:prstGeom prst="rect">
            <a:avLst/>
          </a:prstGeom>
        </p:spPr>
      </p:pic>
      <p:pic>
        <p:nvPicPr>
          <p:cNvPr id="13" name="Grafický objekt 12" descr="Knihy">
            <a:extLst>
              <a:ext uri="{FF2B5EF4-FFF2-40B4-BE49-F238E27FC236}">
                <a16:creationId xmlns:a16="http://schemas.microsoft.com/office/drawing/2014/main" id="{A842E0B1-5579-489C-BC4E-61EB3443C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722" y="5397019"/>
            <a:ext cx="262188" cy="262188"/>
          </a:xfrm>
          <a:prstGeom prst="rect">
            <a:avLst/>
          </a:prstGeom>
        </p:spPr>
      </p:pic>
      <p:pic>
        <p:nvPicPr>
          <p:cNvPr id="15" name="Grafický objekt 14" descr="Les">
            <a:extLst>
              <a:ext uri="{FF2B5EF4-FFF2-40B4-BE49-F238E27FC236}">
                <a16:creationId xmlns:a16="http://schemas.microsoft.com/office/drawing/2014/main" id="{70405199-0C71-4741-A11A-A3B659DB73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9173" y="2470882"/>
            <a:ext cx="326516" cy="326516"/>
          </a:xfrm>
          <a:prstGeom prst="rect">
            <a:avLst/>
          </a:prstGeom>
        </p:spPr>
      </p:pic>
      <p:pic>
        <p:nvPicPr>
          <p:cNvPr id="17" name="Grafický objekt 16" descr="Hasič">
            <a:extLst>
              <a:ext uri="{FF2B5EF4-FFF2-40B4-BE49-F238E27FC236}">
                <a16:creationId xmlns:a16="http://schemas.microsoft.com/office/drawing/2014/main" id="{91534A87-D882-4940-A50B-79D08A50C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9173" y="2932066"/>
            <a:ext cx="326516" cy="326516"/>
          </a:xfrm>
          <a:prstGeom prst="rect">
            <a:avLst/>
          </a:prstGeom>
        </p:spPr>
      </p:pic>
      <p:pic>
        <p:nvPicPr>
          <p:cNvPr id="19" name="Grafický objekt 18" descr="Děti">
            <a:extLst>
              <a:ext uri="{FF2B5EF4-FFF2-40B4-BE49-F238E27FC236}">
                <a16:creationId xmlns:a16="http://schemas.microsoft.com/office/drawing/2014/main" id="{74D944DC-6A34-4995-AB5E-E66FD1E35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8946" y="3460437"/>
            <a:ext cx="345646" cy="345646"/>
          </a:xfrm>
          <a:prstGeom prst="rect">
            <a:avLst/>
          </a:prstGeom>
        </p:spPr>
      </p:pic>
      <p:pic>
        <p:nvPicPr>
          <p:cNvPr id="21" name="Grafický objekt 20" descr="Osoba na vozíku">
            <a:extLst>
              <a:ext uri="{FF2B5EF4-FFF2-40B4-BE49-F238E27FC236}">
                <a16:creationId xmlns:a16="http://schemas.microsoft.com/office/drawing/2014/main" id="{F7087DFC-79E7-4F2D-AA28-E9E8E93D4E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7798" y="4257849"/>
            <a:ext cx="292869" cy="292869"/>
          </a:xfrm>
          <a:prstGeom prst="rect">
            <a:avLst/>
          </a:prstGeom>
        </p:spPr>
      </p:pic>
      <p:pic>
        <p:nvPicPr>
          <p:cNvPr id="25" name="Grafický objekt 24" descr="Banka">
            <a:extLst>
              <a:ext uri="{FF2B5EF4-FFF2-40B4-BE49-F238E27FC236}">
                <a16:creationId xmlns:a16="http://schemas.microsoft.com/office/drawing/2014/main" id="{32EF18AB-0A3E-4F0C-A23D-EA7C70B3E83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28077" y="4985939"/>
            <a:ext cx="292868" cy="292868"/>
          </a:xfrm>
          <a:prstGeom prst="rect">
            <a:avLst/>
          </a:prstGeom>
        </p:spPr>
      </p:pic>
      <p:pic>
        <p:nvPicPr>
          <p:cNvPr id="27" name="Grafický objekt 26" descr="Túra">
            <a:extLst>
              <a:ext uri="{FF2B5EF4-FFF2-40B4-BE49-F238E27FC236}">
                <a16:creationId xmlns:a16="http://schemas.microsoft.com/office/drawing/2014/main" id="{6E41D6E2-2E4E-4BD3-80D9-631901CCE1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31212" y="5746367"/>
            <a:ext cx="326955" cy="326955"/>
          </a:xfrm>
          <a:prstGeom prst="rect">
            <a:avLst/>
          </a:prstGeom>
        </p:spPr>
      </p:pic>
      <p:pic>
        <p:nvPicPr>
          <p:cNvPr id="29" name="Grafický objekt 28" descr="Scéna na hradě">
            <a:extLst>
              <a:ext uri="{FF2B5EF4-FFF2-40B4-BE49-F238E27FC236}">
                <a16:creationId xmlns:a16="http://schemas.microsoft.com/office/drawing/2014/main" id="{BF11A3B7-5A63-4F6F-B6B4-DD4D238783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40118" y="4613959"/>
            <a:ext cx="280827" cy="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4014"/>
      </p:ext>
    </p:extLst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192"/>
            <a:ext cx="7724936" cy="919276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 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2400" b="0" dirty="0"/>
              <a:t>Klíčové parametry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15886"/>
            <a:ext cx="7886700" cy="4108993"/>
          </a:xfrm>
        </p:spPr>
        <p:txBody>
          <a:bodyPr>
            <a:normAutofit/>
          </a:bodyPr>
          <a:lstStyle/>
          <a:p>
            <a:pPr lvl="0"/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už nebude 95 % z EU jako v IROP 2014-2020, nově podpora podle kategorie regionů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85 % nebo 70 % z EU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jako u individuálních projektů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je realizován na území MAS se schválenou strategií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CLLD.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Jedná se o venkovské oblasti tvořené správními územími obcí s méně než 25 000 obyvateli.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v souladu s priority strategie CLLD.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5209"/>
      </p:ext>
    </p:extLst>
  </p:cSld>
  <p:clrMapOvr>
    <a:masterClrMapping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08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u="sng" dirty="0"/>
              <a:t>Návrh</a:t>
            </a:r>
            <a:r>
              <a:rPr lang="cs-CZ" sz="3200" dirty="0"/>
              <a:t> rozdělení alokace v IROP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758049"/>
              </p:ext>
            </p:extLst>
          </p:nvPr>
        </p:nvGraphicFramePr>
        <p:xfrm>
          <a:off x="466637" y="1041510"/>
          <a:ext cx="8210726" cy="483384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5587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411458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1659272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537629">
                  <a:extLst>
                    <a:ext uri="{9D8B030D-6E8A-4147-A177-3AD203B41FA5}">
                      <a16:colId xmlns:a16="http://schemas.microsoft.com/office/drawing/2014/main" val="1760559365"/>
                    </a:ext>
                  </a:extLst>
                </a:gridCol>
                <a:gridCol w="1427071">
                  <a:extLst>
                    <a:ext uri="{9D8B030D-6E8A-4147-A177-3AD203B41FA5}">
                      <a16:colId xmlns:a16="http://schemas.microsoft.com/office/drawing/2014/main" val="2967593070"/>
                    </a:ext>
                  </a:extLst>
                </a:gridCol>
                <a:gridCol w="1649709">
                  <a:extLst>
                    <a:ext uri="{9D8B030D-6E8A-4147-A177-3AD203B41FA5}">
                      <a16:colId xmlns:a16="http://schemas.microsoft.com/office/drawing/2014/main" val="362767184"/>
                    </a:ext>
                  </a:extLst>
                </a:gridCol>
              </a:tblGrid>
              <a:tr h="15070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Cíl politiky/priorita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Fond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priority na celkové alokaci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Podíl alokace SC na celkové alokaci IROP (%)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Městská mobilita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958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48700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Veřejná prostranství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58548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8942"/>
                  </a:ext>
                </a:extLst>
              </a:tr>
              <a:tr h="28788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3 – priorita 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3.1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Silnice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6 %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4 – priorita 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Vzdělávání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35 %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Sociální infrastruktura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7 %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33572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88632"/>
      </p:ext>
    </p:extLst>
  </p:cSld>
  <p:clrMapOvr>
    <a:masterClrMapping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71359" y="102096"/>
            <a:ext cx="897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1B8"/>
                </a:solidFill>
              </a:rPr>
              <a:t>Srovnání rozdělení alokace IROP dle specifických cílů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3E0DCB65-8507-459F-9175-466AB98E3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74808"/>
              </p:ext>
            </p:extLst>
          </p:nvPr>
        </p:nvGraphicFramePr>
        <p:xfrm>
          <a:off x="843910" y="1187769"/>
          <a:ext cx="7456181" cy="4925240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2071161">
                  <a:extLst>
                    <a:ext uri="{9D8B030D-6E8A-4147-A177-3AD203B41FA5}">
                      <a16:colId xmlns:a16="http://schemas.microsoft.com/office/drawing/2014/main" val="2878704802"/>
                    </a:ext>
                  </a:extLst>
                </a:gridCol>
                <a:gridCol w="2692510">
                  <a:extLst>
                    <a:ext uri="{9D8B030D-6E8A-4147-A177-3AD203B41FA5}">
                      <a16:colId xmlns:a16="http://schemas.microsoft.com/office/drawing/2014/main" val="446095008"/>
                    </a:ext>
                  </a:extLst>
                </a:gridCol>
                <a:gridCol w="2692510">
                  <a:extLst>
                    <a:ext uri="{9D8B030D-6E8A-4147-A177-3AD203B41FA5}">
                      <a16:colId xmlns:a16="http://schemas.microsoft.com/office/drawing/2014/main" val="841202113"/>
                    </a:ext>
                  </a:extLst>
                </a:gridCol>
              </a:tblGrid>
              <a:tr h="664917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Téma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v aktuálním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Podíl alokace SC na celkové alokaci IROP pro nové období (%)</a:t>
                      </a:r>
                      <a:endParaRPr lang="cs-CZ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05544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Silnice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60250566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Doprava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54575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IZS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80200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Sociální infrastruktura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88724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Zdravotnictví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52592373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Vzdělávání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710391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Kultura a cestovní ruch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64629131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eGovernment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668218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CLLD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21510082"/>
                  </a:ext>
                </a:extLst>
              </a:tr>
              <a:tr h="41937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Veřejné prostranství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  <a:endParaRPr lang="cs-CZ" sz="12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102505"/>
                  </a:ext>
                </a:extLst>
              </a:tr>
            </a:tbl>
          </a:graphicData>
        </a:graphic>
      </p:graphicFrame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CxnSpPr>
            <a:cxnSpLocks/>
          </p:cNvCxnSpPr>
          <p:nvPr/>
        </p:nvCxnSpPr>
        <p:spPr>
          <a:xfrm>
            <a:off x="6589939" y="2024743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446565"/>
            <a:ext cx="0" cy="253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0000000-0008-0000-0000-000019000000}"/>
              </a:ext>
            </a:extLst>
          </p:cNvPr>
          <p:cNvCxnSpPr>
            <a:cxnSpLocks/>
          </p:cNvCxnSpPr>
          <p:nvPr/>
        </p:nvCxnSpPr>
        <p:spPr>
          <a:xfrm flipV="1">
            <a:off x="6589939" y="2806578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CxnSpPr>
            <a:cxnSpLocks/>
          </p:cNvCxnSpPr>
          <p:nvPr/>
        </p:nvCxnSpPr>
        <p:spPr>
          <a:xfrm flipH="1" flipV="1">
            <a:off x="6605815" y="4895203"/>
            <a:ext cx="3174" cy="3557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0000000-0008-0000-0000-00001C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3826328"/>
            <a:ext cx="43066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CxnSpPr>
            <a:cxnSpLocks/>
          </p:cNvCxnSpPr>
          <p:nvPr/>
        </p:nvCxnSpPr>
        <p:spPr>
          <a:xfrm flipH="1">
            <a:off x="6291943" y="5476874"/>
            <a:ext cx="42930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362805E0-1169-48E5-9C39-27612F2CECDC}"/>
              </a:ext>
            </a:extLst>
          </p:cNvPr>
          <p:cNvCxnSpPr>
            <a:cxnSpLocks/>
          </p:cNvCxnSpPr>
          <p:nvPr/>
        </p:nvCxnSpPr>
        <p:spPr>
          <a:xfrm flipV="1">
            <a:off x="6589939" y="3200982"/>
            <a:ext cx="1" cy="324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F464286-AD9D-434D-8FC4-BC34361A417A}"/>
              </a:ext>
            </a:extLst>
          </p:cNvPr>
          <p:cNvCxnSpPr>
            <a:cxnSpLocks/>
          </p:cNvCxnSpPr>
          <p:nvPr/>
        </p:nvCxnSpPr>
        <p:spPr>
          <a:xfrm>
            <a:off x="6576672" y="4088946"/>
            <a:ext cx="0" cy="239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B6978E2-ECF8-4719-A7AE-113F458DBB73}"/>
              </a:ext>
            </a:extLst>
          </p:cNvPr>
          <p:cNvCxnSpPr>
            <a:cxnSpLocks/>
          </p:cNvCxnSpPr>
          <p:nvPr/>
        </p:nvCxnSpPr>
        <p:spPr>
          <a:xfrm>
            <a:off x="6589939" y="4513184"/>
            <a:ext cx="19050" cy="2775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91917"/>
      </p:ext>
    </p:extLst>
  </p:cSld>
  <p:clrMapOvr>
    <a:masterClrMapping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439"/>
            <a:ext cx="7886700" cy="1253196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1D70B8"/>
                </a:solidFill>
                <a:ea typeface="+mn-ea"/>
              </a:rPr>
              <a:t>Harmonogram přípravy IROP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742406"/>
              </p:ext>
            </p:extLst>
          </p:nvPr>
        </p:nvGraphicFramePr>
        <p:xfrm>
          <a:off x="493939" y="903514"/>
          <a:ext cx="8156122" cy="475431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55681">
                  <a:extLst>
                    <a:ext uri="{9D8B030D-6E8A-4147-A177-3AD203B41FA5}">
                      <a16:colId xmlns:a16="http://schemas.microsoft.com/office/drawing/2014/main" val="3516168902"/>
                    </a:ext>
                  </a:extLst>
                </a:gridCol>
                <a:gridCol w="2083887">
                  <a:extLst>
                    <a:ext uri="{9D8B030D-6E8A-4147-A177-3AD203B41FA5}">
                      <a16:colId xmlns:a16="http://schemas.microsoft.com/office/drawing/2014/main" val="36766155"/>
                    </a:ext>
                  </a:extLst>
                </a:gridCol>
                <a:gridCol w="1816554">
                  <a:extLst>
                    <a:ext uri="{9D8B030D-6E8A-4147-A177-3AD203B41FA5}">
                      <a16:colId xmlns:a16="http://schemas.microsoft.com/office/drawing/2014/main" val="2959381974"/>
                    </a:ext>
                  </a:extLst>
                </a:gridCol>
              </a:tblGrid>
              <a:tr h="5877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Úkol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Termín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Garant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835551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Vyjednávání PD IROP s 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2019 - 2021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IROP/EK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612669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Roadshow po krajích k IROP 2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Jaro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podzim 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 a CRR ČR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615432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Návrh IROP 2021-2027 na vládu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795165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Dohoda o partnerství 2021-2027  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MMR - NOK/vláda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b="0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929886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Pravidla spolufinancování programů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15. 10. 2020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MF/vláda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36375865"/>
                  </a:ext>
                </a:extLst>
              </a:tr>
              <a:tr h="49053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Obecného nařízení, nařízení k EFRR  a Víceletého finančního rámce (VFR)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Evropský parlament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72200677"/>
                  </a:ext>
                </a:extLst>
              </a:tr>
              <a:tr h="47874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Dokončení integrovaných strategií (ITI</a:t>
                      </a:r>
                      <a:r>
                        <a:rPr lang="cs-CZ" sz="1400" b="0" i="0" u="none" strike="noStrike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</a:t>
                      </a: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CLLD)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1Q/2021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 a nositelé ITI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7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PD IROP 2021-2027 ze strany 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 komise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30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PRVNÍ VÝZVY IROP 2021 - 2027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2. pololetí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3998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921868"/>
      </p:ext>
    </p:extLst>
  </p:cSld>
  <p:clrMapOvr>
    <a:masterClrMapping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93293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519771" y="1094884"/>
            <a:ext cx="6023146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INSPIROVAT SE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KONZULTOVAT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NEČEKAT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7" name="Grafický objekt 6" descr="Chat">
            <a:extLst>
              <a:ext uri="{FF2B5EF4-FFF2-40B4-BE49-F238E27FC236}">
                <a16:creationId xmlns:a16="http://schemas.microsoft.com/office/drawing/2014/main" id="{BA3276EC-A9C9-4A6E-B843-2C98081DB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3474" y="2863847"/>
            <a:ext cx="647615" cy="647615"/>
          </a:xfrm>
          <a:prstGeom prst="rect">
            <a:avLst/>
          </a:prstGeom>
        </p:spPr>
      </p:pic>
      <p:pic>
        <p:nvPicPr>
          <p:cNvPr id="9" name="Grafický objekt 8" descr="Běh">
            <a:extLst>
              <a:ext uri="{FF2B5EF4-FFF2-40B4-BE49-F238E27FC236}">
                <a16:creationId xmlns:a16="http://schemas.microsoft.com/office/drawing/2014/main" id="{F6C38FD5-ECDA-4450-8452-DC066709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6373" y="3751471"/>
            <a:ext cx="647615" cy="647615"/>
          </a:xfrm>
          <a:prstGeom prst="rect">
            <a:avLst/>
          </a:prstGeom>
        </p:spPr>
      </p:pic>
      <p:pic>
        <p:nvPicPr>
          <p:cNvPr id="11" name="Grafický objekt 10" descr="Skupinová pracovní debata">
            <a:extLst>
              <a:ext uri="{FF2B5EF4-FFF2-40B4-BE49-F238E27FC236}">
                <a16:creationId xmlns:a16="http://schemas.microsoft.com/office/drawing/2014/main" id="{DC8D8876-8527-4A59-BCD2-2E7647741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6775" y="1806626"/>
            <a:ext cx="817213" cy="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1954"/>
      </p:ext>
    </p:extLst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567454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</a:t>
            </a:r>
            <a:r>
              <a:rPr lang="cs-CZ" sz="3200" b="1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</a:t>
            </a:r>
            <a:r>
              <a:rPr lang="cs-CZ" sz="3200" b="1" smtClean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855142" y="1936000"/>
            <a:ext cx="6288858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www.irop.mmr.cz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Dotazy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irop@mmr.cz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Grafický objekt 2" descr="E-mail">
            <a:extLst>
              <a:ext uri="{FF2B5EF4-FFF2-40B4-BE49-F238E27FC236}">
                <a16:creationId xmlns:a16="http://schemas.microsoft.com/office/drawing/2014/main" id="{301360EB-A5E0-442A-AAA0-386A667B9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0184" y="3467793"/>
            <a:ext cx="678689" cy="599036"/>
          </a:xfrm>
          <a:prstGeom prst="rect">
            <a:avLst/>
          </a:prstGeom>
        </p:spPr>
      </p:pic>
      <p:pic>
        <p:nvPicPr>
          <p:cNvPr id="7" name="Grafický objekt 6" descr="Internet">
            <a:extLst>
              <a:ext uri="{FF2B5EF4-FFF2-40B4-BE49-F238E27FC236}">
                <a16:creationId xmlns:a16="http://schemas.microsoft.com/office/drawing/2014/main" id="{65D276EE-AFC9-4942-BD49-0571F66A8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37547" y="2453815"/>
            <a:ext cx="723961" cy="7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0634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5" y="261257"/>
            <a:ext cx="8036909" cy="1330582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Tematická koncentrace v Evropském fondu pro regionální rozvoj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476056" y="804280"/>
            <a:ext cx="8191888" cy="605979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319"/>
              </a:spcBef>
              <a:buNone/>
            </a:pP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Pravidla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tematické koncentrace – min. 70 % zdrojů EFRR na Cíle politiky 1 a 2</a:t>
            </a:r>
            <a:r>
              <a:rPr lang="cs-CZ" sz="16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sz="1600" b="1" dirty="0">
                <a:solidFill>
                  <a:schemeClr val="bg2">
                    <a:lumMod val="25000"/>
                  </a:schemeClr>
                </a:solidFill>
              </a:rPr>
            </a:b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1  Inteligentnější Evropa: min. 40 % alokace EFRR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posílení výzkumných a inovačních kapacit a zavádění pokročilých technologií;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využití přínosů digitalizace pro občany, podniky a vlády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; posílení růstu a konkurenceschopnosti MSP; rozvoj dovedností pro inteligentní specializaci, průmysl. transformaci a podnikání</a:t>
            </a: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2  Zelenější Evropa: min. </a:t>
            </a:r>
            <a:r>
              <a:rPr lang="cs-CZ" sz="1600" b="1" dirty="0">
                <a:solidFill>
                  <a:srgbClr val="1D70B8"/>
                </a:solidFill>
              </a:rPr>
              <a:t>30 % alokace EFRR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opatření v oblasti energ. účinnosti;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energie z obnovitelných zdrojů; rozvoj inteligentních energ. systémů, sítí a skladování na místní úrovni;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přizpůsobení se změnám klimatu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prevence rizik a odolnosti vůči katastrofám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; udržitelného hospodaření s vodou; přechod k oběhovému hospodářství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; posílení biologické rozmanitosti, zelené infrastruktury v městském prostředí a snížení znečištění + městská mobilita </a:t>
            </a:r>
          </a:p>
          <a:p>
            <a:pPr lvl="1" algn="just">
              <a:lnSpc>
                <a:spcPct val="100000"/>
              </a:lnSpc>
              <a:spcBef>
                <a:spcPts val="1319"/>
              </a:spcBef>
            </a:pPr>
            <a:endParaRPr lang="cs-CZ" sz="1800" dirty="0">
              <a:solidFill>
                <a:srgbClr val="1D70B8"/>
              </a:solidFill>
            </a:endParaRPr>
          </a:p>
          <a:p>
            <a:pPr algn="just">
              <a:spcBef>
                <a:spcPts val="1319"/>
              </a:spcBef>
            </a:pPr>
            <a:endParaRPr lang="cs-CZ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8136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047" y="263347"/>
            <a:ext cx="7848728" cy="924835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Nové míry spolufinancování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5478" y="1481117"/>
            <a:ext cx="7933043" cy="4198323"/>
          </a:xfrm>
          <a:prstGeom prst="rect">
            <a:avLst/>
          </a:prstGeom>
        </p:spPr>
        <p:txBody>
          <a:bodyPr anchor="ctr"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650" lvl="1" indent="-274865" defTabSz="879569">
              <a:spcBef>
                <a:spcPts val="429"/>
              </a:spcBef>
            </a:pPr>
            <a:endParaRPr lang="cs-CZ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361189"/>
              </p:ext>
            </p:extLst>
          </p:nvPr>
        </p:nvGraphicFramePr>
        <p:xfrm>
          <a:off x="804183" y="1298748"/>
          <a:ext cx="7535635" cy="4592098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517377">
                  <a:extLst>
                    <a:ext uri="{9D8B030D-6E8A-4147-A177-3AD203B41FA5}">
                      <a16:colId xmlns:a16="http://schemas.microsoft.com/office/drawing/2014/main" val="1732113649"/>
                    </a:ext>
                  </a:extLst>
                </a:gridCol>
                <a:gridCol w="1460238">
                  <a:extLst>
                    <a:ext uri="{9D8B030D-6E8A-4147-A177-3AD203B41FA5}">
                      <a16:colId xmlns:a16="http://schemas.microsoft.com/office/drawing/2014/main" val="3044555941"/>
                    </a:ext>
                  </a:extLst>
                </a:gridCol>
                <a:gridCol w="1558020">
                  <a:extLst>
                    <a:ext uri="{9D8B030D-6E8A-4147-A177-3AD203B41FA5}">
                      <a16:colId xmlns:a16="http://schemas.microsoft.com/office/drawing/2014/main" val="2746508836"/>
                    </a:ext>
                  </a:extLst>
                </a:gridCol>
              </a:tblGrid>
              <a:tr h="11744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 regionů /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Spolufinancování EU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2014 - 2020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2021 - 2027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8744598"/>
                  </a:ext>
                </a:extLst>
              </a:tr>
              <a:tr h="6305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rozvinuté regiony </a:t>
                      </a:r>
                      <a:endParaRPr lang="cs-CZ" sz="1600" b="1" kern="1200" dirty="0" smtClean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40 %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3591275"/>
                  </a:ext>
                </a:extLst>
              </a:tr>
              <a:tr h="1148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Přechodové regiony (nové</a:t>
                      </a:r>
                      <a:r>
                        <a:rPr lang="cs-CZ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Čechy – Středočeský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Jihozápad – Plzeňský, Jihočeský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Jihovýchod – Jihomoravský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kraj, Kraj Vysočina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</a:t>
                      </a:r>
                      <a:r>
                        <a:rPr lang="pt-BR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cs-CZ" sz="16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70 %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55 %)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02263031"/>
                  </a:ext>
                </a:extLst>
              </a:tr>
              <a:tr h="163913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Méně rozvinuté </a:t>
                      </a:r>
                      <a:r>
                        <a:rPr lang="cs-CZ" sz="16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Severozápad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Ústecký a Karlovarský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Severovýchod – Pardubický, </a:t>
                      </a:r>
                      <a:r>
                        <a:rPr lang="cs-CZ" sz="1600" b="1" kern="12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Liberecký 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Královéhradecký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Moravskoslezsko – Moravskoslezský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Morava – Olomoucký a Zlínský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85 % 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85 % 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70 %)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153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7285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1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EC69BA5B-1698-428E-A18F-7AF7B46584E1}" vid="{47076DAF-E50A-417E-BD01-38E541662260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3238</TotalTime>
  <Words>3979</Words>
  <Application>Microsoft Office PowerPoint</Application>
  <PresentationFormat>Předvádění na obrazovce (4:3)</PresentationFormat>
  <Paragraphs>552</Paragraphs>
  <Slides>77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77</vt:i4>
      </vt:variant>
    </vt:vector>
  </HeadingPairs>
  <TitlesOfParts>
    <vt:vector size="84" baseType="lpstr">
      <vt:lpstr>Arial</vt:lpstr>
      <vt:lpstr>Calibri</vt:lpstr>
      <vt:lpstr>Calibri Light</vt:lpstr>
      <vt:lpstr>Wingdings</vt:lpstr>
      <vt:lpstr>Motiv1</vt:lpstr>
      <vt:lpstr>Motiv Office</vt:lpstr>
      <vt:lpstr>1_Motiv Office</vt:lpstr>
      <vt:lpstr>Představení návrhu  IROP 2021 - 2027</vt:lpstr>
      <vt:lpstr>Program roadshow IROP</vt:lpstr>
      <vt:lpstr>  Zahájení konference – úvodní slovo   Rostislav Mazal ředitel Řídicího orgánu IROP, MMR</vt:lpstr>
      <vt:lpstr> Změny v novém programovém období  2021 - 2027   Rostislav Mazal ředitel Řídicího orgánu IROP, MMR</vt:lpstr>
      <vt:lpstr>   Legislativa pro období 2021 - 2027</vt:lpstr>
      <vt:lpstr>Klíčové změny pro období 2021+</vt:lpstr>
      <vt:lpstr>Cíle politiky</vt:lpstr>
      <vt:lpstr>Tematická koncentrace v Evropském fondu pro regionální rozvoj </vt:lpstr>
      <vt:lpstr>Nové míry spolufinancování</vt:lpstr>
      <vt:lpstr>Architektura období 2021+ </vt:lpstr>
      <vt:lpstr>   Další významné fondy ovlivňující přípravu  IROP 2021 - 2027</vt:lpstr>
      <vt:lpstr>Příprava programů po roce 2020 na národní úrovni </vt:lpstr>
      <vt:lpstr>Obce jako příjemci podpory v IROP</vt:lpstr>
      <vt:lpstr>Podpora IROP v krajích</vt:lpstr>
      <vt:lpstr>Již zrealizováno v Libereckém kraji z IROP</vt:lpstr>
      <vt:lpstr>Prezentace aplikace PowerPoint</vt:lpstr>
      <vt:lpstr>Prezentace aplikace PowerPoint</vt:lpstr>
      <vt:lpstr>Prezentace aplikace PowerPoint</vt:lpstr>
      <vt:lpstr>Prezentace aplikace PowerPoint</vt:lpstr>
      <vt:lpstr>Představení návrhu IROP 2021 - 2027   Martina Fišerová Řídicí orgán IROP, MMR</vt:lpstr>
      <vt:lpstr>Prezentace aplikace PowerPoint</vt:lpstr>
      <vt:lpstr>Specifický cíl  1.1  eGovernment a kybernetická bezpečnost</vt:lpstr>
      <vt:lpstr>Specifický cíl 1.1  eGovernment a kybernetická bezpečnost  </vt:lpstr>
      <vt:lpstr>Specifický cíl 1.1  eGovernment a kybernetická bezpečnost  </vt:lpstr>
      <vt:lpstr>Specifický cíl 1.1  eGovernment a kybernetická bezpečnost  </vt:lpstr>
      <vt:lpstr>Specifický cíl 1.1  eGovernment a kybernetická bezpečnost Klíčové parametry </vt:lpstr>
      <vt:lpstr>Specifický cíl 2.1  Čistá a aktivní mobilita</vt:lpstr>
      <vt:lpstr>Specifický cíl 2.1  Čistá a aktivní mobilita </vt:lpstr>
      <vt:lpstr>Specifický cíl 2.1  Čistá a aktivní mobilita Klíčové parametry </vt:lpstr>
      <vt:lpstr>Příklad: Cyklostezka Čelákovice – Lázeň Toušeň  </vt:lpstr>
      <vt:lpstr>Příklad: Platební terminály v MHD Havířov </vt:lpstr>
      <vt:lpstr>Specifický cíl 2.2  Revitalizace měst a obcí</vt:lpstr>
      <vt:lpstr>Specifický cíl 2.2  Revitalizace měst a obcí </vt:lpstr>
      <vt:lpstr>Prezentace aplikace PowerPoint</vt:lpstr>
      <vt:lpstr>Voda ve městě…</vt:lpstr>
      <vt:lpstr>SMART &amp; GREEN prvky</vt:lpstr>
      <vt:lpstr>Herní prvky</vt:lpstr>
      <vt:lpstr>Specifický cíl 2.2  Revitalizace měst a obcí Klíčové parametry </vt:lpstr>
      <vt:lpstr>Specifický cíl 2.3  Prevence rizik, zvýšení odolnosti a ochrana obyvatelstva</vt:lpstr>
      <vt:lpstr>Specifický cíl 2.3  Prevence rizik, zvýšení odolnosti a ochrana obyvatelstva </vt:lpstr>
      <vt:lpstr>Specifický cíl 2.3  Prevence rizik, zvýšení odolnosti a ochrana obyvatelstva Klíčové parametry </vt:lpstr>
      <vt:lpstr>Příklad: Velkokapacitní požární cisterna </vt:lpstr>
      <vt:lpstr>Specifický cíl 3.1  Silnice II. třídy</vt:lpstr>
      <vt:lpstr>Specifický cíl 3.1  Silnice II. třídy  </vt:lpstr>
      <vt:lpstr>Specifický cíl 3.1  Silnice II. třídy Klíčové parametry </vt:lpstr>
      <vt:lpstr>Prezentace aplikace PowerPoint</vt:lpstr>
      <vt:lpstr>Specifický cíl 4.1  Vzdělávací infrastruktura</vt:lpstr>
      <vt:lpstr>Specifický cíl 4.1  Vzdělávací infrastruktura </vt:lpstr>
      <vt:lpstr>Specifický cíl 4.1  Vzdělávací infrastruktura </vt:lpstr>
      <vt:lpstr>Specifický cíl 4.1  Vzdělávací infrastruktura Klíčové parametry </vt:lpstr>
      <vt:lpstr>Příklad: Novostavba MŠ Březová-Oleško</vt:lpstr>
      <vt:lpstr>Příklad: Učebny chemie na gymnáziu </vt:lpstr>
      <vt:lpstr>Specifický cíl 4.2  Sociální infrastruktura</vt:lpstr>
      <vt:lpstr>Specifický cíl 4.2   Sociální infrastruktura  </vt:lpstr>
      <vt:lpstr>Specifický cíl 4.2  Sociální infrastruktura Klíčové parametry </vt:lpstr>
      <vt:lpstr>Příklad: Denní stacionář v Bruntále </vt:lpstr>
      <vt:lpstr>Prezentace aplikace PowerPoint</vt:lpstr>
      <vt:lpstr>Specifický cíl 4.3  Infrastruktura ve zdravotnictví</vt:lpstr>
      <vt:lpstr>Specifický cíl 4.3  Infrastruktura ve zdravotnictví  </vt:lpstr>
      <vt:lpstr>Specifický cíl 4.3  Infrastruktura ve zdravotnictví  </vt:lpstr>
      <vt:lpstr>Specifický cíl 4.3  Infrastruktura ve zdravotnictví Klíčové parametry </vt:lpstr>
      <vt:lpstr>Příklad: Urgentní příjem </vt:lpstr>
      <vt:lpstr>Specifický cíl 4.4  Kulturní dědictví a cestovní ruch</vt:lpstr>
      <vt:lpstr> Specifický cíl 4.4 Kulturní dědictví a cestovní ruch  </vt:lpstr>
      <vt:lpstr> Specifický cíl 4.4 Kulturní dědictví a cestovní ruch  </vt:lpstr>
      <vt:lpstr>Specifický cíl 4.4 Kulturní dědictví a cestovní ruch Klíčové parametry </vt:lpstr>
      <vt:lpstr>Příklad: Revitalizace vnitřku věže památky  </vt:lpstr>
      <vt:lpstr>Příklad: Nová expozice v muzeu </vt:lpstr>
      <vt:lpstr>Příklad: Rekonstrukce městské knihovny </vt:lpstr>
      <vt:lpstr>Specifický cíl  5.1  Komunitně vedený místní rozvoj</vt:lpstr>
      <vt:lpstr> Specifický cíl 5.1 Komunitně vedený místní rozvoj </vt:lpstr>
      <vt:lpstr> Specifický cíl 5.1  Komunitně vedený místní rozvoj Klíčové parametry</vt:lpstr>
      <vt:lpstr>Návrh rozdělení alokace v IROP </vt:lpstr>
      <vt:lpstr>Prezentace aplikace PowerPoint</vt:lpstr>
      <vt:lpstr>Harmonogram přípravy IROP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návrhu  IROP 2021-2027</dc:title>
  <dc:creator>Jana Doležalová</dc:creator>
  <cp:lastModifiedBy>Fišerová Martina</cp:lastModifiedBy>
  <cp:revision>128</cp:revision>
  <cp:lastPrinted>2020-08-31T07:49:39Z</cp:lastPrinted>
  <dcterms:created xsi:type="dcterms:W3CDTF">2020-03-04T11:03:47Z</dcterms:created>
  <dcterms:modified xsi:type="dcterms:W3CDTF">2020-09-24T09:28:45Z</dcterms:modified>
</cp:coreProperties>
</file>