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1"/>
  </p:notesMasterIdLst>
  <p:handoutMasterIdLst>
    <p:handoutMasterId r:id="rId82"/>
  </p:handoutMasterIdLst>
  <p:sldIdLst>
    <p:sldId id="256" r:id="rId4"/>
    <p:sldId id="522" r:id="rId5"/>
    <p:sldId id="487" r:id="rId6"/>
    <p:sldId id="488" r:id="rId7"/>
    <p:sldId id="373" r:id="rId8"/>
    <p:sldId id="459" r:id="rId9"/>
    <p:sldId id="460" r:id="rId10"/>
    <p:sldId id="358" r:id="rId11"/>
    <p:sldId id="359" r:id="rId12"/>
    <p:sldId id="461" r:id="rId13"/>
    <p:sldId id="530" r:id="rId14"/>
    <p:sldId id="353" r:id="rId15"/>
    <p:sldId id="513" r:id="rId16"/>
    <p:sldId id="514" r:id="rId17"/>
    <p:sldId id="531" r:id="rId18"/>
    <p:sldId id="525" r:id="rId19"/>
    <p:sldId id="515" r:id="rId20"/>
    <p:sldId id="516" r:id="rId21"/>
    <p:sldId id="517" r:id="rId22"/>
    <p:sldId id="486" r:id="rId23"/>
    <p:sldId id="376" r:id="rId24"/>
    <p:sldId id="334" r:id="rId25"/>
    <p:sldId id="377" r:id="rId26"/>
    <p:sldId id="432" r:id="rId27"/>
    <p:sldId id="433" r:id="rId28"/>
    <p:sldId id="466" r:id="rId29"/>
    <p:sldId id="495" r:id="rId30"/>
    <p:sldId id="381" r:id="rId31"/>
    <p:sldId id="467" r:id="rId32"/>
    <p:sldId id="496" r:id="rId33"/>
    <p:sldId id="497" r:id="rId34"/>
    <p:sldId id="489" r:id="rId35"/>
    <p:sldId id="382" r:id="rId36"/>
    <p:sldId id="479" r:id="rId37"/>
    <p:sldId id="498" r:id="rId38"/>
    <p:sldId id="439" r:id="rId39"/>
    <p:sldId id="441" r:id="rId40"/>
    <p:sldId id="470" r:id="rId41"/>
    <p:sldId id="490" r:id="rId42"/>
    <p:sldId id="383" r:id="rId43"/>
    <p:sldId id="468" r:id="rId44"/>
    <p:sldId id="499" r:id="rId45"/>
    <p:sldId id="491" r:id="rId46"/>
    <p:sldId id="384" r:id="rId47"/>
    <p:sldId id="469" r:id="rId48"/>
    <p:sldId id="481" r:id="rId49"/>
    <p:sldId id="492" r:id="rId50"/>
    <p:sldId id="385" r:id="rId51"/>
    <p:sldId id="446" r:id="rId52"/>
    <p:sldId id="471" r:id="rId53"/>
    <p:sldId id="500" r:id="rId54"/>
    <p:sldId id="501" r:id="rId55"/>
    <p:sldId id="493" r:id="rId56"/>
    <p:sldId id="386" r:id="rId57"/>
    <p:sldId id="472" r:id="rId58"/>
    <p:sldId id="502" r:id="rId59"/>
    <p:sldId id="504" r:id="rId60"/>
    <p:sldId id="494" r:id="rId61"/>
    <p:sldId id="387" r:id="rId62"/>
    <p:sldId id="453" r:id="rId63"/>
    <p:sldId id="473" r:id="rId64"/>
    <p:sldId id="506" r:id="rId65"/>
    <p:sldId id="507" r:id="rId66"/>
    <p:sldId id="532" r:id="rId67"/>
    <p:sldId id="410" r:id="rId68"/>
    <p:sldId id="483" r:id="rId69"/>
    <p:sldId id="508" r:id="rId70"/>
    <p:sldId id="509" r:id="rId71"/>
    <p:sldId id="510" r:id="rId72"/>
    <p:sldId id="511" r:id="rId73"/>
    <p:sldId id="321" r:id="rId74"/>
    <p:sldId id="477" r:id="rId75"/>
    <p:sldId id="293" r:id="rId76"/>
    <p:sldId id="462" r:id="rId77"/>
    <p:sldId id="300" r:id="rId78"/>
    <p:sldId id="465" r:id="rId79"/>
    <p:sldId id="425" r:id="rId80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0B8"/>
    <a:srgbClr val="00B19D"/>
    <a:srgbClr val="1D71B8"/>
    <a:srgbClr val="0432FF"/>
    <a:srgbClr val="2700DC"/>
    <a:srgbClr val="EA2E7A"/>
    <a:srgbClr val="783B83"/>
    <a:srgbClr val="8DC63F"/>
    <a:srgbClr val="AAD571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3" autoAdjust="0"/>
    <p:restoredTop sz="89258" autoAdjust="0"/>
  </p:normalViewPr>
  <p:slideViewPr>
    <p:cSldViewPr snapToGrid="0">
      <p:cViewPr varScale="1">
        <p:scale>
          <a:sx n="103" d="100"/>
          <a:sy n="10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notesMaster" Target="notesMasters/notesMaster1.xml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BE4-45DF-8BB8-14FA65015E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A98-41FE-B5AA-A9D21AD9A98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8A4-4C69-8044-F7BCEA80DB7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CD-45EE-9967-7126427D05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CD-45EE-9967-7126427D05EE}"/>
              </c:ext>
            </c:extLst>
          </c:dPt>
          <c:dPt>
            <c:idx val="12"/>
            <c:invertIfNegative val="0"/>
            <c:bubble3D val="0"/>
            <c:spPr>
              <a:solidFill>
                <a:srgbClr val="1D70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4DB-4B84-A3DF-B00F30391542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83AF3FE-DD19-4B1E-864E-07E0FD661C10}" type="pres">
      <dgm:prSet presAssocID="{812FCFAF-305D-4642-9A97-F78108111FAD}" presName="parentText" presStyleLbl="node1" presStyleIdx="0" presStyleCnt="2" custScaleY="51308" custLinFactY="-60931" custLinFactNeighborX="1060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08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83801"/>
          <a:ext cx="7543800" cy="62431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314278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4871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4657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676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214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24.09.2020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3.sv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sv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2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38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64.svg"/><Relationship Id="rId4" Type="http://schemas.openxmlformats.org/officeDocument/2006/relationships/image" Target="../media/image43.png"/><Relationship Id="rId9" Type="http://schemas.openxmlformats.org/officeDocument/2006/relationships/image" Target="../media/image68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53.png"/><Relationship Id="rId4" Type="http://schemas.openxmlformats.org/officeDocument/2006/relationships/image" Target="../media/image77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56.png"/><Relationship Id="rId4" Type="http://schemas.openxmlformats.org/officeDocument/2006/relationships/image" Target="../media/image83.sv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94.sv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104.svg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110.sv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7" Type="http://schemas.openxmlformats.org/officeDocument/2006/relationships/image" Target="../media/image120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118.svg"/><Relationship Id="rId4" Type="http://schemas.openxmlformats.org/officeDocument/2006/relationships/image" Target="../media/image7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9" Type="http://schemas.openxmlformats.org/officeDocument/2006/relationships/image" Target="../media/image122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16.svg"/><Relationship Id="rId7" Type="http://schemas.openxmlformats.org/officeDocument/2006/relationships/image" Target="../media/image122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128.svg"/><Relationship Id="rId5" Type="http://schemas.openxmlformats.org/officeDocument/2006/relationships/image" Target="../media/image120.svg"/><Relationship Id="rId10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image" Target="../media/image118.sv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138.svg"/><Relationship Id="rId18" Type="http://schemas.openxmlformats.org/officeDocument/2006/relationships/image" Target="../media/image76.png"/><Relationship Id="rId3" Type="http://schemas.openxmlformats.org/officeDocument/2006/relationships/image" Target="../media/image34.svg"/><Relationship Id="rId21" Type="http://schemas.openxmlformats.org/officeDocument/2006/relationships/image" Target="../media/image122.svg"/><Relationship Id="rId7" Type="http://schemas.openxmlformats.org/officeDocument/2006/relationships/image" Target="../media/image79.svg"/><Relationship Id="rId12" Type="http://schemas.openxmlformats.org/officeDocument/2006/relationships/image" Target="../media/image92.png"/><Relationship Id="rId17" Type="http://schemas.openxmlformats.org/officeDocument/2006/relationships/image" Target="../media/image141.svg"/><Relationship Id="rId2" Type="http://schemas.openxmlformats.org/officeDocument/2006/relationships/image" Target="../media/image88.png"/><Relationship Id="rId16" Type="http://schemas.openxmlformats.org/officeDocument/2006/relationships/image" Target="../media/image94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47.svg"/><Relationship Id="rId5" Type="http://schemas.openxmlformats.org/officeDocument/2006/relationships/image" Target="../media/image32.svg"/><Relationship Id="rId15" Type="http://schemas.openxmlformats.org/officeDocument/2006/relationships/image" Target="../media/image77.svg"/><Relationship Id="rId23" Type="http://schemas.openxmlformats.org/officeDocument/2006/relationships/image" Target="../media/image116.svg"/><Relationship Id="rId10" Type="http://schemas.openxmlformats.org/officeDocument/2006/relationships/image" Target="../media/image91.png"/><Relationship Id="rId19" Type="http://schemas.openxmlformats.org/officeDocument/2006/relationships/image" Target="../media/image118.svg"/><Relationship Id="rId4" Type="http://schemas.openxmlformats.org/officeDocument/2006/relationships/image" Target="../media/image89.png"/><Relationship Id="rId9" Type="http://schemas.openxmlformats.org/officeDocument/2006/relationships/image" Target="../media/image120.svg"/><Relationship Id="rId14" Type="http://schemas.openxmlformats.org/officeDocument/2006/relationships/image" Target="../media/image93.png"/><Relationship Id="rId22" Type="http://schemas.openxmlformats.org/officeDocument/2006/relationships/image" Target="../media/image75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3" Type="http://schemas.openxmlformats.org/officeDocument/2006/relationships/image" Target="../media/image96.png"/><Relationship Id="rId7" Type="http://schemas.openxmlformats.org/officeDocument/2006/relationships/image" Target="../media/image98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svg"/><Relationship Id="rId5" Type="http://schemas.openxmlformats.org/officeDocument/2006/relationships/image" Target="../media/image97.png"/><Relationship Id="rId4" Type="http://schemas.openxmlformats.org/officeDocument/2006/relationships/image" Target="../media/image144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52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150.svg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</a:t>
            </a:r>
            <a: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241437" y="4975849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29.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9. 2020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Liberec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ředitel Řídicího orgánu IROP, 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 Řídicího orgánu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Zpráva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o ČR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2019, 2020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39758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361189"/>
              </p:ext>
            </p:extLst>
          </p:nvPr>
        </p:nvGraphicFramePr>
        <p:xfrm>
          <a:off x="804183" y="1298748"/>
          <a:ext cx="7535635" cy="459209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630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  <a:endParaRPr lang="cs-CZ" sz="1600" b="1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</a:t>
                      </a:r>
                      <a:r>
                        <a:rPr lang="cs-CZ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6391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</a:t>
                      </a:r>
                      <a:r>
                        <a:rPr lang="cs-CZ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regiony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</a:t>
                      </a:r>
                      <a:r>
                        <a:rPr lang="cs-CZ" sz="16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63346"/>
            <a:ext cx="7886700" cy="19540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8961860"/>
              </p:ext>
            </p:extLst>
          </p:nvPr>
        </p:nvGraphicFramePr>
        <p:xfrm>
          <a:off x="800100" y="111556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729344" y="4678918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729344" y="1992376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Další významné fondy ovlivňující přípravu </a:t>
            </a:r>
            <a:b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IROP 2021 </a:t>
            </a:r>
            <a:r>
              <a:rPr lang="cs-CZ" sz="3200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2027</a:t>
            </a: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5" y="1327780"/>
            <a:ext cx="7766621" cy="4509494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REACT-EU</a:t>
            </a:r>
            <a:endParaRPr lang="cs-CZ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Cca 1 mld. EUR do IROP 2014 – 2020 (nová prioritní osa; nutnost témat v  reakci na následky COVID-19; v současné době se o nich vyjednává s EK - UV č. 811/2020 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RRF (Fond Obnovy)</a:t>
            </a:r>
            <a:endParaRPr lang="cs-CZ" sz="19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7,3 mld. EUR na „reformní témata“ (dotace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&amp;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půjčky); řídí MPO; v současné době probíhá příprava Národního plánu obnovy</a:t>
            </a:r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JTF </a:t>
            </a: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(Fond </a:t>
            </a: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spravedlivé transformace)</a:t>
            </a:r>
            <a:endParaRPr lang="cs-CZ" sz="19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>
                <a:solidFill>
                  <a:schemeClr val="tx2">
                    <a:lumMod val="50000"/>
                  </a:schemeClr>
                </a:solidFill>
              </a:rPr>
              <a:t>Cca </a:t>
            </a:r>
            <a:r>
              <a:rPr lang="cs-CZ" sz="1700" smtClean="0">
                <a:solidFill>
                  <a:schemeClr val="tx2">
                    <a:lumMod val="50000"/>
                  </a:schemeClr>
                </a:solidFill>
              </a:rPr>
              <a:t>1,6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mld. EUR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pro „uhelné regiony“; příprava tzv. plánů a mechanismu transformace (MMR); implementace prostřednictvím samostatného OP (bude řídit MŽP)</a:t>
            </a:r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4896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226369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hračka, hydrant, květina&#10;&#10;Popis byl vytvořen automaticky">
            <a:extLst>
              <a:ext uri="{FF2B5EF4-FFF2-40B4-BE49-F238E27FC236}">
                <a16:creationId xmlns:a16="http://schemas.microsoft.com/office/drawing/2014/main" id="{8C134173-049D-B14D-B5B1-30A2C6D3A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7000" y1="53125" x2="18250" y2="45875"/>
                        <a14:backgroundMark x1="18250" y1="45875" x2="26750" y2="37125"/>
                        <a14:backgroundMark x1="26750" y1="37125" x2="34625" y2="32500"/>
                        <a14:backgroundMark x1="34625" y1="32500" x2="49375" y2="26500"/>
                        <a14:backgroundMark x1="49375" y1="26500" x2="61000" y2="28375"/>
                        <a14:backgroundMark x1="61000" y1="28375" x2="68000" y2="33500"/>
                        <a14:backgroundMark x1="68000" y1="33500" x2="71875" y2="41375"/>
                        <a14:backgroundMark x1="71875" y1="41375" x2="77125" y2="46875"/>
                        <a14:backgroundMark x1="77125" y1="46875" x2="81000" y2="56875"/>
                        <a14:backgroundMark x1="81000" y1="56875" x2="80750" y2="64625"/>
                        <a14:backgroundMark x1="80750" y1="64625" x2="73625" y2="71625"/>
                        <a14:backgroundMark x1="73625" y1="71625" x2="56875" y2="73250"/>
                        <a14:backgroundMark x1="56875" y1="73250" x2="41000" y2="69250"/>
                        <a14:backgroundMark x1="41000" y1="69250" x2="31875" y2="69625"/>
                        <a14:backgroundMark x1="31875" y1="69625" x2="24000" y2="66000"/>
                        <a14:backgroundMark x1="24000" y1="66000" x2="16375" y2="51625"/>
                        <a14:backgroundMark x1="16375" y1="51625" x2="16375" y2="51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073" y="3588035"/>
            <a:ext cx="3337870" cy="333787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A618545-515D-B34C-8A33-CD1975FC6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36000" y1="71625" x2="24625" y2="67375"/>
                        <a14:backgroundMark x1="24625" y1="67375" x2="19250" y2="55875"/>
                        <a14:backgroundMark x1="19250" y1="55875" x2="21875" y2="44125"/>
                        <a14:backgroundMark x1="21875" y1="44125" x2="42625" y2="27750"/>
                        <a14:backgroundMark x1="42625" y1="27750" x2="57500" y2="26250"/>
                        <a14:backgroundMark x1="57500" y1="26250" x2="75750" y2="41000"/>
                        <a14:backgroundMark x1="75750" y1="41000" x2="85625" y2="54250"/>
                        <a14:backgroundMark x1="85625" y1="54250" x2="88375" y2="66500"/>
                        <a14:backgroundMark x1="88375" y1="66500" x2="77750" y2="74250"/>
                        <a14:backgroundMark x1="77750" y1="74250" x2="52000" y2="73625"/>
                        <a14:backgroundMark x1="52000" y1="73625" x2="39500" y2="70750"/>
                        <a14:backgroundMark x1="39500" y1="70750" x2="34375" y2="7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76" y="3590535"/>
            <a:ext cx="3409537" cy="340953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193" y="114979"/>
            <a:ext cx="8670980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Libereckém kraji </a:t>
            </a:r>
            <a:r>
              <a:rPr lang="cs-CZ" sz="3200" dirty="0" smtClean="0"/>
              <a:t>z </a:t>
            </a:r>
            <a:r>
              <a:rPr lang="cs-CZ" sz="3200" dirty="0"/>
              <a:t>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660432" y="6351580"/>
            <a:ext cx="5701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pic>
        <p:nvPicPr>
          <p:cNvPr id="20" name="Obrázek 19" descr="Obsah obrázku mapa&#10;&#10;Popis byl vytvořen automaticky">
            <a:extLst>
              <a:ext uri="{FF2B5EF4-FFF2-40B4-BE49-F238E27FC236}">
                <a16:creationId xmlns:a16="http://schemas.microsoft.com/office/drawing/2014/main" id="{15963EEC-E9DA-4424-8601-820C064662D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2" y="3181576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Obrázek 22" descr="Obsah obrázku mapa&#10;&#10;Popis byl vytvořen automaticky">
            <a:extLst>
              <a:ext uri="{FF2B5EF4-FFF2-40B4-BE49-F238E27FC236}">
                <a16:creationId xmlns:a16="http://schemas.microsoft.com/office/drawing/2014/main" id="{67541311-6C85-413A-A347-5CB25BB86B0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00" y="3181576"/>
            <a:ext cx="2083263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6E1C219-378D-48F5-9F37-D81323380AEC}"/>
              </a:ext>
            </a:extLst>
          </p:cNvPr>
          <p:cNvSpPr txBox="1"/>
          <p:nvPr/>
        </p:nvSpPr>
        <p:spPr>
          <a:xfrm>
            <a:off x="1128742" y="3676278"/>
            <a:ext cx="155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797 bytů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45285BB5-F283-4D12-9151-66DF6D654D77}"/>
              </a:ext>
            </a:extLst>
          </p:cNvPr>
          <p:cNvSpPr txBox="1"/>
          <p:nvPr/>
        </p:nvSpPr>
        <p:spPr>
          <a:xfrm>
            <a:off x="4940867" y="3673966"/>
            <a:ext cx="143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237 zařízení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5267480" y="4762245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5 %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213E6FB1-A520-4721-BDFE-81B82DBE75B8}"/>
              </a:ext>
            </a:extLst>
          </p:cNvPr>
          <p:cNvSpPr txBox="1"/>
          <p:nvPr/>
        </p:nvSpPr>
        <p:spPr>
          <a:xfrm>
            <a:off x="1197310" y="4745555"/>
            <a:ext cx="200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5 %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2AEBF25A-2E2A-4902-A495-BB1605DDA4A4}"/>
              </a:ext>
            </a:extLst>
          </p:cNvPr>
          <p:cNvSpPr txBox="1"/>
          <p:nvPr/>
        </p:nvSpPr>
        <p:spPr>
          <a:xfrm>
            <a:off x="4544845" y="1420391"/>
            <a:ext cx="263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vzdělávacích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zařízení - MŠ</a:t>
            </a: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F3A9A42-E175-4672-83A5-D8304EE0BD2C}"/>
              </a:ext>
            </a:extLst>
          </p:cNvPr>
          <p:cNvSpPr txBox="1"/>
          <p:nvPr/>
        </p:nvSpPr>
        <p:spPr>
          <a:xfrm>
            <a:off x="2198899" y="5126027"/>
            <a:ext cx="1383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 bytů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4D1DD87C-0105-47B6-8FCF-93C9F22FCC16}"/>
              </a:ext>
            </a:extLst>
          </p:cNvPr>
          <p:cNvSpPr txBox="1"/>
          <p:nvPr/>
        </p:nvSpPr>
        <p:spPr>
          <a:xfrm>
            <a:off x="6229949" y="5153752"/>
            <a:ext cx="177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zařízení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DAE21E94-1C3C-427B-8FEE-AA61ACA01195}"/>
              </a:ext>
            </a:extLst>
          </p:cNvPr>
          <p:cNvSpPr txBox="1"/>
          <p:nvPr/>
        </p:nvSpPr>
        <p:spPr>
          <a:xfrm>
            <a:off x="476965" y="1174169"/>
            <a:ext cx="22855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bytů pro sociální bydlení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7505F457-C04E-CE41-BDB8-2BF13AFC13E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00" y="1551743"/>
            <a:ext cx="2329478" cy="2329478"/>
          </a:xfrm>
          <a:prstGeom prst="rect">
            <a:avLst/>
          </a:prstGeom>
        </p:spPr>
      </p:pic>
      <p:pic>
        <p:nvPicPr>
          <p:cNvPr id="24" name="Obrázek 23" descr="Obsah obrázku stůl&#10;&#10;Popis byl vytvořen automaticky">
            <a:extLst>
              <a:ext uri="{FF2B5EF4-FFF2-40B4-BE49-F238E27FC236}">
                <a16:creationId xmlns:a16="http://schemas.microsoft.com/office/drawing/2014/main" id="{3654ED12-7AB7-3944-831B-3193ED175B2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656" y="1560296"/>
            <a:ext cx="2282947" cy="228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15630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47133" y="1333903"/>
            <a:ext cx="8554271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dobré, ale i poučení ze špatná praxe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výzev a realizace projektů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odborných kapacit na MMR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CRR</a:t>
            </a: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N+3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(průběžné výzvy, tlak na vysokou připravenost projektů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přehlednost informací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zrychlení hodnocení projektů</a:t>
            </a: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7178586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</a:t>
            </a:r>
            <a:r>
              <a:rPr lang="cs-CZ" sz="3200" b="1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Martina Fišerová</a:t>
            </a: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Digitalizace stavebního řízení – kompletní elektronické podání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řízení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, standardizované formáty projektových dokumentací, jednotné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podklady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, přístup k detailům jednotlivých řízení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elektronických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ořízení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prostorových dat a dalších datových fondů 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informačních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systémů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- fyzická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ochrana serverů; 	antivirus; systém pro sledování síťového provozu; filtrování komunikace 	zvenčí či zevnitř;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ověřování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identity uživatelů; šifrovací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prostředky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: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OPŽP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OPŽP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projekty zaměřeny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jen na zeleň, vodní plochy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hospodaření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 vodou (bez mobiliáře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komplexních technických úprav);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komplexní projekty –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zeleň, voda, podzemní retenční nádrže a 	propustná dlažba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celkových 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4" y="1513803"/>
            <a:ext cx="7974231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ZŠ, školní družiny a školní kluby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tělocvična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	sportovní hřiště; rozvod a zabezpečení internetu v budově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školy; 	modernizace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prostor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družiny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SŠ/VOŠ, školní kluby u víceletých gymnázií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předměty </a:t>
            </a:r>
          </a:p>
          <a:p>
            <a:pPr marL="0" indent="0"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Technické dílny domu dětí a mládeže</a:t>
            </a:r>
          </a:p>
          <a:p>
            <a:pPr marL="0" lvl="0" indent="0"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Školská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č. 108/2006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deinstitucionalizace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péče vč. paliativní a hospicové péče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vybavení poskytovatelů péče (monitory vitálních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funkcí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polohovací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elektrická lůžka,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chodítka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zvedáky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vany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); 	přístrojové vybavení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lůžkového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hospice/mobilního paliativního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týmu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65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5929" y="455244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dostupnost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integrované onkologické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péče, perinatologické a 	gerontologické péče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(sonografické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přístroje, polohovací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lůžka,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ventilátory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rehabilitační pomůcky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apod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Podpora ochrany veřejného zdraví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dirty="0" smtClean="0"/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rozvoj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kapacit zdravotních ústavů, krajských hygienických stanic a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	klinik infekčních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onemocnění, včetně podpory rozvoje odběrových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	míst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 laboratoří </a:t>
            </a:r>
            <a:endParaRPr lang="cs-CZ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Infrastruktura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přístrojové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vybavení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3351" y="3822832"/>
            <a:ext cx="607538" cy="607538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182" y="1690690"/>
            <a:ext cx="513707" cy="5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vybavení pro: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N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árodní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kulturní památky +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památky z Indikativního seznamu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UNESCO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projekty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árodní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kulturní památky + kulturní památky +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památky z Indikativního seznamu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UNESCO 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ITI projekty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rajská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, státní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obecní muzea 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nihovny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vykonávající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regionální funkce a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základní knihovny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revitalizace, parky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památek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740" y="2141408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719" y="3753342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3582" y="4268874"/>
            <a:ext cx="262188" cy="2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9651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Veřejná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Doprovodná infrastruktura cestovního ruchu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- záchytná 	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parkoviště, odpočívadla, sociální zařízení; turistická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informační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centra; 	budování 	turistických tras a revitalizace sítě značení; naučné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stezky,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navigační systémy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měst a obcí</a:t>
            </a:r>
          </a:p>
        </p:txBody>
      </p:sp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1950" y="2164702"/>
            <a:ext cx="386442" cy="3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NATURA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523" y="4159462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961" y="5086826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1153" y="3549372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semafory)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zbrojnice 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CLLD.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58049"/>
              </p:ext>
            </p:extLst>
          </p:nvPr>
        </p:nvGraphicFramePr>
        <p:xfrm>
          <a:off x="466637" y="1041510"/>
          <a:ext cx="8210726" cy="48338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102096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1B8"/>
                </a:solidFill>
              </a:rPr>
              <a:t>Srovnání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4808"/>
              </p:ext>
            </p:extLst>
          </p:nvPr>
        </p:nvGraphicFramePr>
        <p:xfrm>
          <a:off x="843910" y="1187769"/>
          <a:ext cx="7456181" cy="492524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71161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64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742406"/>
              </p:ext>
            </p:extLst>
          </p:nvPr>
        </p:nvGraphicFramePr>
        <p:xfrm>
          <a:off x="493939" y="903514"/>
          <a:ext cx="8156122" cy="475431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</a:t>
            </a:r>
            <a:r>
              <a:rPr lang="cs-CZ" sz="3200" b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</a:t>
            </a:r>
            <a:r>
              <a:rPr lang="cs-CZ" sz="3200" b="1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3238</TotalTime>
  <Words>3979</Words>
  <Application>Microsoft Office PowerPoint</Application>
  <PresentationFormat>Předvádění na obrazovce (4:3)</PresentationFormat>
  <Paragraphs>552</Paragraphs>
  <Slides>77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77</vt:i4>
      </vt:variant>
    </vt:vector>
  </HeadingPairs>
  <TitlesOfParts>
    <vt:vector size="84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Rostislav Mazal ředitel Řídicího orgánu IROP, MMR</vt:lpstr>
      <vt:lpstr> Změny v novém programovém období  2021 - 2027   Rostislav Mazal ředitel Řídicího orgánu IROP, MMR</vt:lpstr>
      <vt:lpstr>   Legislativa pro období 2021 - 2027</vt:lpstr>
      <vt:lpstr>Klíčové změny pro období 2021+</vt:lpstr>
      <vt:lpstr>Cíle politiky</vt:lpstr>
      <vt:lpstr>Tematická koncentrace v Evropském fondu pro regionální rozvoj </vt:lpstr>
      <vt:lpstr>Nové míry spolufinancování</vt:lpstr>
      <vt:lpstr>Architektura období 2021+ </vt:lpstr>
      <vt:lpstr>   Další významné fondy ovlivňující přípravu  IROP 2021 - 2027</vt:lpstr>
      <vt:lpstr>Příprava programů po roce 2020 na národní úrovni </vt:lpstr>
      <vt:lpstr>Obce jako příjemci podpory v IROP</vt:lpstr>
      <vt:lpstr>Podpora IROP v krajích</vt:lpstr>
      <vt:lpstr>Již zrealizováno v Libereckém kraji z IROP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Martina Fišerová Řídicí orgán IROP, MMR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Fišerová Martina</cp:lastModifiedBy>
  <cp:revision>128</cp:revision>
  <cp:lastPrinted>2020-08-31T07:49:39Z</cp:lastPrinted>
  <dcterms:created xsi:type="dcterms:W3CDTF">2020-03-04T11:03:47Z</dcterms:created>
  <dcterms:modified xsi:type="dcterms:W3CDTF">2020-09-24T09:28:45Z</dcterms:modified>
</cp:coreProperties>
</file>