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323" r:id="rId2"/>
    <p:sldId id="559" r:id="rId3"/>
    <p:sldId id="619" r:id="rId4"/>
    <p:sldId id="585" r:id="rId5"/>
    <p:sldId id="642" r:id="rId6"/>
    <p:sldId id="644" r:id="rId7"/>
    <p:sldId id="643" r:id="rId8"/>
    <p:sldId id="645" r:id="rId9"/>
    <p:sldId id="647" r:id="rId10"/>
    <p:sldId id="657" r:id="rId11"/>
    <p:sldId id="636" r:id="rId12"/>
    <p:sldId id="649" r:id="rId13"/>
    <p:sldId id="651" r:id="rId14"/>
    <p:sldId id="653" r:id="rId15"/>
    <p:sldId id="658" r:id="rId16"/>
    <p:sldId id="654" r:id="rId17"/>
    <p:sldId id="655" r:id="rId18"/>
    <p:sldId id="652" r:id="rId19"/>
    <p:sldId id="656" r:id="rId20"/>
    <p:sldId id="660" r:id="rId21"/>
    <p:sldId id="517" r:id="rId22"/>
    <p:sldId id="410" r:id="rId23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  <p:cmAuthor id="2" name="Živcová Petra" initials="ŽP" lastIdx="2" clrIdx="2">
    <p:extLst>
      <p:ext uri="{19B8F6BF-5375-455C-9EA6-DF929625EA0E}">
        <p15:presenceInfo xmlns:p15="http://schemas.microsoft.com/office/powerpoint/2012/main" userId="S::petra.zivcova@mmr.cz::e995d02c-cec0-490b-a69a-d7eb92ec77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5" autoAdjust="0"/>
    <p:restoredTop sz="88688" autoAdjust="0"/>
  </p:normalViewPr>
  <p:slideViewPr>
    <p:cSldViewPr>
      <p:cViewPr varScale="1">
        <p:scale>
          <a:sx n="80" d="100"/>
          <a:sy n="80" d="100"/>
        </p:scale>
        <p:origin x="94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0698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15.11.2021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0698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15.11.2021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338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97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15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5669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61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902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50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191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01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04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69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80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67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23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604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334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>
                <a:latin typeface="Myriad Pro"/>
              </a:rPr>
              <a:t>Název</a:t>
            </a:r>
            <a:r>
              <a:rPr lang="en-US" dirty="0">
                <a:latin typeface="Myriad Pro"/>
              </a:rPr>
              <a:t> </a:t>
            </a:r>
            <a:r>
              <a:rPr lang="en-US" dirty="0" err="1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kontakty/kontakty-irop/" TargetMode="External"/><Relationship Id="rId2" Type="http://schemas.openxmlformats.org/officeDocument/2006/relationships/hyperlink" Target="http://www.dotaceeu.cz/I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procedures-guidelines-tenders/information-contractors-and-beneficiaries/exchange-rate-inforeuro_e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ec.europa.eu/info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.Lutovska@crr.cz" TargetMode="External"/><Relationship Id="rId2" Type="http://schemas.openxmlformats.org/officeDocument/2006/relationships/hyperlink" Target="mailto:Ales.pekarek@mmr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rop.mmr.cz/cs/ostatni/web/novinky/irop-vyhlasuje-vyzvy-react-eu-oblast-zdravotnictvi" TargetMode="External"/><Relationship Id="rId2" Type="http://schemas.openxmlformats.org/officeDocument/2006/relationships/hyperlink" Target="https://irop.mmr.cz/cs/zadatele-a-prijemci/dokumenty/dokumenty/obecna-pravidla-pro-zadatele-a-prijemc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mseu.mssf.cz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tema/prevence/laboratorni-vysetrovani-puvodce-covid-19-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2500" dirty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393" y="548680"/>
            <a:ext cx="7133895" cy="350579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PREZENTACE 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102. výzva </a:t>
            </a:r>
          </a:p>
          <a:p>
            <a:pPr>
              <a:lnSpc>
                <a:spcPct val="107000"/>
              </a:lnSpc>
            </a:pPr>
            <a:r>
              <a:rPr lang="cs-CZ" altLang="cs-CZ" sz="32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zdravotnictví 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IROP, specifický 6.1 </a:t>
            </a:r>
            <a:r>
              <a:rPr lang="cs-CZ" altLang="cs-CZ" sz="3600" cap="none" dirty="0" err="1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React</a:t>
            </a:r>
            <a:r>
              <a:rPr lang="cs-CZ" altLang="cs-CZ" sz="3600" cap="none" dirty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-EU</a:t>
            </a:r>
            <a:br>
              <a:rPr lang="cs-CZ" altLang="cs-CZ" sz="32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/>
              <a:t>16. 11. 2021</a:t>
            </a: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980729"/>
            <a:ext cx="8676456" cy="4958418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2400" b="1" dirty="0"/>
              <a:t>Rozvoj laboratorních kapacit pro PCR testování</a:t>
            </a:r>
          </a:p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1600" b="1" dirty="0"/>
              <a:t>Hlavní podporované aktivity projektu: 85% CZV</a:t>
            </a:r>
          </a:p>
          <a:p>
            <a:pPr marL="685800"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cs-CZ" sz="1600" dirty="0"/>
              <a:t>pořízení přístrojového vybavení a technologií (zdravotnické techniky a zdravotnických prostředků) uvedených v Seznamu vybavení vč. stavebních úprav potřebných k uvedení do provozu.     </a:t>
            </a:r>
          </a:p>
          <a:p>
            <a:pPr marL="685800" lvl="1">
              <a:spcBef>
                <a:spcPts val="1800"/>
              </a:spcBef>
              <a:spcAft>
                <a:spcPts val="600"/>
              </a:spcAft>
              <a:defRPr/>
            </a:pPr>
            <a:endParaRPr lang="cs-CZ" sz="1600" dirty="0"/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sz="1600" dirty="0"/>
              <a:t>Jiné přístrojové vybavení a technologie, 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sz="1600" dirty="0"/>
              <a:t>které nejsou uvedeny v Seznamu vybavení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sz="1600" dirty="0"/>
              <a:t>nemohou být pořízeny!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102. Výzva IROP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715A6575-3AD4-4678-97B9-511FE45CB147}"/>
              </a:ext>
            </a:extLst>
          </p:cNvPr>
          <p:cNvPicPr/>
          <p:nvPr/>
        </p:nvPicPr>
        <p:blipFill rotWithShape="1">
          <a:blip r:embed="rId4"/>
          <a:srcRect l="1984" t="41348" r="68586" b="14756"/>
          <a:stretch/>
        </p:blipFill>
        <p:spPr bwMode="auto">
          <a:xfrm>
            <a:off x="4572000" y="2780928"/>
            <a:ext cx="4104456" cy="36724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9012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4443894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1800" b="1" dirty="0"/>
              <a:t>Vedlejší  podporované aktivity projektu: 15% CZV</a:t>
            </a:r>
          </a:p>
          <a:p>
            <a:pPr lvl="0"/>
            <a:r>
              <a:rPr lang="cs-CZ" sz="1800" dirty="0"/>
              <a:t>zpracování projektových dokumentací,</a:t>
            </a:r>
          </a:p>
          <a:p>
            <a:pPr lvl="0"/>
            <a:r>
              <a:rPr lang="cs-CZ" sz="1800" dirty="0"/>
              <a:t>technický dozor investora (TDI), autorský dozor (AD), zajištění bezpečnosti a ochrany zdraví při práci (BOZP),</a:t>
            </a:r>
          </a:p>
          <a:p>
            <a:pPr lvl="0"/>
            <a:r>
              <a:rPr lang="cs-CZ" sz="1800" dirty="0"/>
              <a:t>povinná publicita projektu</a:t>
            </a:r>
            <a:r>
              <a:rPr lang="cs-CZ" sz="2000" dirty="0"/>
              <a:t>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100. Výzva IROP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66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4443894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 marL="0" indent="0">
              <a:buNone/>
            </a:pPr>
            <a:r>
              <a:rPr lang="cs-CZ" sz="1600" b="1" dirty="0"/>
              <a:t>Datum zahájení realizace projektu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Datem zahájení realizace projektu se rozumí datum prvního právního úkonu týkajícího se aktivit projektu, na které byly vynaloženy způsobilé výdaje. </a:t>
            </a:r>
          </a:p>
          <a:p>
            <a:endParaRPr lang="cs-CZ" sz="1600" dirty="0"/>
          </a:p>
          <a:p>
            <a:pPr lvl="0"/>
            <a:r>
              <a:rPr lang="cs-CZ" sz="1600" dirty="0"/>
              <a:t>U </a:t>
            </a:r>
            <a:r>
              <a:rPr lang="cs-CZ" sz="1600" b="1" dirty="0"/>
              <a:t>neukončených</a:t>
            </a:r>
            <a:r>
              <a:rPr lang="cs-CZ" sz="1600" dirty="0"/>
              <a:t> projektů </a:t>
            </a:r>
            <a:r>
              <a:rPr lang="cs-CZ" sz="1600" b="1" dirty="0"/>
              <a:t>může</a:t>
            </a:r>
            <a:r>
              <a:rPr lang="cs-CZ" sz="1600" dirty="0"/>
              <a:t> nastat datum prvního právního úkonu před 1. 2. 2020</a:t>
            </a:r>
          </a:p>
          <a:p>
            <a:pPr lvl="0"/>
            <a:r>
              <a:rPr lang="cs-CZ" sz="1600" dirty="0"/>
              <a:t>U </a:t>
            </a:r>
            <a:r>
              <a:rPr lang="cs-CZ" sz="1600" b="1" dirty="0"/>
              <a:t>ukončených</a:t>
            </a:r>
            <a:r>
              <a:rPr lang="cs-CZ" sz="1600" dirty="0"/>
              <a:t> projektů </a:t>
            </a:r>
            <a:r>
              <a:rPr lang="cs-CZ" sz="1600" b="1" dirty="0"/>
              <a:t>musí</a:t>
            </a:r>
            <a:r>
              <a:rPr lang="cs-CZ" sz="1600" dirty="0"/>
              <a:t> být datum prvního právního úkonu po 1. 2. 2020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Časové parametry výzvy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139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444389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Datum ukončení realizace projektu: 31.12.2023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/>
              <a:t>Datem ukončení realizace projektu se rozumí datum, do kterého budou prokazatelně uzavřeny všechny aktivity projektu.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DOKUMENTY PROKAZUJÍCÍ UKONČENÍ REALIZACE PROJEKTU MUSÍ BÝT VYDANÉ S DATEM NEJPOZDĚJI 31.12. 2023</a:t>
            </a:r>
          </a:p>
          <a:p>
            <a:pPr>
              <a:buFontTx/>
              <a:buChar char="-"/>
            </a:pPr>
            <a:r>
              <a:rPr lang="cs-CZ" sz="1600" dirty="0"/>
              <a:t>protokol o předání a převzetí </a:t>
            </a:r>
          </a:p>
          <a:p>
            <a:pPr>
              <a:buFontTx/>
              <a:buChar char="-"/>
            </a:pPr>
            <a:r>
              <a:rPr lang="cs-CZ" sz="1600" dirty="0"/>
              <a:t>protokol o zaškolení obsluhujícího personálu</a:t>
            </a:r>
          </a:p>
          <a:p>
            <a:pPr>
              <a:buFontTx/>
              <a:buChar char="-"/>
            </a:pPr>
            <a:r>
              <a:rPr lang="cs-CZ" sz="1600" dirty="0"/>
              <a:t>kolaudační souhlas nebo kolaudační rozhodnutí (nejpozději s 1 </a:t>
            </a:r>
            <a:r>
              <a:rPr lang="cs-CZ" sz="1600" dirty="0" err="1"/>
              <a:t>ZoU</a:t>
            </a:r>
            <a:r>
              <a:rPr lang="cs-CZ" sz="1600" dirty="0"/>
              <a:t>)</a:t>
            </a:r>
          </a:p>
          <a:p>
            <a:pPr>
              <a:buFontTx/>
              <a:buChar char="-"/>
            </a:pPr>
            <a:r>
              <a:rPr lang="cs-CZ" sz="1600" dirty="0"/>
              <a:t>rozhodnutí o povolení zkušebního provozu/povolení k předčasnému užívání stavby </a:t>
            </a:r>
          </a:p>
          <a:p>
            <a:pPr>
              <a:buFontTx/>
              <a:buChar char="-"/>
            </a:pPr>
            <a:endParaRPr lang="cs-CZ" sz="16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Časové parametry výzvy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937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4104456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pl-PL" sz="1600" b="1" dirty="0"/>
              <a:t>Rozvoj infrastruktury krajských hygienických stanic</a:t>
            </a:r>
          </a:p>
          <a:p>
            <a:pPr marL="0" indent="0">
              <a:buNone/>
            </a:pPr>
            <a:endParaRPr lang="pl-PL" sz="1600" b="1" dirty="0"/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Způsobilé výdaje – hlavní aktivity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/>
              <a:t>výstavba, přístavba nebo nástavba nových objektů/pracovišť pro zajištění výkonu státního zdravotního dozoru v oblasti ochrany veřejného zdraví;</a:t>
            </a:r>
          </a:p>
          <a:p>
            <a:r>
              <a:rPr lang="cs-CZ" sz="1600" dirty="0"/>
              <a:t>stavební úpravy (rekonstrukce, modernizace, apod.) stávajících objektů/pracovišť pro zajištění výkonu státního zdravotního dozoru v oblasti ochrany veřejného zdraví; </a:t>
            </a:r>
          </a:p>
          <a:p>
            <a:r>
              <a:rPr lang="cs-CZ" sz="1600" dirty="0"/>
              <a:t>pořízení přístrojového vybavení a technologií</a:t>
            </a:r>
          </a:p>
          <a:p>
            <a:r>
              <a:rPr lang="cs-CZ" sz="1600" dirty="0"/>
              <a:t>stavby a stavební práce, stavební úpravy pro uvedení přístrojového vybavení do provozu</a:t>
            </a:r>
          </a:p>
          <a:p>
            <a:pPr lvl="0"/>
            <a:r>
              <a:rPr lang="cs-CZ" sz="1600" dirty="0"/>
              <a:t>výdaje na technologie např. IT technika pro poskytování a zajišťování hygienické, epidemiologické činnosti a/nebo ochranu veřejného zdraví.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Způsobilé výdaje – hlavní aktivity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609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444389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1600" b="1" dirty="0"/>
              <a:t>Rozvoj laboratorních kapacit pro PCR testování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Způsobilé výdaje – hlavní aktivity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1600" dirty="0"/>
              <a:t>pořízení přístrojového vybavení a technologií ze Seznamu vybavení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výdaje na instruktáž personálu 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dirty="0"/>
              <a:t>drobné stavení úpravy potřebné k uvedení do provozu přístrojového vybavení a technologií uvedených v Seznamu vybavení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Způsobilé výdaje – hlavní aktivity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08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444389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Způsobilé výdaje – vedlejší aktivity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/>
              <a:t>Projektová dokumentace</a:t>
            </a:r>
          </a:p>
          <a:p>
            <a:pPr lvl="0"/>
            <a:r>
              <a:rPr lang="cs-CZ" sz="1600" dirty="0"/>
              <a:t>výdaje na zpracování projektové dokumentace pro vydání stavebního povolení, územního rozhodnutí, pro provádění nebo ohlášení stavby, EIA aj. 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 </a:t>
            </a: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Zabezpečení výstavby</a:t>
            </a:r>
            <a:endParaRPr lang="cs-CZ" sz="1600" dirty="0"/>
          </a:p>
          <a:p>
            <a:pPr lvl="0"/>
            <a:r>
              <a:rPr lang="cs-CZ" sz="1600" dirty="0"/>
              <a:t>výdaje na  technický dozor investora (TDI), autorský dozor (AD), zajištění bezpečnosti a ochrany zdraví při práci (BOZP);</a:t>
            </a: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 </a:t>
            </a:r>
          </a:p>
          <a:p>
            <a:pPr marL="0" indent="0">
              <a:buFont typeface="Arial"/>
              <a:buNone/>
            </a:pPr>
            <a:r>
              <a:rPr lang="cs-CZ" sz="1600" b="1" dirty="0"/>
              <a:t>Povinná publicita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výdaje na povinné informační a propagační nástroje podle kap. 13 Obecných pravidel.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Způsobilé výdaje – vedlejší aktivity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811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504811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Nezpůsobilé výdaje 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lvl="0"/>
            <a:r>
              <a:rPr lang="cs-CZ" sz="1600" dirty="0"/>
              <a:t>výdaje na zpracování  žádosti o podporu,</a:t>
            </a:r>
          </a:p>
          <a:p>
            <a:pPr lvl="0"/>
            <a:r>
              <a:rPr lang="cs-CZ" sz="1600" dirty="0"/>
              <a:t>výdaje na externí management projektu a zpracování monitorovacích zpráv a žádostí o platbu,</a:t>
            </a:r>
          </a:p>
          <a:p>
            <a:r>
              <a:rPr lang="cs-CZ" sz="1600" dirty="0"/>
              <a:t>výdaje na přípravu a realizaci výběrových a zadávacích  řízení;</a:t>
            </a:r>
          </a:p>
          <a:p>
            <a:r>
              <a:rPr lang="cs-CZ" sz="1600" dirty="0"/>
              <a:t>vzdělávání personálu (vyjma instruktáže),  </a:t>
            </a:r>
          </a:p>
          <a:p>
            <a:r>
              <a:rPr lang="cs-CZ" sz="1600" dirty="0"/>
              <a:t>mzdové náklady,</a:t>
            </a:r>
          </a:p>
          <a:p>
            <a:r>
              <a:rPr lang="cs-CZ" sz="1600" dirty="0"/>
              <a:t>výdaje na pořízení přístrojového vybavení neuvedeného v Seznamu vybavení (pouze u aktivity Rozvoj laboratorních kapacit pro PCR testování).</a:t>
            </a:r>
          </a:p>
          <a:p>
            <a:endParaRPr lang="cs-CZ" sz="1600" dirty="0"/>
          </a:p>
          <a:p>
            <a:pPr marL="0" indent="0">
              <a:buNone/>
            </a:pPr>
            <a:r>
              <a:rPr lang="cs-CZ" sz="1600" dirty="0"/>
              <a:t>Stavební výdaje:</a:t>
            </a:r>
          </a:p>
          <a:p>
            <a:r>
              <a:rPr lang="cs-CZ" sz="1600" dirty="0"/>
              <a:t>výdaje na pořízení nemovitostí a odstranění stavby (demolice);</a:t>
            </a:r>
          </a:p>
          <a:p>
            <a:r>
              <a:rPr lang="cs-CZ" sz="1600" dirty="0"/>
              <a:t>výdaje na plošné zateplení objektů, plošné výměny oken, rekonstrukci střech bez přímé vazby na podporovaná pracoviště,</a:t>
            </a:r>
          </a:p>
          <a:p>
            <a:r>
              <a:rPr lang="cs-CZ" sz="1600" dirty="0"/>
              <a:t>opravy a údržba.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Nezpůsobilé výdaje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529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124744"/>
            <a:ext cx="8312918" cy="4443894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1600" b="1" dirty="0"/>
              <a:t>Způsobilé výdaje - časová způsobilost: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Ukončené projekty </a:t>
            </a:r>
            <a:r>
              <a:rPr lang="cs-CZ" sz="1600" dirty="0"/>
              <a:t>k datu podání žádosti o podporu</a:t>
            </a:r>
          </a:p>
          <a:p>
            <a:pPr>
              <a:buFontTx/>
              <a:buChar char="-"/>
            </a:pPr>
            <a:r>
              <a:rPr lang="cs-CZ" sz="1600" dirty="0"/>
              <a:t>datum uskutečnění zdanitelného plnění na účetním dokladu a vznik výdaje, tj. úhrada  po 1. 2. 2020</a:t>
            </a:r>
          </a:p>
          <a:p>
            <a:pPr lvl="2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Neukončené projekty </a:t>
            </a:r>
            <a:r>
              <a:rPr lang="cs-CZ" sz="1600" dirty="0"/>
              <a:t>k datu podání žádosti o podporu</a:t>
            </a:r>
          </a:p>
          <a:p>
            <a:pPr>
              <a:buFontTx/>
              <a:buChar char="-"/>
            </a:pPr>
            <a:r>
              <a:rPr lang="cs-CZ" sz="1600" dirty="0"/>
              <a:t>datum uskutečnění zdanitelného plnění na účetním dokladu a vznik výdaje, tj. úhrada po 1. 2. 2020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Všechny výdaje musí být uhrazeny nejpozději 31.12.2023.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Časová způsobilost výdajů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359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268760"/>
            <a:ext cx="8312918" cy="4904096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1600" b="1" dirty="0"/>
              <a:t>Problematika indikátorů řešena přílohou Specifických pravidel č. 2 Metodické listy indikátorů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99314 - Podpořená pracoviště zdravotní péče a ochrany veřejného zdraví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/>
              <a:t>= počet podpořených pracovišť z projektu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pl-PL" sz="1600" b="1" dirty="0"/>
              <a:t>Rozvoj infrastruktury krajských hygienických stanic</a:t>
            </a:r>
          </a:p>
          <a:p>
            <a:pPr marL="0" indent="0">
              <a:buNone/>
            </a:pPr>
            <a:r>
              <a:rPr lang="cs-CZ" sz="1600" dirty="0"/>
              <a:t>- výchozí hodnota 0</a:t>
            </a:r>
          </a:p>
          <a:p>
            <a:pPr marL="0" indent="0">
              <a:buNone/>
            </a:pPr>
            <a:r>
              <a:rPr lang="cs-CZ" sz="1600" dirty="0"/>
              <a:t>- cílová hodnota 1</a:t>
            </a:r>
          </a:p>
          <a:p>
            <a:pPr>
              <a:buFont typeface="+mj-lt"/>
              <a:buAutoNum type="arabicPeriod"/>
            </a:pPr>
            <a:endParaRPr lang="pl-PL" sz="1600" dirty="0"/>
          </a:p>
          <a:p>
            <a:pPr marL="0" indent="0">
              <a:buNone/>
            </a:pPr>
            <a:r>
              <a:rPr lang="cs-CZ" sz="1600" b="1" dirty="0"/>
              <a:t>Rozvoj laboratorních kapacit pro PCR testování</a:t>
            </a:r>
          </a:p>
          <a:p>
            <a:pPr marL="0" indent="0">
              <a:buNone/>
            </a:pPr>
            <a:r>
              <a:rPr lang="cs-CZ" sz="1600" dirty="0"/>
              <a:t>- výchozí hodnota 0</a:t>
            </a:r>
          </a:p>
          <a:p>
            <a:pPr marL="0" indent="0">
              <a:buNone/>
            </a:pPr>
            <a:r>
              <a:rPr lang="cs-CZ" sz="1600" dirty="0"/>
              <a:t>- cílová hodnota 1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3200" b="1" dirty="0">
                <a:solidFill>
                  <a:srgbClr val="0070C0"/>
                </a:solidFill>
              </a:rPr>
              <a:t>INDIKÁTORY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9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Role MMR, CRR </a:t>
            </a:r>
            <a:r>
              <a:rPr lang="cs-CZ" sz="3200" cap="none" dirty="0">
                <a:solidFill>
                  <a:srgbClr val="0070C0"/>
                </a:solidFill>
              </a:rPr>
              <a:t>a MZ v </a:t>
            </a:r>
            <a:r>
              <a:rPr lang="cs-CZ" sz="3200" dirty="0" err="1">
                <a:solidFill>
                  <a:srgbClr val="0070C0"/>
                </a:solidFill>
              </a:rPr>
              <a:t>irop</a:t>
            </a:r>
            <a:br>
              <a:rPr lang="cs-CZ" sz="3200" dirty="0">
                <a:solidFill>
                  <a:srgbClr val="0070C0"/>
                </a:solidFill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b="1" dirty="0">
                <a:solidFill>
                  <a:prstClr val="black"/>
                </a:solidFill>
                <a:latin typeface="Arial"/>
              </a:rPr>
              <a:t>Ministerstvo pro místní rozvoj České republiky</a:t>
            </a: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>
                <a:solidFill>
                  <a:prstClr val="black"/>
                </a:solidFill>
                <a:latin typeface="Arial"/>
              </a:rPr>
              <a:t>= Řídicí orgán IROP (ŘO IROP), </a:t>
            </a:r>
            <a:r>
              <a:rPr lang="cs-CZ" sz="1600" dirty="0">
                <a:solidFill>
                  <a:prstClr val="black"/>
                </a:solidFill>
                <a:latin typeface="Arial"/>
                <a:hlinkClick r:id="rId2"/>
              </a:rPr>
              <a:t>http://www.dotaceeu.cz/IROP</a:t>
            </a:r>
            <a:endParaRPr lang="cs-CZ" sz="1600" dirty="0">
              <a:solidFill>
                <a:prstClr val="black"/>
              </a:solidFill>
              <a:latin typeface="Arial"/>
            </a:endParaRPr>
          </a:p>
          <a:p>
            <a:pPr marL="0" lvl="0" indent="0" defTabSz="9144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/>
                </a:solidFill>
                <a:latin typeface="Arial"/>
              </a:rPr>
              <a:t>  řízení programu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/>
                </a:solidFill>
                <a:latin typeface="Arial"/>
              </a:rPr>
              <a:t>  příprava výzev a pravidel pro žadatele a příjemce 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/>
                </a:solidFill>
                <a:latin typeface="Arial"/>
              </a:rPr>
              <a:t>  poskytovatel dotace </a:t>
            </a:r>
          </a:p>
          <a:p>
            <a:pPr marL="0" lvl="0" indent="0" algn="just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cs-CZ" sz="1600" b="1" dirty="0">
                <a:solidFill>
                  <a:prstClr val="black"/>
                </a:solidFill>
                <a:latin typeface="Arial"/>
              </a:rPr>
              <a:t>Centrum pro regionální rozvoj České republiky</a:t>
            </a:r>
          </a:p>
          <a:p>
            <a:pPr marL="0" lvl="0" indent="0" algn="just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cs-CZ" sz="1600" dirty="0">
                <a:solidFill>
                  <a:prstClr val="black"/>
                </a:solidFill>
                <a:latin typeface="Arial"/>
              </a:rPr>
              <a:t>= Zprostředkující subjekt pro IROP, </a:t>
            </a:r>
            <a:r>
              <a:rPr lang="cs-CZ" sz="1600" dirty="0">
                <a:solidFill>
                  <a:prstClr val="black"/>
                </a:solidFill>
                <a:latin typeface="Arial"/>
                <a:hlinkClick r:id="rId3"/>
              </a:rPr>
              <a:t>http://www.crr.cz/cs/kontakty/kontakty-irop</a:t>
            </a:r>
            <a:r>
              <a:rPr lang="cs-CZ" sz="1600" dirty="0">
                <a:solidFill>
                  <a:prstClr val="black"/>
                </a:solidFill>
                <a:latin typeface="Arial"/>
              </a:rPr>
              <a:t>/</a:t>
            </a:r>
          </a:p>
          <a:p>
            <a:pPr marL="0" lvl="0" indent="0" algn="just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prstClr val="black"/>
                </a:solidFill>
                <a:latin typeface="Arial"/>
              </a:rPr>
              <a:t>  konzultace, příjem a hodnocení žádostí o podporu, kontroly projektů, kontroly žádostí o platbu, administrace změn projektů, zpracování podkladů pro certifikaci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cs-CZ" sz="1600" b="1" dirty="0">
                <a:solidFill>
                  <a:prstClr val="black"/>
                </a:solidFill>
                <a:latin typeface="Arial"/>
              </a:rPr>
              <a:t>Ministerstvo zdravotnictví</a:t>
            </a:r>
          </a:p>
          <a:p>
            <a:pPr marL="0" indent="0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cs-CZ" sz="1600" dirty="0">
                <a:solidFill>
                  <a:prstClr val="black"/>
                </a:solidFill>
                <a:latin typeface="Arial"/>
              </a:rPr>
              <a:t>= Věcný gestor, Koncepční pracovní skupina  pro rozvoj a posílení odolnosti systému českého zdravotnictví s ohledem na využití prostředků ReactEU</a:t>
            </a:r>
          </a:p>
          <a:p>
            <a:pPr marL="0" lvl="0" indent="0" defTabSz="91440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endParaRPr lang="cs-CZ" sz="1600" dirty="0">
              <a:solidFill>
                <a:prstClr val="black"/>
              </a:solidFill>
              <a:latin typeface="Arial"/>
            </a:endParaRPr>
          </a:p>
          <a:p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749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3538" y="1268760"/>
            <a:ext cx="8312918" cy="4904096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>
                <a:solidFill>
                  <a:srgbClr val="FF0000"/>
                </a:solidFill>
              </a:rPr>
              <a:t>99302 (CV2) - Hodnota pořízeného zdravotnického vybavení</a:t>
            </a:r>
          </a:p>
          <a:p>
            <a:pPr marL="0" indent="0">
              <a:buNone/>
            </a:pPr>
            <a:r>
              <a:rPr lang="cs-CZ" sz="1600" dirty="0"/>
              <a:t>=  pořízení zdravotnického vybavení, zdravotnických prostředků, zdravotnických pomůcek, potřeb, veškeré vybavení potřebné pro poskytování nebo zajišťování péče podle zákona o zdravotních službách nebo výkon činnosti dle zákona o ochraně veřejného zdraví.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Vyplňuje se hodnota CZV – celkových způsobilých výdajů </a:t>
            </a:r>
            <a:r>
              <a:rPr lang="cs-CZ" sz="1600" b="1" dirty="0">
                <a:solidFill>
                  <a:srgbClr val="FF0000"/>
                </a:solidFill>
              </a:rPr>
              <a:t>v EURECH.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Pro přepočet cílové hodnoty použijte měnový kurz ve výši 26 Kč/EURO. Pro přepočet dosažené hodnoty v poslední zprávě o realizaci použijte </a:t>
            </a:r>
            <a:r>
              <a:rPr lang="cs-CZ" sz="1600" dirty="0">
                <a:hlinkClick r:id="rId3"/>
              </a:rPr>
              <a:t>měnový kurz</a:t>
            </a:r>
            <a:r>
              <a:rPr lang="cs-CZ" sz="1600" dirty="0"/>
              <a:t> stanovený EK pro měsíc, ve kterém vyplňujete zprávu o realizaci (odkaz: </a:t>
            </a:r>
            <a:r>
              <a:rPr lang="cs-CZ" sz="1600" dirty="0">
                <a:hlinkClick r:id="rId3"/>
              </a:rPr>
              <a:t>Směnný kurz (</a:t>
            </a:r>
            <a:r>
              <a:rPr lang="cs-CZ" sz="1600" dirty="0" err="1">
                <a:hlinkClick r:id="rId3"/>
              </a:rPr>
              <a:t>Inforeuro</a:t>
            </a:r>
            <a:r>
              <a:rPr lang="cs-CZ" sz="1600" dirty="0">
                <a:hlinkClick r:id="rId3"/>
              </a:rPr>
              <a:t>) | Evropská komise (europa.eu)</a:t>
            </a:r>
            <a:r>
              <a:rPr lang="cs-CZ" sz="1600" dirty="0"/>
              <a:t>; </a:t>
            </a:r>
            <a:r>
              <a:rPr lang="cs-CZ" sz="1600" dirty="0">
                <a:hlinkClick r:id="rId4"/>
              </a:rPr>
              <a:t>https://ec.europa.eu/</a:t>
            </a:r>
            <a:r>
              <a:rPr lang="cs-CZ" sz="1600" dirty="0" err="1">
                <a:hlinkClick r:id="rId4"/>
              </a:rPr>
              <a:t>info</a:t>
            </a:r>
            <a:r>
              <a:rPr lang="cs-CZ" sz="1600" dirty="0"/>
              <a:t>). </a:t>
            </a:r>
          </a:p>
          <a:p>
            <a:pPr marL="0" indent="0">
              <a:buNone/>
            </a:pPr>
            <a:endParaRPr lang="cs-CZ" sz="1600" dirty="0">
              <a:hlinkClick r:id="rId3"/>
            </a:endParaRPr>
          </a:p>
          <a:p>
            <a:pPr marL="0" indent="0">
              <a:buNone/>
            </a:pPr>
            <a:r>
              <a:rPr lang="cs-CZ" sz="1600" dirty="0"/>
              <a:t>= u stavebních projektů bez vybavení hodnota 0 Euro.</a:t>
            </a:r>
          </a:p>
          <a:p>
            <a:pPr marL="0" indent="0">
              <a:buNone/>
            </a:pP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3200" b="1" dirty="0">
                <a:solidFill>
                  <a:srgbClr val="0070C0"/>
                </a:solidFill>
              </a:rPr>
              <a:t>INDIKÁTORY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5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6024" y="1052737"/>
            <a:ext cx="8820472" cy="496855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800" b="1" dirty="0">
                <a:solidFill>
                  <a:srgbClr val="0070C0"/>
                </a:solidFill>
              </a:rPr>
              <a:t>   </a:t>
            </a:r>
            <a:r>
              <a:rPr lang="cs-CZ" sz="2400" b="1" dirty="0"/>
              <a:t>Udržitelnost</a:t>
            </a:r>
          </a:p>
          <a:p>
            <a:pPr marL="0" indent="0">
              <a:buNone/>
            </a:pPr>
            <a:r>
              <a:rPr lang="cs-CZ" sz="1600" dirty="0"/>
              <a:t>     = 5 let od provedení poslední platby příjemci ze strany ŘO IROP, tzn. od data 	nastavení centrálního stavu „Projekt finančně ukončen ze strany ŘO“ v MS2014+.</a:t>
            </a:r>
          </a:p>
          <a:p>
            <a:r>
              <a:rPr lang="cs-CZ" sz="1600" dirty="0"/>
              <a:t>v době udržitelnosti bude prováděna kontrola prostřednictvím Zpráv o udržitelnosti.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Po dobu udržitelnosti je příjemce povinen: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zachovávat výstupy projektu,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provozovat přístrojové vybavení a technologie pořízené z projektu po dobu pěti let od zahájení doby udržitelnosti,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modernizované/rekonstruované budovy (např. laboratorní pracoviště) používat k účelu, ke kterému se zavázal v žádosti o podporu,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řádně uchovávat veškerou dokumentaci a účetní doklady související s realizací projektu,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zachovat publicitu projektu.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332656"/>
            <a:ext cx="8229600" cy="108012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070C0"/>
                </a:solidFill>
              </a:rPr>
              <a:t>Udržitelnost projektů</a:t>
            </a:r>
          </a:p>
        </p:txBody>
      </p:sp>
    </p:spTree>
    <p:extLst>
      <p:ext uri="{BB962C8B-B14F-4D97-AF65-F5344CB8AC3E}">
        <p14:creationId xmlns:p14="http://schemas.microsoft.com/office/powerpoint/2010/main" val="3869321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8003232" cy="500141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cs-CZ" sz="4400" dirty="0">
              <a:solidFill>
                <a:srgbClr val="000000"/>
              </a:solidFill>
              <a:latin typeface="Myriad Pro Black"/>
              <a:cs typeface="Myriad Pro Black"/>
            </a:endParaRPr>
          </a:p>
          <a:p>
            <a:pPr marL="0" indent="0" algn="ctr">
              <a:buNone/>
            </a:pPr>
            <a:endParaRPr lang="cs-CZ" sz="4800" b="1" dirty="0">
              <a:solidFill>
                <a:srgbClr val="000000"/>
              </a:solidFill>
              <a:latin typeface="Myriad Pro Black"/>
              <a:cs typeface="Myriad Pro Black"/>
            </a:endParaRPr>
          </a:p>
          <a:p>
            <a:pPr marL="0" indent="0" algn="ctr">
              <a:buNone/>
            </a:pPr>
            <a:r>
              <a:rPr lang="cs-CZ" sz="4800" b="1" dirty="0">
                <a:solidFill>
                  <a:srgbClr val="000000"/>
                </a:solidFill>
                <a:latin typeface="Myriad Pro Black"/>
                <a:cs typeface="Myriad Pro Black"/>
              </a:rPr>
              <a:t>DĚKUJEME VÁM ZA POZORNOST</a:t>
            </a:r>
            <a:br>
              <a:rPr lang="cs-CZ" sz="4800" b="1" dirty="0">
                <a:solidFill>
                  <a:srgbClr val="000000"/>
                </a:solidFill>
                <a:cs typeface="Myriad Pro"/>
              </a:rPr>
            </a:br>
            <a:br>
              <a:rPr lang="cs-CZ" sz="4800" b="1" dirty="0">
                <a:solidFill>
                  <a:srgbClr val="000000"/>
                </a:solidFill>
                <a:cs typeface="Myriad Pro"/>
              </a:rPr>
            </a:br>
            <a:br>
              <a:rPr lang="cs-CZ" b="1" dirty="0">
                <a:solidFill>
                  <a:srgbClr val="000000"/>
                </a:solidFill>
                <a:cs typeface="Myriad Pro"/>
              </a:rPr>
            </a:br>
            <a:r>
              <a:rPr lang="cs-CZ" sz="5300" dirty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sz="5300" dirty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endParaRPr lang="cs-CZ" sz="5300" b="1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sz="5300" b="1" dirty="0">
                <a:solidFill>
                  <a:srgbClr val="000000"/>
                </a:solidFill>
                <a:cs typeface="Myriad Pro"/>
              </a:rPr>
              <a:t>Aleš Pekárek </a:t>
            </a:r>
            <a:r>
              <a:rPr lang="cs-CZ" sz="5300" dirty="0">
                <a:solidFill>
                  <a:srgbClr val="000000"/>
                </a:solidFill>
                <a:cs typeface="Myriad Pro"/>
                <a:hlinkClick r:id="rId2"/>
              </a:rPr>
              <a:t>Ales.pekarek@mmr.cz</a:t>
            </a:r>
            <a:endParaRPr lang="cs-CZ" sz="5300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endParaRPr lang="cs-CZ" sz="5300" b="1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sz="5300" b="1" dirty="0">
                <a:solidFill>
                  <a:srgbClr val="000000"/>
                </a:solidFill>
                <a:cs typeface="Myriad Pro"/>
              </a:rPr>
              <a:t>Petra Živcová </a:t>
            </a:r>
            <a:r>
              <a:rPr lang="cs-CZ" sz="5300" dirty="0">
                <a:solidFill>
                  <a:srgbClr val="000000"/>
                </a:solidFill>
                <a:cs typeface="Myriad Pro"/>
                <a:hlinkClick r:id="rId3"/>
              </a:rPr>
              <a:t>Petra.zivcova@mmr.cz</a:t>
            </a:r>
            <a:endParaRPr lang="cs-CZ" sz="5300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endParaRPr lang="cs-CZ" sz="5300" b="1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endParaRPr lang="cs-CZ" sz="5300" b="1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endParaRPr lang="cs-CZ" sz="5300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endParaRPr lang="cs-CZ" dirty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br>
              <a:rPr lang="cs-CZ" dirty="0">
                <a:solidFill>
                  <a:srgbClr val="000000"/>
                </a:solidFill>
                <a:cs typeface="Myriad Pro"/>
              </a:rPr>
            </a:b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err="1">
                <a:solidFill>
                  <a:srgbClr val="0070C0"/>
                </a:solidFill>
              </a:rPr>
              <a:t>React</a:t>
            </a:r>
            <a:r>
              <a:rPr lang="cs-CZ" altLang="cs-CZ" sz="3200" dirty="0">
                <a:solidFill>
                  <a:srgbClr val="0070C0"/>
                </a:solidFill>
              </a:rPr>
              <a:t> EU - zdravotnictví</a:t>
            </a:r>
            <a:br>
              <a:rPr lang="cs-CZ" sz="3200" dirty="0">
                <a:solidFill>
                  <a:srgbClr val="0070C0"/>
                </a:solidFill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1600" dirty="0"/>
              <a:t>Investiční nástroj EU - reakce na boj s Covid-19 a jeho dopady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altLang="cs-CZ" sz="16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1600" dirty="0"/>
              <a:t>Působnost na území celé ČR, včetně Prahy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altLang="cs-CZ" sz="16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1600" dirty="0"/>
              <a:t>Celková alokace 15 mld. Kč, předpoklad 19 mld. Kč, skutečnost 22 mld. Kč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altLang="cs-CZ" sz="16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1600" dirty="0"/>
              <a:t>Implementace jako PO 6 IROP 2014-2020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None/>
            </a:pPr>
            <a:endParaRPr lang="cs-CZ" sz="170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05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512168"/>
          </a:xfrm>
        </p:spPr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Základní dokumentace k výzvě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600" b="1" dirty="0">
                <a:cs typeface="Arial" charset="0"/>
              </a:rPr>
              <a:t>Obecná pravidla (aktuální verze č. 1. 14 ze dne 1. března 2021)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600" i="1" dirty="0">
                <a:cs typeface="Arial" charset="0"/>
              </a:rPr>
              <a:t>(závazné pro všechny specifické cíle a výzvy)</a:t>
            </a:r>
          </a:p>
          <a:p>
            <a:pPr marL="685800" lvl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cs typeface="Arial" charset="0"/>
              </a:rPr>
              <a:t>hodnocení a monitoring projektů, publicita, VŘ,  financování, kontroly, změny </a:t>
            </a:r>
          </a:p>
          <a:p>
            <a:pPr marL="457200" lvl="1" indent="0">
              <a:buNone/>
              <a:defRPr/>
            </a:pPr>
            <a:r>
              <a:rPr lang="cs-CZ" sz="1600" dirty="0">
                <a:hlinkClick r:id="rId2"/>
              </a:rPr>
              <a:t>IROP - Ministerstvo pro místní rozvoj ČR - Obecná pravidla pro žadatele a příjemce (mmr.cz)</a:t>
            </a:r>
            <a:endParaRPr lang="cs-CZ" sz="1600" dirty="0"/>
          </a:p>
          <a:p>
            <a:pPr marL="457200" lvl="1" indent="0">
              <a:buNone/>
              <a:defRPr/>
            </a:pPr>
            <a:endParaRPr lang="cs-CZ" sz="1600" dirty="0"/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600" b="1" dirty="0">
                <a:cs typeface="Arial" charset="0"/>
              </a:rPr>
              <a:t>Specifická pravidla </a:t>
            </a:r>
            <a:r>
              <a:rPr lang="cs-CZ" sz="1600" i="1" dirty="0">
                <a:cs typeface="Arial" charset="0"/>
              </a:rPr>
              <a:t>(pro každou výzvu samostatný dokument)</a:t>
            </a:r>
            <a:r>
              <a:rPr lang="cs-CZ" sz="1600" i="1" u="sng" dirty="0">
                <a:cs typeface="Arial" charset="0"/>
              </a:rPr>
              <a:t> 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cs typeface="Arial" charset="0"/>
              </a:rPr>
              <a:t>podporované aktivity, způsobilé výdaje, hodnoticí kritéria, povinné přílohy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600" u="sng" dirty="0">
                <a:hlinkClick r:id="rId3"/>
              </a:rPr>
              <a:t>https://irop.mmr.cz/cs/ostatni/web/novinky/irop-vyhlasuje-vyzvy-react-eu-oblast-zdravotnictvi</a:t>
            </a:r>
            <a:endParaRPr lang="cs-CZ" sz="1600" u="sng" dirty="0"/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600" b="1" dirty="0"/>
              <a:t>Systém pro zpracování žádosti – ISKP14+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cs-CZ" sz="1600" dirty="0">
                <a:hlinkClick r:id="rId4"/>
              </a:rPr>
              <a:t>ISKP14+ : Úvod (mssf.cz)</a:t>
            </a:r>
            <a:endParaRPr lang="cs-CZ" sz="1600" u="sng" dirty="0"/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cs-CZ" sz="1600" u="sng" dirty="0"/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cs-CZ" sz="1600" u="sng" dirty="0"/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1600" b="1" dirty="0">
              <a:solidFill>
                <a:srgbClr val="0070C0"/>
              </a:solidFill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1600" dirty="0">
              <a:cs typeface="Arial" charset="0"/>
            </a:endParaRPr>
          </a:p>
          <a:p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01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1556791"/>
            <a:ext cx="9252520" cy="4382355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Vyhlášení výzvy:  </a:t>
            </a:r>
            <a:r>
              <a:rPr lang="cs-CZ" altLang="cs-CZ" sz="1600" b="1" dirty="0"/>
              <a:t>11. 11. 2021</a:t>
            </a:r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Zpřístupnění ISKP:   </a:t>
            </a:r>
            <a:r>
              <a:rPr lang="cs-CZ" altLang="cs-CZ" sz="1600" b="1" dirty="0"/>
              <a:t>11. 11. 2021</a:t>
            </a:r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/>
              <a:t>Příjem žádostí:  od </a:t>
            </a:r>
            <a:r>
              <a:rPr lang="cs-CZ" altLang="cs-CZ" sz="1600" b="1" dirty="0"/>
              <a:t>11. 11. 2021, 14:00</a:t>
            </a:r>
            <a:endParaRPr lang="cs-CZ" sz="1600" b="1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Průběžná výzva: </a:t>
            </a:r>
            <a:r>
              <a:rPr lang="cs-CZ" sz="1600" dirty="0">
                <a:cs typeface="Arial" charset="0"/>
              </a:rPr>
              <a:t>průběžné hodnocení projektů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cs typeface="Arial" charset="0"/>
              </a:rPr>
              <a:t>Datum ukončení příjmu žádostí:  </a:t>
            </a:r>
            <a:r>
              <a:rPr lang="cs-CZ" sz="1600" b="1" dirty="0">
                <a:cs typeface="Arial" charset="0"/>
              </a:rPr>
              <a:t>31. 3. 2022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cs typeface="Arial" charset="0"/>
              </a:rPr>
              <a:t>Datum ukončení realizace projektu: </a:t>
            </a:r>
            <a:r>
              <a:rPr lang="cs-CZ" sz="1600" b="1" dirty="0">
                <a:cs typeface="Arial" charset="0"/>
              </a:rPr>
              <a:t>31. 12. 2023</a:t>
            </a:r>
            <a:endParaRPr lang="cs-CZ" sz="1600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cs typeface="Arial" charset="0"/>
              </a:rPr>
              <a:t>Alokace:</a:t>
            </a:r>
            <a:r>
              <a:rPr lang="cs-CZ" sz="1600" dirty="0">
                <a:solidFill>
                  <a:srgbClr val="FF0000"/>
                </a:solidFill>
                <a:cs typeface="Arial" charset="0"/>
              </a:rPr>
              <a:t>  </a:t>
            </a:r>
            <a:r>
              <a:rPr lang="cs-CZ" sz="1600" b="1" dirty="0">
                <a:cs typeface="Arial" charset="0"/>
              </a:rPr>
              <a:t>230 mil. Kč (EFRR), z toho:</a:t>
            </a:r>
          </a:p>
          <a:p>
            <a:pPr marL="400050" lvl="1" indent="0">
              <a:spcBef>
                <a:spcPts val="1200"/>
              </a:spcBef>
              <a:buNone/>
              <a:defRPr/>
            </a:pPr>
            <a:r>
              <a:rPr lang="cs-CZ" sz="1600" i="1" dirty="0">
                <a:latin typeface="Arial" charset="0"/>
                <a:cs typeface="Arial" charset="0"/>
              </a:rPr>
              <a:t>                      - Rozvoj infrastruktury krajských hygienických stanic 130 mil. Kč (ERDF)</a:t>
            </a:r>
          </a:p>
          <a:p>
            <a:pPr marL="400050" lvl="1" indent="0">
              <a:spcBef>
                <a:spcPts val="1800"/>
              </a:spcBef>
              <a:buNone/>
              <a:defRPr/>
            </a:pPr>
            <a:r>
              <a:rPr lang="cs-CZ" sz="1600" i="1" dirty="0">
                <a:latin typeface="Arial" charset="0"/>
                <a:cs typeface="Arial" charset="0"/>
              </a:rPr>
              <a:t>                      - Rozvoj laboratorních kapacit pro PCR testování 100 mil. Kč (ERDF)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Cílová skupina: pacienti, zaměstnanci krajských hygienických stanic, občané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102. Výzva IROP </a:t>
            </a:r>
            <a:r>
              <a:rPr lang="cs-CZ" sz="1800" b="1" dirty="0">
                <a:solidFill>
                  <a:srgbClr val="0070C0"/>
                </a:solidFill>
                <a:latin typeface="Myriad Pro"/>
              </a:rPr>
              <a:t>Zvýšení připravenosti subjektů zapojených do řešení hrozeb II.</a:t>
            </a:r>
          </a:p>
          <a:p>
            <a:pPr fontAlgn="auto">
              <a:spcAft>
                <a:spcPts val="0"/>
              </a:spcAft>
              <a:defRPr/>
            </a:pPr>
            <a:endParaRPr lang="cs-CZ" sz="18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10658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68557" y="1512940"/>
            <a:ext cx="8749159" cy="4166330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altLang="cs-CZ" sz="1600" b="1" dirty="0"/>
              <a:t>Podporované aktivity výzvy</a:t>
            </a:r>
          </a:p>
          <a:p>
            <a:pPr marL="685800" lvl="1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latin typeface="Arial" charset="0"/>
                <a:cs typeface="Arial" charset="0"/>
              </a:rPr>
              <a:t>Rozvoj infrastruktury krajských hygienických stanic</a:t>
            </a:r>
          </a:p>
          <a:p>
            <a:pPr marL="685800" lvl="1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>
                <a:latin typeface="Arial" charset="0"/>
                <a:cs typeface="Arial" charset="0"/>
              </a:rPr>
              <a:t>Rozvoj laboratorních kapacit pro PCR testování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457200" y="278339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102. Výzva IROP</a:t>
            </a:r>
          </a:p>
          <a:p>
            <a:pPr fontAlgn="auto">
              <a:spcAft>
                <a:spcPts val="0"/>
              </a:spcAft>
              <a:defRPr/>
            </a:pP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88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980728"/>
            <a:ext cx="9252520" cy="4958418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altLang="cs-CZ" sz="1600" b="1" dirty="0"/>
              <a:t>Oprávnění žadatelé: 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sz="1600" b="1" dirty="0">
                <a:latin typeface="Arial" charset="0"/>
                <a:cs typeface="Arial" charset="0"/>
              </a:rPr>
              <a:t>Rozvoj infrastruktury krajských hygienických stanic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sz="1600" dirty="0"/>
              <a:t>Subjekty poskytující služby podle zákona č. 258/2000 Sb., o ochraně veřejného zdraví v platném znění.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18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1600" dirty="0">
                <a:latin typeface="Arial" charset="0"/>
                <a:cs typeface="Arial" charset="0"/>
              </a:rPr>
              <a:t>hygienické stanice na území ČR vč. hl. města Praha (14 hygienických stanic)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sz="1600" b="1" dirty="0">
                <a:latin typeface="Arial" charset="0"/>
                <a:cs typeface="Arial" charset="0"/>
              </a:rPr>
              <a:t>Rozvoj laboratorních kapacit pro PCR testování</a:t>
            </a: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sz="1600" dirty="0"/>
              <a:t>Subjekty poskytující veřejnou službu v oblasti zdravotní péče podle zákona č. 372/2011 Sb.,       o zdravotních službách a podmínkách jejich poskytování.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1800"/>
              </a:spcBef>
              <a:spcAft>
                <a:spcPts val="600"/>
              </a:spcAft>
              <a:buFontTx/>
              <a:buChar char="-"/>
              <a:defRPr/>
            </a:pPr>
            <a:r>
              <a:rPr lang="cs-CZ" sz="1600" dirty="0">
                <a:latin typeface="Arial" charset="0"/>
                <a:cs typeface="Arial" charset="0"/>
              </a:rPr>
              <a:t>poskytovatelé lůžkové péče zapojení ve standardizované síti urgentních příjmů 2. typu       () a zároveň splňujících podmínky pro vyšetřování původce covid-19 (viz seznam zveřejněný  SZÚ k 11.11.2021, celkem 49 nemocnic) </a:t>
            </a:r>
            <a:r>
              <a:rPr lang="cs-CZ" sz="1400" u="sng" dirty="0">
                <a:hlinkClick r:id="rId3"/>
              </a:rPr>
              <a:t>Laboratorní vyšetřování původce covid-19, SZÚ (szu.cz)</a:t>
            </a:r>
            <a:endParaRPr lang="cs-CZ" sz="1400" dirty="0"/>
          </a:p>
          <a:p>
            <a:pPr marL="685800" lvl="1">
              <a:spcBef>
                <a:spcPts val="1800"/>
              </a:spcBef>
              <a:spcAft>
                <a:spcPts val="600"/>
              </a:spcAft>
              <a:buFontTx/>
              <a:buChar char="-"/>
              <a:defRPr/>
            </a:pPr>
            <a:endParaRPr lang="cs-CZ" sz="1600" dirty="0">
              <a:latin typeface="Arial" charset="0"/>
              <a:cs typeface="Arial" charset="0"/>
            </a:endParaRP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endParaRPr lang="cs-CZ" dirty="0">
              <a:latin typeface="Arial" charset="0"/>
              <a:cs typeface="Arial" charset="0"/>
            </a:endParaRPr>
          </a:p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102. Výzva IROP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79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980729"/>
            <a:ext cx="9252520" cy="4958418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102. Výzva IROP – omezení na výzvu</a:t>
            </a:r>
          </a:p>
        </p:txBody>
      </p:sp>
      <p:graphicFrame>
        <p:nvGraphicFramePr>
          <p:cNvPr id="8228" name="Tabulka 8227">
            <a:extLst>
              <a:ext uri="{FF2B5EF4-FFF2-40B4-BE49-F238E27FC236}">
                <a16:creationId xmlns:a16="http://schemas.microsoft.com/office/drawing/2014/main" id="{44904CE5-A56A-48D9-A988-6D9F6046F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139334"/>
              </p:ext>
            </p:extLst>
          </p:nvPr>
        </p:nvGraphicFramePr>
        <p:xfrm>
          <a:off x="523553" y="980728"/>
          <a:ext cx="7909570" cy="4898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54785">
                  <a:extLst>
                    <a:ext uri="{9D8B030D-6E8A-4147-A177-3AD203B41FA5}">
                      <a16:colId xmlns:a16="http://schemas.microsoft.com/office/drawing/2014/main" val="604441478"/>
                    </a:ext>
                  </a:extLst>
                </a:gridCol>
                <a:gridCol w="3954785">
                  <a:extLst>
                    <a:ext uri="{9D8B030D-6E8A-4147-A177-3AD203B41FA5}">
                      <a16:colId xmlns:a16="http://schemas.microsoft.com/office/drawing/2014/main" val="1119807488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Rozvoj infrastruktury krajských hygienických stanic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charset="0"/>
                          <a:cs typeface="Arial" charset="0"/>
                        </a:rPr>
                        <a:t>Rozvoj laboratorních kapacit pro PCR testování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985943"/>
                  </a:ext>
                </a:extLst>
              </a:tr>
              <a:tr h="5582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Podíl financování z celkových způsobilých výdajů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943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z ERDF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 z ERDF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 SR (PO OSS)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364512"/>
                  </a:ext>
                </a:extLst>
              </a:tr>
              <a:tr h="432048">
                <a:tc gridSpan="2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Limity celkových způsobilých výdajů (CZV)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37644"/>
                  </a:ext>
                </a:extLst>
              </a:tr>
              <a:tr h="6224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dolní limit CZV není stanoven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dolní limit CZV není stanoven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10500"/>
                  </a:ext>
                </a:extLst>
              </a:tr>
              <a:tr h="635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max. 25 mil.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max. 2 915 500 Kč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215405"/>
                  </a:ext>
                </a:extLst>
              </a:tr>
              <a:tr h="5882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Limit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b="1" dirty="0">
                          <a:solidFill>
                            <a:schemeClr val="tx1"/>
                          </a:solidFill>
                          <a:effectLst/>
                        </a:rPr>
                        <a:t>počtu předkládaných projektů</a:t>
                      </a:r>
                      <a:endParaRPr lang="cs-CZ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306278"/>
                  </a:ext>
                </a:extLst>
              </a:tr>
              <a:tr h="6947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max. 1 projekt na žadatele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max. 1 projekt na žadatele 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11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2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980729"/>
            <a:ext cx="8676456" cy="4958418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cs-CZ" sz="2000" b="1" dirty="0"/>
          </a:p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2400" b="1" dirty="0"/>
              <a:t>Rozvoj infrastruktury krajských hygienických stanic</a:t>
            </a:r>
            <a:endParaRPr lang="cs-CZ" sz="2400" dirty="0"/>
          </a:p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1600" b="1" dirty="0"/>
              <a:t>Hlavní podporované aktivity projektu: 85% CZV</a:t>
            </a:r>
          </a:p>
          <a:p>
            <a:pPr marL="685800"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cs-CZ" sz="1600" dirty="0"/>
              <a:t>stavby, rekonstrukce a modernizace pracovišť zajišťujících výkon státního zdravotního dozoru v oblasti ochrany veřejného zdraví;</a:t>
            </a:r>
          </a:p>
          <a:p>
            <a:pPr marL="685800"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cs-CZ" sz="1600" dirty="0"/>
              <a:t>pořízení vybavení a technologií včetně IT zařízení pro výkon státního zdravotního dozoru v oblasti ochrany veřejného zdraví; </a:t>
            </a:r>
          </a:p>
          <a:p>
            <a:pPr marL="685800" lvl="1">
              <a:spcBef>
                <a:spcPts val="1800"/>
              </a:spcBef>
              <a:spcAft>
                <a:spcPts val="600"/>
              </a:spcAft>
              <a:defRPr/>
            </a:pPr>
            <a:r>
              <a:rPr lang="cs-CZ" sz="1600" dirty="0"/>
              <a:t>rozvoj vozového parku.</a:t>
            </a:r>
          </a:p>
          <a:p>
            <a:pPr marL="400050" lvl="1" indent="0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cs-CZ" sz="16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102. Výzva IROP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692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10147</TotalTime>
  <Words>1458</Words>
  <Application>Microsoft Office PowerPoint</Application>
  <PresentationFormat>Předvádění na obrazovce (4:3)</PresentationFormat>
  <Paragraphs>250</Paragraphs>
  <Slides>22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Calibri</vt:lpstr>
      <vt:lpstr>Myriad Pro</vt:lpstr>
      <vt:lpstr>Myriad Pro Black</vt:lpstr>
      <vt:lpstr>Times New Roman</vt:lpstr>
      <vt:lpstr>Wingdings</vt:lpstr>
      <vt:lpstr>MotivIROP</vt:lpstr>
      <vt:lpstr>Prezentace aplikace PowerPoint</vt:lpstr>
      <vt:lpstr>Role MMR, CRR a MZ v irop </vt:lpstr>
      <vt:lpstr>React EU - zdravotnictví </vt:lpstr>
      <vt:lpstr>Základní dokumentace k výzvě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Živcová Petra</cp:lastModifiedBy>
  <cp:revision>869</cp:revision>
  <cp:lastPrinted>2016-05-12T10:51:48Z</cp:lastPrinted>
  <dcterms:created xsi:type="dcterms:W3CDTF">2014-10-03T06:20:14Z</dcterms:created>
  <dcterms:modified xsi:type="dcterms:W3CDTF">2021-11-15T16:34:47Z</dcterms:modified>
</cp:coreProperties>
</file>