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709" r:id="rId1"/>
  </p:sldMasterIdLst>
  <p:notesMasterIdLst>
    <p:notesMasterId r:id="rId24"/>
  </p:notesMasterIdLst>
  <p:handoutMasterIdLst>
    <p:handoutMasterId r:id="rId25"/>
  </p:handoutMasterIdLst>
  <p:sldIdLst>
    <p:sldId id="323" r:id="rId2"/>
    <p:sldId id="559" r:id="rId3"/>
    <p:sldId id="619" r:id="rId4"/>
    <p:sldId id="585" r:id="rId5"/>
    <p:sldId id="642" r:id="rId6"/>
    <p:sldId id="644" r:id="rId7"/>
    <p:sldId id="643" r:id="rId8"/>
    <p:sldId id="645" r:id="rId9"/>
    <p:sldId id="647" r:id="rId10"/>
    <p:sldId id="657" r:id="rId11"/>
    <p:sldId id="636" r:id="rId12"/>
    <p:sldId id="649" r:id="rId13"/>
    <p:sldId id="651" r:id="rId14"/>
    <p:sldId id="653" r:id="rId15"/>
    <p:sldId id="658" r:id="rId16"/>
    <p:sldId id="654" r:id="rId17"/>
    <p:sldId id="655" r:id="rId18"/>
    <p:sldId id="652" r:id="rId19"/>
    <p:sldId id="656" r:id="rId20"/>
    <p:sldId id="660" r:id="rId21"/>
    <p:sldId id="517" r:id="rId22"/>
    <p:sldId id="410" r:id="rId23"/>
  </p:sldIdLst>
  <p:sldSz cx="9144000" cy="6858000" type="screen4x3"/>
  <p:notesSz cx="6781800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Rostislav Mazal" initials="RM" lastIdx="1" clrIdx="0"/>
  <p:cmAuthor id="1" name="Martina Fišerová" initials="M.F." lastIdx="1" clrIdx="1"/>
  <p:cmAuthor id="2" name="Živcová Petra" initials="ŽP" lastIdx="2" clrIdx="2">
    <p:extLst>
      <p:ext uri="{19B8F6BF-5375-455C-9EA6-DF929625EA0E}">
        <p15:presenceInfo xmlns:p15="http://schemas.microsoft.com/office/powerpoint/2012/main" userId="S::petra.zivcova@mmr.cz::e995d02c-cec0-490b-a69a-d7eb92ec771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61BB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řední sty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16DA210-FB5B-4158-B5E0-FEB733F419BA}" styleName="Světlý styl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875" autoAdjust="0"/>
    <p:restoredTop sz="88688" autoAdjust="0"/>
  </p:normalViewPr>
  <p:slideViewPr>
    <p:cSldViewPr>
      <p:cViewPr varScale="1">
        <p:scale>
          <a:sx n="80" d="100"/>
          <a:sy n="80" d="100"/>
        </p:scale>
        <p:origin x="944" y="4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260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39519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40698" y="0"/>
            <a:ext cx="2939519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94BFC9-6853-4F11-B099-B6E7A7DE25AF}" type="datetimeFigureOut">
              <a:rPr lang="cs-CZ" smtClean="0"/>
              <a:pPr/>
              <a:t>15.11.2021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8164"/>
            <a:ext cx="2939519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40698" y="9428164"/>
            <a:ext cx="2939519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13802C-BCE2-40B3-B11D-79108D7A894A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6281014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38780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41451" y="0"/>
            <a:ext cx="2938780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105DDF-5111-4143-A825-FFA1D2B19362}" type="datetimeFigureOut">
              <a:rPr lang="cs-CZ" smtClean="0"/>
              <a:pPr/>
              <a:t>15.11.2021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09638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8180" y="4715154"/>
            <a:ext cx="54254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38780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41451" y="9428583"/>
            <a:ext cx="2938780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8725A5-20D6-492F-AB0E-E6402F0F8C88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226840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cs-CZ" dirty="0"/>
          </a:p>
        </p:txBody>
      </p:sp>
      <p:sp>
        <p:nvSpPr>
          <p:cNvPr id="51204" name="Zástupný symbol pro číslo snímku 3"/>
          <p:cNvSpPr>
            <a:spLocks noGrp="1"/>
          </p:cNvSpPr>
          <p:nvPr>
            <p:ph type="sldNum" sz="quarter" idx="5"/>
          </p:nvPr>
        </p:nvSpPr>
        <p:spPr bwMode="auto"/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9F30510-CC21-424F-9764-7B67CF86340A}" type="slidenum">
              <a:rPr lang="cs-CZ" altLang="cs-CZ" smtClean="0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cs-CZ" altLang="cs-CZ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333826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cs-CZ" dirty="0"/>
          </a:p>
        </p:txBody>
      </p:sp>
      <p:sp>
        <p:nvSpPr>
          <p:cNvPr id="51204" name="Zástupný symbol pro číslo snímku 3"/>
          <p:cNvSpPr>
            <a:spLocks noGrp="1"/>
          </p:cNvSpPr>
          <p:nvPr>
            <p:ph type="sldNum" sz="quarter" idx="5"/>
          </p:nvPr>
        </p:nvSpPr>
        <p:spPr bwMode="auto"/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9F30510-CC21-424F-9764-7B67CF86340A}" type="slidenum">
              <a:rPr lang="cs-CZ" altLang="cs-CZ" smtClean="0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14</a:t>
            </a:fld>
            <a:endParaRPr lang="cs-CZ" altLang="cs-CZ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079770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cs-CZ" dirty="0"/>
          </a:p>
        </p:txBody>
      </p:sp>
      <p:sp>
        <p:nvSpPr>
          <p:cNvPr id="51204" name="Zástupný symbol pro číslo snímku 3"/>
          <p:cNvSpPr>
            <a:spLocks noGrp="1"/>
          </p:cNvSpPr>
          <p:nvPr>
            <p:ph type="sldNum" sz="quarter" idx="5"/>
          </p:nvPr>
        </p:nvSpPr>
        <p:spPr bwMode="auto"/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9F30510-CC21-424F-9764-7B67CF86340A}" type="slidenum">
              <a:rPr lang="cs-CZ" altLang="cs-CZ" smtClean="0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15</a:t>
            </a:fld>
            <a:endParaRPr lang="cs-CZ" altLang="cs-CZ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11519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cs-CZ" dirty="0"/>
          </a:p>
        </p:txBody>
      </p:sp>
      <p:sp>
        <p:nvSpPr>
          <p:cNvPr id="51204" name="Zástupný symbol pro číslo snímku 3"/>
          <p:cNvSpPr>
            <a:spLocks noGrp="1"/>
          </p:cNvSpPr>
          <p:nvPr>
            <p:ph type="sldNum" sz="quarter" idx="5"/>
          </p:nvPr>
        </p:nvSpPr>
        <p:spPr bwMode="auto"/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9F30510-CC21-424F-9764-7B67CF86340A}" type="slidenum">
              <a:rPr lang="cs-CZ" altLang="cs-CZ" smtClean="0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16</a:t>
            </a:fld>
            <a:endParaRPr lang="cs-CZ" altLang="cs-CZ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956692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cs-CZ" dirty="0"/>
          </a:p>
        </p:txBody>
      </p:sp>
      <p:sp>
        <p:nvSpPr>
          <p:cNvPr id="51204" name="Zástupný symbol pro číslo snímku 3"/>
          <p:cNvSpPr>
            <a:spLocks noGrp="1"/>
          </p:cNvSpPr>
          <p:nvPr>
            <p:ph type="sldNum" sz="quarter" idx="5"/>
          </p:nvPr>
        </p:nvSpPr>
        <p:spPr bwMode="auto"/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9F30510-CC21-424F-9764-7B67CF86340A}" type="slidenum">
              <a:rPr lang="cs-CZ" altLang="cs-CZ" smtClean="0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17</a:t>
            </a:fld>
            <a:endParaRPr lang="cs-CZ" altLang="cs-CZ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486133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cs-CZ" dirty="0"/>
          </a:p>
        </p:txBody>
      </p:sp>
      <p:sp>
        <p:nvSpPr>
          <p:cNvPr id="51204" name="Zástupný symbol pro číslo snímku 3"/>
          <p:cNvSpPr>
            <a:spLocks noGrp="1"/>
          </p:cNvSpPr>
          <p:nvPr>
            <p:ph type="sldNum" sz="quarter" idx="5"/>
          </p:nvPr>
        </p:nvSpPr>
        <p:spPr bwMode="auto"/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9F30510-CC21-424F-9764-7B67CF86340A}" type="slidenum">
              <a:rPr lang="cs-CZ" altLang="cs-CZ" smtClean="0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18</a:t>
            </a:fld>
            <a:endParaRPr lang="cs-CZ" altLang="cs-CZ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390286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cs-CZ" dirty="0"/>
          </a:p>
        </p:txBody>
      </p:sp>
      <p:sp>
        <p:nvSpPr>
          <p:cNvPr id="51204" name="Zástupný symbol pro číslo snímku 3"/>
          <p:cNvSpPr>
            <a:spLocks noGrp="1"/>
          </p:cNvSpPr>
          <p:nvPr>
            <p:ph type="sldNum" sz="quarter" idx="5"/>
          </p:nvPr>
        </p:nvSpPr>
        <p:spPr bwMode="auto"/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9F30510-CC21-424F-9764-7B67CF86340A}" type="slidenum">
              <a:rPr lang="cs-CZ" altLang="cs-CZ" smtClean="0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19</a:t>
            </a:fld>
            <a:endParaRPr lang="cs-CZ" altLang="cs-CZ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525090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cs-CZ" dirty="0"/>
          </a:p>
        </p:txBody>
      </p:sp>
      <p:sp>
        <p:nvSpPr>
          <p:cNvPr id="51204" name="Zástupný symbol pro číslo snímku 3"/>
          <p:cNvSpPr>
            <a:spLocks noGrp="1"/>
          </p:cNvSpPr>
          <p:nvPr>
            <p:ph type="sldNum" sz="quarter" idx="5"/>
          </p:nvPr>
        </p:nvSpPr>
        <p:spPr bwMode="auto"/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9F30510-CC21-424F-9764-7B67CF86340A}" type="slidenum">
              <a:rPr lang="cs-CZ" altLang="cs-CZ" smtClean="0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20</a:t>
            </a:fld>
            <a:endParaRPr lang="cs-CZ" altLang="cs-CZ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619158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cs-CZ" dirty="0"/>
          </a:p>
        </p:txBody>
      </p:sp>
      <p:sp>
        <p:nvSpPr>
          <p:cNvPr id="51204" name="Zástupný symbol pro číslo snímku 3"/>
          <p:cNvSpPr>
            <a:spLocks noGrp="1"/>
          </p:cNvSpPr>
          <p:nvPr>
            <p:ph type="sldNum" sz="quarter" idx="5"/>
          </p:nvPr>
        </p:nvSpPr>
        <p:spPr bwMode="auto"/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9F30510-CC21-424F-9764-7B67CF86340A}" type="slidenum">
              <a:rPr lang="cs-CZ" altLang="cs-CZ" smtClean="0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21</a:t>
            </a:fld>
            <a:endParaRPr lang="cs-CZ" altLang="cs-CZ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cs-CZ" dirty="0"/>
          </a:p>
        </p:txBody>
      </p:sp>
      <p:sp>
        <p:nvSpPr>
          <p:cNvPr id="51204" name="Zástupný symbol pro číslo snímku 3"/>
          <p:cNvSpPr>
            <a:spLocks noGrp="1"/>
          </p:cNvSpPr>
          <p:nvPr>
            <p:ph type="sldNum" sz="quarter" idx="5"/>
          </p:nvPr>
        </p:nvSpPr>
        <p:spPr bwMode="auto"/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9F30510-CC21-424F-9764-7B67CF86340A}" type="slidenum">
              <a:rPr lang="cs-CZ" altLang="cs-CZ" smtClean="0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cs-CZ" altLang="cs-CZ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310161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cs-CZ" dirty="0"/>
          </a:p>
        </p:txBody>
      </p:sp>
      <p:sp>
        <p:nvSpPr>
          <p:cNvPr id="51204" name="Zástupný symbol pro číslo snímku 3"/>
          <p:cNvSpPr>
            <a:spLocks noGrp="1"/>
          </p:cNvSpPr>
          <p:nvPr>
            <p:ph type="sldNum" sz="quarter" idx="5"/>
          </p:nvPr>
        </p:nvSpPr>
        <p:spPr bwMode="auto"/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9F30510-CC21-424F-9764-7B67CF86340A}" type="slidenum">
              <a:rPr lang="cs-CZ" altLang="cs-CZ" smtClean="0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cs-CZ" altLang="cs-CZ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350450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cs-CZ" dirty="0"/>
          </a:p>
        </p:txBody>
      </p:sp>
      <p:sp>
        <p:nvSpPr>
          <p:cNvPr id="51204" name="Zástupný symbol pro číslo snímku 3"/>
          <p:cNvSpPr>
            <a:spLocks noGrp="1"/>
          </p:cNvSpPr>
          <p:nvPr>
            <p:ph type="sldNum" sz="quarter" idx="5"/>
          </p:nvPr>
        </p:nvSpPr>
        <p:spPr bwMode="auto"/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9F30510-CC21-424F-9764-7B67CF86340A}" type="slidenum">
              <a:rPr lang="cs-CZ" altLang="cs-CZ" smtClean="0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cs-CZ" altLang="cs-CZ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069709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cs-CZ" dirty="0"/>
          </a:p>
        </p:txBody>
      </p:sp>
      <p:sp>
        <p:nvSpPr>
          <p:cNvPr id="51204" name="Zástupný symbol pro číslo snímku 3"/>
          <p:cNvSpPr>
            <a:spLocks noGrp="1"/>
          </p:cNvSpPr>
          <p:nvPr>
            <p:ph type="sldNum" sz="quarter" idx="5"/>
          </p:nvPr>
        </p:nvSpPr>
        <p:spPr bwMode="auto"/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9F30510-CC21-424F-9764-7B67CF86340A}" type="slidenum">
              <a:rPr lang="cs-CZ" altLang="cs-CZ" smtClean="0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9</a:t>
            </a:fld>
            <a:endParaRPr lang="cs-CZ" altLang="cs-CZ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498056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cs-CZ" dirty="0"/>
          </a:p>
        </p:txBody>
      </p:sp>
      <p:sp>
        <p:nvSpPr>
          <p:cNvPr id="51204" name="Zástupný symbol pro číslo snímku 3"/>
          <p:cNvSpPr>
            <a:spLocks noGrp="1"/>
          </p:cNvSpPr>
          <p:nvPr>
            <p:ph type="sldNum" sz="quarter" idx="5"/>
          </p:nvPr>
        </p:nvSpPr>
        <p:spPr bwMode="auto"/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9F30510-CC21-424F-9764-7B67CF86340A}" type="slidenum">
              <a:rPr lang="cs-CZ" altLang="cs-CZ" smtClean="0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</a:t>
            </a:fld>
            <a:endParaRPr lang="cs-CZ" altLang="cs-CZ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936739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cs-CZ" dirty="0"/>
          </a:p>
        </p:txBody>
      </p:sp>
      <p:sp>
        <p:nvSpPr>
          <p:cNvPr id="51204" name="Zástupný symbol pro číslo snímku 3"/>
          <p:cNvSpPr>
            <a:spLocks noGrp="1"/>
          </p:cNvSpPr>
          <p:nvPr>
            <p:ph type="sldNum" sz="quarter" idx="5"/>
          </p:nvPr>
        </p:nvSpPr>
        <p:spPr bwMode="auto"/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9F30510-CC21-424F-9764-7B67CF86340A}" type="slidenum">
              <a:rPr lang="cs-CZ" altLang="cs-CZ" smtClean="0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</a:t>
            </a:fld>
            <a:endParaRPr lang="cs-CZ" altLang="cs-CZ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142398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cs-CZ" dirty="0"/>
          </a:p>
        </p:txBody>
      </p:sp>
      <p:sp>
        <p:nvSpPr>
          <p:cNvPr id="51204" name="Zástupný symbol pro číslo snímku 3"/>
          <p:cNvSpPr>
            <a:spLocks noGrp="1"/>
          </p:cNvSpPr>
          <p:nvPr>
            <p:ph type="sldNum" sz="quarter" idx="5"/>
          </p:nvPr>
        </p:nvSpPr>
        <p:spPr bwMode="auto"/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9F30510-CC21-424F-9764-7B67CF86340A}" type="slidenum">
              <a:rPr lang="cs-CZ" altLang="cs-CZ" smtClean="0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12</a:t>
            </a:fld>
            <a:endParaRPr lang="cs-CZ" altLang="cs-CZ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060411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cs-CZ" dirty="0"/>
          </a:p>
        </p:txBody>
      </p:sp>
      <p:sp>
        <p:nvSpPr>
          <p:cNvPr id="51204" name="Zástupný symbol pro číslo snímku 3"/>
          <p:cNvSpPr>
            <a:spLocks noGrp="1"/>
          </p:cNvSpPr>
          <p:nvPr>
            <p:ph type="sldNum" sz="quarter" idx="5"/>
          </p:nvPr>
        </p:nvSpPr>
        <p:spPr bwMode="auto"/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9F30510-CC21-424F-9764-7B67CF86340A}" type="slidenum">
              <a:rPr lang="cs-CZ" altLang="cs-CZ" smtClean="0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13</a:t>
            </a:fld>
            <a:endParaRPr lang="cs-CZ" altLang="cs-CZ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43346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FBE9683-DCA1-4D29-A1E5-EBDFC7E9286E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15.11.2021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Myriad Pro"/>
              </a:defRPr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F2A6E95-259B-4713-AF1E-8B4EEEFE8785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12284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AEE65AD-F62A-4B4A-A85B-83F31EFFECE0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15.11.2021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Myriad Pro"/>
              </a:defRPr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405F715-6D26-4684-93C5-E00CE833049A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02071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220F964-EA3D-41D0-97A3-658755B0D27C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15.11.2021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Myriad Pro"/>
              </a:defRPr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4DAA27-8ED0-4865-8A2F-7C1EB51A855E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62117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58F71AC-FDB0-4430-B852-EAD316855ED9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15.11.2021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Myriad Pro"/>
              </a:defRPr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FE9B23-02B4-4957-8BE2-0931FEC70F97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42723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017C547-04B9-493A-B743-84B3CB6E1FA6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15.11.2021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Myriad Pro"/>
              </a:defRPr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5289B38-8D97-45FA-A46C-589A0C15510D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3333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964497A-0ADB-437E-B237-1D59F4E92B42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15.11.2021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Myriad Pro"/>
              </a:defRPr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A88282A-5FA8-4A7E-A999-D1CDD5684BDD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21686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26E777A-EBE4-43EE-B16C-1D14EB13142B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15.11.2021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Myriad Pro"/>
              </a:defRPr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65A841-A1B5-4CDD-964C-13A8A1F499C3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58798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7ABE49B-9DD5-4652-9180-96D6A108E91C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15.11.2021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Myriad Pro"/>
              </a:defRPr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9E15F04-57A1-4D14-828C-D5AC9F011B9E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24558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118EB08-8B8E-40F1-BC4B-813AA6EBF55A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15.11.2021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Myriad Pro"/>
              </a:defRPr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AC19F20-AEAE-46FE-AA26-FD2AB3D37020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79146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CD52F52-9068-44ED-8E35-96BB550F443B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15.11.2021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Myriad Pro"/>
              </a:defRPr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6D827B-4EEC-4510-A50B-38305E8E620F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8507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2F2E694-7E52-4737-9917-0B0EDB8FE6F5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15.11.2021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Myriad Pro"/>
              </a:defRPr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E39782-32F4-42C5-9D55-E21C09DF5663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60707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3">
            <a:alphaModFix amt="25000"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Myriad Pro"/>
              </a:defRPr>
            </a:lvl1pPr>
          </a:lstStyle>
          <a:p>
            <a:fld id="{B6B818D7-4D69-C74B-856A-11258C666662}" type="datetimeFigureOut">
              <a:rPr lang="en-US" smtClean="0"/>
              <a:pPr/>
              <a:t>11/15/2021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err="1">
                <a:latin typeface="Myriad Pro"/>
              </a:rPr>
              <a:t>Název</a:t>
            </a:r>
            <a:r>
              <a:rPr lang="en-US" dirty="0">
                <a:latin typeface="Myriad Pro"/>
              </a:rPr>
              <a:t> </a:t>
            </a:r>
            <a:r>
              <a:rPr lang="en-US" dirty="0" err="1">
                <a:latin typeface="Myriad Pro"/>
              </a:rPr>
              <a:t>prezentace</a:t>
            </a:r>
            <a:endParaRPr lang="en-US" dirty="0">
              <a:latin typeface="Myriad Pro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Myriad Pro"/>
              </a:defRPr>
            </a:lvl1pPr>
          </a:lstStyle>
          <a:p>
            <a:fld id="{CA6B5227-2C6F-B94D-9D8F-826F9170706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91417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3500" b="1" i="0" kern="1200" cap="all">
          <a:solidFill>
            <a:schemeClr val="tx1"/>
          </a:solidFill>
          <a:latin typeface="Myriad Pro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Myriad Pro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Myriad Pro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Myriad Pro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Myriad Pro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Myriad Pro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rr.cz/cs/kontakty/kontakty-irop/" TargetMode="External"/><Relationship Id="rId2" Type="http://schemas.openxmlformats.org/officeDocument/2006/relationships/hyperlink" Target="http://www.dotaceeu.cz/IROP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s://ec.europa.eu/info/funding-tenders/procedures-guidelines-tenders/information-contractors-and-beneficiaries/exchange-rate-inforeuro_en" TargetMode="Externa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jpeg"/><Relationship Id="rId4" Type="http://schemas.openxmlformats.org/officeDocument/2006/relationships/hyperlink" Target="https://ec.europa.eu/info" TargetMode="Externa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mailto:Marketa.Lutovska@crr.cz" TargetMode="External"/><Relationship Id="rId2" Type="http://schemas.openxmlformats.org/officeDocument/2006/relationships/hyperlink" Target="mailto:Ales.pekarek@mmr.cz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irop.mmr.cz/cs/ostatni/web/novinky/irop-vyhlasuje-vyzvy-react-eu-oblast-zdravotnictvi" TargetMode="External"/><Relationship Id="rId2" Type="http://schemas.openxmlformats.org/officeDocument/2006/relationships/hyperlink" Target="https://irop.mmr.cz/cs/zadatele-a-prijemci/dokumenty/dokumenty/obecna-pravidla-pro-zadatele-a-prijemce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jpeg"/><Relationship Id="rId4" Type="http://schemas.openxmlformats.org/officeDocument/2006/relationships/hyperlink" Target="https://mseu.mssf.cz/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zu.cz/tema/prevence/laboratorni-vysetrovani-puvodce-covid-19-1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3315" name="Subtitle 2"/>
          <p:cNvSpPr>
            <a:spLocks noGrp="1"/>
          </p:cNvSpPr>
          <p:nvPr>
            <p:ph type="subTitle" idx="1"/>
          </p:nvPr>
        </p:nvSpPr>
        <p:spPr>
          <a:xfrm>
            <a:off x="363538" y="4946650"/>
            <a:ext cx="6400800" cy="696913"/>
          </a:xfrm>
        </p:spPr>
        <p:txBody>
          <a:bodyPr>
            <a:normAutofit/>
          </a:bodyPr>
          <a:lstStyle/>
          <a:p>
            <a:pPr algn="l" eaLnBrk="1" hangingPunct="1"/>
            <a:r>
              <a:rPr lang="cs-CZ" altLang="cs-CZ" sz="2500" dirty="0">
                <a:solidFill>
                  <a:srgbClr val="000000"/>
                </a:solidFill>
                <a:ea typeface="Myriad Pro"/>
                <a:cs typeface="Myriad Pro"/>
              </a:rPr>
              <a:t>19. 1. 2016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30393" y="548680"/>
            <a:ext cx="7133895" cy="3505795"/>
          </a:xfrm>
          <a:prstGeom prst="rect">
            <a:avLst/>
          </a:prstGeom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3500" b="1" i="0" kern="1200" cap="all">
                <a:solidFill>
                  <a:schemeClr val="tx1"/>
                </a:solidFill>
                <a:latin typeface="Myriad Pro"/>
                <a:ea typeface="+mj-ea"/>
                <a:cs typeface="+mj-cs"/>
              </a:defRPr>
            </a:lvl1pPr>
          </a:lstStyle>
          <a:p>
            <a:pPr>
              <a:lnSpc>
                <a:spcPct val="107000"/>
              </a:lnSpc>
            </a:pPr>
            <a:br>
              <a:rPr lang="cs-CZ" altLang="cs-CZ" sz="3600" cap="none" dirty="0">
                <a:solidFill>
                  <a:srgbClr val="000000"/>
                </a:solidFill>
                <a:latin typeface="Myriad Pro Black"/>
                <a:ea typeface="Myriad Pro Black"/>
                <a:cs typeface="Myriad Pro Black"/>
              </a:rPr>
            </a:br>
            <a:br>
              <a:rPr lang="cs-CZ" altLang="cs-CZ" sz="3600" cap="none" dirty="0">
                <a:solidFill>
                  <a:srgbClr val="000000"/>
                </a:solidFill>
                <a:latin typeface="Myriad Pro Black"/>
                <a:ea typeface="Myriad Pro Black"/>
                <a:cs typeface="Myriad Pro Black"/>
              </a:rPr>
            </a:br>
            <a:br>
              <a:rPr lang="cs-CZ" altLang="cs-CZ" sz="3600" cap="none" dirty="0">
                <a:solidFill>
                  <a:srgbClr val="000000"/>
                </a:solidFill>
                <a:latin typeface="Myriad Pro Black"/>
                <a:ea typeface="Myriad Pro Black"/>
                <a:cs typeface="Myriad Pro Black"/>
              </a:rPr>
            </a:br>
            <a:br>
              <a:rPr lang="cs-CZ" altLang="cs-CZ" sz="3600" cap="none" dirty="0">
                <a:solidFill>
                  <a:srgbClr val="000000"/>
                </a:solidFill>
                <a:latin typeface="Myriad Pro Black"/>
                <a:ea typeface="Myriad Pro Black"/>
                <a:cs typeface="Myriad Pro Black"/>
              </a:rPr>
            </a:br>
            <a:r>
              <a:rPr lang="cs-CZ" altLang="cs-CZ" sz="3600" cap="none" dirty="0">
                <a:solidFill>
                  <a:srgbClr val="0070C0"/>
                </a:solidFill>
                <a:latin typeface="Myriad Pro Black"/>
                <a:ea typeface="Myriad Pro Black"/>
                <a:cs typeface="Myriad Pro Black"/>
              </a:rPr>
              <a:t>PREZENTACE </a:t>
            </a:r>
          </a:p>
          <a:p>
            <a:pPr>
              <a:lnSpc>
                <a:spcPct val="107000"/>
              </a:lnSpc>
            </a:pPr>
            <a:r>
              <a:rPr lang="cs-CZ" altLang="cs-CZ" sz="3600" cap="none" dirty="0">
                <a:solidFill>
                  <a:srgbClr val="0070C0"/>
                </a:solidFill>
                <a:latin typeface="Myriad Pro Black"/>
                <a:ea typeface="Myriad Pro Black"/>
                <a:cs typeface="Myriad Pro Black"/>
              </a:rPr>
              <a:t>102. výzva </a:t>
            </a:r>
          </a:p>
          <a:p>
            <a:pPr>
              <a:lnSpc>
                <a:spcPct val="107000"/>
              </a:lnSpc>
            </a:pPr>
            <a:r>
              <a:rPr lang="cs-CZ" altLang="cs-CZ" sz="3200" cap="none" dirty="0">
                <a:solidFill>
                  <a:srgbClr val="0070C0"/>
                </a:solidFill>
                <a:latin typeface="Myriad Pro Black"/>
                <a:ea typeface="Myriad Pro Black"/>
                <a:cs typeface="Myriad Pro Black"/>
              </a:rPr>
              <a:t>zdravotnictví </a:t>
            </a:r>
          </a:p>
          <a:p>
            <a:pPr>
              <a:lnSpc>
                <a:spcPct val="107000"/>
              </a:lnSpc>
            </a:pPr>
            <a:r>
              <a:rPr lang="cs-CZ" altLang="cs-CZ" sz="3600" cap="none" dirty="0">
                <a:solidFill>
                  <a:srgbClr val="0070C0"/>
                </a:solidFill>
                <a:latin typeface="Myriad Pro Black"/>
                <a:ea typeface="Myriad Pro Black"/>
                <a:cs typeface="Myriad Pro Black"/>
              </a:rPr>
              <a:t>IROP, specifický 6.1 </a:t>
            </a:r>
            <a:r>
              <a:rPr lang="cs-CZ" altLang="cs-CZ" sz="3600" cap="none" dirty="0" err="1">
                <a:solidFill>
                  <a:srgbClr val="0070C0"/>
                </a:solidFill>
                <a:latin typeface="Myriad Pro Black"/>
                <a:ea typeface="Myriad Pro Black"/>
                <a:cs typeface="Myriad Pro Black"/>
              </a:rPr>
              <a:t>React</a:t>
            </a:r>
            <a:r>
              <a:rPr lang="cs-CZ" altLang="cs-CZ" sz="3600" cap="none" dirty="0">
                <a:solidFill>
                  <a:srgbClr val="0070C0"/>
                </a:solidFill>
                <a:latin typeface="Myriad Pro Black"/>
                <a:ea typeface="Myriad Pro Black"/>
                <a:cs typeface="Myriad Pro Black"/>
              </a:rPr>
              <a:t>-EU</a:t>
            </a:r>
            <a:br>
              <a:rPr lang="cs-CZ" altLang="cs-CZ" sz="3200" cap="none" dirty="0">
                <a:solidFill>
                  <a:srgbClr val="000000"/>
                </a:solidFill>
                <a:latin typeface="Myriad Pro Black"/>
                <a:ea typeface="Myriad Pro Black"/>
                <a:cs typeface="Myriad Pro Black"/>
              </a:rPr>
            </a:br>
            <a:br>
              <a:rPr lang="cs-CZ" altLang="cs-CZ" sz="3600" cap="none" dirty="0">
                <a:solidFill>
                  <a:srgbClr val="000000"/>
                </a:solidFill>
                <a:latin typeface="Myriad Pro Black"/>
                <a:ea typeface="Myriad Pro Black"/>
                <a:cs typeface="Myriad Pro Black"/>
              </a:rPr>
            </a:br>
            <a:br>
              <a:rPr lang="cs-CZ" altLang="cs-CZ" sz="3600" cap="none" dirty="0">
                <a:solidFill>
                  <a:srgbClr val="000000"/>
                </a:solidFill>
                <a:latin typeface="Myriad Pro Black"/>
                <a:ea typeface="Myriad Pro Black"/>
                <a:cs typeface="Myriad Pro Black"/>
              </a:rPr>
            </a:br>
            <a:br>
              <a:rPr lang="cs-CZ" altLang="cs-CZ" sz="3600" cap="none" dirty="0">
                <a:solidFill>
                  <a:srgbClr val="000000"/>
                </a:solidFill>
                <a:latin typeface="Myriad Pro Black"/>
                <a:ea typeface="Myriad Pro Black"/>
                <a:cs typeface="Myriad Pro Black"/>
              </a:rPr>
            </a:br>
            <a:endParaRPr lang="cs-CZ" altLang="cs-CZ" sz="3600" i="1" cap="none" dirty="0">
              <a:solidFill>
                <a:srgbClr val="000000"/>
              </a:solidFill>
              <a:latin typeface="Myriad Pro Black"/>
              <a:ea typeface="Myriad Pro Black"/>
              <a:cs typeface="Myriad Pro Black"/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451620" y="4947265"/>
            <a:ext cx="1872208" cy="40011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cs-CZ" sz="2000" dirty="0"/>
              <a:t>16. 11. 2021</a:t>
            </a:r>
          </a:p>
        </p:txBody>
      </p:sp>
      <p:pic>
        <p:nvPicPr>
          <p:cNvPr id="8" name="Picture 2" descr="\\nt1\O\Loga 2014_2020\IROP\Logolinky\RGB\JPG\IROP_CZ_RO_B_C RGB_malý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31" y="6172856"/>
            <a:ext cx="4199492" cy="6914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007851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144016" y="980729"/>
            <a:ext cx="8676456" cy="4958418"/>
          </a:xfrm>
        </p:spPr>
        <p:txBody>
          <a:bodyPr rtlCol="0">
            <a:noAutofit/>
          </a:bodyPr>
          <a:lstStyle/>
          <a:p>
            <a:pPr marL="400050" lvl="1" indent="0">
              <a:spcBef>
                <a:spcPts val="1200"/>
              </a:spcBef>
              <a:spcAft>
                <a:spcPts val="600"/>
              </a:spcAft>
              <a:buNone/>
              <a:defRPr/>
            </a:pPr>
            <a:r>
              <a:rPr lang="cs-CZ" sz="2400" b="1" dirty="0"/>
              <a:t>Rozvoj laboratorních kapacit pro PCR testování</a:t>
            </a:r>
          </a:p>
          <a:p>
            <a:pPr marL="400050" lvl="1" indent="0">
              <a:spcBef>
                <a:spcPts val="1200"/>
              </a:spcBef>
              <a:spcAft>
                <a:spcPts val="600"/>
              </a:spcAft>
              <a:buNone/>
              <a:defRPr/>
            </a:pPr>
            <a:r>
              <a:rPr lang="cs-CZ" sz="1600" b="1" dirty="0"/>
              <a:t>Hlavní podporované aktivity projektu: 85% CZV</a:t>
            </a:r>
          </a:p>
          <a:p>
            <a:pPr marL="685800" lvl="1">
              <a:spcBef>
                <a:spcPts val="1800"/>
              </a:spcBef>
              <a:spcAft>
                <a:spcPts val="600"/>
              </a:spcAft>
              <a:defRPr/>
            </a:pPr>
            <a:r>
              <a:rPr lang="cs-CZ" sz="1600" dirty="0"/>
              <a:t>pořízení přístrojového vybavení a technologií (zdravotnické techniky a zdravotnických prostředků) uvedených v Seznamu vybavení vč. stavebních úprav potřebných k uvedení do provozu.     </a:t>
            </a:r>
          </a:p>
          <a:p>
            <a:pPr marL="685800" lvl="1">
              <a:spcBef>
                <a:spcPts val="1800"/>
              </a:spcBef>
              <a:spcAft>
                <a:spcPts val="600"/>
              </a:spcAft>
              <a:defRPr/>
            </a:pPr>
            <a:endParaRPr lang="cs-CZ" sz="1600" dirty="0"/>
          </a:p>
          <a:p>
            <a:pPr marL="400050" lvl="1" indent="0">
              <a:spcBef>
                <a:spcPts val="1800"/>
              </a:spcBef>
              <a:spcAft>
                <a:spcPts val="600"/>
              </a:spcAft>
              <a:buNone/>
              <a:defRPr/>
            </a:pPr>
            <a:r>
              <a:rPr lang="cs-CZ" sz="1600" dirty="0"/>
              <a:t>Jiné přístrojové vybavení a technologie, </a:t>
            </a:r>
          </a:p>
          <a:p>
            <a:pPr marL="400050" lvl="1" indent="0">
              <a:spcBef>
                <a:spcPts val="1800"/>
              </a:spcBef>
              <a:spcAft>
                <a:spcPts val="600"/>
              </a:spcAft>
              <a:buNone/>
              <a:defRPr/>
            </a:pPr>
            <a:r>
              <a:rPr lang="cs-CZ" sz="1600" dirty="0"/>
              <a:t>které nejsou uvedeny v Seznamu vybavení</a:t>
            </a:r>
          </a:p>
          <a:p>
            <a:pPr marL="400050" lvl="1" indent="0">
              <a:spcBef>
                <a:spcPts val="1800"/>
              </a:spcBef>
              <a:spcAft>
                <a:spcPts val="600"/>
              </a:spcAft>
              <a:buNone/>
              <a:defRPr/>
            </a:pPr>
            <a:r>
              <a:rPr lang="cs-CZ" sz="1600" dirty="0"/>
              <a:t>nemohou být pořízeny!</a:t>
            </a:r>
          </a:p>
        </p:txBody>
      </p:sp>
      <p:sp>
        <p:nvSpPr>
          <p:cNvPr id="6" name="Nadpis 1"/>
          <p:cNvSpPr txBox="1">
            <a:spLocks/>
          </p:cNvSpPr>
          <p:nvPr/>
        </p:nvSpPr>
        <p:spPr>
          <a:xfrm>
            <a:off x="363538" y="239713"/>
            <a:ext cx="8229600" cy="741015"/>
          </a:xfrm>
          <a:prstGeom prst="rect">
            <a:avLst/>
          </a:prstGeom>
        </p:spPr>
        <p:txBody>
          <a:bodyPr/>
          <a:lstStyle>
            <a:lvl1pPr algn="ctr" defTabSz="457200" rtl="0" eaLnBrk="1" latinLnBrk="0" hangingPunct="1">
              <a:spcBef>
                <a:spcPct val="0"/>
              </a:spcBef>
              <a:buNone/>
              <a:defRPr sz="3500" kern="1200" cap="all">
                <a:solidFill>
                  <a:schemeClr val="tx1"/>
                </a:solidFill>
                <a:latin typeface="Arial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cs-CZ" sz="3200" b="1" dirty="0">
                <a:solidFill>
                  <a:srgbClr val="0070C0"/>
                </a:solidFill>
                <a:latin typeface="Myriad Pro"/>
              </a:rPr>
              <a:t>102. Výzva IROP</a:t>
            </a:r>
          </a:p>
        </p:txBody>
      </p:sp>
      <p:pic>
        <p:nvPicPr>
          <p:cNvPr id="7" name="Picture 2" descr="\\nt1\O\Loga 2014_2020\IROP\Logolinky\RGB\JPG\IROP_CZ_RO_B_C RGB_malý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31" y="6172856"/>
            <a:ext cx="4199492" cy="6914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Obrázek 7">
            <a:extLst>
              <a:ext uri="{FF2B5EF4-FFF2-40B4-BE49-F238E27FC236}">
                <a16:creationId xmlns:a16="http://schemas.microsoft.com/office/drawing/2014/main" id="{715A6575-3AD4-4678-97B9-511FE45CB147}"/>
              </a:ext>
            </a:extLst>
          </p:cNvPr>
          <p:cNvPicPr/>
          <p:nvPr/>
        </p:nvPicPr>
        <p:blipFill rotWithShape="1">
          <a:blip r:embed="rId4"/>
          <a:srcRect l="1984" t="41348" r="68586" b="14756"/>
          <a:stretch/>
        </p:blipFill>
        <p:spPr bwMode="auto">
          <a:xfrm>
            <a:off x="4572000" y="2780928"/>
            <a:ext cx="4104456" cy="3672408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13990125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363538" y="1124744"/>
            <a:ext cx="8312918" cy="4443894"/>
          </a:xfrm>
        </p:spPr>
        <p:txBody>
          <a:bodyPr rtlCol="0">
            <a:noAutofit/>
          </a:bodyPr>
          <a:lstStyle/>
          <a:p>
            <a:pPr marL="400050" lvl="1" indent="0">
              <a:spcBef>
                <a:spcPts val="1200"/>
              </a:spcBef>
              <a:spcAft>
                <a:spcPts val="600"/>
              </a:spcAft>
              <a:buNone/>
              <a:defRPr/>
            </a:pPr>
            <a:endParaRPr lang="cs-CZ" sz="2000" b="1" dirty="0"/>
          </a:p>
          <a:p>
            <a:pPr marL="400050" lvl="1" indent="0">
              <a:spcBef>
                <a:spcPts val="1200"/>
              </a:spcBef>
              <a:spcAft>
                <a:spcPts val="600"/>
              </a:spcAft>
              <a:buNone/>
              <a:defRPr/>
            </a:pPr>
            <a:r>
              <a:rPr lang="cs-CZ" sz="1800" b="1" dirty="0"/>
              <a:t>Vedlejší  podporované aktivity projektu: 15% CZV</a:t>
            </a:r>
          </a:p>
          <a:p>
            <a:pPr lvl="0"/>
            <a:r>
              <a:rPr lang="cs-CZ" sz="1800" dirty="0"/>
              <a:t>zpracování projektových dokumentací,</a:t>
            </a:r>
          </a:p>
          <a:p>
            <a:pPr lvl="0"/>
            <a:r>
              <a:rPr lang="cs-CZ" sz="1800" dirty="0"/>
              <a:t>technický dozor investora (TDI), autorský dozor (AD), zajištění bezpečnosti a ochrany zdraví při práci (BOZP),</a:t>
            </a:r>
          </a:p>
          <a:p>
            <a:pPr lvl="0"/>
            <a:r>
              <a:rPr lang="cs-CZ" sz="1800" dirty="0"/>
              <a:t>povinná publicita projektu</a:t>
            </a:r>
            <a:r>
              <a:rPr lang="cs-CZ" sz="2000" dirty="0"/>
              <a:t>.</a:t>
            </a:r>
          </a:p>
        </p:txBody>
      </p:sp>
      <p:sp>
        <p:nvSpPr>
          <p:cNvPr id="6" name="Nadpis 1"/>
          <p:cNvSpPr txBox="1">
            <a:spLocks/>
          </p:cNvSpPr>
          <p:nvPr/>
        </p:nvSpPr>
        <p:spPr>
          <a:xfrm>
            <a:off x="363538" y="239713"/>
            <a:ext cx="8229600" cy="741015"/>
          </a:xfrm>
          <a:prstGeom prst="rect">
            <a:avLst/>
          </a:prstGeom>
        </p:spPr>
        <p:txBody>
          <a:bodyPr/>
          <a:lstStyle>
            <a:lvl1pPr algn="ctr" defTabSz="457200" rtl="0" eaLnBrk="1" latinLnBrk="0" hangingPunct="1">
              <a:spcBef>
                <a:spcPct val="0"/>
              </a:spcBef>
              <a:buNone/>
              <a:defRPr sz="3500" kern="1200" cap="all">
                <a:solidFill>
                  <a:schemeClr val="tx1"/>
                </a:solidFill>
                <a:latin typeface="Arial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cs-CZ" sz="3200" b="1" dirty="0">
                <a:solidFill>
                  <a:srgbClr val="0070C0"/>
                </a:solidFill>
                <a:latin typeface="Myriad Pro"/>
              </a:rPr>
              <a:t>100. Výzva IROP</a:t>
            </a:r>
          </a:p>
        </p:txBody>
      </p:sp>
      <p:pic>
        <p:nvPicPr>
          <p:cNvPr id="7" name="Picture 2" descr="\\nt1\O\Loga 2014_2020\IROP\Logolinky\RGB\JPG\IROP_CZ_RO_B_C RGB_malý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31" y="6172856"/>
            <a:ext cx="4199492" cy="6914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1266677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363538" y="1124744"/>
            <a:ext cx="8312918" cy="4443894"/>
          </a:xfrm>
        </p:spPr>
        <p:txBody>
          <a:bodyPr rtlCol="0">
            <a:noAutofit/>
          </a:bodyPr>
          <a:lstStyle/>
          <a:p>
            <a:pPr marL="400050" lvl="1" indent="0">
              <a:spcBef>
                <a:spcPts val="1200"/>
              </a:spcBef>
              <a:spcAft>
                <a:spcPts val="600"/>
              </a:spcAft>
              <a:buNone/>
              <a:defRPr/>
            </a:pPr>
            <a:endParaRPr lang="cs-CZ" sz="2000" b="1" dirty="0"/>
          </a:p>
          <a:p>
            <a:pPr marL="0" indent="0">
              <a:buNone/>
            </a:pPr>
            <a:r>
              <a:rPr lang="cs-CZ" sz="1600" b="1" dirty="0"/>
              <a:t>Datum zahájení realizace projektu</a:t>
            </a:r>
          </a:p>
          <a:p>
            <a:pPr marL="0" indent="0">
              <a:buNone/>
            </a:pPr>
            <a:endParaRPr lang="cs-CZ" sz="1600" dirty="0"/>
          </a:p>
          <a:p>
            <a:r>
              <a:rPr lang="cs-CZ" sz="1600" dirty="0"/>
              <a:t>Datem zahájení realizace projektu se rozumí datum prvního právního úkonu týkajícího se aktivit projektu, na které byly vynaloženy způsobilé výdaje. </a:t>
            </a:r>
          </a:p>
          <a:p>
            <a:endParaRPr lang="cs-CZ" sz="1600" dirty="0"/>
          </a:p>
          <a:p>
            <a:pPr lvl="0"/>
            <a:r>
              <a:rPr lang="cs-CZ" sz="1600" dirty="0"/>
              <a:t>U </a:t>
            </a:r>
            <a:r>
              <a:rPr lang="cs-CZ" sz="1600" b="1" dirty="0"/>
              <a:t>neukončených</a:t>
            </a:r>
            <a:r>
              <a:rPr lang="cs-CZ" sz="1600" dirty="0"/>
              <a:t> projektů </a:t>
            </a:r>
            <a:r>
              <a:rPr lang="cs-CZ" sz="1600" b="1" dirty="0"/>
              <a:t>může</a:t>
            </a:r>
            <a:r>
              <a:rPr lang="cs-CZ" sz="1600" dirty="0"/>
              <a:t> nastat datum prvního právního úkonu před 1. 2. 2020</a:t>
            </a:r>
          </a:p>
          <a:p>
            <a:pPr lvl="0"/>
            <a:r>
              <a:rPr lang="cs-CZ" sz="1600" dirty="0"/>
              <a:t>U </a:t>
            </a:r>
            <a:r>
              <a:rPr lang="cs-CZ" sz="1600" b="1" dirty="0"/>
              <a:t>ukončených</a:t>
            </a:r>
            <a:r>
              <a:rPr lang="cs-CZ" sz="1600" dirty="0"/>
              <a:t> projektů </a:t>
            </a:r>
            <a:r>
              <a:rPr lang="cs-CZ" sz="1600" b="1" dirty="0"/>
              <a:t>musí</a:t>
            </a:r>
            <a:r>
              <a:rPr lang="cs-CZ" sz="1600" dirty="0"/>
              <a:t> být datum prvního právního úkonu po 1. 2. 2020</a:t>
            </a:r>
          </a:p>
        </p:txBody>
      </p:sp>
      <p:sp>
        <p:nvSpPr>
          <p:cNvPr id="6" name="Nadpis 1"/>
          <p:cNvSpPr txBox="1">
            <a:spLocks/>
          </p:cNvSpPr>
          <p:nvPr/>
        </p:nvSpPr>
        <p:spPr>
          <a:xfrm>
            <a:off x="363538" y="239713"/>
            <a:ext cx="8229600" cy="741015"/>
          </a:xfrm>
          <a:prstGeom prst="rect">
            <a:avLst/>
          </a:prstGeom>
        </p:spPr>
        <p:txBody>
          <a:bodyPr/>
          <a:lstStyle>
            <a:lvl1pPr algn="ctr" defTabSz="457200" rtl="0" eaLnBrk="1" latinLnBrk="0" hangingPunct="1">
              <a:spcBef>
                <a:spcPct val="0"/>
              </a:spcBef>
              <a:buNone/>
              <a:defRPr sz="3500" kern="1200" cap="all">
                <a:solidFill>
                  <a:schemeClr val="tx1"/>
                </a:solidFill>
                <a:latin typeface="Arial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cs-CZ" sz="3200" b="1" dirty="0">
                <a:solidFill>
                  <a:srgbClr val="0070C0"/>
                </a:solidFill>
                <a:latin typeface="Myriad Pro"/>
              </a:rPr>
              <a:t>Časové parametry výzvy </a:t>
            </a:r>
          </a:p>
        </p:txBody>
      </p:sp>
      <p:pic>
        <p:nvPicPr>
          <p:cNvPr id="7" name="Picture 2" descr="\\nt1\O\Loga 2014_2020\IROP\Logolinky\RGB\JPG\IROP_CZ_RO_B_C RGB_malý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31" y="6172856"/>
            <a:ext cx="4199492" cy="6914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8113957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363538" y="1124744"/>
            <a:ext cx="8312918" cy="4443894"/>
          </a:xfrm>
        </p:spPr>
        <p:txBody>
          <a:bodyPr rtlCol="0">
            <a:noAutofit/>
          </a:bodyPr>
          <a:lstStyle/>
          <a:p>
            <a:pPr marL="0" indent="0">
              <a:buNone/>
            </a:pPr>
            <a:r>
              <a:rPr lang="cs-CZ" sz="1600" b="1" dirty="0">
                <a:solidFill>
                  <a:srgbClr val="FF0000"/>
                </a:solidFill>
              </a:rPr>
              <a:t>Datum ukončení realizace projektu: 31.12.2023</a:t>
            </a:r>
          </a:p>
          <a:p>
            <a:pPr marL="0" indent="0">
              <a:buNone/>
            </a:pPr>
            <a:endParaRPr lang="cs-CZ" sz="1600" b="1" dirty="0">
              <a:solidFill>
                <a:srgbClr val="FF0000"/>
              </a:solidFill>
            </a:endParaRPr>
          </a:p>
          <a:p>
            <a:r>
              <a:rPr lang="cs-CZ" sz="1600" dirty="0"/>
              <a:t>Datem ukončení realizace projektu se rozumí datum, do kterého budou prokazatelně uzavřeny všechny aktivity projektu.</a:t>
            </a:r>
          </a:p>
          <a:p>
            <a:pPr marL="0" indent="0">
              <a:buNone/>
            </a:pPr>
            <a:endParaRPr lang="cs-CZ" sz="1600" dirty="0"/>
          </a:p>
          <a:p>
            <a:pPr marL="0" indent="0">
              <a:buNone/>
            </a:pPr>
            <a:r>
              <a:rPr lang="cs-CZ" sz="1600" b="1" dirty="0"/>
              <a:t>DOKUMENTY PROKAZUJÍCÍ UKONČENÍ REALIZACE PROJEKTU MUSÍ BÝT VYDANÉ S DATEM NEJPOZDĚJI 31.12. 2023</a:t>
            </a:r>
          </a:p>
          <a:p>
            <a:pPr>
              <a:buFontTx/>
              <a:buChar char="-"/>
            </a:pPr>
            <a:r>
              <a:rPr lang="cs-CZ" sz="1600" dirty="0"/>
              <a:t>protokol o předání a převzetí </a:t>
            </a:r>
          </a:p>
          <a:p>
            <a:pPr>
              <a:buFontTx/>
              <a:buChar char="-"/>
            </a:pPr>
            <a:r>
              <a:rPr lang="cs-CZ" sz="1600" dirty="0"/>
              <a:t>protokol o zaškolení obsluhujícího personálu</a:t>
            </a:r>
          </a:p>
          <a:p>
            <a:pPr>
              <a:buFontTx/>
              <a:buChar char="-"/>
            </a:pPr>
            <a:r>
              <a:rPr lang="cs-CZ" sz="1600" dirty="0"/>
              <a:t>kolaudační souhlas nebo kolaudační rozhodnutí (nejpozději s 1 </a:t>
            </a:r>
            <a:r>
              <a:rPr lang="cs-CZ" sz="1600" dirty="0" err="1"/>
              <a:t>ZoU</a:t>
            </a:r>
            <a:r>
              <a:rPr lang="cs-CZ" sz="1600" dirty="0"/>
              <a:t>)</a:t>
            </a:r>
          </a:p>
          <a:p>
            <a:pPr>
              <a:buFontTx/>
              <a:buChar char="-"/>
            </a:pPr>
            <a:r>
              <a:rPr lang="cs-CZ" sz="1600" dirty="0"/>
              <a:t>rozhodnutí o povolení zkušebního provozu/povolení k předčasnému užívání stavby </a:t>
            </a:r>
          </a:p>
          <a:p>
            <a:pPr>
              <a:buFontTx/>
              <a:buChar char="-"/>
            </a:pPr>
            <a:endParaRPr lang="cs-CZ" sz="1600" dirty="0"/>
          </a:p>
        </p:txBody>
      </p:sp>
      <p:sp>
        <p:nvSpPr>
          <p:cNvPr id="6" name="Nadpis 1"/>
          <p:cNvSpPr txBox="1">
            <a:spLocks/>
          </p:cNvSpPr>
          <p:nvPr/>
        </p:nvSpPr>
        <p:spPr>
          <a:xfrm>
            <a:off x="363538" y="239713"/>
            <a:ext cx="8229600" cy="741015"/>
          </a:xfrm>
          <a:prstGeom prst="rect">
            <a:avLst/>
          </a:prstGeom>
        </p:spPr>
        <p:txBody>
          <a:bodyPr/>
          <a:lstStyle>
            <a:lvl1pPr algn="ctr" defTabSz="457200" rtl="0" eaLnBrk="1" latinLnBrk="0" hangingPunct="1">
              <a:spcBef>
                <a:spcPct val="0"/>
              </a:spcBef>
              <a:buNone/>
              <a:defRPr sz="3500" kern="1200" cap="all">
                <a:solidFill>
                  <a:schemeClr val="tx1"/>
                </a:solidFill>
                <a:latin typeface="Arial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cs-CZ" sz="3200" b="1" dirty="0">
                <a:solidFill>
                  <a:srgbClr val="0070C0"/>
                </a:solidFill>
                <a:latin typeface="Myriad Pro"/>
              </a:rPr>
              <a:t>Časové parametry výzvy </a:t>
            </a:r>
          </a:p>
        </p:txBody>
      </p:sp>
      <p:pic>
        <p:nvPicPr>
          <p:cNvPr id="7" name="Picture 2" descr="\\nt1\O\Loga 2014_2020\IROP\Logolinky\RGB\JPG\IROP_CZ_RO_B_C RGB_malý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31" y="6172856"/>
            <a:ext cx="4199492" cy="6914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7993732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363538" y="1124744"/>
            <a:ext cx="8312918" cy="4104456"/>
          </a:xfrm>
        </p:spPr>
        <p:txBody>
          <a:bodyPr rtlCol="0">
            <a:noAutofit/>
          </a:bodyPr>
          <a:lstStyle/>
          <a:p>
            <a:pPr marL="0" indent="0">
              <a:buNone/>
            </a:pPr>
            <a:r>
              <a:rPr lang="pl-PL" sz="1600" b="1" dirty="0"/>
              <a:t>Rozvoj infrastruktury krajských hygienických stanic</a:t>
            </a:r>
          </a:p>
          <a:p>
            <a:pPr marL="0" indent="0">
              <a:buNone/>
            </a:pPr>
            <a:endParaRPr lang="pl-PL" sz="1600" b="1" dirty="0"/>
          </a:p>
          <a:p>
            <a:pPr marL="0" indent="0">
              <a:buNone/>
            </a:pPr>
            <a:r>
              <a:rPr lang="cs-CZ" sz="1600" b="1" dirty="0">
                <a:solidFill>
                  <a:srgbClr val="FF0000"/>
                </a:solidFill>
              </a:rPr>
              <a:t>Způsobilé výdaje – hlavní aktivity</a:t>
            </a:r>
          </a:p>
          <a:p>
            <a:pPr marL="0" indent="0">
              <a:buNone/>
            </a:pPr>
            <a:endParaRPr lang="cs-CZ" sz="1600" b="1" dirty="0">
              <a:solidFill>
                <a:srgbClr val="FF0000"/>
              </a:solidFill>
            </a:endParaRPr>
          </a:p>
          <a:p>
            <a:r>
              <a:rPr lang="cs-CZ" sz="1600" dirty="0"/>
              <a:t>výstavba, přístavba nebo nástavba nových objektů/pracovišť pro zajištění výkonu státního zdravotního dozoru v oblasti ochrany veřejného zdraví;</a:t>
            </a:r>
          </a:p>
          <a:p>
            <a:r>
              <a:rPr lang="cs-CZ" sz="1600" dirty="0"/>
              <a:t>stavební úpravy (rekonstrukce, modernizace, apod.) stávajících objektů/pracovišť pro zajištění výkonu státního zdravotního dozoru v oblasti ochrany veřejného zdraví; </a:t>
            </a:r>
          </a:p>
          <a:p>
            <a:r>
              <a:rPr lang="cs-CZ" sz="1600" dirty="0"/>
              <a:t>pořízení přístrojového vybavení a technologií</a:t>
            </a:r>
          </a:p>
          <a:p>
            <a:r>
              <a:rPr lang="cs-CZ" sz="1600" dirty="0"/>
              <a:t>stavby a stavební práce, stavební úpravy pro uvedení přístrojového vybavení do provozu</a:t>
            </a:r>
          </a:p>
          <a:p>
            <a:pPr lvl="0"/>
            <a:r>
              <a:rPr lang="cs-CZ" sz="1600" dirty="0"/>
              <a:t>výdaje na technologie např. IT technika pro poskytování a zajišťování hygienické, epidemiologické činnosti a/nebo ochranu veřejného zdraví.</a:t>
            </a:r>
          </a:p>
          <a:p>
            <a:pPr marL="0" indent="0">
              <a:buNone/>
            </a:pPr>
            <a:endParaRPr lang="cs-CZ" sz="1600" dirty="0"/>
          </a:p>
          <a:p>
            <a:pPr marL="0" indent="0">
              <a:buNone/>
            </a:pPr>
            <a:endParaRPr lang="cs-CZ" sz="1600" dirty="0"/>
          </a:p>
        </p:txBody>
      </p:sp>
      <p:sp>
        <p:nvSpPr>
          <p:cNvPr id="6" name="Nadpis 1"/>
          <p:cNvSpPr txBox="1">
            <a:spLocks/>
          </p:cNvSpPr>
          <p:nvPr/>
        </p:nvSpPr>
        <p:spPr>
          <a:xfrm>
            <a:off x="363538" y="239713"/>
            <a:ext cx="8229600" cy="741015"/>
          </a:xfrm>
          <a:prstGeom prst="rect">
            <a:avLst/>
          </a:prstGeom>
        </p:spPr>
        <p:txBody>
          <a:bodyPr/>
          <a:lstStyle>
            <a:lvl1pPr algn="ctr" defTabSz="457200" rtl="0" eaLnBrk="1" latinLnBrk="0" hangingPunct="1">
              <a:spcBef>
                <a:spcPct val="0"/>
              </a:spcBef>
              <a:buNone/>
              <a:defRPr sz="3500" kern="1200" cap="all">
                <a:solidFill>
                  <a:schemeClr val="tx1"/>
                </a:solidFill>
                <a:latin typeface="Arial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cs-CZ" sz="3200" b="1" dirty="0">
                <a:solidFill>
                  <a:srgbClr val="0070C0"/>
                </a:solidFill>
                <a:latin typeface="Myriad Pro"/>
              </a:rPr>
              <a:t>Způsobilé výdaje – hlavní aktivity</a:t>
            </a:r>
          </a:p>
        </p:txBody>
      </p:sp>
      <p:pic>
        <p:nvPicPr>
          <p:cNvPr id="7" name="Picture 2" descr="\\nt1\O\Loga 2014_2020\IROP\Logolinky\RGB\JPG\IROP_CZ_RO_B_C RGB_malý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31" y="6172856"/>
            <a:ext cx="4199492" cy="6914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4960945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363538" y="1124744"/>
            <a:ext cx="8312918" cy="4443894"/>
          </a:xfrm>
        </p:spPr>
        <p:txBody>
          <a:bodyPr rtlCol="0">
            <a:noAutofit/>
          </a:bodyPr>
          <a:lstStyle/>
          <a:p>
            <a:pPr marL="0" indent="0">
              <a:buNone/>
            </a:pPr>
            <a:r>
              <a:rPr lang="cs-CZ" sz="1600" b="1" dirty="0"/>
              <a:t>Rozvoj laboratorních kapacit pro PCR testování</a:t>
            </a:r>
          </a:p>
          <a:p>
            <a:pPr marL="0" indent="0">
              <a:buNone/>
            </a:pPr>
            <a:endParaRPr lang="cs-CZ" sz="16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cs-CZ" sz="1600" b="1" dirty="0">
                <a:solidFill>
                  <a:srgbClr val="FF0000"/>
                </a:solidFill>
              </a:rPr>
              <a:t>Způsobilé výdaje – hlavní aktivity</a:t>
            </a:r>
          </a:p>
          <a:p>
            <a:pPr marL="0" indent="0">
              <a:buNone/>
            </a:pPr>
            <a:endParaRPr lang="cs-CZ" sz="1600" b="1" dirty="0">
              <a:solidFill>
                <a:srgbClr val="FF0000"/>
              </a:solidFill>
            </a:endParaRPr>
          </a:p>
          <a:p>
            <a:r>
              <a:rPr lang="cs-CZ" sz="1600" dirty="0"/>
              <a:t>pořízení přístrojového vybavení a technologií ze Seznamu vybavení</a:t>
            </a:r>
          </a:p>
          <a:p>
            <a:pPr marL="0" indent="0">
              <a:buNone/>
            </a:pPr>
            <a:endParaRPr lang="cs-CZ" sz="1600" dirty="0"/>
          </a:p>
          <a:p>
            <a:r>
              <a:rPr lang="cs-CZ" sz="1600" dirty="0"/>
              <a:t>výdaje na instruktáž personálu </a:t>
            </a:r>
          </a:p>
          <a:p>
            <a:pPr marL="0" indent="0">
              <a:buNone/>
            </a:pPr>
            <a:endParaRPr lang="cs-CZ" sz="1600" dirty="0"/>
          </a:p>
          <a:p>
            <a:r>
              <a:rPr lang="cs-CZ" sz="1600" dirty="0"/>
              <a:t>drobné stavení úpravy potřebné k uvedení do provozu přístrojového vybavení a technologií uvedených v Seznamu vybavení</a:t>
            </a:r>
          </a:p>
          <a:p>
            <a:pPr marL="0" indent="0">
              <a:buNone/>
            </a:pPr>
            <a:endParaRPr lang="cs-CZ" sz="1600" dirty="0"/>
          </a:p>
          <a:p>
            <a:pPr marL="0" indent="0">
              <a:buNone/>
            </a:pPr>
            <a:endParaRPr lang="cs-CZ" sz="1600" dirty="0"/>
          </a:p>
        </p:txBody>
      </p:sp>
      <p:sp>
        <p:nvSpPr>
          <p:cNvPr id="6" name="Nadpis 1"/>
          <p:cNvSpPr txBox="1">
            <a:spLocks/>
          </p:cNvSpPr>
          <p:nvPr/>
        </p:nvSpPr>
        <p:spPr>
          <a:xfrm>
            <a:off x="363538" y="239713"/>
            <a:ext cx="8229600" cy="741015"/>
          </a:xfrm>
          <a:prstGeom prst="rect">
            <a:avLst/>
          </a:prstGeom>
        </p:spPr>
        <p:txBody>
          <a:bodyPr/>
          <a:lstStyle>
            <a:lvl1pPr algn="ctr" defTabSz="457200" rtl="0" eaLnBrk="1" latinLnBrk="0" hangingPunct="1">
              <a:spcBef>
                <a:spcPct val="0"/>
              </a:spcBef>
              <a:buNone/>
              <a:defRPr sz="3500" kern="1200" cap="all">
                <a:solidFill>
                  <a:schemeClr val="tx1"/>
                </a:solidFill>
                <a:latin typeface="Arial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cs-CZ" sz="3200" b="1" dirty="0">
                <a:solidFill>
                  <a:srgbClr val="0070C0"/>
                </a:solidFill>
                <a:latin typeface="Myriad Pro"/>
              </a:rPr>
              <a:t>Způsobilé výdaje – hlavní aktivity</a:t>
            </a:r>
          </a:p>
        </p:txBody>
      </p:sp>
      <p:pic>
        <p:nvPicPr>
          <p:cNvPr id="7" name="Picture 2" descr="\\nt1\O\Loga 2014_2020\IROP\Logolinky\RGB\JPG\IROP_CZ_RO_B_C RGB_malý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31" y="6172856"/>
            <a:ext cx="4199492" cy="6914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9308176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363538" y="1124744"/>
            <a:ext cx="8312918" cy="4443894"/>
          </a:xfrm>
        </p:spPr>
        <p:txBody>
          <a:bodyPr rtlCol="0">
            <a:noAutofit/>
          </a:bodyPr>
          <a:lstStyle/>
          <a:p>
            <a:pPr marL="0" indent="0">
              <a:buNone/>
            </a:pPr>
            <a:endParaRPr lang="cs-CZ" sz="16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cs-CZ" sz="1600" b="1" dirty="0">
                <a:solidFill>
                  <a:srgbClr val="FF0000"/>
                </a:solidFill>
              </a:rPr>
              <a:t>Způsobilé výdaje – vedlejší aktivity</a:t>
            </a:r>
          </a:p>
          <a:p>
            <a:pPr marL="0" indent="0">
              <a:buNone/>
            </a:pPr>
            <a:endParaRPr lang="cs-CZ" sz="16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cs-CZ" sz="1600" b="1" dirty="0"/>
              <a:t>Projektová dokumentace</a:t>
            </a:r>
          </a:p>
          <a:p>
            <a:pPr lvl="0"/>
            <a:r>
              <a:rPr lang="cs-CZ" sz="1600" dirty="0"/>
              <a:t>výdaje na zpracování projektové dokumentace pro vydání stavebního povolení, územního rozhodnutí, pro provádění nebo ohlášení stavby, EIA aj. </a:t>
            </a:r>
            <a:endParaRPr lang="cs-CZ" sz="1600" b="1" dirty="0"/>
          </a:p>
          <a:p>
            <a:pPr marL="0" indent="0">
              <a:buNone/>
            </a:pPr>
            <a:r>
              <a:rPr lang="cs-CZ" sz="1600" dirty="0"/>
              <a:t> </a:t>
            </a:r>
            <a:endParaRPr lang="cs-CZ" sz="1600" b="1" dirty="0"/>
          </a:p>
          <a:p>
            <a:pPr marL="0" indent="0">
              <a:buNone/>
            </a:pPr>
            <a:r>
              <a:rPr lang="cs-CZ" sz="1600" b="1" dirty="0"/>
              <a:t>Zabezpečení výstavby</a:t>
            </a:r>
            <a:endParaRPr lang="cs-CZ" sz="1600" dirty="0"/>
          </a:p>
          <a:p>
            <a:pPr lvl="0"/>
            <a:r>
              <a:rPr lang="cs-CZ" sz="1600" dirty="0"/>
              <a:t>výdaje na  technický dozor investora (TDI), autorský dozor (AD), zajištění bezpečnosti a ochrany zdraví při práci (BOZP);</a:t>
            </a:r>
            <a:endParaRPr lang="cs-CZ" sz="1600" b="1" dirty="0"/>
          </a:p>
          <a:p>
            <a:pPr marL="0" indent="0">
              <a:buNone/>
            </a:pPr>
            <a:r>
              <a:rPr lang="cs-CZ" sz="1600" b="1" dirty="0"/>
              <a:t> </a:t>
            </a:r>
          </a:p>
          <a:p>
            <a:pPr marL="0" indent="0">
              <a:buFont typeface="Arial"/>
              <a:buNone/>
            </a:pPr>
            <a:r>
              <a:rPr lang="cs-CZ" sz="1600" b="1" dirty="0"/>
              <a:t>Povinná publicita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1600" dirty="0"/>
              <a:t>výdaje na povinné informační a propagační nástroje podle kap. 13 Obecných pravidel.</a:t>
            </a:r>
          </a:p>
          <a:p>
            <a:pPr marL="0" indent="0">
              <a:buNone/>
            </a:pPr>
            <a:endParaRPr lang="cs-CZ" sz="1600" b="1" dirty="0">
              <a:solidFill>
                <a:srgbClr val="FF0000"/>
              </a:solidFill>
            </a:endParaRPr>
          </a:p>
        </p:txBody>
      </p:sp>
      <p:sp>
        <p:nvSpPr>
          <p:cNvPr id="6" name="Nadpis 1"/>
          <p:cNvSpPr txBox="1">
            <a:spLocks/>
          </p:cNvSpPr>
          <p:nvPr/>
        </p:nvSpPr>
        <p:spPr>
          <a:xfrm>
            <a:off x="363538" y="239713"/>
            <a:ext cx="8229600" cy="741015"/>
          </a:xfrm>
          <a:prstGeom prst="rect">
            <a:avLst/>
          </a:prstGeom>
        </p:spPr>
        <p:txBody>
          <a:bodyPr/>
          <a:lstStyle>
            <a:lvl1pPr algn="ctr" defTabSz="457200" rtl="0" eaLnBrk="1" latinLnBrk="0" hangingPunct="1">
              <a:spcBef>
                <a:spcPct val="0"/>
              </a:spcBef>
              <a:buNone/>
              <a:defRPr sz="3500" kern="1200" cap="all">
                <a:solidFill>
                  <a:schemeClr val="tx1"/>
                </a:solidFill>
                <a:latin typeface="Arial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cs-CZ" sz="3200" b="1" dirty="0">
                <a:solidFill>
                  <a:srgbClr val="0070C0"/>
                </a:solidFill>
                <a:latin typeface="Myriad Pro"/>
              </a:rPr>
              <a:t>Způsobilé výdaje – vedlejší aktivity</a:t>
            </a:r>
          </a:p>
        </p:txBody>
      </p:sp>
      <p:pic>
        <p:nvPicPr>
          <p:cNvPr id="7" name="Picture 2" descr="\\nt1\O\Loga 2014_2020\IROP\Logolinky\RGB\JPG\IROP_CZ_RO_B_C RGB_malý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31" y="6172856"/>
            <a:ext cx="4199492" cy="6914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2581147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363538" y="1124744"/>
            <a:ext cx="8312918" cy="5048112"/>
          </a:xfrm>
        </p:spPr>
        <p:txBody>
          <a:bodyPr rtlCol="0">
            <a:noAutofit/>
          </a:bodyPr>
          <a:lstStyle/>
          <a:p>
            <a:pPr marL="0" indent="0">
              <a:buNone/>
            </a:pPr>
            <a:r>
              <a:rPr lang="cs-CZ" sz="1600" b="1" dirty="0">
                <a:solidFill>
                  <a:srgbClr val="FF0000"/>
                </a:solidFill>
              </a:rPr>
              <a:t>Nezpůsobilé výdaje </a:t>
            </a:r>
          </a:p>
          <a:p>
            <a:pPr marL="0" indent="0">
              <a:buNone/>
            </a:pPr>
            <a:endParaRPr lang="cs-CZ" sz="1600" b="1" dirty="0">
              <a:solidFill>
                <a:srgbClr val="FF0000"/>
              </a:solidFill>
            </a:endParaRPr>
          </a:p>
          <a:p>
            <a:pPr lvl="0"/>
            <a:r>
              <a:rPr lang="cs-CZ" sz="1600" dirty="0"/>
              <a:t>výdaje na zpracování  žádosti o podporu,</a:t>
            </a:r>
          </a:p>
          <a:p>
            <a:pPr lvl="0"/>
            <a:r>
              <a:rPr lang="cs-CZ" sz="1600" dirty="0"/>
              <a:t>výdaje na externí management projektu a zpracování monitorovacích zpráv a žádostí o platbu,</a:t>
            </a:r>
          </a:p>
          <a:p>
            <a:r>
              <a:rPr lang="cs-CZ" sz="1600" dirty="0"/>
              <a:t>výdaje na přípravu a realizaci výběrových a zadávacích  řízení;</a:t>
            </a:r>
          </a:p>
          <a:p>
            <a:r>
              <a:rPr lang="cs-CZ" sz="1600" dirty="0"/>
              <a:t>vzdělávání personálu (vyjma instruktáže),  </a:t>
            </a:r>
          </a:p>
          <a:p>
            <a:r>
              <a:rPr lang="cs-CZ" sz="1600" dirty="0"/>
              <a:t>mzdové náklady,</a:t>
            </a:r>
          </a:p>
          <a:p>
            <a:r>
              <a:rPr lang="cs-CZ" sz="1600" dirty="0"/>
              <a:t>výdaje na pořízení přístrojového vybavení neuvedeného v Seznamu vybavení (pouze u aktivity Rozvoj laboratorních kapacit pro PCR testování).</a:t>
            </a:r>
          </a:p>
          <a:p>
            <a:endParaRPr lang="cs-CZ" sz="1600" dirty="0"/>
          </a:p>
          <a:p>
            <a:pPr marL="0" indent="0">
              <a:buNone/>
            </a:pPr>
            <a:r>
              <a:rPr lang="cs-CZ" sz="1600" dirty="0"/>
              <a:t>Stavební výdaje:</a:t>
            </a:r>
          </a:p>
          <a:p>
            <a:r>
              <a:rPr lang="cs-CZ" sz="1600" dirty="0"/>
              <a:t>výdaje na pořízení nemovitostí a odstranění stavby (demolice);</a:t>
            </a:r>
          </a:p>
          <a:p>
            <a:r>
              <a:rPr lang="cs-CZ" sz="1600" dirty="0"/>
              <a:t>výdaje na plošné zateplení objektů, plošné výměny oken, rekonstrukci střech bez přímé vazby na podporovaná pracoviště,</a:t>
            </a:r>
          </a:p>
          <a:p>
            <a:r>
              <a:rPr lang="cs-CZ" sz="1600" dirty="0"/>
              <a:t>opravy a údržba.</a:t>
            </a:r>
          </a:p>
          <a:p>
            <a:pPr marL="0" indent="0">
              <a:buNone/>
            </a:pPr>
            <a:endParaRPr lang="cs-CZ" sz="1600" dirty="0"/>
          </a:p>
          <a:p>
            <a:pPr marL="0" indent="0">
              <a:buNone/>
            </a:pPr>
            <a:endParaRPr lang="cs-CZ" sz="1600" b="1" dirty="0">
              <a:solidFill>
                <a:srgbClr val="FF0000"/>
              </a:solidFill>
            </a:endParaRPr>
          </a:p>
        </p:txBody>
      </p:sp>
      <p:sp>
        <p:nvSpPr>
          <p:cNvPr id="6" name="Nadpis 1"/>
          <p:cNvSpPr txBox="1">
            <a:spLocks/>
          </p:cNvSpPr>
          <p:nvPr/>
        </p:nvSpPr>
        <p:spPr>
          <a:xfrm>
            <a:off x="363538" y="239713"/>
            <a:ext cx="8229600" cy="741015"/>
          </a:xfrm>
          <a:prstGeom prst="rect">
            <a:avLst/>
          </a:prstGeom>
        </p:spPr>
        <p:txBody>
          <a:bodyPr/>
          <a:lstStyle>
            <a:lvl1pPr algn="ctr" defTabSz="457200" rtl="0" eaLnBrk="1" latinLnBrk="0" hangingPunct="1">
              <a:spcBef>
                <a:spcPct val="0"/>
              </a:spcBef>
              <a:buNone/>
              <a:defRPr sz="3500" kern="1200" cap="all">
                <a:solidFill>
                  <a:schemeClr val="tx1"/>
                </a:solidFill>
                <a:latin typeface="Arial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cs-CZ" sz="3200" b="1" dirty="0">
                <a:solidFill>
                  <a:srgbClr val="0070C0"/>
                </a:solidFill>
                <a:latin typeface="Myriad Pro"/>
              </a:rPr>
              <a:t>Nezpůsobilé výdaje</a:t>
            </a:r>
          </a:p>
        </p:txBody>
      </p:sp>
      <p:pic>
        <p:nvPicPr>
          <p:cNvPr id="7" name="Picture 2" descr="\\nt1\O\Loga 2014_2020\IROP\Logolinky\RGB\JPG\IROP_CZ_RO_B_C RGB_malý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31" y="6172856"/>
            <a:ext cx="4199492" cy="6914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8152987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363538" y="1124744"/>
            <a:ext cx="8312918" cy="4443894"/>
          </a:xfrm>
        </p:spPr>
        <p:txBody>
          <a:bodyPr rtlCol="0">
            <a:noAutofit/>
          </a:bodyPr>
          <a:lstStyle/>
          <a:p>
            <a:pPr marL="0" indent="0">
              <a:buNone/>
            </a:pPr>
            <a:r>
              <a:rPr lang="cs-CZ" sz="1600" b="1" dirty="0"/>
              <a:t>Způsobilé výdaje - časová způsobilost:</a:t>
            </a:r>
          </a:p>
          <a:p>
            <a:pPr marL="0" indent="0">
              <a:buNone/>
            </a:pPr>
            <a:endParaRPr lang="cs-CZ" sz="1600" b="1" dirty="0"/>
          </a:p>
          <a:p>
            <a:pPr marL="0" indent="0">
              <a:buNone/>
            </a:pPr>
            <a:r>
              <a:rPr lang="cs-CZ" sz="1600" b="1" dirty="0"/>
              <a:t>Ukončené projekty </a:t>
            </a:r>
            <a:r>
              <a:rPr lang="cs-CZ" sz="1600" dirty="0"/>
              <a:t>k datu podání žádosti o podporu</a:t>
            </a:r>
          </a:p>
          <a:p>
            <a:pPr>
              <a:buFontTx/>
              <a:buChar char="-"/>
            </a:pPr>
            <a:r>
              <a:rPr lang="cs-CZ" sz="1600" dirty="0"/>
              <a:t>datum uskutečnění zdanitelného plnění na účetním dokladu a vznik výdaje, tj. úhrada  po 1. 2. 2020</a:t>
            </a:r>
          </a:p>
          <a:p>
            <a:pPr lvl="2" indent="0">
              <a:buNone/>
            </a:pPr>
            <a:endParaRPr lang="cs-CZ" sz="1600" dirty="0"/>
          </a:p>
          <a:p>
            <a:pPr marL="0" indent="0">
              <a:buNone/>
            </a:pPr>
            <a:r>
              <a:rPr lang="cs-CZ" sz="1600" b="1" dirty="0"/>
              <a:t>Neukončené projekty </a:t>
            </a:r>
            <a:r>
              <a:rPr lang="cs-CZ" sz="1600" dirty="0"/>
              <a:t>k datu podání žádosti o podporu</a:t>
            </a:r>
          </a:p>
          <a:p>
            <a:pPr>
              <a:buFontTx/>
              <a:buChar char="-"/>
            </a:pPr>
            <a:r>
              <a:rPr lang="cs-CZ" sz="1600" dirty="0"/>
              <a:t>datum uskutečnění zdanitelného plnění na účetním dokladu a vznik výdaje, tj. úhrada po 1. 2. 2020</a:t>
            </a:r>
          </a:p>
          <a:p>
            <a:pPr marL="0" indent="0">
              <a:buNone/>
            </a:pPr>
            <a:endParaRPr lang="cs-CZ" sz="16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cs-CZ" sz="1600" b="1" dirty="0">
                <a:solidFill>
                  <a:srgbClr val="FF0000"/>
                </a:solidFill>
              </a:rPr>
              <a:t>Všechny výdaje musí být uhrazeny nejpozději 31.12.2023.</a:t>
            </a:r>
          </a:p>
        </p:txBody>
      </p:sp>
      <p:sp>
        <p:nvSpPr>
          <p:cNvPr id="6" name="Nadpis 1"/>
          <p:cNvSpPr txBox="1">
            <a:spLocks/>
          </p:cNvSpPr>
          <p:nvPr/>
        </p:nvSpPr>
        <p:spPr>
          <a:xfrm>
            <a:off x="363538" y="239713"/>
            <a:ext cx="8229600" cy="741015"/>
          </a:xfrm>
          <a:prstGeom prst="rect">
            <a:avLst/>
          </a:prstGeom>
        </p:spPr>
        <p:txBody>
          <a:bodyPr/>
          <a:lstStyle>
            <a:lvl1pPr algn="ctr" defTabSz="457200" rtl="0" eaLnBrk="1" latinLnBrk="0" hangingPunct="1">
              <a:spcBef>
                <a:spcPct val="0"/>
              </a:spcBef>
              <a:buNone/>
              <a:defRPr sz="3500" kern="1200" cap="all">
                <a:solidFill>
                  <a:schemeClr val="tx1"/>
                </a:solidFill>
                <a:latin typeface="Arial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cs-CZ" sz="3200" b="1" dirty="0">
                <a:solidFill>
                  <a:srgbClr val="0070C0"/>
                </a:solidFill>
                <a:latin typeface="Myriad Pro"/>
              </a:rPr>
              <a:t>Časová způsobilost výdajů</a:t>
            </a:r>
          </a:p>
        </p:txBody>
      </p:sp>
      <p:pic>
        <p:nvPicPr>
          <p:cNvPr id="7" name="Picture 2" descr="\\nt1\O\Loga 2014_2020\IROP\Logolinky\RGB\JPG\IROP_CZ_RO_B_C RGB_malý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31" y="6172856"/>
            <a:ext cx="4199492" cy="6914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4035968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363538" y="1268760"/>
            <a:ext cx="8312918" cy="4904096"/>
          </a:xfrm>
        </p:spPr>
        <p:txBody>
          <a:bodyPr rtlCol="0">
            <a:noAutofit/>
          </a:bodyPr>
          <a:lstStyle/>
          <a:p>
            <a:pPr marL="0" indent="0">
              <a:buNone/>
            </a:pPr>
            <a:r>
              <a:rPr lang="cs-CZ" sz="1600" b="1" dirty="0"/>
              <a:t>Problematika indikátorů řešena přílohou Specifických pravidel č. 2 Metodické listy indikátorů</a:t>
            </a:r>
          </a:p>
          <a:p>
            <a:pPr marL="0" indent="0">
              <a:buNone/>
            </a:pPr>
            <a:endParaRPr lang="cs-CZ" sz="1600" b="1" dirty="0"/>
          </a:p>
          <a:p>
            <a:pPr marL="0" indent="0">
              <a:buNone/>
            </a:pPr>
            <a:r>
              <a:rPr lang="cs-CZ" sz="1600" b="1" dirty="0">
                <a:solidFill>
                  <a:srgbClr val="FF0000"/>
                </a:solidFill>
              </a:rPr>
              <a:t>99314 - Podpořená pracoviště zdravotní péče a ochrany veřejného zdraví</a:t>
            </a:r>
          </a:p>
          <a:p>
            <a:pPr marL="0" indent="0">
              <a:buNone/>
            </a:pPr>
            <a:r>
              <a:rPr lang="cs-CZ" sz="1600" b="1" dirty="0">
                <a:solidFill>
                  <a:srgbClr val="FF0000"/>
                </a:solidFill>
              </a:rPr>
              <a:t> </a:t>
            </a:r>
            <a:r>
              <a:rPr lang="cs-CZ" sz="1600" dirty="0"/>
              <a:t>= počet podpořených pracovišť z projektu </a:t>
            </a:r>
          </a:p>
          <a:p>
            <a:pPr marL="0" indent="0">
              <a:buNone/>
            </a:pPr>
            <a:endParaRPr lang="cs-CZ" sz="1600" dirty="0"/>
          </a:p>
          <a:p>
            <a:pPr marL="0" indent="0">
              <a:buNone/>
            </a:pPr>
            <a:r>
              <a:rPr lang="pl-PL" sz="1600" b="1" dirty="0"/>
              <a:t>Rozvoj infrastruktury krajských hygienických stanic</a:t>
            </a:r>
          </a:p>
          <a:p>
            <a:pPr marL="0" indent="0">
              <a:buNone/>
            </a:pPr>
            <a:r>
              <a:rPr lang="cs-CZ" sz="1600" dirty="0"/>
              <a:t>- výchozí hodnota 0</a:t>
            </a:r>
          </a:p>
          <a:p>
            <a:pPr marL="0" indent="0">
              <a:buNone/>
            </a:pPr>
            <a:r>
              <a:rPr lang="cs-CZ" sz="1600" dirty="0"/>
              <a:t>- cílová hodnota 1</a:t>
            </a:r>
          </a:p>
          <a:p>
            <a:pPr>
              <a:buFont typeface="+mj-lt"/>
              <a:buAutoNum type="arabicPeriod"/>
            </a:pPr>
            <a:endParaRPr lang="pl-PL" sz="1600" dirty="0"/>
          </a:p>
          <a:p>
            <a:pPr marL="0" indent="0">
              <a:buNone/>
            </a:pPr>
            <a:r>
              <a:rPr lang="cs-CZ" sz="1600" b="1" dirty="0"/>
              <a:t>Rozvoj laboratorních kapacit pro PCR testování</a:t>
            </a:r>
          </a:p>
          <a:p>
            <a:pPr marL="0" indent="0">
              <a:buNone/>
            </a:pPr>
            <a:r>
              <a:rPr lang="cs-CZ" sz="1600" dirty="0"/>
              <a:t>- výchozí hodnota 0</a:t>
            </a:r>
          </a:p>
          <a:p>
            <a:pPr marL="0" indent="0">
              <a:buNone/>
            </a:pPr>
            <a:r>
              <a:rPr lang="cs-CZ" sz="1600" dirty="0"/>
              <a:t>- cílová hodnota 1</a:t>
            </a:r>
          </a:p>
          <a:p>
            <a:pPr marL="0" indent="0">
              <a:buNone/>
            </a:pPr>
            <a:endParaRPr lang="cs-CZ" sz="1600" dirty="0"/>
          </a:p>
          <a:p>
            <a:pPr marL="0" indent="0">
              <a:buNone/>
            </a:pPr>
            <a:endParaRPr lang="cs-CZ" sz="1600" b="1" dirty="0">
              <a:solidFill>
                <a:srgbClr val="FF0000"/>
              </a:solidFill>
            </a:endParaRPr>
          </a:p>
        </p:txBody>
      </p:sp>
      <p:sp>
        <p:nvSpPr>
          <p:cNvPr id="6" name="Nadpis 1"/>
          <p:cNvSpPr txBox="1">
            <a:spLocks/>
          </p:cNvSpPr>
          <p:nvPr/>
        </p:nvSpPr>
        <p:spPr>
          <a:xfrm>
            <a:off x="363538" y="239713"/>
            <a:ext cx="8229600" cy="741015"/>
          </a:xfrm>
          <a:prstGeom prst="rect">
            <a:avLst/>
          </a:prstGeom>
        </p:spPr>
        <p:txBody>
          <a:bodyPr/>
          <a:lstStyle>
            <a:lvl1pPr algn="ctr" defTabSz="457200" rtl="0" eaLnBrk="1" latinLnBrk="0" hangingPunct="1">
              <a:spcBef>
                <a:spcPct val="0"/>
              </a:spcBef>
              <a:buNone/>
              <a:defRPr sz="3500" kern="1200" cap="all">
                <a:solidFill>
                  <a:schemeClr val="tx1"/>
                </a:solidFill>
                <a:latin typeface="Arial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cs-CZ" sz="3200" b="1" dirty="0">
                <a:solidFill>
                  <a:srgbClr val="0070C0"/>
                </a:solidFill>
              </a:rPr>
              <a:t>INDIKÁTORY</a:t>
            </a:r>
          </a:p>
          <a:p>
            <a:pPr fontAlgn="auto">
              <a:spcAft>
                <a:spcPts val="0"/>
              </a:spcAft>
              <a:defRPr/>
            </a:pPr>
            <a:r>
              <a:rPr lang="cs-CZ" sz="3200" b="1" dirty="0">
                <a:solidFill>
                  <a:srgbClr val="0070C0"/>
                </a:solidFill>
                <a:latin typeface="Myriad Pro"/>
              </a:rPr>
              <a:t> </a:t>
            </a:r>
          </a:p>
        </p:txBody>
      </p:sp>
      <p:pic>
        <p:nvPicPr>
          <p:cNvPr id="7" name="Picture 2" descr="\\nt1\O\Loga 2014_2020\IROP\Logolinky\RGB\JPG\IROP_CZ_RO_B_C RGB_malý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31" y="6172856"/>
            <a:ext cx="4199492" cy="6914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359502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3200" dirty="0">
                <a:solidFill>
                  <a:srgbClr val="0070C0"/>
                </a:solidFill>
              </a:rPr>
              <a:t>Role MMR, CRR </a:t>
            </a:r>
            <a:r>
              <a:rPr lang="cs-CZ" sz="3200" cap="none" dirty="0">
                <a:solidFill>
                  <a:srgbClr val="0070C0"/>
                </a:solidFill>
              </a:rPr>
              <a:t>a MZ v </a:t>
            </a:r>
            <a:r>
              <a:rPr lang="cs-CZ" sz="3200" dirty="0" err="1">
                <a:solidFill>
                  <a:srgbClr val="0070C0"/>
                </a:solidFill>
              </a:rPr>
              <a:t>irop</a:t>
            </a:r>
            <a:br>
              <a:rPr lang="cs-CZ" sz="3200" dirty="0">
                <a:solidFill>
                  <a:srgbClr val="0070C0"/>
                </a:solidFill>
              </a:rPr>
            </a:br>
            <a:endParaRPr lang="cs-CZ" sz="32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/>
          </a:bodyPr>
          <a:lstStyle/>
          <a:p>
            <a:pPr marL="0" lvl="0" indent="0" defTabSz="914400">
              <a:lnSpc>
                <a:spcPct val="150000"/>
              </a:lnSpc>
              <a:spcBef>
                <a:spcPts val="0"/>
              </a:spcBef>
              <a:buNone/>
            </a:pPr>
            <a:r>
              <a:rPr lang="cs-CZ" sz="1600" b="1" dirty="0">
                <a:solidFill>
                  <a:prstClr val="black"/>
                </a:solidFill>
                <a:latin typeface="Arial"/>
              </a:rPr>
              <a:t>Ministerstvo pro místní rozvoj České republiky</a:t>
            </a:r>
          </a:p>
          <a:p>
            <a:pPr marL="0" lvl="0" indent="0" defTabSz="914400">
              <a:lnSpc>
                <a:spcPct val="150000"/>
              </a:lnSpc>
              <a:spcBef>
                <a:spcPts val="0"/>
              </a:spcBef>
              <a:buNone/>
            </a:pPr>
            <a:r>
              <a:rPr lang="cs-CZ" sz="1600" dirty="0">
                <a:solidFill>
                  <a:prstClr val="black"/>
                </a:solidFill>
                <a:latin typeface="Arial"/>
              </a:rPr>
              <a:t>= Řídicí orgán IROP (ŘO IROP), </a:t>
            </a:r>
            <a:r>
              <a:rPr lang="cs-CZ" sz="1600" dirty="0">
                <a:solidFill>
                  <a:prstClr val="black"/>
                </a:solidFill>
                <a:latin typeface="Arial"/>
                <a:hlinkClick r:id="rId2"/>
              </a:rPr>
              <a:t>http://www.dotaceeu.cz/IROP</a:t>
            </a:r>
            <a:endParaRPr lang="cs-CZ" sz="1600" dirty="0">
              <a:solidFill>
                <a:prstClr val="black"/>
              </a:solidFill>
              <a:latin typeface="Arial"/>
            </a:endParaRPr>
          </a:p>
          <a:p>
            <a:pPr marL="0" lvl="0" indent="0" defTabSz="914400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cs-CZ" sz="1600" dirty="0">
                <a:solidFill>
                  <a:prstClr val="black"/>
                </a:solidFill>
                <a:latin typeface="Arial"/>
              </a:rPr>
              <a:t>  řízení programu</a:t>
            </a:r>
          </a:p>
          <a:p>
            <a:pPr marL="0" indent="0" defTabSz="914400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cs-CZ" sz="1600" dirty="0">
                <a:solidFill>
                  <a:prstClr val="black"/>
                </a:solidFill>
                <a:latin typeface="Arial"/>
              </a:rPr>
              <a:t>  příprava výzev a pravidel pro žadatele a příjemce </a:t>
            </a:r>
          </a:p>
          <a:p>
            <a:pPr marL="0" indent="0" defTabSz="914400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cs-CZ" sz="1600" dirty="0">
                <a:solidFill>
                  <a:prstClr val="black"/>
                </a:solidFill>
                <a:latin typeface="Arial"/>
              </a:rPr>
              <a:t>  poskytovatel dotace </a:t>
            </a:r>
          </a:p>
          <a:p>
            <a:pPr marL="0" lvl="0" indent="0" algn="just" defTabSz="914400" eaLnBrk="0" fontAlgn="base" hangingPunct="0">
              <a:lnSpc>
                <a:spcPct val="150000"/>
              </a:lnSpc>
              <a:spcBef>
                <a:spcPts val="0"/>
              </a:spcBef>
              <a:spcAft>
                <a:spcPct val="0"/>
              </a:spcAft>
              <a:buNone/>
            </a:pPr>
            <a:r>
              <a:rPr lang="cs-CZ" sz="1600" b="1" dirty="0">
                <a:solidFill>
                  <a:prstClr val="black"/>
                </a:solidFill>
                <a:latin typeface="Arial"/>
              </a:rPr>
              <a:t>Centrum pro regionální rozvoj České republiky</a:t>
            </a:r>
          </a:p>
          <a:p>
            <a:pPr marL="0" lvl="0" indent="0" algn="just" defTabSz="914400" eaLnBrk="0" fontAlgn="base" hangingPunct="0">
              <a:lnSpc>
                <a:spcPct val="150000"/>
              </a:lnSpc>
              <a:spcBef>
                <a:spcPts val="0"/>
              </a:spcBef>
              <a:spcAft>
                <a:spcPct val="0"/>
              </a:spcAft>
              <a:buNone/>
            </a:pPr>
            <a:r>
              <a:rPr lang="cs-CZ" sz="1600" dirty="0">
                <a:solidFill>
                  <a:prstClr val="black"/>
                </a:solidFill>
                <a:latin typeface="Arial"/>
              </a:rPr>
              <a:t>= Zprostředkující subjekt pro IROP, </a:t>
            </a:r>
            <a:r>
              <a:rPr lang="cs-CZ" sz="1600" dirty="0">
                <a:solidFill>
                  <a:prstClr val="black"/>
                </a:solidFill>
                <a:latin typeface="Arial"/>
                <a:hlinkClick r:id="rId3"/>
              </a:rPr>
              <a:t>http://www.crr.cz/cs/kontakty/kontakty-irop</a:t>
            </a:r>
            <a:r>
              <a:rPr lang="cs-CZ" sz="1600" dirty="0">
                <a:solidFill>
                  <a:prstClr val="black"/>
                </a:solidFill>
                <a:latin typeface="Arial"/>
              </a:rPr>
              <a:t>/</a:t>
            </a:r>
          </a:p>
          <a:p>
            <a:pPr marL="0" lvl="0" indent="0" algn="just" defTabSz="914400" eaLnBrk="0" fontAlgn="base" hangingPunct="0">
              <a:lnSpc>
                <a:spcPct val="150000"/>
              </a:lnSpc>
              <a:spcBef>
                <a:spcPts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cs-CZ" sz="1600" dirty="0">
                <a:solidFill>
                  <a:prstClr val="black"/>
                </a:solidFill>
                <a:latin typeface="Arial"/>
              </a:rPr>
              <a:t>  konzultace, příjem a hodnocení žádostí o podporu, kontroly projektů, kontroly žádostí o platbu, administrace změn projektů, zpracování podkladů pro certifikaci</a:t>
            </a:r>
          </a:p>
          <a:p>
            <a:pPr marL="0" lvl="0" indent="0" defTabSz="914400" eaLnBrk="0" fontAlgn="base" hangingPunct="0">
              <a:lnSpc>
                <a:spcPct val="150000"/>
              </a:lnSpc>
              <a:spcBef>
                <a:spcPts val="0"/>
              </a:spcBef>
              <a:spcAft>
                <a:spcPct val="0"/>
              </a:spcAft>
              <a:buNone/>
            </a:pPr>
            <a:r>
              <a:rPr lang="cs-CZ" sz="1600" b="1" dirty="0">
                <a:solidFill>
                  <a:prstClr val="black"/>
                </a:solidFill>
                <a:latin typeface="Arial"/>
              </a:rPr>
              <a:t>Ministerstvo zdravotnictví</a:t>
            </a:r>
          </a:p>
          <a:p>
            <a:pPr marL="0" indent="0" defTabSz="914400" eaLnBrk="0" fontAlgn="base" hangingPunct="0">
              <a:lnSpc>
                <a:spcPct val="150000"/>
              </a:lnSpc>
              <a:spcBef>
                <a:spcPts val="0"/>
              </a:spcBef>
              <a:spcAft>
                <a:spcPct val="0"/>
              </a:spcAft>
              <a:buNone/>
            </a:pPr>
            <a:r>
              <a:rPr lang="cs-CZ" sz="1600" dirty="0">
                <a:solidFill>
                  <a:prstClr val="black"/>
                </a:solidFill>
                <a:latin typeface="Arial"/>
              </a:rPr>
              <a:t>= Věcný gestor, Koncepční pracovní skupina  pro rozvoj a posílení odolnosti systému českého zdravotnictví s ohledem na využití prostředků ReactEU</a:t>
            </a:r>
          </a:p>
          <a:p>
            <a:pPr marL="0" lvl="0" indent="0" defTabSz="914400" eaLnBrk="0" fontAlgn="base" hangingPunct="0">
              <a:lnSpc>
                <a:spcPct val="150000"/>
              </a:lnSpc>
              <a:spcBef>
                <a:spcPts val="0"/>
              </a:spcBef>
              <a:spcAft>
                <a:spcPct val="0"/>
              </a:spcAft>
              <a:buNone/>
            </a:pPr>
            <a:endParaRPr lang="cs-CZ" sz="1600" dirty="0">
              <a:solidFill>
                <a:prstClr val="black"/>
              </a:solidFill>
              <a:latin typeface="Arial"/>
            </a:endParaRPr>
          </a:p>
          <a:p>
            <a:endParaRPr lang="cs-CZ" dirty="0"/>
          </a:p>
        </p:txBody>
      </p:sp>
      <p:pic>
        <p:nvPicPr>
          <p:cNvPr id="4" name="Picture 2" descr="\\nt1\O\Loga 2014_2020\IROP\Logolinky\RGB\JPG\IROP_CZ_RO_B_C RGB_malý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31" y="6172856"/>
            <a:ext cx="4199492" cy="6914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1974968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363538" y="1268760"/>
            <a:ext cx="8312918" cy="4904096"/>
          </a:xfrm>
        </p:spPr>
        <p:txBody>
          <a:bodyPr rtlCol="0">
            <a:noAutofit/>
          </a:bodyPr>
          <a:lstStyle/>
          <a:p>
            <a:pPr marL="0" indent="0">
              <a:buNone/>
            </a:pPr>
            <a:endParaRPr lang="cs-CZ" sz="1600" dirty="0"/>
          </a:p>
          <a:p>
            <a:pPr marL="0" indent="0">
              <a:buNone/>
            </a:pPr>
            <a:r>
              <a:rPr lang="cs-CZ" sz="1600" b="1" dirty="0">
                <a:solidFill>
                  <a:srgbClr val="FF0000"/>
                </a:solidFill>
              </a:rPr>
              <a:t>99302 (CV2) - Hodnota pořízeného zdravotnického vybavení</a:t>
            </a:r>
          </a:p>
          <a:p>
            <a:pPr marL="0" indent="0">
              <a:buNone/>
            </a:pPr>
            <a:r>
              <a:rPr lang="cs-CZ" sz="1600" dirty="0"/>
              <a:t>=  pořízení zdravotnického vybavení, zdravotnických prostředků, zdravotnických pomůcek, potřeb, veškeré vybavení potřebné pro poskytování nebo zajišťování péče podle zákona o zdravotních službách nebo výkon činnosti dle zákona o ochraně veřejného zdraví. </a:t>
            </a:r>
          </a:p>
          <a:p>
            <a:pPr marL="0" indent="0">
              <a:buNone/>
            </a:pPr>
            <a:endParaRPr lang="cs-CZ" sz="1600" dirty="0"/>
          </a:p>
          <a:p>
            <a:pPr marL="0" indent="0">
              <a:buNone/>
            </a:pPr>
            <a:r>
              <a:rPr lang="cs-CZ" sz="1600" dirty="0"/>
              <a:t>Vyplňuje se hodnota CZV – celkových způsobilých výdajů </a:t>
            </a:r>
            <a:r>
              <a:rPr lang="cs-CZ" sz="1600" b="1" dirty="0">
                <a:solidFill>
                  <a:srgbClr val="FF0000"/>
                </a:solidFill>
              </a:rPr>
              <a:t>v EURECH. </a:t>
            </a:r>
          </a:p>
          <a:p>
            <a:pPr marL="0" indent="0">
              <a:buNone/>
            </a:pPr>
            <a:endParaRPr lang="cs-CZ" sz="1600" dirty="0"/>
          </a:p>
          <a:p>
            <a:pPr marL="0" indent="0">
              <a:buNone/>
            </a:pPr>
            <a:r>
              <a:rPr lang="cs-CZ" sz="1600" dirty="0"/>
              <a:t>Pro přepočet cílové hodnoty použijte měnový kurz ve výši 26 Kč/EURO. Pro přepočet dosažené hodnoty v poslední zprávě o realizaci použijte </a:t>
            </a:r>
            <a:r>
              <a:rPr lang="cs-CZ" sz="1600" dirty="0">
                <a:hlinkClick r:id="rId3"/>
              </a:rPr>
              <a:t>měnový kurz</a:t>
            </a:r>
            <a:r>
              <a:rPr lang="cs-CZ" sz="1600" dirty="0"/>
              <a:t> stanovený EK pro měsíc, ve kterém vyplňujete zprávu o realizaci (odkaz: </a:t>
            </a:r>
            <a:r>
              <a:rPr lang="cs-CZ" sz="1600" dirty="0">
                <a:hlinkClick r:id="rId3"/>
              </a:rPr>
              <a:t>Směnný kurz (</a:t>
            </a:r>
            <a:r>
              <a:rPr lang="cs-CZ" sz="1600" dirty="0" err="1">
                <a:hlinkClick r:id="rId3"/>
              </a:rPr>
              <a:t>Inforeuro</a:t>
            </a:r>
            <a:r>
              <a:rPr lang="cs-CZ" sz="1600" dirty="0">
                <a:hlinkClick r:id="rId3"/>
              </a:rPr>
              <a:t>) | Evropská komise (europa.eu)</a:t>
            </a:r>
            <a:r>
              <a:rPr lang="cs-CZ" sz="1600" dirty="0"/>
              <a:t>; </a:t>
            </a:r>
            <a:r>
              <a:rPr lang="cs-CZ" sz="1600" dirty="0">
                <a:hlinkClick r:id="rId4"/>
              </a:rPr>
              <a:t>https://ec.europa.eu/</a:t>
            </a:r>
            <a:r>
              <a:rPr lang="cs-CZ" sz="1600" dirty="0" err="1">
                <a:hlinkClick r:id="rId4"/>
              </a:rPr>
              <a:t>info</a:t>
            </a:r>
            <a:r>
              <a:rPr lang="cs-CZ" sz="1600" dirty="0"/>
              <a:t>). </a:t>
            </a:r>
          </a:p>
          <a:p>
            <a:pPr marL="0" indent="0">
              <a:buNone/>
            </a:pPr>
            <a:endParaRPr lang="cs-CZ" sz="1600" dirty="0">
              <a:hlinkClick r:id="rId3"/>
            </a:endParaRPr>
          </a:p>
          <a:p>
            <a:pPr marL="0" indent="0">
              <a:buNone/>
            </a:pPr>
            <a:r>
              <a:rPr lang="cs-CZ" sz="1600" dirty="0"/>
              <a:t>= u stavebních projektů bez vybavení hodnota 0 Euro.</a:t>
            </a:r>
          </a:p>
          <a:p>
            <a:pPr marL="0" indent="0">
              <a:buNone/>
            </a:pPr>
            <a:endParaRPr lang="cs-CZ" sz="1600" b="1" dirty="0">
              <a:solidFill>
                <a:srgbClr val="FF0000"/>
              </a:solidFill>
            </a:endParaRPr>
          </a:p>
        </p:txBody>
      </p:sp>
      <p:sp>
        <p:nvSpPr>
          <p:cNvPr id="6" name="Nadpis 1"/>
          <p:cNvSpPr txBox="1">
            <a:spLocks/>
          </p:cNvSpPr>
          <p:nvPr/>
        </p:nvSpPr>
        <p:spPr>
          <a:xfrm>
            <a:off x="363538" y="239713"/>
            <a:ext cx="8229600" cy="741015"/>
          </a:xfrm>
          <a:prstGeom prst="rect">
            <a:avLst/>
          </a:prstGeom>
        </p:spPr>
        <p:txBody>
          <a:bodyPr/>
          <a:lstStyle>
            <a:lvl1pPr algn="ctr" defTabSz="457200" rtl="0" eaLnBrk="1" latinLnBrk="0" hangingPunct="1">
              <a:spcBef>
                <a:spcPct val="0"/>
              </a:spcBef>
              <a:buNone/>
              <a:defRPr sz="3500" kern="1200" cap="all">
                <a:solidFill>
                  <a:schemeClr val="tx1"/>
                </a:solidFill>
                <a:latin typeface="Arial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cs-CZ" sz="3200" b="1" dirty="0">
                <a:solidFill>
                  <a:srgbClr val="0070C0"/>
                </a:solidFill>
              </a:rPr>
              <a:t>INDIKÁTORY</a:t>
            </a:r>
          </a:p>
          <a:p>
            <a:pPr fontAlgn="auto">
              <a:spcAft>
                <a:spcPts val="0"/>
              </a:spcAft>
              <a:defRPr/>
            </a:pPr>
            <a:r>
              <a:rPr lang="cs-CZ" sz="3200" b="1" dirty="0">
                <a:solidFill>
                  <a:srgbClr val="0070C0"/>
                </a:solidFill>
                <a:latin typeface="Myriad Pro"/>
              </a:rPr>
              <a:t> </a:t>
            </a:r>
          </a:p>
        </p:txBody>
      </p:sp>
      <p:pic>
        <p:nvPicPr>
          <p:cNvPr id="7" name="Picture 2" descr="\\nt1\O\Loga 2014_2020\IROP\Logolinky\RGB\JPG\IROP_CZ_RO_B_C RGB_malý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31" y="6172856"/>
            <a:ext cx="4199492" cy="6914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5045480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216024" y="1052737"/>
            <a:ext cx="8820472" cy="4968551"/>
          </a:xfrm>
        </p:spPr>
        <p:txBody>
          <a:bodyPr rtlCol="0">
            <a:noAutofit/>
          </a:bodyPr>
          <a:lstStyle/>
          <a:p>
            <a:pPr marL="0" indent="0">
              <a:buNone/>
            </a:pPr>
            <a:endParaRPr lang="cs-CZ" sz="2000" b="1" dirty="0"/>
          </a:p>
          <a:p>
            <a:pPr marL="0" indent="0">
              <a:buNone/>
            </a:pPr>
            <a:r>
              <a:rPr lang="cs-CZ" sz="2800" b="1" dirty="0">
                <a:solidFill>
                  <a:srgbClr val="0070C0"/>
                </a:solidFill>
              </a:rPr>
              <a:t>   </a:t>
            </a:r>
            <a:r>
              <a:rPr lang="cs-CZ" sz="2400" b="1" dirty="0"/>
              <a:t>Udržitelnost</a:t>
            </a:r>
          </a:p>
          <a:p>
            <a:pPr marL="0" indent="0">
              <a:buNone/>
            </a:pPr>
            <a:r>
              <a:rPr lang="cs-CZ" sz="1600" dirty="0"/>
              <a:t>     = 5 let od provedení poslední platby příjemci ze strany ŘO IROP, tzn. od data 	nastavení centrálního stavu „Projekt finančně ukončen ze strany ŘO“ v MS2014+.</a:t>
            </a:r>
          </a:p>
          <a:p>
            <a:r>
              <a:rPr lang="cs-CZ" sz="1600" dirty="0"/>
              <a:t>v době udržitelnosti bude prováděna kontrola prostřednictvím Zpráv o udržitelnosti. </a:t>
            </a:r>
          </a:p>
          <a:p>
            <a:pPr marL="0" indent="0">
              <a:buNone/>
            </a:pPr>
            <a:endParaRPr lang="cs-CZ" sz="1600" dirty="0"/>
          </a:p>
          <a:p>
            <a:pPr marL="0" indent="0">
              <a:buNone/>
            </a:pPr>
            <a:r>
              <a:rPr lang="cs-CZ" sz="1600" dirty="0"/>
              <a:t>Po dobu udržitelnosti je příjemce povinen: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1600" dirty="0"/>
              <a:t>zachovávat výstupy projektu,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1600" dirty="0"/>
              <a:t>provozovat přístrojové vybavení a technologie pořízené z projektu po dobu pěti let od zahájení doby udržitelnosti,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1600" dirty="0"/>
              <a:t>modernizované/rekonstruované budovy (např. laboratorní pracoviště) používat k účelu, ke kterému se zavázal v žádosti o podporu,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1600" dirty="0"/>
              <a:t>řádně uchovávat veškerou dokumentaci a účetní doklady související s realizací projektu,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1600" dirty="0"/>
              <a:t>zachovat publicitu projektu.</a:t>
            </a:r>
          </a:p>
        </p:txBody>
      </p:sp>
      <p:pic>
        <p:nvPicPr>
          <p:cNvPr id="7" name="Picture 2" descr="\\nt1\O\Loga 2014_2020\IROP\Logolinky\RGB\JPG\IROP_CZ_RO_B_C RGB_malý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31" y="6172856"/>
            <a:ext cx="4199492" cy="6914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Nadpis 1"/>
          <p:cNvSpPr txBox="1">
            <a:spLocks/>
          </p:cNvSpPr>
          <p:nvPr/>
        </p:nvSpPr>
        <p:spPr>
          <a:xfrm>
            <a:off x="457200" y="332656"/>
            <a:ext cx="8229600" cy="1080120"/>
          </a:xfrm>
          <a:prstGeom prst="rect">
            <a:avLst/>
          </a:prstGeom>
        </p:spPr>
        <p:txBody>
          <a:bodyPr/>
          <a:lstStyle>
            <a:lvl1pPr algn="ctr" defTabSz="457200" rtl="0" eaLnBrk="1" latinLnBrk="0" hangingPunct="1">
              <a:spcBef>
                <a:spcPct val="0"/>
              </a:spcBef>
              <a:buNone/>
              <a:defRPr sz="3500" b="1" i="0" kern="1200" cap="all">
                <a:solidFill>
                  <a:schemeClr val="tx1"/>
                </a:solidFill>
                <a:latin typeface="Myriad Pro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cs-CZ" sz="3200" dirty="0">
                <a:solidFill>
                  <a:srgbClr val="0070C0"/>
                </a:solidFill>
              </a:rPr>
              <a:t>Udržitelnost projektů</a:t>
            </a:r>
          </a:p>
        </p:txBody>
      </p:sp>
    </p:spTree>
    <p:extLst>
      <p:ext uri="{BB962C8B-B14F-4D97-AF65-F5344CB8AC3E}">
        <p14:creationId xmlns:p14="http://schemas.microsoft.com/office/powerpoint/2010/main" val="386932112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83568" y="1124744"/>
            <a:ext cx="8003232" cy="5001419"/>
          </a:xfrm>
        </p:spPr>
        <p:txBody>
          <a:bodyPr>
            <a:normAutofit fontScale="40000" lnSpcReduction="20000"/>
          </a:bodyPr>
          <a:lstStyle/>
          <a:p>
            <a:pPr marL="0" indent="0" algn="ctr">
              <a:buNone/>
            </a:pPr>
            <a:endParaRPr lang="cs-CZ" sz="4400" dirty="0">
              <a:solidFill>
                <a:srgbClr val="000000"/>
              </a:solidFill>
              <a:latin typeface="Myriad Pro Black"/>
              <a:cs typeface="Myriad Pro Black"/>
            </a:endParaRPr>
          </a:p>
          <a:p>
            <a:pPr marL="0" indent="0" algn="ctr">
              <a:buNone/>
            </a:pPr>
            <a:endParaRPr lang="cs-CZ" sz="4800" b="1" dirty="0">
              <a:solidFill>
                <a:srgbClr val="000000"/>
              </a:solidFill>
              <a:latin typeface="Myriad Pro Black"/>
              <a:cs typeface="Myriad Pro Black"/>
            </a:endParaRPr>
          </a:p>
          <a:p>
            <a:pPr marL="0" indent="0" algn="ctr">
              <a:buNone/>
            </a:pPr>
            <a:r>
              <a:rPr lang="cs-CZ" sz="4800" b="1" dirty="0">
                <a:solidFill>
                  <a:srgbClr val="000000"/>
                </a:solidFill>
                <a:latin typeface="Myriad Pro Black"/>
                <a:cs typeface="Myriad Pro Black"/>
              </a:rPr>
              <a:t>DĚKUJEME VÁM ZA POZORNOST</a:t>
            </a:r>
            <a:br>
              <a:rPr lang="cs-CZ" sz="4800" b="1" dirty="0">
                <a:solidFill>
                  <a:srgbClr val="000000"/>
                </a:solidFill>
                <a:cs typeface="Myriad Pro"/>
              </a:rPr>
            </a:br>
            <a:br>
              <a:rPr lang="cs-CZ" sz="4800" b="1" dirty="0">
                <a:solidFill>
                  <a:srgbClr val="000000"/>
                </a:solidFill>
                <a:cs typeface="Myriad Pro"/>
              </a:rPr>
            </a:br>
            <a:br>
              <a:rPr lang="cs-CZ" b="1" dirty="0">
                <a:solidFill>
                  <a:srgbClr val="000000"/>
                </a:solidFill>
                <a:cs typeface="Myriad Pro"/>
              </a:rPr>
            </a:br>
            <a:r>
              <a:rPr lang="cs-CZ" sz="5300" dirty="0">
                <a:solidFill>
                  <a:srgbClr val="000000"/>
                </a:solidFill>
                <a:cs typeface="Myriad Pro"/>
              </a:rPr>
              <a:t>Ministerstvo pro místní rozvoj ČR</a:t>
            </a:r>
          </a:p>
          <a:p>
            <a:pPr marL="0" indent="0" algn="ctr">
              <a:buNone/>
            </a:pPr>
            <a:r>
              <a:rPr lang="cs-CZ" sz="5300" dirty="0">
                <a:solidFill>
                  <a:srgbClr val="000000"/>
                </a:solidFill>
                <a:cs typeface="Myriad Pro"/>
              </a:rPr>
              <a:t>Odbor řízení operačních programů</a:t>
            </a:r>
          </a:p>
          <a:p>
            <a:pPr marL="0" indent="0" algn="ctr">
              <a:buNone/>
            </a:pPr>
            <a:endParaRPr lang="cs-CZ" sz="5300" b="1" dirty="0">
              <a:solidFill>
                <a:srgbClr val="000000"/>
              </a:solidFill>
              <a:cs typeface="Myriad Pro"/>
            </a:endParaRPr>
          </a:p>
          <a:p>
            <a:pPr marL="0" indent="0" algn="ctr">
              <a:buNone/>
            </a:pPr>
            <a:r>
              <a:rPr lang="cs-CZ" sz="5300" b="1" dirty="0">
                <a:solidFill>
                  <a:srgbClr val="000000"/>
                </a:solidFill>
                <a:cs typeface="Myriad Pro"/>
              </a:rPr>
              <a:t>Aleš Pekárek </a:t>
            </a:r>
            <a:r>
              <a:rPr lang="cs-CZ" sz="5300" dirty="0">
                <a:solidFill>
                  <a:srgbClr val="000000"/>
                </a:solidFill>
                <a:cs typeface="Myriad Pro"/>
                <a:hlinkClick r:id="rId2"/>
              </a:rPr>
              <a:t>Ales.pekarek@mmr.cz</a:t>
            </a:r>
            <a:endParaRPr lang="cs-CZ" sz="5300" dirty="0">
              <a:solidFill>
                <a:srgbClr val="000000"/>
              </a:solidFill>
              <a:cs typeface="Myriad Pro"/>
            </a:endParaRPr>
          </a:p>
          <a:p>
            <a:pPr marL="0" indent="0" algn="ctr">
              <a:buNone/>
            </a:pPr>
            <a:endParaRPr lang="cs-CZ" sz="5300" b="1" dirty="0">
              <a:solidFill>
                <a:srgbClr val="000000"/>
              </a:solidFill>
              <a:cs typeface="Myriad Pro"/>
            </a:endParaRPr>
          </a:p>
          <a:p>
            <a:pPr marL="0" indent="0" algn="ctr">
              <a:buNone/>
            </a:pPr>
            <a:r>
              <a:rPr lang="cs-CZ" sz="5300" b="1" dirty="0">
                <a:solidFill>
                  <a:srgbClr val="000000"/>
                </a:solidFill>
                <a:cs typeface="Myriad Pro"/>
              </a:rPr>
              <a:t>Petra Živcová </a:t>
            </a:r>
            <a:r>
              <a:rPr lang="cs-CZ" sz="5300" dirty="0">
                <a:solidFill>
                  <a:srgbClr val="000000"/>
                </a:solidFill>
                <a:cs typeface="Myriad Pro"/>
                <a:hlinkClick r:id="rId3"/>
              </a:rPr>
              <a:t>Petra.zivcova@mmr.cz</a:t>
            </a:r>
            <a:endParaRPr lang="cs-CZ" sz="5300" dirty="0">
              <a:solidFill>
                <a:srgbClr val="000000"/>
              </a:solidFill>
              <a:cs typeface="Myriad Pro"/>
            </a:endParaRPr>
          </a:p>
          <a:p>
            <a:pPr marL="0" indent="0" algn="ctr">
              <a:buNone/>
            </a:pPr>
            <a:endParaRPr lang="cs-CZ" sz="5300" b="1" dirty="0">
              <a:solidFill>
                <a:srgbClr val="000000"/>
              </a:solidFill>
              <a:cs typeface="Myriad Pro"/>
            </a:endParaRPr>
          </a:p>
          <a:p>
            <a:pPr marL="0" indent="0" algn="ctr">
              <a:buNone/>
            </a:pPr>
            <a:endParaRPr lang="cs-CZ" sz="5300" b="1" dirty="0">
              <a:solidFill>
                <a:srgbClr val="000000"/>
              </a:solidFill>
              <a:cs typeface="Myriad Pro"/>
            </a:endParaRPr>
          </a:p>
          <a:p>
            <a:pPr marL="0" indent="0" algn="ctr">
              <a:buNone/>
            </a:pPr>
            <a:endParaRPr lang="cs-CZ" sz="5300" dirty="0">
              <a:solidFill>
                <a:srgbClr val="000000"/>
              </a:solidFill>
              <a:cs typeface="Myriad Pro"/>
            </a:endParaRPr>
          </a:p>
          <a:p>
            <a:pPr marL="0" indent="0" algn="ctr">
              <a:buNone/>
            </a:pPr>
            <a:endParaRPr lang="cs-CZ" dirty="0">
              <a:solidFill>
                <a:srgbClr val="000000"/>
              </a:solidFill>
              <a:cs typeface="Myriad Pro"/>
            </a:endParaRPr>
          </a:p>
          <a:p>
            <a:pPr marL="0" indent="0" algn="ctr">
              <a:buNone/>
            </a:pPr>
            <a:br>
              <a:rPr lang="cs-CZ" dirty="0">
                <a:solidFill>
                  <a:srgbClr val="000000"/>
                </a:solidFill>
                <a:cs typeface="Myriad Pro"/>
              </a:rPr>
            </a:br>
            <a:br>
              <a:rPr lang="cs-CZ" dirty="0">
                <a:solidFill>
                  <a:srgbClr val="000000"/>
                </a:solidFill>
                <a:cs typeface="Myriad Pro"/>
              </a:rPr>
            </a:br>
            <a:endParaRPr lang="cs-CZ" dirty="0"/>
          </a:p>
        </p:txBody>
      </p:sp>
      <p:pic>
        <p:nvPicPr>
          <p:cNvPr id="4" name="Picture 2" descr="\\nt1\O\Loga 2014_2020\IROP\Logolinky\RGB\JPG\IROP_CZ_RO_B_C RGB_malý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31" y="6172856"/>
            <a:ext cx="4199492" cy="6914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249397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sz="3200" dirty="0" err="1">
                <a:solidFill>
                  <a:srgbClr val="0070C0"/>
                </a:solidFill>
              </a:rPr>
              <a:t>React</a:t>
            </a:r>
            <a:r>
              <a:rPr lang="cs-CZ" altLang="cs-CZ" sz="3200" dirty="0">
                <a:solidFill>
                  <a:srgbClr val="0070C0"/>
                </a:solidFill>
              </a:rPr>
              <a:t> EU - zdravotnictví</a:t>
            </a:r>
            <a:br>
              <a:rPr lang="cs-CZ" sz="3200" dirty="0">
                <a:solidFill>
                  <a:srgbClr val="0070C0"/>
                </a:solidFill>
              </a:rPr>
            </a:br>
            <a:endParaRPr lang="cs-CZ" sz="32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  <a:defRPr/>
            </a:pPr>
            <a:r>
              <a:rPr lang="cs-CZ" altLang="cs-CZ" sz="1600" dirty="0"/>
              <a:t>Investiční nástroj EU - reakce na boj s Covid-19 a jeho dopady</a:t>
            </a:r>
          </a:p>
          <a:p>
            <a:pPr>
              <a:buFont typeface="Wingdings" panose="05000000000000000000" pitchFamily="2" charset="2"/>
              <a:buChar char="§"/>
              <a:defRPr/>
            </a:pPr>
            <a:endParaRPr lang="cs-CZ" altLang="cs-CZ" sz="1600" dirty="0"/>
          </a:p>
          <a:p>
            <a:pPr>
              <a:buFont typeface="Wingdings" panose="05000000000000000000" pitchFamily="2" charset="2"/>
              <a:buChar char="§"/>
              <a:defRPr/>
            </a:pPr>
            <a:r>
              <a:rPr lang="cs-CZ" altLang="cs-CZ" sz="1600" dirty="0"/>
              <a:t>Působnost na území celé ČR, včetně Prahy</a:t>
            </a:r>
          </a:p>
          <a:p>
            <a:pPr>
              <a:buFont typeface="Wingdings" panose="05000000000000000000" pitchFamily="2" charset="2"/>
              <a:buChar char="§"/>
              <a:defRPr/>
            </a:pPr>
            <a:endParaRPr lang="cs-CZ" altLang="cs-CZ" sz="1600" dirty="0"/>
          </a:p>
          <a:p>
            <a:pPr>
              <a:buFont typeface="Wingdings" panose="05000000000000000000" pitchFamily="2" charset="2"/>
              <a:buChar char="§"/>
              <a:defRPr/>
            </a:pPr>
            <a:r>
              <a:rPr lang="cs-CZ" altLang="cs-CZ" sz="1600" dirty="0"/>
              <a:t>Celková alokace 15 mld. Kč, předpoklad 19 mld. Kč, skutečnost 22 mld. Kč</a:t>
            </a:r>
          </a:p>
          <a:p>
            <a:pPr>
              <a:buFont typeface="Wingdings" panose="05000000000000000000" pitchFamily="2" charset="2"/>
              <a:buChar char="§"/>
              <a:defRPr/>
            </a:pPr>
            <a:endParaRPr lang="cs-CZ" altLang="cs-CZ" sz="1600" dirty="0"/>
          </a:p>
          <a:p>
            <a:pPr>
              <a:buFont typeface="Wingdings" panose="05000000000000000000" pitchFamily="2" charset="2"/>
              <a:buChar char="§"/>
              <a:defRPr/>
            </a:pPr>
            <a:r>
              <a:rPr lang="cs-CZ" altLang="cs-CZ" sz="1600" dirty="0"/>
              <a:t>Implementace jako PO 6 IROP 2014-2020</a:t>
            </a:r>
          </a:p>
          <a:p>
            <a:pPr marL="0" indent="0" defTabSz="914400">
              <a:lnSpc>
                <a:spcPct val="150000"/>
              </a:lnSpc>
              <a:spcBef>
                <a:spcPts val="0"/>
              </a:spcBef>
              <a:buNone/>
            </a:pPr>
            <a:endParaRPr lang="cs-CZ" sz="1700" dirty="0">
              <a:solidFill>
                <a:prstClr val="black"/>
              </a:solidFill>
              <a:latin typeface="Arial"/>
            </a:endParaRPr>
          </a:p>
          <a:p>
            <a:pPr marL="0" indent="0">
              <a:buNone/>
            </a:pPr>
            <a:endParaRPr lang="cs-CZ" dirty="0"/>
          </a:p>
        </p:txBody>
      </p:sp>
      <p:pic>
        <p:nvPicPr>
          <p:cNvPr id="4" name="Picture 2" descr="\\nt1\O\Loga 2014_2020\IROP\Logolinky\RGB\JPG\IROP_CZ_RO_B_C RGB_malý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31" y="6172856"/>
            <a:ext cx="4199492" cy="6914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960561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1512168"/>
          </a:xfrm>
        </p:spPr>
        <p:txBody>
          <a:bodyPr/>
          <a:lstStyle/>
          <a:p>
            <a:r>
              <a:rPr lang="cs-CZ" sz="3200" dirty="0">
                <a:solidFill>
                  <a:srgbClr val="0070C0"/>
                </a:solidFill>
              </a:rPr>
              <a:t>Základní dokumentace k výzvě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00050" lvl="1" indent="0">
              <a:spcAft>
                <a:spcPts val="600"/>
              </a:spcAft>
              <a:buNone/>
              <a:defRPr/>
            </a:pPr>
            <a:r>
              <a:rPr lang="cs-CZ" sz="1600" b="1" dirty="0">
                <a:cs typeface="Arial" charset="0"/>
              </a:rPr>
              <a:t>Obecná pravidla (aktuální verze č. 1. 14 ze dne 1. března 2021)</a:t>
            </a:r>
          </a:p>
          <a:p>
            <a:pPr marL="400050" lvl="1" indent="0">
              <a:spcAft>
                <a:spcPts val="600"/>
              </a:spcAft>
              <a:buNone/>
              <a:defRPr/>
            </a:pPr>
            <a:r>
              <a:rPr lang="cs-CZ" sz="1600" i="1" dirty="0">
                <a:cs typeface="Arial" charset="0"/>
              </a:rPr>
              <a:t>(závazné pro všechny specifické cíle a výzvy)</a:t>
            </a:r>
          </a:p>
          <a:p>
            <a:pPr marL="685800" lvl="1"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cs-CZ" sz="1600" dirty="0">
                <a:cs typeface="Arial" charset="0"/>
              </a:rPr>
              <a:t>hodnocení a monitoring projektů, publicita, VŘ,  financování, kontroly, změny </a:t>
            </a:r>
          </a:p>
          <a:p>
            <a:pPr marL="457200" lvl="1" indent="0">
              <a:buNone/>
              <a:defRPr/>
            </a:pPr>
            <a:r>
              <a:rPr lang="cs-CZ" sz="1600" dirty="0">
                <a:hlinkClick r:id="rId2"/>
              </a:rPr>
              <a:t>IROP - Ministerstvo pro místní rozvoj ČR - Obecná pravidla pro žadatele a příjemce (mmr.cz)</a:t>
            </a:r>
            <a:endParaRPr lang="cs-CZ" sz="1600" dirty="0"/>
          </a:p>
          <a:p>
            <a:pPr marL="457200" lvl="1" indent="0">
              <a:buNone/>
              <a:defRPr/>
            </a:pPr>
            <a:endParaRPr lang="cs-CZ" sz="1600" dirty="0"/>
          </a:p>
          <a:p>
            <a:pPr marL="400050" lvl="1" indent="0">
              <a:spcAft>
                <a:spcPts val="600"/>
              </a:spcAft>
              <a:buNone/>
              <a:defRPr/>
            </a:pPr>
            <a:r>
              <a:rPr lang="cs-CZ" sz="1600" b="1" dirty="0">
                <a:cs typeface="Arial" charset="0"/>
              </a:rPr>
              <a:t>Specifická pravidla </a:t>
            </a:r>
            <a:r>
              <a:rPr lang="cs-CZ" sz="1600" i="1" dirty="0">
                <a:cs typeface="Arial" charset="0"/>
              </a:rPr>
              <a:t>(pro každou výzvu samostatný dokument)</a:t>
            </a:r>
            <a:r>
              <a:rPr lang="cs-CZ" sz="1600" i="1" u="sng" dirty="0">
                <a:cs typeface="Arial" charset="0"/>
              </a:rPr>
              <a:t> </a:t>
            </a:r>
          </a:p>
          <a:p>
            <a:pPr lvl="1" indent="-342900"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cs-CZ" sz="1600" dirty="0">
                <a:cs typeface="Arial" charset="0"/>
              </a:rPr>
              <a:t>podporované aktivity, způsobilé výdaje, hodnoticí kritéria, povinné přílohy</a:t>
            </a:r>
          </a:p>
          <a:p>
            <a:pPr marL="400050" lvl="1" indent="0">
              <a:spcAft>
                <a:spcPts val="600"/>
              </a:spcAft>
              <a:buNone/>
              <a:defRPr/>
            </a:pPr>
            <a:r>
              <a:rPr lang="cs-CZ" sz="1600" u="sng" dirty="0">
                <a:hlinkClick r:id="rId3"/>
              </a:rPr>
              <a:t>https://irop.mmr.cz/cs/ostatni/web/novinky/irop-vyhlasuje-vyzvy-react-eu-oblast-zdravotnictvi</a:t>
            </a:r>
            <a:endParaRPr lang="cs-CZ" sz="1600" u="sng" dirty="0"/>
          </a:p>
          <a:p>
            <a:pPr marL="400050" lvl="1" indent="0">
              <a:spcAft>
                <a:spcPts val="600"/>
              </a:spcAft>
              <a:buNone/>
              <a:defRPr/>
            </a:pPr>
            <a:r>
              <a:rPr lang="cs-CZ" sz="1600" b="1" dirty="0"/>
              <a:t>Systém pro zpracování žádosti – ISKP14+</a:t>
            </a:r>
          </a:p>
          <a:p>
            <a:pPr marL="400050" lvl="1" indent="0">
              <a:spcAft>
                <a:spcPts val="600"/>
              </a:spcAft>
              <a:buNone/>
              <a:defRPr/>
            </a:pPr>
            <a:r>
              <a:rPr lang="cs-CZ" sz="1600" dirty="0">
                <a:hlinkClick r:id="rId4"/>
              </a:rPr>
              <a:t>ISKP14+ : Úvod (mssf.cz)</a:t>
            </a:r>
            <a:endParaRPr lang="cs-CZ" sz="1600" u="sng" dirty="0"/>
          </a:p>
          <a:p>
            <a:pPr marL="400050" lvl="1" indent="0">
              <a:spcAft>
                <a:spcPts val="600"/>
              </a:spcAft>
              <a:buNone/>
              <a:defRPr/>
            </a:pPr>
            <a:endParaRPr lang="cs-CZ" sz="1600" u="sng" dirty="0"/>
          </a:p>
          <a:p>
            <a:pPr marL="400050" lvl="1" indent="0">
              <a:spcAft>
                <a:spcPts val="600"/>
              </a:spcAft>
              <a:buNone/>
              <a:defRPr/>
            </a:pPr>
            <a:endParaRPr lang="cs-CZ" sz="1600" u="sng" dirty="0"/>
          </a:p>
          <a:p>
            <a:pPr lvl="1" indent="-342900"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endParaRPr lang="cs-CZ" sz="1600" b="1" dirty="0">
              <a:solidFill>
                <a:srgbClr val="0070C0"/>
              </a:solidFill>
            </a:endParaRPr>
          </a:p>
          <a:p>
            <a:pPr lvl="1" indent="-342900"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endParaRPr lang="cs-CZ" sz="1600" dirty="0">
              <a:cs typeface="Arial" charset="0"/>
            </a:endParaRPr>
          </a:p>
          <a:p>
            <a:endParaRPr lang="cs-CZ" dirty="0"/>
          </a:p>
        </p:txBody>
      </p:sp>
      <p:pic>
        <p:nvPicPr>
          <p:cNvPr id="4" name="Picture 2" descr="\\nt1\O\Loga 2014_2020\IROP\Logolinky\RGB\JPG\IROP_CZ_RO_B_C RGB_malý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31" y="6172856"/>
            <a:ext cx="4199492" cy="6914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970183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144016" y="1556791"/>
            <a:ext cx="9252520" cy="4382355"/>
          </a:xfrm>
        </p:spPr>
        <p:txBody>
          <a:bodyPr rtlCol="0">
            <a:noAutofit/>
          </a:bodyPr>
          <a:lstStyle/>
          <a:p>
            <a:pPr lvl="1" indent="-342900">
              <a:spcBef>
                <a:spcPts val="18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cs-CZ" altLang="cs-CZ" sz="1600" dirty="0"/>
              <a:t>Vyhlášení výzvy:  </a:t>
            </a:r>
            <a:r>
              <a:rPr lang="cs-CZ" altLang="cs-CZ" sz="1600" b="1" dirty="0"/>
              <a:t>11. 11. 2021</a:t>
            </a:r>
          </a:p>
          <a:p>
            <a:pPr lvl="1" indent="-342900">
              <a:spcBef>
                <a:spcPts val="18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cs-CZ" altLang="cs-CZ" sz="1600" dirty="0"/>
              <a:t>Zpřístupnění ISKP:   </a:t>
            </a:r>
            <a:r>
              <a:rPr lang="cs-CZ" altLang="cs-CZ" sz="1600" b="1" dirty="0"/>
              <a:t>11. 11. 2021</a:t>
            </a:r>
          </a:p>
          <a:p>
            <a:pPr lvl="1" indent="-342900">
              <a:spcBef>
                <a:spcPts val="18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cs-CZ" altLang="cs-CZ" sz="1600" dirty="0"/>
              <a:t>Příjem žádostí:  od </a:t>
            </a:r>
            <a:r>
              <a:rPr lang="cs-CZ" altLang="cs-CZ" sz="1600" b="1" dirty="0"/>
              <a:t>11. 11. 2021, 14:00</a:t>
            </a:r>
            <a:endParaRPr lang="cs-CZ" sz="1600" b="1" dirty="0">
              <a:cs typeface="Arial" charset="0"/>
            </a:endParaRPr>
          </a:p>
          <a:p>
            <a:pPr lvl="1" indent="-342900">
              <a:spcBef>
                <a:spcPts val="12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cs-CZ" sz="1600" dirty="0"/>
              <a:t>Průběžná výzva: </a:t>
            </a:r>
            <a:r>
              <a:rPr lang="cs-CZ" sz="1600" dirty="0">
                <a:cs typeface="Arial" charset="0"/>
              </a:rPr>
              <a:t>průběžné hodnocení projektů</a:t>
            </a:r>
          </a:p>
          <a:p>
            <a:pPr lvl="1" indent="-342900">
              <a:spcBef>
                <a:spcPts val="12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cs-CZ" sz="1600" dirty="0">
                <a:cs typeface="Arial" charset="0"/>
              </a:rPr>
              <a:t>Datum ukončení příjmu žádostí:  </a:t>
            </a:r>
            <a:r>
              <a:rPr lang="cs-CZ" sz="1600" b="1" dirty="0">
                <a:cs typeface="Arial" charset="0"/>
              </a:rPr>
              <a:t>31. 3. 2022</a:t>
            </a:r>
          </a:p>
          <a:p>
            <a:pPr lvl="1" indent="-342900">
              <a:spcBef>
                <a:spcPts val="12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cs-CZ" sz="1600" dirty="0">
                <a:cs typeface="Arial" charset="0"/>
              </a:rPr>
              <a:t>Datum ukončení realizace projektu: </a:t>
            </a:r>
            <a:r>
              <a:rPr lang="cs-CZ" sz="1600" b="1" dirty="0">
                <a:cs typeface="Arial" charset="0"/>
              </a:rPr>
              <a:t>31. 12. 2023</a:t>
            </a:r>
            <a:endParaRPr lang="cs-CZ" sz="1600" dirty="0">
              <a:cs typeface="Arial" charset="0"/>
            </a:endParaRPr>
          </a:p>
          <a:p>
            <a:pPr lvl="1" indent="-342900">
              <a:spcBef>
                <a:spcPts val="12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cs-CZ" sz="1600" dirty="0">
                <a:cs typeface="Arial" charset="0"/>
              </a:rPr>
              <a:t>Alokace:</a:t>
            </a:r>
            <a:r>
              <a:rPr lang="cs-CZ" sz="1600" dirty="0">
                <a:solidFill>
                  <a:srgbClr val="FF0000"/>
                </a:solidFill>
                <a:cs typeface="Arial" charset="0"/>
              </a:rPr>
              <a:t>  </a:t>
            </a:r>
            <a:r>
              <a:rPr lang="cs-CZ" sz="1600" b="1" dirty="0">
                <a:cs typeface="Arial" charset="0"/>
              </a:rPr>
              <a:t>230 mil. Kč (EFRR), z toho:</a:t>
            </a:r>
          </a:p>
          <a:p>
            <a:pPr marL="400050" lvl="1" indent="0">
              <a:spcBef>
                <a:spcPts val="1200"/>
              </a:spcBef>
              <a:buNone/>
              <a:defRPr/>
            </a:pPr>
            <a:r>
              <a:rPr lang="cs-CZ" sz="1600" i="1" dirty="0">
                <a:latin typeface="Arial" charset="0"/>
                <a:cs typeface="Arial" charset="0"/>
              </a:rPr>
              <a:t>                      - Rozvoj infrastruktury krajských hygienických stanic 130 mil. Kč (ERDF)</a:t>
            </a:r>
          </a:p>
          <a:p>
            <a:pPr marL="400050" lvl="1" indent="0">
              <a:spcBef>
                <a:spcPts val="1800"/>
              </a:spcBef>
              <a:buNone/>
              <a:defRPr/>
            </a:pPr>
            <a:r>
              <a:rPr lang="cs-CZ" sz="1600" i="1" dirty="0">
                <a:latin typeface="Arial" charset="0"/>
                <a:cs typeface="Arial" charset="0"/>
              </a:rPr>
              <a:t>                      - Rozvoj laboratorních kapacit pro PCR testování 100 mil. Kč (ERDF)</a:t>
            </a:r>
          </a:p>
          <a:p>
            <a:pPr lvl="1" indent="-342900">
              <a:spcBef>
                <a:spcPts val="12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cs-CZ" sz="1600" dirty="0"/>
              <a:t>Cílová skupina: pacienti, zaměstnanci krajských hygienických stanic, občané</a:t>
            </a:r>
          </a:p>
          <a:p>
            <a:pPr lvl="1" indent="-342900">
              <a:spcBef>
                <a:spcPts val="12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endParaRPr lang="cs-CZ" sz="2000" dirty="0"/>
          </a:p>
          <a:p>
            <a:pPr marL="355600" indent="-355600" eaLnBrk="1" fontAlgn="auto" hangingPunct="1">
              <a:spcAft>
                <a:spcPts val="600"/>
              </a:spcAft>
              <a:buClr>
                <a:schemeClr val="tx2"/>
              </a:buClr>
              <a:buFont typeface="Arial" charset="0"/>
              <a:buNone/>
              <a:defRPr/>
            </a:pPr>
            <a:endParaRPr lang="cs-CZ" dirty="0">
              <a:latin typeface="Arial" charset="0"/>
              <a:cs typeface="Arial" charset="0"/>
            </a:endParaRPr>
          </a:p>
        </p:txBody>
      </p:sp>
      <p:sp>
        <p:nvSpPr>
          <p:cNvPr id="45059" name="Rectangle 3"/>
          <p:cNvSpPr>
            <a:spLocks noChangeArrowheads="1"/>
          </p:cNvSpPr>
          <p:nvPr/>
        </p:nvSpPr>
        <p:spPr bwMode="auto">
          <a:xfrm>
            <a:off x="3924300" y="406400"/>
            <a:ext cx="4968875" cy="808038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sz="2800" dirty="0">
              <a:solidFill>
                <a:schemeClr val="bg1">
                  <a:lumMod val="50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6" name="Nadpis 1"/>
          <p:cNvSpPr txBox="1">
            <a:spLocks/>
          </p:cNvSpPr>
          <p:nvPr/>
        </p:nvSpPr>
        <p:spPr>
          <a:xfrm>
            <a:off x="363538" y="239713"/>
            <a:ext cx="8229600" cy="741015"/>
          </a:xfrm>
          <a:prstGeom prst="rect">
            <a:avLst/>
          </a:prstGeom>
        </p:spPr>
        <p:txBody>
          <a:bodyPr/>
          <a:lstStyle>
            <a:lvl1pPr algn="ctr" defTabSz="457200" rtl="0" eaLnBrk="1" latinLnBrk="0" hangingPunct="1">
              <a:spcBef>
                <a:spcPct val="0"/>
              </a:spcBef>
              <a:buNone/>
              <a:defRPr sz="3500" kern="1200" cap="all">
                <a:solidFill>
                  <a:schemeClr val="tx1"/>
                </a:solidFill>
                <a:latin typeface="Arial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cs-CZ" sz="3200" b="1" dirty="0">
                <a:solidFill>
                  <a:srgbClr val="0070C0"/>
                </a:solidFill>
                <a:latin typeface="Myriad Pro"/>
              </a:rPr>
              <a:t>102. Výzva IROP </a:t>
            </a:r>
            <a:r>
              <a:rPr lang="cs-CZ" sz="1800" b="1" dirty="0">
                <a:solidFill>
                  <a:srgbClr val="0070C0"/>
                </a:solidFill>
                <a:latin typeface="Myriad Pro"/>
              </a:rPr>
              <a:t>Zvýšení připravenosti subjektů zapojených do řešení hrozeb II.</a:t>
            </a:r>
          </a:p>
          <a:p>
            <a:pPr fontAlgn="auto">
              <a:spcAft>
                <a:spcPts val="0"/>
              </a:spcAft>
              <a:defRPr/>
            </a:pPr>
            <a:endParaRPr lang="cs-CZ" sz="1800" b="1" dirty="0">
              <a:solidFill>
                <a:srgbClr val="0070C0"/>
              </a:solidFill>
              <a:latin typeface="Myriad Pro"/>
            </a:endParaRPr>
          </a:p>
          <a:p>
            <a:pPr fontAlgn="auto">
              <a:spcAft>
                <a:spcPts val="0"/>
              </a:spcAft>
              <a:defRPr/>
            </a:pPr>
            <a:endParaRPr lang="cs-CZ" sz="3200" b="1" dirty="0">
              <a:solidFill>
                <a:srgbClr val="0070C0"/>
              </a:solidFill>
              <a:latin typeface="Myriad Pro"/>
            </a:endParaRPr>
          </a:p>
        </p:txBody>
      </p:sp>
    </p:spTree>
    <p:extLst>
      <p:ext uri="{BB962C8B-B14F-4D97-AF65-F5344CB8AC3E}">
        <p14:creationId xmlns:p14="http://schemas.microsoft.com/office/powerpoint/2010/main" val="21065811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-168557" y="1512940"/>
            <a:ext cx="8749159" cy="4166330"/>
          </a:xfrm>
        </p:spPr>
        <p:txBody>
          <a:bodyPr rtlCol="0">
            <a:noAutofit/>
          </a:bodyPr>
          <a:lstStyle/>
          <a:p>
            <a:pPr marL="400050" lvl="1" indent="0">
              <a:spcBef>
                <a:spcPts val="1800"/>
              </a:spcBef>
              <a:spcAft>
                <a:spcPts val="600"/>
              </a:spcAft>
              <a:buNone/>
              <a:defRPr/>
            </a:pPr>
            <a:r>
              <a:rPr lang="cs-CZ" altLang="cs-CZ" sz="1600" b="1" dirty="0"/>
              <a:t>Podporované aktivity výzvy</a:t>
            </a:r>
          </a:p>
          <a:p>
            <a:pPr marL="685800" lvl="1">
              <a:spcBef>
                <a:spcPts val="18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cs-CZ" sz="1600" b="1" dirty="0">
                <a:latin typeface="Arial" charset="0"/>
                <a:cs typeface="Arial" charset="0"/>
              </a:rPr>
              <a:t>Rozvoj infrastruktury krajských hygienických stanic</a:t>
            </a:r>
          </a:p>
          <a:p>
            <a:pPr marL="685800" lvl="1">
              <a:spcBef>
                <a:spcPts val="18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cs-CZ" sz="1600" b="1" dirty="0">
                <a:latin typeface="Arial" charset="0"/>
                <a:cs typeface="Arial" charset="0"/>
              </a:rPr>
              <a:t>Rozvoj laboratorních kapacit pro PCR testování</a:t>
            </a:r>
          </a:p>
        </p:txBody>
      </p:sp>
      <p:sp>
        <p:nvSpPr>
          <p:cNvPr id="6" name="Nadpis 1"/>
          <p:cNvSpPr txBox="1">
            <a:spLocks/>
          </p:cNvSpPr>
          <p:nvPr/>
        </p:nvSpPr>
        <p:spPr>
          <a:xfrm>
            <a:off x="457200" y="278339"/>
            <a:ext cx="8229600" cy="741015"/>
          </a:xfrm>
          <a:prstGeom prst="rect">
            <a:avLst/>
          </a:prstGeom>
        </p:spPr>
        <p:txBody>
          <a:bodyPr/>
          <a:lstStyle>
            <a:lvl1pPr algn="ctr" defTabSz="457200" rtl="0" eaLnBrk="1" latinLnBrk="0" hangingPunct="1">
              <a:spcBef>
                <a:spcPct val="0"/>
              </a:spcBef>
              <a:buNone/>
              <a:defRPr sz="3500" kern="1200" cap="all">
                <a:solidFill>
                  <a:schemeClr val="tx1"/>
                </a:solidFill>
                <a:latin typeface="Arial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cs-CZ" sz="3200" b="1" dirty="0">
                <a:solidFill>
                  <a:srgbClr val="0070C0"/>
                </a:solidFill>
                <a:latin typeface="Myriad Pro"/>
              </a:rPr>
              <a:t>102. Výzva IROP</a:t>
            </a:r>
          </a:p>
          <a:p>
            <a:pPr fontAlgn="auto">
              <a:spcAft>
                <a:spcPts val="0"/>
              </a:spcAft>
              <a:defRPr/>
            </a:pPr>
            <a:endParaRPr lang="cs-CZ" sz="3200" b="1" dirty="0">
              <a:solidFill>
                <a:srgbClr val="0070C0"/>
              </a:solidFill>
              <a:latin typeface="Myriad Pro"/>
            </a:endParaRPr>
          </a:p>
        </p:txBody>
      </p:sp>
      <p:pic>
        <p:nvPicPr>
          <p:cNvPr id="7" name="Picture 2" descr="\\nt1\O\Loga 2014_2020\IROP\Logolinky\RGB\JPG\IROP_CZ_RO_B_C RGB_malý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31" y="6172856"/>
            <a:ext cx="4199492" cy="6914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078801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251520" y="980728"/>
            <a:ext cx="9252520" cy="4958418"/>
          </a:xfrm>
        </p:spPr>
        <p:txBody>
          <a:bodyPr rtlCol="0">
            <a:noAutofit/>
          </a:bodyPr>
          <a:lstStyle/>
          <a:p>
            <a:pPr marL="400050" lvl="1" indent="0">
              <a:spcBef>
                <a:spcPts val="1800"/>
              </a:spcBef>
              <a:spcAft>
                <a:spcPts val="600"/>
              </a:spcAft>
              <a:buNone/>
              <a:defRPr/>
            </a:pPr>
            <a:r>
              <a:rPr lang="cs-CZ" altLang="cs-CZ" sz="1600" b="1" dirty="0"/>
              <a:t>Oprávnění žadatelé: </a:t>
            </a:r>
          </a:p>
          <a:p>
            <a:pPr marL="400050" lvl="1" indent="0">
              <a:spcBef>
                <a:spcPts val="1800"/>
              </a:spcBef>
              <a:spcAft>
                <a:spcPts val="600"/>
              </a:spcAft>
              <a:buNone/>
              <a:defRPr/>
            </a:pPr>
            <a:r>
              <a:rPr lang="cs-CZ" sz="1600" b="1" dirty="0">
                <a:latin typeface="Arial" charset="0"/>
                <a:cs typeface="Arial" charset="0"/>
              </a:rPr>
              <a:t>Rozvoj infrastruktury krajských hygienických stanic</a:t>
            </a:r>
          </a:p>
          <a:p>
            <a:pPr marL="400050" lvl="1" indent="0">
              <a:spcBef>
                <a:spcPts val="1800"/>
              </a:spcBef>
              <a:spcAft>
                <a:spcPts val="600"/>
              </a:spcAft>
              <a:buNone/>
              <a:defRPr/>
            </a:pPr>
            <a:r>
              <a:rPr lang="cs-CZ" sz="1600" dirty="0"/>
              <a:t>Subjekty poskytující služby podle zákona č. 258/2000 Sb., o ochraně veřejného zdraví v platném znění.</a:t>
            </a:r>
            <a:endParaRPr lang="cs-CZ" sz="1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85800" lvl="1">
              <a:spcBef>
                <a:spcPts val="1800"/>
              </a:spcBef>
              <a:spcAft>
                <a:spcPts val="600"/>
              </a:spcAft>
              <a:buFontTx/>
              <a:buChar char="-"/>
              <a:defRPr/>
            </a:pPr>
            <a:r>
              <a:rPr lang="cs-CZ" sz="1600" dirty="0">
                <a:latin typeface="Arial" charset="0"/>
                <a:cs typeface="Arial" charset="0"/>
              </a:rPr>
              <a:t>hygienické stanice na území ČR vč. hl. města Praha (14 hygienických stanic)</a:t>
            </a:r>
          </a:p>
          <a:p>
            <a:pPr marL="400050" lvl="1" indent="0">
              <a:spcBef>
                <a:spcPts val="1800"/>
              </a:spcBef>
              <a:spcAft>
                <a:spcPts val="600"/>
              </a:spcAft>
              <a:buNone/>
              <a:defRPr/>
            </a:pPr>
            <a:r>
              <a:rPr lang="cs-CZ" sz="1600" b="1" dirty="0">
                <a:latin typeface="Arial" charset="0"/>
                <a:cs typeface="Arial" charset="0"/>
              </a:rPr>
              <a:t>Rozvoj laboratorních kapacit pro PCR testování</a:t>
            </a:r>
          </a:p>
          <a:p>
            <a:pPr marL="400050" lvl="1" indent="0">
              <a:spcBef>
                <a:spcPts val="1800"/>
              </a:spcBef>
              <a:spcAft>
                <a:spcPts val="600"/>
              </a:spcAft>
              <a:buNone/>
              <a:defRPr/>
            </a:pPr>
            <a:r>
              <a:rPr lang="cs-CZ" sz="1600" dirty="0"/>
              <a:t>Subjekty poskytující veřejnou službu v oblasti zdravotní péče podle zákona č. 372/2011 Sb.,       o zdravotních službách a podmínkách jejich poskytování.</a:t>
            </a:r>
            <a:endParaRPr lang="cs-CZ" sz="1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85800" lvl="1">
              <a:spcBef>
                <a:spcPts val="1800"/>
              </a:spcBef>
              <a:spcAft>
                <a:spcPts val="600"/>
              </a:spcAft>
              <a:buFontTx/>
              <a:buChar char="-"/>
              <a:defRPr/>
            </a:pPr>
            <a:r>
              <a:rPr lang="cs-CZ" sz="1600" dirty="0">
                <a:latin typeface="Arial" charset="0"/>
                <a:cs typeface="Arial" charset="0"/>
              </a:rPr>
              <a:t>poskytovatelé lůžkové péče zapojení ve standardizované síti urgentních příjmů 2. typu       () a zároveň splňujících podmínky pro vyšetřování původce covid-19 (viz seznam zveřejněný  SZÚ k 11.11.2021, celkem 49 nemocnic) </a:t>
            </a:r>
            <a:r>
              <a:rPr lang="cs-CZ" sz="1400" u="sng" dirty="0">
                <a:hlinkClick r:id="rId3"/>
              </a:rPr>
              <a:t>Laboratorní vyšetřování původce covid-19, SZÚ (szu.cz)</a:t>
            </a:r>
            <a:endParaRPr lang="cs-CZ" sz="1400" dirty="0"/>
          </a:p>
          <a:p>
            <a:pPr marL="685800" lvl="1">
              <a:spcBef>
                <a:spcPts val="1800"/>
              </a:spcBef>
              <a:spcAft>
                <a:spcPts val="600"/>
              </a:spcAft>
              <a:buFontTx/>
              <a:buChar char="-"/>
              <a:defRPr/>
            </a:pPr>
            <a:endParaRPr lang="cs-CZ" sz="1600" dirty="0">
              <a:latin typeface="Arial" charset="0"/>
              <a:cs typeface="Arial" charset="0"/>
            </a:endParaRPr>
          </a:p>
          <a:p>
            <a:pPr marL="400050" lvl="1" indent="0">
              <a:spcBef>
                <a:spcPts val="1800"/>
              </a:spcBef>
              <a:spcAft>
                <a:spcPts val="600"/>
              </a:spcAft>
              <a:buNone/>
              <a:defRPr/>
            </a:pPr>
            <a:endParaRPr lang="cs-CZ" dirty="0">
              <a:latin typeface="Arial" charset="0"/>
              <a:cs typeface="Arial" charset="0"/>
            </a:endParaRPr>
          </a:p>
          <a:p>
            <a:pPr marL="400050" lvl="1" indent="0">
              <a:spcBef>
                <a:spcPts val="1800"/>
              </a:spcBef>
              <a:spcAft>
                <a:spcPts val="600"/>
              </a:spcAft>
              <a:buNone/>
              <a:defRPr/>
            </a:pPr>
            <a:endParaRPr lang="cs-CZ" dirty="0">
              <a:latin typeface="Arial" charset="0"/>
              <a:cs typeface="Arial" charset="0"/>
            </a:endParaRPr>
          </a:p>
        </p:txBody>
      </p:sp>
      <p:sp>
        <p:nvSpPr>
          <p:cNvPr id="6" name="Nadpis 1"/>
          <p:cNvSpPr txBox="1">
            <a:spLocks/>
          </p:cNvSpPr>
          <p:nvPr/>
        </p:nvSpPr>
        <p:spPr>
          <a:xfrm>
            <a:off x="363538" y="239713"/>
            <a:ext cx="8229600" cy="741015"/>
          </a:xfrm>
          <a:prstGeom prst="rect">
            <a:avLst/>
          </a:prstGeom>
        </p:spPr>
        <p:txBody>
          <a:bodyPr/>
          <a:lstStyle>
            <a:lvl1pPr algn="ctr" defTabSz="457200" rtl="0" eaLnBrk="1" latinLnBrk="0" hangingPunct="1">
              <a:spcBef>
                <a:spcPct val="0"/>
              </a:spcBef>
              <a:buNone/>
              <a:defRPr sz="3500" kern="1200" cap="all">
                <a:solidFill>
                  <a:schemeClr val="tx1"/>
                </a:solidFill>
                <a:latin typeface="Arial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cs-CZ" sz="3200" b="1" dirty="0">
                <a:solidFill>
                  <a:srgbClr val="0070C0"/>
                </a:solidFill>
                <a:latin typeface="Myriad Pro"/>
              </a:rPr>
              <a:t>102. Výzva IROP</a:t>
            </a:r>
          </a:p>
        </p:txBody>
      </p:sp>
      <p:pic>
        <p:nvPicPr>
          <p:cNvPr id="7" name="Picture 2" descr="\\nt1\O\Loga 2014_2020\IROP\Logolinky\RGB\JPG\IROP_CZ_RO_B_C RGB_malý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31" y="6172856"/>
            <a:ext cx="4199492" cy="6914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627982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144016" y="980729"/>
            <a:ext cx="9252520" cy="4958418"/>
          </a:xfrm>
        </p:spPr>
        <p:txBody>
          <a:bodyPr rtlCol="0">
            <a:noAutofit/>
          </a:bodyPr>
          <a:lstStyle/>
          <a:p>
            <a:pPr marL="400050" lvl="1" indent="0">
              <a:spcBef>
                <a:spcPts val="1800"/>
              </a:spcBef>
              <a:spcAft>
                <a:spcPts val="600"/>
              </a:spcAft>
              <a:buNone/>
              <a:defRPr/>
            </a:pPr>
            <a:endParaRPr lang="cs-CZ" dirty="0">
              <a:latin typeface="Arial" charset="0"/>
              <a:cs typeface="Arial" charset="0"/>
            </a:endParaRPr>
          </a:p>
        </p:txBody>
      </p:sp>
      <p:sp>
        <p:nvSpPr>
          <p:cNvPr id="6" name="Nadpis 1"/>
          <p:cNvSpPr txBox="1">
            <a:spLocks/>
          </p:cNvSpPr>
          <p:nvPr/>
        </p:nvSpPr>
        <p:spPr>
          <a:xfrm>
            <a:off x="363538" y="239713"/>
            <a:ext cx="8229600" cy="741015"/>
          </a:xfrm>
          <a:prstGeom prst="rect">
            <a:avLst/>
          </a:prstGeom>
        </p:spPr>
        <p:txBody>
          <a:bodyPr/>
          <a:lstStyle>
            <a:lvl1pPr algn="ctr" defTabSz="457200" rtl="0" eaLnBrk="1" latinLnBrk="0" hangingPunct="1">
              <a:spcBef>
                <a:spcPct val="0"/>
              </a:spcBef>
              <a:buNone/>
              <a:defRPr sz="3500" kern="1200" cap="all">
                <a:solidFill>
                  <a:schemeClr val="tx1"/>
                </a:solidFill>
                <a:latin typeface="Arial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cs-CZ" sz="3200" b="1" dirty="0">
                <a:solidFill>
                  <a:srgbClr val="0070C0"/>
                </a:solidFill>
                <a:latin typeface="Myriad Pro"/>
              </a:rPr>
              <a:t>102. Výzva IROP – omezení na výzvu</a:t>
            </a:r>
          </a:p>
        </p:txBody>
      </p:sp>
      <p:graphicFrame>
        <p:nvGraphicFramePr>
          <p:cNvPr id="8228" name="Tabulka 8227">
            <a:extLst>
              <a:ext uri="{FF2B5EF4-FFF2-40B4-BE49-F238E27FC236}">
                <a16:creationId xmlns:a16="http://schemas.microsoft.com/office/drawing/2014/main" id="{44904CE5-A56A-48D9-A988-6D9F6046F21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1139334"/>
              </p:ext>
            </p:extLst>
          </p:nvPr>
        </p:nvGraphicFramePr>
        <p:xfrm>
          <a:off x="523553" y="980728"/>
          <a:ext cx="7909570" cy="489850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954785">
                  <a:extLst>
                    <a:ext uri="{9D8B030D-6E8A-4147-A177-3AD203B41FA5}">
                      <a16:colId xmlns:a16="http://schemas.microsoft.com/office/drawing/2014/main" val="604441478"/>
                    </a:ext>
                  </a:extLst>
                </a:gridCol>
                <a:gridCol w="3954785">
                  <a:extLst>
                    <a:ext uri="{9D8B030D-6E8A-4147-A177-3AD203B41FA5}">
                      <a16:colId xmlns:a16="http://schemas.microsoft.com/office/drawing/2014/main" val="1119807488"/>
                    </a:ext>
                  </a:extLst>
                </a:gridCol>
              </a:tblGrid>
              <a:tr h="720080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" charset="0"/>
                          <a:cs typeface="Arial" charset="0"/>
                        </a:rPr>
                        <a:t>Rozvoj infrastruktury krajských hygienických stanic</a:t>
                      </a:r>
                    </a:p>
                  </a:txBody>
                  <a:tcPr marL="68580" marR="68580" marT="0" marB="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" charset="0"/>
                          <a:cs typeface="Arial" charset="0"/>
                        </a:rPr>
                        <a:t>Rozvoj laboratorních kapacit pro PCR testování</a:t>
                      </a:r>
                    </a:p>
                  </a:txBody>
                  <a:tcPr marL="68580" marR="68580" marT="0" marB="0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4985943"/>
                  </a:ext>
                </a:extLst>
              </a:tr>
              <a:tr h="558277"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cs-CZ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Podíl financování z celkových způsobilých výdajů</a:t>
                      </a: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cs-CZ" sz="16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5019434"/>
                  </a:ext>
                </a:extLst>
              </a:tr>
              <a:tr h="57606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cs-CZ" sz="16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100% z ERDF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70% z ERDF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10% SR (PO OSS)</a:t>
                      </a: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4364512"/>
                  </a:ext>
                </a:extLst>
              </a:tr>
              <a:tr h="432048">
                <a:tc gridSpan="2">
                  <a:txBody>
                    <a:bodyPr/>
                    <a:lstStyle/>
                    <a:p>
                      <a:pPr marL="0" algn="ctr" defTabSz="4572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cs-CZ" sz="16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ctr" defTabSz="4572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Limity celkových způsobilých výdajů (CZV)</a:t>
                      </a: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cs-CZ" sz="16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0437644"/>
                  </a:ext>
                </a:extLst>
              </a:tr>
              <a:tr h="62242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cs-CZ" sz="1600" dirty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</a:rPr>
                        <a:t>dolní limit CZV není stanoven</a:t>
                      </a:r>
                      <a:endParaRPr lang="cs-CZ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cs-CZ" sz="1600" b="1" dirty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dolní limit CZV není stanoven</a:t>
                      </a: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3710500"/>
                  </a:ext>
                </a:extLst>
              </a:tr>
              <a:tr h="63581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cs-CZ" sz="1600" dirty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</a:rPr>
                        <a:t>max. 25 mil. Kč</a:t>
                      </a:r>
                      <a:endParaRPr lang="cs-CZ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cs-CZ" sz="1600" b="1" dirty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</a:rPr>
                        <a:t>max. 2 915 500 Kč</a:t>
                      </a:r>
                      <a:endParaRPr lang="cs-CZ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1215405"/>
                  </a:ext>
                </a:extLst>
              </a:tr>
              <a:tr h="588279"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cs-CZ" sz="16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solidFill>
                            <a:schemeClr val="tx1"/>
                          </a:solidFill>
                          <a:effectLst/>
                        </a:rPr>
                        <a:t>Limit</a:t>
                      </a:r>
                      <a:r>
                        <a:rPr lang="cs-CZ" sz="1600" b="1" baseline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cs-CZ" sz="1600" b="1" dirty="0">
                          <a:solidFill>
                            <a:schemeClr val="tx1"/>
                          </a:solidFill>
                          <a:effectLst/>
                        </a:rPr>
                        <a:t>počtu předkládaných projektů</a:t>
                      </a:r>
                      <a:endParaRPr lang="cs-CZ" sz="1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cs-CZ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95306278"/>
                  </a:ext>
                </a:extLst>
              </a:tr>
              <a:tr h="69471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cs-CZ" sz="1600" dirty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</a:rPr>
                        <a:t>max. 1 projekt na žadatele </a:t>
                      </a:r>
                      <a:endParaRPr lang="cs-CZ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cs-CZ" sz="1600" b="1" dirty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</a:rPr>
                        <a:t>max. 1 projekt na žadatele </a:t>
                      </a:r>
                      <a:endParaRPr lang="cs-CZ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71154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501229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144016" y="980729"/>
            <a:ext cx="8676456" cy="4958418"/>
          </a:xfrm>
        </p:spPr>
        <p:txBody>
          <a:bodyPr rtlCol="0">
            <a:noAutofit/>
          </a:bodyPr>
          <a:lstStyle/>
          <a:p>
            <a:pPr marL="400050" lvl="1" indent="0">
              <a:spcBef>
                <a:spcPts val="1200"/>
              </a:spcBef>
              <a:spcAft>
                <a:spcPts val="600"/>
              </a:spcAft>
              <a:buNone/>
              <a:defRPr/>
            </a:pPr>
            <a:endParaRPr lang="cs-CZ" sz="2000" b="1" dirty="0"/>
          </a:p>
          <a:p>
            <a:pPr marL="400050" lvl="1" indent="0">
              <a:spcBef>
                <a:spcPts val="1200"/>
              </a:spcBef>
              <a:spcAft>
                <a:spcPts val="600"/>
              </a:spcAft>
              <a:buNone/>
              <a:defRPr/>
            </a:pPr>
            <a:r>
              <a:rPr lang="cs-CZ" sz="2400" b="1" dirty="0"/>
              <a:t>Rozvoj infrastruktury krajských hygienických stanic</a:t>
            </a:r>
            <a:endParaRPr lang="cs-CZ" sz="2400" dirty="0"/>
          </a:p>
          <a:p>
            <a:pPr marL="400050" lvl="1" indent="0">
              <a:spcBef>
                <a:spcPts val="1200"/>
              </a:spcBef>
              <a:spcAft>
                <a:spcPts val="600"/>
              </a:spcAft>
              <a:buNone/>
              <a:defRPr/>
            </a:pPr>
            <a:r>
              <a:rPr lang="cs-CZ" sz="1600" b="1" dirty="0"/>
              <a:t>Hlavní podporované aktivity projektu: 85% CZV</a:t>
            </a:r>
          </a:p>
          <a:p>
            <a:pPr marL="685800" lvl="1">
              <a:spcBef>
                <a:spcPts val="1800"/>
              </a:spcBef>
              <a:spcAft>
                <a:spcPts val="600"/>
              </a:spcAft>
              <a:defRPr/>
            </a:pPr>
            <a:r>
              <a:rPr lang="cs-CZ" sz="1600" dirty="0"/>
              <a:t>stavby, rekonstrukce a modernizace pracovišť zajišťujících výkon státního zdravotního dozoru v oblasti ochrany veřejného zdraví;</a:t>
            </a:r>
          </a:p>
          <a:p>
            <a:pPr marL="685800" lvl="1">
              <a:spcBef>
                <a:spcPts val="1800"/>
              </a:spcBef>
              <a:spcAft>
                <a:spcPts val="600"/>
              </a:spcAft>
              <a:defRPr/>
            </a:pPr>
            <a:r>
              <a:rPr lang="cs-CZ" sz="1600" dirty="0"/>
              <a:t>pořízení vybavení a technologií včetně IT zařízení pro výkon státního zdravotního dozoru v oblasti ochrany veřejného zdraví; </a:t>
            </a:r>
          </a:p>
          <a:p>
            <a:pPr marL="685800" lvl="1">
              <a:spcBef>
                <a:spcPts val="1800"/>
              </a:spcBef>
              <a:spcAft>
                <a:spcPts val="600"/>
              </a:spcAft>
              <a:defRPr/>
            </a:pPr>
            <a:r>
              <a:rPr lang="cs-CZ" sz="1600" dirty="0"/>
              <a:t>rozvoj vozového parku.</a:t>
            </a:r>
          </a:p>
          <a:p>
            <a:pPr marL="400050" lvl="1" indent="0">
              <a:spcBef>
                <a:spcPts val="1200"/>
              </a:spcBef>
              <a:spcAft>
                <a:spcPts val="600"/>
              </a:spcAft>
              <a:buNone/>
              <a:defRPr/>
            </a:pPr>
            <a:endParaRPr lang="cs-CZ" sz="1600" b="1" dirty="0"/>
          </a:p>
        </p:txBody>
      </p:sp>
      <p:sp>
        <p:nvSpPr>
          <p:cNvPr id="6" name="Nadpis 1"/>
          <p:cNvSpPr txBox="1">
            <a:spLocks/>
          </p:cNvSpPr>
          <p:nvPr/>
        </p:nvSpPr>
        <p:spPr>
          <a:xfrm>
            <a:off x="363538" y="239713"/>
            <a:ext cx="8229600" cy="741015"/>
          </a:xfrm>
          <a:prstGeom prst="rect">
            <a:avLst/>
          </a:prstGeom>
        </p:spPr>
        <p:txBody>
          <a:bodyPr/>
          <a:lstStyle>
            <a:lvl1pPr algn="ctr" defTabSz="457200" rtl="0" eaLnBrk="1" latinLnBrk="0" hangingPunct="1">
              <a:spcBef>
                <a:spcPct val="0"/>
              </a:spcBef>
              <a:buNone/>
              <a:defRPr sz="3500" kern="1200" cap="all">
                <a:solidFill>
                  <a:schemeClr val="tx1"/>
                </a:solidFill>
                <a:latin typeface="Arial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cs-CZ" sz="3200" b="1" dirty="0">
                <a:solidFill>
                  <a:srgbClr val="0070C0"/>
                </a:solidFill>
                <a:latin typeface="Myriad Pro"/>
              </a:rPr>
              <a:t>102. Výzva IROP</a:t>
            </a:r>
          </a:p>
        </p:txBody>
      </p:sp>
      <p:pic>
        <p:nvPicPr>
          <p:cNvPr id="7" name="Picture 2" descr="\\nt1\O\Loga 2014_2020\IROP\Logolinky\RGB\JPG\IROP_CZ_RO_B_C RGB_malý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31" y="6172856"/>
            <a:ext cx="4199492" cy="6914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70692821"/>
      </p:ext>
    </p:extLst>
  </p:cSld>
  <p:clrMapOvr>
    <a:masterClrMapping/>
  </p:clrMapOvr>
</p:sld>
</file>

<file path=ppt/theme/theme1.xml><?xml version="1.0" encoding="utf-8"?>
<a:theme xmlns:a="http://schemas.openxmlformats.org/drawingml/2006/main" name="MotivIROP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Základní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10147</TotalTime>
  <Words>1458</Words>
  <Application>Microsoft Office PowerPoint</Application>
  <PresentationFormat>Předvádění na obrazovce (4:3)</PresentationFormat>
  <Paragraphs>250</Paragraphs>
  <Slides>22</Slides>
  <Notes>17</Notes>
  <HiddenSlides>0</HiddenSlides>
  <MMClips>0</MMClips>
  <ScaleCrop>false</ScaleCrop>
  <HeadingPairs>
    <vt:vector size="6" baseType="variant">
      <vt:variant>
        <vt:lpstr>Použitá písma</vt:lpstr>
      </vt:variant>
      <vt:variant>
        <vt:i4>7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22</vt:i4>
      </vt:variant>
    </vt:vector>
  </HeadingPairs>
  <TitlesOfParts>
    <vt:vector size="30" baseType="lpstr">
      <vt:lpstr>Arial</vt:lpstr>
      <vt:lpstr>Arial Black</vt:lpstr>
      <vt:lpstr>Calibri</vt:lpstr>
      <vt:lpstr>Myriad Pro</vt:lpstr>
      <vt:lpstr>Myriad Pro Black</vt:lpstr>
      <vt:lpstr>Times New Roman</vt:lpstr>
      <vt:lpstr>Wingdings</vt:lpstr>
      <vt:lpstr>MotivIROP</vt:lpstr>
      <vt:lpstr>Prezentace aplikace PowerPoint</vt:lpstr>
      <vt:lpstr>Role MMR, CRR a MZ v irop </vt:lpstr>
      <vt:lpstr>React EU - zdravotnictví </vt:lpstr>
      <vt:lpstr>Základní dokumentace k výzvě 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>MMR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Příprava programového období 2014-2020</dc:title>
  <dc:creator>*</dc:creator>
  <cp:lastModifiedBy>Živcová Petra</cp:lastModifiedBy>
  <cp:revision>869</cp:revision>
  <cp:lastPrinted>2016-05-12T10:51:48Z</cp:lastPrinted>
  <dcterms:created xsi:type="dcterms:W3CDTF">2014-10-03T06:20:14Z</dcterms:created>
  <dcterms:modified xsi:type="dcterms:W3CDTF">2021-11-15T16:34:47Z</dcterms:modified>
</cp:coreProperties>
</file>