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60" r:id="rId2"/>
    <p:sldId id="261" r:id="rId3"/>
    <p:sldId id="296" r:id="rId4"/>
    <p:sldId id="265" r:id="rId5"/>
    <p:sldId id="273" r:id="rId6"/>
    <p:sldId id="297" r:id="rId7"/>
    <p:sldId id="298" r:id="rId8"/>
    <p:sldId id="299" r:id="rId9"/>
    <p:sldId id="300" r:id="rId10"/>
    <p:sldId id="321" r:id="rId11"/>
    <p:sldId id="319" r:id="rId12"/>
    <p:sldId id="301" r:id="rId13"/>
    <p:sldId id="320" r:id="rId14"/>
    <p:sldId id="302" r:id="rId15"/>
    <p:sldId id="303" r:id="rId16"/>
    <p:sldId id="304" r:id="rId17"/>
    <p:sldId id="305" r:id="rId18"/>
    <p:sldId id="314" r:id="rId19"/>
    <p:sldId id="315" r:id="rId20"/>
    <p:sldId id="316" r:id="rId21"/>
    <p:sldId id="317" r:id="rId22"/>
    <p:sldId id="318" r:id="rId23"/>
    <p:sldId id="306" r:id="rId24"/>
    <p:sldId id="307" r:id="rId25"/>
    <p:sldId id="308" r:id="rId26"/>
    <p:sldId id="310" r:id="rId27"/>
    <p:sldId id="311" r:id="rId28"/>
    <p:sldId id="312" r:id="rId29"/>
    <p:sldId id="262" r:id="rId30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5FA4E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825"/>
    <p:restoredTop sz="86433"/>
  </p:normalViewPr>
  <p:slideViewPr>
    <p:cSldViewPr snapToGrid="0" snapToObjects="1">
      <p:cViewPr varScale="1">
        <p:scale>
          <a:sx n="114" d="100"/>
          <a:sy n="114" d="100"/>
        </p:scale>
        <p:origin x="1122" y="102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6/1/2021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662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544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801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1257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942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59793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0832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317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335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97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6791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428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0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539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64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743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939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017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r.cz/irop/statistiky/" TargetMode="External"/><Relationship Id="rId5" Type="http://schemas.openxmlformats.org/officeDocument/2006/relationships/hyperlink" Target="https://www.irop.mmr.cz/cs/" TargetMode="External"/><Relationship Id="rId4" Type="http://schemas.openxmlformats.org/officeDocument/2006/relationships/hyperlink" Target="http://www.crr.cz/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irop.mmr.cz/cs/Zadatele-a-prijemci/Dokumenty/Dokumenty/Jednotny-formular-pro-vyrizovani-zadosti-prezkum" TargetMode="Externa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mailto:andrea.faltusova@crr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crr.cz/irop/vyzvy/kontrolni-listy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hyperlink" Target="https://irop.mmr.cz/cs/zadatele-a-prijemci/dokumenty/dokumenty/zavazna-stanoviska-ro-irop" TargetMode="External"/><Relationship Id="rId4" Type="http://schemas.openxmlformats.org/officeDocument/2006/relationships/hyperlink" Target="https://irop.mmr.cz/cs/vyzvy/seznam/vyzva-101-soc-infrastruktura-energ-narocnost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konzultaceVZ@crr.cz" TargetMode="External"/><Relationship Id="rId5" Type="http://schemas.openxmlformats.org/officeDocument/2006/relationships/hyperlink" Target="https://www.crr.cz/irop/konzultacni-servis-irop/" TargetMode="Externa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1610" y="637326"/>
            <a:ext cx="7720779" cy="18920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pl-PL" sz="4800" cap="all" dirty="0">
                <a:solidFill>
                  <a:schemeClr val="bg1"/>
                </a:solidFill>
              </a:rPr>
              <a:t>Příjem a hodnocení žádostí o podporu a proces administrace</a:t>
            </a:r>
            <a:endParaRPr lang="cs-CZ" sz="48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0676" y="3012649"/>
            <a:ext cx="6400800" cy="4318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REACT-EU </a:t>
            </a:r>
            <a:b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101. výzva – Sociální infrastruktura se zvýšenou energetickou účinností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27902" y="5449324"/>
            <a:ext cx="6525303" cy="3698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4. 6. 2021</a:t>
            </a:r>
          </a:p>
          <a:p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1770C5-3C00-4007-A66B-2381A938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A4DA2B61-74B8-426C-B9A0-EDFD345E6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52514E1-F17E-4604-A8D0-1817A9F1FB8A}"/>
              </a:ext>
            </a:extLst>
          </p:cNvPr>
          <p:cNvSpPr/>
          <p:nvPr/>
        </p:nvSpPr>
        <p:spPr>
          <a:xfrm>
            <a:off x="1577130" y="729842"/>
            <a:ext cx="6518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</a:rPr>
              <a:t>Obecná kritéria přijatelnosti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F30B260-CBDF-40E6-AA41-6D563BFCEB9E}"/>
              </a:ext>
            </a:extLst>
          </p:cNvPr>
          <p:cNvSpPr txBox="1"/>
          <p:nvPr/>
        </p:nvSpPr>
        <p:spPr>
          <a:xfrm>
            <a:off x="436228" y="1895912"/>
            <a:ext cx="807859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dirty="0"/>
              <a:t>Projekty zaměřeny na podporu infrastruktury vybraných sociálních služeb dle zákona č. 108/2006 Sb., o sociálních službách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dirty="0"/>
              <a:t>V případě pobytových sociálních služeb (domovy se zvláštním režimem, domovy pro osoby se zdravotním postižením, týdenní stacionáře a chránění bydlení) je nutné závazně dodržovat Materiálně technický standard (Věcné podmínky výzvy IROP č. 101 dle REACT - EU)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Nelze podpořit sociální službu domovy pro seniory dle § 49 zákona č. 108/2006 Sb., o sociálních službách, ve znění </a:t>
            </a:r>
            <a:r>
              <a:rPr lang="cs-CZ" b="1">
                <a:solidFill>
                  <a:srgbClr val="FF0000"/>
                </a:solidFill>
              </a:rPr>
              <a:t>pozdějších předpisů</a:t>
            </a:r>
            <a:endParaRPr lang="cs-CZ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9191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7F7F737-83C2-4900-B549-426EFDE58B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8DF5E961-9A36-4D80-BA5E-F09E0A6D1220}"/>
              </a:ext>
            </a:extLst>
          </p:cNvPr>
          <p:cNvSpPr txBox="1"/>
          <p:nvPr/>
        </p:nvSpPr>
        <p:spPr>
          <a:xfrm>
            <a:off x="520117" y="830510"/>
            <a:ext cx="8011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</a:rPr>
              <a:t>Obecná kritéria přijatelnosti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D0CAB66B-7FAA-4CC5-A3D5-901591B71ABA}"/>
              </a:ext>
            </a:extLst>
          </p:cNvPr>
          <p:cNvSpPr txBox="1"/>
          <p:nvPr/>
        </p:nvSpPr>
        <p:spPr>
          <a:xfrm>
            <a:off x="683568" y="1786855"/>
            <a:ext cx="778931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Projekt je v souladu s podmínkami výzvy</a:t>
            </a:r>
          </a:p>
          <a:p>
            <a:pPr algn="just"/>
            <a:endParaRPr lang="pl-PL" b="1" dirty="0"/>
          </a:p>
          <a:p>
            <a:pPr marL="742950" lvl="1" indent="-285750" algn="just">
              <a:buFontTx/>
              <a:buChar char="-"/>
            </a:pPr>
            <a:r>
              <a:rPr lang="cs-CZ" dirty="0"/>
              <a:t>zahájení/ukončení realizace projektu: </a:t>
            </a:r>
            <a:r>
              <a:rPr lang="cs-CZ" b="1" dirty="0">
                <a:solidFill>
                  <a:srgbClr val="FF0000"/>
                </a:solidFill>
              </a:rPr>
              <a:t>1.2.2020 – 31.12.2023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cs-CZ" dirty="0"/>
              <a:t>Počátek časové způsobilosti </a:t>
            </a:r>
            <a:r>
              <a:rPr lang="cs-CZ" b="1" dirty="0"/>
              <a:t>pro ukončené projekty k datu registrace žádosti:</a:t>
            </a:r>
          </a:p>
          <a:p>
            <a:pPr lvl="2" algn="just"/>
            <a:r>
              <a:rPr lang="cs-CZ" dirty="0"/>
              <a:t>     DUZP (datum uskutečnění zdanitelného plnění) na účetním</a:t>
            </a:r>
          </a:p>
          <a:p>
            <a:pPr lvl="2" algn="just"/>
            <a:r>
              <a:rPr lang="cs-CZ" dirty="0"/>
              <a:t>     dokladu a vznik výdaje, tj. úhrada po 1. 2. 2020</a:t>
            </a:r>
          </a:p>
          <a:p>
            <a:pPr lvl="2" algn="just"/>
            <a:r>
              <a:rPr lang="cs-CZ" dirty="0"/>
              <a:t>     Smlouva s dodavatelem vztahující se ke způsobilým výdajům</a:t>
            </a:r>
          </a:p>
          <a:p>
            <a:pPr lvl="2" algn="just"/>
            <a:r>
              <a:rPr lang="cs-CZ" dirty="0"/>
              <a:t>     musí být uzavřená po 1. 2. 2020. </a:t>
            </a:r>
          </a:p>
          <a:p>
            <a:pPr marL="1200150" lvl="2" indent="-285750" algn="just">
              <a:buFont typeface="Wingdings" panose="05000000000000000000" pitchFamily="2" charset="2"/>
              <a:buChar char="ü"/>
            </a:pPr>
            <a:r>
              <a:rPr lang="cs-CZ" dirty="0"/>
              <a:t>Počátek časové způsobilosti </a:t>
            </a:r>
            <a:r>
              <a:rPr lang="cs-CZ" b="1" dirty="0"/>
              <a:t>pro neukončené projekty k datu registrace žádosti:</a:t>
            </a:r>
          </a:p>
          <a:p>
            <a:pPr lvl="2" algn="just"/>
            <a:r>
              <a:rPr lang="cs-CZ" dirty="0"/>
              <a:t>     DUZP na účetním dokladu a vznik výdaje, tj. úhrada po 1. 2. 2020</a:t>
            </a:r>
          </a:p>
          <a:p>
            <a:pPr lvl="2" algn="just"/>
            <a:r>
              <a:rPr lang="cs-CZ" dirty="0"/>
              <a:t>     Smlouva s dodavatelem vztahující se ke způsobilým výdajům</a:t>
            </a:r>
          </a:p>
          <a:p>
            <a:pPr lvl="2" algn="just"/>
            <a:r>
              <a:rPr lang="cs-CZ" dirty="0"/>
              <a:t>     může být uzavřená před 1. 2. 2020. </a:t>
            </a:r>
          </a:p>
        </p:txBody>
      </p:sp>
    </p:spTree>
    <p:extLst>
      <p:ext uri="{BB962C8B-B14F-4D97-AF65-F5344CB8AC3E}">
        <p14:creationId xmlns:p14="http://schemas.microsoft.com/office/powerpoint/2010/main" val="256269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Obecná kritéria přijatelnosti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</a:rPr>
              <a:t>Žadatel splňuje definici oprávněného příjemce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kraje,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obce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organizace zřizované kraji, 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organizace zakládané kraji,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organizace zřizované obcemi,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organizace zakládané obcemi,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dobrovolné svazky obcí,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organizace zřizované dobrovolnými svazky obcí,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organizace zakládané dobrovolnými svazky obcí,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městské části hlavního města Prahy,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organizace zřizované městskými částmi hlavního města Prahy,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organizace zakládané městskými částmi hlavního města Prahy,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příspěvkové organizace organizačních složek státu (dále jen „PO OSS“),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nestátní neziskové organizace,</a:t>
            </a: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cs-CZ" dirty="0"/>
              <a:t>církve,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církevní organizace.</a:t>
            </a:r>
            <a:endParaRPr 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419478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086DE981-FF0E-4AC2-BD03-CF41DBD37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A9D06E20-9342-4C75-A0D3-C02C917AF213}"/>
              </a:ext>
            </a:extLst>
          </p:cNvPr>
          <p:cNvSpPr txBox="1"/>
          <p:nvPr/>
        </p:nvSpPr>
        <p:spPr>
          <a:xfrm>
            <a:off x="453006" y="604007"/>
            <a:ext cx="7868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</a:rPr>
              <a:t>Obecná kritéria přijatelnosti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A06A20CC-9F12-4C22-B6C1-173185671729}"/>
              </a:ext>
            </a:extLst>
          </p:cNvPr>
          <p:cNvSpPr txBox="1"/>
          <p:nvPr/>
        </p:nvSpPr>
        <p:spPr>
          <a:xfrm>
            <a:off x="453006" y="1409350"/>
            <a:ext cx="808698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/>
              <a:t>Projekt respektuje minimální a maximální hranici celkových způsobilých výdajů, pokud jsou stanoveny</a:t>
            </a:r>
          </a:p>
          <a:p>
            <a:pPr lvl="1" algn="just"/>
            <a:r>
              <a:rPr lang="cs-CZ" sz="2000"/>
              <a:t>- min. výše celkových způsobilých výdajů – </a:t>
            </a:r>
            <a:r>
              <a:rPr lang="cs-CZ" sz="2000" b="1"/>
              <a:t>500 000 Kč</a:t>
            </a:r>
          </a:p>
          <a:p>
            <a:pPr lvl="1" algn="just"/>
            <a:r>
              <a:rPr lang="cs-CZ" sz="2000"/>
              <a:t>- max. výše celkových způsobilých výdajů – </a:t>
            </a:r>
            <a:r>
              <a:rPr lang="cs-CZ" sz="2000" b="1"/>
              <a:t>60 000 000 Kč  </a:t>
            </a:r>
          </a:p>
          <a:p>
            <a:pPr lvl="1" algn="just"/>
            <a:endParaRPr lang="cs-CZ" sz="20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/>
              <a:t>Projekt respektuje limity způsobilých výdajů, pokud jsou stanoveny</a:t>
            </a:r>
          </a:p>
          <a:p>
            <a:pPr lvl="1" algn="just"/>
            <a:r>
              <a:rPr lang="cs-CZ" sz="2000"/>
              <a:t>- max. 15 % na vedlejší způsobilé výdaje</a:t>
            </a:r>
          </a:p>
          <a:p>
            <a:pPr lvl="1" algn="just"/>
            <a:endParaRPr lang="cs-CZ" sz="200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/>
              <a:t>Výsledky projektu jsou udržitelné</a:t>
            </a:r>
          </a:p>
          <a:p>
            <a:pPr lvl="1" algn="just"/>
            <a:r>
              <a:rPr lang="cs-CZ" sz="2000"/>
              <a:t>- zajištění provozní, finanční a administrativní udržitelnosti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0654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Obecná kritéria přijatelnosti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Projekt nemá negativní vliv na žádnou z horizontálních priorit IROP (udržitelný rozvoj, rovné příležitosti a zákaz diskriminace, rovnost mužů a žen) </a:t>
            </a:r>
          </a:p>
          <a:p>
            <a:pPr algn="just"/>
            <a:r>
              <a:rPr lang="cs-CZ" b="1" dirty="0"/>
              <a:t>	- </a:t>
            </a:r>
            <a:r>
              <a:rPr lang="cs-CZ" dirty="0"/>
              <a:t>projekt musí mít pozitivní/neutrální vliv na horizontální principy</a:t>
            </a:r>
          </a:p>
          <a:p>
            <a:pPr lvl="1"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/>
              <a:t>Potřebnost realizace projektu je odůvodněná</a:t>
            </a:r>
          </a:p>
          <a:p>
            <a:pPr algn="just"/>
            <a:r>
              <a:rPr lang="cs-CZ" dirty="0">
                <a:solidFill>
                  <a:srgbClr val="00B050"/>
                </a:solidFill>
              </a:rPr>
              <a:t>         </a:t>
            </a:r>
            <a:r>
              <a:rPr lang="cs-CZ" dirty="0"/>
              <a:t>- přímá vazba na základní činnosti uvedené v zákoně č. 108/2006 Sb., </a:t>
            </a:r>
          </a:p>
          <a:p>
            <a:pPr algn="just"/>
            <a:r>
              <a:rPr lang="cs-CZ" dirty="0"/>
              <a:t>           o sociálních službách</a:t>
            </a:r>
          </a:p>
          <a:p>
            <a:pPr algn="just"/>
            <a:r>
              <a:rPr lang="cs-CZ" dirty="0"/>
              <a:t>	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b="1" dirty="0">
                <a:solidFill>
                  <a:srgbClr val="FF0000"/>
                </a:solidFill>
              </a:rPr>
              <a:t>Projekt je v souladu s pravidly veřejné podpory</a:t>
            </a:r>
            <a:endParaRPr lang="cs-CZ" sz="1200" b="1" dirty="0">
              <a:solidFill>
                <a:srgbClr val="FF0000"/>
              </a:solidFill>
            </a:endParaRPr>
          </a:p>
          <a:p>
            <a:pPr lvl="1" algn="just"/>
            <a:r>
              <a:rPr lang="cs-CZ" dirty="0"/>
              <a:t>- služba obecného hospodářského zájmu dle Rozhodnutí Komise 2012/21/EU</a:t>
            </a:r>
          </a:p>
          <a:p>
            <a:pPr lvl="1"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Statutární zástupce žadatele je trestně bezúhonný </a:t>
            </a:r>
          </a:p>
          <a:p>
            <a:pPr lvl="1" algn="just"/>
            <a:r>
              <a:rPr lang="cs-CZ" dirty="0"/>
              <a:t>- uvedeno v čestném prohlášení, které je integrální součástí žádosti o podporu vyplňované v MS2014+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40837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Specifická kritéria přijatelnosti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Projekt je v souladu s Národní strategií rozvoje sociálních služeb 2016 – 2020</a:t>
            </a:r>
          </a:p>
          <a:p>
            <a:pPr algn="just"/>
            <a:r>
              <a:rPr lang="cs-CZ" dirty="0"/>
              <a:t>     - popsat ve Studii proveditelnosti (příloha č. 3)</a:t>
            </a:r>
          </a:p>
          <a:p>
            <a:pPr algn="just"/>
            <a:endParaRPr lang="cs-CZ" b="1" dirty="0">
              <a:solidFill>
                <a:srgbClr val="FF0000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 projektu bylo doloženo souhlasné stanovisko subjektu, který vydal komunitní plán nebo krajský střednědobý plán rozvoje sociálních služeb; případně Národní strategii rozvoje sociálních služeb 2016 – 2025 (zde pouze u sociálních služeb s nadregionální nebo celostátní působností, které jsou financovány podle § 104, odst. 3, písm. a) zákona č. 108/2006 Sb., o sociálních službách)</a:t>
            </a:r>
            <a:endParaRPr lang="cs-CZ" b="1" dirty="0">
              <a:solidFill>
                <a:schemeClr val="accent1"/>
              </a:solidFill>
            </a:endParaRPr>
          </a:p>
          <a:p>
            <a:pPr algn="just"/>
            <a:r>
              <a:rPr lang="cs-CZ" b="1" dirty="0">
                <a:solidFill>
                  <a:schemeClr val="accent1"/>
                </a:solidFill>
              </a:rPr>
              <a:t>	</a:t>
            </a:r>
            <a:r>
              <a:rPr lang="cs-CZ" dirty="0"/>
              <a:t>- popsat ve Studii proveditelnosti (příloha č. 3)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Poskytované služby jsou uvedené v zákoně o sociálních službách</a:t>
            </a:r>
          </a:p>
          <a:p>
            <a:pPr algn="just"/>
            <a:r>
              <a:rPr lang="cs-CZ" b="1" dirty="0">
                <a:solidFill>
                  <a:schemeClr val="accent1"/>
                </a:solidFill>
              </a:rPr>
              <a:t>	</a:t>
            </a:r>
            <a:r>
              <a:rPr lang="cs-CZ" dirty="0"/>
              <a:t>- popsat ve Studii proveditelnosti (příloha č. 3)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86503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Specifická kritéria přijatelnosti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Žadatel má zajištěnou administrativní, finanční a provozní kapacitu k realizaci a udržitelnosti projektu</a:t>
            </a:r>
          </a:p>
          <a:p>
            <a:pPr algn="just"/>
            <a:r>
              <a:rPr lang="cs-CZ" b="1" dirty="0">
                <a:solidFill>
                  <a:schemeClr val="accent1"/>
                </a:solidFill>
              </a:rPr>
              <a:t>	</a:t>
            </a:r>
            <a:r>
              <a:rPr lang="cs-CZ" dirty="0"/>
              <a:t>- popsat ve Studii proveditelnosti (příloha č. 3)</a:t>
            </a:r>
          </a:p>
          <a:p>
            <a:pPr algn="just"/>
            <a:endParaRPr lang="en-US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Výdaje na hlavní aktivity v rozpočtu projektu odpovídají tržním cenám</a:t>
            </a:r>
          </a:p>
          <a:p>
            <a:pPr algn="just"/>
            <a:r>
              <a:rPr lang="cs-CZ" b="1" dirty="0">
                <a:solidFill>
                  <a:schemeClr val="accent1"/>
                </a:solidFill>
              </a:rPr>
              <a:t>	</a:t>
            </a:r>
            <a:r>
              <a:rPr lang="cs-CZ" dirty="0"/>
              <a:t>- popsat ve Studii proveditelnosti (příloha č. 3)</a:t>
            </a:r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Minimálně 85 % způsobilých výdajů projektu je zaměřeno na hlavní aktivitu projektu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Cílové hodnoty indikátorů odpovídají cílům projektu</a:t>
            </a:r>
          </a:p>
          <a:p>
            <a:pPr algn="just"/>
            <a:r>
              <a:rPr lang="cs-CZ" dirty="0"/>
              <a:t>       - popsat ve Studii proveditelnosti (příloha č. 3)</a:t>
            </a: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64413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Specifická kritéria přijatelnosti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Harmonogram realizace projektu je reálný a proveditelný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Projekt u sociálních služeb stanovených výzvou splňuje materiálně – technické standardy MPSV</a:t>
            </a:r>
          </a:p>
          <a:p>
            <a:pPr algn="just"/>
            <a:r>
              <a:rPr lang="cs-CZ" dirty="0"/>
              <a:t>      - popsat ve Studii proveditelnosti (příloha č. 3)</a:t>
            </a:r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V projektu je jasně vymezena cílová skupina</a:t>
            </a:r>
          </a:p>
          <a:p>
            <a:pPr algn="just"/>
            <a:r>
              <a:rPr lang="cs-CZ" dirty="0"/>
              <a:t>        - popsat ve Studii proveditelnosti (příloha č. 3)</a:t>
            </a:r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V hodnocení </a:t>
            </a:r>
            <a:r>
              <a:rPr lang="cs-CZ" b="1" dirty="0" err="1"/>
              <a:t>eCBA</a:t>
            </a:r>
            <a:r>
              <a:rPr lang="cs-CZ" b="1" dirty="0"/>
              <a:t>/finanční analýze projekt dosáhne minimálně stanovené hodnoty ukazatelů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cs-CZ" dirty="0"/>
              <a:t>	- dle struktury uvedené v příloze č. 3 těchto Pravidel. </a:t>
            </a:r>
          </a:p>
          <a:p>
            <a:pPr algn="just"/>
            <a:r>
              <a:rPr lang="cs-CZ" dirty="0"/>
              <a:t>       - CBA v MS2014+ žadatel nevyplňuje. </a:t>
            </a:r>
          </a:p>
          <a:p>
            <a:pPr algn="just"/>
            <a:r>
              <a:rPr lang="cs-CZ" dirty="0"/>
              <a:t>       - z finanční analýzy ve Studii proveditelnosti vyplývá, že je </a:t>
            </a:r>
          </a:p>
          <a:p>
            <a:pPr algn="just"/>
            <a:r>
              <a:rPr lang="cs-CZ" dirty="0"/>
              <a:t>         projekt udržitelný a nedochází k přefinancování.</a:t>
            </a:r>
          </a:p>
          <a:p>
            <a:pPr algn="just"/>
            <a:r>
              <a:rPr lang="cs-CZ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9133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E609DF0F-E1D3-4D16-BEEF-185FC78C9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CF72752D-813A-44D2-BFB6-79998431AF8B}"/>
              </a:ext>
            </a:extLst>
          </p:cNvPr>
          <p:cNvSpPr txBox="1"/>
          <p:nvPr/>
        </p:nvSpPr>
        <p:spPr>
          <a:xfrm>
            <a:off x="545284" y="805343"/>
            <a:ext cx="790242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</a:rPr>
              <a:t>Specifická kritéria přijatelnosti</a:t>
            </a:r>
          </a:p>
          <a:p>
            <a:pPr algn="ctr"/>
            <a:r>
              <a:rPr lang="cs-CZ" sz="2800" b="1" cap="all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Zaměřená na energetickou účinnost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CB22F81-5812-4B80-9099-F9D8EA11712D}"/>
              </a:ext>
            </a:extLst>
          </p:cNvPr>
          <p:cNvSpPr txBox="1"/>
          <p:nvPr/>
        </p:nvSpPr>
        <p:spPr>
          <a:xfrm>
            <a:off x="444617" y="1929468"/>
            <a:ext cx="800309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Specifická kritéria přijatelnosti zaměřená na energetickou účinnost budou posuzována specialisty z SC 2.5. </a:t>
            </a:r>
          </a:p>
          <a:p>
            <a:endParaRPr lang="cs-CZ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Projektem budou v případě změny dokončené budovy* splněny následující parametry: </a:t>
            </a:r>
          </a:p>
          <a:p>
            <a:endParaRPr lang="cs-CZ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Primární energie z neobnovitelných zdrojů dosáhne hodnoty ≤0,8 x referenční hodnoty primární energie z neobnovitelných zdrojů pro změnu dokončené budovy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Minimální úspora dodané energie alespoň 30 % (stanoveno rozdílem ze dvou PENB)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Průměrný součinitel prostupu tepla </a:t>
            </a:r>
            <a:r>
              <a:rPr lang="cs-CZ" dirty="0" err="1"/>
              <a:t>Uem</a:t>
            </a:r>
            <a:r>
              <a:rPr lang="cs-CZ" dirty="0"/>
              <a:t> ≤  0,85 x </a:t>
            </a:r>
            <a:r>
              <a:rPr lang="cs-CZ" dirty="0" err="1"/>
              <a:t>Uem,R</a:t>
            </a:r>
            <a:r>
              <a:rPr lang="cs-CZ" dirty="0"/>
              <a:t> (referenční hodnoty pro větší změny dokončených budov)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998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7391DC4C-796A-4C9D-954C-3B9F0F0447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12E2C644-C0A4-4EDE-A362-744D8CAA48F4}"/>
              </a:ext>
            </a:extLst>
          </p:cNvPr>
          <p:cNvSpPr txBox="1"/>
          <p:nvPr/>
        </p:nvSpPr>
        <p:spPr>
          <a:xfrm>
            <a:off x="683568" y="880845"/>
            <a:ext cx="77809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</a:rPr>
              <a:t>Specifická kritéria přijatelnosti</a:t>
            </a:r>
          </a:p>
          <a:p>
            <a:pPr algn="ctr"/>
            <a:r>
              <a:rPr lang="cs-CZ" sz="2800" b="1" cap="all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Zaměřená na energetickou účinnost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A179A36-BA55-4318-8E5E-269F5FD46D51}"/>
              </a:ext>
            </a:extLst>
          </p:cNvPr>
          <p:cNvSpPr txBox="1"/>
          <p:nvPr/>
        </p:nvSpPr>
        <p:spPr>
          <a:xfrm>
            <a:off x="369116" y="2281806"/>
            <a:ext cx="80198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Zajištěna trvalá koncentrace CO2 ≤ 1500 </a:t>
            </a:r>
            <a:r>
              <a:rPr lang="cs-CZ" dirty="0" err="1"/>
              <a:t>ppm</a:t>
            </a:r>
            <a:r>
              <a:rPr lang="cs-CZ" dirty="0"/>
              <a:t> v obytných a pobytových místnostech v souladu s pravidlem správné praxe HK ČR </a:t>
            </a:r>
            <a:r>
              <a:rPr lang="cs-CZ" dirty="0" err="1"/>
              <a:t>r.č</a:t>
            </a:r>
            <a:r>
              <a:rPr lang="cs-CZ" dirty="0"/>
              <a:t>. HKCR/4/17/01 ze dne 16. 8. 2017, TPW 170 01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Průvzdušnost obálky budovy při tlakovém rozdílu 50 Pa n50 ≤ 1,50 h-1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Nejvyšší denní teplota vzduchu v místnosti v letním období </a:t>
            </a:r>
            <a:r>
              <a:rPr lang="cs-CZ" dirty="0" err="1"/>
              <a:t>θai,max</a:t>
            </a:r>
            <a:r>
              <a:rPr lang="cs-CZ" dirty="0"/>
              <a:t> ≤ </a:t>
            </a:r>
            <a:r>
              <a:rPr lang="cs-CZ" dirty="0" err="1"/>
              <a:t>θai,max,RQ</a:t>
            </a:r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dirty="0"/>
          </a:p>
          <a:p>
            <a:r>
              <a:rPr lang="cs-CZ" dirty="0"/>
              <a:t>   *Rozdělení projektů na nové budovy a změny dokončených budov se</a:t>
            </a:r>
          </a:p>
          <a:p>
            <a:r>
              <a:rPr lang="cs-CZ" dirty="0"/>
              <a:t>    posuzuje podle § 6, odst. 3 vyhlášky č. 264/2020 Sb., o energetické</a:t>
            </a:r>
          </a:p>
          <a:p>
            <a:r>
              <a:rPr lang="cs-CZ" dirty="0"/>
              <a:t>    náročnosti budov.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47960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894269" y="1433386"/>
            <a:ext cx="7667169" cy="43750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Webové stránky</a:t>
            </a:r>
            <a:r>
              <a:rPr lang="cs-CZ" sz="2000" dirty="0"/>
              <a:t>: </a:t>
            </a:r>
            <a:r>
              <a:rPr lang="cs-CZ" sz="2000" u="sng" dirty="0">
                <a:solidFill>
                  <a:srgbClr val="5FA4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www.crr.cz</a:t>
            </a:r>
            <a:r>
              <a:rPr lang="cs-CZ" sz="2000" dirty="0">
                <a:solidFill>
                  <a:srgbClr val="5FA4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cs-CZ" sz="2000" dirty="0">
              <a:solidFill>
                <a:srgbClr val="5FA4E5"/>
              </a:solidFill>
            </a:endParaRPr>
          </a:p>
          <a:p>
            <a:pPr algn="just"/>
            <a:r>
              <a:rPr lang="cs-CZ" sz="2000" dirty="0"/>
              <a:t>     (aktuality, kontakty na centrálu a územní pracoviště IROP,          	kalendář akcí) </a:t>
            </a:r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Dokumentace k výzvám IROP</a:t>
            </a:r>
            <a:r>
              <a:rPr lang="cs-CZ" sz="2000" dirty="0"/>
              <a:t>: </a:t>
            </a:r>
            <a:r>
              <a:rPr lang="cs-CZ" sz="2000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https://www.irop.mmr.cz/cs/</a:t>
            </a:r>
            <a:r>
              <a:rPr lang="cs-CZ" sz="2000" dirty="0">
                <a:solidFill>
                  <a:srgbClr val="0000FF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cs-CZ" sz="2000" dirty="0"/>
              <a:t>(přehledný rozcestník dle jednotlivých oblastí podpor IROP)</a:t>
            </a:r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b-NO" sz="2000" b="1" dirty="0"/>
              <a:t>Statistiky</a:t>
            </a:r>
            <a:r>
              <a:rPr lang="nb-NO" sz="2000" dirty="0"/>
              <a:t>: </a:t>
            </a:r>
            <a:r>
              <a:rPr lang="nb-NO" sz="2000" u="sng" dirty="0">
                <a:solidFill>
                  <a:srgbClr val="5FA4E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https://www.crr.cz/irop/statistiky/</a:t>
            </a:r>
            <a:endParaRPr lang="nb-NO" sz="2000" dirty="0">
              <a:solidFill>
                <a:srgbClr val="5FA4E5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b="1" dirty="0"/>
              <a:t> Tabulka s aktuálními stavy alokací výzev</a:t>
            </a:r>
            <a:r>
              <a:rPr lang="cs-CZ" sz="2000" dirty="0"/>
              <a:t> (aktualizace   každých 14 dní)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cs-CZ" sz="2000" b="1" dirty="0"/>
              <a:t> </a:t>
            </a:r>
            <a:r>
              <a:rPr lang="pl-PL" sz="2000" b="1" dirty="0"/>
              <a:t>Informace o podpořených a doporučených projektech IROP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7" y="675488"/>
            <a:ext cx="7433511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cap="all" dirty="0"/>
              <a:t>Centrum pro regionální rozvoj České republiky </a:t>
            </a:r>
          </a:p>
          <a:p>
            <a:pPr algn="ctr"/>
            <a:r>
              <a:rPr lang="cs-CZ" sz="2000" cap="all" dirty="0"/>
              <a:t>– </a:t>
            </a:r>
            <a:r>
              <a:rPr lang="cs-CZ" sz="1800" cap="all" dirty="0"/>
              <a:t>informace pro žadatele a příjemce</a:t>
            </a:r>
            <a:endParaRPr lang="en-US" sz="1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86091414-5FF5-4147-8607-13346D748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B1898D08-455B-43F9-98DC-2FFBCE54B26C}"/>
              </a:ext>
            </a:extLst>
          </p:cNvPr>
          <p:cNvSpPr txBox="1"/>
          <p:nvPr/>
        </p:nvSpPr>
        <p:spPr>
          <a:xfrm>
            <a:off x="553673" y="956345"/>
            <a:ext cx="79947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</a:rPr>
              <a:t>Specifická kritéria přijatelnosti</a:t>
            </a:r>
          </a:p>
          <a:p>
            <a:pPr algn="ctr"/>
            <a:r>
              <a:rPr lang="cs-CZ" sz="2800" b="1" cap="all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Zaměřená na energetickou účinnost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E4D0118E-25E7-4A3C-B09B-AC1116B3C221}"/>
              </a:ext>
            </a:extLst>
          </p:cNvPr>
          <p:cNvSpPr txBox="1"/>
          <p:nvPr/>
        </p:nvSpPr>
        <p:spPr>
          <a:xfrm>
            <a:off x="433352" y="2298583"/>
            <a:ext cx="79024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Projektem budou v případě změny dokončené památkově chráněné budovy* splněny následující parametry:</a:t>
            </a:r>
          </a:p>
          <a:p>
            <a:endParaRPr lang="cs-CZ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Minimální úspora dodané energie alespoň 30 % (stanoveno rozdílem ze dvou PENB)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Součinitel prostupu tepla jednotlivých konstrukcí objektu, na něž je žádána podpora U ≤  0,90 x </a:t>
            </a:r>
            <a:r>
              <a:rPr lang="cs-CZ" dirty="0" err="1"/>
              <a:t>Urec</a:t>
            </a:r>
            <a:r>
              <a:rPr lang="cs-CZ" dirty="0"/>
              <a:t> (referenční hodnoty pro větší změny dokončených budov)</a:t>
            </a:r>
          </a:p>
          <a:p>
            <a:endParaRPr lang="cs-CZ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Zajištěna trvalá koncentrace CO2 ≤ 1500 </a:t>
            </a:r>
            <a:r>
              <a:rPr lang="cs-CZ" dirty="0" err="1"/>
              <a:t>ppm</a:t>
            </a:r>
            <a:r>
              <a:rPr lang="cs-CZ" dirty="0"/>
              <a:t> v obytných a pobytových místnostech v souladu s pravidlem správné praxe HK ČR </a:t>
            </a:r>
            <a:r>
              <a:rPr lang="cs-CZ" dirty="0" err="1"/>
              <a:t>r.č</a:t>
            </a:r>
            <a:r>
              <a:rPr lang="cs-CZ" dirty="0"/>
              <a:t>. HKCR/4/17/01 ze dne 16. 8. 2017, TPW 170 01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07544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4DE965B7-D768-43FC-A354-0B3AE7CE6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739AFB3A-A1C7-422F-9CED-5177F2F43DF4}"/>
              </a:ext>
            </a:extLst>
          </p:cNvPr>
          <p:cNvSpPr txBox="1"/>
          <p:nvPr/>
        </p:nvSpPr>
        <p:spPr>
          <a:xfrm>
            <a:off x="343950" y="713064"/>
            <a:ext cx="8196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</a:rPr>
              <a:t>Specifická kritéria přijatelnosti</a:t>
            </a:r>
          </a:p>
          <a:p>
            <a:pPr algn="ctr"/>
            <a:r>
              <a:rPr lang="cs-CZ" sz="2800" b="1" cap="all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Zaměřená na energetickou účinnost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8BEA1C79-1E3D-4674-8810-F9F6290ECF72}"/>
              </a:ext>
            </a:extLst>
          </p:cNvPr>
          <p:cNvSpPr txBox="1"/>
          <p:nvPr/>
        </p:nvSpPr>
        <p:spPr>
          <a:xfrm>
            <a:off x="444617" y="1853967"/>
            <a:ext cx="77010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Nejvyšší denní teplota vzduchu v místnosti v letním období </a:t>
            </a:r>
            <a:r>
              <a:rPr lang="cs-CZ" dirty="0" err="1"/>
              <a:t>θai,max</a:t>
            </a:r>
            <a:r>
              <a:rPr lang="cs-CZ" dirty="0"/>
              <a:t> ≤ </a:t>
            </a:r>
            <a:r>
              <a:rPr lang="cs-CZ" dirty="0" err="1"/>
              <a:t>θai,max,RQ</a:t>
            </a:r>
            <a:r>
              <a:rPr lang="cs-CZ" dirty="0"/>
              <a:t>   </a:t>
            </a:r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 případě výstavby nové budovy* budou splněny požadavky na budovu s téměř nulovou spotřebou od 1. ledna 2022 podle vyhlášky č. 264/2020 Sb. a dále následující parametry: </a:t>
            </a:r>
          </a:p>
          <a:p>
            <a:endParaRPr lang="cs-CZ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Zajištěna trvalá koncentrace CO2 ≤ 1500 </a:t>
            </a:r>
            <a:r>
              <a:rPr lang="cs-CZ" dirty="0" err="1"/>
              <a:t>ppm</a:t>
            </a:r>
            <a:r>
              <a:rPr lang="cs-CZ" dirty="0"/>
              <a:t> v obytných a pobytových místnostech v souladu s pravidlem správné praxe HK ČR </a:t>
            </a:r>
            <a:r>
              <a:rPr lang="cs-CZ" dirty="0" err="1"/>
              <a:t>r.č</a:t>
            </a:r>
            <a:r>
              <a:rPr lang="cs-CZ" dirty="0"/>
              <a:t>. HKCR/4/17/01 ze dne 16. 8. 2017, TPW 170 01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Průvzdušnost obálky budovy při tlakovém rozdílu 50 Pa n50 ≤ 1,0 h-1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cs-CZ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cs-CZ" dirty="0"/>
              <a:t>Nejvyšší denní teplota vzduchu v místnosti v letním období </a:t>
            </a:r>
            <a:r>
              <a:rPr lang="cs-CZ" dirty="0" err="1"/>
              <a:t>θai,max</a:t>
            </a:r>
            <a:r>
              <a:rPr lang="cs-CZ" dirty="0"/>
              <a:t> ≤ </a:t>
            </a:r>
            <a:r>
              <a:rPr lang="cs-CZ" dirty="0" err="1"/>
              <a:t>θai,max,RQ</a:t>
            </a:r>
            <a:r>
              <a:rPr lang="cs-CZ" dirty="0"/>
              <a:t> </a:t>
            </a:r>
            <a:endParaRPr lang="cs-CZ" b="1" dirty="0"/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9642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5BC386DF-73D2-4F38-A47D-A479903AA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B8A04AA-0DC9-4DD3-9771-DA867336F148}"/>
              </a:ext>
            </a:extLst>
          </p:cNvPr>
          <p:cNvSpPr txBox="1"/>
          <p:nvPr/>
        </p:nvSpPr>
        <p:spPr>
          <a:xfrm>
            <a:off x="433352" y="906011"/>
            <a:ext cx="8011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>
                <a:solidFill>
                  <a:srgbClr val="00529C"/>
                </a:solidFill>
              </a:rPr>
              <a:t>Specifická kritéria přijatelnosti</a:t>
            </a:r>
          </a:p>
          <a:p>
            <a:pPr algn="ctr"/>
            <a:r>
              <a:rPr lang="cs-CZ" sz="2800" b="1" cap="all" dirty="0">
                <a:solidFill>
                  <a:srgbClr val="00529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Zaměřená na energetickou účinnost</a:t>
            </a:r>
            <a:endParaRPr lang="en-US" sz="2800" b="1" cap="all" dirty="0">
              <a:solidFill>
                <a:srgbClr val="00529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82759C6-792C-4ACF-B709-E4F93C0673F2}"/>
              </a:ext>
            </a:extLst>
          </p:cNvPr>
          <p:cNvSpPr txBox="1"/>
          <p:nvPr/>
        </p:nvSpPr>
        <p:spPr>
          <a:xfrm>
            <a:off x="578840" y="2097248"/>
            <a:ext cx="7865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V případě nákupu vozidel pro sociální služby se bude jednat o vozidla na alternativní paliva (CNG/elektro/vodík) nebo o vozidla na konvenční paliva (benzín/diesel) splňující emisní limit 95 g CO2/km.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Bližší podrobnosti pro způsob doložení specifických kritérií přijatelnosti pro SC 6.1 (REACT-EU) v oblasti energetické náročnosti budovy viz příloha Pravidel č. 8.</a:t>
            </a:r>
          </a:p>
        </p:txBody>
      </p:sp>
    </p:spTree>
    <p:extLst>
      <p:ext uri="{BB962C8B-B14F-4D97-AF65-F5344CB8AC3E}">
        <p14:creationId xmlns:p14="http://schemas.microsoft.com/office/powerpoint/2010/main" val="4572987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EX-ANTE analýza rizik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provádí Centrum</a:t>
            </a:r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ověřují se zejména rizika: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nezpůsobilosti výdajů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podvodu a korupčního jednání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dvojího financování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pochybení ve veřejných zakázkách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nezajištění udržitelnosti projektu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nedovolené veřejné podpory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nedosažení výstupů a realizace projektu v předloženém harmonogramu 	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cs-CZ" dirty="0"/>
              <a:t>nesouladu realizace s podmínkami a dalšími závaznými postupy</a:t>
            </a:r>
          </a:p>
        </p:txBody>
      </p:sp>
    </p:spTree>
    <p:extLst>
      <p:ext uri="{BB962C8B-B14F-4D97-AF65-F5344CB8AC3E}">
        <p14:creationId xmlns:p14="http://schemas.microsoft.com/office/powerpoint/2010/main" val="3994558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EX-ANTE KONTROLA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Provádí se na základě výsledků ex-ante analýzy rizik.</a:t>
            </a:r>
            <a:endParaRPr lang="cs-CZ" dirty="0"/>
          </a:p>
          <a:p>
            <a:r>
              <a:rPr lang="cs-CZ" dirty="0"/>
              <a:t>	Zahrnuje oblasti, které ex-ante analýza rizik vyhodnotila jako rizikové.</a:t>
            </a:r>
          </a:p>
          <a:p>
            <a:endParaRPr lang="cs-CZ" b="1" dirty="0"/>
          </a:p>
          <a:p>
            <a:endParaRPr lang="cs-CZ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u="sng" dirty="0"/>
              <a:t>Forma:</a:t>
            </a:r>
            <a:endParaRPr lang="cs-CZ" u="sng" dirty="0"/>
          </a:p>
          <a:p>
            <a:r>
              <a:rPr lang="cs-CZ" dirty="0"/>
              <a:t>	- </a:t>
            </a:r>
            <a:r>
              <a:rPr lang="cs-CZ" b="1" dirty="0"/>
              <a:t>administrativního ověření </a:t>
            </a:r>
            <a:r>
              <a:rPr lang="cs-CZ" dirty="0"/>
              <a:t>– ověření na základě předložených dokladů </a:t>
            </a:r>
            <a:br>
              <a:rPr lang="cs-CZ" dirty="0"/>
            </a:br>
            <a:r>
              <a:rPr lang="cs-CZ" dirty="0"/>
              <a:t>	(v režimu úkonů předcházející kontrole),</a:t>
            </a:r>
          </a:p>
          <a:p>
            <a:r>
              <a:rPr lang="cs-CZ" dirty="0"/>
              <a:t>	- </a:t>
            </a:r>
            <a:r>
              <a:rPr lang="cs-CZ" b="1" dirty="0"/>
              <a:t>veřejnosprávní kontrola </a:t>
            </a:r>
            <a:r>
              <a:rPr lang="cs-CZ" dirty="0"/>
              <a:t>– administrativní kontrola, kontrola na místě.</a:t>
            </a:r>
          </a:p>
          <a:p>
            <a:endParaRPr lang="cs-CZ" b="1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i="1" u="sng" dirty="0"/>
              <a:t>Upozornění!</a:t>
            </a:r>
            <a:endParaRPr lang="cs-CZ" u="sng" dirty="0"/>
          </a:p>
          <a:p>
            <a:r>
              <a:rPr lang="cs-CZ" i="1" dirty="0"/>
              <a:t>	Projekt může být vyřazen z procesu hodnocení, pokud ex-ante kontrola 	zjistí porušení podmínek stanovených výzvou.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7662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>
                <a:latin typeface="Arial" panose="020B0604020202020204" pitchFamily="34" charset="0"/>
                <a:cs typeface="Arial" panose="020B0604020202020204" pitchFamily="34" charset="0"/>
              </a:rPr>
              <a:t>Výběr projektů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Provádí ŘO IROP na základě výsledků hodnocení provedeného Centrem.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V průběžných výzvách jsou žádosti o podporu </a:t>
            </a:r>
            <a:r>
              <a:rPr lang="cs-CZ" b="1" dirty="0"/>
              <a:t>seřazeny podle data a času podání žádosti </a:t>
            </a:r>
            <a:r>
              <a:rPr lang="cs-CZ" dirty="0"/>
              <a:t>v MS2014+. Počet podpořených projektů je </a:t>
            </a:r>
            <a:r>
              <a:rPr lang="cs-CZ" b="1" dirty="0"/>
              <a:t>limitován výší alokace na výzvu.</a:t>
            </a:r>
          </a:p>
          <a:p>
            <a:pPr algn="just"/>
            <a:endParaRPr lang="cs-CZ" b="1" dirty="0"/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Právní akt (Registrace akce a Rozhodnutí o poskytnutí dotace/Stanovení výdajů na financování akce PO OSS).</a:t>
            </a:r>
          </a:p>
        </p:txBody>
      </p:sp>
    </p:spTree>
    <p:extLst>
      <p:ext uri="{BB962C8B-B14F-4D97-AF65-F5344CB8AC3E}">
        <p14:creationId xmlns:p14="http://schemas.microsoft.com/office/powerpoint/2010/main" val="1835011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Žádost o přezkum výsledku hodnocení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28506" y="1012372"/>
            <a:ext cx="8229600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Žadatel může podat žádost o přezkum výsledku hodnocení žádosti o podporu </a:t>
            </a:r>
            <a:r>
              <a:rPr lang="cs-CZ" dirty="0"/>
              <a:t>po kontrole přijatelnosti a formálních náležitostí</a:t>
            </a:r>
          </a:p>
          <a:p>
            <a:pPr algn="just"/>
            <a:endParaRPr lang="cs-CZ" sz="10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Podává se do 15 kalendářních dnů ode dne doručení výsledku, a to:</a:t>
            </a:r>
            <a:endParaRPr lang="cs-CZ" dirty="0"/>
          </a:p>
          <a:p>
            <a:pPr algn="just"/>
            <a:r>
              <a:rPr lang="cs-CZ" dirty="0"/>
              <a:t>	- elektronicky v MS2014+, postup je uveden v příloze č. 19 Obecných 	pravidel pro žadatele a příjemce</a:t>
            </a:r>
          </a:p>
          <a:p>
            <a:pPr algn="just"/>
            <a:r>
              <a:rPr lang="cs-CZ" dirty="0"/>
              <a:t>	- písemně prostřednictvím formuláře uvedeného na webových stránkách 	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https://www.irop.mmr.cz/cs/Zadatele-a-</a:t>
            </a:r>
            <a:r>
              <a:rPr lang="cs-CZ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cs-CZ" u="sng" dirty="0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prijemci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/Dokumenty/Dokumenty/</a:t>
            </a:r>
            <a:r>
              <a:rPr lang="cs-CZ" u="sng" dirty="0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Jednotny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u="sng" dirty="0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formular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-pro-</a:t>
            </a:r>
            <a:r>
              <a:rPr lang="cs-CZ" u="sng" dirty="0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vyrizovani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cs-CZ" u="sng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</a:t>
            </a:r>
            <a:r>
              <a:rPr lang="cs-CZ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zadosti-</a:t>
            </a:r>
            <a:r>
              <a:rPr lang="cs-CZ" u="sng" dirty="0" err="1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prezkum</a:t>
            </a:r>
            <a:r>
              <a:rPr lang="cs-CZ" dirty="0"/>
              <a:t>, na adresu Centra.</a:t>
            </a:r>
          </a:p>
          <a:p>
            <a:pPr algn="just"/>
            <a:endParaRPr lang="cs-CZ" sz="1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Přezkumné řízení provádí ŘO IROP</a:t>
            </a:r>
            <a:r>
              <a:rPr lang="cs-CZ" dirty="0"/>
              <a:t> do 30 kalendářních dní od doručení žádosti o přezkum (ve složitějších případech do 60 pracovních dní).</a:t>
            </a:r>
          </a:p>
          <a:p>
            <a:pPr algn="just"/>
            <a:endParaRPr lang="cs-CZ" sz="105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Na základě výsledku přezkumného řízení:</a:t>
            </a:r>
            <a:endParaRPr lang="cs-CZ" dirty="0"/>
          </a:p>
          <a:p>
            <a:pPr algn="just"/>
            <a:r>
              <a:rPr lang="cs-CZ" dirty="0"/>
              <a:t>	- žádost je vrácena k opravnému hodnocení</a:t>
            </a:r>
          </a:p>
          <a:p>
            <a:pPr algn="just"/>
            <a:r>
              <a:rPr lang="pl-PL" dirty="0"/>
              <a:t>	- žádost je vyřazena z dalšího procesu hodnocení</a:t>
            </a:r>
          </a:p>
        </p:txBody>
      </p:sp>
    </p:spTree>
    <p:extLst>
      <p:ext uri="{BB962C8B-B14F-4D97-AF65-F5344CB8AC3E}">
        <p14:creationId xmlns:p14="http://schemas.microsoft.com/office/powerpoint/2010/main" val="29653653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Změny v projektech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896296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378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Může iniciovat:</a:t>
            </a:r>
          </a:p>
          <a:p>
            <a:pPr algn="just"/>
            <a:r>
              <a:rPr lang="cs-CZ" dirty="0"/>
              <a:t>	- žadatel/příjemce</a:t>
            </a:r>
          </a:p>
          <a:p>
            <a:pPr algn="just"/>
            <a:r>
              <a:rPr lang="cs-CZ" dirty="0"/>
              <a:t>	- Centrum / ŘO IROP</a:t>
            </a:r>
          </a:p>
          <a:p>
            <a:pPr algn="just"/>
            <a:endParaRPr lang="cs-CZ" dirty="0"/>
          </a:p>
          <a:p>
            <a:pPr algn="just"/>
            <a:r>
              <a:rPr lang="cs-CZ" dirty="0"/>
              <a:t>prostřednictvím MS2014+ na záložce Žádost o změnu</a:t>
            </a:r>
          </a:p>
          <a:p>
            <a:pPr algn="just"/>
            <a:r>
              <a:rPr lang="cs-CZ" dirty="0"/>
              <a:t>Řídí se kapitolou 16 Obecných pravidel pro žadatele a příjemce 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u="sng" dirty="0"/>
              <a:t>Druhy změn</a:t>
            </a:r>
            <a:endParaRPr lang="cs-CZ" u="sng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Změny </a:t>
            </a:r>
            <a:r>
              <a:rPr lang="cs-CZ" b="1" dirty="0"/>
              <a:t>před schválením prvního Rozhodnutí </a:t>
            </a:r>
            <a:r>
              <a:rPr lang="cs-CZ" dirty="0"/>
              <a:t>– o změně rozhoduje Centrum.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Změny </a:t>
            </a:r>
            <a:r>
              <a:rPr lang="cs-CZ" b="1" dirty="0"/>
              <a:t>po schválení prvního Rozhodnutí</a:t>
            </a:r>
          </a:p>
          <a:p>
            <a:pPr algn="just"/>
            <a:r>
              <a:rPr lang="cs-CZ" b="1" dirty="0"/>
              <a:t>	</a:t>
            </a:r>
            <a:r>
              <a:rPr lang="cs-CZ" dirty="0"/>
              <a:t>- nezakládající změnu PA - o změně rozhoduje Centrum</a:t>
            </a:r>
          </a:p>
          <a:p>
            <a:pPr algn="just"/>
            <a:r>
              <a:rPr lang="cs-CZ" dirty="0"/>
              <a:t>	- zakládající změnu PA - o změně rozhoduje ŘO IROP (kromě změny 		statutárních zástupců) </a:t>
            </a:r>
          </a:p>
        </p:txBody>
      </p:sp>
    </p:spTree>
    <p:extLst>
      <p:ext uri="{BB962C8B-B14F-4D97-AF65-F5344CB8AC3E}">
        <p14:creationId xmlns:p14="http://schemas.microsoft.com/office/powerpoint/2010/main" val="1857662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Monitorování realizace projektů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5951939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080845"/>
            <a:ext cx="8037871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Monitorování postupu projektů se uskutečňuje prostřednictvím: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b="1" dirty="0"/>
              <a:t>Zpráv o realizaci („</a:t>
            </a:r>
            <a:r>
              <a:rPr lang="cs-CZ" b="1" dirty="0" err="1"/>
              <a:t>ZoR</a:t>
            </a:r>
            <a:r>
              <a:rPr lang="cs-CZ" b="1" dirty="0"/>
              <a:t>“)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b="1" dirty="0"/>
              <a:t>Zpráv o udržitelnosti („</a:t>
            </a:r>
            <a:r>
              <a:rPr lang="cs-CZ" b="1" dirty="0" err="1"/>
              <a:t>ZoU</a:t>
            </a:r>
            <a:r>
              <a:rPr lang="cs-CZ" b="1" dirty="0"/>
              <a:t>“)</a:t>
            </a:r>
          </a:p>
          <a:p>
            <a:pPr algn="just"/>
            <a:endParaRPr lang="cs-CZ" b="1" dirty="0"/>
          </a:p>
          <a:p>
            <a:pPr algn="just"/>
            <a:endParaRPr lang="cs-CZ" dirty="0"/>
          </a:p>
          <a:p>
            <a:pPr lvl="1" algn="just"/>
            <a:r>
              <a:rPr lang="cs-CZ" sz="9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Další zprávu je možné podat až po schválení předchozích zpráv a až po uzavření změnových řízení souvisejících s údaji ve zprávě.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62667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1FF21-44F9-47BB-A3C3-E5AEABC86D2D}"/>
              </a:ext>
            </a:extLst>
          </p:cNvPr>
          <p:cNvSpPr/>
          <p:nvPr/>
        </p:nvSpPr>
        <p:spPr>
          <a:xfrm>
            <a:off x="683568" y="3911521"/>
            <a:ext cx="6931743" cy="2049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"/>
              </a:rPr>
              <a:t>Ing. Daniela Sedláčková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Centrum pro regionální rozvoj České republiky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Územní odbor pro Zlínský kraj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E-mail: </a:t>
            </a:r>
            <a:r>
              <a:rPr lang="cs-CZ" sz="1700" b="1" dirty="0">
                <a:solidFill>
                  <a:srgbClr val="5FA4E5"/>
                </a:solidFill>
                <a:cs typeface="Myriad Pro"/>
              </a:rPr>
              <a:t>daniela</a:t>
            </a:r>
            <a:r>
              <a:rPr lang="cs-CZ" sz="1700" b="1" dirty="0">
                <a:solidFill>
                  <a:srgbClr val="5FA4E5"/>
                </a:solidFill>
                <a:cs typeface="Myriad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.sedlackova@crr.cz</a:t>
            </a:r>
            <a:endParaRPr lang="cs-CZ" sz="1700" b="1" dirty="0">
              <a:solidFill>
                <a:srgbClr val="5FA4E5"/>
              </a:solidFill>
              <a:cs typeface="Myriad Pro"/>
            </a:endParaRP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Telefon: </a:t>
            </a:r>
            <a:r>
              <a:rPr lang="cs-CZ" sz="1700" b="1" dirty="0">
                <a:solidFill>
                  <a:srgbClr val="5FA4E5"/>
                </a:solidFill>
              </a:rPr>
              <a:t>572 774 437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BD18E54-75C9-4B97-92C8-F55EEB55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35" y="5940538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894269" y="1652727"/>
            <a:ext cx="7667169" cy="437503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b="1" dirty="0"/>
              <a:t>Kontrolní listy</a:t>
            </a:r>
            <a:r>
              <a:rPr lang="pl-PL" sz="2000" dirty="0"/>
              <a:t>: </a:t>
            </a:r>
            <a:r>
              <a:rPr lang="pl-PL" sz="2000" u="sng" dirty="0">
                <a:solidFill>
                  <a:srgbClr val="5FA4E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https://www.crr.cz/irop/vyzvy/kontrolni-listy/</a:t>
            </a:r>
            <a:endParaRPr lang="pl-PL" sz="2000" u="sng" dirty="0">
              <a:solidFill>
                <a:srgbClr val="5FA4E5"/>
              </a:solidFill>
            </a:endParaRPr>
          </a:p>
          <a:p>
            <a:pPr algn="just"/>
            <a:r>
              <a:rPr lang="cs-CZ" sz="2000" dirty="0"/>
              <a:t>     Zveřejněny kontrolní listy pro jednotlivé výzvy:</a:t>
            </a:r>
          </a:p>
          <a:p>
            <a:pPr marL="1063625" lvl="2" indent="-342900" algn="just">
              <a:buFont typeface="Wingdings" panose="05000000000000000000" pitchFamily="2" charset="2"/>
              <a:buChar char="ü"/>
            </a:pPr>
            <a:r>
              <a:rPr lang="cs-CZ" sz="1800" b="1" dirty="0"/>
              <a:t>hodnocení přijatelnosti a formálních náležitostí</a:t>
            </a:r>
          </a:p>
          <a:p>
            <a:endParaRPr lang="pl-PL" sz="2000" u="sng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/>
              <a:t>Doporučení centra</a:t>
            </a:r>
            <a:r>
              <a:rPr lang="it-IT" sz="2000" dirty="0"/>
              <a:t>: </a:t>
            </a:r>
            <a:r>
              <a:rPr lang="it-IT" sz="2000" u="sng" dirty="0">
                <a:solidFill>
                  <a:srgbClr val="5FA4E5"/>
                </a:solidFill>
              </a:rPr>
              <a:t>https://www.crr.cz/irop/projekt/</a:t>
            </a:r>
            <a:r>
              <a:rPr lang="it-IT" sz="2000" dirty="0">
                <a:solidFill>
                  <a:srgbClr val="5FA4E5"/>
                </a:solidFill>
              </a:rPr>
              <a:t> </a:t>
            </a:r>
          </a:p>
          <a:p>
            <a:pPr algn="just"/>
            <a:r>
              <a:rPr lang="cs-CZ" sz="2000" dirty="0"/>
              <a:t>     Praktické </a:t>
            </a:r>
            <a:r>
              <a:rPr lang="cs-CZ" sz="2000" b="1" dirty="0"/>
              <a:t>informace k základním fázím/aspektům</a:t>
            </a:r>
          </a:p>
          <a:p>
            <a:pPr algn="just"/>
            <a:r>
              <a:rPr lang="cs-CZ" sz="2000" b="1" dirty="0"/>
              <a:t>     administrace projektů </a:t>
            </a:r>
            <a:r>
              <a:rPr lang="cs-CZ" sz="2000" dirty="0"/>
              <a:t>(žádost o změnu, podávání žádostí o</a:t>
            </a:r>
          </a:p>
          <a:p>
            <a:pPr algn="just"/>
            <a:r>
              <a:rPr lang="cs-CZ" sz="2000" b="1" dirty="0"/>
              <a:t>     </a:t>
            </a:r>
            <a:r>
              <a:rPr lang="cs-CZ" sz="2000" dirty="0"/>
              <a:t>platbu</a:t>
            </a:r>
            <a:r>
              <a:rPr lang="cs-CZ" sz="2000" b="1" dirty="0"/>
              <a:t> </a:t>
            </a:r>
            <a:r>
              <a:rPr lang="cs-CZ" sz="2000" dirty="0"/>
              <a:t>udržitelnost, publicita, průběhu kontrol na místě,</a:t>
            </a:r>
          </a:p>
          <a:p>
            <a:pPr algn="just"/>
            <a:r>
              <a:rPr lang="cs-CZ" sz="2000" dirty="0"/>
              <a:t>     rozpočet projektu)</a:t>
            </a:r>
          </a:p>
          <a:p>
            <a:pPr algn="just"/>
            <a:r>
              <a:rPr lang="cs-CZ" sz="2000" dirty="0"/>
              <a:t>  </a:t>
            </a:r>
            <a:endParaRPr lang="cs-CZ" sz="2000" b="1" dirty="0"/>
          </a:p>
          <a:p>
            <a:pPr algn="just"/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7" y="675488"/>
            <a:ext cx="7433511" cy="757898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000" cap="all" dirty="0"/>
              <a:t>Centrum pro regionální rozvoj České republiky </a:t>
            </a:r>
          </a:p>
          <a:p>
            <a:pPr algn="ctr"/>
            <a:r>
              <a:rPr lang="cs-CZ" sz="2000" cap="all" dirty="0"/>
              <a:t>– </a:t>
            </a:r>
            <a:r>
              <a:rPr lang="cs-CZ" sz="1800" cap="all" dirty="0"/>
              <a:t>informace pro žadatele a příjemce</a:t>
            </a:r>
            <a:endParaRPr lang="en-US" sz="1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9756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b="1" dirty="0"/>
              <a:t>Dokumentace a informace pro přípravu projektů do výzvy č. 101</a:t>
            </a:r>
            <a:r>
              <a:rPr lang="cs-CZ" sz="2000" dirty="0"/>
              <a:t>:  Obecná pravidla, Specifická pravidla včetně příloh: </a:t>
            </a:r>
            <a:r>
              <a:rPr lang="cs-CZ" sz="2000" dirty="0">
                <a:solidFill>
                  <a:srgbClr val="5FA4E5"/>
                </a:solidFill>
                <a:hlinkClick r:id="rId4"/>
              </a:rPr>
              <a:t>https://irop.mmr.cz/cs/vyzvy/seznam/vyzva-101-soc-infrastruktura-energ-narocnost</a:t>
            </a:r>
            <a:endParaRPr lang="cs-CZ" sz="2000" dirty="0">
              <a:solidFill>
                <a:srgbClr val="5FA4E5"/>
              </a:solidFill>
            </a:endParaRPr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Závazná stanoviska ŘO IROP: </a:t>
            </a:r>
            <a:r>
              <a:rPr lang="cs-CZ" sz="2000" u="sng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https://www.irop.mmr.cz/cs/Zadatele-a-prijemci/Dokumenty/Dokumenty/Zavazna-stanoviska-RO-IROP</a:t>
            </a:r>
            <a:r>
              <a:rPr lang="cs-CZ" sz="2000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endParaRPr lang="cs-CZ" sz="2000" dirty="0">
              <a:solidFill>
                <a:srgbClr val="5FA4E5"/>
              </a:solidFill>
            </a:endParaRPr>
          </a:p>
          <a:p>
            <a:pPr algn="just"/>
            <a:endParaRPr lang="cs-CZ" sz="20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000" dirty="0"/>
              <a:t>Často kladené dotazy: </a:t>
            </a:r>
            <a:r>
              <a:rPr lang="cs-CZ" sz="2000" b="1" dirty="0"/>
              <a:t>Konzultační servis – FAQ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Informace pro přípravu žádosti o podporu </a:t>
            </a:r>
            <a:br>
              <a:rPr lang="cs-CZ" sz="2800" cap="all" dirty="0"/>
            </a:br>
            <a:r>
              <a:rPr lang="cs-CZ" sz="2800" cap="all" dirty="0"/>
              <a:t>do výzvy č. 101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65C3C0-8797-4747-AF7C-ACCAD6FF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95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/>
              <a:t>Centrum pro regionální rozvoj České republiky </a:t>
            </a:r>
          </a:p>
          <a:p>
            <a:pPr algn="ctr"/>
            <a:r>
              <a:rPr lang="cs-CZ" sz="2800" cap="all" dirty="0"/>
              <a:t>KONZULTACE SC 6.1 REACT-EU</a:t>
            </a:r>
            <a:endParaRPr lang="en-US" sz="24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457200" y="150907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Konzultační servis</a:t>
            </a:r>
          </a:p>
          <a:p>
            <a:pPr algn="just"/>
            <a:r>
              <a:rPr lang="cs-CZ" dirty="0"/>
              <a:t>	Pro účely konzultací před podáním žádostí o 	podporu byl zřízen 	Konzultační servis: 	</a:t>
            </a:r>
            <a:r>
              <a:rPr lang="cs-CZ" dirty="0">
                <a:solidFill>
                  <a:srgbClr val="5FA4E5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https://www.crr.cz/irop/konzultacni-servis-irop/</a:t>
            </a:r>
            <a:endParaRPr lang="cs-CZ" dirty="0">
              <a:solidFill>
                <a:srgbClr val="5FA4E5"/>
              </a:solidFill>
            </a:endParaRPr>
          </a:p>
          <a:p>
            <a:pPr algn="just"/>
            <a:endParaRPr lang="cs-CZ" dirty="0">
              <a:solidFill>
                <a:srgbClr val="5FA4E5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Konzultace VZ</a:t>
            </a:r>
          </a:p>
          <a:p>
            <a:r>
              <a:rPr lang="cs-CZ" dirty="0"/>
              <a:t>	Pro účely dílčích konzultací k veřejným zakázkám, plánovaným k 	financování z IROP byla zřízena kontaktní e-mailová adresa: 	</a:t>
            </a:r>
            <a:r>
              <a:rPr lang="cs-CZ" u="sng" dirty="0">
                <a:solidFill>
                  <a:srgbClr val="5FA4E5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konzultaceVZ@crr.cz</a:t>
            </a:r>
          </a:p>
          <a:p>
            <a:endParaRPr lang="cs-CZ" u="sng" dirty="0">
              <a:solidFill>
                <a:srgbClr val="5FA4E5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Konzultace ISKP</a:t>
            </a:r>
          </a:p>
          <a:p>
            <a:pPr algn="just"/>
            <a:r>
              <a:rPr lang="cs-CZ" dirty="0"/>
              <a:t>	Administrátoři 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43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8" y="633422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/>
              <a:t>Příjem žádostí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Podání žádostí pouze přes MS2014+</a:t>
            </a:r>
          </a:p>
          <a:p>
            <a:pPr algn="just"/>
            <a:r>
              <a:rPr lang="cs-CZ" b="1" dirty="0"/>
              <a:t>    	Zůstává možnost pouze RUČNÍHO podání </a:t>
            </a:r>
            <a:r>
              <a:rPr lang="cs-CZ" dirty="0"/>
              <a:t>(při 	ručním podání je   	žádost 	odeslána až po stisknutí tlačítka „Podat“ po podpisu žádosti o 	podporu 	signatářem)</a:t>
            </a:r>
          </a:p>
          <a:p>
            <a:pPr algn="just"/>
            <a:endParaRPr lang="cs-CZ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Formulář žádosti o podporu v MS2014+ je zpřístupněn od</a:t>
            </a:r>
            <a:r>
              <a:rPr lang="cs-CZ" b="1" dirty="0"/>
              <a:t> 31. 5. 2021</a:t>
            </a:r>
          </a:p>
          <a:p>
            <a:pPr algn="just"/>
            <a:r>
              <a:rPr lang="cs-CZ" b="1" dirty="0">
                <a:highlight>
                  <a:srgbClr val="FFFF00"/>
                </a:highlight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Termín zahájení příjmu žádostí – 31. 5. 2021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>
              <a:highlight>
                <a:srgbClr val="FFFF00"/>
              </a:highlight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dirty="0"/>
              <a:t>Jedná se o </a:t>
            </a:r>
            <a:r>
              <a:rPr lang="cs-CZ" b="1" dirty="0"/>
              <a:t>průběžnou výzvu, tedy bez věcného hodnocení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3871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cap="all" dirty="0"/>
              <a:t>Hodnocení žádostí 101. výzvy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39FD9DA-03C7-42EA-9983-74708B978392}"/>
              </a:ext>
            </a:extLst>
          </p:cNvPr>
          <p:cNvSpPr txBox="1">
            <a:spLocks/>
          </p:cNvSpPr>
          <p:nvPr/>
        </p:nvSpPr>
        <p:spPr>
          <a:xfrm>
            <a:off x="457200" y="1166018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cs-CZ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03E59DEE-4704-40B9-9317-9F418609D78A}"/>
              </a:ext>
            </a:extLst>
          </p:cNvPr>
          <p:cNvSpPr/>
          <p:nvPr/>
        </p:nvSpPr>
        <p:spPr>
          <a:xfrm>
            <a:off x="2185907" y="1447680"/>
            <a:ext cx="4400139" cy="4360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Formální náležitosti a přijatelnost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3E237430-D8DF-4FE7-973F-3B99B90B3236}"/>
              </a:ext>
            </a:extLst>
          </p:cNvPr>
          <p:cNvSpPr/>
          <p:nvPr/>
        </p:nvSpPr>
        <p:spPr>
          <a:xfrm>
            <a:off x="2225701" y="2317957"/>
            <a:ext cx="4360344" cy="4572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Analýza rizik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8A1D5EE6-0C88-4ACE-AEA3-99F54A706333}"/>
              </a:ext>
            </a:extLst>
          </p:cNvPr>
          <p:cNvSpPr/>
          <p:nvPr/>
        </p:nvSpPr>
        <p:spPr>
          <a:xfrm>
            <a:off x="2225700" y="3073688"/>
            <a:ext cx="4400139" cy="603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ante kontrola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2D714A91-B7BF-44D6-94EF-A9C5AD0A36EF}"/>
              </a:ext>
            </a:extLst>
          </p:cNvPr>
          <p:cNvSpPr/>
          <p:nvPr/>
        </p:nvSpPr>
        <p:spPr>
          <a:xfrm>
            <a:off x="2205803" y="4038025"/>
            <a:ext cx="4400139" cy="53094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Výběr projektů</a:t>
            </a:r>
          </a:p>
        </p:txBody>
      </p:sp>
      <p:sp>
        <p:nvSpPr>
          <p:cNvPr id="15" name="Obdélník 14">
            <a:extLst>
              <a:ext uri="{FF2B5EF4-FFF2-40B4-BE49-F238E27FC236}">
                <a16:creationId xmlns:a16="http://schemas.microsoft.com/office/drawing/2014/main" id="{878AD655-DDD6-49F1-BDB0-CCECFBCC68F4}"/>
              </a:ext>
            </a:extLst>
          </p:cNvPr>
          <p:cNvSpPr/>
          <p:nvPr/>
        </p:nvSpPr>
        <p:spPr>
          <a:xfrm>
            <a:off x="2185907" y="4903964"/>
            <a:ext cx="4400138" cy="603897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Příprava, vydání právního aktu</a:t>
            </a:r>
          </a:p>
        </p:txBody>
      </p:sp>
      <p:sp>
        <p:nvSpPr>
          <p:cNvPr id="16" name="Šipka: dolů 15">
            <a:extLst>
              <a:ext uri="{FF2B5EF4-FFF2-40B4-BE49-F238E27FC236}">
                <a16:creationId xmlns:a16="http://schemas.microsoft.com/office/drawing/2014/main" id="{A237ECA3-EEEE-40A9-87D8-283F1F824EB1}"/>
              </a:ext>
            </a:extLst>
          </p:cNvPr>
          <p:cNvSpPr/>
          <p:nvPr/>
        </p:nvSpPr>
        <p:spPr>
          <a:xfrm>
            <a:off x="4262015" y="1840650"/>
            <a:ext cx="484632" cy="47087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7" name="Šipka: dolů 16">
            <a:extLst>
              <a:ext uri="{FF2B5EF4-FFF2-40B4-BE49-F238E27FC236}">
                <a16:creationId xmlns:a16="http://schemas.microsoft.com/office/drawing/2014/main" id="{A1BCC8DE-4AE3-4639-A029-0C8F2AADEFA3}"/>
              </a:ext>
            </a:extLst>
          </p:cNvPr>
          <p:cNvSpPr/>
          <p:nvPr/>
        </p:nvSpPr>
        <p:spPr>
          <a:xfrm>
            <a:off x="4262015" y="2727175"/>
            <a:ext cx="484632" cy="397909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Šipka: dolů 17">
            <a:extLst>
              <a:ext uri="{FF2B5EF4-FFF2-40B4-BE49-F238E27FC236}">
                <a16:creationId xmlns:a16="http://schemas.microsoft.com/office/drawing/2014/main" id="{0E9AF234-C16B-4B2A-AFE9-919C337A8600}"/>
              </a:ext>
            </a:extLst>
          </p:cNvPr>
          <p:cNvSpPr/>
          <p:nvPr/>
        </p:nvSpPr>
        <p:spPr>
          <a:xfrm>
            <a:off x="4262015" y="3635694"/>
            <a:ext cx="484632" cy="4442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9" name="Šipka: dolů 18">
            <a:extLst>
              <a:ext uri="{FF2B5EF4-FFF2-40B4-BE49-F238E27FC236}">
                <a16:creationId xmlns:a16="http://schemas.microsoft.com/office/drawing/2014/main" id="{33052D98-9E21-42FA-916F-04F12E71DAE9}"/>
              </a:ext>
            </a:extLst>
          </p:cNvPr>
          <p:cNvSpPr/>
          <p:nvPr/>
        </p:nvSpPr>
        <p:spPr>
          <a:xfrm>
            <a:off x="4262015" y="4534660"/>
            <a:ext cx="484632" cy="43951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821902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K</a:t>
            </a:r>
            <a:r>
              <a:rPr lang="cs-CZ" sz="2800" cap="all" dirty="0"/>
              <a:t>ritéria formálních náležitostí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Žádost je podána v předepsané formě</a:t>
            </a:r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Žádost je podepsána oprávněným zástupcem žadatele</a:t>
            </a:r>
          </a:p>
          <a:p>
            <a:pPr algn="just"/>
            <a:endParaRPr lang="cs-CZ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Jsou doloženy všechny povinné přílohy a obsahově splňují náležitosti, požadované v dokumentaci k výzvě</a:t>
            </a:r>
          </a:p>
          <a:p>
            <a:pPr algn="just"/>
            <a:r>
              <a:rPr lang="cs-CZ" b="1" dirty="0"/>
              <a:t>     </a:t>
            </a:r>
            <a:r>
              <a:rPr lang="cs-CZ" dirty="0"/>
              <a:t>- specifikováno v samostatné prezentaci </a:t>
            </a:r>
          </a:p>
          <a:p>
            <a:pPr algn="just"/>
            <a:endParaRPr lang="cs-CZ" b="1" dirty="0"/>
          </a:p>
          <a:p>
            <a:pPr lvl="1"/>
            <a:r>
              <a:rPr lang="cs-CZ" dirty="0"/>
              <a:t> </a:t>
            </a:r>
          </a:p>
          <a:p>
            <a:pPr marL="266700" lvl="1" indent="0" algn="just">
              <a:buNone/>
            </a:pPr>
            <a:r>
              <a:rPr lang="cs-CZ" dirty="0"/>
              <a:t>Žadatel je povinen dokládat přílohy i k nezpůsobilým výdajům, pokud jsou tyto věcně způsobilé a pro realizaci projektu nezbytné a mezi NZV byly zařazeny pouze z důvodu limitu na výzvě.</a:t>
            </a:r>
          </a:p>
          <a:p>
            <a:pPr marL="266700" lvl="1" indent="0" algn="just">
              <a:buNone/>
            </a:pPr>
            <a:endParaRPr lang="cs-CZ" dirty="0"/>
          </a:p>
          <a:p>
            <a:pPr marL="266700" lvl="1" indent="0" algn="just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1960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 startAt="10"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683567" y="633422"/>
            <a:ext cx="7206819" cy="53907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800" cap="all" dirty="0"/>
              <a:t>Obecná kritéria přijatelnosti</a:t>
            </a:r>
            <a:endParaRPr lang="en-US" sz="2800" cap="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5EB29E-D7B4-46EB-B0B0-C116E6E8D28D}"/>
              </a:ext>
            </a:extLst>
          </p:cNvPr>
          <p:cNvSpPr txBox="1">
            <a:spLocks/>
          </p:cNvSpPr>
          <p:nvPr/>
        </p:nvSpPr>
        <p:spPr>
          <a:xfrm>
            <a:off x="759542" y="1509078"/>
            <a:ext cx="7927258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4F36544E-DBA2-4FC7-98E6-EDBD7C62356F}"/>
              </a:ext>
            </a:extLst>
          </p:cNvPr>
          <p:cNvSpPr/>
          <p:nvPr/>
        </p:nvSpPr>
        <p:spPr>
          <a:xfrm>
            <a:off x="597310" y="1196798"/>
            <a:ext cx="808949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Projekt je svým zaměřením v souladu s cíli a podporovanými aktivitami výzvy</a:t>
            </a:r>
          </a:p>
          <a:p>
            <a:pPr algn="just"/>
            <a:endParaRPr lang="cs-CZ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dirty="0"/>
              <a:t>Aktivity zaměřeny na  podporu sociální infrastruktury se zvýšenou energetickou účinností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dirty="0"/>
              <a:t>Nákup budov, zařízení a vybavení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dirty="0"/>
              <a:t>Výstavba budov a stavební úpravy</a:t>
            </a:r>
          </a:p>
          <a:p>
            <a:pPr algn="just"/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dirty="0"/>
              <a:t>Obnova a zkvalitnění materiálně technické základny stávajících sociálních služeb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cs-CZ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b="1" dirty="0">
                <a:solidFill>
                  <a:srgbClr val="FF0000"/>
                </a:solidFill>
              </a:rPr>
              <a:t>Projekt vždy musí řešit buď pořízení budovy a její následnou rekonstrukci nebo rekonstrukci nebo novostavbu nebo nákup vozidel pro sociální služby, a splnit energetické parametry dané kritérii hodnocení</a:t>
            </a:r>
          </a:p>
          <a:p>
            <a:pPr algn="just"/>
            <a:endParaRPr lang="cs-CZ" dirty="0"/>
          </a:p>
          <a:p>
            <a:pPr algn="just"/>
            <a:endParaRPr lang="cs-CZ" dirty="0"/>
          </a:p>
          <a:p>
            <a:pPr algn="just"/>
            <a:endParaRPr lang="cs-CZ" b="1" dirty="0"/>
          </a:p>
          <a:p>
            <a:pPr lvl="2" algn="just"/>
            <a:endParaRPr lang="cs-CZ" b="1" dirty="0"/>
          </a:p>
          <a:p>
            <a:pPr lvl="2" algn="just"/>
            <a:endParaRPr lang="cs-CZ" dirty="0"/>
          </a:p>
          <a:p>
            <a:pPr lvl="2" algn="just"/>
            <a:endParaRPr lang="cs-CZ" dirty="0"/>
          </a:p>
          <a:p>
            <a:pPr lvl="2" algn="just"/>
            <a:endParaRPr lang="cs-CZ" dirty="0"/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4184406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442</TotalTime>
  <Words>2435</Words>
  <Application>Microsoft Office PowerPoint</Application>
  <PresentationFormat>Předvádění na obrazovce (4:3)</PresentationFormat>
  <Paragraphs>366</Paragraphs>
  <Slides>29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3" baseType="lpstr">
      <vt:lpstr>Arial</vt:lpstr>
      <vt:lpstr>Calibri</vt:lpstr>
      <vt:lpstr>Wingdings</vt:lpstr>
      <vt:lpstr>CRR template</vt:lpstr>
      <vt:lpstr>Příjem a hodnocení žádostí o podporu a proces administrace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Sedláčková Daniela</cp:lastModifiedBy>
  <cp:revision>115</cp:revision>
  <cp:lastPrinted>2021-06-01T11:35:26Z</cp:lastPrinted>
  <dcterms:created xsi:type="dcterms:W3CDTF">2021-01-13T14:58:16Z</dcterms:created>
  <dcterms:modified xsi:type="dcterms:W3CDTF">2021-06-01T11:49:49Z</dcterms:modified>
  <cp:category/>
</cp:coreProperties>
</file>