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5.xml" ContentType="application/vnd.openxmlformats-officedocument.drawingml.chart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8" r:id="rId2"/>
  </p:sldMasterIdLst>
  <p:notesMasterIdLst>
    <p:notesMasterId r:id="rId64"/>
  </p:notesMasterIdLst>
  <p:handoutMasterIdLst>
    <p:handoutMasterId r:id="rId65"/>
  </p:handoutMasterIdLst>
  <p:sldIdLst>
    <p:sldId id="283" r:id="rId3"/>
    <p:sldId id="257" r:id="rId4"/>
    <p:sldId id="276" r:id="rId5"/>
    <p:sldId id="290" r:id="rId6"/>
    <p:sldId id="284" r:id="rId7"/>
    <p:sldId id="285" r:id="rId8"/>
    <p:sldId id="286" r:id="rId9"/>
    <p:sldId id="287" r:id="rId10"/>
    <p:sldId id="302" r:id="rId11"/>
    <p:sldId id="485" r:id="rId12"/>
    <p:sldId id="476" r:id="rId13"/>
    <p:sldId id="305" r:id="rId14"/>
    <p:sldId id="306" r:id="rId15"/>
    <p:sldId id="310" r:id="rId16"/>
    <p:sldId id="477" r:id="rId17"/>
    <p:sldId id="478" r:id="rId18"/>
    <p:sldId id="479" r:id="rId19"/>
    <p:sldId id="307" r:id="rId20"/>
    <p:sldId id="475" r:id="rId21"/>
    <p:sldId id="474" r:id="rId22"/>
    <p:sldId id="481" r:id="rId23"/>
    <p:sldId id="484" r:id="rId24"/>
    <p:sldId id="482" r:id="rId25"/>
    <p:sldId id="483" r:id="rId26"/>
    <p:sldId id="314" r:id="rId27"/>
    <p:sldId id="448" r:id="rId28"/>
    <p:sldId id="449" r:id="rId29"/>
    <p:sldId id="450" r:id="rId30"/>
    <p:sldId id="457" r:id="rId31"/>
    <p:sldId id="413" r:id="rId32"/>
    <p:sldId id="445" r:id="rId33"/>
    <p:sldId id="464" r:id="rId34"/>
    <p:sldId id="480" r:id="rId35"/>
    <p:sldId id="288" r:id="rId36"/>
    <p:sldId id="311" r:id="rId37"/>
    <p:sldId id="312" r:id="rId38"/>
    <p:sldId id="313" r:id="rId39"/>
    <p:sldId id="444" r:id="rId40"/>
    <p:sldId id="300" r:id="rId41"/>
    <p:sldId id="467" r:id="rId42"/>
    <p:sldId id="468" r:id="rId43"/>
    <p:sldId id="469" r:id="rId44"/>
    <p:sldId id="470" r:id="rId45"/>
    <p:sldId id="471" r:id="rId46"/>
    <p:sldId id="472" r:id="rId47"/>
    <p:sldId id="473" r:id="rId48"/>
    <p:sldId id="299" r:id="rId49"/>
    <p:sldId id="440" r:id="rId50"/>
    <p:sldId id="442" r:id="rId51"/>
    <p:sldId id="443" r:id="rId52"/>
    <p:sldId id="441" r:id="rId53"/>
    <p:sldId id="301" r:id="rId54"/>
    <p:sldId id="466" r:id="rId55"/>
    <p:sldId id="487" r:id="rId56"/>
    <p:sldId id="489" r:id="rId57"/>
    <p:sldId id="488" r:id="rId58"/>
    <p:sldId id="465" r:id="rId59"/>
    <p:sldId id="298" r:id="rId60"/>
    <p:sldId id="486" r:id="rId61"/>
    <p:sldId id="291" r:id="rId62"/>
    <p:sldId id="289" r:id="rId6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řmánek Jan" initials="HJ" lastIdx="2" clrIdx="0">
    <p:extLst>
      <p:ext uri="{19B8F6BF-5375-455C-9EA6-DF929625EA0E}">
        <p15:presenceInfo xmlns:p15="http://schemas.microsoft.com/office/powerpoint/2012/main" userId="S-1-5-21-1453678106-484518242-318601546-12010" providerId="AD"/>
      </p:ext>
    </p:extLst>
  </p:cmAuthor>
  <p:cmAuthor id="2" name="Žiak Miloslav" initials="ŽM" lastIdx="1" clrIdx="1">
    <p:extLst>
      <p:ext uri="{19B8F6BF-5375-455C-9EA6-DF929625EA0E}">
        <p15:presenceInfo xmlns:p15="http://schemas.microsoft.com/office/powerpoint/2012/main" userId="S-1-5-21-1453678106-484518242-318601546-3268" providerId="AD"/>
      </p:ext>
    </p:extLst>
  </p:cmAuthor>
  <p:cmAuthor id="3" name="Kreplová Eva" initials="KE" lastIdx="1" clrIdx="2">
    <p:extLst>
      <p:ext uri="{19B8F6BF-5375-455C-9EA6-DF929625EA0E}">
        <p15:presenceInfo xmlns:p15="http://schemas.microsoft.com/office/powerpoint/2012/main" userId="S::eva.kreplova@mmr.cz::6f53aa3f-4e87-40b1-9531-bd713135023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4C4C"/>
    <a:srgbClr val="AAAAAA"/>
    <a:srgbClr val="1D71B8"/>
    <a:srgbClr val="C0C0C0"/>
    <a:srgbClr val="1D7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06" autoAdjust="0"/>
    <p:restoredTop sz="86096" autoAdjust="0"/>
  </p:normalViewPr>
  <p:slideViewPr>
    <p:cSldViewPr snapToGrid="0">
      <p:cViewPr varScale="1">
        <p:scale>
          <a:sx n="112" d="100"/>
          <a:sy n="112" d="100"/>
        </p:scale>
        <p:origin x="14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37" d="100"/>
          <a:sy n="137" d="100"/>
        </p:scale>
        <p:origin x="353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commentAuthors" Target="commentAuthor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notesMaster" Target="notesMasters/notesMaster1.xml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praha.mmr.cz\dfs\J\SF\IROP\24%20-%20Monitoring%20a%20IS\M&#283;s&#237;&#269;n&#237;%20monitorovac&#237;%20zpr&#225;va%20IROP\MMZ_F1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\\praha.mmr.cz\dfs\J\SF\IROP\24%20-%20Monitoring%20a%20IS\M&#283;s&#237;&#269;n&#237;%20monitorovac&#237;%20zpr&#225;va%20IROP\MMZ_F1.xlsm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oleObject" Target="file:///\\praha.mmr.cz\dfs\J\SF\IROP\24%20-%20Monitoring%20a%20IS\M&#283;s&#237;&#269;n&#237;%20monitorovac&#237;%20zpr&#225;va%20IROP\MMZ_F1.xlsm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praha.mmr.cz\dfs\J\SF\IROP\24%20-%20Monitoring%20a%20IS\Anal&#253;zy\D&#233;lka%20administrace%20&#381;oP\D&#201;LKA%20ADMINISTRACE%20&#381;OP%20a%20&#218;SPORY%20po%20SC2.xlsm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praha.mmr.cz\dfs\J\SF\IROP\38%20-%20Finan&#269;n&#237;%20n&#225;stroje\2_Monitoring%20a%20reporting\Reportov&#225;n&#237;%20spr&#225;vce%20FN\P&#345;ehled%20&#382;&#225;dost&#237;%20a%20&#269;erp&#225;n&#237;\graf%20&#269;erp&#225;n&#237;_vzorce_nov&#253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j-ea"/>
                <a:cs typeface="Segoe UI" panose="020B0502040204020203" pitchFamily="34" charset="0"/>
              </a:defRPr>
            </a:pPr>
            <a:r>
              <a:rPr lang="cs-CZ" sz="1800" b="1">
                <a:latin typeface="+mn-lt"/>
                <a:cs typeface="Segoe UI" panose="020B0502040204020203" pitchFamily="34" charset="0"/>
              </a:rPr>
              <a:t>Vývoj přezávazkování IROP v čase, mld. Kč</a:t>
            </a:r>
          </a:p>
        </c:rich>
      </c:tx>
      <c:layout>
        <c:manualLayout>
          <c:xMode val="edge"/>
          <c:yMode val="edge"/>
          <c:x val="0.27791356427203195"/>
          <c:y val="3.83287621401615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j-ea"/>
              <a:cs typeface="Segoe UI" panose="020B0502040204020203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1936377280526961"/>
          <c:y val="0.1504872631708162"/>
          <c:w val="0.83573432175476881"/>
          <c:h val="0.7383737948877746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2">
                  <a:lumMod val="50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FED22CA-84FB-48D5-8B8B-7EF2407F31C1}" type="CELLRANGE">
                      <a:rPr lang="en-US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A25A-45A7-9939-AF1046502D4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453F4F8-677E-4608-9342-8BE77C4112D7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A25A-45A7-9939-AF1046502D4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DFD993E-4C16-4C94-8B76-BB2C3767D9E6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A25A-45A7-9939-AF1046502D4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78615A1-7F5C-40B3-A782-9297BB0E84C6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A25A-45A7-9939-AF1046502D4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F0877ABB-9CB6-46E7-911D-A0888EC281DF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A25A-45A7-9939-AF1046502D4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ACBEAA1-5ED5-4105-A0B6-EE05F89F3AFC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A25A-45A7-9939-AF1046502D44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6F5FB868-068F-4DDA-90FB-755513C43FB9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A25A-45A7-9939-AF1046502D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numRef>
              <c:f>'DaSu - IROP'!$A$20:$A$26</c:f>
              <c:numCache>
                <c:formatCode>mm/yyyy</c:formatCode>
                <c:ptCount val="7"/>
                <c:pt idx="0">
                  <c:v>44105</c:v>
                </c:pt>
                <c:pt idx="1">
                  <c:v>44136</c:v>
                </c:pt>
                <c:pt idx="2">
                  <c:v>44166</c:v>
                </c:pt>
                <c:pt idx="3">
                  <c:v>44197</c:v>
                </c:pt>
                <c:pt idx="4">
                  <c:v>44228</c:v>
                </c:pt>
                <c:pt idx="5">
                  <c:v>44256</c:v>
                </c:pt>
                <c:pt idx="6">
                  <c:v>44287</c:v>
                </c:pt>
              </c:numCache>
            </c:numRef>
          </c:cat>
          <c:val>
            <c:numRef>
              <c:f>'DaSu - IROP'!$D$20:$D$26</c:f>
              <c:numCache>
                <c:formatCode>0.0%</c:formatCode>
                <c:ptCount val="7"/>
                <c:pt idx="0">
                  <c:v>8.5176449199300119E-2</c:v>
                </c:pt>
                <c:pt idx="1">
                  <c:v>7.6507026565133474E-2</c:v>
                </c:pt>
                <c:pt idx="2">
                  <c:v>7.4091222846095345E-2</c:v>
                </c:pt>
                <c:pt idx="3">
                  <c:v>7.027351965349625E-2</c:v>
                </c:pt>
                <c:pt idx="4">
                  <c:v>6.350689573293937E-2</c:v>
                </c:pt>
                <c:pt idx="5">
                  <c:v>6.1570100883011236E-2</c:v>
                </c:pt>
                <c:pt idx="6">
                  <c:v>5.9649172236281321E-2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'DaSu - IROP'!$C$20:$C$26</c15:f>
                <c15:dlblRangeCache>
                  <c:ptCount val="7"/>
                  <c:pt idx="0">
                    <c:v>-10,6
mld. Kč</c:v>
                  </c:pt>
                  <c:pt idx="1">
                    <c:v>-9,5
mld. Kč</c:v>
                  </c:pt>
                  <c:pt idx="2">
                    <c:v>-9,2
mld. Kč</c:v>
                  </c:pt>
                  <c:pt idx="3">
                    <c:v>-8,7
mld. Kč</c:v>
                  </c:pt>
                  <c:pt idx="4">
                    <c:v>-7,9
mld. Kč</c:v>
                  </c:pt>
                  <c:pt idx="5">
                    <c:v>-7,6
mld. Kč</c:v>
                  </c:pt>
                  <c:pt idx="6">
                    <c:v>-7,4
mld. Kč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A25A-45A7-9939-AF1046502D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29"/>
        <c:axId val="571026232"/>
        <c:axId val="571023280"/>
      </c:barChart>
      <c:dateAx>
        <c:axId val="571026232"/>
        <c:scaling>
          <c:orientation val="minMax"/>
        </c:scaling>
        <c:delete val="0"/>
        <c:axPos val="b"/>
        <c:numFmt formatCode="mm/yyyy" sourceLinked="1"/>
        <c:majorTickMark val="out"/>
        <c:minorTickMark val="none"/>
        <c:tickLblPos val="low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2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71023280"/>
        <c:crosses val="autoZero"/>
        <c:auto val="1"/>
        <c:lblOffset val="100"/>
        <c:baseTimeUnit val="months"/>
      </c:dateAx>
      <c:valAx>
        <c:axId val="571023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000"/>
                  <a:t>Podíl přezávazkování</a:t>
                </a:r>
                <a:r>
                  <a:rPr lang="cs-CZ" sz="1000" baseline="0"/>
                  <a:t> na alokaci programu</a:t>
                </a:r>
              </a:p>
            </c:rich>
          </c:tx>
          <c:layout>
            <c:manualLayout>
              <c:xMode val="edge"/>
              <c:yMode val="edge"/>
              <c:x val="2.4457980308238259E-2"/>
              <c:y val="0.172394510231884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571026232"/>
        <c:crosses val="autoZero"/>
        <c:crossBetween val="between"/>
      </c:valAx>
      <c:spPr>
        <a:solidFill>
          <a:srgbClr val="FFFCF3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rgbClr val="FFFCF3"/>
    </a:solidFill>
    <a:ln w="9525" cap="flat" cmpd="sng" algn="ctr">
      <a:solidFill>
        <a:schemeClr val="bg2">
          <a:lumMod val="50000"/>
        </a:schemeClr>
      </a:solidFill>
      <a:prstDash val="dash"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9098460921525647E-2"/>
          <c:y val="8.4294333329413398E-2"/>
          <c:w val="0.83088043825741054"/>
          <c:h val="0.815265278886737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'Přehled čerpání'!$D$24</c:f>
              <c:strCache>
                <c:ptCount val="1"/>
                <c:pt idx="0">
                  <c:v>Plnění</c:v>
                </c:pt>
              </c:strCache>
            </c:strRef>
          </c:tx>
          <c:spPr>
            <a:solidFill>
              <a:srgbClr val="1F497D">
                <a:lumMod val="40000"/>
                <a:lumOff val="60000"/>
              </a:srgbClr>
            </a:solidFill>
            <a:ln>
              <a:solidFill>
                <a:sysClr val="windowText" lastClr="00000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</c:spPr>
          <c:invertIfNegative val="0"/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C6E-4434-A9C5-77D888E0F81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F4D64945-191B-4B4A-ABBE-E9D0A680DAAF}" type="CELLRANGE">
                      <a:rPr lang="en-US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FC6E-4434-A9C5-77D888E0F81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6355DCA-CBE6-4F1C-8B44-360130230186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FC6E-4434-A9C5-77D888E0F81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BD61CFD-B7E9-4BD8-92C9-9EF749BFA4D8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FC6E-4434-A9C5-77D888E0F816}"/>
                </c:ext>
              </c:extLst>
            </c:dLbl>
            <c:dLbl>
              <c:idx val="3"/>
              <c:layout>
                <c:manualLayout>
                  <c:x val="-1.4699408867262702E-16"/>
                  <c:y val="0.2952438031727273"/>
                </c:manualLayout>
              </c:layout>
              <c:tx>
                <c:rich>
                  <a:bodyPr/>
                  <a:lstStyle/>
                  <a:p>
                    <a:fld id="{AFA4430E-CBE8-459E-BF61-2842DE178AC1}" type="CELLRANGE">
                      <a:rPr lang="en-US"/>
                      <a:pPr/>
                      <a:t>[OBLAST BUNĚK]</a:t>
                    </a:fld>
                    <a:endParaRPr lang="cs-CZ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FC6E-4434-A9C5-77D888E0F8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180000" tIns="0" rIns="252000" bIns="0" spcCol="216000" anchor="ctr" anchorCtr="0">
                <a:noAutofit/>
              </a:bodyPr>
              <a:lstStyle/>
              <a:p>
                <a:pPr algn="ctr"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'Přehled čerpání'!$E$23:$H$23</c:f>
              <c:strCache>
                <c:ptCount val="4"/>
                <c:pt idx="0">
                  <c:v>Předložené žádosti o platbu</c:v>
                </c:pt>
                <c:pt idx="1">
                  <c:v>Proplacené žádosti o platbu</c:v>
                </c:pt>
                <c:pt idx="2">
                  <c:v>Souhrnné žádosti o platbu</c:v>
                </c:pt>
                <c:pt idx="3">
                  <c:v>Certifikované prostředky</c:v>
                </c:pt>
              </c:strCache>
            </c:strRef>
          </c:cat>
          <c:val>
            <c:numRef>
              <c:f>'Přehled čerpání'!$E$24:$H$24</c:f>
              <c:numCache>
                <c:formatCode>_-* #\ ##0.0_-;\-* #\ ##0.0_-;_-* "-"??_-;_-@_-</c:formatCode>
                <c:ptCount val="4"/>
                <c:pt idx="0">
                  <c:v>77.009619399538551</c:v>
                </c:pt>
                <c:pt idx="1">
                  <c:v>72.282223985179556</c:v>
                </c:pt>
                <c:pt idx="2">
                  <c:v>68.132225179220001</c:v>
                </c:pt>
                <c:pt idx="3">
                  <c:v>73.646772735825849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'Přehled čerpání'!$E$22:$H$22</c15:f>
                <c15:dlblRangeCache>
                  <c:ptCount val="4"/>
                  <c:pt idx="0">
                    <c:v> 77
  mld. </c:v>
                  </c:pt>
                  <c:pt idx="1">
                    <c:v> 72,3
  mld. </c:v>
                  </c:pt>
                  <c:pt idx="2">
                    <c:v> 68,1
  mld. </c:v>
                  </c:pt>
                  <c:pt idx="3">
                    <c:v> 73,6
  mld. 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FC6E-4434-A9C5-77D888E0F81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70837920"/>
        <c:axId val="770838904"/>
      </c:barChart>
      <c:lineChart>
        <c:grouping val="standard"/>
        <c:varyColors val="0"/>
        <c:ser>
          <c:idx val="3"/>
          <c:order val="1"/>
          <c:tx>
            <c:strRef>
              <c:f>'Přehled čerpání'!$D$27</c:f>
              <c:strCache>
                <c:ptCount val="1"/>
                <c:pt idx="0">
                  <c:v>Limit čerpání 2022</c:v>
                </c:pt>
              </c:strCache>
            </c:strRef>
          </c:tx>
          <c:spPr>
            <a:ln w="19050" cap="rnd">
              <a:solidFill>
                <a:srgbClr val="C00000"/>
              </a:solidFill>
              <a:prstDash val="dash"/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'Přehled čerpání'!$E$23:$H$23</c:f>
              <c:strCache>
                <c:ptCount val="4"/>
                <c:pt idx="0">
                  <c:v>Předložené žádosti o platbu</c:v>
                </c:pt>
                <c:pt idx="1">
                  <c:v>Proplacené žádosti o platbu</c:v>
                </c:pt>
                <c:pt idx="2">
                  <c:v>Souhrnné žádosti o platbu</c:v>
                </c:pt>
                <c:pt idx="3">
                  <c:v>Certifikované prostředky</c:v>
                </c:pt>
              </c:strCache>
            </c:strRef>
          </c:cat>
          <c:val>
            <c:numRef>
              <c:f>'Přehled čerpání'!$E$27:$H$27</c:f>
              <c:numCache>
                <c:formatCode>0.00%</c:formatCode>
                <c:ptCount val="4"/>
                <c:pt idx="0">
                  <c:v>0.56815045831646216</c:v>
                </c:pt>
                <c:pt idx="1">
                  <c:v>0.56815045831646216</c:v>
                </c:pt>
                <c:pt idx="2">
                  <c:v>0.56815045831646216</c:v>
                </c:pt>
                <c:pt idx="3">
                  <c:v>0.56815045831646216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C6E-4434-A9C5-77D888E0F816}"/>
            </c:ext>
          </c:extLst>
        </c:ser>
        <c:ser>
          <c:idx val="2"/>
          <c:order val="2"/>
          <c:tx>
            <c:strRef>
              <c:f>'Přehled čerpání'!$D$26</c:f>
              <c:strCache>
                <c:ptCount val="1"/>
                <c:pt idx="0">
                  <c:v>Limit čerpání 2021</c:v>
                </c:pt>
              </c:strCache>
            </c:strRef>
          </c:tx>
          <c:spPr>
            <a:ln w="22225" cap="rnd" cmpd="dbl">
              <a:solidFill>
                <a:srgbClr val="70AD47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val>
            <c:numRef>
              <c:f>'Přehled čerpání'!$E$26:$H$26</c:f>
              <c:numCache>
                <c:formatCode>0.00%</c:formatCode>
                <c:ptCount val="4"/>
                <c:pt idx="0">
                  <c:v>0.7026712303873448</c:v>
                </c:pt>
                <c:pt idx="1">
                  <c:v>0.7026712303873448</c:v>
                </c:pt>
                <c:pt idx="2">
                  <c:v>0.7026712303873448</c:v>
                </c:pt>
                <c:pt idx="3">
                  <c:v>0.7026712303873448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FC6E-4434-A9C5-77D888E0F81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83725088"/>
        <c:axId val="683719512"/>
      </c:lineChart>
      <c:valAx>
        <c:axId val="770838904"/>
        <c:scaling>
          <c:orientation val="minMax"/>
          <c:max val="100"/>
          <c:min val="25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mld.</a:t>
                </a:r>
                <a:r>
                  <a:rPr lang="cs-CZ" baseline="0"/>
                  <a:t> Kč</a:t>
                </a:r>
                <a:endParaRPr lang="cs-CZ"/>
              </a:p>
            </c:rich>
          </c:tx>
          <c:layout>
            <c:manualLayout>
              <c:xMode val="edge"/>
              <c:yMode val="edge"/>
              <c:x val="0.97112040784279863"/>
              <c:y val="0.416828455244753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70837920"/>
        <c:crosses val="max"/>
        <c:crossBetween val="between"/>
        <c:majorUnit val="10"/>
      </c:valAx>
      <c:catAx>
        <c:axId val="770837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70838904"/>
        <c:crosses val="autoZero"/>
        <c:auto val="1"/>
        <c:lblAlgn val="ctr"/>
        <c:lblOffset val="100"/>
        <c:noMultiLvlLbl val="0"/>
      </c:catAx>
      <c:valAx>
        <c:axId val="683719512"/>
        <c:scaling>
          <c:orientation val="minMax"/>
          <c:max val="0.80689000000000011"/>
          <c:min val="0.2017200000000000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400" b="0" i="0" baseline="0">
                    <a:effectLst/>
                  </a:rPr>
                  <a:t>Celková</a:t>
                </a:r>
                <a:r>
                  <a:rPr lang="en-US" sz="1400" b="0" i="0" baseline="0">
                    <a:effectLst/>
                  </a:rPr>
                  <a:t> alokace IROP</a:t>
                </a:r>
                <a:endParaRPr lang="cs-CZ" sz="1400">
                  <a:effectLst/>
                </a:endParaRPr>
              </a:p>
            </c:rich>
          </c:tx>
          <c:layout>
            <c:manualLayout>
              <c:xMode val="edge"/>
              <c:yMode val="edge"/>
              <c:x val="1.0945288395070054E-2"/>
              <c:y val="0.276637900080352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83725088"/>
        <c:crosses val="autoZero"/>
        <c:crossBetween val="between"/>
        <c:majorUnit val="7.0000000000000007E-2"/>
      </c:valAx>
      <c:catAx>
        <c:axId val="6837250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83719512"/>
        <c:crosses val="autoZero"/>
        <c:auto val="1"/>
        <c:lblAlgn val="ctr"/>
        <c:lblOffset val="100"/>
        <c:noMultiLvlLbl val="0"/>
      </c:catAx>
      <c:spPr>
        <a:solidFill>
          <a:srgbClr val="F5F9FD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rgbClr val="F5F9FD"/>
    </a:solidFill>
    <a:ln w="3175" cap="flat" cmpd="sng" algn="ctr">
      <a:solidFill>
        <a:sysClr val="windowText" lastClr="000000">
          <a:lumMod val="85000"/>
          <a:lumOff val="15000"/>
        </a:sysClr>
      </a:solidFill>
      <a:prstDash val="sysDash"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3095654315031506E-2"/>
          <c:y val="8.8968532662639863E-2"/>
          <c:w val="0.87834366709489764"/>
          <c:h val="0.74436035216852259"/>
        </c:manualLayout>
      </c:layout>
      <c:lineChart>
        <c:grouping val="standard"/>
        <c:varyColors val="0"/>
        <c:ser>
          <c:idx val="4"/>
          <c:order val="0"/>
          <c:tx>
            <c:strRef>
              <c:f>grafyVSpredikce!$B$11</c:f>
              <c:strCache>
                <c:ptCount val="1"/>
                <c:pt idx="0">
                  <c:v>Predikce souhr.žádostí</c:v>
                </c:pt>
              </c:strCache>
            </c:strRef>
          </c:tx>
          <c:spPr>
            <a:ln w="38100" cap="rnd">
              <a:solidFill>
                <a:srgbClr val="70AD47">
                  <a:lumMod val="60000"/>
                  <a:lumOff val="40000"/>
                </a:srgb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grafyVSpredikce!$C$10:$O$10</c:f>
              <c:strCache>
                <c:ptCount val="13"/>
                <c:pt idx="0">
                  <c:v>Prosinec 2020</c:v>
                </c:pt>
                <c:pt idx="1">
                  <c:v>Leden</c:v>
                </c:pt>
                <c:pt idx="2">
                  <c:v>Únor</c:v>
                </c:pt>
                <c:pt idx="3">
                  <c:v>Březen</c:v>
                </c:pt>
                <c:pt idx="4">
                  <c:v>Duben</c:v>
                </c:pt>
                <c:pt idx="5">
                  <c:v>Květen</c:v>
                </c:pt>
                <c:pt idx="6">
                  <c:v>Červen</c:v>
                </c:pt>
                <c:pt idx="7">
                  <c:v>Červenec</c:v>
                </c:pt>
                <c:pt idx="8">
                  <c:v>Srpen</c:v>
                </c:pt>
                <c:pt idx="9">
                  <c:v>Září</c:v>
                </c:pt>
                <c:pt idx="10">
                  <c:v>Říjen</c:v>
                </c:pt>
                <c:pt idx="11">
                  <c:v>Listopad</c:v>
                </c:pt>
                <c:pt idx="12">
                  <c:v>Prosinec</c:v>
                </c:pt>
              </c:strCache>
            </c:strRef>
          </c:cat>
          <c:val>
            <c:numRef>
              <c:f>grafyVSpredikce!$C$11:$O$11</c:f>
              <c:numCache>
                <c:formatCode>#\ ##0\ "Kč"</c:formatCode>
                <c:ptCount val="13"/>
                <c:pt idx="0">
                  <c:v>67026067943.349991</c:v>
                </c:pt>
                <c:pt idx="1">
                  <c:v>67288629518.469933</c:v>
                </c:pt>
                <c:pt idx="2">
                  <c:v>67903042082.968315</c:v>
                </c:pt>
                <c:pt idx="3">
                  <c:v>70829075087.657211</c:v>
                </c:pt>
                <c:pt idx="4">
                  <c:v>72342190431.079636</c:v>
                </c:pt>
                <c:pt idx="5">
                  <c:v>74994533376.531708</c:v>
                </c:pt>
                <c:pt idx="6">
                  <c:v>76485079848.573822</c:v>
                </c:pt>
                <c:pt idx="7">
                  <c:v>78478374131.857758</c:v>
                </c:pt>
                <c:pt idx="8">
                  <c:v>80832343513.065887</c:v>
                </c:pt>
                <c:pt idx="9">
                  <c:v>82270575852.653748</c:v>
                </c:pt>
                <c:pt idx="10">
                  <c:v>83444708633.93576</c:v>
                </c:pt>
                <c:pt idx="11">
                  <c:v>86342643768.821808</c:v>
                </c:pt>
                <c:pt idx="12">
                  <c:v>87306125074.048355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3A4-47E2-A53B-BA08E6B48E41}"/>
            </c:ext>
          </c:extLst>
        </c:ser>
        <c:ser>
          <c:idx val="5"/>
          <c:order val="1"/>
          <c:tx>
            <c:strRef>
              <c:f>grafyVSpredikce!$B$13</c:f>
              <c:strCache>
                <c:ptCount val="1"/>
                <c:pt idx="0">
                  <c:v>Skutečnost</c:v>
                </c:pt>
              </c:strCache>
            </c:strRef>
          </c:tx>
          <c:spPr>
            <a:ln w="38100" cap="flat">
              <a:solidFill>
                <a:srgbClr val="00B050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grafyVSpredikce!$C$10:$O$10</c:f>
              <c:strCache>
                <c:ptCount val="13"/>
                <c:pt idx="0">
                  <c:v>Prosinec 2020</c:v>
                </c:pt>
                <c:pt idx="1">
                  <c:v>Leden</c:v>
                </c:pt>
                <c:pt idx="2">
                  <c:v>Únor</c:v>
                </c:pt>
                <c:pt idx="3">
                  <c:v>Březen</c:v>
                </c:pt>
                <c:pt idx="4">
                  <c:v>Duben</c:v>
                </c:pt>
                <c:pt idx="5">
                  <c:v>Květen</c:v>
                </c:pt>
                <c:pt idx="6">
                  <c:v>Červen</c:v>
                </c:pt>
                <c:pt idx="7">
                  <c:v>Červenec</c:v>
                </c:pt>
                <c:pt idx="8">
                  <c:v>Srpen</c:v>
                </c:pt>
                <c:pt idx="9">
                  <c:v>Září</c:v>
                </c:pt>
                <c:pt idx="10">
                  <c:v>Říjen</c:v>
                </c:pt>
                <c:pt idx="11">
                  <c:v>Listopad</c:v>
                </c:pt>
                <c:pt idx="12">
                  <c:v>Prosinec</c:v>
                </c:pt>
              </c:strCache>
            </c:strRef>
          </c:cat>
          <c:val>
            <c:numRef>
              <c:f>grafyVSpredikce!$C$13:$O$13</c:f>
              <c:numCache>
                <c:formatCode>#\ ##0\ "Kč"</c:formatCode>
                <c:ptCount val="13"/>
                <c:pt idx="0">
                  <c:v>67026067943.349991</c:v>
                </c:pt>
                <c:pt idx="1">
                  <c:v>67300813461.359993</c:v>
                </c:pt>
                <c:pt idx="2">
                  <c:v>68132225179.219994</c:v>
                </c:pt>
                <c:pt idx="3">
                  <c:v>71191570866.699997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3A4-47E2-A53B-BA08E6B48E41}"/>
            </c:ext>
          </c:extLst>
        </c:ser>
        <c:ser>
          <c:idx val="6"/>
          <c:order val="2"/>
          <c:tx>
            <c:strRef>
              <c:f>grafyVSpredikce!$B$5</c:f>
              <c:strCache>
                <c:ptCount val="1"/>
                <c:pt idx="0">
                  <c:v>Limit čerpání 2022</c:v>
                </c:pt>
              </c:strCache>
            </c:strRef>
          </c:tx>
          <c:spPr>
            <a:ln w="28575" cap="rnd">
              <a:solidFill>
                <a:srgbClr val="C00000"/>
              </a:solidFill>
              <a:prstDash val="dashDot"/>
              <a:round/>
            </a:ln>
            <a:effectLst/>
          </c:spPr>
          <c:marker>
            <c:symbol val="none"/>
          </c:marker>
          <c:cat>
            <c:strRef>
              <c:f>grafyVSpredikce!$C$10:$O$10</c:f>
              <c:strCache>
                <c:ptCount val="13"/>
                <c:pt idx="0">
                  <c:v>Prosinec 2020</c:v>
                </c:pt>
                <c:pt idx="1">
                  <c:v>Leden</c:v>
                </c:pt>
                <c:pt idx="2">
                  <c:v>Únor</c:v>
                </c:pt>
                <c:pt idx="3">
                  <c:v>Březen</c:v>
                </c:pt>
                <c:pt idx="4">
                  <c:v>Duben</c:v>
                </c:pt>
                <c:pt idx="5">
                  <c:v>Květen</c:v>
                </c:pt>
                <c:pt idx="6">
                  <c:v>Červen</c:v>
                </c:pt>
                <c:pt idx="7">
                  <c:v>Červenec</c:v>
                </c:pt>
                <c:pt idx="8">
                  <c:v>Srpen</c:v>
                </c:pt>
                <c:pt idx="9">
                  <c:v>Září</c:v>
                </c:pt>
                <c:pt idx="10">
                  <c:v>Říjen</c:v>
                </c:pt>
                <c:pt idx="11">
                  <c:v>Listopad</c:v>
                </c:pt>
                <c:pt idx="12">
                  <c:v>Prosinec</c:v>
                </c:pt>
              </c:strCache>
            </c:strRef>
          </c:cat>
          <c:val>
            <c:numRef>
              <c:f>grafyVSpredikce!$C$5:$O$5</c:f>
              <c:numCache>
                <c:formatCode>#\ ##0\ "Kč"</c:formatCode>
                <c:ptCount val="13"/>
                <c:pt idx="0">
                  <c:v>70423440504.605301</c:v>
                </c:pt>
                <c:pt idx="1">
                  <c:v>70423440504.605301</c:v>
                </c:pt>
                <c:pt idx="2">
                  <c:v>70423440504.605301</c:v>
                </c:pt>
                <c:pt idx="3">
                  <c:v>70423440504.605301</c:v>
                </c:pt>
                <c:pt idx="4">
                  <c:v>70423440504.605301</c:v>
                </c:pt>
                <c:pt idx="5">
                  <c:v>70423440504.605301</c:v>
                </c:pt>
                <c:pt idx="6">
                  <c:v>70423440504.605301</c:v>
                </c:pt>
                <c:pt idx="7">
                  <c:v>70423440504.605301</c:v>
                </c:pt>
                <c:pt idx="8">
                  <c:v>70423440504.605301</c:v>
                </c:pt>
                <c:pt idx="9">
                  <c:v>70423440504.605301</c:v>
                </c:pt>
                <c:pt idx="10">
                  <c:v>70423440504.605301</c:v>
                </c:pt>
                <c:pt idx="11">
                  <c:v>70423440504.605301</c:v>
                </c:pt>
                <c:pt idx="12">
                  <c:v>70423440504.605301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3A4-47E2-A53B-BA08E6B48E41}"/>
            </c:ext>
          </c:extLst>
        </c:ser>
        <c:ser>
          <c:idx val="7"/>
          <c:order val="3"/>
          <c:tx>
            <c:strRef>
              <c:f>grafyVSpredikce!$B$6</c:f>
              <c:strCache>
                <c:ptCount val="1"/>
                <c:pt idx="0">
                  <c:v>70% Alokace programu</c:v>
                </c:pt>
              </c:strCache>
            </c:strRef>
          </c:tx>
          <c:spPr>
            <a:ln w="31750" cap="sq" cmpd="sng">
              <a:solidFill>
                <a:srgbClr val="C00000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grafyVSpredikce!$C$10:$O$10</c:f>
              <c:strCache>
                <c:ptCount val="13"/>
                <c:pt idx="0">
                  <c:v>Prosinec 2020</c:v>
                </c:pt>
                <c:pt idx="1">
                  <c:v>Leden</c:v>
                </c:pt>
                <c:pt idx="2">
                  <c:v>Únor</c:v>
                </c:pt>
                <c:pt idx="3">
                  <c:v>Březen</c:v>
                </c:pt>
                <c:pt idx="4">
                  <c:v>Duben</c:v>
                </c:pt>
                <c:pt idx="5">
                  <c:v>Květen</c:v>
                </c:pt>
                <c:pt idx="6">
                  <c:v>Červen</c:v>
                </c:pt>
                <c:pt idx="7">
                  <c:v>Červenec</c:v>
                </c:pt>
                <c:pt idx="8">
                  <c:v>Srpen</c:v>
                </c:pt>
                <c:pt idx="9">
                  <c:v>Září</c:v>
                </c:pt>
                <c:pt idx="10">
                  <c:v>Říjen</c:v>
                </c:pt>
                <c:pt idx="11">
                  <c:v>Listopad</c:v>
                </c:pt>
                <c:pt idx="12">
                  <c:v>Prosinec</c:v>
                </c:pt>
              </c:strCache>
            </c:strRef>
          </c:cat>
          <c:val>
            <c:numRef>
              <c:f>grafyVSpredikce!$C$6:$O$6</c:f>
              <c:numCache>
                <c:formatCode>#\ ##0\ "Kč"</c:formatCode>
                <c:ptCount val="13"/>
                <c:pt idx="0">
                  <c:v>87097572241.889999</c:v>
                </c:pt>
                <c:pt idx="1">
                  <c:v>87097572241.889999</c:v>
                </c:pt>
                <c:pt idx="2">
                  <c:v>87097572241.889999</c:v>
                </c:pt>
                <c:pt idx="3">
                  <c:v>87097572241.889999</c:v>
                </c:pt>
                <c:pt idx="4">
                  <c:v>87097572241.889999</c:v>
                </c:pt>
                <c:pt idx="5">
                  <c:v>87097572241.889999</c:v>
                </c:pt>
                <c:pt idx="6">
                  <c:v>87097572241.889999</c:v>
                </c:pt>
                <c:pt idx="7">
                  <c:v>87097572241.889999</c:v>
                </c:pt>
                <c:pt idx="8">
                  <c:v>87097572241.889999</c:v>
                </c:pt>
                <c:pt idx="9">
                  <c:v>87097572241.889999</c:v>
                </c:pt>
                <c:pt idx="10">
                  <c:v>87097572241.889999</c:v>
                </c:pt>
                <c:pt idx="11">
                  <c:v>87097572241.889999</c:v>
                </c:pt>
                <c:pt idx="12">
                  <c:v>87097572241.889999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3A4-47E2-A53B-BA08E6B48E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76350840"/>
        <c:axId val="876359696"/>
        <c:extLst>
          <c:ext xmlns:c15="http://schemas.microsoft.com/office/drawing/2012/chart" uri="{02D57815-91ED-43cb-92C2-25804820EDAC}">
            <c15:filteredLineSeries>
              <c15:ser>
                <c:idx val="8"/>
                <c:order val="4"/>
                <c:tx>
                  <c:strRef>
                    <c:extLst>
                      <c:ext uri="{02D57815-91ED-43cb-92C2-25804820EDAC}">
                        <c15:formulaRef>
                          <c15:sqref>grafyVSpredikce!$B$11</c15:sqref>
                        </c15:formulaRef>
                      </c:ext>
                    </c:extLst>
                    <c:strCache>
                      <c:ptCount val="1"/>
                      <c:pt idx="0">
                        <c:v>Predikce souhr.žádostí</c:v>
                      </c:pt>
                    </c:strCache>
                  </c:strRef>
                </c:tx>
                <c:spPr>
                  <a:ln w="22225" cap="rnd">
                    <a:solidFill>
                      <a:srgbClr val="1F497D">
                        <a:lumMod val="75000"/>
                      </a:srgbClr>
                    </a:solidFill>
                    <a:prstDash val="solid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grafyVSpredikce!$C$10:$O$10</c15:sqref>
                        </c15:formulaRef>
                      </c:ext>
                    </c:extLst>
                    <c:strCache>
                      <c:ptCount val="13"/>
                      <c:pt idx="0">
                        <c:v>Prosinec 2020</c:v>
                      </c:pt>
                      <c:pt idx="1">
                        <c:v>Leden</c:v>
                      </c:pt>
                      <c:pt idx="2">
                        <c:v>Únor</c:v>
                      </c:pt>
                      <c:pt idx="3">
                        <c:v>Březen</c:v>
                      </c:pt>
                      <c:pt idx="4">
                        <c:v>Duben</c:v>
                      </c:pt>
                      <c:pt idx="5">
                        <c:v>Květen</c:v>
                      </c:pt>
                      <c:pt idx="6">
                        <c:v>Červen</c:v>
                      </c:pt>
                      <c:pt idx="7">
                        <c:v>Červenec</c:v>
                      </c:pt>
                      <c:pt idx="8">
                        <c:v>Srpen</c:v>
                      </c:pt>
                      <c:pt idx="9">
                        <c:v>Září</c:v>
                      </c:pt>
                      <c:pt idx="10">
                        <c:v>Říjen</c:v>
                      </c:pt>
                      <c:pt idx="11">
                        <c:v>Listopad</c:v>
                      </c:pt>
                      <c:pt idx="12">
                        <c:v>Prosinec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grafyVSpredikce!$C$11:$O$11</c15:sqref>
                        </c15:formulaRef>
                      </c:ext>
                    </c:extLst>
                    <c:numCache>
                      <c:formatCode>#\ ##0\ "Kč"</c:formatCode>
                      <c:ptCount val="13"/>
                      <c:pt idx="0">
                        <c:v>67026067943.349991</c:v>
                      </c:pt>
                      <c:pt idx="1">
                        <c:v>67288629518.469933</c:v>
                      </c:pt>
                      <c:pt idx="2">
                        <c:v>67903042082.968315</c:v>
                      </c:pt>
                      <c:pt idx="3">
                        <c:v>70829075087.657211</c:v>
                      </c:pt>
                      <c:pt idx="4">
                        <c:v>72342190431.079636</c:v>
                      </c:pt>
                      <c:pt idx="5">
                        <c:v>74994533376.531708</c:v>
                      </c:pt>
                      <c:pt idx="6">
                        <c:v>76485079848.573822</c:v>
                      </c:pt>
                      <c:pt idx="7">
                        <c:v>78478374131.857758</c:v>
                      </c:pt>
                      <c:pt idx="8">
                        <c:v>80832343513.065887</c:v>
                      </c:pt>
                      <c:pt idx="9">
                        <c:v>82270575852.653748</c:v>
                      </c:pt>
                      <c:pt idx="10">
                        <c:v>83444708633.93576</c:v>
                      </c:pt>
                      <c:pt idx="11">
                        <c:v>86342643768.821808</c:v>
                      </c:pt>
                      <c:pt idx="12">
                        <c:v>87306125074.048355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A3A4-47E2-A53B-BA08E6B48E41}"/>
                  </c:ext>
                </c:extLst>
              </c15:ser>
            </c15:filteredLineSeries>
            <c15:filteredLineSeries>
              <c15:ser>
                <c:idx val="9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grafyVSpredikce!$B$13</c15:sqref>
                        </c15:formulaRef>
                      </c:ext>
                    </c:extLst>
                    <c:strCache>
                      <c:ptCount val="1"/>
                      <c:pt idx="0">
                        <c:v>Skutečnost</c:v>
                      </c:pt>
                    </c:strCache>
                  </c:strRef>
                </c:tx>
                <c:spPr>
                  <a:ln w="22225" cap="rnd">
                    <a:solidFill>
                      <a:srgbClr val="5B9BD5"/>
                    </a:solidFill>
                    <a:prstDash val="dash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grafyVSpredikce!$C$10:$O$10</c15:sqref>
                        </c15:formulaRef>
                      </c:ext>
                    </c:extLst>
                    <c:strCache>
                      <c:ptCount val="13"/>
                      <c:pt idx="0">
                        <c:v>Prosinec 2020</c:v>
                      </c:pt>
                      <c:pt idx="1">
                        <c:v>Leden</c:v>
                      </c:pt>
                      <c:pt idx="2">
                        <c:v>Únor</c:v>
                      </c:pt>
                      <c:pt idx="3">
                        <c:v>Březen</c:v>
                      </c:pt>
                      <c:pt idx="4">
                        <c:v>Duben</c:v>
                      </c:pt>
                      <c:pt idx="5">
                        <c:v>Květen</c:v>
                      </c:pt>
                      <c:pt idx="6">
                        <c:v>Červen</c:v>
                      </c:pt>
                      <c:pt idx="7">
                        <c:v>Červenec</c:v>
                      </c:pt>
                      <c:pt idx="8">
                        <c:v>Srpen</c:v>
                      </c:pt>
                      <c:pt idx="9">
                        <c:v>Září</c:v>
                      </c:pt>
                      <c:pt idx="10">
                        <c:v>Říjen</c:v>
                      </c:pt>
                      <c:pt idx="11">
                        <c:v>Listopad</c:v>
                      </c:pt>
                      <c:pt idx="12">
                        <c:v>Prosinec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grafyVSpredikce!$C$13:$O$13</c15:sqref>
                        </c15:formulaRef>
                      </c:ext>
                    </c:extLst>
                    <c:numCache>
                      <c:formatCode>#\ ##0\ "Kč"</c:formatCode>
                      <c:ptCount val="13"/>
                      <c:pt idx="0">
                        <c:v>67026067943.349991</c:v>
                      </c:pt>
                      <c:pt idx="1">
                        <c:v>67300813461.359993</c:v>
                      </c:pt>
                      <c:pt idx="2">
                        <c:v>68132225179.219994</c:v>
                      </c:pt>
                      <c:pt idx="3">
                        <c:v>71191570866.699997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A3A4-47E2-A53B-BA08E6B48E41}"/>
                  </c:ext>
                </c:extLst>
              </c15:ser>
            </c15:filteredLineSeries>
            <c15:filteredLineSeries>
              <c15:ser>
                <c:idx val="10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grafyVSpredikce!$B$5</c15:sqref>
                        </c15:formulaRef>
                      </c:ext>
                    </c:extLst>
                    <c:strCache>
                      <c:ptCount val="1"/>
                      <c:pt idx="0">
                        <c:v>Limit čerpání 2022</c:v>
                      </c:pt>
                    </c:strCache>
                  </c:strRef>
                </c:tx>
                <c:spPr>
                  <a:ln w="28575" cap="rnd">
                    <a:solidFill>
                      <a:srgbClr val="C00000"/>
                    </a:solidFill>
                    <a:prstDash val="dashDot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grafyVSpredikce!$C$10:$O$10</c15:sqref>
                        </c15:formulaRef>
                      </c:ext>
                    </c:extLst>
                    <c:strCache>
                      <c:ptCount val="13"/>
                      <c:pt idx="0">
                        <c:v>Prosinec 2020</c:v>
                      </c:pt>
                      <c:pt idx="1">
                        <c:v>Leden</c:v>
                      </c:pt>
                      <c:pt idx="2">
                        <c:v>Únor</c:v>
                      </c:pt>
                      <c:pt idx="3">
                        <c:v>Březen</c:v>
                      </c:pt>
                      <c:pt idx="4">
                        <c:v>Duben</c:v>
                      </c:pt>
                      <c:pt idx="5">
                        <c:v>Květen</c:v>
                      </c:pt>
                      <c:pt idx="6">
                        <c:v>Červen</c:v>
                      </c:pt>
                      <c:pt idx="7">
                        <c:v>Červenec</c:v>
                      </c:pt>
                      <c:pt idx="8">
                        <c:v>Srpen</c:v>
                      </c:pt>
                      <c:pt idx="9">
                        <c:v>Září</c:v>
                      </c:pt>
                      <c:pt idx="10">
                        <c:v>Říjen</c:v>
                      </c:pt>
                      <c:pt idx="11">
                        <c:v>Listopad</c:v>
                      </c:pt>
                      <c:pt idx="12">
                        <c:v>Prosinec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grafyVSpredikce!$C$5:$O$5</c15:sqref>
                        </c15:formulaRef>
                      </c:ext>
                    </c:extLst>
                    <c:numCache>
                      <c:formatCode>#\ ##0\ "Kč"</c:formatCode>
                      <c:ptCount val="13"/>
                      <c:pt idx="0">
                        <c:v>70423440504.605301</c:v>
                      </c:pt>
                      <c:pt idx="1">
                        <c:v>70423440504.605301</c:v>
                      </c:pt>
                      <c:pt idx="2">
                        <c:v>70423440504.605301</c:v>
                      </c:pt>
                      <c:pt idx="3">
                        <c:v>70423440504.605301</c:v>
                      </c:pt>
                      <c:pt idx="4">
                        <c:v>70423440504.605301</c:v>
                      </c:pt>
                      <c:pt idx="5">
                        <c:v>70423440504.605301</c:v>
                      </c:pt>
                      <c:pt idx="6">
                        <c:v>70423440504.605301</c:v>
                      </c:pt>
                      <c:pt idx="7">
                        <c:v>70423440504.605301</c:v>
                      </c:pt>
                      <c:pt idx="8">
                        <c:v>70423440504.605301</c:v>
                      </c:pt>
                      <c:pt idx="9">
                        <c:v>70423440504.605301</c:v>
                      </c:pt>
                      <c:pt idx="10">
                        <c:v>70423440504.605301</c:v>
                      </c:pt>
                      <c:pt idx="11">
                        <c:v>70423440504.605301</c:v>
                      </c:pt>
                      <c:pt idx="12">
                        <c:v>70423440504.605301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A3A4-47E2-A53B-BA08E6B48E41}"/>
                  </c:ext>
                </c:extLst>
              </c15:ser>
            </c15:filteredLineSeries>
            <c15:filteredLineSeries>
              <c15:ser>
                <c:idx val="11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grafyVSpredikce!$B$6</c15:sqref>
                        </c15:formulaRef>
                      </c:ext>
                    </c:extLst>
                    <c:strCache>
                      <c:ptCount val="1"/>
                      <c:pt idx="0">
                        <c:v>70% Alokace programu</c:v>
                      </c:pt>
                    </c:strCache>
                  </c:strRef>
                </c:tx>
                <c:spPr>
                  <a:ln w="31750" cap="sq" cmpd="sng">
                    <a:solidFill>
                      <a:srgbClr val="C00000"/>
                    </a:solidFill>
                    <a:prstDash val="sysDot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grafyVSpredikce!$C$10:$O$10</c15:sqref>
                        </c15:formulaRef>
                      </c:ext>
                    </c:extLst>
                    <c:strCache>
                      <c:ptCount val="13"/>
                      <c:pt idx="0">
                        <c:v>Prosinec 2020</c:v>
                      </c:pt>
                      <c:pt idx="1">
                        <c:v>Leden</c:v>
                      </c:pt>
                      <c:pt idx="2">
                        <c:v>Únor</c:v>
                      </c:pt>
                      <c:pt idx="3">
                        <c:v>Březen</c:v>
                      </c:pt>
                      <c:pt idx="4">
                        <c:v>Duben</c:v>
                      </c:pt>
                      <c:pt idx="5">
                        <c:v>Květen</c:v>
                      </c:pt>
                      <c:pt idx="6">
                        <c:v>Červen</c:v>
                      </c:pt>
                      <c:pt idx="7">
                        <c:v>Červenec</c:v>
                      </c:pt>
                      <c:pt idx="8">
                        <c:v>Srpen</c:v>
                      </c:pt>
                      <c:pt idx="9">
                        <c:v>Září</c:v>
                      </c:pt>
                      <c:pt idx="10">
                        <c:v>Říjen</c:v>
                      </c:pt>
                      <c:pt idx="11">
                        <c:v>Listopad</c:v>
                      </c:pt>
                      <c:pt idx="12">
                        <c:v>Prosinec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grafyVSpredikce!$C$6:$O$6</c15:sqref>
                        </c15:formulaRef>
                      </c:ext>
                    </c:extLst>
                    <c:numCache>
                      <c:formatCode>#\ ##0\ "Kč"</c:formatCode>
                      <c:ptCount val="13"/>
                      <c:pt idx="0">
                        <c:v>87097572241.889999</c:v>
                      </c:pt>
                      <c:pt idx="1">
                        <c:v>87097572241.889999</c:v>
                      </c:pt>
                      <c:pt idx="2">
                        <c:v>87097572241.889999</c:v>
                      </c:pt>
                      <c:pt idx="3">
                        <c:v>87097572241.889999</c:v>
                      </c:pt>
                      <c:pt idx="4">
                        <c:v>87097572241.889999</c:v>
                      </c:pt>
                      <c:pt idx="5">
                        <c:v>87097572241.889999</c:v>
                      </c:pt>
                      <c:pt idx="6">
                        <c:v>87097572241.889999</c:v>
                      </c:pt>
                      <c:pt idx="7">
                        <c:v>87097572241.889999</c:v>
                      </c:pt>
                      <c:pt idx="8">
                        <c:v>87097572241.889999</c:v>
                      </c:pt>
                      <c:pt idx="9">
                        <c:v>87097572241.889999</c:v>
                      </c:pt>
                      <c:pt idx="10">
                        <c:v>87097572241.889999</c:v>
                      </c:pt>
                      <c:pt idx="11">
                        <c:v>87097572241.889999</c:v>
                      </c:pt>
                      <c:pt idx="12">
                        <c:v>87097572241.889999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A3A4-47E2-A53B-BA08E6B48E41}"/>
                  </c:ext>
                </c:extLst>
              </c15:ser>
            </c15:filteredLineSeries>
            <c15:filteredLineSeries>
              <c15:ser>
                <c:idx val="12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grafyVSpredikce!$B$11</c15:sqref>
                        </c15:formulaRef>
                      </c:ext>
                    </c:extLst>
                    <c:strCache>
                      <c:ptCount val="1"/>
                      <c:pt idx="0">
                        <c:v>Predikce souhr.žádostí</c:v>
                      </c:pt>
                    </c:strCache>
                  </c:strRef>
                </c:tx>
                <c:spPr>
                  <a:ln w="22225" cap="rnd">
                    <a:solidFill>
                      <a:srgbClr val="1F497D">
                        <a:lumMod val="75000"/>
                      </a:srgbClr>
                    </a:solidFill>
                    <a:prstDash val="solid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grafyVSpredikce!$C$10:$O$10</c15:sqref>
                        </c15:formulaRef>
                      </c:ext>
                    </c:extLst>
                    <c:strCache>
                      <c:ptCount val="13"/>
                      <c:pt idx="0">
                        <c:v>Prosinec 2020</c:v>
                      </c:pt>
                      <c:pt idx="1">
                        <c:v>Leden</c:v>
                      </c:pt>
                      <c:pt idx="2">
                        <c:v>Únor</c:v>
                      </c:pt>
                      <c:pt idx="3">
                        <c:v>Březen</c:v>
                      </c:pt>
                      <c:pt idx="4">
                        <c:v>Duben</c:v>
                      </c:pt>
                      <c:pt idx="5">
                        <c:v>Květen</c:v>
                      </c:pt>
                      <c:pt idx="6">
                        <c:v>Červen</c:v>
                      </c:pt>
                      <c:pt idx="7">
                        <c:v>Červenec</c:v>
                      </c:pt>
                      <c:pt idx="8">
                        <c:v>Srpen</c:v>
                      </c:pt>
                      <c:pt idx="9">
                        <c:v>Září</c:v>
                      </c:pt>
                      <c:pt idx="10">
                        <c:v>Říjen</c:v>
                      </c:pt>
                      <c:pt idx="11">
                        <c:v>Listopad</c:v>
                      </c:pt>
                      <c:pt idx="12">
                        <c:v>Prosinec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grafyVSpredikce!$C$11:$O$11</c15:sqref>
                        </c15:formulaRef>
                      </c:ext>
                    </c:extLst>
                    <c:numCache>
                      <c:formatCode>#\ ##0\ "Kč"</c:formatCode>
                      <c:ptCount val="13"/>
                      <c:pt idx="0">
                        <c:v>67026067943.349991</c:v>
                      </c:pt>
                      <c:pt idx="1">
                        <c:v>67288629518.469933</c:v>
                      </c:pt>
                      <c:pt idx="2">
                        <c:v>67903042082.968315</c:v>
                      </c:pt>
                      <c:pt idx="3">
                        <c:v>70829075087.657211</c:v>
                      </c:pt>
                      <c:pt idx="4">
                        <c:v>72342190431.079636</c:v>
                      </c:pt>
                      <c:pt idx="5">
                        <c:v>74994533376.531708</c:v>
                      </c:pt>
                      <c:pt idx="6">
                        <c:v>76485079848.573822</c:v>
                      </c:pt>
                      <c:pt idx="7">
                        <c:v>78478374131.857758</c:v>
                      </c:pt>
                      <c:pt idx="8">
                        <c:v>80832343513.065887</c:v>
                      </c:pt>
                      <c:pt idx="9">
                        <c:v>82270575852.653748</c:v>
                      </c:pt>
                      <c:pt idx="10">
                        <c:v>83444708633.93576</c:v>
                      </c:pt>
                      <c:pt idx="11">
                        <c:v>86342643768.821808</c:v>
                      </c:pt>
                      <c:pt idx="12">
                        <c:v>87306125074.048355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A3A4-47E2-A53B-BA08E6B48E41}"/>
                  </c:ext>
                </c:extLst>
              </c15:ser>
            </c15:filteredLineSeries>
            <c15:filteredLineSeries>
              <c15:ser>
                <c:idx val="13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grafyVSpredikce!$B$13</c15:sqref>
                        </c15:formulaRef>
                      </c:ext>
                    </c:extLst>
                    <c:strCache>
                      <c:ptCount val="1"/>
                      <c:pt idx="0">
                        <c:v>Skutečnost</c:v>
                      </c:pt>
                    </c:strCache>
                  </c:strRef>
                </c:tx>
                <c:spPr>
                  <a:ln w="22225" cap="rnd">
                    <a:solidFill>
                      <a:srgbClr val="5B9BD5"/>
                    </a:solidFill>
                    <a:prstDash val="dash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grafyVSpredikce!$C$10:$O$10</c15:sqref>
                        </c15:formulaRef>
                      </c:ext>
                    </c:extLst>
                    <c:strCache>
                      <c:ptCount val="13"/>
                      <c:pt idx="0">
                        <c:v>Prosinec 2020</c:v>
                      </c:pt>
                      <c:pt idx="1">
                        <c:v>Leden</c:v>
                      </c:pt>
                      <c:pt idx="2">
                        <c:v>Únor</c:v>
                      </c:pt>
                      <c:pt idx="3">
                        <c:v>Březen</c:v>
                      </c:pt>
                      <c:pt idx="4">
                        <c:v>Duben</c:v>
                      </c:pt>
                      <c:pt idx="5">
                        <c:v>Květen</c:v>
                      </c:pt>
                      <c:pt idx="6">
                        <c:v>Červen</c:v>
                      </c:pt>
                      <c:pt idx="7">
                        <c:v>Červenec</c:v>
                      </c:pt>
                      <c:pt idx="8">
                        <c:v>Srpen</c:v>
                      </c:pt>
                      <c:pt idx="9">
                        <c:v>Září</c:v>
                      </c:pt>
                      <c:pt idx="10">
                        <c:v>Říjen</c:v>
                      </c:pt>
                      <c:pt idx="11">
                        <c:v>Listopad</c:v>
                      </c:pt>
                      <c:pt idx="12">
                        <c:v>Prosinec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grafyVSpredikce!$C$13:$O$13</c15:sqref>
                        </c15:formulaRef>
                      </c:ext>
                    </c:extLst>
                    <c:numCache>
                      <c:formatCode>#\ ##0\ "Kč"</c:formatCode>
                      <c:ptCount val="13"/>
                      <c:pt idx="0">
                        <c:v>67026067943.349991</c:v>
                      </c:pt>
                      <c:pt idx="1">
                        <c:v>67300813461.359993</c:v>
                      </c:pt>
                      <c:pt idx="2">
                        <c:v>68132225179.219994</c:v>
                      </c:pt>
                      <c:pt idx="3">
                        <c:v>71191570866.699997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A3A4-47E2-A53B-BA08E6B48E41}"/>
                  </c:ext>
                </c:extLst>
              </c15:ser>
            </c15:filteredLineSeries>
            <c15:filteredLineSeries>
              <c15:ser>
                <c:idx val="14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grafyVSpredikce!$B$5</c15:sqref>
                        </c15:formulaRef>
                      </c:ext>
                    </c:extLst>
                    <c:strCache>
                      <c:ptCount val="1"/>
                      <c:pt idx="0">
                        <c:v>Limit čerpání 2022</c:v>
                      </c:pt>
                    </c:strCache>
                  </c:strRef>
                </c:tx>
                <c:spPr>
                  <a:ln w="28575" cap="rnd">
                    <a:solidFill>
                      <a:srgbClr val="C00000"/>
                    </a:solidFill>
                    <a:prstDash val="dashDot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grafyVSpredikce!$C$10:$O$10</c15:sqref>
                        </c15:formulaRef>
                      </c:ext>
                    </c:extLst>
                    <c:strCache>
                      <c:ptCount val="13"/>
                      <c:pt idx="0">
                        <c:v>Prosinec 2020</c:v>
                      </c:pt>
                      <c:pt idx="1">
                        <c:v>Leden</c:v>
                      </c:pt>
                      <c:pt idx="2">
                        <c:v>Únor</c:v>
                      </c:pt>
                      <c:pt idx="3">
                        <c:v>Březen</c:v>
                      </c:pt>
                      <c:pt idx="4">
                        <c:v>Duben</c:v>
                      </c:pt>
                      <c:pt idx="5">
                        <c:v>Květen</c:v>
                      </c:pt>
                      <c:pt idx="6">
                        <c:v>Červen</c:v>
                      </c:pt>
                      <c:pt idx="7">
                        <c:v>Červenec</c:v>
                      </c:pt>
                      <c:pt idx="8">
                        <c:v>Srpen</c:v>
                      </c:pt>
                      <c:pt idx="9">
                        <c:v>Září</c:v>
                      </c:pt>
                      <c:pt idx="10">
                        <c:v>Říjen</c:v>
                      </c:pt>
                      <c:pt idx="11">
                        <c:v>Listopad</c:v>
                      </c:pt>
                      <c:pt idx="12">
                        <c:v>Prosinec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grafyVSpredikce!$C$5:$O$5</c15:sqref>
                        </c15:formulaRef>
                      </c:ext>
                    </c:extLst>
                    <c:numCache>
                      <c:formatCode>#\ ##0\ "Kč"</c:formatCode>
                      <c:ptCount val="13"/>
                      <c:pt idx="0">
                        <c:v>70423440504.605301</c:v>
                      </c:pt>
                      <c:pt idx="1">
                        <c:v>70423440504.605301</c:v>
                      </c:pt>
                      <c:pt idx="2">
                        <c:v>70423440504.605301</c:v>
                      </c:pt>
                      <c:pt idx="3">
                        <c:v>70423440504.605301</c:v>
                      </c:pt>
                      <c:pt idx="4">
                        <c:v>70423440504.605301</c:v>
                      </c:pt>
                      <c:pt idx="5">
                        <c:v>70423440504.605301</c:v>
                      </c:pt>
                      <c:pt idx="6">
                        <c:v>70423440504.605301</c:v>
                      </c:pt>
                      <c:pt idx="7">
                        <c:v>70423440504.605301</c:v>
                      </c:pt>
                      <c:pt idx="8">
                        <c:v>70423440504.605301</c:v>
                      </c:pt>
                      <c:pt idx="9">
                        <c:v>70423440504.605301</c:v>
                      </c:pt>
                      <c:pt idx="10">
                        <c:v>70423440504.605301</c:v>
                      </c:pt>
                      <c:pt idx="11">
                        <c:v>70423440504.605301</c:v>
                      </c:pt>
                      <c:pt idx="12">
                        <c:v>70423440504.605301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A3A4-47E2-A53B-BA08E6B48E41}"/>
                  </c:ext>
                </c:extLst>
              </c15:ser>
            </c15:filteredLineSeries>
            <c15:filteredLineSeries>
              <c15:ser>
                <c:idx val="15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grafyVSpredikce!$B$6</c15:sqref>
                        </c15:formulaRef>
                      </c:ext>
                    </c:extLst>
                    <c:strCache>
                      <c:ptCount val="1"/>
                      <c:pt idx="0">
                        <c:v>70% Alokace programu</c:v>
                      </c:pt>
                    </c:strCache>
                  </c:strRef>
                </c:tx>
                <c:spPr>
                  <a:ln w="31750" cap="sq" cmpd="sng">
                    <a:solidFill>
                      <a:srgbClr val="C00000"/>
                    </a:solidFill>
                    <a:prstDash val="sysDot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grafyVSpredikce!$C$10:$O$10</c15:sqref>
                        </c15:formulaRef>
                      </c:ext>
                    </c:extLst>
                    <c:strCache>
                      <c:ptCount val="13"/>
                      <c:pt idx="0">
                        <c:v>Prosinec 2020</c:v>
                      </c:pt>
                      <c:pt idx="1">
                        <c:v>Leden</c:v>
                      </c:pt>
                      <c:pt idx="2">
                        <c:v>Únor</c:v>
                      </c:pt>
                      <c:pt idx="3">
                        <c:v>Březen</c:v>
                      </c:pt>
                      <c:pt idx="4">
                        <c:v>Duben</c:v>
                      </c:pt>
                      <c:pt idx="5">
                        <c:v>Květen</c:v>
                      </c:pt>
                      <c:pt idx="6">
                        <c:v>Červen</c:v>
                      </c:pt>
                      <c:pt idx="7">
                        <c:v>Červenec</c:v>
                      </c:pt>
                      <c:pt idx="8">
                        <c:v>Srpen</c:v>
                      </c:pt>
                      <c:pt idx="9">
                        <c:v>Září</c:v>
                      </c:pt>
                      <c:pt idx="10">
                        <c:v>Říjen</c:v>
                      </c:pt>
                      <c:pt idx="11">
                        <c:v>Listopad</c:v>
                      </c:pt>
                      <c:pt idx="12">
                        <c:v>Prosinec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grafyVSpredikce!$C$6:$O$6</c15:sqref>
                        </c15:formulaRef>
                      </c:ext>
                    </c:extLst>
                    <c:numCache>
                      <c:formatCode>#\ ##0\ "Kč"</c:formatCode>
                      <c:ptCount val="13"/>
                      <c:pt idx="0">
                        <c:v>87097572241.889999</c:v>
                      </c:pt>
                      <c:pt idx="1">
                        <c:v>87097572241.889999</c:v>
                      </c:pt>
                      <c:pt idx="2">
                        <c:v>87097572241.889999</c:v>
                      </c:pt>
                      <c:pt idx="3">
                        <c:v>87097572241.889999</c:v>
                      </c:pt>
                      <c:pt idx="4">
                        <c:v>87097572241.889999</c:v>
                      </c:pt>
                      <c:pt idx="5">
                        <c:v>87097572241.889999</c:v>
                      </c:pt>
                      <c:pt idx="6">
                        <c:v>87097572241.889999</c:v>
                      </c:pt>
                      <c:pt idx="7">
                        <c:v>87097572241.889999</c:v>
                      </c:pt>
                      <c:pt idx="8">
                        <c:v>87097572241.889999</c:v>
                      </c:pt>
                      <c:pt idx="9">
                        <c:v>87097572241.889999</c:v>
                      </c:pt>
                      <c:pt idx="10">
                        <c:v>87097572241.889999</c:v>
                      </c:pt>
                      <c:pt idx="11">
                        <c:v>87097572241.889999</c:v>
                      </c:pt>
                      <c:pt idx="12">
                        <c:v>87097572241.889999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A3A4-47E2-A53B-BA08E6B48E41}"/>
                  </c:ext>
                </c:extLst>
              </c15:ser>
            </c15:filteredLineSeries>
            <c15:filteredLineSeries>
              <c15:ser>
                <c:idx val="16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grafyVSpredikce!$B$11</c15:sqref>
                        </c15:formulaRef>
                      </c:ext>
                    </c:extLst>
                    <c:strCache>
                      <c:ptCount val="1"/>
                      <c:pt idx="0">
                        <c:v>Predikce souhr.žádostí</c:v>
                      </c:pt>
                    </c:strCache>
                  </c:strRef>
                </c:tx>
                <c:spPr>
                  <a:ln w="22225" cap="rnd">
                    <a:solidFill>
                      <a:srgbClr val="1F497D">
                        <a:lumMod val="75000"/>
                      </a:srgbClr>
                    </a:solidFill>
                    <a:prstDash val="solid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grafyVSpredikce!$C$10:$O$10</c15:sqref>
                        </c15:formulaRef>
                      </c:ext>
                    </c:extLst>
                    <c:strCache>
                      <c:ptCount val="13"/>
                      <c:pt idx="0">
                        <c:v>Prosinec 2020</c:v>
                      </c:pt>
                      <c:pt idx="1">
                        <c:v>Leden</c:v>
                      </c:pt>
                      <c:pt idx="2">
                        <c:v>Únor</c:v>
                      </c:pt>
                      <c:pt idx="3">
                        <c:v>Březen</c:v>
                      </c:pt>
                      <c:pt idx="4">
                        <c:v>Duben</c:v>
                      </c:pt>
                      <c:pt idx="5">
                        <c:v>Květen</c:v>
                      </c:pt>
                      <c:pt idx="6">
                        <c:v>Červen</c:v>
                      </c:pt>
                      <c:pt idx="7">
                        <c:v>Červenec</c:v>
                      </c:pt>
                      <c:pt idx="8">
                        <c:v>Srpen</c:v>
                      </c:pt>
                      <c:pt idx="9">
                        <c:v>Září</c:v>
                      </c:pt>
                      <c:pt idx="10">
                        <c:v>Říjen</c:v>
                      </c:pt>
                      <c:pt idx="11">
                        <c:v>Listopad</c:v>
                      </c:pt>
                      <c:pt idx="12">
                        <c:v>Prosinec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grafyVSpredikce!$C$11:$O$11</c15:sqref>
                        </c15:formulaRef>
                      </c:ext>
                    </c:extLst>
                    <c:numCache>
                      <c:formatCode>#\ ##0\ "Kč"</c:formatCode>
                      <c:ptCount val="13"/>
                      <c:pt idx="0">
                        <c:v>67026067943.349991</c:v>
                      </c:pt>
                      <c:pt idx="1">
                        <c:v>67288629518.469933</c:v>
                      </c:pt>
                      <c:pt idx="2">
                        <c:v>67903042082.968315</c:v>
                      </c:pt>
                      <c:pt idx="3">
                        <c:v>70829075087.657211</c:v>
                      </c:pt>
                      <c:pt idx="4">
                        <c:v>72342190431.079636</c:v>
                      </c:pt>
                      <c:pt idx="5">
                        <c:v>74994533376.531708</c:v>
                      </c:pt>
                      <c:pt idx="6">
                        <c:v>76485079848.573822</c:v>
                      </c:pt>
                      <c:pt idx="7">
                        <c:v>78478374131.857758</c:v>
                      </c:pt>
                      <c:pt idx="8">
                        <c:v>80832343513.065887</c:v>
                      </c:pt>
                      <c:pt idx="9">
                        <c:v>82270575852.653748</c:v>
                      </c:pt>
                      <c:pt idx="10">
                        <c:v>83444708633.93576</c:v>
                      </c:pt>
                      <c:pt idx="11">
                        <c:v>86342643768.821808</c:v>
                      </c:pt>
                      <c:pt idx="12">
                        <c:v>87306125074.048355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A3A4-47E2-A53B-BA08E6B48E41}"/>
                  </c:ext>
                </c:extLst>
              </c15:ser>
            </c15:filteredLineSeries>
            <c15:filteredLineSeries>
              <c15:ser>
                <c:idx val="17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grafyVSpredikce!$B$13</c15:sqref>
                        </c15:formulaRef>
                      </c:ext>
                    </c:extLst>
                    <c:strCache>
                      <c:ptCount val="1"/>
                      <c:pt idx="0">
                        <c:v>Skutečnost</c:v>
                      </c:pt>
                    </c:strCache>
                  </c:strRef>
                </c:tx>
                <c:spPr>
                  <a:ln w="22225" cap="rnd">
                    <a:solidFill>
                      <a:srgbClr val="5B9BD5"/>
                    </a:solidFill>
                    <a:prstDash val="dash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grafyVSpredikce!$C$10:$O$10</c15:sqref>
                        </c15:formulaRef>
                      </c:ext>
                    </c:extLst>
                    <c:strCache>
                      <c:ptCount val="13"/>
                      <c:pt idx="0">
                        <c:v>Prosinec 2020</c:v>
                      </c:pt>
                      <c:pt idx="1">
                        <c:v>Leden</c:v>
                      </c:pt>
                      <c:pt idx="2">
                        <c:v>Únor</c:v>
                      </c:pt>
                      <c:pt idx="3">
                        <c:v>Březen</c:v>
                      </c:pt>
                      <c:pt idx="4">
                        <c:v>Duben</c:v>
                      </c:pt>
                      <c:pt idx="5">
                        <c:v>Květen</c:v>
                      </c:pt>
                      <c:pt idx="6">
                        <c:v>Červen</c:v>
                      </c:pt>
                      <c:pt idx="7">
                        <c:v>Červenec</c:v>
                      </c:pt>
                      <c:pt idx="8">
                        <c:v>Srpen</c:v>
                      </c:pt>
                      <c:pt idx="9">
                        <c:v>Září</c:v>
                      </c:pt>
                      <c:pt idx="10">
                        <c:v>Říjen</c:v>
                      </c:pt>
                      <c:pt idx="11">
                        <c:v>Listopad</c:v>
                      </c:pt>
                      <c:pt idx="12">
                        <c:v>Prosinec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grafyVSpredikce!$C$13:$O$13</c15:sqref>
                        </c15:formulaRef>
                      </c:ext>
                    </c:extLst>
                    <c:numCache>
                      <c:formatCode>#\ ##0\ "Kč"</c:formatCode>
                      <c:ptCount val="13"/>
                      <c:pt idx="0">
                        <c:v>67026067943.349991</c:v>
                      </c:pt>
                      <c:pt idx="1">
                        <c:v>67300813461.359993</c:v>
                      </c:pt>
                      <c:pt idx="2">
                        <c:v>68132225179.219994</c:v>
                      </c:pt>
                      <c:pt idx="3">
                        <c:v>71191570866.699997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A3A4-47E2-A53B-BA08E6B48E41}"/>
                  </c:ext>
                </c:extLst>
              </c15:ser>
            </c15:filteredLineSeries>
            <c15:filteredLineSeries>
              <c15:ser>
                <c:idx val="18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grafyVSpredikce!$B$5</c15:sqref>
                        </c15:formulaRef>
                      </c:ext>
                    </c:extLst>
                    <c:strCache>
                      <c:ptCount val="1"/>
                      <c:pt idx="0">
                        <c:v>Limit čerpání 2022</c:v>
                      </c:pt>
                    </c:strCache>
                  </c:strRef>
                </c:tx>
                <c:spPr>
                  <a:ln w="28575" cap="rnd">
                    <a:solidFill>
                      <a:srgbClr val="C00000"/>
                    </a:solidFill>
                    <a:prstDash val="dashDot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grafyVSpredikce!$C$10:$O$10</c15:sqref>
                        </c15:formulaRef>
                      </c:ext>
                    </c:extLst>
                    <c:strCache>
                      <c:ptCount val="13"/>
                      <c:pt idx="0">
                        <c:v>Prosinec 2020</c:v>
                      </c:pt>
                      <c:pt idx="1">
                        <c:v>Leden</c:v>
                      </c:pt>
                      <c:pt idx="2">
                        <c:v>Únor</c:v>
                      </c:pt>
                      <c:pt idx="3">
                        <c:v>Březen</c:v>
                      </c:pt>
                      <c:pt idx="4">
                        <c:v>Duben</c:v>
                      </c:pt>
                      <c:pt idx="5">
                        <c:v>Květen</c:v>
                      </c:pt>
                      <c:pt idx="6">
                        <c:v>Červen</c:v>
                      </c:pt>
                      <c:pt idx="7">
                        <c:v>Červenec</c:v>
                      </c:pt>
                      <c:pt idx="8">
                        <c:v>Srpen</c:v>
                      </c:pt>
                      <c:pt idx="9">
                        <c:v>Září</c:v>
                      </c:pt>
                      <c:pt idx="10">
                        <c:v>Říjen</c:v>
                      </c:pt>
                      <c:pt idx="11">
                        <c:v>Listopad</c:v>
                      </c:pt>
                      <c:pt idx="12">
                        <c:v>Prosinec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grafyVSpredikce!$C$5:$O$5</c15:sqref>
                        </c15:formulaRef>
                      </c:ext>
                    </c:extLst>
                    <c:numCache>
                      <c:formatCode>#\ ##0\ "Kč"</c:formatCode>
                      <c:ptCount val="13"/>
                      <c:pt idx="0">
                        <c:v>70423440504.605301</c:v>
                      </c:pt>
                      <c:pt idx="1">
                        <c:v>70423440504.605301</c:v>
                      </c:pt>
                      <c:pt idx="2">
                        <c:v>70423440504.605301</c:v>
                      </c:pt>
                      <c:pt idx="3">
                        <c:v>70423440504.605301</c:v>
                      </c:pt>
                      <c:pt idx="4">
                        <c:v>70423440504.605301</c:v>
                      </c:pt>
                      <c:pt idx="5">
                        <c:v>70423440504.605301</c:v>
                      </c:pt>
                      <c:pt idx="6">
                        <c:v>70423440504.605301</c:v>
                      </c:pt>
                      <c:pt idx="7">
                        <c:v>70423440504.605301</c:v>
                      </c:pt>
                      <c:pt idx="8">
                        <c:v>70423440504.605301</c:v>
                      </c:pt>
                      <c:pt idx="9">
                        <c:v>70423440504.605301</c:v>
                      </c:pt>
                      <c:pt idx="10">
                        <c:v>70423440504.605301</c:v>
                      </c:pt>
                      <c:pt idx="11">
                        <c:v>70423440504.605301</c:v>
                      </c:pt>
                      <c:pt idx="12">
                        <c:v>70423440504.605301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A3A4-47E2-A53B-BA08E6B48E41}"/>
                  </c:ext>
                </c:extLst>
              </c15:ser>
            </c15:filteredLineSeries>
            <c15:filteredLineSeries>
              <c15:ser>
                <c:idx val="19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grafyVSpredikce!$B$6</c15:sqref>
                        </c15:formulaRef>
                      </c:ext>
                    </c:extLst>
                    <c:strCache>
                      <c:ptCount val="1"/>
                      <c:pt idx="0">
                        <c:v>70% Alokace programu</c:v>
                      </c:pt>
                    </c:strCache>
                  </c:strRef>
                </c:tx>
                <c:spPr>
                  <a:ln w="31750" cap="sq" cmpd="sng">
                    <a:solidFill>
                      <a:srgbClr val="C00000"/>
                    </a:solidFill>
                    <a:prstDash val="sysDot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grafyVSpredikce!$C$10:$O$10</c15:sqref>
                        </c15:formulaRef>
                      </c:ext>
                    </c:extLst>
                    <c:strCache>
                      <c:ptCount val="13"/>
                      <c:pt idx="0">
                        <c:v>Prosinec 2020</c:v>
                      </c:pt>
                      <c:pt idx="1">
                        <c:v>Leden</c:v>
                      </c:pt>
                      <c:pt idx="2">
                        <c:v>Únor</c:v>
                      </c:pt>
                      <c:pt idx="3">
                        <c:v>Březen</c:v>
                      </c:pt>
                      <c:pt idx="4">
                        <c:v>Duben</c:v>
                      </c:pt>
                      <c:pt idx="5">
                        <c:v>Květen</c:v>
                      </c:pt>
                      <c:pt idx="6">
                        <c:v>Červen</c:v>
                      </c:pt>
                      <c:pt idx="7">
                        <c:v>Červenec</c:v>
                      </c:pt>
                      <c:pt idx="8">
                        <c:v>Srpen</c:v>
                      </c:pt>
                      <c:pt idx="9">
                        <c:v>Září</c:v>
                      </c:pt>
                      <c:pt idx="10">
                        <c:v>Říjen</c:v>
                      </c:pt>
                      <c:pt idx="11">
                        <c:v>Listopad</c:v>
                      </c:pt>
                      <c:pt idx="12">
                        <c:v>Prosinec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grafyVSpredikce!$C$6:$O$6</c15:sqref>
                        </c15:formulaRef>
                      </c:ext>
                    </c:extLst>
                    <c:numCache>
                      <c:formatCode>#\ ##0\ "Kč"</c:formatCode>
                      <c:ptCount val="13"/>
                      <c:pt idx="0">
                        <c:v>87097572241.889999</c:v>
                      </c:pt>
                      <c:pt idx="1">
                        <c:v>87097572241.889999</c:v>
                      </c:pt>
                      <c:pt idx="2">
                        <c:v>87097572241.889999</c:v>
                      </c:pt>
                      <c:pt idx="3">
                        <c:v>87097572241.889999</c:v>
                      </c:pt>
                      <c:pt idx="4">
                        <c:v>87097572241.889999</c:v>
                      </c:pt>
                      <c:pt idx="5">
                        <c:v>87097572241.889999</c:v>
                      </c:pt>
                      <c:pt idx="6">
                        <c:v>87097572241.889999</c:v>
                      </c:pt>
                      <c:pt idx="7">
                        <c:v>87097572241.889999</c:v>
                      </c:pt>
                      <c:pt idx="8">
                        <c:v>87097572241.889999</c:v>
                      </c:pt>
                      <c:pt idx="9">
                        <c:v>87097572241.889999</c:v>
                      </c:pt>
                      <c:pt idx="10">
                        <c:v>87097572241.889999</c:v>
                      </c:pt>
                      <c:pt idx="11">
                        <c:v>87097572241.889999</c:v>
                      </c:pt>
                      <c:pt idx="12">
                        <c:v>87097572241.889999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A3A4-47E2-A53B-BA08E6B48E41}"/>
                  </c:ext>
                </c:extLst>
              </c15:ser>
            </c15:filteredLineSeries>
            <c15:filteredLineSeries>
              <c15:ser>
                <c:idx val="0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grafyVSpredikce!$B$11</c15:sqref>
                        </c15:formulaRef>
                      </c:ext>
                    </c:extLst>
                    <c:strCache>
                      <c:ptCount val="1"/>
                      <c:pt idx="0">
                        <c:v>Predikce souhr.žádostí</c:v>
                      </c:pt>
                    </c:strCache>
                  </c:strRef>
                </c:tx>
                <c:spPr>
                  <a:ln w="28575" cap="rnd">
                    <a:solidFill>
                      <a:srgbClr val="1F497D">
                        <a:lumMod val="75000"/>
                      </a:srgbClr>
                    </a:solidFill>
                    <a:prstDash val="solid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grafyVSpredikce!$C$10:$O$10</c15:sqref>
                        </c15:formulaRef>
                      </c:ext>
                    </c:extLst>
                    <c:strCache>
                      <c:ptCount val="13"/>
                      <c:pt idx="0">
                        <c:v>Prosinec 2020</c:v>
                      </c:pt>
                      <c:pt idx="1">
                        <c:v>Leden</c:v>
                      </c:pt>
                      <c:pt idx="2">
                        <c:v>Únor</c:v>
                      </c:pt>
                      <c:pt idx="3">
                        <c:v>Březen</c:v>
                      </c:pt>
                      <c:pt idx="4">
                        <c:v>Duben</c:v>
                      </c:pt>
                      <c:pt idx="5">
                        <c:v>Květen</c:v>
                      </c:pt>
                      <c:pt idx="6">
                        <c:v>Červen</c:v>
                      </c:pt>
                      <c:pt idx="7">
                        <c:v>Červenec</c:v>
                      </c:pt>
                      <c:pt idx="8">
                        <c:v>Srpen</c:v>
                      </c:pt>
                      <c:pt idx="9">
                        <c:v>Září</c:v>
                      </c:pt>
                      <c:pt idx="10">
                        <c:v>Říjen</c:v>
                      </c:pt>
                      <c:pt idx="11">
                        <c:v>Listopad</c:v>
                      </c:pt>
                      <c:pt idx="12">
                        <c:v>Prosinec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grafyVSpredikce!$C$11:$O$11</c15:sqref>
                        </c15:formulaRef>
                      </c:ext>
                    </c:extLst>
                    <c:numCache>
                      <c:formatCode>#\ ##0\ "Kč"</c:formatCode>
                      <c:ptCount val="13"/>
                      <c:pt idx="0">
                        <c:v>67026067943.349991</c:v>
                      </c:pt>
                      <c:pt idx="1">
                        <c:v>67288629518.469933</c:v>
                      </c:pt>
                      <c:pt idx="2">
                        <c:v>67903042082.968315</c:v>
                      </c:pt>
                      <c:pt idx="3">
                        <c:v>70829075087.657211</c:v>
                      </c:pt>
                      <c:pt idx="4">
                        <c:v>72342190431.079636</c:v>
                      </c:pt>
                      <c:pt idx="5">
                        <c:v>74994533376.531708</c:v>
                      </c:pt>
                      <c:pt idx="6">
                        <c:v>76485079848.573822</c:v>
                      </c:pt>
                      <c:pt idx="7">
                        <c:v>78478374131.857758</c:v>
                      </c:pt>
                      <c:pt idx="8">
                        <c:v>80832343513.065887</c:v>
                      </c:pt>
                      <c:pt idx="9">
                        <c:v>82270575852.653748</c:v>
                      </c:pt>
                      <c:pt idx="10">
                        <c:v>83444708633.93576</c:v>
                      </c:pt>
                      <c:pt idx="11">
                        <c:v>86342643768.821808</c:v>
                      </c:pt>
                      <c:pt idx="12">
                        <c:v>87306125074.048355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A3A4-47E2-A53B-BA08E6B48E41}"/>
                  </c:ext>
                </c:extLst>
              </c15:ser>
            </c15:filteredLineSeries>
            <c15:filteredLineSeries>
              <c15:ser>
                <c:idx val="3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grafyVSpredikce!$B$13</c15:sqref>
                        </c15:formulaRef>
                      </c:ext>
                    </c:extLst>
                    <c:strCache>
                      <c:ptCount val="1"/>
                      <c:pt idx="0">
                        <c:v>Skutečnost</c:v>
                      </c:pt>
                    </c:strCache>
                  </c:strRef>
                </c:tx>
                <c:spPr>
                  <a:ln w="25400" cap="sq">
                    <a:solidFill>
                      <a:srgbClr val="4472C4">
                        <a:lumMod val="40000"/>
                        <a:lumOff val="60000"/>
                      </a:srgbClr>
                    </a:solidFill>
                    <a:prstDash val="dash"/>
                    <a:miter lim="800000"/>
                  </a:ln>
                  <a:effectLst/>
                </c:spPr>
                <c:marker>
                  <c:symbol val="none"/>
                </c:marker>
                <c:dPt>
                  <c:idx val="1"/>
                  <c:marker>
                    <c:symbol val="none"/>
                  </c:marker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1-A3A4-47E2-A53B-BA08E6B48E41}"/>
                    </c:ext>
                  </c:extLst>
                </c:dPt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grafyVSpredikce!$C$10:$O$10</c15:sqref>
                        </c15:formulaRef>
                      </c:ext>
                    </c:extLst>
                    <c:strCache>
                      <c:ptCount val="13"/>
                      <c:pt idx="0">
                        <c:v>Prosinec 2020</c:v>
                      </c:pt>
                      <c:pt idx="1">
                        <c:v>Leden</c:v>
                      </c:pt>
                      <c:pt idx="2">
                        <c:v>Únor</c:v>
                      </c:pt>
                      <c:pt idx="3">
                        <c:v>Březen</c:v>
                      </c:pt>
                      <c:pt idx="4">
                        <c:v>Duben</c:v>
                      </c:pt>
                      <c:pt idx="5">
                        <c:v>Květen</c:v>
                      </c:pt>
                      <c:pt idx="6">
                        <c:v>Červen</c:v>
                      </c:pt>
                      <c:pt idx="7">
                        <c:v>Červenec</c:v>
                      </c:pt>
                      <c:pt idx="8">
                        <c:v>Srpen</c:v>
                      </c:pt>
                      <c:pt idx="9">
                        <c:v>Září</c:v>
                      </c:pt>
                      <c:pt idx="10">
                        <c:v>Říjen</c:v>
                      </c:pt>
                      <c:pt idx="11">
                        <c:v>Listopad</c:v>
                      </c:pt>
                      <c:pt idx="12">
                        <c:v>Prosinec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grafyVSpredikce!$C$13:$O$13</c15:sqref>
                        </c15:formulaRef>
                      </c:ext>
                    </c:extLst>
                    <c:numCache>
                      <c:formatCode>#\ ##0\ "Kč"</c:formatCode>
                      <c:ptCount val="13"/>
                      <c:pt idx="0">
                        <c:v>67026067943.349991</c:v>
                      </c:pt>
                      <c:pt idx="1">
                        <c:v>67300813461.359993</c:v>
                      </c:pt>
                      <c:pt idx="2">
                        <c:v>68132225179.219994</c:v>
                      </c:pt>
                      <c:pt idx="3">
                        <c:v>71191570866.699997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A3A4-47E2-A53B-BA08E6B48E41}"/>
                  </c:ext>
                </c:extLst>
              </c15:ser>
            </c15:filteredLineSeries>
            <c15:filteredLineSeries>
              <c15:ser>
                <c:idx val="1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grafyVSpredikce!$B$5</c15:sqref>
                        </c15:formulaRef>
                      </c:ext>
                    </c:extLst>
                    <c:strCache>
                      <c:ptCount val="1"/>
                      <c:pt idx="0">
                        <c:v>Limit čerpání 2022</c:v>
                      </c:pt>
                    </c:strCache>
                  </c:strRef>
                </c:tx>
                <c:spPr>
                  <a:ln w="28575" cap="rnd">
                    <a:solidFill>
                      <a:srgbClr val="C00000"/>
                    </a:solidFill>
                    <a:prstDash val="dashDot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grafyVSpredikce!$C$10:$O$10</c15:sqref>
                        </c15:formulaRef>
                      </c:ext>
                    </c:extLst>
                    <c:strCache>
                      <c:ptCount val="13"/>
                      <c:pt idx="0">
                        <c:v>Prosinec 2020</c:v>
                      </c:pt>
                      <c:pt idx="1">
                        <c:v>Leden</c:v>
                      </c:pt>
                      <c:pt idx="2">
                        <c:v>Únor</c:v>
                      </c:pt>
                      <c:pt idx="3">
                        <c:v>Březen</c:v>
                      </c:pt>
                      <c:pt idx="4">
                        <c:v>Duben</c:v>
                      </c:pt>
                      <c:pt idx="5">
                        <c:v>Květen</c:v>
                      </c:pt>
                      <c:pt idx="6">
                        <c:v>Červen</c:v>
                      </c:pt>
                      <c:pt idx="7">
                        <c:v>Červenec</c:v>
                      </c:pt>
                      <c:pt idx="8">
                        <c:v>Srpen</c:v>
                      </c:pt>
                      <c:pt idx="9">
                        <c:v>Září</c:v>
                      </c:pt>
                      <c:pt idx="10">
                        <c:v>Říjen</c:v>
                      </c:pt>
                      <c:pt idx="11">
                        <c:v>Listopad</c:v>
                      </c:pt>
                      <c:pt idx="12">
                        <c:v>Prosinec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grafyVSpredikce!$C$5:$O$5</c15:sqref>
                        </c15:formulaRef>
                      </c:ext>
                    </c:extLst>
                    <c:numCache>
                      <c:formatCode>#\ ##0\ "Kč"</c:formatCode>
                      <c:ptCount val="13"/>
                      <c:pt idx="0">
                        <c:v>70423440504.605301</c:v>
                      </c:pt>
                      <c:pt idx="1">
                        <c:v>70423440504.605301</c:v>
                      </c:pt>
                      <c:pt idx="2">
                        <c:v>70423440504.605301</c:v>
                      </c:pt>
                      <c:pt idx="3">
                        <c:v>70423440504.605301</c:v>
                      </c:pt>
                      <c:pt idx="4">
                        <c:v>70423440504.605301</c:v>
                      </c:pt>
                      <c:pt idx="5">
                        <c:v>70423440504.605301</c:v>
                      </c:pt>
                      <c:pt idx="6">
                        <c:v>70423440504.605301</c:v>
                      </c:pt>
                      <c:pt idx="7">
                        <c:v>70423440504.605301</c:v>
                      </c:pt>
                      <c:pt idx="8">
                        <c:v>70423440504.605301</c:v>
                      </c:pt>
                      <c:pt idx="9">
                        <c:v>70423440504.605301</c:v>
                      </c:pt>
                      <c:pt idx="10">
                        <c:v>70423440504.605301</c:v>
                      </c:pt>
                      <c:pt idx="11">
                        <c:v>70423440504.605301</c:v>
                      </c:pt>
                      <c:pt idx="12">
                        <c:v>70423440504.605301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A3A4-47E2-A53B-BA08E6B48E41}"/>
                  </c:ext>
                </c:extLst>
              </c15:ser>
            </c15:filteredLineSeries>
            <c15:filteredLineSeries>
              <c15:ser>
                <c:idx val="2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grafyVSpredikce!$B$6</c15:sqref>
                        </c15:formulaRef>
                      </c:ext>
                    </c:extLst>
                    <c:strCache>
                      <c:ptCount val="1"/>
                      <c:pt idx="0">
                        <c:v>70% Alokace programu</c:v>
                      </c:pt>
                    </c:strCache>
                  </c:strRef>
                </c:tx>
                <c:spPr>
                  <a:ln w="31750" cap="sq" cmpd="sng">
                    <a:solidFill>
                      <a:srgbClr val="C00000"/>
                    </a:solidFill>
                    <a:prstDash val="sysDot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grafyVSpredikce!$C$10:$O$10</c15:sqref>
                        </c15:formulaRef>
                      </c:ext>
                    </c:extLst>
                    <c:strCache>
                      <c:ptCount val="13"/>
                      <c:pt idx="0">
                        <c:v>Prosinec 2020</c:v>
                      </c:pt>
                      <c:pt idx="1">
                        <c:v>Leden</c:v>
                      </c:pt>
                      <c:pt idx="2">
                        <c:v>Únor</c:v>
                      </c:pt>
                      <c:pt idx="3">
                        <c:v>Březen</c:v>
                      </c:pt>
                      <c:pt idx="4">
                        <c:v>Duben</c:v>
                      </c:pt>
                      <c:pt idx="5">
                        <c:v>Květen</c:v>
                      </c:pt>
                      <c:pt idx="6">
                        <c:v>Červen</c:v>
                      </c:pt>
                      <c:pt idx="7">
                        <c:v>Červenec</c:v>
                      </c:pt>
                      <c:pt idx="8">
                        <c:v>Srpen</c:v>
                      </c:pt>
                      <c:pt idx="9">
                        <c:v>Září</c:v>
                      </c:pt>
                      <c:pt idx="10">
                        <c:v>Říjen</c:v>
                      </c:pt>
                      <c:pt idx="11">
                        <c:v>Listopad</c:v>
                      </c:pt>
                      <c:pt idx="12">
                        <c:v>Prosinec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grafyVSpredikce!$C$6:$O$6</c15:sqref>
                        </c15:formulaRef>
                      </c:ext>
                    </c:extLst>
                    <c:numCache>
                      <c:formatCode>#\ ##0\ "Kč"</c:formatCode>
                      <c:ptCount val="13"/>
                      <c:pt idx="0">
                        <c:v>87097572241.889999</c:v>
                      </c:pt>
                      <c:pt idx="1">
                        <c:v>87097572241.889999</c:v>
                      </c:pt>
                      <c:pt idx="2">
                        <c:v>87097572241.889999</c:v>
                      </c:pt>
                      <c:pt idx="3">
                        <c:v>87097572241.889999</c:v>
                      </c:pt>
                      <c:pt idx="4">
                        <c:v>87097572241.889999</c:v>
                      </c:pt>
                      <c:pt idx="5">
                        <c:v>87097572241.889999</c:v>
                      </c:pt>
                      <c:pt idx="6">
                        <c:v>87097572241.889999</c:v>
                      </c:pt>
                      <c:pt idx="7">
                        <c:v>87097572241.889999</c:v>
                      </c:pt>
                      <c:pt idx="8">
                        <c:v>87097572241.889999</c:v>
                      </c:pt>
                      <c:pt idx="9">
                        <c:v>87097572241.889999</c:v>
                      </c:pt>
                      <c:pt idx="10">
                        <c:v>87097572241.889999</c:v>
                      </c:pt>
                      <c:pt idx="11">
                        <c:v>87097572241.889999</c:v>
                      </c:pt>
                      <c:pt idx="12">
                        <c:v>87097572241.889999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A3A4-47E2-A53B-BA08E6B48E41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grafyVSpredikce!$C$29</c15:sqref>
                        </c15:formulaRef>
                      </c:ext>
                    </c:extLst>
                    <c:strCache>
                      <c:ptCount val="1"/>
                      <c:pt idx="0">
                        <c:v>data svislé čáry</c:v>
                      </c:pt>
                    </c:strCache>
                  </c:strRef>
                </c:tx>
                <c:spPr>
                  <a:ln w="25400" cap="rnd">
                    <a:solidFill>
                      <a:sysClr val="windowText" lastClr="000000">
                        <a:lumMod val="95000"/>
                        <a:lumOff val="5000"/>
                      </a:sysClr>
                    </a:solidFill>
                    <a:prstDash val="dash"/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grafyVSpredikce!$D$29:$O$29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2"/>
                      <c:pt idx="0">
                        <c:v>-9E+17</c:v>
                      </c:pt>
                      <c:pt idx="1">
                        <c:v>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A3A4-47E2-A53B-BA08E6B48E41}"/>
                  </c:ext>
                </c:extLst>
              </c15:ser>
            </c15:filteredLineSeries>
          </c:ext>
        </c:extLst>
      </c:lineChart>
      <c:catAx>
        <c:axId val="876350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76359696"/>
        <c:crosses val="autoZero"/>
        <c:auto val="1"/>
        <c:lblAlgn val="ctr"/>
        <c:lblOffset val="100"/>
        <c:noMultiLvlLbl val="0"/>
      </c:catAx>
      <c:valAx>
        <c:axId val="876359696"/>
        <c:scaling>
          <c:orientation val="minMax"/>
          <c:min val="65000000000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/>
                  <a:t>mld. Kč</a:t>
                </a:r>
              </a:p>
            </c:rich>
          </c:tx>
          <c:layout>
            <c:manualLayout>
              <c:xMode val="edge"/>
              <c:yMode val="edge"/>
              <c:x val="1.9699916372351727E-2"/>
              <c:y val="0.4056624155719213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76350840"/>
        <c:crosses val="autoZero"/>
        <c:crossBetween val="between"/>
        <c:dispUnits>
          <c:builtInUnit val="billions"/>
          <c:dispUnitsLbl>
            <c:layout>
              <c:manualLayout>
                <c:xMode val="edge"/>
                <c:yMode val="edge"/>
                <c:x val="1.1204481792717087E-2"/>
                <c:y val="0.43504285740506216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cs-CZ"/>
                    <a:t> 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</c:dispUnitsLbl>
        </c:dispUnits>
      </c:valAx>
      <c:spPr>
        <a:solidFill>
          <a:srgbClr val="F9F9F9"/>
        </a:solidFill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22757022193286228"/>
          <c:y val="0.91213164933303026"/>
          <c:w val="0.60534468754238313"/>
          <c:h val="4.80289763718927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ysClr val="window" lastClr="FFFFFF">
        <a:lumMod val="95000"/>
      </a:sysClr>
    </a:solidFill>
    <a:ln w="6350" cap="flat" cmpd="dbl" algn="ctr">
      <a:solidFill>
        <a:sysClr val="windowText" lastClr="000000">
          <a:lumMod val="65000"/>
          <a:lumOff val="35000"/>
        </a:sysClr>
      </a:solidFill>
      <a:prstDash val="sysDash"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pivotSource>
    <c:name>[DÉLKA ADMINISTRACE ŽOP a ÚSPORY po SC2.xlsm]IROP!Kontingenční tabulka2</c:name>
    <c:fmtId val="7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none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800" b="1" dirty="0">
                <a:solidFill>
                  <a:schemeClr val="tx1"/>
                </a:solidFill>
              </a:rPr>
              <a:t>Délka administrace ŽoP vyjádřená</a:t>
            </a:r>
            <a:r>
              <a:rPr lang="cs-CZ" sz="1800" b="1" baseline="0" dirty="0">
                <a:solidFill>
                  <a:schemeClr val="tx1"/>
                </a:solidFill>
              </a:rPr>
              <a:t> v</a:t>
            </a:r>
            <a:r>
              <a:rPr lang="cs-CZ" sz="1800" b="1" dirty="0">
                <a:solidFill>
                  <a:schemeClr val="tx1"/>
                </a:solidFill>
              </a:rPr>
              <a:t> pracovních dnech</a:t>
            </a:r>
          </a:p>
        </c:rich>
      </c:tx>
      <c:layout>
        <c:manualLayout>
          <c:xMode val="edge"/>
          <c:yMode val="edge"/>
          <c:x val="0.15121317174876828"/>
          <c:y val="7.1127601729745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none" spc="2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ivotFmts>
      <c:pivotFmt>
        <c:idx val="0"/>
      </c:pivotFmt>
      <c:pivotFmt>
        <c:idx val="1"/>
      </c:pivotFmt>
      <c:pivotFmt>
        <c:idx val="2"/>
      </c:pivotFmt>
      <c:pivotFmt>
        <c:idx val="3"/>
      </c:pivotFmt>
      <c:pivotFmt>
        <c:idx val="4"/>
      </c:pivotFmt>
      <c:pivotFmt>
        <c:idx val="5"/>
      </c:pivotFmt>
      <c:pivotFmt>
        <c:idx val="6"/>
      </c:pivotFmt>
      <c:pivotFmt>
        <c:idx val="7"/>
      </c:pivotFmt>
      <c:pivotFmt>
        <c:idx val="8"/>
      </c:pivotFmt>
      <c:pivotFmt>
        <c:idx val="9"/>
      </c:pivotFmt>
      <c:pivotFmt>
        <c:idx val="10"/>
      </c:pivotFmt>
      <c:pivotFmt>
        <c:idx val="11"/>
      </c:pivotFmt>
      <c:pivotFmt>
        <c:idx val="12"/>
      </c:pivotFmt>
      <c:pivotFmt>
        <c:idx val="13"/>
      </c:pivotFmt>
      <c:pivotFmt>
        <c:idx val="1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</c:pivotFmt>
      <c:pivotFmt>
        <c:idx val="29"/>
      </c:pivotFmt>
      <c:pivotFmt>
        <c:idx val="30"/>
      </c:pivotFmt>
      <c:pivotFmt>
        <c:idx val="31"/>
      </c:pivotFmt>
      <c:pivotFmt>
        <c:idx val="32"/>
      </c:pivotFmt>
      <c:pivotFmt>
        <c:idx val="33"/>
      </c:pivotFmt>
      <c:pivotFmt>
        <c:idx val="34"/>
      </c:pivotFmt>
      <c:pivotFmt>
        <c:idx val="35"/>
      </c:pivotFmt>
      <c:pivotFmt>
        <c:idx val="36"/>
      </c:pivotFmt>
      <c:pivotFmt>
        <c:idx val="37"/>
      </c:pivotFmt>
      <c:pivotFmt>
        <c:idx val="38"/>
      </c:pivotFmt>
      <c:pivotFmt>
        <c:idx val="39"/>
      </c:pivotFmt>
      <c:pivotFmt>
        <c:idx val="40"/>
      </c:pivotFmt>
      <c:pivotFmt>
        <c:idx val="41"/>
      </c:pivotFmt>
      <c:pivotFmt>
        <c:idx val="42"/>
      </c:pivotFmt>
      <c:pivotFmt>
        <c:idx val="43"/>
      </c:pivotFmt>
      <c:pivotFmt>
        <c:idx val="44"/>
      </c:pivotFmt>
      <c:pivotFmt>
        <c:idx val="45"/>
      </c:pivotFmt>
      <c:pivotFmt>
        <c:idx val="46"/>
      </c:pivotFmt>
      <c:pivotFmt>
        <c:idx val="47"/>
      </c:pivotFmt>
      <c:pivotFmt>
        <c:idx val="48"/>
      </c:pivotFmt>
      <c:pivotFmt>
        <c:idx val="49"/>
      </c:pivotFmt>
      <c:pivotFmt>
        <c:idx val="50"/>
      </c:pivotFmt>
      <c:pivotFmt>
        <c:idx val="51"/>
      </c:pivotFmt>
      <c:pivotFmt>
        <c:idx val="52"/>
      </c:pivotFmt>
      <c:pivotFmt>
        <c:idx val="53"/>
      </c:pivotFmt>
      <c:pivotFmt>
        <c:idx val="54"/>
      </c:pivotFmt>
      <c:pivotFmt>
        <c:idx val="55"/>
      </c:pivotFmt>
      <c:pivotFmt>
        <c:idx val="56"/>
      </c:pivotFmt>
      <c:pivotFmt>
        <c:idx val="57"/>
      </c:pivotFmt>
      <c:pivotFmt>
        <c:idx val="58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71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7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4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5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8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7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8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9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0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1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11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3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4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12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6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7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13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9"/>
        <c:dLbl>
          <c:idx val="0"/>
          <c:dLblPos val="outEnd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0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</c:pivotFmt>
      <c:pivotFmt>
        <c:idx val="151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</c:pivotFmt>
      <c:pivotFmt>
        <c:idx val="152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</c:pivotFmt>
      <c:pivotFmt>
        <c:idx val="153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</c:pivotFmt>
      <c:pivotFmt>
        <c:idx val="154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</c:pivotFmt>
      <c:pivotFmt>
        <c:idx val="155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</c:pivotFmt>
      <c:pivotFmt>
        <c:idx val="156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57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58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59"/>
        <c:spPr>
          <a:solidFill>
            <a:schemeClr val="bg2">
              <a:lumMod val="50000"/>
            </a:schemeClr>
          </a:solidFill>
          <a:ln w="9525" cap="flat" cmpd="sng" algn="ctr">
            <a:solidFill>
              <a:sysClr val="windowText" lastClr="000000"/>
            </a:solidFill>
            <a:round/>
          </a:ln>
          <a:effectLst/>
        </c:spPr>
      </c:pivotFmt>
      <c:pivotFmt>
        <c:idx val="160"/>
        <c:spPr>
          <a:solidFill>
            <a:schemeClr val="tx1">
              <a:lumMod val="65000"/>
              <a:lumOff val="35000"/>
            </a:schemeClr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61"/>
        <c:spPr>
          <a:solidFill>
            <a:schemeClr val="tx1">
              <a:lumMod val="65000"/>
              <a:lumOff val="35000"/>
            </a:schemeClr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62"/>
        <c:spPr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round/>
          </a:ln>
          <a:effectLst/>
        </c:spPr>
        <c:marker>
          <c:symbol val="none"/>
        </c:marker>
      </c:pivotFmt>
      <c:pivotFmt>
        <c:idx val="163"/>
        <c:spPr>
          <a:solidFill>
            <a:schemeClr val="bg2">
              <a:lumMod val="75000"/>
            </a:schemeClr>
          </a:solidFill>
          <a:ln w="9525" cap="flat" cmpd="sng" algn="ctr">
            <a:solidFill>
              <a:schemeClr val="bg2">
                <a:lumMod val="2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64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65"/>
        <c:spPr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1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accent5">
                <a:lumMod val="75000"/>
              </a:schemeClr>
            </a:solidFill>
            <a:prstDash val="dash"/>
            <a:round/>
          </a:ln>
          <a:effectLst/>
        </c:spPr>
        <c:marker>
          <c:symbol val="none"/>
        </c:marker>
      </c:pivotFmt>
      <c:pivotFmt>
        <c:idx val="166"/>
        <c:spPr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4000">
                <a:srgbClr val="5D9CD5"/>
              </a:gs>
              <a:gs pos="100000">
                <a:schemeClr val="accent1"/>
              </a:gs>
            </a:gsLst>
            <a:lin ang="5400000" scaled="1"/>
            <a:tileRect/>
          </a:gradFill>
          <a:ln w="3175" cap="flat" cmpd="sng" algn="ctr">
            <a:solidFill>
              <a:schemeClr val="accent3">
                <a:lumMod val="75000"/>
              </a:schemeClr>
            </a:solidFill>
            <a:prstDash val="dash"/>
            <a:round/>
          </a:ln>
          <a:effectLst/>
        </c:spPr>
      </c:pivotFmt>
      <c:pivotFmt>
        <c:idx val="167"/>
        <c:spPr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4000">
                <a:srgbClr val="5D9CD5"/>
              </a:gs>
              <a:gs pos="100000">
                <a:schemeClr val="accent1"/>
              </a:gs>
            </a:gsLst>
            <a:lin ang="5400000" scaled="1"/>
            <a:tileRect/>
          </a:gradFill>
          <a:ln w="3175" cap="flat" cmpd="sng" algn="ctr">
            <a:solidFill>
              <a:schemeClr val="accent3">
                <a:lumMod val="75000"/>
              </a:schemeClr>
            </a:solidFill>
            <a:prstDash val="dash"/>
            <a:round/>
          </a:ln>
          <a:effectLst/>
        </c:spPr>
        <c:marker>
          <c:symbol val="none"/>
        </c:marker>
      </c:pivotFmt>
      <c:pivotFmt>
        <c:idx val="168"/>
        <c:spPr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4000">
                <a:srgbClr val="5D9CD5"/>
              </a:gs>
              <a:gs pos="100000">
                <a:schemeClr val="accent1"/>
              </a:gs>
            </a:gsLst>
            <a:lin ang="5400000" scaled="1"/>
            <a:tileRect/>
          </a:gradFill>
          <a:ln w="3175" cap="flat" cmpd="sng" algn="ctr">
            <a:solidFill>
              <a:schemeClr val="accent3">
                <a:lumMod val="75000"/>
              </a:schemeClr>
            </a:solidFill>
            <a:prstDash val="dash"/>
            <a:round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7.5920078206697092E-2"/>
          <c:y val="0.21482940569771516"/>
          <c:w val="0.86298417497573221"/>
          <c:h val="0.530536371418761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IROP!$E$3</c:f>
              <c:strCache>
                <c:ptCount val="1"/>
                <c:pt idx="0">
                  <c:v>Celkem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54000">
                  <a:srgbClr val="5D9CD5"/>
                </a:gs>
                <a:gs pos="100000">
                  <a:schemeClr val="accent1"/>
                </a:gs>
              </a:gsLst>
              <a:lin ang="5400000" scaled="1"/>
              <a:tileRect/>
            </a:gradFill>
            <a:ln w="3175" cap="flat" cmpd="sng" algn="ctr">
              <a:solidFill>
                <a:schemeClr val="accent3">
                  <a:lumMod val="75000"/>
                </a:schemeClr>
              </a:solidFill>
              <a:prstDash val="dash"/>
              <a:round/>
            </a:ln>
            <a:effectLst/>
          </c:spPr>
          <c:invertIfNegative val="0"/>
          <c:dLbls>
            <c:delete val="1"/>
          </c:dLbls>
          <c:trendline>
            <c:spPr>
              <a:ln w="25400" cap="rnd">
                <a:solidFill>
                  <a:srgbClr val="E60000"/>
                </a:solidFill>
                <a:prstDash val="dash"/>
              </a:ln>
              <a:effectLst/>
            </c:spPr>
            <c:trendlineType val="linear"/>
            <c:dispRSqr val="0"/>
            <c:dispEq val="0"/>
          </c:trendline>
          <c:cat>
            <c:multiLvlStrRef>
              <c:f>IROP!$A$4:$D$23</c:f>
              <c:multiLvlStrCache>
                <c:ptCount val="19"/>
                <c:lvl>
                  <c:pt idx="0">
                    <c:v>Čtv3</c:v>
                  </c:pt>
                  <c:pt idx="1">
                    <c:v>Čtv4</c:v>
                  </c:pt>
                  <c:pt idx="2">
                    <c:v>Čtv1</c:v>
                  </c:pt>
                  <c:pt idx="3">
                    <c:v>Čtv2</c:v>
                  </c:pt>
                  <c:pt idx="4">
                    <c:v>Čtv3</c:v>
                  </c:pt>
                  <c:pt idx="5">
                    <c:v>Čtv4</c:v>
                  </c:pt>
                  <c:pt idx="6">
                    <c:v>Čtv1</c:v>
                  </c:pt>
                  <c:pt idx="7">
                    <c:v>Čtv2</c:v>
                  </c:pt>
                  <c:pt idx="8">
                    <c:v>Čtv3</c:v>
                  </c:pt>
                  <c:pt idx="9">
                    <c:v>Čtv4</c:v>
                  </c:pt>
                  <c:pt idx="10">
                    <c:v>Čtv1</c:v>
                  </c:pt>
                  <c:pt idx="11">
                    <c:v>Čtv2</c:v>
                  </c:pt>
                  <c:pt idx="12">
                    <c:v>Čtv3</c:v>
                  </c:pt>
                  <c:pt idx="13">
                    <c:v>Čtv4</c:v>
                  </c:pt>
                  <c:pt idx="14">
                    <c:v>Čtv1</c:v>
                  </c:pt>
                  <c:pt idx="15">
                    <c:v>Čtv2</c:v>
                  </c:pt>
                  <c:pt idx="16">
                    <c:v>Čtv3</c:v>
                  </c:pt>
                  <c:pt idx="17">
                    <c:v>Čtv4</c:v>
                  </c:pt>
                  <c:pt idx="18">
                    <c:v>Čtv1</c:v>
                  </c:pt>
                </c:lvl>
                <c:lvl>
                  <c:pt idx="0">
                    <c:v>2016</c:v>
                  </c:pt>
                  <c:pt idx="2">
                    <c:v>2017</c:v>
                  </c:pt>
                  <c:pt idx="6">
                    <c:v>2018</c:v>
                  </c:pt>
                  <c:pt idx="10">
                    <c:v>2019</c:v>
                  </c:pt>
                  <c:pt idx="14">
                    <c:v>2020</c:v>
                  </c:pt>
                  <c:pt idx="18">
                    <c:v>2021</c:v>
                  </c:pt>
                </c:lvl>
              </c:multiLvlStrCache>
            </c:multiLvlStrRef>
          </c:cat>
          <c:val>
            <c:numRef>
              <c:f>IROP!$E$4:$E$23</c:f>
              <c:numCache>
                <c:formatCode>General</c:formatCode>
                <c:ptCount val="19"/>
                <c:pt idx="0">
                  <c:v>131.5</c:v>
                </c:pt>
                <c:pt idx="1">
                  <c:v>77.307692307692307</c:v>
                </c:pt>
                <c:pt idx="2">
                  <c:v>72.692307692307693</c:v>
                </c:pt>
                <c:pt idx="3">
                  <c:v>98.275862068965523</c:v>
                </c:pt>
                <c:pt idx="4">
                  <c:v>91.101694915254242</c:v>
                </c:pt>
                <c:pt idx="5">
                  <c:v>79.697761194029852</c:v>
                </c:pt>
                <c:pt idx="6">
                  <c:v>108.98148148148148</c:v>
                </c:pt>
                <c:pt idx="7">
                  <c:v>82.447712418300654</c:v>
                </c:pt>
                <c:pt idx="8">
                  <c:v>58.285714285714285</c:v>
                </c:pt>
                <c:pt idx="9">
                  <c:v>46.308411214953274</c:v>
                </c:pt>
                <c:pt idx="10">
                  <c:v>88.274559193954659</c:v>
                </c:pt>
                <c:pt idx="11">
                  <c:v>93.667377398720689</c:v>
                </c:pt>
                <c:pt idx="12">
                  <c:v>85.80258899676376</c:v>
                </c:pt>
                <c:pt idx="13">
                  <c:v>60.887832699619771</c:v>
                </c:pt>
                <c:pt idx="14">
                  <c:v>89.047368421052639</c:v>
                </c:pt>
                <c:pt idx="15">
                  <c:v>80.736139630390142</c:v>
                </c:pt>
                <c:pt idx="16">
                  <c:v>70.676724137931032</c:v>
                </c:pt>
                <c:pt idx="17">
                  <c:v>64.291262135922324</c:v>
                </c:pt>
                <c:pt idx="18">
                  <c:v>79.366731517509734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AD-4C31-983D-6DB1DB0062B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884151176"/>
        <c:axId val="884154456"/>
      </c:barChart>
      <c:catAx>
        <c:axId val="884151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84154456"/>
        <c:crosses val="autoZero"/>
        <c:auto val="1"/>
        <c:lblAlgn val="ctr"/>
        <c:lblOffset val="100"/>
        <c:noMultiLvlLbl val="0"/>
      </c:catAx>
      <c:valAx>
        <c:axId val="884154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84151176"/>
        <c:crosses val="autoZero"/>
        <c:crossBetween val="between"/>
      </c:valAx>
      <c:spPr>
        <a:solidFill>
          <a:schemeClr val="l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c:spPr>
    </c:plotArea>
    <c:legend>
      <c:legendPos val="r"/>
      <c:layout>
        <c:manualLayout>
          <c:xMode val="edge"/>
          <c:yMode val="edge"/>
          <c:x val="0.35882003329119749"/>
          <c:y val="0.90993963721227411"/>
          <c:w val="0.2968373179932029"/>
          <c:h val="7.79762302628977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lt1">
        <a:alpha val="31000"/>
      </a:scheme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511277141462137"/>
          <c:y val="4.2741121932237898E-2"/>
          <c:w val="0.83151608814783373"/>
          <c:h val="0.77537418282507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VŠE!$B$1</c:f>
              <c:strCache>
                <c:ptCount val="1"/>
                <c:pt idx="0">
                  <c:v>Požadovaná výše úvěru</c:v>
                </c:pt>
              </c:strCache>
            </c:strRef>
          </c:tx>
          <c:spPr>
            <a:solidFill>
              <a:srgbClr val="00B050"/>
            </a:solidFill>
            <a:ln w="25400">
              <a:solidFill>
                <a:srgbClr val="00B050"/>
              </a:solidFill>
            </a:ln>
            <a:effectLst/>
          </c:spPr>
          <c:invertIfNegative val="0"/>
          <c:cat>
            <c:strRef>
              <c:f>VŠE!$A$25:$A$59</c:f>
              <c:strCache>
                <c:ptCount val="35"/>
                <c:pt idx="0">
                  <c:v>24.</c:v>
                </c:pt>
                <c:pt idx="1">
                  <c:v>25.</c:v>
                </c:pt>
                <c:pt idx="2">
                  <c:v>26.</c:v>
                </c:pt>
                <c:pt idx="3">
                  <c:v>27.</c:v>
                </c:pt>
                <c:pt idx="4">
                  <c:v>28.</c:v>
                </c:pt>
                <c:pt idx="5">
                  <c:v>29.</c:v>
                </c:pt>
                <c:pt idx="6">
                  <c:v>30.</c:v>
                </c:pt>
                <c:pt idx="7">
                  <c:v>31.</c:v>
                </c:pt>
                <c:pt idx="8">
                  <c:v>32.</c:v>
                </c:pt>
                <c:pt idx="9">
                  <c:v>33.</c:v>
                </c:pt>
                <c:pt idx="10">
                  <c:v>34.</c:v>
                </c:pt>
                <c:pt idx="11">
                  <c:v>35.</c:v>
                </c:pt>
                <c:pt idx="12">
                  <c:v>36.</c:v>
                </c:pt>
                <c:pt idx="13">
                  <c:v>37.</c:v>
                </c:pt>
                <c:pt idx="14">
                  <c:v>38.</c:v>
                </c:pt>
                <c:pt idx="15">
                  <c:v>39.</c:v>
                </c:pt>
                <c:pt idx="16">
                  <c:v>40.</c:v>
                </c:pt>
                <c:pt idx="17">
                  <c:v>41.</c:v>
                </c:pt>
                <c:pt idx="18">
                  <c:v>42.</c:v>
                </c:pt>
                <c:pt idx="19">
                  <c:v>43.</c:v>
                </c:pt>
                <c:pt idx="20">
                  <c:v>44.</c:v>
                </c:pt>
                <c:pt idx="21">
                  <c:v>45.</c:v>
                </c:pt>
                <c:pt idx="22">
                  <c:v>46.</c:v>
                </c:pt>
                <c:pt idx="23">
                  <c:v>47.</c:v>
                </c:pt>
                <c:pt idx="24">
                  <c:v>48.</c:v>
                </c:pt>
                <c:pt idx="25">
                  <c:v>49.</c:v>
                </c:pt>
                <c:pt idx="26">
                  <c:v>50.</c:v>
                </c:pt>
                <c:pt idx="27">
                  <c:v>51.</c:v>
                </c:pt>
                <c:pt idx="28">
                  <c:v>52.</c:v>
                </c:pt>
                <c:pt idx="29">
                  <c:v>53.</c:v>
                </c:pt>
                <c:pt idx="30">
                  <c:v>54.</c:v>
                </c:pt>
                <c:pt idx="31">
                  <c:v>55.</c:v>
                </c:pt>
                <c:pt idx="32">
                  <c:v>56.</c:v>
                </c:pt>
                <c:pt idx="33">
                  <c:v>57.</c:v>
                </c:pt>
                <c:pt idx="34">
                  <c:v>58.</c:v>
                </c:pt>
              </c:strCache>
            </c:strRef>
          </c:cat>
          <c:val>
            <c:numRef>
              <c:f>VŠE!$B$25:$B$59</c:f>
              <c:numCache>
                <c:formatCode>#,##0.00</c:formatCode>
                <c:ptCount val="35"/>
                <c:pt idx="0">
                  <c:v>266920230</c:v>
                </c:pt>
                <c:pt idx="1">
                  <c:v>266920230</c:v>
                </c:pt>
                <c:pt idx="2">
                  <c:v>304514061</c:v>
                </c:pt>
                <c:pt idx="3">
                  <c:v>307243061</c:v>
                </c:pt>
                <c:pt idx="4">
                  <c:v>310243061</c:v>
                </c:pt>
                <c:pt idx="5">
                  <c:v>322142631</c:v>
                </c:pt>
                <c:pt idx="6">
                  <c:v>328677052</c:v>
                </c:pt>
                <c:pt idx="7">
                  <c:v>328677052</c:v>
                </c:pt>
                <c:pt idx="8">
                  <c:v>328677052</c:v>
                </c:pt>
                <c:pt idx="9">
                  <c:v>335301052</c:v>
                </c:pt>
                <c:pt idx="10">
                  <c:v>341258943</c:v>
                </c:pt>
                <c:pt idx="11">
                  <c:v>341258943</c:v>
                </c:pt>
                <c:pt idx="12">
                  <c:v>341258943</c:v>
                </c:pt>
                <c:pt idx="13">
                  <c:v>343772778</c:v>
                </c:pt>
                <c:pt idx="14">
                  <c:v>354867728</c:v>
                </c:pt>
                <c:pt idx="15">
                  <c:v>312755213</c:v>
                </c:pt>
                <c:pt idx="16">
                  <c:v>335964416</c:v>
                </c:pt>
                <c:pt idx="17">
                  <c:v>352562180</c:v>
                </c:pt>
                <c:pt idx="18">
                  <c:v>399445229</c:v>
                </c:pt>
                <c:pt idx="19">
                  <c:v>428546679</c:v>
                </c:pt>
                <c:pt idx="20">
                  <c:v>439822698</c:v>
                </c:pt>
                <c:pt idx="21">
                  <c:v>439822698</c:v>
                </c:pt>
                <c:pt idx="22">
                  <c:v>464962978</c:v>
                </c:pt>
                <c:pt idx="23">
                  <c:v>467131558</c:v>
                </c:pt>
                <c:pt idx="24">
                  <c:v>467365384</c:v>
                </c:pt>
                <c:pt idx="25">
                  <c:v>481653588</c:v>
                </c:pt>
                <c:pt idx="26">
                  <c:v>510641940</c:v>
                </c:pt>
                <c:pt idx="27">
                  <c:v>518285161</c:v>
                </c:pt>
                <c:pt idx="28">
                  <c:v>548877651</c:v>
                </c:pt>
                <c:pt idx="29">
                  <c:v>548634913</c:v>
                </c:pt>
                <c:pt idx="30">
                  <c:v>551094520</c:v>
                </c:pt>
                <c:pt idx="31">
                  <c:v>554128939</c:v>
                </c:pt>
                <c:pt idx="32">
                  <c:v>580997982</c:v>
                </c:pt>
                <c:pt idx="33">
                  <c:v>596969899</c:v>
                </c:pt>
                <c:pt idx="34">
                  <c:v>640125441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E6-4E7E-A71F-25C13D9F340E}"/>
            </c:ext>
          </c:extLst>
        </c:ser>
        <c:ser>
          <c:idx val="1"/>
          <c:order val="1"/>
          <c:tx>
            <c:strRef>
              <c:f>VŠE!$C$1</c:f>
              <c:strCache>
                <c:ptCount val="1"/>
                <c:pt idx="0">
                  <c:v>Výše úvěrového slibu</c:v>
                </c:pt>
              </c:strCache>
            </c:strRef>
          </c:tx>
          <c:spPr>
            <a:solidFill>
              <a:srgbClr val="7030A0"/>
            </a:solidFill>
            <a:ln w="22225">
              <a:solidFill>
                <a:srgbClr val="7030A0"/>
              </a:solidFill>
            </a:ln>
            <a:effectLst/>
          </c:spPr>
          <c:invertIfNegative val="0"/>
          <c:cat>
            <c:strRef>
              <c:f>VŠE!$A$25:$A$59</c:f>
              <c:strCache>
                <c:ptCount val="35"/>
                <c:pt idx="0">
                  <c:v>24.</c:v>
                </c:pt>
                <c:pt idx="1">
                  <c:v>25.</c:v>
                </c:pt>
                <c:pt idx="2">
                  <c:v>26.</c:v>
                </c:pt>
                <c:pt idx="3">
                  <c:v>27.</c:v>
                </c:pt>
                <c:pt idx="4">
                  <c:v>28.</c:v>
                </c:pt>
                <c:pt idx="5">
                  <c:v>29.</c:v>
                </c:pt>
                <c:pt idx="6">
                  <c:v>30.</c:v>
                </c:pt>
                <c:pt idx="7">
                  <c:v>31.</c:v>
                </c:pt>
                <c:pt idx="8">
                  <c:v>32.</c:v>
                </c:pt>
                <c:pt idx="9">
                  <c:v>33.</c:v>
                </c:pt>
                <c:pt idx="10">
                  <c:v>34.</c:v>
                </c:pt>
                <c:pt idx="11">
                  <c:v>35.</c:v>
                </c:pt>
                <c:pt idx="12">
                  <c:v>36.</c:v>
                </c:pt>
                <c:pt idx="13">
                  <c:v>37.</c:v>
                </c:pt>
                <c:pt idx="14">
                  <c:v>38.</c:v>
                </c:pt>
                <c:pt idx="15">
                  <c:v>39.</c:v>
                </c:pt>
                <c:pt idx="16">
                  <c:v>40.</c:v>
                </c:pt>
                <c:pt idx="17">
                  <c:v>41.</c:v>
                </c:pt>
                <c:pt idx="18">
                  <c:v>42.</c:v>
                </c:pt>
                <c:pt idx="19">
                  <c:v>43.</c:v>
                </c:pt>
                <c:pt idx="20">
                  <c:v>44.</c:v>
                </c:pt>
                <c:pt idx="21">
                  <c:v>45.</c:v>
                </c:pt>
                <c:pt idx="22">
                  <c:v>46.</c:v>
                </c:pt>
                <c:pt idx="23">
                  <c:v>47.</c:v>
                </c:pt>
                <c:pt idx="24">
                  <c:v>48.</c:v>
                </c:pt>
                <c:pt idx="25">
                  <c:v>49.</c:v>
                </c:pt>
                <c:pt idx="26">
                  <c:v>50.</c:v>
                </c:pt>
                <c:pt idx="27">
                  <c:v>51.</c:v>
                </c:pt>
                <c:pt idx="28">
                  <c:v>52.</c:v>
                </c:pt>
                <c:pt idx="29">
                  <c:v>53.</c:v>
                </c:pt>
                <c:pt idx="30">
                  <c:v>54.</c:v>
                </c:pt>
                <c:pt idx="31">
                  <c:v>55.</c:v>
                </c:pt>
                <c:pt idx="32">
                  <c:v>56.</c:v>
                </c:pt>
                <c:pt idx="33">
                  <c:v>57.</c:v>
                </c:pt>
                <c:pt idx="34">
                  <c:v>58.</c:v>
                </c:pt>
              </c:strCache>
            </c:strRef>
          </c:cat>
          <c:val>
            <c:numRef>
              <c:f>VŠE!$C$25:$C$59</c:f>
              <c:numCache>
                <c:formatCode>#,##0.00</c:formatCode>
                <c:ptCount val="35"/>
                <c:pt idx="0">
                  <c:v>100476625</c:v>
                </c:pt>
                <c:pt idx="1">
                  <c:v>102320625</c:v>
                </c:pt>
                <c:pt idx="2">
                  <c:v>110183625</c:v>
                </c:pt>
                <c:pt idx="3">
                  <c:v>110183625</c:v>
                </c:pt>
                <c:pt idx="4">
                  <c:v>115634905</c:v>
                </c:pt>
                <c:pt idx="5">
                  <c:v>130511905</c:v>
                </c:pt>
                <c:pt idx="6">
                  <c:v>158471905</c:v>
                </c:pt>
                <c:pt idx="7">
                  <c:v>158471905</c:v>
                </c:pt>
                <c:pt idx="8">
                  <c:v>163521905</c:v>
                </c:pt>
                <c:pt idx="9">
                  <c:v>163521905</c:v>
                </c:pt>
                <c:pt idx="10">
                  <c:v>180118475</c:v>
                </c:pt>
                <c:pt idx="11">
                  <c:v>197685533</c:v>
                </c:pt>
                <c:pt idx="12">
                  <c:v>198468594</c:v>
                </c:pt>
                <c:pt idx="13">
                  <c:v>202888594</c:v>
                </c:pt>
                <c:pt idx="14">
                  <c:v>202888594</c:v>
                </c:pt>
                <c:pt idx="15">
                  <c:v>202888594</c:v>
                </c:pt>
                <c:pt idx="16">
                  <c:v>202888594</c:v>
                </c:pt>
                <c:pt idx="17">
                  <c:v>216043810</c:v>
                </c:pt>
                <c:pt idx="18">
                  <c:v>222780202</c:v>
                </c:pt>
                <c:pt idx="19">
                  <c:v>222780202</c:v>
                </c:pt>
                <c:pt idx="20">
                  <c:v>222780202</c:v>
                </c:pt>
                <c:pt idx="21">
                  <c:v>231986414</c:v>
                </c:pt>
                <c:pt idx="22">
                  <c:v>256653458</c:v>
                </c:pt>
                <c:pt idx="23">
                  <c:v>260253458</c:v>
                </c:pt>
                <c:pt idx="24">
                  <c:v>271185263</c:v>
                </c:pt>
                <c:pt idx="25">
                  <c:v>291363378</c:v>
                </c:pt>
                <c:pt idx="26">
                  <c:v>306911629</c:v>
                </c:pt>
                <c:pt idx="27">
                  <c:v>309776629</c:v>
                </c:pt>
                <c:pt idx="28">
                  <c:v>324130762</c:v>
                </c:pt>
                <c:pt idx="29">
                  <c:v>341906159</c:v>
                </c:pt>
                <c:pt idx="30">
                  <c:v>354595594</c:v>
                </c:pt>
                <c:pt idx="31">
                  <c:v>362311483</c:v>
                </c:pt>
                <c:pt idx="32">
                  <c:v>365832483</c:v>
                </c:pt>
                <c:pt idx="33">
                  <c:v>377621671</c:v>
                </c:pt>
                <c:pt idx="34">
                  <c:v>377621671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E6-4E7E-A71F-25C13D9F340E}"/>
            </c:ext>
          </c:extLst>
        </c:ser>
        <c:ser>
          <c:idx val="2"/>
          <c:order val="2"/>
          <c:tx>
            <c:strRef>
              <c:f>VŠE!$D$1</c:f>
              <c:strCache>
                <c:ptCount val="1"/>
                <c:pt idx="0">
                  <c:v>Výše úvěru dle smlouvy</c:v>
                </c:pt>
              </c:strCache>
            </c:strRef>
          </c:tx>
          <c:spPr>
            <a:solidFill>
              <a:srgbClr val="FFC000"/>
            </a:solidFill>
            <a:ln w="25400">
              <a:solidFill>
                <a:srgbClr val="FFC000"/>
              </a:solidFill>
            </a:ln>
            <a:effectLst/>
          </c:spPr>
          <c:invertIfNegative val="0"/>
          <c:cat>
            <c:strRef>
              <c:f>VŠE!$A$25:$A$59</c:f>
              <c:strCache>
                <c:ptCount val="35"/>
                <c:pt idx="0">
                  <c:v>24.</c:v>
                </c:pt>
                <c:pt idx="1">
                  <c:v>25.</c:v>
                </c:pt>
                <c:pt idx="2">
                  <c:v>26.</c:v>
                </c:pt>
                <c:pt idx="3">
                  <c:v>27.</c:v>
                </c:pt>
                <c:pt idx="4">
                  <c:v>28.</c:v>
                </c:pt>
                <c:pt idx="5">
                  <c:v>29.</c:v>
                </c:pt>
                <c:pt idx="6">
                  <c:v>30.</c:v>
                </c:pt>
                <c:pt idx="7">
                  <c:v>31.</c:v>
                </c:pt>
                <c:pt idx="8">
                  <c:v>32.</c:v>
                </c:pt>
                <c:pt idx="9">
                  <c:v>33.</c:v>
                </c:pt>
                <c:pt idx="10">
                  <c:v>34.</c:v>
                </c:pt>
                <c:pt idx="11">
                  <c:v>35.</c:v>
                </c:pt>
                <c:pt idx="12">
                  <c:v>36.</c:v>
                </c:pt>
                <c:pt idx="13">
                  <c:v>37.</c:v>
                </c:pt>
                <c:pt idx="14">
                  <c:v>38.</c:v>
                </c:pt>
                <c:pt idx="15">
                  <c:v>39.</c:v>
                </c:pt>
                <c:pt idx="16">
                  <c:v>40.</c:v>
                </c:pt>
                <c:pt idx="17">
                  <c:v>41.</c:v>
                </c:pt>
                <c:pt idx="18">
                  <c:v>42.</c:v>
                </c:pt>
                <c:pt idx="19">
                  <c:v>43.</c:v>
                </c:pt>
                <c:pt idx="20">
                  <c:v>44.</c:v>
                </c:pt>
                <c:pt idx="21">
                  <c:v>45.</c:v>
                </c:pt>
                <c:pt idx="22">
                  <c:v>46.</c:v>
                </c:pt>
                <c:pt idx="23">
                  <c:v>47.</c:v>
                </c:pt>
                <c:pt idx="24">
                  <c:v>48.</c:v>
                </c:pt>
                <c:pt idx="25">
                  <c:v>49.</c:v>
                </c:pt>
                <c:pt idx="26">
                  <c:v>50.</c:v>
                </c:pt>
                <c:pt idx="27">
                  <c:v>51.</c:v>
                </c:pt>
                <c:pt idx="28">
                  <c:v>52.</c:v>
                </c:pt>
                <c:pt idx="29">
                  <c:v>53.</c:v>
                </c:pt>
                <c:pt idx="30">
                  <c:v>54.</c:v>
                </c:pt>
                <c:pt idx="31">
                  <c:v>55.</c:v>
                </c:pt>
                <c:pt idx="32">
                  <c:v>56.</c:v>
                </c:pt>
                <c:pt idx="33">
                  <c:v>57.</c:v>
                </c:pt>
                <c:pt idx="34">
                  <c:v>58.</c:v>
                </c:pt>
              </c:strCache>
            </c:strRef>
          </c:cat>
          <c:val>
            <c:numRef>
              <c:f>VŠE!$D$25:$D$59</c:f>
              <c:numCache>
                <c:formatCode>#,##0.00</c:formatCode>
                <c:ptCount val="35"/>
                <c:pt idx="0">
                  <c:v>35425195</c:v>
                </c:pt>
                <c:pt idx="1">
                  <c:v>35425195</c:v>
                </c:pt>
                <c:pt idx="2">
                  <c:v>44148805</c:v>
                </c:pt>
                <c:pt idx="3">
                  <c:v>44148805</c:v>
                </c:pt>
                <c:pt idx="4">
                  <c:v>44148805</c:v>
                </c:pt>
                <c:pt idx="5">
                  <c:v>44148805</c:v>
                </c:pt>
                <c:pt idx="6">
                  <c:v>66172290</c:v>
                </c:pt>
                <c:pt idx="7">
                  <c:v>87490093</c:v>
                </c:pt>
                <c:pt idx="8">
                  <c:v>95987535</c:v>
                </c:pt>
                <c:pt idx="9">
                  <c:v>98725815</c:v>
                </c:pt>
                <c:pt idx="10">
                  <c:v>106303905</c:v>
                </c:pt>
                <c:pt idx="11">
                  <c:v>109921905</c:v>
                </c:pt>
                <c:pt idx="12">
                  <c:v>109921905</c:v>
                </c:pt>
                <c:pt idx="13">
                  <c:v>123865909</c:v>
                </c:pt>
                <c:pt idx="14">
                  <c:v>139103909</c:v>
                </c:pt>
                <c:pt idx="15">
                  <c:v>146982479</c:v>
                </c:pt>
                <c:pt idx="16">
                  <c:v>148008479</c:v>
                </c:pt>
                <c:pt idx="17">
                  <c:v>149488479</c:v>
                </c:pt>
                <c:pt idx="18">
                  <c:v>151809479</c:v>
                </c:pt>
                <c:pt idx="19">
                  <c:v>160765871</c:v>
                </c:pt>
                <c:pt idx="20">
                  <c:v>162980087</c:v>
                </c:pt>
                <c:pt idx="21">
                  <c:v>165980087</c:v>
                </c:pt>
                <c:pt idx="22">
                  <c:v>165980087</c:v>
                </c:pt>
                <c:pt idx="23">
                  <c:v>168969087</c:v>
                </c:pt>
                <c:pt idx="24">
                  <c:v>171169087</c:v>
                </c:pt>
                <c:pt idx="25">
                  <c:v>174310290</c:v>
                </c:pt>
                <c:pt idx="26">
                  <c:v>177910290</c:v>
                </c:pt>
                <c:pt idx="27">
                  <c:v>179658246</c:v>
                </c:pt>
                <c:pt idx="28">
                  <c:v>182558246</c:v>
                </c:pt>
                <c:pt idx="29">
                  <c:v>192466529</c:v>
                </c:pt>
                <c:pt idx="30">
                  <c:v>197126529</c:v>
                </c:pt>
                <c:pt idx="31">
                  <c:v>203527529</c:v>
                </c:pt>
                <c:pt idx="32">
                  <c:v>209762449</c:v>
                </c:pt>
                <c:pt idx="33">
                  <c:v>216689661</c:v>
                </c:pt>
                <c:pt idx="34">
                  <c:v>216689661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E6-4E7E-A71F-25C13D9F340E}"/>
            </c:ext>
          </c:extLst>
        </c:ser>
        <c:ser>
          <c:idx val="3"/>
          <c:order val="3"/>
          <c:tx>
            <c:strRef>
              <c:f>VŠE!$E$1</c:f>
              <c:strCache>
                <c:ptCount val="1"/>
                <c:pt idx="0">
                  <c:v>Čerpání celkem</c:v>
                </c:pt>
              </c:strCache>
            </c:strRef>
          </c:tx>
          <c:spPr>
            <a:solidFill>
              <a:srgbClr val="C00000"/>
            </a:solidFill>
            <a:ln w="25400">
              <a:solidFill>
                <a:srgbClr val="C00000"/>
              </a:solidFill>
            </a:ln>
          </c:spPr>
          <c:invertIfNegative val="0"/>
          <c:dPt>
            <c:idx val="3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50E6-4E7E-A71F-25C13D9F340E}"/>
              </c:ext>
            </c:extLst>
          </c:dPt>
          <c:dPt>
            <c:idx val="3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50E6-4E7E-A71F-25C13D9F340E}"/>
              </c:ext>
            </c:extLst>
          </c:dPt>
          <c:dPt>
            <c:idx val="3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50E6-4E7E-A71F-25C13D9F340E}"/>
              </c:ext>
            </c:extLst>
          </c:dPt>
          <c:dPt>
            <c:idx val="3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50E6-4E7E-A71F-25C13D9F340E}"/>
              </c:ext>
            </c:extLst>
          </c:dPt>
          <c:dPt>
            <c:idx val="4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50E6-4E7E-A71F-25C13D9F340E}"/>
              </c:ext>
            </c:extLst>
          </c:dPt>
          <c:dPt>
            <c:idx val="4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50E6-4E7E-A71F-25C13D9F340E}"/>
              </c:ext>
            </c:extLst>
          </c:dPt>
          <c:dPt>
            <c:idx val="4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50E6-4E7E-A71F-25C13D9F340E}"/>
              </c:ext>
            </c:extLst>
          </c:dPt>
          <c:dPt>
            <c:idx val="4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50E6-4E7E-A71F-25C13D9F340E}"/>
              </c:ext>
            </c:extLst>
          </c:dPt>
          <c:dPt>
            <c:idx val="4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50E6-4E7E-A71F-25C13D9F340E}"/>
              </c:ext>
            </c:extLst>
          </c:dPt>
          <c:dPt>
            <c:idx val="4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50E6-4E7E-A71F-25C13D9F340E}"/>
              </c:ext>
            </c:extLst>
          </c:dPt>
          <c:dPt>
            <c:idx val="4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50E6-4E7E-A71F-25C13D9F340E}"/>
              </c:ext>
            </c:extLst>
          </c:dPt>
          <c:dPt>
            <c:idx val="4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50E6-4E7E-A71F-25C13D9F340E}"/>
              </c:ext>
            </c:extLst>
          </c:dPt>
          <c:dPt>
            <c:idx val="4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50E6-4E7E-A71F-25C13D9F340E}"/>
              </c:ext>
            </c:extLst>
          </c:dPt>
          <c:dPt>
            <c:idx val="4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50E6-4E7E-A71F-25C13D9F340E}"/>
              </c:ext>
            </c:extLst>
          </c:dPt>
          <c:dPt>
            <c:idx val="5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1-50E6-4E7E-A71F-25C13D9F340E}"/>
              </c:ext>
            </c:extLst>
          </c:dPt>
          <c:dLbls>
            <c:dLbl>
              <c:idx val="31"/>
              <c:layout>
                <c:manualLayout>
                  <c:x val="0.10767210345733479"/>
                  <c:y val="5.961985068748260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/>
                      <a:t>147</a:t>
                    </a:r>
                    <a:r>
                      <a:rPr lang="en-US" baseline="0"/>
                      <a:t> mil.</a:t>
                    </a:r>
                    <a:endParaRPr lang="en-US"/>
                  </a:p>
                </c:rich>
              </c:tx>
              <c:spPr>
                <a:noFill/>
                <a:ln w="25400">
                  <a:noFill/>
                </a:ln>
              </c:sp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0E6-4E7E-A71F-25C13D9F340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VŠE!$A$25:$A$59</c:f>
              <c:strCache>
                <c:ptCount val="35"/>
                <c:pt idx="0">
                  <c:v>24.</c:v>
                </c:pt>
                <c:pt idx="1">
                  <c:v>25.</c:v>
                </c:pt>
                <c:pt idx="2">
                  <c:v>26.</c:v>
                </c:pt>
                <c:pt idx="3">
                  <c:v>27.</c:v>
                </c:pt>
                <c:pt idx="4">
                  <c:v>28.</c:v>
                </c:pt>
                <c:pt idx="5">
                  <c:v>29.</c:v>
                </c:pt>
                <c:pt idx="6">
                  <c:v>30.</c:v>
                </c:pt>
                <c:pt idx="7">
                  <c:v>31.</c:v>
                </c:pt>
                <c:pt idx="8">
                  <c:v>32.</c:v>
                </c:pt>
                <c:pt idx="9">
                  <c:v>33.</c:v>
                </c:pt>
                <c:pt idx="10">
                  <c:v>34.</c:v>
                </c:pt>
                <c:pt idx="11">
                  <c:v>35.</c:v>
                </c:pt>
                <c:pt idx="12">
                  <c:v>36.</c:v>
                </c:pt>
                <c:pt idx="13">
                  <c:v>37.</c:v>
                </c:pt>
                <c:pt idx="14">
                  <c:v>38.</c:v>
                </c:pt>
                <c:pt idx="15">
                  <c:v>39.</c:v>
                </c:pt>
                <c:pt idx="16">
                  <c:v>40.</c:v>
                </c:pt>
                <c:pt idx="17">
                  <c:v>41.</c:v>
                </c:pt>
                <c:pt idx="18">
                  <c:v>42.</c:v>
                </c:pt>
                <c:pt idx="19">
                  <c:v>43.</c:v>
                </c:pt>
                <c:pt idx="20">
                  <c:v>44.</c:v>
                </c:pt>
                <c:pt idx="21">
                  <c:v>45.</c:v>
                </c:pt>
                <c:pt idx="22">
                  <c:v>46.</c:v>
                </c:pt>
                <c:pt idx="23">
                  <c:v>47.</c:v>
                </c:pt>
                <c:pt idx="24">
                  <c:v>48.</c:v>
                </c:pt>
                <c:pt idx="25">
                  <c:v>49.</c:v>
                </c:pt>
                <c:pt idx="26">
                  <c:v>50.</c:v>
                </c:pt>
                <c:pt idx="27">
                  <c:v>51.</c:v>
                </c:pt>
                <c:pt idx="28">
                  <c:v>52.</c:v>
                </c:pt>
                <c:pt idx="29">
                  <c:v>53.</c:v>
                </c:pt>
                <c:pt idx="30">
                  <c:v>54.</c:v>
                </c:pt>
                <c:pt idx="31">
                  <c:v>55.</c:v>
                </c:pt>
                <c:pt idx="32">
                  <c:v>56.</c:v>
                </c:pt>
                <c:pt idx="33">
                  <c:v>57.</c:v>
                </c:pt>
                <c:pt idx="34">
                  <c:v>58.</c:v>
                </c:pt>
              </c:strCache>
            </c:strRef>
          </c:cat>
          <c:val>
            <c:numRef>
              <c:f>VŠE!$E$25:$E$59</c:f>
              <c:numCache>
                <c:formatCode>General</c:formatCode>
                <c:ptCount val="35"/>
                <c:pt idx="13" formatCode="#,##0.00">
                  <c:v>39146065.280000016</c:v>
                </c:pt>
                <c:pt idx="14" formatCode="#,##0.00">
                  <c:v>44413825.800000012</c:v>
                </c:pt>
                <c:pt idx="15" formatCode="#,##0.00">
                  <c:v>55222322.869999997</c:v>
                </c:pt>
                <c:pt idx="16" formatCode="#,##0.00">
                  <c:v>55359053.780000001</c:v>
                </c:pt>
                <c:pt idx="17" formatCode="#,##0.00">
                  <c:v>61460980.689999998</c:v>
                </c:pt>
                <c:pt idx="18" formatCode="#,##0.00">
                  <c:v>83831555.379999995</c:v>
                </c:pt>
                <c:pt idx="19" formatCode="#,##0.00">
                  <c:v>90401108.599999994</c:v>
                </c:pt>
                <c:pt idx="20" formatCode="#,##0.00">
                  <c:v>90313302.599999994</c:v>
                </c:pt>
                <c:pt idx="21" formatCode="#,##0.00">
                  <c:v>95723846.590000004</c:v>
                </c:pt>
                <c:pt idx="22" formatCode="#,##0.00">
                  <c:v>99339037.640000001</c:v>
                </c:pt>
                <c:pt idx="23" formatCode="#,##0.00">
                  <c:v>105488015.05</c:v>
                </c:pt>
                <c:pt idx="24" formatCode="#,##0.00">
                  <c:v>111149867.34999999</c:v>
                </c:pt>
                <c:pt idx="25" formatCode="#,##0.00">
                  <c:v>117886856.48</c:v>
                </c:pt>
                <c:pt idx="26" formatCode="#,##0.00">
                  <c:v>124351857.22</c:v>
                </c:pt>
                <c:pt idx="27" formatCode="#,##0.00">
                  <c:v>126092435.31999999</c:v>
                </c:pt>
                <c:pt idx="28" formatCode="#,##0.00">
                  <c:v>137260429.05000001</c:v>
                </c:pt>
                <c:pt idx="29" formatCode="#,##0.00">
                  <c:v>137260429.04999998</c:v>
                </c:pt>
                <c:pt idx="30" formatCode="#,##0.00">
                  <c:v>139962969.31999996</c:v>
                </c:pt>
                <c:pt idx="31" formatCode="#,##0.00">
                  <c:v>139995306.36000001</c:v>
                </c:pt>
                <c:pt idx="32" formatCode="#,##0.00">
                  <c:v>140058624.69</c:v>
                </c:pt>
                <c:pt idx="33" formatCode="#,##0.00">
                  <c:v>141364385.66</c:v>
                </c:pt>
                <c:pt idx="34" formatCode="#,##0.00">
                  <c:v>147191094.31999999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50E6-4E7E-A71F-25C13D9F34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33"/>
        <c:axId val="397690952"/>
        <c:axId val="1"/>
      </c:barChart>
      <c:lineChart>
        <c:grouping val="standard"/>
        <c:varyColors val="0"/>
        <c:ser>
          <c:idx val="4"/>
          <c:order val="4"/>
          <c:tx>
            <c:strRef>
              <c:f>VŠE!$F$1</c:f>
              <c:strCache>
                <c:ptCount val="1"/>
                <c:pt idx="0">
                  <c:v>Tranše</c:v>
                </c:pt>
              </c:strCache>
            </c:strRef>
          </c:tx>
          <c:spPr>
            <a:ln w="25400">
              <a:solidFill>
                <a:srgbClr val="FF0000"/>
              </a:solidFill>
              <a:prstDash val="sysDot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1.5024879781244083E-2"/>
                  <c:y val="-1.788595520624478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b="1"/>
                      <a:t>1. tranše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0E6-4E7E-A71F-25C13D9F340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VŠE!$A$12:$A$52</c:f>
              <c:strCache>
                <c:ptCount val="41"/>
                <c:pt idx="0">
                  <c:v>11.</c:v>
                </c:pt>
                <c:pt idx="1">
                  <c:v>12.</c:v>
                </c:pt>
                <c:pt idx="2">
                  <c:v>13.</c:v>
                </c:pt>
                <c:pt idx="3">
                  <c:v>14.</c:v>
                </c:pt>
                <c:pt idx="4">
                  <c:v>15.</c:v>
                </c:pt>
                <c:pt idx="5">
                  <c:v>16.</c:v>
                </c:pt>
                <c:pt idx="6">
                  <c:v>17.</c:v>
                </c:pt>
                <c:pt idx="7">
                  <c:v>18.</c:v>
                </c:pt>
                <c:pt idx="8">
                  <c:v>19.</c:v>
                </c:pt>
                <c:pt idx="9">
                  <c:v>20.</c:v>
                </c:pt>
                <c:pt idx="10">
                  <c:v>21.</c:v>
                </c:pt>
                <c:pt idx="11">
                  <c:v>22.</c:v>
                </c:pt>
                <c:pt idx="12">
                  <c:v>23.</c:v>
                </c:pt>
                <c:pt idx="13">
                  <c:v>24.</c:v>
                </c:pt>
                <c:pt idx="14">
                  <c:v>25.</c:v>
                </c:pt>
                <c:pt idx="15">
                  <c:v>26.</c:v>
                </c:pt>
                <c:pt idx="16">
                  <c:v>27.</c:v>
                </c:pt>
                <c:pt idx="17">
                  <c:v>28.</c:v>
                </c:pt>
                <c:pt idx="18">
                  <c:v>29.</c:v>
                </c:pt>
                <c:pt idx="19">
                  <c:v>30.</c:v>
                </c:pt>
                <c:pt idx="20">
                  <c:v>31.</c:v>
                </c:pt>
                <c:pt idx="21">
                  <c:v>32.</c:v>
                </c:pt>
                <c:pt idx="22">
                  <c:v>33.</c:v>
                </c:pt>
                <c:pt idx="23">
                  <c:v>34.</c:v>
                </c:pt>
                <c:pt idx="24">
                  <c:v>35.</c:v>
                </c:pt>
                <c:pt idx="25">
                  <c:v>36.</c:v>
                </c:pt>
                <c:pt idx="26">
                  <c:v>37.</c:v>
                </c:pt>
                <c:pt idx="27">
                  <c:v>38.</c:v>
                </c:pt>
                <c:pt idx="28">
                  <c:v>39.</c:v>
                </c:pt>
                <c:pt idx="29">
                  <c:v>40.</c:v>
                </c:pt>
                <c:pt idx="30">
                  <c:v>41.</c:v>
                </c:pt>
                <c:pt idx="31">
                  <c:v>42.</c:v>
                </c:pt>
                <c:pt idx="32">
                  <c:v>43.</c:v>
                </c:pt>
                <c:pt idx="33">
                  <c:v>44.</c:v>
                </c:pt>
                <c:pt idx="34">
                  <c:v>45.</c:v>
                </c:pt>
                <c:pt idx="35">
                  <c:v>46.</c:v>
                </c:pt>
                <c:pt idx="36">
                  <c:v>47.</c:v>
                </c:pt>
                <c:pt idx="37">
                  <c:v>48.</c:v>
                </c:pt>
                <c:pt idx="38">
                  <c:v>49.</c:v>
                </c:pt>
                <c:pt idx="39">
                  <c:v>50.</c:v>
                </c:pt>
                <c:pt idx="40">
                  <c:v>51.</c:v>
                </c:pt>
              </c:strCache>
            </c:strRef>
          </c:cat>
          <c:val>
            <c:numRef>
              <c:f>VŠE!$F$25:$F$59</c:f>
              <c:numCache>
                <c:formatCode>#,##0.00</c:formatCode>
                <c:ptCount val="35"/>
                <c:pt idx="0">
                  <c:v>150000000</c:v>
                </c:pt>
                <c:pt idx="1">
                  <c:v>150000000</c:v>
                </c:pt>
                <c:pt idx="2">
                  <c:v>150000000</c:v>
                </c:pt>
                <c:pt idx="3">
                  <c:v>150000000</c:v>
                </c:pt>
                <c:pt idx="4">
                  <c:v>150000000</c:v>
                </c:pt>
                <c:pt idx="5">
                  <c:v>150000000</c:v>
                </c:pt>
                <c:pt idx="6">
                  <c:v>150000000</c:v>
                </c:pt>
                <c:pt idx="7">
                  <c:v>150000000</c:v>
                </c:pt>
                <c:pt idx="8">
                  <c:v>150000000</c:v>
                </c:pt>
                <c:pt idx="9">
                  <c:v>150000000</c:v>
                </c:pt>
                <c:pt idx="10">
                  <c:v>150000000</c:v>
                </c:pt>
                <c:pt idx="11">
                  <c:v>150000000</c:v>
                </c:pt>
                <c:pt idx="12">
                  <c:v>150000000</c:v>
                </c:pt>
                <c:pt idx="13">
                  <c:v>150000000</c:v>
                </c:pt>
                <c:pt idx="14">
                  <c:v>150000000</c:v>
                </c:pt>
                <c:pt idx="15">
                  <c:v>150000000</c:v>
                </c:pt>
                <c:pt idx="16">
                  <c:v>150000000</c:v>
                </c:pt>
                <c:pt idx="17">
                  <c:v>150000000</c:v>
                </c:pt>
                <c:pt idx="18">
                  <c:v>150000000</c:v>
                </c:pt>
                <c:pt idx="19">
                  <c:v>150000000</c:v>
                </c:pt>
                <c:pt idx="20">
                  <c:v>150000000</c:v>
                </c:pt>
                <c:pt idx="21">
                  <c:v>150000000</c:v>
                </c:pt>
                <c:pt idx="22">
                  <c:v>150000000</c:v>
                </c:pt>
                <c:pt idx="23">
                  <c:v>150000000</c:v>
                </c:pt>
                <c:pt idx="24">
                  <c:v>150000000</c:v>
                </c:pt>
                <c:pt idx="25">
                  <c:v>150000000</c:v>
                </c:pt>
                <c:pt idx="26">
                  <c:v>150000000</c:v>
                </c:pt>
                <c:pt idx="27">
                  <c:v>150000000</c:v>
                </c:pt>
                <c:pt idx="28">
                  <c:v>150000000</c:v>
                </c:pt>
                <c:pt idx="29">
                  <c:v>150000000</c:v>
                </c:pt>
                <c:pt idx="30">
                  <c:v>150000000</c:v>
                </c:pt>
                <c:pt idx="31">
                  <c:v>150000000</c:v>
                </c:pt>
                <c:pt idx="32">
                  <c:v>150000000</c:v>
                </c:pt>
                <c:pt idx="33">
                  <c:v>150000000</c:v>
                </c:pt>
                <c:pt idx="34">
                  <c:v>150000000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50E6-4E7E-A71F-25C13D9F340E}"/>
            </c:ext>
          </c:extLst>
        </c:ser>
        <c:ser>
          <c:idx val="5"/>
          <c:order val="5"/>
          <c:tx>
            <c:strRef>
              <c:f>VŠE!$H$1</c:f>
              <c:strCache>
                <c:ptCount val="1"/>
                <c:pt idx="0">
                  <c:v>Celková alokace </c:v>
                </c:pt>
              </c:strCache>
            </c:strRef>
          </c:tx>
          <c:spPr>
            <a:ln w="38100">
              <a:solidFill>
                <a:schemeClr val="tx1">
                  <a:lumMod val="95000"/>
                  <a:lumOff val="5000"/>
                </a:schemeClr>
              </a:solidFill>
            </a:ln>
          </c:spPr>
          <c:marker>
            <c:symbol val="none"/>
          </c:marker>
          <c:cat>
            <c:strRef>
              <c:f>VŠE!$A$12:$A$52</c:f>
              <c:strCache>
                <c:ptCount val="41"/>
                <c:pt idx="0">
                  <c:v>11.</c:v>
                </c:pt>
                <c:pt idx="1">
                  <c:v>12.</c:v>
                </c:pt>
                <c:pt idx="2">
                  <c:v>13.</c:v>
                </c:pt>
                <c:pt idx="3">
                  <c:v>14.</c:v>
                </c:pt>
                <c:pt idx="4">
                  <c:v>15.</c:v>
                </c:pt>
                <c:pt idx="5">
                  <c:v>16.</c:v>
                </c:pt>
                <c:pt idx="6">
                  <c:v>17.</c:v>
                </c:pt>
                <c:pt idx="7">
                  <c:v>18.</c:v>
                </c:pt>
                <c:pt idx="8">
                  <c:v>19.</c:v>
                </c:pt>
                <c:pt idx="9">
                  <c:v>20.</c:v>
                </c:pt>
                <c:pt idx="10">
                  <c:v>21.</c:v>
                </c:pt>
                <c:pt idx="11">
                  <c:v>22.</c:v>
                </c:pt>
                <c:pt idx="12">
                  <c:v>23.</c:v>
                </c:pt>
                <c:pt idx="13">
                  <c:v>24.</c:v>
                </c:pt>
                <c:pt idx="14">
                  <c:v>25.</c:v>
                </c:pt>
                <c:pt idx="15">
                  <c:v>26.</c:v>
                </c:pt>
                <c:pt idx="16">
                  <c:v>27.</c:v>
                </c:pt>
                <c:pt idx="17">
                  <c:v>28.</c:v>
                </c:pt>
                <c:pt idx="18">
                  <c:v>29.</c:v>
                </c:pt>
                <c:pt idx="19">
                  <c:v>30.</c:v>
                </c:pt>
                <c:pt idx="20">
                  <c:v>31.</c:v>
                </c:pt>
                <c:pt idx="21">
                  <c:v>32.</c:v>
                </c:pt>
                <c:pt idx="22">
                  <c:v>33.</c:v>
                </c:pt>
                <c:pt idx="23">
                  <c:v>34.</c:v>
                </c:pt>
                <c:pt idx="24">
                  <c:v>35.</c:v>
                </c:pt>
                <c:pt idx="25">
                  <c:v>36.</c:v>
                </c:pt>
                <c:pt idx="26">
                  <c:v>37.</c:v>
                </c:pt>
                <c:pt idx="27">
                  <c:v>38.</c:v>
                </c:pt>
                <c:pt idx="28">
                  <c:v>39.</c:v>
                </c:pt>
                <c:pt idx="29">
                  <c:v>40.</c:v>
                </c:pt>
                <c:pt idx="30">
                  <c:v>41.</c:v>
                </c:pt>
                <c:pt idx="31">
                  <c:v>42.</c:v>
                </c:pt>
                <c:pt idx="32">
                  <c:v>43.</c:v>
                </c:pt>
                <c:pt idx="33">
                  <c:v>44.</c:v>
                </c:pt>
                <c:pt idx="34">
                  <c:v>45.</c:v>
                </c:pt>
                <c:pt idx="35">
                  <c:v>46.</c:v>
                </c:pt>
                <c:pt idx="36">
                  <c:v>47.</c:v>
                </c:pt>
                <c:pt idx="37">
                  <c:v>48.</c:v>
                </c:pt>
                <c:pt idx="38">
                  <c:v>49.</c:v>
                </c:pt>
                <c:pt idx="39">
                  <c:v>50.</c:v>
                </c:pt>
                <c:pt idx="40">
                  <c:v>51.</c:v>
                </c:pt>
              </c:strCache>
            </c:strRef>
          </c:cat>
          <c:val>
            <c:numRef>
              <c:f>VŠE!$H$25:$H$59</c:f>
              <c:numCache>
                <c:formatCode>General</c:formatCode>
                <c:ptCount val="35"/>
                <c:pt idx="0">
                  <c:v>1000000000</c:v>
                </c:pt>
                <c:pt idx="1">
                  <c:v>1000000000</c:v>
                </c:pt>
                <c:pt idx="2">
                  <c:v>1000000000</c:v>
                </c:pt>
                <c:pt idx="3">
                  <c:v>1000000000</c:v>
                </c:pt>
                <c:pt idx="4">
                  <c:v>1000000000</c:v>
                </c:pt>
                <c:pt idx="5">
                  <c:v>1000000000</c:v>
                </c:pt>
                <c:pt idx="6">
                  <c:v>1000000000</c:v>
                </c:pt>
                <c:pt idx="7">
                  <c:v>1000000000</c:v>
                </c:pt>
                <c:pt idx="8">
                  <c:v>1000000000</c:v>
                </c:pt>
                <c:pt idx="9">
                  <c:v>1000000000</c:v>
                </c:pt>
                <c:pt idx="10">
                  <c:v>1000000000</c:v>
                </c:pt>
                <c:pt idx="11">
                  <c:v>1000000000</c:v>
                </c:pt>
                <c:pt idx="12">
                  <c:v>1000000000</c:v>
                </c:pt>
                <c:pt idx="13">
                  <c:v>1000000000</c:v>
                </c:pt>
                <c:pt idx="14">
                  <c:v>1000000000</c:v>
                </c:pt>
                <c:pt idx="15">
                  <c:v>1000000000</c:v>
                </c:pt>
                <c:pt idx="16">
                  <c:v>1000000000</c:v>
                </c:pt>
                <c:pt idx="17">
                  <c:v>1000000000</c:v>
                </c:pt>
                <c:pt idx="18">
                  <c:v>1000000000</c:v>
                </c:pt>
                <c:pt idx="19">
                  <c:v>1000000000</c:v>
                </c:pt>
                <c:pt idx="20">
                  <c:v>1000000000</c:v>
                </c:pt>
                <c:pt idx="21">
                  <c:v>1000000000</c:v>
                </c:pt>
                <c:pt idx="22">
                  <c:v>1000000000</c:v>
                </c:pt>
                <c:pt idx="23">
                  <c:v>1000000000</c:v>
                </c:pt>
                <c:pt idx="24">
                  <c:v>1000000000</c:v>
                </c:pt>
                <c:pt idx="25">
                  <c:v>1000000000</c:v>
                </c:pt>
                <c:pt idx="26">
                  <c:v>1000000000</c:v>
                </c:pt>
                <c:pt idx="27">
                  <c:v>1000000000</c:v>
                </c:pt>
                <c:pt idx="28">
                  <c:v>1000000000</c:v>
                </c:pt>
                <c:pt idx="29">
                  <c:v>1000000000</c:v>
                </c:pt>
                <c:pt idx="30">
                  <c:v>1000000000</c:v>
                </c:pt>
                <c:pt idx="31">
                  <c:v>1000000000</c:v>
                </c:pt>
                <c:pt idx="32">
                  <c:v>1000000000</c:v>
                </c:pt>
                <c:pt idx="33">
                  <c:v>1000000000</c:v>
                </c:pt>
                <c:pt idx="34">
                  <c:v>1000000000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50E6-4E7E-A71F-25C13D9F340E}"/>
            </c:ext>
          </c:extLst>
        </c:ser>
        <c:ser>
          <c:idx val="6"/>
          <c:order val="6"/>
          <c:tx>
            <c:strRef>
              <c:f>VŠE!$G$1</c:f>
              <c:strCache>
                <c:ptCount val="1"/>
                <c:pt idx="0">
                  <c:v>2. tranše</c:v>
                </c:pt>
              </c:strCache>
            </c:strRef>
          </c:tx>
          <c:spPr>
            <a:ln w="25400">
              <a:solidFill>
                <a:srgbClr val="FF0000"/>
              </a:solidFill>
              <a:prstDash val="sysDot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1.5024879781244083E-2"/>
                  <c:y val="-1.7885955206244725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b="1"/>
                      <a:t>2. tranše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50E6-4E7E-A71F-25C13D9F340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VŠE!$G$25:$G$59</c:f>
              <c:numCache>
                <c:formatCode>General</c:formatCode>
                <c:ptCount val="35"/>
                <c:pt idx="0">
                  <c:v>400000000</c:v>
                </c:pt>
                <c:pt idx="1">
                  <c:v>400000000</c:v>
                </c:pt>
                <c:pt idx="2">
                  <c:v>400000000</c:v>
                </c:pt>
                <c:pt idx="3">
                  <c:v>400000000</c:v>
                </c:pt>
                <c:pt idx="4">
                  <c:v>400000000</c:v>
                </c:pt>
                <c:pt idx="5">
                  <c:v>400000000</c:v>
                </c:pt>
                <c:pt idx="6">
                  <c:v>400000000</c:v>
                </c:pt>
                <c:pt idx="7">
                  <c:v>400000000</c:v>
                </c:pt>
                <c:pt idx="8">
                  <c:v>400000000</c:v>
                </c:pt>
                <c:pt idx="9">
                  <c:v>400000000</c:v>
                </c:pt>
                <c:pt idx="10">
                  <c:v>400000000</c:v>
                </c:pt>
                <c:pt idx="11">
                  <c:v>400000000</c:v>
                </c:pt>
                <c:pt idx="12">
                  <c:v>400000000</c:v>
                </c:pt>
                <c:pt idx="13">
                  <c:v>400000000</c:v>
                </c:pt>
                <c:pt idx="14">
                  <c:v>400000000</c:v>
                </c:pt>
                <c:pt idx="15">
                  <c:v>400000000</c:v>
                </c:pt>
                <c:pt idx="16">
                  <c:v>400000000</c:v>
                </c:pt>
                <c:pt idx="17">
                  <c:v>400000000</c:v>
                </c:pt>
                <c:pt idx="18">
                  <c:v>400000000</c:v>
                </c:pt>
                <c:pt idx="19">
                  <c:v>400000000</c:v>
                </c:pt>
                <c:pt idx="20">
                  <c:v>400000000</c:v>
                </c:pt>
                <c:pt idx="21">
                  <c:v>400000000</c:v>
                </c:pt>
                <c:pt idx="22">
                  <c:v>400000000</c:v>
                </c:pt>
                <c:pt idx="23">
                  <c:v>400000000</c:v>
                </c:pt>
                <c:pt idx="24">
                  <c:v>400000000</c:v>
                </c:pt>
                <c:pt idx="25">
                  <c:v>400000000</c:v>
                </c:pt>
                <c:pt idx="26">
                  <c:v>400000000</c:v>
                </c:pt>
                <c:pt idx="27">
                  <c:v>400000000</c:v>
                </c:pt>
                <c:pt idx="28">
                  <c:v>400000000</c:v>
                </c:pt>
                <c:pt idx="29">
                  <c:v>400000000</c:v>
                </c:pt>
                <c:pt idx="30">
                  <c:v>400000000</c:v>
                </c:pt>
                <c:pt idx="31">
                  <c:v>400000000</c:v>
                </c:pt>
                <c:pt idx="32">
                  <c:v>400000000</c:v>
                </c:pt>
                <c:pt idx="33">
                  <c:v>400000000</c:v>
                </c:pt>
                <c:pt idx="34">
                  <c:v>400000000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50E6-4E7E-A71F-25C13D9F34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7690952"/>
        <c:axId val="1"/>
      </c:lineChart>
      <c:catAx>
        <c:axId val="3976909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Týden</a:t>
                </a:r>
                <a:endParaRPr lang="en-GB"/>
              </a:p>
            </c:rich>
          </c:tx>
          <c:layout>
            <c:manualLayout>
              <c:xMode val="edge"/>
              <c:yMode val="edge"/>
              <c:x val="0.51068312140381322"/>
              <c:y val="0.864724409448818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00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Kč</a:t>
                </a:r>
                <a:endParaRPr lang="en-GB"/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9769095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6"/>
        <c:delete val="1"/>
      </c:legendEntry>
      <c:layout>
        <c:manualLayout>
          <c:xMode val="edge"/>
          <c:yMode val="edge"/>
          <c:x val="0.22464778940829014"/>
          <c:y val="0.90509907157127734"/>
          <c:w val="0.57425191919889162"/>
          <c:h val="8.8939005758608469E-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75000"/>
        </a:schemeClr>
      </a:solidFill>
      <a:round/>
    </a:ln>
    <a:effectLst/>
  </c:spPr>
  <c:txPr>
    <a:bodyPr/>
    <a:lstStyle/>
    <a:p>
      <a:pPr>
        <a:defRPr sz="1000">
          <a:solidFill>
            <a:sysClr val="windowText" lastClr="000000"/>
          </a:solidFill>
        </a:defRPr>
      </a:pPr>
      <a:endParaRPr lang="cs-CZ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0.84125</cdr:x>
      <cdr:y>0.30559</cdr:y>
    </cdr:from>
    <cdr:to>
      <cdr:x>1</cdr:x>
      <cdr:y>0.35588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7929642" y="1467039"/>
          <a:ext cx="1496381" cy="2413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i="1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0.601</cdr:x>
      <cdr:y>0.33254</cdr:y>
    </cdr:from>
    <cdr:to>
      <cdr:x>0.847</cdr:x>
      <cdr:y>0.39942</cdr:y>
    </cdr:to>
    <cdr:sp macro="" textlink="">
      <cdr:nvSpPr>
        <cdr:cNvPr id="4" name="TextovéPole 1"/>
        <cdr:cNvSpPr txBox="1"/>
      </cdr:nvSpPr>
      <cdr:spPr>
        <a:xfrm xmlns:a="http://schemas.openxmlformats.org/drawingml/2006/main">
          <a:off x="3953629" y="1215928"/>
          <a:ext cx="1618291" cy="2445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b="0" i="1" dirty="0">
              <a:solidFill>
                <a:srgbClr val="C00000"/>
              </a:solidFill>
            </a:rPr>
            <a:t>Limit čerpání</a:t>
          </a:r>
          <a:r>
            <a:rPr lang="cs-CZ" sz="1100" b="0" i="1" baseline="0" dirty="0">
              <a:solidFill>
                <a:srgbClr val="C00000"/>
              </a:solidFill>
            </a:rPr>
            <a:t> 2022</a:t>
          </a:r>
          <a:endParaRPr lang="cs-CZ" sz="1100" b="0" i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0.70309</cdr:x>
      <cdr:y>0.69967</cdr:y>
    </cdr:from>
    <cdr:to>
      <cdr:x>0.80578</cdr:x>
      <cdr:y>0.76126</cdr:y>
    </cdr:to>
    <cdr:sp macro="" textlink="">
      <cdr:nvSpPr>
        <cdr:cNvPr id="5" name="TextovéPole 2"/>
        <cdr:cNvSpPr txBox="1"/>
      </cdr:nvSpPr>
      <cdr:spPr>
        <a:xfrm xmlns:a="http://schemas.openxmlformats.org/drawingml/2006/main">
          <a:off x="8909308" y="2901028"/>
          <a:ext cx="1301243" cy="255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i="1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0.60405</cdr:x>
      <cdr:y>0.1551</cdr:y>
    </cdr:from>
    <cdr:to>
      <cdr:x>0.84418</cdr:x>
      <cdr:y>0.31484</cdr:y>
    </cdr:to>
    <cdr:sp macro="" textlink="">
      <cdr:nvSpPr>
        <cdr:cNvPr id="6" name="TextovéPole 1"/>
        <cdr:cNvSpPr txBox="1"/>
      </cdr:nvSpPr>
      <cdr:spPr>
        <a:xfrm xmlns:a="http://schemas.openxmlformats.org/drawingml/2006/main">
          <a:off x="3973713" y="567123"/>
          <a:ext cx="1579655" cy="5841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100" b="0" i="1" dirty="0">
              <a:solidFill>
                <a:schemeClr val="accent6">
                  <a:lumMod val="50000"/>
                </a:schemeClr>
              </a:solidFill>
            </a:rPr>
            <a:t>70%</a:t>
          </a:r>
          <a:r>
            <a:rPr lang="cs-CZ" sz="1100" b="0" i="1" baseline="0" dirty="0">
              <a:solidFill>
                <a:schemeClr val="accent6">
                  <a:lumMod val="50000"/>
                </a:schemeClr>
              </a:solidFill>
            </a:rPr>
            <a:t> Alokace programu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0.85053</cdr:x>
      <cdr:y>0.71821</cdr:y>
    </cdr:from>
    <cdr:to>
      <cdr:x>1</cdr:x>
      <cdr:y>0.77047</cdr:y>
    </cdr:to>
    <cdr:sp macro="" textlink="">
      <cdr:nvSpPr>
        <cdr:cNvPr id="4" name="TextovéPole 1"/>
        <cdr:cNvSpPr txBox="1"/>
      </cdr:nvSpPr>
      <cdr:spPr>
        <a:xfrm xmlns:a="http://schemas.openxmlformats.org/drawingml/2006/main">
          <a:off x="8846618" y="3434158"/>
          <a:ext cx="1554682" cy="2498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b="1" i="1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0.86232</cdr:x>
      <cdr:y>0.29283</cdr:y>
    </cdr:from>
    <cdr:to>
      <cdr:x>0.95918</cdr:x>
      <cdr:y>0.35458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10260806" y="1400176"/>
          <a:ext cx="11525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0.87032</cdr:x>
      <cdr:y>0.58167</cdr:y>
    </cdr:from>
    <cdr:to>
      <cdr:x>0.98159</cdr:x>
      <cdr:y>0.64542</cdr:y>
    </cdr:to>
    <cdr:sp macro="" textlink="">
      <cdr:nvSpPr>
        <cdr:cNvPr id="8" name="TextovéPole 7"/>
        <cdr:cNvSpPr txBox="1"/>
      </cdr:nvSpPr>
      <cdr:spPr>
        <a:xfrm xmlns:a="http://schemas.openxmlformats.org/drawingml/2006/main">
          <a:off x="10356056" y="2781301"/>
          <a:ext cx="132397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0.85053</cdr:x>
      <cdr:y>0.71821</cdr:y>
    </cdr:from>
    <cdr:to>
      <cdr:x>1</cdr:x>
      <cdr:y>0.77047</cdr:y>
    </cdr:to>
    <cdr:sp macro="" textlink="">
      <cdr:nvSpPr>
        <cdr:cNvPr id="12" name="TextovéPole 1"/>
        <cdr:cNvSpPr txBox="1"/>
      </cdr:nvSpPr>
      <cdr:spPr>
        <a:xfrm xmlns:a="http://schemas.openxmlformats.org/drawingml/2006/main">
          <a:off x="8846618" y="3434158"/>
          <a:ext cx="1554682" cy="2498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b="1" i="1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0.86232</cdr:x>
      <cdr:y>0.29283</cdr:y>
    </cdr:from>
    <cdr:to>
      <cdr:x>0.95918</cdr:x>
      <cdr:y>0.35458</cdr:y>
    </cdr:to>
    <cdr:sp macro="" textlink="">
      <cdr:nvSpPr>
        <cdr:cNvPr id="14" name="TextovéPole 1"/>
        <cdr:cNvSpPr txBox="1"/>
      </cdr:nvSpPr>
      <cdr:spPr>
        <a:xfrm xmlns:a="http://schemas.openxmlformats.org/drawingml/2006/main">
          <a:off x="10260806" y="1400176"/>
          <a:ext cx="11525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0.87032</cdr:x>
      <cdr:y>0.58167</cdr:y>
    </cdr:from>
    <cdr:to>
      <cdr:x>0.98159</cdr:x>
      <cdr:y>0.64542</cdr:y>
    </cdr:to>
    <cdr:sp macro="" textlink="">
      <cdr:nvSpPr>
        <cdr:cNvPr id="15" name="TextovéPole 7"/>
        <cdr:cNvSpPr txBox="1"/>
      </cdr:nvSpPr>
      <cdr:spPr>
        <a:xfrm xmlns:a="http://schemas.openxmlformats.org/drawingml/2006/main">
          <a:off x="10356056" y="2781301"/>
          <a:ext cx="132397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0.85053</cdr:x>
      <cdr:y>0.71821</cdr:y>
    </cdr:from>
    <cdr:to>
      <cdr:x>1</cdr:x>
      <cdr:y>0.77047</cdr:y>
    </cdr:to>
    <cdr:sp macro="" textlink="">
      <cdr:nvSpPr>
        <cdr:cNvPr id="16" name="TextovéPole 1"/>
        <cdr:cNvSpPr txBox="1"/>
      </cdr:nvSpPr>
      <cdr:spPr>
        <a:xfrm xmlns:a="http://schemas.openxmlformats.org/drawingml/2006/main">
          <a:off x="8846618" y="3434158"/>
          <a:ext cx="1554682" cy="2498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b="1" i="1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0.86232</cdr:x>
      <cdr:y>0.29283</cdr:y>
    </cdr:from>
    <cdr:to>
      <cdr:x>0.95918</cdr:x>
      <cdr:y>0.35458</cdr:y>
    </cdr:to>
    <cdr:sp macro="" textlink="">
      <cdr:nvSpPr>
        <cdr:cNvPr id="18" name="TextovéPole 1"/>
        <cdr:cNvSpPr txBox="1"/>
      </cdr:nvSpPr>
      <cdr:spPr>
        <a:xfrm xmlns:a="http://schemas.openxmlformats.org/drawingml/2006/main">
          <a:off x="10260806" y="1400176"/>
          <a:ext cx="11525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0.87032</cdr:x>
      <cdr:y>0.58167</cdr:y>
    </cdr:from>
    <cdr:to>
      <cdr:x>0.98159</cdr:x>
      <cdr:y>0.64542</cdr:y>
    </cdr:to>
    <cdr:sp macro="" textlink="">
      <cdr:nvSpPr>
        <cdr:cNvPr id="19" name="TextovéPole 7"/>
        <cdr:cNvSpPr txBox="1"/>
      </cdr:nvSpPr>
      <cdr:spPr>
        <a:xfrm xmlns:a="http://schemas.openxmlformats.org/drawingml/2006/main">
          <a:off x="10356056" y="2781301"/>
          <a:ext cx="132397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0.80678</cdr:x>
      <cdr:y>0.59998</cdr:y>
    </cdr:from>
    <cdr:to>
      <cdr:x>0.9748</cdr:x>
      <cdr:y>0.66335</cdr:y>
    </cdr:to>
    <cdr:sp macro="" textlink="">
      <cdr:nvSpPr>
        <cdr:cNvPr id="20" name="TextovéPole 19"/>
        <cdr:cNvSpPr txBox="1"/>
      </cdr:nvSpPr>
      <cdr:spPr>
        <a:xfrm xmlns:a="http://schemas.openxmlformats.org/drawingml/2006/main">
          <a:off x="6448252" y="2868823"/>
          <a:ext cx="1342907" cy="3030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b="1" i="1" dirty="0">
              <a:solidFill>
                <a:srgbClr val="C00000"/>
              </a:solidFill>
            </a:rPr>
            <a:t>Limit čerpání</a:t>
          </a:r>
          <a:r>
            <a:rPr lang="cs-CZ" sz="1100" b="1" i="1" baseline="0" dirty="0">
              <a:solidFill>
                <a:srgbClr val="C00000"/>
              </a:solidFill>
            </a:rPr>
            <a:t> 2022</a:t>
          </a:r>
        </a:p>
      </cdr:txBody>
    </cdr:sp>
  </cdr:relSizeAnchor>
  <cdr:relSizeAnchor xmlns:cdr="http://schemas.openxmlformats.org/drawingml/2006/chartDrawing">
    <cdr:from>
      <cdr:x>0.85053</cdr:x>
      <cdr:y>0.71821</cdr:y>
    </cdr:from>
    <cdr:to>
      <cdr:x>1</cdr:x>
      <cdr:y>0.77047</cdr:y>
    </cdr:to>
    <cdr:sp macro="" textlink="">
      <cdr:nvSpPr>
        <cdr:cNvPr id="21" name="TextovéPole 1"/>
        <cdr:cNvSpPr txBox="1"/>
      </cdr:nvSpPr>
      <cdr:spPr>
        <a:xfrm xmlns:a="http://schemas.openxmlformats.org/drawingml/2006/main">
          <a:off x="8846618" y="3434158"/>
          <a:ext cx="1554682" cy="2498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b="1" i="1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0.86232</cdr:x>
      <cdr:y>0.29283</cdr:y>
    </cdr:from>
    <cdr:to>
      <cdr:x>0.95918</cdr:x>
      <cdr:y>0.35458</cdr:y>
    </cdr:to>
    <cdr:sp macro="" textlink="">
      <cdr:nvSpPr>
        <cdr:cNvPr id="23" name="TextovéPole 1"/>
        <cdr:cNvSpPr txBox="1"/>
      </cdr:nvSpPr>
      <cdr:spPr>
        <a:xfrm xmlns:a="http://schemas.openxmlformats.org/drawingml/2006/main">
          <a:off x="10260806" y="1400176"/>
          <a:ext cx="11525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0.87032</cdr:x>
      <cdr:y>0.58167</cdr:y>
    </cdr:from>
    <cdr:to>
      <cdr:x>0.98159</cdr:x>
      <cdr:y>0.64542</cdr:y>
    </cdr:to>
    <cdr:sp macro="" textlink="">
      <cdr:nvSpPr>
        <cdr:cNvPr id="24" name="TextovéPole 7"/>
        <cdr:cNvSpPr txBox="1"/>
      </cdr:nvSpPr>
      <cdr:spPr>
        <a:xfrm xmlns:a="http://schemas.openxmlformats.org/drawingml/2006/main">
          <a:off x="10356056" y="2781301"/>
          <a:ext cx="132397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0.85053</cdr:x>
      <cdr:y>0.71821</cdr:y>
    </cdr:from>
    <cdr:to>
      <cdr:x>1</cdr:x>
      <cdr:y>0.77047</cdr:y>
    </cdr:to>
    <cdr:sp macro="" textlink="">
      <cdr:nvSpPr>
        <cdr:cNvPr id="25" name="TextovéPole 1"/>
        <cdr:cNvSpPr txBox="1"/>
      </cdr:nvSpPr>
      <cdr:spPr>
        <a:xfrm xmlns:a="http://schemas.openxmlformats.org/drawingml/2006/main">
          <a:off x="8846618" y="3434158"/>
          <a:ext cx="1554682" cy="2498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b="1" i="1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0.86232</cdr:x>
      <cdr:y>0.29283</cdr:y>
    </cdr:from>
    <cdr:to>
      <cdr:x>0.95918</cdr:x>
      <cdr:y>0.35458</cdr:y>
    </cdr:to>
    <cdr:sp macro="" textlink="">
      <cdr:nvSpPr>
        <cdr:cNvPr id="27" name="TextovéPole 1"/>
        <cdr:cNvSpPr txBox="1"/>
      </cdr:nvSpPr>
      <cdr:spPr>
        <a:xfrm xmlns:a="http://schemas.openxmlformats.org/drawingml/2006/main">
          <a:off x="10260806" y="1400176"/>
          <a:ext cx="11525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0.87032</cdr:x>
      <cdr:y>0.58167</cdr:y>
    </cdr:from>
    <cdr:to>
      <cdr:x>0.98159</cdr:x>
      <cdr:y>0.64542</cdr:y>
    </cdr:to>
    <cdr:sp macro="" textlink="">
      <cdr:nvSpPr>
        <cdr:cNvPr id="28" name="TextovéPole 7"/>
        <cdr:cNvSpPr txBox="1"/>
      </cdr:nvSpPr>
      <cdr:spPr>
        <a:xfrm xmlns:a="http://schemas.openxmlformats.org/drawingml/2006/main">
          <a:off x="10356056" y="2781301"/>
          <a:ext cx="132397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0.09851</cdr:x>
      <cdr:y>0.18924</cdr:y>
    </cdr:from>
    <cdr:to>
      <cdr:x>0.24365</cdr:x>
      <cdr:y>0.28287</cdr:y>
    </cdr:to>
    <cdr:sp macro="" textlink="">
      <cdr:nvSpPr>
        <cdr:cNvPr id="30" name="TextovéPole 29"/>
        <cdr:cNvSpPr txBox="1"/>
      </cdr:nvSpPr>
      <cdr:spPr>
        <a:xfrm xmlns:a="http://schemas.openxmlformats.org/drawingml/2006/main">
          <a:off x="787348" y="904861"/>
          <a:ext cx="1160024" cy="4476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b="1" i="1" dirty="0">
              <a:solidFill>
                <a:srgbClr val="C00000"/>
              </a:solidFill>
            </a:rPr>
            <a:t>70 % alokace</a:t>
          </a:r>
          <a:r>
            <a:rPr lang="cs-CZ" sz="1100" b="1" i="1" baseline="0" dirty="0">
              <a:solidFill>
                <a:srgbClr val="C00000"/>
              </a:solidFill>
            </a:rPr>
            <a:t> programu</a:t>
          </a:r>
          <a:endParaRPr lang="cs-CZ" sz="1100" b="1" i="1" dirty="0">
            <a:solidFill>
              <a:srgbClr val="C0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0.27771</cdr:x>
      <cdr:y>0.2631</cdr:y>
    </cdr:from>
    <cdr:to>
      <cdr:x>0.32868</cdr:x>
      <cdr:y>0.34375</cdr:y>
    </cdr:to>
    <cdr:cxnSp macro="">
      <cdr:nvCxnSpPr>
        <cdr:cNvPr id="3" name="Přímá spojnice se šipkou 2">
          <a:extLst xmlns:a="http://schemas.openxmlformats.org/drawingml/2006/main">
            <a:ext uri="{FF2B5EF4-FFF2-40B4-BE49-F238E27FC236}">
              <a16:creationId xmlns:a16="http://schemas.microsoft.com/office/drawing/2014/main" id="{89E65424-7A84-4ADD-BD7B-105852416737}"/>
            </a:ext>
          </a:extLst>
        </cdr:cNvPr>
        <cdr:cNvCxnSpPr/>
      </cdr:nvCxnSpPr>
      <cdr:spPr>
        <a:xfrm xmlns:a="http://schemas.openxmlformats.org/drawingml/2006/main">
          <a:off x="2169060" y="1084754"/>
          <a:ext cx="398075" cy="332497"/>
        </a:xfrm>
        <a:prstGeom xmlns:a="http://schemas.openxmlformats.org/drawingml/2006/main" prst="straightConnector1">
          <a:avLst/>
        </a:prstGeom>
        <a:ln xmlns:a="http://schemas.openxmlformats.org/drawingml/2006/main" w="9525" cap="flat" cmpd="sng" algn="ctr">
          <a:solidFill>
            <a:srgbClr val="BC0000"/>
          </a:solidFill>
          <a:prstDash val="solid"/>
          <a:round/>
          <a:headEnd type="none" w="med" len="med"/>
          <a:tailEnd type="arrow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0.93067</cdr:x>
      <cdr:y>0.44385</cdr:y>
    </cdr:from>
    <cdr:to>
      <cdr:x>1</cdr:x>
      <cdr:y>0.51316</cdr:y>
    </cdr:to>
    <cdr:sp macro="" textlink="">
      <cdr:nvSpPr>
        <cdr:cNvPr id="8" name="TextovéPole 7"/>
        <cdr:cNvSpPr txBox="1"/>
      </cdr:nvSpPr>
      <cdr:spPr>
        <a:xfrm xmlns:a="http://schemas.openxmlformats.org/drawingml/2006/main">
          <a:off x="7047718" y="1603459"/>
          <a:ext cx="525035" cy="2503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1100" b="1" dirty="0">
              <a:solidFill>
                <a:srgbClr val="C00000"/>
              </a:solidFill>
            </a:rPr>
            <a:t>70 PD</a:t>
          </a:r>
        </a:p>
      </cdr:txBody>
    </cdr:sp>
  </cdr:relSizeAnchor>
  <cdr:relSizeAnchor xmlns:cdr="http://schemas.openxmlformats.org/drawingml/2006/chartDrawing">
    <cdr:from>
      <cdr:x>0.15601</cdr:x>
      <cdr:y>0.19549</cdr:y>
    </cdr:from>
    <cdr:to>
      <cdr:x>0.38062</cdr:x>
      <cdr:y>0.27818</cdr:y>
    </cdr:to>
    <cdr:pic>
      <cdr:nvPicPr>
        <cdr:cNvPr id="4" name="chart">
          <a:extLst xmlns:a="http://schemas.openxmlformats.org/drawingml/2006/main">
            <a:ext uri="{FF2B5EF4-FFF2-40B4-BE49-F238E27FC236}">
              <a16:creationId xmlns:a16="http://schemas.microsoft.com/office/drawing/2014/main" id="{478F1A06-104C-453A-936B-9C9F84B9ABBA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181410" y="706235"/>
          <a:ext cx="1700931" cy="298730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A828EF0-7CBA-D14D-8B93-4AEC502D1E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60A80E7-8FBD-DD48-987B-63C5EE2A5E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856ED-4A75-E14F-82F9-3E3A8AD014FD}" type="datetimeFigureOut">
              <a:rPr lang="cs-CZ" smtClean="0"/>
              <a:t>04.05.2021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1A00D05-E443-ED44-AA5F-6BE2623753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4666CAB-A58F-8B4D-9AF9-5F2D5B2377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CA9EE-A766-5048-BAAD-80864286853F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353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04.05.2021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/>
              <a:t>Za období 1.10.2020 do 1.4.2021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91951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26.4.2021</a:t>
            </a:r>
          </a:p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 zahrnuje pouze ŽoP</a:t>
            </a:r>
            <a:r>
              <a:rPr lang="cs-CZ" sz="1200" i="1" baseline="0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ukončenou administrací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dirty="0"/>
              <a:t>Poznámka: ŽOP jsou do měsíců zahrnuty podle data proplacení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55012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26.4.2021</a:t>
            </a:r>
          </a:p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 zahrnuje pouze ŽoP</a:t>
            </a:r>
            <a:r>
              <a:rPr lang="cs-CZ" sz="1200" i="1" baseline="0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ukončenou administrací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/>
              <a:t>Poznámka: ŽOP jsou do měsíců zahrnuty podle data proplacení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18719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26.4.2021</a:t>
            </a:r>
          </a:p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 zahrnuje pouze ŽoP</a:t>
            </a:r>
            <a:r>
              <a:rPr lang="cs-CZ" sz="1200" i="1" baseline="0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ukončenou administrací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dirty="0"/>
              <a:t>Poznámka: ŽOP jsou do měsíců zahrnuty podle data proplacení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30962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2031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 4. 2021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baseline="0" dirty="0"/>
              <a:t>Hodnoty v Kč, příspěvek EU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i="1" dirty="0">
              <a:solidFill>
                <a:srgbClr val="6C6C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8950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 4. 2021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20332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55240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9" name="Google Shape;14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9309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Zdroj: MS2014+ k 1.4. 2021</a:t>
            </a:r>
          </a:p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Alokace přepočtena aktuálním kurzem (26,12)</a:t>
            </a:r>
          </a:p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Zdroj financování: EU podíl</a:t>
            </a:r>
          </a:p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Poznámka: V tabulce nejsou zahrnuty vyřazené,</a:t>
            </a:r>
            <a:r>
              <a:rPr lang="cs-CZ" sz="1200" i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odstoupené projekty (v negativním stavu) a náhradní projekty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943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Zdroj: MS2014+ k 1.4. 2021</a:t>
            </a:r>
          </a:p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Proplacené prostředky kumulativně v CZK</a:t>
            </a:r>
          </a:p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U certifikovaných prostředků je v PO 2 započítán navýšený podíl financování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3843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9343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9017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Zdroj: MS2014+ k 1.4.2021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dirty="0"/>
              <a:t>Poznámka: hranice 70 % alokace programu je pouze ilustrativní</a:t>
            </a:r>
          </a:p>
          <a:p>
            <a:endParaRPr lang="cs-CZ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3359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ŘO, skutečnost k 1.4.2021, predikce k 10.1 .2021</a:t>
            </a:r>
          </a:p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Predikce zahrnuje projekty s vydaným právním aktem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dirty="0"/>
              <a:t>Poznámka: hranice 70 % alokace programu je pouze ilustrativní</a:t>
            </a:r>
          </a:p>
          <a:p>
            <a:endParaRPr lang="cs-CZ" sz="1200" i="1" dirty="0">
              <a:solidFill>
                <a:srgbClr val="6C6C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1062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26.4.2021</a:t>
            </a:r>
          </a:p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 zahrnuje pouze ŽoP</a:t>
            </a:r>
            <a:r>
              <a:rPr lang="cs-CZ" sz="1200" i="1" baseline="0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ukončenou administrací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/>
              <a:t>Poznámka: ŽOP jsou do měsíců zahrnuty podle data proplacení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2833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26.4.2021</a:t>
            </a:r>
          </a:p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 zahrnuje pouze ŽoP</a:t>
            </a:r>
            <a:r>
              <a:rPr lang="cs-CZ" sz="1200" i="1" baseline="0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ukončenou administrací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dirty="0"/>
              <a:t>Poznámka: ŽOP jsou do měsíců zahrnuty podle data proplacení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1710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37332"/>
            <a:ext cx="7772400" cy="1120814"/>
          </a:xfrm>
        </p:spPr>
        <p:txBody>
          <a:bodyPr anchor="b">
            <a:normAutofit/>
          </a:bodyPr>
          <a:lstStyle>
            <a:lvl1pPr algn="ctr">
              <a:defRPr sz="4600">
                <a:solidFill>
                  <a:srgbClr val="1D71B8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04.05.2021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565" y="712485"/>
            <a:ext cx="2324847" cy="2324847"/>
          </a:xfrm>
          <a:prstGeom prst="rect">
            <a:avLst/>
          </a:prstGeom>
        </p:spPr>
      </p:pic>
      <p:pic>
        <p:nvPicPr>
          <p:cNvPr id="11" name="Obrázek 9">
            <a:extLst>
              <a:ext uri="{FF2B5EF4-FFF2-40B4-BE49-F238E27FC236}">
                <a16:creationId xmlns:a16="http://schemas.microsoft.com/office/drawing/2014/main" id="{09F6884B-19C6-B547-9D00-64DE7CB7E26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9" y="5986057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096925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rgbClr val="4C4C4C"/>
                </a:solidFill>
              </a:defRPr>
            </a:lvl1pPr>
            <a:lvl2pPr>
              <a:defRPr sz="2800">
                <a:solidFill>
                  <a:srgbClr val="4C4C4C"/>
                </a:solidFill>
              </a:defRPr>
            </a:lvl2pPr>
            <a:lvl3pPr>
              <a:defRPr sz="2400">
                <a:solidFill>
                  <a:srgbClr val="4C4C4C"/>
                </a:solidFill>
              </a:defRPr>
            </a:lvl3pPr>
            <a:lvl4pPr>
              <a:defRPr sz="2000">
                <a:solidFill>
                  <a:srgbClr val="4C4C4C"/>
                </a:solidFill>
              </a:defRPr>
            </a:lvl4pPr>
            <a:lvl5pPr>
              <a:defRPr sz="2000">
                <a:solidFill>
                  <a:srgbClr val="4C4C4C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pPr/>
              <a:t>04.05.2021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1A074390-F74A-354C-A8A5-C57569BB30F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941528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rgbClr val="4C4C4C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04.05.2021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421389A3-732E-0B4A-ACB1-A01D5B9F3E4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86309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04.05.2021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30DCD1F-8273-9B41-842C-55AA1CBCCC7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55772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04.05.2021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9E3345F-B1E1-B74A-90FF-CBB0717ACEB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81801"/>
      </p:ext>
    </p:extLst>
  </p:cSld>
  <p:clrMapOvr>
    <a:masterClrMapping/>
  </p:clrMapOvr>
  <p:transition spd="slow">
    <p:pu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7079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37332"/>
            <a:ext cx="7772400" cy="1120814"/>
          </a:xfrm>
        </p:spPr>
        <p:txBody>
          <a:bodyPr anchor="b">
            <a:normAutofit/>
          </a:bodyPr>
          <a:lstStyle>
            <a:lvl1pPr algn="ctr">
              <a:defRPr sz="3450">
                <a:solidFill>
                  <a:srgbClr val="1D71B8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8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2250">
                <a:solidFill>
                  <a:srgbClr val="4C4C4C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04.05.2021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565" y="712485"/>
            <a:ext cx="2324847" cy="2324847"/>
          </a:xfrm>
          <a:prstGeom prst="rect">
            <a:avLst/>
          </a:prstGeom>
        </p:spPr>
      </p:pic>
      <p:pic>
        <p:nvPicPr>
          <p:cNvPr id="11" name="Obrázek 9">
            <a:extLst>
              <a:ext uri="{FF2B5EF4-FFF2-40B4-BE49-F238E27FC236}">
                <a16:creationId xmlns:a16="http://schemas.microsoft.com/office/drawing/2014/main" id="{09F6884B-19C6-B547-9D00-64DE7CB7E26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20" y="5986057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743025"/>
      </p:ext>
    </p:extLst>
  </p:cSld>
  <p:clrMapOvr>
    <a:masterClrMapping/>
  </p:clrMapOvr>
  <p:transition spd="slow">
    <p:pu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1D71B8"/>
              </a:buClr>
              <a:buSzTx/>
              <a:buFont typeface="Arial" panose="020B0604020202020204" pitchFamily="34" charset="0"/>
              <a:buChar char="•"/>
              <a:tabLst/>
              <a:defRPr lang="cs-CZ" b="0" smtClean="0">
                <a:solidFill>
                  <a:srgbClr val="4C4C4C"/>
                </a:solidFill>
                <a:effectLst/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Pellentesque</a:t>
            </a:r>
            <a:r>
              <a:rPr lang="cs-CZ" dirty="0"/>
              <a:t> </a:t>
            </a:r>
            <a:r>
              <a:rPr lang="cs-CZ" dirty="0" err="1"/>
              <a:t>commodo</a:t>
            </a:r>
            <a:r>
              <a:rPr lang="cs-CZ" dirty="0"/>
              <a:t> </a:t>
            </a:r>
            <a:r>
              <a:rPr lang="cs-CZ" dirty="0" err="1"/>
              <a:t>justo</a:t>
            </a:r>
            <a:r>
              <a:rPr lang="cs-CZ" dirty="0"/>
              <a:t> </a:t>
            </a:r>
            <a:r>
              <a:rPr lang="cs-CZ" dirty="0" err="1"/>
              <a:t>laoreet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metus</a:t>
            </a:r>
            <a:r>
              <a:rPr lang="cs-CZ" dirty="0"/>
              <a:t> vitae, </a:t>
            </a:r>
            <a:r>
              <a:rPr lang="cs-CZ" dirty="0" err="1"/>
              <a:t>bibendum</a:t>
            </a:r>
            <a:r>
              <a:rPr lang="cs-CZ" dirty="0"/>
              <a:t> </a:t>
            </a:r>
            <a:r>
              <a:rPr lang="cs-CZ" dirty="0" err="1"/>
              <a:t>orci</a:t>
            </a:r>
            <a:r>
              <a:rPr lang="cs-CZ" dirty="0"/>
              <a:t>. </a:t>
            </a:r>
            <a:r>
              <a:rPr lang="cs-CZ" dirty="0" err="1"/>
              <a:t>Maece-nas</a:t>
            </a:r>
            <a:r>
              <a:rPr lang="cs-CZ" dirty="0"/>
              <a:t> </a:t>
            </a:r>
            <a:r>
              <a:rPr lang="cs-CZ" dirty="0" err="1"/>
              <a:t>placerat</a:t>
            </a:r>
            <a:r>
              <a:rPr lang="cs-CZ" dirty="0"/>
              <a:t> </a:t>
            </a:r>
            <a:r>
              <a:rPr lang="cs-CZ" dirty="0" err="1"/>
              <a:t>rhoncus</a:t>
            </a:r>
            <a:r>
              <a:rPr lang="cs-CZ" dirty="0"/>
              <a:t> </a:t>
            </a:r>
            <a:r>
              <a:rPr lang="cs-CZ" dirty="0" err="1"/>
              <a:t>cursus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non </a:t>
            </a:r>
            <a:r>
              <a:rPr lang="cs-CZ" dirty="0" err="1"/>
              <a:t>tincidunt</a:t>
            </a:r>
            <a:r>
              <a:rPr lang="cs-CZ" dirty="0"/>
              <a:t> </a:t>
            </a:r>
            <a:r>
              <a:rPr lang="cs-CZ" dirty="0" err="1"/>
              <a:t>arcu</a:t>
            </a:r>
            <a:r>
              <a:rPr lang="cs-CZ" dirty="0"/>
              <a:t>, </a:t>
            </a:r>
            <a:r>
              <a:rPr lang="cs-CZ" dirty="0" err="1"/>
              <a:t>nec</a:t>
            </a:r>
            <a:r>
              <a:rPr lang="cs-CZ" dirty="0"/>
              <a:t> </a:t>
            </a:r>
            <a:r>
              <a:rPr lang="cs-CZ" dirty="0" err="1"/>
              <a:t>dignissim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. </a:t>
            </a:r>
            <a:r>
              <a:rPr lang="cs-CZ" dirty="0" err="1"/>
              <a:t>Nam</a:t>
            </a:r>
            <a:r>
              <a:rPr lang="cs-CZ" dirty="0"/>
              <a:t> </a:t>
            </a:r>
            <a:r>
              <a:rPr lang="cs-CZ" dirty="0" err="1"/>
              <a:t>eget</a:t>
            </a:r>
            <a:r>
              <a:rPr lang="cs-CZ" dirty="0"/>
              <a:t> </a:t>
            </a:r>
            <a:r>
              <a:rPr lang="cs-CZ" dirty="0" err="1"/>
              <a:t>luctus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, a </a:t>
            </a:r>
            <a:r>
              <a:rPr lang="cs-CZ" dirty="0" err="1"/>
              <a:t>tempor</a:t>
            </a:r>
            <a:r>
              <a:rPr lang="cs-CZ" dirty="0"/>
              <a:t> elit.</a:t>
            </a:r>
          </a:p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t>04.05.2021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38A1F98-B760-AE40-BB7A-7C3A16557D4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5" y="6021013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149796"/>
      </p:ext>
    </p:extLst>
  </p:cSld>
  <p:clrMapOvr>
    <a:masterClrMapping/>
  </p:clrMapOvr>
  <p:transition spd="slow">
    <p:pu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3750">
                <a:solidFill>
                  <a:srgbClr val="1D71B8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8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2250">
                <a:solidFill>
                  <a:srgbClr val="4C4C4C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04.05.2021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F366430-11DA-8440-B189-60763C833FC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5" y="6021013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89866"/>
      </p:ext>
    </p:extLst>
  </p:cSld>
  <p:clrMapOvr>
    <a:masterClrMapping/>
  </p:clrMapOvr>
  <p:transition spd="slow">
    <p:pu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3020317"/>
            <a:ext cx="7772400" cy="893479"/>
          </a:xfrm>
        </p:spPr>
        <p:txBody>
          <a:bodyPr anchor="b">
            <a:normAutofit/>
          </a:bodyPr>
          <a:lstStyle>
            <a:lvl1pPr algn="ctr">
              <a:defRPr sz="3750" b="1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Kontakt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8" y="4074603"/>
            <a:ext cx="6858000" cy="1548944"/>
          </a:xfrm>
        </p:spPr>
        <p:txBody>
          <a:bodyPr>
            <a:noAutofit/>
          </a:bodyPr>
          <a:lstStyle>
            <a:lvl1pPr marL="0" indent="0" algn="ctr">
              <a:buNone/>
              <a:defRPr sz="1125">
                <a:solidFill>
                  <a:srgbClr val="4C4C4C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dirty="0"/>
              <a:t>Jméno Příjmení</a:t>
            </a:r>
          </a:p>
          <a:p>
            <a:r>
              <a:rPr lang="cs-CZ" dirty="0"/>
              <a:t>Funkce</a:t>
            </a:r>
          </a:p>
          <a:p>
            <a:r>
              <a:rPr lang="cs-CZ" dirty="0"/>
              <a:t>E-mail</a:t>
            </a:r>
          </a:p>
          <a:p>
            <a:r>
              <a:rPr lang="cs-CZ" dirty="0"/>
              <a:t>+420 XXX XXX XXX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04.05.2021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11" name="Obrázek 7">
            <a:extLst>
              <a:ext uri="{FF2B5EF4-FFF2-40B4-BE49-F238E27FC236}">
                <a16:creationId xmlns:a16="http://schemas.microsoft.com/office/drawing/2014/main" id="{BAB8336E-6ABE-9148-9775-A721FB38312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574" y="695471"/>
            <a:ext cx="2324847" cy="2324847"/>
          </a:xfrm>
          <a:prstGeom prst="rect">
            <a:avLst/>
          </a:prstGeom>
        </p:spPr>
      </p:pic>
      <p:pic>
        <p:nvPicPr>
          <p:cNvPr id="12" name="Obrázek 9">
            <a:extLst>
              <a:ext uri="{FF2B5EF4-FFF2-40B4-BE49-F238E27FC236}">
                <a16:creationId xmlns:a16="http://schemas.microsoft.com/office/drawing/2014/main" id="{728AF299-707A-414A-8E96-F69363FCD1D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20" y="5986057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820193"/>
      </p:ext>
    </p:extLst>
  </p:cSld>
  <p:clrMapOvr>
    <a:masterClrMapping/>
  </p:clrMapOvr>
  <p:transition spd="slow">
    <p:pu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rgbClr val="4C4C4C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04.05.2021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CDD3CD2B-6111-3B4C-986A-6BB7D65A042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5" y="6021013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287324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Tx/>
              <a:buFont typeface="Arial" panose="020B0604020202020204" pitchFamily="34" charset="0"/>
              <a:buChar char="•"/>
              <a:tabLst/>
              <a:defRPr lang="cs-CZ" b="0" smtClean="0">
                <a:solidFill>
                  <a:srgbClr val="4C4C4C"/>
                </a:solidFill>
                <a:effectLst/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Pellentesque</a:t>
            </a:r>
            <a:r>
              <a:rPr lang="cs-CZ" dirty="0"/>
              <a:t> </a:t>
            </a:r>
            <a:r>
              <a:rPr lang="cs-CZ" dirty="0" err="1"/>
              <a:t>commodo</a:t>
            </a:r>
            <a:r>
              <a:rPr lang="cs-CZ" dirty="0"/>
              <a:t> </a:t>
            </a:r>
            <a:r>
              <a:rPr lang="cs-CZ" dirty="0" err="1"/>
              <a:t>justo</a:t>
            </a:r>
            <a:r>
              <a:rPr lang="cs-CZ" dirty="0"/>
              <a:t> </a:t>
            </a:r>
            <a:r>
              <a:rPr lang="cs-CZ" dirty="0" err="1"/>
              <a:t>laoreet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metus</a:t>
            </a:r>
            <a:r>
              <a:rPr lang="cs-CZ" dirty="0"/>
              <a:t> vitae, </a:t>
            </a:r>
            <a:r>
              <a:rPr lang="cs-CZ" dirty="0" err="1"/>
              <a:t>bibendum</a:t>
            </a:r>
            <a:r>
              <a:rPr lang="cs-CZ" dirty="0"/>
              <a:t> </a:t>
            </a:r>
            <a:r>
              <a:rPr lang="cs-CZ" dirty="0" err="1"/>
              <a:t>orci</a:t>
            </a:r>
            <a:r>
              <a:rPr lang="cs-CZ" dirty="0"/>
              <a:t>. </a:t>
            </a:r>
            <a:r>
              <a:rPr lang="cs-CZ" dirty="0" err="1"/>
              <a:t>Maece-nas</a:t>
            </a:r>
            <a:r>
              <a:rPr lang="cs-CZ" dirty="0"/>
              <a:t> </a:t>
            </a:r>
            <a:r>
              <a:rPr lang="cs-CZ" dirty="0" err="1"/>
              <a:t>placerat</a:t>
            </a:r>
            <a:r>
              <a:rPr lang="cs-CZ" dirty="0"/>
              <a:t> </a:t>
            </a:r>
            <a:r>
              <a:rPr lang="cs-CZ" dirty="0" err="1"/>
              <a:t>rhoncus</a:t>
            </a:r>
            <a:r>
              <a:rPr lang="cs-CZ" dirty="0"/>
              <a:t> </a:t>
            </a:r>
            <a:r>
              <a:rPr lang="cs-CZ" dirty="0" err="1"/>
              <a:t>cursus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non </a:t>
            </a:r>
            <a:r>
              <a:rPr lang="cs-CZ" dirty="0" err="1"/>
              <a:t>tincidunt</a:t>
            </a:r>
            <a:r>
              <a:rPr lang="cs-CZ" dirty="0"/>
              <a:t> </a:t>
            </a:r>
            <a:r>
              <a:rPr lang="cs-CZ" dirty="0" err="1"/>
              <a:t>arcu</a:t>
            </a:r>
            <a:r>
              <a:rPr lang="cs-CZ" dirty="0"/>
              <a:t>, </a:t>
            </a:r>
            <a:r>
              <a:rPr lang="cs-CZ" dirty="0" err="1"/>
              <a:t>nec</a:t>
            </a:r>
            <a:r>
              <a:rPr lang="cs-CZ" dirty="0"/>
              <a:t> </a:t>
            </a:r>
            <a:r>
              <a:rPr lang="cs-CZ" dirty="0" err="1"/>
              <a:t>dignissim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. </a:t>
            </a:r>
            <a:r>
              <a:rPr lang="cs-CZ" dirty="0" err="1"/>
              <a:t>Nam</a:t>
            </a:r>
            <a:r>
              <a:rPr lang="cs-CZ" dirty="0"/>
              <a:t> </a:t>
            </a:r>
            <a:r>
              <a:rPr lang="cs-CZ" dirty="0" err="1"/>
              <a:t>eget</a:t>
            </a:r>
            <a:r>
              <a:rPr lang="cs-CZ" dirty="0"/>
              <a:t> </a:t>
            </a:r>
            <a:r>
              <a:rPr lang="cs-CZ" dirty="0" err="1"/>
              <a:t>luctus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, a </a:t>
            </a:r>
            <a:r>
              <a:rPr lang="cs-CZ" dirty="0" err="1"/>
              <a:t>tempor</a:t>
            </a:r>
            <a:r>
              <a:rPr lang="cs-CZ" dirty="0"/>
              <a:t> elit.</a:t>
            </a:r>
          </a:p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t>04.05.2021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38A1F98-B760-AE40-BB7A-7C3A16557D4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03725"/>
      </p:ext>
    </p:extLst>
  </p:cSld>
  <p:clrMapOvr>
    <a:masterClrMapping/>
  </p:clrMapOvr>
  <p:transition spd="slow">
    <p:push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46049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04.05.2021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38657F82-C1C0-1B49-B7E1-A0336AD3717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5" y="6021013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03929"/>
      </p:ext>
    </p:extLst>
  </p:cSld>
  <p:clrMapOvr>
    <a:masterClrMapping/>
  </p:clrMapOvr>
  <p:transition spd="slow">
    <p:push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4517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8122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4C4C4C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981465"/>
            <a:ext cx="3868340" cy="3070972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98122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4C4C4C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981465"/>
            <a:ext cx="3887391" cy="3070972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04.05.2021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1" name="Obrázek 7">
            <a:extLst>
              <a:ext uri="{FF2B5EF4-FFF2-40B4-BE49-F238E27FC236}">
                <a16:creationId xmlns:a16="http://schemas.microsoft.com/office/drawing/2014/main" id="{5CA2F929-7DE9-FB44-8205-60DE3023995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5" y="6021013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995018"/>
      </p:ext>
    </p:extLst>
  </p:cSld>
  <p:clrMapOvr>
    <a:masterClrMapping/>
  </p:clrMapOvr>
  <p:transition spd="slow">
    <p:push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pPr/>
              <a:t>04.05.2021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7" name="Obrázek 7">
            <a:extLst>
              <a:ext uri="{FF2B5EF4-FFF2-40B4-BE49-F238E27FC236}">
                <a16:creationId xmlns:a16="http://schemas.microsoft.com/office/drawing/2014/main" id="{A558BC38-68C5-B64D-8D19-ECDDAA12CD2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5" y="6021013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472841"/>
      </p:ext>
    </p:extLst>
  </p:cSld>
  <p:clrMapOvr>
    <a:masterClrMapping/>
  </p:clrMapOvr>
  <p:transition spd="slow">
    <p:push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04.05.2021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6" name="Obrázek 7">
            <a:extLst>
              <a:ext uri="{FF2B5EF4-FFF2-40B4-BE49-F238E27FC236}">
                <a16:creationId xmlns:a16="http://schemas.microsoft.com/office/drawing/2014/main" id="{4E585451-76B5-7A41-AE3E-1D80BA01D6D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5" y="6021013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028122"/>
      </p:ext>
    </p:extLst>
  </p:cSld>
  <p:clrMapOvr>
    <a:masterClrMapping/>
  </p:clrMapOvr>
  <p:transition spd="slow">
    <p:push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>
                <a:solidFill>
                  <a:srgbClr val="4C4C4C"/>
                </a:solidFill>
              </a:defRPr>
            </a:lvl1pPr>
            <a:lvl2pPr>
              <a:defRPr sz="2100">
                <a:solidFill>
                  <a:srgbClr val="4C4C4C"/>
                </a:solidFill>
              </a:defRPr>
            </a:lvl2pPr>
            <a:lvl3pPr>
              <a:defRPr sz="1800">
                <a:solidFill>
                  <a:srgbClr val="4C4C4C"/>
                </a:solidFill>
              </a:defRPr>
            </a:lvl3pPr>
            <a:lvl4pPr>
              <a:defRPr sz="1500">
                <a:solidFill>
                  <a:srgbClr val="4C4C4C"/>
                </a:solidFill>
              </a:defRPr>
            </a:lvl4pPr>
            <a:lvl5pPr>
              <a:defRPr sz="1500">
                <a:solidFill>
                  <a:srgbClr val="4C4C4C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>
                <a:solidFill>
                  <a:srgbClr val="4C4C4C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pPr/>
              <a:t>04.05.2021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1A074390-F74A-354C-A8A5-C57569BB30F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5" y="6021013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103964"/>
      </p:ext>
    </p:extLst>
  </p:cSld>
  <p:clrMapOvr>
    <a:masterClrMapping/>
  </p:clrMapOvr>
  <p:transition spd="slow">
    <p:push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400">
                <a:solidFill>
                  <a:srgbClr val="4C4C4C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>
                <a:solidFill>
                  <a:srgbClr val="4C4C4C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04.05.2021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421389A3-732E-0B4A-ACB1-A01D5B9F3E4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5" y="6021013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861469"/>
      </p:ext>
    </p:extLst>
  </p:cSld>
  <p:clrMapOvr>
    <a:masterClrMapping/>
  </p:clrMapOvr>
  <p:transition spd="slow">
    <p:push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04.05.2021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30DCD1F-8273-9B41-842C-55AA1CBCCC7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5" y="6021013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34920"/>
      </p:ext>
    </p:extLst>
  </p:cSld>
  <p:clrMapOvr>
    <a:masterClrMapping/>
  </p:clrMapOvr>
  <p:transition spd="slow">
    <p:push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04.05.2021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9E3345F-B1E1-B74A-90FF-CBB0717ACEB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5" y="6021013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30202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04.05.2021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F366430-11DA-8440-B189-60763C833FC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250828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3020315"/>
            <a:ext cx="7772400" cy="893479"/>
          </a:xfrm>
        </p:spPr>
        <p:txBody>
          <a:bodyPr anchor="b">
            <a:normAutofit/>
          </a:bodyPr>
          <a:lstStyle>
            <a:lvl1pPr algn="ctr">
              <a:defRPr sz="5000" b="1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Kontakt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8" y="4074603"/>
            <a:ext cx="6858000" cy="1548944"/>
          </a:xfrm>
        </p:spPr>
        <p:txBody>
          <a:bodyPr>
            <a:noAutofit/>
          </a:bodyPr>
          <a:lstStyle>
            <a:lvl1pPr marL="0" indent="0" algn="ctr">
              <a:buNone/>
              <a:defRPr sz="15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Jméno Příjmení</a:t>
            </a:r>
          </a:p>
          <a:p>
            <a:r>
              <a:rPr lang="cs-CZ" dirty="0"/>
              <a:t>Funkce</a:t>
            </a:r>
          </a:p>
          <a:p>
            <a:r>
              <a:rPr lang="cs-CZ" dirty="0"/>
              <a:t>E-mail</a:t>
            </a:r>
          </a:p>
          <a:p>
            <a:r>
              <a:rPr lang="cs-CZ" dirty="0"/>
              <a:t>+420 XXX XXX XXX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04.05.2021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11" name="Obrázek 7">
            <a:extLst>
              <a:ext uri="{FF2B5EF4-FFF2-40B4-BE49-F238E27FC236}">
                <a16:creationId xmlns:a16="http://schemas.microsoft.com/office/drawing/2014/main" id="{BAB8336E-6ABE-9148-9775-A721FB38312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574" y="695469"/>
            <a:ext cx="2324847" cy="2324847"/>
          </a:xfrm>
          <a:prstGeom prst="rect">
            <a:avLst/>
          </a:prstGeom>
        </p:spPr>
      </p:pic>
      <p:pic>
        <p:nvPicPr>
          <p:cNvPr id="12" name="Obrázek 9">
            <a:extLst>
              <a:ext uri="{FF2B5EF4-FFF2-40B4-BE49-F238E27FC236}">
                <a16:creationId xmlns:a16="http://schemas.microsoft.com/office/drawing/2014/main" id="{728AF299-707A-414A-8E96-F69363FCD1D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9" y="5986057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455222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4C4C4C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04.05.2021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CDD3CD2B-6111-3B4C-986A-6BB7D65A042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15837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46049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04.05.2021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38657F82-C1C0-1B49-B7E1-A0336AD3717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08710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4517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8122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C4C4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981465"/>
            <a:ext cx="3868340" cy="3070972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8122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C4C4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981465"/>
            <a:ext cx="3887391" cy="3070972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04.05.2021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1" name="Obrázek 7">
            <a:extLst>
              <a:ext uri="{FF2B5EF4-FFF2-40B4-BE49-F238E27FC236}">
                <a16:creationId xmlns:a16="http://schemas.microsoft.com/office/drawing/2014/main" id="{5CA2F929-7DE9-FB44-8205-60DE3023995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954642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pPr/>
              <a:t>04.05.2021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7" name="Obrázek 7">
            <a:extLst>
              <a:ext uri="{FF2B5EF4-FFF2-40B4-BE49-F238E27FC236}">
                <a16:creationId xmlns:a16="http://schemas.microsoft.com/office/drawing/2014/main" id="{A558BC38-68C5-B64D-8D19-ECDDAA12CD2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11917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04.05.2021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6" name="Obrázek 7">
            <a:extLst>
              <a:ext uri="{FF2B5EF4-FFF2-40B4-BE49-F238E27FC236}">
                <a16:creationId xmlns:a16="http://schemas.microsoft.com/office/drawing/2014/main" id="{4E585451-76B5-7A41-AE3E-1D80BA01D6D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02204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5EB521AB-0A28-6B44-8E85-5B876EDAA72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960281"/>
            <a:ext cx="7863494" cy="40998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060140"/>
            <a:ext cx="20574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09803C-109F-484A-83D6-FFACFBED6390}" type="datetimeFigureOut">
              <a:rPr lang="cs-CZ" smtClean="0"/>
              <a:pPr/>
              <a:t>04.05.2021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060140"/>
            <a:ext cx="30861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060140"/>
            <a:ext cx="20574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9424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702" r:id="rId14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1D71B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5EB521AB-0A28-6B44-8E85-5B876EDAA72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6"/>
            <a:ext cx="7863494" cy="1460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960283"/>
            <a:ext cx="7863494" cy="40998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060142"/>
            <a:ext cx="20574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09803C-109F-484A-83D6-FFACFBED6390}" type="datetimeFigureOut">
              <a:rPr lang="cs-CZ" smtClean="0"/>
              <a:pPr/>
              <a:t>04.05.2021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060142"/>
            <a:ext cx="30861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060142"/>
            <a:ext cx="20574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6656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transition spd="slow">
    <p:push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rgbClr val="1D71B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1D71B8"/>
        </a:buClr>
        <a:buFont typeface="Arial" panose="020B0604020202020204" pitchFamily="34" charset="0"/>
        <a:buChar char="•"/>
        <a:defRPr sz="1125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1D71B8"/>
        </a:buClr>
        <a:buFont typeface="Arial" panose="020B0604020202020204" pitchFamily="34" charset="0"/>
        <a:buChar char="•"/>
        <a:defRPr sz="1125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1D71B8"/>
        </a:buClr>
        <a:buFont typeface="Arial" panose="020B0604020202020204" pitchFamily="34" charset="0"/>
        <a:buChar char="•"/>
        <a:defRPr sz="1125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1D71B8"/>
        </a:buClr>
        <a:buFont typeface="Arial" panose="020B0604020202020204" pitchFamily="34" charset="0"/>
        <a:buChar char="•"/>
        <a:defRPr sz="1125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1D71B8"/>
        </a:buClr>
        <a:buFont typeface="Arial" panose="020B0604020202020204" pitchFamily="34" charset="0"/>
        <a:buChar char="•"/>
        <a:defRPr sz="1125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detozateplit.cz/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irop.mmr.cz/cs/zadatele-a-prijemci/dokumenty/ostatni-dokumenty-v-irop/evaluace-irop" TargetMode="Externa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s://ks.crr.cz/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3">
            <a:extLst>
              <a:ext uri="{FF2B5EF4-FFF2-40B4-BE49-F238E27FC236}">
                <a16:creationId xmlns:a16="http://schemas.microsoft.com/office/drawing/2014/main" id="{08C5FD0E-C1D2-FF4A-998E-2079AD2D4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329804"/>
            <a:ext cx="7772400" cy="988226"/>
          </a:xfrm>
        </p:spPr>
        <p:txBody>
          <a:bodyPr anchor="ctr">
            <a:noAutofit/>
          </a:bodyPr>
          <a:lstStyle/>
          <a:p>
            <a:r>
              <a:rPr lang="cs-CZ" sz="3200" b="1" dirty="0"/>
              <a:t>15. Videokonferenční jednání Monitorovacího výboru IROP </a:t>
            </a:r>
          </a:p>
        </p:txBody>
      </p:sp>
      <p:sp>
        <p:nvSpPr>
          <p:cNvPr id="11" name="TextovéPole 5">
            <a:extLst>
              <a:ext uri="{FF2B5EF4-FFF2-40B4-BE49-F238E27FC236}">
                <a16:creationId xmlns:a16="http://schemas.microsoft.com/office/drawing/2014/main" id="{EC7820B1-DF86-AD48-B3D5-4BECF6BF0D1D}"/>
              </a:ext>
            </a:extLst>
          </p:cNvPr>
          <p:cNvSpPr txBox="1"/>
          <p:nvPr/>
        </p:nvSpPr>
        <p:spPr>
          <a:xfrm>
            <a:off x="3226266" y="5265957"/>
            <a:ext cx="269146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Datum: 4. 5. 2021</a:t>
            </a:r>
          </a:p>
        </p:txBody>
      </p:sp>
    </p:spTree>
    <p:extLst>
      <p:ext uri="{BB962C8B-B14F-4D97-AF65-F5344CB8AC3E}">
        <p14:creationId xmlns:p14="http://schemas.microsoft.com/office/powerpoint/2010/main" val="887487996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Stav programu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69176"/>
            <a:ext cx="7863494" cy="4588391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cs-CZ" sz="1700" dirty="0"/>
              <a:t>K 1. 4. 2020 bylo v IROP vyhlášeno </a:t>
            </a:r>
            <a:r>
              <a:rPr lang="cs-CZ" sz="1700" b="1" dirty="0"/>
              <a:t>95 výzev </a:t>
            </a:r>
            <a:r>
              <a:rPr lang="cs-CZ" sz="1700" dirty="0"/>
              <a:t>pro individuální projekty, </a:t>
            </a:r>
            <a:br>
              <a:rPr lang="cs-CZ" sz="1700" dirty="0"/>
            </a:br>
            <a:r>
              <a:rPr lang="cs-CZ" sz="1700" b="1" dirty="0"/>
              <a:t>399 podvýzev ITI a IPRÚ a 1 819 </a:t>
            </a:r>
            <a:r>
              <a:rPr lang="cs-CZ" sz="1700" b="1" dirty="0" err="1"/>
              <a:t>podvýzev</a:t>
            </a:r>
            <a:r>
              <a:rPr lang="cs-CZ" sz="1700" b="1" dirty="0"/>
              <a:t> MAS</a:t>
            </a:r>
          </a:p>
          <a:p>
            <a:pPr algn="just">
              <a:lnSpc>
                <a:spcPct val="120000"/>
              </a:lnSpc>
            </a:pPr>
            <a:r>
              <a:rPr lang="cs-CZ" sz="1700" dirty="0"/>
              <a:t>Do výzev se přihlásilo celkem </a:t>
            </a:r>
            <a:r>
              <a:rPr lang="cs-CZ" sz="1700" b="1" dirty="0"/>
              <a:t>16 179 projektů, </a:t>
            </a:r>
            <a:r>
              <a:rPr lang="cs-CZ" sz="1700" dirty="0"/>
              <a:t>z nichž </a:t>
            </a:r>
            <a:r>
              <a:rPr lang="cs-CZ" sz="1700" b="1" dirty="0"/>
              <a:t>12 189 </a:t>
            </a:r>
            <a:r>
              <a:rPr lang="cs-CZ" sz="1700" dirty="0"/>
              <a:t>v objemu </a:t>
            </a:r>
            <a:br>
              <a:rPr lang="cs-CZ" sz="1700" dirty="0"/>
            </a:br>
            <a:r>
              <a:rPr lang="cs-CZ" sz="1700" b="1" dirty="0"/>
              <a:t>139 mld. Kč </a:t>
            </a:r>
            <a:r>
              <a:rPr lang="cs-CZ" sz="1700" dirty="0"/>
              <a:t>se nyní nachází ve stavu hodnocení, probíhá u nich realizace </a:t>
            </a:r>
            <a:br>
              <a:rPr lang="cs-CZ" sz="1700" dirty="0"/>
            </a:br>
            <a:r>
              <a:rPr lang="cs-CZ" sz="1700" dirty="0"/>
              <a:t>či jsou dokončené</a:t>
            </a:r>
          </a:p>
          <a:p>
            <a:pPr lvl="1">
              <a:lnSpc>
                <a:spcPct val="120000"/>
              </a:lnSpc>
            </a:pPr>
            <a:r>
              <a:rPr lang="cs-CZ" sz="1700" dirty="0"/>
              <a:t>z toho byl </a:t>
            </a:r>
            <a:r>
              <a:rPr lang="cs-CZ" sz="1700" b="1" dirty="0"/>
              <a:t>11 039 projektům </a:t>
            </a:r>
            <a:r>
              <a:rPr lang="cs-CZ" sz="1700" dirty="0"/>
              <a:t>v celkovém objemu </a:t>
            </a:r>
            <a:r>
              <a:rPr lang="cs-CZ" sz="1700" b="1" dirty="0"/>
              <a:t>127 mld. Kč vydán právní akt</a:t>
            </a:r>
            <a:r>
              <a:rPr lang="cs-CZ" sz="1700" dirty="0"/>
              <a:t> </a:t>
            </a:r>
            <a:br>
              <a:rPr lang="cs-CZ" sz="1700" dirty="0"/>
            </a:br>
            <a:r>
              <a:rPr lang="cs-CZ" sz="1700" dirty="0"/>
              <a:t>o poskytnutí podpory </a:t>
            </a:r>
          </a:p>
          <a:p>
            <a:pPr algn="just">
              <a:lnSpc>
                <a:spcPct val="120000"/>
              </a:lnSpc>
            </a:pPr>
            <a:r>
              <a:rPr lang="cs-CZ" sz="1700" dirty="0"/>
              <a:t>Příjemcům již byly proplaceny prostředky v objemu </a:t>
            </a:r>
            <a:r>
              <a:rPr lang="cs-CZ" sz="1700" b="1" dirty="0"/>
              <a:t>72,3 mld. Kč</a:t>
            </a:r>
          </a:p>
          <a:p>
            <a:pPr algn="just">
              <a:lnSpc>
                <a:spcPct val="120000"/>
              </a:lnSpc>
            </a:pPr>
            <a:r>
              <a:rPr lang="cs-CZ" sz="1700" b="1" dirty="0"/>
              <a:t>73,6 mld. Kč </a:t>
            </a:r>
            <a:r>
              <a:rPr lang="cs-CZ" sz="1700" dirty="0"/>
              <a:t>bylo certifikováno</a:t>
            </a:r>
          </a:p>
          <a:p>
            <a:pPr algn="just">
              <a:lnSpc>
                <a:spcPct val="120000"/>
              </a:lnSpc>
            </a:pPr>
            <a:r>
              <a:rPr lang="cs-CZ" sz="1700" dirty="0"/>
              <a:t>Pravidlo N+3 pro rok 2021, </a:t>
            </a:r>
            <a:r>
              <a:rPr lang="cs-CZ" sz="1700" b="1" dirty="0"/>
              <a:t>ale i 2022 je splněno</a:t>
            </a:r>
          </a:p>
          <a:p>
            <a:pPr algn="just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4439114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Vyhlášené a uzavřené výzvy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3627" y="1652550"/>
            <a:ext cx="7863494" cy="4099859"/>
          </a:xfrm>
        </p:spPr>
        <p:txBody>
          <a:bodyPr/>
          <a:lstStyle/>
          <a:p>
            <a:pPr marL="0" indent="0">
              <a:buNone/>
            </a:pPr>
            <a:r>
              <a:rPr lang="cs-CZ" sz="1600" b="1" dirty="0"/>
              <a:t>Vyhlášené výzvy ve sledovaném období od 1. 10. do 1. 4. 2020</a:t>
            </a:r>
          </a:p>
          <a:p>
            <a:r>
              <a:rPr lang="cs-CZ" sz="1600" dirty="0"/>
              <a:t>Ve sledovaném období nedošlo k vyhlášení žádných výzev</a:t>
            </a:r>
          </a:p>
          <a:p>
            <a:endParaRPr lang="cs-CZ" sz="1600" b="1" dirty="0"/>
          </a:p>
          <a:p>
            <a:pPr marL="0" indent="0">
              <a:buNone/>
            </a:pPr>
            <a:r>
              <a:rPr lang="cs-CZ" sz="1600" b="1" dirty="0"/>
              <a:t>Uzavřené výzvy ve sledovaném období 1. 10. do 1. 4. 2020</a:t>
            </a:r>
          </a:p>
          <a:p>
            <a:pPr marL="0" indent="0">
              <a:buNone/>
            </a:pPr>
            <a:endParaRPr lang="cs-CZ" sz="1600" b="1" dirty="0"/>
          </a:p>
          <a:p>
            <a:endParaRPr lang="cs-CZ" dirty="0">
              <a:solidFill>
                <a:srgbClr val="FF0000"/>
              </a:solidFill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156319"/>
              </p:ext>
            </p:extLst>
          </p:nvPr>
        </p:nvGraphicFramePr>
        <p:xfrm>
          <a:off x="883631" y="3176453"/>
          <a:ext cx="7863490" cy="2575956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712470">
                  <a:extLst>
                    <a:ext uri="{9D8B030D-6E8A-4147-A177-3AD203B41FA5}">
                      <a16:colId xmlns:a16="http://schemas.microsoft.com/office/drawing/2014/main" val="1419992573"/>
                    </a:ext>
                  </a:extLst>
                </a:gridCol>
                <a:gridCol w="2987040">
                  <a:extLst>
                    <a:ext uri="{9D8B030D-6E8A-4147-A177-3AD203B41FA5}">
                      <a16:colId xmlns:a16="http://schemas.microsoft.com/office/drawing/2014/main" val="184061084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835950305"/>
                    </a:ext>
                  </a:extLst>
                </a:gridCol>
                <a:gridCol w="1143482">
                  <a:extLst>
                    <a:ext uri="{9D8B030D-6E8A-4147-A177-3AD203B41FA5}">
                      <a16:colId xmlns:a16="http://schemas.microsoft.com/office/drawing/2014/main" val="1232451718"/>
                    </a:ext>
                  </a:extLst>
                </a:gridCol>
                <a:gridCol w="1572698">
                  <a:extLst>
                    <a:ext uri="{9D8B030D-6E8A-4147-A177-3AD203B41FA5}">
                      <a16:colId xmlns:a16="http://schemas.microsoft.com/office/drawing/2014/main" val="493870562"/>
                    </a:ext>
                  </a:extLst>
                </a:gridCol>
              </a:tblGrid>
              <a:tr h="90271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SC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Název výzvy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Alokace výzvy (EFRR)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Podáno</a:t>
                      </a:r>
                      <a:r>
                        <a:rPr lang="cs-CZ" baseline="0" dirty="0"/>
                        <a:t> žádostí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Objem podaných (EFRR)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735551"/>
                  </a:ext>
                </a:extLst>
              </a:tr>
              <a:tr h="55385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1.1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95. Výzva IROP - Vybrané úseky silnic II. a III. třídy - IV. - SC 1.1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 mld. Kč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4,3 mld. Kč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6120873"/>
                  </a:ext>
                </a:extLst>
              </a:tr>
              <a:tr h="55385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2.5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78. výzva IROP – Energetické úspory v bytových domech III - SC 2.5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5,5 mld. Kč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2 610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7,3 mld. Kč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1478278"/>
                  </a:ext>
                </a:extLst>
              </a:tr>
              <a:tr h="55385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2.5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94. výzva IROP – Digitalizace stavebního řízení - SC 3.2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989</a:t>
                      </a:r>
                      <a:r>
                        <a:rPr lang="cs-CZ" sz="1400" kern="1200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mil. Kč</a:t>
                      </a:r>
                      <a:endParaRPr lang="cs-CZ" sz="140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967</a:t>
                      </a:r>
                      <a:r>
                        <a:rPr lang="cs-CZ" sz="1400" kern="1200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mil</a:t>
                      </a: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 Kč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452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8992342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108" y="239396"/>
            <a:ext cx="7863494" cy="743584"/>
          </a:xfrm>
        </p:spPr>
        <p:txBody>
          <a:bodyPr/>
          <a:lstStyle/>
          <a:p>
            <a:pPr algn="ctr"/>
            <a:r>
              <a:rPr lang="cs-CZ" dirty="0"/>
              <a:t>Stav administrace projektů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5670074"/>
              </p:ext>
            </p:extLst>
          </p:nvPr>
        </p:nvGraphicFramePr>
        <p:xfrm>
          <a:off x="377190" y="982979"/>
          <a:ext cx="8355331" cy="5180508"/>
        </p:xfrm>
        <a:graphic>
          <a:graphicData uri="http://schemas.openxmlformats.org/drawingml/2006/table">
            <a:tbl>
              <a:tblPr/>
              <a:tblGrid>
                <a:gridCol w="884451">
                  <a:extLst>
                    <a:ext uri="{9D8B030D-6E8A-4147-A177-3AD203B41FA5}">
                      <a16:colId xmlns:a16="http://schemas.microsoft.com/office/drawing/2014/main" val="4041818435"/>
                    </a:ext>
                  </a:extLst>
                </a:gridCol>
                <a:gridCol w="950515">
                  <a:extLst>
                    <a:ext uri="{9D8B030D-6E8A-4147-A177-3AD203B41FA5}">
                      <a16:colId xmlns:a16="http://schemas.microsoft.com/office/drawing/2014/main" val="290212063"/>
                    </a:ext>
                  </a:extLst>
                </a:gridCol>
                <a:gridCol w="772721">
                  <a:extLst>
                    <a:ext uri="{9D8B030D-6E8A-4147-A177-3AD203B41FA5}">
                      <a16:colId xmlns:a16="http://schemas.microsoft.com/office/drawing/2014/main" val="3439848393"/>
                    </a:ext>
                  </a:extLst>
                </a:gridCol>
                <a:gridCol w="860554">
                  <a:extLst>
                    <a:ext uri="{9D8B030D-6E8A-4147-A177-3AD203B41FA5}">
                      <a16:colId xmlns:a16="http://schemas.microsoft.com/office/drawing/2014/main" val="1958928903"/>
                    </a:ext>
                  </a:extLst>
                </a:gridCol>
                <a:gridCol w="648192">
                  <a:extLst>
                    <a:ext uri="{9D8B030D-6E8A-4147-A177-3AD203B41FA5}">
                      <a16:colId xmlns:a16="http://schemas.microsoft.com/office/drawing/2014/main" val="4218714563"/>
                    </a:ext>
                  </a:extLst>
                </a:gridCol>
                <a:gridCol w="718457">
                  <a:extLst>
                    <a:ext uri="{9D8B030D-6E8A-4147-A177-3AD203B41FA5}">
                      <a16:colId xmlns:a16="http://schemas.microsoft.com/office/drawing/2014/main" val="3038565518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1174994887"/>
                    </a:ext>
                  </a:extLst>
                </a:gridCol>
                <a:gridCol w="613954">
                  <a:extLst>
                    <a:ext uri="{9D8B030D-6E8A-4147-A177-3AD203B41FA5}">
                      <a16:colId xmlns:a16="http://schemas.microsoft.com/office/drawing/2014/main" val="821385805"/>
                    </a:ext>
                  </a:extLst>
                </a:gridCol>
                <a:gridCol w="836023">
                  <a:extLst>
                    <a:ext uri="{9D8B030D-6E8A-4147-A177-3AD203B41FA5}">
                      <a16:colId xmlns:a16="http://schemas.microsoft.com/office/drawing/2014/main" val="3478985170"/>
                    </a:ext>
                  </a:extLst>
                </a:gridCol>
                <a:gridCol w="587829">
                  <a:extLst>
                    <a:ext uri="{9D8B030D-6E8A-4147-A177-3AD203B41FA5}">
                      <a16:colId xmlns:a16="http://schemas.microsoft.com/office/drawing/2014/main" val="3223759052"/>
                    </a:ext>
                  </a:extLst>
                </a:gridCol>
                <a:gridCol w="829492">
                  <a:extLst>
                    <a:ext uri="{9D8B030D-6E8A-4147-A177-3AD203B41FA5}">
                      <a16:colId xmlns:a16="http://schemas.microsoft.com/office/drawing/2014/main" val="3778887730"/>
                    </a:ext>
                  </a:extLst>
                </a:gridCol>
              </a:tblGrid>
              <a:tr h="60504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Specifický cíl 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Celková alokace</a:t>
                      </a:r>
                      <a:r>
                        <a:rPr lang="cs-CZ" sz="12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programu (mld. Kč)</a:t>
                      </a:r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Žádosti v procesu hodnocení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Schválené žádosti o podporu bez vydaného PA v Kč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Právní akty o poskytnutí/převodu podpory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6041049"/>
                  </a:ext>
                </a:extLst>
              </a:tr>
              <a:tr h="75512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8401" marR="8401" marT="8401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</a:t>
                      </a:r>
                      <a:r>
                        <a:rPr lang="cs-CZ" sz="1150" b="0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cs-CZ" sz="1150" b="0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(mld. Kč)</a:t>
                      </a:r>
                      <a:endParaRPr lang="cs-CZ" sz="115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</a:t>
                      </a:r>
                      <a:r>
                        <a:rPr lang="cs-CZ" sz="1150" b="0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cs-CZ" sz="1150" b="0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(mld. Kč)</a:t>
                      </a:r>
                      <a:endParaRPr lang="cs-CZ" sz="115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</a:t>
                      </a:r>
                      <a:r>
                        <a:rPr lang="cs-CZ" sz="1150" b="0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cs-CZ" sz="1150" b="0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(mld. Kč)</a:t>
                      </a:r>
                      <a:endParaRPr lang="cs-CZ" sz="115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257244"/>
                  </a:ext>
                </a:extLst>
              </a:tr>
              <a:tr h="23249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24,62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29,85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121%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823997"/>
                  </a:ext>
                </a:extLst>
              </a:tr>
              <a:tr h="20478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15,82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527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14,73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93%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445023"/>
                  </a:ext>
                </a:extLst>
              </a:tr>
              <a:tr h="2293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3,90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4,54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116%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689722"/>
                  </a:ext>
                </a:extLst>
              </a:tr>
              <a:tr h="2293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8,79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737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8,09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530694"/>
                  </a:ext>
                </a:extLst>
              </a:tr>
              <a:tr h="26105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80%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273142"/>
                  </a:ext>
                </a:extLst>
              </a:tr>
              <a:tr h="2293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9,38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9,62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103%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154210"/>
                  </a:ext>
                </a:extLst>
              </a:tr>
              <a:tr h="2293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17,40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1 764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21,08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121%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5036098"/>
                  </a:ext>
                </a:extLst>
              </a:tr>
              <a:tr h="2293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8,72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309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2 880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7,01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80%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5477"/>
                  </a:ext>
                </a:extLst>
              </a:tr>
              <a:tr h="2293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11,11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12,16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109%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091740"/>
                  </a:ext>
                </a:extLst>
              </a:tr>
              <a:tr h="2293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9,60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322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8,27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913183"/>
                  </a:ext>
                </a:extLst>
              </a:tr>
              <a:tr h="2293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107%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886234"/>
                  </a:ext>
                </a:extLst>
              </a:tr>
              <a:tr h="3116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7,92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313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2 974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6,40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81%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175562"/>
                  </a:ext>
                </a:extLst>
              </a:tr>
              <a:tr h="2293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301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2,24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951207"/>
                  </a:ext>
                </a:extLst>
              </a:tr>
              <a:tr h="2293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3,61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0,04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2,38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66%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196121"/>
                  </a:ext>
                </a:extLst>
              </a:tr>
              <a:tr h="49910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124,0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689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3,35%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2,20%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11 039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127,1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102,53%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465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297886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Stav čerpání prostředků IROP 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0171129"/>
              </p:ext>
            </p:extLst>
          </p:nvPr>
        </p:nvGraphicFramePr>
        <p:xfrm>
          <a:off x="285750" y="1417694"/>
          <a:ext cx="8503918" cy="4235782"/>
        </p:xfrm>
        <a:graphic>
          <a:graphicData uri="http://schemas.openxmlformats.org/drawingml/2006/table">
            <a:tbl>
              <a:tblPr/>
              <a:tblGrid>
                <a:gridCol w="976526">
                  <a:extLst>
                    <a:ext uri="{9D8B030D-6E8A-4147-A177-3AD203B41FA5}">
                      <a16:colId xmlns:a16="http://schemas.microsoft.com/office/drawing/2014/main" val="2575217818"/>
                    </a:ext>
                  </a:extLst>
                </a:gridCol>
                <a:gridCol w="1139283">
                  <a:extLst>
                    <a:ext uri="{9D8B030D-6E8A-4147-A177-3AD203B41FA5}">
                      <a16:colId xmlns:a16="http://schemas.microsoft.com/office/drawing/2014/main" val="2915640963"/>
                    </a:ext>
                  </a:extLst>
                </a:gridCol>
                <a:gridCol w="976526">
                  <a:extLst>
                    <a:ext uri="{9D8B030D-6E8A-4147-A177-3AD203B41FA5}">
                      <a16:colId xmlns:a16="http://schemas.microsoft.com/office/drawing/2014/main" val="2904611914"/>
                    </a:ext>
                  </a:extLst>
                </a:gridCol>
                <a:gridCol w="1100632">
                  <a:extLst>
                    <a:ext uri="{9D8B030D-6E8A-4147-A177-3AD203B41FA5}">
                      <a16:colId xmlns:a16="http://schemas.microsoft.com/office/drawing/2014/main" val="1243872375"/>
                    </a:ext>
                  </a:extLst>
                </a:gridCol>
                <a:gridCol w="1048730">
                  <a:extLst>
                    <a:ext uri="{9D8B030D-6E8A-4147-A177-3AD203B41FA5}">
                      <a16:colId xmlns:a16="http://schemas.microsoft.com/office/drawing/2014/main" val="824112924"/>
                    </a:ext>
                  </a:extLst>
                </a:gridCol>
                <a:gridCol w="1062901">
                  <a:extLst>
                    <a:ext uri="{9D8B030D-6E8A-4147-A177-3AD203B41FA5}">
                      <a16:colId xmlns:a16="http://schemas.microsoft.com/office/drawing/2014/main" val="1156051604"/>
                    </a:ext>
                  </a:extLst>
                </a:gridCol>
                <a:gridCol w="1105416">
                  <a:extLst>
                    <a:ext uri="{9D8B030D-6E8A-4147-A177-3AD203B41FA5}">
                      <a16:colId xmlns:a16="http://schemas.microsoft.com/office/drawing/2014/main" val="2007535268"/>
                    </a:ext>
                  </a:extLst>
                </a:gridCol>
                <a:gridCol w="1093904">
                  <a:extLst>
                    <a:ext uri="{9D8B030D-6E8A-4147-A177-3AD203B41FA5}">
                      <a16:colId xmlns:a16="http://schemas.microsoft.com/office/drawing/2014/main" val="2176051366"/>
                    </a:ext>
                  </a:extLst>
                </a:gridCol>
              </a:tblGrid>
              <a:tr h="158795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Prioritní osa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Celková alokace </a:t>
                      </a:r>
                    </a:p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(mld. Kč)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Finanční prostředky proplacené příjemcům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Finanční prostředky v souhrnných žádostech o platbu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Certifikované finanční</a:t>
                      </a:r>
                      <a:r>
                        <a:rPr lang="cs-CZ" sz="14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prostředky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432222"/>
                  </a:ext>
                </a:extLst>
              </a:tr>
              <a:tr h="40157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 </a:t>
                      </a:r>
                    </a:p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(mld. Kč)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 </a:t>
                      </a:r>
                    </a:p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(mld. Kč)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 </a:t>
                      </a:r>
                    </a:p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(mld. Kč)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314678"/>
                  </a:ext>
                </a:extLst>
              </a:tr>
              <a:tr h="34443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126359"/>
                  </a:ext>
                </a:extLst>
              </a:tr>
              <a:tr h="34443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631895"/>
                  </a:ext>
                </a:extLst>
              </a:tr>
              <a:tr h="34443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398983"/>
                  </a:ext>
                </a:extLst>
              </a:tr>
              <a:tr h="34443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089546"/>
                  </a:ext>
                </a:extLst>
              </a:tr>
              <a:tr h="34181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432496"/>
                  </a:ext>
                </a:extLst>
              </a:tr>
              <a:tr h="49204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303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8727318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502647" y="463513"/>
            <a:ext cx="8138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err="1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Přezávazkování</a:t>
            </a:r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II. v IROP 2014 - 2020</a:t>
            </a:r>
            <a:endParaRPr lang="cs-CZ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622328" y="1180994"/>
            <a:ext cx="789934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roce 2020 došlo k aktivizaci náhradních projektů ve vybraných výzvách IROP </a:t>
            </a:r>
            <a:b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předpokládaných úspor vzniklých do konce období</a:t>
            </a:r>
          </a:p>
          <a:p>
            <a:pPr marL="285750" lvl="1" indent="-285750" algn="just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ŘO současný stav dále průběžně monitoruje, další náhradníci do programu nejsou vpuštěni</a:t>
            </a:r>
          </a:p>
          <a:p>
            <a:pPr marL="742950" lvl="2" indent="-285750" algn="just">
              <a:lnSpc>
                <a:spcPct val="150000"/>
              </a:lnSpc>
              <a:buClr>
                <a:srgbClr val="1D70B8"/>
              </a:buClr>
              <a:buFont typeface="Wingdings" panose="05000000000000000000" pitchFamily="2" charset="2"/>
              <a:buChar char="§"/>
            </a:pPr>
            <a:endParaRPr lang="cs-CZ" sz="16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1600" dirty="0"/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1332108"/>
              </p:ext>
            </p:extLst>
          </p:nvPr>
        </p:nvGraphicFramePr>
        <p:xfrm>
          <a:off x="622328" y="2773131"/>
          <a:ext cx="7899344" cy="3320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1226198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115314" y="441551"/>
            <a:ext cx="6913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REACT-EU v IROP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227014" y="1125040"/>
            <a:ext cx="78993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cs-CZ" sz="2000" dirty="0"/>
          </a:p>
          <a:p>
            <a:pPr lvl="1"/>
            <a:endParaRPr lang="cs-CZ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sp>
        <p:nvSpPr>
          <p:cNvPr id="2" name="Obdélník 1"/>
          <p:cNvSpPr/>
          <p:nvPr/>
        </p:nvSpPr>
        <p:spPr>
          <a:xfrm>
            <a:off x="703098" y="1322467"/>
            <a:ext cx="7757199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Dne 14. 1. 2021 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byla Monitorovacím výborem IROP schválena revize Programového dokumentu IROP ve verzi 2.0.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Novými specifickými cíli (SC) jsou: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 6.1 REACT-EU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 7.1 Technická pomoc – REACT-EU</a:t>
            </a:r>
          </a:p>
          <a:p>
            <a:pPr lvl="0"/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 specifickém cíli 6.1 budou podpořeny oblasti </a:t>
            </a: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zdravotnictví, integrovaného záchranného systému a sociální infrastruktury se zvýšenou energetickou účinností.</a:t>
            </a:r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Specifický cíl 7.1 je určen na tzv. technickou pomoc – aktivity související s administrací projektů z REACT-EU a propagace výsledků projektů podpořených z REACT-EU.</a:t>
            </a:r>
          </a:p>
          <a:p>
            <a:endParaRPr lang="cs-CZ" sz="1600" b="1" u="sng" dirty="0">
              <a:solidFill>
                <a:srgbClr val="4C4C4C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cs-CZ" sz="1600" b="1" u="sng" dirty="0">
                <a:solidFill>
                  <a:srgbClr val="4C4C4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Revize PD IROP 2.0 byla včera zaslána do EK, dohoda s EK o možnosti vyhlášení výzev pro zdravotnictví a IZS před schválením revize. </a:t>
            </a:r>
          </a:p>
        </p:txBody>
      </p:sp>
    </p:spTree>
    <p:extLst>
      <p:ext uri="{BB962C8B-B14F-4D97-AF65-F5344CB8AC3E}">
        <p14:creationId xmlns:p14="http://schemas.microsoft.com/office/powerpoint/2010/main" val="3603911176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1108"/>
            <a:ext cx="7886700" cy="854074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Aktivity v IROP – REACT-EU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/>
        </p:nvGraphicFramePr>
        <p:xfrm>
          <a:off x="633047" y="1025182"/>
          <a:ext cx="7712057" cy="49811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0922">
                  <a:extLst>
                    <a:ext uri="{9D8B030D-6E8A-4147-A177-3AD203B41FA5}">
                      <a16:colId xmlns:a16="http://schemas.microsoft.com/office/drawing/2014/main" val="306404523"/>
                    </a:ext>
                  </a:extLst>
                </a:gridCol>
                <a:gridCol w="1858088">
                  <a:extLst>
                    <a:ext uri="{9D8B030D-6E8A-4147-A177-3AD203B41FA5}">
                      <a16:colId xmlns:a16="http://schemas.microsoft.com/office/drawing/2014/main" val="4169664289"/>
                    </a:ext>
                  </a:extLst>
                </a:gridCol>
                <a:gridCol w="935197">
                  <a:extLst>
                    <a:ext uri="{9D8B030D-6E8A-4147-A177-3AD203B41FA5}">
                      <a16:colId xmlns:a16="http://schemas.microsoft.com/office/drawing/2014/main" val="3704375647"/>
                    </a:ext>
                  </a:extLst>
                </a:gridCol>
                <a:gridCol w="2267850">
                  <a:extLst>
                    <a:ext uri="{9D8B030D-6E8A-4147-A177-3AD203B41FA5}">
                      <a16:colId xmlns:a16="http://schemas.microsoft.com/office/drawing/2014/main" val="2333394043"/>
                    </a:ext>
                  </a:extLst>
                </a:gridCol>
              </a:tblGrid>
              <a:tr h="1532903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Členění REACT na jednotlivé aktivity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Alokace EFRR v EUR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Podíl na celkové alokaci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Alokace v Kč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(kurz 26 CZK/EUR)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07505718"/>
                  </a:ext>
                </a:extLst>
              </a:tr>
              <a:tr h="60141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Zdravotnictví </a:t>
                      </a:r>
                      <a:br>
                        <a:rPr lang="cs-CZ" sz="1600" dirty="0">
                          <a:effectLst/>
                        </a:rPr>
                      </a:br>
                      <a:r>
                        <a:rPr lang="cs-CZ" sz="1600" dirty="0">
                          <a:effectLst/>
                        </a:rPr>
                        <a:t>(přístroje a stavby)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4C4C4C"/>
                          </a:solidFill>
                          <a:effectLst/>
                        </a:rPr>
                        <a:t>590 386 909,22 €</a:t>
                      </a:r>
                      <a:endParaRPr lang="cs-CZ" sz="16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4C4C4C"/>
                          </a:solidFill>
                          <a:effectLst/>
                        </a:rPr>
                        <a:t>71,48%</a:t>
                      </a:r>
                      <a:endParaRPr lang="cs-CZ" sz="16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4C4C4C"/>
                          </a:solidFill>
                          <a:effectLst/>
                        </a:rPr>
                        <a:t>15 350 059 639,68 Kč</a:t>
                      </a:r>
                      <a:endParaRPr lang="cs-CZ" sz="16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06903128"/>
                  </a:ext>
                </a:extLst>
              </a:tr>
              <a:tr h="60141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Integrovaný záchranný systém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4C4C4C"/>
                          </a:solidFill>
                          <a:effectLst/>
                        </a:rPr>
                        <a:t>156 008 976,01 €</a:t>
                      </a:r>
                      <a:endParaRPr lang="cs-CZ" sz="16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4C4C4C"/>
                          </a:solidFill>
                          <a:effectLst/>
                        </a:rPr>
                        <a:t>18,89%</a:t>
                      </a:r>
                      <a:endParaRPr lang="cs-CZ" sz="16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4C4C4C"/>
                          </a:solidFill>
                          <a:effectLst/>
                        </a:rPr>
                        <a:t>4 056 233 376,29 Kč</a:t>
                      </a:r>
                      <a:endParaRPr lang="cs-CZ" sz="16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45018731"/>
                  </a:ext>
                </a:extLst>
              </a:tr>
              <a:tr h="1042636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Sociální infrastruktura se zvýšenou energetickou účinností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4C4C4C"/>
                          </a:solidFill>
                          <a:effectLst/>
                        </a:rPr>
                        <a:t>79 533 987,77 €</a:t>
                      </a:r>
                      <a:endParaRPr lang="cs-CZ" sz="16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4C4C4C"/>
                          </a:solidFill>
                          <a:effectLst/>
                        </a:rPr>
                        <a:t>9,63%</a:t>
                      </a:r>
                      <a:endParaRPr lang="cs-CZ" sz="16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4C4C4C"/>
                          </a:solidFill>
                          <a:effectLst/>
                        </a:rPr>
                        <a:t>2 067 883 682,03 Kč</a:t>
                      </a:r>
                      <a:endParaRPr lang="cs-CZ" sz="16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40130129"/>
                  </a:ext>
                </a:extLst>
              </a:tr>
              <a:tr h="60141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Technická pomoc</a:t>
                      </a:r>
                      <a:endParaRPr lang="cs-CZ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4C4C4C"/>
                          </a:solidFill>
                          <a:effectLst/>
                        </a:rPr>
                        <a:t>8 846 154,00 €</a:t>
                      </a:r>
                      <a:endParaRPr lang="cs-CZ" sz="16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4C4C4C"/>
                          </a:solidFill>
                          <a:effectLst/>
                        </a:rPr>
                        <a:t> </a:t>
                      </a:r>
                      <a:endParaRPr lang="cs-CZ" sz="16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4C4C4C"/>
                          </a:solidFill>
                          <a:effectLst/>
                        </a:rPr>
                        <a:t>230 000 004,00 Kč</a:t>
                      </a:r>
                      <a:endParaRPr lang="cs-CZ" sz="16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2780478"/>
                  </a:ext>
                </a:extLst>
              </a:tr>
              <a:tr h="60141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Celkem (bez podzimní</a:t>
                      </a:r>
                      <a:r>
                        <a:rPr lang="cs-CZ" sz="1600" baseline="0" dirty="0">
                          <a:effectLst/>
                        </a:rPr>
                        <a:t> přídavné alokace)</a:t>
                      </a:r>
                      <a:endParaRPr lang="cs-C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4C4C4C"/>
                          </a:solidFill>
                          <a:effectLst/>
                        </a:rPr>
                        <a:t>834 776 027,00 €</a:t>
                      </a:r>
                      <a:endParaRPr lang="cs-CZ" sz="1600" b="1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rgbClr val="4C4C4C"/>
                          </a:solidFill>
                          <a:effectLst/>
                        </a:rPr>
                        <a:t>100,00%</a:t>
                      </a:r>
                      <a:endParaRPr lang="cs-CZ" sz="1600" b="1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4C4C4C"/>
                          </a:solidFill>
                          <a:effectLst/>
                        </a:rPr>
                        <a:t>21 704 176 702,00Kč</a:t>
                      </a:r>
                      <a:endParaRPr lang="cs-CZ" sz="1600" b="1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48578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1732675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1108"/>
            <a:ext cx="7886700" cy="854074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REACT-EU - výzvy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628650" y="919305"/>
          <a:ext cx="8265092" cy="51465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59204">
                  <a:extLst>
                    <a:ext uri="{9D8B030D-6E8A-4147-A177-3AD203B41FA5}">
                      <a16:colId xmlns:a16="http://schemas.microsoft.com/office/drawing/2014/main" val="3298924986"/>
                    </a:ext>
                  </a:extLst>
                </a:gridCol>
                <a:gridCol w="1423349">
                  <a:extLst>
                    <a:ext uri="{9D8B030D-6E8A-4147-A177-3AD203B41FA5}">
                      <a16:colId xmlns:a16="http://schemas.microsoft.com/office/drawing/2014/main" val="2773509638"/>
                    </a:ext>
                  </a:extLst>
                </a:gridCol>
                <a:gridCol w="1161679">
                  <a:extLst>
                    <a:ext uri="{9D8B030D-6E8A-4147-A177-3AD203B41FA5}">
                      <a16:colId xmlns:a16="http://schemas.microsoft.com/office/drawing/2014/main" val="4293994976"/>
                    </a:ext>
                  </a:extLst>
                </a:gridCol>
                <a:gridCol w="1011678">
                  <a:extLst>
                    <a:ext uri="{9D8B030D-6E8A-4147-A177-3AD203B41FA5}">
                      <a16:colId xmlns:a16="http://schemas.microsoft.com/office/drawing/2014/main" val="4271001339"/>
                    </a:ext>
                  </a:extLst>
                </a:gridCol>
                <a:gridCol w="1409182">
                  <a:extLst>
                    <a:ext uri="{9D8B030D-6E8A-4147-A177-3AD203B41FA5}">
                      <a16:colId xmlns:a16="http://schemas.microsoft.com/office/drawing/2014/main" val="2062223948"/>
                    </a:ext>
                  </a:extLst>
                </a:gridCol>
              </a:tblGrid>
              <a:tr h="9617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</a:rPr>
                        <a:t>Název výzvy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</a:rPr>
                        <a:t>Alokace EFRR (Kč) – pro rok 2021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</a:rPr>
                        <a:t>Datum vyhlášení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</a:rPr>
                        <a:t>Datum ukončení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</a:rPr>
                        <a:t>Celkově REACT-EU (Kč)   (v říjnu 2021)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03214570"/>
                  </a:ext>
                </a:extLst>
              </a:tr>
              <a:tr h="4736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96. IZS - Policie ČR a Hasičský záchranný sbor ČR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 dirty="0">
                          <a:solidFill>
                            <a:srgbClr val="4C4C4C"/>
                          </a:solidFill>
                          <a:effectLst/>
                        </a:rPr>
                        <a:t>3 244 986 707 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/>
                        <a:t>21. 4. 2021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>
                          <a:solidFill>
                            <a:srgbClr val="4C4C4C"/>
                          </a:solidFill>
                          <a:effectLst/>
                        </a:rPr>
                        <a:t>Září 2021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 dirty="0">
                          <a:solidFill>
                            <a:srgbClr val="4C4C4C"/>
                          </a:solidFill>
                          <a:effectLst/>
                        </a:rPr>
                        <a:t>3 893 984 048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67282571"/>
                  </a:ext>
                </a:extLst>
              </a:tr>
              <a:tr h="4736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</a:rPr>
                        <a:t>97. IZS - Zdravotnické záchranné služby krajů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 dirty="0">
                          <a:solidFill>
                            <a:srgbClr val="4C4C4C"/>
                          </a:solidFill>
                          <a:effectLst/>
                        </a:rPr>
                        <a:t>811 246 681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/>
                        <a:t>21. 4. 2021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>
                          <a:solidFill>
                            <a:srgbClr val="4C4C4C"/>
                          </a:solidFill>
                          <a:effectLst/>
                        </a:rPr>
                        <a:t>Září 2021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 dirty="0">
                          <a:solidFill>
                            <a:srgbClr val="4C4C4C"/>
                          </a:solidFill>
                          <a:effectLst/>
                        </a:rPr>
                        <a:t>973 496 017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21680790"/>
                  </a:ext>
                </a:extLst>
              </a:tr>
              <a:tr h="5885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</a:rPr>
                        <a:t>98. Rozvoj páteřní sítě poskytovatelů zdravotní péče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>
                          <a:solidFill>
                            <a:srgbClr val="4C4C4C"/>
                          </a:solidFill>
                          <a:effectLst/>
                        </a:rPr>
                        <a:t>7 982 031 013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/>
                        <a:t>15. 4. 2021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4C4C4C"/>
                          </a:solidFill>
                          <a:effectLst/>
                        </a:rPr>
                        <a:t>Září 2021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 dirty="0">
                          <a:solidFill>
                            <a:srgbClr val="4C4C4C"/>
                          </a:solidFill>
                          <a:effectLst/>
                        </a:rPr>
                        <a:t>9 578 437 216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94449503"/>
                  </a:ext>
                </a:extLst>
              </a:tr>
              <a:tr h="7177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</a:rPr>
                        <a:t>99. Rozvoj a zvýšení odolnosti poskytovatelů péče o zvláště ohrožené pacienty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 dirty="0">
                          <a:solidFill>
                            <a:srgbClr val="4C4C4C"/>
                          </a:solidFill>
                          <a:effectLst/>
                        </a:rPr>
                        <a:t>5 526 021 470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/>
                        <a:t>15. 4. 2021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>
                          <a:solidFill>
                            <a:srgbClr val="4C4C4C"/>
                          </a:solidFill>
                          <a:effectLst/>
                        </a:rPr>
                        <a:t>Září 2021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 dirty="0">
                          <a:solidFill>
                            <a:srgbClr val="4C4C4C"/>
                          </a:solidFill>
                          <a:effectLst/>
                        </a:rPr>
                        <a:t>6 631 225 764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4325641"/>
                  </a:ext>
                </a:extLst>
              </a:tr>
              <a:tr h="4736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100. Zvýšení připravenosti subjektů zapojených do řešení hrozeb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>
                          <a:solidFill>
                            <a:srgbClr val="4C4C4C"/>
                          </a:solidFill>
                          <a:effectLst/>
                        </a:rPr>
                        <a:t>1 492 007 156 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/>
                        <a:t>15. 4. 2021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>
                          <a:solidFill>
                            <a:srgbClr val="4C4C4C"/>
                          </a:solidFill>
                          <a:effectLst/>
                        </a:rPr>
                        <a:t>Září 2021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 dirty="0">
                          <a:solidFill>
                            <a:srgbClr val="4C4C4C"/>
                          </a:solidFill>
                          <a:effectLst/>
                        </a:rPr>
                        <a:t>1 790 408 587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6828173"/>
                  </a:ext>
                </a:extLst>
              </a:tr>
              <a:tr h="4736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101. Sociální infrastruktura se zvýšenou energetickou účinností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>
                          <a:solidFill>
                            <a:srgbClr val="4C4C4C"/>
                          </a:solidFill>
                          <a:effectLst/>
                        </a:rPr>
                        <a:t>2 067 883 689 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>
                          <a:solidFill>
                            <a:srgbClr val="4C4C4C"/>
                          </a:solidFill>
                          <a:effectLst/>
                        </a:rPr>
                        <a:t>Květen 2021 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>
                          <a:solidFill>
                            <a:srgbClr val="4C4C4C"/>
                          </a:solidFill>
                          <a:effectLst/>
                        </a:rPr>
                        <a:t>Září 2021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 dirty="0">
                          <a:solidFill>
                            <a:srgbClr val="4C4C4C"/>
                          </a:solidFill>
                          <a:effectLst/>
                        </a:rPr>
                        <a:t>2 481 460 427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74703185"/>
                  </a:ext>
                </a:extLst>
              </a:tr>
              <a:tr h="4736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</a:rPr>
                        <a:t>102. Zvýšení připravenosti subjektů zapojených do řešení hrozeb II*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>
                          <a:solidFill>
                            <a:srgbClr val="4C4C4C"/>
                          </a:solidFill>
                          <a:effectLst/>
                        </a:rPr>
                        <a:t>350 000 000 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>
                          <a:solidFill>
                            <a:srgbClr val="4C4C4C"/>
                          </a:solidFill>
                          <a:effectLst/>
                        </a:rPr>
                        <a:t>Červen 2021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4C4C4C"/>
                          </a:solidFill>
                          <a:effectLst/>
                        </a:rPr>
                        <a:t>Listopad 2021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 dirty="0">
                          <a:solidFill>
                            <a:srgbClr val="4C4C4C"/>
                          </a:solidFill>
                          <a:effectLst/>
                        </a:rPr>
                        <a:t>420 000 000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0499419"/>
                  </a:ext>
                </a:extLst>
              </a:tr>
              <a:tr h="276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103. TECHNICKÁ POMOC – REACT-EU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>
                          <a:solidFill>
                            <a:srgbClr val="4C4C4C"/>
                          </a:solidFill>
                          <a:effectLst/>
                        </a:rPr>
                        <a:t>230 000 004 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4C4C4C"/>
                          </a:solidFill>
                          <a:effectLst/>
                        </a:rPr>
                        <a:t>Květen 2021 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>
                          <a:solidFill>
                            <a:srgbClr val="4C4C4C"/>
                          </a:solidFill>
                          <a:effectLst/>
                        </a:rPr>
                        <a:t>Září 2021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 dirty="0">
                          <a:solidFill>
                            <a:srgbClr val="4C4C4C"/>
                          </a:solidFill>
                          <a:effectLst/>
                        </a:rPr>
                        <a:t>276 000 005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3881180"/>
                  </a:ext>
                </a:extLst>
              </a:tr>
              <a:tr h="2296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b="1" dirty="0">
                          <a:effectLst/>
                        </a:rPr>
                        <a:t>CELKEM:</a:t>
                      </a:r>
                      <a:endParaRPr lang="cs-CZ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 b="1" dirty="0">
                          <a:solidFill>
                            <a:srgbClr val="4C4C4C"/>
                          </a:solidFill>
                          <a:effectLst/>
                        </a:rPr>
                        <a:t>21 704 176 720</a:t>
                      </a:r>
                      <a:endParaRPr lang="cs-CZ" sz="1400" b="1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b="1">
                          <a:solidFill>
                            <a:srgbClr val="4C4C4C"/>
                          </a:solidFill>
                          <a:effectLst/>
                        </a:rPr>
                        <a:t> </a:t>
                      </a:r>
                      <a:endParaRPr lang="cs-CZ" sz="1400" b="1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b="1">
                          <a:solidFill>
                            <a:srgbClr val="4C4C4C"/>
                          </a:solidFill>
                          <a:effectLst/>
                        </a:rPr>
                        <a:t> </a:t>
                      </a:r>
                      <a:endParaRPr lang="cs-CZ" sz="1400" b="1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 b="1" dirty="0">
                          <a:solidFill>
                            <a:srgbClr val="4C4C4C"/>
                          </a:solidFill>
                          <a:effectLst/>
                        </a:rPr>
                        <a:t>26 045 012 064</a:t>
                      </a:r>
                      <a:endParaRPr lang="cs-CZ" sz="1400" b="1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72157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132283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3326" y="157308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Stav plnění pravidla N+3</a:t>
            </a:r>
            <a:endParaRPr lang="cs-CZ" dirty="0">
              <a:solidFill>
                <a:schemeClr val="accent6"/>
              </a:solidFill>
            </a:endParaRP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2530990"/>
              </p:ext>
            </p:extLst>
          </p:nvPr>
        </p:nvGraphicFramePr>
        <p:xfrm>
          <a:off x="946619" y="1765558"/>
          <a:ext cx="7413875" cy="3887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8354090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1667" y="84429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Predikce a plnění souhrnných žádostí </a:t>
            </a:r>
            <a:br>
              <a:rPr lang="cs-CZ" dirty="0"/>
            </a:br>
            <a:r>
              <a:rPr lang="cs-CZ" dirty="0"/>
              <a:t>o platbu v roce 2021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4800913"/>
              </p:ext>
            </p:extLst>
          </p:nvPr>
        </p:nvGraphicFramePr>
        <p:xfrm>
          <a:off x="531667" y="1551340"/>
          <a:ext cx="7992572" cy="4128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3720482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1F154147-A87E-7D48-B739-31E1DD342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Základní pravidla videokonference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99C3137F-82EF-EF44-8BB0-17E869E31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fontAlgn="ctr">
              <a:buAutoNum type="arabicPeriod"/>
            </a:pPr>
            <a:r>
              <a:rPr lang="cs-CZ" sz="1600" dirty="0"/>
              <a:t>Pokud nehovoříte, vypněte si mikrofon i video (redukce šumu a nároků na datový tok)</a:t>
            </a:r>
          </a:p>
          <a:p>
            <a:pPr marL="457200" indent="-457200" fontAlgn="ctr">
              <a:buAutoNum type="arabicPeriod"/>
            </a:pPr>
            <a:endParaRPr lang="cs-CZ" sz="1600" dirty="0"/>
          </a:p>
          <a:p>
            <a:pPr marL="457200" indent="-457200" fontAlgn="ctr">
              <a:buAutoNum type="arabicPeriod"/>
            </a:pPr>
            <a:r>
              <a:rPr lang="cs-CZ" sz="1600" dirty="0"/>
              <a:t>Doporučujeme sluchátka, případně s mikrofonem pro lepší srozumitelnost a redukci šumu</a:t>
            </a:r>
          </a:p>
          <a:p>
            <a:pPr marL="457200" indent="-457200" fontAlgn="ctr">
              <a:buAutoNum type="arabicPeriod"/>
            </a:pPr>
            <a:endParaRPr lang="cs-CZ" sz="1600" dirty="0"/>
          </a:p>
          <a:p>
            <a:pPr marL="457200" indent="-457200" fontAlgn="ctr">
              <a:buAutoNum type="arabicPeriod"/>
            </a:pPr>
            <a:r>
              <a:rPr lang="cs-CZ" sz="1600" dirty="0"/>
              <a:t>Když se budete chtít na něco zeptat, okomentovat, hlaste se prosím v chatu a udělíme Vám slovo</a:t>
            </a:r>
          </a:p>
          <a:p>
            <a:pPr marL="457200" indent="-457200" fontAlgn="ctr">
              <a:buAutoNum type="arabicPeriod"/>
            </a:pPr>
            <a:endParaRPr lang="cs-CZ" sz="1600" dirty="0"/>
          </a:p>
          <a:p>
            <a:pPr marL="457200" indent="-457200" fontAlgn="ctr">
              <a:buAutoNum type="arabicPeriod"/>
            </a:pPr>
            <a:r>
              <a:rPr lang="cs-CZ" sz="1600" dirty="0"/>
              <a:t>Během videokonference bude promítána prezentace </a:t>
            </a:r>
          </a:p>
          <a:p>
            <a:pPr marL="342900" indent="-34290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81225"/>
      </p:ext>
    </p:extLst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/>
              <a:t>Délka administrace žádostí o platbu </a:t>
            </a:r>
            <a:endParaRPr lang="cs-CZ" sz="2400" dirty="0"/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8642393"/>
              </p:ext>
            </p:extLst>
          </p:nvPr>
        </p:nvGraphicFramePr>
        <p:xfrm>
          <a:off x="369278" y="1459523"/>
          <a:ext cx="8317522" cy="4343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714814" y="5269311"/>
            <a:ext cx="6170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400" i="1" dirty="0"/>
          </a:p>
        </p:txBody>
      </p:sp>
    </p:spTree>
    <p:extLst>
      <p:ext uri="{BB962C8B-B14F-4D97-AF65-F5344CB8AC3E}">
        <p14:creationId xmlns:p14="http://schemas.microsoft.com/office/powerpoint/2010/main" val="372470317"/>
      </p:ext>
    </p:extLst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/>
              <a:t>Probíhající a plánované externí kontroly</a:t>
            </a:r>
            <a:endParaRPr lang="cs-CZ" sz="2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714814" y="5269311"/>
            <a:ext cx="6170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400" i="1" dirty="0"/>
          </a:p>
        </p:txBody>
      </p:sp>
      <p:sp>
        <p:nvSpPr>
          <p:cNvPr id="5" name="Obdélník 4"/>
          <p:cNvSpPr/>
          <p:nvPr/>
        </p:nvSpPr>
        <p:spPr>
          <a:xfrm>
            <a:off x="714814" y="1357766"/>
            <a:ext cx="7963194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cs-CZ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cs-CZ" b="1" dirty="0">
                <a:solidFill>
                  <a:srgbClr val="4C4C4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Nejvyšší kontrolní úřad</a:t>
            </a:r>
          </a:p>
          <a:p>
            <a:pPr>
              <a:spcAft>
                <a:spcPts val="0"/>
              </a:spcAft>
            </a:pPr>
            <a:endParaRPr lang="cs-CZ" sz="2400" dirty="0">
              <a:solidFill>
                <a:srgbClr val="4C4C4C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20/19 Opatření ke </a:t>
            </a: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snížení energetické náročnosti bytových domů 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podporovaná z IROP a z programu Nová zelená úsporám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Očekáváme kontrolní protokol příští týden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21/08 Peněžní prostředky vynakládané na podporu </a:t>
            </a: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sociálního bydlení 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 IROP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Kontrola zahájena dne 14. 4. 2021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21/14 Peněžní prostředky IROP určené na podporu prezentace, posílení ochrany a rozvoje </a:t>
            </a: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kulturního dědictví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Zahájení kontroly dne 10. 5. 2021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21/22 Peněžní prostředky státního rozpočtu a EU poskytované na podporu </a:t>
            </a: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sociálních podniků 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v plánu</a:t>
            </a:r>
          </a:p>
          <a:p>
            <a:pPr marL="800100" lvl="1" indent="-342900">
              <a:buFont typeface="Arial" panose="020B0604020202020204" pitchFamily="34" charset="0"/>
              <a:buChar char="-"/>
            </a:pPr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84349"/>
      </p:ext>
    </p:extLst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/>
              <a:t>Ukončené kontroly</a:t>
            </a:r>
            <a:endParaRPr lang="cs-CZ" sz="2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714814" y="5269311"/>
            <a:ext cx="6170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400" i="1" dirty="0"/>
          </a:p>
        </p:txBody>
      </p:sp>
      <p:sp>
        <p:nvSpPr>
          <p:cNvPr id="5" name="Obdélník 4"/>
          <p:cNvSpPr/>
          <p:nvPr/>
        </p:nvSpPr>
        <p:spPr>
          <a:xfrm>
            <a:off x="714814" y="1357766"/>
            <a:ext cx="79631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cs-CZ" b="1" dirty="0">
              <a:solidFill>
                <a:srgbClr val="4C4C4C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Nejvyšší kontrolní úřad</a:t>
            </a:r>
          </a:p>
          <a:p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19/19 Peněžní prostředky EU a SR vynakládané na podporu </a:t>
            </a: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společného vzdělávání žáků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19/10 Opravy a údržba </a:t>
            </a: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silničních mostů 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(čekáme na závěr)</a:t>
            </a:r>
          </a:p>
          <a:p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18/24 Podpora </a:t>
            </a: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veřejné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městské a regionální </a:t>
            </a: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dopravy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financovaná v rámci IROP</a:t>
            </a:r>
          </a:p>
          <a:p>
            <a:pPr marL="0" lvl="1"/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-"/>
            </a:pPr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750126"/>
      </p:ext>
    </p:extLst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/>
              <a:t>Probíhající a plánované audity </a:t>
            </a:r>
            <a:endParaRPr lang="cs-CZ" sz="2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714814" y="5269311"/>
            <a:ext cx="6170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400" i="1" dirty="0"/>
          </a:p>
        </p:txBody>
      </p:sp>
      <p:sp>
        <p:nvSpPr>
          <p:cNvPr id="5" name="Obdélník 4"/>
          <p:cNvSpPr/>
          <p:nvPr/>
        </p:nvSpPr>
        <p:spPr>
          <a:xfrm>
            <a:off x="714814" y="1558656"/>
            <a:ext cx="79631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b="1" dirty="0">
                <a:solidFill>
                  <a:srgbClr val="4C4C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EÚD (na Auditním orgánu MF), obdobně i audit EK</a:t>
            </a:r>
            <a:endParaRPr lang="cs-CZ" dirty="0">
              <a:solidFill>
                <a:srgbClr val="4C4C4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 k prohlášení o věrohodnosti za rozpočtový rok 2020, programové období 2014-2020 Integrovaný Regionální Operační Program</a:t>
            </a:r>
          </a:p>
          <a:p>
            <a:pPr>
              <a:spcAft>
                <a:spcPts val="0"/>
              </a:spcAft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cs-CZ" b="1" dirty="0">
                <a:solidFill>
                  <a:srgbClr val="4C4C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Auditní orgán MF</a:t>
            </a:r>
            <a:r>
              <a:rPr lang="cs-CZ" dirty="0">
                <a:solidFill>
                  <a:srgbClr val="4C4C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provádí v prvním pololetí 2021 audity operací u 18 subjektů. </a:t>
            </a:r>
          </a:p>
          <a:p>
            <a:pPr>
              <a:lnSpc>
                <a:spcPct val="150000"/>
              </a:lnSpc>
            </a:pPr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b="1" dirty="0">
                <a:solidFill>
                  <a:srgbClr val="4C4C4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Audit systému AO MF – 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plánu</a:t>
            </a:r>
          </a:p>
          <a:p>
            <a:pPr>
              <a:lnSpc>
                <a:spcPct val="150000"/>
              </a:lnSpc>
            </a:pPr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246828"/>
      </p:ext>
    </p:extLst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/>
              <a:t>Ukončené audity</a:t>
            </a:r>
            <a:endParaRPr lang="cs-CZ" sz="2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714814" y="5269311"/>
            <a:ext cx="6170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400" i="1" dirty="0"/>
          </a:p>
        </p:txBody>
      </p:sp>
      <p:sp>
        <p:nvSpPr>
          <p:cNvPr id="5" name="Obdélník 4"/>
          <p:cNvSpPr/>
          <p:nvPr/>
        </p:nvSpPr>
        <p:spPr>
          <a:xfrm>
            <a:off x="714814" y="1616057"/>
            <a:ext cx="79631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4C4C4C"/>
                </a:solidFill>
              </a:rPr>
              <a:t>Audit řádného fungování systému řízení a kontroly IROP č. IROP/2020/S/001</a:t>
            </a:r>
          </a:p>
          <a:p>
            <a:endParaRPr lang="cs-CZ" dirty="0">
              <a:solidFill>
                <a:srgbClr val="4C4C4C"/>
              </a:solidFill>
            </a:endParaRPr>
          </a:p>
          <a:p>
            <a:pPr lvl="0"/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Kategorie 2 – Systém funguje. Jistá zlepšení nutná.</a:t>
            </a:r>
          </a:p>
          <a:p>
            <a:pPr lvl="0"/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 lvl="0"/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 zjištění se střední mírou závažnosti – nedodržování lhůt dle operačního manuálu při administraci projektů a nedostatečný audit </a:t>
            </a:r>
            <a:r>
              <a:rPr lang="cs-CZ" sz="1600" dirty="0" err="1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trail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informací a dokumentů vkládaných do MS2014+ dle operačního manuálu.</a:t>
            </a:r>
          </a:p>
          <a:p>
            <a:pPr marL="444500" lvl="0"/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 lvl="0"/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Nízká závažnost – absence finální metodiky pro kontrolu veřejných zakázek ze strany správce FN IROP.</a:t>
            </a:r>
          </a:p>
          <a:p>
            <a:r>
              <a:rPr lang="cs-CZ" dirty="0">
                <a:solidFill>
                  <a:srgbClr val="4C4C4C"/>
                </a:solidFill>
              </a:rPr>
              <a:t> </a:t>
            </a:r>
          </a:p>
          <a:p>
            <a:r>
              <a:rPr lang="cs-CZ" b="1" dirty="0">
                <a:solidFill>
                  <a:srgbClr val="4C4C4C"/>
                </a:solidFill>
              </a:rPr>
              <a:t>Audity operací 2020 -  </a:t>
            </a:r>
            <a:r>
              <a:rPr lang="cs-CZ" b="1" u="sng" dirty="0">
                <a:solidFill>
                  <a:srgbClr val="4C4C4C"/>
                </a:solidFill>
              </a:rPr>
              <a:t>chybovost 0,48 %</a:t>
            </a:r>
          </a:p>
          <a:p>
            <a:pPr marL="800100" lvl="1" indent="-342900">
              <a:buFont typeface="Arial" panose="020B0604020202020204" pitchFamily="34" charset="0"/>
              <a:buChar char="-"/>
            </a:pPr>
            <a:endParaRPr lang="cs-CZ" sz="16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187397"/>
      </p:ext>
    </p:extLst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Pololetní vyhodnocení Strategického realizačního plánu IROP 2021 </a:t>
            </a:r>
            <a:br>
              <a:rPr lang="cs-CZ" dirty="0"/>
            </a:br>
            <a:r>
              <a:rPr lang="cs-CZ" dirty="0"/>
              <a:t>(od 1. 10. 2020 do 31. 3. 2021)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600" dirty="0"/>
              <a:t>Informace obsahující vyhodnocení Strategického realizačního plánu jsou uvedené </a:t>
            </a:r>
            <a:br>
              <a:rPr lang="cs-CZ" sz="1600" dirty="0"/>
            </a:br>
            <a:r>
              <a:rPr lang="cs-CZ" sz="1600" dirty="0"/>
              <a:t>v jednotlivých kapitolách této prezentace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b="1" u="sng" dirty="0"/>
              <a:t>Jedná se o</a:t>
            </a:r>
          </a:p>
          <a:p>
            <a:r>
              <a:rPr lang="cs-CZ" sz="1600" dirty="0"/>
              <a:t>Přehled stavu čerpání programu</a:t>
            </a:r>
          </a:p>
          <a:p>
            <a:r>
              <a:rPr lang="cs-CZ" sz="1600" dirty="0"/>
              <a:t>Informace o výzvách </a:t>
            </a:r>
          </a:p>
          <a:p>
            <a:r>
              <a:rPr lang="cs-CZ" sz="1600" dirty="0"/>
              <a:t>Plnění predikcí čerpání a hodnot indikátorů</a:t>
            </a: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733969010"/>
      </p:ext>
    </p:extLst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Stav administrace integrovaných nástrojů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628650" y="1600101"/>
            <a:ext cx="7863494" cy="45535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Od 14. jednání Monitorovacího výboru IROP</a:t>
            </a:r>
          </a:p>
          <a:p>
            <a:pPr lvl="1"/>
            <a:r>
              <a:rPr lang="cs-CZ" sz="1600" dirty="0"/>
              <a:t>Vyhlášeno 18 výzev ITI a IPRÚ</a:t>
            </a:r>
          </a:p>
          <a:p>
            <a:pPr lvl="1"/>
            <a:r>
              <a:rPr lang="cs-CZ" sz="1600" dirty="0"/>
              <a:t>Vyhlášeno 95 výzev MAS</a:t>
            </a:r>
          </a:p>
          <a:p>
            <a:pPr lvl="1"/>
            <a:r>
              <a:rPr lang="cs-CZ" sz="1600" dirty="0"/>
              <a:t>Vydáno Rozhodnutí o poskytnutí dotace 46 projektům ITI a IPRÚ</a:t>
            </a:r>
          </a:p>
          <a:p>
            <a:pPr lvl="1"/>
            <a:r>
              <a:rPr lang="cs-CZ" sz="1600" dirty="0"/>
              <a:t>Vydáno Rozhodnutí o poskytnutí dotace 473 projektům CLLD</a:t>
            </a:r>
          </a:p>
          <a:p>
            <a:pPr lvl="1"/>
            <a:r>
              <a:rPr lang="cs-CZ" sz="1600" dirty="0"/>
              <a:t>Proplaceno 2,541 mld. Kč projektům ITI a IPRÚ</a:t>
            </a:r>
          </a:p>
          <a:p>
            <a:pPr lvl="1"/>
            <a:r>
              <a:rPr lang="cs-CZ" sz="1600" dirty="0"/>
              <a:t>Proplaceno 1,133 mld. Kč projektům CLLD</a:t>
            </a:r>
          </a:p>
          <a:p>
            <a:pPr marL="457200" lvl="1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b="1" dirty="0"/>
              <a:t>Administrace CLLD</a:t>
            </a:r>
          </a:p>
          <a:p>
            <a:pPr lvl="1"/>
            <a:r>
              <a:rPr lang="cs-CZ" sz="1600" dirty="0"/>
              <a:t>Celkový počet vyhlášených výzev MAS je 1 819</a:t>
            </a:r>
          </a:p>
          <a:p>
            <a:pPr lvl="2"/>
            <a:r>
              <a:rPr lang="cs-CZ" sz="1600" dirty="0"/>
              <a:t>Z toho 295 výzev </a:t>
            </a:r>
            <a:r>
              <a:rPr lang="cs-CZ" sz="1600" u="sng" dirty="0"/>
              <a:t>bez</a:t>
            </a:r>
            <a:r>
              <a:rPr lang="cs-CZ" sz="1600" dirty="0"/>
              <a:t> předloženého projektu</a:t>
            </a:r>
          </a:p>
          <a:p>
            <a:pPr lvl="1"/>
            <a:r>
              <a:rPr lang="cs-CZ" sz="1600" dirty="0"/>
              <a:t>Aktuálně 174 MAS má schválené interní postupy, dle kterých může vyhlašovat výzvu MAS</a:t>
            </a:r>
          </a:p>
          <a:p>
            <a:pPr lvl="1"/>
            <a:r>
              <a:rPr lang="cs-CZ" sz="1600" dirty="0"/>
              <a:t>ŘO IROP eviduje 2 MAS, které nemají v realizaci žádný projekt</a:t>
            </a:r>
          </a:p>
        </p:txBody>
      </p:sp>
    </p:spTree>
    <p:extLst>
      <p:ext uri="{BB962C8B-B14F-4D97-AF65-F5344CB8AC3E}">
        <p14:creationId xmlns:p14="http://schemas.microsoft.com/office/powerpoint/2010/main" val="2578176787"/>
      </p:ext>
    </p:extLst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214107"/>
              </p:ext>
            </p:extLst>
          </p:nvPr>
        </p:nvGraphicFramePr>
        <p:xfrm>
          <a:off x="848274" y="1154475"/>
          <a:ext cx="7385064" cy="2270649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530952">
                  <a:extLst>
                    <a:ext uri="{9D8B030D-6E8A-4147-A177-3AD203B41FA5}">
                      <a16:colId xmlns:a16="http://schemas.microsoft.com/office/drawing/2014/main" val="963856903"/>
                    </a:ext>
                  </a:extLst>
                </a:gridCol>
                <a:gridCol w="2427056">
                  <a:extLst>
                    <a:ext uri="{9D8B030D-6E8A-4147-A177-3AD203B41FA5}">
                      <a16:colId xmlns:a16="http://schemas.microsoft.com/office/drawing/2014/main" val="420766219"/>
                    </a:ext>
                  </a:extLst>
                </a:gridCol>
                <a:gridCol w="2427056">
                  <a:extLst>
                    <a:ext uri="{9D8B030D-6E8A-4147-A177-3AD203B41FA5}">
                      <a16:colId xmlns:a16="http://schemas.microsoft.com/office/drawing/2014/main" val="2714460834"/>
                    </a:ext>
                  </a:extLst>
                </a:gridCol>
              </a:tblGrid>
              <a:tr h="67112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Projekty </a:t>
                      </a:r>
                      <a:r>
                        <a:rPr lang="cs-CZ" sz="1100" u="none" strike="noStrike" dirty="0"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ITI</a:t>
                      </a:r>
                      <a:r>
                        <a:rPr lang="cs-CZ" sz="1100" u="none" strike="noStrike" baseline="0" dirty="0"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IPRÚ </a:t>
                      </a:r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 SC</a:t>
                      </a:r>
                      <a:r>
                        <a:rPr lang="cs-CZ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celkem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schválených projektů </a:t>
                      </a:r>
                      <a:b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 Právním aktem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Již rozděleno v CZK na projekty - vydaný Právní akt (EFRR)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0479005"/>
                  </a:ext>
                </a:extLst>
              </a:tr>
              <a:tr h="22594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 silnice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3 212 158 862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56316356"/>
                  </a:ext>
                </a:extLst>
              </a:tr>
              <a:tr h="22594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 doprava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6 790 046 910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7582246"/>
                  </a:ext>
                </a:extLst>
              </a:tr>
              <a:tr h="22594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 sociální integrace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1 471 147 564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926388"/>
                  </a:ext>
                </a:extLst>
              </a:tr>
              <a:tr h="22594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 sociální podnikání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42 492 729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82062985"/>
                  </a:ext>
                </a:extLst>
              </a:tr>
              <a:tr h="22594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 vzdělávání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4 243 196 516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3501936"/>
                  </a:ext>
                </a:extLst>
              </a:tr>
              <a:tr h="23489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 kultura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cs-CZ" sz="1100" b="0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417 354 343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49026588"/>
                  </a:ext>
                </a:extLst>
              </a:tr>
              <a:tr h="23489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2" algn="r" fontAlgn="b"/>
                      <a:r>
                        <a:rPr lang="cs-CZ" sz="1200" b="1" i="0" u="none" strike="noStrike" kern="1200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17 176 396 924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30902189"/>
                  </a:ext>
                </a:extLst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977566"/>
              </p:ext>
            </p:extLst>
          </p:nvPr>
        </p:nvGraphicFramePr>
        <p:xfrm>
          <a:off x="848275" y="3538301"/>
          <a:ext cx="7385063" cy="2508927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741028">
                  <a:extLst>
                    <a:ext uri="{9D8B030D-6E8A-4147-A177-3AD203B41FA5}">
                      <a16:colId xmlns:a16="http://schemas.microsoft.com/office/drawing/2014/main" val="900126411"/>
                    </a:ext>
                  </a:extLst>
                </a:gridCol>
                <a:gridCol w="2287100">
                  <a:extLst>
                    <a:ext uri="{9D8B030D-6E8A-4147-A177-3AD203B41FA5}">
                      <a16:colId xmlns:a16="http://schemas.microsoft.com/office/drawing/2014/main" val="2743778114"/>
                    </a:ext>
                  </a:extLst>
                </a:gridCol>
                <a:gridCol w="2356935">
                  <a:extLst>
                    <a:ext uri="{9D8B030D-6E8A-4147-A177-3AD203B41FA5}">
                      <a16:colId xmlns:a16="http://schemas.microsoft.com/office/drawing/2014/main" val="1557251459"/>
                    </a:ext>
                  </a:extLst>
                </a:gridCol>
              </a:tblGrid>
              <a:tr h="63482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Projekty </a:t>
                      </a:r>
                      <a:r>
                        <a:rPr lang="pl-PL" sz="1100" u="none" strike="noStrike" dirty="0">
                          <a:solidFill>
                            <a:schemeClr val="accent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CLLD</a:t>
                      </a:r>
                      <a:r>
                        <a:rPr lang="pl-PL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 SC celkem</a:t>
                      </a:r>
                      <a:endParaRPr lang="pl-PL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schválených projektů </a:t>
                      </a:r>
                      <a:br>
                        <a:rPr lang="cs-CZ" sz="11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1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 Právním aktem</a:t>
                      </a:r>
                      <a:endParaRPr lang="cs-CZ" sz="1100" b="1" u="none" strike="noStrike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Již rozděleno v CZK na projekty - vydaný Právní akt (EFRR)</a:t>
                      </a:r>
                      <a:endParaRPr lang="cs-CZ" sz="1100" b="1" u="none" strike="noStrike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742183"/>
                  </a:ext>
                </a:extLst>
              </a:tr>
              <a:tr h="21372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 doprava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2 428 492 436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97252169"/>
                  </a:ext>
                </a:extLst>
              </a:tr>
              <a:tr h="21372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 IZS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381 698 062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19291376"/>
                  </a:ext>
                </a:extLst>
              </a:tr>
              <a:tr h="21372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 sociální integrace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958 168 178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07620730"/>
                  </a:ext>
                </a:extLst>
              </a:tr>
              <a:tr h="21372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 sociální podnikání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137 663 771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08106796"/>
                  </a:ext>
                </a:extLst>
              </a:tr>
              <a:tr h="21372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 zdravotnictví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89111413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 vzdělávání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2 248 396 919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2443888"/>
                  </a:ext>
                </a:extLst>
              </a:tr>
              <a:tr h="21372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 kultura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195 828 823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2081080"/>
                  </a:ext>
                </a:extLst>
              </a:tr>
              <a:tr h="15573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 územní rozvoj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8 572 403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461005"/>
                  </a:ext>
                </a:extLst>
              </a:tr>
              <a:tr h="15573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2 954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kern="1200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6 358 820 592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24155578"/>
                  </a:ext>
                </a:extLst>
              </a:tr>
            </a:tbl>
          </a:graphicData>
        </a:graphic>
      </p:graphicFrame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911542"/>
          </a:xfrm>
        </p:spPr>
        <p:txBody>
          <a:bodyPr/>
          <a:lstStyle/>
          <a:p>
            <a:pPr algn="ctr"/>
            <a:r>
              <a:rPr lang="cs-CZ" dirty="0"/>
              <a:t>Stav administrace integrovaných nástrojů</a:t>
            </a:r>
          </a:p>
        </p:txBody>
      </p:sp>
    </p:spTree>
    <p:extLst>
      <p:ext uri="{BB962C8B-B14F-4D97-AF65-F5344CB8AC3E}">
        <p14:creationId xmlns:p14="http://schemas.microsoft.com/office/powerpoint/2010/main" val="878240101"/>
      </p:ext>
    </p:extLst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736124"/>
            <a:ext cx="8272193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1600" b="1" u="sng" dirty="0">
                <a:solidFill>
                  <a:srgbClr val="6C6C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CLLD</a:t>
            </a:r>
            <a:endParaRPr lang="cs-CZ" sz="1600" b="1" dirty="0">
              <a:solidFill>
                <a:schemeClr val="tx1"/>
              </a:solidFill>
            </a:endParaRPr>
          </a:p>
          <a:p>
            <a:r>
              <a:rPr lang="cs-CZ" sz="1600" b="1" dirty="0">
                <a:solidFill>
                  <a:schemeClr val="tx1"/>
                </a:solidFill>
              </a:rPr>
              <a:t>Černá</a:t>
            </a:r>
            <a:r>
              <a:rPr lang="cs-CZ" sz="1600" dirty="0"/>
              <a:t> </a:t>
            </a:r>
            <a:r>
              <a:rPr lang="cs-CZ" sz="1600" dirty="0">
                <a:solidFill>
                  <a:srgbClr val="6C6C6C"/>
                </a:solidFill>
              </a:rPr>
              <a:t>– objem vyhlášených prostředků ve výzvách je v min. výši 70 % 	</a:t>
            </a:r>
            <a:r>
              <a:rPr lang="cs-CZ" sz="1600" b="1" dirty="0">
                <a:solidFill>
                  <a:srgbClr val="6C6C6C"/>
                </a:solidFill>
              </a:rPr>
              <a:t>→ 4 MAS</a:t>
            </a:r>
            <a:endParaRPr lang="cs-CZ" sz="1600" dirty="0">
              <a:solidFill>
                <a:srgbClr val="6C6C6C"/>
              </a:solidFill>
            </a:endParaRPr>
          </a:p>
          <a:p>
            <a:r>
              <a:rPr lang="cs-CZ" sz="1600" b="1" dirty="0">
                <a:solidFill>
                  <a:srgbClr val="FF0000"/>
                </a:solidFill>
              </a:rPr>
              <a:t>Červená</a:t>
            </a:r>
            <a:r>
              <a:rPr lang="cs-CZ" sz="1600" b="1" dirty="0"/>
              <a:t> </a:t>
            </a:r>
            <a:r>
              <a:rPr lang="cs-CZ" sz="1600" dirty="0">
                <a:solidFill>
                  <a:srgbClr val="6C6C6C"/>
                </a:solidFill>
              </a:rPr>
              <a:t>– objem předložených projektů je v min. výši 70 % 		</a:t>
            </a:r>
            <a:r>
              <a:rPr lang="cs-CZ" sz="1600" b="1" dirty="0">
                <a:solidFill>
                  <a:srgbClr val="6C6C6C"/>
                </a:solidFill>
              </a:rPr>
              <a:t>→ 8 MAS</a:t>
            </a:r>
            <a:endParaRPr lang="cs-CZ" sz="1600" b="1" u="sng" dirty="0">
              <a:solidFill>
                <a:srgbClr val="6C6C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1600" b="1" dirty="0">
                <a:solidFill>
                  <a:srgbClr val="FFC000"/>
                </a:solidFill>
              </a:rPr>
              <a:t>Oranžová</a:t>
            </a:r>
            <a:r>
              <a:rPr lang="cs-CZ" sz="1600" b="1" dirty="0">
                <a:solidFill>
                  <a:srgbClr val="6C6C6C"/>
                </a:solidFill>
              </a:rPr>
              <a:t> </a:t>
            </a:r>
            <a:r>
              <a:rPr lang="cs-CZ" sz="1600" dirty="0">
                <a:solidFill>
                  <a:srgbClr val="6C6C6C"/>
                </a:solidFill>
              </a:rPr>
              <a:t>– objem předložených projektů </a:t>
            </a:r>
            <a:br>
              <a:rPr lang="cs-CZ" sz="1600" dirty="0">
                <a:solidFill>
                  <a:srgbClr val="6C6C6C"/>
                </a:solidFill>
              </a:rPr>
            </a:br>
            <a:r>
              <a:rPr lang="cs-CZ" sz="1600" dirty="0">
                <a:solidFill>
                  <a:srgbClr val="6C6C6C"/>
                </a:solidFill>
              </a:rPr>
              <a:t>(v pozitivních stavech) je v min. výši 70 % 			</a:t>
            </a:r>
            <a:r>
              <a:rPr lang="cs-CZ" sz="1600" b="1" dirty="0">
                <a:solidFill>
                  <a:srgbClr val="6C6C6C"/>
                </a:solidFill>
              </a:rPr>
              <a:t>→ 22 MAS</a:t>
            </a:r>
            <a:endParaRPr lang="cs-CZ" sz="1600" b="1" u="sng" dirty="0">
              <a:solidFill>
                <a:srgbClr val="6C6C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1600" b="1" dirty="0">
                <a:solidFill>
                  <a:srgbClr val="00B0F0"/>
                </a:solidFill>
              </a:rPr>
              <a:t>Modrá</a:t>
            </a:r>
            <a:r>
              <a:rPr lang="cs-CZ" sz="1600" b="1" dirty="0"/>
              <a:t> </a:t>
            </a:r>
            <a:r>
              <a:rPr lang="cs-CZ" sz="1600" dirty="0">
                <a:solidFill>
                  <a:srgbClr val="6C6C6C"/>
                </a:solidFill>
              </a:rPr>
              <a:t>– objem realizovaných projektů je v min. výši 70 % 		</a:t>
            </a:r>
            <a:r>
              <a:rPr lang="cs-CZ" sz="1600" b="1" dirty="0">
                <a:solidFill>
                  <a:srgbClr val="6C6C6C"/>
                </a:solidFill>
              </a:rPr>
              <a:t>→ 101 MAS</a:t>
            </a:r>
            <a:endParaRPr lang="cs-CZ" sz="1600" b="1" u="sng" dirty="0">
              <a:solidFill>
                <a:srgbClr val="6C6C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1600" b="1" dirty="0">
                <a:solidFill>
                  <a:srgbClr val="00B050"/>
                </a:solidFill>
              </a:rPr>
              <a:t>Zelená</a:t>
            </a:r>
            <a:r>
              <a:rPr lang="cs-CZ" sz="1600" b="1" dirty="0"/>
              <a:t> </a:t>
            </a:r>
            <a:r>
              <a:rPr lang="cs-CZ" sz="1600" dirty="0">
                <a:solidFill>
                  <a:srgbClr val="6C6C6C"/>
                </a:solidFill>
              </a:rPr>
              <a:t>– objem vyčerpaných prostředků je v min. výši 70 % 		</a:t>
            </a:r>
            <a:r>
              <a:rPr lang="cs-CZ" sz="1600" b="1" dirty="0">
                <a:solidFill>
                  <a:srgbClr val="6C6C6C"/>
                </a:solidFill>
              </a:rPr>
              <a:t>→ 43 MAS</a:t>
            </a:r>
            <a:endParaRPr lang="cs-CZ" sz="1600" dirty="0">
              <a:solidFill>
                <a:srgbClr val="6C6C6C"/>
              </a:solidFill>
            </a:endParaRPr>
          </a:p>
          <a:p>
            <a:pPr marL="0" indent="0">
              <a:buNone/>
            </a:pPr>
            <a:endParaRPr lang="cs-CZ" sz="1600" b="1" u="sng" dirty="0">
              <a:solidFill>
                <a:srgbClr val="6C6C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sz="1600" b="1" u="sng" dirty="0">
                <a:solidFill>
                  <a:srgbClr val="6C6C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ITI a IPRÚ</a:t>
            </a:r>
          </a:p>
          <a:p>
            <a:r>
              <a:rPr lang="cs-CZ" sz="1600" b="1" dirty="0">
                <a:solidFill>
                  <a:schemeClr val="tx1"/>
                </a:solidFill>
              </a:rPr>
              <a:t>Jihlava</a:t>
            </a:r>
            <a:endParaRPr lang="cs-CZ" sz="1400" b="1" dirty="0">
              <a:solidFill>
                <a:schemeClr val="tx1"/>
              </a:solidFill>
            </a:endParaRPr>
          </a:p>
          <a:p>
            <a:r>
              <a:rPr lang="cs-CZ" sz="1600" b="1" dirty="0">
                <a:solidFill>
                  <a:srgbClr val="00B0F0"/>
                </a:solidFill>
              </a:rPr>
              <a:t>Praha, Brno, Ostrava, Hradec Králové – Pardubice, České Budějovice, Jihlava, Karlovy Vary, Liberec – Jablonec, Mladá Boleslav, Zlín</a:t>
            </a:r>
          </a:p>
          <a:p>
            <a:r>
              <a:rPr lang="cs-CZ" sz="1600" b="1" dirty="0">
                <a:solidFill>
                  <a:srgbClr val="00B050"/>
                </a:solidFill>
              </a:rPr>
              <a:t>Olomouc, Plzeň, Ústí – Chomutov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Semafor k vyhodnocování závazků IN </a:t>
            </a:r>
            <a:br>
              <a:rPr lang="cs-CZ" dirty="0"/>
            </a:br>
            <a:r>
              <a:rPr lang="cs-CZ" dirty="0"/>
              <a:t>v roce 2021</a:t>
            </a:r>
          </a:p>
        </p:txBody>
      </p:sp>
    </p:spTree>
    <p:extLst>
      <p:ext uri="{BB962C8B-B14F-4D97-AF65-F5344CB8AC3E}">
        <p14:creationId xmlns:p14="http://schemas.microsoft.com/office/powerpoint/2010/main" val="1152440571"/>
      </p:ext>
    </p:extLst>
  </p:cSld>
  <p:clrMapOvr>
    <a:masterClrMapping/>
  </p:clrMapOvr>
  <p:transition spd="slow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mapa&#10;&#10;Popis byl vytvořen automaticky">
            <a:extLst>
              <a:ext uri="{FF2B5EF4-FFF2-40B4-BE49-F238E27FC236}">
                <a16:creationId xmlns:a16="http://schemas.microsoft.com/office/drawing/2014/main" id="{C649F34B-5C71-49E9-ACB4-C5B6E6172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6621"/>
            <a:ext cx="9144000" cy="643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042947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1. Úvodní slovo předsedy MV IROP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r>
              <a:rPr lang="cs-CZ" sz="1600" dirty="0"/>
              <a:t>Mgr. Zdeněk Semorád</a:t>
            </a:r>
          </a:p>
          <a:p>
            <a:pPr marL="0" indent="0" algn="ctr">
              <a:buNone/>
            </a:pPr>
            <a:r>
              <a:rPr lang="cs-CZ" sz="1600" dirty="0"/>
              <a:t>náměstek pro řízení sekce evropských a národních programů</a:t>
            </a:r>
          </a:p>
          <a:p>
            <a:pPr marL="0" indent="0" algn="ctr">
              <a:buNone/>
            </a:pPr>
            <a:r>
              <a:rPr lang="cs-CZ" sz="1600" dirty="0"/>
              <a:t>Ministerstva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3921403239"/>
      </p:ext>
    </p:extLst>
  </p:cSld>
  <p:clrMapOvr>
    <a:masterClrMapping/>
  </p:clrMapOvr>
  <p:transition spd="slow"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1050" y="1978024"/>
            <a:ext cx="7512345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1600" b="1" dirty="0"/>
              <a:t>Vyhlašování výzev nositelů </a:t>
            </a:r>
            <a:r>
              <a:rPr lang="cs-CZ" sz="1600" b="1" u="sng" dirty="0"/>
              <a:t>ITI a IPRÚ, resp. ZS ITI </a:t>
            </a:r>
            <a:r>
              <a:rPr lang="cs-CZ" sz="1600" b="1" dirty="0"/>
              <a:t>bude umožněno nejpozději </a:t>
            </a:r>
            <a:r>
              <a:rPr lang="cs-CZ" sz="1600" b="1" u="sng" dirty="0"/>
              <a:t>do 30. 6. 2021 </a:t>
            </a:r>
            <a:r>
              <a:rPr lang="cs-CZ" sz="1600" b="1" dirty="0"/>
              <a:t>a to tak, aby datum ukončení příjmu žádostí o podporu v MS2014+ bylo nejpozději do konce roku 2021 bez možnosti dalšího prodloužení</a:t>
            </a:r>
          </a:p>
          <a:p>
            <a:pPr lvl="1" algn="just"/>
            <a:r>
              <a:rPr lang="cs-CZ" sz="1600" dirty="0"/>
              <a:t>Nositelé ITI a IPRÚ předkládají změny integrovaných strategií, které zohledňují aktuální absorpční kapacitu a potřeby v území</a:t>
            </a:r>
          </a:p>
          <a:p>
            <a:pPr lvl="1" algn="just"/>
            <a:endParaRPr lang="cs-CZ" sz="1600" dirty="0"/>
          </a:p>
          <a:p>
            <a:pPr marL="0" indent="0" algn="just">
              <a:buNone/>
            </a:pPr>
            <a:r>
              <a:rPr lang="cs-CZ" sz="1600" b="1" dirty="0"/>
              <a:t>Vyhlašování výzev </a:t>
            </a:r>
            <a:r>
              <a:rPr lang="cs-CZ" sz="1600" b="1" u="sng" dirty="0"/>
              <a:t>MAS</a:t>
            </a:r>
            <a:r>
              <a:rPr lang="cs-CZ" sz="1600" b="1" dirty="0"/>
              <a:t> bude umožněno nejpozději </a:t>
            </a:r>
            <a:r>
              <a:rPr lang="cs-CZ" sz="1600" b="1" u="sng" dirty="0"/>
              <a:t>do 15. listopadu 2021</a:t>
            </a:r>
            <a:r>
              <a:rPr lang="cs-CZ" sz="1600" b="1" dirty="0"/>
              <a:t>, a to tak, aby datum ukončení příjmu žádostí o podporu v MS2014+ bylo nejpozději </a:t>
            </a:r>
            <a:r>
              <a:rPr lang="cs-CZ" sz="1600" b="1" u="sng" dirty="0"/>
              <a:t>do 15. prosince 2021</a:t>
            </a:r>
          </a:p>
          <a:p>
            <a:pPr lvl="1" algn="just"/>
            <a:r>
              <a:rPr lang="cs-CZ" sz="1600" dirty="0"/>
              <a:t>MAS předkládají změny integrovaných strategií, které zohledňují aktuální absorpční kapacitu a potřeby v území</a:t>
            </a:r>
          </a:p>
          <a:p>
            <a:pPr lvl="1" algn="just"/>
            <a:r>
              <a:rPr lang="cs-CZ" sz="1600" dirty="0"/>
              <a:t>ŘO IROP vydal pokyny k dočerpání alokace MAS v IROP – apelujeme na dodržení termínů a stanovených postupů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 txBox="1">
            <a:spLocks/>
          </p:cNvSpPr>
          <p:nvPr/>
        </p:nvSpPr>
        <p:spPr>
          <a:xfrm>
            <a:off x="781050" y="517526"/>
            <a:ext cx="7863494" cy="1460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cs-CZ" sz="2700" dirty="0"/>
              <a:t>Vyhlašování výzev ITI/ZS ITI, IPRÚ a MAS</a:t>
            </a:r>
          </a:p>
        </p:txBody>
      </p:sp>
    </p:spTree>
    <p:extLst>
      <p:ext uri="{BB962C8B-B14F-4D97-AF65-F5344CB8AC3E}">
        <p14:creationId xmlns:p14="http://schemas.microsoft.com/office/powerpoint/2010/main" val="1689021029"/>
      </p:ext>
    </p:extLst>
  </p:cSld>
  <p:clrMapOvr>
    <a:masterClrMapping/>
  </p:clrMapOvr>
  <p:transition spd="slow"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184541"/>
          </a:xfrm>
        </p:spPr>
        <p:txBody>
          <a:bodyPr/>
          <a:lstStyle/>
          <a:p>
            <a:pPr algn="ctr"/>
            <a:r>
              <a:rPr lang="cs-CZ" dirty="0"/>
              <a:t>Aktualizace HMG výzev IROP pro rok 2021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696027" y="1411641"/>
            <a:ext cx="7863494" cy="47813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/>
              <a:t>Monitorovacímu výboru IROP je předkládán aktualizovaný Harmonogram výzev IROP 2014 – 2020 na rok 2021 k 9. 4. 2021 v návaznosti na probíhající vyjednávání s Evropskou komisí ohledně revize Programového dokumentu IROP 2014 – 2020 ve verzi 2.0 (REACT-EU).</a:t>
            </a:r>
          </a:p>
          <a:p>
            <a:pPr marL="0" indent="0">
              <a:buNone/>
            </a:pPr>
            <a:r>
              <a:rPr lang="cs-CZ" sz="1600" u="sng" dirty="0"/>
              <a:t>Konkrétní změny v jednotlivých plánovaných výzvách:</a:t>
            </a:r>
            <a:endParaRPr lang="cs-CZ" sz="1600" dirty="0"/>
          </a:p>
          <a:p>
            <a:pPr lvl="0"/>
            <a:r>
              <a:rPr lang="cs-CZ" sz="1600" dirty="0"/>
              <a:t>Posun v plánovaném vyhlášení výzvy a zahájení příjmu žádostí o dotaci o 1 měsíc u 96., 97., 98., 99. a 100. výzvy IROP.</a:t>
            </a:r>
          </a:p>
          <a:p>
            <a:pPr lvl="0"/>
            <a:r>
              <a:rPr lang="cs-CZ" sz="1600" dirty="0"/>
              <a:t>U 101. výzvy IROP bylo o 2 měsíce posunuto vyhlášení výzvy (na květen 2021) i příjem žádostí (na červen 2021) a ukončení příjmu žádostí bylo posunuto do 2/2022.</a:t>
            </a:r>
          </a:p>
          <a:p>
            <a:pPr lvl="0"/>
            <a:r>
              <a:rPr lang="cs-CZ" sz="1600" dirty="0"/>
              <a:t>U 102. výzvy IROP bylo ukončení příjmu žádostí posunuto na 2/2022.</a:t>
            </a:r>
          </a:p>
          <a:p>
            <a:pPr lvl="0"/>
            <a:r>
              <a:rPr lang="cs-CZ" sz="1600" dirty="0"/>
              <a:t>U 103. výzvy IROP bylo o 2 měsíce posunuto vyhlášení výzvy (na květen 2021) a příjem žádostí o dotaci (na červen 2021).</a:t>
            </a:r>
          </a:p>
          <a:p>
            <a:r>
              <a:rPr lang="cs-CZ" sz="1600" dirty="0"/>
              <a:t>Důvodem posunů bylo pokračující vyjednávání revize PD IROP 2014-2020, verze 2.0 s Evropskou komisí. Pro větší informovanost žadatelů zveřejnil ŘO IROP v březnu 2021 avíza 96. – 100. výzvy IROP.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1522495"/>
      </p:ext>
    </p:extLst>
  </p:cSld>
  <p:clrMapOvr>
    <a:masterClrMapping/>
  </p:clrMapOvr>
  <p:transition spd="slow">
    <p:push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 implementace Finančního nástroje IROP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49" y="1960281"/>
            <a:ext cx="8075735" cy="4099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ym typeface="Wingdings" panose="05000000000000000000" pitchFamily="2" charset="2"/>
              </a:rPr>
              <a:t>Aktuální stav žádostí (k 23. dubnu 2021)</a:t>
            </a:r>
          </a:p>
          <a:p>
            <a:pPr lvl="1"/>
            <a:r>
              <a:rPr lang="cs-CZ" sz="1600" dirty="0">
                <a:sym typeface="Wingdings" panose="05000000000000000000" pitchFamily="2" charset="2"/>
              </a:rPr>
              <a:t>SFPI eviduje 658 mil. Kč v registrovaných projektech (požadovaná výše úvěru)</a:t>
            </a:r>
          </a:p>
          <a:p>
            <a:pPr lvl="1"/>
            <a:r>
              <a:rPr lang="cs-CZ" sz="1600" dirty="0">
                <a:sym typeface="Wingdings" panose="05000000000000000000" pitchFamily="2" charset="2"/>
              </a:rPr>
              <a:t>Z toho 404 mil. Kč v úvěrovém příslibu </a:t>
            </a:r>
          </a:p>
          <a:p>
            <a:pPr lvl="1"/>
            <a:r>
              <a:rPr lang="cs-CZ" sz="1600" dirty="0">
                <a:sym typeface="Wingdings" panose="05000000000000000000" pitchFamily="2" charset="2"/>
              </a:rPr>
              <a:t>Z toho 150 mil. Kč proplacena konečným příjemcům</a:t>
            </a:r>
          </a:p>
          <a:p>
            <a:pPr marL="457200" lvl="1" indent="0">
              <a:buNone/>
            </a:pPr>
            <a:endParaRPr lang="cs-CZ" sz="16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sz="1600" b="1" dirty="0">
                <a:sym typeface="Wingdings" panose="05000000000000000000" pitchFamily="2" charset="2"/>
              </a:rPr>
              <a:t>Struktura žádostí </a:t>
            </a:r>
          </a:p>
          <a:p>
            <a:pPr lvl="1"/>
            <a:r>
              <a:rPr lang="cs-CZ" sz="1600" dirty="0">
                <a:sym typeface="Wingdings" panose="05000000000000000000" pitchFamily="2" charset="2"/>
              </a:rPr>
              <a:t>Celkem přijato 169 žádostí </a:t>
            </a:r>
          </a:p>
          <a:p>
            <a:pPr lvl="1"/>
            <a:r>
              <a:rPr lang="cs-CZ" sz="1600" dirty="0">
                <a:sym typeface="Wingdings" panose="05000000000000000000" pitchFamily="2" charset="2"/>
              </a:rPr>
              <a:t>Z toho je 121 souběh s dotací v SC 2.5 </a:t>
            </a:r>
          </a:p>
          <a:p>
            <a:pPr lvl="1"/>
            <a:r>
              <a:rPr lang="cs-CZ" sz="1600" dirty="0">
                <a:sym typeface="Wingdings" panose="05000000000000000000" pitchFamily="2" charset="2"/>
              </a:rPr>
              <a:t>V režimu blokové výjimky je evidováno 89 žádostí (ostatní  v režimu de </a:t>
            </a:r>
            <a:r>
              <a:rPr lang="cs-CZ" sz="1600" dirty="0" err="1">
                <a:sym typeface="Wingdings" panose="05000000000000000000" pitchFamily="2" charset="2"/>
              </a:rPr>
              <a:t>minimis</a:t>
            </a:r>
            <a:r>
              <a:rPr lang="cs-CZ" sz="1600" dirty="0"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endParaRPr lang="cs-CZ" sz="1600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sz="1600" b="1" dirty="0">
                <a:sym typeface="Wingdings" panose="05000000000000000000" pitchFamily="2" charset="2"/>
              </a:rPr>
              <a:t>Spuštěna hlavní část mediální kampaně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9866039"/>
      </p:ext>
    </p:extLst>
  </p:cSld>
  <p:clrMapOvr>
    <a:masterClrMapping/>
  </p:clrMapOvr>
  <p:transition spd="slow">
    <p:pu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 implementace Finančního nástroje IROP</a:t>
            </a:r>
          </a:p>
        </p:txBody>
      </p:sp>
      <p:graphicFrame>
        <p:nvGraphicFramePr>
          <p:cNvPr id="5" name="Graf 4"/>
          <p:cNvGraphicFramePr/>
          <p:nvPr>
            <p:extLst>
              <p:ext uri="{D42A27DB-BD31-4B8C-83A1-F6EECF244321}">
                <p14:modId xmlns:p14="http://schemas.microsoft.com/office/powerpoint/2010/main" val="1338082228"/>
              </p:ext>
            </p:extLst>
          </p:nvPr>
        </p:nvGraphicFramePr>
        <p:xfrm>
          <a:off x="412626" y="1629752"/>
          <a:ext cx="8295542" cy="4067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443107"/>
      </p:ext>
    </p:extLst>
  </p:cSld>
  <p:clrMapOvr>
    <a:masterClrMapping/>
  </p:clrMapOvr>
  <p:transition spd="slow">
    <p:pu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2367546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5. Výroční zpráva IROP za rok 2020</a:t>
            </a:r>
          </a:p>
        </p:txBody>
      </p:sp>
    </p:spTree>
    <p:extLst>
      <p:ext uri="{BB962C8B-B14F-4D97-AF65-F5344CB8AC3E}">
        <p14:creationId xmlns:p14="http://schemas.microsoft.com/office/powerpoint/2010/main" val="2578020512"/>
      </p:ext>
    </p:extLst>
  </p:cSld>
  <p:clrMapOvr>
    <a:masterClrMapping/>
  </p:clrMapOvr>
  <p:transition spd="slow">
    <p:push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Výroční zpráva IROP za rok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dirty="0"/>
              <a:t>Výroční zpráva o implementaci Integrovaného regionálního operačního programu za rok 2020 podává informace o stavu programu a průběhu implementace IROP do konce roku 2020.</a:t>
            </a:r>
          </a:p>
          <a:p>
            <a:endParaRPr lang="cs-CZ" sz="1600" dirty="0"/>
          </a:p>
          <a:p>
            <a:r>
              <a:rPr lang="cs-CZ" sz="1600" dirty="0"/>
              <a:t>V souladu s požadavky Ministerstva pro místní rozvoj - Národního orgánu </a:t>
            </a:r>
            <a:br>
              <a:rPr lang="cs-CZ" sz="1600" dirty="0"/>
            </a:br>
            <a:r>
              <a:rPr lang="cs-CZ" sz="1600" dirty="0"/>
              <a:t>pro koordinaci se jedná o Výroční zprávu za sledované období od 1. 1. 2014 </a:t>
            </a:r>
            <a:br>
              <a:rPr lang="cs-CZ" sz="1600" dirty="0"/>
            </a:br>
            <a:r>
              <a:rPr lang="cs-CZ" sz="1600" dirty="0"/>
              <a:t>do 31. 12. 2020.</a:t>
            </a:r>
          </a:p>
          <a:p>
            <a:endParaRPr lang="cs-CZ" sz="1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3328298"/>
      </p:ext>
    </p:extLst>
  </p:cSld>
  <p:clrMapOvr>
    <a:masterClrMapping/>
  </p:clrMapOvr>
  <p:transition spd="slow">
    <p:push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096250" cy="1460498"/>
          </a:xfrm>
        </p:spPr>
        <p:txBody>
          <a:bodyPr/>
          <a:lstStyle/>
          <a:p>
            <a:pPr algn="ctr"/>
            <a:r>
              <a:rPr lang="cs-CZ" dirty="0"/>
              <a:t>Hlavní závěry výroční zpráva IROP za rok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575817"/>
            <a:ext cx="7863494" cy="4502865"/>
          </a:xfrm>
        </p:spPr>
        <p:txBody>
          <a:bodyPr>
            <a:normAutofit/>
          </a:bodyPr>
          <a:lstStyle/>
          <a:p>
            <a:r>
              <a:rPr lang="en-US" sz="1600" dirty="0"/>
              <a:t>ŘO IROP </a:t>
            </a:r>
            <a:r>
              <a:rPr lang="en-US" sz="1600" b="1" dirty="0" err="1"/>
              <a:t>naplnil</a:t>
            </a:r>
            <a:r>
              <a:rPr lang="en-US" sz="1600" b="1" dirty="0"/>
              <a:t> limit n+3 pro </a:t>
            </a:r>
            <a:r>
              <a:rPr lang="en-US" sz="1600" b="1" dirty="0" err="1"/>
              <a:t>rok</a:t>
            </a:r>
            <a:r>
              <a:rPr lang="en-US" sz="1600" b="1" dirty="0"/>
              <a:t> 2020 </a:t>
            </a:r>
            <a:r>
              <a:rPr lang="en-US" sz="1600" dirty="0" err="1"/>
              <a:t>již</a:t>
            </a:r>
            <a:r>
              <a:rPr lang="en-US" sz="1600" dirty="0"/>
              <a:t> v </a:t>
            </a:r>
            <a:r>
              <a:rPr lang="en-US" sz="1600" dirty="0" err="1"/>
              <a:t>první</a:t>
            </a:r>
            <a:r>
              <a:rPr lang="en-US" sz="1600" dirty="0"/>
              <a:t> </a:t>
            </a:r>
            <a:r>
              <a:rPr lang="en-US" sz="1600" dirty="0" err="1"/>
              <a:t>polovině</a:t>
            </a:r>
            <a:r>
              <a:rPr lang="en-US" sz="1600" dirty="0"/>
              <a:t> </a:t>
            </a:r>
            <a:r>
              <a:rPr lang="en-US" sz="1600" dirty="0" err="1"/>
              <a:t>roku</a:t>
            </a:r>
            <a:endParaRPr lang="cs-CZ" sz="1600" dirty="0"/>
          </a:p>
          <a:p>
            <a:endParaRPr lang="cs-CZ" sz="1600" dirty="0"/>
          </a:p>
          <a:p>
            <a:r>
              <a:rPr lang="cs-CZ" sz="1600" dirty="0"/>
              <a:t>ŘO </a:t>
            </a:r>
            <a:r>
              <a:rPr lang="en-US" sz="1600" dirty="0" err="1"/>
              <a:t>vyhlásil</a:t>
            </a:r>
            <a:r>
              <a:rPr lang="en-US" sz="1600" dirty="0"/>
              <a:t> </a:t>
            </a:r>
            <a:r>
              <a:rPr lang="en-US" sz="1600" b="1" dirty="0"/>
              <a:t>95</a:t>
            </a:r>
            <a:r>
              <a:rPr lang="en-US" sz="1600" dirty="0"/>
              <a:t> </a:t>
            </a:r>
            <a:r>
              <a:rPr lang="en-US" sz="1600" dirty="0" err="1"/>
              <a:t>výzev</a:t>
            </a:r>
            <a:r>
              <a:rPr lang="en-US" sz="1600" dirty="0"/>
              <a:t> v </a:t>
            </a:r>
            <a:r>
              <a:rPr lang="en-US" sz="1600" dirty="0" err="1"/>
              <a:t>objemu</a:t>
            </a:r>
            <a:r>
              <a:rPr lang="en-US" sz="1600" dirty="0"/>
              <a:t> </a:t>
            </a:r>
            <a:r>
              <a:rPr lang="en-US" sz="1600" b="1" dirty="0"/>
              <a:t>7,7</a:t>
            </a:r>
            <a:r>
              <a:rPr lang="en-US" sz="1600" dirty="0"/>
              <a:t> </a:t>
            </a:r>
            <a:r>
              <a:rPr lang="en-US" sz="1600" dirty="0" err="1"/>
              <a:t>mld</a:t>
            </a:r>
            <a:r>
              <a:rPr lang="en-US" sz="1600" dirty="0"/>
              <a:t>. EUR</a:t>
            </a:r>
            <a:r>
              <a:rPr lang="cs-CZ" sz="1600" dirty="0"/>
              <a:t> (</a:t>
            </a:r>
            <a:r>
              <a:rPr lang="en-US" sz="1600" dirty="0"/>
              <a:t>138 % </a:t>
            </a:r>
            <a:r>
              <a:rPr lang="en-US" sz="1600" dirty="0" err="1"/>
              <a:t>celkové</a:t>
            </a:r>
            <a:r>
              <a:rPr lang="en-US" sz="1600" dirty="0"/>
              <a:t> </a:t>
            </a:r>
            <a:r>
              <a:rPr lang="en-US" sz="1600" dirty="0" err="1"/>
              <a:t>alokace</a:t>
            </a:r>
            <a:r>
              <a:rPr lang="cs-CZ" sz="1600" dirty="0"/>
              <a:t>)</a:t>
            </a:r>
          </a:p>
          <a:p>
            <a:endParaRPr lang="cs-CZ" sz="1600" dirty="0"/>
          </a:p>
          <a:p>
            <a:r>
              <a:rPr lang="cs-CZ" sz="1600" dirty="0"/>
              <a:t>Předloženo </a:t>
            </a:r>
            <a:r>
              <a:rPr lang="en-US" sz="1600" b="1" dirty="0"/>
              <a:t>16 039 </a:t>
            </a:r>
            <a:r>
              <a:rPr lang="en-US" sz="1600" dirty="0" err="1"/>
              <a:t>žádostí</a:t>
            </a:r>
            <a:r>
              <a:rPr lang="en-US" sz="1600" dirty="0"/>
              <a:t> o </a:t>
            </a:r>
            <a:r>
              <a:rPr lang="en-US" sz="1600" dirty="0" err="1"/>
              <a:t>podporu</a:t>
            </a:r>
            <a:r>
              <a:rPr lang="en-US" sz="1600" dirty="0"/>
              <a:t> v </a:t>
            </a:r>
            <a:r>
              <a:rPr lang="en-US" sz="1600" dirty="0" err="1"/>
              <a:t>objemu</a:t>
            </a:r>
            <a:r>
              <a:rPr lang="en-US" sz="1600" dirty="0"/>
              <a:t> 9,1 </a:t>
            </a:r>
            <a:r>
              <a:rPr lang="en-US" sz="1600" dirty="0" err="1"/>
              <a:t>mld</a:t>
            </a:r>
            <a:r>
              <a:rPr lang="en-US" sz="1600" dirty="0"/>
              <a:t>. EUR</a:t>
            </a:r>
            <a:r>
              <a:rPr lang="cs-CZ" sz="1600" dirty="0"/>
              <a:t> (</a:t>
            </a:r>
            <a:r>
              <a:rPr lang="en-US" sz="1600" dirty="0"/>
              <a:t>163 % </a:t>
            </a:r>
            <a:r>
              <a:rPr lang="en-US" sz="1600" dirty="0" err="1"/>
              <a:t>alokace</a:t>
            </a:r>
            <a:r>
              <a:rPr lang="cs-CZ" sz="1600" dirty="0"/>
              <a:t>)</a:t>
            </a:r>
          </a:p>
          <a:p>
            <a:endParaRPr lang="cs-CZ" sz="1600" dirty="0"/>
          </a:p>
          <a:p>
            <a:r>
              <a:rPr lang="cs-CZ" sz="1600" dirty="0"/>
              <a:t>ŘO </a:t>
            </a:r>
            <a:r>
              <a:rPr lang="en-US" sz="1600" dirty="0" err="1"/>
              <a:t>vydal</a:t>
            </a:r>
            <a:r>
              <a:rPr lang="en-US" sz="1600" dirty="0"/>
              <a:t> </a:t>
            </a:r>
            <a:r>
              <a:rPr lang="en-US" sz="1600" dirty="0" err="1"/>
              <a:t>právní</a:t>
            </a:r>
            <a:r>
              <a:rPr lang="en-US" sz="1600" dirty="0"/>
              <a:t> </a:t>
            </a:r>
            <a:r>
              <a:rPr lang="en-US" sz="1600" dirty="0" err="1"/>
              <a:t>akty</a:t>
            </a:r>
            <a:r>
              <a:rPr lang="en-US" sz="1600" dirty="0"/>
              <a:t> k </a:t>
            </a:r>
            <a:r>
              <a:rPr lang="en-US" sz="1600" b="1" dirty="0"/>
              <a:t>10 388  </a:t>
            </a:r>
            <a:r>
              <a:rPr lang="en-US" sz="1600" dirty="0" err="1"/>
              <a:t>projektům</a:t>
            </a:r>
            <a:r>
              <a:rPr lang="en-US" sz="1600" dirty="0"/>
              <a:t> v </a:t>
            </a:r>
            <a:r>
              <a:rPr lang="en-US" sz="1600" dirty="0" err="1"/>
              <a:t>objemu</a:t>
            </a:r>
            <a:r>
              <a:rPr lang="en-US" sz="1600" dirty="0"/>
              <a:t> 6,0 </a:t>
            </a:r>
            <a:r>
              <a:rPr lang="en-US" sz="1600" dirty="0" err="1"/>
              <a:t>mld</a:t>
            </a:r>
            <a:r>
              <a:rPr lang="en-US" sz="1600" dirty="0"/>
              <a:t>. EUR </a:t>
            </a:r>
            <a:r>
              <a:rPr lang="cs-CZ" sz="1600" dirty="0"/>
              <a:t>(</a:t>
            </a:r>
            <a:r>
              <a:rPr lang="en-US" sz="1600" dirty="0"/>
              <a:t>107 % </a:t>
            </a:r>
            <a:r>
              <a:rPr lang="en-US" sz="1600" dirty="0" err="1"/>
              <a:t>alokace</a:t>
            </a:r>
            <a:r>
              <a:rPr lang="cs-CZ" sz="1600" dirty="0"/>
              <a:t>)</a:t>
            </a:r>
          </a:p>
          <a:p>
            <a:endParaRPr lang="cs-CZ" sz="1600" dirty="0"/>
          </a:p>
          <a:p>
            <a:r>
              <a:rPr lang="cs-CZ" sz="1600" dirty="0"/>
              <a:t>ŘO</a:t>
            </a:r>
            <a:r>
              <a:rPr lang="en-US" sz="1600" dirty="0"/>
              <a:t> </a:t>
            </a:r>
            <a:r>
              <a:rPr lang="en-US" sz="1600" dirty="0" err="1"/>
              <a:t>proplatil</a:t>
            </a:r>
            <a:r>
              <a:rPr lang="en-US" sz="1600" dirty="0"/>
              <a:t> </a:t>
            </a:r>
            <a:r>
              <a:rPr lang="en-US" sz="1600" dirty="0" err="1"/>
              <a:t>žadatelům</a:t>
            </a:r>
            <a:r>
              <a:rPr lang="en-US" sz="1600" dirty="0"/>
              <a:t> </a:t>
            </a:r>
            <a:r>
              <a:rPr lang="en-US" sz="1600" b="1" dirty="0"/>
              <a:t>3,3</a:t>
            </a:r>
            <a:r>
              <a:rPr lang="en-US" sz="1600" dirty="0"/>
              <a:t> </a:t>
            </a:r>
            <a:r>
              <a:rPr lang="en-US" sz="1600" dirty="0" err="1"/>
              <a:t>mld</a:t>
            </a:r>
            <a:r>
              <a:rPr lang="en-US" sz="1600" dirty="0"/>
              <a:t>. EUR </a:t>
            </a:r>
            <a:r>
              <a:rPr lang="cs-CZ" sz="1600" dirty="0"/>
              <a:t>(</a:t>
            </a:r>
            <a:r>
              <a:rPr lang="en-US" sz="1600" dirty="0"/>
              <a:t>59 % </a:t>
            </a:r>
            <a:r>
              <a:rPr lang="en-US" sz="1600" dirty="0" err="1"/>
              <a:t>alokace</a:t>
            </a:r>
            <a:r>
              <a:rPr lang="cs-CZ" sz="1600" dirty="0"/>
              <a:t>)</a:t>
            </a:r>
          </a:p>
          <a:p>
            <a:endParaRPr lang="cs-CZ" sz="1600" dirty="0"/>
          </a:p>
          <a:p>
            <a:r>
              <a:rPr lang="en-US" sz="1600" dirty="0"/>
              <a:t>ŘO </a:t>
            </a:r>
            <a:r>
              <a:rPr lang="en-US" sz="1600" dirty="0" err="1"/>
              <a:t>připravil</a:t>
            </a:r>
            <a:r>
              <a:rPr lang="en-US" sz="1600" dirty="0"/>
              <a:t> </a:t>
            </a:r>
            <a:r>
              <a:rPr lang="en-US" sz="1600" dirty="0" err="1"/>
              <a:t>žádosti</a:t>
            </a:r>
            <a:r>
              <a:rPr lang="en-US" sz="1600" dirty="0"/>
              <a:t> o </a:t>
            </a:r>
            <a:r>
              <a:rPr lang="en-US" sz="1600" dirty="0" err="1"/>
              <a:t>průběžnou</a:t>
            </a:r>
            <a:r>
              <a:rPr lang="en-US" sz="1600" dirty="0"/>
              <a:t> </a:t>
            </a:r>
            <a:r>
              <a:rPr lang="en-US" sz="1600" dirty="0" err="1"/>
              <a:t>platbu</a:t>
            </a:r>
            <a:r>
              <a:rPr lang="en-US" sz="1600" dirty="0"/>
              <a:t> z EK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výši</a:t>
            </a:r>
            <a:r>
              <a:rPr lang="en-US" sz="1600" dirty="0"/>
              <a:t> </a:t>
            </a:r>
            <a:r>
              <a:rPr lang="en-US" sz="1600" b="1" dirty="0"/>
              <a:t>2,6</a:t>
            </a:r>
            <a:r>
              <a:rPr lang="en-US" sz="1600" dirty="0"/>
              <a:t> </a:t>
            </a:r>
            <a:r>
              <a:rPr lang="en-US" sz="1600" dirty="0" err="1"/>
              <a:t>mld</a:t>
            </a:r>
            <a:r>
              <a:rPr lang="en-US" sz="1600" dirty="0"/>
              <a:t>. EUR </a:t>
            </a:r>
            <a:r>
              <a:rPr lang="cs-CZ" sz="1600" dirty="0"/>
              <a:t>(</a:t>
            </a:r>
            <a:r>
              <a:rPr lang="en-US" sz="1600" dirty="0"/>
              <a:t>5</a:t>
            </a:r>
            <a:r>
              <a:rPr lang="cs-CZ" sz="1600" dirty="0"/>
              <a:t>4</a:t>
            </a:r>
            <a:r>
              <a:rPr lang="en-US" sz="1600" dirty="0"/>
              <a:t> % </a:t>
            </a:r>
            <a:r>
              <a:rPr lang="en-US" sz="1600" dirty="0" err="1"/>
              <a:t>alokace</a:t>
            </a:r>
            <a:r>
              <a:rPr lang="en-US" sz="1600" dirty="0"/>
              <a:t>)</a:t>
            </a:r>
            <a:endParaRPr lang="cs-CZ" sz="1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406647"/>
      </p:ext>
    </p:extLst>
  </p:cSld>
  <p:clrMapOvr>
    <a:masterClrMapping/>
  </p:clrMapOvr>
  <p:transition spd="slow">
    <p:push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Výroční zpráva IROP za rok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586208"/>
            <a:ext cx="7863494" cy="4502865"/>
          </a:xfrm>
        </p:spPr>
        <p:txBody>
          <a:bodyPr>
            <a:normAutofit/>
          </a:bodyPr>
          <a:lstStyle/>
          <a:p>
            <a:r>
              <a:rPr lang="en-US" sz="1600" dirty="0"/>
              <a:t>ŘO </a:t>
            </a:r>
            <a:r>
              <a:rPr lang="en-US" sz="1600" dirty="0" err="1"/>
              <a:t>provedl</a:t>
            </a:r>
            <a:r>
              <a:rPr lang="en-US" sz="1600" dirty="0"/>
              <a:t> </a:t>
            </a:r>
            <a:r>
              <a:rPr lang="en-US" sz="1600" b="1" dirty="0" err="1"/>
              <a:t>čtvrtou</a:t>
            </a:r>
            <a:r>
              <a:rPr lang="en-US" sz="1600" b="1" dirty="0"/>
              <a:t> </a:t>
            </a:r>
            <a:r>
              <a:rPr lang="en-US" sz="1600" b="1" dirty="0" err="1"/>
              <a:t>revizi</a:t>
            </a:r>
            <a:r>
              <a:rPr lang="en-US" sz="1600" b="1" dirty="0"/>
              <a:t> </a:t>
            </a:r>
            <a:r>
              <a:rPr lang="en-US" sz="1600" b="1" dirty="0" err="1"/>
              <a:t>Programového</a:t>
            </a:r>
            <a:r>
              <a:rPr lang="en-US" sz="1600" b="1" dirty="0"/>
              <a:t> </a:t>
            </a:r>
            <a:r>
              <a:rPr lang="en-US" sz="1600" b="1" dirty="0" err="1"/>
              <a:t>dokumentu</a:t>
            </a:r>
            <a:r>
              <a:rPr lang="en-US" sz="1600" b="1" dirty="0"/>
              <a:t> IROP</a:t>
            </a:r>
            <a:endParaRPr lang="cs-CZ" sz="1600" b="1" dirty="0"/>
          </a:p>
          <a:p>
            <a:r>
              <a:rPr lang="en-US" sz="1600" dirty="0"/>
              <a:t>V</a:t>
            </a:r>
            <a:r>
              <a:rPr lang="cs-CZ" sz="1600" dirty="0"/>
              <a:t> SC </a:t>
            </a:r>
            <a:r>
              <a:rPr lang="en-US" sz="1600" dirty="0"/>
              <a:t>2.5 </a:t>
            </a:r>
            <a:r>
              <a:rPr lang="en-US" sz="1600" dirty="0" err="1"/>
              <a:t>implementován</a:t>
            </a:r>
            <a:r>
              <a:rPr lang="en-US" sz="1600" dirty="0"/>
              <a:t> </a:t>
            </a:r>
            <a:r>
              <a:rPr lang="en-US" sz="1600" b="1" dirty="0" err="1"/>
              <a:t>Finanční</a:t>
            </a:r>
            <a:r>
              <a:rPr lang="en-US" sz="1600" b="1" dirty="0"/>
              <a:t> </a:t>
            </a:r>
            <a:r>
              <a:rPr lang="en-US" sz="1600" b="1" dirty="0" err="1"/>
              <a:t>nástroj</a:t>
            </a:r>
            <a:r>
              <a:rPr lang="en-US" sz="1600" b="1" dirty="0"/>
              <a:t> IROP</a:t>
            </a:r>
            <a:r>
              <a:rPr lang="cs-CZ" sz="1600" b="1" dirty="0"/>
              <a:t> </a:t>
            </a:r>
            <a:r>
              <a:rPr lang="cs-CZ" sz="1600" dirty="0"/>
              <a:t>(oblast úspory energie v bytových domech)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en-US" sz="1600" dirty="0" err="1"/>
              <a:t>Městské</a:t>
            </a:r>
            <a:r>
              <a:rPr lang="en-US" sz="1600" dirty="0"/>
              <a:t> </a:t>
            </a:r>
            <a:r>
              <a:rPr lang="en-US" sz="1600" dirty="0" err="1"/>
              <a:t>aglomerace</a:t>
            </a:r>
            <a:r>
              <a:rPr lang="en-US" sz="1600" dirty="0"/>
              <a:t> </a:t>
            </a:r>
            <a:r>
              <a:rPr lang="en-US" sz="1600" b="1" dirty="0"/>
              <a:t>ITI </a:t>
            </a:r>
            <a:endParaRPr lang="cs-CZ" sz="1600" b="1" dirty="0"/>
          </a:p>
          <a:p>
            <a:pPr lvl="1"/>
            <a:r>
              <a:rPr lang="en-US" sz="1600" dirty="0" err="1"/>
              <a:t>vyhlásily</a:t>
            </a:r>
            <a:r>
              <a:rPr lang="en-US" sz="1600" dirty="0"/>
              <a:t> </a:t>
            </a:r>
            <a:r>
              <a:rPr lang="cs-CZ" sz="1600" dirty="0"/>
              <a:t>celkem</a:t>
            </a:r>
            <a:r>
              <a:rPr lang="en-US" sz="1600" dirty="0"/>
              <a:t> 213 </a:t>
            </a:r>
            <a:r>
              <a:rPr lang="en-US" sz="1600" dirty="0" err="1"/>
              <a:t>výzev</a:t>
            </a:r>
            <a:endParaRPr lang="cs-CZ" sz="1600" dirty="0"/>
          </a:p>
          <a:p>
            <a:pPr lvl="1"/>
            <a:r>
              <a:rPr lang="en-US" sz="1600" dirty="0" err="1"/>
              <a:t>předloženo</a:t>
            </a:r>
            <a:r>
              <a:rPr lang="en-US" sz="1600" dirty="0"/>
              <a:t> 881 </a:t>
            </a:r>
            <a:r>
              <a:rPr lang="en-US" sz="1600" dirty="0" err="1"/>
              <a:t>žádostí</a:t>
            </a:r>
            <a:r>
              <a:rPr lang="en-US" sz="1600" dirty="0"/>
              <a:t> o </a:t>
            </a:r>
            <a:r>
              <a:rPr lang="en-US" sz="1600" dirty="0" err="1"/>
              <a:t>podporu</a:t>
            </a:r>
            <a:r>
              <a:rPr lang="en-US" sz="1600" dirty="0"/>
              <a:t> s </a:t>
            </a:r>
            <a:r>
              <a:rPr lang="en-US" sz="1600" dirty="0" err="1"/>
              <a:t>alokací</a:t>
            </a:r>
            <a:r>
              <a:rPr lang="en-US" sz="1600" dirty="0"/>
              <a:t> 672 mil</a:t>
            </a:r>
            <a:r>
              <a:rPr lang="cs-CZ" sz="1600" dirty="0"/>
              <a:t>.</a:t>
            </a:r>
            <a:r>
              <a:rPr lang="en-US" sz="1600" dirty="0"/>
              <a:t> EUR</a:t>
            </a:r>
            <a:endParaRPr lang="cs-CZ" sz="1600" dirty="0"/>
          </a:p>
          <a:p>
            <a:pPr lvl="1"/>
            <a:r>
              <a:rPr lang="en-US" sz="1600" dirty="0"/>
              <a:t>z </a:t>
            </a:r>
            <a:r>
              <a:rPr lang="en-US" sz="1600" dirty="0" err="1"/>
              <a:t>toho</a:t>
            </a:r>
            <a:r>
              <a:rPr lang="en-US" sz="1600" dirty="0"/>
              <a:t> 625 </a:t>
            </a:r>
            <a:r>
              <a:rPr lang="en-US" sz="1600" dirty="0" err="1"/>
              <a:t>projektů</a:t>
            </a:r>
            <a:r>
              <a:rPr lang="en-US" sz="1600" dirty="0"/>
              <a:t> v</a:t>
            </a:r>
            <a:r>
              <a:rPr lang="cs-CZ" sz="1600" dirty="0"/>
              <a:t> objemu</a:t>
            </a:r>
            <a:r>
              <a:rPr lang="en-US" sz="1600" dirty="0"/>
              <a:t> 483 mil. EUR je v </a:t>
            </a:r>
            <a:r>
              <a:rPr lang="en-US" sz="1600" dirty="0" err="1"/>
              <a:t>realizaci</a:t>
            </a:r>
            <a:endParaRPr lang="cs-CZ" sz="1600" dirty="0"/>
          </a:p>
          <a:p>
            <a:pPr lvl="1"/>
            <a:endParaRPr lang="cs-CZ" sz="1600" dirty="0"/>
          </a:p>
          <a:p>
            <a:pPr marL="0" indent="0">
              <a:buNone/>
            </a:pPr>
            <a:r>
              <a:rPr lang="en-US" sz="1600" dirty="0" err="1"/>
              <a:t>Městské</a:t>
            </a:r>
            <a:r>
              <a:rPr lang="en-US" sz="1600" dirty="0"/>
              <a:t> </a:t>
            </a:r>
            <a:r>
              <a:rPr lang="en-US" sz="1600" dirty="0" err="1"/>
              <a:t>aglomerace</a:t>
            </a:r>
            <a:r>
              <a:rPr lang="en-US" sz="1600" dirty="0"/>
              <a:t> </a:t>
            </a:r>
            <a:r>
              <a:rPr lang="en-US" sz="1600" b="1" dirty="0"/>
              <a:t>IPRÚ</a:t>
            </a:r>
            <a:r>
              <a:rPr lang="cs-CZ" sz="1600" dirty="0"/>
              <a:t> </a:t>
            </a:r>
          </a:p>
          <a:p>
            <a:pPr lvl="1"/>
            <a:r>
              <a:rPr lang="en-US" sz="1600" dirty="0" err="1"/>
              <a:t>vyhlásily</a:t>
            </a:r>
            <a:r>
              <a:rPr lang="en-US" sz="1600" dirty="0"/>
              <a:t> </a:t>
            </a:r>
            <a:r>
              <a:rPr lang="en-US" sz="1600" dirty="0" err="1"/>
              <a:t>kumulativně</a:t>
            </a:r>
            <a:r>
              <a:rPr lang="en-US" sz="1600" dirty="0"/>
              <a:t> 174 </a:t>
            </a:r>
            <a:r>
              <a:rPr lang="en-US" sz="1600" dirty="0" err="1"/>
              <a:t>výzev</a:t>
            </a:r>
            <a:endParaRPr lang="cs-CZ" sz="1600" dirty="0"/>
          </a:p>
          <a:p>
            <a:pPr lvl="1"/>
            <a:r>
              <a:rPr lang="en-US" sz="1600" dirty="0" err="1"/>
              <a:t>předloženo</a:t>
            </a:r>
            <a:r>
              <a:rPr lang="en-US" sz="1600" dirty="0"/>
              <a:t> 306 </a:t>
            </a:r>
            <a:r>
              <a:rPr lang="en-US" sz="1600" dirty="0" err="1"/>
              <a:t>žádostí</a:t>
            </a:r>
            <a:r>
              <a:rPr lang="en-US" sz="1600" dirty="0"/>
              <a:t> o </a:t>
            </a:r>
            <a:r>
              <a:rPr lang="en-US" sz="1600" dirty="0" err="1"/>
              <a:t>podporu</a:t>
            </a:r>
            <a:r>
              <a:rPr lang="en-US" sz="1600" dirty="0"/>
              <a:t> s </a:t>
            </a:r>
            <a:r>
              <a:rPr lang="en-US" sz="1600" dirty="0" err="1"/>
              <a:t>alokací</a:t>
            </a:r>
            <a:r>
              <a:rPr lang="en-US" sz="1600" dirty="0"/>
              <a:t> 191,5 mil. EUR</a:t>
            </a:r>
            <a:endParaRPr lang="cs-CZ" sz="1600" dirty="0"/>
          </a:p>
          <a:p>
            <a:pPr lvl="1"/>
            <a:r>
              <a:rPr lang="en-US" sz="1600" dirty="0"/>
              <a:t>248 </a:t>
            </a:r>
            <a:r>
              <a:rPr lang="en-US" sz="1600" dirty="0" err="1"/>
              <a:t>projektů</a:t>
            </a:r>
            <a:r>
              <a:rPr lang="en-US" sz="1600" dirty="0"/>
              <a:t> je </a:t>
            </a:r>
            <a:r>
              <a:rPr lang="en-US" sz="1600" dirty="0" err="1"/>
              <a:t>již</a:t>
            </a:r>
            <a:r>
              <a:rPr lang="en-US" sz="1600" dirty="0"/>
              <a:t> v </a:t>
            </a:r>
            <a:r>
              <a:rPr lang="en-US" sz="1600" dirty="0" err="1"/>
              <a:t>realizaci</a:t>
            </a:r>
            <a:r>
              <a:rPr lang="en-US" sz="1600" dirty="0"/>
              <a:t> v</a:t>
            </a:r>
            <a:r>
              <a:rPr lang="cs-CZ" sz="1600" dirty="0"/>
              <a:t> objemu </a:t>
            </a:r>
            <a:r>
              <a:rPr lang="en-US" sz="1600" dirty="0"/>
              <a:t>159,3 mil. EUR </a:t>
            </a:r>
            <a:endParaRPr lang="cs-CZ" sz="1600" dirty="0"/>
          </a:p>
          <a:p>
            <a:pPr lvl="1"/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0538700"/>
      </p:ext>
    </p:extLst>
  </p:cSld>
  <p:clrMapOvr>
    <a:masterClrMapping/>
  </p:clrMapOvr>
  <p:transition spd="slow">
    <p:push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1D2C89-49D6-4E7E-B021-6B46E97DC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Výroční zpráva IROP za rok 2020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296FFE-ED04-4BE0-83DE-E015F847B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b="1" dirty="0" err="1"/>
              <a:t>Místní</a:t>
            </a:r>
            <a:r>
              <a:rPr lang="en-US" sz="1600" b="1" dirty="0"/>
              <a:t> </a:t>
            </a:r>
            <a:r>
              <a:rPr lang="en-US" sz="1600" b="1" dirty="0" err="1"/>
              <a:t>akční</a:t>
            </a:r>
            <a:r>
              <a:rPr lang="en-US" sz="1600" b="1" dirty="0"/>
              <a:t> </a:t>
            </a:r>
            <a:r>
              <a:rPr lang="en-US" sz="1600" b="1" dirty="0" err="1"/>
              <a:t>skupiny</a:t>
            </a:r>
            <a:r>
              <a:rPr lang="en-US" sz="1600" b="1" dirty="0"/>
              <a:t> </a:t>
            </a:r>
            <a:endParaRPr lang="cs-CZ" sz="1600" b="1" dirty="0"/>
          </a:p>
          <a:p>
            <a:pPr lvl="1"/>
            <a:r>
              <a:rPr lang="en-US" sz="1600" dirty="0" err="1"/>
              <a:t>vyhlásily</a:t>
            </a:r>
            <a:r>
              <a:rPr lang="en-US" sz="1600" dirty="0"/>
              <a:t> </a:t>
            </a:r>
            <a:r>
              <a:rPr lang="cs-CZ" sz="1600" dirty="0"/>
              <a:t>celkem </a:t>
            </a:r>
            <a:r>
              <a:rPr lang="en-US" sz="1600" dirty="0"/>
              <a:t>1 783 </a:t>
            </a:r>
            <a:r>
              <a:rPr lang="en-US" sz="1600" dirty="0" err="1"/>
              <a:t>výzev</a:t>
            </a:r>
            <a:endParaRPr lang="cs-CZ" sz="1600" dirty="0"/>
          </a:p>
          <a:p>
            <a:pPr lvl="1"/>
            <a:r>
              <a:rPr lang="en-US" sz="1600" dirty="0" err="1"/>
              <a:t>předloženo</a:t>
            </a:r>
            <a:r>
              <a:rPr lang="en-US" sz="1600" dirty="0"/>
              <a:t> 4 028 </a:t>
            </a:r>
            <a:r>
              <a:rPr lang="en-US" sz="1600" dirty="0" err="1"/>
              <a:t>žádostí</a:t>
            </a:r>
            <a:r>
              <a:rPr lang="en-US" sz="1600" dirty="0"/>
              <a:t> o </a:t>
            </a:r>
            <a:r>
              <a:rPr lang="en-US" sz="1600" dirty="0" err="1"/>
              <a:t>podporu</a:t>
            </a:r>
            <a:r>
              <a:rPr lang="en-US" sz="1600" dirty="0"/>
              <a:t> s </a:t>
            </a:r>
            <a:r>
              <a:rPr lang="en-US" sz="1600" dirty="0" err="1"/>
              <a:t>alokací</a:t>
            </a:r>
            <a:r>
              <a:rPr lang="en-US" sz="1600" dirty="0"/>
              <a:t> 340 mil. EUR</a:t>
            </a:r>
            <a:endParaRPr lang="cs-CZ" sz="1600" dirty="0"/>
          </a:p>
          <a:p>
            <a:pPr lvl="1"/>
            <a:r>
              <a:rPr lang="en-US" sz="1600" dirty="0"/>
              <a:t>2 682 </a:t>
            </a:r>
            <a:r>
              <a:rPr lang="en-US" sz="1600" dirty="0" err="1"/>
              <a:t>projektů</a:t>
            </a:r>
            <a:r>
              <a:rPr lang="en-US" sz="1600" dirty="0"/>
              <a:t> v </a:t>
            </a:r>
            <a:r>
              <a:rPr lang="en-US" sz="1600" dirty="0" err="1"/>
              <a:t>objemu</a:t>
            </a:r>
            <a:r>
              <a:rPr lang="en-US" sz="1600" dirty="0"/>
              <a:t> 224 mil. EUR je v </a:t>
            </a:r>
            <a:r>
              <a:rPr lang="en-US" sz="1600" dirty="0" err="1"/>
              <a:t>realizaci</a:t>
            </a:r>
            <a:endParaRPr lang="cs-CZ" sz="1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4118872"/>
      </p:ext>
    </p:extLst>
  </p:cSld>
  <p:clrMapOvr>
    <a:masterClrMapping/>
  </p:clrMapOvr>
  <p:transition spd="slow">
    <p:push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6EA3D3-B0F7-4938-A1C7-5C489611D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2413845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6. Roční komunikační plán IROP</a:t>
            </a:r>
          </a:p>
        </p:txBody>
      </p:sp>
    </p:spTree>
    <p:extLst>
      <p:ext uri="{BB962C8B-B14F-4D97-AF65-F5344CB8AC3E}">
        <p14:creationId xmlns:p14="http://schemas.microsoft.com/office/powerpoint/2010/main" val="2174171849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A9B506-678B-40A7-83A9-39757F2A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Jak bude MV IROP probíhat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7D343D-02AB-4D0F-92E5-FF9B011FB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fontAlgn="ctr">
              <a:buAutoNum type="arabicPeriod"/>
            </a:pPr>
            <a:r>
              <a:rPr lang="cs-CZ" sz="1600" dirty="0"/>
              <a:t>Dnešní videokonferenční jednání má za cíl především představit a prodiskutovat jednotlivé body a podklady, probrat připomínky vznesené k jednotlivým dokumentům, umožnit diskusi. </a:t>
            </a:r>
          </a:p>
          <a:p>
            <a:pPr marL="457200" indent="-457200" fontAlgn="ctr">
              <a:buAutoNum type="arabicPeriod"/>
            </a:pPr>
            <a:endParaRPr lang="cs-CZ" sz="1600" dirty="0"/>
          </a:p>
          <a:p>
            <a:pPr marL="457200" indent="-457200" fontAlgn="ctr">
              <a:buAutoNum type="arabicPeriod"/>
            </a:pPr>
            <a:r>
              <a:rPr lang="cs-CZ" sz="1600" dirty="0"/>
              <a:t>Následně ŘO IROP připomínky zohlední ve finální podobě materiálů, které rozešle do per rollam hlasování v souladu s jednacím řádem MV IROP.</a:t>
            </a:r>
          </a:p>
          <a:p>
            <a:pPr marL="457200" indent="-457200" fontAlgn="ctr">
              <a:buAutoNum type="arabicPeriod"/>
            </a:pPr>
            <a:endParaRPr lang="cs-CZ" sz="1600" dirty="0"/>
          </a:p>
          <a:p>
            <a:pPr marL="457200" indent="-457200" fontAlgn="ctr">
              <a:buAutoNum type="arabicPeriod"/>
            </a:pPr>
            <a:r>
              <a:rPr lang="cs-CZ" sz="1600" dirty="0"/>
              <a:t>Dnes se tedy nebude o jednotlivých bodech hlasovat. </a:t>
            </a:r>
          </a:p>
          <a:p>
            <a:pPr marL="457200" indent="-457200" fontAlgn="ctr">
              <a:buAutoNum type="arabicPeriod"/>
            </a:pPr>
            <a:endParaRPr lang="cs-CZ" sz="1600" dirty="0"/>
          </a:p>
          <a:p>
            <a:pPr marL="457200" indent="-457200" fontAlgn="ctr">
              <a:buAutoNum type="arabicPeriod"/>
            </a:pPr>
            <a:r>
              <a:rPr lang="cs-CZ" sz="1600" dirty="0"/>
              <a:t>Videokonferenci nahráváme pro potřeby zápisu z MV IROP.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6334056"/>
      </p:ext>
    </p:extLst>
  </p:cSld>
  <p:clrMapOvr>
    <a:masterClrMapping/>
  </p:clrMapOvr>
  <p:transition spd="slow">
    <p:push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67611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Vyhodnocení Ročního komunikačního plánu IROP za rok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528109"/>
            <a:ext cx="7992836" cy="45297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Realizované aktivity - ŘO IROP </a:t>
            </a:r>
          </a:p>
          <a:p>
            <a:r>
              <a:rPr lang="cs-CZ" dirty="0"/>
              <a:t>Část komunikačních aktivit (výroční konference IROP, </a:t>
            </a:r>
            <a:r>
              <a:rPr lang="cs-CZ" dirty="0" err="1"/>
              <a:t>videoreportáže</a:t>
            </a:r>
            <a:r>
              <a:rPr lang="cs-CZ" dirty="0"/>
              <a:t>, kampaň IROP, on-line stream pořad, soutěže) byla ovlivněna pandemií covid-19, přesunuty na rok 2021</a:t>
            </a:r>
          </a:p>
          <a:p>
            <a:r>
              <a:rPr lang="cs-CZ" dirty="0"/>
              <a:t>hlavní propagační aktivita – </a:t>
            </a:r>
            <a:r>
              <a:rPr lang="cs-CZ" b="1" dirty="0"/>
              <a:t>Roadshow IROP, </a:t>
            </a:r>
            <a:r>
              <a:rPr lang="cs-CZ" dirty="0"/>
              <a:t>zrealizováno 9 z 13 krajských setkání</a:t>
            </a:r>
            <a:endParaRPr lang="cs-CZ" b="1" dirty="0"/>
          </a:p>
          <a:p>
            <a:r>
              <a:rPr lang="cs-CZ" b="1" dirty="0"/>
              <a:t>putovní výstava IROP – </a:t>
            </a:r>
            <a:r>
              <a:rPr lang="cs-CZ" dirty="0"/>
              <a:t>od zahájení v červnu 2020 navštívila 7 měst</a:t>
            </a:r>
          </a:p>
          <a:p>
            <a:r>
              <a:rPr lang="cs-CZ" b="1" dirty="0" err="1"/>
              <a:t>redesign</a:t>
            </a:r>
            <a:r>
              <a:rPr lang="cs-CZ" b="1" dirty="0"/>
              <a:t> webu IROP </a:t>
            </a:r>
            <a:r>
              <a:rPr lang="cs-CZ" dirty="0"/>
              <a:t>– příprava na programové období 2021-2027</a:t>
            </a:r>
          </a:p>
          <a:p>
            <a:r>
              <a:rPr lang="cs-CZ" dirty="0"/>
              <a:t>Profesionální správa </a:t>
            </a:r>
            <a:r>
              <a:rPr lang="cs-CZ" b="1" dirty="0" err="1"/>
              <a:t>Facebookového</a:t>
            </a:r>
            <a:r>
              <a:rPr lang="cs-CZ" b="1" dirty="0"/>
              <a:t> účtu IROP</a:t>
            </a:r>
          </a:p>
          <a:p>
            <a:r>
              <a:rPr lang="cs-CZ" b="1" dirty="0"/>
              <a:t>publikace Projekty I(R)OP </a:t>
            </a:r>
            <a:r>
              <a:rPr lang="cs-CZ" dirty="0"/>
              <a:t>– Námi podpořené, jinými oceněné (on-line verze)</a:t>
            </a:r>
          </a:p>
          <a:p>
            <a:r>
              <a:rPr lang="cs-CZ" b="1" dirty="0"/>
              <a:t>5 centrálních seminářů </a:t>
            </a:r>
          </a:p>
          <a:p>
            <a:r>
              <a:rPr lang="cs-CZ" b="1" dirty="0"/>
              <a:t>16 tiskových zpráv, 1 setkání s novináři – jak projekty IOP/IROP pomáhají v boji </a:t>
            </a:r>
            <a:br>
              <a:rPr lang="cs-CZ" b="1" dirty="0"/>
            </a:br>
            <a:r>
              <a:rPr lang="cs-CZ" b="1" dirty="0"/>
              <a:t>s covid-19</a:t>
            </a:r>
          </a:p>
          <a:p>
            <a:r>
              <a:rPr lang="cs-CZ" b="1" dirty="0"/>
              <a:t>96 nafocených projektů, 17 </a:t>
            </a:r>
            <a:r>
              <a:rPr lang="cs-CZ" b="1" dirty="0" err="1"/>
              <a:t>videoreportáží</a:t>
            </a:r>
            <a:r>
              <a:rPr lang="cs-CZ" b="1" dirty="0"/>
              <a:t> projektů</a:t>
            </a:r>
          </a:p>
          <a:p>
            <a:r>
              <a:rPr lang="cs-CZ" b="1" dirty="0"/>
              <a:t>Spuštěna on-line kampaň k podpoře FN IROP – program Zateplování</a:t>
            </a:r>
          </a:p>
        </p:txBody>
      </p:sp>
    </p:spTree>
    <p:extLst>
      <p:ext uri="{BB962C8B-B14F-4D97-AF65-F5344CB8AC3E}">
        <p14:creationId xmlns:p14="http://schemas.microsoft.com/office/powerpoint/2010/main" val="2914196741"/>
      </p:ext>
    </p:extLst>
  </p:cSld>
  <p:clrMapOvr>
    <a:masterClrMapping/>
  </p:clrMapOvr>
  <p:transition spd="slow">
    <p:push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Vyhodnocení Ročního komunikačního plánu IROP za rok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Realizované aktivity Centra pro regionální rozvoj ČR </a:t>
            </a:r>
          </a:p>
          <a:p>
            <a:r>
              <a:rPr lang="cs-CZ" dirty="0"/>
              <a:t>hlavní propagační aktivita - </a:t>
            </a:r>
            <a:r>
              <a:rPr lang="cs-CZ" b="1" dirty="0"/>
              <a:t>regionální online kampaň Regiony nás baví</a:t>
            </a:r>
            <a:r>
              <a:rPr lang="cs-CZ" dirty="0"/>
              <a:t> (webová stránka www.regionynasbavi.cz, 26 videí a 39 článků o podpořených projektech)</a:t>
            </a:r>
          </a:p>
          <a:p>
            <a:r>
              <a:rPr lang="cs-CZ" b="1" dirty="0" err="1"/>
              <a:t>redesign</a:t>
            </a:r>
            <a:r>
              <a:rPr lang="cs-CZ" dirty="0"/>
              <a:t> a přejmenování </a:t>
            </a:r>
            <a:r>
              <a:rPr lang="cs-CZ" b="1" dirty="0"/>
              <a:t>časopisu na Regiony nás baví – 3 vydání</a:t>
            </a:r>
          </a:p>
          <a:p>
            <a:r>
              <a:rPr lang="cs-CZ" b="1" dirty="0"/>
              <a:t>14 regionálních příloh</a:t>
            </a:r>
            <a:r>
              <a:rPr lang="cs-CZ" dirty="0"/>
              <a:t> ve všech 70 mutacích Deníku – inzerovány podpořené projekty v jednotlivých krajích</a:t>
            </a:r>
          </a:p>
          <a:p>
            <a:r>
              <a:rPr lang="cs-CZ" b="1" dirty="0"/>
              <a:t>edukační video o roli Centra</a:t>
            </a:r>
          </a:p>
          <a:p>
            <a:r>
              <a:rPr lang="cs-CZ" b="1" dirty="0"/>
              <a:t>2 regionální semináře </a:t>
            </a:r>
          </a:p>
          <a:p>
            <a:r>
              <a:rPr lang="cs-CZ" b="1" dirty="0"/>
              <a:t>12 čísel E-</a:t>
            </a:r>
            <a:r>
              <a:rPr lang="cs-CZ" b="1" dirty="0" err="1"/>
              <a:t>newsletteru</a:t>
            </a:r>
            <a:endParaRPr lang="cs-CZ" b="1" dirty="0"/>
          </a:p>
          <a:p>
            <a:r>
              <a:rPr lang="cs-CZ" b="1" dirty="0"/>
              <a:t>Práce na novém konzultačním servisu pro IROP 2021-2027</a:t>
            </a:r>
          </a:p>
          <a:p>
            <a:r>
              <a:rPr lang="cs-CZ" dirty="0"/>
              <a:t>Nerealizované aktivity: semináře, </a:t>
            </a:r>
            <a:r>
              <a:rPr lang="cs-CZ" dirty="0" err="1"/>
              <a:t>videoreportáže</a:t>
            </a:r>
            <a:r>
              <a:rPr lang="cs-CZ" dirty="0"/>
              <a:t> pro </a:t>
            </a:r>
            <a:r>
              <a:rPr lang="cs-CZ" dirty="0" err="1"/>
              <a:t>Výleťák</a:t>
            </a:r>
            <a:r>
              <a:rPr lang="cs-CZ" dirty="0"/>
              <a:t>, spolupráce s NPÚ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071066464"/>
      </p:ext>
    </p:extLst>
  </p:cSld>
  <p:clrMapOvr>
    <a:masterClrMapping/>
  </p:clrMapOvr>
  <p:transition spd="slow">
    <p:push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Vyhodnocení Ročního komunikačního plánu IROP za rok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25624"/>
            <a:ext cx="7863494" cy="433661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1700" b="1" dirty="0"/>
              <a:t>Plnění rozpočtu na komunikační aktivity</a:t>
            </a:r>
          </a:p>
          <a:p>
            <a:r>
              <a:rPr lang="cs-CZ" sz="1700" dirty="0"/>
              <a:t>Plánované výdaje ŘO IROP 2020:	50 182 000 Kč*</a:t>
            </a:r>
          </a:p>
          <a:p>
            <a:r>
              <a:rPr lang="cs-CZ" sz="1700" dirty="0"/>
              <a:t>Skutečné výdaje ŘO IROP 2020:	10 200 505 Kč</a:t>
            </a:r>
          </a:p>
          <a:p>
            <a:pPr marL="0" indent="0">
              <a:buNone/>
            </a:pPr>
            <a:endParaRPr lang="cs-CZ" sz="1700" dirty="0"/>
          </a:p>
          <a:p>
            <a:r>
              <a:rPr lang="cs-CZ" sz="1700" dirty="0"/>
              <a:t>Plánované výdaje Centra 2020:		7 980 000 Kč</a:t>
            </a:r>
          </a:p>
          <a:p>
            <a:r>
              <a:rPr lang="cs-CZ" sz="1700" dirty="0"/>
              <a:t>Skutečné výdaje Centra 2020:		3 425 165 Kč</a:t>
            </a:r>
          </a:p>
          <a:p>
            <a:pPr marL="0" indent="0">
              <a:buNone/>
            </a:pPr>
            <a:endParaRPr lang="cs-CZ" sz="1700" dirty="0"/>
          </a:p>
          <a:p>
            <a:pPr marL="0" indent="0">
              <a:lnSpc>
                <a:spcPct val="120000"/>
              </a:lnSpc>
              <a:buNone/>
            </a:pPr>
            <a:r>
              <a:rPr lang="cs-CZ" sz="1700" dirty="0"/>
              <a:t>Celkové finanční náklady na komunikační aktivity IROP v roce 2020 byly ve výši 13 625 670 Kč včetně DPH.</a:t>
            </a:r>
          </a:p>
          <a:p>
            <a:pPr marL="0" indent="0">
              <a:buNone/>
            </a:pPr>
            <a:endParaRPr lang="cs-CZ" sz="1700" dirty="0"/>
          </a:p>
          <a:p>
            <a:pPr marL="0" indent="0" algn="just">
              <a:buNone/>
            </a:pPr>
            <a:r>
              <a:rPr lang="cs-CZ" sz="1700" dirty="0"/>
              <a:t>*</a:t>
            </a:r>
            <a:r>
              <a:rPr lang="cs-CZ" sz="1700" i="1" dirty="0"/>
              <a:t> Rozdíl v nevyčerpaných prostředcích je způsoben nerealizací finančně nákladných aktivit. (regionální stánky, soutěže IROP, stream videa …) a u kampaně na FN IROP se předpokládala masmediální kampaň, kdy nakonec bylo přistoupeno k přesnějšímu zacílení formou on-line kampaně (plánovaná cena kampaně klesla z 22,5 mil. Kč na 1,5 mil. Kč a vyúčtovaná k proplacení bude až v roce 2021).</a:t>
            </a:r>
            <a:endParaRPr lang="cs-CZ" sz="17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9244381"/>
      </p:ext>
    </p:extLst>
  </p:cSld>
  <p:clrMapOvr>
    <a:masterClrMapping/>
  </p:clrMapOvr>
  <p:transition spd="slow">
    <p:push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Revize Ročního komunikačního plánu IROP 2021 (</a:t>
            </a:r>
            <a:r>
              <a:rPr lang="cs-CZ" dirty="0" err="1"/>
              <a:t>RKoP</a:t>
            </a:r>
            <a:r>
              <a:rPr lang="cs-CZ" dirty="0"/>
              <a:t> IROP 1.1 2021)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Předmět revize</a:t>
            </a:r>
          </a:p>
          <a:p>
            <a:r>
              <a:rPr lang="cs-CZ" sz="1600" dirty="0"/>
              <a:t>Oprava částek u aktivit: </a:t>
            </a:r>
            <a:r>
              <a:rPr lang="cs-CZ" sz="1600" dirty="0" err="1"/>
              <a:t>stream</a:t>
            </a:r>
            <a:r>
              <a:rPr lang="cs-CZ" sz="1600" dirty="0"/>
              <a:t> (krátká videa), soutěže sociální sítě a regionálních akcí (stánků), změna celkových částek:</a:t>
            </a:r>
          </a:p>
          <a:p>
            <a:pPr lvl="1"/>
            <a:r>
              <a:rPr lang="cs-CZ" sz="1600" dirty="0"/>
              <a:t>Celkové výdaje ŘO IROP: 	24 959 400 Kč (původně 23 860 000 Kč)</a:t>
            </a:r>
          </a:p>
          <a:p>
            <a:pPr lvl="1"/>
            <a:r>
              <a:rPr lang="cs-CZ" sz="1600" dirty="0"/>
              <a:t>Celkové výdaje Centrum: 	18 121 000 Kč (původně 20 662 000 Kč)</a:t>
            </a:r>
          </a:p>
          <a:p>
            <a:pPr lvl="1"/>
            <a:r>
              <a:rPr lang="cs-CZ" sz="1600" dirty="0"/>
              <a:t>Celkové výdaje: 		43 080 400 Kč (původně 44 522 000 Kč)</a:t>
            </a:r>
          </a:p>
          <a:p>
            <a:r>
              <a:rPr lang="cs-CZ" sz="1600" dirty="0"/>
              <a:t>Doplnění komunikačních aktivit k REACT-EU</a:t>
            </a:r>
          </a:p>
          <a:p>
            <a:r>
              <a:rPr lang="cs-CZ" sz="1600" dirty="0"/>
              <a:t>Indikátory – úprava formulace zdůvodnění kvantifikace v souladu s projekty</a:t>
            </a:r>
          </a:p>
          <a:p>
            <a:r>
              <a:rPr lang="cs-CZ" sz="1600" dirty="0"/>
              <a:t>Aktualizace rizik</a:t>
            </a:r>
          </a:p>
          <a:p>
            <a:endParaRPr lang="cs-CZ" sz="1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122818"/>
      </p:ext>
    </p:extLst>
  </p:cSld>
  <p:clrMapOvr>
    <a:masterClrMapping/>
  </p:clrMapOvr>
  <p:transition spd="slow">
    <p:push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6EA3D3-B0F7-4938-A1C7-5C489611D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504" y="116234"/>
            <a:ext cx="7863494" cy="1460498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Představení komunikačních aktivit IROP 2020</a:t>
            </a:r>
            <a:br>
              <a:rPr lang="cs-CZ" dirty="0"/>
            </a:br>
            <a:br>
              <a:rPr lang="cs-CZ" dirty="0"/>
            </a:br>
            <a:endParaRPr lang="cs-CZ" u="sng" dirty="0"/>
          </a:p>
        </p:txBody>
      </p:sp>
      <p:pic>
        <p:nvPicPr>
          <p:cNvPr id="4" name="MMR0134 - Animace rkop(1)">
            <a:hlinkClick r:id="" action="ppaction://media"/>
            <a:extLst>
              <a:ext uri="{FF2B5EF4-FFF2-40B4-BE49-F238E27FC236}">
                <a16:creationId xmlns:a16="http://schemas.microsoft.com/office/drawing/2014/main" id="{45A6704E-ACEC-4D13-AB5B-0018B6BE78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0596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Kampaň FN IROP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523863"/>
            <a:ext cx="7863494" cy="4731464"/>
          </a:xfrm>
        </p:spPr>
        <p:txBody>
          <a:bodyPr>
            <a:normAutofit/>
          </a:bodyPr>
          <a:lstStyle/>
          <a:p>
            <a:r>
              <a:rPr lang="cs-CZ" dirty="0"/>
              <a:t>Kampaň na webech (zpravodajských i odborných) a v odborném tisku</a:t>
            </a:r>
          </a:p>
          <a:p>
            <a:pPr lvl="1"/>
            <a:r>
              <a:rPr lang="cs-CZ" dirty="0"/>
              <a:t>Trvání 17. 12. 2020 – 17. 6. 2020 (6 měsíců)</a:t>
            </a:r>
          </a:p>
          <a:p>
            <a:pPr lvl="1"/>
            <a:r>
              <a:rPr lang="cs-CZ" dirty="0" err="1"/>
              <a:t>Webbannery</a:t>
            </a:r>
            <a:r>
              <a:rPr lang="cs-CZ" dirty="0"/>
              <a:t> (lidovky, </a:t>
            </a:r>
            <a:r>
              <a:rPr lang="cs-CZ" dirty="0" err="1"/>
              <a:t>idnes</a:t>
            </a:r>
            <a:r>
              <a:rPr lang="cs-CZ" dirty="0"/>
              <a:t>, reflex, www.panelplus.cz, www.modernibyt.cz, www.bydlenimagazin.cz, www.bydleni.cz, www.novebydleni.cz, stavbabydleni.cz)</a:t>
            </a:r>
          </a:p>
          <a:p>
            <a:pPr lvl="1"/>
            <a:r>
              <a:rPr lang="cs-CZ" dirty="0"/>
              <a:t>Rotující formáty na </a:t>
            </a:r>
            <a:r>
              <a:rPr lang="cs-CZ" dirty="0" err="1"/>
              <a:t>Facebooku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Inzerce v časopisech např. moderní byt a bydlení</a:t>
            </a:r>
          </a:p>
          <a:p>
            <a:pPr lvl="1"/>
            <a:r>
              <a:rPr lang="cs-CZ" dirty="0"/>
              <a:t>Cíl: nasměrovat cílovou skupinu na </a:t>
            </a:r>
            <a:r>
              <a:rPr lang="cs-CZ" dirty="0" err="1"/>
              <a:t>microsite</a:t>
            </a:r>
            <a:r>
              <a:rPr lang="cs-CZ" dirty="0"/>
              <a:t> </a:t>
            </a:r>
            <a:r>
              <a:rPr lang="cs-CZ" dirty="0">
                <a:hlinkClick r:id="rId2"/>
              </a:rPr>
              <a:t>www.jdetozateplit.cz</a:t>
            </a:r>
            <a:r>
              <a:rPr lang="cs-CZ" dirty="0"/>
              <a:t> a poté na web www.sfpi.cz</a:t>
            </a:r>
          </a:p>
          <a:p>
            <a:r>
              <a:rPr lang="cs-CZ" dirty="0"/>
              <a:t>Aktivity SFPI: direct mail/</a:t>
            </a:r>
            <a:r>
              <a:rPr lang="cs-CZ" dirty="0" err="1"/>
              <a:t>newsletter</a:t>
            </a:r>
            <a:r>
              <a:rPr lang="cs-CZ" dirty="0"/>
              <a:t>, poskytování konzultací</a:t>
            </a:r>
          </a:p>
          <a:p>
            <a:r>
              <a:rPr lang="cs-CZ" dirty="0"/>
              <a:t>Z důvodu covid-19 nebyly realizovány semináře pro potenciální žadatele, účast na veletrzích nebo konferencích, které by návazně podpořily kampaň</a:t>
            </a:r>
          </a:p>
          <a:p>
            <a:r>
              <a:rPr lang="cs-CZ" dirty="0"/>
              <a:t>K 9. 4.: průměrný týdenní počet žádostí o úvěr od spuštění kampaně nárůst o 15 %.</a:t>
            </a:r>
          </a:p>
          <a:p>
            <a:r>
              <a:rPr lang="cs-CZ" dirty="0"/>
              <a:t>03-04/2021: 16 800 uživatelů navštívilo </a:t>
            </a:r>
            <a:r>
              <a:rPr lang="cs-CZ" dirty="0" err="1"/>
              <a:t>microsite</a:t>
            </a:r>
            <a:r>
              <a:rPr lang="cs-CZ" dirty="0"/>
              <a:t>, přes 18 000 návštěv</a:t>
            </a:r>
          </a:p>
          <a:p>
            <a:r>
              <a:rPr lang="cs-CZ" dirty="0"/>
              <a:t>V dubnu průměrná návštěvnost </a:t>
            </a:r>
            <a:r>
              <a:rPr lang="cs-CZ" dirty="0" err="1"/>
              <a:t>microsite</a:t>
            </a:r>
            <a:r>
              <a:rPr lang="cs-CZ" dirty="0"/>
              <a:t> 100 lidí denně (bez kampaně minimální návštěvnost)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3285266"/>
      </p:ext>
    </p:extLst>
  </p:cSld>
  <p:clrMapOvr>
    <a:masterClrMapping/>
  </p:clrMapOvr>
  <p:transition spd="slow">
    <p:push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2541CE-BC0E-40B2-9A89-47E4D41F4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1042"/>
            <a:ext cx="7886700" cy="931014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Kampaň FN IROP – ukázka</a:t>
            </a:r>
            <a:endParaRPr lang="cs-CZ" sz="29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6" y="779769"/>
            <a:ext cx="4267200" cy="2438400"/>
          </a:xfrm>
          <a:prstGeom prst="rect">
            <a:avLst/>
          </a:prstGeom>
        </p:spPr>
      </p:pic>
      <p:sp>
        <p:nvSpPr>
          <p:cNvPr id="6" name="Ovál 5"/>
          <p:cNvSpPr/>
          <p:nvPr/>
        </p:nvSpPr>
        <p:spPr>
          <a:xfrm>
            <a:off x="2098412" y="2242809"/>
            <a:ext cx="1262743" cy="975360"/>
          </a:xfrm>
          <a:prstGeom prst="ellipse">
            <a:avLst/>
          </a:prstGeom>
          <a:noFill/>
          <a:ln w="28575">
            <a:solidFill>
              <a:srgbClr val="1D70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229" y="823689"/>
            <a:ext cx="4500439" cy="2704767"/>
          </a:xfrm>
          <a:prstGeom prst="rect">
            <a:avLst/>
          </a:prstGeom>
        </p:spPr>
      </p:pic>
      <p:sp>
        <p:nvSpPr>
          <p:cNvPr id="8" name="Ovál 7"/>
          <p:cNvSpPr/>
          <p:nvPr/>
        </p:nvSpPr>
        <p:spPr>
          <a:xfrm>
            <a:off x="5002362" y="2546941"/>
            <a:ext cx="1297577" cy="870231"/>
          </a:xfrm>
          <a:prstGeom prst="ellipse">
            <a:avLst/>
          </a:prstGeom>
          <a:noFill/>
          <a:ln w="28575">
            <a:solidFill>
              <a:srgbClr val="1D70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495" y="3218169"/>
            <a:ext cx="3762103" cy="2907844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3738920" y="4285888"/>
            <a:ext cx="1062445" cy="1840125"/>
          </a:xfrm>
          <a:prstGeom prst="ellipse">
            <a:avLst/>
          </a:prstGeom>
          <a:noFill/>
          <a:ln w="28575">
            <a:solidFill>
              <a:srgbClr val="1D70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378" y="1936684"/>
            <a:ext cx="2694298" cy="4250289"/>
          </a:xfrm>
          <a:prstGeom prst="rect">
            <a:avLst/>
          </a:prstGeom>
        </p:spPr>
      </p:pic>
      <p:sp>
        <p:nvSpPr>
          <p:cNvPr id="14" name="Ovál 13"/>
          <p:cNvSpPr/>
          <p:nvPr/>
        </p:nvSpPr>
        <p:spPr>
          <a:xfrm>
            <a:off x="7977005" y="4346848"/>
            <a:ext cx="1135341" cy="1914615"/>
          </a:xfrm>
          <a:prstGeom prst="ellipse">
            <a:avLst/>
          </a:prstGeom>
          <a:noFill/>
          <a:ln w="28575">
            <a:solidFill>
              <a:srgbClr val="1D70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8905195"/>
      </p:ext>
    </p:extLst>
  </p:cSld>
  <p:clrMapOvr>
    <a:masterClrMapping/>
  </p:clrMapOvr>
  <p:transition spd="slow">
    <p:push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2FED1C-F195-4878-AF9B-EDC50B6D5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2402270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7. Aktualizace Evaluačního plánu IROP</a:t>
            </a:r>
          </a:p>
        </p:txBody>
      </p:sp>
    </p:spTree>
    <p:extLst>
      <p:ext uri="{BB962C8B-B14F-4D97-AF65-F5344CB8AC3E}">
        <p14:creationId xmlns:p14="http://schemas.microsoft.com/office/powerpoint/2010/main" val="4060235901"/>
      </p:ext>
    </p:extLst>
  </p:cSld>
  <p:clrMapOvr>
    <a:masterClrMapping/>
  </p:clrMapOvr>
  <p:transition spd="slow">
    <p:push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Změny evaluačního plánu IROP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Aktualizace EP zohledňuje tyto změny:</a:t>
            </a:r>
            <a:endParaRPr lang="cs-CZ" sz="1600" dirty="0"/>
          </a:p>
          <a:p>
            <a:pPr lvl="1">
              <a:lnSpc>
                <a:spcPct val="200000"/>
              </a:lnSpc>
            </a:pPr>
            <a:r>
              <a:rPr lang="cs-CZ" sz="1600" dirty="0"/>
              <a:t>Zapracování informace o ukončení již zrealizovaných evaluací</a:t>
            </a:r>
          </a:p>
          <a:p>
            <a:pPr lvl="1">
              <a:lnSpc>
                <a:spcPct val="200000"/>
              </a:lnSpc>
            </a:pPr>
            <a:r>
              <a:rPr lang="cs-CZ" sz="1600" dirty="0"/>
              <a:t>Zařazení nové ad hoc evaluace </a:t>
            </a:r>
            <a:r>
              <a:rPr lang="cs-CZ" sz="1600" dirty="0" err="1"/>
              <a:t>ReactEU</a:t>
            </a:r>
            <a:r>
              <a:rPr lang="cs-CZ" sz="1600" dirty="0"/>
              <a:t> do EP</a:t>
            </a:r>
          </a:p>
          <a:p>
            <a:pPr lvl="1">
              <a:lnSpc>
                <a:spcPct val="200000"/>
              </a:lnSpc>
            </a:pPr>
            <a:r>
              <a:rPr lang="cs-CZ" sz="1600" dirty="0"/>
              <a:t>Úpravy harmonogramů plánovaných evaluací </a:t>
            </a:r>
          </a:p>
          <a:p>
            <a:pPr marL="342900" lvl="1" indent="0">
              <a:lnSpc>
                <a:spcPct val="200000"/>
              </a:lnSpc>
              <a:buNone/>
            </a:pPr>
            <a:endParaRPr lang="cs-CZ" sz="1600" dirty="0"/>
          </a:p>
          <a:p>
            <a:pPr marL="0" indent="0" algn="just">
              <a:lnSpc>
                <a:spcPct val="200000"/>
              </a:lnSpc>
              <a:buNone/>
            </a:pPr>
            <a:r>
              <a:rPr lang="cs-CZ" sz="1600" b="1" dirty="0"/>
              <a:t>Aktualizace EP byla projednána a 28. dubna 2021 schválena PSE ŘO IROP</a:t>
            </a:r>
          </a:p>
          <a:p>
            <a:pPr marL="342900" lvl="1" indent="0">
              <a:lnSpc>
                <a:spcPct val="200000"/>
              </a:lnSpc>
              <a:buNone/>
            </a:pPr>
            <a:endParaRPr lang="cs-CZ" sz="1800" dirty="0"/>
          </a:p>
          <a:p>
            <a:pPr marL="342900" lvl="1" indent="0">
              <a:buNone/>
            </a:pPr>
            <a:endParaRPr lang="cs-CZ" sz="1800" dirty="0"/>
          </a:p>
          <a:p>
            <a:pPr marL="342900" lvl="1" indent="0">
              <a:buNone/>
            </a:pP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845654665"/>
      </p:ext>
    </p:extLst>
  </p:cSld>
  <p:clrMapOvr>
    <a:masterClrMapping/>
  </p:clrMapOvr>
  <p:transition spd="slow">
    <p:push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BB685F-65B8-4B1D-B78A-780BA0938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Ukončené evaluace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77C550-DDE3-44C6-9195-13B2ACE1C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42816"/>
            <a:ext cx="8110903" cy="3074894"/>
          </a:xfrm>
        </p:spPr>
        <p:txBody>
          <a:bodyPr>
            <a:normAutofit fontScale="92500"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cs-CZ" sz="1700" dirty="0"/>
              <a:t>Průzkum povědomí o IROP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cs-CZ" sz="1700" dirty="0"/>
              <a:t>Ex-ante evaluace Integrovaného regionálního operačního programu pro programové období 2021-2027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cs-CZ" sz="1700" dirty="0"/>
              <a:t>Evaluace Integrovaných nástrojů v IROP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1600" dirty="0"/>
              <a:t>Závěrečné zprávy jsou ke stažení na webu </a:t>
            </a:r>
            <a:br>
              <a:rPr lang="cs-CZ" sz="1600" dirty="0"/>
            </a:br>
            <a:r>
              <a:rPr lang="cs-CZ" sz="1600" dirty="0">
                <a:hlinkClick r:id="rId2"/>
              </a:rPr>
              <a:t>https://irop.mmr.cz/cs/zadatele-a-prijemci/dokumenty/ostatni-dokumenty-v-irop/evaluace-irop</a:t>
            </a:r>
            <a:r>
              <a:rPr lang="cs-CZ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06951498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Úvodní slovo zástupce Evropské komise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r>
              <a:rPr lang="en-US" sz="1800" dirty="0"/>
              <a:t>Andreas</a:t>
            </a:r>
            <a:r>
              <a:rPr lang="en-US" sz="1600" dirty="0"/>
              <a:t> von Busch</a:t>
            </a:r>
            <a:endParaRPr lang="cs-CZ" sz="1600" dirty="0"/>
          </a:p>
          <a:p>
            <a:pPr marL="0" indent="0" algn="ctr">
              <a:buNone/>
            </a:pPr>
            <a:r>
              <a:rPr lang="cs-CZ" sz="1600" dirty="0"/>
              <a:t>DG </a:t>
            </a:r>
            <a:r>
              <a:rPr lang="cs-CZ" sz="1600" dirty="0" err="1"/>
              <a:t>Regional</a:t>
            </a:r>
            <a:r>
              <a:rPr lang="cs-CZ" sz="1600" dirty="0"/>
              <a:t> and Urban </a:t>
            </a:r>
            <a:r>
              <a:rPr lang="cs-CZ" sz="1600" dirty="0" err="1"/>
              <a:t>Policy</a:t>
            </a:r>
            <a:endParaRPr lang="cs-CZ" sz="16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2186279"/>
      </p:ext>
    </p:extLst>
  </p:cSld>
  <p:clrMapOvr>
    <a:masterClrMapping/>
  </p:clrMapOvr>
  <p:transition spd="slow">
    <p:push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5A2C5B-2FBB-46B1-937C-D2FC5995F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Zařazení ad hoc evaluace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D5B63F-B660-4792-B397-1F388EF87F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200000"/>
              </a:lnSpc>
              <a:buNone/>
            </a:pPr>
            <a:r>
              <a:rPr lang="cs-CZ" sz="1600" b="1" dirty="0"/>
              <a:t>Evaluace SC 6.1</a:t>
            </a:r>
          </a:p>
          <a:p>
            <a:pPr lvl="1" algn="just">
              <a:lnSpc>
                <a:spcPct val="200000"/>
              </a:lnSpc>
            </a:pPr>
            <a:r>
              <a:rPr lang="cs-CZ" sz="1600" dirty="0"/>
              <a:t>Jedná se o evaluaci, jejímž cílem je posoudit účinnost, efektivnost, dopad a </a:t>
            </a:r>
            <a:r>
              <a:rPr lang="cs-CZ" sz="1600" dirty="0" err="1"/>
              <a:t>inkluzivitu</a:t>
            </a:r>
            <a:r>
              <a:rPr lang="cs-CZ" sz="1600" dirty="0"/>
              <a:t> zdrojů REACT-EU</a:t>
            </a:r>
          </a:p>
          <a:p>
            <a:pPr lvl="1" algn="just">
              <a:lnSpc>
                <a:spcPct val="200000"/>
              </a:lnSpc>
            </a:pPr>
            <a:r>
              <a:rPr lang="cs-CZ" sz="1600" dirty="0"/>
              <a:t>Harmonogram evaluace: 2023-2024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766556"/>
      </p:ext>
    </p:extLst>
  </p:cSld>
  <p:clrMapOvr>
    <a:masterClrMapping/>
  </p:clrMapOvr>
  <p:transition spd="slow">
    <p:push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Změny harmonogramu EP IROP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7195807"/>
              </p:ext>
            </p:extLst>
          </p:nvPr>
        </p:nvGraphicFramePr>
        <p:xfrm>
          <a:off x="712177" y="1890345"/>
          <a:ext cx="7779968" cy="3297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6788">
                  <a:extLst>
                    <a:ext uri="{9D8B030D-6E8A-4147-A177-3AD203B41FA5}">
                      <a16:colId xmlns:a16="http://schemas.microsoft.com/office/drawing/2014/main" val="886735801"/>
                    </a:ext>
                  </a:extLst>
                </a:gridCol>
                <a:gridCol w="1669042">
                  <a:extLst>
                    <a:ext uri="{9D8B030D-6E8A-4147-A177-3AD203B41FA5}">
                      <a16:colId xmlns:a16="http://schemas.microsoft.com/office/drawing/2014/main" val="3553932812"/>
                    </a:ext>
                  </a:extLst>
                </a:gridCol>
                <a:gridCol w="1724138">
                  <a:extLst>
                    <a:ext uri="{9D8B030D-6E8A-4147-A177-3AD203B41FA5}">
                      <a16:colId xmlns:a16="http://schemas.microsoft.com/office/drawing/2014/main" val="949115252"/>
                    </a:ext>
                  </a:extLst>
                </a:gridCol>
              </a:tblGrid>
              <a:tr h="655797">
                <a:tc gridSpan="3"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Evaluace s upraveným</a:t>
                      </a:r>
                      <a:r>
                        <a:rPr lang="cs-CZ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harmonogramem</a:t>
                      </a:r>
                      <a:endParaRPr lang="cs-CZ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8565136"/>
                  </a:ext>
                </a:extLst>
              </a:tr>
              <a:tr h="830676"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evaluace</a:t>
                      </a:r>
                    </a:p>
                  </a:txBody>
                  <a:tcPr marL="68580" marR="68580" marT="34290" marB="3429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Původní harmonogram</a:t>
                      </a:r>
                    </a:p>
                  </a:txBody>
                  <a:tcPr marL="68580" marR="68580" marT="34290" marB="3429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Nový harmonogram</a:t>
                      </a:r>
                    </a:p>
                  </a:txBody>
                  <a:tcPr marL="68580" marR="68580" marT="34290" marB="3429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600512"/>
                  </a:ext>
                </a:extLst>
              </a:tr>
              <a:tr h="9233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„Vyhodnocení systému výzev a procesu hodnocení projektů IROP“</a:t>
                      </a:r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4Q 2020-1Q 2021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2Q 2020-3Q</a:t>
                      </a:r>
                      <a:r>
                        <a:rPr lang="cs-CZ" sz="1400" baseline="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2021</a:t>
                      </a:r>
                      <a:endParaRPr lang="cs-CZ" sz="14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212328056"/>
                  </a:ext>
                </a:extLst>
              </a:tr>
              <a:tr h="8873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„Evaluace PO1 a PO3 IROP: Případové studie projektů“ </a:t>
                      </a:r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1Q 2021-4Q 2021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1Q 2021-1Q 2022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7020412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149394"/>
      </p:ext>
    </p:extLst>
  </p:cSld>
  <p:clrMapOvr>
    <a:masterClrMapping/>
  </p:clrMapOvr>
  <p:transition spd="slow">
    <p:push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19303-E245-472C-A429-04F946D6E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2291897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8. Stručná informace o IROP 2021-2027</a:t>
            </a:r>
          </a:p>
        </p:txBody>
      </p:sp>
    </p:spTree>
    <p:extLst>
      <p:ext uri="{BB962C8B-B14F-4D97-AF65-F5344CB8AC3E}">
        <p14:creationId xmlns:p14="http://schemas.microsoft.com/office/powerpoint/2010/main" val="1492038340"/>
      </p:ext>
    </p:extLst>
  </p:cSld>
  <p:clrMapOvr>
    <a:masterClrMapping/>
  </p:clrMapOvr>
  <p:transition spd="slow">
    <p:push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Stav příprav IROP 2021+ </a:t>
            </a:r>
          </a:p>
        </p:txBody>
      </p:sp>
      <p:sp>
        <p:nvSpPr>
          <p:cNvPr id="5" name="Google Shape;158;p23"/>
          <p:cNvSpPr txBox="1">
            <a:spLocks noGrp="1"/>
          </p:cNvSpPr>
          <p:nvPr>
            <p:ph idx="1"/>
          </p:nvPr>
        </p:nvSpPr>
        <p:spPr>
          <a:xfrm>
            <a:off x="466928" y="1663431"/>
            <a:ext cx="8025216" cy="4396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1600" dirty="0"/>
              <a:t>Přípravný výbor IROP byl informován o změnách v návrhu </a:t>
            </a:r>
            <a:br>
              <a:rPr lang="cs-CZ" sz="1600" dirty="0"/>
            </a:br>
            <a:r>
              <a:rPr lang="cs-CZ" sz="1600" dirty="0"/>
              <a:t>PD IROP  z důvodu zabezpečení klimatického příspěvku za ČR, včetně aktualizovaného finančního plánu IROP.</a:t>
            </a:r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1600" dirty="0"/>
              <a:t>Dnes spouštíme meziresortní připomínkové řízení k PD IROP. </a:t>
            </a:r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1600" dirty="0"/>
              <a:t>Od příštího týdne zahajujeme neformální vyjednávání s EK k návrhu programového dokumentu. </a:t>
            </a:r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1600" dirty="0"/>
              <a:t>Spuštěn konzultační servis pro žadatele v IROP 2021+</a:t>
            </a:r>
          </a:p>
          <a:p>
            <a:pPr marL="800100" lvl="1" indent="-342900">
              <a:buFont typeface="+mj-lt"/>
              <a:buAutoNum type="arabicPeriod"/>
            </a:pPr>
            <a:endParaRPr lang="cs-CZ" sz="1600" dirty="0"/>
          </a:p>
          <a:p>
            <a:pPr marL="800100" lvl="1" indent="-342900">
              <a:buFont typeface="+mj-lt"/>
              <a:buAutoNum type="arabicPeriod"/>
            </a:pPr>
            <a:endParaRPr lang="cs-CZ" sz="2000" dirty="0"/>
          </a:p>
          <a:p>
            <a:pPr marL="457200" lvl="1" indent="0">
              <a:buNone/>
            </a:pPr>
            <a:endParaRPr lang="cs-CZ" sz="1800" dirty="0">
              <a:solidFill>
                <a:schemeClr val="tx1"/>
              </a:solidFill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Pts val="1500"/>
              <a:buFont typeface="Arial"/>
              <a:buChar char="•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9053239"/>
      </p:ext>
    </p:extLst>
  </p:cSld>
  <p:clrMapOvr>
    <a:masterClrMapping/>
  </p:clrMapOvr>
  <p:transition spd="slow">
    <p:push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Konzultační servis</a:t>
            </a:r>
          </a:p>
        </p:txBody>
      </p:sp>
      <p:sp>
        <p:nvSpPr>
          <p:cNvPr id="5" name="Google Shape;158;p23"/>
          <p:cNvSpPr txBox="1">
            <a:spLocks noGrp="1"/>
          </p:cNvSpPr>
          <p:nvPr>
            <p:ph idx="1"/>
          </p:nvPr>
        </p:nvSpPr>
        <p:spPr>
          <a:xfrm>
            <a:off x="466928" y="1663431"/>
            <a:ext cx="8025216" cy="4396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1">
              <a:spcBef>
                <a:spcPts val="1200"/>
              </a:spcBef>
            </a:pPr>
            <a:r>
              <a:rPr lang="cs-CZ" sz="1600" dirty="0"/>
              <a:t>Preferovaný nástroj pro konzultace/dotazy před podáním žádosti o podporu </a:t>
            </a:r>
          </a:p>
          <a:p>
            <a:pPr lvl="1">
              <a:spcBef>
                <a:spcPts val="1200"/>
              </a:spcBef>
            </a:pPr>
            <a:endParaRPr lang="cs-CZ" sz="1600" dirty="0"/>
          </a:p>
          <a:p>
            <a:pPr lvl="1">
              <a:spcBef>
                <a:spcPts val="1200"/>
              </a:spcBef>
            </a:pPr>
            <a:r>
              <a:rPr lang="cs-CZ" sz="1600" dirty="0"/>
              <a:t>Dostupný přes webový prohlížeč: </a:t>
            </a:r>
            <a:r>
              <a:rPr lang="cs-CZ" sz="1600" dirty="0">
                <a:hlinkClick r:id="rId2"/>
              </a:rPr>
              <a:t>https://ks.crr.cz/</a:t>
            </a:r>
            <a:r>
              <a:rPr lang="cs-CZ" sz="1600" dirty="0"/>
              <a:t>   </a:t>
            </a:r>
          </a:p>
          <a:p>
            <a:pPr lvl="1">
              <a:spcBef>
                <a:spcPts val="1200"/>
              </a:spcBef>
            </a:pPr>
            <a:endParaRPr lang="cs-CZ" sz="1600" dirty="0"/>
          </a:p>
          <a:p>
            <a:pPr lvl="1">
              <a:spcBef>
                <a:spcPts val="1200"/>
              </a:spcBef>
            </a:pPr>
            <a:r>
              <a:rPr lang="cs-CZ" sz="1600" dirty="0"/>
              <a:t>Jednoduchý přístup pro Centrum a ŘO IROP zároveň</a:t>
            </a:r>
          </a:p>
          <a:p>
            <a:pPr lvl="1">
              <a:spcBef>
                <a:spcPts val="1200"/>
              </a:spcBef>
            </a:pPr>
            <a:endParaRPr lang="cs-CZ" sz="1600" dirty="0"/>
          </a:p>
          <a:p>
            <a:pPr lvl="1">
              <a:spcBef>
                <a:spcPts val="1200"/>
              </a:spcBef>
            </a:pPr>
            <a:r>
              <a:rPr lang="cs-CZ" sz="1600" dirty="0"/>
              <a:t>Funguje na principu </a:t>
            </a:r>
            <a:r>
              <a:rPr lang="cs-CZ" sz="1600" dirty="0" err="1"/>
              <a:t>helpdesk</a:t>
            </a:r>
            <a:r>
              <a:rPr lang="cs-CZ" sz="1600" dirty="0"/>
              <a:t> / </a:t>
            </a:r>
            <a:r>
              <a:rPr lang="cs-CZ" sz="1600" dirty="0" err="1"/>
              <a:t>service</a:t>
            </a:r>
            <a:r>
              <a:rPr lang="cs-CZ" sz="1600" dirty="0"/>
              <a:t> </a:t>
            </a:r>
            <a:r>
              <a:rPr lang="cs-CZ" sz="1600" dirty="0" err="1"/>
              <a:t>desk</a:t>
            </a:r>
            <a:endParaRPr lang="cs-CZ" sz="1600" dirty="0"/>
          </a:p>
          <a:p>
            <a:pPr lvl="1">
              <a:spcBef>
                <a:spcPts val="1200"/>
              </a:spcBef>
            </a:pPr>
            <a:endParaRPr lang="cs-CZ" sz="1600" dirty="0"/>
          </a:p>
          <a:p>
            <a:pPr lvl="1">
              <a:spcBef>
                <a:spcPts val="1200"/>
              </a:spcBef>
            </a:pPr>
            <a:r>
              <a:rPr lang="cs-CZ" sz="1600" dirty="0"/>
              <a:t>Možnost zveřejnění dotazu jako FAQ </a:t>
            </a:r>
          </a:p>
          <a:p>
            <a:pPr marL="800100" lvl="1" indent="-342900">
              <a:buFont typeface="+mj-lt"/>
              <a:buAutoNum type="arabicPeriod"/>
            </a:pPr>
            <a:endParaRPr lang="cs-CZ" sz="1600" dirty="0"/>
          </a:p>
          <a:p>
            <a:pPr marL="800100" lvl="1" indent="-342900">
              <a:buFont typeface="+mj-lt"/>
              <a:buAutoNum type="arabicPeriod"/>
            </a:pPr>
            <a:endParaRPr lang="cs-CZ" sz="2000" dirty="0"/>
          </a:p>
          <a:p>
            <a:pPr marL="457200" lvl="1" indent="0">
              <a:buNone/>
            </a:pPr>
            <a:endParaRPr lang="cs-CZ" sz="1800" dirty="0">
              <a:solidFill>
                <a:schemeClr val="tx1"/>
              </a:solidFill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Pts val="1500"/>
              <a:buFont typeface="Arial"/>
              <a:buChar char="•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376562"/>
      </p:ext>
    </p:extLst>
  </p:cSld>
  <p:clrMapOvr>
    <a:masterClrMapping/>
  </p:clrMapOvr>
  <p:transition spd="slow">
    <p:push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9345C14-E618-4F46-91DD-016F90F31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>
                <a:solidFill>
                  <a:schemeClr val="bg1"/>
                </a:solidFill>
              </a:rPr>
              <a:pPr/>
              <a:t>55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Tabulka 3">
            <a:extLst>
              <a:ext uri="{FF2B5EF4-FFF2-40B4-BE49-F238E27FC236}">
                <a16:creationId xmlns:a16="http://schemas.microsoft.com/office/drawing/2014/main" id="{8C6C54C2-9E40-4E55-84E2-AA8F451CE4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244950"/>
              </p:ext>
            </p:extLst>
          </p:nvPr>
        </p:nvGraphicFramePr>
        <p:xfrm>
          <a:off x="844709" y="1310850"/>
          <a:ext cx="7620000" cy="48718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0213">
                  <a:extLst>
                    <a:ext uri="{9D8B030D-6E8A-4147-A177-3AD203B41FA5}">
                      <a16:colId xmlns:a16="http://schemas.microsoft.com/office/drawing/2014/main" val="2517165123"/>
                    </a:ext>
                  </a:extLst>
                </a:gridCol>
                <a:gridCol w="4089787">
                  <a:extLst>
                    <a:ext uri="{9D8B030D-6E8A-4147-A177-3AD203B41FA5}">
                      <a16:colId xmlns:a16="http://schemas.microsoft.com/office/drawing/2014/main" val="4225197344"/>
                    </a:ext>
                  </a:extLst>
                </a:gridCol>
              </a:tblGrid>
              <a:tr h="725591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Přínosy pro tazatele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Přínosy pro Centrum a ŘO IROP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589770"/>
                  </a:ext>
                </a:extLst>
              </a:tr>
              <a:tr h="1036559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Dotazy a odpovědi uložené </a:t>
                      </a:r>
                      <a:br>
                        <a:rPr lang="pl-PL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jednom prostředí KS</a:t>
                      </a:r>
                      <a:endParaRPr lang="cs-CZ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Vytvoření databáze obsahující dotazy tazatelů napříč ČR, napříč IROP</a:t>
                      </a:r>
                    </a:p>
                    <a:p>
                      <a:pPr algn="ctr"/>
                      <a:endParaRPr lang="cs-CZ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3370291"/>
                  </a:ext>
                </a:extLst>
              </a:tr>
              <a:tr h="1036559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Zasílání notifikací na email </a:t>
                      </a:r>
                      <a:br>
                        <a:rPr lang="cs-CZ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při jakékoliv změně stavu dotazu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Automatické přiřazení řešitele dotazu </a:t>
                      </a:r>
                      <a:br>
                        <a:rPr lang="cs-CZ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 základě delegačního pravidla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439528"/>
                  </a:ext>
                </a:extLst>
              </a:tr>
              <a:tr h="1036559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Přístup k FAQ pro registrované </a:t>
                      </a:r>
                      <a:br>
                        <a:rPr lang="cs-CZ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it-IT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neregistrované uživatele</a:t>
                      </a:r>
                      <a:endParaRPr lang="cs-CZ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Možnost konzultace dotazů s kolegy </a:t>
                      </a:r>
                      <a:br>
                        <a:rPr lang="cs-CZ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 ŘO IROP v prostředí 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194390"/>
                  </a:ext>
                </a:extLst>
              </a:tr>
              <a:tr h="1036559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Pokročilé možnosti vyhledávání, filtrování a řazení v prostředí KS v rámci svých dotazů a FAQ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Zajištění jednotnosti odpovědí napříč územními pracovišti Centra a ŘO IROP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062447"/>
                  </a:ext>
                </a:extLst>
              </a:tr>
            </a:tbl>
          </a:graphicData>
        </a:graphic>
      </p:graphicFrame>
      <p:sp>
        <p:nvSpPr>
          <p:cNvPr id="5" name="Title 3">
            <a:extLst>
              <a:ext uri="{FF2B5EF4-FFF2-40B4-BE49-F238E27FC236}">
                <a16:creationId xmlns:a16="http://schemas.microsoft.com/office/drawing/2014/main" id="{92D83F19-E070-4934-8EA0-92460B8F5674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Hlavní přínosy Konzultačního servisu IROP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722962" y="635528"/>
            <a:ext cx="7863494" cy="14604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cs-CZ" b="1" dirty="0"/>
              <a:t>Konzultační servis</a:t>
            </a:r>
          </a:p>
        </p:txBody>
      </p:sp>
    </p:spTree>
    <p:extLst>
      <p:ext uri="{BB962C8B-B14F-4D97-AF65-F5344CB8AC3E}">
        <p14:creationId xmlns:p14="http://schemas.microsoft.com/office/powerpoint/2010/main" val="13892295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Konzultační servis</a:t>
            </a:r>
          </a:p>
        </p:txBody>
      </p:sp>
      <p:sp>
        <p:nvSpPr>
          <p:cNvPr id="5" name="Google Shape;158;p23"/>
          <p:cNvSpPr txBox="1">
            <a:spLocks noGrp="1"/>
          </p:cNvSpPr>
          <p:nvPr>
            <p:ph idx="1"/>
          </p:nvPr>
        </p:nvSpPr>
        <p:spPr>
          <a:xfrm>
            <a:off x="932920" y="1276570"/>
            <a:ext cx="8025216" cy="4396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1">
              <a:spcBef>
                <a:spcPts val="1200"/>
              </a:spcBef>
            </a:pPr>
            <a:r>
              <a:rPr lang="cs-CZ" sz="1600" dirty="0"/>
              <a:t>Spuštění ostrého (pilotního) provozu dne 26. 2. 2021 </a:t>
            </a:r>
            <a:br>
              <a:rPr lang="cs-CZ" sz="1600" dirty="0"/>
            </a:br>
            <a:r>
              <a:rPr lang="cs-CZ" sz="1600" dirty="0"/>
              <a:t>s avízy výzev k REACT-EU</a:t>
            </a:r>
          </a:p>
          <a:p>
            <a:pPr lvl="1">
              <a:spcBef>
                <a:spcPts val="1200"/>
              </a:spcBef>
            </a:pPr>
            <a:r>
              <a:rPr lang="cs-CZ" sz="1600" dirty="0"/>
              <a:t>Spuštění podávání dotazů k IROP 21-27 dne 23. 3. 2021</a:t>
            </a:r>
          </a:p>
          <a:p>
            <a:pPr marL="457200" lvl="1" indent="0">
              <a:spcBef>
                <a:spcPts val="1200"/>
              </a:spcBef>
              <a:buNone/>
            </a:pPr>
            <a:endParaRPr lang="cs-CZ" sz="1600" dirty="0"/>
          </a:p>
          <a:p>
            <a:pPr marL="457200" lvl="1" indent="0">
              <a:spcBef>
                <a:spcPts val="1200"/>
              </a:spcBef>
              <a:buNone/>
            </a:pPr>
            <a:endParaRPr lang="cs-CZ" sz="1600" dirty="0"/>
          </a:p>
          <a:p>
            <a:pPr marL="457200" lvl="1" indent="0">
              <a:spcBef>
                <a:spcPts val="1200"/>
              </a:spcBef>
              <a:buNone/>
            </a:pPr>
            <a:endParaRPr lang="cs-CZ" sz="1600" dirty="0"/>
          </a:p>
          <a:p>
            <a:pPr marL="457200" lvl="1" indent="0">
              <a:spcBef>
                <a:spcPts val="1200"/>
              </a:spcBef>
              <a:buNone/>
            </a:pPr>
            <a:endParaRPr lang="cs-CZ" sz="1600" dirty="0"/>
          </a:p>
          <a:p>
            <a:pPr marL="457200" lvl="1" indent="0">
              <a:spcBef>
                <a:spcPts val="1200"/>
              </a:spcBef>
              <a:buNone/>
            </a:pPr>
            <a:endParaRPr lang="cs-CZ" sz="1600" dirty="0"/>
          </a:p>
          <a:p>
            <a:pPr marL="457200" lvl="1" indent="0">
              <a:spcBef>
                <a:spcPts val="1200"/>
              </a:spcBef>
              <a:buNone/>
            </a:pPr>
            <a:endParaRPr lang="cs-CZ" sz="1600" dirty="0"/>
          </a:p>
          <a:p>
            <a:pPr marL="457200" lvl="1" indent="0">
              <a:spcBef>
                <a:spcPts val="1200"/>
              </a:spcBef>
              <a:buNone/>
            </a:pPr>
            <a:r>
              <a:rPr lang="cs-CZ" sz="1600" dirty="0"/>
              <a:t>Ke dni 3. 5. 2021: </a:t>
            </a:r>
          </a:p>
          <a:p>
            <a:pPr lvl="1">
              <a:spcBef>
                <a:spcPts val="1200"/>
              </a:spcBef>
            </a:pPr>
            <a:r>
              <a:rPr lang="cs-CZ" sz="1600" dirty="0"/>
              <a:t>	Registrováno 310 tazatelů</a:t>
            </a:r>
          </a:p>
          <a:p>
            <a:pPr lvl="1">
              <a:spcBef>
                <a:spcPts val="1200"/>
              </a:spcBef>
            </a:pPr>
            <a:r>
              <a:rPr lang="cs-CZ" sz="1600" dirty="0"/>
              <a:t>	Podáno 649 dotazů</a:t>
            </a:r>
          </a:p>
          <a:p>
            <a:pPr lvl="1">
              <a:spcBef>
                <a:spcPts val="1200"/>
              </a:spcBef>
            </a:pPr>
            <a:r>
              <a:rPr lang="cs-CZ" sz="1600" dirty="0"/>
              <a:t>	Zodpovězeno 625 dotazů</a:t>
            </a:r>
          </a:p>
          <a:p>
            <a:pPr marL="800100" lvl="1" indent="-342900">
              <a:buFont typeface="+mj-lt"/>
              <a:buAutoNum type="arabicPeriod"/>
            </a:pPr>
            <a:endParaRPr lang="cs-CZ" sz="1600" dirty="0"/>
          </a:p>
          <a:p>
            <a:pPr marL="800100" lvl="1" indent="-342900">
              <a:buFont typeface="+mj-lt"/>
              <a:buAutoNum type="arabicPeriod"/>
            </a:pPr>
            <a:endParaRPr lang="cs-CZ" sz="2000" dirty="0"/>
          </a:p>
          <a:p>
            <a:pPr marL="457200" lvl="1" indent="0">
              <a:buNone/>
            </a:pPr>
            <a:endParaRPr lang="cs-CZ" sz="1800" dirty="0">
              <a:solidFill>
                <a:schemeClr val="tx1"/>
              </a:solidFill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Pts val="1500"/>
              <a:buFont typeface="Arial"/>
              <a:buChar char="•"/>
            </a:pPr>
            <a:endParaRPr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36B2A3E-357E-4475-B999-02308732B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00" y="2354554"/>
            <a:ext cx="6034088" cy="210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53721"/>
      </p:ext>
    </p:extLst>
  </p:cSld>
  <p:clrMapOvr>
    <a:masterClrMapping/>
  </p:clrMapOvr>
  <p:transition spd="slow">
    <p:push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63494" cy="859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spcBef>
                <a:spcPts val="0"/>
              </a:spcBef>
              <a:buClr>
                <a:srgbClr val="1D71B8"/>
              </a:buClr>
              <a:buSzPts val="2800"/>
            </a:pPr>
            <a:r>
              <a:rPr lang="cs-CZ" dirty="0">
                <a:solidFill>
                  <a:srgbClr val="1D70B8"/>
                </a:solidFill>
              </a:rPr>
              <a:t>Harmonogram přípravy IROP 2021 - 2027 </a:t>
            </a:r>
            <a:endParaRPr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361141"/>
              </p:ext>
            </p:extLst>
          </p:nvPr>
        </p:nvGraphicFramePr>
        <p:xfrm>
          <a:off x="628650" y="1063045"/>
          <a:ext cx="7861208" cy="4781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0074">
                  <a:extLst>
                    <a:ext uri="{9D8B030D-6E8A-4147-A177-3AD203B41FA5}">
                      <a16:colId xmlns:a16="http://schemas.microsoft.com/office/drawing/2014/main" val="1866809677"/>
                    </a:ext>
                  </a:extLst>
                </a:gridCol>
                <a:gridCol w="2285567">
                  <a:extLst>
                    <a:ext uri="{9D8B030D-6E8A-4147-A177-3AD203B41FA5}">
                      <a16:colId xmlns:a16="http://schemas.microsoft.com/office/drawing/2014/main" val="2671783359"/>
                    </a:ext>
                  </a:extLst>
                </a:gridCol>
                <a:gridCol w="2285567">
                  <a:extLst>
                    <a:ext uri="{9D8B030D-6E8A-4147-A177-3AD203B41FA5}">
                      <a16:colId xmlns:a16="http://schemas.microsoft.com/office/drawing/2014/main" val="3866175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Úkol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Termín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Garant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2834001"/>
                  </a:ext>
                </a:extLst>
              </a:tr>
              <a:tr h="591312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Pravidla spolufinancování programů (UV č. 354/2021)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12. dubna 2021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MF/vláda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416698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Připomínky EK k PD</a:t>
                      </a:r>
                      <a:r>
                        <a:rPr lang="cs-CZ" sz="1600" b="0" i="0" u="none" strike="noStrike" kern="1200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IROP</a:t>
                      </a:r>
                      <a:endParaRPr lang="en-US" sz="1600" b="0" i="0" u="none" strike="noStrike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cs-CZ" sz="1600" b="0" i="0" u="none" strike="noStrike" kern="1200" baseline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lang="cs-CZ" sz="1600" b="0" i="0" u="none" strike="noStrike" kern="1200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5. 2021</a:t>
                      </a:r>
                      <a:endParaRPr lang="en-US" sz="1600" b="0" i="0" u="none" strike="noStrike" kern="1200" baseline="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EK</a:t>
                      </a:r>
                      <a:endParaRPr lang="en-US" sz="1600" b="0" i="0" u="none" strike="noStrike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2728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Jednání s EK k PD IROP a</a:t>
                      </a:r>
                      <a:r>
                        <a:rPr lang="cs-CZ" sz="1600" b="0" i="0" u="none" strike="noStrike" kern="1200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DoP</a:t>
                      </a:r>
                      <a:endParaRPr lang="en-US" sz="1600" b="0" i="0" u="none" strike="noStrike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6.- 11. 5. 2021</a:t>
                      </a:r>
                      <a:endParaRPr lang="en-US" sz="1600" b="0" i="0" u="none" strike="noStrike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EK/ŘO IROP</a:t>
                      </a:r>
                      <a:endParaRPr lang="en-US" sz="1600" b="0" i="0" u="none" strike="noStrike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00576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Vnitřní připomínkové řízení k návrhu PD IROP</a:t>
                      </a:r>
                      <a:endParaRPr lang="en-US" sz="1600" b="0" i="0" u="none" strike="noStrike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 – 10. 5. 2021</a:t>
                      </a:r>
                      <a:endParaRPr lang="en-US" sz="1600" b="0" i="0" u="none" strike="noStrike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ŘO IROP</a:t>
                      </a:r>
                      <a:endParaRPr lang="en-US" sz="1600" b="0" i="0" u="none" strike="noStrike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27222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Meziresortní připomínkové řízení k návrhu PD IROP</a:t>
                      </a:r>
                      <a:endParaRPr lang="en-US" sz="1600" b="0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 – 18. 5. 2021</a:t>
                      </a:r>
                      <a:endParaRPr lang="en-US" sz="1600" b="0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ŘO IROP</a:t>
                      </a:r>
                      <a:endParaRPr lang="en-US" sz="1600" b="0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31035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SEA hodnocení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květen - červenec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SEA hodnotitel/MŽP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26114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Schválení PD IROP vládou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15. 9. 2021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Vláda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6040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Oficiální předložení PD IROP do EK (SFC)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 schválení vládou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ŘO IROP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9179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Schválení PD IROP 2021-2027 ze strany EK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cap="non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4.</a:t>
                      </a:r>
                      <a:r>
                        <a:rPr lang="cs-CZ" sz="1600" b="0" i="0" u="none" strike="noStrike" kern="1200" cap="non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 čtvrtletí </a:t>
                      </a: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Evropská komise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4130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PRVNÍ VÝZVY IROP 2021- 2027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600" b="1" i="0" u="none" strike="noStrike" kern="1200" cap="non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4.</a:t>
                      </a:r>
                      <a:r>
                        <a:rPr lang="cs-CZ" sz="1600" b="1" i="0" u="none" strike="noStrike" kern="1200" cap="non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 čtvrtletí </a:t>
                      </a:r>
                      <a:r>
                        <a:rPr lang="cs-CZ" sz="1600" b="1" i="0" u="none" strike="noStrike" kern="1200" cap="non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2021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ŘO IROP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9817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0488275"/>
      </p:ext>
    </p:extLst>
  </p:cSld>
  <p:clrMapOvr>
    <a:masterClrMapping/>
  </p:clrMapOvr>
  <p:transition spd="slow">
    <p:push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4466C8-41B6-40FB-8A80-6ED4A7447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202" y="2379120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9. Představení stavu realizace projektu Digitalizace stavebního řízení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0028855"/>
      </p:ext>
    </p:extLst>
  </p:cSld>
  <p:clrMapOvr>
    <a:masterClrMapping/>
  </p:clrMapOvr>
  <p:transition spd="slow">
    <p:push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4466C8-41B6-40FB-8A80-6ED4A7447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202" y="2379120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10. Různé</a:t>
            </a:r>
          </a:p>
        </p:txBody>
      </p:sp>
    </p:spTree>
    <p:extLst>
      <p:ext uri="{BB962C8B-B14F-4D97-AF65-F5344CB8AC3E}">
        <p14:creationId xmlns:p14="http://schemas.microsoft.com/office/powerpoint/2010/main" val="3782713276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24" y="2240224"/>
            <a:ext cx="8029213" cy="1460498"/>
          </a:xfrm>
        </p:spPr>
        <p:txBody>
          <a:bodyPr/>
          <a:lstStyle/>
          <a:p>
            <a:pPr algn="ctr"/>
            <a:r>
              <a:rPr lang="cs-CZ" dirty="0"/>
              <a:t>3. Projednání programu 15. jednání MV IROP</a:t>
            </a:r>
          </a:p>
        </p:txBody>
      </p:sp>
    </p:spTree>
    <p:extLst>
      <p:ext uri="{BB962C8B-B14F-4D97-AF65-F5344CB8AC3E}">
        <p14:creationId xmlns:p14="http://schemas.microsoft.com/office/powerpoint/2010/main" val="462272165"/>
      </p:ext>
    </p:extLst>
  </p:cSld>
  <p:clrMapOvr>
    <a:masterClrMapping/>
  </p:clrMapOvr>
  <p:transition spd="slow">
    <p:push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185DC2-E07B-4E4D-8D3D-679B750C8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2240225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11. Závěry z jednání MV IROP</a:t>
            </a:r>
          </a:p>
        </p:txBody>
      </p:sp>
    </p:spTree>
    <p:extLst>
      <p:ext uri="{BB962C8B-B14F-4D97-AF65-F5344CB8AC3E}">
        <p14:creationId xmlns:p14="http://schemas.microsoft.com/office/powerpoint/2010/main" val="91785229"/>
      </p:ext>
    </p:extLst>
  </p:cSld>
  <p:clrMapOvr>
    <a:masterClrMapping/>
  </p:clrMapOvr>
  <p:transition spd="slow">
    <p:push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006302A-C808-7441-9460-C6AB82598A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2579531382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888" y="294787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Program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1888" y="1599797"/>
            <a:ext cx="7863494" cy="4099859"/>
          </a:xfrm>
        </p:spPr>
        <p:txBody>
          <a:bodyPr>
            <a:norm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Úvodní slovo předsedy Monitorovacího výboru IROP 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Úvodní slovo zástupce Evropské komise 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Projednání programu 15. zasedání Monitorovacího výboru IROP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Informace o stavu realizace programu 	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Výroční zpráva IROP za rok 2020	 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Roční komunikační plán IROP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Aktualizace Evaluačního plánu IROP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Stručná informace o IROP 2021 - 2027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Představení stavu realizace projektu Digitalizace stavebního řízení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Různé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Závěry z 15. zasedání Monitorovacího výboru IROP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5349439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2332822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4. Informace o stavu realizace programu</a:t>
            </a:r>
          </a:p>
        </p:txBody>
      </p:sp>
    </p:spTree>
    <p:extLst>
      <p:ext uri="{BB962C8B-B14F-4D97-AF65-F5344CB8AC3E}">
        <p14:creationId xmlns:p14="http://schemas.microsoft.com/office/powerpoint/2010/main" val="390358776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Strategie pro rok 2021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69176"/>
            <a:ext cx="7863494" cy="4588391"/>
          </a:xfrm>
        </p:spPr>
        <p:txBody>
          <a:bodyPr>
            <a:normAutofit/>
          </a:bodyPr>
          <a:lstStyle/>
          <a:p>
            <a:pPr algn="just"/>
            <a:r>
              <a:rPr lang="cs-CZ" sz="1800" b="1" dirty="0"/>
              <a:t>Pomoci stávajícím projektům v realizaci ke zdárnému dokončení </a:t>
            </a:r>
          </a:p>
          <a:p>
            <a:pPr algn="just"/>
            <a:endParaRPr lang="cs-CZ" sz="1800" b="1" dirty="0"/>
          </a:p>
          <a:p>
            <a:pPr algn="just"/>
            <a:r>
              <a:rPr lang="cs-CZ" sz="1800" b="1" dirty="0"/>
              <a:t>Spustit výzvy v </a:t>
            </a:r>
            <a:r>
              <a:rPr lang="cs-CZ" sz="1800" b="1" dirty="0" err="1"/>
              <a:t>ReactEU</a:t>
            </a:r>
            <a:r>
              <a:rPr lang="cs-CZ" sz="1800" b="1" dirty="0"/>
              <a:t> a zajistit rychlé vyhodnocení výzev </a:t>
            </a:r>
          </a:p>
          <a:p>
            <a:pPr algn="just"/>
            <a:endParaRPr lang="cs-CZ" sz="1800" b="1" dirty="0"/>
          </a:p>
          <a:p>
            <a:pPr algn="just"/>
            <a:r>
              <a:rPr lang="cs-CZ" sz="1800" b="1" dirty="0"/>
              <a:t>Připravit proces ukončování programu </a:t>
            </a:r>
          </a:p>
          <a:p>
            <a:pPr algn="just"/>
            <a:endParaRPr lang="cs-CZ" sz="1800" b="1" dirty="0"/>
          </a:p>
          <a:p>
            <a:pPr algn="just"/>
            <a:r>
              <a:rPr lang="cs-CZ" sz="1800" b="1" dirty="0"/>
              <a:t>Připravit a vyjednat IROP 2021+ a spustit konzultační servis </a:t>
            </a:r>
            <a:br>
              <a:rPr lang="cs-CZ" sz="1800" b="1" dirty="0"/>
            </a:br>
            <a:r>
              <a:rPr lang="cs-CZ" sz="1800" b="1" dirty="0"/>
              <a:t>pro žadatele </a:t>
            </a:r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0267406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ROP_prezentace_PERSPEKTIVNI" id="{F3307CD0-5C48-104A-BD43-3D06B10B504B}" vid="{69F0C89E-A6F4-E247-A3C6-DEFDEE63ED69}"/>
    </a:ext>
  </a:extLst>
</a:theme>
</file>

<file path=ppt/theme/theme2.xml><?xml version="1.0" encoding="utf-8"?>
<a:theme xmlns:a="http://schemas.openxmlformats.org/drawingml/2006/main" name="1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ROP_prezentace_PERSPEKTIVNI" id="{F3307CD0-5C48-104A-BD43-3D06B10B504B}" vid="{69F0C89E-A6F4-E247-A3C6-DEFDEE63ED69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IROP_prezentace_PERSPEKTIVNI</Template>
  <TotalTime>2316</TotalTime>
  <Words>3207</Words>
  <Application>Microsoft Office PowerPoint</Application>
  <PresentationFormat>Předvádění na obrazovce (4:3)</PresentationFormat>
  <Paragraphs>861</Paragraphs>
  <Slides>61</Slides>
  <Notes>17</Notes>
  <HiddenSlides>1</HiddenSlides>
  <MMClips>1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61</vt:i4>
      </vt:variant>
    </vt:vector>
  </HeadingPairs>
  <TitlesOfParts>
    <vt:vector size="66" baseType="lpstr">
      <vt:lpstr>Arial</vt:lpstr>
      <vt:lpstr>Calibri</vt:lpstr>
      <vt:lpstr>Wingdings</vt:lpstr>
      <vt:lpstr>Motiv Office</vt:lpstr>
      <vt:lpstr>1_Motiv Office</vt:lpstr>
      <vt:lpstr>15. Videokonferenční jednání Monitorovacího výboru IROP </vt:lpstr>
      <vt:lpstr>Základní pravidla videokonference</vt:lpstr>
      <vt:lpstr>1. Úvodní slovo předsedy MV IROP</vt:lpstr>
      <vt:lpstr>Jak bude MV IROP probíhat</vt:lpstr>
      <vt:lpstr>2. Úvodní slovo zástupce Evropské komise</vt:lpstr>
      <vt:lpstr>3. Projednání programu 15. jednání MV IROP</vt:lpstr>
      <vt:lpstr>Program</vt:lpstr>
      <vt:lpstr>4. Informace o stavu realizace programu</vt:lpstr>
      <vt:lpstr>Strategie pro rok 2021</vt:lpstr>
      <vt:lpstr>Stav programu</vt:lpstr>
      <vt:lpstr>Vyhlášené a uzavřené výzvy </vt:lpstr>
      <vt:lpstr>Stav administrace projektů</vt:lpstr>
      <vt:lpstr>Stav čerpání prostředků IROP </vt:lpstr>
      <vt:lpstr>Prezentace aplikace PowerPoint</vt:lpstr>
      <vt:lpstr>Prezentace aplikace PowerPoint</vt:lpstr>
      <vt:lpstr>Aktivity v IROP – REACT-EU</vt:lpstr>
      <vt:lpstr>REACT-EU - výzvy</vt:lpstr>
      <vt:lpstr>Stav plnění pravidla N+3</vt:lpstr>
      <vt:lpstr>Predikce a plnění souhrnných žádostí  o platbu v roce 2021</vt:lpstr>
      <vt:lpstr>Délka administrace žádostí o platbu </vt:lpstr>
      <vt:lpstr>Probíhající a plánované externí kontroly</vt:lpstr>
      <vt:lpstr>Ukončené kontroly</vt:lpstr>
      <vt:lpstr>Probíhající a plánované audity </vt:lpstr>
      <vt:lpstr>Ukončené audity</vt:lpstr>
      <vt:lpstr>Pololetní vyhodnocení Strategického realizačního plánu IROP 2021  (od 1. 10. 2020 do 31. 3. 2021)</vt:lpstr>
      <vt:lpstr>Stav administrace integrovaných nástrojů</vt:lpstr>
      <vt:lpstr>Stav administrace integrovaných nástrojů</vt:lpstr>
      <vt:lpstr>Semafor k vyhodnocování závazků IN  v roce 2021</vt:lpstr>
      <vt:lpstr>Prezentace aplikace PowerPoint</vt:lpstr>
      <vt:lpstr>Prezentace aplikace PowerPoint</vt:lpstr>
      <vt:lpstr>Aktualizace HMG výzev IROP pro rok 2021</vt:lpstr>
      <vt:lpstr>Stav implementace Finančního nástroje IROP</vt:lpstr>
      <vt:lpstr>Stav implementace Finančního nástroje IROP</vt:lpstr>
      <vt:lpstr>5. Výroční zpráva IROP za rok 2020</vt:lpstr>
      <vt:lpstr>Výroční zpráva IROP za rok 2020</vt:lpstr>
      <vt:lpstr>Hlavní závěry výroční zpráva IROP za rok 2020</vt:lpstr>
      <vt:lpstr>Výroční zpráva IROP za rok 2020</vt:lpstr>
      <vt:lpstr>Výroční zpráva IROP za rok 2020</vt:lpstr>
      <vt:lpstr>6. Roční komunikační plán IROP</vt:lpstr>
      <vt:lpstr>Vyhodnocení Ročního komunikačního plánu IROP za rok 2020</vt:lpstr>
      <vt:lpstr>Vyhodnocení Ročního komunikačního plánu IROP za rok 2020</vt:lpstr>
      <vt:lpstr>Vyhodnocení Ročního komunikačního plánu IROP za rok 2020</vt:lpstr>
      <vt:lpstr>Revize Ročního komunikačního plánu IROP 2021 (RKoP IROP 1.1 2021)</vt:lpstr>
      <vt:lpstr>Představení komunikačních aktivit IROP 2020  </vt:lpstr>
      <vt:lpstr>Kampaň FN IROP</vt:lpstr>
      <vt:lpstr>Kampaň FN IROP – ukázka</vt:lpstr>
      <vt:lpstr>7. Aktualizace Evaluačního plánu IROP</vt:lpstr>
      <vt:lpstr>Změny evaluačního plánu IROP </vt:lpstr>
      <vt:lpstr>Ukončené evaluace</vt:lpstr>
      <vt:lpstr>Zařazení ad hoc evaluace</vt:lpstr>
      <vt:lpstr>Změny harmonogramu EP IROP</vt:lpstr>
      <vt:lpstr>8. Stručná informace o IROP 2021-2027</vt:lpstr>
      <vt:lpstr>Stav příprav IROP 2021+ </vt:lpstr>
      <vt:lpstr>Konzultační servis</vt:lpstr>
      <vt:lpstr>Prezentace aplikace PowerPoint</vt:lpstr>
      <vt:lpstr>Konzultační servis</vt:lpstr>
      <vt:lpstr>Harmonogram přípravy IROP 2021 - 2027 </vt:lpstr>
      <vt:lpstr>9. Představení stavu realizace projektu Digitalizace stavebního řízení </vt:lpstr>
      <vt:lpstr>10. Různé</vt:lpstr>
      <vt:lpstr>11. Závěry z jednání MV IROP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 S</dc:creator>
  <cp:lastModifiedBy>Krouželková Eva</cp:lastModifiedBy>
  <cp:revision>98</cp:revision>
  <dcterms:created xsi:type="dcterms:W3CDTF">2018-01-10T11:40:26Z</dcterms:created>
  <dcterms:modified xsi:type="dcterms:W3CDTF">2021-05-04T08:27:47Z</dcterms:modified>
</cp:coreProperties>
</file>