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08" r:id="rId2"/>
    <p:sldId id="309" r:id="rId3"/>
    <p:sldId id="494" r:id="rId4"/>
    <p:sldId id="310" r:id="rId5"/>
    <p:sldId id="483" r:id="rId6"/>
    <p:sldId id="299" r:id="rId7"/>
    <p:sldId id="496" r:id="rId8"/>
    <p:sldId id="489" r:id="rId9"/>
    <p:sldId id="499" r:id="rId10"/>
    <p:sldId id="500" r:id="rId11"/>
    <p:sldId id="502" r:id="rId12"/>
    <p:sldId id="295" r:id="rId13"/>
    <p:sldId id="300" r:id="rId14"/>
    <p:sldId id="306" r:id="rId15"/>
    <p:sldId id="318" r:id="rId16"/>
    <p:sldId id="294" r:id="rId17"/>
    <p:sldId id="481" r:id="rId18"/>
    <p:sldId id="326" r:id="rId19"/>
    <p:sldId id="296" r:id="rId20"/>
    <p:sldId id="498" r:id="rId21"/>
    <p:sldId id="338" r:id="rId22"/>
    <p:sldId id="281" r:id="rId23"/>
    <p:sldId id="335" r:id="rId24"/>
    <p:sldId id="282" r:id="rId25"/>
    <p:sldId id="301" r:id="rId26"/>
    <p:sldId id="482" r:id="rId27"/>
    <p:sldId id="314" r:id="rId28"/>
    <p:sldId id="315" r:id="rId29"/>
    <p:sldId id="316" r:id="rId30"/>
    <p:sldId id="325" r:id="rId31"/>
    <p:sldId id="317" r:id="rId32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2">
          <p15:clr>
            <a:srgbClr val="A4A3A4"/>
          </p15:clr>
        </p15:guide>
        <p15:guide id="2" pos="4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lková Martina" initials="BM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C"/>
    <a:srgbClr val="5FA4E5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914" y="102"/>
      </p:cViewPr>
      <p:guideLst>
        <p:guide orient="horz" pos="3382"/>
        <p:guide pos="4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a.rucker@crr.cz" TargetMode="External"/><Relationship Id="rId2" Type="http://schemas.openxmlformats.org/officeDocument/2006/relationships/hyperlink" Target="mailto:tomas.vontor@crr.cz" TargetMode="External"/><Relationship Id="rId1" Type="http://schemas.openxmlformats.org/officeDocument/2006/relationships/hyperlink" Target="mailto:andrea.koblizkova@crr.cz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mailto:tomas.vontor@crr.cz" TargetMode="External"/><Relationship Id="rId2" Type="http://schemas.openxmlformats.org/officeDocument/2006/relationships/hyperlink" Target="mailto:andrea.koblizkova@crr.cz" TargetMode="External"/><Relationship Id="rId1" Type="http://schemas.openxmlformats.org/officeDocument/2006/relationships/hyperlink" Target="mailto:martina.rucker@crr.cz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8D42E-F170-4B77-9005-4C3AB8D024EE}" type="doc">
      <dgm:prSet loTypeId="urn:microsoft.com/office/officeart/2005/8/layout/hierarchy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079BF447-A338-4241-857D-16D223D22120}">
      <dgm:prSet phldrT="[Text]"/>
      <dgm:spPr/>
      <dgm:t>
        <a:bodyPr/>
        <a:lstStyle/>
        <a:p>
          <a:r>
            <a:rPr lang="cs-CZ" b="1" dirty="0">
              <a:solidFill>
                <a:schemeClr val="bg1"/>
              </a:solidFill>
            </a:rPr>
            <a:t>Územní odbor IROP pro Královéhradecký kraj</a:t>
          </a:r>
        </a:p>
        <a:p>
          <a:r>
            <a:rPr lang="cs-CZ" b="1" dirty="0">
              <a:solidFill>
                <a:schemeClr val="bg1"/>
              </a:solidFill>
            </a:rPr>
            <a:t>Ing. Jakub Řezníček, ředitel odboru</a:t>
          </a:r>
        </a:p>
        <a:p>
          <a:r>
            <a:rPr lang="cs-CZ" dirty="0">
              <a:solidFill>
                <a:schemeClr val="bg1"/>
              </a:solidFill>
            </a:rPr>
            <a:t>E-mail: jakub.reznicek</a:t>
          </a:r>
          <a:r>
            <a:rPr lang="cs-C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@</a:t>
          </a:r>
          <a:r>
            <a:rPr lang="cs-CZ" dirty="0">
              <a:solidFill>
                <a:schemeClr val="bg1"/>
              </a:solidFill>
            </a:rPr>
            <a:t>crr.cz</a:t>
          </a:r>
          <a:endParaRPr lang="cs-CZ" baseline="0" dirty="0">
            <a:solidFill>
              <a:schemeClr val="bg1"/>
            </a:solidFill>
          </a:endParaRPr>
        </a:p>
        <a:p>
          <a:r>
            <a:rPr lang="cs-CZ" dirty="0">
              <a:solidFill>
                <a:schemeClr val="bg1"/>
              </a:solidFill>
            </a:rPr>
            <a:t>Telefon: 739 320 767</a:t>
          </a:r>
        </a:p>
      </dgm:t>
    </dgm:pt>
    <dgm:pt modelId="{B64C378D-2E70-4D65-81D7-E0D03AC1D6C1}" type="parTrans" cxnId="{1EB41155-EA91-49D9-AB73-E1F13B2C1E93}">
      <dgm:prSet/>
      <dgm:spPr/>
      <dgm:t>
        <a:bodyPr/>
        <a:lstStyle/>
        <a:p>
          <a:endParaRPr lang="cs-CZ"/>
        </a:p>
      </dgm:t>
    </dgm:pt>
    <dgm:pt modelId="{070BC8CB-9DBC-4D56-80AC-4871596E0684}" type="sibTrans" cxnId="{1EB41155-EA91-49D9-AB73-E1F13B2C1E93}">
      <dgm:prSet/>
      <dgm:spPr/>
      <dgm:t>
        <a:bodyPr/>
        <a:lstStyle/>
        <a:p>
          <a:endParaRPr lang="cs-CZ"/>
        </a:p>
      </dgm:t>
    </dgm:pt>
    <dgm:pt modelId="{C5553600-1CAE-4955-BB6C-A584CC4EBCA0}">
      <dgm:prSet phldrT="[Text]"/>
      <dgm:spPr/>
      <dgm:t>
        <a:bodyPr/>
        <a:lstStyle/>
        <a:p>
          <a:r>
            <a:rPr lang="cs-CZ" b="1" dirty="0"/>
            <a:t>Vedoucí oddělení realizace</a:t>
          </a:r>
          <a:br>
            <a:rPr lang="cs-CZ" b="1" dirty="0"/>
          </a:br>
          <a:r>
            <a:rPr lang="cs-CZ" b="1" dirty="0"/>
            <a:t>    </a:t>
          </a:r>
          <a:br>
            <a:rPr lang="cs-CZ" b="1" dirty="0"/>
          </a:br>
          <a:r>
            <a:rPr lang="cs-CZ" b="1" dirty="0"/>
            <a:t>                       </a:t>
          </a:r>
        </a:p>
        <a:p>
          <a:r>
            <a:rPr lang="cs-CZ" b="1" dirty="0"/>
            <a:t>Ing. Lenka Šmejdířová</a:t>
          </a:r>
        </a:p>
        <a:p>
          <a:r>
            <a:rPr lang="cs-CZ" dirty="0"/>
            <a:t>E-mail: </a:t>
          </a:r>
          <a:r>
            <a:rPr lang="cs-CZ" dirty="0">
              <a:hlinkClick xmlns:r="http://schemas.openxmlformats.org/officeDocument/2006/relationships" r:id="rId1"/>
            </a:rPr>
            <a:t>lenka.smejdirova@crr.cz</a:t>
          </a:r>
          <a:endParaRPr lang="cs-CZ" dirty="0"/>
        </a:p>
        <a:p>
          <a:r>
            <a:rPr lang="cs-CZ" dirty="0"/>
            <a:t>Telefon: </a:t>
          </a:r>
          <a:r>
            <a:rPr lang="cs-CZ" b="0" i="0" dirty="0"/>
            <a:t>734 166 388</a:t>
          </a:r>
          <a:endParaRPr lang="cs-CZ" dirty="0"/>
        </a:p>
      </dgm:t>
    </dgm:pt>
    <dgm:pt modelId="{03E7EDA8-7044-4B65-9E44-60837D6301F5}" type="parTrans" cxnId="{8B7111D2-8A9D-4DED-BA7B-0F1A716C6669}">
      <dgm:prSet/>
      <dgm:spPr/>
      <dgm:t>
        <a:bodyPr/>
        <a:lstStyle/>
        <a:p>
          <a:endParaRPr lang="cs-CZ"/>
        </a:p>
      </dgm:t>
    </dgm:pt>
    <dgm:pt modelId="{CD124AA5-535E-4490-A5A0-C040C89F5644}" type="sibTrans" cxnId="{8B7111D2-8A9D-4DED-BA7B-0F1A716C6669}">
      <dgm:prSet/>
      <dgm:spPr/>
      <dgm:t>
        <a:bodyPr/>
        <a:lstStyle/>
        <a:p>
          <a:endParaRPr lang="cs-CZ"/>
        </a:p>
      </dgm:t>
    </dgm:pt>
    <dgm:pt modelId="{94D6679E-D0D3-4BAD-B615-14308E766CB8}">
      <dgm:prSet phldrT="[Text]"/>
      <dgm:spPr/>
      <dgm:t>
        <a:bodyPr/>
        <a:lstStyle/>
        <a:p>
          <a:r>
            <a:rPr lang="cs-CZ" b="1" dirty="0"/>
            <a:t>Vedoucí oddělení administrace veřejných zakázek HK</a:t>
          </a:r>
          <a:br>
            <a:rPr lang="cs-CZ" b="1" dirty="0"/>
          </a:br>
          <a:endParaRPr lang="cs-CZ" b="1" dirty="0"/>
        </a:p>
        <a:p>
          <a:r>
            <a:rPr lang="cs-CZ" b="1" dirty="0"/>
            <a:t>Mgr. Tomáš Vontor</a:t>
          </a:r>
        </a:p>
        <a:p>
          <a:r>
            <a:rPr lang="cs-CZ" dirty="0"/>
            <a:t>E-mail: </a:t>
          </a:r>
          <a:r>
            <a:rPr lang="cs-CZ" dirty="0">
              <a:hlinkClick xmlns:r="http://schemas.openxmlformats.org/officeDocument/2006/relationships" r:id="rId2"/>
            </a:rPr>
            <a:t>tomas.vontor@crr.cz</a:t>
          </a:r>
          <a:endParaRPr lang="cs-CZ" dirty="0"/>
        </a:p>
        <a:p>
          <a:r>
            <a:rPr lang="cs-CZ" dirty="0"/>
            <a:t>Telefon: </a:t>
          </a:r>
          <a:r>
            <a:rPr lang="cs-CZ" b="0" i="0" dirty="0"/>
            <a:t>735 199 204</a:t>
          </a:r>
          <a:endParaRPr lang="cs-CZ" dirty="0"/>
        </a:p>
      </dgm:t>
    </dgm:pt>
    <dgm:pt modelId="{4F2DBFFE-2875-4F4B-8D6D-0CD542E0B88F}" type="parTrans" cxnId="{BFF32A02-60CA-4321-BBD3-E64332D57605}">
      <dgm:prSet/>
      <dgm:spPr/>
      <dgm:t>
        <a:bodyPr/>
        <a:lstStyle/>
        <a:p>
          <a:endParaRPr lang="cs-CZ"/>
        </a:p>
      </dgm:t>
    </dgm:pt>
    <dgm:pt modelId="{EF827BD5-C96F-48D7-A6D7-11B60B62B4FD}" type="sibTrans" cxnId="{BFF32A02-60CA-4321-BBD3-E64332D57605}">
      <dgm:prSet/>
      <dgm:spPr/>
      <dgm:t>
        <a:bodyPr/>
        <a:lstStyle/>
        <a:p>
          <a:endParaRPr lang="cs-CZ"/>
        </a:p>
      </dgm:t>
    </dgm:pt>
    <dgm:pt modelId="{A67D603C-7116-488E-B84F-93A07D78F66F}">
      <dgm:prSet phldrT="[Text]"/>
      <dgm:spPr/>
      <dgm:t>
        <a:bodyPr/>
        <a:lstStyle/>
        <a:p>
          <a:r>
            <a:rPr lang="cs-CZ" b="1" u="none" dirty="0"/>
            <a:t>Vedoucí oddělení hodnocení a kontroly</a:t>
          </a:r>
          <a:br>
            <a:rPr lang="cs-CZ" b="1" u="none" dirty="0"/>
          </a:br>
          <a:br>
            <a:rPr lang="cs-CZ" b="1" u="none" dirty="0"/>
          </a:br>
          <a:endParaRPr lang="cs-CZ" b="1" u="none" dirty="0"/>
        </a:p>
        <a:p>
          <a:r>
            <a:rPr lang="cs-CZ" b="1" dirty="0"/>
            <a:t>Ing. Martina Rücker</a:t>
          </a:r>
        </a:p>
        <a:p>
          <a:r>
            <a:rPr lang="cs-CZ" dirty="0"/>
            <a:t>E-mail: </a:t>
          </a:r>
          <a:r>
            <a:rPr lang="cs-CZ" dirty="0">
              <a:hlinkClick xmlns:r="http://schemas.openxmlformats.org/officeDocument/2006/relationships" r:id="rId3"/>
            </a:rPr>
            <a:t>martina.rucker@crr.cz</a:t>
          </a:r>
          <a:endParaRPr lang="cs-CZ" dirty="0"/>
        </a:p>
        <a:p>
          <a:r>
            <a:rPr lang="cs-CZ" dirty="0"/>
            <a:t>Telefon: </a:t>
          </a:r>
          <a:r>
            <a:rPr lang="cs-CZ" b="0" i="0" dirty="0"/>
            <a:t>734 166 384</a:t>
          </a:r>
          <a:endParaRPr lang="cs-CZ" dirty="0"/>
        </a:p>
      </dgm:t>
    </dgm:pt>
    <dgm:pt modelId="{09F5F104-80F5-4B06-9E04-F3B2852DBE5D}" type="sibTrans" cxnId="{D0328F05-09AB-4649-A91E-84939B3F2EA2}">
      <dgm:prSet/>
      <dgm:spPr/>
      <dgm:t>
        <a:bodyPr/>
        <a:lstStyle/>
        <a:p>
          <a:endParaRPr lang="cs-CZ"/>
        </a:p>
      </dgm:t>
    </dgm:pt>
    <dgm:pt modelId="{91211F88-806F-4D3A-A57C-BD8A2EE4C229}" type="parTrans" cxnId="{D0328F05-09AB-4649-A91E-84939B3F2EA2}">
      <dgm:prSet/>
      <dgm:spPr/>
      <dgm:t>
        <a:bodyPr/>
        <a:lstStyle/>
        <a:p>
          <a:endParaRPr lang="cs-CZ"/>
        </a:p>
      </dgm:t>
    </dgm:pt>
    <dgm:pt modelId="{87A7386A-190A-4D26-B25C-46CD9BA470DF}" type="pres">
      <dgm:prSet presAssocID="{0D08D42E-F170-4B77-9005-4C3AB8D024E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704714-36F9-4918-8F57-D2FB7E94F364}" type="pres">
      <dgm:prSet presAssocID="{079BF447-A338-4241-857D-16D223D22120}" presName="vertOne" presStyleCnt="0"/>
      <dgm:spPr/>
    </dgm:pt>
    <dgm:pt modelId="{611BFC66-9319-465C-9581-BCBD01444E58}" type="pres">
      <dgm:prSet presAssocID="{079BF447-A338-4241-857D-16D223D22120}" presName="txOne" presStyleLbl="node0" presStyleIdx="0" presStyleCnt="1" custLinFactY="-5173" custLinFactNeighborX="-36" custLinFactNeighborY="-100000">
        <dgm:presLayoutVars>
          <dgm:chPref val="3"/>
        </dgm:presLayoutVars>
      </dgm:prSet>
      <dgm:spPr/>
    </dgm:pt>
    <dgm:pt modelId="{489C6CB3-361D-4B08-8615-DF4F81400A93}" type="pres">
      <dgm:prSet presAssocID="{079BF447-A338-4241-857D-16D223D22120}" presName="parTransOne" presStyleCnt="0"/>
      <dgm:spPr/>
    </dgm:pt>
    <dgm:pt modelId="{D7126070-93FD-4FDB-92F7-894099073440}" type="pres">
      <dgm:prSet presAssocID="{079BF447-A338-4241-857D-16D223D22120}" presName="horzOne" presStyleCnt="0"/>
      <dgm:spPr/>
    </dgm:pt>
    <dgm:pt modelId="{C2421CE2-261F-414D-95FD-409ACD76F6C2}" type="pres">
      <dgm:prSet presAssocID="{A67D603C-7116-488E-B84F-93A07D78F66F}" presName="vertTwo" presStyleCnt="0"/>
      <dgm:spPr/>
    </dgm:pt>
    <dgm:pt modelId="{012C52F3-22EA-4C63-9D11-BA4EB08F93EE}" type="pres">
      <dgm:prSet presAssocID="{A67D603C-7116-488E-B84F-93A07D78F66F}" presName="txTwo" presStyleLbl="node2" presStyleIdx="0" presStyleCnt="3">
        <dgm:presLayoutVars>
          <dgm:chPref val="3"/>
        </dgm:presLayoutVars>
      </dgm:prSet>
      <dgm:spPr/>
    </dgm:pt>
    <dgm:pt modelId="{3F73DBDB-3206-49A1-BCE7-8C5FAEE085B4}" type="pres">
      <dgm:prSet presAssocID="{A67D603C-7116-488E-B84F-93A07D78F66F}" presName="horzTwo" presStyleCnt="0"/>
      <dgm:spPr/>
    </dgm:pt>
    <dgm:pt modelId="{DBD5F274-E5CC-4A3C-96EE-0E6BBBF9E9DF}" type="pres">
      <dgm:prSet presAssocID="{09F5F104-80F5-4B06-9E04-F3B2852DBE5D}" presName="sibSpaceTwo" presStyleCnt="0"/>
      <dgm:spPr/>
    </dgm:pt>
    <dgm:pt modelId="{A12774BD-2402-4998-9DE1-FF7918C52F8F}" type="pres">
      <dgm:prSet presAssocID="{C5553600-1CAE-4955-BB6C-A584CC4EBCA0}" presName="vertTwo" presStyleCnt="0"/>
      <dgm:spPr/>
    </dgm:pt>
    <dgm:pt modelId="{BFE87D24-6D61-4097-A3F3-47C46C775F81}" type="pres">
      <dgm:prSet presAssocID="{C5553600-1CAE-4955-BB6C-A584CC4EBCA0}" presName="txTwo" presStyleLbl="node2" presStyleIdx="1" presStyleCnt="3">
        <dgm:presLayoutVars>
          <dgm:chPref val="3"/>
        </dgm:presLayoutVars>
      </dgm:prSet>
      <dgm:spPr/>
    </dgm:pt>
    <dgm:pt modelId="{268D8E56-10D7-435E-B016-678B3EFAAA67}" type="pres">
      <dgm:prSet presAssocID="{C5553600-1CAE-4955-BB6C-A584CC4EBCA0}" presName="horzTwo" presStyleCnt="0"/>
      <dgm:spPr/>
    </dgm:pt>
    <dgm:pt modelId="{57137C58-E972-4764-B352-05F1C4EFA4B6}" type="pres">
      <dgm:prSet presAssocID="{CD124AA5-535E-4490-A5A0-C040C89F5644}" presName="sibSpaceTwo" presStyleCnt="0"/>
      <dgm:spPr/>
    </dgm:pt>
    <dgm:pt modelId="{68E74AB3-D787-49AE-A20C-3FE6CF2A92DE}" type="pres">
      <dgm:prSet presAssocID="{94D6679E-D0D3-4BAD-B615-14308E766CB8}" presName="vertTwo" presStyleCnt="0"/>
      <dgm:spPr/>
    </dgm:pt>
    <dgm:pt modelId="{2DBA2BFB-8B00-41B3-820F-E722160CFB3A}" type="pres">
      <dgm:prSet presAssocID="{94D6679E-D0D3-4BAD-B615-14308E766CB8}" presName="txTwo" presStyleLbl="node2" presStyleIdx="2" presStyleCnt="3">
        <dgm:presLayoutVars>
          <dgm:chPref val="3"/>
        </dgm:presLayoutVars>
      </dgm:prSet>
      <dgm:spPr/>
    </dgm:pt>
    <dgm:pt modelId="{ADD42FA1-52A9-4127-B6D5-EBDCDDFFF032}" type="pres">
      <dgm:prSet presAssocID="{94D6679E-D0D3-4BAD-B615-14308E766CB8}" presName="horzTwo" presStyleCnt="0"/>
      <dgm:spPr/>
    </dgm:pt>
  </dgm:ptLst>
  <dgm:cxnLst>
    <dgm:cxn modelId="{BFF32A02-60CA-4321-BBD3-E64332D57605}" srcId="{079BF447-A338-4241-857D-16D223D22120}" destId="{94D6679E-D0D3-4BAD-B615-14308E766CB8}" srcOrd="2" destOrd="0" parTransId="{4F2DBFFE-2875-4F4B-8D6D-0CD542E0B88F}" sibTransId="{EF827BD5-C96F-48D7-A6D7-11B60B62B4FD}"/>
    <dgm:cxn modelId="{D0328F05-09AB-4649-A91E-84939B3F2EA2}" srcId="{079BF447-A338-4241-857D-16D223D22120}" destId="{A67D603C-7116-488E-B84F-93A07D78F66F}" srcOrd="0" destOrd="0" parTransId="{91211F88-806F-4D3A-A57C-BD8A2EE4C229}" sibTransId="{09F5F104-80F5-4B06-9E04-F3B2852DBE5D}"/>
    <dgm:cxn modelId="{BAF59C37-38C1-4067-B9BC-5FD70078346C}" type="presOf" srcId="{0D08D42E-F170-4B77-9005-4C3AB8D024EE}" destId="{87A7386A-190A-4D26-B25C-46CD9BA470DF}" srcOrd="0" destOrd="0" presId="urn:microsoft.com/office/officeart/2005/8/layout/hierarchy4"/>
    <dgm:cxn modelId="{E7D1134B-EC0C-4E8A-B0D9-4AE0BE87F967}" type="presOf" srcId="{94D6679E-D0D3-4BAD-B615-14308E766CB8}" destId="{2DBA2BFB-8B00-41B3-820F-E722160CFB3A}" srcOrd="0" destOrd="0" presId="urn:microsoft.com/office/officeart/2005/8/layout/hierarchy4"/>
    <dgm:cxn modelId="{1EB41155-EA91-49D9-AB73-E1F13B2C1E93}" srcId="{0D08D42E-F170-4B77-9005-4C3AB8D024EE}" destId="{079BF447-A338-4241-857D-16D223D22120}" srcOrd="0" destOrd="0" parTransId="{B64C378D-2E70-4D65-81D7-E0D03AC1D6C1}" sibTransId="{070BC8CB-9DBC-4D56-80AC-4871596E0684}"/>
    <dgm:cxn modelId="{565F15A7-A9AC-45BD-8FAC-7F9A49913C81}" type="presOf" srcId="{079BF447-A338-4241-857D-16D223D22120}" destId="{611BFC66-9319-465C-9581-BCBD01444E58}" srcOrd="0" destOrd="0" presId="urn:microsoft.com/office/officeart/2005/8/layout/hierarchy4"/>
    <dgm:cxn modelId="{0D73C4C0-9C07-4A35-B1E3-2F63E5606E63}" type="presOf" srcId="{C5553600-1CAE-4955-BB6C-A584CC4EBCA0}" destId="{BFE87D24-6D61-4097-A3F3-47C46C775F81}" srcOrd="0" destOrd="0" presId="urn:microsoft.com/office/officeart/2005/8/layout/hierarchy4"/>
    <dgm:cxn modelId="{8B7111D2-8A9D-4DED-BA7B-0F1A716C6669}" srcId="{079BF447-A338-4241-857D-16D223D22120}" destId="{C5553600-1CAE-4955-BB6C-A584CC4EBCA0}" srcOrd="1" destOrd="0" parTransId="{03E7EDA8-7044-4B65-9E44-60837D6301F5}" sibTransId="{CD124AA5-535E-4490-A5A0-C040C89F5644}"/>
    <dgm:cxn modelId="{75AF91F0-2E39-4922-ABB9-B990EDB7DB30}" type="presOf" srcId="{A67D603C-7116-488E-B84F-93A07D78F66F}" destId="{012C52F3-22EA-4C63-9D11-BA4EB08F93EE}" srcOrd="0" destOrd="0" presId="urn:microsoft.com/office/officeart/2005/8/layout/hierarchy4"/>
    <dgm:cxn modelId="{A587A1A1-FAE8-48F9-A4FD-0C9169B2277B}" type="presParOf" srcId="{87A7386A-190A-4D26-B25C-46CD9BA470DF}" destId="{61704714-36F9-4918-8F57-D2FB7E94F364}" srcOrd="0" destOrd="0" presId="urn:microsoft.com/office/officeart/2005/8/layout/hierarchy4"/>
    <dgm:cxn modelId="{9FF3AB23-8C07-4570-A376-90F5DFE80838}" type="presParOf" srcId="{61704714-36F9-4918-8F57-D2FB7E94F364}" destId="{611BFC66-9319-465C-9581-BCBD01444E58}" srcOrd="0" destOrd="0" presId="urn:microsoft.com/office/officeart/2005/8/layout/hierarchy4"/>
    <dgm:cxn modelId="{69C6D873-66AC-4097-931A-8DDD113EB6E6}" type="presParOf" srcId="{61704714-36F9-4918-8F57-D2FB7E94F364}" destId="{489C6CB3-361D-4B08-8615-DF4F81400A93}" srcOrd="1" destOrd="0" presId="urn:microsoft.com/office/officeart/2005/8/layout/hierarchy4"/>
    <dgm:cxn modelId="{6071138E-4CB5-4034-9F0C-A17126524093}" type="presParOf" srcId="{61704714-36F9-4918-8F57-D2FB7E94F364}" destId="{D7126070-93FD-4FDB-92F7-894099073440}" srcOrd="2" destOrd="0" presId="urn:microsoft.com/office/officeart/2005/8/layout/hierarchy4"/>
    <dgm:cxn modelId="{6449E751-F086-4132-91A0-3110496A900E}" type="presParOf" srcId="{D7126070-93FD-4FDB-92F7-894099073440}" destId="{C2421CE2-261F-414D-95FD-409ACD76F6C2}" srcOrd="0" destOrd="0" presId="urn:microsoft.com/office/officeart/2005/8/layout/hierarchy4"/>
    <dgm:cxn modelId="{8660797E-B90C-4675-8E80-3DF5B0C986F8}" type="presParOf" srcId="{C2421CE2-261F-414D-95FD-409ACD76F6C2}" destId="{012C52F3-22EA-4C63-9D11-BA4EB08F93EE}" srcOrd="0" destOrd="0" presId="urn:microsoft.com/office/officeart/2005/8/layout/hierarchy4"/>
    <dgm:cxn modelId="{8CCEA2F9-79EE-4587-99C9-544E2569AC2F}" type="presParOf" srcId="{C2421CE2-261F-414D-95FD-409ACD76F6C2}" destId="{3F73DBDB-3206-49A1-BCE7-8C5FAEE085B4}" srcOrd="1" destOrd="0" presId="urn:microsoft.com/office/officeart/2005/8/layout/hierarchy4"/>
    <dgm:cxn modelId="{6B228E20-F689-41A0-9D13-FA538781D40B}" type="presParOf" srcId="{D7126070-93FD-4FDB-92F7-894099073440}" destId="{DBD5F274-E5CC-4A3C-96EE-0E6BBBF9E9DF}" srcOrd="1" destOrd="0" presId="urn:microsoft.com/office/officeart/2005/8/layout/hierarchy4"/>
    <dgm:cxn modelId="{7989EE0F-67E7-4515-B552-F4F3D04CBC23}" type="presParOf" srcId="{D7126070-93FD-4FDB-92F7-894099073440}" destId="{A12774BD-2402-4998-9DE1-FF7918C52F8F}" srcOrd="2" destOrd="0" presId="urn:microsoft.com/office/officeart/2005/8/layout/hierarchy4"/>
    <dgm:cxn modelId="{0CD59ED9-1F62-4C37-AB21-F281ED559345}" type="presParOf" srcId="{A12774BD-2402-4998-9DE1-FF7918C52F8F}" destId="{BFE87D24-6D61-4097-A3F3-47C46C775F81}" srcOrd="0" destOrd="0" presId="urn:microsoft.com/office/officeart/2005/8/layout/hierarchy4"/>
    <dgm:cxn modelId="{5A8C15E2-F4EA-4EDE-A11D-8F948916957E}" type="presParOf" srcId="{A12774BD-2402-4998-9DE1-FF7918C52F8F}" destId="{268D8E56-10D7-435E-B016-678B3EFAAA67}" srcOrd="1" destOrd="0" presId="urn:microsoft.com/office/officeart/2005/8/layout/hierarchy4"/>
    <dgm:cxn modelId="{94F1375F-8FB6-43E2-AF47-0E51E75741E3}" type="presParOf" srcId="{D7126070-93FD-4FDB-92F7-894099073440}" destId="{57137C58-E972-4764-B352-05F1C4EFA4B6}" srcOrd="3" destOrd="0" presId="urn:microsoft.com/office/officeart/2005/8/layout/hierarchy4"/>
    <dgm:cxn modelId="{0100570E-D099-4DF4-9212-2F841E1BC9D1}" type="presParOf" srcId="{D7126070-93FD-4FDB-92F7-894099073440}" destId="{68E74AB3-D787-49AE-A20C-3FE6CF2A92DE}" srcOrd="4" destOrd="0" presId="urn:microsoft.com/office/officeart/2005/8/layout/hierarchy4"/>
    <dgm:cxn modelId="{150DDF9A-D60F-451F-824B-FDE77C228FF8}" type="presParOf" srcId="{68E74AB3-D787-49AE-A20C-3FE6CF2A92DE}" destId="{2DBA2BFB-8B00-41B3-820F-E722160CFB3A}" srcOrd="0" destOrd="0" presId="urn:microsoft.com/office/officeart/2005/8/layout/hierarchy4"/>
    <dgm:cxn modelId="{0BF204CD-BD82-4CCB-B8A3-1217F211DE1E}" type="presParOf" srcId="{68E74AB3-D787-49AE-A20C-3FE6CF2A92DE}" destId="{ADD42FA1-52A9-4127-B6D5-EBDCDDFFF03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03E56C-E581-4A8B-9258-18A5B7F7F08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FDC7DDD-FA5A-46B2-BE59-F7FBD3007D36}">
      <dgm:prSet phldrT="[Text]" custT="1"/>
      <dgm:spPr/>
      <dgm:t>
        <a:bodyPr/>
        <a:lstStyle/>
        <a:p>
          <a:r>
            <a:rPr lang="cs-CZ" sz="1800" b="1" u="none" dirty="0"/>
            <a:t>Zadávání dotazů</a:t>
          </a:r>
        </a:p>
      </dgm:t>
    </dgm:pt>
    <dgm:pt modelId="{59D0E70B-D2B0-4EA6-95E1-31FF72C09482}" type="parTrans" cxnId="{55132526-84C8-4D83-BC14-A11C418DE4FA}">
      <dgm:prSet/>
      <dgm:spPr/>
      <dgm:t>
        <a:bodyPr/>
        <a:lstStyle/>
        <a:p>
          <a:endParaRPr lang="cs-CZ" sz="1800" u="none"/>
        </a:p>
      </dgm:t>
    </dgm:pt>
    <dgm:pt modelId="{882712D6-0105-4E25-9603-397AF6F63BB5}" type="sibTrans" cxnId="{55132526-84C8-4D83-BC14-A11C418DE4FA}">
      <dgm:prSet/>
      <dgm:spPr/>
      <dgm:t>
        <a:bodyPr/>
        <a:lstStyle/>
        <a:p>
          <a:endParaRPr lang="cs-CZ" sz="1800" u="none"/>
        </a:p>
      </dgm:t>
    </dgm:pt>
    <dgm:pt modelId="{03CD221B-CD65-4C2C-966A-987562058925}">
      <dgm:prSet phldrT="[Text]" custT="1"/>
      <dgm:spPr/>
      <dgm:t>
        <a:bodyPr/>
        <a:lstStyle/>
        <a:p>
          <a:pPr>
            <a:buNone/>
          </a:pPr>
          <a:r>
            <a:rPr lang="cs-CZ" sz="1800" b="0" u="none" dirty="0"/>
            <a:t>prostřednictvím webové aplikace, s registrací a strukturovaně (využití číselníků)</a:t>
          </a:r>
          <a:endParaRPr lang="cs-CZ" sz="1800" u="none" dirty="0"/>
        </a:p>
      </dgm:t>
    </dgm:pt>
    <dgm:pt modelId="{AF1CB158-EEA3-4C3E-AB79-6565D28FDB31}" type="parTrans" cxnId="{3592489C-F92E-4779-A9CA-BCD6E17B6E69}">
      <dgm:prSet/>
      <dgm:spPr/>
      <dgm:t>
        <a:bodyPr/>
        <a:lstStyle/>
        <a:p>
          <a:endParaRPr lang="cs-CZ" sz="1800" u="none"/>
        </a:p>
      </dgm:t>
    </dgm:pt>
    <dgm:pt modelId="{C0DFDAA5-7E0E-4A27-8583-1B0BF2F1A7F4}" type="sibTrans" cxnId="{3592489C-F92E-4779-A9CA-BCD6E17B6E69}">
      <dgm:prSet/>
      <dgm:spPr/>
      <dgm:t>
        <a:bodyPr/>
        <a:lstStyle/>
        <a:p>
          <a:endParaRPr lang="cs-CZ" sz="1800" u="none"/>
        </a:p>
      </dgm:t>
    </dgm:pt>
    <dgm:pt modelId="{0CD20E3C-1229-40B2-AE40-290D81DAD8BA}">
      <dgm:prSet phldrT="[Text]" custT="1"/>
      <dgm:spPr/>
      <dgm:t>
        <a:bodyPr/>
        <a:lstStyle/>
        <a:p>
          <a:r>
            <a:rPr lang="cs-CZ" sz="1800" b="1" u="none" dirty="0"/>
            <a:t>Členění dotazů </a:t>
          </a:r>
          <a:r>
            <a:rPr lang="cs-CZ" sz="1800" u="none" dirty="0"/>
            <a:t> </a:t>
          </a:r>
          <a:endParaRPr lang="cs-CZ" sz="1800" b="1" u="none" dirty="0"/>
        </a:p>
      </dgm:t>
    </dgm:pt>
    <dgm:pt modelId="{482EC826-416A-4986-9711-64D4357517D6}" type="parTrans" cxnId="{C7864336-1604-4A15-896F-C27EBB727A7A}">
      <dgm:prSet/>
      <dgm:spPr/>
      <dgm:t>
        <a:bodyPr/>
        <a:lstStyle/>
        <a:p>
          <a:endParaRPr lang="cs-CZ" sz="1800" u="none"/>
        </a:p>
      </dgm:t>
    </dgm:pt>
    <dgm:pt modelId="{B51CE0D2-AD82-49A1-AA65-BE8C9B164349}" type="sibTrans" cxnId="{C7864336-1604-4A15-896F-C27EBB727A7A}">
      <dgm:prSet/>
      <dgm:spPr/>
      <dgm:t>
        <a:bodyPr/>
        <a:lstStyle/>
        <a:p>
          <a:endParaRPr lang="cs-CZ" sz="1800" u="none"/>
        </a:p>
      </dgm:t>
    </dgm:pt>
    <dgm:pt modelId="{6FD7E67C-A161-4E16-B994-22CADDE57C79}">
      <dgm:prSet phldrT="[Text]" custT="1"/>
      <dgm:spPr/>
      <dgm:t>
        <a:bodyPr/>
        <a:lstStyle/>
        <a:p>
          <a:pPr marL="171450" marR="0" lvl="1" indent="-17145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obecné (metodické) dotazy ke specifickým cílům, aktivitám a výzvám</a:t>
          </a:r>
        </a:p>
      </dgm:t>
    </dgm:pt>
    <dgm:pt modelId="{21222BD2-F31D-4837-A75C-A61E135C5EBA}" type="parTrans" cxnId="{1E0AFE8D-3587-4CBD-8C21-1094472096E5}">
      <dgm:prSet/>
      <dgm:spPr/>
      <dgm:t>
        <a:bodyPr/>
        <a:lstStyle/>
        <a:p>
          <a:endParaRPr lang="cs-CZ" sz="1800" u="none"/>
        </a:p>
      </dgm:t>
    </dgm:pt>
    <dgm:pt modelId="{6FA84A29-332D-44B2-B10C-897D4EB42D2A}" type="sibTrans" cxnId="{1E0AFE8D-3587-4CBD-8C21-1094472096E5}">
      <dgm:prSet/>
      <dgm:spPr/>
      <dgm:t>
        <a:bodyPr/>
        <a:lstStyle/>
        <a:p>
          <a:endParaRPr lang="cs-CZ" sz="1800" u="none"/>
        </a:p>
      </dgm:t>
    </dgm:pt>
    <dgm:pt modelId="{23B102EC-C2C8-4CC0-8B6F-1F1DD26DAB17}">
      <dgm:prSet phldrT="[Text]" custT="1"/>
      <dgm:spPr/>
      <dgm:t>
        <a:bodyPr/>
        <a:lstStyle/>
        <a:p>
          <a:r>
            <a:rPr lang="cs-CZ" sz="1800" b="1" u="none" dirty="0"/>
            <a:t>Zveřejnění nejčastějších dotazů a odpovědí</a:t>
          </a:r>
        </a:p>
      </dgm:t>
    </dgm:pt>
    <dgm:pt modelId="{47124EF6-DD6E-4DD3-9FBB-F7D59514F332}" type="parTrans" cxnId="{A5BFBAC2-4E5D-4769-ADBA-3B3B074A5CFC}">
      <dgm:prSet/>
      <dgm:spPr/>
      <dgm:t>
        <a:bodyPr/>
        <a:lstStyle/>
        <a:p>
          <a:endParaRPr lang="cs-CZ" sz="1800" u="none"/>
        </a:p>
      </dgm:t>
    </dgm:pt>
    <dgm:pt modelId="{ABA95181-9384-4A91-837E-904FB30B26D5}" type="sibTrans" cxnId="{A5BFBAC2-4E5D-4769-ADBA-3B3B074A5CFC}">
      <dgm:prSet/>
      <dgm:spPr/>
      <dgm:t>
        <a:bodyPr/>
        <a:lstStyle/>
        <a:p>
          <a:endParaRPr lang="cs-CZ" sz="1800" u="none"/>
        </a:p>
      </dgm:t>
    </dgm:pt>
    <dgm:pt modelId="{C0C1B908-7C23-48EE-AF60-4AA943F00D55}">
      <dgm:prSet phldrT="[Text]" custT="1"/>
      <dgm:spPr/>
      <dgm:t>
        <a:bodyPr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v případě opakujících se dotazů</a:t>
          </a:r>
        </a:p>
      </dgm:t>
    </dgm:pt>
    <dgm:pt modelId="{8F37C82A-631D-4E05-B6E7-6AEBD0A07747}" type="parTrans" cxnId="{33EABED3-B06F-44D2-9E33-36495E71C60A}">
      <dgm:prSet/>
      <dgm:spPr/>
      <dgm:t>
        <a:bodyPr/>
        <a:lstStyle/>
        <a:p>
          <a:endParaRPr lang="cs-CZ" sz="1800" u="none"/>
        </a:p>
      </dgm:t>
    </dgm:pt>
    <dgm:pt modelId="{28F5EB6E-B40E-4C31-9E7E-274175A61ACA}" type="sibTrans" cxnId="{33EABED3-B06F-44D2-9E33-36495E71C60A}">
      <dgm:prSet/>
      <dgm:spPr/>
      <dgm:t>
        <a:bodyPr/>
        <a:lstStyle/>
        <a:p>
          <a:endParaRPr lang="cs-CZ" sz="1800" u="none"/>
        </a:p>
      </dgm:t>
    </dgm:pt>
    <dgm:pt modelId="{504DE74E-C3D4-4155-999A-2B5313003C40}">
      <dgm:prSet phldrT="[Text]" custT="1"/>
      <dgm:spPr/>
      <dgm:t>
        <a:bodyPr/>
        <a:lstStyle/>
        <a:p>
          <a:r>
            <a:rPr lang="cs-CZ" sz="1800" b="1" u="none"/>
            <a:t>Zajištění jednotnosti odpovědí</a:t>
          </a:r>
          <a:endParaRPr lang="cs-CZ" sz="1800" b="1" u="none" dirty="0"/>
        </a:p>
      </dgm:t>
    </dgm:pt>
    <dgm:pt modelId="{F660DFFA-1279-4B73-9DAB-FFD5AF1AD2DF}" type="parTrans" cxnId="{C9A93BF2-DCEC-413E-9C27-7A99AD714681}">
      <dgm:prSet/>
      <dgm:spPr/>
      <dgm:t>
        <a:bodyPr/>
        <a:lstStyle/>
        <a:p>
          <a:endParaRPr lang="cs-CZ" sz="1800" u="none"/>
        </a:p>
      </dgm:t>
    </dgm:pt>
    <dgm:pt modelId="{BDB9727F-4306-4CE9-958B-BC415FAD8A13}" type="sibTrans" cxnId="{C9A93BF2-DCEC-413E-9C27-7A99AD714681}">
      <dgm:prSet/>
      <dgm:spPr/>
      <dgm:t>
        <a:bodyPr/>
        <a:lstStyle/>
        <a:p>
          <a:endParaRPr lang="cs-CZ" sz="1800" u="none"/>
        </a:p>
      </dgm:t>
    </dgm:pt>
    <dgm:pt modelId="{6BFECDD9-BD45-4775-80A1-5EC79945EA70}">
      <dgm:prSet custT="1"/>
      <dgm:spPr/>
      <dgm:t>
        <a:bodyPr/>
        <a:lstStyle/>
        <a:p>
          <a:pPr>
            <a:buNone/>
          </a:pPr>
          <a:r>
            <a:rPr lang="cs-CZ" sz="1800" u="none" kern="1200" dirty="0"/>
            <a:t>	</a:t>
          </a: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na webových stránkách prostřednictvím FAQ</a:t>
          </a:r>
        </a:p>
      </dgm:t>
    </dgm:pt>
    <dgm:pt modelId="{8D3C3FA6-3E9D-433A-933B-EE52B9AFA38D}" type="parTrans" cxnId="{0997D8AE-6773-4A60-A9EA-2E431885BB3C}">
      <dgm:prSet/>
      <dgm:spPr/>
      <dgm:t>
        <a:bodyPr/>
        <a:lstStyle/>
        <a:p>
          <a:endParaRPr lang="cs-CZ" sz="1800" u="none"/>
        </a:p>
      </dgm:t>
    </dgm:pt>
    <dgm:pt modelId="{A0B7B876-3D1D-4AE5-BF7B-8CE83D88F9AA}" type="sibTrans" cxnId="{0997D8AE-6773-4A60-A9EA-2E431885BB3C}">
      <dgm:prSet/>
      <dgm:spPr/>
      <dgm:t>
        <a:bodyPr/>
        <a:lstStyle/>
        <a:p>
          <a:endParaRPr lang="cs-CZ" sz="1800" u="none"/>
        </a:p>
      </dgm:t>
    </dgm:pt>
    <dgm:pt modelId="{12BA73C5-04B3-4B22-9505-525CC0ABA253}" type="pres">
      <dgm:prSet presAssocID="{6E03E56C-E581-4A8B-9258-18A5B7F7F08B}" presName="Name0" presStyleCnt="0">
        <dgm:presLayoutVars>
          <dgm:dir/>
          <dgm:animLvl val="lvl"/>
          <dgm:resizeHandles val="exact"/>
        </dgm:presLayoutVars>
      </dgm:prSet>
      <dgm:spPr/>
    </dgm:pt>
    <dgm:pt modelId="{DBD2012F-8003-47DD-986B-CFDD8E43A006}" type="pres">
      <dgm:prSet presAssocID="{FFDC7DDD-FA5A-46B2-BE59-F7FBD3007D36}" presName="linNode" presStyleCnt="0"/>
      <dgm:spPr/>
    </dgm:pt>
    <dgm:pt modelId="{4B7810AB-895B-491B-9421-53F6987919DC}" type="pres">
      <dgm:prSet presAssocID="{FFDC7DDD-FA5A-46B2-BE59-F7FBD3007D3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C683BC06-3857-43DE-ABB6-04AEC15BFA29}" type="pres">
      <dgm:prSet presAssocID="{FFDC7DDD-FA5A-46B2-BE59-F7FBD3007D36}" presName="descendantText" presStyleLbl="alignAccFollowNode1" presStyleIdx="0" presStyleCnt="4">
        <dgm:presLayoutVars>
          <dgm:bulletEnabled val="1"/>
        </dgm:presLayoutVars>
      </dgm:prSet>
      <dgm:spPr/>
    </dgm:pt>
    <dgm:pt modelId="{3FBCB615-A790-484B-80FB-3037D1C18B96}" type="pres">
      <dgm:prSet presAssocID="{882712D6-0105-4E25-9603-397AF6F63BB5}" presName="sp" presStyleCnt="0"/>
      <dgm:spPr/>
    </dgm:pt>
    <dgm:pt modelId="{78BCD7B3-4C23-4EE4-B49B-9FD8236ECF9D}" type="pres">
      <dgm:prSet presAssocID="{0CD20E3C-1229-40B2-AE40-290D81DAD8BA}" presName="linNode" presStyleCnt="0"/>
      <dgm:spPr/>
    </dgm:pt>
    <dgm:pt modelId="{D5A3BF15-8803-410E-A193-E5D19B5C3A85}" type="pres">
      <dgm:prSet presAssocID="{0CD20E3C-1229-40B2-AE40-290D81DAD8BA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62E92DB3-ACD8-40F8-A3E0-57B15875DD37}" type="pres">
      <dgm:prSet presAssocID="{0CD20E3C-1229-40B2-AE40-290D81DAD8BA}" presName="descendantText" presStyleLbl="alignAccFollowNode1" presStyleIdx="1" presStyleCnt="4">
        <dgm:presLayoutVars>
          <dgm:bulletEnabled val="1"/>
        </dgm:presLayoutVars>
      </dgm:prSet>
      <dgm:spPr/>
    </dgm:pt>
    <dgm:pt modelId="{3688E9B3-30C1-487E-BD96-E1872E5FFC3A}" type="pres">
      <dgm:prSet presAssocID="{B51CE0D2-AD82-49A1-AA65-BE8C9B164349}" presName="sp" presStyleCnt="0"/>
      <dgm:spPr/>
    </dgm:pt>
    <dgm:pt modelId="{08036C9C-362A-4953-88DC-95C2E758F881}" type="pres">
      <dgm:prSet presAssocID="{23B102EC-C2C8-4CC0-8B6F-1F1DD26DAB17}" presName="linNode" presStyleCnt="0"/>
      <dgm:spPr/>
    </dgm:pt>
    <dgm:pt modelId="{87882D44-1A4B-4044-92D4-72A161B110FF}" type="pres">
      <dgm:prSet presAssocID="{23B102EC-C2C8-4CC0-8B6F-1F1DD26DAB1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E841F31-6DBC-499A-8EE4-F5A48641C91D}" type="pres">
      <dgm:prSet presAssocID="{23B102EC-C2C8-4CC0-8B6F-1F1DD26DAB17}" presName="descendantText" presStyleLbl="alignAccFollowNode1" presStyleIdx="2" presStyleCnt="4">
        <dgm:presLayoutVars>
          <dgm:bulletEnabled val="1"/>
        </dgm:presLayoutVars>
      </dgm:prSet>
      <dgm:spPr/>
    </dgm:pt>
    <dgm:pt modelId="{7AFD2E66-B6D0-4E69-A02A-F2592AEE7704}" type="pres">
      <dgm:prSet presAssocID="{ABA95181-9384-4A91-837E-904FB30B26D5}" presName="sp" presStyleCnt="0"/>
      <dgm:spPr/>
    </dgm:pt>
    <dgm:pt modelId="{8270738D-F256-4738-8073-D9EEB8E09BAF}" type="pres">
      <dgm:prSet presAssocID="{504DE74E-C3D4-4155-999A-2B5313003C40}" presName="linNode" presStyleCnt="0"/>
      <dgm:spPr/>
    </dgm:pt>
    <dgm:pt modelId="{84C15081-2FA4-45D2-9978-FBD8A987F3F2}" type="pres">
      <dgm:prSet presAssocID="{504DE74E-C3D4-4155-999A-2B5313003C40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4E2DC8FE-F5D7-44C6-BC61-816EFF409740}" type="pres">
      <dgm:prSet presAssocID="{504DE74E-C3D4-4155-999A-2B5313003C40}" presName="descendantText" presStyleLbl="alignAccFollowNode1" presStyleIdx="3" presStyleCnt="4" custLinFactNeighborX="-144" custLinFactNeighborY="-5747">
        <dgm:presLayoutVars>
          <dgm:bulletEnabled val="1"/>
        </dgm:presLayoutVars>
      </dgm:prSet>
      <dgm:spPr/>
    </dgm:pt>
  </dgm:ptLst>
  <dgm:cxnLst>
    <dgm:cxn modelId="{F459600E-3104-4258-886C-ACDF3BDFBC05}" type="presOf" srcId="{6BFECDD9-BD45-4775-80A1-5EC79945EA70}" destId="{9E841F31-6DBC-499A-8EE4-F5A48641C91D}" srcOrd="0" destOrd="0" presId="urn:microsoft.com/office/officeart/2005/8/layout/vList5"/>
    <dgm:cxn modelId="{9AC9D014-0180-4673-A042-E742E93EE007}" type="presOf" srcId="{6E03E56C-E581-4A8B-9258-18A5B7F7F08B}" destId="{12BA73C5-04B3-4B22-9505-525CC0ABA253}" srcOrd="0" destOrd="0" presId="urn:microsoft.com/office/officeart/2005/8/layout/vList5"/>
    <dgm:cxn modelId="{55132526-84C8-4D83-BC14-A11C418DE4FA}" srcId="{6E03E56C-E581-4A8B-9258-18A5B7F7F08B}" destId="{FFDC7DDD-FA5A-46B2-BE59-F7FBD3007D36}" srcOrd="0" destOrd="0" parTransId="{59D0E70B-D2B0-4EA6-95E1-31FF72C09482}" sibTransId="{882712D6-0105-4E25-9603-397AF6F63BB5}"/>
    <dgm:cxn modelId="{01D52F2D-EA7E-454E-9306-B7B5F88C35E2}" type="presOf" srcId="{6FD7E67C-A161-4E16-B994-22CADDE57C79}" destId="{62E92DB3-ACD8-40F8-A3E0-57B15875DD37}" srcOrd="0" destOrd="0" presId="urn:microsoft.com/office/officeart/2005/8/layout/vList5"/>
    <dgm:cxn modelId="{C7864336-1604-4A15-896F-C27EBB727A7A}" srcId="{6E03E56C-E581-4A8B-9258-18A5B7F7F08B}" destId="{0CD20E3C-1229-40B2-AE40-290D81DAD8BA}" srcOrd="1" destOrd="0" parTransId="{482EC826-416A-4986-9711-64D4357517D6}" sibTransId="{B51CE0D2-AD82-49A1-AA65-BE8C9B164349}"/>
    <dgm:cxn modelId="{246EE664-BB31-4968-AAB0-95183746A59C}" type="presOf" srcId="{504DE74E-C3D4-4155-999A-2B5313003C40}" destId="{84C15081-2FA4-45D2-9978-FBD8A987F3F2}" srcOrd="0" destOrd="0" presId="urn:microsoft.com/office/officeart/2005/8/layout/vList5"/>
    <dgm:cxn modelId="{7110C685-F366-446F-A46D-693DBC0C8414}" type="presOf" srcId="{03CD221B-CD65-4C2C-966A-987562058925}" destId="{C683BC06-3857-43DE-ABB6-04AEC15BFA29}" srcOrd="0" destOrd="0" presId="urn:microsoft.com/office/officeart/2005/8/layout/vList5"/>
    <dgm:cxn modelId="{02C2568C-ADF0-4C76-9C3C-1FEE96AB79B4}" type="presOf" srcId="{23B102EC-C2C8-4CC0-8B6F-1F1DD26DAB17}" destId="{87882D44-1A4B-4044-92D4-72A161B110FF}" srcOrd="0" destOrd="0" presId="urn:microsoft.com/office/officeart/2005/8/layout/vList5"/>
    <dgm:cxn modelId="{1E0AFE8D-3587-4CBD-8C21-1094472096E5}" srcId="{0CD20E3C-1229-40B2-AE40-290D81DAD8BA}" destId="{6FD7E67C-A161-4E16-B994-22CADDE57C79}" srcOrd="0" destOrd="0" parTransId="{21222BD2-F31D-4837-A75C-A61E135C5EBA}" sibTransId="{6FA84A29-332D-44B2-B10C-897D4EB42D2A}"/>
    <dgm:cxn modelId="{68DBA397-47A8-4A00-8F44-2004DF9D1BE6}" type="presOf" srcId="{0CD20E3C-1229-40B2-AE40-290D81DAD8BA}" destId="{D5A3BF15-8803-410E-A193-E5D19B5C3A85}" srcOrd="0" destOrd="0" presId="urn:microsoft.com/office/officeart/2005/8/layout/vList5"/>
    <dgm:cxn modelId="{3592489C-F92E-4779-A9CA-BCD6E17B6E69}" srcId="{FFDC7DDD-FA5A-46B2-BE59-F7FBD3007D36}" destId="{03CD221B-CD65-4C2C-966A-987562058925}" srcOrd="0" destOrd="0" parTransId="{AF1CB158-EEA3-4C3E-AB79-6565D28FDB31}" sibTransId="{C0DFDAA5-7E0E-4A27-8583-1B0BF2F1A7F4}"/>
    <dgm:cxn modelId="{0997D8AE-6773-4A60-A9EA-2E431885BB3C}" srcId="{23B102EC-C2C8-4CC0-8B6F-1F1DD26DAB17}" destId="{6BFECDD9-BD45-4775-80A1-5EC79945EA70}" srcOrd="0" destOrd="0" parTransId="{8D3C3FA6-3E9D-433A-933B-EE52B9AFA38D}" sibTransId="{A0B7B876-3D1D-4AE5-BF7B-8CE83D88F9AA}"/>
    <dgm:cxn modelId="{A5BFBAC2-4E5D-4769-ADBA-3B3B074A5CFC}" srcId="{6E03E56C-E581-4A8B-9258-18A5B7F7F08B}" destId="{23B102EC-C2C8-4CC0-8B6F-1F1DD26DAB17}" srcOrd="2" destOrd="0" parTransId="{47124EF6-DD6E-4DD3-9FBB-F7D59514F332}" sibTransId="{ABA95181-9384-4A91-837E-904FB30B26D5}"/>
    <dgm:cxn modelId="{33EABED3-B06F-44D2-9E33-36495E71C60A}" srcId="{504DE74E-C3D4-4155-999A-2B5313003C40}" destId="{C0C1B908-7C23-48EE-AF60-4AA943F00D55}" srcOrd="0" destOrd="0" parTransId="{8F37C82A-631D-4E05-B6E7-6AEBD0A07747}" sibTransId="{28F5EB6E-B40E-4C31-9E7E-274175A61ACA}"/>
    <dgm:cxn modelId="{E91266F1-A711-446D-A120-E70D11BC9619}" type="presOf" srcId="{FFDC7DDD-FA5A-46B2-BE59-F7FBD3007D36}" destId="{4B7810AB-895B-491B-9421-53F6987919DC}" srcOrd="0" destOrd="0" presId="urn:microsoft.com/office/officeart/2005/8/layout/vList5"/>
    <dgm:cxn modelId="{C9A93BF2-DCEC-413E-9C27-7A99AD714681}" srcId="{6E03E56C-E581-4A8B-9258-18A5B7F7F08B}" destId="{504DE74E-C3D4-4155-999A-2B5313003C40}" srcOrd="3" destOrd="0" parTransId="{F660DFFA-1279-4B73-9DAB-FFD5AF1AD2DF}" sibTransId="{BDB9727F-4306-4CE9-958B-BC415FAD8A13}"/>
    <dgm:cxn modelId="{2853B9F2-9563-4127-AA0C-3542992FDE1F}" type="presOf" srcId="{C0C1B908-7C23-48EE-AF60-4AA943F00D55}" destId="{4E2DC8FE-F5D7-44C6-BC61-816EFF409740}" srcOrd="0" destOrd="0" presId="urn:microsoft.com/office/officeart/2005/8/layout/vList5"/>
    <dgm:cxn modelId="{46D08EFD-90B0-4178-AF90-DE001E9DFE6B}" type="presParOf" srcId="{12BA73C5-04B3-4B22-9505-525CC0ABA253}" destId="{DBD2012F-8003-47DD-986B-CFDD8E43A006}" srcOrd="0" destOrd="0" presId="urn:microsoft.com/office/officeart/2005/8/layout/vList5"/>
    <dgm:cxn modelId="{6B5B3D5C-C41C-471C-B4A6-AB68F1043DB7}" type="presParOf" srcId="{DBD2012F-8003-47DD-986B-CFDD8E43A006}" destId="{4B7810AB-895B-491B-9421-53F6987919DC}" srcOrd="0" destOrd="0" presId="urn:microsoft.com/office/officeart/2005/8/layout/vList5"/>
    <dgm:cxn modelId="{C12F17AA-7CE6-4FA6-B5CB-18ACE747F563}" type="presParOf" srcId="{DBD2012F-8003-47DD-986B-CFDD8E43A006}" destId="{C683BC06-3857-43DE-ABB6-04AEC15BFA29}" srcOrd="1" destOrd="0" presId="urn:microsoft.com/office/officeart/2005/8/layout/vList5"/>
    <dgm:cxn modelId="{895ED29E-0898-4033-9A6E-44E75651883D}" type="presParOf" srcId="{12BA73C5-04B3-4B22-9505-525CC0ABA253}" destId="{3FBCB615-A790-484B-80FB-3037D1C18B96}" srcOrd="1" destOrd="0" presId="urn:microsoft.com/office/officeart/2005/8/layout/vList5"/>
    <dgm:cxn modelId="{B637307C-89F3-4F80-995A-9D889D00E9D3}" type="presParOf" srcId="{12BA73C5-04B3-4B22-9505-525CC0ABA253}" destId="{78BCD7B3-4C23-4EE4-B49B-9FD8236ECF9D}" srcOrd="2" destOrd="0" presId="urn:microsoft.com/office/officeart/2005/8/layout/vList5"/>
    <dgm:cxn modelId="{C43D9644-54FF-439B-A46D-C484292EAE69}" type="presParOf" srcId="{78BCD7B3-4C23-4EE4-B49B-9FD8236ECF9D}" destId="{D5A3BF15-8803-410E-A193-E5D19B5C3A85}" srcOrd="0" destOrd="0" presId="urn:microsoft.com/office/officeart/2005/8/layout/vList5"/>
    <dgm:cxn modelId="{BC7A854F-CCE7-4F4F-B509-4B7793D326C8}" type="presParOf" srcId="{78BCD7B3-4C23-4EE4-B49B-9FD8236ECF9D}" destId="{62E92DB3-ACD8-40F8-A3E0-57B15875DD37}" srcOrd="1" destOrd="0" presId="urn:microsoft.com/office/officeart/2005/8/layout/vList5"/>
    <dgm:cxn modelId="{D761B5BA-27EE-46CC-BFF7-8EF38E683526}" type="presParOf" srcId="{12BA73C5-04B3-4B22-9505-525CC0ABA253}" destId="{3688E9B3-30C1-487E-BD96-E1872E5FFC3A}" srcOrd="3" destOrd="0" presId="urn:microsoft.com/office/officeart/2005/8/layout/vList5"/>
    <dgm:cxn modelId="{58312AA7-32C9-41EC-B4DF-FD18DF3F4FC0}" type="presParOf" srcId="{12BA73C5-04B3-4B22-9505-525CC0ABA253}" destId="{08036C9C-362A-4953-88DC-95C2E758F881}" srcOrd="4" destOrd="0" presId="urn:microsoft.com/office/officeart/2005/8/layout/vList5"/>
    <dgm:cxn modelId="{F1D7C598-CFA3-42B4-8447-144BFA5A485E}" type="presParOf" srcId="{08036C9C-362A-4953-88DC-95C2E758F881}" destId="{87882D44-1A4B-4044-92D4-72A161B110FF}" srcOrd="0" destOrd="0" presId="urn:microsoft.com/office/officeart/2005/8/layout/vList5"/>
    <dgm:cxn modelId="{51896F4C-4AE7-458E-8F2B-82341B21FCBC}" type="presParOf" srcId="{08036C9C-362A-4953-88DC-95C2E758F881}" destId="{9E841F31-6DBC-499A-8EE4-F5A48641C91D}" srcOrd="1" destOrd="0" presId="urn:microsoft.com/office/officeart/2005/8/layout/vList5"/>
    <dgm:cxn modelId="{30AD062C-321B-4557-88C3-C33227F38C17}" type="presParOf" srcId="{12BA73C5-04B3-4B22-9505-525CC0ABA253}" destId="{7AFD2E66-B6D0-4E69-A02A-F2592AEE7704}" srcOrd="5" destOrd="0" presId="urn:microsoft.com/office/officeart/2005/8/layout/vList5"/>
    <dgm:cxn modelId="{CF82130F-DD0F-4C08-8B07-B1F8F4EA7628}" type="presParOf" srcId="{12BA73C5-04B3-4B22-9505-525CC0ABA253}" destId="{8270738D-F256-4738-8073-D9EEB8E09BAF}" srcOrd="6" destOrd="0" presId="urn:microsoft.com/office/officeart/2005/8/layout/vList5"/>
    <dgm:cxn modelId="{002E1767-95B4-48A9-B4BF-EA3D8CC5DB56}" type="presParOf" srcId="{8270738D-F256-4738-8073-D9EEB8E09BAF}" destId="{84C15081-2FA4-45D2-9978-FBD8A987F3F2}" srcOrd="0" destOrd="0" presId="urn:microsoft.com/office/officeart/2005/8/layout/vList5"/>
    <dgm:cxn modelId="{9EFE88E5-7D4A-4468-BCCB-861B1D5CAB9B}" type="presParOf" srcId="{8270738D-F256-4738-8073-D9EEB8E09BAF}" destId="{4E2DC8FE-F5D7-44C6-BC61-816EFF40974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03E56C-E581-4A8B-9258-18A5B7F7F08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FDC7DDD-FA5A-46B2-BE59-F7FBD3007D36}">
      <dgm:prSet phldrT="[Text]" custT="1"/>
      <dgm:spPr/>
      <dgm:t>
        <a:bodyPr/>
        <a:lstStyle/>
        <a:p>
          <a:r>
            <a:rPr lang="cs-CZ" sz="1800" b="1" u="none" dirty="0"/>
            <a:t>Výhody pro registrovaného tazatele</a:t>
          </a:r>
        </a:p>
      </dgm:t>
    </dgm:pt>
    <dgm:pt modelId="{59D0E70B-D2B0-4EA6-95E1-31FF72C09482}" type="parTrans" cxnId="{55132526-84C8-4D83-BC14-A11C418DE4FA}">
      <dgm:prSet/>
      <dgm:spPr/>
      <dgm:t>
        <a:bodyPr/>
        <a:lstStyle/>
        <a:p>
          <a:endParaRPr lang="cs-CZ" sz="1800" u="none"/>
        </a:p>
      </dgm:t>
    </dgm:pt>
    <dgm:pt modelId="{882712D6-0105-4E25-9603-397AF6F63BB5}" type="sibTrans" cxnId="{55132526-84C8-4D83-BC14-A11C418DE4FA}">
      <dgm:prSet/>
      <dgm:spPr/>
      <dgm:t>
        <a:bodyPr/>
        <a:lstStyle/>
        <a:p>
          <a:endParaRPr lang="cs-CZ" sz="1800" u="none"/>
        </a:p>
      </dgm:t>
    </dgm:pt>
    <dgm:pt modelId="{03CD221B-CD65-4C2C-966A-987562058925}">
      <dgm:prSet phldrT="[Text]" custT="1"/>
      <dgm:spPr/>
      <dgm:t>
        <a:bodyPr/>
        <a:lstStyle/>
        <a:p>
          <a:pPr>
            <a:buNone/>
          </a:pPr>
          <a:r>
            <a:rPr lang="cs-CZ" sz="1800" dirty="0"/>
            <a:t>zachování historie (všechny jeho dotazy a získané odpovědi na jednom místě)</a:t>
          </a:r>
          <a:endParaRPr lang="cs-CZ" sz="1800" u="none" dirty="0"/>
        </a:p>
      </dgm:t>
    </dgm:pt>
    <dgm:pt modelId="{AF1CB158-EEA3-4C3E-AB79-6565D28FDB31}" type="parTrans" cxnId="{3592489C-F92E-4779-A9CA-BCD6E17B6E69}">
      <dgm:prSet/>
      <dgm:spPr/>
      <dgm:t>
        <a:bodyPr/>
        <a:lstStyle/>
        <a:p>
          <a:endParaRPr lang="cs-CZ" sz="1800" u="none"/>
        </a:p>
      </dgm:t>
    </dgm:pt>
    <dgm:pt modelId="{C0DFDAA5-7E0E-4A27-8583-1B0BF2F1A7F4}" type="sibTrans" cxnId="{3592489C-F92E-4779-A9CA-BCD6E17B6E69}">
      <dgm:prSet/>
      <dgm:spPr/>
      <dgm:t>
        <a:bodyPr/>
        <a:lstStyle/>
        <a:p>
          <a:endParaRPr lang="cs-CZ" sz="1800" u="none"/>
        </a:p>
      </dgm:t>
    </dgm:pt>
    <dgm:pt modelId="{0CD20E3C-1229-40B2-AE40-290D81DAD8BA}">
      <dgm:prSet phldrT="[Text]" custT="1"/>
      <dgm:spPr/>
      <dgm:t>
        <a:bodyPr/>
        <a:lstStyle/>
        <a:p>
          <a:r>
            <a:rPr lang="cs-CZ" sz="1800" b="1" u="none" dirty="0"/>
            <a:t>Výhody pro externího návštěvníka</a:t>
          </a:r>
        </a:p>
      </dgm:t>
    </dgm:pt>
    <dgm:pt modelId="{482EC826-416A-4986-9711-64D4357517D6}" type="parTrans" cxnId="{C7864336-1604-4A15-896F-C27EBB727A7A}">
      <dgm:prSet/>
      <dgm:spPr/>
      <dgm:t>
        <a:bodyPr/>
        <a:lstStyle/>
        <a:p>
          <a:endParaRPr lang="cs-CZ" sz="1800" u="none"/>
        </a:p>
      </dgm:t>
    </dgm:pt>
    <dgm:pt modelId="{B51CE0D2-AD82-49A1-AA65-BE8C9B164349}" type="sibTrans" cxnId="{C7864336-1604-4A15-896F-C27EBB727A7A}">
      <dgm:prSet/>
      <dgm:spPr/>
      <dgm:t>
        <a:bodyPr/>
        <a:lstStyle/>
        <a:p>
          <a:endParaRPr lang="cs-CZ" sz="1800" u="none"/>
        </a:p>
      </dgm:t>
    </dgm:pt>
    <dgm:pt modelId="{6FD7E67C-A161-4E16-B994-22CADDE57C79}">
      <dgm:prSet phldrT="[Text]" custT="1"/>
      <dgm:spPr/>
      <dgm:t>
        <a:bodyPr/>
        <a:lstStyle/>
        <a:p>
          <a:pPr marL="171450" marR="0" lvl="1" indent="-17145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</a:t>
          </a:r>
          <a:r>
            <a:rPr lang="cs-CZ" sz="1800" kern="1200" dirty="0"/>
            <a:t>hledání případně již existujících odpovědí </a:t>
          </a:r>
          <a:br>
            <a:rPr lang="cs-CZ" sz="1800" kern="1200" dirty="0"/>
          </a:br>
          <a:r>
            <a:rPr lang="cs-CZ" sz="1800" kern="1200" dirty="0"/>
            <a:t>na jím řešená témata (filtry v rámci FAQ)</a:t>
          </a:r>
          <a:endParaRPr lang="cs-CZ" sz="1800" b="0" u="none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21222BD2-F31D-4837-A75C-A61E135C5EBA}" type="parTrans" cxnId="{1E0AFE8D-3587-4CBD-8C21-1094472096E5}">
      <dgm:prSet/>
      <dgm:spPr/>
      <dgm:t>
        <a:bodyPr/>
        <a:lstStyle/>
        <a:p>
          <a:endParaRPr lang="cs-CZ" sz="1800" u="none"/>
        </a:p>
      </dgm:t>
    </dgm:pt>
    <dgm:pt modelId="{6FA84A29-332D-44B2-B10C-897D4EB42D2A}" type="sibTrans" cxnId="{1E0AFE8D-3587-4CBD-8C21-1094472096E5}">
      <dgm:prSet/>
      <dgm:spPr/>
      <dgm:t>
        <a:bodyPr/>
        <a:lstStyle/>
        <a:p>
          <a:endParaRPr lang="cs-CZ" sz="1800" u="none"/>
        </a:p>
      </dgm:t>
    </dgm:pt>
    <dgm:pt modelId="{23B102EC-C2C8-4CC0-8B6F-1F1DD26DAB17}">
      <dgm:prSet phldrT="[Text]" custT="1"/>
      <dgm:spPr/>
      <dgm:t>
        <a:bodyPr/>
        <a:lstStyle/>
        <a:p>
          <a:r>
            <a:rPr lang="cs-CZ" sz="1800" b="1" u="none" dirty="0"/>
            <a:t>Výhody pro pracovníky implementační struktury</a:t>
          </a:r>
        </a:p>
      </dgm:t>
    </dgm:pt>
    <dgm:pt modelId="{47124EF6-DD6E-4DD3-9FBB-F7D59514F332}" type="parTrans" cxnId="{A5BFBAC2-4E5D-4769-ADBA-3B3B074A5CFC}">
      <dgm:prSet/>
      <dgm:spPr/>
      <dgm:t>
        <a:bodyPr/>
        <a:lstStyle/>
        <a:p>
          <a:endParaRPr lang="cs-CZ" sz="1800" u="none"/>
        </a:p>
      </dgm:t>
    </dgm:pt>
    <dgm:pt modelId="{ABA95181-9384-4A91-837E-904FB30B26D5}" type="sibTrans" cxnId="{A5BFBAC2-4E5D-4769-ADBA-3B3B074A5CFC}">
      <dgm:prSet/>
      <dgm:spPr/>
      <dgm:t>
        <a:bodyPr/>
        <a:lstStyle/>
        <a:p>
          <a:endParaRPr lang="cs-CZ" sz="1800" u="none"/>
        </a:p>
      </dgm:t>
    </dgm:pt>
    <dgm:pt modelId="{C0C1B908-7C23-48EE-AF60-4AA943F00D55}">
      <dgm:prSet phldrT="[Text]" custT="1"/>
      <dgm:spPr/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evidence dotazů, systémový přístup k procesu vyřizování dotazů (jednotné rozhraní)</a:t>
          </a:r>
        </a:p>
      </dgm:t>
    </dgm:pt>
    <dgm:pt modelId="{8F37C82A-631D-4E05-B6E7-6AEBD0A07747}" type="parTrans" cxnId="{33EABED3-B06F-44D2-9E33-36495E71C60A}">
      <dgm:prSet/>
      <dgm:spPr/>
      <dgm:t>
        <a:bodyPr/>
        <a:lstStyle/>
        <a:p>
          <a:endParaRPr lang="cs-CZ" sz="1800" u="none"/>
        </a:p>
      </dgm:t>
    </dgm:pt>
    <dgm:pt modelId="{28F5EB6E-B40E-4C31-9E7E-274175A61ACA}" type="sibTrans" cxnId="{33EABED3-B06F-44D2-9E33-36495E71C60A}">
      <dgm:prSet/>
      <dgm:spPr/>
      <dgm:t>
        <a:bodyPr/>
        <a:lstStyle/>
        <a:p>
          <a:endParaRPr lang="cs-CZ" sz="1800" u="none"/>
        </a:p>
      </dgm:t>
    </dgm:pt>
    <dgm:pt modelId="{504DE74E-C3D4-4155-999A-2B5313003C40}">
      <dgm:prSet phldrT="[Text]" custT="1"/>
      <dgm:spPr/>
      <dgm:t>
        <a:bodyPr/>
        <a:lstStyle/>
        <a:p>
          <a:r>
            <a:rPr lang="cs-CZ" sz="1800" b="1" u="none" dirty="0"/>
            <a:t>Výhody pro instituci</a:t>
          </a:r>
        </a:p>
      </dgm:t>
    </dgm:pt>
    <dgm:pt modelId="{F660DFFA-1279-4B73-9DAB-FFD5AF1AD2DF}" type="parTrans" cxnId="{C9A93BF2-DCEC-413E-9C27-7A99AD714681}">
      <dgm:prSet/>
      <dgm:spPr/>
      <dgm:t>
        <a:bodyPr/>
        <a:lstStyle/>
        <a:p>
          <a:endParaRPr lang="cs-CZ" sz="1800" u="none"/>
        </a:p>
      </dgm:t>
    </dgm:pt>
    <dgm:pt modelId="{BDB9727F-4306-4CE9-958B-BC415FAD8A13}" type="sibTrans" cxnId="{C9A93BF2-DCEC-413E-9C27-7A99AD714681}">
      <dgm:prSet/>
      <dgm:spPr/>
      <dgm:t>
        <a:bodyPr/>
        <a:lstStyle/>
        <a:p>
          <a:endParaRPr lang="cs-CZ" sz="1800" u="none"/>
        </a:p>
      </dgm:t>
    </dgm:pt>
    <dgm:pt modelId="{6BFECDD9-BD45-4775-80A1-5EC79945EA70}">
      <dgm:prSet custT="1"/>
      <dgm:spPr/>
      <dgm:t>
        <a:bodyPr/>
        <a:lstStyle/>
        <a:p>
          <a:pPr>
            <a:buNone/>
          </a:pP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rozsáhlá znalostní databáze; dohledání konkrétní konzultace vedené s tazatelem XY </a:t>
          </a:r>
        </a:p>
      </dgm:t>
    </dgm:pt>
    <dgm:pt modelId="{8D3C3FA6-3E9D-433A-933B-EE52B9AFA38D}" type="parTrans" cxnId="{0997D8AE-6773-4A60-A9EA-2E431885BB3C}">
      <dgm:prSet/>
      <dgm:spPr/>
      <dgm:t>
        <a:bodyPr/>
        <a:lstStyle/>
        <a:p>
          <a:endParaRPr lang="cs-CZ" sz="1800" u="none"/>
        </a:p>
      </dgm:t>
    </dgm:pt>
    <dgm:pt modelId="{A0B7B876-3D1D-4AE5-BF7B-8CE83D88F9AA}" type="sibTrans" cxnId="{0997D8AE-6773-4A60-A9EA-2E431885BB3C}">
      <dgm:prSet/>
      <dgm:spPr/>
      <dgm:t>
        <a:bodyPr/>
        <a:lstStyle/>
        <a:p>
          <a:endParaRPr lang="cs-CZ" sz="1800" u="none"/>
        </a:p>
      </dgm:t>
    </dgm:pt>
    <dgm:pt modelId="{12BA73C5-04B3-4B22-9505-525CC0ABA253}" type="pres">
      <dgm:prSet presAssocID="{6E03E56C-E581-4A8B-9258-18A5B7F7F08B}" presName="Name0" presStyleCnt="0">
        <dgm:presLayoutVars>
          <dgm:dir/>
          <dgm:animLvl val="lvl"/>
          <dgm:resizeHandles val="exact"/>
        </dgm:presLayoutVars>
      </dgm:prSet>
      <dgm:spPr/>
    </dgm:pt>
    <dgm:pt modelId="{DBD2012F-8003-47DD-986B-CFDD8E43A006}" type="pres">
      <dgm:prSet presAssocID="{FFDC7DDD-FA5A-46B2-BE59-F7FBD3007D36}" presName="linNode" presStyleCnt="0"/>
      <dgm:spPr/>
    </dgm:pt>
    <dgm:pt modelId="{4B7810AB-895B-491B-9421-53F6987919DC}" type="pres">
      <dgm:prSet presAssocID="{FFDC7DDD-FA5A-46B2-BE59-F7FBD3007D3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C683BC06-3857-43DE-ABB6-04AEC15BFA29}" type="pres">
      <dgm:prSet presAssocID="{FFDC7DDD-FA5A-46B2-BE59-F7FBD3007D36}" presName="descendantText" presStyleLbl="alignAccFollowNode1" presStyleIdx="0" presStyleCnt="4">
        <dgm:presLayoutVars>
          <dgm:bulletEnabled val="1"/>
        </dgm:presLayoutVars>
      </dgm:prSet>
      <dgm:spPr/>
    </dgm:pt>
    <dgm:pt modelId="{3FBCB615-A790-484B-80FB-3037D1C18B96}" type="pres">
      <dgm:prSet presAssocID="{882712D6-0105-4E25-9603-397AF6F63BB5}" presName="sp" presStyleCnt="0"/>
      <dgm:spPr/>
    </dgm:pt>
    <dgm:pt modelId="{78BCD7B3-4C23-4EE4-B49B-9FD8236ECF9D}" type="pres">
      <dgm:prSet presAssocID="{0CD20E3C-1229-40B2-AE40-290D81DAD8BA}" presName="linNode" presStyleCnt="0"/>
      <dgm:spPr/>
    </dgm:pt>
    <dgm:pt modelId="{D5A3BF15-8803-410E-A193-E5D19B5C3A85}" type="pres">
      <dgm:prSet presAssocID="{0CD20E3C-1229-40B2-AE40-290D81DAD8BA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62E92DB3-ACD8-40F8-A3E0-57B15875DD37}" type="pres">
      <dgm:prSet presAssocID="{0CD20E3C-1229-40B2-AE40-290D81DAD8BA}" presName="descendantText" presStyleLbl="alignAccFollowNode1" presStyleIdx="1" presStyleCnt="4">
        <dgm:presLayoutVars>
          <dgm:bulletEnabled val="1"/>
        </dgm:presLayoutVars>
      </dgm:prSet>
      <dgm:spPr/>
    </dgm:pt>
    <dgm:pt modelId="{3688E9B3-30C1-487E-BD96-E1872E5FFC3A}" type="pres">
      <dgm:prSet presAssocID="{B51CE0D2-AD82-49A1-AA65-BE8C9B164349}" presName="sp" presStyleCnt="0"/>
      <dgm:spPr/>
    </dgm:pt>
    <dgm:pt modelId="{08036C9C-362A-4953-88DC-95C2E758F881}" type="pres">
      <dgm:prSet presAssocID="{23B102EC-C2C8-4CC0-8B6F-1F1DD26DAB17}" presName="linNode" presStyleCnt="0"/>
      <dgm:spPr/>
    </dgm:pt>
    <dgm:pt modelId="{87882D44-1A4B-4044-92D4-72A161B110FF}" type="pres">
      <dgm:prSet presAssocID="{23B102EC-C2C8-4CC0-8B6F-1F1DD26DAB1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E841F31-6DBC-499A-8EE4-F5A48641C91D}" type="pres">
      <dgm:prSet presAssocID="{23B102EC-C2C8-4CC0-8B6F-1F1DD26DAB17}" presName="descendantText" presStyleLbl="alignAccFollowNode1" presStyleIdx="2" presStyleCnt="4">
        <dgm:presLayoutVars>
          <dgm:bulletEnabled val="1"/>
        </dgm:presLayoutVars>
      </dgm:prSet>
      <dgm:spPr/>
    </dgm:pt>
    <dgm:pt modelId="{7AFD2E66-B6D0-4E69-A02A-F2592AEE7704}" type="pres">
      <dgm:prSet presAssocID="{ABA95181-9384-4A91-837E-904FB30B26D5}" presName="sp" presStyleCnt="0"/>
      <dgm:spPr/>
    </dgm:pt>
    <dgm:pt modelId="{8270738D-F256-4738-8073-D9EEB8E09BAF}" type="pres">
      <dgm:prSet presAssocID="{504DE74E-C3D4-4155-999A-2B5313003C40}" presName="linNode" presStyleCnt="0"/>
      <dgm:spPr/>
    </dgm:pt>
    <dgm:pt modelId="{84C15081-2FA4-45D2-9978-FBD8A987F3F2}" type="pres">
      <dgm:prSet presAssocID="{504DE74E-C3D4-4155-999A-2B5313003C40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4E2DC8FE-F5D7-44C6-BC61-816EFF409740}" type="pres">
      <dgm:prSet presAssocID="{504DE74E-C3D4-4155-999A-2B5313003C40}" presName="descendantText" presStyleLbl="alignAccFollowNode1" presStyleIdx="3" presStyleCnt="4" custLinFactNeighborY="-1231">
        <dgm:presLayoutVars>
          <dgm:bulletEnabled val="1"/>
        </dgm:presLayoutVars>
      </dgm:prSet>
      <dgm:spPr/>
    </dgm:pt>
  </dgm:ptLst>
  <dgm:cxnLst>
    <dgm:cxn modelId="{F459600E-3104-4258-886C-ACDF3BDFBC05}" type="presOf" srcId="{6BFECDD9-BD45-4775-80A1-5EC79945EA70}" destId="{9E841F31-6DBC-499A-8EE4-F5A48641C91D}" srcOrd="0" destOrd="0" presId="urn:microsoft.com/office/officeart/2005/8/layout/vList5"/>
    <dgm:cxn modelId="{9AC9D014-0180-4673-A042-E742E93EE007}" type="presOf" srcId="{6E03E56C-E581-4A8B-9258-18A5B7F7F08B}" destId="{12BA73C5-04B3-4B22-9505-525CC0ABA253}" srcOrd="0" destOrd="0" presId="urn:microsoft.com/office/officeart/2005/8/layout/vList5"/>
    <dgm:cxn modelId="{55132526-84C8-4D83-BC14-A11C418DE4FA}" srcId="{6E03E56C-E581-4A8B-9258-18A5B7F7F08B}" destId="{FFDC7DDD-FA5A-46B2-BE59-F7FBD3007D36}" srcOrd="0" destOrd="0" parTransId="{59D0E70B-D2B0-4EA6-95E1-31FF72C09482}" sibTransId="{882712D6-0105-4E25-9603-397AF6F63BB5}"/>
    <dgm:cxn modelId="{01D52F2D-EA7E-454E-9306-B7B5F88C35E2}" type="presOf" srcId="{6FD7E67C-A161-4E16-B994-22CADDE57C79}" destId="{62E92DB3-ACD8-40F8-A3E0-57B15875DD37}" srcOrd="0" destOrd="0" presId="urn:microsoft.com/office/officeart/2005/8/layout/vList5"/>
    <dgm:cxn modelId="{C7864336-1604-4A15-896F-C27EBB727A7A}" srcId="{6E03E56C-E581-4A8B-9258-18A5B7F7F08B}" destId="{0CD20E3C-1229-40B2-AE40-290D81DAD8BA}" srcOrd="1" destOrd="0" parTransId="{482EC826-416A-4986-9711-64D4357517D6}" sibTransId="{B51CE0D2-AD82-49A1-AA65-BE8C9B164349}"/>
    <dgm:cxn modelId="{246EE664-BB31-4968-AAB0-95183746A59C}" type="presOf" srcId="{504DE74E-C3D4-4155-999A-2B5313003C40}" destId="{84C15081-2FA4-45D2-9978-FBD8A987F3F2}" srcOrd="0" destOrd="0" presId="urn:microsoft.com/office/officeart/2005/8/layout/vList5"/>
    <dgm:cxn modelId="{7110C685-F366-446F-A46D-693DBC0C8414}" type="presOf" srcId="{03CD221B-CD65-4C2C-966A-987562058925}" destId="{C683BC06-3857-43DE-ABB6-04AEC15BFA29}" srcOrd="0" destOrd="0" presId="urn:microsoft.com/office/officeart/2005/8/layout/vList5"/>
    <dgm:cxn modelId="{02C2568C-ADF0-4C76-9C3C-1FEE96AB79B4}" type="presOf" srcId="{23B102EC-C2C8-4CC0-8B6F-1F1DD26DAB17}" destId="{87882D44-1A4B-4044-92D4-72A161B110FF}" srcOrd="0" destOrd="0" presId="urn:microsoft.com/office/officeart/2005/8/layout/vList5"/>
    <dgm:cxn modelId="{1E0AFE8D-3587-4CBD-8C21-1094472096E5}" srcId="{0CD20E3C-1229-40B2-AE40-290D81DAD8BA}" destId="{6FD7E67C-A161-4E16-B994-22CADDE57C79}" srcOrd="0" destOrd="0" parTransId="{21222BD2-F31D-4837-A75C-A61E135C5EBA}" sibTransId="{6FA84A29-332D-44B2-B10C-897D4EB42D2A}"/>
    <dgm:cxn modelId="{68DBA397-47A8-4A00-8F44-2004DF9D1BE6}" type="presOf" srcId="{0CD20E3C-1229-40B2-AE40-290D81DAD8BA}" destId="{D5A3BF15-8803-410E-A193-E5D19B5C3A85}" srcOrd="0" destOrd="0" presId="urn:microsoft.com/office/officeart/2005/8/layout/vList5"/>
    <dgm:cxn modelId="{3592489C-F92E-4779-A9CA-BCD6E17B6E69}" srcId="{FFDC7DDD-FA5A-46B2-BE59-F7FBD3007D36}" destId="{03CD221B-CD65-4C2C-966A-987562058925}" srcOrd="0" destOrd="0" parTransId="{AF1CB158-EEA3-4C3E-AB79-6565D28FDB31}" sibTransId="{C0DFDAA5-7E0E-4A27-8583-1B0BF2F1A7F4}"/>
    <dgm:cxn modelId="{0997D8AE-6773-4A60-A9EA-2E431885BB3C}" srcId="{23B102EC-C2C8-4CC0-8B6F-1F1DD26DAB17}" destId="{6BFECDD9-BD45-4775-80A1-5EC79945EA70}" srcOrd="0" destOrd="0" parTransId="{8D3C3FA6-3E9D-433A-933B-EE52B9AFA38D}" sibTransId="{A0B7B876-3D1D-4AE5-BF7B-8CE83D88F9AA}"/>
    <dgm:cxn modelId="{A5BFBAC2-4E5D-4769-ADBA-3B3B074A5CFC}" srcId="{6E03E56C-E581-4A8B-9258-18A5B7F7F08B}" destId="{23B102EC-C2C8-4CC0-8B6F-1F1DD26DAB17}" srcOrd="2" destOrd="0" parTransId="{47124EF6-DD6E-4DD3-9FBB-F7D59514F332}" sibTransId="{ABA95181-9384-4A91-837E-904FB30B26D5}"/>
    <dgm:cxn modelId="{33EABED3-B06F-44D2-9E33-36495E71C60A}" srcId="{504DE74E-C3D4-4155-999A-2B5313003C40}" destId="{C0C1B908-7C23-48EE-AF60-4AA943F00D55}" srcOrd="0" destOrd="0" parTransId="{8F37C82A-631D-4E05-B6E7-6AEBD0A07747}" sibTransId="{28F5EB6E-B40E-4C31-9E7E-274175A61ACA}"/>
    <dgm:cxn modelId="{E91266F1-A711-446D-A120-E70D11BC9619}" type="presOf" srcId="{FFDC7DDD-FA5A-46B2-BE59-F7FBD3007D36}" destId="{4B7810AB-895B-491B-9421-53F6987919DC}" srcOrd="0" destOrd="0" presId="urn:microsoft.com/office/officeart/2005/8/layout/vList5"/>
    <dgm:cxn modelId="{C9A93BF2-DCEC-413E-9C27-7A99AD714681}" srcId="{6E03E56C-E581-4A8B-9258-18A5B7F7F08B}" destId="{504DE74E-C3D4-4155-999A-2B5313003C40}" srcOrd="3" destOrd="0" parTransId="{F660DFFA-1279-4B73-9DAB-FFD5AF1AD2DF}" sibTransId="{BDB9727F-4306-4CE9-958B-BC415FAD8A13}"/>
    <dgm:cxn modelId="{2853B9F2-9563-4127-AA0C-3542992FDE1F}" type="presOf" srcId="{C0C1B908-7C23-48EE-AF60-4AA943F00D55}" destId="{4E2DC8FE-F5D7-44C6-BC61-816EFF409740}" srcOrd="0" destOrd="0" presId="urn:microsoft.com/office/officeart/2005/8/layout/vList5"/>
    <dgm:cxn modelId="{46D08EFD-90B0-4178-AF90-DE001E9DFE6B}" type="presParOf" srcId="{12BA73C5-04B3-4B22-9505-525CC0ABA253}" destId="{DBD2012F-8003-47DD-986B-CFDD8E43A006}" srcOrd="0" destOrd="0" presId="urn:microsoft.com/office/officeart/2005/8/layout/vList5"/>
    <dgm:cxn modelId="{6B5B3D5C-C41C-471C-B4A6-AB68F1043DB7}" type="presParOf" srcId="{DBD2012F-8003-47DD-986B-CFDD8E43A006}" destId="{4B7810AB-895B-491B-9421-53F6987919DC}" srcOrd="0" destOrd="0" presId="urn:microsoft.com/office/officeart/2005/8/layout/vList5"/>
    <dgm:cxn modelId="{C12F17AA-7CE6-4FA6-B5CB-18ACE747F563}" type="presParOf" srcId="{DBD2012F-8003-47DD-986B-CFDD8E43A006}" destId="{C683BC06-3857-43DE-ABB6-04AEC15BFA29}" srcOrd="1" destOrd="0" presId="urn:microsoft.com/office/officeart/2005/8/layout/vList5"/>
    <dgm:cxn modelId="{895ED29E-0898-4033-9A6E-44E75651883D}" type="presParOf" srcId="{12BA73C5-04B3-4B22-9505-525CC0ABA253}" destId="{3FBCB615-A790-484B-80FB-3037D1C18B96}" srcOrd="1" destOrd="0" presId="urn:microsoft.com/office/officeart/2005/8/layout/vList5"/>
    <dgm:cxn modelId="{B637307C-89F3-4F80-995A-9D889D00E9D3}" type="presParOf" srcId="{12BA73C5-04B3-4B22-9505-525CC0ABA253}" destId="{78BCD7B3-4C23-4EE4-B49B-9FD8236ECF9D}" srcOrd="2" destOrd="0" presId="urn:microsoft.com/office/officeart/2005/8/layout/vList5"/>
    <dgm:cxn modelId="{C43D9644-54FF-439B-A46D-C484292EAE69}" type="presParOf" srcId="{78BCD7B3-4C23-4EE4-B49B-9FD8236ECF9D}" destId="{D5A3BF15-8803-410E-A193-E5D19B5C3A85}" srcOrd="0" destOrd="0" presId="urn:microsoft.com/office/officeart/2005/8/layout/vList5"/>
    <dgm:cxn modelId="{BC7A854F-CCE7-4F4F-B509-4B7793D326C8}" type="presParOf" srcId="{78BCD7B3-4C23-4EE4-B49B-9FD8236ECF9D}" destId="{62E92DB3-ACD8-40F8-A3E0-57B15875DD37}" srcOrd="1" destOrd="0" presId="urn:microsoft.com/office/officeart/2005/8/layout/vList5"/>
    <dgm:cxn modelId="{D761B5BA-27EE-46CC-BFF7-8EF38E683526}" type="presParOf" srcId="{12BA73C5-04B3-4B22-9505-525CC0ABA253}" destId="{3688E9B3-30C1-487E-BD96-E1872E5FFC3A}" srcOrd="3" destOrd="0" presId="urn:microsoft.com/office/officeart/2005/8/layout/vList5"/>
    <dgm:cxn modelId="{58312AA7-32C9-41EC-B4DF-FD18DF3F4FC0}" type="presParOf" srcId="{12BA73C5-04B3-4B22-9505-525CC0ABA253}" destId="{08036C9C-362A-4953-88DC-95C2E758F881}" srcOrd="4" destOrd="0" presId="urn:microsoft.com/office/officeart/2005/8/layout/vList5"/>
    <dgm:cxn modelId="{F1D7C598-CFA3-42B4-8447-144BFA5A485E}" type="presParOf" srcId="{08036C9C-362A-4953-88DC-95C2E758F881}" destId="{87882D44-1A4B-4044-92D4-72A161B110FF}" srcOrd="0" destOrd="0" presId="urn:microsoft.com/office/officeart/2005/8/layout/vList5"/>
    <dgm:cxn modelId="{51896F4C-4AE7-458E-8F2B-82341B21FCBC}" type="presParOf" srcId="{08036C9C-362A-4953-88DC-95C2E758F881}" destId="{9E841F31-6DBC-499A-8EE4-F5A48641C91D}" srcOrd="1" destOrd="0" presId="urn:microsoft.com/office/officeart/2005/8/layout/vList5"/>
    <dgm:cxn modelId="{30AD062C-321B-4557-88C3-C33227F38C17}" type="presParOf" srcId="{12BA73C5-04B3-4B22-9505-525CC0ABA253}" destId="{7AFD2E66-B6D0-4E69-A02A-F2592AEE7704}" srcOrd="5" destOrd="0" presId="urn:microsoft.com/office/officeart/2005/8/layout/vList5"/>
    <dgm:cxn modelId="{CF82130F-DD0F-4C08-8B07-B1F8F4EA7628}" type="presParOf" srcId="{12BA73C5-04B3-4B22-9505-525CC0ABA253}" destId="{8270738D-F256-4738-8073-D9EEB8E09BAF}" srcOrd="6" destOrd="0" presId="urn:microsoft.com/office/officeart/2005/8/layout/vList5"/>
    <dgm:cxn modelId="{002E1767-95B4-48A9-B4BF-EA3D8CC5DB56}" type="presParOf" srcId="{8270738D-F256-4738-8073-D9EEB8E09BAF}" destId="{84C15081-2FA4-45D2-9978-FBD8A987F3F2}" srcOrd="0" destOrd="0" presId="urn:microsoft.com/office/officeart/2005/8/layout/vList5"/>
    <dgm:cxn modelId="{9EFE88E5-7D4A-4468-BCCB-861B1D5CAB9B}" type="presParOf" srcId="{8270738D-F256-4738-8073-D9EEB8E09BAF}" destId="{4E2DC8FE-F5D7-44C6-BC61-816EFF40974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BFC66-9319-465C-9581-BCBD01444E58}">
      <dsp:nvSpPr>
        <dsp:cNvPr id="0" name=""/>
        <dsp:cNvSpPr/>
      </dsp:nvSpPr>
      <dsp:spPr>
        <a:xfrm>
          <a:off x="0" y="0"/>
          <a:ext cx="5308371" cy="19442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solidFill>
                <a:schemeClr val="bg1"/>
              </a:solidFill>
            </a:rPr>
            <a:t>Územní odbor IROP pro Královéhradecký kraj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>
              <a:solidFill>
                <a:schemeClr val="bg1"/>
              </a:solidFill>
            </a:rPr>
            <a:t>Ing. Jakub Řezníček, ředitel odboru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E-mail: jakub.reznicek</a:t>
          </a:r>
          <a:r>
            <a:rPr lang="cs-CZ" sz="21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@</a:t>
          </a:r>
          <a:r>
            <a:rPr lang="cs-CZ" sz="2100" kern="1200" dirty="0">
              <a:solidFill>
                <a:schemeClr val="bg1"/>
              </a:solidFill>
            </a:rPr>
            <a:t>crr.cz</a:t>
          </a:r>
          <a:endParaRPr lang="cs-CZ" sz="2100" kern="1200" baseline="0" dirty="0">
            <a:solidFill>
              <a:schemeClr val="bg1"/>
            </a:solidFill>
          </a:endParaRP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>
              <a:solidFill>
                <a:schemeClr val="bg1"/>
              </a:solidFill>
            </a:rPr>
            <a:t>Telefon: 739 320 767</a:t>
          </a:r>
        </a:p>
      </dsp:txBody>
      <dsp:txXfrm>
        <a:off x="56947" y="56947"/>
        <a:ext cx="5194477" cy="1830403"/>
      </dsp:txXfrm>
    </dsp:sp>
    <dsp:sp modelId="{012C52F3-22EA-4C63-9D11-BA4EB08F93EE}">
      <dsp:nvSpPr>
        <dsp:cNvPr id="0" name=""/>
        <dsp:cNvSpPr/>
      </dsp:nvSpPr>
      <dsp:spPr>
        <a:xfrm>
          <a:off x="1909" y="2088867"/>
          <a:ext cx="1675622" cy="19442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u="none" kern="1200" dirty="0"/>
            <a:t>Vedoucí oddělení hodnocení a kontroly</a:t>
          </a:r>
          <a:br>
            <a:rPr lang="cs-CZ" sz="1100" b="1" u="none" kern="1200" dirty="0"/>
          </a:br>
          <a:br>
            <a:rPr lang="cs-CZ" sz="1100" b="1" u="none" kern="1200" dirty="0"/>
          </a:br>
          <a:endParaRPr lang="cs-CZ" sz="1100" b="1" u="none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/>
            <a:t>Ing. Martina Rücker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E-mail: </a:t>
          </a:r>
          <a:r>
            <a:rPr lang="cs-CZ" sz="1100" kern="1200" dirty="0">
              <a:hlinkClick xmlns:r="http://schemas.openxmlformats.org/officeDocument/2006/relationships" r:id="rId1"/>
            </a:rPr>
            <a:t>martina.rucker@crr.cz</a:t>
          </a:r>
          <a:endParaRPr lang="cs-CZ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Telefon: </a:t>
          </a:r>
          <a:r>
            <a:rPr lang="cs-CZ" sz="1100" b="0" i="0" kern="1200" dirty="0"/>
            <a:t>734 166 384</a:t>
          </a:r>
          <a:endParaRPr lang="cs-CZ" sz="1100" kern="1200" dirty="0"/>
        </a:p>
      </dsp:txBody>
      <dsp:txXfrm>
        <a:off x="50986" y="2137944"/>
        <a:ext cx="1577468" cy="1846143"/>
      </dsp:txXfrm>
    </dsp:sp>
    <dsp:sp modelId="{BFE87D24-6D61-4097-A3F3-47C46C775F81}">
      <dsp:nvSpPr>
        <dsp:cNvPr id="0" name=""/>
        <dsp:cNvSpPr/>
      </dsp:nvSpPr>
      <dsp:spPr>
        <a:xfrm>
          <a:off x="1818283" y="2088867"/>
          <a:ext cx="1675622" cy="19442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/>
            <a:t>Vedoucí oddělení realizace</a:t>
          </a:r>
          <a:br>
            <a:rPr lang="cs-CZ" sz="1100" b="1" kern="1200" dirty="0"/>
          </a:br>
          <a:r>
            <a:rPr lang="cs-CZ" sz="1100" b="1" kern="1200" dirty="0"/>
            <a:t>    </a:t>
          </a:r>
          <a:br>
            <a:rPr lang="cs-CZ" sz="1100" b="1" kern="1200" dirty="0"/>
          </a:br>
          <a:r>
            <a:rPr lang="cs-CZ" sz="1100" b="1" kern="1200" dirty="0"/>
            <a:t>                      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/>
            <a:t>Ing. Lenka Šmejdířová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E-mail: </a:t>
          </a:r>
          <a:r>
            <a:rPr lang="cs-CZ" sz="1100" kern="1200" dirty="0">
              <a:hlinkClick xmlns:r="http://schemas.openxmlformats.org/officeDocument/2006/relationships" r:id="rId2"/>
            </a:rPr>
            <a:t>lenka.smejdirova@crr.cz</a:t>
          </a:r>
          <a:endParaRPr lang="cs-CZ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Telefon: </a:t>
          </a:r>
          <a:r>
            <a:rPr lang="cs-CZ" sz="1100" b="0" i="0" kern="1200" dirty="0"/>
            <a:t>734 166 388</a:t>
          </a:r>
          <a:endParaRPr lang="cs-CZ" sz="1100" kern="1200" dirty="0"/>
        </a:p>
      </dsp:txBody>
      <dsp:txXfrm>
        <a:off x="1867360" y="2137944"/>
        <a:ext cx="1577468" cy="1846143"/>
      </dsp:txXfrm>
    </dsp:sp>
    <dsp:sp modelId="{2DBA2BFB-8B00-41B3-820F-E722160CFB3A}">
      <dsp:nvSpPr>
        <dsp:cNvPr id="0" name=""/>
        <dsp:cNvSpPr/>
      </dsp:nvSpPr>
      <dsp:spPr>
        <a:xfrm>
          <a:off x="3634658" y="2088867"/>
          <a:ext cx="1675622" cy="19442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/>
            <a:t>Vedoucí oddělení administrace veřejných zakázek HK</a:t>
          </a:r>
          <a:br>
            <a:rPr lang="cs-CZ" sz="1100" b="1" kern="1200" dirty="0"/>
          </a:br>
          <a:endParaRPr lang="cs-CZ" sz="1100" b="1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/>
            <a:t>Mgr. Tomáš Vontor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E-mail: </a:t>
          </a:r>
          <a:r>
            <a:rPr lang="cs-CZ" sz="1100" kern="1200" dirty="0">
              <a:hlinkClick xmlns:r="http://schemas.openxmlformats.org/officeDocument/2006/relationships" r:id="rId3"/>
            </a:rPr>
            <a:t>tomas.vontor@crr.cz</a:t>
          </a:r>
          <a:endParaRPr lang="cs-CZ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Telefon: </a:t>
          </a:r>
          <a:r>
            <a:rPr lang="cs-CZ" sz="1100" b="0" i="0" kern="1200" dirty="0"/>
            <a:t>735 199 204</a:t>
          </a:r>
          <a:endParaRPr lang="cs-CZ" sz="1100" kern="1200" dirty="0"/>
        </a:p>
      </dsp:txBody>
      <dsp:txXfrm>
        <a:off x="3683735" y="2137944"/>
        <a:ext cx="1577468" cy="18461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3BC06-3857-43DE-ABB6-04AEC15BFA29}">
      <dsp:nvSpPr>
        <dsp:cNvPr id="0" name=""/>
        <dsp:cNvSpPr/>
      </dsp:nvSpPr>
      <dsp:spPr>
        <a:xfrm rot="5400000">
          <a:off x="4669864" y="-1924389"/>
          <a:ext cx="696381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b="0" u="none" kern="1200" dirty="0"/>
            <a:t>prostřednictvím webové aplikace, s registrací a strukturovaně (využití číselníků)</a:t>
          </a:r>
          <a:endParaRPr lang="cs-CZ" sz="1800" u="none" kern="1200" dirty="0"/>
        </a:p>
      </dsp:txBody>
      <dsp:txXfrm rot="-5400000">
        <a:off x="2656618" y="122852"/>
        <a:ext cx="4688880" cy="628391"/>
      </dsp:txXfrm>
    </dsp:sp>
    <dsp:sp modelId="{4B7810AB-895B-491B-9421-53F6987919DC}">
      <dsp:nvSpPr>
        <dsp:cNvPr id="0" name=""/>
        <dsp:cNvSpPr/>
      </dsp:nvSpPr>
      <dsp:spPr>
        <a:xfrm>
          <a:off x="0" y="1809"/>
          <a:ext cx="2656617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Zadávání dotazů</a:t>
          </a:r>
        </a:p>
      </dsp:txBody>
      <dsp:txXfrm>
        <a:off x="42493" y="44302"/>
        <a:ext cx="2571631" cy="785490"/>
      </dsp:txXfrm>
    </dsp:sp>
    <dsp:sp modelId="{62E92DB3-ACD8-40F8-A3E0-57B15875DD37}">
      <dsp:nvSpPr>
        <dsp:cNvPr id="0" name=""/>
        <dsp:cNvSpPr/>
      </dsp:nvSpPr>
      <dsp:spPr>
        <a:xfrm rot="5400000">
          <a:off x="4669864" y="-1010389"/>
          <a:ext cx="696381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marR="0" lvl="1" indent="-17145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obecné (metodické) dotazy ke specifickým cílům, aktivitám a výzvám</a:t>
          </a:r>
        </a:p>
      </dsp:txBody>
      <dsp:txXfrm rot="-5400000">
        <a:off x="2656618" y="1036852"/>
        <a:ext cx="4688880" cy="628391"/>
      </dsp:txXfrm>
    </dsp:sp>
    <dsp:sp modelId="{D5A3BF15-8803-410E-A193-E5D19B5C3A85}">
      <dsp:nvSpPr>
        <dsp:cNvPr id="0" name=""/>
        <dsp:cNvSpPr/>
      </dsp:nvSpPr>
      <dsp:spPr>
        <a:xfrm>
          <a:off x="0" y="915810"/>
          <a:ext cx="2656617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Členění dotazů </a:t>
          </a:r>
          <a:r>
            <a:rPr lang="cs-CZ" sz="1800" u="none" kern="1200" dirty="0"/>
            <a:t> </a:t>
          </a:r>
          <a:endParaRPr lang="cs-CZ" sz="1800" b="1" u="none" kern="1200" dirty="0"/>
        </a:p>
      </dsp:txBody>
      <dsp:txXfrm>
        <a:off x="42493" y="958303"/>
        <a:ext cx="2571631" cy="785490"/>
      </dsp:txXfrm>
    </dsp:sp>
    <dsp:sp modelId="{9E841F31-6DBC-499A-8EE4-F5A48641C91D}">
      <dsp:nvSpPr>
        <dsp:cNvPr id="0" name=""/>
        <dsp:cNvSpPr/>
      </dsp:nvSpPr>
      <dsp:spPr>
        <a:xfrm rot="5400000">
          <a:off x="4669864" y="-96388"/>
          <a:ext cx="696381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u="none" kern="1200" dirty="0"/>
            <a:t>	</a:t>
          </a: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na webových stránkách prostřednictvím FAQ</a:t>
          </a:r>
        </a:p>
      </dsp:txBody>
      <dsp:txXfrm rot="-5400000">
        <a:off x="2656618" y="1950853"/>
        <a:ext cx="4688880" cy="628391"/>
      </dsp:txXfrm>
    </dsp:sp>
    <dsp:sp modelId="{87882D44-1A4B-4044-92D4-72A161B110FF}">
      <dsp:nvSpPr>
        <dsp:cNvPr id="0" name=""/>
        <dsp:cNvSpPr/>
      </dsp:nvSpPr>
      <dsp:spPr>
        <a:xfrm>
          <a:off x="0" y="1829810"/>
          <a:ext cx="2656617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Zveřejnění nejčastějších dotazů a odpovědí</a:t>
          </a:r>
        </a:p>
      </dsp:txBody>
      <dsp:txXfrm>
        <a:off x="42493" y="1872303"/>
        <a:ext cx="2571631" cy="785490"/>
      </dsp:txXfrm>
    </dsp:sp>
    <dsp:sp modelId="{4E2DC8FE-F5D7-44C6-BC61-816EFF409740}">
      <dsp:nvSpPr>
        <dsp:cNvPr id="0" name=""/>
        <dsp:cNvSpPr/>
      </dsp:nvSpPr>
      <dsp:spPr>
        <a:xfrm rot="5400000">
          <a:off x="4666039" y="777591"/>
          <a:ext cx="696381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v případě opakujících se dotazů</a:t>
          </a:r>
        </a:p>
      </dsp:txBody>
      <dsp:txXfrm rot="-5400000">
        <a:off x="2652793" y="2824833"/>
        <a:ext cx="4688880" cy="628391"/>
      </dsp:txXfrm>
    </dsp:sp>
    <dsp:sp modelId="{84C15081-2FA4-45D2-9978-FBD8A987F3F2}">
      <dsp:nvSpPr>
        <dsp:cNvPr id="0" name=""/>
        <dsp:cNvSpPr/>
      </dsp:nvSpPr>
      <dsp:spPr>
        <a:xfrm>
          <a:off x="0" y="2743811"/>
          <a:ext cx="2656617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/>
            <a:t>Zajištění jednotnosti odpovědí</a:t>
          </a:r>
          <a:endParaRPr lang="cs-CZ" sz="1800" b="1" u="none" kern="1200" dirty="0"/>
        </a:p>
      </dsp:txBody>
      <dsp:txXfrm>
        <a:off x="42493" y="2786304"/>
        <a:ext cx="2571631" cy="7854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3BC06-3857-43DE-ABB6-04AEC15BFA29}">
      <dsp:nvSpPr>
        <dsp:cNvPr id="0" name=""/>
        <dsp:cNvSpPr/>
      </dsp:nvSpPr>
      <dsp:spPr>
        <a:xfrm rot="5400000">
          <a:off x="4759037" y="-1966353"/>
          <a:ext cx="696381" cy="480680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kern="1200" dirty="0"/>
            <a:t>zachování historie (všechny jeho dotazy a získané odpovědi na jednom místě)</a:t>
          </a:r>
          <a:endParaRPr lang="cs-CZ" sz="1800" u="none" kern="1200" dirty="0"/>
        </a:p>
      </dsp:txBody>
      <dsp:txXfrm rot="-5400000">
        <a:off x="2703827" y="122852"/>
        <a:ext cx="4772807" cy="628391"/>
      </dsp:txXfrm>
    </dsp:sp>
    <dsp:sp modelId="{4B7810AB-895B-491B-9421-53F6987919DC}">
      <dsp:nvSpPr>
        <dsp:cNvPr id="0" name=""/>
        <dsp:cNvSpPr/>
      </dsp:nvSpPr>
      <dsp:spPr>
        <a:xfrm>
          <a:off x="0" y="1809"/>
          <a:ext cx="2703826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Výhody pro registrovaného tazatele</a:t>
          </a:r>
        </a:p>
      </dsp:txBody>
      <dsp:txXfrm>
        <a:off x="42493" y="44302"/>
        <a:ext cx="2618840" cy="785490"/>
      </dsp:txXfrm>
    </dsp:sp>
    <dsp:sp modelId="{62E92DB3-ACD8-40F8-A3E0-57B15875DD37}">
      <dsp:nvSpPr>
        <dsp:cNvPr id="0" name=""/>
        <dsp:cNvSpPr/>
      </dsp:nvSpPr>
      <dsp:spPr>
        <a:xfrm rot="5400000">
          <a:off x="4759037" y="-1052352"/>
          <a:ext cx="696381" cy="480680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marR="0" lvl="1" indent="-17145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</a:t>
          </a:r>
          <a:r>
            <a:rPr lang="cs-CZ" sz="1800" kern="1200" dirty="0"/>
            <a:t>hledání případně již existujících odpovědí </a:t>
          </a:r>
          <a:br>
            <a:rPr lang="cs-CZ" sz="1800" kern="1200" dirty="0"/>
          </a:br>
          <a:r>
            <a:rPr lang="cs-CZ" sz="1800" kern="1200" dirty="0"/>
            <a:t>na jím řešená témata (filtry v rámci FAQ)</a:t>
          </a:r>
          <a:endParaRPr lang="cs-CZ" sz="1800" b="0" u="none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sp:txBody>
      <dsp:txXfrm rot="-5400000">
        <a:off x="2703827" y="1036853"/>
        <a:ext cx="4772807" cy="628391"/>
      </dsp:txXfrm>
    </dsp:sp>
    <dsp:sp modelId="{D5A3BF15-8803-410E-A193-E5D19B5C3A85}">
      <dsp:nvSpPr>
        <dsp:cNvPr id="0" name=""/>
        <dsp:cNvSpPr/>
      </dsp:nvSpPr>
      <dsp:spPr>
        <a:xfrm>
          <a:off x="0" y="915810"/>
          <a:ext cx="2703826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Výhody pro externího návštěvníka</a:t>
          </a:r>
        </a:p>
      </dsp:txBody>
      <dsp:txXfrm>
        <a:off x="42493" y="958303"/>
        <a:ext cx="2618840" cy="785490"/>
      </dsp:txXfrm>
    </dsp:sp>
    <dsp:sp modelId="{9E841F31-6DBC-499A-8EE4-F5A48641C91D}">
      <dsp:nvSpPr>
        <dsp:cNvPr id="0" name=""/>
        <dsp:cNvSpPr/>
      </dsp:nvSpPr>
      <dsp:spPr>
        <a:xfrm rot="5400000">
          <a:off x="4759037" y="-138352"/>
          <a:ext cx="696381" cy="480680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rozsáhlá znalostní databáze; dohledání konkrétní konzultace vedené s tazatelem XY </a:t>
          </a:r>
        </a:p>
      </dsp:txBody>
      <dsp:txXfrm rot="-5400000">
        <a:off x="2703827" y="1950853"/>
        <a:ext cx="4772807" cy="628391"/>
      </dsp:txXfrm>
    </dsp:sp>
    <dsp:sp modelId="{87882D44-1A4B-4044-92D4-72A161B110FF}">
      <dsp:nvSpPr>
        <dsp:cNvPr id="0" name=""/>
        <dsp:cNvSpPr/>
      </dsp:nvSpPr>
      <dsp:spPr>
        <a:xfrm>
          <a:off x="0" y="1829810"/>
          <a:ext cx="2703826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Výhody pro pracovníky implementační struktury</a:t>
          </a:r>
        </a:p>
      </dsp:txBody>
      <dsp:txXfrm>
        <a:off x="42493" y="1872303"/>
        <a:ext cx="2618840" cy="785490"/>
      </dsp:txXfrm>
    </dsp:sp>
    <dsp:sp modelId="{4E2DC8FE-F5D7-44C6-BC61-816EFF409740}">
      <dsp:nvSpPr>
        <dsp:cNvPr id="0" name=""/>
        <dsp:cNvSpPr/>
      </dsp:nvSpPr>
      <dsp:spPr>
        <a:xfrm rot="5400000">
          <a:off x="4759037" y="767076"/>
          <a:ext cx="696381" cy="480680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b="0" u="none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evidence dotazů, systémový přístup k procesu vyřizování dotazů (jednotné rozhraní)</a:t>
          </a:r>
        </a:p>
      </dsp:txBody>
      <dsp:txXfrm rot="-5400000">
        <a:off x="2703827" y="2856282"/>
        <a:ext cx="4772807" cy="628391"/>
      </dsp:txXfrm>
    </dsp:sp>
    <dsp:sp modelId="{84C15081-2FA4-45D2-9978-FBD8A987F3F2}">
      <dsp:nvSpPr>
        <dsp:cNvPr id="0" name=""/>
        <dsp:cNvSpPr/>
      </dsp:nvSpPr>
      <dsp:spPr>
        <a:xfrm>
          <a:off x="0" y="2743811"/>
          <a:ext cx="2703826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Výhody pro instituci</a:t>
          </a:r>
        </a:p>
      </dsp:txBody>
      <dsp:txXfrm>
        <a:off x="42493" y="2786304"/>
        <a:ext cx="2618840" cy="785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D319-7988-0C47-A5AD-1F558D33A394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6DEBE-37C2-3D4C-B405-6A696479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32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DD4C1-CE3B-8245-AB32-946652F98E9B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35AD-0B81-F94A-83A1-9125CBB4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1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39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238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76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246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38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52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246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13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1197" dirty="0"/>
              <a:t>Obrnice – mají</a:t>
            </a:r>
            <a:r>
              <a:rPr lang="cs-CZ" sz="1197" baseline="0" dirty="0"/>
              <a:t> 3 projekty v IROP, Ústecký kraj (všechny integrované)</a:t>
            </a:r>
          </a:p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26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1197" dirty="0"/>
              <a:t>Obchvat – předložen 23.</a:t>
            </a:r>
            <a:r>
              <a:rPr lang="cs-CZ" sz="1197" baseline="0" dirty="0"/>
              <a:t> 11. 2018, plánované ukončení 30. 6. 2023</a:t>
            </a:r>
          </a:p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91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>
                <a:solidFill>
                  <a:prstClr val="black"/>
                </a:solidFill>
              </a:rPr>
              <a:pPr/>
              <a:t>25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68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20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>
                <a:solidFill>
                  <a:prstClr val="black"/>
                </a:solidFill>
              </a:rPr>
              <a:pPr/>
              <a:t>26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27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97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08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08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679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66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80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29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60875" cy="33464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13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015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448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029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5082"/>
            <a:ext cx="7772400" cy="1997296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86972"/>
            <a:ext cx="6400800" cy="57020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5FA4E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85800" y="3309620"/>
            <a:ext cx="6632575" cy="1452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56851" y="6356350"/>
            <a:ext cx="2006600" cy="369888"/>
          </a:xfr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 lvl="0"/>
            <a:fld id="{A8AD1661-3A61-224B-91E0-4B126FC883AF}" type="datetime1">
              <a:rPr lang="en-US" smtClean="0"/>
              <a:t>3/25/2019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341" y="1264906"/>
            <a:ext cx="7383470" cy="147002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69747" y="5840002"/>
            <a:ext cx="3312170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Centrum pro regionální rozvoj České republiky</a:t>
            </a: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3268138" y="5840002"/>
            <a:ext cx="319193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/>
              <a:t>U </a:t>
            </a:r>
            <a:r>
              <a:rPr lang="en-US" sz="1200" b="1" dirty="0" err="1"/>
              <a:t>Nákladového</a:t>
            </a:r>
            <a:r>
              <a:rPr lang="en-US" sz="1200" b="1" dirty="0"/>
              <a:t> </a:t>
            </a:r>
            <a:r>
              <a:rPr lang="en-US" sz="1200" b="1" dirty="0" err="1"/>
              <a:t>nádraží</a:t>
            </a:r>
            <a:r>
              <a:rPr lang="en-US" sz="1200" b="1" dirty="0"/>
              <a:t> 3144/4, 130 00 Praha 3</a:t>
            </a:r>
            <a:endParaRPr lang="cs-CZ" sz="1200" b="0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 userDrawn="1"/>
        </p:nvSpPr>
        <p:spPr>
          <a:xfrm>
            <a:off x="6479130" y="5840002"/>
            <a:ext cx="174740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dirty="0">
                <a:solidFill>
                  <a:schemeClr val="bg1"/>
                </a:solidFill>
              </a:rPr>
              <a:t>tel.: +420 </a:t>
            </a:r>
            <a:r>
              <a:rPr lang="is-IS" sz="1200" b="1" dirty="0"/>
              <a:t>225 855 321</a:t>
            </a:r>
            <a:endParaRPr lang="cs-CZ" sz="1200" b="0" dirty="0">
              <a:solidFill>
                <a:schemeClr val="bg1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8116035" y="5828841"/>
            <a:ext cx="1000451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www.crr.cz</a:t>
            </a:r>
            <a:endParaRPr lang="cs-CZ" sz="1200" b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0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yriad Pro"/>
              </a:rPr>
              <a:t>14/10/2019</a:t>
            </a:r>
            <a:endParaRPr lang="en-US" dirty="0">
              <a:latin typeface="Myriad Pr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8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2310"/>
            <a:ext cx="8229600" cy="82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374" y="1306873"/>
            <a:ext cx="7675766" cy="4806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451" y="6356350"/>
            <a:ext cx="5292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3137" y="6356349"/>
            <a:ext cx="50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5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60" r:id="rId8"/>
    <p:sldLayoutId id="214748366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529C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87325" algn="l" defTabSz="457200" rtl="0" eaLnBrk="1" latinLnBrk="0" hangingPunct="1">
        <a:lnSpc>
          <a:spcPct val="100000"/>
        </a:lnSpc>
        <a:spcBef>
          <a:spcPts val="1680"/>
        </a:spcBef>
        <a:spcAft>
          <a:spcPts val="0"/>
        </a:spcAft>
        <a:buFont typeface="Arial"/>
        <a:buChar char="•"/>
        <a:defRPr sz="2000" b="1" kern="1200">
          <a:solidFill>
            <a:srgbClr val="00529C"/>
          </a:solidFill>
          <a:latin typeface="+mn-lt"/>
          <a:ea typeface="+mn-ea"/>
          <a:cs typeface="+mn-cs"/>
        </a:defRPr>
      </a:lvl2pPr>
      <a:lvl3pPr marL="720725" indent="-187325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7325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3038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Relationship Id="rId9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rive.google.com/file/d/1BBn9NyDPQ0IFS7wrME9ng6Cze3cImCVA/view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hyperlink" Target="https://irop.mmr.cz/cs/Vyzv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vba.tzb-info.cz/docu/clanky/0202/020260og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9" Type="http://schemas.openxmlformats.org/officeDocument/2006/relationships/image" Target="../media/image45.JPG"/><Relationship Id="rId21" Type="http://schemas.openxmlformats.org/officeDocument/2006/relationships/image" Target="../media/image29.png"/><Relationship Id="rId34" Type="http://schemas.openxmlformats.org/officeDocument/2006/relationships/image" Target="../media/image41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0.png"/><Relationship Id="rId38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24" Type="http://schemas.openxmlformats.org/officeDocument/2006/relationships/image" Target="../media/image32.png"/><Relationship Id="rId32" Type="http://schemas.openxmlformats.org/officeDocument/2006/relationships/image" Target="../media/image10.png"/><Relationship Id="rId37" Type="http://schemas.openxmlformats.org/officeDocument/2006/relationships/image" Target="../media/image44.jpeg"/><Relationship Id="rId5" Type="http://schemas.openxmlformats.org/officeDocument/2006/relationships/image" Target="../media/image15.png"/><Relationship Id="rId15" Type="http://schemas.openxmlformats.org/officeDocument/2006/relationships/image" Target="../media/image23.jpe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3.jpe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2.png"/><Relationship Id="rId8" Type="http://schemas.openxmlformats.org/officeDocument/2006/relationships/image" Target="../media/image17.pn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1669"/>
            <a:ext cx="7772400" cy="2714668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Centrum pro regionální rozvoj 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 republiky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chemeClr val="tx2">
                      <a:lumMod val="60000"/>
                      <a:lumOff val="40000"/>
                      <a:alpha val="36000"/>
                    </a:schemeClr>
                  </a:outerShdw>
                </a:effectLst>
              </a:rPr>
              <a:t>Představení konzultačního servisu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7077" y="4188184"/>
            <a:ext cx="6796046" cy="1183916"/>
          </a:xfrm>
        </p:spPr>
        <p:txBody>
          <a:bodyPr>
            <a:normAutofit/>
          </a:bodyPr>
          <a:lstStyle/>
          <a:p>
            <a:r>
              <a:rPr lang="cs-CZ" sz="2000" dirty="0"/>
              <a:t>Ing. Jakub Řezníček, Ing. Michaela Brožová</a:t>
            </a:r>
          </a:p>
          <a:p>
            <a:r>
              <a:rPr lang="cs-CZ" sz="2000" dirty="0"/>
              <a:t>Územní odbor IROP pro Královéhradecký kraj</a:t>
            </a:r>
          </a:p>
          <a:p>
            <a:r>
              <a:rPr lang="cs-CZ" sz="2000" dirty="0"/>
              <a:t>Centrum pro regionální rozvoj České republiky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5FA4E5"/>
                </a:solidFill>
              </a:rPr>
              <a:t>1.9.2020</a:t>
            </a:r>
            <a:endParaRPr lang="en-US" sz="1200" dirty="0">
              <a:solidFill>
                <a:srgbClr val="5FA4E5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7077" y="5655076"/>
            <a:ext cx="6400800" cy="49935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Hradec Králové, 1. září 2020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5184" r="2745" b="9264"/>
          <a:stretch/>
        </p:blipFill>
        <p:spPr>
          <a:xfrm>
            <a:off x="5226566" y="1609773"/>
            <a:ext cx="3460234" cy="1974427"/>
          </a:xfrm>
          <a:prstGeom prst="rect">
            <a:avLst/>
          </a:prstGeom>
        </p:spPr>
      </p:pic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800100" y="1306049"/>
            <a:ext cx="7886700" cy="4843788"/>
          </a:xfrm>
        </p:spPr>
        <p:txBody>
          <a:bodyPr>
            <a:normAutofit fontScale="92500" lnSpcReduction="20000"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</a:rPr>
              <a:t>ODDĚLENÍ ADMINISTRACE VEŘEJNÝCH ZAKÁZEK Hradec Králové</a:t>
            </a:r>
          </a:p>
          <a:p>
            <a:endParaRPr lang="cs-CZ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sz="1400" dirty="0">
              <a:solidFill>
                <a:srgbClr val="00529C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500" dirty="0"/>
              <a:t>Celkem 13 specialistů na administraci VZ ve 4 krajích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sz="1500" dirty="0"/>
          </a:p>
          <a:p>
            <a:pPr algn="just">
              <a:lnSpc>
                <a:spcPct val="150000"/>
              </a:lnSpc>
            </a:pPr>
            <a:endParaRPr lang="cs-CZ" sz="15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700" b="1" dirty="0">
                <a:solidFill>
                  <a:srgbClr val="00529C"/>
                </a:solidFill>
              </a:rPr>
              <a:t>Konzultační činnost směrem k příjemcům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500" dirty="0"/>
              <a:t>Metodická podpora manažerů projektu v oblasti veřejných zakázek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500" dirty="0"/>
              <a:t>Kontrola veřejných zakázek dle zákona (ZZVZ, ZVZ) a zakázek vyšší hodnoty dle MPZ</a:t>
            </a:r>
          </a:p>
          <a:p>
            <a:pPr marL="1026986" lvl="1" indent="-342900">
              <a:buFont typeface="Wingdings" panose="05000000000000000000" pitchFamily="2" charset="2"/>
              <a:buChar char="§"/>
            </a:pPr>
            <a:r>
              <a:rPr lang="cs-CZ" sz="1500" dirty="0"/>
              <a:t>1.-6. fáze kontroly VZ</a:t>
            </a:r>
          </a:p>
          <a:p>
            <a:pPr marL="1026986" lvl="1" indent="-342900">
              <a:buFont typeface="Wingdings" panose="05000000000000000000" pitchFamily="2" charset="2"/>
              <a:buChar char="§"/>
            </a:pPr>
            <a:r>
              <a:rPr lang="cs-CZ" sz="1500" b="0" dirty="0">
                <a:solidFill>
                  <a:schemeClr val="tx1"/>
                </a:solidFill>
              </a:rPr>
              <a:t>Administrace negativních zjištění (předběžná zjištění ze strany Centra)</a:t>
            </a:r>
          </a:p>
          <a:p>
            <a:pPr marL="1026986" lvl="1" indent="-342900">
              <a:buFont typeface="Wingdings" panose="05000000000000000000" pitchFamily="2" charset="2"/>
              <a:buChar char="§"/>
            </a:pPr>
            <a:r>
              <a:rPr lang="cs-CZ" sz="1500" b="0" dirty="0">
                <a:solidFill>
                  <a:schemeClr val="tx1"/>
                </a:solidFill>
              </a:rPr>
              <a:t>Administrace námitek proti negativním zjištěním ze strany příjemců</a:t>
            </a:r>
          </a:p>
          <a:p>
            <a:pPr marL="1026986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500" b="0" dirty="0">
                <a:solidFill>
                  <a:schemeClr val="tx1"/>
                </a:solidFill>
              </a:rPr>
              <a:t>Příprava podkladů pro ŘO k </a:t>
            </a:r>
            <a:r>
              <a:rPr lang="cs-CZ" sz="1500" dirty="0">
                <a:solidFill>
                  <a:schemeClr val="tx1"/>
                </a:solidFill>
              </a:rPr>
              <a:t>Informaci o nevyplacení části dotace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b="1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sz="2400" b="1" dirty="0">
              <a:latin typeface="+mj-lt"/>
            </a:endParaRPr>
          </a:p>
          <a:p>
            <a:pPr>
              <a:buFontTx/>
              <a:buChar char="-"/>
            </a:pPr>
            <a:endParaRPr lang="cs-CZ" sz="2400" b="1" dirty="0">
              <a:latin typeface="+mj-lt"/>
            </a:endParaRPr>
          </a:p>
          <a:p>
            <a:pPr>
              <a:buFontTx/>
              <a:buChar char="-"/>
            </a:pPr>
            <a:endParaRPr lang="cs-CZ" sz="2400" b="1" dirty="0">
              <a:latin typeface="+mj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10</a:t>
            </a:fld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514DAB6-13D6-4169-9238-DAC3846DF7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8242A99D-DBEF-491A-A57E-B4D412D1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3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Územní odbor IROP pro 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57299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Plánovaná prevence v oblasti VZ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3327" y="1624613"/>
            <a:ext cx="8122023" cy="5052913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529C"/>
                </a:solidFill>
              </a:rPr>
              <a:t>obnovení kontrol zadávacích dokumentací </a:t>
            </a:r>
            <a:r>
              <a:rPr lang="cs-CZ" b="1" dirty="0"/>
              <a:t>– před zahájením zadávacího řízení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dirty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529C"/>
                </a:solidFill>
              </a:rPr>
              <a:t>pořádání seminářů</a:t>
            </a:r>
            <a:r>
              <a:rPr lang="cs-CZ" dirty="0"/>
              <a:t> s tématem veřejných zakázek pro vybrané oblasti podpory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cs-CZ" dirty="0"/>
              <a:t>	</a:t>
            </a:r>
            <a:r>
              <a:rPr lang="cs-CZ" sz="1400" dirty="0"/>
              <a:t>(silnice, kybernetická bezpečnost, nákup přístrojového vybavení pro zdravotnické subjekty apod.)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529C"/>
                </a:solidFill>
              </a:rPr>
              <a:t>pořádání workshopů</a:t>
            </a:r>
            <a:r>
              <a:rPr lang="cs-CZ" dirty="0"/>
              <a:t>, kulatých stolů, panelových diskuzí se zapojením externích subjektů, spolupracujících s Centrem v oblasti zadávání veřejných zakázek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cs-CZ" sz="1600" dirty="0"/>
              <a:t>	</a:t>
            </a:r>
            <a:r>
              <a:rPr lang="cs-CZ" sz="1400" dirty="0"/>
              <a:t>(zástupci ŘO IROP, gestora zákona o zadávání veřejných zakázek, advokátních kanceláří)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00529C"/>
                </a:solidFill>
              </a:rPr>
              <a:t>Nosnými tématy </a:t>
            </a:r>
            <a:r>
              <a:rPr lang="cs-CZ" dirty="0"/>
              <a:t>budou kromě nejčastějších chyb zadavatelů v zadávacích / výběrových řízeních také ukázky dobré praxe, příp. nové trendy v zadávání veřejných zakázek </a:t>
            </a:r>
            <a:endParaRPr lang="cs-CZ" b="0" dirty="0">
              <a:solidFill>
                <a:schemeClr val="tx1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CA6B5227-2C6F-B94D-9D8F-826F9170706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40C251-88BD-4B1A-9478-6BC32E09E1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3200" dirty="0"/>
              <a:t>Integrovaný regionální operační program </a:t>
            </a:r>
            <a:endParaRPr lang="cs-CZ" sz="32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97" y="1228110"/>
            <a:ext cx="6412916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366DDC-E9A8-43C1-BC20-10B9F19715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8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Customer consulting with client advisor and 2 clients (3d rendering)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t="4642" r="6849" b="11430"/>
          <a:stretch/>
        </p:blipFill>
        <p:spPr bwMode="auto">
          <a:xfrm>
            <a:off x="5725229" y="1161440"/>
            <a:ext cx="2494612" cy="1788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22041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Konzultační servis Centra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33352" y="1024004"/>
            <a:ext cx="7786489" cy="4599118"/>
          </a:xfrm>
        </p:spPr>
        <p:txBody>
          <a:bodyPr>
            <a:noAutofit/>
          </a:bodyPr>
          <a:lstStyle/>
          <a:p>
            <a:pPr marL="17145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000" b="0" dirty="0">
              <a:solidFill>
                <a:srgbClr val="00529C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sz="1000" b="0" dirty="0">
              <a:solidFill>
                <a:srgbClr val="00529C"/>
              </a:solidFill>
            </a:endParaRPr>
          </a:p>
          <a:p>
            <a:pPr marL="17145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000" b="0" dirty="0">
              <a:solidFill>
                <a:srgbClr val="00529C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Konzultační místa jsou žadatelům a příjemcům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cs-CZ" sz="2000" dirty="0"/>
              <a:t>	k dispozici na každém územním pracovišti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b="1" dirty="0"/>
              <a:t>Na všech územních pracovištích jsou konzultovány oblasti, o které je mezi žadateli největší zájem (např. vzdělávání, bezpečnost dopravy a cyklostezky)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Některé z oblastí jsou konzultovány pouze na vybraných pracovištích </a:t>
            </a:r>
            <a:br>
              <a:rPr lang="cs-CZ" sz="2000" dirty="0"/>
            </a:br>
            <a:r>
              <a:rPr lang="cs-CZ" sz="2000" dirty="0"/>
              <a:t>z důvodu jejich specializace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CA6B5227-2C6F-B94D-9D8F-826F9170706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05BF988-3C3F-482F-8730-057F08AEEE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/>
              <a:t>Silnice II. a III. třídy </a:t>
            </a:r>
            <a:r>
              <a:rPr lang="cs-CZ" dirty="0"/>
              <a:t>			ÚO IROP pro Královéhradecký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Zdravotnictví				ÚO IROP pro Liberecký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/>
              <a:t>Kulturní památky a muzea</a:t>
            </a:r>
            <a:r>
              <a:rPr lang="cs-CZ" dirty="0"/>
              <a:t>	ÚO IROP pro Královéhradecký kraj</a:t>
            </a:r>
          </a:p>
          <a:p>
            <a:r>
              <a:rPr lang="cs-CZ" dirty="0"/>
              <a:t>					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Knihovny					ÚO IROP pro Moravskoslezský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Územní rozvoj				ÚO IROP pro Jihočeský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/>
              <a:t>Udržitelná doprava </a:t>
            </a:r>
            <a:r>
              <a:rPr lang="cs-CZ" dirty="0"/>
              <a:t>			ÚO IROP pro Královéhradecký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IZS				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Technická pomoc MAS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solidFill>
                <a:srgbClr val="00529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Specializace pracovišť Centra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543B7AF-C124-4DD4-9524-C722322F56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 idx="4294967295"/>
          </p:nvPr>
        </p:nvSpPr>
        <p:spPr>
          <a:xfrm>
            <a:off x="404333" y="502033"/>
            <a:ext cx="8229600" cy="94932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Územní odbor IROP pro Královéhradecký kraj</a:t>
            </a:r>
            <a:br>
              <a:rPr lang="cs-CZ" dirty="0"/>
            </a:br>
            <a:r>
              <a:rPr lang="cs-CZ" sz="2200" u="sng" cap="all" dirty="0"/>
              <a:t>SPECIALIZACE PRACOVIŠTĚ – SILNICE</a:t>
            </a:r>
            <a:br>
              <a:rPr lang="cs-CZ" u="sng" cap="all" dirty="0"/>
            </a:br>
            <a:endParaRPr lang="cs-CZ" dirty="0"/>
          </a:p>
        </p:txBody>
      </p:sp>
      <p:pic>
        <p:nvPicPr>
          <p:cNvPr id="10" name="Obrázek 9" descr="Obsah obrázku exteriér, vlak, řeka, voda&#10;&#10;Popis byl vytvořen automaticky">
            <a:extLst>
              <a:ext uri="{FF2B5EF4-FFF2-40B4-BE49-F238E27FC236}">
                <a16:creationId xmlns:a16="http://schemas.microsoft.com/office/drawing/2014/main" id="{6DB24F04-CC77-4CAE-99DF-EF7E2E77D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" y="1804032"/>
            <a:ext cx="2437452" cy="1624968"/>
          </a:xfrm>
          <a:prstGeom prst="rect">
            <a:avLst/>
          </a:prstGeom>
        </p:spPr>
      </p:pic>
      <p:pic>
        <p:nvPicPr>
          <p:cNvPr id="14" name="Obrázek 13" descr="Obsah obrázku silnice, exteriér, budova, ulice&#10;&#10;Popis byl vytvořen automaticky">
            <a:extLst>
              <a:ext uri="{FF2B5EF4-FFF2-40B4-BE49-F238E27FC236}">
                <a16:creationId xmlns:a16="http://schemas.microsoft.com/office/drawing/2014/main" id="{3ED2F8BA-C6AB-4D3C-9231-3B5BE62AB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028" y="1804032"/>
            <a:ext cx="2885943" cy="1624968"/>
          </a:xfrm>
          <a:prstGeom prst="rect">
            <a:avLst/>
          </a:prstGeom>
        </p:spPr>
      </p:pic>
      <p:pic>
        <p:nvPicPr>
          <p:cNvPr id="16" name="Obrázek 15" descr="Obsah obrázku tráva, exteriér, silnice, scéna&#10;&#10;Popis byl vytvořen automaticky">
            <a:extLst>
              <a:ext uri="{FF2B5EF4-FFF2-40B4-BE49-F238E27FC236}">
                <a16:creationId xmlns:a16="http://schemas.microsoft.com/office/drawing/2014/main" id="{05E76379-3D4D-48B7-A55D-547359BB2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742" y="1809776"/>
            <a:ext cx="2428835" cy="1619223"/>
          </a:xfrm>
          <a:prstGeom prst="rect">
            <a:avLst/>
          </a:prstGeom>
        </p:spPr>
      </p:pic>
      <p:pic>
        <p:nvPicPr>
          <p:cNvPr id="18" name="Obrázek 17" descr="Obsah obrázku tráva, silnice, exteriér, scéna&#10;&#10;Popis byl vytvořen automaticky">
            <a:extLst>
              <a:ext uri="{FF2B5EF4-FFF2-40B4-BE49-F238E27FC236}">
                <a16:creationId xmlns:a16="http://schemas.microsoft.com/office/drawing/2014/main" id="{0A7B0297-0063-44AC-B8EA-655B59B93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419" y="3946000"/>
            <a:ext cx="2811429" cy="1583012"/>
          </a:xfrm>
          <a:prstGeom prst="rect">
            <a:avLst/>
          </a:prstGeom>
        </p:spPr>
      </p:pic>
      <p:pic>
        <p:nvPicPr>
          <p:cNvPr id="22" name="Obrázek 21" descr="Obsah obrázku exteriér, silnice, scéna, tráva&#10;&#10;Popis byl vytvořen automaticky">
            <a:extLst>
              <a:ext uri="{FF2B5EF4-FFF2-40B4-BE49-F238E27FC236}">
                <a16:creationId xmlns:a16="http://schemas.microsoft.com/office/drawing/2014/main" id="{1F9C8A22-2BF6-4175-9A97-9138364A6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90" y="3946000"/>
            <a:ext cx="2374520" cy="1583013"/>
          </a:xfrm>
          <a:prstGeom prst="rect">
            <a:avLst/>
          </a:prstGeom>
        </p:spPr>
      </p:pic>
      <p:pic>
        <p:nvPicPr>
          <p:cNvPr id="26" name="Obrázek 25" descr="Obsah obrázku voda, exteriér, řeka, jezero&#10;&#10;Popis byl vytvořen automaticky">
            <a:extLst>
              <a:ext uri="{FF2B5EF4-FFF2-40B4-BE49-F238E27FC236}">
                <a16:creationId xmlns:a16="http://schemas.microsoft.com/office/drawing/2014/main" id="{4AEBE2A6-9C66-46A2-8FCC-9A0913825D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2058" y="3946000"/>
            <a:ext cx="2374520" cy="15830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81B2743-D664-4347-AE52-E765D2C291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9558" y="395786"/>
            <a:ext cx="8127242" cy="928048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  <a:spcAft>
                <a:spcPts val="200"/>
              </a:spcAft>
            </a:pPr>
            <a:br>
              <a:rPr lang="cs-CZ" sz="3100" dirty="0"/>
            </a:br>
            <a:r>
              <a:rPr lang="cs-CZ" sz="3200" dirty="0"/>
              <a:t>Specializace ÚO IROP pro Královéhradecký kraj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23808"/>
            <a:ext cx="8229600" cy="5355072"/>
          </a:xfrm>
        </p:spPr>
        <p:txBody>
          <a:bodyPr>
            <a:noAutofit/>
          </a:bodyPr>
          <a:lstStyle/>
          <a:p>
            <a:r>
              <a:rPr lang="cs-CZ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Specifický cíl 1.1 Zvýšení regionální mobility prostřednictvím modernizace a rozvoje sítí regionální silniční infrastruktury navazující na síť TEN-T</a:t>
            </a: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400" b="1" dirty="0">
                <a:solidFill>
                  <a:srgbClr val="0070C0"/>
                </a:solidFill>
              </a:rPr>
              <a:t>Specializace pracoviště HK: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konzultace projektových záměrů za celou ČR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hodnocení (</a:t>
            </a:r>
            <a:r>
              <a:rPr lang="cs-CZ" sz="1400" dirty="0" err="1">
                <a:solidFill>
                  <a:srgbClr val="0070C0"/>
                </a:solidFill>
              </a:rPr>
              <a:t>FNaP</a:t>
            </a:r>
            <a:r>
              <a:rPr lang="cs-CZ" sz="1400" dirty="0">
                <a:solidFill>
                  <a:srgbClr val="0070C0"/>
                </a:solidFill>
              </a:rPr>
              <a:t>, případně věcné hodnocení) všech podaných projektů (u ITI formou </a:t>
            </a:r>
            <a:r>
              <a:rPr lang="cs-CZ" sz="1400" dirty="0" err="1">
                <a:solidFill>
                  <a:srgbClr val="0070C0"/>
                </a:solidFill>
              </a:rPr>
              <a:t>ZoZ</a:t>
            </a:r>
            <a:r>
              <a:rPr lang="cs-CZ" sz="1400" dirty="0">
                <a:solidFill>
                  <a:srgbClr val="0070C0"/>
                </a:solidFill>
              </a:rPr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1400" dirty="0">
                <a:solidFill>
                  <a:srgbClr val="0070C0"/>
                </a:solidFill>
              </a:rPr>
              <a:t>X     realizace a udržitelnost je již na pracovištích dle územní příslušnosti</a:t>
            </a:r>
            <a:endParaRPr lang="cs-CZ" sz="800" b="1" dirty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1400" b="1" dirty="0">
                <a:solidFill>
                  <a:srgbClr val="0070C0"/>
                </a:solidFill>
              </a:rPr>
              <a:t>Nejčastější problémy při hodnocení: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naplnění znaků rekonstrukce/modernizace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soulad navržené technologie s diagnostickým posudkem  v případě  pouze zesilování  krytu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stáří diagnostického posudku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rozpor informací v dokumentaci k žádosti o podporu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chybné zařazení charakterově vedlejších výdajů do hlavních ZV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zdůvodnění způsobilosti vedlejších výdajů typu vyvolaných investic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cs-CZ" sz="1400" dirty="0">
              <a:solidFill>
                <a:srgbClr val="0070C0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cs-CZ" sz="1400" dirty="0">
              <a:solidFill>
                <a:srgbClr val="0070C0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cs-CZ" sz="14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cs-CZ" sz="1400" dirty="0">
              <a:solidFill>
                <a:srgbClr val="0070C0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Obrázek 6" descr="IROP-MMR-CRR – kopi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860" y="6278880"/>
            <a:ext cx="4930140" cy="579120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001386"/>
              </p:ext>
            </p:extLst>
          </p:nvPr>
        </p:nvGraphicFramePr>
        <p:xfrm>
          <a:off x="559558" y="1600200"/>
          <a:ext cx="8229599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1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0892">
                  <a:extLst>
                    <a:ext uri="{9D8B030D-6E8A-4147-A177-3AD203B41FA5}">
                      <a16:colId xmlns:a16="http://schemas.microsoft.com/office/drawing/2014/main" val="603040885"/>
                    </a:ext>
                  </a:extLst>
                </a:gridCol>
                <a:gridCol w="9308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Výzva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aseline="0" dirty="0"/>
                        <a:t>č. 1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/>
                        <a:t>č. 40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/>
                        <a:t>č. 42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/>
                        <a:t>č. 70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č. 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Celkem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/>
                        <a:t>Podpořené projekty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417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/>
                        <a:t>Příspěvek EU u podpořených projektů </a:t>
                      </a:r>
                      <a:r>
                        <a:rPr lang="cs-CZ" sz="1400" baseline="0" dirty="0"/>
                        <a:t>(mil. Kč)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5 876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2 075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16 393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2 094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27 053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6695CEF5-76CD-4160-A9D2-C4FBA79CAF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 idx="4294967295"/>
          </p:nvPr>
        </p:nvSpPr>
        <p:spPr>
          <a:xfrm>
            <a:off x="404333" y="502033"/>
            <a:ext cx="8229600" cy="94932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Územní odbor IROP pro Královéhradecký kraj</a:t>
            </a:r>
            <a:br>
              <a:rPr lang="cs-CZ" dirty="0"/>
            </a:br>
            <a:r>
              <a:rPr lang="cs-CZ" sz="2200" u="sng" cap="all" dirty="0"/>
              <a:t>SPECIALIZACE PRACOVIŠTĚ – SILNICE</a:t>
            </a:r>
            <a:br>
              <a:rPr lang="cs-CZ" u="sng" cap="all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7A6206-9608-4432-B718-54C2AC680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10" y="1131380"/>
            <a:ext cx="7270813" cy="51326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695C01-3883-4B0B-99E5-1F1F25787E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 idx="4294967295"/>
          </p:nvPr>
        </p:nvSpPr>
        <p:spPr>
          <a:xfrm>
            <a:off x="457198" y="600094"/>
            <a:ext cx="8229600" cy="94932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Územní odbor IROP pro Královéhradecký kraj</a:t>
            </a:r>
            <a:br>
              <a:rPr lang="cs-CZ" dirty="0"/>
            </a:br>
            <a:r>
              <a:rPr lang="cs-CZ" sz="2200" u="sng" cap="all" dirty="0"/>
              <a:t>SPECIALIZACE PRACOVIŠTĚ – PAMÁTKY</a:t>
            </a:r>
            <a:br>
              <a:rPr lang="cs-CZ" u="sng" cap="all" dirty="0"/>
            </a:br>
            <a:endParaRPr lang="cs-CZ" dirty="0"/>
          </a:p>
        </p:txBody>
      </p:sp>
      <p:pic>
        <p:nvPicPr>
          <p:cNvPr id="6" name="Obrázek 5" descr="Obsah obrázku exteriér, budova, tráva, kostel&#10;&#10;Popis byl vytvořen automaticky">
            <a:extLst>
              <a:ext uri="{FF2B5EF4-FFF2-40B4-BE49-F238E27FC236}">
                <a16:creationId xmlns:a16="http://schemas.microsoft.com/office/drawing/2014/main" id="{C9B2264A-34F8-4458-92DE-73C84DFFA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" y="1809777"/>
            <a:ext cx="2428835" cy="1619223"/>
          </a:xfrm>
          <a:prstGeom prst="rect">
            <a:avLst/>
          </a:prstGeom>
        </p:spPr>
      </p:pic>
      <p:pic>
        <p:nvPicPr>
          <p:cNvPr id="11" name="Obrázek 10" descr="Obsah obrázku patro, interiér, místnost, strop&#10;&#10;Popis byl vytvořen automaticky">
            <a:extLst>
              <a:ext uri="{FF2B5EF4-FFF2-40B4-BE49-F238E27FC236}">
                <a16:creationId xmlns:a16="http://schemas.microsoft.com/office/drawing/2014/main" id="{8388C073-6E21-4F5D-AB8E-CEC7F2CB4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83" y="1809777"/>
            <a:ext cx="2428833" cy="1619222"/>
          </a:xfrm>
          <a:prstGeom prst="rect">
            <a:avLst/>
          </a:prstGeom>
        </p:spPr>
      </p:pic>
      <p:pic>
        <p:nvPicPr>
          <p:cNvPr id="13" name="Obrázek 12" descr="Obsah obrázku exteriér, budova, dům, tráva&#10;&#10;Popis byl vytvořen automaticky">
            <a:extLst>
              <a:ext uri="{FF2B5EF4-FFF2-40B4-BE49-F238E27FC236}">
                <a16:creationId xmlns:a16="http://schemas.microsoft.com/office/drawing/2014/main" id="{FA08D61F-3A9E-4B23-9FAF-E43B4BCFF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473" y="3909790"/>
            <a:ext cx="2428835" cy="1619223"/>
          </a:xfrm>
          <a:prstGeom prst="rect">
            <a:avLst/>
          </a:prstGeom>
        </p:spPr>
      </p:pic>
      <p:pic>
        <p:nvPicPr>
          <p:cNvPr id="17" name="Obrázek 16" descr="Obsah obrázku budova, kobereček&#10;&#10;Popis byl vytvořen automaticky">
            <a:extLst>
              <a:ext uri="{FF2B5EF4-FFF2-40B4-BE49-F238E27FC236}">
                <a16:creationId xmlns:a16="http://schemas.microsoft.com/office/drawing/2014/main" id="{2831E64F-5AB0-40E0-B779-B300EB642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89" y="3909790"/>
            <a:ext cx="2428835" cy="1619223"/>
          </a:xfrm>
          <a:prstGeom prst="rect">
            <a:avLst/>
          </a:prstGeom>
        </p:spPr>
      </p:pic>
      <p:pic>
        <p:nvPicPr>
          <p:cNvPr id="20" name="Obrázek 19" descr="Obsah obrázku exteriér, budova, dům, malé&#10;&#10;Popis byl vytvořen automaticky">
            <a:extLst>
              <a:ext uri="{FF2B5EF4-FFF2-40B4-BE49-F238E27FC236}">
                <a16:creationId xmlns:a16="http://schemas.microsoft.com/office/drawing/2014/main" id="{73363AEF-5392-43B4-BAF9-368D79F79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7581" y="3909790"/>
            <a:ext cx="2428835" cy="1619223"/>
          </a:xfrm>
          <a:prstGeom prst="rect">
            <a:avLst/>
          </a:prstGeom>
        </p:spPr>
      </p:pic>
      <p:pic>
        <p:nvPicPr>
          <p:cNvPr id="28" name="Obrázek 27" descr="Obsah obrázku exteriér, příroda, tráva, les&#10;&#10;Popis byl vytvořen automaticky">
            <a:extLst>
              <a:ext uri="{FF2B5EF4-FFF2-40B4-BE49-F238E27FC236}">
                <a16:creationId xmlns:a16="http://schemas.microsoft.com/office/drawing/2014/main" id="{91478450-4AF4-4550-8AEA-5E89280D5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3475" y="1809776"/>
            <a:ext cx="2428835" cy="161922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E1E3038-34B0-4177-AD80-B68E771F31F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9558" y="395786"/>
            <a:ext cx="8127242" cy="928048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  <a:spcAft>
                <a:spcPts val="200"/>
              </a:spcAft>
            </a:pPr>
            <a:br>
              <a:rPr lang="cs-CZ" sz="3100" dirty="0"/>
            </a:br>
            <a:r>
              <a:rPr lang="cs-CZ" sz="3200" dirty="0"/>
              <a:t>Specializace ÚO IROP pro Královéhradecký kraj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23808"/>
            <a:ext cx="8229600" cy="5355072"/>
          </a:xfrm>
        </p:spPr>
        <p:txBody>
          <a:bodyPr>
            <a:noAutofit/>
          </a:bodyPr>
          <a:lstStyle/>
          <a:p>
            <a:r>
              <a:rPr lang="cs-CZ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Specifický cíl 3.1 Zefektivnění prezentace, posílení ochrany a rozvoje kulturního dědictví </a:t>
            </a:r>
          </a:p>
          <a:p>
            <a:pPr>
              <a:spcBef>
                <a:spcPts val="0"/>
              </a:spcBef>
            </a:pPr>
            <a:r>
              <a:rPr lang="cs-CZ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(aktivity Památky a Muzea)</a:t>
            </a: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400" b="1" dirty="0">
                <a:solidFill>
                  <a:srgbClr val="0070C0"/>
                </a:solidFill>
              </a:rPr>
              <a:t>Specializace pracoviště HK: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konzultace projektových záměrů spolu s Odborem centrální administrace programů (OCAP)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hodnocení podaných projektů (u ITI formou </a:t>
            </a:r>
            <a:r>
              <a:rPr lang="cs-CZ" sz="1400" dirty="0" err="1">
                <a:solidFill>
                  <a:srgbClr val="0070C0"/>
                </a:solidFill>
              </a:rPr>
              <a:t>ZoZ</a:t>
            </a:r>
            <a:r>
              <a:rPr lang="cs-CZ" sz="1400" dirty="0">
                <a:solidFill>
                  <a:srgbClr val="0070C0"/>
                </a:solidFill>
              </a:rPr>
              <a:t>), projekty NPÚ přes OCAP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realizace a udržitelnost spolu s OCAP dle územní příslušnosti (HK má sever a východ Čech plus celou Moravu)</a:t>
            </a:r>
          </a:p>
          <a:p>
            <a:endParaRPr lang="cs-CZ" sz="900" b="1" dirty="0">
              <a:solidFill>
                <a:srgbClr val="0070C0"/>
              </a:solidFill>
            </a:endParaRPr>
          </a:p>
          <a:p>
            <a:r>
              <a:rPr lang="cs-CZ" sz="1400" b="1" dirty="0">
                <a:solidFill>
                  <a:srgbClr val="0070C0"/>
                </a:solidFill>
              </a:rPr>
              <a:t>Nejčastější problémy při hodnocení: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rozřazení výdajů mezi hlavní a vedlejší ZV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u památek způsobilost jen těch výdajů, ležících na pozemcích  vymezených jako NKP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u muzeí hodnota indikátoru Počet/podíl zpřístupněných a zefektivněných podsbírek a fondů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osobní náklady členů projektového týmu/projektové řízení ve vedlejších ZV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1400" dirty="0">
                <a:solidFill>
                  <a:srgbClr val="0070C0"/>
                </a:solidFill>
              </a:rPr>
              <a:t>účelnost výdajů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cs-CZ" sz="1400" dirty="0">
              <a:solidFill>
                <a:srgbClr val="0070C0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cs-CZ" sz="14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cs-CZ" sz="1400" dirty="0">
              <a:solidFill>
                <a:srgbClr val="0070C0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Obrázek 6" descr="IROP-MMR-CRR – kopi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860" y="6278880"/>
            <a:ext cx="4930140" cy="579120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249727"/>
              </p:ext>
            </p:extLst>
          </p:nvPr>
        </p:nvGraphicFramePr>
        <p:xfrm>
          <a:off x="559555" y="1561066"/>
          <a:ext cx="8011424" cy="138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0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03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40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Výzva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aseline="0" dirty="0"/>
                        <a:t>č. 13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č.21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č. 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č. 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/>
                        <a:t>č. 52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/>
                        <a:t>č. 55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/>
                        <a:t>č. 76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Celkem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320">
                <a:tc>
                  <a:txBody>
                    <a:bodyPr/>
                    <a:lstStyle/>
                    <a:p>
                      <a:r>
                        <a:rPr lang="cs-CZ" sz="1400" dirty="0"/>
                        <a:t>Podpořené projekty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221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/>
                        <a:t>Příspěvek EU u podpořených projektů </a:t>
                      </a:r>
                      <a:r>
                        <a:rPr lang="cs-CZ" sz="1400" baseline="0" dirty="0"/>
                        <a:t>(mil. Kč)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2 139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1 578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1 278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952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9 414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2F2A73AA-3564-4EF6-8399-C8C65008C1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3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FB3A4D9-5108-46CA-9F3F-2FE0853AB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  <p:pic>
        <p:nvPicPr>
          <p:cNvPr id="20" name="Zástupný symbol obrázku 6">
            <a:extLst>
              <a:ext uri="{FF2B5EF4-FFF2-40B4-BE49-F238E27FC236}">
                <a16:creationId xmlns:a16="http://schemas.microsoft.com/office/drawing/2014/main" id="{7EBA6F6B-389D-45A2-A4EF-C2BAA7C345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2500" t="12725" r="12500" b="10037"/>
          <a:stretch/>
        </p:blipFill>
        <p:spPr>
          <a:xfrm>
            <a:off x="1828203" y="1487010"/>
            <a:ext cx="5486400" cy="3178207"/>
          </a:xfrm>
          <a:prstGeom prst="rect">
            <a:avLst/>
          </a:prstGeom>
        </p:spPr>
      </p:pic>
      <p:sp>
        <p:nvSpPr>
          <p:cNvPr id="21" name="Zástupný text 3">
            <a:extLst>
              <a:ext uri="{FF2B5EF4-FFF2-40B4-BE49-F238E27FC236}">
                <a16:creationId xmlns:a16="http://schemas.microsoft.com/office/drawing/2014/main" id="{433CEE04-1A7C-4ED4-BED9-1C4C851C5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1352" y="5454542"/>
            <a:ext cx="6160102" cy="804862"/>
          </a:xfrm>
        </p:spPr>
        <p:txBody>
          <a:bodyPr/>
          <a:lstStyle/>
          <a:p>
            <a:r>
              <a:rPr lang="cs-CZ" u="sng" dirty="0">
                <a:hlinkClick r:id="rId5"/>
              </a:rPr>
              <a:t>https://drive.google.com/file/d/1BBn9NyDPQ0IFS7wrME9ng6Cze3cImCVA/view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64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4" t="19443" r="12968" b="24885"/>
          <a:stretch/>
        </p:blipFill>
        <p:spPr>
          <a:xfrm>
            <a:off x="5671140" y="1276295"/>
            <a:ext cx="3094894" cy="21170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0" b="14287"/>
          <a:stretch/>
        </p:blipFill>
        <p:spPr>
          <a:xfrm>
            <a:off x="5671140" y="3656562"/>
            <a:ext cx="3094894" cy="2231515"/>
          </a:xfrm>
          <a:prstGeom prst="rect">
            <a:avLst/>
          </a:prstGeom>
        </p:spPr>
      </p:pic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628650" y="693626"/>
            <a:ext cx="7886700" cy="522517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2400" b="1" dirty="0">
                <a:latin typeface="+mj-lt"/>
              </a:rPr>
              <a:t>		</a:t>
            </a:r>
            <a:endParaRPr lang="cs-CZ" sz="1200" b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400" b="1" dirty="0">
                <a:latin typeface="+mj-lt"/>
              </a:rPr>
              <a:t>		</a:t>
            </a: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		</a:t>
            </a:r>
            <a:endParaRPr lang="cs-CZ" sz="1800" dirty="0"/>
          </a:p>
          <a:p>
            <a:pPr marL="0" indent="0">
              <a:spcBef>
                <a:spcPts val="1800"/>
              </a:spcBef>
              <a:buNone/>
            </a:pPr>
            <a:endParaRPr lang="cs-CZ" sz="1800" b="1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cs-CZ" sz="1800" b="1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cs-CZ" sz="1800" b="1" dirty="0">
              <a:latin typeface="+mj-lt"/>
            </a:endParaRPr>
          </a:p>
          <a:p>
            <a:pPr marL="0" indent="0">
              <a:spcBef>
                <a:spcPts val="2400"/>
              </a:spcBef>
              <a:buNone/>
            </a:pPr>
            <a:endParaRPr lang="cs-CZ" sz="1800" b="1" dirty="0">
              <a:latin typeface="+mj-lt"/>
            </a:endParaRPr>
          </a:p>
          <a:p>
            <a:pPr marL="0" indent="0">
              <a:spcBef>
                <a:spcPts val="1800"/>
              </a:spcBef>
              <a:buNone/>
            </a:pPr>
            <a:endParaRPr lang="cs-CZ" sz="1800" b="1" dirty="0">
              <a:latin typeface="+mj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20</a:t>
            </a:fld>
            <a:endParaRPr lang="cs-CZ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683094" y="343349"/>
            <a:ext cx="7886700" cy="81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solidFill>
                  <a:srgbClr val="00529C"/>
                </a:solidFill>
              </a:rPr>
              <a:t>Územní odbor IROP pro Královéhradecký kraj</a:t>
            </a:r>
            <a:br>
              <a:rPr lang="cs-CZ" sz="3200" b="1" dirty="0">
                <a:solidFill>
                  <a:srgbClr val="00529C"/>
                </a:solidFill>
              </a:rPr>
            </a:br>
            <a:r>
              <a:rPr lang="cs-CZ" sz="2000" b="1" u="sng" cap="all" dirty="0">
                <a:solidFill>
                  <a:srgbClr val="00529C"/>
                </a:solidFill>
              </a:rPr>
              <a:t>SPECIALIZACE PRACOVIŠTĚ – PAMÁTKY</a:t>
            </a:r>
            <a:endParaRPr lang="cs-CZ" sz="2800" dirty="0">
              <a:latin typeface="+mn-lt"/>
            </a:endParaRPr>
          </a:p>
        </p:txBody>
      </p:sp>
      <p:sp>
        <p:nvSpPr>
          <p:cNvPr id="10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" y="1269201"/>
            <a:ext cx="3729588" cy="248760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t="10201" b="5146"/>
          <a:stretch/>
        </p:blipFill>
        <p:spPr>
          <a:xfrm>
            <a:off x="357283" y="3382444"/>
            <a:ext cx="5063173" cy="249469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188A07A-773D-40B6-85D8-49B90E5F26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17667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6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zajímavá data o administrovaných projektech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3990975" y="5778003"/>
            <a:ext cx="4610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200" dirty="0"/>
              <a:t>Hasičská zbrojnice v Obrnicích (zdroj: Obec Obrnice)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527426" y="2813724"/>
          <a:ext cx="3263524" cy="3235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556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Žadatel: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795">
                <a:tc>
                  <a:txBody>
                    <a:bodyPr/>
                    <a:lstStyle/>
                    <a:p>
                      <a:r>
                        <a:rPr lang="cs-CZ" b="1" dirty="0"/>
                        <a:t>Obec Obrnice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sz="1800" b="1" cap="none" dirty="0"/>
                        <a:t>55 860,00 </a:t>
                      </a:r>
                      <a:r>
                        <a:rPr lang="cs-CZ" b="1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513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r>
                        <a:rPr lang="cs-CZ" sz="1800" b="0" i="0" cap="none" dirty="0"/>
                        <a:t>69. výzva IROP - INTEGROVANÝ ZÁCHRANNÝ SYSTÉM - INTEGROVANÉ PROJEKTY CLLD - SC 4.1</a:t>
                      </a:r>
                      <a:endParaRPr lang="cs-CZ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98607" y="1733740"/>
            <a:ext cx="83024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rgbClr val="00529C"/>
                </a:solidFill>
              </a:rPr>
              <a:t>Nejmenší projekt IROP</a:t>
            </a:r>
          </a:p>
          <a:p>
            <a:pPr marL="628650" lvl="1" indent="-307975">
              <a:buFont typeface="Wingdings" panose="05000000000000000000" pitchFamily="2" charset="2"/>
              <a:buChar char="§"/>
            </a:pPr>
            <a:r>
              <a:rPr lang="cs-CZ" dirty="0"/>
              <a:t>nejmenší projekt IROP je projekt </a:t>
            </a:r>
            <a:r>
              <a:rPr lang="cs-CZ" b="1" dirty="0"/>
              <a:t>OSVĚTLOVACÍ SOUPRAVA PRO JSDH OBRNICE.</a:t>
            </a:r>
            <a:endParaRPr lang="cs-CZ" dirty="0"/>
          </a:p>
        </p:txBody>
      </p:sp>
      <p:pic>
        <p:nvPicPr>
          <p:cNvPr id="13" name="Obrázek 12" descr="P122005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2936734"/>
            <a:ext cx="4564139" cy="2841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4D4D781-91F8-491B-BC00-67C509E3E1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2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084263"/>
            <a:ext cx="8384874" cy="504190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solidFill>
                  <a:srgbClr val="00529C"/>
                </a:solidFill>
                <a:latin typeface="+mj-lt"/>
              </a:rPr>
              <a:t>Územní studie návsi obce Orlické Záhoří – </a:t>
            </a:r>
            <a:r>
              <a:rPr lang="cs-CZ" sz="2000" dirty="0"/>
              <a:t>Cílem pořízení územní studie návsi obce Orlické Záhoří je vytvořit odborný komplexní dokument umožňující koncepční přístup k řešení nevyužitého veřejného prostranství v centru obce.</a:t>
            </a:r>
            <a:endParaRPr lang="cs-CZ" sz="2000" dirty="0">
              <a:solidFill>
                <a:srgbClr val="00529C"/>
              </a:solidFill>
              <a:latin typeface="+mj-lt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Nejmenší projekt v Královéhradeckém kraji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647533"/>
              </p:ext>
            </p:extLst>
          </p:nvPr>
        </p:nvGraphicFramePr>
        <p:xfrm>
          <a:off x="541526" y="2159917"/>
          <a:ext cx="3141944" cy="4030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1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63133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45. Výzva IROP -  PODPORA POŘIZOVÁNÍ A UPLATŇOVÁNÍ DOKUMENTŮ ÚZEMNÍHO ROZVOJE- INTEGROVANÉ PROJEKTY CLLD - SC 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870">
                <a:tc>
                  <a:txBody>
                    <a:bodyPr/>
                    <a:lstStyle/>
                    <a:p>
                      <a:r>
                        <a:rPr lang="cs-CZ" b="1" dirty="0"/>
                        <a:t>Žadatel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86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Obec Orlické Záhoří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870">
                <a:tc>
                  <a:txBody>
                    <a:bodyPr/>
                    <a:lstStyle/>
                    <a:p>
                      <a:r>
                        <a:rPr lang="cs-CZ" b="1" dirty="0"/>
                        <a:t>Alokace (ERDF)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870">
                <a:tc>
                  <a:txBody>
                    <a:bodyPr/>
                    <a:lstStyle/>
                    <a:p>
                      <a:r>
                        <a:rPr lang="cs-CZ" dirty="0"/>
                        <a:t>85 500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870">
                <a:tc>
                  <a:txBody>
                    <a:bodyPr/>
                    <a:lstStyle/>
                    <a:p>
                      <a:r>
                        <a:rPr lang="cs-CZ" b="1" dirty="0"/>
                        <a:t>Stav projektu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175">
                <a:tc>
                  <a:txBody>
                    <a:bodyPr/>
                    <a:lstStyle/>
                    <a:p>
                      <a:r>
                        <a:rPr lang="pl-PL" dirty="0"/>
                        <a:t>Žádost o podporu splnila podmínky věcného hodnocení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BB35FD-3B33-4EC5-9C0D-C82DB1A2C8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2B9CD57-1D0D-4F51-B20F-EC7C880D114E}"/>
              </a:ext>
            </a:extLst>
          </p:cNvPr>
          <p:cNvPicPr/>
          <p:nvPr/>
        </p:nvPicPr>
        <p:blipFill rotWithShape="1">
          <a:blip r:embed="rId3"/>
          <a:srcRect l="6779" t="23525" r="24603" b="14723"/>
          <a:stretch/>
        </p:blipFill>
        <p:spPr bwMode="auto">
          <a:xfrm>
            <a:off x="3933742" y="2805342"/>
            <a:ext cx="4753058" cy="2533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7D9959C-4040-4874-AC59-FB69369FB696}"/>
              </a:ext>
            </a:extLst>
          </p:cNvPr>
          <p:cNvSpPr/>
          <p:nvPr/>
        </p:nvSpPr>
        <p:spPr>
          <a:xfrm>
            <a:off x="4076701" y="5353273"/>
            <a:ext cx="46766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200" dirty="0"/>
              <a:t>zdroj: Podklady pro hodnocení</a:t>
            </a:r>
          </a:p>
        </p:txBody>
      </p:sp>
    </p:spTree>
    <p:extLst>
      <p:ext uri="{BB962C8B-B14F-4D97-AF65-F5344CB8AC3E}">
        <p14:creationId xmlns:p14="http://schemas.microsoft.com/office/powerpoint/2010/main" val="318597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zajímavá data o administrovaných projektech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2813724"/>
            <a:ext cx="4871828" cy="2947741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990975" y="5778003"/>
            <a:ext cx="4748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200" dirty="0"/>
              <a:t>Šikmý (letecký 3D) pohled na řešené území od jihu (zdroj: Google </a:t>
            </a:r>
            <a:r>
              <a:rPr lang="cs-CZ" sz="1200" dirty="0" err="1"/>
              <a:t>Earth</a:t>
            </a:r>
            <a:r>
              <a:rPr lang="cs-CZ" sz="1200" dirty="0"/>
              <a:t>, Studie proveditelnosti)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527426" y="2813724"/>
          <a:ext cx="3263524" cy="3248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556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Žadatel: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913">
                <a:tc>
                  <a:txBody>
                    <a:bodyPr/>
                    <a:lstStyle/>
                    <a:p>
                      <a:r>
                        <a:rPr lang="cs-CZ" b="1" dirty="0"/>
                        <a:t>Správa a údržba</a:t>
                      </a:r>
                      <a:r>
                        <a:rPr lang="cs-CZ" b="1" baseline="0" dirty="0"/>
                        <a:t> silnic Plzeňského kraje, příspěvková organizace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sz="1800" b="1" cap="none" dirty="0"/>
                        <a:t>1 454 862 308,28 </a:t>
                      </a:r>
                      <a:r>
                        <a:rPr lang="cs-CZ" b="1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r>
                        <a:rPr lang="cs-CZ" sz="1800" b="0" i="0" cap="none" dirty="0"/>
                        <a:t>70. výzva - VYBRANÉ ÚSEKY SILNIC II. A III. TŘÍDY - II. </a:t>
                      </a:r>
                      <a:endParaRPr lang="cs-CZ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98607" y="1733740"/>
            <a:ext cx="830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rgbClr val="00529C"/>
                </a:solidFill>
              </a:rPr>
              <a:t>Největší projekt IROP</a:t>
            </a:r>
          </a:p>
          <a:p>
            <a:pPr marL="628650" lvl="1" indent="-307975">
              <a:buFont typeface="Wingdings" panose="05000000000000000000" pitchFamily="2" charset="2"/>
              <a:buChar char="§"/>
            </a:pPr>
            <a:r>
              <a:rPr lang="cs-CZ" dirty="0"/>
              <a:t>největší projekt v realizaci v Plzeňském kraji a zároveň největší projekt IROP je projekt </a:t>
            </a:r>
            <a:r>
              <a:rPr lang="cs-CZ" b="1" dirty="0"/>
              <a:t>MĚSTSKÝ OKRUH ÚSEK KŘIMICKÁ – KARLOVARSKÁ.</a:t>
            </a:r>
            <a:r>
              <a:rPr lang="cs-CZ" dirty="0"/>
              <a:t> 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4FA8C61-1F86-45D3-B631-251164CB25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084263"/>
            <a:ext cx="8384874" cy="504190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l-PL" sz="2000" b="1" dirty="0">
                <a:solidFill>
                  <a:srgbClr val="00529C"/>
                </a:solidFill>
                <a:latin typeface="+mj-lt"/>
              </a:rPr>
              <a:t>SMARTmuzeum –</a:t>
            </a:r>
            <a:r>
              <a:rPr lang="cs-CZ" sz="2000" b="1" dirty="0">
                <a:solidFill>
                  <a:srgbClr val="00529C"/>
                </a:solidFill>
                <a:latin typeface="+mj-lt"/>
              </a:rPr>
              <a:t> </a:t>
            </a:r>
            <a:r>
              <a:rPr lang="cs-CZ" sz="2000" dirty="0">
                <a:latin typeface="+mj-lt"/>
              </a:rPr>
              <a:t>Cílem projektu je rekonstrukce, přístavba a technické a technologické vybavení objektu sloužící jako depozitáře Muzea východních Čech v Hradci Králové.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Největší projekt v Královéhradeckém kraji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19545"/>
              </p:ext>
            </p:extLst>
          </p:nvPr>
        </p:nvGraphicFramePr>
        <p:xfrm>
          <a:off x="498471" y="2110760"/>
          <a:ext cx="3718422" cy="4074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8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1884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48. Výzva IROP - ZEFEKTIVNĚNÍ PREZENTACE, POSÍLENÍ OCHRANY A ROZVOJE KULTURNÍHO DĚDICTVÍ - INTEGROVANÉ PROJEKTY ITI - SC 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203">
                <a:tc>
                  <a:txBody>
                    <a:bodyPr/>
                    <a:lstStyle/>
                    <a:p>
                      <a:r>
                        <a:rPr lang="cs-CZ" b="1" dirty="0"/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77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aseline="0" dirty="0"/>
                        <a:t>Královéhradecký kraj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394">
                <a:tc>
                  <a:txBody>
                    <a:bodyPr/>
                    <a:lstStyle/>
                    <a:p>
                      <a:r>
                        <a:rPr lang="cs-CZ" b="1" dirty="0"/>
                        <a:t>Alokace (ERDF)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394"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200 000 000 </a:t>
                      </a:r>
                      <a:r>
                        <a:rPr lang="cs-CZ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394">
                <a:tc>
                  <a:txBody>
                    <a:bodyPr/>
                    <a:lstStyle/>
                    <a:p>
                      <a:r>
                        <a:rPr lang="cs-CZ" b="1" dirty="0"/>
                        <a:t>Stav projektu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1884">
                <a:tc>
                  <a:txBody>
                    <a:bodyPr/>
                    <a:lstStyle/>
                    <a:p>
                      <a:r>
                        <a:rPr lang="pl-PL" dirty="0"/>
                        <a:t>Projekt v plné (fyzické i finanční) realizaci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1C551C6-5BC5-406C-BD33-F667B03A6B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C6B38D-CB78-44E6-9113-4FD1665D5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393" y="2601158"/>
            <a:ext cx="4313407" cy="2700152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9F772ECE-8329-4880-9ABD-BB2DD2671007}"/>
              </a:ext>
            </a:extLst>
          </p:cNvPr>
          <p:cNvSpPr/>
          <p:nvPr/>
        </p:nvSpPr>
        <p:spPr>
          <a:xfrm>
            <a:off x="4258165" y="5298910"/>
            <a:ext cx="44286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200" dirty="0"/>
              <a:t>zdroj: Studie proveditelnosti</a:t>
            </a:r>
          </a:p>
        </p:txBody>
      </p:sp>
    </p:spTree>
    <p:extLst>
      <p:ext uri="{BB962C8B-B14F-4D97-AF65-F5344CB8AC3E}">
        <p14:creationId xmlns:p14="http://schemas.microsoft.com/office/powerpoint/2010/main" val="2405359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Konzultační servis Centra pro IROP 2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83568" y="1132387"/>
            <a:ext cx="7924800" cy="1220454"/>
          </a:xfrm>
        </p:spPr>
        <p:txBody>
          <a:bodyPr>
            <a:noAutofit/>
          </a:bodyPr>
          <a:lstStyle/>
          <a:p>
            <a:pPr marL="171450" lvl="1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800" b="0" dirty="0">
                <a:solidFill>
                  <a:schemeClr val="tx1"/>
                </a:solidFill>
              </a:rPr>
              <a:t>Pro nové programovací období bude vytvořena nová </a:t>
            </a:r>
            <a:r>
              <a:rPr lang="cs-CZ" sz="1800" dirty="0">
                <a:solidFill>
                  <a:schemeClr val="tx1"/>
                </a:solidFill>
              </a:rPr>
              <a:t>SW aplikace </a:t>
            </a:r>
          </a:p>
          <a:p>
            <a:pPr marL="0" lvl="1" indent="0" algn="just">
              <a:spcBef>
                <a:spcPts val="0"/>
              </a:spcBef>
              <a:buNone/>
            </a:pPr>
            <a:r>
              <a:rPr lang="cs-CZ" sz="1800" b="0" dirty="0">
                <a:solidFill>
                  <a:schemeClr val="tx1"/>
                </a:solidFill>
              </a:rPr>
              <a:t>      pro  zadávání a zodpovídání dotazů žadatelů a příjemců</a:t>
            </a:r>
          </a:p>
          <a:p>
            <a:pPr marL="171450" lvl="1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800" b="0" dirty="0">
                <a:solidFill>
                  <a:schemeClr val="tx1"/>
                </a:solidFill>
              </a:rPr>
              <a:t>Aplikace bude umístěna na </a:t>
            </a:r>
            <a:r>
              <a:rPr lang="cs-CZ" sz="1800" dirty="0">
                <a:solidFill>
                  <a:schemeClr val="tx1"/>
                </a:solidFill>
              </a:rPr>
              <a:t>webových stránkách Centra </a:t>
            </a:r>
            <a:r>
              <a:rPr lang="cs-CZ" sz="1800" b="0" dirty="0">
                <a:solidFill>
                  <a:schemeClr val="tx1"/>
                </a:solidFill>
              </a:rPr>
              <a:t>a bude</a:t>
            </a:r>
          </a:p>
          <a:p>
            <a:pPr marL="0" lvl="1" indent="0" algn="just">
              <a:spcBef>
                <a:spcPts val="0"/>
              </a:spcBef>
              <a:buNone/>
            </a:pPr>
            <a:r>
              <a:rPr lang="cs-CZ" sz="1800" b="0" dirty="0">
                <a:solidFill>
                  <a:schemeClr val="tx1"/>
                </a:solidFill>
              </a:rPr>
              <a:t>      </a:t>
            </a:r>
            <a:r>
              <a:rPr lang="cs-CZ" sz="1800" dirty="0">
                <a:solidFill>
                  <a:schemeClr val="tx1"/>
                </a:solidFill>
              </a:rPr>
              <a:t>preferovaným způsobem komunikace </a:t>
            </a:r>
            <a:r>
              <a:rPr lang="cs-CZ" sz="1800" b="0" dirty="0">
                <a:solidFill>
                  <a:schemeClr val="tx1"/>
                </a:solidFill>
              </a:rPr>
              <a:t>žadatele s Centrem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CA6B5227-2C6F-B94D-9D8F-826F9170706D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96071712"/>
              </p:ext>
            </p:extLst>
          </p:nvPr>
        </p:nvGraphicFramePr>
        <p:xfrm>
          <a:off x="745604" y="2443333"/>
          <a:ext cx="7379493" cy="3616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3F57602A-BEE6-470E-ADC1-8AA45BAA05F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2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Konzultační servis Centra pro IROP 2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83568" y="1132387"/>
            <a:ext cx="7924800" cy="1220454"/>
          </a:xfrm>
        </p:spPr>
        <p:txBody>
          <a:bodyPr>
            <a:noAutofit/>
          </a:bodyPr>
          <a:lstStyle/>
          <a:p>
            <a:pPr marL="171450" lvl="1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600" b="0" dirty="0">
                <a:solidFill>
                  <a:schemeClr val="tx1"/>
                </a:solidFill>
              </a:rPr>
              <a:t>Po zadání bude </a:t>
            </a:r>
            <a:r>
              <a:rPr lang="cs-CZ" sz="1600" dirty="0">
                <a:solidFill>
                  <a:schemeClr val="tx1"/>
                </a:solidFill>
              </a:rPr>
              <a:t>dotaz</a:t>
            </a:r>
            <a:r>
              <a:rPr lang="cs-CZ" sz="1600" b="0" dirty="0">
                <a:solidFill>
                  <a:schemeClr val="tx1"/>
                </a:solidFill>
              </a:rPr>
              <a:t> (automaticky, dle nastavených parametrů) </a:t>
            </a:r>
            <a:r>
              <a:rPr lang="cs-CZ" sz="1600" dirty="0">
                <a:solidFill>
                  <a:schemeClr val="tx1"/>
                </a:solidFill>
              </a:rPr>
              <a:t>přiřazen konkrétnímu řešiteli</a:t>
            </a:r>
            <a:r>
              <a:rPr lang="cs-CZ" sz="1600" b="0" dirty="0">
                <a:solidFill>
                  <a:schemeClr val="tx1"/>
                </a:solidFill>
              </a:rPr>
              <a:t>, který zabezpečí odpověď (možnost využití vnitřní komunikace v rámci implementační struktury); </a:t>
            </a:r>
            <a:r>
              <a:rPr lang="cs-CZ" sz="1600" dirty="0">
                <a:solidFill>
                  <a:schemeClr val="tx1"/>
                </a:solidFill>
              </a:rPr>
              <a:t>tazatel bude </a:t>
            </a:r>
            <a:r>
              <a:rPr lang="cs-CZ" sz="1600" b="0" dirty="0">
                <a:solidFill>
                  <a:schemeClr val="tx1"/>
                </a:solidFill>
              </a:rPr>
              <a:t>v průběhu řešení dotazu </a:t>
            </a:r>
            <a:r>
              <a:rPr lang="cs-CZ" sz="1600" dirty="0">
                <a:solidFill>
                  <a:schemeClr val="tx1"/>
                </a:solidFill>
              </a:rPr>
              <a:t>průběžně informován</a:t>
            </a:r>
            <a:r>
              <a:rPr lang="cs-CZ" sz="1600" b="0" dirty="0">
                <a:solidFill>
                  <a:schemeClr val="tx1"/>
                </a:solidFill>
              </a:rPr>
              <a:t> (formou automatických notifikací) o stavu, ve kterém se jeho dotaz nalézá 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CA6B5227-2C6F-B94D-9D8F-826F9170706D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74023167"/>
              </p:ext>
            </p:extLst>
          </p:nvPr>
        </p:nvGraphicFramePr>
        <p:xfrm>
          <a:off x="745604" y="2443333"/>
          <a:ext cx="7510629" cy="3616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44BCC21F-D553-4177-BAAC-45E9A98233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9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3d man global  business  signing paper over the internet  isolated on white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7522" y="4279037"/>
            <a:ext cx="3239758" cy="18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3352" y="1207835"/>
            <a:ext cx="8223097" cy="4925264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Příprava projektu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Pravidelně sledovat webové stránky IROP (MMR, Centrum)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Využívat komunikační kanály konzultačního servisu IROP 2 – </a:t>
            </a:r>
            <a:r>
              <a:rPr lang="cs-CZ" sz="2000" b="1" dirty="0"/>
              <a:t>konzultovat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b="1" dirty="0"/>
              <a:t>Účastnit se seminářů MMR/Centra k plánovaným výzvám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Inspirovat se dokumentací z již zrealizovaných výzev a projektů IROP </a:t>
            </a:r>
            <a:r>
              <a:rPr lang="cs-CZ" sz="2000" dirty="0">
                <a:solidFill>
                  <a:srgbClr val="00529C"/>
                </a:solidFill>
              </a:rPr>
              <a:t>(</a:t>
            </a:r>
            <a:r>
              <a:rPr lang="cs-CZ" sz="2000" dirty="0">
                <a:solidFill>
                  <a:srgbClr val="00529C"/>
                </a:solidFill>
                <a:hlinkClick r:id="rId4"/>
              </a:rPr>
              <a:t>https://irop.mmr.cz/</a:t>
            </a:r>
            <a:r>
              <a:rPr lang="cs-CZ" sz="2000" dirty="0" err="1">
                <a:solidFill>
                  <a:srgbClr val="00529C"/>
                </a:solidFill>
                <a:hlinkClick r:id="rId4"/>
              </a:rPr>
              <a:t>cs</a:t>
            </a:r>
            <a:r>
              <a:rPr lang="cs-CZ" sz="2000" dirty="0">
                <a:solidFill>
                  <a:srgbClr val="00529C"/>
                </a:solidFill>
                <a:hlinkClick r:id="rId4"/>
              </a:rPr>
              <a:t>/</a:t>
            </a:r>
            <a:r>
              <a:rPr lang="cs-CZ" sz="2000" dirty="0" err="1">
                <a:solidFill>
                  <a:srgbClr val="00529C"/>
                </a:solidFill>
                <a:hlinkClick r:id="rId4"/>
              </a:rPr>
              <a:t>Vyzvy</a:t>
            </a:r>
            <a:r>
              <a:rPr lang="cs-CZ" sz="2000" dirty="0">
                <a:solidFill>
                  <a:srgbClr val="00529C"/>
                </a:solidFill>
              </a:rPr>
              <a:t>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Soustředit se na </a:t>
            </a:r>
            <a:r>
              <a:rPr lang="cs-CZ" sz="2000" b="1" dirty="0"/>
              <a:t>výběr zpracovatelské agentury </a:t>
            </a:r>
            <a:r>
              <a:rPr lang="cs-CZ" sz="2000" dirty="0"/>
              <a:t>a vymezení smluvních podmínek, </a:t>
            </a:r>
            <a:r>
              <a:rPr lang="cs-CZ" sz="2000" b="1" dirty="0"/>
              <a:t>ověřit si reference agentury a její spolehlivost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Nastavit si systém </a:t>
            </a:r>
            <a:r>
              <a:rPr lang="cs-CZ" sz="2000" b="1" dirty="0"/>
              <a:t>spolupráce s projektantem/</a:t>
            </a:r>
            <a:br>
              <a:rPr lang="cs-CZ" sz="2000" b="1" dirty="0"/>
            </a:br>
            <a:r>
              <a:rPr lang="cs-CZ" sz="2000" b="1" dirty="0"/>
              <a:t>rozpočtářem </a:t>
            </a:r>
            <a:r>
              <a:rPr lang="cs-CZ" sz="2000" dirty="0"/>
              <a:t>pro rychlé zapracování </a:t>
            </a:r>
            <a:br>
              <a:rPr lang="cs-CZ" sz="2000" dirty="0"/>
            </a:br>
            <a:r>
              <a:rPr lang="cs-CZ" sz="2000" dirty="0"/>
              <a:t>případných změn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Seznámit se s </a:t>
            </a:r>
            <a:r>
              <a:rPr lang="cs-CZ" sz="2000" b="1" dirty="0"/>
              <a:t>příručkami pro monitorovací </a:t>
            </a:r>
            <a:br>
              <a:rPr lang="cs-CZ" sz="2000" b="1" dirty="0"/>
            </a:br>
            <a:r>
              <a:rPr lang="cs-CZ" sz="2000" b="1" dirty="0"/>
              <a:t>systém </a:t>
            </a:r>
            <a:r>
              <a:rPr lang="cs-CZ" sz="2000" dirty="0"/>
              <a:t>(MS 2021+)</a:t>
            </a:r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žadatele ze zkušeností Centra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57D6C93-43D8-44E2-954A-DB3C9FBE74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https://stavba.tzb-info.cz/docu/clanky/0202/020260on.jpg">
            <a:hlinkClick r:id="rId3" tooltip="&quot;© Fotolia.com&quot;"/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896" y="3901439"/>
            <a:ext cx="3466011" cy="22058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799" y="1091291"/>
            <a:ext cx="8577943" cy="2653414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</a:rPr>
              <a:t>Příprava projektu II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Připravit </a:t>
            </a:r>
            <a:r>
              <a:rPr lang="cs-CZ" sz="2000" b="1" dirty="0"/>
              <a:t>kvalitní rozpočet </a:t>
            </a:r>
            <a:r>
              <a:rPr lang="cs-CZ" sz="2000" dirty="0"/>
              <a:t>na veškeré aktivity projektu (zejména u větších investičních projektů)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Zvážit způsob financování </a:t>
            </a:r>
            <a:r>
              <a:rPr lang="cs-CZ" sz="2000" b="1" dirty="0"/>
              <a:t>vlastních zdrojů </a:t>
            </a:r>
            <a:r>
              <a:rPr lang="cs-CZ" sz="2000" dirty="0"/>
              <a:t>žadatele </a:t>
            </a:r>
            <a:br>
              <a:rPr lang="cs-CZ" sz="2000" dirty="0"/>
            </a:br>
            <a:r>
              <a:rPr lang="cs-CZ" sz="2000" dirty="0"/>
              <a:t>(nižší míra podpory a nutnost financování projektu v době udržitelnosti)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Mít interně projednané projektové záměry a zajistit si jejich případné zařazení do strategických dokumentů (např. KAP, MAP - vzdělávání)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Soustředit se na </a:t>
            </a:r>
            <a:r>
              <a:rPr lang="cs-CZ" sz="2000" b="1" dirty="0"/>
              <a:t>včasné zpracování projektové dokumentace </a:t>
            </a:r>
            <a:r>
              <a:rPr lang="cs-CZ" sz="2000" dirty="0"/>
              <a:t>a získávání stavebních povolení/územních rozhodnutí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/>
              <a:t>Respektovat Zákon o zadávání veřejných </a:t>
            </a:r>
            <a:br>
              <a:rPr lang="cs-CZ" sz="2000" b="1" dirty="0"/>
            </a:br>
            <a:r>
              <a:rPr lang="cs-CZ" sz="2000" b="1" dirty="0"/>
              <a:t>zakázek a vydané metodiky IROP </a:t>
            </a:r>
            <a:br>
              <a:rPr lang="cs-CZ" sz="2000" b="1" dirty="0"/>
            </a:br>
            <a:r>
              <a:rPr lang="cs-CZ" sz="2000" dirty="0"/>
              <a:t>k zadávání veřejných zakázek</a:t>
            </a:r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žadatele ze zkušeností Centra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C0F9A2-65FF-44F0-ACA5-3C30D662A8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49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362445"/>
            <a:ext cx="8229600" cy="2894016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Realizace a řízení projektů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/>
              <a:t>Zavést a dodržovat metodiku řízení projektů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dirty="0"/>
              <a:t>Soustředit se na </a:t>
            </a:r>
            <a:r>
              <a:rPr lang="cs-CZ" b="1" dirty="0"/>
              <a:t>vybudování stabilních realizačních týmů </a:t>
            </a:r>
            <a:r>
              <a:rPr lang="cs-CZ" dirty="0"/>
              <a:t>s přesným vymezením kompetencí a odpovědností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b="1" dirty="0"/>
              <a:t>Ponechat si přístup do monitorovacího systému </a:t>
            </a:r>
            <a:r>
              <a:rPr lang="cs-CZ" dirty="0"/>
              <a:t>a pravidelně se informovat </a:t>
            </a:r>
            <a:br>
              <a:rPr lang="cs-CZ" dirty="0"/>
            </a:br>
            <a:r>
              <a:rPr lang="cs-CZ" dirty="0"/>
              <a:t>o stavu administrace projektu v případě využití služeb zpracovatelské agentury (čtení depeší, kontrola…)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dirty="0"/>
              <a:t>Vést oddělenou účetní evidenci projektu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příjemce ze zkušeností Centra</a:t>
            </a:r>
          </a:p>
        </p:txBody>
      </p:sp>
      <p:pic>
        <p:nvPicPr>
          <p:cNvPr id="7" name="Obrázek 6" descr="3d white people business concept, isolated white background, 3d image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2228" y="3770811"/>
            <a:ext cx="3396343" cy="22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EADBE6F-597A-457E-B42E-E0C2CD87DD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72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7" y="1204010"/>
            <a:ext cx="1861010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Kdo jsme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sp>
        <p:nvSpPr>
          <p:cNvPr id="14" name="Zástupný symbol pro obsah 13"/>
          <p:cNvSpPr txBox="1">
            <a:spLocks/>
          </p:cNvSpPr>
          <p:nvPr/>
        </p:nvSpPr>
        <p:spPr>
          <a:xfrm>
            <a:off x="203176" y="1646919"/>
            <a:ext cx="7052635" cy="962714"/>
          </a:xfrm>
          <a:prstGeom prst="rect">
            <a:avLst/>
          </a:prstGeom>
        </p:spPr>
        <p:txBody>
          <a:bodyPr>
            <a:no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Státní příspěvková organizace </a:t>
            </a:r>
            <a:r>
              <a:rPr lang="cs-CZ" altLang="cs-CZ" sz="1800" dirty="0"/>
              <a:t>(zákon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248/2000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podřízená Ministerstvu pro místní rozvoj </a:t>
            </a:r>
            <a:r>
              <a:rPr lang="cs-CZ" altLang="cs-CZ" sz="1800" dirty="0"/>
              <a:t>(statut Centra)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SLUŽEBNÍ ÚŘAD </a:t>
            </a:r>
            <a:r>
              <a:rPr lang="cs-CZ" altLang="cs-CZ" sz="1800" dirty="0"/>
              <a:t>( zákon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248/2000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 </a:t>
            </a:r>
            <a:r>
              <a:rPr lang="cs-CZ" altLang="cs-CZ" sz="1800" cap="none" dirty="0"/>
              <a:t>a</a:t>
            </a:r>
            <a:r>
              <a:rPr lang="cs-CZ" altLang="cs-CZ" sz="1800" dirty="0"/>
              <a:t>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234/2014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Jsme nositeli ČSN EN ISO 9001 : 2015</a:t>
            </a:r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203176" y="4240104"/>
            <a:ext cx="8578763" cy="178227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542925" lvl="1" indent="-361950">
              <a:buFont typeface="Wingdings" panose="05000000000000000000" pitchFamily="2" charset="2"/>
              <a:buChar char="Ø"/>
              <a:tabLst>
                <a:tab pos="1612900" algn="l"/>
                <a:tab pos="5562600" algn="l"/>
              </a:tabLst>
            </a:pPr>
            <a:r>
              <a:rPr lang="cs-CZ" sz="1800" b="1" dirty="0"/>
              <a:t>Centrum od počátku své historie administrovalo programy za více než </a:t>
            </a:r>
            <a:r>
              <a:rPr lang="cs-CZ" sz="1800" b="1" dirty="0">
                <a:solidFill>
                  <a:srgbClr val="00529C"/>
                </a:solidFill>
              </a:rPr>
              <a:t>200 mld. Kč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b="1" dirty="0"/>
              <a:t>(7,35 mld. EUR) ve více než </a:t>
            </a:r>
            <a:r>
              <a:rPr lang="cs-CZ" sz="1800" b="1" dirty="0">
                <a:solidFill>
                  <a:srgbClr val="00529C"/>
                </a:solidFill>
              </a:rPr>
              <a:t>25 tisících </a:t>
            </a:r>
            <a:r>
              <a:rPr lang="cs-CZ" sz="1800" b="1" dirty="0"/>
              <a:t>projektech;</a:t>
            </a:r>
          </a:p>
          <a:p>
            <a:pPr marL="542925" lvl="1" indent="-361950">
              <a:buFont typeface="Wingdings" panose="05000000000000000000" pitchFamily="2" charset="2"/>
              <a:buChar char="Ø"/>
              <a:tabLst>
                <a:tab pos="1612900" algn="l"/>
                <a:tab pos="5562600" algn="l"/>
              </a:tabLst>
            </a:pPr>
            <a:r>
              <a:rPr lang="cs-CZ" sz="1800" b="1" dirty="0"/>
              <a:t>Centrum administruje v tomto programovém období 2014 – 2020 více než </a:t>
            </a:r>
            <a:r>
              <a:rPr lang="cs-CZ" sz="1800" b="1" dirty="0">
                <a:solidFill>
                  <a:srgbClr val="00529C"/>
                </a:solidFill>
              </a:rPr>
              <a:t>1/5 (cca 21%) </a:t>
            </a:r>
            <a:r>
              <a:rPr lang="cs-CZ" sz="1800" b="1" dirty="0"/>
              <a:t>finanční alokace všech programů EU v ČR </a:t>
            </a:r>
            <a:r>
              <a:rPr lang="cs-CZ" sz="1800" b="1" dirty="0">
                <a:solidFill>
                  <a:srgbClr val="00529C"/>
                </a:solidFill>
              </a:rPr>
              <a:t>(140 MLD. Kč)</a:t>
            </a:r>
          </a:p>
          <a:p>
            <a:pPr marL="285750" indent="-285750">
              <a:spcBef>
                <a:spcPts val="2400"/>
              </a:spcBef>
              <a:buFont typeface="Wingdings" panose="05000000000000000000" pitchFamily="2" charset="2"/>
              <a:buChar char="Ø"/>
            </a:pPr>
            <a:endParaRPr lang="cs-CZ" sz="1200" dirty="0">
              <a:solidFill>
                <a:srgbClr val="00529C"/>
              </a:solidFill>
            </a:endParaRPr>
          </a:p>
          <a:p>
            <a:pPr>
              <a:defRPr/>
            </a:pPr>
            <a:endParaRPr lang="cs-CZ" sz="1200" dirty="0"/>
          </a:p>
          <a:p>
            <a:pPr>
              <a:defRPr/>
            </a:pPr>
            <a:endParaRPr lang="cs-CZ" sz="1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33352" y="3507921"/>
            <a:ext cx="834651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529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24 let - historická zkušenost s administrací a kontrolou projektů</a:t>
            </a:r>
          </a:p>
        </p:txBody>
      </p:sp>
      <p:pic>
        <p:nvPicPr>
          <p:cNvPr id="19" name="Obrázek 1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710" y="1068470"/>
            <a:ext cx="1467341" cy="195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577" y="1983165"/>
            <a:ext cx="1392586" cy="142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FB3A4D9-5108-46CA-9F3F-2FE0853AB3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0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La tercera persona pequeña marca una marca en la celda. Imagen 3d. Fondo blanco.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4116" y="1349940"/>
            <a:ext cx="2175136" cy="31612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349940"/>
            <a:ext cx="6335145" cy="4146454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Realizace a řízení projektů II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dirty="0"/>
              <a:t>Klást velký důraz na vymezení a </a:t>
            </a:r>
            <a:r>
              <a:rPr lang="cs-CZ" b="1" dirty="0"/>
              <a:t>dodržování smluvních podmínek u veřejných zakázek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dirty="0"/>
              <a:t>Dodržovat/kontrolovat oceňování změn/dodatků dle stanovených smluvních podmínek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dirty="0"/>
              <a:t>Dodržovat povinnost uveřejňování smluv a dodatků v Registru smluv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b="1" dirty="0"/>
              <a:t>Změny</a:t>
            </a:r>
            <a:r>
              <a:rPr lang="cs-CZ" dirty="0"/>
              <a:t> plánovaných aktivit v projektech </a:t>
            </a:r>
            <a:r>
              <a:rPr lang="cs-CZ" b="1" dirty="0"/>
              <a:t>v předstihu konzultovat</a:t>
            </a:r>
            <a:r>
              <a:rPr lang="cs-CZ" dirty="0"/>
              <a:t> s manažerem projektu – za předem neoznámené změny hrozí sankce</a:t>
            </a:r>
          </a:p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příjemce ze zkušeností Centra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75211EA-6B30-4412-A560-E16EF63726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5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1112042"/>
            <a:ext cx="7772400" cy="1997296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Děkujeme za pozornost.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1600" dirty="0"/>
            </a:b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200246" y="6340475"/>
            <a:ext cx="609600" cy="365125"/>
          </a:xfrm>
        </p:spPr>
        <p:txBody>
          <a:bodyPr/>
          <a:lstStyle/>
          <a:p>
            <a:fld id="{4000C4B2-41BC-D741-8B94-B76DB6967C0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505046" y="2432230"/>
            <a:ext cx="79531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39680" y="3531659"/>
            <a:ext cx="7498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Kontaktní údaje: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Ing. Jakub Řezníček 					Ing. Michaela Brožová</a:t>
            </a:r>
          </a:p>
          <a:p>
            <a:r>
              <a:rPr lang="cs-CZ" b="1" dirty="0">
                <a:solidFill>
                  <a:schemeClr val="bg1"/>
                </a:solidFill>
              </a:rPr>
              <a:t>739 320 767							735 157 809</a:t>
            </a:r>
          </a:p>
          <a:p>
            <a:r>
              <a:rPr lang="cs-CZ" b="1" dirty="0">
                <a:solidFill>
                  <a:schemeClr val="bg1"/>
                </a:solidFill>
              </a:rPr>
              <a:t>jakub.reznicek@crr.cz  					michaela.brozova@crr.cz</a:t>
            </a:r>
            <a:br>
              <a:rPr lang="cs-CZ" b="1" dirty="0">
                <a:solidFill>
                  <a:schemeClr val="bg1"/>
                </a:solidFill>
              </a:rPr>
            </a:br>
            <a:endParaRPr lang="cs-CZ" b="1" dirty="0">
              <a:solidFill>
                <a:schemeClr val="bg1"/>
              </a:solidFill>
            </a:endParaRPr>
          </a:p>
          <a:p>
            <a:br>
              <a:rPr lang="cs-CZ" b="1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Adresa: Švendova 1282, 500 03 Hradec Králové</a:t>
            </a:r>
            <a:br>
              <a:rPr lang="cs-CZ" b="1" dirty="0">
                <a:solidFill>
                  <a:schemeClr val="bg1"/>
                </a:solidFill>
              </a:rPr>
            </a:b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2B9AF5-6EE8-441C-BB06-D67E27A20E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1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3d caracteres humanos haciendo gráfico de crecimiento, aislados en blanco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" b="9327"/>
          <a:stretch/>
        </p:blipFill>
        <p:spPr bwMode="auto">
          <a:xfrm>
            <a:off x="4907972" y="2926897"/>
            <a:ext cx="3417071" cy="18192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8393018" cy="67970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zprostředkující subjekt Integrovaného regionálního operačního programu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466725" y="1888297"/>
            <a:ext cx="8286749" cy="432363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Jsme konzultační místo pro vaše dotazy při přípravě projektů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Pořádáme semináře jak pro žadatele, tak pro příjemce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 podání projektu hodnotíme a připravujeme pro ŘO IROP doporučení / nedoporučení k financování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 vydání právního aktu s vámi řešíme veškeré změny v projektu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Administrujeme žádosti o platbu 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Kontrolujeme veřejné zakázky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Provádíme kontrolu projektů v udržitelnosti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Snažíme se být nápomocni a stále hledáme cesty,  jak co nejlépe pomoci žadatelům a příjemcům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Jsme součástí komunikace o možnostech zjednodušení v implementaci IROP, aktivně předkládáme ŘO IROP návrhy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Podílíme se na nastavení nového IROP2</a:t>
            </a:r>
          </a:p>
          <a:p>
            <a:pPr>
              <a:defRPr/>
            </a:pPr>
            <a:endParaRPr lang="cs-CZ" sz="7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6A48854-11E5-4D8C-A436-333554996D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Stav administrace IROP k 6. 8. 2020 na Centru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ovéPole 1"/>
          <p:cNvSpPr txBox="1"/>
          <p:nvPr/>
        </p:nvSpPr>
        <p:spPr>
          <a:xfrm>
            <a:off x="986374" y="4598378"/>
            <a:ext cx="891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* Podíl EU</a:t>
            </a:r>
          </a:p>
        </p:txBody>
      </p:sp>
      <p:graphicFrame>
        <p:nvGraphicFramePr>
          <p:cNvPr id="9" name="Zástupný symbol pro obsah 4"/>
          <p:cNvGraphicFramePr>
            <a:graphicFrameLocks/>
          </p:cNvGraphicFramePr>
          <p:nvPr/>
        </p:nvGraphicFramePr>
        <p:xfrm>
          <a:off x="986374" y="1314449"/>
          <a:ext cx="7700425" cy="3283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206">
                  <a:extLst>
                    <a:ext uri="{9D8B030D-6E8A-4147-A177-3AD203B41FA5}">
                      <a16:colId xmlns:a16="http://schemas.microsoft.com/office/drawing/2014/main" val="640186209"/>
                    </a:ext>
                  </a:extLst>
                </a:gridCol>
                <a:gridCol w="2444686">
                  <a:extLst>
                    <a:ext uri="{9D8B030D-6E8A-4147-A177-3AD203B41FA5}">
                      <a16:colId xmlns:a16="http://schemas.microsoft.com/office/drawing/2014/main" val="3879609941"/>
                    </a:ext>
                  </a:extLst>
                </a:gridCol>
                <a:gridCol w="2347533">
                  <a:extLst>
                    <a:ext uri="{9D8B030D-6E8A-4147-A177-3AD203B41FA5}">
                      <a16:colId xmlns:a16="http://schemas.microsoft.com/office/drawing/2014/main" val="2075655021"/>
                    </a:ext>
                  </a:extLst>
                </a:gridCol>
              </a:tblGrid>
              <a:tr h="866973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IROP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Hotovo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Zbývá do alokace</a:t>
                      </a:r>
                      <a:r>
                        <a:rPr lang="cs-CZ" baseline="0" dirty="0"/>
                        <a:t> 123 mld. Kč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491858"/>
                  </a:ext>
                </a:extLst>
              </a:tr>
              <a:tr h="502294">
                <a:tc>
                  <a:txBody>
                    <a:bodyPr/>
                    <a:lstStyle/>
                    <a:p>
                      <a:pPr algn="l"/>
                      <a:r>
                        <a:rPr lang="cs-CZ" b="1" dirty="0"/>
                        <a:t>Schválené projekty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114,8 mld. Kč</a:t>
                      </a:r>
                      <a:r>
                        <a:rPr lang="cs-CZ" sz="1600" b="1" dirty="0"/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8,2 mld. Kč</a:t>
                      </a:r>
                      <a:r>
                        <a:rPr lang="cs-CZ" sz="1600" b="1" dirty="0"/>
                        <a:t>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6565954"/>
                  </a:ext>
                </a:extLst>
              </a:tr>
              <a:tr h="50229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Vyhodnocené projekty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12 781 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2 371 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9210698"/>
                  </a:ext>
                </a:extLst>
              </a:tr>
              <a:tr h="706184">
                <a:tc>
                  <a:txBody>
                    <a:bodyPr/>
                    <a:lstStyle/>
                    <a:p>
                      <a:r>
                        <a:rPr lang="cs-CZ" b="1" dirty="0"/>
                        <a:t>Schválené</a:t>
                      </a:r>
                      <a:r>
                        <a:rPr lang="cs-CZ" b="1" baseline="0" dirty="0"/>
                        <a:t> Žádosti o platbu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9 087 ks </a:t>
                      </a:r>
                    </a:p>
                    <a:p>
                      <a:pPr algn="ctr"/>
                      <a:r>
                        <a:rPr lang="cs-CZ" b="1" dirty="0"/>
                        <a:t>(56,8 mld. Kč</a:t>
                      </a:r>
                      <a:r>
                        <a:rPr lang="cs-CZ" sz="1600" b="1" dirty="0"/>
                        <a:t>*</a:t>
                      </a:r>
                      <a:r>
                        <a:rPr lang="cs-CZ" b="1" dirty="0"/>
                        <a:t>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6 439 ks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(66,2 mld. Kč</a:t>
                      </a:r>
                      <a:r>
                        <a:rPr lang="cs-CZ" sz="1600" b="1" dirty="0"/>
                        <a:t>*</a:t>
                      </a:r>
                      <a:r>
                        <a:rPr lang="cs-CZ" b="1" dirty="0"/>
                        <a:t>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13338"/>
                  </a:ext>
                </a:extLst>
              </a:tr>
              <a:tr h="70618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Zkontrolované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veřejné zakázky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12 740 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7 975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ks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5182897"/>
                  </a:ext>
                </a:extLst>
              </a:tr>
            </a:tbl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D48316D1-A76A-48F9-BE3F-5314463672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1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0616"/>
            <a:ext cx="8229600" cy="617839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Územní odbory IROP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51" y="774357"/>
            <a:ext cx="7708095" cy="5288692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D9F5871-2341-4EF4-9C7A-041840ECEE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44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2383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Územní odbor IROP pro Královéhradecký kraj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2757"/>
            <a:ext cx="5054984" cy="59396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14035" y="1231154"/>
            <a:ext cx="8229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/>
              <a:t>Adresa</a:t>
            </a:r>
            <a:r>
              <a:rPr lang="cs-CZ" sz="2000" dirty="0"/>
              <a:t>: Švendova 1282, 500 03 Hradec Králové (1. patro budovy)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/>
              <a:t>Kontaktní osoby:</a:t>
            </a:r>
            <a:endParaRPr lang="cs-CZ" sz="2200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71460028"/>
              </p:ext>
            </p:extLst>
          </p:nvPr>
        </p:nvGraphicFramePr>
        <p:xfrm>
          <a:off x="280742" y="2053480"/>
          <a:ext cx="5312190" cy="403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Obrázek 13">
            <a:extLst>
              <a:ext uri="{FF2B5EF4-FFF2-40B4-BE49-F238E27FC236}">
                <a16:creationId xmlns:a16="http://schemas.microsoft.com/office/drawing/2014/main" id="{5FDD18F3-0F08-46C3-B14F-48A936D5E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9256" y="2044601"/>
            <a:ext cx="2703172" cy="2395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724EDDB-90F3-4CAC-8961-FC3D3407EC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83" y="4625041"/>
            <a:ext cx="745096" cy="1121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546F64E-9F38-438A-8803-9D5260B543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05" y="4653810"/>
            <a:ext cx="745096" cy="1117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7642C85-38DB-4C91-B5C7-C84FB77838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294" y="4627165"/>
            <a:ext cx="745096" cy="1117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70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914404"/>
            <a:ext cx="7886700" cy="5262563"/>
          </a:xfrm>
        </p:spPr>
        <p:txBody>
          <a:bodyPr>
            <a:normAutofit/>
          </a:bodyPr>
          <a:lstStyle/>
          <a:p>
            <a:pPr algn="ctr"/>
            <a:endParaRPr lang="cs-CZ" sz="1800" dirty="0">
              <a:solidFill>
                <a:srgbClr val="009999"/>
              </a:solidFill>
            </a:endParaRPr>
          </a:p>
          <a:p>
            <a:pPr algn="ctr"/>
            <a:endParaRPr lang="cs-CZ" sz="1800" dirty="0">
              <a:solidFill>
                <a:srgbClr val="009999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8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65" y="5120232"/>
            <a:ext cx="711203" cy="91440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60" y="1292610"/>
            <a:ext cx="609603" cy="914404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36" y="1220085"/>
            <a:ext cx="609603" cy="91333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5" y="1995775"/>
            <a:ext cx="608890" cy="913335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68" y="1933049"/>
            <a:ext cx="609657" cy="913335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79" y="965666"/>
            <a:ext cx="608890" cy="913335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43" y="2247472"/>
            <a:ext cx="608125" cy="91104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99" y="919551"/>
            <a:ext cx="608889" cy="913334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03" y="2702418"/>
            <a:ext cx="608125" cy="912187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65" y="1308906"/>
            <a:ext cx="609111" cy="911041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72" y="2403179"/>
            <a:ext cx="608125" cy="919485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12" y="2194230"/>
            <a:ext cx="608125" cy="916659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54" y="3729127"/>
            <a:ext cx="613333" cy="919485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49" y="1035710"/>
            <a:ext cx="613653" cy="912187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22" y="2914211"/>
            <a:ext cx="706657" cy="908559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29" y="970758"/>
            <a:ext cx="704413" cy="908243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41" y="3081428"/>
            <a:ext cx="654772" cy="908559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861" y="2533037"/>
            <a:ext cx="608125" cy="912188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32" y="3402857"/>
            <a:ext cx="608125" cy="910860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69" y="3257145"/>
            <a:ext cx="612157" cy="917080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43" y="4817963"/>
            <a:ext cx="603868" cy="905803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3" y="3202353"/>
            <a:ext cx="616179" cy="927365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98" y="3890598"/>
            <a:ext cx="619022" cy="927365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53" y="3465770"/>
            <a:ext cx="628742" cy="943113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86" y="4146926"/>
            <a:ext cx="612636" cy="920068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14" y="5177561"/>
            <a:ext cx="628743" cy="943903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42" y="2013862"/>
            <a:ext cx="622643" cy="932705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1" y="4563315"/>
            <a:ext cx="616534" cy="923601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60" y="4368900"/>
            <a:ext cx="708481" cy="907956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98" y="4886851"/>
            <a:ext cx="610926" cy="919873"/>
          </a:xfrm>
          <a:prstGeom prst="rect">
            <a:avLst/>
          </a:prstGeom>
        </p:spPr>
      </p:pic>
      <p:pic>
        <p:nvPicPr>
          <p:cNvPr id="52" name="Obrázek 5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21" y="4022833"/>
            <a:ext cx="602136" cy="903204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42" y="4547360"/>
            <a:ext cx="603344" cy="905016"/>
          </a:xfrm>
          <a:prstGeom prst="rect">
            <a:avLst/>
          </a:prstGeom>
        </p:spPr>
      </p:pic>
      <p:pic>
        <p:nvPicPr>
          <p:cNvPr id="55" name="Obrázek 5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50" y="4683070"/>
            <a:ext cx="598870" cy="899470"/>
          </a:xfrm>
          <a:prstGeom prst="rect">
            <a:avLst/>
          </a:prstGeom>
        </p:spPr>
      </p:pic>
      <p:pic>
        <p:nvPicPr>
          <p:cNvPr id="56" name="Obrázek 5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20" y="4034288"/>
            <a:ext cx="695673" cy="894437"/>
          </a:xfrm>
          <a:prstGeom prst="rect">
            <a:avLst/>
          </a:prstGeom>
        </p:spPr>
      </p:pic>
      <p:pic>
        <p:nvPicPr>
          <p:cNvPr id="57" name="Obrázek 5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64" y="2835167"/>
            <a:ext cx="604098" cy="905016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AE60C38F-4473-461B-862F-AEFD42334D0E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  <p:sp>
        <p:nvSpPr>
          <p:cNvPr id="58" name="Nadpis 3">
            <a:extLst>
              <a:ext uri="{FF2B5EF4-FFF2-40B4-BE49-F238E27FC236}">
                <a16:creationId xmlns:a16="http://schemas.microsoft.com/office/drawing/2014/main" id="{4AD93BEE-5B8C-4071-A14B-99453FB9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3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Územní odbor IROP pro Královéhradecký kraj</a:t>
            </a:r>
          </a:p>
        </p:txBody>
      </p:sp>
      <p:pic>
        <p:nvPicPr>
          <p:cNvPr id="10" name="Obrázek 9" descr="Obsah obrázku osoba, žena, brýle, stůl&#10;&#10;Popis byl vytvořen automaticky">
            <a:extLst>
              <a:ext uri="{FF2B5EF4-FFF2-40B4-BE49-F238E27FC236}">
                <a16:creationId xmlns:a16="http://schemas.microsoft.com/office/drawing/2014/main" id="{F585FEDC-EDDD-4AC7-A39B-744E9D5107D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447525" y="1820659"/>
            <a:ext cx="640036" cy="8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77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5966" y="1396283"/>
            <a:ext cx="7900834" cy="4594942"/>
          </a:xfrm>
        </p:spPr>
        <p:txBody>
          <a:bodyPr>
            <a:normAutofit fontScale="70000" lnSpcReduction="20000"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</a:rPr>
              <a:t>co se v Hradci v rámci IROP dosud událo (stav k 15.8.2020) </a:t>
            </a:r>
          </a:p>
          <a:p>
            <a:endParaRPr lang="cs-CZ" sz="21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100" b="1" dirty="0"/>
              <a:t>Hodnocení</a:t>
            </a:r>
          </a:p>
          <a:p>
            <a:pPr marL="1026986" lvl="1" indent="-342900" algn="just">
              <a:spcBef>
                <a:spcPts val="18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cs-CZ" sz="1800" dirty="0"/>
              <a:t>3270</a:t>
            </a:r>
            <a:r>
              <a:rPr lang="cs-CZ" sz="1800" dirty="0">
                <a:solidFill>
                  <a:schemeClr val="tx1"/>
                </a:solidFill>
              </a:rPr>
              <a:t> přijatých hodnocení hodnotiteli v HK  </a:t>
            </a:r>
          </a:p>
          <a:p>
            <a:pPr marL="1026986" lvl="1" indent="-342900" algn="just">
              <a:spcBef>
                <a:spcPts val="18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Doporučeno k financování (prošlo stavem PP27) </a:t>
            </a:r>
            <a:r>
              <a:rPr lang="cs-CZ" sz="1800" dirty="0"/>
              <a:t>810</a:t>
            </a:r>
            <a:r>
              <a:rPr lang="cs-CZ" sz="1800" dirty="0">
                <a:solidFill>
                  <a:schemeClr val="tx1"/>
                </a:solidFill>
              </a:rPr>
              <a:t> projektů za </a:t>
            </a:r>
            <a:r>
              <a:rPr lang="cs-CZ" sz="1800" dirty="0"/>
              <a:t>13,6 mld. Kč </a:t>
            </a:r>
            <a:r>
              <a:rPr lang="cs-CZ" sz="1800" dirty="0">
                <a:solidFill>
                  <a:schemeClr val="tx1"/>
                </a:solidFill>
              </a:rPr>
              <a:t>příspěvku EU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cs-CZ" sz="21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100" b="1" dirty="0"/>
              <a:t>Realizace </a:t>
            </a:r>
          </a:p>
          <a:p>
            <a:pPr marL="1026986" lvl="1" indent="-342900" algn="just">
              <a:spcBef>
                <a:spcPts val="18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cs-CZ" sz="2300" dirty="0">
                <a:solidFill>
                  <a:schemeClr val="tx1"/>
                </a:solidFill>
              </a:rPr>
              <a:t> </a:t>
            </a:r>
            <a:r>
              <a:rPr lang="cs-CZ" sz="1800" dirty="0">
                <a:solidFill>
                  <a:schemeClr val="tx1"/>
                </a:solidFill>
              </a:rPr>
              <a:t>V realizaci administrujeme aktuálně </a:t>
            </a:r>
            <a:r>
              <a:rPr lang="cs-CZ" sz="1800" dirty="0"/>
              <a:t>299</a:t>
            </a:r>
            <a:r>
              <a:rPr lang="cs-CZ" sz="1800" dirty="0">
                <a:solidFill>
                  <a:schemeClr val="tx1"/>
                </a:solidFill>
              </a:rPr>
              <a:t> projektů za </a:t>
            </a:r>
            <a:r>
              <a:rPr lang="cs-CZ" sz="1800" dirty="0"/>
              <a:t>7,1 mld. Kč </a:t>
            </a:r>
            <a:r>
              <a:rPr lang="cs-CZ" sz="1800" dirty="0">
                <a:solidFill>
                  <a:schemeClr val="tx1"/>
                </a:solidFill>
              </a:rPr>
              <a:t>příspěvku EU</a:t>
            </a:r>
          </a:p>
          <a:p>
            <a:pPr marL="1026986" lvl="1" indent="-342900" algn="just">
              <a:spcBef>
                <a:spcPts val="18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V 1. stupni jsme schválili </a:t>
            </a:r>
            <a:r>
              <a:rPr lang="cs-CZ" sz="1800" dirty="0"/>
              <a:t>863</a:t>
            </a:r>
            <a:r>
              <a:rPr lang="cs-CZ" sz="1800" dirty="0">
                <a:solidFill>
                  <a:schemeClr val="tx1"/>
                </a:solidFill>
              </a:rPr>
              <a:t> Žádostí o platbu za </a:t>
            </a:r>
            <a:r>
              <a:rPr lang="cs-CZ" sz="1800" dirty="0"/>
              <a:t>7,9 mld. Kč </a:t>
            </a:r>
            <a:r>
              <a:rPr lang="cs-CZ" sz="1800" dirty="0">
                <a:solidFill>
                  <a:schemeClr val="tx1"/>
                </a:solidFill>
              </a:rPr>
              <a:t>příspěvku EU</a:t>
            </a:r>
          </a:p>
          <a:p>
            <a:pPr marL="1026986" lvl="1" indent="-342900" algn="just">
              <a:spcBef>
                <a:spcPts val="18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Schváleno </a:t>
            </a:r>
            <a:r>
              <a:rPr lang="cs-CZ" sz="1800" dirty="0"/>
              <a:t>2792</a:t>
            </a:r>
            <a:r>
              <a:rPr lang="cs-CZ" sz="1800" dirty="0">
                <a:solidFill>
                  <a:schemeClr val="tx1"/>
                </a:solidFill>
              </a:rPr>
              <a:t> Žádostí o změnu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cs-CZ" sz="2100" b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100" b="1" dirty="0"/>
              <a:t>Udržitelnost </a:t>
            </a:r>
          </a:p>
          <a:p>
            <a:pPr marL="1026986" lvl="1" indent="-342900" algn="just">
              <a:spcBef>
                <a:spcPts val="18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cs-CZ" sz="1800" dirty="0">
                <a:solidFill>
                  <a:schemeClr val="tx1"/>
                </a:solidFill>
              </a:rPr>
              <a:t>V udržitelnosti administrujeme </a:t>
            </a:r>
            <a:r>
              <a:rPr lang="cs-CZ" sz="1800" dirty="0"/>
              <a:t>463</a:t>
            </a:r>
            <a:r>
              <a:rPr lang="cs-CZ" sz="1800" dirty="0">
                <a:solidFill>
                  <a:schemeClr val="tx1"/>
                </a:solidFill>
              </a:rPr>
              <a:t> projektů za </a:t>
            </a:r>
            <a:r>
              <a:rPr lang="cs-CZ" sz="1800" dirty="0"/>
              <a:t>6,3 mld. Kč </a:t>
            </a:r>
            <a:r>
              <a:rPr lang="cs-CZ" sz="1800" dirty="0">
                <a:solidFill>
                  <a:schemeClr val="tx1"/>
                </a:solidFill>
              </a:rPr>
              <a:t>příspěvku EU</a:t>
            </a:r>
          </a:p>
          <a:p>
            <a:pPr marL="1026986" lvl="1" indent="-342900" algn="just">
              <a:spcBef>
                <a:spcPts val="18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2400" dirty="0"/>
          </a:p>
          <a:p>
            <a:pPr lvl="1"/>
            <a:endParaRPr lang="cs-CZ" sz="2100" dirty="0"/>
          </a:p>
          <a:p>
            <a:pPr marL="0" indent="0">
              <a:buNone/>
            </a:pP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9</a:t>
            </a:fld>
            <a:endParaRPr lang="cs-CZ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471334" y="728662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0" lvl="8" indent="0" algn="ctr">
              <a:buNone/>
            </a:pPr>
            <a:endParaRPr lang="cs-CZ" sz="800" dirty="0">
              <a:solidFill>
                <a:srgbClr val="009999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196E2AA-4773-4FDC-AC1B-FD876F982D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  <p:sp>
        <p:nvSpPr>
          <p:cNvPr id="12" name="Nadpis 3">
            <a:extLst>
              <a:ext uri="{FF2B5EF4-FFF2-40B4-BE49-F238E27FC236}">
                <a16:creationId xmlns:a16="http://schemas.microsoft.com/office/drawing/2014/main" id="{933C0DD1-65F7-4428-ACB6-B8480E9C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83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Územní odbor IROP pro 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191906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blona_centrum_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sablona_centrum_2016</Template>
  <TotalTime>7672</TotalTime>
  <Words>2327</Words>
  <Application>Microsoft Office PowerPoint</Application>
  <PresentationFormat>Předvádění na obrazovce (4:3)</PresentationFormat>
  <Paragraphs>404</Paragraphs>
  <Slides>31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Corbel</vt:lpstr>
      <vt:lpstr>Myriad Pro</vt:lpstr>
      <vt:lpstr>Wingdings</vt:lpstr>
      <vt:lpstr>sablona_centrum_2016</vt:lpstr>
      <vt:lpstr> Centrum pro regionální rozvoj  České republiky  Představení konzultačního servisu  </vt:lpstr>
      <vt:lpstr>Prezentace aplikace PowerPoint</vt:lpstr>
      <vt:lpstr>Prezentace aplikace PowerPoint</vt:lpstr>
      <vt:lpstr>Prezentace aplikace PowerPoint</vt:lpstr>
      <vt:lpstr>Stav administrace IROP k 6. 8. 2020 na Centru</vt:lpstr>
      <vt:lpstr>Územní odbory IROP</vt:lpstr>
      <vt:lpstr>Územní odbor IROP pro Královéhradecký kraj</vt:lpstr>
      <vt:lpstr>Územní odbor IROP pro Královéhradecký kraj</vt:lpstr>
      <vt:lpstr>Územní odbor IROP pro Královéhradecký kraj</vt:lpstr>
      <vt:lpstr>Územní odbor IROP pro Královéhradecký kraj</vt:lpstr>
      <vt:lpstr>Plánovaná prevence v oblasti VZ</vt:lpstr>
      <vt:lpstr>Integrovaný regionální operační program </vt:lpstr>
      <vt:lpstr>Konzultační servis Centra</vt:lpstr>
      <vt:lpstr>Specializace pracovišť Centra</vt:lpstr>
      <vt:lpstr>Územní odbor IROP pro Královéhradecký kraj SPECIALIZACE PRACOVIŠTĚ – SILNICE </vt:lpstr>
      <vt:lpstr> Specializace ÚO IROP pro Královéhradecký kraj  </vt:lpstr>
      <vt:lpstr>Územní odbor IROP pro Královéhradecký kraj SPECIALIZACE PRACOVIŠTĚ – SILNICE </vt:lpstr>
      <vt:lpstr>Územní odbor IROP pro Královéhradecký kraj SPECIALIZACE PRACOVIŠTĚ – PAMÁTKY </vt:lpstr>
      <vt:lpstr> Specializace ÚO IROP pro Královéhradecký kraj  </vt:lpstr>
      <vt:lpstr>Prezentace aplikace PowerPoint</vt:lpstr>
      <vt:lpstr>Prezentace aplikace PowerPoint</vt:lpstr>
      <vt:lpstr>Nejmenší projekt v Královéhradeckém kraji</vt:lpstr>
      <vt:lpstr>Prezentace aplikace PowerPoint</vt:lpstr>
      <vt:lpstr>Největší projekt v Královéhradeckém kraji</vt:lpstr>
      <vt:lpstr>Konzultační servis Centra pro IROP 2</vt:lpstr>
      <vt:lpstr>Konzultační servis Centra pro IROP 2</vt:lpstr>
      <vt:lpstr>Doporučení pro žadatele ze zkušeností Centra</vt:lpstr>
      <vt:lpstr>Doporučení pro žadatele ze zkušeností Centra</vt:lpstr>
      <vt:lpstr>Doporučení pro příjemce ze zkušeností Centra</vt:lpstr>
      <vt:lpstr>Doporučení pro příjemce ze zkušeností Centra</vt:lpstr>
      <vt:lpstr>  Děkujeme za pozornost.  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Juránek Vilém</dc:creator>
  <cp:lastModifiedBy>Řezníček Jakub</cp:lastModifiedBy>
  <cp:revision>512</cp:revision>
  <cp:lastPrinted>2020-08-25T07:44:04Z</cp:lastPrinted>
  <dcterms:created xsi:type="dcterms:W3CDTF">2016-05-13T07:19:23Z</dcterms:created>
  <dcterms:modified xsi:type="dcterms:W3CDTF">2020-08-25T11:06:58Z</dcterms:modified>
</cp:coreProperties>
</file>