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8" r:id="rId2"/>
    <p:sldId id="309" r:id="rId3"/>
    <p:sldId id="310" r:id="rId4"/>
    <p:sldId id="311" r:id="rId5"/>
    <p:sldId id="302" r:id="rId6"/>
    <p:sldId id="299" r:id="rId7"/>
    <p:sldId id="300" r:id="rId8"/>
    <p:sldId id="306" r:id="rId9"/>
    <p:sldId id="301" r:id="rId10"/>
    <p:sldId id="312" r:id="rId11"/>
    <p:sldId id="313" r:id="rId12"/>
    <p:sldId id="318" r:id="rId13"/>
    <p:sldId id="319" r:id="rId14"/>
    <p:sldId id="324" r:id="rId15"/>
    <p:sldId id="320" r:id="rId16"/>
    <p:sldId id="321" r:id="rId17"/>
    <p:sldId id="322" r:id="rId18"/>
    <p:sldId id="323" r:id="rId19"/>
    <p:sldId id="314" r:id="rId20"/>
    <p:sldId id="315" r:id="rId21"/>
    <p:sldId id="316" r:id="rId22"/>
    <p:sldId id="325" r:id="rId23"/>
    <p:sldId id="317" r:id="rId2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lková Martina" initials="BM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5FA4E5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884" y="102"/>
      </p:cViewPr>
      <p:guideLst>
        <p:guide orient="horz" pos="3382"/>
        <p:guide pos="4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a.koblizkova@crr.cz" TargetMode="External"/><Relationship Id="rId1" Type="http://schemas.openxmlformats.org/officeDocument/2006/relationships/hyperlink" Target="mailto:zuzana.horcickova@crr.cz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a.koblizkova@crr.cz" TargetMode="External"/><Relationship Id="rId1" Type="http://schemas.openxmlformats.org/officeDocument/2006/relationships/hyperlink" Target="mailto:zuzana.horcickova@crr.cz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3E56C-E581-4A8B-9258-18A5B7F7F0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FDC7DDD-FA5A-46B2-BE59-F7FBD3007D36}">
      <dgm:prSet phldrT="[Text]" custT="1"/>
      <dgm:spPr/>
      <dgm:t>
        <a:bodyPr/>
        <a:lstStyle/>
        <a:p>
          <a:r>
            <a:rPr lang="cs-CZ" sz="1800" b="1" u="none" dirty="0" smtClean="0"/>
            <a:t>Zadávání dotazů</a:t>
          </a:r>
          <a:endParaRPr lang="cs-CZ" sz="1800" b="1" u="none" dirty="0"/>
        </a:p>
      </dgm:t>
    </dgm:pt>
    <dgm:pt modelId="{59D0E70B-D2B0-4EA6-95E1-31FF72C09482}" type="parTrans" cxnId="{55132526-84C8-4D83-BC14-A11C418DE4FA}">
      <dgm:prSet/>
      <dgm:spPr/>
      <dgm:t>
        <a:bodyPr/>
        <a:lstStyle/>
        <a:p>
          <a:endParaRPr lang="cs-CZ" sz="1800" u="none"/>
        </a:p>
      </dgm:t>
    </dgm:pt>
    <dgm:pt modelId="{882712D6-0105-4E25-9603-397AF6F63BB5}" type="sibTrans" cxnId="{55132526-84C8-4D83-BC14-A11C418DE4FA}">
      <dgm:prSet/>
      <dgm:spPr/>
      <dgm:t>
        <a:bodyPr/>
        <a:lstStyle/>
        <a:p>
          <a:endParaRPr lang="cs-CZ" sz="1800" u="none"/>
        </a:p>
      </dgm:t>
    </dgm:pt>
    <dgm:pt modelId="{03CD221B-CD65-4C2C-966A-987562058925}">
      <dgm:prSet phldrT="[Text]" custT="1"/>
      <dgm:spPr/>
      <dgm:t>
        <a:bodyPr/>
        <a:lstStyle/>
        <a:p>
          <a:r>
            <a:rPr lang="cs-CZ" sz="1800" b="0" u="none" dirty="0" smtClean="0"/>
            <a:t>prostřednictvím webu s prvotním rozdělením (vyplnění SC, aktivity, výzvy nebo obecného tématu)</a:t>
          </a:r>
          <a:endParaRPr lang="cs-CZ" sz="1800" u="none" dirty="0"/>
        </a:p>
      </dgm:t>
    </dgm:pt>
    <dgm:pt modelId="{AF1CB158-EEA3-4C3E-AB79-6565D28FDB31}" type="parTrans" cxnId="{3592489C-F92E-4779-A9CA-BCD6E17B6E69}">
      <dgm:prSet/>
      <dgm:spPr/>
      <dgm:t>
        <a:bodyPr/>
        <a:lstStyle/>
        <a:p>
          <a:endParaRPr lang="cs-CZ" sz="1800" u="none"/>
        </a:p>
      </dgm:t>
    </dgm:pt>
    <dgm:pt modelId="{C0DFDAA5-7E0E-4A27-8583-1B0BF2F1A7F4}" type="sibTrans" cxnId="{3592489C-F92E-4779-A9CA-BCD6E17B6E69}">
      <dgm:prSet/>
      <dgm:spPr/>
      <dgm:t>
        <a:bodyPr/>
        <a:lstStyle/>
        <a:p>
          <a:endParaRPr lang="cs-CZ" sz="1800" u="none"/>
        </a:p>
      </dgm:t>
    </dgm:pt>
    <dgm:pt modelId="{0CD20E3C-1229-40B2-AE40-290D81DAD8BA}">
      <dgm:prSet phldrT="[Text]" custT="1"/>
      <dgm:spPr/>
      <dgm:t>
        <a:bodyPr/>
        <a:lstStyle/>
        <a:p>
          <a:r>
            <a:rPr lang="cs-CZ" sz="1800" b="1" u="none" dirty="0" smtClean="0"/>
            <a:t>Členění dotazů </a:t>
          </a:r>
          <a:r>
            <a:rPr lang="cs-CZ" sz="1800" u="none" dirty="0" smtClean="0"/>
            <a:t> </a:t>
          </a:r>
          <a:endParaRPr lang="cs-CZ" sz="1800" b="1" u="none" dirty="0"/>
        </a:p>
      </dgm:t>
    </dgm:pt>
    <dgm:pt modelId="{482EC826-416A-4986-9711-64D4357517D6}" type="parTrans" cxnId="{C7864336-1604-4A15-896F-C27EBB727A7A}">
      <dgm:prSet/>
      <dgm:spPr/>
      <dgm:t>
        <a:bodyPr/>
        <a:lstStyle/>
        <a:p>
          <a:endParaRPr lang="cs-CZ" sz="1800" u="none"/>
        </a:p>
      </dgm:t>
    </dgm:pt>
    <dgm:pt modelId="{B51CE0D2-AD82-49A1-AA65-BE8C9B164349}" type="sibTrans" cxnId="{C7864336-1604-4A15-896F-C27EBB727A7A}">
      <dgm:prSet/>
      <dgm:spPr/>
      <dgm:t>
        <a:bodyPr/>
        <a:lstStyle/>
        <a:p>
          <a:endParaRPr lang="cs-CZ" sz="1800" u="none"/>
        </a:p>
      </dgm:t>
    </dgm:pt>
    <dgm:pt modelId="{6FD7E67C-A161-4E16-B994-22CADDE57C79}">
      <dgm:prSet phldrT="[Text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u="none" dirty="0" smtClean="0"/>
            <a:t> obecné (metodické), dotazy ke specifickým cílům, aktivitám a výzvám</a:t>
          </a:r>
        </a:p>
      </dgm:t>
    </dgm:pt>
    <dgm:pt modelId="{21222BD2-F31D-4837-A75C-A61E135C5EBA}" type="parTrans" cxnId="{1E0AFE8D-3587-4CBD-8C21-1094472096E5}">
      <dgm:prSet/>
      <dgm:spPr/>
      <dgm:t>
        <a:bodyPr/>
        <a:lstStyle/>
        <a:p>
          <a:endParaRPr lang="cs-CZ" sz="1800" u="none"/>
        </a:p>
      </dgm:t>
    </dgm:pt>
    <dgm:pt modelId="{6FA84A29-332D-44B2-B10C-897D4EB42D2A}" type="sibTrans" cxnId="{1E0AFE8D-3587-4CBD-8C21-1094472096E5}">
      <dgm:prSet/>
      <dgm:spPr/>
      <dgm:t>
        <a:bodyPr/>
        <a:lstStyle/>
        <a:p>
          <a:endParaRPr lang="cs-CZ" sz="1800" u="none"/>
        </a:p>
      </dgm:t>
    </dgm:pt>
    <dgm:pt modelId="{23B102EC-C2C8-4CC0-8B6F-1F1DD26DAB17}">
      <dgm:prSet phldrT="[Text]" custT="1"/>
      <dgm:spPr/>
      <dgm:t>
        <a:bodyPr/>
        <a:lstStyle/>
        <a:p>
          <a:r>
            <a:rPr lang="cs-CZ" sz="1800" b="1" u="none" dirty="0" smtClean="0"/>
            <a:t>Zveřejnění nejčastějších dotazů a odpovědí</a:t>
          </a:r>
          <a:endParaRPr lang="cs-CZ" sz="1800" b="1" u="none" dirty="0"/>
        </a:p>
      </dgm:t>
    </dgm:pt>
    <dgm:pt modelId="{47124EF6-DD6E-4DD3-9FBB-F7D59514F332}" type="parTrans" cxnId="{A5BFBAC2-4E5D-4769-ADBA-3B3B074A5CFC}">
      <dgm:prSet/>
      <dgm:spPr/>
      <dgm:t>
        <a:bodyPr/>
        <a:lstStyle/>
        <a:p>
          <a:endParaRPr lang="cs-CZ" sz="1800" u="none"/>
        </a:p>
      </dgm:t>
    </dgm:pt>
    <dgm:pt modelId="{ABA95181-9384-4A91-837E-904FB30B26D5}" type="sibTrans" cxnId="{A5BFBAC2-4E5D-4769-ADBA-3B3B074A5CFC}">
      <dgm:prSet/>
      <dgm:spPr/>
      <dgm:t>
        <a:bodyPr/>
        <a:lstStyle/>
        <a:p>
          <a:endParaRPr lang="cs-CZ" sz="1800" u="none"/>
        </a:p>
      </dgm:t>
    </dgm:pt>
    <dgm:pt modelId="{C0C1B908-7C23-48EE-AF60-4AA943F00D55}">
      <dgm:prSet phldrT="[Text]" custT="1"/>
      <dgm:spPr/>
      <dgm:t>
        <a:bodyPr/>
        <a:lstStyle/>
        <a:p>
          <a:pPr marL="171450" lvl="1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800" u="none" dirty="0" smtClean="0"/>
            <a:t> v případě opakujících se dotazů</a:t>
          </a:r>
          <a:endParaRPr lang="cs-CZ" sz="1800" u="none" dirty="0"/>
        </a:p>
      </dgm:t>
    </dgm:pt>
    <dgm:pt modelId="{8F37C82A-631D-4E05-B6E7-6AEBD0A07747}" type="parTrans" cxnId="{33EABED3-B06F-44D2-9E33-36495E71C60A}">
      <dgm:prSet/>
      <dgm:spPr/>
      <dgm:t>
        <a:bodyPr/>
        <a:lstStyle/>
        <a:p>
          <a:endParaRPr lang="cs-CZ" sz="1800" u="none"/>
        </a:p>
      </dgm:t>
    </dgm:pt>
    <dgm:pt modelId="{28F5EB6E-B40E-4C31-9E7E-274175A61ACA}" type="sibTrans" cxnId="{33EABED3-B06F-44D2-9E33-36495E71C60A}">
      <dgm:prSet/>
      <dgm:spPr/>
      <dgm:t>
        <a:bodyPr/>
        <a:lstStyle/>
        <a:p>
          <a:endParaRPr lang="cs-CZ" sz="1800" u="none"/>
        </a:p>
      </dgm:t>
    </dgm:pt>
    <dgm:pt modelId="{504DE74E-C3D4-4155-999A-2B5313003C40}">
      <dgm:prSet phldrT="[Text]" custT="1"/>
      <dgm:spPr/>
      <dgm:t>
        <a:bodyPr/>
        <a:lstStyle/>
        <a:p>
          <a:r>
            <a:rPr lang="cs-CZ" sz="1800" b="1" u="none" smtClean="0"/>
            <a:t>Zajištění jednotnosti odpovědí</a:t>
          </a:r>
          <a:endParaRPr lang="cs-CZ" sz="1800" b="1" u="none" dirty="0"/>
        </a:p>
      </dgm:t>
    </dgm:pt>
    <dgm:pt modelId="{F660DFFA-1279-4B73-9DAB-FFD5AF1AD2DF}" type="parTrans" cxnId="{C9A93BF2-DCEC-413E-9C27-7A99AD714681}">
      <dgm:prSet/>
      <dgm:spPr/>
      <dgm:t>
        <a:bodyPr/>
        <a:lstStyle/>
        <a:p>
          <a:endParaRPr lang="cs-CZ" sz="1800" u="none"/>
        </a:p>
      </dgm:t>
    </dgm:pt>
    <dgm:pt modelId="{BDB9727F-4306-4CE9-958B-BC415FAD8A13}" type="sibTrans" cxnId="{C9A93BF2-DCEC-413E-9C27-7A99AD714681}">
      <dgm:prSet/>
      <dgm:spPr/>
      <dgm:t>
        <a:bodyPr/>
        <a:lstStyle/>
        <a:p>
          <a:endParaRPr lang="cs-CZ" sz="1800" u="none"/>
        </a:p>
      </dgm:t>
    </dgm:pt>
    <dgm:pt modelId="{6BFECDD9-BD45-4775-80A1-5EC79945EA70}">
      <dgm:prSet custT="1"/>
      <dgm:spPr/>
      <dgm:t>
        <a:bodyPr/>
        <a:lstStyle/>
        <a:p>
          <a:r>
            <a:rPr lang="cs-CZ" sz="1800" u="none" dirty="0" smtClean="0"/>
            <a:t>zadaných na webových stránkách prostřednictvím FAQ</a:t>
          </a:r>
          <a:endParaRPr lang="cs-CZ" sz="1800" u="none" dirty="0"/>
        </a:p>
      </dgm:t>
    </dgm:pt>
    <dgm:pt modelId="{8D3C3FA6-3E9D-433A-933B-EE52B9AFA38D}" type="parTrans" cxnId="{0997D8AE-6773-4A60-A9EA-2E431885BB3C}">
      <dgm:prSet/>
      <dgm:spPr/>
      <dgm:t>
        <a:bodyPr/>
        <a:lstStyle/>
        <a:p>
          <a:endParaRPr lang="cs-CZ" sz="1800" u="none"/>
        </a:p>
      </dgm:t>
    </dgm:pt>
    <dgm:pt modelId="{A0B7B876-3D1D-4AE5-BF7B-8CE83D88F9AA}" type="sibTrans" cxnId="{0997D8AE-6773-4A60-A9EA-2E431885BB3C}">
      <dgm:prSet/>
      <dgm:spPr/>
      <dgm:t>
        <a:bodyPr/>
        <a:lstStyle/>
        <a:p>
          <a:endParaRPr lang="cs-CZ" sz="1800" u="none"/>
        </a:p>
      </dgm:t>
    </dgm:pt>
    <dgm:pt modelId="{12BA73C5-04B3-4B22-9505-525CC0ABA253}" type="pres">
      <dgm:prSet presAssocID="{6E03E56C-E581-4A8B-9258-18A5B7F7F0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BD2012F-8003-47DD-986B-CFDD8E43A006}" type="pres">
      <dgm:prSet presAssocID="{FFDC7DDD-FA5A-46B2-BE59-F7FBD3007D36}" presName="linNode" presStyleCnt="0"/>
      <dgm:spPr/>
    </dgm:pt>
    <dgm:pt modelId="{4B7810AB-895B-491B-9421-53F6987919DC}" type="pres">
      <dgm:prSet presAssocID="{FFDC7DDD-FA5A-46B2-BE59-F7FBD3007D3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83BC06-3857-43DE-ABB6-04AEC15BFA29}" type="pres">
      <dgm:prSet presAssocID="{FFDC7DDD-FA5A-46B2-BE59-F7FBD3007D3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FBCB615-A790-484B-80FB-3037D1C18B96}" type="pres">
      <dgm:prSet presAssocID="{882712D6-0105-4E25-9603-397AF6F63BB5}" presName="sp" presStyleCnt="0"/>
      <dgm:spPr/>
    </dgm:pt>
    <dgm:pt modelId="{78BCD7B3-4C23-4EE4-B49B-9FD8236ECF9D}" type="pres">
      <dgm:prSet presAssocID="{0CD20E3C-1229-40B2-AE40-290D81DAD8BA}" presName="linNode" presStyleCnt="0"/>
      <dgm:spPr/>
    </dgm:pt>
    <dgm:pt modelId="{D5A3BF15-8803-410E-A193-E5D19B5C3A85}" type="pres">
      <dgm:prSet presAssocID="{0CD20E3C-1229-40B2-AE40-290D81DAD8B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E92DB3-ACD8-40F8-A3E0-57B15875DD37}" type="pres">
      <dgm:prSet presAssocID="{0CD20E3C-1229-40B2-AE40-290D81DAD8B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88E9B3-30C1-487E-BD96-E1872E5FFC3A}" type="pres">
      <dgm:prSet presAssocID="{B51CE0D2-AD82-49A1-AA65-BE8C9B164349}" presName="sp" presStyleCnt="0"/>
      <dgm:spPr/>
    </dgm:pt>
    <dgm:pt modelId="{08036C9C-362A-4953-88DC-95C2E758F881}" type="pres">
      <dgm:prSet presAssocID="{23B102EC-C2C8-4CC0-8B6F-1F1DD26DAB17}" presName="linNode" presStyleCnt="0"/>
      <dgm:spPr/>
    </dgm:pt>
    <dgm:pt modelId="{87882D44-1A4B-4044-92D4-72A161B110FF}" type="pres">
      <dgm:prSet presAssocID="{23B102EC-C2C8-4CC0-8B6F-1F1DD26DAB1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841F31-6DBC-499A-8EE4-F5A48641C91D}" type="pres">
      <dgm:prSet presAssocID="{23B102EC-C2C8-4CC0-8B6F-1F1DD26DAB1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FD2E66-B6D0-4E69-A02A-F2592AEE7704}" type="pres">
      <dgm:prSet presAssocID="{ABA95181-9384-4A91-837E-904FB30B26D5}" presName="sp" presStyleCnt="0"/>
      <dgm:spPr/>
    </dgm:pt>
    <dgm:pt modelId="{8270738D-F256-4738-8073-D9EEB8E09BAF}" type="pres">
      <dgm:prSet presAssocID="{504DE74E-C3D4-4155-999A-2B5313003C40}" presName="linNode" presStyleCnt="0"/>
      <dgm:spPr/>
    </dgm:pt>
    <dgm:pt modelId="{84C15081-2FA4-45D2-9978-FBD8A987F3F2}" type="pres">
      <dgm:prSet presAssocID="{504DE74E-C3D4-4155-999A-2B5313003C4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2DC8FE-F5D7-44C6-BC61-816EFF409740}" type="pres">
      <dgm:prSet presAssocID="{504DE74E-C3D4-4155-999A-2B5313003C40}" presName="descendantText" presStyleLbl="alignAccFollowNode1" presStyleIdx="3" presStyleCnt="4" custLinFactNeighborX="-144" custLinFactNeighborY="-574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592489C-F92E-4779-A9CA-BCD6E17B6E69}" srcId="{FFDC7DDD-FA5A-46B2-BE59-F7FBD3007D36}" destId="{03CD221B-CD65-4C2C-966A-987562058925}" srcOrd="0" destOrd="0" parTransId="{AF1CB158-EEA3-4C3E-AB79-6565D28FDB31}" sibTransId="{C0DFDAA5-7E0E-4A27-8583-1B0BF2F1A7F4}"/>
    <dgm:cxn modelId="{55132526-84C8-4D83-BC14-A11C418DE4FA}" srcId="{6E03E56C-E581-4A8B-9258-18A5B7F7F08B}" destId="{FFDC7DDD-FA5A-46B2-BE59-F7FBD3007D36}" srcOrd="0" destOrd="0" parTransId="{59D0E70B-D2B0-4EA6-95E1-31FF72C09482}" sibTransId="{882712D6-0105-4E25-9603-397AF6F63BB5}"/>
    <dgm:cxn modelId="{246EE664-BB31-4968-AAB0-95183746A59C}" type="presOf" srcId="{504DE74E-C3D4-4155-999A-2B5313003C40}" destId="{84C15081-2FA4-45D2-9978-FBD8A987F3F2}" srcOrd="0" destOrd="0" presId="urn:microsoft.com/office/officeart/2005/8/layout/vList5"/>
    <dgm:cxn modelId="{E91266F1-A711-446D-A120-E70D11BC9619}" type="presOf" srcId="{FFDC7DDD-FA5A-46B2-BE59-F7FBD3007D36}" destId="{4B7810AB-895B-491B-9421-53F6987919DC}" srcOrd="0" destOrd="0" presId="urn:microsoft.com/office/officeart/2005/8/layout/vList5"/>
    <dgm:cxn modelId="{C9A93BF2-DCEC-413E-9C27-7A99AD714681}" srcId="{6E03E56C-E581-4A8B-9258-18A5B7F7F08B}" destId="{504DE74E-C3D4-4155-999A-2B5313003C40}" srcOrd="3" destOrd="0" parTransId="{F660DFFA-1279-4B73-9DAB-FFD5AF1AD2DF}" sibTransId="{BDB9727F-4306-4CE9-958B-BC415FAD8A13}"/>
    <dgm:cxn modelId="{2853B9F2-9563-4127-AA0C-3542992FDE1F}" type="presOf" srcId="{C0C1B908-7C23-48EE-AF60-4AA943F00D55}" destId="{4E2DC8FE-F5D7-44C6-BC61-816EFF409740}" srcOrd="0" destOrd="0" presId="urn:microsoft.com/office/officeart/2005/8/layout/vList5"/>
    <dgm:cxn modelId="{7110C685-F366-446F-A46D-693DBC0C8414}" type="presOf" srcId="{03CD221B-CD65-4C2C-966A-987562058925}" destId="{C683BC06-3857-43DE-ABB6-04AEC15BFA29}" srcOrd="0" destOrd="0" presId="urn:microsoft.com/office/officeart/2005/8/layout/vList5"/>
    <dgm:cxn modelId="{33EABED3-B06F-44D2-9E33-36495E71C60A}" srcId="{504DE74E-C3D4-4155-999A-2B5313003C40}" destId="{C0C1B908-7C23-48EE-AF60-4AA943F00D55}" srcOrd="0" destOrd="0" parTransId="{8F37C82A-631D-4E05-B6E7-6AEBD0A07747}" sibTransId="{28F5EB6E-B40E-4C31-9E7E-274175A61ACA}"/>
    <dgm:cxn modelId="{0997D8AE-6773-4A60-A9EA-2E431885BB3C}" srcId="{23B102EC-C2C8-4CC0-8B6F-1F1DD26DAB17}" destId="{6BFECDD9-BD45-4775-80A1-5EC79945EA70}" srcOrd="0" destOrd="0" parTransId="{8D3C3FA6-3E9D-433A-933B-EE52B9AFA38D}" sibTransId="{A0B7B876-3D1D-4AE5-BF7B-8CE83D88F9AA}"/>
    <dgm:cxn modelId="{01D52F2D-EA7E-454E-9306-B7B5F88C35E2}" type="presOf" srcId="{6FD7E67C-A161-4E16-B994-22CADDE57C79}" destId="{62E92DB3-ACD8-40F8-A3E0-57B15875DD37}" srcOrd="0" destOrd="0" presId="urn:microsoft.com/office/officeart/2005/8/layout/vList5"/>
    <dgm:cxn modelId="{C7864336-1604-4A15-896F-C27EBB727A7A}" srcId="{6E03E56C-E581-4A8B-9258-18A5B7F7F08B}" destId="{0CD20E3C-1229-40B2-AE40-290D81DAD8BA}" srcOrd="1" destOrd="0" parTransId="{482EC826-416A-4986-9711-64D4357517D6}" sibTransId="{B51CE0D2-AD82-49A1-AA65-BE8C9B164349}"/>
    <dgm:cxn modelId="{F459600E-3104-4258-886C-ACDF3BDFBC05}" type="presOf" srcId="{6BFECDD9-BD45-4775-80A1-5EC79945EA70}" destId="{9E841F31-6DBC-499A-8EE4-F5A48641C91D}" srcOrd="0" destOrd="0" presId="urn:microsoft.com/office/officeart/2005/8/layout/vList5"/>
    <dgm:cxn modelId="{1E0AFE8D-3587-4CBD-8C21-1094472096E5}" srcId="{0CD20E3C-1229-40B2-AE40-290D81DAD8BA}" destId="{6FD7E67C-A161-4E16-B994-22CADDE57C79}" srcOrd="0" destOrd="0" parTransId="{21222BD2-F31D-4837-A75C-A61E135C5EBA}" sibTransId="{6FA84A29-332D-44B2-B10C-897D4EB42D2A}"/>
    <dgm:cxn modelId="{9AC9D014-0180-4673-A042-E742E93EE007}" type="presOf" srcId="{6E03E56C-E581-4A8B-9258-18A5B7F7F08B}" destId="{12BA73C5-04B3-4B22-9505-525CC0ABA253}" srcOrd="0" destOrd="0" presId="urn:microsoft.com/office/officeart/2005/8/layout/vList5"/>
    <dgm:cxn modelId="{A5BFBAC2-4E5D-4769-ADBA-3B3B074A5CFC}" srcId="{6E03E56C-E581-4A8B-9258-18A5B7F7F08B}" destId="{23B102EC-C2C8-4CC0-8B6F-1F1DD26DAB17}" srcOrd="2" destOrd="0" parTransId="{47124EF6-DD6E-4DD3-9FBB-F7D59514F332}" sibTransId="{ABA95181-9384-4A91-837E-904FB30B26D5}"/>
    <dgm:cxn modelId="{02C2568C-ADF0-4C76-9C3C-1FEE96AB79B4}" type="presOf" srcId="{23B102EC-C2C8-4CC0-8B6F-1F1DD26DAB17}" destId="{87882D44-1A4B-4044-92D4-72A161B110FF}" srcOrd="0" destOrd="0" presId="urn:microsoft.com/office/officeart/2005/8/layout/vList5"/>
    <dgm:cxn modelId="{68DBA397-47A8-4A00-8F44-2004DF9D1BE6}" type="presOf" srcId="{0CD20E3C-1229-40B2-AE40-290D81DAD8BA}" destId="{D5A3BF15-8803-410E-A193-E5D19B5C3A85}" srcOrd="0" destOrd="0" presId="urn:microsoft.com/office/officeart/2005/8/layout/vList5"/>
    <dgm:cxn modelId="{46D08EFD-90B0-4178-AF90-DE001E9DFE6B}" type="presParOf" srcId="{12BA73C5-04B3-4B22-9505-525CC0ABA253}" destId="{DBD2012F-8003-47DD-986B-CFDD8E43A006}" srcOrd="0" destOrd="0" presId="urn:microsoft.com/office/officeart/2005/8/layout/vList5"/>
    <dgm:cxn modelId="{6B5B3D5C-C41C-471C-B4A6-AB68F1043DB7}" type="presParOf" srcId="{DBD2012F-8003-47DD-986B-CFDD8E43A006}" destId="{4B7810AB-895B-491B-9421-53F6987919DC}" srcOrd="0" destOrd="0" presId="urn:microsoft.com/office/officeart/2005/8/layout/vList5"/>
    <dgm:cxn modelId="{C12F17AA-7CE6-4FA6-B5CB-18ACE747F563}" type="presParOf" srcId="{DBD2012F-8003-47DD-986B-CFDD8E43A006}" destId="{C683BC06-3857-43DE-ABB6-04AEC15BFA29}" srcOrd="1" destOrd="0" presId="urn:microsoft.com/office/officeart/2005/8/layout/vList5"/>
    <dgm:cxn modelId="{895ED29E-0898-4033-9A6E-44E75651883D}" type="presParOf" srcId="{12BA73C5-04B3-4B22-9505-525CC0ABA253}" destId="{3FBCB615-A790-484B-80FB-3037D1C18B96}" srcOrd="1" destOrd="0" presId="urn:microsoft.com/office/officeart/2005/8/layout/vList5"/>
    <dgm:cxn modelId="{B637307C-89F3-4F80-995A-9D889D00E9D3}" type="presParOf" srcId="{12BA73C5-04B3-4B22-9505-525CC0ABA253}" destId="{78BCD7B3-4C23-4EE4-B49B-9FD8236ECF9D}" srcOrd="2" destOrd="0" presId="urn:microsoft.com/office/officeart/2005/8/layout/vList5"/>
    <dgm:cxn modelId="{C43D9644-54FF-439B-A46D-C484292EAE69}" type="presParOf" srcId="{78BCD7B3-4C23-4EE4-B49B-9FD8236ECF9D}" destId="{D5A3BF15-8803-410E-A193-E5D19B5C3A85}" srcOrd="0" destOrd="0" presId="urn:microsoft.com/office/officeart/2005/8/layout/vList5"/>
    <dgm:cxn modelId="{BC7A854F-CCE7-4F4F-B509-4B7793D326C8}" type="presParOf" srcId="{78BCD7B3-4C23-4EE4-B49B-9FD8236ECF9D}" destId="{62E92DB3-ACD8-40F8-A3E0-57B15875DD37}" srcOrd="1" destOrd="0" presId="urn:microsoft.com/office/officeart/2005/8/layout/vList5"/>
    <dgm:cxn modelId="{D761B5BA-27EE-46CC-BFF7-8EF38E683526}" type="presParOf" srcId="{12BA73C5-04B3-4B22-9505-525CC0ABA253}" destId="{3688E9B3-30C1-487E-BD96-E1872E5FFC3A}" srcOrd="3" destOrd="0" presId="urn:microsoft.com/office/officeart/2005/8/layout/vList5"/>
    <dgm:cxn modelId="{58312AA7-32C9-41EC-B4DF-FD18DF3F4FC0}" type="presParOf" srcId="{12BA73C5-04B3-4B22-9505-525CC0ABA253}" destId="{08036C9C-362A-4953-88DC-95C2E758F881}" srcOrd="4" destOrd="0" presId="urn:microsoft.com/office/officeart/2005/8/layout/vList5"/>
    <dgm:cxn modelId="{F1D7C598-CFA3-42B4-8447-144BFA5A485E}" type="presParOf" srcId="{08036C9C-362A-4953-88DC-95C2E758F881}" destId="{87882D44-1A4B-4044-92D4-72A161B110FF}" srcOrd="0" destOrd="0" presId="urn:microsoft.com/office/officeart/2005/8/layout/vList5"/>
    <dgm:cxn modelId="{51896F4C-4AE7-458E-8F2B-82341B21FCBC}" type="presParOf" srcId="{08036C9C-362A-4953-88DC-95C2E758F881}" destId="{9E841F31-6DBC-499A-8EE4-F5A48641C91D}" srcOrd="1" destOrd="0" presId="urn:microsoft.com/office/officeart/2005/8/layout/vList5"/>
    <dgm:cxn modelId="{30AD062C-321B-4557-88C3-C33227F38C17}" type="presParOf" srcId="{12BA73C5-04B3-4B22-9505-525CC0ABA253}" destId="{7AFD2E66-B6D0-4E69-A02A-F2592AEE7704}" srcOrd="5" destOrd="0" presId="urn:microsoft.com/office/officeart/2005/8/layout/vList5"/>
    <dgm:cxn modelId="{CF82130F-DD0F-4C08-8B07-B1F8F4EA7628}" type="presParOf" srcId="{12BA73C5-04B3-4B22-9505-525CC0ABA253}" destId="{8270738D-F256-4738-8073-D9EEB8E09BAF}" srcOrd="6" destOrd="0" presId="urn:microsoft.com/office/officeart/2005/8/layout/vList5"/>
    <dgm:cxn modelId="{002E1767-95B4-48A9-B4BF-EA3D8CC5DB56}" type="presParOf" srcId="{8270738D-F256-4738-8073-D9EEB8E09BAF}" destId="{84C15081-2FA4-45D2-9978-FBD8A987F3F2}" srcOrd="0" destOrd="0" presId="urn:microsoft.com/office/officeart/2005/8/layout/vList5"/>
    <dgm:cxn modelId="{9EFE88E5-7D4A-4468-BCCB-861B1D5CAB9B}" type="presParOf" srcId="{8270738D-F256-4738-8073-D9EEB8E09BAF}" destId="{4E2DC8FE-F5D7-44C6-BC61-816EFF4097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08D42E-F170-4B77-9005-4C3AB8D024EE}" type="doc">
      <dgm:prSet loTypeId="urn:microsoft.com/office/officeart/2005/8/layout/hierarchy4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079BF447-A338-4241-857D-16D223D22120}">
      <dgm:prSet phldrT="[Text]"/>
      <dgm:spPr/>
      <dgm:t>
        <a:bodyPr/>
        <a:lstStyle/>
        <a:p>
          <a:r>
            <a:rPr lang="cs-CZ" b="1" dirty="0" smtClean="0">
              <a:solidFill>
                <a:schemeClr val="bg1"/>
              </a:solidFill>
            </a:rPr>
            <a:t>Územní odbor IROP pro Pardubický kraj</a:t>
          </a:r>
        </a:p>
        <a:p>
          <a:r>
            <a:rPr lang="cs-CZ" b="1" dirty="0" smtClean="0">
              <a:solidFill>
                <a:schemeClr val="bg1"/>
              </a:solidFill>
            </a:rPr>
            <a:t>Ing. Lenka Fodorová, ředitelka odboru</a:t>
          </a:r>
        </a:p>
        <a:p>
          <a:r>
            <a:rPr lang="cs-CZ" dirty="0" smtClean="0">
              <a:solidFill>
                <a:schemeClr val="bg1"/>
              </a:solidFill>
            </a:rPr>
            <a:t>E-mail: lenka.fodorova</a:t>
          </a:r>
          <a:r>
            <a:rPr lang="cs-CZ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@</a:t>
          </a:r>
          <a:r>
            <a:rPr lang="cs-CZ" dirty="0" smtClean="0">
              <a:solidFill>
                <a:schemeClr val="bg1"/>
              </a:solidFill>
            </a:rPr>
            <a:t>crr.cz</a:t>
          </a:r>
          <a:endParaRPr lang="cs-CZ" baseline="0" dirty="0" smtClean="0">
            <a:solidFill>
              <a:schemeClr val="bg1"/>
            </a:solidFill>
          </a:endParaRPr>
        </a:p>
        <a:p>
          <a:r>
            <a:rPr lang="cs-CZ" dirty="0" smtClean="0">
              <a:solidFill>
                <a:schemeClr val="bg1"/>
              </a:solidFill>
            </a:rPr>
            <a:t>Telefon: 466 026 843</a:t>
          </a:r>
        </a:p>
        <a:p>
          <a:r>
            <a:rPr lang="cs-CZ" dirty="0" smtClean="0">
              <a:solidFill>
                <a:schemeClr val="bg1"/>
              </a:solidFill>
            </a:rPr>
            <a:t>Mobil: 736 511 137</a:t>
          </a:r>
          <a:endParaRPr lang="cs-CZ" dirty="0">
            <a:solidFill>
              <a:schemeClr val="bg1"/>
            </a:solidFill>
          </a:endParaRPr>
        </a:p>
      </dgm:t>
    </dgm:pt>
    <dgm:pt modelId="{B64C378D-2E70-4D65-81D7-E0D03AC1D6C1}" type="parTrans" cxnId="{1EB41155-EA91-49D9-AB73-E1F13B2C1E93}">
      <dgm:prSet/>
      <dgm:spPr/>
      <dgm:t>
        <a:bodyPr/>
        <a:lstStyle/>
        <a:p>
          <a:endParaRPr lang="cs-CZ"/>
        </a:p>
      </dgm:t>
    </dgm:pt>
    <dgm:pt modelId="{070BC8CB-9DBC-4D56-80AC-4871596E0684}" type="sibTrans" cxnId="{1EB41155-EA91-49D9-AB73-E1F13B2C1E93}">
      <dgm:prSet/>
      <dgm:spPr/>
      <dgm:t>
        <a:bodyPr/>
        <a:lstStyle/>
        <a:p>
          <a:endParaRPr lang="cs-CZ"/>
        </a:p>
      </dgm:t>
    </dgm:pt>
    <dgm:pt modelId="{A67D603C-7116-488E-B84F-93A07D78F66F}">
      <dgm:prSet phldrT="[Text]"/>
      <dgm:spPr/>
      <dgm:t>
        <a:bodyPr/>
        <a:lstStyle/>
        <a:p>
          <a:r>
            <a:rPr lang="cs-CZ" b="1" dirty="0" smtClean="0"/>
            <a:t>Vedoucí oddělení hodnocení</a:t>
          </a:r>
        </a:p>
        <a:p>
          <a:r>
            <a:rPr lang="cs-CZ" b="1" dirty="0" smtClean="0"/>
            <a:t> a kontroly</a:t>
          </a:r>
        </a:p>
        <a:p>
          <a:r>
            <a:rPr lang="cs-CZ" b="1" dirty="0" smtClean="0"/>
            <a:t>Ing. Zuzana Horčičková</a:t>
          </a:r>
        </a:p>
        <a:p>
          <a:r>
            <a:rPr lang="cs-CZ" dirty="0" smtClean="0"/>
            <a:t>E-mail: </a:t>
          </a:r>
          <a:r>
            <a:rPr lang="cs-CZ" dirty="0" smtClean="0">
              <a:hlinkClick xmlns:r="http://schemas.openxmlformats.org/officeDocument/2006/relationships" r:id="rId1"/>
            </a:rPr>
            <a:t>zuzana.horcickova@crr.cz</a:t>
          </a:r>
          <a:endParaRPr lang="cs-CZ" dirty="0" smtClean="0"/>
        </a:p>
        <a:p>
          <a:r>
            <a:rPr lang="cs-CZ" dirty="0" smtClean="0"/>
            <a:t>Telefon: 466 026 841</a:t>
          </a:r>
          <a:endParaRPr lang="cs-CZ" dirty="0"/>
        </a:p>
      </dgm:t>
    </dgm:pt>
    <dgm:pt modelId="{91211F88-806F-4D3A-A57C-BD8A2EE4C229}" type="parTrans" cxnId="{D0328F05-09AB-4649-A91E-84939B3F2EA2}">
      <dgm:prSet/>
      <dgm:spPr/>
      <dgm:t>
        <a:bodyPr/>
        <a:lstStyle/>
        <a:p>
          <a:endParaRPr lang="cs-CZ"/>
        </a:p>
      </dgm:t>
    </dgm:pt>
    <dgm:pt modelId="{09F5F104-80F5-4B06-9E04-F3B2852DBE5D}" type="sibTrans" cxnId="{D0328F05-09AB-4649-A91E-84939B3F2EA2}">
      <dgm:prSet/>
      <dgm:spPr/>
      <dgm:t>
        <a:bodyPr/>
        <a:lstStyle/>
        <a:p>
          <a:endParaRPr lang="cs-CZ"/>
        </a:p>
      </dgm:t>
    </dgm:pt>
    <dgm:pt modelId="{C5553600-1CAE-4955-BB6C-A584CC4EBCA0}">
      <dgm:prSet phldrT="[Text]"/>
      <dgm:spPr/>
      <dgm:t>
        <a:bodyPr/>
        <a:lstStyle/>
        <a:p>
          <a:r>
            <a:rPr lang="cs-CZ" b="1" dirty="0" smtClean="0"/>
            <a:t>Vedoucí oddělení realizace</a:t>
          </a:r>
        </a:p>
        <a:p>
          <a:r>
            <a:rPr lang="cs-CZ" b="1" dirty="0" smtClean="0"/>
            <a:t>Ing. Andrea Koblížková</a:t>
          </a:r>
        </a:p>
        <a:p>
          <a:r>
            <a:rPr lang="cs-CZ" dirty="0" smtClean="0"/>
            <a:t>E-mail: </a:t>
          </a:r>
          <a:r>
            <a:rPr lang="cs-CZ" dirty="0" smtClean="0">
              <a:hlinkClick xmlns:r="http://schemas.openxmlformats.org/officeDocument/2006/relationships" r:id="rId2"/>
            </a:rPr>
            <a:t>andrea.koblizkova@crr.cz</a:t>
          </a:r>
          <a:endParaRPr lang="cs-CZ" dirty="0" smtClean="0"/>
        </a:p>
        <a:p>
          <a:r>
            <a:rPr lang="cs-CZ" dirty="0" smtClean="0"/>
            <a:t>Telefon: 466 026 836</a:t>
          </a:r>
        </a:p>
      </dgm:t>
    </dgm:pt>
    <dgm:pt modelId="{03E7EDA8-7044-4B65-9E44-60837D6301F5}" type="parTrans" cxnId="{8B7111D2-8A9D-4DED-BA7B-0F1A716C6669}">
      <dgm:prSet/>
      <dgm:spPr/>
      <dgm:t>
        <a:bodyPr/>
        <a:lstStyle/>
        <a:p>
          <a:endParaRPr lang="cs-CZ"/>
        </a:p>
      </dgm:t>
    </dgm:pt>
    <dgm:pt modelId="{CD124AA5-535E-4490-A5A0-C040C89F5644}" type="sibTrans" cxnId="{8B7111D2-8A9D-4DED-BA7B-0F1A716C6669}">
      <dgm:prSet/>
      <dgm:spPr/>
      <dgm:t>
        <a:bodyPr/>
        <a:lstStyle/>
        <a:p>
          <a:endParaRPr lang="cs-CZ"/>
        </a:p>
      </dgm:t>
    </dgm:pt>
    <dgm:pt modelId="{87A7386A-190A-4D26-B25C-46CD9BA470DF}" type="pres">
      <dgm:prSet presAssocID="{0D08D42E-F170-4B77-9005-4C3AB8D024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61704714-36F9-4918-8F57-D2FB7E94F364}" type="pres">
      <dgm:prSet presAssocID="{079BF447-A338-4241-857D-16D223D22120}" presName="vertOne" presStyleCnt="0"/>
      <dgm:spPr/>
    </dgm:pt>
    <dgm:pt modelId="{611BFC66-9319-465C-9581-BCBD01444E58}" type="pres">
      <dgm:prSet presAssocID="{079BF447-A338-4241-857D-16D223D22120}" presName="txOne" presStyleLbl="node0" presStyleIdx="0" presStyleCnt="1" custLinFactNeighborX="-3026" custLinFactNeighborY="-1734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89C6CB3-361D-4B08-8615-DF4F81400A93}" type="pres">
      <dgm:prSet presAssocID="{079BF447-A338-4241-857D-16D223D22120}" presName="parTransOne" presStyleCnt="0"/>
      <dgm:spPr/>
    </dgm:pt>
    <dgm:pt modelId="{D7126070-93FD-4FDB-92F7-894099073440}" type="pres">
      <dgm:prSet presAssocID="{079BF447-A338-4241-857D-16D223D22120}" presName="horzOne" presStyleCnt="0"/>
      <dgm:spPr/>
    </dgm:pt>
    <dgm:pt modelId="{C2421CE2-261F-414D-95FD-409ACD76F6C2}" type="pres">
      <dgm:prSet presAssocID="{A67D603C-7116-488E-B84F-93A07D78F66F}" presName="vertTwo" presStyleCnt="0"/>
      <dgm:spPr/>
    </dgm:pt>
    <dgm:pt modelId="{012C52F3-22EA-4C63-9D11-BA4EB08F93EE}" type="pres">
      <dgm:prSet presAssocID="{A67D603C-7116-488E-B84F-93A07D78F66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F73DBDB-3206-49A1-BCE7-8C5FAEE085B4}" type="pres">
      <dgm:prSet presAssocID="{A67D603C-7116-488E-B84F-93A07D78F66F}" presName="horzTwo" presStyleCnt="0"/>
      <dgm:spPr/>
    </dgm:pt>
    <dgm:pt modelId="{DBD5F274-E5CC-4A3C-96EE-0E6BBBF9E9DF}" type="pres">
      <dgm:prSet presAssocID="{09F5F104-80F5-4B06-9E04-F3B2852DBE5D}" presName="sibSpaceTwo" presStyleCnt="0"/>
      <dgm:spPr/>
    </dgm:pt>
    <dgm:pt modelId="{A12774BD-2402-4998-9DE1-FF7918C52F8F}" type="pres">
      <dgm:prSet presAssocID="{C5553600-1CAE-4955-BB6C-A584CC4EBCA0}" presName="vertTwo" presStyleCnt="0"/>
      <dgm:spPr/>
    </dgm:pt>
    <dgm:pt modelId="{BFE87D24-6D61-4097-A3F3-47C46C775F81}" type="pres">
      <dgm:prSet presAssocID="{C5553600-1CAE-4955-BB6C-A584CC4EBCA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68D8E56-10D7-435E-B016-678B3EFAAA67}" type="pres">
      <dgm:prSet presAssocID="{C5553600-1CAE-4955-BB6C-A584CC4EBCA0}" presName="horzTwo" presStyleCnt="0"/>
      <dgm:spPr/>
    </dgm:pt>
  </dgm:ptLst>
  <dgm:cxnLst>
    <dgm:cxn modelId="{BAF59C37-38C1-4067-B9BC-5FD70078346C}" type="presOf" srcId="{0D08D42E-F170-4B77-9005-4C3AB8D024EE}" destId="{87A7386A-190A-4D26-B25C-46CD9BA470DF}" srcOrd="0" destOrd="0" presId="urn:microsoft.com/office/officeart/2005/8/layout/hierarchy4"/>
    <dgm:cxn modelId="{75AF91F0-2E39-4922-ABB9-B990EDB7DB30}" type="presOf" srcId="{A67D603C-7116-488E-B84F-93A07D78F66F}" destId="{012C52F3-22EA-4C63-9D11-BA4EB08F93EE}" srcOrd="0" destOrd="0" presId="urn:microsoft.com/office/officeart/2005/8/layout/hierarchy4"/>
    <dgm:cxn modelId="{1EB41155-EA91-49D9-AB73-E1F13B2C1E93}" srcId="{0D08D42E-F170-4B77-9005-4C3AB8D024EE}" destId="{079BF447-A338-4241-857D-16D223D22120}" srcOrd="0" destOrd="0" parTransId="{B64C378D-2E70-4D65-81D7-E0D03AC1D6C1}" sibTransId="{070BC8CB-9DBC-4D56-80AC-4871596E0684}"/>
    <dgm:cxn modelId="{D0328F05-09AB-4649-A91E-84939B3F2EA2}" srcId="{079BF447-A338-4241-857D-16D223D22120}" destId="{A67D603C-7116-488E-B84F-93A07D78F66F}" srcOrd="0" destOrd="0" parTransId="{91211F88-806F-4D3A-A57C-BD8A2EE4C229}" sibTransId="{09F5F104-80F5-4B06-9E04-F3B2852DBE5D}"/>
    <dgm:cxn modelId="{0D73C4C0-9C07-4A35-B1E3-2F63E5606E63}" type="presOf" srcId="{C5553600-1CAE-4955-BB6C-A584CC4EBCA0}" destId="{BFE87D24-6D61-4097-A3F3-47C46C775F81}" srcOrd="0" destOrd="0" presId="urn:microsoft.com/office/officeart/2005/8/layout/hierarchy4"/>
    <dgm:cxn modelId="{565F15A7-A9AC-45BD-8FAC-7F9A49913C81}" type="presOf" srcId="{079BF447-A338-4241-857D-16D223D22120}" destId="{611BFC66-9319-465C-9581-BCBD01444E58}" srcOrd="0" destOrd="0" presId="urn:microsoft.com/office/officeart/2005/8/layout/hierarchy4"/>
    <dgm:cxn modelId="{8B7111D2-8A9D-4DED-BA7B-0F1A716C6669}" srcId="{079BF447-A338-4241-857D-16D223D22120}" destId="{C5553600-1CAE-4955-BB6C-A584CC4EBCA0}" srcOrd="1" destOrd="0" parTransId="{03E7EDA8-7044-4B65-9E44-60837D6301F5}" sibTransId="{CD124AA5-535E-4490-A5A0-C040C89F5644}"/>
    <dgm:cxn modelId="{A587A1A1-FAE8-48F9-A4FD-0C9169B2277B}" type="presParOf" srcId="{87A7386A-190A-4D26-B25C-46CD9BA470DF}" destId="{61704714-36F9-4918-8F57-D2FB7E94F364}" srcOrd="0" destOrd="0" presId="urn:microsoft.com/office/officeart/2005/8/layout/hierarchy4"/>
    <dgm:cxn modelId="{9FF3AB23-8C07-4570-A376-90F5DFE80838}" type="presParOf" srcId="{61704714-36F9-4918-8F57-D2FB7E94F364}" destId="{611BFC66-9319-465C-9581-BCBD01444E58}" srcOrd="0" destOrd="0" presId="urn:microsoft.com/office/officeart/2005/8/layout/hierarchy4"/>
    <dgm:cxn modelId="{69C6D873-66AC-4097-931A-8DDD113EB6E6}" type="presParOf" srcId="{61704714-36F9-4918-8F57-D2FB7E94F364}" destId="{489C6CB3-361D-4B08-8615-DF4F81400A93}" srcOrd="1" destOrd="0" presId="urn:microsoft.com/office/officeart/2005/8/layout/hierarchy4"/>
    <dgm:cxn modelId="{6071138E-4CB5-4034-9F0C-A17126524093}" type="presParOf" srcId="{61704714-36F9-4918-8F57-D2FB7E94F364}" destId="{D7126070-93FD-4FDB-92F7-894099073440}" srcOrd="2" destOrd="0" presId="urn:microsoft.com/office/officeart/2005/8/layout/hierarchy4"/>
    <dgm:cxn modelId="{6449E751-F086-4132-91A0-3110496A900E}" type="presParOf" srcId="{D7126070-93FD-4FDB-92F7-894099073440}" destId="{C2421CE2-261F-414D-95FD-409ACD76F6C2}" srcOrd="0" destOrd="0" presId="urn:microsoft.com/office/officeart/2005/8/layout/hierarchy4"/>
    <dgm:cxn modelId="{8660797E-B90C-4675-8E80-3DF5B0C986F8}" type="presParOf" srcId="{C2421CE2-261F-414D-95FD-409ACD76F6C2}" destId="{012C52F3-22EA-4C63-9D11-BA4EB08F93EE}" srcOrd="0" destOrd="0" presId="urn:microsoft.com/office/officeart/2005/8/layout/hierarchy4"/>
    <dgm:cxn modelId="{8CCEA2F9-79EE-4587-99C9-544E2569AC2F}" type="presParOf" srcId="{C2421CE2-261F-414D-95FD-409ACD76F6C2}" destId="{3F73DBDB-3206-49A1-BCE7-8C5FAEE085B4}" srcOrd="1" destOrd="0" presId="urn:microsoft.com/office/officeart/2005/8/layout/hierarchy4"/>
    <dgm:cxn modelId="{6B228E20-F689-41A0-9D13-FA538781D40B}" type="presParOf" srcId="{D7126070-93FD-4FDB-92F7-894099073440}" destId="{DBD5F274-E5CC-4A3C-96EE-0E6BBBF9E9DF}" srcOrd="1" destOrd="0" presId="urn:microsoft.com/office/officeart/2005/8/layout/hierarchy4"/>
    <dgm:cxn modelId="{7989EE0F-67E7-4515-B552-F4F3D04CBC23}" type="presParOf" srcId="{D7126070-93FD-4FDB-92F7-894099073440}" destId="{A12774BD-2402-4998-9DE1-FF7918C52F8F}" srcOrd="2" destOrd="0" presId="urn:microsoft.com/office/officeart/2005/8/layout/hierarchy4"/>
    <dgm:cxn modelId="{0CD59ED9-1F62-4C37-AB21-F281ED559345}" type="presParOf" srcId="{A12774BD-2402-4998-9DE1-FF7918C52F8F}" destId="{BFE87D24-6D61-4097-A3F3-47C46C775F81}" srcOrd="0" destOrd="0" presId="urn:microsoft.com/office/officeart/2005/8/layout/hierarchy4"/>
    <dgm:cxn modelId="{5A8C15E2-F4EA-4EDE-A11D-8F948916957E}" type="presParOf" srcId="{A12774BD-2402-4998-9DE1-FF7918C52F8F}" destId="{268D8E56-10D7-435E-B016-678B3EFAAA6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3BC06-3857-43DE-ABB6-04AEC15BFA29}">
      <dsp:nvSpPr>
        <dsp:cNvPr id="0" name=""/>
        <dsp:cNvSpPr/>
      </dsp:nvSpPr>
      <dsp:spPr>
        <a:xfrm rot="5400000">
          <a:off x="4669864" y="-1924389"/>
          <a:ext cx="696381" cy="47228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0" u="none" kern="1200" dirty="0" smtClean="0"/>
            <a:t>prostřednictvím webu s prvotním rozdělením (vyplnění SC, aktivity, výzvy nebo obecného tématu)</a:t>
          </a:r>
          <a:endParaRPr lang="cs-CZ" sz="1800" u="none" kern="1200" dirty="0"/>
        </a:p>
      </dsp:txBody>
      <dsp:txXfrm rot="-5400000">
        <a:off x="2656618" y="122852"/>
        <a:ext cx="4688880" cy="628391"/>
      </dsp:txXfrm>
    </dsp:sp>
    <dsp:sp modelId="{4B7810AB-895B-491B-9421-53F6987919DC}">
      <dsp:nvSpPr>
        <dsp:cNvPr id="0" name=""/>
        <dsp:cNvSpPr/>
      </dsp:nvSpPr>
      <dsp:spPr>
        <a:xfrm>
          <a:off x="0" y="1809"/>
          <a:ext cx="2656617" cy="870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u="none" kern="1200" dirty="0" smtClean="0"/>
            <a:t>Zadávání dotazů</a:t>
          </a:r>
          <a:endParaRPr lang="cs-CZ" sz="1800" b="1" u="none" kern="1200" dirty="0"/>
        </a:p>
      </dsp:txBody>
      <dsp:txXfrm>
        <a:off x="42493" y="44302"/>
        <a:ext cx="2571631" cy="785490"/>
      </dsp:txXfrm>
    </dsp:sp>
    <dsp:sp modelId="{62E92DB3-ACD8-40F8-A3E0-57B15875DD37}">
      <dsp:nvSpPr>
        <dsp:cNvPr id="0" name=""/>
        <dsp:cNvSpPr/>
      </dsp:nvSpPr>
      <dsp:spPr>
        <a:xfrm rot="5400000">
          <a:off x="4669864" y="-1010389"/>
          <a:ext cx="696381" cy="47228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cs-CZ" sz="1800" u="none" kern="1200" dirty="0" smtClean="0"/>
            <a:t> obecné (metodické), dotazy ke specifickým cílům, aktivitám a výzvám</a:t>
          </a:r>
        </a:p>
      </dsp:txBody>
      <dsp:txXfrm rot="-5400000">
        <a:off x="2656618" y="1036852"/>
        <a:ext cx="4688880" cy="628391"/>
      </dsp:txXfrm>
    </dsp:sp>
    <dsp:sp modelId="{D5A3BF15-8803-410E-A193-E5D19B5C3A85}">
      <dsp:nvSpPr>
        <dsp:cNvPr id="0" name=""/>
        <dsp:cNvSpPr/>
      </dsp:nvSpPr>
      <dsp:spPr>
        <a:xfrm>
          <a:off x="0" y="915810"/>
          <a:ext cx="2656617" cy="870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u="none" kern="1200" dirty="0" smtClean="0"/>
            <a:t>Členění dotazů </a:t>
          </a:r>
          <a:r>
            <a:rPr lang="cs-CZ" sz="1800" u="none" kern="1200" dirty="0" smtClean="0"/>
            <a:t> </a:t>
          </a:r>
          <a:endParaRPr lang="cs-CZ" sz="1800" b="1" u="none" kern="1200" dirty="0"/>
        </a:p>
      </dsp:txBody>
      <dsp:txXfrm>
        <a:off x="42493" y="958303"/>
        <a:ext cx="2571631" cy="785490"/>
      </dsp:txXfrm>
    </dsp:sp>
    <dsp:sp modelId="{9E841F31-6DBC-499A-8EE4-F5A48641C91D}">
      <dsp:nvSpPr>
        <dsp:cNvPr id="0" name=""/>
        <dsp:cNvSpPr/>
      </dsp:nvSpPr>
      <dsp:spPr>
        <a:xfrm rot="5400000">
          <a:off x="4669864" y="-96388"/>
          <a:ext cx="696381" cy="47228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u="none" kern="1200" dirty="0" smtClean="0"/>
            <a:t>zadaných na webových stránkách prostřednictvím FAQ</a:t>
          </a:r>
          <a:endParaRPr lang="cs-CZ" sz="1800" u="none" kern="1200" dirty="0"/>
        </a:p>
      </dsp:txBody>
      <dsp:txXfrm rot="-5400000">
        <a:off x="2656618" y="1950853"/>
        <a:ext cx="4688880" cy="628391"/>
      </dsp:txXfrm>
    </dsp:sp>
    <dsp:sp modelId="{87882D44-1A4B-4044-92D4-72A161B110FF}">
      <dsp:nvSpPr>
        <dsp:cNvPr id="0" name=""/>
        <dsp:cNvSpPr/>
      </dsp:nvSpPr>
      <dsp:spPr>
        <a:xfrm>
          <a:off x="0" y="1829810"/>
          <a:ext cx="2656617" cy="870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u="none" kern="1200" dirty="0" smtClean="0"/>
            <a:t>Zveřejnění nejčastějších dotazů a odpovědí</a:t>
          </a:r>
          <a:endParaRPr lang="cs-CZ" sz="1800" b="1" u="none" kern="1200" dirty="0"/>
        </a:p>
      </dsp:txBody>
      <dsp:txXfrm>
        <a:off x="42493" y="1872303"/>
        <a:ext cx="2571631" cy="785490"/>
      </dsp:txXfrm>
    </dsp:sp>
    <dsp:sp modelId="{4E2DC8FE-F5D7-44C6-BC61-816EFF409740}">
      <dsp:nvSpPr>
        <dsp:cNvPr id="0" name=""/>
        <dsp:cNvSpPr/>
      </dsp:nvSpPr>
      <dsp:spPr>
        <a:xfrm rot="5400000">
          <a:off x="4666039" y="777591"/>
          <a:ext cx="696381" cy="47228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u="none" kern="1200" dirty="0" smtClean="0"/>
            <a:t> v případě opakujících se dotazů</a:t>
          </a:r>
          <a:endParaRPr lang="cs-CZ" sz="1800" u="none" kern="1200" dirty="0"/>
        </a:p>
      </dsp:txBody>
      <dsp:txXfrm rot="-5400000">
        <a:off x="2652793" y="2824833"/>
        <a:ext cx="4688880" cy="628391"/>
      </dsp:txXfrm>
    </dsp:sp>
    <dsp:sp modelId="{84C15081-2FA4-45D2-9978-FBD8A987F3F2}">
      <dsp:nvSpPr>
        <dsp:cNvPr id="0" name=""/>
        <dsp:cNvSpPr/>
      </dsp:nvSpPr>
      <dsp:spPr>
        <a:xfrm>
          <a:off x="0" y="2743811"/>
          <a:ext cx="2656617" cy="870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u="none" kern="1200" smtClean="0"/>
            <a:t>Zajištění jednotnosti odpovědí</a:t>
          </a:r>
          <a:endParaRPr lang="cs-CZ" sz="1800" b="1" u="none" kern="1200" dirty="0"/>
        </a:p>
      </dsp:txBody>
      <dsp:txXfrm>
        <a:off x="42493" y="2786304"/>
        <a:ext cx="2571631" cy="785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BFC66-9319-465C-9581-BCBD01444E58}">
      <dsp:nvSpPr>
        <dsp:cNvPr id="0" name=""/>
        <dsp:cNvSpPr/>
      </dsp:nvSpPr>
      <dsp:spPr>
        <a:xfrm>
          <a:off x="0" y="0"/>
          <a:ext cx="5776173" cy="1966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bg1"/>
              </a:solidFill>
            </a:rPr>
            <a:t>Územní odbor IROP pro Pardubický kraj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bg1"/>
              </a:solidFill>
            </a:rPr>
            <a:t>Ing. Lenka Fodorová, ředitelka odboru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bg1"/>
              </a:solidFill>
            </a:rPr>
            <a:t>E-mail: lenka.fodorova</a:t>
          </a:r>
          <a:r>
            <a:rPr lang="cs-CZ" sz="18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@</a:t>
          </a:r>
          <a:r>
            <a:rPr lang="cs-CZ" sz="1800" kern="1200" dirty="0" smtClean="0">
              <a:solidFill>
                <a:schemeClr val="bg1"/>
              </a:solidFill>
            </a:rPr>
            <a:t>crr.cz</a:t>
          </a:r>
          <a:endParaRPr lang="cs-CZ" sz="1800" kern="1200" baseline="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bg1"/>
              </a:solidFill>
            </a:rPr>
            <a:t>Telefon: 466 026 843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bg1"/>
              </a:solidFill>
            </a:rPr>
            <a:t>Mobil: 736 511 137</a:t>
          </a:r>
          <a:endParaRPr lang="cs-CZ" sz="1800" kern="1200" dirty="0">
            <a:solidFill>
              <a:schemeClr val="bg1"/>
            </a:solidFill>
          </a:endParaRPr>
        </a:p>
      </dsp:txBody>
      <dsp:txXfrm>
        <a:off x="57585" y="57585"/>
        <a:ext cx="5661003" cy="1850940"/>
      </dsp:txXfrm>
    </dsp:sp>
    <dsp:sp modelId="{012C52F3-22EA-4C63-9D11-BA4EB08F93EE}">
      <dsp:nvSpPr>
        <dsp:cNvPr id="0" name=""/>
        <dsp:cNvSpPr/>
      </dsp:nvSpPr>
      <dsp:spPr>
        <a:xfrm>
          <a:off x="2133" y="2121800"/>
          <a:ext cx="2771676" cy="19661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Vedoucí oddělení hodnocení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 a kontroly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Ing. Zuzana Horčičková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E-mail: </a:t>
          </a:r>
          <a:r>
            <a:rPr lang="cs-CZ" sz="1600" kern="1200" dirty="0" smtClean="0">
              <a:hlinkClick xmlns:r="http://schemas.openxmlformats.org/officeDocument/2006/relationships" r:id="rId1"/>
            </a:rPr>
            <a:t>zuzana.horcickova@crr.cz</a:t>
          </a:r>
          <a:endParaRPr lang="cs-CZ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Telefon: 466 026 841</a:t>
          </a:r>
          <a:endParaRPr lang="cs-CZ" sz="1600" kern="1200" dirty="0"/>
        </a:p>
      </dsp:txBody>
      <dsp:txXfrm>
        <a:off x="59718" y="2179385"/>
        <a:ext cx="2656506" cy="1850940"/>
      </dsp:txXfrm>
    </dsp:sp>
    <dsp:sp modelId="{BFE87D24-6D61-4097-A3F3-47C46C775F81}">
      <dsp:nvSpPr>
        <dsp:cNvPr id="0" name=""/>
        <dsp:cNvSpPr/>
      </dsp:nvSpPr>
      <dsp:spPr>
        <a:xfrm>
          <a:off x="3006630" y="2121800"/>
          <a:ext cx="2771676" cy="19661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Vedoucí oddělení realizace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Ing. Andrea Koblížková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E-mail: </a:t>
          </a:r>
          <a:r>
            <a:rPr lang="cs-CZ" sz="1600" kern="1200" dirty="0" smtClean="0">
              <a:hlinkClick xmlns:r="http://schemas.openxmlformats.org/officeDocument/2006/relationships" r:id="rId2"/>
            </a:rPr>
            <a:t>andrea.koblizkova@crr.cz</a:t>
          </a:r>
          <a:endParaRPr lang="cs-CZ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Telefon: 466 026 836</a:t>
          </a:r>
        </a:p>
      </dsp:txBody>
      <dsp:txXfrm>
        <a:off x="3064215" y="2179385"/>
        <a:ext cx="2656506" cy="1850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39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97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08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08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67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>
            <a:extLst/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z="1197" dirty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67969E-8EB0-44D2-B743-96E9258D92A5}" type="slidenum">
              <a:rPr lang="cs-CZ" altLang="cs-CZ" smtClean="0">
                <a:latin typeface="Corbel" panose="020B05030202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altLang="cs-CZ" smtClean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2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>
            <a:extLst/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z="1197" dirty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67969E-8EB0-44D2-B743-96E9258D92A5}" type="slidenum">
              <a:rPr lang="cs-CZ" altLang="cs-CZ" smtClean="0">
                <a:latin typeface="Corbel" panose="020B05030202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altLang="cs-CZ" smtClean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80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>
            <a:extLst/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z="1197" dirty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67969E-8EB0-44D2-B743-96E9258D92A5}" type="slidenum">
              <a:rPr lang="cs-CZ" altLang="cs-CZ" smtClean="0">
                <a:latin typeface="Corbel" panose="020B05030202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altLang="cs-CZ" smtClean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79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B1E74-53D9-44C9-8577-BD28F3E66B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238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B1E74-53D9-44C9-8577-BD28F3E66B47}" type="slidenum">
              <a:rPr lang="cs-CZ" smtClean="0">
                <a:solidFill>
                  <a:prstClr val="black"/>
                </a:solidFill>
              </a:rPr>
              <a:pPr/>
              <a:t>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68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29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71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7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fld id="{A8AD1661-3A61-224B-91E0-4B126FC883AF}" type="datetime1">
              <a:rPr lang="en-US" smtClean="0"/>
              <a:t>3/25/2019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14/10/2019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14/10/2019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14/10/2019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14/10/2019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14/10/2019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5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14/10/2019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9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14/10/2019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69747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Centrum pro regionální rozvoj České republiky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3268138" y="5840002"/>
            <a:ext cx="319193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smtClean="0"/>
              <a:t>U </a:t>
            </a:r>
            <a:r>
              <a:rPr lang="en-US" sz="1200" b="1" dirty="0" err="1" smtClean="0"/>
              <a:t>Nákladového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nádraží</a:t>
            </a:r>
            <a:r>
              <a:rPr lang="en-US" sz="1200" b="1" dirty="0" smtClean="0"/>
              <a:t> 3144/4, 130 00 Praha 3</a:t>
            </a:r>
            <a:endParaRPr lang="cs-CZ" sz="1200" b="0" dirty="0" smtClean="0">
              <a:solidFill>
                <a:schemeClr val="bg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647913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dirty="0" smtClean="0">
                <a:solidFill>
                  <a:schemeClr val="bg1"/>
                </a:solidFill>
              </a:rPr>
              <a:t>tel.: +420 </a:t>
            </a:r>
            <a:r>
              <a:rPr lang="is-IS" sz="1200" b="1" dirty="0" smtClean="0"/>
              <a:t>225 855 321</a:t>
            </a:r>
            <a:endParaRPr lang="cs-CZ" sz="1200" b="0" dirty="0" smtClean="0">
              <a:solidFill>
                <a:schemeClr val="bg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8116035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www.crr.cz</a:t>
            </a:r>
            <a:endParaRPr lang="cs-CZ" sz="1200" b="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Myriad Pro"/>
              </a:rPr>
              <a:t>14/10/2019</a:t>
            </a:r>
            <a:endParaRPr lang="en-US" dirty="0">
              <a:latin typeface="Myriad Pro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81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r>
              <a:rPr lang="en-US" smtClean="0"/>
              <a:t>14/10/2019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0" r:id="rId8"/>
    <p:sldLayoutId id="214748366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png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hyperlink" Target="https://irop.mmr.cz/cs/Vyzv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vba.tzb-info.cz/docu/clanky/0202/020260og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1669"/>
            <a:ext cx="7772400" cy="271466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Centrum 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regionální rozvoj </a:t>
            </a:r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České 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republiky</a:t>
            </a:r>
            <a:b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>
                <a:effectLst>
                  <a:outerShdw blurRad="38100" dist="38100" dir="2700000" algn="tl">
                    <a:schemeClr val="tx2">
                      <a:lumMod val="60000"/>
                      <a:lumOff val="40000"/>
                      <a:alpha val="36000"/>
                    </a:schemeClr>
                  </a:outerShdw>
                </a:effectLst>
              </a:rPr>
              <a:t>Představení konzultačního servisu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7077" y="4188184"/>
            <a:ext cx="6796046" cy="118391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Ing. Lenka Fodorová</a:t>
            </a:r>
            <a:endParaRPr lang="cs-CZ" sz="2000" dirty="0"/>
          </a:p>
          <a:p>
            <a:r>
              <a:rPr lang="cs-CZ" sz="2000" dirty="0" smtClean="0"/>
              <a:t>Ředitelka </a:t>
            </a:r>
            <a:r>
              <a:rPr lang="cs-CZ" sz="2000" dirty="0"/>
              <a:t>Územního odboru IROP pro </a:t>
            </a:r>
            <a:r>
              <a:rPr lang="cs-CZ" sz="2000" dirty="0" smtClean="0"/>
              <a:t>Pardubický </a:t>
            </a:r>
            <a:r>
              <a:rPr lang="cs-CZ" sz="2000" dirty="0"/>
              <a:t>kraj</a:t>
            </a:r>
          </a:p>
          <a:p>
            <a:r>
              <a:rPr lang="cs-CZ" sz="2000" dirty="0"/>
              <a:t>Centrum pro regionální rozvoj ČR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1200" dirty="0" smtClean="0">
                <a:solidFill>
                  <a:srgbClr val="5FA4E5"/>
                </a:solidFill>
              </a:rPr>
              <a:t>5.3.2020</a:t>
            </a:r>
            <a:endParaRPr lang="en-US" sz="1200" dirty="0">
              <a:solidFill>
                <a:srgbClr val="5FA4E5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5584228"/>
            <a:ext cx="6400800" cy="570201"/>
          </a:xfrm>
        </p:spPr>
        <p:txBody>
          <a:bodyPr>
            <a:normAutofit/>
          </a:bodyPr>
          <a:lstStyle/>
          <a:p>
            <a:r>
              <a:rPr lang="cs-CZ" sz="1800" dirty="0" smtClean="0"/>
              <a:t>Pardubice 5. 3. 2020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90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1231154"/>
            <a:ext cx="8229600" cy="504190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b="1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b="1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57200" y="421381"/>
            <a:ext cx="8229600" cy="822325"/>
          </a:xfrm>
        </p:spPr>
        <p:txBody>
          <a:bodyPr>
            <a:normAutofit/>
          </a:bodyPr>
          <a:lstStyle/>
          <a:p>
            <a:pPr lvl="0" algn="ctr"/>
            <a:r>
              <a:rPr lang="cs-CZ" dirty="0"/>
              <a:t>Územní odbor IROP pro </a:t>
            </a:r>
            <a:r>
              <a:rPr lang="cs-CZ" dirty="0" smtClean="0"/>
              <a:t>Pardubický kraj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14035" y="1231154"/>
            <a:ext cx="8229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/>
              <a:t>Adresa</a:t>
            </a:r>
            <a:r>
              <a:rPr lang="cs-CZ" sz="2000" dirty="0" smtClean="0"/>
              <a:t>: </a:t>
            </a:r>
            <a:r>
              <a:rPr lang="cs-CZ" sz="2000" dirty="0"/>
              <a:t>Nám. Republiky 12, 530 02 Pardubice </a:t>
            </a:r>
            <a:r>
              <a:rPr lang="cs-CZ" sz="2000" dirty="0" smtClean="0"/>
              <a:t>(1. patro budovy KÚ)</a:t>
            </a: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 smtClean="0"/>
              <a:t>Kontaktní osoby:</a:t>
            </a:r>
            <a:endParaRPr lang="cs-CZ" sz="2200" b="1" dirty="0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27083448"/>
              </p:ext>
            </p:extLst>
          </p:nvPr>
        </p:nvGraphicFramePr>
        <p:xfrm>
          <a:off x="280742" y="1999936"/>
          <a:ext cx="5780441" cy="4087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Skupina 10"/>
          <p:cNvGrpSpPr/>
          <p:nvPr/>
        </p:nvGrpSpPr>
        <p:grpSpPr>
          <a:xfrm>
            <a:off x="6259409" y="2008795"/>
            <a:ext cx="2647389" cy="1968106"/>
            <a:chOff x="2871807" y="2118384"/>
            <a:chExt cx="2647389" cy="1968106"/>
          </a:xfr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2" name="Zaoblený obdélník 11"/>
            <p:cNvSpPr/>
            <p:nvPr/>
          </p:nvSpPr>
          <p:spPr>
            <a:xfrm>
              <a:off x="2871807" y="2118384"/>
              <a:ext cx="2647389" cy="196810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Zaoblený obdélník 4"/>
            <p:cNvSpPr/>
            <p:nvPr/>
          </p:nvSpPr>
          <p:spPr>
            <a:xfrm>
              <a:off x="2929451" y="2176028"/>
              <a:ext cx="2532101" cy="18528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700" kern="1200" dirty="0" smtClean="0"/>
            </a:p>
          </p:txBody>
        </p:sp>
      </p:grpSp>
      <p:sp>
        <p:nvSpPr>
          <p:cNvPr id="33" name="Zaoblený obdélník 32"/>
          <p:cNvSpPr/>
          <p:nvPr/>
        </p:nvSpPr>
        <p:spPr>
          <a:xfrm>
            <a:off x="6259410" y="4119742"/>
            <a:ext cx="2647389" cy="1968106"/>
          </a:xfrm>
          <a:prstGeom prst="roundRect">
            <a:avLst>
              <a:gd name="adj" fmla="val 10000"/>
            </a:avLst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31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1231154"/>
            <a:ext cx="8229600" cy="5041901"/>
          </a:xfrm>
        </p:spPr>
        <p:txBody>
          <a:bodyPr>
            <a:noAutofit/>
          </a:bodyPr>
          <a:lstStyle/>
          <a:p>
            <a:endParaRPr lang="cs-CZ" sz="2000" b="1" u="sng" cap="all" dirty="0" smtClean="0">
              <a:solidFill>
                <a:srgbClr val="00529C"/>
              </a:solidFill>
              <a:latin typeface="+mj-lt"/>
              <a:ea typeface="+mj-ea"/>
              <a:cs typeface="+mj-cs"/>
            </a:endParaRPr>
          </a:p>
          <a:p>
            <a:endParaRPr lang="cs-CZ" sz="2000" b="1" u="sng" cap="all" dirty="0">
              <a:solidFill>
                <a:srgbClr val="00529C"/>
              </a:solidFill>
              <a:latin typeface="+mj-lt"/>
              <a:ea typeface="+mj-ea"/>
              <a:cs typeface="+mj-cs"/>
            </a:endParaRPr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57200" y="487804"/>
            <a:ext cx="8229600" cy="822325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/>
              <a:t>Územní odbor IROP pro </a:t>
            </a:r>
            <a:r>
              <a:rPr lang="cs-CZ" dirty="0" smtClean="0"/>
              <a:t>Pardubický kraj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64695" y="971946"/>
            <a:ext cx="8322106" cy="9526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spcAft>
                <a:spcPts val="200"/>
              </a:spcAft>
            </a:pPr>
            <a:r>
              <a:rPr lang="cs-CZ" sz="2000" b="1" dirty="0" smtClean="0">
                <a:solidFill>
                  <a:schemeClr val="bg1"/>
                </a:solidFill>
              </a:rPr>
              <a:t>Specializace pracoviště</a:t>
            </a:r>
            <a:r>
              <a:rPr lang="cs-CZ" sz="2000" b="1" dirty="0" smtClean="0"/>
              <a:t> – SC 1. 2 aktivita Terminály a parkovací systémy</a:t>
            </a:r>
          </a:p>
          <a:p>
            <a:pPr marL="342900" indent="-342900" algn="ctr">
              <a:spcBef>
                <a:spcPct val="20000"/>
              </a:spcBef>
              <a:spcAft>
                <a:spcPts val="200"/>
              </a:spcAft>
              <a:buFontTx/>
              <a:buChar char="-"/>
            </a:pPr>
            <a:r>
              <a:rPr lang="cs-CZ" sz="2000" b="1" dirty="0" smtClean="0"/>
              <a:t>zajištění hodnocení i realizace projektů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4867" y="2094845"/>
            <a:ext cx="428176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cs-CZ" sz="2000" b="1" dirty="0" smtClean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cs-CZ" sz="2000" b="1" dirty="0" smtClean="0"/>
              <a:t>zajištění realizace dalších projektů: </a:t>
            </a:r>
          </a:p>
          <a:p>
            <a:pPr lvl="0" algn="just"/>
            <a:r>
              <a:rPr lang="cs-CZ" dirty="0" smtClean="0"/>
              <a:t>SC 1.1 Vybrané úseky silnic II. a III. Třídy</a:t>
            </a:r>
          </a:p>
          <a:p>
            <a:pPr algn="just"/>
            <a:r>
              <a:rPr lang="cs-CZ" dirty="0"/>
              <a:t>SC 1.2 </a:t>
            </a:r>
            <a:r>
              <a:rPr lang="cs-CZ" dirty="0" smtClean="0"/>
              <a:t>Bezpečnost a </a:t>
            </a:r>
            <a:r>
              <a:rPr lang="cs-CZ" dirty="0" err="1" smtClean="0"/>
              <a:t>cyklodoprava</a:t>
            </a:r>
            <a:endParaRPr lang="cs-CZ" dirty="0" smtClean="0"/>
          </a:p>
          <a:p>
            <a:pPr algn="just"/>
            <a:r>
              <a:rPr lang="cs-CZ" dirty="0" smtClean="0"/>
              <a:t>SC 1.3 Stanice a technika IZS</a:t>
            </a:r>
          </a:p>
          <a:p>
            <a:pPr algn="just"/>
            <a:r>
              <a:rPr lang="cs-CZ" dirty="0"/>
              <a:t>SC 2.1 Komunitní </a:t>
            </a:r>
            <a:r>
              <a:rPr lang="cs-CZ" dirty="0" smtClean="0"/>
              <a:t>centra</a:t>
            </a:r>
          </a:p>
          <a:p>
            <a:pPr algn="just"/>
            <a:r>
              <a:rPr lang="cs-CZ" dirty="0"/>
              <a:t>SC 2.1 Rozvoj sociálních služeb a </a:t>
            </a:r>
            <a:r>
              <a:rPr lang="cs-CZ" dirty="0" smtClean="0"/>
              <a:t>bydlení</a:t>
            </a:r>
          </a:p>
          <a:p>
            <a:pPr algn="just"/>
            <a:r>
              <a:rPr lang="cs-CZ" dirty="0"/>
              <a:t>SC 2.4 Infrastruktura ZŠ, MŠ, SŠ a </a:t>
            </a:r>
            <a:r>
              <a:rPr lang="cs-CZ" dirty="0" smtClean="0"/>
              <a:t>VOŠ</a:t>
            </a:r>
          </a:p>
          <a:p>
            <a:pPr lvl="0" algn="just"/>
            <a:r>
              <a:rPr lang="cs-CZ" dirty="0"/>
              <a:t>SC 2.5 Energetické úspory v bytových domech</a:t>
            </a:r>
          </a:p>
          <a:p>
            <a:pPr lvl="0" algn="just"/>
            <a:r>
              <a:rPr lang="cs-CZ" dirty="0"/>
              <a:t>SC 4.1 CLLD 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835" y="2053479"/>
            <a:ext cx="4041622" cy="273387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907" y="5199016"/>
            <a:ext cx="2084554" cy="105930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857" y="5199014"/>
            <a:ext cx="2056485" cy="105931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6042" y="5199015"/>
            <a:ext cx="1796520" cy="103462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1352" y="5199016"/>
            <a:ext cx="1823395" cy="1047846"/>
          </a:xfrm>
          <a:prstGeom prst="rect">
            <a:avLst/>
          </a:prstGeom>
        </p:spPr>
      </p:pic>
      <p:sp>
        <p:nvSpPr>
          <p:cNvPr id="3" name="Šipka dolů 2"/>
          <p:cNvSpPr/>
          <p:nvPr/>
        </p:nvSpPr>
        <p:spPr>
          <a:xfrm>
            <a:off x="7374896" y="1575996"/>
            <a:ext cx="654406" cy="140233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nahoru, doprava i doleva 3"/>
          <p:cNvSpPr/>
          <p:nvPr/>
        </p:nvSpPr>
        <p:spPr>
          <a:xfrm rot="10800000">
            <a:off x="1703252" y="4517448"/>
            <a:ext cx="2668449" cy="1103928"/>
          </a:xfrm>
          <a:prstGeom prst="leftRight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66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157" y="1572495"/>
            <a:ext cx="3696843" cy="4095412"/>
          </a:xfrm>
        </p:spPr>
        <p:txBody>
          <a:bodyPr>
            <a:noAutofit/>
          </a:bodyPr>
          <a:lstStyle/>
          <a:p>
            <a:r>
              <a:rPr lang="cs-CZ" sz="2000" cap="small" dirty="0" smtClean="0"/>
              <a:t>hodnocení, realizace projektů</a:t>
            </a:r>
          </a:p>
          <a:p>
            <a:pPr marL="324000" indent="-342900">
              <a:buFontTx/>
              <a:buChar char="-"/>
            </a:pPr>
            <a:r>
              <a:rPr lang="cs-CZ" sz="2000" dirty="0" smtClean="0"/>
              <a:t>Rekonstrukce</a:t>
            </a:r>
            <a:r>
              <a:rPr lang="cs-CZ" sz="2000" dirty="0"/>
              <a:t>, modernizace </a:t>
            </a:r>
            <a:r>
              <a:rPr lang="cs-CZ" sz="2000" dirty="0" smtClean="0"/>
              <a:t>a </a:t>
            </a:r>
            <a:r>
              <a:rPr lang="cs-CZ" sz="2000" dirty="0"/>
              <a:t>výstavba terminálů jako významných přestupních uzlů veřejné dopravy, </a:t>
            </a:r>
            <a:endParaRPr lang="cs-CZ" sz="2000" dirty="0" smtClean="0"/>
          </a:p>
          <a:p>
            <a:pPr marL="324000" indent="-342900">
              <a:buFontTx/>
              <a:buChar char="-"/>
            </a:pPr>
            <a:r>
              <a:rPr lang="cs-CZ" sz="2000" dirty="0"/>
              <a:t>Rekonstrukce, modernizace a </a:t>
            </a:r>
            <a:r>
              <a:rPr lang="cs-CZ" sz="2000" dirty="0" smtClean="0"/>
              <a:t>výstavba </a:t>
            </a:r>
            <a:r>
              <a:rPr lang="cs-CZ" sz="2000" dirty="0"/>
              <a:t>samostatných </a:t>
            </a:r>
            <a:r>
              <a:rPr lang="cs-CZ" sz="2000" dirty="0" smtClean="0"/>
              <a:t>parkovacích </a:t>
            </a:r>
            <a:r>
              <a:rPr lang="cs-CZ" sz="2000" dirty="0"/>
              <a:t>systémů P+R, </a:t>
            </a:r>
            <a:r>
              <a:rPr lang="cs-CZ" sz="2000" dirty="0" smtClean="0"/>
              <a:t>K+R</a:t>
            </a:r>
            <a:r>
              <a:rPr lang="cs-CZ" sz="2000" dirty="0"/>
              <a:t>, </a:t>
            </a:r>
            <a:r>
              <a:rPr lang="cs-CZ" sz="2000" dirty="0" smtClean="0"/>
              <a:t>B+R </a:t>
            </a:r>
            <a:r>
              <a:rPr lang="cs-CZ" sz="2000" dirty="0"/>
              <a:t>nebo P+G jako prvků </a:t>
            </a:r>
            <a:r>
              <a:rPr lang="cs-CZ" sz="2000" dirty="0" smtClean="0"/>
              <a:t>podporujících </a:t>
            </a:r>
            <a:r>
              <a:rPr lang="cs-CZ" sz="2000" dirty="0" err="1"/>
              <a:t>multimodalitu</a:t>
            </a:r>
            <a:endParaRPr lang="cs-CZ" sz="2200" dirty="0"/>
          </a:p>
          <a:p>
            <a:pPr marL="324000" indent="-342900">
              <a:buFontTx/>
              <a:buChar char="-"/>
            </a:pPr>
            <a:endParaRPr lang="cs-CZ" sz="2000" dirty="0" smtClean="0">
              <a:solidFill>
                <a:schemeClr val="tx2"/>
              </a:solidFill>
            </a:endParaRPr>
          </a:p>
          <a:p>
            <a:endParaRPr lang="cs-CZ" sz="2200" dirty="0" smtClean="0"/>
          </a:p>
          <a:p>
            <a:endParaRPr lang="cs-CZ" sz="2200" dirty="0" smtClean="0"/>
          </a:p>
          <a:p>
            <a:pPr marL="342900" indent="-342900">
              <a:buFontTx/>
              <a:buChar char="-"/>
            </a:pPr>
            <a:endParaRPr lang="cs-CZ" sz="2200" dirty="0" smtClean="0"/>
          </a:p>
          <a:p>
            <a:pPr marL="342900" indent="-342900">
              <a:buFontTx/>
              <a:buChar char="-"/>
            </a:pPr>
            <a:endParaRPr lang="cs-CZ" sz="2200" dirty="0"/>
          </a:p>
          <a:p>
            <a:endParaRPr lang="cs-CZ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200" dirty="0" smtClean="0"/>
          </a:p>
          <a:p>
            <a:endParaRPr lang="cs-CZ" sz="2200" dirty="0">
              <a:solidFill>
                <a:srgbClr val="00529C"/>
              </a:solidFill>
            </a:endParaRPr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57200" y="487804"/>
            <a:ext cx="8229600" cy="94911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Územní odbor IROP pro </a:t>
            </a:r>
            <a:r>
              <a:rPr lang="cs-CZ" dirty="0" smtClean="0"/>
              <a:t>Pardubický kraj</a:t>
            </a:r>
            <a:br>
              <a:rPr lang="cs-CZ" dirty="0" smtClean="0"/>
            </a:br>
            <a:r>
              <a:rPr lang="cs-CZ" sz="2200" u="sng" cap="all" dirty="0"/>
              <a:t>SPECIALIZACE PRACOVIŠTĚ – terminály a Parkovací systémy</a:t>
            </a:r>
            <a:r>
              <a:rPr lang="cs-CZ" u="sng" cap="all" dirty="0"/>
              <a:t/>
            </a:r>
            <a:br>
              <a:rPr lang="cs-CZ" u="sng" cap="all" dirty="0"/>
            </a:b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24" y="1436914"/>
            <a:ext cx="3121152" cy="208178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3857613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6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1" y="1384664"/>
            <a:ext cx="8229600" cy="4835160"/>
          </a:xfrm>
        </p:spPr>
        <p:txBody>
          <a:bodyPr/>
          <a:lstStyle/>
          <a:p>
            <a:r>
              <a:rPr lang="cs-CZ" b="1" dirty="0" smtClean="0">
                <a:solidFill>
                  <a:srgbClr val="00529C"/>
                </a:solidFill>
              </a:rPr>
              <a:t>Specifika</a:t>
            </a:r>
            <a:r>
              <a:rPr lang="cs-CZ" dirty="0" smtClean="0">
                <a:solidFill>
                  <a:srgbClr val="00529C"/>
                </a:solidFill>
              </a:rPr>
              <a:t> </a:t>
            </a:r>
            <a:endParaRPr lang="cs-CZ" dirty="0">
              <a:solidFill>
                <a:srgbClr val="00529C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dirty="0"/>
              <a:t>Rozsáhlé projekty zahrnující parkoviště, přestupní prvky, telematiku </a:t>
            </a:r>
          </a:p>
          <a:p>
            <a:pPr marL="342900" indent="-342900" algn="just">
              <a:buFontTx/>
              <a:buChar char="-"/>
            </a:pPr>
            <a:r>
              <a:rPr lang="cs-CZ" dirty="0"/>
              <a:t>Veřejná podpora </a:t>
            </a:r>
            <a:r>
              <a:rPr lang="cs-CZ" dirty="0" smtClean="0"/>
              <a:t>– Podpora </a:t>
            </a:r>
            <a:r>
              <a:rPr lang="cs-CZ" dirty="0"/>
              <a:t>podléhá motivačnímu účinku podle čl. 6 Nařízení 651/2014. Motivační účinek je jedním z rozhodujících faktorů pro přidělení požadované </a:t>
            </a:r>
            <a:r>
              <a:rPr lang="cs-CZ" dirty="0" smtClean="0"/>
              <a:t>podpory; nelze zhodnocovat cizí (např. pronajatý majetek)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Dopravně inženýrská analýza</a:t>
            </a:r>
          </a:p>
          <a:p>
            <a:pPr marL="342900" indent="-342900" algn="just">
              <a:buFontTx/>
              <a:buChar char="-"/>
            </a:pPr>
            <a:r>
              <a:rPr lang="cs-CZ" dirty="0" smtClean="0"/>
              <a:t>Komerční </a:t>
            </a:r>
            <a:r>
              <a:rPr lang="cs-CZ" dirty="0"/>
              <a:t>prostory </a:t>
            </a:r>
            <a:r>
              <a:rPr lang="cs-CZ" dirty="0" smtClean="0"/>
              <a:t> (do 25% podlahové plochy budov) – musí být pronajaty </a:t>
            </a:r>
            <a:r>
              <a:rPr lang="cs-CZ" dirty="0"/>
              <a:t>na základě otevřeného, transparentního a nediskriminačního výběrového řízení. 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11227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Územní odbor IROP pro Pardubický kraj</a:t>
            </a:r>
            <a:br>
              <a:rPr lang="cs-CZ" dirty="0" smtClean="0"/>
            </a:br>
            <a:r>
              <a:rPr lang="cs-CZ" sz="2200" u="sng" cap="all" dirty="0"/>
              <a:t>SPECIALIZACE PRACOVIŠTĚ – terminály a Parkovací systémy</a:t>
            </a:r>
            <a:r>
              <a:rPr lang="cs-CZ" u="sng" cap="all" dirty="0"/>
              <a:t/>
            </a:r>
            <a:br>
              <a:rPr lang="cs-CZ" u="sng" cap="all" dirty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659" y="4211128"/>
            <a:ext cx="2502263" cy="187669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272" y="4172791"/>
            <a:ext cx="3906746" cy="19533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8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1939"/>
            <a:ext cx="8229600" cy="61762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Modernizace přestupního terminálu v Kolíně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Obrázek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007" y="1776563"/>
            <a:ext cx="7397985" cy="398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26815" y="856061"/>
            <a:ext cx="7833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Žadatel: město Kolín</a:t>
            </a:r>
          </a:p>
          <a:p>
            <a:r>
              <a:rPr lang="cs-CZ" sz="1600" b="1" dirty="0" smtClean="0"/>
              <a:t>24. Výzva IROP</a:t>
            </a:r>
          </a:p>
          <a:p>
            <a:r>
              <a:rPr lang="cs-CZ" sz="1600" b="1" dirty="0" smtClean="0"/>
              <a:t>CZV: 49 779 135,97 Kč; podíl EU: 42 312 265,57 Kč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357059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51" y="1084263"/>
            <a:ext cx="7236541" cy="4819650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Modernizace přestupního terminálu v Kolíně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67494"/>
            <a:ext cx="5054984" cy="5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2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/>
              <a:t>Dopravní terminál Moravská Třebová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52" y="1084263"/>
            <a:ext cx="3614737" cy="4819650"/>
          </a:xfrm>
        </p:spPr>
      </p:pic>
      <p:pic>
        <p:nvPicPr>
          <p:cNvPr id="9" name="Obrázek 8" descr="C:\Users\KoblizkovaA\Desktop\Smart aktivity\1919_Terminál Moravská Třebová\1919_Mor. Třebová_cyklověž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6416" y="2427518"/>
            <a:ext cx="4116343" cy="332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181882" y="1203354"/>
            <a:ext cx="4962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Žadatel: město Moravská Třebová</a:t>
            </a:r>
          </a:p>
          <a:p>
            <a:r>
              <a:rPr lang="cs-CZ" dirty="0" smtClean="0"/>
              <a:t>24. Výzva IROP</a:t>
            </a:r>
          </a:p>
          <a:p>
            <a:r>
              <a:rPr lang="cs-CZ" dirty="0" smtClean="0"/>
              <a:t>CZV: 21 908 504,73 Kč; podíle EU: 18 622 229,02 Kč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962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704713"/>
          </a:xfrm>
        </p:spPr>
        <p:txBody>
          <a:bodyPr>
            <a:noAutofit/>
          </a:bodyPr>
          <a:lstStyle/>
          <a:p>
            <a:pPr algn="ctr"/>
            <a:r>
              <a:rPr lang="cs-CZ" sz="2400" dirty="0"/>
              <a:t>Vybudování přestupního terminálu autobusové dopravy v obci </a:t>
            </a:r>
            <a:r>
              <a:rPr lang="cs-CZ" sz="2400" dirty="0" smtClean="0"/>
              <a:t>Rohovládová </a:t>
            </a:r>
            <a:r>
              <a:rPr lang="cs-CZ" sz="2400" dirty="0"/>
              <a:t>Bělá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031966"/>
            <a:ext cx="7462092" cy="888276"/>
          </a:xfrm>
        </p:spPr>
        <p:txBody>
          <a:bodyPr>
            <a:normAutofit fontScale="85000" lnSpcReduction="10000"/>
          </a:bodyPr>
          <a:lstStyle/>
          <a:p>
            <a:r>
              <a:rPr lang="cs-CZ" sz="1900" dirty="0" smtClean="0"/>
              <a:t>Žadatel: obec Rohovládová Bělá</a:t>
            </a:r>
          </a:p>
          <a:p>
            <a:r>
              <a:rPr lang="cs-CZ" sz="1900" dirty="0" smtClean="0"/>
              <a:t>53</a:t>
            </a:r>
            <a:r>
              <a:rPr lang="cs-CZ" sz="1900" dirty="0"/>
              <a:t>. </a:t>
            </a:r>
            <a:r>
              <a:rPr lang="cs-CZ" sz="1900" dirty="0" smtClean="0"/>
              <a:t>Výzva IROP (CLLD); 3</a:t>
            </a:r>
            <a:r>
              <a:rPr lang="cs-CZ" sz="1900" dirty="0"/>
              <a:t>. výzva MAS </a:t>
            </a:r>
            <a:r>
              <a:rPr lang="cs-CZ" sz="1900" dirty="0" err="1"/>
              <a:t>Bohdanečsko</a:t>
            </a:r>
            <a:endParaRPr lang="cs-CZ" sz="1900" dirty="0"/>
          </a:p>
          <a:p>
            <a:r>
              <a:rPr lang="cs-CZ" dirty="0" smtClean="0"/>
              <a:t>CZV     3 157 894,00 Kč, podíl EU: 2 999 999,30 Kč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300" y="2012560"/>
            <a:ext cx="6815400" cy="394888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5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dirty="0"/>
              <a:t>Vybudování přestupního terminálu autobusové dopravy v obci </a:t>
            </a:r>
            <a:r>
              <a:rPr lang="cs-CZ" sz="2800" dirty="0" smtClean="0"/>
              <a:t>Rohovládová </a:t>
            </a:r>
            <a:r>
              <a:rPr lang="cs-CZ" sz="2800" dirty="0"/>
              <a:t>Bělá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988" y="1297577"/>
            <a:ext cx="6843549" cy="445008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4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3d man global  business  signing paper over the internet  isolated on white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9314" y="4093029"/>
            <a:ext cx="3317966" cy="20400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1269" y="961577"/>
            <a:ext cx="8223097" cy="4059995"/>
          </a:xfrm>
        </p:spPr>
        <p:txBody>
          <a:bodyPr>
            <a:noAutofit/>
          </a:bodyPr>
          <a:lstStyle/>
          <a:p>
            <a:r>
              <a:rPr lang="cs-CZ" sz="2000" b="1" u="sng" cap="all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Příprava projektu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 smtClean="0"/>
              <a:t>Pravidelně </a:t>
            </a:r>
            <a:r>
              <a:rPr lang="cs-CZ" sz="2000" dirty="0"/>
              <a:t>sledovat webové stránky IROP </a:t>
            </a:r>
            <a:r>
              <a:rPr lang="cs-CZ" sz="2000" dirty="0" smtClean="0"/>
              <a:t>(MMR, Centrum)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 smtClean="0"/>
              <a:t>Využívat </a:t>
            </a:r>
            <a:r>
              <a:rPr lang="cs-CZ" sz="2000" dirty="0"/>
              <a:t>komunikační kanály konzultačního servisu IROP </a:t>
            </a:r>
            <a:r>
              <a:rPr lang="cs-CZ" sz="2000" dirty="0" smtClean="0"/>
              <a:t>2 – </a:t>
            </a:r>
            <a:r>
              <a:rPr lang="cs-CZ" sz="2000" b="1" u="sng" dirty="0" smtClean="0"/>
              <a:t>Konzultovat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b="1" u="sng" dirty="0"/>
              <a:t>Účastnit se seminářů MMR/Centra k plánovaným výzvám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 smtClean="0"/>
              <a:t>Inspirovat se dokumentací </a:t>
            </a:r>
            <a:r>
              <a:rPr lang="cs-CZ" sz="2000" dirty="0"/>
              <a:t>z již </a:t>
            </a:r>
            <a:r>
              <a:rPr lang="cs-CZ" sz="2000" dirty="0" smtClean="0"/>
              <a:t>zrealizovaných výzev </a:t>
            </a:r>
            <a:r>
              <a:rPr lang="cs-CZ" sz="2000" dirty="0"/>
              <a:t>a </a:t>
            </a:r>
            <a:r>
              <a:rPr lang="cs-CZ" sz="2000" dirty="0" smtClean="0"/>
              <a:t>projektů </a:t>
            </a:r>
            <a:r>
              <a:rPr lang="cs-CZ" sz="2000" dirty="0"/>
              <a:t>IROP </a:t>
            </a:r>
            <a:r>
              <a:rPr lang="cs-CZ" sz="2000" dirty="0" smtClean="0">
                <a:solidFill>
                  <a:srgbClr val="00529C"/>
                </a:solidFill>
              </a:rPr>
              <a:t>(</a:t>
            </a:r>
            <a:r>
              <a:rPr lang="cs-CZ" sz="2000" dirty="0" smtClean="0">
                <a:solidFill>
                  <a:srgbClr val="00529C"/>
                </a:solidFill>
                <a:hlinkClick r:id="rId4"/>
              </a:rPr>
              <a:t>https</a:t>
            </a:r>
            <a:r>
              <a:rPr lang="cs-CZ" sz="2000" dirty="0">
                <a:solidFill>
                  <a:srgbClr val="00529C"/>
                </a:solidFill>
                <a:hlinkClick r:id="rId4"/>
              </a:rPr>
              <a:t>://</a:t>
            </a:r>
            <a:r>
              <a:rPr lang="cs-CZ" sz="2000" dirty="0" smtClean="0">
                <a:solidFill>
                  <a:srgbClr val="00529C"/>
                </a:solidFill>
                <a:hlinkClick r:id="rId4"/>
              </a:rPr>
              <a:t>irop.mmr.cz/</a:t>
            </a:r>
            <a:r>
              <a:rPr lang="cs-CZ" sz="2000" dirty="0" err="1" smtClean="0">
                <a:solidFill>
                  <a:srgbClr val="00529C"/>
                </a:solidFill>
                <a:hlinkClick r:id="rId4"/>
              </a:rPr>
              <a:t>cs</a:t>
            </a:r>
            <a:r>
              <a:rPr lang="cs-CZ" sz="2000" dirty="0" smtClean="0">
                <a:solidFill>
                  <a:srgbClr val="00529C"/>
                </a:solidFill>
                <a:hlinkClick r:id="rId4"/>
              </a:rPr>
              <a:t>/</a:t>
            </a:r>
            <a:r>
              <a:rPr lang="cs-CZ" sz="2000" dirty="0" err="1" smtClean="0">
                <a:solidFill>
                  <a:srgbClr val="00529C"/>
                </a:solidFill>
                <a:hlinkClick r:id="rId4"/>
              </a:rPr>
              <a:t>Vyzvy</a:t>
            </a:r>
            <a:r>
              <a:rPr lang="cs-CZ" sz="2000" dirty="0" smtClean="0">
                <a:solidFill>
                  <a:srgbClr val="00529C"/>
                </a:solidFill>
              </a:rPr>
              <a:t>)</a:t>
            </a:r>
            <a:endParaRPr lang="cs-CZ" sz="2000" dirty="0">
              <a:solidFill>
                <a:srgbClr val="00529C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/>
              <a:t>Soustředit se na </a:t>
            </a:r>
            <a:r>
              <a:rPr lang="cs-CZ" sz="2000" b="1" u="sng" dirty="0"/>
              <a:t>výběr zpracovatelské </a:t>
            </a:r>
            <a:r>
              <a:rPr lang="cs-CZ" sz="2000" b="1" u="sng" dirty="0" smtClean="0"/>
              <a:t>agentury</a:t>
            </a:r>
            <a:r>
              <a:rPr lang="cs-CZ" sz="2000" b="1" dirty="0" smtClean="0"/>
              <a:t> </a:t>
            </a:r>
            <a:r>
              <a:rPr lang="cs-CZ" sz="2000" dirty="0"/>
              <a:t>a vymezení smluvních podmínek</a:t>
            </a:r>
            <a:r>
              <a:rPr lang="cs-CZ" sz="2000" dirty="0" smtClean="0"/>
              <a:t>, </a:t>
            </a:r>
            <a:r>
              <a:rPr lang="cs-CZ" sz="2000" b="1" u="sng" dirty="0"/>
              <a:t>ověřit si </a:t>
            </a:r>
            <a:r>
              <a:rPr lang="cs-CZ" sz="2000" b="1" u="sng" dirty="0" smtClean="0"/>
              <a:t>reference agentury a její spolehlivost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Seznámit </a:t>
            </a:r>
            <a:r>
              <a:rPr lang="cs-CZ" sz="2000" dirty="0"/>
              <a:t>se s </a:t>
            </a:r>
            <a:r>
              <a:rPr lang="cs-CZ" sz="2000" dirty="0" smtClean="0"/>
              <a:t>příručkami </a:t>
            </a:r>
            <a:r>
              <a:rPr lang="cs-CZ" sz="2000" dirty="0"/>
              <a:t>pro monitorovací systém (MS 2021+)</a:t>
            </a:r>
          </a:p>
          <a:p>
            <a:endParaRPr lang="cs-CZ" b="1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78971" y="235046"/>
            <a:ext cx="8229600" cy="822325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 smtClean="0"/>
              <a:t>Doporučení pro žadatele ze zkušeností Centra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73055"/>
            <a:ext cx="5054984" cy="5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2">
            <a:extLst/>
          </p:cNvPr>
          <p:cNvSpPr txBox="1">
            <a:spLocks/>
          </p:cNvSpPr>
          <p:nvPr/>
        </p:nvSpPr>
        <p:spPr>
          <a:xfrm>
            <a:off x="360457" y="1204010"/>
            <a:ext cx="1861010" cy="41872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92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altLang="cs-CZ" sz="2000" b="1" u="sng" dirty="0" smtClean="0">
                <a:solidFill>
                  <a:srgbClr val="00529C"/>
                </a:solidFill>
              </a:rPr>
              <a:t>Kdo jsme</a:t>
            </a:r>
            <a:endParaRPr lang="cs-CZ" altLang="cs-CZ" sz="2000" b="1" u="sng" dirty="0">
              <a:solidFill>
                <a:srgbClr val="00529C"/>
              </a:solidFill>
            </a:endParaRPr>
          </a:p>
        </p:txBody>
      </p:sp>
      <p:sp>
        <p:nvSpPr>
          <p:cNvPr id="10" name="Zástupný symbol pro obsah 13">
            <a:extLst/>
          </p:cNvPr>
          <p:cNvSpPr txBox="1">
            <a:spLocks/>
          </p:cNvSpPr>
          <p:nvPr/>
        </p:nvSpPr>
        <p:spPr>
          <a:xfrm>
            <a:off x="4571403" y="1607954"/>
            <a:ext cx="4347128" cy="560689"/>
          </a:xfrm>
          <a:prstGeom prst="rect">
            <a:avLst/>
          </a:prstGeom>
        </p:spPr>
        <p:txBody>
          <a:bodyPr>
            <a:normAutofit/>
          </a:bodyPr>
          <a:lstStyle>
            <a:lvl1pPr marL="228029" indent="-228029" algn="l" defTabSz="912114" rtl="0" eaLnBrk="1" latinLnBrk="0" hangingPunct="1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4086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0143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6200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2257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34823"/>
              </a:buClr>
              <a:buNone/>
              <a:defRPr/>
            </a:pPr>
            <a:endParaRPr lang="cs-CZ" altLang="cs-CZ" sz="1499" dirty="0"/>
          </a:p>
        </p:txBody>
      </p:sp>
      <p:sp>
        <p:nvSpPr>
          <p:cNvPr id="14" name="Zástupný symbol pro obsah 13">
            <a:extLst/>
          </p:cNvPr>
          <p:cNvSpPr txBox="1">
            <a:spLocks/>
          </p:cNvSpPr>
          <p:nvPr/>
        </p:nvSpPr>
        <p:spPr>
          <a:xfrm>
            <a:off x="203176" y="1646919"/>
            <a:ext cx="7052635" cy="962714"/>
          </a:xfrm>
          <a:prstGeom prst="rect">
            <a:avLst/>
          </a:prstGeom>
        </p:spPr>
        <p:txBody>
          <a:bodyPr>
            <a:noAutofit/>
          </a:bodyPr>
          <a:lstStyle>
            <a:lvl1pPr marL="228029" indent="-228029" algn="l" defTabSz="912114" rtl="0" eaLnBrk="1" latinLnBrk="0" hangingPunct="1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4086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0143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6200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2257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42925" indent="-361950">
              <a:spcBef>
                <a:spcPts val="0"/>
              </a:spcBef>
              <a:buClr>
                <a:srgbClr val="634823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800" b="1" dirty="0"/>
              <a:t>Státní příspěvková organizace </a:t>
            </a:r>
            <a:r>
              <a:rPr lang="cs-CZ" altLang="cs-CZ" sz="1800" dirty="0"/>
              <a:t>(zákon </a:t>
            </a:r>
            <a:r>
              <a:rPr lang="cs-CZ" altLang="cs-CZ" sz="1800" cap="none" dirty="0" smtClean="0"/>
              <a:t>č</a:t>
            </a:r>
            <a:r>
              <a:rPr lang="cs-CZ" altLang="cs-CZ" sz="1800" dirty="0" smtClean="0"/>
              <a:t>. </a:t>
            </a:r>
            <a:r>
              <a:rPr lang="cs-CZ" altLang="cs-CZ" sz="1800" dirty="0"/>
              <a:t>248/2000 </a:t>
            </a:r>
            <a:r>
              <a:rPr lang="cs-CZ" altLang="cs-CZ" sz="1800" dirty="0" smtClean="0"/>
              <a:t>s</a:t>
            </a:r>
            <a:r>
              <a:rPr lang="cs-CZ" altLang="cs-CZ" sz="1800" cap="none" dirty="0" smtClean="0"/>
              <a:t>b</a:t>
            </a:r>
            <a:r>
              <a:rPr lang="cs-CZ" altLang="cs-CZ" sz="1800" dirty="0" smtClean="0"/>
              <a:t>.)</a:t>
            </a:r>
            <a:endParaRPr lang="cs-CZ" altLang="cs-CZ" sz="1800" dirty="0"/>
          </a:p>
          <a:p>
            <a:pPr marL="542925" indent="-361950">
              <a:spcBef>
                <a:spcPts val="0"/>
              </a:spcBef>
              <a:buClr>
                <a:srgbClr val="634823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800" b="1" dirty="0"/>
              <a:t>podřízená Ministerstvu pro místní rozvoj </a:t>
            </a:r>
            <a:r>
              <a:rPr lang="cs-CZ" altLang="cs-CZ" sz="1800" dirty="0"/>
              <a:t>(statut Centra)</a:t>
            </a:r>
          </a:p>
          <a:p>
            <a:pPr marL="542925" indent="-361950">
              <a:spcBef>
                <a:spcPts val="0"/>
              </a:spcBef>
              <a:buClr>
                <a:srgbClr val="634823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800" b="1" dirty="0"/>
              <a:t>SLUŽEBNÍ ÚŘAD </a:t>
            </a:r>
            <a:r>
              <a:rPr lang="cs-CZ" altLang="cs-CZ" sz="1800" dirty="0"/>
              <a:t>( zákon </a:t>
            </a:r>
            <a:r>
              <a:rPr lang="cs-CZ" altLang="cs-CZ" sz="1800" cap="none" dirty="0" smtClean="0"/>
              <a:t>č</a:t>
            </a:r>
            <a:r>
              <a:rPr lang="cs-CZ" altLang="cs-CZ" sz="1800" dirty="0" smtClean="0"/>
              <a:t>. 248/2000 </a:t>
            </a:r>
            <a:r>
              <a:rPr lang="cs-CZ" altLang="cs-CZ" sz="1800" dirty="0"/>
              <a:t>S</a:t>
            </a:r>
            <a:r>
              <a:rPr lang="cs-CZ" altLang="cs-CZ" sz="1800" cap="none" dirty="0"/>
              <a:t>b</a:t>
            </a:r>
            <a:r>
              <a:rPr lang="cs-CZ" altLang="cs-CZ" sz="1800" dirty="0" smtClean="0"/>
              <a:t>. </a:t>
            </a:r>
            <a:r>
              <a:rPr lang="cs-CZ" altLang="cs-CZ" sz="1800" cap="none" dirty="0" smtClean="0"/>
              <a:t>a</a:t>
            </a:r>
            <a:r>
              <a:rPr lang="cs-CZ" altLang="cs-CZ" sz="1800" dirty="0" smtClean="0"/>
              <a:t> </a:t>
            </a:r>
            <a:r>
              <a:rPr lang="cs-CZ" altLang="cs-CZ" sz="1800" cap="none" dirty="0" smtClean="0"/>
              <a:t>č</a:t>
            </a:r>
            <a:r>
              <a:rPr lang="cs-CZ" altLang="cs-CZ" sz="1800" dirty="0" smtClean="0"/>
              <a:t>. 234/2014 S</a:t>
            </a:r>
            <a:r>
              <a:rPr lang="cs-CZ" altLang="cs-CZ" sz="1800" cap="none" dirty="0" smtClean="0"/>
              <a:t>b</a:t>
            </a:r>
            <a:r>
              <a:rPr lang="cs-CZ" altLang="cs-CZ" sz="1800" dirty="0" smtClean="0"/>
              <a:t>.)</a:t>
            </a:r>
          </a:p>
          <a:p>
            <a:pPr marL="542925" indent="-361950">
              <a:spcBef>
                <a:spcPts val="0"/>
              </a:spcBef>
              <a:buClr>
                <a:srgbClr val="634823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800" b="1" dirty="0" smtClean="0"/>
              <a:t>Jsme nositeli ČSN EN ISO 9001 : 2015</a:t>
            </a:r>
            <a:endParaRPr lang="cs-CZ" altLang="cs-CZ" sz="1800" b="1" dirty="0"/>
          </a:p>
        </p:txBody>
      </p:sp>
      <p:sp>
        <p:nvSpPr>
          <p:cNvPr id="17" name="Zástupný symbol pro obsah 13">
            <a:extLst/>
          </p:cNvPr>
          <p:cNvSpPr txBox="1">
            <a:spLocks/>
          </p:cNvSpPr>
          <p:nvPr/>
        </p:nvSpPr>
        <p:spPr>
          <a:xfrm>
            <a:off x="203176" y="4240104"/>
            <a:ext cx="8578763" cy="17822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defTabSz="912114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None/>
              <a:defRPr sz="1995" b="1" cap="all" baseline="0">
                <a:effectLst/>
              </a:defRPr>
            </a:lvl1pPr>
            <a:lvl2pPr marL="684086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cap="all" baseline="0">
                <a:effectLst/>
              </a:defRPr>
            </a:lvl2pPr>
            <a:lvl3pPr marL="1140143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cap="all" baseline="0">
                <a:effectLst/>
              </a:defRPr>
            </a:lvl3pPr>
            <a:lvl4pPr marL="1596200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4pPr>
            <a:lvl5pPr marL="2052257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5pPr>
            <a:lvl6pPr marL="2508314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6pPr>
            <a:lvl7pPr marL="2964371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7pPr>
            <a:lvl8pPr marL="3420428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8pPr>
            <a:lvl9pPr marL="3876485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9pPr>
          </a:lstStyle>
          <a:p>
            <a:pPr marL="542925" lvl="1" indent="-361950">
              <a:buFont typeface="Wingdings" panose="05000000000000000000" pitchFamily="2" charset="2"/>
              <a:buChar char="Ø"/>
              <a:tabLst>
                <a:tab pos="1612900" algn="l"/>
                <a:tab pos="5562600" algn="l"/>
              </a:tabLst>
            </a:pPr>
            <a:r>
              <a:rPr lang="cs-CZ" sz="1800" b="1" dirty="0" smtClean="0"/>
              <a:t>Centrum </a:t>
            </a:r>
            <a:r>
              <a:rPr lang="cs-CZ" sz="1800" b="1" dirty="0"/>
              <a:t>od počátku své historie administrovalo programy za více než </a:t>
            </a:r>
            <a:r>
              <a:rPr lang="cs-CZ" sz="1800" b="1" dirty="0" smtClean="0"/>
              <a:t>200 </a:t>
            </a:r>
            <a:r>
              <a:rPr lang="cs-CZ" sz="1800" b="1" dirty="0"/>
              <a:t>mld. Kč (7,35 mld. EUR</a:t>
            </a:r>
            <a:r>
              <a:rPr lang="cs-CZ" sz="1800" b="1" dirty="0" smtClean="0"/>
              <a:t>) ve více než 25 </a:t>
            </a:r>
            <a:r>
              <a:rPr lang="cs-CZ" sz="1800" b="1" dirty="0" smtClean="0"/>
              <a:t>tisících </a:t>
            </a:r>
            <a:r>
              <a:rPr lang="cs-CZ" sz="1800" b="1" dirty="0" smtClean="0"/>
              <a:t>projektech;</a:t>
            </a:r>
          </a:p>
          <a:p>
            <a:pPr marL="542925" lvl="1" indent="-361950">
              <a:buFont typeface="Wingdings" panose="05000000000000000000" pitchFamily="2" charset="2"/>
              <a:buChar char="Ø"/>
              <a:tabLst>
                <a:tab pos="1612900" algn="l"/>
                <a:tab pos="5562600" algn="l"/>
              </a:tabLst>
            </a:pPr>
            <a:r>
              <a:rPr lang="cs-CZ" sz="1800" b="1" dirty="0" smtClean="0"/>
              <a:t>Centrum </a:t>
            </a:r>
            <a:r>
              <a:rPr lang="cs-CZ" sz="1800" b="1" dirty="0"/>
              <a:t>administruje v tomto programovém období 2014 – 2020 více než 1/5 (cca 21%) finanční alokace všech programů EU v ČR </a:t>
            </a:r>
            <a:r>
              <a:rPr lang="cs-CZ" sz="1800" b="1" dirty="0" smtClean="0"/>
              <a:t>(140 MLD. Kč)</a:t>
            </a:r>
            <a:endParaRPr lang="cs-CZ" sz="1800" b="1" u="sng" dirty="0"/>
          </a:p>
          <a:p>
            <a:pPr marL="285750" indent="-285750"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cs-CZ" sz="1200" dirty="0" smtClean="0">
              <a:solidFill>
                <a:srgbClr val="00529C"/>
              </a:solidFill>
            </a:endParaRPr>
          </a:p>
          <a:p>
            <a:pPr>
              <a:defRPr/>
            </a:pPr>
            <a:endParaRPr lang="cs-CZ" sz="1200" dirty="0" smtClean="0"/>
          </a:p>
          <a:p>
            <a:pPr>
              <a:defRPr/>
            </a:pPr>
            <a:endParaRPr lang="cs-CZ" sz="1200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1001027"/>
            <a:ext cx="9144000" cy="28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963131" y="362271"/>
            <a:ext cx="705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00529C"/>
                </a:solidFill>
              </a:rPr>
              <a:t>Centrum pro regionální rozvoj České republiky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33352" y="3507921"/>
            <a:ext cx="834651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529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24 </a:t>
            </a:r>
            <a:r>
              <a:rPr lang="cs-CZ" sz="2400" b="1" dirty="0" smtClean="0">
                <a:solidFill>
                  <a:schemeClr val="bg1"/>
                </a:solidFill>
              </a:rPr>
              <a:t>let - historická zkušenost s administrací a kontrolou projektů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19" name="Obrázek 18">
            <a:extLst/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710" y="1068470"/>
            <a:ext cx="1467341" cy="195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ázek 14">
            <a:extLst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577" y="1983165"/>
            <a:ext cx="1392586" cy="1421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73055"/>
            <a:ext cx="5054984" cy="5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https://stavba.tzb-info.cz/docu/clanky/0202/020260on.jpg">
            <a:hlinkClick r:id="rId3" tooltip="&quot;© Fotolia.com&quot;"/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896" y="3901439"/>
            <a:ext cx="3466011" cy="22058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9633" y="1342558"/>
            <a:ext cx="8577943" cy="265341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Připravit kvalitní rozpočet na veškeré aktivity projektu (zejména u </a:t>
            </a:r>
            <a:r>
              <a:rPr lang="cs-CZ" sz="2000" dirty="0"/>
              <a:t>větších investičních </a:t>
            </a:r>
            <a:r>
              <a:rPr lang="cs-CZ" sz="2000" dirty="0" smtClean="0"/>
              <a:t>projektů)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Zvážit způsob financování </a:t>
            </a:r>
            <a:r>
              <a:rPr lang="cs-CZ" sz="2000" b="1" dirty="0"/>
              <a:t>vlastních zdrojů </a:t>
            </a:r>
            <a:r>
              <a:rPr lang="cs-CZ" sz="2000" dirty="0"/>
              <a:t>žadatele </a:t>
            </a:r>
            <a:br>
              <a:rPr lang="cs-CZ" sz="2000" dirty="0"/>
            </a:br>
            <a:r>
              <a:rPr lang="cs-CZ" sz="2000" dirty="0"/>
              <a:t>(nižší míra podpory a nutnost financování projektu v době udržitelnosti).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 smtClean="0"/>
              <a:t>Mít interně projednané projektové záměry a zajistit si jejich </a:t>
            </a:r>
            <a:r>
              <a:rPr lang="cs-CZ" sz="2000" dirty="0"/>
              <a:t>případné </a:t>
            </a:r>
            <a:r>
              <a:rPr lang="cs-CZ" sz="2000" dirty="0" smtClean="0"/>
              <a:t>zařazení do </a:t>
            </a:r>
            <a:r>
              <a:rPr lang="cs-CZ" sz="2000" dirty="0"/>
              <a:t>strategických dokumentů </a:t>
            </a:r>
            <a:r>
              <a:rPr lang="cs-CZ" sz="2000" dirty="0" smtClean="0"/>
              <a:t>(např. KAP</a:t>
            </a:r>
            <a:r>
              <a:rPr lang="cs-CZ" sz="2000" dirty="0"/>
              <a:t>, </a:t>
            </a:r>
            <a:r>
              <a:rPr lang="cs-CZ" sz="2000" dirty="0" smtClean="0"/>
              <a:t>MAP - vzdělávání)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 smtClean="0"/>
              <a:t>Soustředit </a:t>
            </a:r>
            <a:r>
              <a:rPr lang="cs-CZ" sz="2000" dirty="0"/>
              <a:t>se </a:t>
            </a:r>
            <a:r>
              <a:rPr lang="cs-CZ" sz="2000" dirty="0" smtClean="0"/>
              <a:t>na </a:t>
            </a:r>
            <a:r>
              <a:rPr lang="cs-CZ" sz="2000" b="1" u="sng" dirty="0" smtClean="0"/>
              <a:t>včasné </a:t>
            </a:r>
            <a:r>
              <a:rPr lang="cs-CZ" sz="2000" b="1" u="sng" dirty="0"/>
              <a:t>zpracování projektové dokumentace </a:t>
            </a:r>
            <a:r>
              <a:rPr lang="cs-CZ" sz="2000" dirty="0"/>
              <a:t>a získávání stavebních </a:t>
            </a:r>
            <a:r>
              <a:rPr lang="cs-CZ" sz="2000" dirty="0" smtClean="0"/>
              <a:t>povolení/územních rozhodnutí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u="sng" dirty="0" smtClean="0"/>
              <a:t>Respektovat </a:t>
            </a:r>
            <a:r>
              <a:rPr lang="cs-CZ" sz="2000" b="1" u="sng" dirty="0"/>
              <a:t>Zákon o zadávání veřejných </a:t>
            </a:r>
            <a:r>
              <a:rPr lang="cs-CZ" sz="2000" b="1" u="sng" dirty="0" smtClean="0"/>
              <a:t>zakázek</a:t>
            </a:r>
          </a:p>
          <a:p>
            <a:r>
              <a:rPr lang="cs-CZ" sz="2000" b="1" u="sng" dirty="0" smtClean="0"/>
              <a:t> </a:t>
            </a:r>
            <a:r>
              <a:rPr lang="cs-CZ" sz="2000" b="1" u="sng" dirty="0"/>
              <a:t>a vydané metodiky IROP k zadávání veřejných zakázek</a:t>
            </a:r>
            <a:endParaRPr lang="cs-CZ" sz="2000" b="1" dirty="0"/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78971" y="235046"/>
            <a:ext cx="8229600" cy="822325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 smtClean="0"/>
              <a:t>Doporučení pro žadatele ze zkušeností Centra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4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1468978"/>
            <a:ext cx="8229600" cy="2894016"/>
          </a:xfrm>
        </p:spPr>
        <p:txBody>
          <a:bodyPr>
            <a:noAutofit/>
          </a:bodyPr>
          <a:lstStyle/>
          <a:p>
            <a:r>
              <a:rPr lang="cs-CZ" sz="2000" b="1" u="sng" cap="all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Realizace a řízení projektů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Zavést a dodržovat metodiku řízení projektů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/>
              <a:t>Soustředit se na </a:t>
            </a:r>
            <a:r>
              <a:rPr lang="cs-CZ" u="sng" dirty="0" smtClean="0"/>
              <a:t>vybudování </a:t>
            </a:r>
            <a:r>
              <a:rPr lang="cs-CZ" u="sng" dirty="0"/>
              <a:t>stabilních realizačních týmů </a:t>
            </a:r>
            <a:r>
              <a:rPr lang="cs-CZ" dirty="0"/>
              <a:t>s přesným vymezením kompetencí a </a:t>
            </a:r>
            <a:r>
              <a:rPr lang="cs-CZ" dirty="0" smtClean="0"/>
              <a:t>odpovědností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u="sng" dirty="0"/>
              <a:t>Ponechat si přístup do monitorovacího systému</a:t>
            </a:r>
            <a:r>
              <a:rPr lang="cs-CZ" dirty="0"/>
              <a:t> a pravidelně se informovat o stavu administrace projektu v případě využití služeb zpracovatelské agentury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 smtClean="0"/>
              <a:t>Vést oddělenou účetní evidenci projektu. 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78971" y="235046"/>
            <a:ext cx="8229600" cy="822325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 smtClean="0"/>
              <a:t>Doporučení pro příjemce ze zkušeností Centra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pic>
        <p:nvPicPr>
          <p:cNvPr id="7" name="Obrázek 6" descr="3d white people business concept, isolated white background, 3d image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94514" y="3770811"/>
            <a:ext cx="3396343" cy="2255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77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La tercera persona pequeña marca una marca en la celda. Imagen 3d. Fondo blanco.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68497" y="1567543"/>
            <a:ext cx="2175136" cy="31612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352" y="1490340"/>
            <a:ext cx="6335145" cy="4146454"/>
          </a:xfrm>
        </p:spPr>
        <p:txBody>
          <a:bodyPr>
            <a:noAutofit/>
          </a:bodyPr>
          <a:lstStyle/>
          <a:p>
            <a:r>
              <a:rPr lang="cs-CZ" sz="2000" b="1" u="sng" cap="all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Realizace a řízení projektů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 smtClean="0"/>
              <a:t>Klást </a:t>
            </a:r>
            <a:r>
              <a:rPr lang="cs-CZ" dirty="0"/>
              <a:t>velký důraz na vymezení </a:t>
            </a:r>
            <a:r>
              <a:rPr lang="cs-CZ" dirty="0" smtClean="0"/>
              <a:t>a </a:t>
            </a:r>
            <a:r>
              <a:rPr lang="cs-CZ" b="1" u="sng" dirty="0" smtClean="0"/>
              <a:t>dodržování smluvních podmínek u </a:t>
            </a:r>
            <a:r>
              <a:rPr lang="cs-CZ" b="1" u="sng" dirty="0"/>
              <a:t>veřejných </a:t>
            </a:r>
            <a:r>
              <a:rPr lang="cs-CZ" b="1" u="sng" dirty="0" smtClean="0"/>
              <a:t>zakázek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/>
              <a:t>Dodržovat/kontrolovat oceňování změn/dodatků dle stanovených smluvních podmínek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 smtClean="0"/>
              <a:t>Dodržovat </a:t>
            </a:r>
            <a:r>
              <a:rPr lang="cs-CZ" dirty="0"/>
              <a:t>povinnost uveřejňování </a:t>
            </a:r>
            <a:r>
              <a:rPr lang="cs-CZ" dirty="0" smtClean="0"/>
              <a:t>smluv a dodatků </a:t>
            </a:r>
            <a:r>
              <a:rPr lang="cs-CZ" dirty="0"/>
              <a:t>v Registru smluv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 smtClean="0"/>
              <a:t>Změny plánovaných aktivit v projektech v </a:t>
            </a:r>
            <a:r>
              <a:rPr lang="cs-CZ" dirty="0"/>
              <a:t>předstihu konzultovat s </a:t>
            </a:r>
            <a:r>
              <a:rPr lang="cs-CZ" dirty="0" smtClean="0"/>
              <a:t>manažerem projektu – za předem neoznámené změny hrozí sankce</a:t>
            </a:r>
          </a:p>
          <a:p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b="1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b="1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78971" y="235046"/>
            <a:ext cx="8229600" cy="822325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 smtClean="0"/>
              <a:t>Doporučení pro příjemce ze zkušeností Centra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7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1112042"/>
            <a:ext cx="7772400" cy="199729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Děkujeme za pozornost.</a:t>
            </a:r>
            <a:b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1600" dirty="0"/>
              <a:t/>
            </a:r>
            <a:br>
              <a:rPr lang="cs-CZ" sz="1600" dirty="0"/>
            </a:br>
            <a:endParaRPr lang="cs-CZ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609600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505046" y="2432230"/>
            <a:ext cx="795315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sz="2000" dirty="0" smtClean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18012" y="3896390"/>
            <a:ext cx="6374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Kontaktní údaje: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/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Adresa: náměstí Republiky 12, 530 02 Pardubice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Tel: </a:t>
            </a:r>
            <a:r>
              <a:rPr lang="cs-CZ" sz="1600" b="1" dirty="0">
                <a:solidFill>
                  <a:schemeClr val="bg1"/>
                </a:solidFill>
              </a:rPr>
              <a:t>466 026 843</a:t>
            </a:r>
            <a:br>
              <a:rPr lang="cs-CZ" sz="1600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Mail: iroppardubicky@crr.cz</a:t>
            </a:r>
          </a:p>
        </p:txBody>
      </p:sp>
    </p:spTree>
    <p:extLst>
      <p:ext uri="{BB962C8B-B14F-4D97-AF65-F5344CB8AC3E}">
        <p14:creationId xmlns:p14="http://schemas.microsoft.com/office/powerpoint/2010/main" val="425781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3d caracteres humanos haciendo gráfico de crecimiento, aislados en blanco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" b="9327"/>
          <a:stretch/>
        </p:blipFill>
        <p:spPr bwMode="auto">
          <a:xfrm>
            <a:off x="4907972" y="2926897"/>
            <a:ext cx="3417071" cy="18192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Nadpis 12">
            <a:extLst/>
          </p:cNvPr>
          <p:cNvSpPr txBox="1">
            <a:spLocks/>
          </p:cNvSpPr>
          <p:nvPr/>
        </p:nvSpPr>
        <p:spPr>
          <a:xfrm>
            <a:off x="360456" y="1204010"/>
            <a:ext cx="8393018" cy="67970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92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altLang="cs-CZ" sz="2000" b="1" u="sng" dirty="0" smtClean="0">
                <a:solidFill>
                  <a:srgbClr val="00529C"/>
                </a:solidFill>
              </a:rPr>
              <a:t>zprostředkující subjekt Integrovaného regionálního operačního programu</a:t>
            </a:r>
            <a:endParaRPr lang="cs-CZ" altLang="cs-CZ" sz="2000" b="1" u="sng" dirty="0">
              <a:solidFill>
                <a:srgbClr val="00529C"/>
              </a:solidFill>
            </a:endParaRPr>
          </a:p>
        </p:txBody>
      </p:sp>
      <p:sp>
        <p:nvSpPr>
          <p:cNvPr id="10" name="Zástupný symbol pro obsah 13">
            <a:extLst/>
          </p:cNvPr>
          <p:cNvSpPr txBox="1">
            <a:spLocks/>
          </p:cNvSpPr>
          <p:nvPr/>
        </p:nvSpPr>
        <p:spPr>
          <a:xfrm>
            <a:off x="4571403" y="1607954"/>
            <a:ext cx="4347128" cy="560689"/>
          </a:xfrm>
          <a:prstGeom prst="rect">
            <a:avLst/>
          </a:prstGeom>
        </p:spPr>
        <p:txBody>
          <a:bodyPr>
            <a:normAutofit/>
          </a:bodyPr>
          <a:lstStyle>
            <a:lvl1pPr marL="228029" indent="-228029" algn="l" defTabSz="912114" rtl="0" eaLnBrk="1" latinLnBrk="0" hangingPunct="1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4086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0143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6200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2257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34823"/>
              </a:buClr>
              <a:buNone/>
              <a:defRPr/>
            </a:pPr>
            <a:endParaRPr lang="cs-CZ" altLang="cs-CZ" sz="1499" dirty="0"/>
          </a:p>
        </p:txBody>
      </p:sp>
      <p:sp>
        <p:nvSpPr>
          <p:cNvPr id="17" name="Zástupný symbol pro obsah 13">
            <a:extLst/>
          </p:cNvPr>
          <p:cNvSpPr txBox="1">
            <a:spLocks/>
          </p:cNvSpPr>
          <p:nvPr/>
        </p:nvSpPr>
        <p:spPr>
          <a:xfrm>
            <a:off x="466725" y="1888297"/>
            <a:ext cx="8286749" cy="432363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defTabSz="912114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None/>
              <a:defRPr sz="1995" b="1" cap="all" baseline="0">
                <a:effectLst/>
              </a:defRPr>
            </a:lvl1pPr>
            <a:lvl2pPr marL="684086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cap="all" baseline="0">
                <a:effectLst/>
              </a:defRPr>
            </a:lvl2pPr>
            <a:lvl3pPr marL="1140143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cap="all" baseline="0">
                <a:effectLst/>
              </a:defRPr>
            </a:lvl3pPr>
            <a:lvl4pPr marL="1596200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4pPr>
            <a:lvl5pPr marL="2052257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5pPr>
            <a:lvl6pPr marL="2508314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6pPr>
            <a:lvl7pPr marL="2964371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7pPr>
            <a:lvl8pPr marL="3420428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8pPr>
            <a:lvl9pPr marL="3876485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9pPr>
          </a:lstStyle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600" b="0" cap="none" dirty="0"/>
              <a:t>Jsme konzultační místo pro vaše dotazy při přípravě projektů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600" b="0" cap="none" dirty="0"/>
              <a:t>Pořádáme semináře jak pro žadatele, tak pro příjemce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600" b="0" cap="none" dirty="0"/>
              <a:t>Po podání projektu hodnotíme a připravujeme pro ŘO IROP doporučení / nedoporučení k financování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600" b="0" cap="none" dirty="0"/>
              <a:t>Po vydání právního aktu s vámi řešíme veškeré změny v projektu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600" b="0" cap="none" dirty="0"/>
              <a:t>Administrujeme žádosti o platbu 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600" b="0" cap="none" dirty="0"/>
              <a:t>Kontrolujeme veřejné zakázky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600" b="0" cap="none" dirty="0"/>
              <a:t>Provádíme kontrolu projektů v udržitelnosti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600" b="0" cap="none" dirty="0"/>
              <a:t>Snažíme se být nápomocni a stále hledáme cesty,  jak co nejlépe pomoci žadatelům a příjemcům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600" b="0" cap="none" dirty="0"/>
              <a:t>Jsme součástí komunikace o možnostech zjednodušení v implementaci IROP, aktivně předkládáme ŘO IROP návrhy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600" b="0" cap="none" dirty="0"/>
              <a:t>Podílíme se na nastavení nového IROP2</a:t>
            </a:r>
          </a:p>
          <a:p>
            <a:pPr>
              <a:defRPr/>
            </a:pPr>
            <a:endParaRPr lang="cs-CZ" sz="700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1001027"/>
            <a:ext cx="9144000" cy="28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963131" y="362271"/>
            <a:ext cx="705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00529C"/>
                </a:solidFill>
              </a:rPr>
              <a:t>Centrum pro regionální rozvoj České republiky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73055"/>
            <a:ext cx="5054984" cy="5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1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2">
            <a:extLst/>
          </p:cNvPr>
          <p:cNvSpPr txBox="1">
            <a:spLocks/>
          </p:cNvSpPr>
          <p:nvPr/>
        </p:nvSpPr>
        <p:spPr>
          <a:xfrm>
            <a:off x="360456" y="1204010"/>
            <a:ext cx="6726144" cy="41872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92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altLang="cs-CZ" sz="2000" b="1" u="sng" dirty="0" smtClean="0">
                <a:solidFill>
                  <a:srgbClr val="00529C"/>
                </a:solidFill>
              </a:rPr>
              <a:t>zajímavá data o administrovaných projektech</a:t>
            </a:r>
            <a:endParaRPr lang="cs-CZ" altLang="cs-CZ" sz="2000" b="1" u="sng" dirty="0">
              <a:solidFill>
                <a:srgbClr val="00529C"/>
              </a:solidFill>
            </a:endParaRPr>
          </a:p>
        </p:txBody>
      </p:sp>
      <p:sp>
        <p:nvSpPr>
          <p:cNvPr id="10" name="Zástupný symbol pro obsah 13">
            <a:extLst/>
          </p:cNvPr>
          <p:cNvSpPr txBox="1">
            <a:spLocks/>
          </p:cNvSpPr>
          <p:nvPr/>
        </p:nvSpPr>
        <p:spPr>
          <a:xfrm>
            <a:off x="4571403" y="1607954"/>
            <a:ext cx="4347128" cy="560689"/>
          </a:xfrm>
          <a:prstGeom prst="rect">
            <a:avLst/>
          </a:prstGeom>
        </p:spPr>
        <p:txBody>
          <a:bodyPr>
            <a:normAutofit/>
          </a:bodyPr>
          <a:lstStyle>
            <a:lvl1pPr marL="228029" indent="-228029" algn="l" defTabSz="912114" rtl="0" eaLnBrk="1" latinLnBrk="0" hangingPunct="1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4086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0143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6200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2257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34823"/>
              </a:buClr>
              <a:buNone/>
              <a:defRPr/>
            </a:pPr>
            <a:endParaRPr lang="cs-CZ" altLang="cs-CZ" sz="1499" dirty="0"/>
          </a:p>
        </p:txBody>
      </p:sp>
      <p:sp>
        <p:nvSpPr>
          <p:cNvPr id="17" name="Zástupný symbol pro obsah 13">
            <a:extLst/>
          </p:cNvPr>
          <p:cNvSpPr txBox="1">
            <a:spLocks/>
          </p:cNvSpPr>
          <p:nvPr/>
        </p:nvSpPr>
        <p:spPr>
          <a:xfrm>
            <a:off x="466725" y="1859318"/>
            <a:ext cx="8286749" cy="42575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en-US"/>
            </a:defPPr>
            <a:lvl1pPr indent="0" defTabSz="912114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None/>
              <a:defRPr sz="1995" b="1" cap="all" baseline="0">
                <a:effectLst/>
              </a:defRPr>
            </a:lvl1pPr>
            <a:lvl2pPr marL="684086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cap="all" baseline="0">
                <a:effectLst/>
              </a:defRPr>
            </a:lvl2pPr>
            <a:lvl3pPr marL="1140143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cap="all" baseline="0">
                <a:effectLst/>
              </a:defRPr>
            </a:lvl3pPr>
            <a:lvl4pPr marL="1596200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4pPr>
            <a:lvl5pPr marL="2052257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5pPr>
            <a:lvl6pPr marL="2508314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6pPr>
            <a:lvl7pPr marL="2964371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7pPr>
            <a:lvl8pPr marL="3420428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8pPr>
            <a:lvl9pPr marL="3876485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529C"/>
                </a:solidFill>
              </a:rPr>
              <a:t>Největší projekt IROP </a:t>
            </a:r>
            <a:endParaRPr lang="cs-CZ" sz="2000" dirty="0" smtClean="0">
              <a:solidFill>
                <a:srgbClr val="00529C"/>
              </a:solidFill>
            </a:endParaRPr>
          </a:p>
          <a:p>
            <a:pPr lvl="1" indent="-363411">
              <a:buFont typeface="Wingdings" panose="05000000000000000000" pitchFamily="2" charset="2"/>
              <a:buChar char="§"/>
            </a:pPr>
            <a:r>
              <a:rPr lang="cs-CZ" sz="1800" cap="none" dirty="0"/>
              <a:t>největší projekt IROP v realizaci je projekt žadatele </a:t>
            </a:r>
            <a:r>
              <a:rPr lang="cs-CZ" sz="1800" b="1" cap="none" dirty="0"/>
              <a:t>Správa a údržba silnic Plzeňského kraje, příspěvková organizace</a:t>
            </a:r>
            <a:r>
              <a:rPr lang="cs-CZ" sz="1800" cap="none" dirty="0"/>
              <a:t> s názvem </a:t>
            </a:r>
            <a:r>
              <a:rPr lang="cs-CZ" sz="1800" b="1" cap="none" dirty="0"/>
              <a:t>Městský okruh úsek Křimická – Karlovarská </a:t>
            </a:r>
            <a:r>
              <a:rPr lang="cs-CZ" sz="1800" cap="none" dirty="0"/>
              <a:t>s Příspěvkem EU </a:t>
            </a:r>
            <a:r>
              <a:rPr lang="cs-CZ" sz="1800" b="1" cap="none" dirty="0"/>
              <a:t>1 454 862 308,28 Kč</a:t>
            </a:r>
            <a:r>
              <a:rPr lang="cs-CZ" sz="1800" cap="none" dirty="0"/>
              <a:t>, podán v rámci 70. výzvy IROP – Silnice II</a:t>
            </a:r>
            <a:r>
              <a:rPr lang="cs-CZ" sz="1800" cap="none" dirty="0" smtClean="0"/>
              <a:t>.;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cap="none" dirty="0"/>
              <a:t>největší projekt v realizaci (aktuálně s vydaným právním aktem) v Pardubickém kraji je projekt žadatele </a:t>
            </a:r>
            <a:r>
              <a:rPr lang="cs-CZ" sz="1800" b="1" cap="none" dirty="0"/>
              <a:t>Pardubického kraje</a:t>
            </a:r>
            <a:r>
              <a:rPr lang="cs-CZ" sz="1800" cap="none" dirty="0"/>
              <a:t>, s názvem </a:t>
            </a:r>
            <a:r>
              <a:rPr lang="cs-CZ" sz="1800" b="1" cap="none" dirty="0"/>
              <a:t>Modernizace silnice II/337 Seč - Třemošnice (křižovatka s III/33741) </a:t>
            </a:r>
            <a:r>
              <a:rPr lang="cs-CZ" sz="1800" cap="none" dirty="0"/>
              <a:t>s Příspěvkem EU </a:t>
            </a:r>
            <a:r>
              <a:rPr lang="cs-CZ" sz="1800" b="1" cap="none" dirty="0"/>
              <a:t>211 712 763,06 Kč </a:t>
            </a:r>
            <a:r>
              <a:rPr lang="cs-CZ" sz="1800" cap="none" dirty="0"/>
              <a:t>podaný v rámci 70. Výzvy IROP na silniční infrastrukturu;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529C"/>
                </a:solidFill>
              </a:rPr>
              <a:t>Nejmenší </a:t>
            </a:r>
            <a:r>
              <a:rPr lang="cs-CZ" sz="2000" dirty="0">
                <a:solidFill>
                  <a:srgbClr val="00529C"/>
                </a:solidFill>
              </a:rPr>
              <a:t>projekt </a:t>
            </a:r>
            <a:r>
              <a:rPr lang="cs-CZ" sz="2000" dirty="0" smtClean="0">
                <a:solidFill>
                  <a:srgbClr val="00529C"/>
                </a:solidFill>
              </a:rPr>
              <a:t>IROP </a:t>
            </a:r>
          </a:p>
          <a:p>
            <a:pPr lvl="1" indent="-363411">
              <a:buFont typeface="Wingdings" panose="05000000000000000000" pitchFamily="2" charset="2"/>
              <a:buChar char="§"/>
            </a:pPr>
            <a:r>
              <a:rPr lang="cs-CZ" sz="1800" cap="none" dirty="0" smtClean="0"/>
              <a:t>nejmenší </a:t>
            </a:r>
            <a:r>
              <a:rPr lang="cs-CZ" sz="1800" cap="none" dirty="0"/>
              <a:t>projekt v realizaci IROP je projekt žadatele </a:t>
            </a:r>
            <a:r>
              <a:rPr lang="cs-CZ" sz="1800" b="1" cap="none" dirty="0"/>
              <a:t>Obec Obrnice </a:t>
            </a:r>
            <a:r>
              <a:rPr lang="cs-CZ" sz="1800" cap="none" dirty="0"/>
              <a:t>s názvem </a:t>
            </a:r>
            <a:r>
              <a:rPr lang="cs-CZ" sz="1800" b="1" cap="none" dirty="0"/>
              <a:t>Osvětlovací souprava pro JSDH Obrnice </a:t>
            </a:r>
            <a:r>
              <a:rPr lang="cs-CZ" sz="1800" cap="none" dirty="0"/>
              <a:t>s Příspěvkem EU </a:t>
            </a:r>
            <a:r>
              <a:rPr lang="cs-CZ" sz="1800" b="1" cap="none" dirty="0"/>
              <a:t>55 860 Kč</a:t>
            </a:r>
            <a:r>
              <a:rPr lang="cs-CZ" sz="1800" cap="none" dirty="0"/>
              <a:t>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cap="none" dirty="0" smtClean="0"/>
              <a:t>nejmenší zrealizovaný projekt </a:t>
            </a:r>
            <a:r>
              <a:rPr lang="cs-CZ" sz="1800" cap="none" dirty="0"/>
              <a:t>(již v udržitelnosti) v Pardubickém kraji, je projekt žadatele </a:t>
            </a:r>
            <a:r>
              <a:rPr lang="cs-CZ" sz="1800" b="1" cap="none" dirty="0"/>
              <a:t>Městys Svojanov</a:t>
            </a:r>
            <a:r>
              <a:rPr lang="cs-CZ" sz="1800" cap="none" dirty="0"/>
              <a:t>, s názvem </a:t>
            </a:r>
            <a:r>
              <a:rPr lang="cs-CZ" sz="1800" b="1" cap="none" dirty="0"/>
              <a:t>Věcné prostředky pro JSDH Svojanov </a:t>
            </a:r>
            <a:r>
              <a:rPr lang="cs-CZ" sz="1800" cap="none" dirty="0"/>
              <a:t>s Příspěvkem EU </a:t>
            </a:r>
            <a:r>
              <a:rPr lang="cs-CZ" sz="1800" b="1" cap="none" dirty="0"/>
              <a:t>105 698,90 </a:t>
            </a:r>
            <a:r>
              <a:rPr lang="cs-CZ" sz="1800" cap="none" dirty="0"/>
              <a:t>Kč podaný v rámci 69. Výzvy IROP</a:t>
            </a:r>
          </a:p>
          <a:p>
            <a:pPr marL="628650" lvl="1" indent="-307975">
              <a:buFont typeface="Wingdings" panose="05000000000000000000" pitchFamily="2" charset="2"/>
              <a:buChar char="§"/>
            </a:pPr>
            <a:endParaRPr lang="cs-CZ" sz="1800" cap="none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1001027"/>
            <a:ext cx="9144000" cy="28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963131" y="362271"/>
            <a:ext cx="705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00529C"/>
                </a:solidFill>
              </a:rPr>
              <a:t>Centrum pro regionální rozvoj České republiky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73055"/>
            <a:ext cx="5054984" cy="5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4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Stav administrace IROP k 29.2.2020 na Centru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86374" y="4734698"/>
            <a:ext cx="909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/>
              <a:t>* Podíl EU</a:t>
            </a:r>
            <a:endParaRPr lang="cs-CZ" sz="1200" dirty="0"/>
          </a:p>
        </p:txBody>
      </p:sp>
      <p:graphicFrame>
        <p:nvGraphicFramePr>
          <p:cNvPr id="9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228844"/>
              </p:ext>
            </p:extLst>
          </p:nvPr>
        </p:nvGraphicFramePr>
        <p:xfrm>
          <a:off x="986374" y="1314449"/>
          <a:ext cx="7700425" cy="3283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206">
                  <a:extLst>
                    <a:ext uri="{9D8B030D-6E8A-4147-A177-3AD203B41FA5}">
                      <a16:colId xmlns:a16="http://schemas.microsoft.com/office/drawing/2014/main" val="640186209"/>
                    </a:ext>
                  </a:extLst>
                </a:gridCol>
                <a:gridCol w="2444686">
                  <a:extLst>
                    <a:ext uri="{9D8B030D-6E8A-4147-A177-3AD203B41FA5}">
                      <a16:colId xmlns:a16="http://schemas.microsoft.com/office/drawing/2014/main" val="3879609941"/>
                    </a:ext>
                  </a:extLst>
                </a:gridCol>
                <a:gridCol w="2347533">
                  <a:extLst>
                    <a:ext uri="{9D8B030D-6E8A-4147-A177-3AD203B41FA5}">
                      <a16:colId xmlns:a16="http://schemas.microsoft.com/office/drawing/2014/main" val="2075655021"/>
                    </a:ext>
                  </a:extLst>
                </a:gridCol>
              </a:tblGrid>
              <a:tr h="86697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IROP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Hotovo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Zbývá do alokace</a:t>
                      </a:r>
                      <a:r>
                        <a:rPr lang="cs-CZ" baseline="0" dirty="0" smtClean="0"/>
                        <a:t> 123 mld. Kč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0491858"/>
                  </a:ext>
                </a:extLst>
              </a:tr>
              <a:tr h="502294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Schválené projekty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105 mld. Kč</a:t>
                      </a:r>
                      <a:r>
                        <a:rPr lang="cs-CZ" sz="1600" b="1" dirty="0" smtClean="0"/>
                        <a:t>*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18 mld. Kč</a:t>
                      </a:r>
                      <a:r>
                        <a:rPr lang="cs-CZ" sz="1600" b="1" dirty="0" smtClean="0"/>
                        <a:t>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6565954"/>
                  </a:ext>
                </a:extLst>
              </a:tr>
              <a:tr h="502294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Vyhodnocené projekty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11 617 ks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3 055 ks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9210698"/>
                  </a:ext>
                </a:extLst>
              </a:tr>
              <a:tr h="706184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Schválené</a:t>
                      </a:r>
                      <a:r>
                        <a:rPr lang="cs-CZ" b="1" baseline="0" dirty="0" smtClean="0"/>
                        <a:t> Žádosti o platbu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7 775 ks </a:t>
                      </a:r>
                    </a:p>
                    <a:p>
                      <a:pPr algn="ctr"/>
                      <a:r>
                        <a:rPr lang="cs-CZ" b="1" dirty="0" smtClean="0"/>
                        <a:t>(47,3 mld. Kč</a:t>
                      </a:r>
                      <a:r>
                        <a:rPr lang="cs-CZ" sz="1600" b="1" dirty="0" smtClean="0"/>
                        <a:t>*</a:t>
                      </a:r>
                      <a:r>
                        <a:rPr lang="cs-CZ" b="1" dirty="0" smtClean="0"/>
                        <a:t>) 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7 583 ks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(75,7 mld. Kč</a:t>
                      </a:r>
                      <a:r>
                        <a:rPr lang="cs-CZ" sz="1600" b="1" dirty="0" smtClean="0"/>
                        <a:t>*</a:t>
                      </a:r>
                      <a:r>
                        <a:rPr lang="cs-CZ" b="1" dirty="0" smtClean="0"/>
                        <a:t>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213338"/>
                  </a:ext>
                </a:extLst>
              </a:tr>
              <a:tr h="706184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Zkontrolované</a:t>
                      </a:r>
                      <a:r>
                        <a:rPr lang="cs-CZ" b="1" baseline="0" dirty="0" smtClean="0">
                          <a:solidFill>
                            <a:schemeClr val="tx1"/>
                          </a:solidFill>
                        </a:rPr>
                        <a:t> veřejné zakázky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10 765 ks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9 770</a:t>
                      </a:r>
                      <a:r>
                        <a:rPr lang="cs-CZ" b="1" baseline="0" dirty="0" smtClean="0">
                          <a:solidFill>
                            <a:schemeClr val="tx1"/>
                          </a:solidFill>
                        </a:rPr>
                        <a:t> ks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5182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26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90616"/>
            <a:ext cx="8229600" cy="617839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Územní odbory IROP</a:t>
            </a:r>
            <a:endParaRPr lang="cs-CZ" sz="32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51" y="774357"/>
            <a:ext cx="7708095" cy="5288692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FA4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4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ustomer consulting with client advisor and 2 clients (3d rendering)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4642" r="6849" b="11430"/>
          <a:stretch/>
        </p:blipFill>
        <p:spPr bwMode="auto">
          <a:xfrm>
            <a:off x="5725229" y="1161440"/>
            <a:ext cx="2494612" cy="1788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059" y="422041"/>
            <a:ext cx="8122023" cy="68904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Konzultační servis Centra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33352" y="1024004"/>
            <a:ext cx="7786489" cy="4599118"/>
          </a:xfrm>
        </p:spPr>
        <p:txBody>
          <a:bodyPr>
            <a:noAutofit/>
          </a:bodyPr>
          <a:lstStyle/>
          <a:p>
            <a:pPr marL="17145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000" b="0" dirty="0" smtClean="0">
              <a:solidFill>
                <a:srgbClr val="00529C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cs-CZ" sz="1000" b="0" dirty="0" smtClean="0">
              <a:solidFill>
                <a:srgbClr val="00529C"/>
              </a:solidFill>
            </a:endParaRPr>
          </a:p>
          <a:p>
            <a:pPr marL="17145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000" b="0" dirty="0" smtClean="0">
              <a:solidFill>
                <a:srgbClr val="00529C"/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Konzultační místa jsou žadatelům a </a:t>
            </a:r>
            <a:r>
              <a:rPr lang="cs-CZ" sz="2000" dirty="0" smtClean="0"/>
              <a:t>příjemcům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cs-CZ" sz="2000" dirty="0" smtClean="0"/>
              <a:t> 	k </a:t>
            </a:r>
            <a:r>
              <a:rPr lang="cs-CZ" sz="2000" dirty="0"/>
              <a:t>dispozici na každém </a:t>
            </a:r>
            <a:r>
              <a:rPr lang="cs-CZ" sz="2000" dirty="0" smtClean="0"/>
              <a:t>územním </a:t>
            </a:r>
            <a:r>
              <a:rPr lang="cs-CZ" sz="2000" dirty="0"/>
              <a:t>pracovišti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b="1" dirty="0" smtClean="0"/>
              <a:t>Na všech územních pracovištích jsou konzultovány oblasti, o které je mezi žadateli největší zájem (např. vzdělávání, bezpečnost dopravy a cyklostezky)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smtClean="0"/>
              <a:t>Některé z oblastí </a:t>
            </a:r>
            <a:r>
              <a:rPr lang="cs-CZ" sz="2000" dirty="0"/>
              <a:t>jsou konzultovány pouze na vybraných pracovištích z důvodu jejich specializace (např. zdravotnictví, </a:t>
            </a:r>
            <a:r>
              <a:rPr lang="cs-CZ" sz="2000" dirty="0" smtClean="0"/>
              <a:t>silnice, </a:t>
            </a:r>
            <a:r>
              <a:rPr lang="cs-CZ" sz="2000" dirty="0" err="1" smtClean="0"/>
              <a:t>nízkoemisní</a:t>
            </a:r>
            <a:r>
              <a:rPr lang="cs-CZ" sz="2000" dirty="0" smtClean="0"/>
              <a:t> vozidla)</a:t>
            </a:r>
            <a:endParaRPr lang="cs-CZ" sz="2000" dirty="0"/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5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CA6B5227-2C6F-B94D-9D8F-826F9170706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FA4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Silnice II. a III. třídy 			ÚO IROP pro Královéhradecký kraj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Zdravotnictví				ÚO IROP pro Liberecký kraj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Kulturní památky a muzea		ÚO IROP pro Královéhradecký kraj</a:t>
            </a:r>
          </a:p>
          <a:p>
            <a:r>
              <a:rPr lang="cs-CZ" dirty="0"/>
              <a:t>							Odbor centrální administrace programů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Knihovny					ÚO IROP pro Moravskoslezský kraj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Územní rozvoj				ÚO IROP pro Jihočeský kraj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Doprava 					ÚO IROP pro Královéhradecký kraj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Infrastruktura pro MŠ			ÚO IROP pro Jihomoravský kraj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Sociální podnikání			ÚO IROP pro Jihomoravský kraj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Sociální bydlení				ÚO IROP pro Plzeňský kraj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IZS						Odbor centrální administrace programů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Technická pomoc MAS		Odbor centrální administrace </a:t>
            </a:r>
            <a:r>
              <a:rPr lang="cs-CZ" dirty="0" smtClean="0"/>
              <a:t>programů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rgbClr val="00529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Konzultační </a:t>
            </a:r>
            <a:r>
              <a:rPr lang="cs-CZ" dirty="0" smtClean="0"/>
              <a:t>servis - specializace pracovišť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FA4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1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059" y="430140"/>
            <a:ext cx="8122023" cy="68904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Konzultační servis Centra pro IROP 2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3568" y="1132387"/>
            <a:ext cx="7924800" cy="1220454"/>
          </a:xfrm>
        </p:spPr>
        <p:txBody>
          <a:bodyPr>
            <a:noAutofit/>
          </a:bodyPr>
          <a:lstStyle/>
          <a:p>
            <a:pPr marL="171450" lvl="1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800" b="0" dirty="0" smtClean="0">
                <a:solidFill>
                  <a:schemeClr val="tx1"/>
                </a:solidFill>
              </a:rPr>
              <a:t>Pro </a:t>
            </a:r>
            <a:r>
              <a:rPr lang="cs-CZ" sz="1800" b="0" dirty="0">
                <a:solidFill>
                  <a:schemeClr val="tx1"/>
                </a:solidFill>
              </a:rPr>
              <a:t>nové programovací období bude vytvořena nová </a:t>
            </a:r>
            <a:r>
              <a:rPr lang="cs-CZ" sz="1800" dirty="0">
                <a:solidFill>
                  <a:schemeClr val="tx1"/>
                </a:solidFill>
              </a:rPr>
              <a:t>SW aplikace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cs-CZ" sz="1800" b="0" dirty="0" smtClean="0">
                <a:solidFill>
                  <a:schemeClr val="tx1"/>
                </a:solidFill>
              </a:rPr>
              <a:t>      pro  zadávání </a:t>
            </a:r>
            <a:r>
              <a:rPr lang="cs-CZ" sz="1800" b="0" dirty="0">
                <a:solidFill>
                  <a:schemeClr val="tx1"/>
                </a:solidFill>
              </a:rPr>
              <a:t>a zodpovídání dotazů žadatelů a příjemců</a:t>
            </a:r>
          </a:p>
          <a:p>
            <a:pPr marL="171450" lvl="1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800" b="0" dirty="0">
                <a:solidFill>
                  <a:schemeClr val="tx1"/>
                </a:solidFill>
              </a:rPr>
              <a:t>Aplikace bude umístěna na </a:t>
            </a:r>
            <a:r>
              <a:rPr lang="cs-CZ" sz="1800" dirty="0">
                <a:solidFill>
                  <a:schemeClr val="tx1"/>
                </a:solidFill>
              </a:rPr>
              <a:t>webových stránkách Centra </a:t>
            </a:r>
            <a:r>
              <a:rPr lang="cs-CZ" sz="1800" b="0" dirty="0">
                <a:solidFill>
                  <a:schemeClr val="tx1"/>
                </a:solidFill>
              </a:rPr>
              <a:t>a </a:t>
            </a:r>
            <a:r>
              <a:rPr lang="cs-CZ" sz="1800" b="0" dirty="0" smtClean="0">
                <a:solidFill>
                  <a:schemeClr val="tx1"/>
                </a:solidFill>
              </a:rPr>
              <a:t>bude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cs-CZ" sz="1800" b="0" dirty="0">
                <a:solidFill>
                  <a:schemeClr val="tx1"/>
                </a:solidFill>
              </a:rPr>
              <a:t> </a:t>
            </a:r>
            <a:r>
              <a:rPr lang="cs-CZ" sz="1800" b="0" dirty="0" smtClean="0">
                <a:solidFill>
                  <a:schemeClr val="tx1"/>
                </a:solidFill>
              </a:rPr>
              <a:t>     </a:t>
            </a:r>
            <a:r>
              <a:rPr lang="cs-CZ" sz="1800" dirty="0" smtClean="0">
                <a:solidFill>
                  <a:schemeClr val="tx1"/>
                </a:solidFill>
              </a:rPr>
              <a:t>preferovaným </a:t>
            </a:r>
            <a:r>
              <a:rPr lang="cs-CZ" sz="1800" dirty="0">
                <a:solidFill>
                  <a:schemeClr val="tx1"/>
                </a:solidFill>
              </a:rPr>
              <a:t>způsobem komunikace </a:t>
            </a:r>
            <a:r>
              <a:rPr lang="cs-CZ" sz="1800" b="0" dirty="0">
                <a:solidFill>
                  <a:schemeClr val="tx1"/>
                </a:solidFill>
              </a:rPr>
              <a:t>žadatele s </a:t>
            </a:r>
            <a:r>
              <a:rPr lang="cs-CZ" sz="1800" b="0" dirty="0" smtClean="0">
                <a:solidFill>
                  <a:schemeClr val="tx1"/>
                </a:solidFill>
              </a:rPr>
              <a:t>Centrem</a:t>
            </a:r>
            <a:endParaRPr lang="cs-CZ" sz="1800" b="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5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CA6B5227-2C6F-B94D-9D8F-826F9170706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FA4E5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17499566"/>
              </p:ext>
            </p:extLst>
          </p:nvPr>
        </p:nvGraphicFramePr>
        <p:xfrm>
          <a:off x="745604" y="2443333"/>
          <a:ext cx="7379493" cy="3616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7222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blona_centrum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sablona_centrum_2016</Template>
  <TotalTime>6439</TotalTime>
  <Words>1582</Words>
  <Application>Microsoft Office PowerPoint</Application>
  <PresentationFormat>Předvádění na obrazovce (4:3)</PresentationFormat>
  <Paragraphs>228</Paragraphs>
  <Slides>23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Corbel</vt:lpstr>
      <vt:lpstr>Myriad Pro</vt:lpstr>
      <vt:lpstr>Wingdings</vt:lpstr>
      <vt:lpstr>sablona_centrum_2016</vt:lpstr>
      <vt:lpstr> Centrum pro regionální rozvoj  České republiky  Představení konzultačního servisu  </vt:lpstr>
      <vt:lpstr>Prezentace aplikace PowerPoint</vt:lpstr>
      <vt:lpstr>Prezentace aplikace PowerPoint</vt:lpstr>
      <vt:lpstr>Prezentace aplikace PowerPoint</vt:lpstr>
      <vt:lpstr>Stav administrace IROP k 29.2.2020 na Centru</vt:lpstr>
      <vt:lpstr>Územní odbory IROP</vt:lpstr>
      <vt:lpstr>Konzultační servis Centra</vt:lpstr>
      <vt:lpstr>Konzultační servis - specializace pracovišť</vt:lpstr>
      <vt:lpstr>Konzultační servis Centra pro IROP 2</vt:lpstr>
      <vt:lpstr>Územní odbor IROP pro Pardubický kraj</vt:lpstr>
      <vt:lpstr>Územní odbor IROP pro Pardubický kraj </vt:lpstr>
      <vt:lpstr>Územní odbor IROP pro Pardubický kraj SPECIALIZACE PRACOVIŠTĚ – terminály a Parkovací systémy </vt:lpstr>
      <vt:lpstr> Územní odbor IROP pro Pardubický kraj SPECIALIZACE PRACOVIŠTĚ – terminály a Parkovací systémy </vt:lpstr>
      <vt:lpstr>Modernizace přestupního terminálu v Kolíně</vt:lpstr>
      <vt:lpstr>Modernizace přestupního terminálu v Kolíně</vt:lpstr>
      <vt:lpstr>Dopravní terminál Moravská Třebová</vt:lpstr>
      <vt:lpstr>Vybudování přestupního terminálu autobusové dopravy v obci Rohovládová Bělá</vt:lpstr>
      <vt:lpstr>Vybudování přestupního terminálu autobusové dopravy v obci Rohovládová Bělá</vt:lpstr>
      <vt:lpstr>Doporučení pro žadatele ze zkušeností Centra</vt:lpstr>
      <vt:lpstr>Doporučení pro žadatele ze zkušeností Centra</vt:lpstr>
      <vt:lpstr>Doporučení pro příjemce ze zkušeností Centra</vt:lpstr>
      <vt:lpstr>Doporučení pro příjemce ze zkušeností Centra</vt:lpstr>
      <vt:lpstr>  Děkujeme za pozornost.  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Juránek Vilém</dc:creator>
  <cp:lastModifiedBy>Nešpor Antonín</cp:lastModifiedBy>
  <cp:revision>432</cp:revision>
  <cp:lastPrinted>2020-02-21T08:50:49Z</cp:lastPrinted>
  <dcterms:created xsi:type="dcterms:W3CDTF">2016-05-13T07:19:23Z</dcterms:created>
  <dcterms:modified xsi:type="dcterms:W3CDTF">2020-02-25T13:20:04Z</dcterms:modified>
</cp:coreProperties>
</file>