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4"/>
  </p:notesMasterIdLst>
  <p:handoutMasterIdLst>
    <p:handoutMasterId r:id="rId75"/>
  </p:handoutMasterIdLst>
  <p:sldIdLst>
    <p:sldId id="283" r:id="rId2"/>
    <p:sldId id="276" r:id="rId3"/>
    <p:sldId id="284" r:id="rId4"/>
    <p:sldId id="285" r:id="rId5"/>
    <p:sldId id="286" r:id="rId6"/>
    <p:sldId id="287" r:id="rId7"/>
    <p:sldId id="502" r:id="rId8"/>
    <p:sldId id="517" r:id="rId9"/>
    <p:sldId id="542" r:id="rId10"/>
    <p:sldId id="525" r:id="rId11"/>
    <p:sldId id="476" r:id="rId12"/>
    <p:sldId id="509" r:id="rId13"/>
    <p:sldId id="513" r:id="rId14"/>
    <p:sldId id="516" r:id="rId15"/>
    <p:sldId id="527" r:id="rId16"/>
    <p:sldId id="519" r:id="rId17"/>
    <p:sldId id="512" r:id="rId18"/>
    <p:sldId id="511" r:id="rId19"/>
    <p:sldId id="475" r:id="rId20"/>
    <p:sldId id="307" r:id="rId21"/>
    <p:sldId id="310" r:id="rId22"/>
    <p:sldId id="518" r:id="rId23"/>
    <p:sldId id="487" r:id="rId24"/>
    <p:sldId id="505" r:id="rId25"/>
    <p:sldId id="474" r:id="rId26"/>
    <p:sldId id="514" r:id="rId27"/>
    <p:sldId id="257" r:id="rId28"/>
    <p:sldId id="258" r:id="rId29"/>
    <p:sldId id="427" r:id="rId30"/>
    <p:sldId id="428" r:id="rId31"/>
    <p:sldId id="498" r:id="rId32"/>
    <p:sldId id="499" r:id="rId33"/>
    <p:sldId id="529" r:id="rId34"/>
    <p:sldId id="501" r:id="rId35"/>
    <p:sldId id="500" r:id="rId36"/>
    <p:sldId id="528" r:id="rId37"/>
    <p:sldId id="532" r:id="rId38"/>
    <p:sldId id="531" r:id="rId39"/>
    <p:sldId id="534" r:id="rId40"/>
    <p:sldId id="533" r:id="rId41"/>
    <p:sldId id="288" r:id="rId42"/>
    <p:sldId id="503" r:id="rId43"/>
    <p:sldId id="504" r:id="rId44"/>
    <p:sldId id="535" r:id="rId45"/>
    <p:sldId id="543" r:id="rId46"/>
    <p:sldId id="300" r:id="rId47"/>
    <p:sldId id="489" r:id="rId48"/>
    <p:sldId id="490" r:id="rId49"/>
    <p:sldId id="491" r:id="rId50"/>
    <p:sldId id="493" r:id="rId51"/>
    <p:sldId id="488" r:id="rId52"/>
    <p:sldId id="302" r:id="rId53"/>
    <p:sldId id="429" r:id="rId54"/>
    <p:sldId id="430" r:id="rId55"/>
    <p:sldId id="536" r:id="rId56"/>
    <p:sldId id="537" r:id="rId57"/>
    <p:sldId id="538" r:id="rId58"/>
    <p:sldId id="539" r:id="rId59"/>
    <p:sldId id="541" r:id="rId60"/>
    <p:sldId id="437" r:id="rId61"/>
    <p:sldId id="292" r:id="rId62"/>
    <p:sldId id="440" r:id="rId63"/>
    <p:sldId id="441" r:id="rId64"/>
    <p:sldId id="298" r:id="rId65"/>
    <p:sldId id="494" r:id="rId66"/>
    <p:sldId id="497" r:id="rId67"/>
    <p:sldId id="530" r:id="rId68"/>
    <p:sldId id="520" r:id="rId69"/>
    <p:sldId id="521" r:id="rId70"/>
    <p:sldId id="522" r:id="rId71"/>
    <p:sldId id="486" r:id="rId72"/>
    <p:sldId id="291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řmánek Jan" initials="HJ" lastIdx="2" clrIdx="0">
    <p:extLst>
      <p:ext uri="{19B8F6BF-5375-455C-9EA6-DF929625EA0E}">
        <p15:presenceInfo xmlns:p15="http://schemas.microsoft.com/office/powerpoint/2012/main" userId="S-1-5-21-1453678106-484518242-318601546-12010" providerId="AD"/>
      </p:ext>
    </p:extLst>
  </p:cmAuthor>
  <p:cmAuthor id="2" name="Žiak Miloslav" initials="ŽM" lastIdx="1" clrIdx="1">
    <p:extLst>
      <p:ext uri="{19B8F6BF-5375-455C-9EA6-DF929625EA0E}">
        <p15:presenceInfo xmlns:p15="http://schemas.microsoft.com/office/powerpoint/2012/main" userId="S-1-5-21-1453678106-484518242-318601546-3268" providerId="AD"/>
      </p:ext>
    </p:extLst>
  </p:cmAuthor>
  <p:cmAuthor id="3" name="Kreplová Eva" initials="KE" lastIdx="1" clrIdx="2">
    <p:extLst>
      <p:ext uri="{19B8F6BF-5375-455C-9EA6-DF929625EA0E}">
        <p15:presenceInfo xmlns:p15="http://schemas.microsoft.com/office/powerpoint/2012/main" userId="S::eva.kreplova@mmr.cz::6f53aa3f-4e87-40b1-9531-bd71313502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CFD5EA"/>
    <a:srgbClr val="2C72B9"/>
    <a:srgbClr val="E9EBF5"/>
    <a:srgbClr val="000000"/>
    <a:srgbClr val="6C6C6C"/>
    <a:srgbClr val="4472C4"/>
    <a:srgbClr val="AAAAAA"/>
    <a:srgbClr val="1D71B8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6096" autoAdjust="0"/>
  </p:normalViewPr>
  <p:slideViewPr>
    <p:cSldViewPr snapToGrid="0">
      <p:cViewPr varScale="1">
        <p:scale>
          <a:sx n="66" d="100"/>
          <a:sy n="66" d="100"/>
        </p:scale>
        <p:origin x="11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praha.mmr.cz\dfs\J\SF\IROP\24%20-%20Monitoring%20a%20IS\M&#283;s&#237;&#269;n&#237;%20monitorovac&#237;%20zpr&#225;va%20IROP\MMZ_F1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praha.mmr.cz\dfs\J\SF\IROP\24%20-%20Monitoring%20a%20IS\M&#283;s&#237;&#269;n&#237;%20monitorovac&#237;%20zpr&#225;va%20IROP\MMZ_F1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aha.mmr.cz\dfs\J\SF\IROP\24%20-%20Monitoring%20a%20IS\M&#283;s&#237;&#269;n&#237;%20monitorovac&#237;%20zpr&#225;va%20IROP\MMZ_F1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aha.mmr.cz\dfs\J\SF\IROP\24%20-%20Monitoring%20a%20IS\Anal&#253;zy\D&#233;lka%20administrace%20&#381;oP\D&#201;LKA%20ADMINISTRACE%20&#381;OP%20a%20&#218;SPORY%20po%20SC2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aha.mmr.cz\dfs\J\SF\IROP\24%20-%20Monitoring%20a%20IS\Anal&#253;zy\D&#233;lka%20administrace%20&#381;oP\D&#201;LKA%20ADMINISTRACE%20&#381;OP%20a%20&#218;SPORY%20po%20SC2.xlsm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aha.mmr.cz\dfs\J\SF\IROP\24%20-%20Monitoring%20a%20IS\Anal&#253;zy\&#268;erp&#225;n&#237;%20dle%20pr&#225;vn&#237;ch%20forem,%20kraje\2021\&#268;erp&#225;n&#237;_PF_Kraje_2021_10_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aha.mmr.cz\dfs\J\SF\IROP\24%20-%20Monitoring%20a%20IS\Anal&#253;zy\&#268;erp&#225;n&#237;%20dle%20pr&#225;vn&#237;ch%20forem,%20kraje\2021\&#268;erp&#225;n&#237;_PF_Kraje_2021_10_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rojan\Downloads\MV-klima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498967356778702E-2"/>
          <c:y val="9.4700652570682609E-2"/>
          <c:w val="0.87993267553454113"/>
          <c:h val="0.74436035216852259"/>
        </c:manualLayout>
      </c:layout>
      <c:lineChart>
        <c:grouping val="standard"/>
        <c:varyColors val="0"/>
        <c:ser>
          <c:idx val="4"/>
          <c:order val="0"/>
          <c:tx>
            <c:strRef>
              <c:f>grafyVSpredikce!$B$11</c:f>
              <c:strCache>
                <c:ptCount val="1"/>
                <c:pt idx="0">
                  <c:v>Predikce souhr.žádostí</c:v>
                </c:pt>
              </c:strCache>
            </c:strRef>
          </c:tx>
          <c:spPr>
            <a:ln w="28575" cap="rnd">
              <a:solidFill>
                <a:srgbClr val="1F497D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grafyVSpredikce!$C$10:$O$10</c:f>
              <c:strCache>
                <c:ptCount val="13"/>
                <c:pt idx="0">
                  <c:v>Prosinec 2020</c:v>
                </c:pt>
                <c:pt idx="1">
                  <c:v>Leden</c:v>
                </c:pt>
                <c:pt idx="2">
                  <c:v>Únor</c:v>
                </c:pt>
                <c:pt idx="3">
                  <c:v>Březen</c:v>
                </c:pt>
                <c:pt idx="4">
                  <c:v>Duben</c:v>
                </c:pt>
                <c:pt idx="5">
                  <c:v>Květen</c:v>
                </c:pt>
                <c:pt idx="6">
                  <c:v>Červen</c:v>
                </c:pt>
                <c:pt idx="7">
                  <c:v>Červenec</c:v>
                </c:pt>
                <c:pt idx="8">
                  <c:v>Srpen</c:v>
                </c:pt>
                <c:pt idx="9">
                  <c:v>Září</c:v>
                </c:pt>
                <c:pt idx="10">
                  <c:v>Říjen</c:v>
                </c:pt>
                <c:pt idx="11">
                  <c:v>Listopad</c:v>
                </c:pt>
                <c:pt idx="12">
                  <c:v>Prosinec</c:v>
                </c:pt>
              </c:strCache>
            </c:strRef>
          </c:cat>
          <c:val>
            <c:numRef>
              <c:f>grafyVSpredikce!$C$11:$O$11</c:f>
              <c:numCache>
                <c:formatCode>General</c:formatCode>
                <c:ptCount val="13"/>
                <c:pt idx="6" formatCode="#,##0\ &quot;Kč&quot;">
                  <c:v>76794225846.569916</c:v>
                </c:pt>
                <c:pt idx="7" formatCode="#,##0\ &quot;Kč&quot;">
                  <c:v>78146422022.42421</c:v>
                </c:pt>
                <c:pt idx="8" formatCode="#,##0\ &quot;Kč&quot;">
                  <c:v>78781966939.694244</c:v>
                </c:pt>
                <c:pt idx="9" formatCode="#,##0\ &quot;Kč&quot;">
                  <c:v>79958879846.529495</c:v>
                </c:pt>
                <c:pt idx="10" formatCode="#,##0\ &quot;Kč&quot;">
                  <c:v>81019562079.479736</c:v>
                </c:pt>
                <c:pt idx="11" formatCode="#,##0\ &quot;Kč&quot;">
                  <c:v>83022346518.275696</c:v>
                </c:pt>
                <c:pt idx="12" formatCode="#,##0\ &quot;Kč&quot;">
                  <c:v>85051003701.41214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1A-4488-8A2C-6D409E4B0544}"/>
            </c:ext>
          </c:extLst>
        </c:ser>
        <c:ser>
          <c:idx val="5"/>
          <c:order val="1"/>
          <c:tx>
            <c:strRef>
              <c:f>grafyVSpredikce!$B$13</c:f>
              <c:strCache>
                <c:ptCount val="1"/>
                <c:pt idx="0">
                  <c:v>Skutečnost</c:v>
                </c:pt>
              </c:strCache>
            </c:strRef>
          </c:tx>
          <c:spPr>
            <a:ln w="2222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circle"/>
            <c:size val="6"/>
            <c:spPr>
              <a:solidFill>
                <a:srgbClr val="0070C0"/>
              </a:solidFill>
              <a:ln w="9525">
                <a:solidFill>
                  <a:srgbClr val="4472C4">
                    <a:lumMod val="75000"/>
                  </a:srgbClr>
                </a:solidFill>
                <a:round/>
              </a:ln>
              <a:effectLst/>
            </c:spPr>
          </c:marker>
          <c:dPt>
            <c:idx val="1"/>
            <c:marker>
              <c:symbol val="circle"/>
              <c:size val="6"/>
              <c:spPr>
                <a:solidFill>
                  <a:srgbClr val="0070C0"/>
                </a:solidFill>
                <a:ln w="9525">
                  <a:solidFill>
                    <a:srgbClr val="4472C4">
                      <a:lumMod val="75000"/>
                    </a:srgbClr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01A-4488-8A2C-6D409E4B0544}"/>
              </c:ext>
            </c:extLst>
          </c:dPt>
          <c:dLbls>
            <c:dLbl>
              <c:idx val="0"/>
              <c:layout>
                <c:manualLayout>
                  <c:x val="-3.4820653516108725E-2"/>
                  <c:y val="-3.0953503522926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EE-4D72-B470-367901AB42B3}"/>
                </c:ext>
              </c:extLst>
            </c:dLbl>
            <c:dLbl>
              <c:idx val="1"/>
              <c:layout>
                <c:manualLayout>
                  <c:x val="-5.7496069813240784E-3"/>
                  <c:y val="1.8609176559486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1A-4488-8A2C-6D409E4B05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grafyVSpredikce!$C$10:$O$10</c:f>
              <c:strCache>
                <c:ptCount val="13"/>
                <c:pt idx="0">
                  <c:v>Prosinec 2020</c:v>
                </c:pt>
                <c:pt idx="1">
                  <c:v>Leden</c:v>
                </c:pt>
                <c:pt idx="2">
                  <c:v>Únor</c:v>
                </c:pt>
                <c:pt idx="3">
                  <c:v>Březen</c:v>
                </c:pt>
                <c:pt idx="4">
                  <c:v>Duben</c:v>
                </c:pt>
                <c:pt idx="5">
                  <c:v>Květen</c:v>
                </c:pt>
                <c:pt idx="6">
                  <c:v>Červen</c:v>
                </c:pt>
                <c:pt idx="7">
                  <c:v>Červenec</c:v>
                </c:pt>
                <c:pt idx="8">
                  <c:v>Srpen</c:v>
                </c:pt>
                <c:pt idx="9">
                  <c:v>Září</c:v>
                </c:pt>
                <c:pt idx="10">
                  <c:v>Říjen</c:v>
                </c:pt>
                <c:pt idx="11">
                  <c:v>Listopad</c:v>
                </c:pt>
                <c:pt idx="12">
                  <c:v>Prosinec</c:v>
                </c:pt>
              </c:strCache>
            </c:strRef>
          </c:cat>
          <c:val>
            <c:numRef>
              <c:f>grafyVSpredikce!$C$13:$O$13</c:f>
              <c:numCache>
                <c:formatCode>#,##0\ "Kč"</c:formatCode>
                <c:ptCount val="13"/>
                <c:pt idx="0">
                  <c:v>67026067943.349991</c:v>
                </c:pt>
                <c:pt idx="1">
                  <c:v>67300813461.359901</c:v>
                </c:pt>
                <c:pt idx="2">
                  <c:v>68132225179.219902</c:v>
                </c:pt>
                <c:pt idx="3">
                  <c:v>71191570866.699905</c:v>
                </c:pt>
                <c:pt idx="4">
                  <c:v>72736779588.549911</c:v>
                </c:pt>
                <c:pt idx="5">
                  <c:v>75362337007.169907</c:v>
                </c:pt>
                <c:pt idx="6">
                  <c:v>76794225846.569901</c:v>
                </c:pt>
                <c:pt idx="7">
                  <c:v>78146765093.679901</c:v>
                </c:pt>
                <c:pt idx="8">
                  <c:v>78784318043.639908</c:v>
                </c:pt>
                <c:pt idx="9">
                  <c:v>80045411794.129913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1A-4488-8A2C-6D409E4B0544}"/>
            </c:ext>
          </c:extLst>
        </c:ser>
        <c:ser>
          <c:idx val="6"/>
          <c:order val="2"/>
          <c:tx>
            <c:strRef>
              <c:f>grafyVSpredikce!$B$5</c:f>
              <c:strCache>
                <c:ptCount val="1"/>
                <c:pt idx="0">
                  <c:v>Limit čerpání 2022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grafyVSpredikce!$C$10:$O$10</c:f>
              <c:strCache>
                <c:ptCount val="13"/>
                <c:pt idx="0">
                  <c:v>Prosinec 2020</c:v>
                </c:pt>
                <c:pt idx="1">
                  <c:v>Leden</c:v>
                </c:pt>
                <c:pt idx="2">
                  <c:v>Únor</c:v>
                </c:pt>
                <c:pt idx="3">
                  <c:v>Březen</c:v>
                </c:pt>
                <c:pt idx="4">
                  <c:v>Duben</c:v>
                </c:pt>
                <c:pt idx="5">
                  <c:v>Květen</c:v>
                </c:pt>
                <c:pt idx="6">
                  <c:v>Červen</c:v>
                </c:pt>
                <c:pt idx="7">
                  <c:v>Červenec</c:v>
                </c:pt>
                <c:pt idx="8">
                  <c:v>Srpen</c:v>
                </c:pt>
                <c:pt idx="9">
                  <c:v>Září</c:v>
                </c:pt>
                <c:pt idx="10">
                  <c:v>Říjen</c:v>
                </c:pt>
                <c:pt idx="11">
                  <c:v>Listopad</c:v>
                </c:pt>
                <c:pt idx="12">
                  <c:v>Prosinec</c:v>
                </c:pt>
              </c:strCache>
            </c:strRef>
          </c:cat>
          <c:val>
            <c:numRef>
              <c:f>grafyVSpredikce!$C$5:$O$5</c:f>
              <c:numCache>
                <c:formatCode>#,##0\ "Kč"</c:formatCode>
                <c:ptCount val="13"/>
                <c:pt idx="0">
                  <c:v>68630637965.153404</c:v>
                </c:pt>
                <c:pt idx="1">
                  <c:v>68630637965.153404</c:v>
                </c:pt>
                <c:pt idx="2">
                  <c:v>68630637965.153404</c:v>
                </c:pt>
                <c:pt idx="3">
                  <c:v>68630637965.153404</c:v>
                </c:pt>
                <c:pt idx="4">
                  <c:v>68630637965.153404</c:v>
                </c:pt>
                <c:pt idx="5">
                  <c:v>68630637965.153404</c:v>
                </c:pt>
                <c:pt idx="6">
                  <c:v>68630637965.153404</c:v>
                </c:pt>
                <c:pt idx="7">
                  <c:v>68630637965.153404</c:v>
                </c:pt>
                <c:pt idx="8">
                  <c:v>68630637965.153404</c:v>
                </c:pt>
                <c:pt idx="9">
                  <c:v>68630637965.153404</c:v>
                </c:pt>
                <c:pt idx="10">
                  <c:v>68630637965.153404</c:v>
                </c:pt>
                <c:pt idx="11">
                  <c:v>68630637965.153404</c:v>
                </c:pt>
                <c:pt idx="12">
                  <c:v>68630637965.153404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1A-4488-8A2C-6D409E4B0544}"/>
            </c:ext>
          </c:extLst>
        </c:ser>
        <c:ser>
          <c:idx val="7"/>
          <c:order val="3"/>
          <c:tx>
            <c:strRef>
              <c:f>grafyVSpredikce!$B$6</c:f>
              <c:strCache>
                <c:ptCount val="1"/>
                <c:pt idx="0">
                  <c:v>70% Alokace programu</c:v>
                </c:pt>
              </c:strCache>
            </c:strRef>
          </c:tx>
          <c:spPr>
            <a:ln w="31750" cap="sq" cmpd="sng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grafyVSpredikce!$C$10:$O$10</c:f>
              <c:strCache>
                <c:ptCount val="13"/>
                <c:pt idx="0">
                  <c:v>Prosinec 2020</c:v>
                </c:pt>
                <c:pt idx="1">
                  <c:v>Leden</c:v>
                </c:pt>
                <c:pt idx="2">
                  <c:v>Únor</c:v>
                </c:pt>
                <c:pt idx="3">
                  <c:v>Březen</c:v>
                </c:pt>
                <c:pt idx="4">
                  <c:v>Duben</c:v>
                </c:pt>
                <c:pt idx="5">
                  <c:v>Květen</c:v>
                </c:pt>
                <c:pt idx="6">
                  <c:v>Červen</c:v>
                </c:pt>
                <c:pt idx="7">
                  <c:v>Červenec</c:v>
                </c:pt>
                <c:pt idx="8">
                  <c:v>Srpen</c:v>
                </c:pt>
                <c:pt idx="9">
                  <c:v>Září</c:v>
                </c:pt>
                <c:pt idx="10">
                  <c:v>Říjen</c:v>
                </c:pt>
                <c:pt idx="11">
                  <c:v>Listopad</c:v>
                </c:pt>
                <c:pt idx="12">
                  <c:v>Prosinec</c:v>
                </c:pt>
              </c:strCache>
            </c:strRef>
          </c:cat>
          <c:val>
            <c:numRef>
              <c:f>grafyVSpredikce!$C$6:$O$6</c:f>
              <c:numCache>
                <c:formatCode>#,##0\ "Kč"</c:formatCode>
                <c:ptCount val="13"/>
                <c:pt idx="0">
                  <c:v>99755913837.502289</c:v>
                </c:pt>
                <c:pt idx="1">
                  <c:v>99755913837.502289</c:v>
                </c:pt>
                <c:pt idx="2">
                  <c:v>99755913837.502289</c:v>
                </c:pt>
                <c:pt idx="3">
                  <c:v>99755913837.502289</c:v>
                </c:pt>
                <c:pt idx="4">
                  <c:v>99755913837.502289</c:v>
                </c:pt>
                <c:pt idx="5">
                  <c:v>99755913837.502289</c:v>
                </c:pt>
                <c:pt idx="6">
                  <c:v>99755913837.502289</c:v>
                </c:pt>
                <c:pt idx="7">
                  <c:v>99755913837.502289</c:v>
                </c:pt>
                <c:pt idx="8">
                  <c:v>99755913837.502289</c:v>
                </c:pt>
                <c:pt idx="9">
                  <c:v>99755913837.502289</c:v>
                </c:pt>
                <c:pt idx="10">
                  <c:v>99755913837.502289</c:v>
                </c:pt>
                <c:pt idx="11">
                  <c:v>99755913837.502289</c:v>
                </c:pt>
                <c:pt idx="12">
                  <c:v>99755913837.502289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1A-4488-8A2C-6D409E4B0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6350840"/>
        <c:axId val="876359696"/>
      </c:lineChart>
      <c:catAx>
        <c:axId val="87635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6359696"/>
        <c:crosses val="autoZero"/>
        <c:auto val="1"/>
        <c:lblAlgn val="ctr"/>
        <c:lblOffset val="100"/>
        <c:noMultiLvlLbl val="0"/>
      </c:catAx>
      <c:valAx>
        <c:axId val="876359696"/>
        <c:scaling>
          <c:orientation val="minMax"/>
          <c:min val="650000000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mld. Kč</a:t>
                </a:r>
              </a:p>
            </c:rich>
          </c:tx>
          <c:layout>
            <c:manualLayout>
              <c:xMode val="edge"/>
              <c:yMode val="edge"/>
              <c:x val="1.9569417869461082E-2"/>
              <c:y val="0.40561907129001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635084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1204481792717087E-2"/>
                <c:y val="0.4350428574050621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cs-CZ"/>
                    <a:t> 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8846947680000773"/>
          <c:y val="0.91786795257519704"/>
          <c:w val="0.42284531118077612"/>
          <c:h val="4.8028976371892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6350" cap="flat" cmpd="dbl" algn="ctr">
      <a:solidFill>
        <a:sysClr val="windowText" lastClr="000000">
          <a:lumMod val="65000"/>
          <a:lumOff val="35000"/>
        </a:sysClr>
      </a:solidFill>
      <a:prstDash val="sysDash"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128289222818671E-2"/>
          <c:y val="7.7169475764321704E-2"/>
          <c:w val="0.8421149253942547"/>
          <c:h val="0.81526527888673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'Přehled čerpání'!$D$24</c:f>
              <c:strCache>
                <c:ptCount val="1"/>
                <c:pt idx="0">
                  <c:v>Plnění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15-4ADA-B0BE-FA5A886A741F}"/>
              </c:ext>
            </c:extLst>
          </c:dPt>
          <c:dLbls>
            <c:dLbl>
              <c:idx val="0"/>
              <c:layout>
                <c:manualLayout>
                  <c:x val="2.0036288222506989E-3"/>
                  <c:y val="0.35159028467596509"/>
                </c:manualLayout>
              </c:layout>
              <c:tx>
                <c:rich>
                  <a:bodyPr/>
                  <a:lstStyle/>
                  <a:p>
                    <a:fld id="{06A6F42F-3C57-4ED5-9580-20B33D1439C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015-4ADA-B0BE-FA5A886A741F}"/>
                </c:ext>
              </c:extLst>
            </c:dLbl>
            <c:dLbl>
              <c:idx val="1"/>
              <c:layout>
                <c:manualLayout>
                  <c:x val="3.6187475948986545E-3"/>
                  <c:y val="0.29897181831595721"/>
                </c:manualLayout>
              </c:layout>
              <c:tx>
                <c:rich>
                  <a:bodyPr/>
                  <a:lstStyle/>
                  <a:p>
                    <a:fld id="{20F958F0-16FB-4C88-A71C-851BB43176E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015-4ADA-B0BE-FA5A886A741F}"/>
                </c:ext>
              </c:extLst>
            </c:dLbl>
            <c:dLbl>
              <c:idx val="2"/>
              <c:layout>
                <c:manualLayout>
                  <c:x val="2.2282715546040983E-3"/>
                  <c:y val="0.28108620077030888"/>
                </c:manualLayout>
              </c:layout>
              <c:tx>
                <c:rich>
                  <a:bodyPr/>
                  <a:lstStyle/>
                  <a:p>
                    <a:fld id="{226D050B-6506-4E45-B4A2-336119238E5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015-4ADA-B0BE-FA5A886A741F}"/>
                </c:ext>
              </c:extLst>
            </c:dLbl>
            <c:dLbl>
              <c:idx val="3"/>
              <c:layout>
                <c:manualLayout>
                  <c:x val="-1.0018447270387606E-3"/>
                  <c:y val="0.26894549322428812"/>
                </c:manualLayout>
              </c:layout>
              <c:tx>
                <c:rich>
                  <a:bodyPr/>
                  <a:lstStyle/>
                  <a:p>
                    <a:fld id="{D2ED06B6-DE09-41F9-BBE7-3B2CEBC7C6D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015-4ADA-B0BE-FA5A886A74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180000" tIns="0" rIns="252000" bIns="0" spcCol="216000" anchor="ctr" anchorCtr="0">
                <a:noAutofit/>
              </a:bodyPr>
              <a:lstStyle/>
              <a:p>
                <a:pPr algn="ctr"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'Přehled čerpání'!$E$23:$H$23</c:f>
              <c:strCache>
                <c:ptCount val="4"/>
                <c:pt idx="0">
                  <c:v>Předložené žádosti o platbu</c:v>
                </c:pt>
                <c:pt idx="1">
                  <c:v>Proplacené žádosti o platbu</c:v>
                </c:pt>
                <c:pt idx="2">
                  <c:v>Souhrnné žádosti o platbu</c:v>
                </c:pt>
                <c:pt idx="3">
                  <c:v>Certifikované prostředky</c:v>
                </c:pt>
              </c:strCache>
            </c:strRef>
          </c:cat>
          <c:val>
            <c:numRef>
              <c:f>'Přehled čerpání'!$E$24:$H$24</c:f>
              <c:numCache>
                <c:formatCode>_-* #,##0.0_-;\-* #,##0.0_-;_-* "-"??_-;_-@_-</c:formatCode>
                <c:ptCount val="4"/>
                <c:pt idx="0">
                  <c:v>86.01250331107731</c:v>
                </c:pt>
                <c:pt idx="1">
                  <c:v>81.305027331529814</c:v>
                </c:pt>
                <c:pt idx="2">
                  <c:v>80.045411794130018</c:v>
                </c:pt>
                <c:pt idx="3">
                  <c:v>78.901918553521242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'Přehled čerpání'!$E$22:$H$22</c15:f>
                <c15:dlblRangeCache>
                  <c:ptCount val="4"/>
                  <c:pt idx="0">
                    <c:v> 86
  mld. </c:v>
                  </c:pt>
                  <c:pt idx="1">
                    <c:v> 81,3
  mld. </c:v>
                  </c:pt>
                  <c:pt idx="2">
                    <c:v> 80
  mld. </c:v>
                  </c:pt>
                  <c:pt idx="3">
                    <c:v> 78,9
  mld.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015-4ADA-B0BE-FA5A886A7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70837920"/>
        <c:axId val="770838904"/>
      </c:barChart>
      <c:lineChart>
        <c:grouping val="standard"/>
        <c:varyColors val="0"/>
        <c:ser>
          <c:idx val="3"/>
          <c:order val="1"/>
          <c:tx>
            <c:strRef>
              <c:f>'Přehled čerpání'!$D$27</c:f>
              <c:strCache>
                <c:ptCount val="1"/>
                <c:pt idx="0">
                  <c:v>Limit čerpání 2022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'Přehled čerpání'!$E$23:$H$23</c:f>
              <c:strCache>
                <c:ptCount val="4"/>
                <c:pt idx="0">
                  <c:v>Předložené žádosti o platbu</c:v>
                </c:pt>
                <c:pt idx="1">
                  <c:v>Proplacené žádosti o platbu</c:v>
                </c:pt>
                <c:pt idx="2">
                  <c:v>Souhrnné žádosti o platbu</c:v>
                </c:pt>
                <c:pt idx="3">
                  <c:v>Certifikované prostředky</c:v>
                </c:pt>
              </c:strCache>
            </c:strRef>
          </c:cat>
          <c:val>
            <c:numRef>
              <c:f>'Přehled čerpání'!$E$27:$H$27</c:f>
              <c:numCache>
                <c:formatCode>0.00%</c:formatCode>
                <c:ptCount val="4"/>
                <c:pt idx="0">
                  <c:v>0.47311317479436887</c:v>
                </c:pt>
                <c:pt idx="1">
                  <c:v>0.47311317479436887</c:v>
                </c:pt>
                <c:pt idx="2">
                  <c:v>0.47311317479436887</c:v>
                </c:pt>
                <c:pt idx="3">
                  <c:v>0.47311317479436887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15-4ADA-B0BE-FA5A886A741F}"/>
            </c:ext>
          </c:extLst>
        </c:ser>
        <c:ser>
          <c:idx val="2"/>
          <c:order val="2"/>
          <c:tx>
            <c:strRef>
              <c:f>'Přehled čerpání'!$D$26</c:f>
              <c:strCache>
                <c:ptCount val="1"/>
                <c:pt idx="0">
                  <c:v>Limit čerpání 2021</c:v>
                </c:pt>
              </c:strCache>
            </c:strRef>
          </c:tx>
          <c:spPr>
            <a:ln w="22225" cap="rnd" cmpd="dbl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'Přehled čerpání'!$E$26:$H$26</c:f>
              <c:numCache>
                <c:formatCode>0.00%</c:formatCode>
                <c:ptCount val="4"/>
                <c:pt idx="0">
                  <c:v>0.68767883411104946</c:v>
                </c:pt>
                <c:pt idx="1">
                  <c:v>0.68767883411104946</c:v>
                </c:pt>
                <c:pt idx="2">
                  <c:v>0.68767883411104946</c:v>
                </c:pt>
                <c:pt idx="3">
                  <c:v>0.68767883411104946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015-4ADA-B0BE-FA5A886A7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83725088"/>
        <c:axId val="683719512"/>
      </c:lineChart>
      <c:valAx>
        <c:axId val="770838904"/>
        <c:scaling>
          <c:orientation val="minMax"/>
          <c:max val="110"/>
          <c:min val="4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/>
                  <a:t>mld.</a:t>
                </a:r>
                <a:r>
                  <a:rPr lang="cs-CZ" sz="1100" b="1" baseline="0"/>
                  <a:t> Kč</a:t>
                </a:r>
                <a:endParaRPr lang="cs-CZ" sz="1100" b="1"/>
              </a:p>
            </c:rich>
          </c:tx>
          <c:layout>
            <c:manualLayout>
              <c:xMode val="edge"/>
              <c:yMode val="edge"/>
              <c:x val="0.97264739768398534"/>
              <c:y val="0.417279233040030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70837920"/>
        <c:crosses val="max"/>
        <c:crossBetween val="between"/>
        <c:majorUnit val="10"/>
      </c:valAx>
      <c:catAx>
        <c:axId val="77083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70838904"/>
        <c:crosses val="autoZero"/>
        <c:auto val="1"/>
        <c:lblAlgn val="ctr"/>
        <c:lblOffset val="100"/>
        <c:noMultiLvlLbl val="0"/>
      </c:catAx>
      <c:valAx>
        <c:axId val="683719512"/>
        <c:scaling>
          <c:orientation val="minMax"/>
          <c:max val="0.75888000000000011"/>
          <c:min val="0.3100400000000000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baseline="0">
                    <a:effectLst/>
                  </a:rPr>
                  <a:t>Celková</a:t>
                </a:r>
                <a:r>
                  <a:rPr lang="en-US" sz="1400" b="0" i="0" baseline="0">
                    <a:effectLst/>
                  </a:rPr>
                  <a:t> alokace IROP</a:t>
                </a:r>
                <a:endParaRPr lang="cs-CZ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6.030421847769041E-3"/>
              <c:y val="0.302942186384590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3725088"/>
        <c:crosses val="autoZero"/>
        <c:crossBetween val="between"/>
        <c:majorUnit val="7.0000000000000007E-2"/>
      </c:valAx>
      <c:catAx>
        <c:axId val="683725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3719512"/>
        <c:crosses val="autoZero"/>
        <c:auto val="1"/>
        <c:lblAlgn val="ctr"/>
        <c:lblOffset val="100"/>
        <c:noMultiLvlLbl val="0"/>
      </c:catAx>
      <c:spPr>
        <a:solidFill>
          <a:srgbClr val="F5F9FD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5F9FD"/>
    </a:solidFill>
    <a:ln w="3175" cap="flat" cmpd="sng" algn="ctr">
      <a:solidFill>
        <a:sysClr val="windowText" lastClr="000000">
          <a:lumMod val="85000"/>
          <a:lumOff val="15000"/>
        </a:sysClr>
      </a:solidFill>
      <a:prstDash val="sysDash"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Segoe UI" panose="020B0502040204020203" pitchFamily="34" charset="0"/>
              </a:defRPr>
            </a:pPr>
            <a:r>
              <a:rPr lang="cs-CZ" sz="1800" b="1" dirty="0">
                <a:latin typeface="+mn-lt"/>
                <a:cs typeface="Segoe UI" panose="020B0502040204020203" pitchFamily="34" charset="0"/>
              </a:rPr>
              <a:t>Vývoj přezávazkování IROP v čase, mld. Kč</a:t>
            </a:r>
          </a:p>
        </c:rich>
      </c:tx>
      <c:layout>
        <c:manualLayout>
          <c:xMode val="edge"/>
          <c:yMode val="edge"/>
          <c:x val="0.22413515371379675"/>
          <c:y val="2.3666676934729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Segoe UI" panose="020B0502040204020203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187704639062194"/>
          <c:y val="0.1504872631708162"/>
          <c:w val="0.86903075122437989"/>
          <c:h val="0.738373794887774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7DF55B7-6A2F-4A6C-82A4-00C63F96452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9D2-4203-B847-2F074D1536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5A3F8D9-12F2-45E5-A69A-AD0BDAB1C42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9D2-4203-B847-2F074D1536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ECB137-7827-4406-ADB3-DD0D42C076C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9D2-4203-B847-2F074D1536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02E44D8-BF20-4394-AD26-335481A3FA7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9D2-4203-B847-2F074D15360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EABF137-0E37-4FBA-A3B8-FF960078F12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9D2-4203-B847-2F074D15360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1F88D82-2C80-426A-BBC6-A0377532350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9D2-4203-B847-2F074D15360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632A3F1-0B48-4C5A-B23A-A64F124F112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9D2-4203-B847-2F074D15360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C5A4471-2F05-450F-9965-9ED44977629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9D2-4203-B847-2F074D15360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5E39A84-CCF1-4E38-8243-706012790C3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9D2-4203-B847-2F074D15360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6A16BAE-07AA-4580-85AF-7B7E188C0C8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9D2-4203-B847-2F074D15360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C4E0938-8D32-4B9D-903A-1FDBC2D6CAC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9D2-4203-B847-2F074D15360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29A1C6E-43F9-43AE-865F-986E829BAF4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9D2-4203-B847-2F074D15360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678C920-8ECE-40A3-8A76-3D4D96C1043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9D2-4203-B847-2F074D153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'DaSu - IROP'!$A$22:$A$36</c:f>
              <c:numCache>
                <c:formatCode>mm/yyyy</c:formatCode>
                <c:ptCount val="15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</c:numCache>
            </c:numRef>
          </c:cat>
          <c:val>
            <c:numRef>
              <c:f>'DaSu - IROP'!$D$22:$D$34</c:f>
              <c:numCache>
                <c:formatCode>0.0%</c:formatCode>
                <c:ptCount val="13"/>
                <c:pt idx="0">
                  <c:v>7.2781401571294882E-2</c:v>
                </c:pt>
                <c:pt idx="1">
                  <c:v>6.5373570697150621E-2</c:v>
                </c:pt>
                <c:pt idx="2">
                  <c:v>6.3309319577908307E-2</c:v>
                </c:pt>
                <c:pt idx="3">
                  <c:v>6.0047176206676392E-2</c:v>
                </c:pt>
                <c:pt idx="4">
                  <c:v>5.426524496308064E-2</c:v>
                </c:pt>
                <c:pt idx="5">
                  <c:v>5.261029638211779E-2</c:v>
                </c:pt>
                <c:pt idx="6">
                  <c:v>5.0968905122659156E-2</c:v>
                </c:pt>
                <c:pt idx="7">
                  <c:v>5.1307938147969134E-2</c:v>
                </c:pt>
                <c:pt idx="8">
                  <c:v>5.20908803935482E-2</c:v>
                </c:pt>
                <c:pt idx="9">
                  <c:v>5.1242488338958031E-2</c:v>
                </c:pt>
                <c:pt idx="10">
                  <c:v>5.1950742466569548E-2</c:v>
                </c:pt>
                <c:pt idx="11">
                  <c:v>5.2436736967472836E-2</c:v>
                </c:pt>
                <c:pt idx="12">
                  <c:v>4.9142796657102042E-2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'DaSu - IROP'!$C$22:$C$34</c15:f>
                <c15:dlblRangeCache>
                  <c:ptCount val="13"/>
                  <c:pt idx="0">
                    <c:v>-10,6
mld. Kč</c:v>
                  </c:pt>
                  <c:pt idx="1">
                    <c:v>-9,5
mld. Kč</c:v>
                  </c:pt>
                  <c:pt idx="2">
                    <c:v>-9,2
mld. Kč</c:v>
                  </c:pt>
                  <c:pt idx="3">
                    <c:v>-8,7
mld. Kč</c:v>
                  </c:pt>
                  <c:pt idx="4">
                    <c:v>-7,9
mld. Kč</c:v>
                  </c:pt>
                  <c:pt idx="5">
                    <c:v>-7,6
mld. Kč</c:v>
                  </c:pt>
                  <c:pt idx="6">
                    <c:v>-7,4
mld. Kč</c:v>
                  </c:pt>
                  <c:pt idx="7">
                    <c:v>-7,4
mld. Kč</c:v>
                  </c:pt>
                  <c:pt idx="8">
                    <c:v>-7,6
mld. Kč</c:v>
                  </c:pt>
                  <c:pt idx="9">
                    <c:v>-7,4
mld. Kč</c:v>
                  </c:pt>
                  <c:pt idx="10">
                    <c:v>-7,5
mld. Kč</c:v>
                  </c:pt>
                  <c:pt idx="11">
                    <c:v>-7,6
mld. Kč</c:v>
                  </c:pt>
                  <c:pt idx="12">
                    <c:v>-7,1
mld. Kč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49D2-4203-B847-2F074D153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29"/>
        <c:axId val="571026232"/>
        <c:axId val="571023280"/>
      </c:barChart>
      <c:dateAx>
        <c:axId val="571026232"/>
        <c:scaling>
          <c:orientation val="minMax"/>
        </c:scaling>
        <c:delete val="0"/>
        <c:axPos val="b"/>
        <c:numFmt formatCode="mm/yyyy" sourceLinked="1"/>
        <c:majorTickMark val="out"/>
        <c:minorTickMark val="none"/>
        <c:tickLblPos val="low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1023280"/>
        <c:crosses val="autoZero"/>
        <c:auto val="1"/>
        <c:lblOffset val="100"/>
        <c:baseTimeUnit val="months"/>
      </c:dateAx>
      <c:valAx>
        <c:axId val="57102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dirty="0"/>
                  <a:t>Podíl přezávazkování</a:t>
                </a:r>
                <a:r>
                  <a:rPr lang="cs-CZ" sz="1000" baseline="0" dirty="0"/>
                  <a:t> na alokaci programu</a:t>
                </a:r>
              </a:p>
            </c:rich>
          </c:tx>
          <c:layout>
            <c:manualLayout>
              <c:xMode val="edge"/>
              <c:yMode val="edge"/>
              <c:x val="1.2253425756227966E-2"/>
              <c:y val="0.164496097916349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571026232"/>
        <c:crosses val="autoZero"/>
        <c:crossBetween val="between"/>
      </c:valAx>
      <c:spPr>
        <a:solidFill>
          <a:srgbClr val="FFFCF3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CF3"/>
    </a:solidFill>
    <a:ln w="9525" cap="flat" cmpd="sng" algn="ctr">
      <a:solidFill>
        <a:schemeClr val="bg2">
          <a:lumMod val="50000"/>
        </a:schemeClr>
      </a:solidFill>
      <a:prstDash val="dash"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[DÉLKA ADMINISTRACE ŽOP a ÚSPORY po SC2.xlsm]Graf úspory po SC!Kontingenční tabulka4</c:name>
    <c:fmtId val="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8596001859600185E-3"/>
              <c:y val="6.66666666666666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5.5788005578800556E-3"/>
              <c:y val="-1.2222081031699194E-1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5.5788005578800556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3017201301720131E-2"/>
              <c:y val="-1.000000000000001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4876801487680148E-2"/>
              <c:y val="6.66666666666666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c:spPr>
      </c:pivotFmt>
      <c:pivotFmt>
        <c:idx val="10"/>
        <c:spPr>
          <a:solidFill>
            <a:schemeClr val="accent4"/>
          </a:solidFill>
          <a:ln>
            <a:solidFill>
              <a:schemeClr val="tx1"/>
            </a:solidFill>
          </a:ln>
          <a:effectLst/>
        </c:spPr>
      </c:pivotFmt>
      <c:pivotFmt>
        <c:idx val="11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9.2980009298000241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3.9292734897074175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14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c:spPr>
      </c:pivotFmt>
      <c:pivotFmt>
        <c:idx val="15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3.9292734897074175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8596001859600185E-3"/>
              <c:y val="6.66666666666666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9.2980009298000241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4876801487680148E-2"/>
              <c:y val="6.66666666666666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5.5788005578800556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5.5788005578800556E-3"/>
              <c:y val="-1.2222081031699194E-1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3017201301720131E-2"/>
              <c:y val="-1.000000000000001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4"/>
          </a:solidFill>
          <a:ln>
            <a:solidFill>
              <a:schemeClr val="tx1"/>
            </a:solidFill>
          </a:ln>
          <a:effectLst/>
        </c:spPr>
      </c:pivotFmt>
      <c:pivotFmt>
        <c:idx val="24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25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c:spPr>
      </c:pivotFmt>
      <c:pivotFmt>
        <c:idx val="26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layout>
            <c:manualLayout>
              <c:x val="3.9292734897074175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8596001859600185E-3"/>
              <c:y val="6.66666666666666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9.2980009298000241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4876801487680148E-2"/>
              <c:y val="6.66666666666666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5.5788005578800556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5.5788005578800556E-3"/>
              <c:y val="-1.2222081031699194E-1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3017201301720131E-2"/>
              <c:y val="-1.000000000000001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4"/>
          </a:solidFill>
          <a:ln>
            <a:solidFill>
              <a:schemeClr val="tx1"/>
            </a:solidFill>
          </a:ln>
          <a:effectLst/>
        </c:spPr>
      </c:pivotFmt>
      <c:pivotFmt>
        <c:idx val="35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c:spPr>
      </c:pivotFmt>
      <c:pivotFmt>
        <c:idx val="37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3.9292734897074175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8596001859600185E-3"/>
              <c:y val="6.66666666666666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9.2980009298000241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4876801487680148E-2"/>
              <c:y val="6.66666666666666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5.5788005578800556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5.5788005578800556E-3"/>
              <c:y val="-1.2222081031699194E-1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3017201301720131E-2"/>
              <c:y val="-1.000000000000001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4"/>
          </a:solidFill>
          <a:ln>
            <a:solidFill>
              <a:schemeClr val="tx1"/>
            </a:solidFill>
          </a:ln>
          <a:effectLst/>
        </c:spPr>
      </c:pivotFmt>
      <c:pivotFmt>
        <c:idx val="46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6870039195609964E-3"/>
              <c:y val="-6.3596424443125057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c:spPr>
      </c:pivotFmt>
      <c:pivotFmt>
        <c:idx val="49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3.9292734897074175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8596001859600185E-3"/>
              <c:y val="6.66666666666666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9.2980009298000241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4876801487680148E-2"/>
              <c:y val="6.66666666666666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6870039195609964E-3"/>
              <c:y val="-6.3596424443125057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5.5788005578800556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5.5788005578800556E-3"/>
              <c:y val="-1.2222081031699194E-1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3017201301720131E-2"/>
              <c:y val="-1.000000000000001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4"/>
          </a:solidFill>
          <a:ln>
            <a:solidFill>
              <a:schemeClr val="tx1"/>
            </a:solidFill>
          </a:ln>
          <a:effectLst/>
        </c:spPr>
      </c:pivotFmt>
      <c:pivotFmt>
        <c:idx val="59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c:spPr>
      </c:pivotFmt>
      <c:pivotFmt>
        <c:idx val="61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3.9292734897074175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8596001859600185E-3"/>
              <c:y val="6.66666666666666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9.2980009298000241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4876801487680148E-2"/>
              <c:y val="6.66666666666666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6870039195609964E-3"/>
              <c:y val="-6.3596424443125057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5.5788005578800556E-3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5.5788005578800556E-3"/>
              <c:y val="-1.2222081031699194E-1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1.3017201301720131E-2"/>
              <c:y val="-1.000000000000001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4"/>
          </a:solidFill>
          <a:ln>
            <a:solidFill>
              <a:schemeClr val="tx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6.4958578196443337E-2"/>
          <c:y val="4.2855773619564247E-2"/>
          <c:w val="0.89330287688934296"/>
          <c:h val="0.75823966961759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úspory po SC'!$B$1</c:f>
              <c:strCache>
                <c:ptCount val="1"/>
                <c:pt idx="0">
                  <c:v>Úspora oproti projektové žádosti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7D-4238-BB04-9A46DBFD0C48}"/>
              </c:ext>
            </c:extLst>
          </c:dPt>
          <c:cat>
            <c:strRef>
              <c:f>'Graf úspory po SC'!$A$2:$A$16</c:f>
              <c:strCache>
                <c:ptCount val="15"/>
                <c:pt idx="0">
                  <c:v>SC 1.1</c:v>
                </c:pt>
                <c:pt idx="1">
                  <c:v>SC 1.2</c:v>
                </c:pt>
                <c:pt idx="2">
                  <c:v>SC 1.3</c:v>
                </c:pt>
                <c:pt idx="3">
                  <c:v>SC 2.1</c:v>
                </c:pt>
                <c:pt idx="4">
                  <c:v>SC 2.2</c:v>
                </c:pt>
                <c:pt idx="5">
                  <c:v>SC 2.3</c:v>
                </c:pt>
                <c:pt idx="6">
                  <c:v>SC 2.4</c:v>
                </c:pt>
                <c:pt idx="7">
                  <c:v>SC 2.5</c:v>
                </c:pt>
                <c:pt idx="8">
                  <c:v>SC 3.1</c:v>
                </c:pt>
                <c:pt idx="9">
                  <c:v>SC 3.2</c:v>
                </c:pt>
                <c:pt idx="10">
                  <c:v>SC 3.3</c:v>
                </c:pt>
                <c:pt idx="11">
                  <c:v>SC 4.1</c:v>
                </c:pt>
                <c:pt idx="12">
                  <c:v>SC 4.2</c:v>
                </c:pt>
                <c:pt idx="13">
                  <c:v>SC 5.1</c:v>
                </c:pt>
                <c:pt idx="14">
                  <c:v>IROP</c:v>
                </c:pt>
              </c:strCache>
            </c:strRef>
          </c:cat>
          <c:val>
            <c:numRef>
              <c:f>'Graf úspory po SC'!$B$2:$B$16</c:f>
              <c:numCache>
                <c:formatCode>0%</c:formatCode>
                <c:ptCount val="15"/>
                <c:pt idx="0">
                  <c:v>0.21627307317846201</c:v>
                </c:pt>
                <c:pt idx="1">
                  <c:v>7.5699528636982927E-2</c:v>
                </c:pt>
                <c:pt idx="2">
                  <c:v>5.2385358566929274E-2</c:v>
                </c:pt>
                <c:pt idx="3">
                  <c:v>7.8477317515341816E-2</c:v>
                </c:pt>
                <c:pt idx="4">
                  <c:v>6.8575704592457876E-2</c:v>
                </c:pt>
                <c:pt idx="5">
                  <c:v>8.855407723537656E-2</c:v>
                </c:pt>
                <c:pt idx="6">
                  <c:v>6.8373127581763948E-2</c:v>
                </c:pt>
                <c:pt idx="7">
                  <c:v>0.1063759641994908</c:v>
                </c:pt>
                <c:pt idx="8">
                  <c:v>4.1775996831221685E-2</c:v>
                </c:pt>
                <c:pt idx="9">
                  <c:v>0.16246253798542198</c:v>
                </c:pt>
                <c:pt idx="10">
                  <c:v>2.6238332075352089E-2</c:v>
                </c:pt>
                <c:pt idx="11">
                  <c:v>6.2466783570208628E-2</c:v>
                </c:pt>
                <c:pt idx="12">
                  <c:v>0.1191719664134947</c:v>
                </c:pt>
                <c:pt idx="13">
                  <c:v>0.26354950947940048</c:v>
                </c:pt>
                <c:pt idx="14">
                  <c:v>0.10870146411225012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7D-4238-BB04-9A46DBFD0C48}"/>
            </c:ext>
          </c:extLst>
        </c:ser>
        <c:ser>
          <c:idx val="1"/>
          <c:order val="1"/>
          <c:tx>
            <c:strRef>
              <c:f>'Graf úspory po SC'!$C$1</c:f>
              <c:strCache>
                <c:ptCount val="1"/>
                <c:pt idx="0">
                  <c:v>Úspora oproti PA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07D-4238-BB04-9A46DBFD0C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07D-4238-BB04-9A46DBFD0C4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07D-4238-BB04-9A46DBFD0C4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07D-4238-BB04-9A46DBFD0C4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07D-4238-BB04-9A46DBFD0C4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07D-4238-BB04-9A46DBFD0C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07D-4238-BB04-9A46DBFD0C4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007D-4238-BB04-9A46DBFD0C4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007D-4238-BB04-9A46DBFD0C48}"/>
              </c:ext>
            </c:extLst>
          </c:dPt>
          <c:dLbls>
            <c:dLbl>
              <c:idx val="0"/>
              <c:layout>
                <c:manualLayout>
                  <c:x val="1.0683630280337596E-2"/>
                  <c:y val="2.95449564898166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7D-4238-BB04-9A46DBFD0C48}"/>
                </c:ext>
              </c:extLst>
            </c:dLbl>
            <c:dLbl>
              <c:idx val="1"/>
              <c:layout>
                <c:manualLayout>
                  <c:x val="3.377192964961357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07D-4238-BB04-9A46DBFD0C48}"/>
                </c:ext>
              </c:extLst>
            </c:dLbl>
            <c:dLbl>
              <c:idx val="2"/>
              <c:layout>
                <c:manualLayout>
                  <c:x val="6.75438592992271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07D-4238-BB04-9A46DBFD0C48}"/>
                </c:ext>
              </c:extLst>
            </c:dLbl>
            <c:dLbl>
              <c:idx val="3"/>
              <c:layout>
                <c:manualLayout>
                  <c:x val="5.2367764613373228E-3"/>
                  <c:y val="3.5757520591240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7D-4238-BB04-9A46DBFD0C48}"/>
                </c:ext>
              </c:extLst>
            </c:dLbl>
            <c:dLbl>
              <c:idx val="4"/>
              <c:layout>
                <c:manualLayout>
                  <c:x val="6.7543859299227143E-3"/>
                  <c:y val="-1.1333305928022031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07D-4238-BB04-9A46DBFD0C48}"/>
                </c:ext>
              </c:extLst>
            </c:dLbl>
            <c:dLbl>
              <c:idx val="5"/>
              <c:layout>
                <c:manualLayout>
                  <c:x val="9.29800092980002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7D-4238-BB04-9A46DBFD0C48}"/>
                </c:ext>
              </c:extLst>
            </c:dLbl>
            <c:dLbl>
              <c:idx val="6"/>
              <c:layout>
                <c:manualLayout>
                  <c:x val="6.7543859299227143E-3"/>
                  <c:y val="6.18187464618491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07D-4238-BB04-9A46DBFD0C48}"/>
                </c:ext>
              </c:extLst>
            </c:dLbl>
            <c:dLbl>
              <c:idx val="7"/>
              <c:layout>
                <c:manualLayout>
                  <c:x val="1.4876801487680148E-2"/>
                  <c:y val="6.66666666666666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7D-4238-BB04-9A46DBFD0C48}"/>
                </c:ext>
              </c:extLst>
            </c:dLbl>
            <c:dLbl>
              <c:idx val="8"/>
              <c:layout>
                <c:manualLayout>
                  <c:x val="5.0657894474420359E-3"/>
                  <c:y val="-5.90899129796344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07D-4238-BB04-9A46DBFD0C48}"/>
                </c:ext>
              </c:extLst>
            </c:dLbl>
            <c:dLbl>
              <c:idx val="9"/>
              <c:layout>
                <c:manualLayout>
                  <c:x val="1.1818579853129335E-2"/>
                  <c:y val="-5.666652964011015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7D-4238-BB04-9A46DBFD0C48}"/>
                </c:ext>
              </c:extLst>
            </c:dLbl>
            <c:dLbl>
              <c:idx val="10"/>
              <c:layout>
                <c:manualLayout>
                  <c:x val="5.57880055788005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07D-4238-BB04-9A46DBFD0C48}"/>
                </c:ext>
              </c:extLst>
            </c:dLbl>
            <c:dLbl>
              <c:idx val="11"/>
              <c:layout>
                <c:manualLayout>
                  <c:x val="5.5788005578800556E-3"/>
                  <c:y val="-1.2222081031699194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07D-4238-BB04-9A46DBFD0C48}"/>
                </c:ext>
              </c:extLst>
            </c:dLbl>
            <c:dLbl>
              <c:idx val="13"/>
              <c:layout>
                <c:manualLayout>
                  <c:x val="1.3017201301720131E-2"/>
                  <c:y val="-1.00000000000000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07D-4238-BB04-9A46DBFD0C48}"/>
                </c:ext>
              </c:extLst>
            </c:dLbl>
            <c:dLbl>
              <c:idx val="14"/>
              <c:layout>
                <c:manualLayout>
                  <c:x val="6.754385929922590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07D-4238-BB04-9A46DBFD0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úspory po SC'!$A$2:$A$16</c:f>
              <c:strCache>
                <c:ptCount val="15"/>
                <c:pt idx="0">
                  <c:v>SC 1.1</c:v>
                </c:pt>
                <c:pt idx="1">
                  <c:v>SC 1.2</c:v>
                </c:pt>
                <c:pt idx="2">
                  <c:v>SC 1.3</c:v>
                </c:pt>
                <c:pt idx="3">
                  <c:v>SC 2.1</c:v>
                </c:pt>
                <c:pt idx="4">
                  <c:v>SC 2.2</c:v>
                </c:pt>
                <c:pt idx="5">
                  <c:v>SC 2.3</c:v>
                </c:pt>
                <c:pt idx="6">
                  <c:v>SC 2.4</c:v>
                </c:pt>
                <c:pt idx="7">
                  <c:v>SC 2.5</c:v>
                </c:pt>
                <c:pt idx="8">
                  <c:v>SC 3.1</c:v>
                </c:pt>
                <c:pt idx="9">
                  <c:v>SC 3.2</c:v>
                </c:pt>
                <c:pt idx="10">
                  <c:v>SC 3.3</c:v>
                </c:pt>
                <c:pt idx="11">
                  <c:v>SC 4.1</c:v>
                </c:pt>
                <c:pt idx="12">
                  <c:v>SC 4.2</c:v>
                </c:pt>
                <c:pt idx="13">
                  <c:v>SC 5.1</c:v>
                </c:pt>
                <c:pt idx="14">
                  <c:v>IROP</c:v>
                </c:pt>
              </c:strCache>
            </c:strRef>
          </c:cat>
          <c:val>
            <c:numRef>
              <c:f>'Graf úspory po SC'!$C$2:$C$16</c:f>
              <c:numCache>
                <c:formatCode>0%</c:formatCode>
                <c:ptCount val="15"/>
                <c:pt idx="0">
                  <c:v>0.20504942989599695</c:v>
                </c:pt>
                <c:pt idx="1">
                  <c:v>6.4546770126052144E-2</c:v>
                </c:pt>
                <c:pt idx="2">
                  <c:v>3.6909899512002742E-2</c:v>
                </c:pt>
                <c:pt idx="3">
                  <c:v>4.2519485545304825E-2</c:v>
                </c:pt>
                <c:pt idx="4">
                  <c:v>4.3165348585805341E-2</c:v>
                </c:pt>
                <c:pt idx="5">
                  <c:v>6.8263300065288468E-2</c:v>
                </c:pt>
                <c:pt idx="6">
                  <c:v>4.8157755805986024E-2</c:v>
                </c:pt>
                <c:pt idx="7">
                  <c:v>0.12328189022778069</c:v>
                </c:pt>
                <c:pt idx="8">
                  <c:v>3.6994134504173659E-2</c:v>
                </c:pt>
                <c:pt idx="9">
                  <c:v>0.14464723435400118</c:v>
                </c:pt>
                <c:pt idx="10">
                  <c:v>1.7123380869073168E-2</c:v>
                </c:pt>
                <c:pt idx="11">
                  <c:v>3.845443814622207E-2</c:v>
                </c:pt>
                <c:pt idx="12">
                  <c:v>0.11306318694479434</c:v>
                </c:pt>
                <c:pt idx="13">
                  <c:v>0.25822150762825569</c:v>
                </c:pt>
                <c:pt idx="14">
                  <c:v>9.4325617075592949E-2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07D-4238-BB04-9A46DBFD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342664"/>
        <c:axId val="797342336"/>
      </c:barChart>
      <c:catAx>
        <c:axId val="79734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7342336"/>
        <c:crosses val="autoZero"/>
        <c:auto val="1"/>
        <c:lblAlgn val="ctr"/>
        <c:lblOffset val="100"/>
        <c:noMultiLvlLbl val="0"/>
      </c:catAx>
      <c:valAx>
        <c:axId val="7973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7342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690721321881188"/>
          <c:y val="0.89016697320528337"/>
          <c:w val="0.5430576812591984"/>
          <c:h val="7.2054055723631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pivotSource>
    <c:name>[DÉLKA ADMINISTRACE ŽOP a ÚSPORY po SC2.xlsm]IROP!Kontingenční tabulka2</c:name>
    <c:fmtId val="7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>
                <a:solidFill>
                  <a:srgbClr val="4C4C4C"/>
                </a:solidFill>
              </a:rPr>
              <a:t>Délka administrace </a:t>
            </a:r>
            <a:r>
              <a:rPr lang="cs-CZ" sz="1800" b="1" dirty="0" err="1">
                <a:solidFill>
                  <a:srgbClr val="4C4C4C"/>
                </a:solidFill>
              </a:rPr>
              <a:t>ŽoP</a:t>
            </a:r>
            <a:r>
              <a:rPr lang="cs-CZ" sz="1800" b="1" dirty="0">
                <a:solidFill>
                  <a:srgbClr val="4C4C4C"/>
                </a:solidFill>
              </a:rPr>
              <a:t> v pracovních dnech </a:t>
            </a:r>
            <a:br>
              <a:rPr lang="cs-CZ" sz="1800" b="1" dirty="0">
                <a:solidFill>
                  <a:srgbClr val="4C4C4C"/>
                </a:solidFill>
              </a:rPr>
            </a:br>
            <a:r>
              <a:rPr lang="cs-CZ" sz="1800" b="1" dirty="0">
                <a:solidFill>
                  <a:srgbClr val="4C4C4C"/>
                </a:solidFill>
              </a:rPr>
              <a:t>(ŽOP jsou do měsíců zahrnuty podle data proplacení)</a:t>
            </a:r>
          </a:p>
        </c:rich>
      </c:tx>
      <c:layout>
        <c:manualLayout>
          <c:xMode val="edge"/>
          <c:yMode val="edge"/>
          <c:x val="0.11724467507325441"/>
          <c:y val="2.6578300894512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7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7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8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9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11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12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13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dLbl>
          <c:idx val="0"/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</c:pivotFmt>
      <c:pivotFmt>
        <c:idx val="151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</c:pivotFmt>
      <c:pivotFmt>
        <c:idx val="152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</c:pivotFmt>
      <c:pivotFmt>
        <c:idx val="153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</c:pivotFmt>
      <c:pivotFmt>
        <c:idx val="154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</c:pivotFmt>
      <c:pivotFmt>
        <c:idx val="155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</c:pivotFmt>
      <c:pivotFmt>
        <c:idx val="156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7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8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9"/>
        <c:spPr>
          <a:solidFill>
            <a:schemeClr val="bg2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round/>
          </a:ln>
          <a:effectLst/>
        </c:spPr>
      </c:pivotFmt>
      <c:pivotFmt>
        <c:idx val="160"/>
        <c:spPr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61"/>
        <c:spPr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62"/>
        <c:spPr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163"/>
        <c:spPr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64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65"/>
        <c:spPr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accent5">
                <a:lumMod val="75000"/>
              </a:schemeClr>
            </a:solidFill>
            <a:prstDash val="dash"/>
            <a:round/>
          </a:ln>
          <a:effectLst/>
        </c:spPr>
        <c:marker>
          <c:symbol val="none"/>
        </c:marker>
      </c:pivotFmt>
      <c:pivotFmt>
        <c:idx val="166"/>
        <c:spPr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4000">
                <a:srgbClr val="5D9CD5"/>
              </a:gs>
              <a:gs pos="100000">
                <a:schemeClr val="accent1"/>
              </a:gs>
            </a:gsLst>
            <a:lin ang="5400000" scaled="1"/>
            <a:tileRect/>
          </a:gradFill>
          <a:ln w="3175" cap="flat" cmpd="sng" algn="ctr">
            <a:solidFill>
              <a:schemeClr val="accent3">
                <a:lumMod val="75000"/>
              </a:schemeClr>
            </a:solidFill>
            <a:prstDash val="dash"/>
            <a:round/>
          </a:ln>
          <a:effectLst/>
        </c:spPr>
        <c:marker>
          <c:symbol val="none"/>
        </c:marker>
        <c:dLbl>
          <c:idx val="0"/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7"/>
        <c:spPr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4000">
                <a:srgbClr val="5D9CD5"/>
              </a:gs>
              <a:gs pos="100000">
                <a:schemeClr val="accent1"/>
              </a:gs>
            </a:gsLst>
            <a:lin ang="5400000" scaled="1"/>
            <a:tileRect/>
          </a:gradFill>
          <a:ln w="3175" cap="flat" cmpd="sng" algn="ctr">
            <a:solidFill>
              <a:schemeClr val="accent3">
                <a:lumMod val="75000"/>
              </a:schemeClr>
            </a:solidFill>
            <a:prstDash val="dash"/>
            <a:round/>
          </a:ln>
          <a:effectLst/>
        </c:spPr>
        <c:marker>
          <c:symbol val="none"/>
        </c:marker>
        <c:dLbl>
          <c:idx val="0"/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8"/>
        <c:spPr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4000">
                <a:srgbClr val="5D9CD5"/>
              </a:gs>
              <a:gs pos="100000">
                <a:schemeClr val="accent1"/>
              </a:gs>
            </a:gsLst>
            <a:lin ang="5400000" scaled="1"/>
            <a:tileRect/>
          </a:gradFill>
          <a:ln w="3175" cap="flat" cmpd="sng" algn="ctr">
            <a:solidFill>
              <a:schemeClr val="accent3">
                <a:lumMod val="75000"/>
              </a:schemeClr>
            </a:solidFill>
            <a:prstDash val="dash"/>
            <a:round/>
          </a:ln>
          <a:effectLst/>
        </c:spPr>
        <c:marker>
          <c:symbol val="none"/>
        </c:marker>
        <c:dLbl>
          <c:idx val="0"/>
          <c:numFmt formatCode="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2565895580834081E-2"/>
          <c:y val="0.21482937643176694"/>
          <c:w val="0.88310894183583422"/>
          <c:h val="0.55016285456954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IROP!$E$3</c:f>
              <c:strCache>
                <c:ptCount val="1"/>
                <c:pt idx="0">
                  <c:v>Celkem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4000">
                  <a:srgbClr val="5D9CD5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3175" cap="flat" cmpd="sng" algn="ctr">
              <a:solidFill>
                <a:schemeClr val="accent3">
                  <a:lumMod val="75000"/>
                </a:schemeClr>
              </a:solidFill>
              <a:prstDash val="dash"/>
              <a:round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rgbClr val="E60000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IROP!$A$4:$D$26</c:f>
              <c:multiLvlStrCache>
                <c:ptCount val="22"/>
                <c:lvl>
                  <c:pt idx="0">
                    <c:v>Čtv3</c:v>
                  </c:pt>
                  <c:pt idx="1">
                    <c:v>Čtv4</c:v>
                  </c:pt>
                  <c:pt idx="2">
                    <c:v>Čtv1</c:v>
                  </c:pt>
                  <c:pt idx="3">
                    <c:v>Čtv2</c:v>
                  </c:pt>
                  <c:pt idx="4">
                    <c:v>Čtv3</c:v>
                  </c:pt>
                  <c:pt idx="5">
                    <c:v>Čtv4</c:v>
                  </c:pt>
                  <c:pt idx="6">
                    <c:v>Čtv1</c:v>
                  </c:pt>
                  <c:pt idx="7">
                    <c:v>Čtv2</c:v>
                  </c:pt>
                  <c:pt idx="8">
                    <c:v>Čtv3</c:v>
                  </c:pt>
                  <c:pt idx="9">
                    <c:v>Čtv4</c:v>
                  </c:pt>
                  <c:pt idx="10">
                    <c:v>Čtv1</c:v>
                  </c:pt>
                  <c:pt idx="11">
                    <c:v>Čtv2</c:v>
                  </c:pt>
                  <c:pt idx="12">
                    <c:v>Čtv3</c:v>
                  </c:pt>
                  <c:pt idx="13">
                    <c:v>Čtv4</c:v>
                  </c:pt>
                  <c:pt idx="14">
                    <c:v>Čtv1</c:v>
                  </c:pt>
                  <c:pt idx="15">
                    <c:v>Čtv2</c:v>
                  </c:pt>
                  <c:pt idx="16">
                    <c:v>Čtv3</c:v>
                  </c:pt>
                  <c:pt idx="17">
                    <c:v>Čtv4</c:v>
                  </c:pt>
                  <c:pt idx="18">
                    <c:v>Čtv1</c:v>
                  </c:pt>
                  <c:pt idx="19">
                    <c:v>Čtv2</c:v>
                  </c:pt>
                  <c:pt idx="20">
                    <c:v>Čtv3</c:v>
                  </c:pt>
                  <c:pt idx="21">
                    <c:v>Čtv4</c:v>
                  </c:pt>
                </c:lvl>
                <c:lvl>
                  <c:pt idx="0">
                    <c:v>2016</c:v>
                  </c:pt>
                  <c:pt idx="2">
                    <c:v>2017</c:v>
                  </c:pt>
                  <c:pt idx="6">
                    <c:v>2018</c:v>
                  </c:pt>
                  <c:pt idx="10">
                    <c:v>2019</c:v>
                  </c:pt>
                  <c:pt idx="14">
                    <c:v>2020</c:v>
                  </c:pt>
                  <c:pt idx="18">
                    <c:v>2021</c:v>
                  </c:pt>
                </c:lvl>
              </c:multiLvlStrCache>
            </c:multiLvlStrRef>
          </c:cat>
          <c:val>
            <c:numRef>
              <c:f>IROP!$E$4:$E$26</c:f>
              <c:numCache>
                <c:formatCode>General</c:formatCode>
                <c:ptCount val="22"/>
                <c:pt idx="0">
                  <c:v>131.5</c:v>
                </c:pt>
                <c:pt idx="1">
                  <c:v>77.307692307692307</c:v>
                </c:pt>
                <c:pt idx="2">
                  <c:v>72.692307692307693</c:v>
                </c:pt>
                <c:pt idx="3">
                  <c:v>98.275862068965523</c:v>
                </c:pt>
                <c:pt idx="4">
                  <c:v>91.101694915254242</c:v>
                </c:pt>
                <c:pt idx="5">
                  <c:v>79.697761194029852</c:v>
                </c:pt>
                <c:pt idx="6">
                  <c:v>108.98148148148148</c:v>
                </c:pt>
                <c:pt idx="7">
                  <c:v>82.447712418300654</c:v>
                </c:pt>
                <c:pt idx="8">
                  <c:v>58.285714285714285</c:v>
                </c:pt>
                <c:pt idx="9">
                  <c:v>46.308411214953274</c:v>
                </c:pt>
                <c:pt idx="10">
                  <c:v>88.274559193954659</c:v>
                </c:pt>
                <c:pt idx="11">
                  <c:v>93.667377398720689</c:v>
                </c:pt>
                <c:pt idx="12">
                  <c:v>85.80258899676376</c:v>
                </c:pt>
                <c:pt idx="13">
                  <c:v>60.887832699619771</c:v>
                </c:pt>
                <c:pt idx="14">
                  <c:v>89.047368421052639</c:v>
                </c:pt>
                <c:pt idx="15">
                  <c:v>80.736139630390142</c:v>
                </c:pt>
                <c:pt idx="16">
                  <c:v>70.676724137931032</c:v>
                </c:pt>
                <c:pt idx="17">
                  <c:v>64.291262135922324</c:v>
                </c:pt>
                <c:pt idx="18">
                  <c:v>79.366731517509734</c:v>
                </c:pt>
                <c:pt idx="19">
                  <c:v>72.89084065244667</c:v>
                </c:pt>
                <c:pt idx="20">
                  <c:v>70.583333333333329</c:v>
                </c:pt>
                <c:pt idx="21">
                  <c:v>67.841584158415841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B4-41CF-8A1E-B1CE89033E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84151176"/>
        <c:axId val="884154456"/>
      </c:barChart>
      <c:catAx>
        <c:axId val="88415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4154456"/>
        <c:crosses val="autoZero"/>
        <c:auto val="1"/>
        <c:lblAlgn val="ctr"/>
        <c:lblOffset val="100"/>
        <c:noMultiLvlLbl val="0"/>
      </c:catAx>
      <c:valAx>
        <c:axId val="88415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4151176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c:spPr>
    </c:plotArea>
    <c:legend>
      <c:legendPos val="r"/>
      <c:layout>
        <c:manualLayout>
          <c:xMode val="edge"/>
          <c:yMode val="edge"/>
          <c:x val="0.35882003329119749"/>
          <c:y val="0.90993963721227411"/>
          <c:w val="0.2968373179932029"/>
          <c:h val="7.7976230262897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>
        <a:alpha val="31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ysClr val="windowText" lastClr="000000"/>
                </a:solidFill>
              </a:rPr>
              <a:t>Počet</a:t>
            </a:r>
            <a:r>
              <a:rPr lang="cs-CZ" b="1" baseline="0" dirty="0">
                <a:solidFill>
                  <a:sysClr val="windowText" lastClr="000000"/>
                </a:solidFill>
              </a:rPr>
              <a:t> </a:t>
            </a:r>
            <a:r>
              <a:rPr lang="cs-CZ" b="1" dirty="0">
                <a:solidFill>
                  <a:sysClr val="windowText" lastClr="000000"/>
                </a:solidFill>
              </a:rPr>
              <a:t>podpořených žádostí dle typu příjemce</a:t>
            </a:r>
            <a:endParaRPr lang="cs-CZ" b="1" baseline="0" dirty="0">
              <a:solidFill>
                <a:sysClr val="windowText" lastClr="000000"/>
              </a:solidFill>
            </a:endParaRP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cs-CZ" sz="800" b="1" i="1" baseline="0" dirty="0">
                <a:solidFill>
                  <a:sysClr val="windowText" lastClr="000000"/>
                </a:solidFill>
              </a:rPr>
              <a:t>(n=11 681)</a:t>
            </a:r>
            <a:endParaRPr lang="cs-CZ" sz="800" b="1" i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2353004306757239E-2"/>
          <c:y val="0.14064621212121214"/>
          <c:w val="0.61190366721319112"/>
          <c:h val="0.82407601010101017"/>
        </c:manualLayout>
      </c:layout>
      <c:pieChart>
        <c:varyColors val="1"/>
        <c:ser>
          <c:idx val="0"/>
          <c:order val="0"/>
          <c:tx>
            <c:v>PrávníAkty</c:v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92-4C35-974F-8E1AA9ECF5F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92-4C35-974F-8E1AA9ECF5F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92-4C35-974F-8E1AA9ECF5F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92-4C35-974F-8E1AA9ECF5F9}"/>
              </c:ext>
            </c:extLst>
          </c:dPt>
          <c:dPt>
            <c:idx val="4"/>
            <c:bubble3D val="0"/>
            <c:spPr>
              <a:solidFill>
                <a:srgbClr val="9954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92-4C35-974F-8E1AA9ECF5F9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92-4C35-974F-8E1AA9ECF5F9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592-4C35-974F-8E1AA9ECF5F9}"/>
              </c:ext>
            </c:extLst>
          </c:dPt>
          <c:dLbls>
            <c:dLbl>
              <c:idx val="5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592-4C35-974F-8E1AA9ECF5F9}"/>
                </c:ext>
              </c:extLst>
            </c:dLbl>
            <c:dLbl>
              <c:idx val="6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592-4C35-974F-8E1AA9ECF5F9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Počty_Objemy_dle_PF!$A$114:$A$121</c:f>
              <c:strCache>
                <c:ptCount val="7"/>
                <c:pt idx="0">
                  <c:v>Obec</c:v>
                </c:pt>
                <c:pt idx="1">
                  <c:v>SVJ</c:v>
                </c:pt>
                <c:pt idx="2">
                  <c:v>Kraj</c:v>
                </c:pt>
                <c:pt idx="3">
                  <c:v>NNO</c:v>
                </c:pt>
                <c:pt idx="4">
                  <c:v>Soukromý sektor</c:v>
                </c:pt>
                <c:pt idx="5">
                  <c:v>Státní příjemci</c:v>
                </c:pt>
                <c:pt idx="6">
                  <c:v>Církevní instituce</c:v>
                </c:pt>
              </c:strCache>
            </c:strRef>
          </c:cat>
          <c:val>
            <c:numRef>
              <c:f>Počty_Objemy_dle_PF!$C$114:$C$121</c:f>
              <c:numCache>
                <c:formatCode>0%</c:formatCode>
                <c:ptCount val="7"/>
                <c:pt idx="0">
                  <c:v>0.51485318037839223</c:v>
                </c:pt>
                <c:pt idx="1">
                  <c:v>0.18397397483092201</c:v>
                </c:pt>
                <c:pt idx="2">
                  <c:v>0.10589846759695232</c:v>
                </c:pt>
                <c:pt idx="3">
                  <c:v>6.6689495762349116E-2</c:v>
                </c:pt>
                <c:pt idx="4">
                  <c:v>7.7476243472305459E-2</c:v>
                </c:pt>
                <c:pt idx="5">
                  <c:v>2.6025169077989897E-2</c:v>
                </c:pt>
                <c:pt idx="6">
                  <c:v>2.5083468881088949E-2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92-4C35-974F-8E1AA9ECF5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68292339009091"/>
          <c:y val="0.21619494949494947"/>
          <c:w val="0.24643021614461844"/>
          <c:h val="0.60563005050505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ysClr val="windowText" lastClr="000000"/>
                </a:solidFill>
              </a:rPr>
              <a:t>Objemy podpořených žádostí dle typu příjemce</a:t>
            </a:r>
            <a:endParaRPr lang="cs-CZ" b="1" baseline="0" dirty="0">
              <a:solidFill>
                <a:sysClr val="windowText" lastClr="000000"/>
              </a:solidFill>
            </a:endParaRP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cs-CZ" sz="800" b="1" i="1" baseline="0" dirty="0">
                <a:solidFill>
                  <a:sysClr val="windowText" lastClr="000000"/>
                </a:solidFill>
              </a:rPr>
              <a:t>(z objemu 142 231 335 432 Kč)</a:t>
            </a:r>
            <a:endParaRPr lang="cs-CZ" sz="800" b="1" i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v>ObjemyPA</c:v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46-485B-AA32-E30AE596D8B1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46-485B-AA32-E30AE596D8B1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46-485B-AA32-E30AE596D8B1}"/>
              </c:ext>
            </c:extLst>
          </c:dPt>
          <c:dPt>
            <c:idx val="3"/>
            <c:bubble3D val="0"/>
            <c:spPr>
              <a:solidFill>
                <a:srgbClr val="9954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46-485B-AA32-E30AE596D8B1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46-485B-AA32-E30AE596D8B1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B46-485B-AA32-E30AE596D8B1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B46-485B-AA32-E30AE596D8B1}"/>
              </c:ext>
            </c:extLst>
          </c:dPt>
          <c:dLbls>
            <c:dLbl>
              <c:idx val="2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B46-485B-AA32-E30AE596D8B1}"/>
                </c:ext>
              </c:extLst>
            </c:dLbl>
            <c:dLbl>
              <c:idx val="5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B46-485B-AA32-E30AE596D8B1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Počty_Objemy_dle_PF!$A$126:$A$133</c:f>
              <c:strCache>
                <c:ptCount val="7"/>
                <c:pt idx="0">
                  <c:v>Kraj</c:v>
                </c:pt>
                <c:pt idx="1">
                  <c:v>Obec</c:v>
                </c:pt>
                <c:pt idx="2">
                  <c:v>Státní příjemci</c:v>
                </c:pt>
                <c:pt idx="3">
                  <c:v>Soukromý sektor</c:v>
                </c:pt>
                <c:pt idx="4">
                  <c:v>NNO</c:v>
                </c:pt>
                <c:pt idx="5">
                  <c:v>Církevní instituce</c:v>
                </c:pt>
                <c:pt idx="6">
                  <c:v>SVJ</c:v>
                </c:pt>
              </c:strCache>
            </c:strRef>
          </c:cat>
          <c:val>
            <c:numRef>
              <c:f>Počty_Objemy_dle_PF!$C$126:$C$133</c:f>
              <c:numCache>
                <c:formatCode>0%</c:formatCode>
                <c:ptCount val="7"/>
                <c:pt idx="0">
                  <c:v>0.34843964027995977</c:v>
                </c:pt>
                <c:pt idx="1">
                  <c:v>0.27339511403448791</c:v>
                </c:pt>
                <c:pt idx="2">
                  <c:v>0.14815992840913209</c:v>
                </c:pt>
                <c:pt idx="3">
                  <c:v>0.12219466138133669</c:v>
                </c:pt>
                <c:pt idx="4">
                  <c:v>4.1140032733506915E-2</c:v>
                </c:pt>
                <c:pt idx="5">
                  <c:v>3.1673724504935344E-2</c:v>
                </c:pt>
                <c:pt idx="6">
                  <c:v>3.4996898656641233E-2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B46-485B-AA32-E30AE596D8B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11277141462137"/>
          <c:y val="4.2741121932237898E-2"/>
          <c:w val="0.83151608814783373"/>
          <c:h val="0.7753741828250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VŠE!$B$1</c:f>
              <c:strCache>
                <c:ptCount val="1"/>
                <c:pt idx="0">
                  <c:v>Požadovaná výše úvěru</c:v>
                </c:pt>
              </c:strCache>
            </c:strRef>
          </c:tx>
          <c:spPr>
            <a:solidFill>
              <a:srgbClr val="00B050"/>
            </a:solidFill>
            <a:ln w="25400">
              <a:solidFill>
                <a:srgbClr val="00B050"/>
              </a:solidFill>
            </a:ln>
            <a:effectLst/>
          </c:spPr>
          <c:invertIfNegative val="0"/>
          <c:cat>
            <c:strRef>
              <c:f>VŠE!$A$54:$A$84</c:f>
              <c:strCache>
                <c:ptCount val="31"/>
                <c:pt idx="0">
                  <c:v>53.</c:v>
                </c:pt>
                <c:pt idx="1">
                  <c:v>54.</c:v>
                </c:pt>
                <c:pt idx="2">
                  <c:v>55.</c:v>
                </c:pt>
                <c:pt idx="3">
                  <c:v>56.</c:v>
                </c:pt>
                <c:pt idx="4">
                  <c:v>57.</c:v>
                </c:pt>
                <c:pt idx="5">
                  <c:v>58.</c:v>
                </c:pt>
                <c:pt idx="6">
                  <c:v>59.</c:v>
                </c:pt>
                <c:pt idx="7">
                  <c:v>60.</c:v>
                </c:pt>
                <c:pt idx="8">
                  <c:v>61.</c:v>
                </c:pt>
                <c:pt idx="9">
                  <c:v>62.</c:v>
                </c:pt>
                <c:pt idx="10">
                  <c:v>63.</c:v>
                </c:pt>
                <c:pt idx="11">
                  <c:v>64.</c:v>
                </c:pt>
                <c:pt idx="12">
                  <c:v>65.</c:v>
                </c:pt>
                <c:pt idx="13">
                  <c:v>66.</c:v>
                </c:pt>
                <c:pt idx="14">
                  <c:v>67.</c:v>
                </c:pt>
                <c:pt idx="15">
                  <c:v>68.</c:v>
                </c:pt>
                <c:pt idx="16">
                  <c:v>69.</c:v>
                </c:pt>
                <c:pt idx="17">
                  <c:v>70.</c:v>
                </c:pt>
                <c:pt idx="18">
                  <c:v>71.</c:v>
                </c:pt>
                <c:pt idx="19">
                  <c:v>72.</c:v>
                </c:pt>
                <c:pt idx="20">
                  <c:v>73.</c:v>
                </c:pt>
                <c:pt idx="21">
                  <c:v>74.</c:v>
                </c:pt>
                <c:pt idx="22">
                  <c:v>75.</c:v>
                </c:pt>
                <c:pt idx="23">
                  <c:v>76.</c:v>
                </c:pt>
                <c:pt idx="24">
                  <c:v>77.</c:v>
                </c:pt>
                <c:pt idx="25">
                  <c:v>78.</c:v>
                </c:pt>
                <c:pt idx="26">
                  <c:v>79.</c:v>
                </c:pt>
                <c:pt idx="27">
                  <c:v>80.</c:v>
                </c:pt>
                <c:pt idx="28">
                  <c:v>81.</c:v>
                </c:pt>
                <c:pt idx="29">
                  <c:v>82.</c:v>
                </c:pt>
                <c:pt idx="30">
                  <c:v>83.</c:v>
                </c:pt>
              </c:strCache>
            </c:strRef>
          </c:cat>
          <c:val>
            <c:numRef>
              <c:f>VŠE!$B$54:$B$84</c:f>
              <c:numCache>
                <c:formatCode>#,##0.00</c:formatCode>
                <c:ptCount val="31"/>
                <c:pt idx="0">
                  <c:v>548877651</c:v>
                </c:pt>
                <c:pt idx="1">
                  <c:v>548634913</c:v>
                </c:pt>
                <c:pt idx="2">
                  <c:v>551094520</c:v>
                </c:pt>
                <c:pt idx="3">
                  <c:v>554128939</c:v>
                </c:pt>
                <c:pt idx="4">
                  <c:v>580997982</c:v>
                </c:pt>
                <c:pt idx="5">
                  <c:v>596969899</c:v>
                </c:pt>
                <c:pt idx="6">
                  <c:v>640125441</c:v>
                </c:pt>
                <c:pt idx="7">
                  <c:v>658007578</c:v>
                </c:pt>
                <c:pt idx="8">
                  <c:v>761240768</c:v>
                </c:pt>
                <c:pt idx="9">
                  <c:v>777552955</c:v>
                </c:pt>
                <c:pt idx="10">
                  <c:v>787278561</c:v>
                </c:pt>
                <c:pt idx="11">
                  <c:v>881064510</c:v>
                </c:pt>
                <c:pt idx="12">
                  <c:v>910416809</c:v>
                </c:pt>
                <c:pt idx="13">
                  <c:v>966000200</c:v>
                </c:pt>
                <c:pt idx="14">
                  <c:v>979630375</c:v>
                </c:pt>
                <c:pt idx="15">
                  <c:v>1014376132</c:v>
                </c:pt>
                <c:pt idx="16">
                  <c:v>1020019872</c:v>
                </c:pt>
                <c:pt idx="17">
                  <c:v>1045032870</c:v>
                </c:pt>
                <c:pt idx="18">
                  <c:v>1097860138</c:v>
                </c:pt>
                <c:pt idx="19">
                  <c:v>1098721753</c:v>
                </c:pt>
                <c:pt idx="20">
                  <c:v>1098721753</c:v>
                </c:pt>
                <c:pt idx="21">
                  <c:v>1097795920</c:v>
                </c:pt>
                <c:pt idx="22">
                  <c:v>1097666381</c:v>
                </c:pt>
                <c:pt idx="23">
                  <c:v>1096242265</c:v>
                </c:pt>
                <c:pt idx="24">
                  <c:v>1096242265</c:v>
                </c:pt>
                <c:pt idx="25">
                  <c:v>1096237265</c:v>
                </c:pt>
                <c:pt idx="26">
                  <c:v>1096157265</c:v>
                </c:pt>
                <c:pt idx="27">
                  <c:v>1094657065</c:v>
                </c:pt>
                <c:pt idx="28">
                  <c:v>1094281816</c:v>
                </c:pt>
                <c:pt idx="29">
                  <c:v>1094281816</c:v>
                </c:pt>
                <c:pt idx="30">
                  <c:v>1093947229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8-4241-97C7-2F271EF72F21}"/>
            </c:ext>
          </c:extLst>
        </c:ser>
        <c:ser>
          <c:idx val="1"/>
          <c:order val="1"/>
          <c:tx>
            <c:strRef>
              <c:f>VŠE!$C$1</c:f>
              <c:strCache>
                <c:ptCount val="1"/>
                <c:pt idx="0">
                  <c:v>Výše úvěrového slibu</c:v>
                </c:pt>
              </c:strCache>
            </c:strRef>
          </c:tx>
          <c:spPr>
            <a:solidFill>
              <a:srgbClr val="7030A0"/>
            </a:solidFill>
            <a:ln w="22225">
              <a:solidFill>
                <a:srgbClr val="7030A0"/>
              </a:solidFill>
            </a:ln>
            <a:effectLst/>
          </c:spPr>
          <c:invertIfNegative val="0"/>
          <c:cat>
            <c:strRef>
              <c:f>VŠE!$A$54:$A$84</c:f>
              <c:strCache>
                <c:ptCount val="31"/>
                <c:pt idx="0">
                  <c:v>53.</c:v>
                </c:pt>
                <c:pt idx="1">
                  <c:v>54.</c:v>
                </c:pt>
                <c:pt idx="2">
                  <c:v>55.</c:v>
                </c:pt>
                <c:pt idx="3">
                  <c:v>56.</c:v>
                </c:pt>
                <c:pt idx="4">
                  <c:v>57.</c:v>
                </c:pt>
                <c:pt idx="5">
                  <c:v>58.</c:v>
                </c:pt>
                <c:pt idx="6">
                  <c:v>59.</c:v>
                </c:pt>
                <c:pt idx="7">
                  <c:v>60.</c:v>
                </c:pt>
                <c:pt idx="8">
                  <c:v>61.</c:v>
                </c:pt>
                <c:pt idx="9">
                  <c:v>62.</c:v>
                </c:pt>
                <c:pt idx="10">
                  <c:v>63.</c:v>
                </c:pt>
                <c:pt idx="11">
                  <c:v>64.</c:v>
                </c:pt>
                <c:pt idx="12">
                  <c:v>65.</c:v>
                </c:pt>
                <c:pt idx="13">
                  <c:v>66.</c:v>
                </c:pt>
                <c:pt idx="14">
                  <c:v>67.</c:v>
                </c:pt>
                <c:pt idx="15">
                  <c:v>68.</c:v>
                </c:pt>
                <c:pt idx="16">
                  <c:v>69.</c:v>
                </c:pt>
                <c:pt idx="17">
                  <c:v>70.</c:v>
                </c:pt>
                <c:pt idx="18">
                  <c:v>71.</c:v>
                </c:pt>
                <c:pt idx="19">
                  <c:v>72.</c:v>
                </c:pt>
                <c:pt idx="20">
                  <c:v>73.</c:v>
                </c:pt>
                <c:pt idx="21">
                  <c:v>74.</c:v>
                </c:pt>
                <c:pt idx="22">
                  <c:v>75.</c:v>
                </c:pt>
                <c:pt idx="23">
                  <c:v>76.</c:v>
                </c:pt>
                <c:pt idx="24">
                  <c:v>77.</c:v>
                </c:pt>
                <c:pt idx="25">
                  <c:v>78.</c:v>
                </c:pt>
                <c:pt idx="26">
                  <c:v>79.</c:v>
                </c:pt>
                <c:pt idx="27">
                  <c:v>80.</c:v>
                </c:pt>
                <c:pt idx="28">
                  <c:v>81.</c:v>
                </c:pt>
                <c:pt idx="29">
                  <c:v>82.</c:v>
                </c:pt>
                <c:pt idx="30">
                  <c:v>83.</c:v>
                </c:pt>
              </c:strCache>
            </c:strRef>
          </c:cat>
          <c:val>
            <c:numRef>
              <c:f>VŠE!$C$54:$C$84</c:f>
              <c:numCache>
                <c:formatCode>#,##0.00</c:formatCode>
                <c:ptCount val="31"/>
                <c:pt idx="0">
                  <c:v>324130762</c:v>
                </c:pt>
                <c:pt idx="1">
                  <c:v>341906159</c:v>
                </c:pt>
                <c:pt idx="2">
                  <c:v>354595594</c:v>
                </c:pt>
                <c:pt idx="3">
                  <c:v>362311483</c:v>
                </c:pt>
                <c:pt idx="4">
                  <c:v>365832483</c:v>
                </c:pt>
                <c:pt idx="5">
                  <c:v>377621671</c:v>
                </c:pt>
                <c:pt idx="6">
                  <c:v>377621671</c:v>
                </c:pt>
                <c:pt idx="7">
                  <c:v>403877144</c:v>
                </c:pt>
                <c:pt idx="8">
                  <c:v>443695588</c:v>
                </c:pt>
                <c:pt idx="9">
                  <c:v>456109990</c:v>
                </c:pt>
                <c:pt idx="10">
                  <c:v>474974315</c:v>
                </c:pt>
                <c:pt idx="11">
                  <c:v>488589668</c:v>
                </c:pt>
                <c:pt idx="12">
                  <c:v>525536063</c:v>
                </c:pt>
                <c:pt idx="13">
                  <c:v>521557766</c:v>
                </c:pt>
                <c:pt idx="14">
                  <c:v>529971727</c:v>
                </c:pt>
                <c:pt idx="15">
                  <c:v>529971727</c:v>
                </c:pt>
                <c:pt idx="16">
                  <c:v>529971727</c:v>
                </c:pt>
                <c:pt idx="17">
                  <c:v>591749569</c:v>
                </c:pt>
                <c:pt idx="18">
                  <c:v>604152718</c:v>
                </c:pt>
                <c:pt idx="19">
                  <c:v>625150718</c:v>
                </c:pt>
                <c:pt idx="20">
                  <c:v>640335718</c:v>
                </c:pt>
                <c:pt idx="21">
                  <c:v>710959854</c:v>
                </c:pt>
                <c:pt idx="22">
                  <c:v>720853004</c:v>
                </c:pt>
                <c:pt idx="23">
                  <c:v>736488524</c:v>
                </c:pt>
                <c:pt idx="24">
                  <c:v>752426524</c:v>
                </c:pt>
                <c:pt idx="25">
                  <c:v>752426524</c:v>
                </c:pt>
                <c:pt idx="26">
                  <c:v>752426524</c:v>
                </c:pt>
                <c:pt idx="27">
                  <c:v>754259524</c:v>
                </c:pt>
                <c:pt idx="28">
                  <c:v>758009524</c:v>
                </c:pt>
                <c:pt idx="29">
                  <c:v>770296057</c:v>
                </c:pt>
                <c:pt idx="30">
                  <c:v>797100712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68-4241-97C7-2F271EF72F21}"/>
            </c:ext>
          </c:extLst>
        </c:ser>
        <c:ser>
          <c:idx val="2"/>
          <c:order val="2"/>
          <c:tx>
            <c:strRef>
              <c:f>VŠE!$D$1</c:f>
              <c:strCache>
                <c:ptCount val="1"/>
                <c:pt idx="0">
                  <c:v>Výše úvěru dle smlouvy</c:v>
                </c:pt>
              </c:strCache>
            </c:strRef>
          </c:tx>
          <c:spPr>
            <a:solidFill>
              <a:srgbClr val="FFC000"/>
            </a:solidFill>
            <a:ln w="25400">
              <a:solidFill>
                <a:srgbClr val="FFC000"/>
              </a:solidFill>
            </a:ln>
            <a:effectLst/>
          </c:spPr>
          <c:invertIfNegative val="0"/>
          <c:cat>
            <c:strRef>
              <c:f>VŠE!$A$54:$A$84</c:f>
              <c:strCache>
                <c:ptCount val="31"/>
                <c:pt idx="0">
                  <c:v>53.</c:v>
                </c:pt>
                <c:pt idx="1">
                  <c:v>54.</c:v>
                </c:pt>
                <c:pt idx="2">
                  <c:v>55.</c:v>
                </c:pt>
                <c:pt idx="3">
                  <c:v>56.</c:v>
                </c:pt>
                <c:pt idx="4">
                  <c:v>57.</c:v>
                </c:pt>
                <c:pt idx="5">
                  <c:v>58.</c:v>
                </c:pt>
                <c:pt idx="6">
                  <c:v>59.</c:v>
                </c:pt>
                <c:pt idx="7">
                  <c:v>60.</c:v>
                </c:pt>
                <c:pt idx="8">
                  <c:v>61.</c:v>
                </c:pt>
                <c:pt idx="9">
                  <c:v>62.</c:v>
                </c:pt>
                <c:pt idx="10">
                  <c:v>63.</c:v>
                </c:pt>
                <c:pt idx="11">
                  <c:v>64.</c:v>
                </c:pt>
                <c:pt idx="12">
                  <c:v>65.</c:v>
                </c:pt>
                <c:pt idx="13">
                  <c:v>66.</c:v>
                </c:pt>
                <c:pt idx="14">
                  <c:v>67.</c:v>
                </c:pt>
                <c:pt idx="15">
                  <c:v>68.</c:v>
                </c:pt>
                <c:pt idx="16">
                  <c:v>69.</c:v>
                </c:pt>
                <c:pt idx="17">
                  <c:v>70.</c:v>
                </c:pt>
                <c:pt idx="18">
                  <c:v>71.</c:v>
                </c:pt>
                <c:pt idx="19">
                  <c:v>72.</c:v>
                </c:pt>
                <c:pt idx="20">
                  <c:v>73.</c:v>
                </c:pt>
                <c:pt idx="21">
                  <c:v>74.</c:v>
                </c:pt>
                <c:pt idx="22">
                  <c:v>75.</c:v>
                </c:pt>
                <c:pt idx="23">
                  <c:v>76.</c:v>
                </c:pt>
                <c:pt idx="24">
                  <c:v>77.</c:v>
                </c:pt>
                <c:pt idx="25">
                  <c:v>78.</c:v>
                </c:pt>
                <c:pt idx="26">
                  <c:v>79.</c:v>
                </c:pt>
                <c:pt idx="27">
                  <c:v>80.</c:v>
                </c:pt>
                <c:pt idx="28">
                  <c:v>81.</c:v>
                </c:pt>
                <c:pt idx="29">
                  <c:v>82.</c:v>
                </c:pt>
                <c:pt idx="30">
                  <c:v>83.</c:v>
                </c:pt>
              </c:strCache>
            </c:strRef>
          </c:cat>
          <c:val>
            <c:numRef>
              <c:f>VŠE!$D$54:$D$84</c:f>
              <c:numCache>
                <c:formatCode>#,##0.00</c:formatCode>
                <c:ptCount val="31"/>
                <c:pt idx="0">
                  <c:v>182558246</c:v>
                </c:pt>
                <c:pt idx="1">
                  <c:v>192466529</c:v>
                </c:pt>
                <c:pt idx="2">
                  <c:v>197126529</c:v>
                </c:pt>
                <c:pt idx="3">
                  <c:v>203527529</c:v>
                </c:pt>
                <c:pt idx="4">
                  <c:v>209762449</c:v>
                </c:pt>
                <c:pt idx="5">
                  <c:v>216689661</c:v>
                </c:pt>
                <c:pt idx="6">
                  <c:v>216689661</c:v>
                </c:pt>
                <c:pt idx="7">
                  <c:v>228523096</c:v>
                </c:pt>
                <c:pt idx="8">
                  <c:v>229234255</c:v>
                </c:pt>
                <c:pt idx="9">
                  <c:v>265083255</c:v>
                </c:pt>
                <c:pt idx="10">
                  <c:v>272383255</c:v>
                </c:pt>
                <c:pt idx="11">
                  <c:v>272383255</c:v>
                </c:pt>
                <c:pt idx="12">
                  <c:v>318261475</c:v>
                </c:pt>
                <c:pt idx="13">
                  <c:v>318261475</c:v>
                </c:pt>
                <c:pt idx="14">
                  <c:v>322934475</c:v>
                </c:pt>
                <c:pt idx="15">
                  <c:v>322934475</c:v>
                </c:pt>
                <c:pt idx="16">
                  <c:v>379946922</c:v>
                </c:pt>
                <c:pt idx="17">
                  <c:v>391387500</c:v>
                </c:pt>
                <c:pt idx="18">
                  <c:v>396423976</c:v>
                </c:pt>
                <c:pt idx="19">
                  <c:v>406257976</c:v>
                </c:pt>
                <c:pt idx="20">
                  <c:v>411661632</c:v>
                </c:pt>
                <c:pt idx="21">
                  <c:v>424311565</c:v>
                </c:pt>
                <c:pt idx="22">
                  <c:v>463717400</c:v>
                </c:pt>
                <c:pt idx="23">
                  <c:v>473006533</c:v>
                </c:pt>
                <c:pt idx="24">
                  <c:v>493613487</c:v>
                </c:pt>
                <c:pt idx="25">
                  <c:v>514011518</c:v>
                </c:pt>
                <c:pt idx="26">
                  <c:v>531158792</c:v>
                </c:pt>
                <c:pt idx="27">
                  <c:v>531158792</c:v>
                </c:pt>
                <c:pt idx="28">
                  <c:v>550472744</c:v>
                </c:pt>
                <c:pt idx="29">
                  <c:v>556837744</c:v>
                </c:pt>
                <c:pt idx="30">
                  <c:v>576890976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68-4241-97C7-2F271EF72F21}"/>
            </c:ext>
          </c:extLst>
        </c:ser>
        <c:ser>
          <c:idx val="3"/>
          <c:order val="3"/>
          <c:tx>
            <c:strRef>
              <c:f>VŠE!$E$1</c:f>
              <c:strCache>
                <c:ptCount val="1"/>
                <c:pt idx="0">
                  <c:v>Čerpání celkem</c:v>
                </c:pt>
              </c:strCache>
            </c:strRef>
          </c:tx>
          <c:spPr>
            <a:solidFill>
              <a:srgbClr val="C00000"/>
            </a:solidFill>
            <a:ln w="25400">
              <a:solidFill>
                <a:srgbClr val="C00000"/>
              </a:solidFill>
            </a:ln>
          </c:spPr>
          <c:invertIfNegative val="0"/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68-4241-97C7-2F271EF72F21}"/>
              </c:ext>
            </c:extLst>
          </c:dPt>
          <c:dPt>
            <c:idx val="3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B68-4241-97C7-2F271EF72F21}"/>
              </c:ext>
            </c:extLst>
          </c:dPt>
          <c:dPt>
            <c:idx val="3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B68-4241-97C7-2F271EF72F21}"/>
              </c:ext>
            </c:extLst>
          </c:dPt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B68-4241-97C7-2F271EF72F21}"/>
              </c:ext>
            </c:extLst>
          </c:dPt>
          <c:dPt>
            <c:idx val="4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B68-4241-97C7-2F271EF72F21}"/>
              </c:ext>
            </c:extLst>
          </c:dPt>
          <c:dPt>
            <c:idx val="4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B68-4241-97C7-2F271EF72F21}"/>
              </c:ext>
            </c:extLst>
          </c:dPt>
          <c:dPt>
            <c:idx val="4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B68-4241-97C7-2F271EF72F21}"/>
              </c:ext>
            </c:extLst>
          </c:dPt>
          <c:dPt>
            <c:idx val="4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B68-4241-97C7-2F271EF72F21}"/>
              </c:ext>
            </c:extLst>
          </c:dPt>
          <c:dPt>
            <c:idx val="4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B68-4241-97C7-2F271EF72F21}"/>
              </c:ext>
            </c:extLst>
          </c:dPt>
          <c:dPt>
            <c:idx val="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B68-4241-97C7-2F271EF72F21}"/>
              </c:ext>
            </c:extLst>
          </c:dPt>
          <c:dPt>
            <c:idx val="4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B68-4241-97C7-2F271EF72F21}"/>
              </c:ext>
            </c:extLst>
          </c:dPt>
          <c:dPt>
            <c:idx val="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B68-4241-97C7-2F271EF72F21}"/>
              </c:ext>
            </c:extLst>
          </c:dPt>
          <c:dPt>
            <c:idx val="4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B68-4241-97C7-2F271EF72F21}"/>
              </c:ext>
            </c:extLst>
          </c:dPt>
          <c:dPt>
            <c:idx val="4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B68-4241-97C7-2F271EF72F21}"/>
              </c:ext>
            </c:extLst>
          </c:dPt>
          <c:dPt>
            <c:idx val="5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B68-4241-97C7-2F271EF72F21}"/>
              </c:ext>
            </c:extLst>
          </c:dPt>
          <c:dLbls>
            <c:dLbl>
              <c:idx val="30"/>
              <c:layout>
                <c:manualLayout>
                  <c:x val="3.8282674039242376E-2"/>
                  <c:y val="1.004530869253386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387</a:t>
                    </a:r>
                    <a:r>
                      <a:rPr lang="en-US" b="1" baseline="0"/>
                      <a:t> mil.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B68-4241-97C7-2F271EF72F21}"/>
                </c:ext>
              </c:extLst>
            </c:dLbl>
            <c:dLbl>
              <c:idx val="31"/>
              <c:layout>
                <c:manualLayout>
                  <c:x val="0.12578413714236086"/>
                  <c:y val="2.384792055840517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aseline="0"/>
                      <a:t>237 mil.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68-4241-97C7-2F271EF72F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VŠE!$A$54:$A$84</c:f>
              <c:strCache>
                <c:ptCount val="31"/>
                <c:pt idx="0">
                  <c:v>53.</c:v>
                </c:pt>
                <c:pt idx="1">
                  <c:v>54.</c:v>
                </c:pt>
                <c:pt idx="2">
                  <c:v>55.</c:v>
                </c:pt>
                <c:pt idx="3">
                  <c:v>56.</c:v>
                </c:pt>
                <c:pt idx="4">
                  <c:v>57.</c:v>
                </c:pt>
                <c:pt idx="5">
                  <c:v>58.</c:v>
                </c:pt>
                <c:pt idx="6">
                  <c:v>59.</c:v>
                </c:pt>
                <c:pt idx="7">
                  <c:v>60.</c:v>
                </c:pt>
                <c:pt idx="8">
                  <c:v>61.</c:v>
                </c:pt>
                <c:pt idx="9">
                  <c:v>62.</c:v>
                </c:pt>
                <c:pt idx="10">
                  <c:v>63.</c:v>
                </c:pt>
                <c:pt idx="11">
                  <c:v>64.</c:v>
                </c:pt>
                <c:pt idx="12">
                  <c:v>65.</c:v>
                </c:pt>
                <c:pt idx="13">
                  <c:v>66.</c:v>
                </c:pt>
                <c:pt idx="14">
                  <c:v>67.</c:v>
                </c:pt>
                <c:pt idx="15">
                  <c:v>68.</c:v>
                </c:pt>
                <c:pt idx="16">
                  <c:v>69.</c:v>
                </c:pt>
                <c:pt idx="17">
                  <c:v>70.</c:v>
                </c:pt>
                <c:pt idx="18">
                  <c:v>71.</c:v>
                </c:pt>
                <c:pt idx="19">
                  <c:v>72.</c:v>
                </c:pt>
                <c:pt idx="20">
                  <c:v>73.</c:v>
                </c:pt>
                <c:pt idx="21">
                  <c:v>74.</c:v>
                </c:pt>
                <c:pt idx="22">
                  <c:v>75.</c:v>
                </c:pt>
                <c:pt idx="23">
                  <c:v>76.</c:v>
                </c:pt>
                <c:pt idx="24">
                  <c:v>77.</c:v>
                </c:pt>
                <c:pt idx="25">
                  <c:v>78.</c:v>
                </c:pt>
                <c:pt idx="26">
                  <c:v>79.</c:v>
                </c:pt>
                <c:pt idx="27">
                  <c:v>80.</c:v>
                </c:pt>
                <c:pt idx="28">
                  <c:v>81.</c:v>
                </c:pt>
                <c:pt idx="29">
                  <c:v>82.</c:v>
                </c:pt>
                <c:pt idx="30">
                  <c:v>83.</c:v>
                </c:pt>
              </c:strCache>
            </c:strRef>
          </c:cat>
          <c:val>
            <c:numRef>
              <c:f>VŠE!$E$54:$E$84</c:f>
              <c:numCache>
                <c:formatCode>#,##0.00</c:formatCode>
                <c:ptCount val="31"/>
                <c:pt idx="0">
                  <c:v>137260429.05000001</c:v>
                </c:pt>
                <c:pt idx="1">
                  <c:v>137260429.04999998</c:v>
                </c:pt>
                <c:pt idx="2">
                  <c:v>139962969.31999996</c:v>
                </c:pt>
                <c:pt idx="3">
                  <c:v>139995306.36000001</c:v>
                </c:pt>
                <c:pt idx="4">
                  <c:v>140058624.69</c:v>
                </c:pt>
                <c:pt idx="5">
                  <c:v>141364385.66</c:v>
                </c:pt>
                <c:pt idx="6">
                  <c:v>147191094.31999999</c:v>
                </c:pt>
                <c:pt idx="7">
                  <c:v>150549974.88</c:v>
                </c:pt>
                <c:pt idx="8">
                  <c:v>151572868.84999999</c:v>
                </c:pt>
                <c:pt idx="9">
                  <c:v>155082389.16</c:v>
                </c:pt>
                <c:pt idx="10">
                  <c:v>156088021.31</c:v>
                </c:pt>
                <c:pt idx="11">
                  <c:v>156088021.31</c:v>
                </c:pt>
                <c:pt idx="12">
                  <c:v>172016133.59999999</c:v>
                </c:pt>
                <c:pt idx="13">
                  <c:v>172016133.59999999</c:v>
                </c:pt>
                <c:pt idx="14">
                  <c:v>172725623.97999999</c:v>
                </c:pt>
                <c:pt idx="15">
                  <c:v>172725623.97999999</c:v>
                </c:pt>
                <c:pt idx="16">
                  <c:v>203521487.65000001</c:v>
                </c:pt>
                <c:pt idx="17">
                  <c:v>207813225.56</c:v>
                </c:pt>
                <c:pt idx="18">
                  <c:v>217554290.19999999</c:v>
                </c:pt>
                <c:pt idx="19">
                  <c:v>221266041.69999999</c:v>
                </c:pt>
                <c:pt idx="20">
                  <c:v>225586206.72999999</c:v>
                </c:pt>
                <c:pt idx="21">
                  <c:v>236644292.63999999</c:v>
                </c:pt>
                <c:pt idx="22">
                  <c:v>246293570.66999999</c:v>
                </c:pt>
                <c:pt idx="23">
                  <c:v>268987491.99000001</c:v>
                </c:pt>
                <c:pt idx="24">
                  <c:v>279350647.62</c:v>
                </c:pt>
                <c:pt idx="25">
                  <c:v>291584689.87</c:v>
                </c:pt>
                <c:pt idx="26">
                  <c:v>305249752.75999999</c:v>
                </c:pt>
                <c:pt idx="27">
                  <c:v>321871369.02999997</c:v>
                </c:pt>
                <c:pt idx="28">
                  <c:v>349055922.42000002</c:v>
                </c:pt>
                <c:pt idx="29">
                  <c:v>364385613.92000002</c:v>
                </c:pt>
                <c:pt idx="30">
                  <c:v>387168252.49000001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B68-4241-97C7-2F271EF72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3"/>
        <c:axId val="1974104271"/>
        <c:axId val="1"/>
      </c:barChart>
      <c:lineChart>
        <c:grouping val="standard"/>
        <c:varyColors val="0"/>
        <c:ser>
          <c:idx val="4"/>
          <c:order val="4"/>
          <c:tx>
            <c:strRef>
              <c:f>VŠE!$F$1</c:f>
              <c:strCache>
                <c:ptCount val="1"/>
                <c:pt idx="0">
                  <c:v>Tranše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5562050249782008E-3"/>
                  <c:y val="-2.541997003413239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/>
                      <a:t>1. tranše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B68-4241-97C7-2F271EF72F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VŠE!$A$12:$A$52</c:f>
              <c:strCache>
                <c:ptCount val="41"/>
                <c:pt idx="0">
                  <c:v>11.</c:v>
                </c:pt>
                <c:pt idx="1">
                  <c:v>12.</c:v>
                </c:pt>
                <c:pt idx="2">
                  <c:v>13.</c:v>
                </c:pt>
                <c:pt idx="3">
                  <c:v>14.</c:v>
                </c:pt>
                <c:pt idx="4">
                  <c:v>15.</c:v>
                </c:pt>
                <c:pt idx="5">
                  <c:v>16.</c:v>
                </c:pt>
                <c:pt idx="6">
                  <c:v>17.</c:v>
                </c:pt>
                <c:pt idx="7">
                  <c:v>18.</c:v>
                </c:pt>
                <c:pt idx="8">
                  <c:v>19.</c:v>
                </c:pt>
                <c:pt idx="9">
                  <c:v>20.</c:v>
                </c:pt>
                <c:pt idx="10">
                  <c:v>21.</c:v>
                </c:pt>
                <c:pt idx="11">
                  <c:v>22.</c:v>
                </c:pt>
                <c:pt idx="12">
                  <c:v>23.</c:v>
                </c:pt>
                <c:pt idx="13">
                  <c:v>24.</c:v>
                </c:pt>
                <c:pt idx="14">
                  <c:v>25.</c:v>
                </c:pt>
                <c:pt idx="15">
                  <c:v>26.</c:v>
                </c:pt>
                <c:pt idx="16">
                  <c:v>27.</c:v>
                </c:pt>
                <c:pt idx="17">
                  <c:v>28.</c:v>
                </c:pt>
                <c:pt idx="18">
                  <c:v>29.</c:v>
                </c:pt>
                <c:pt idx="19">
                  <c:v>30.</c:v>
                </c:pt>
                <c:pt idx="20">
                  <c:v>31.</c:v>
                </c:pt>
                <c:pt idx="21">
                  <c:v>32.</c:v>
                </c:pt>
                <c:pt idx="22">
                  <c:v>33.</c:v>
                </c:pt>
                <c:pt idx="23">
                  <c:v>34.</c:v>
                </c:pt>
                <c:pt idx="24">
                  <c:v>35.</c:v>
                </c:pt>
                <c:pt idx="25">
                  <c:v>36.</c:v>
                </c:pt>
                <c:pt idx="26">
                  <c:v>37.</c:v>
                </c:pt>
                <c:pt idx="27">
                  <c:v>38.</c:v>
                </c:pt>
                <c:pt idx="28">
                  <c:v>39.</c:v>
                </c:pt>
                <c:pt idx="29">
                  <c:v>40.</c:v>
                </c:pt>
                <c:pt idx="30">
                  <c:v>41.</c:v>
                </c:pt>
                <c:pt idx="31">
                  <c:v>42.</c:v>
                </c:pt>
                <c:pt idx="32">
                  <c:v>43.</c:v>
                </c:pt>
                <c:pt idx="33">
                  <c:v>44.</c:v>
                </c:pt>
                <c:pt idx="34">
                  <c:v>45.</c:v>
                </c:pt>
                <c:pt idx="35">
                  <c:v>46.</c:v>
                </c:pt>
                <c:pt idx="36">
                  <c:v>47.</c:v>
                </c:pt>
                <c:pt idx="37">
                  <c:v>48.</c:v>
                </c:pt>
                <c:pt idx="38">
                  <c:v>49.</c:v>
                </c:pt>
                <c:pt idx="39">
                  <c:v>50.</c:v>
                </c:pt>
                <c:pt idx="40">
                  <c:v>51.</c:v>
                </c:pt>
              </c:strCache>
            </c:strRef>
          </c:cat>
          <c:val>
            <c:numRef>
              <c:f>VŠE!$F$54:$F$84</c:f>
              <c:numCache>
                <c:formatCode>#,##0.00</c:formatCode>
                <c:ptCount val="31"/>
                <c:pt idx="0">
                  <c:v>150000000</c:v>
                </c:pt>
                <c:pt idx="1">
                  <c:v>150000000</c:v>
                </c:pt>
                <c:pt idx="2">
                  <c:v>150000000</c:v>
                </c:pt>
                <c:pt idx="3">
                  <c:v>150000000</c:v>
                </c:pt>
                <c:pt idx="4">
                  <c:v>150000000</c:v>
                </c:pt>
                <c:pt idx="5">
                  <c:v>150000000</c:v>
                </c:pt>
                <c:pt idx="6">
                  <c:v>150000000</c:v>
                </c:pt>
                <c:pt idx="7">
                  <c:v>150000000</c:v>
                </c:pt>
                <c:pt idx="8">
                  <c:v>150000000</c:v>
                </c:pt>
                <c:pt idx="9">
                  <c:v>150000000</c:v>
                </c:pt>
                <c:pt idx="10">
                  <c:v>150000000</c:v>
                </c:pt>
                <c:pt idx="11">
                  <c:v>150000000</c:v>
                </c:pt>
                <c:pt idx="12">
                  <c:v>150000000</c:v>
                </c:pt>
                <c:pt idx="13">
                  <c:v>150000000</c:v>
                </c:pt>
                <c:pt idx="14">
                  <c:v>150000000</c:v>
                </c:pt>
                <c:pt idx="15">
                  <c:v>150000000</c:v>
                </c:pt>
                <c:pt idx="16">
                  <c:v>150000000</c:v>
                </c:pt>
                <c:pt idx="17">
                  <c:v>150000000</c:v>
                </c:pt>
                <c:pt idx="18">
                  <c:v>150000000</c:v>
                </c:pt>
                <c:pt idx="19">
                  <c:v>150000000</c:v>
                </c:pt>
                <c:pt idx="20">
                  <c:v>150000000</c:v>
                </c:pt>
                <c:pt idx="21">
                  <c:v>150000000</c:v>
                </c:pt>
                <c:pt idx="22">
                  <c:v>150000000</c:v>
                </c:pt>
                <c:pt idx="23">
                  <c:v>150000000</c:v>
                </c:pt>
                <c:pt idx="24">
                  <c:v>150000000</c:v>
                </c:pt>
                <c:pt idx="25">
                  <c:v>150000000</c:v>
                </c:pt>
                <c:pt idx="26">
                  <c:v>150000000</c:v>
                </c:pt>
                <c:pt idx="27">
                  <c:v>150000000</c:v>
                </c:pt>
                <c:pt idx="28">
                  <c:v>150000000</c:v>
                </c:pt>
                <c:pt idx="29">
                  <c:v>150000000</c:v>
                </c:pt>
                <c:pt idx="30">
                  <c:v>150000000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B68-4241-97C7-2F271EF72F21}"/>
            </c:ext>
          </c:extLst>
        </c:ser>
        <c:ser>
          <c:idx val="5"/>
          <c:order val="5"/>
          <c:tx>
            <c:strRef>
              <c:f>VŠE!$I$1</c:f>
              <c:strCache>
                <c:ptCount val="1"/>
                <c:pt idx="0">
                  <c:v>Celková alokace 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strRef>
              <c:f>VŠE!$A$12:$A$52</c:f>
              <c:strCache>
                <c:ptCount val="41"/>
                <c:pt idx="0">
                  <c:v>11.</c:v>
                </c:pt>
                <c:pt idx="1">
                  <c:v>12.</c:v>
                </c:pt>
                <c:pt idx="2">
                  <c:v>13.</c:v>
                </c:pt>
                <c:pt idx="3">
                  <c:v>14.</c:v>
                </c:pt>
                <c:pt idx="4">
                  <c:v>15.</c:v>
                </c:pt>
                <c:pt idx="5">
                  <c:v>16.</c:v>
                </c:pt>
                <c:pt idx="6">
                  <c:v>17.</c:v>
                </c:pt>
                <c:pt idx="7">
                  <c:v>18.</c:v>
                </c:pt>
                <c:pt idx="8">
                  <c:v>19.</c:v>
                </c:pt>
                <c:pt idx="9">
                  <c:v>20.</c:v>
                </c:pt>
                <c:pt idx="10">
                  <c:v>21.</c:v>
                </c:pt>
                <c:pt idx="11">
                  <c:v>22.</c:v>
                </c:pt>
                <c:pt idx="12">
                  <c:v>23.</c:v>
                </c:pt>
                <c:pt idx="13">
                  <c:v>24.</c:v>
                </c:pt>
                <c:pt idx="14">
                  <c:v>25.</c:v>
                </c:pt>
                <c:pt idx="15">
                  <c:v>26.</c:v>
                </c:pt>
                <c:pt idx="16">
                  <c:v>27.</c:v>
                </c:pt>
                <c:pt idx="17">
                  <c:v>28.</c:v>
                </c:pt>
                <c:pt idx="18">
                  <c:v>29.</c:v>
                </c:pt>
                <c:pt idx="19">
                  <c:v>30.</c:v>
                </c:pt>
                <c:pt idx="20">
                  <c:v>31.</c:v>
                </c:pt>
                <c:pt idx="21">
                  <c:v>32.</c:v>
                </c:pt>
                <c:pt idx="22">
                  <c:v>33.</c:v>
                </c:pt>
                <c:pt idx="23">
                  <c:v>34.</c:v>
                </c:pt>
                <c:pt idx="24">
                  <c:v>35.</c:v>
                </c:pt>
                <c:pt idx="25">
                  <c:v>36.</c:v>
                </c:pt>
                <c:pt idx="26">
                  <c:v>37.</c:v>
                </c:pt>
                <c:pt idx="27">
                  <c:v>38.</c:v>
                </c:pt>
                <c:pt idx="28">
                  <c:v>39.</c:v>
                </c:pt>
                <c:pt idx="29">
                  <c:v>40.</c:v>
                </c:pt>
                <c:pt idx="30">
                  <c:v>41.</c:v>
                </c:pt>
                <c:pt idx="31">
                  <c:v>42.</c:v>
                </c:pt>
                <c:pt idx="32">
                  <c:v>43.</c:v>
                </c:pt>
                <c:pt idx="33">
                  <c:v>44.</c:v>
                </c:pt>
                <c:pt idx="34">
                  <c:v>45.</c:v>
                </c:pt>
                <c:pt idx="35">
                  <c:v>46.</c:v>
                </c:pt>
                <c:pt idx="36">
                  <c:v>47.</c:v>
                </c:pt>
                <c:pt idx="37">
                  <c:v>48.</c:v>
                </c:pt>
                <c:pt idx="38">
                  <c:v>49.</c:v>
                </c:pt>
                <c:pt idx="39">
                  <c:v>50.</c:v>
                </c:pt>
                <c:pt idx="40">
                  <c:v>51.</c:v>
                </c:pt>
              </c:strCache>
            </c:strRef>
          </c:cat>
          <c:val>
            <c:numRef>
              <c:f>VŠE!$I$54:$I$84</c:f>
              <c:numCache>
                <c:formatCode>General</c:formatCode>
                <c:ptCount val="31"/>
                <c:pt idx="0">
                  <c:v>1000000000</c:v>
                </c:pt>
                <c:pt idx="1">
                  <c:v>1000000000</c:v>
                </c:pt>
                <c:pt idx="2">
                  <c:v>1000000000</c:v>
                </c:pt>
                <c:pt idx="3">
                  <c:v>1000000000</c:v>
                </c:pt>
                <c:pt idx="4">
                  <c:v>1000000000</c:v>
                </c:pt>
                <c:pt idx="5">
                  <c:v>1000000000</c:v>
                </c:pt>
                <c:pt idx="6">
                  <c:v>1000000000</c:v>
                </c:pt>
                <c:pt idx="7">
                  <c:v>1000000000</c:v>
                </c:pt>
                <c:pt idx="8">
                  <c:v>1000000000</c:v>
                </c:pt>
                <c:pt idx="9">
                  <c:v>1000000000</c:v>
                </c:pt>
                <c:pt idx="10">
                  <c:v>1000000000</c:v>
                </c:pt>
                <c:pt idx="11">
                  <c:v>1000000000</c:v>
                </c:pt>
                <c:pt idx="12">
                  <c:v>1000000000</c:v>
                </c:pt>
                <c:pt idx="13">
                  <c:v>1000000000</c:v>
                </c:pt>
                <c:pt idx="14">
                  <c:v>1000000000</c:v>
                </c:pt>
                <c:pt idx="15">
                  <c:v>1000000000</c:v>
                </c:pt>
                <c:pt idx="16">
                  <c:v>1000000000</c:v>
                </c:pt>
                <c:pt idx="17">
                  <c:v>1000000000</c:v>
                </c:pt>
                <c:pt idx="18">
                  <c:v>1000000000</c:v>
                </c:pt>
                <c:pt idx="19">
                  <c:v>1000000000</c:v>
                </c:pt>
                <c:pt idx="20">
                  <c:v>1000000000</c:v>
                </c:pt>
                <c:pt idx="21">
                  <c:v>1000000000</c:v>
                </c:pt>
                <c:pt idx="22">
                  <c:v>1000000000</c:v>
                </c:pt>
                <c:pt idx="23">
                  <c:v>1000000000</c:v>
                </c:pt>
                <c:pt idx="24">
                  <c:v>1000000000</c:v>
                </c:pt>
                <c:pt idx="25">
                  <c:v>1000000000</c:v>
                </c:pt>
                <c:pt idx="26">
                  <c:v>1000000000</c:v>
                </c:pt>
                <c:pt idx="27">
                  <c:v>1000000000</c:v>
                </c:pt>
                <c:pt idx="28">
                  <c:v>1000000000</c:v>
                </c:pt>
                <c:pt idx="29">
                  <c:v>1000000000</c:v>
                </c:pt>
                <c:pt idx="30">
                  <c:v>1000000000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0B68-4241-97C7-2F271EF72F21}"/>
            </c:ext>
          </c:extLst>
        </c:ser>
        <c:ser>
          <c:idx val="6"/>
          <c:order val="6"/>
          <c:tx>
            <c:strRef>
              <c:f>VŠE!$G$1</c:f>
              <c:strCache>
                <c:ptCount val="1"/>
                <c:pt idx="0">
                  <c:v>2. tranše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5562050249782008E-3"/>
                  <c:y val="-2.583562434263054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/>
                      <a:t>2. tranše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B68-4241-97C7-2F271EF72F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VŠE!$G$54:$G$84</c:f>
              <c:numCache>
                <c:formatCode>General</c:formatCode>
                <c:ptCount val="31"/>
                <c:pt idx="0">
                  <c:v>400000000</c:v>
                </c:pt>
                <c:pt idx="1">
                  <c:v>400000000</c:v>
                </c:pt>
                <c:pt idx="2">
                  <c:v>400000000</c:v>
                </c:pt>
                <c:pt idx="3">
                  <c:v>400000000</c:v>
                </c:pt>
                <c:pt idx="4">
                  <c:v>400000000</c:v>
                </c:pt>
                <c:pt idx="5">
                  <c:v>400000000</c:v>
                </c:pt>
                <c:pt idx="6">
                  <c:v>400000000</c:v>
                </c:pt>
                <c:pt idx="7">
                  <c:v>400000000</c:v>
                </c:pt>
                <c:pt idx="8">
                  <c:v>400000000</c:v>
                </c:pt>
                <c:pt idx="9">
                  <c:v>400000000</c:v>
                </c:pt>
                <c:pt idx="10">
                  <c:v>400000000</c:v>
                </c:pt>
                <c:pt idx="11">
                  <c:v>400000000</c:v>
                </c:pt>
                <c:pt idx="12">
                  <c:v>400000000</c:v>
                </c:pt>
                <c:pt idx="13">
                  <c:v>400000000</c:v>
                </c:pt>
                <c:pt idx="14">
                  <c:v>400000000</c:v>
                </c:pt>
                <c:pt idx="15">
                  <c:v>400000000</c:v>
                </c:pt>
                <c:pt idx="16">
                  <c:v>400000000</c:v>
                </c:pt>
                <c:pt idx="17">
                  <c:v>400000000</c:v>
                </c:pt>
                <c:pt idx="18">
                  <c:v>400000000</c:v>
                </c:pt>
                <c:pt idx="19">
                  <c:v>400000000</c:v>
                </c:pt>
                <c:pt idx="20">
                  <c:v>400000000</c:v>
                </c:pt>
                <c:pt idx="21">
                  <c:v>400000000</c:v>
                </c:pt>
                <c:pt idx="22">
                  <c:v>400000000</c:v>
                </c:pt>
                <c:pt idx="23">
                  <c:v>400000000</c:v>
                </c:pt>
                <c:pt idx="24">
                  <c:v>400000000</c:v>
                </c:pt>
                <c:pt idx="25">
                  <c:v>400000000</c:v>
                </c:pt>
                <c:pt idx="26">
                  <c:v>400000000</c:v>
                </c:pt>
                <c:pt idx="27">
                  <c:v>400000000</c:v>
                </c:pt>
                <c:pt idx="28">
                  <c:v>400000000</c:v>
                </c:pt>
                <c:pt idx="29">
                  <c:v>400000000</c:v>
                </c:pt>
                <c:pt idx="30">
                  <c:v>400000000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B68-4241-97C7-2F271EF72F21}"/>
            </c:ext>
          </c:extLst>
        </c:ser>
        <c:ser>
          <c:idx val="7"/>
          <c:order val="7"/>
          <c:tx>
            <c:v>3. tranše</c:v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B68-4241-97C7-2F271EF72F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B68-4241-97C7-2F271EF72F2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B68-4241-97C7-2F271EF72F2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B68-4241-97C7-2F271EF72F2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B68-4241-97C7-2F271EF72F2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B68-4241-97C7-2F271EF72F21}"/>
                </c:ext>
              </c:extLst>
            </c:dLbl>
            <c:dLbl>
              <c:idx val="6"/>
              <c:layout>
                <c:manualLayout>
                  <c:x val="-0.16818518910901581"/>
                  <c:y val="-2.260194455820124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/>
                      <a:t>3. tranše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B68-4241-97C7-2F271EF72F2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B68-4241-97C7-2F271EF72F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B68-4241-97C7-2F271EF72F2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B68-4241-97C7-2F271EF72F2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B68-4241-97C7-2F271EF72F2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B68-4241-97C7-2F271EF72F2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B68-4241-97C7-2F271EF72F2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B68-4241-97C7-2F271EF72F2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B68-4241-97C7-2F271EF72F2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B68-4241-97C7-2F271EF72F2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B68-4241-97C7-2F271EF72F2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B68-4241-97C7-2F271EF72F2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B68-4241-97C7-2F271EF72F21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B68-4241-97C7-2F271EF72F2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B68-4241-97C7-2F271EF72F2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B68-4241-97C7-2F271EF72F2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B68-4241-97C7-2F271EF72F21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B68-4241-97C7-2F271EF72F21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B68-4241-97C7-2F271EF72F2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B68-4241-97C7-2F271EF72F21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B68-4241-97C7-2F271EF72F2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B68-4241-97C7-2F271EF72F2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B68-4241-97C7-2F271EF72F21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B68-4241-97C7-2F271EF72F21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B68-4241-97C7-2F271EF72F21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0B68-4241-97C7-2F271EF72F21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B68-4241-97C7-2F271EF72F21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0B68-4241-97C7-2F271EF72F2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B68-4241-97C7-2F271EF72F2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0B68-4241-97C7-2F271EF72F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VŠE!$H$54:$H$84</c:f>
              <c:numCache>
                <c:formatCode>General</c:formatCode>
                <c:ptCount val="31"/>
                <c:pt idx="0">
                  <c:v>650000000</c:v>
                </c:pt>
                <c:pt idx="1">
                  <c:v>650000000</c:v>
                </c:pt>
                <c:pt idx="2">
                  <c:v>650000000</c:v>
                </c:pt>
                <c:pt idx="3">
                  <c:v>650000000</c:v>
                </c:pt>
                <c:pt idx="4">
                  <c:v>650000000</c:v>
                </c:pt>
                <c:pt idx="5">
                  <c:v>650000000</c:v>
                </c:pt>
                <c:pt idx="6">
                  <c:v>650000000</c:v>
                </c:pt>
                <c:pt idx="7">
                  <c:v>650000000</c:v>
                </c:pt>
                <c:pt idx="8">
                  <c:v>650000000</c:v>
                </c:pt>
                <c:pt idx="9">
                  <c:v>650000000</c:v>
                </c:pt>
                <c:pt idx="10">
                  <c:v>650000000</c:v>
                </c:pt>
                <c:pt idx="11">
                  <c:v>650000000</c:v>
                </c:pt>
                <c:pt idx="12">
                  <c:v>650000000</c:v>
                </c:pt>
                <c:pt idx="13">
                  <c:v>650000000</c:v>
                </c:pt>
                <c:pt idx="14">
                  <c:v>650000000</c:v>
                </c:pt>
                <c:pt idx="15">
                  <c:v>650000000</c:v>
                </c:pt>
                <c:pt idx="16">
                  <c:v>650000000</c:v>
                </c:pt>
                <c:pt idx="17">
                  <c:v>650000000</c:v>
                </c:pt>
                <c:pt idx="18">
                  <c:v>650000000</c:v>
                </c:pt>
                <c:pt idx="19">
                  <c:v>650000000</c:v>
                </c:pt>
                <c:pt idx="20">
                  <c:v>650000000</c:v>
                </c:pt>
                <c:pt idx="21">
                  <c:v>650000000</c:v>
                </c:pt>
                <c:pt idx="22">
                  <c:v>650000000</c:v>
                </c:pt>
                <c:pt idx="23">
                  <c:v>650000000</c:v>
                </c:pt>
                <c:pt idx="24">
                  <c:v>650000000</c:v>
                </c:pt>
                <c:pt idx="25">
                  <c:v>650000000</c:v>
                </c:pt>
                <c:pt idx="26">
                  <c:v>650000000</c:v>
                </c:pt>
                <c:pt idx="27">
                  <c:v>650000000</c:v>
                </c:pt>
                <c:pt idx="28">
                  <c:v>650000000</c:v>
                </c:pt>
                <c:pt idx="29">
                  <c:v>650000000</c:v>
                </c:pt>
                <c:pt idx="30">
                  <c:v>650000000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0B68-4241-97C7-2F271EF72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4104271"/>
        <c:axId val="1"/>
      </c:lineChart>
      <c:catAx>
        <c:axId val="1974104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Týden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51068311751889739"/>
              <c:y val="0.864724524819013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Kč</a:t>
                </a:r>
                <a:endParaRPr lang="en-GB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74104271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1445097196302304"/>
          <c:y val="0.89132835358244"/>
          <c:w val="0.50362907169110149"/>
          <c:h val="9.2471227247659341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cs-C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'[MV-klima.xlsx]List1'!$F$3</c:f>
              <c:strCache>
                <c:ptCount val="1"/>
                <c:pt idx="0">
                  <c:v>Podíl klimatu na EFRR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accent4">
                  <a:alpha val="53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54-4276-AFF0-7FBE06530ECB}"/>
              </c:ext>
            </c:extLst>
          </c:dPt>
          <c:dLbls>
            <c:dLbl>
              <c:idx val="16"/>
              <c:layout>
                <c:manualLayout>
                  <c:x val="3.2301162816427407E-3"/>
                  <c:y val="1.2117938337579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54-4276-AFF0-7FBE06530ECB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'[MV-klima.xlsx]List1'!$B$4:$B$28</c:f>
              <c:strCache>
                <c:ptCount val="25"/>
                <c:pt idx="0">
                  <c:v>NL</c:v>
                </c:pt>
                <c:pt idx="1">
                  <c:v>DK</c:v>
                </c:pt>
                <c:pt idx="2">
                  <c:v>SK</c:v>
                </c:pt>
                <c:pt idx="3">
                  <c:v>IT</c:v>
                </c:pt>
                <c:pt idx="4">
                  <c:v>LT</c:v>
                </c:pt>
                <c:pt idx="5">
                  <c:v>LV</c:v>
                </c:pt>
                <c:pt idx="6">
                  <c:v>EE</c:v>
                </c:pt>
                <c:pt idx="7">
                  <c:v>SI</c:v>
                </c:pt>
                <c:pt idx="8">
                  <c:v>SE</c:v>
                </c:pt>
                <c:pt idx="9">
                  <c:v>FR</c:v>
                </c:pt>
                <c:pt idx="10">
                  <c:v>FI</c:v>
                </c:pt>
                <c:pt idx="11">
                  <c:v>AT</c:v>
                </c:pt>
                <c:pt idx="12">
                  <c:v>RO</c:v>
                </c:pt>
                <c:pt idx="13">
                  <c:v>CY</c:v>
                </c:pt>
                <c:pt idx="14">
                  <c:v>DE</c:v>
                </c:pt>
                <c:pt idx="15">
                  <c:v>LU</c:v>
                </c:pt>
                <c:pt idx="16">
                  <c:v>CZ</c:v>
                </c:pt>
                <c:pt idx="17">
                  <c:v>ES</c:v>
                </c:pt>
                <c:pt idx="18">
                  <c:v>HR</c:v>
                </c:pt>
                <c:pt idx="19">
                  <c:v>PT</c:v>
                </c:pt>
                <c:pt idx="20">
                  <c:v>BE</c:v>
                </c:pt>
                <c:pt idx="21">
                  <c:v>PL</c:v>
                </c:pt>
                <c:pt idx="22">
                  <c:v>BG</c:v>
                </c:pt>
                <c:pt idx="23">
                  <c:v>GR</c:v>
                </c:pt>
                <c:pt idx="24">
                  <c:v>HU</c:v>
                </c:pt>
              </c:strCache>
            </c:strRef>
          </c:cat>
          <c:val>
            <c:numRef>
              <c:f>'[MV-klima.xlsx]List1'!$F$4:$F$28</c:f>
              <c:numCache>
                <c:formatCode>0.0%</c:formatCode>
                <c:ptCount val="25"/>
                <c:pt idx="0">
                  <c:v>0.47276815939937811</c:v>
                </c:pt>
                <c:pt idx="1">
                  <c:v>0.37756745712766909</c:v>
                </c:pt>
                <c:pt idx="2">
                  <c:v>0.36446236390154069</c:v>
                </c:pt>
                <c:pt idx="3">
                  <c:v>0.32948827651389029</c:v>
                </c:pt>
                <c:pt idx="4">
                  <c:v>0.30510203176210665</c:v>
                </c:pt>
                <c:pt idx="5">
                  <c:v>0.27416097918528903</c:v>
                </c:pt>
                <c:pt idx="6">
                  <c:v>0.27150863863848879</c:v>
                </c:pt>
                <c:pt idx="7">
                  <c:v>0.27082455701083957</c:v>
                </c:pt>
                <c:pt idx="8">
                  <c:v>0.25280898866628887</c:v>
                </c:pt>
                <c:pt idx="9">
                  <c:v>0.24167506700570196</c:v>
                </c:pt>
                <c:pt idx="10">
                  <c:v>0.240460751330448</c:v>
                </c:pt>
                <c:pt idx="11">
                  <c:v>0.23945092815582883</c:v>
                </c:pt>
                <c:pt idx="12">
                  <c:v>0.21665947661881682</c:v>
                </c:pt>
                <c:pt idx="13">
                  <c:v>0.21539241590380057</c:v>
                </c:pt>
                <c:pt idx="14">
                  <c:v>0.2111557854924854</c:v>
                </c:pt>
                <c:pt idx="15">
                  <c:v>0.200897209808967</c:v>
                </c:pt>
                <c:pt idx="16">
                  <c:v>0.18725367157674738</c:v>
                </c:pt>
                <c:pt idx="17">
                  <c:v>0.17282981905001332</c:v>
                </c:pt>
                <c:pt idx="18">
                  <c:v>0.14602095968327292</c:v>
                </c:pt>
                <c:pt idx="19">
                  <c:v>0.12320104773844076</c:v>
                </c:pt>
                <c:pt idx="20">
                  <c:v>0.1146777562043286</c:v>
                </c:pt>
                <c:pt idx="21">
                  <c:v>3.1597526683975814E-2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54-4276-AFF0-7FBE06530ECB}"/>
            </c:ext>
          </c:extLst>
        </c:ser>
        <c:ser>
          <c:idx val="1"/>
          <c:order val="1"/>
          <c:tx>
            <c:strRef>
              <c:f>'[MV-klima.xlsx]List1'!$G$3</c:f>
              <c:strCache>
                <c:ptCount val="1"/>
                <c:pt idx="0">
                  <c:v>Podíl klimatu na EFRR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554-4276-AFF0-7FBE06530ECB}"/>
              </c:ext>
            </c:extLst>
          </c:dPt>
          <c:dLbls>
            <c:dLbl>
              <c:idx val="16"/>
              <c:layout>
                <c:manualLayout>
                  <c:x val="1.6150581408213704E-3"/>
                  <c:y val="6.023620772241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54-4276-AFF0-7FBE06530ECB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'[MV-klima.xlsx]List1'!$B$4:$B$28</c:f>
              <c:strCache>
                <c:ptCount val="25"/>
                <c:pt idx="0">
                  <c:v>NL</c:v>
                </c:pt>
                <c:pt idx="1">
                  <c:v>DK</c:v>
                </c:pt>
                <c:pt idx="2">
                  <c:v>SK</c:v>
                </c:pt>
                <c:pt idx="3">
                  <c:v>IT</c:v>
                </c:pt>
                <c:pt idx="4">
                  <c:v>LT</c:v>
                </c:pt>
                <c:pt idx="5">
                  <c:v>LV</c:v>
                </c:pt>
                <c:pt idx="6">
                  <c:v>EE</c:v>
                </c:pt>
                <c:pt idx="7">
                  <c:v>SI</c:v>
                </c:pt>
                <c:pt idx="8">
                  <c:v>SE</c:v>
                </c:pt>
                <c:pt idx="9">
                  <c:v>FR</c:v>
                </c:pt>
                <c:pt idx="10">
                  <c:v>FI</c:v>
                </c:pt>
                <c:pt idx="11">
                  <c:v>AT</c:v>
                </c:pt>
                <c:pt idx="12">
                  <c:v>RO</c:v>
                </c:pt>
                <c:pt idx="13">
                  <c:v>CY</c:v>
                </c:pt>
                <c:pt idx="14">
                  <c:v>DE</c:v>
                </c:pt>
                <c:pt idx="15">
                  <c:v>LU</c:v>
                </c:pt>
                <c:pt idx="16">
                  <c:v>CZ</c:v>
                </c:pt>
                <c:pt idx="17">
                  <c:v>ES</c:v>
                </c:pt>
                <c:pt idx="18">
                  <c:v>HR</c:v>
                </c:pt>
                <c:pt idx="19">
                  <c:v>PT</c:v>
                </c:pt>
                <c:pt idx="20">
                  <c:v>BE</c:v>
                </c:pt>
                <c:pt idx="21">
                  <c:v>PL</c:v>
                </c:pt>
                <c:pt idx="22">
                  <c:v>BG</c:v>
                </c:pt>
                <c:pt idx="23">
                  <c:v>GR</c:v>
                </c:pt>
                <c:pt idx="24">
                  <c:v>HU</c:v>
                </c:pt>
              </c:strCache>
            </c:strRef>
          </c:cat>
          <c:val>
            <c:numRef>
              <c:f>'[MV-klima.xlsx]List1'!$G$4:$G$28</c:f>
              <c:numCache>
                <c:formatCode>0.0%</c:formatCode>
                <c:ptCount val="25"/>
                <c:pt idx="0">
                  <c:v>0.47276815939937811</c:v>
                </c:pt>
                <c:pt idx="1">
                  <c:v>0.37756745712766909</c:v>
                </c:pt>
                <c:pt idx="2">
                  <c:v>0.36446236390154069</c:v>
                </c:pt>
                <c:pt idx="3">
                  <c:v>0.32948827651389029</c:v>
                </c:pt>
                <c:pt idx="4">
                  <c:v>0.30510203176210665</c:v>
                </c:pt>
                <c:pt idx="5">
                  <c:v>0.27416097918528903</c:v>
                </c:pt>
                <c:pt idx="6">
                  <c:v>0.27150863863848879</c:v>
                </c:pt>
                <c:pt idx="7">
                  <c:v>0.27082455701083957</c:v>
                </c:pt>
                <c:pt idx="8">
                  <c:v>0.25280898866628887</c:v>
                </c:pt>
                <c:pt idx="9">
                  <c:v>0.24167506700570196</c:v>
                </c:pt>
                <c:pt idx="10">
                  <c:v>0.240460751330448</c:v>
                </c:pt>
                <c:pt idx="11">
                  <c:v>0.23945092815582883</c:v>
                </c:pt>
                <c:pt idx="12">
                  <c:v>0.21665947661881682</c:v>
                </c:pt>
                <c:pt idx="13">
                  <c:v>0.21539241590380057</c:v>
                </c:pt>
                <c:pt idx="14">
                  <c:v>0.2111557854924854</c:v>
                </c:pt>
                <c:pt idx="15">
                  <c:v>0.200897209808967</c:v>
                </c:pt>
                <c:pt idx="16">
                  <c:v>0.14949999999999999</c:v>
                </c:pt>
                <c:pt idx="17">
                  <c:v>0.17282981905001332</c:v>
                </c:pt>
                <c:pt idx="18">
                  <c:v>0.14602095968327292</c:v>
                </c:pt>
                <c:pt idx="19">
                  <c:v>0.12320104773844076</c:v>
                </c:pt>
                <c:pt idx="20">
                  <c:v>0.1146777562043286</c:v>
                </c:pt>
                <c:pt idx="21">
                  <c:v>3.1597526683975814E-2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54-4276-AFF0-7FBE06530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486319984"/>
        <c:axId val="486324576"/>
      </c:barChart>
      <c:catAx>
        <c:axId val="48631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6324576"/>
        <c:crosses val="autoZero"/>
        <c:auto val="1"/>
        <c:lblAlgn val="ctr"/>
        <c:lblOffset val="100"/>
        <c:noMultiLvlLbl val="0"/>
      </c:catAx>
      <c:valAx>
        <c:axId val="48632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631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0.85053</cdr:x>
      <cdr:y>0.71821</cdr:y>
    </cdr:from>
    <cdr:to>
      <cdr:x>1</cdr:x>
      <cdr:y>0.77047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8846618" y="3434158"/>
          <a:ext cx="1554682" cy="249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b="1" i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0.86232</cdr:x>
      <cdr:y>0.29283</cdr:y>
    </cdr:from>
    <cdr:to>
      <cdr:x>0.95918</cdr:x>
      <cdr:y>0.35458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0260806" y="1400176"/>
          <a:ext cx="11525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0.87032</cdr:x>
      <cdr:y>0.58167</cdr:y>
    </cdr:from>
    <cdr:to>
      <cdr:x>0.98159</cdr:x>
      <cdr:y>0.64542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10356056" y="2781301"/>
          <a:ext cx="13239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0.85053</cdr:x>
      <cdr:y>0.71821</cdr:y>
    </cdr:from>
    <cdr:to>
      <cdr:x>1</cdr:x>
      <cdr:y>0.77047</cdr:y>
    </cdr:to>
    <cdr:sp macro="" textlink="">
      <cdr:nvSpPr>
        <cdr:cNvPr id="12" name="TextovéPole 1"/>
        <cdr:cNvSpPr txBox="1"/>
      </cdr:nvSpPr>
      <cdr:spPr>
        <a:xfrm xmlns:a="http://schemas.openxmlformats.org/drawingml/2006/main">
          <a:off x="8846618" y="3434158"/>
          <a:ext cx="1554682" cy="249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b="1" i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0.86232</cdr:x>
      <cdr:y>0.29283</cdr:y>
    </cdr:from>
    <cdr:to>
      <cdr:x>0.95918</cdr:x>
      <cdr:y>0.35458</cdr:y>
    </cdr:to>
    <cdr:sp macro="" textlink="">
      <cdr:nvSpPr>
        <cdr:cNvPr id="14" name="TextovéPole 1"/>
        <cdr:cNvSpPr txBox="1"/>
      </cdr:nvSpPr>
      <cdr:spPr>
        <a:xfrm xmlns:a="http://schemas.openxmlformats.org/drawingml/2006/main">
          <a:off x="10260806" y="1400176"/>
          <a:ext cx="11525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0.87032</cdr:x>
      <cdr:y>0.58167</cdr:y>
    </cdr:from>
    <cdr:to>
      <cdr:x>0.98159</cdr:x>
      <cdr:y>0.64542</cdr:y>
    </cdr:to>
    <cdr:sp macro="" textlink="">
      <cdr:nvSpPr>
        <cdr:cNvPr id="15" name="TextovéPole 7"/>
        <cdr:cNvSpPr txBox="1"/>
      </cdr:nvSpPr>
      <cdr:spPr>
        <a:xfrm xmlns:a="http://schemas.openxmlformats.org/drawingml/2006/main">
          <a:off x="10356056" y="2781301"/>
          <a:ext cx="13239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0.85053</cdr:x>
      <cdr:y>0.71821</cdr:y>
    </cdr:from>
    <cdr:to>
      <cdr:x>1</cdr:x>
      <cdr:y>0.77047</cdr:y>
    </cdr:to>
    <cdr:sp macro="" textlink="">
      <cdr:nvSpPr>
        <cdr:cNvPr id="16" name="TextovéPole 1"/>
        <cdr:cNvSpPr txBox="1"/>
      </cdr:nvSpPr>
      <cdr:spPr>
        <a:xfrm xmlns:a="http://schemas.openxmlformats.org/drawingml/2006/main">
          <a:off x="8846618" y="3434158"/>
          <a:ext cx="1554682" cy="249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b="1" i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0.86232</cdr:x>
      <cdr:y>0.29283</cdr:y>
    </cdr:from>
    <cdr:to>
      <cdr:x>0.95918</cdr:x>
      <cdr:y>0.35458</cdr:y>
    </cdr:to>
    <cdr:sp macro="" textlink="">
      <cdr:nvSpPr>
        <cdr:cNvPr id="18" name="TextovéPole 1"/>
        <cdr:cNvSpPr txBox="1"/>
      </cdr:nvSpPr>
      <cdr:spPr>
        <a:xfrm xmlns:a="http://schemas.openxmlformats.org/drawingml/2006/main">
          <a:off x="10260806" y="1400176"/>
          <a:ext cx="11525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0.87032</cdr:x>
      <cdr:y>0.58167</cdr:y>
    </cdr:from>
    <cdr:to>
      <cdr:x>0.98159</cdr:x>
      <cdr:y>0.64542</cdr:y>
    </cdr:to>
    <cdr:sp macro="" textlink="">
      <cdr:nvSpPr>
        <cdr:cNvPr id="19" name="TextovéPole 7"/>
        <cdr:cNvSpPr txBox="1"/>
      </cdr:nvSpPr>
      <cdr:spPr>
        <a:xfrm xmlns:a="http://schemas.openxmlformats.org/drawingml/2006/main">
          <a:off x="10356056" y="2781301"/>
          <a:ext cx="13239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0.85053</cdr:x>
      <cdr:y>0.71821</cdr:y>
    </cdr:from>
    <cdr:to>
      <cdr:x>1</cdr:x>
      <cdr:y>0.77047</cdr:y>
    </cdr:to>
    <cdr:sp macro="" textlink="">
      <cdr:nvSpPr>
        <cdr:cNvPr id="21" name="TextovéPole 1"/>
        <cdr:cNvSpPr txBox="1"/>
      </cdr:nvSpPr>
      <cdr:spPr>
        <a:xfrm xmlns:a="http://schemas.openxmlformats.org/drawingml/2006/main">
          <a:off x="8846618" y="3434158"/>
          <a:ext cx="1554682" cy="249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b="1" i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0.86232</cdr:x>
      <cdr:y>0.29283</cdr:y>
    </cdr:from>
    <cdr:to>
      <cdr:x>0.95918</cdr:x>
      <cdr:y>0.35458</cdr:y>
    </cdr:to>
    <cdr:sp macro="" textlink="">
      <cdr:nvSpPr>
        <cdr:cNvPr id="23" name="TextovéPole 1"/>
        <cdr:cNvSpPr txBox="1"/>
      </cdr:nvSpPr>
      <cdr:spPr>
        <a:xfrm xmlns:a="http://schemas.openxmlformats.org/drawingml/2006/main">
          <a:off x="10260806" y="1400176"/>
          <a:ext cx="11525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0.87032</cdr:x>
      <cdr:y>0.58167</cdr:y>
    </cdr:from>
    <cdr:to>
      <cdr:x>0.98159</cdr:x>
      <cdr:y>0.64542</cdr:y>
    </cdr:to>
    <cdr:sp macro="" textlink="">
      <cdr:nvSpPr>
        <cdr:cNvPr id="24" name="TextovéPole 7"/>
        <cdr:cNvSpPr txBox="1"/>
      </cdr:nvSpPr>
      <cdr:spPr>
        <a:xfrm xmlns:a="http://schemas.openxmlformats.org/drawingml/2006/main">
          <a:off x="10356056" y="2781301"/>
          <a:ext cx="13239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0.85053</cdr:x>
      <cdr:y>0.71821</cdr:y>
    </cdr:from>
    <cdr:to>
      <cdr:x>1</cdr:x>
      <cdr:y>0.77047</cdr:y>
    </cdr:to>
    <cdr:sp macro="" textlink="">
      <cdr:nvSpPr>
        <cdr:cNvPr id="25" name="TextovéPole 1"/>
        <cdr:cNvSpPr txBox="1"/>
      </cdr:nvSpPr>
      <cdr:spPr>
        <a:xfrm xmlns:a="http://schemas.openxmlformats.org/drawingml/2006/main">
          <a:off x="8846618" y="3434158"/>
          <a:ext cx="1554682" cy="249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b="1" i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0.86232</cdr:x>
      <cdr:y>0.29283</cdr:y>
    </cdr:from>
    <cdr:to>
      <cdr:x>0.95918</cdr:x>
      <cdr:y>0.35458</cdr:y>
    </cdr:to>
    <cdr:sp macro="" textlink="">
      <cdr:nvSpPr>
        <cdr:cNvPr id="27" name="TextovéPole 1"/>
        <cdr:cNvSpPr txBox="1"/>
      </cdr:nvSpPr>
      <cdr:spPr>
        <a:xfrm xmlns:a="http://schemas.openxmlformats.org/drawingml/2006/main">
          <a:off x="10260806" y="1400176"/>
          <a:ext cx="11525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0.87032</cdr:x>
      <cdr:y>0.58167</cdr:y>
    </cdr:from>
    <cdr:to>
      <cdr:x>0.98159</cdr:x>
      <cdr:y>0.64542</cdr:y>
    </cdr:to>
    <cdr:sp macro="" textlink="">
      <cdr:nvSpPr>
        <cdr:cNvPr id="28" name="TextovéPole 7"/>
        <cdr:cNvSpPr txBox="1"/>
      </cdr:nvSpPr>
      <cdr:spPr>
        <a:xfrm xmlns:a="http://schemas.openxmlformats.org/drawingml/2006/main">
          <a:off x="10356056" y="2781301"/>
          <a:ext cx="13239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0.08478</cdr:x>
      <cdr:y>0.12178</cdr:y>
    </cdr:from>
    <cdr:to>
      <cdr:x>0.29064</cdr:x>
      <cdr:y>0.1993</cdr:y>
    </cdr:to>
    <cdr:sp macro="" textlink="">
      <cdr:nvSpPr>
        <cdr:cNvPr id="30" name="TextovéPole 29"/>
        <cdr:cNvSpPr txBox="1"/>
      </cdr:nvSpPr>
      <cdr:spPr>
        <a:xfrm xmlns:a="http://schemas.openxmlformats.org/drawingml/2006/main">
          <a:off x="666658" y="499264"/>
          <a:ext cx="1618779" cy="317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b="1" i="1" dirty="0">
              <a:solidFill>
                <a:srgbClr val="C00000"/>
              </a:solidFill>
            </a:rPr>
            <a:t>70 % alokace</a:t>
          </a:r>
          <a:r>
            <a:rPr lang="cs-CZ" sz="1100" b="1" i="1" baseline="0" dirty="0">
              <a:solidFill>
                <a:srgbClr val="C00000"/>
              </a:solidFill>
            </a:rPr>
            <a:t> programu</a:t>
          </a:r>
          <a:endParaRPr lang="cs-CZ" sz="1100" b="1" i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0.84125</cdr:x>
      <cdr:y>0.30559</cdr:y>
    </cdr:from>
    <cdr:to>
      <cdr:x>1</cdr:x>
      <cdr:y>0.35588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7929642" y="1467039"/>
          <a:ext cx="1496381" cy="241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i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0.67865</cdr:x>
      <cdr:y>0.5453</cdr:y>
    </cdr:from>
    <cdr:to>
      <cdr:x>0.80686</cdr:x>
      <cdr:y>0.6619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5336550" y="2372589"/>
          <a:ext cx="1008168" cy="507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b="0" i="1" dirty="0">
              <a:solidFill>
                <a:srgbClr val="C00000"/>
              </a:solidFill>
            </a:rPr>
            <a:t>Limit </a:t>
          </a:r>
          <a:r>
            <a:rPr lang="cs-CZ" sz="1200" b="0" i="1" dirty="0">
              <a:solidFill>
                <a:srgbClr val="C00000"/>
              </a:solidFill>
            </a:rPr>
            <a:t>čerpání</a:t>
          </a:r>
          <a:r>
            <a:rPr lang="cs-CZ" sz="1100" b="0" i="1" baseline="0" dirty="0">
              <a:solidFill>
                <a:srgbClr val="C00000"/>
              </a:solidFill>
            </a:rPr>
            <a:t> 2022</a:t>
          </a:r>
          <a:endParaRPr lang="cs-CZ" sz="1100" b="0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0.70309</cdr:x>
      <cdr:y>0.69967</cdr:y>
    </cdr:from>
    <cdr:to>
      <cdr:x>0.80578</cdr:x>
      <cdr:y>0.76126</cdr:y>
    </cdr:to>
    <cdr:sp macro="" textlink="">
      <cdr:nvSpPr>
        <cdr:cNvPr id="5" name="TextovéPole 2"/>
        <cdr:cNvSpPr txBox="1"/>
      </cdr:nvSpPr>
      <cdr:spPr>
        <a:xfrm xmlns:a="http://schemas.openxmlformats.org/drawingml/2006/main">
          <a:off x="8909308" y="2901028"/>
          <a:ext cx="1301243" cy="255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i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0.6884</cdr:x>
      <cdr:y>0.14222</cdr:y>
    </cdr:from>
    <cdr:to>
      <cdr:x>0.92433</cdr:x>
      <cdr:y>0.2047</cdr:y>
    </cdr:to>
    <cdr:sp macro="" textlink="">
      <cdr:nvSpPr>
        <cdr:cNvPr id="6" name="TextovéPole 1"/>
        <cdr:cNvSpPr txBox="1"/>
      </cdr:nvSpPr>
      <cdr:spPr>
        <a:xfrm xmlns:a="http://schemas.openxmlformats.org/drawingml/2006/main">
          <a:off x="5413227" y="583082"/>
          <a:ext cx="1855236" cy="256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 i="1" dirty="0">
              <a:solidFill>
                <a:schemeClr val="accent6">
                  <a:lumMod val="50000"/>
                </a:schemeClr>
              </a:solidFill>
            </a:rPr>
            <a:t>70 %</a:t>
          </a:r>
          <a:r>
            <a:rPr lang="cs-CZ" sz="1200" b="1" i="1" baseline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cs-CZ" sz="1200" b="1" i="1" dirty="0">
              <a:solidFill>
                <a:schemeClr val="accent6">
                  <a:lumMod val="50000"/>
                </a:schemeClr>
              </a:solidFill>
            </a:rPr>
            <a:t>a</a:t>
          </a:r>
          <a:r>
            <a:rPr lang="cs-CZ" sz="1200" b="1" i="1" baseline="0" dirty="0">
              <a:solidFill>
                <a:schemeClr val="accent6">
                  <a:lumMod val="50000"/>
                </a:schemeClr>
              </a:solidFill>
            </a:rPr>
            <a:t>lokace programu</a:t>
          </a:r>
        </a:p>
        <a:p xmlns:a="http://schemas.openxmlformats.org/drawingml/2006/main">
          <a:endParaRPr lang="cs-CZ" sz="1200" b="0" i="1" baseline="0" dirty="0">
            <a:solidFill>
              <a:srgbClr val="C00000"/>
            </a:solidFill>
          </a:endParaRPr>
        </a:p>
        <a:p xmlns:a="http://schemas.openxmlformats.org/drawingml/2006/main">
          <a:endParaRPr lang="cs-CZ" sz="1100" b="0" i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0.23197</cdr:x>
      <cdr:y>0.2804</cdr:y>
    </cdr:from>
    <cdr:to>
      <cdr:x>0.28294</cdr:x>
      <cdr:y>0.36105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id="{DC8DE468-CD56-41A5-AE56-D6B160E62F3D}"/>
            </a:ext>
          </a:extLst>
        </cdr:cNvPr>
        <cdr:cNvCxnSpPr/>
      </cdr:nvCxnSpPr>
      <cdr:spPr>
        <a:xfrm xmlns:a="http://schemas.openxmlformats.org/drawingml/2006/main">
          <a:off x="1863460" y="1108192"/>
          <a:ext cx="409457" cy="318746"/>
        </a:xfrm>
        <a:prstGeom xmlns:a="http://schemas.openxmlformats.org/drawingml/2006/main" prst="straightConnector1">
          <a:avLst/>
        </a:prstGeom>
        <a:ln xmlns:a="http://schemas.openxmlformats.org/drawingml/2006/main" w="9525" cap="flat" cmpd="sng" algn="ctr">
          <a:solidFill>
            <a:srgbClr val="BC0000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0.16376</cdr:x>
      <cdr:y>0.19472</cdr:y>
    </cdr:from>
    <cdr:to>
      <cdr:x>0.39024</cdr:x>
      <cdr:y>0.26403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1279073" y="802824"/>
          <a:ext cx="1768928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b="1">
              <a:solidFill>
                <a:srgbClr val="C00000"/>
              </a:solidFill>
            </a:rPr>
            <a:t>Spojnice</a:t>
          </a:r>
          <a:r>
            <a:rPr lang="cs-CZ" sz="1100" b="1" baseline="0">
              <a:solidFill>
                <a:srgbClr val="C00000"/>
              </a:solidFill>
            </a:rPr>
            <a:t> lineárního trendu</a:t>
          </a:r>
          <a:endParaRPr lang="cs-CZ" sz="1100" b="1">
            <a:solidFill>
              <a:srgbClr val="C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0.70497</cdr:x>
      <cdr:y>0.63812</cdr:y>
    </cdr:from>
    <cdr:to>
      <cdr:x>0.83475</cdr:x>
      <cdr:y>0.70327</cdr:y>
    </cdr:to>
    <cdr:sp macro="" textlink="">
      <cdr:nvSpPr>
        <cdr:cNvPr id="2" name="TextovéPole 2"/>
        <cdr:cNvSpPr txBox="1"/>
      </cdr:nvSpPr>
      <cdr:spPr>
        <a:xfrm xmlns:a="http://schemas.openxmlformats.org/drawingml/2006/main">
          <a:off x="5543549" y="3014751"/>
          <a:ext cx="102053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2. tranše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828EF0-7CBA-D14D-8B93-4AEC502D1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0A80E7-8FBD-DD48-987B-63C5EE2A5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56ED-4A75-E14F-82F9-3E3A8AD014FD}" type="datetimeFigureOut">
              <a:rPr lang="cs-CZ" smtClean="0"/>
              <a:t>05.11.2021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A00D05-E443-ED44-AA5F-6BE26237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666CAB-A58F-8B4D-9AF9-5F2D5B237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A9EE-A766-5048-BAAD-80864286853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05.11.2021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02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1.10.2021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66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Zdroj: MS2014+ k 1.10. 2021</a:t>
            </a:r>
          </a:p>
          <a:p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Alokace přepočtena aktuálním kurzem (25,457)</a:t>
            </a:r>
          </a:p>
          <a:p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Zdroj financování: EU podíl</a:t>
            </a:r>
          </a:p>
          <a:p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Poznámka: V tabulce nejsou zahrnuty vyřazené,</a:t>
            </a:r>
            <a:r>
              <a:rPr lang="cs-CZ" sz="12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odstoupené projekty (v negativním stavu) a náhradní projekty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941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Zdroj: MS2014+ k 1.10. 2021</a:t>
            </a:r>
          </a:p>
          <a:p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Proplacené prostředky kumulativně v CZK</a:t>
            </a:r>
          </a:p>
          <a:p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U certifikovaných prostředků je v PO 2 započítán navýšený podíl financování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27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ŘO, skutečnost k 1.10.2021, predikce k 26.7.2021</a:t>
            </a:r>
          </a:p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Predikce zahrnuje projekty s vydaným právním aktem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/>
              <a:t>Poznámka: hranice 70 % alokace programu je pouze ilustrativní</a:t>
            </a:r>
          </a:p>
          <a:p>
            <a:endParaRPr lang="cs-CZ" sz="1200" i="1" dirty="0">
              <a:solidFill>
                <a:srgbClr val="6C6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062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Zdroj: MS2014+ k 1.10.2021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/>
              <a:t>Poznámka: hranice 70 % alokace programu je pouze ilustrativní</a:t>
            </a:r>
          </a:p>
          <a:p>
            <a:endParaRPr lang="cs-C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35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1.10.2021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346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1.10.2021</a:t>
            </a:r>
          </a:p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 zahrnuje pouze projekty</a:t>
            </a:r>
            <a:r>
              <a:rPr lang="cs-CZ" sz="1200" i="1" baseline="0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ukončenou administrací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/>
              <a:t>Poznámka: V SC 2.5. docházelo v hodnocení k navýšení míry podpory a tudíž je v průměru úspora vůči PA vyšší než vůči žádosti o podporu.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259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1.10.202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721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1.10.2021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878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1.10.2021</a:t>
            </a:r>
          </a:p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 zahrnuje pouze ŽoP</a:t>
            </a:r>
            <a:r>
              <a:rPr lang="cs-CZ" sz="1200" i="1" baseline="0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ukončenou administrací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/>
              <a:t>Poznámka: ŽOP jsou do měsíců zahrnuty podle data proplacení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83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Jde o administrace v CRR ČR</a:t>
            </a:r>
          </a:p>
          <a:p>
            <a:r>
              <a:rPr lang="cs-CZ" dirty="0"/>
              <a:t>12 148 rozhodnutí o podpoře – vč. tzv. negativních</a:t>
            </a:r>
            <a:r>
              <a:rPr lang="cs-CZ" baseline="0" dirty="0"/>
              <a:t> právních aktů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89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1.10.2021</a:t>
            </a:r>
          </a:p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200" i="1" baseline="0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kategorii obcí a krajů jsou zahrnuty jejich příspěvkové organizace a majoritně vlastněné podniky.</a:t>
            </a:r>
            <a:endParaRPr lang="cs-CZ" sz="1200" i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005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SKRYTO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181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SKRYTO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93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https://irop.mmr.cz/cs/prehledy-a-publikace/publikace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319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factsheetu</a:t>
            </a:r>
            <a:r>
              <a:rPr lang="cs-CZ" dirty="0"/>
              <a:t> červenec 2021 - eGovernment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329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4874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dat: https://cohesiondata.ec.europa.eu/stories/s/REACT-EU-Fostering-crisis-repair-and-resilience/26d9-dqzy/</a:t>
            </a:r>
          </a:p>
          <a:p>
            <a:r>
              <a:rPr lang="cs-CZ" dirty="0"/>
              <a:t>BG, GR a HU hodnota</a:t>
            </a:r>
            <a:r>
              <a:rPr lang="cs-CZ" baseline="0" dirty="0"/>
              <a:t> 0</a:t>
            </a:r>
          </a:p>
          <a:p>
            <a:r>
              <a:rPr lang="cs-CZ" baseline="0" dirty="0"/>
              <a:t>19% - podíl na klima v první tranši</a:t>
            </a:r>
          </a:p>
          <a:p>
            <a:r>
              <a:rPr lang="cs-CZ" baseline="0" dirty="0"/>
              <a:t>15% - pokles podílu na klima po započtení 2. tranše (odhad)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7755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ŘO IROP na základě</a:t>
            </a:r>
            <a:r>
              <a:rPr lang="cs-CZ" baseline="0" dirty="0"/>
              <a:t> připomínek revidoval indikátorovou soustavu, některé návrhy nových indikátorů zamítnul jako nerealizovatelné nebo zbytečně administrativně náročné.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533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Předmětem posouzení strategie je však část relevantní pro řídící orgán, který posuzuje soulad s daným programem, z kterého budou prostředky na realizaci projektů ve strategii rezervovány. I proto je proces přípravy a hodnocení strategie je rozdělen na dvě fáze, kdy první koncepční část bude obsahovat analýzu a strategii daného území, která může být rozpracována šířeji a následně až akční plán, složený z jednotlivých programových rámců, bude předmětem hodnocení jednotlivých řídících orgánů.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82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Jde o administrace v CRR ČR</a:t>
            </a:r>
          </a:p>
          <a:p>
            <a:r>
              <a:rPr lang="cs-CZ" dirty="0"/>
              <a:t>12 148 rozhodnutí o podpoře – vč. tzv. negativních</a:t>
            </a:r>
            <a:r>
              <a:rPr lang="cs-CZ" baseline="0" dirty="0"/>
              <a:t> právních aktů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86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Odhadovaný objem práce v roce 2022 vs. 2021:</a:t>
            </a:r>
            <a:endParaRPr lang="cs-CZ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Nově podaných a hodnocených projektů do IROP1 a IROP 2 – cca 1 400 – 2 000 v objemu cca 23 mld. Kč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600 projektů v tomto roce za 22 mld. Kč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Počet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 administraci v IROP1 – 3 000 za ca 26 mld.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2 700 za 23,7 mld. Kč v tomto roce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 administraci v IROP2 – 400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 v tomto roce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Administrace 13 100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vs. 10 000 v tomto roce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14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Za období 1.10.2020 do 1.4.2021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19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Za období 1.10.2020 do 1.4.2021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12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Data</a:t>
            </a:r>
            <a:r>
              <a:rPr lang="cs-CZ" baseline="0"/>
              <a:t> z MS2014+ k 1.10.2021.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90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1.10.2021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89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1.10.2021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40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7332"/>
            <a:ext cx="7772400" cy="1120814"/>
          </a:xfrm>
        </p:spPr>
        <p:txBody>
          <a:bodyPr anchor="b">
            <a:normAutofit/>
          </a:bodyPr>
          <a:lstStyle>
            <a:lvl1pPr algn="ctr">
              <a:defRPr sz="4600">
                <a:solidFill>
                  <a:srgbClr val="1D71B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4C4C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05.11.2021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65" y="712485"/>
            <a:ext cx="2324847" cy="2324847"/>
          </a:xfrm>
          <a:prstGeom prst="rect">
            <a:avLst/>
          </a:prstGeom>
        </p:spPr>
      </p:pic>
      <p:pic>
        <p:nvPicPr>
          <p:cNvPr id="11" name="Obrázek 9">
            <a:extLst>
              <a:ext uri="{FF2B5EF4-FFF2-40B4-BE49-F238E27FC236}">
                <a16:creationId xmlns:a16="http://schemas.microsoft.com/office/drawing/2014/main" id="{09F6884B-19C6-B547-9D00-64DE7CB7E2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9" y="5986057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9692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rgbClr val="4C4C4C"/>
                </a:solidFill>
              </a:defRPr>
            </a:lvl1pPr>
            <a:lvl2pPr>
              <a:defRPr sz="2800">
                <a:solidFill>
                  <a:srgbClr val="4C4C4C"/>
                </a:solidFill>
              </a:defRPr>
            </a:lvl2pPr>
            <a:lvl3pPr>
              <a:defRPr sz="2400">
                <a:solidFill>
                  <a:srgbClr val="4C4C4C"/>
                </a:solidFill>
              </a:defRPr>
            </a:lvl3pPr>
            <a:lvl4pPr>
              <a:defRPr sz="2000">
                <a:solidFill>
                  <a:srgbClr val="4C4C4C"/>
                </a:solidFill>
              </a:defRPr>
            </a:lvl4pPr>
            <a:lvl5pPr>
              <a:defRPr sz="2000">
                <a:solidFill>
                  <a:srgbClr val="4C4C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pPr/>
              <a:t>05.11.2021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1A074390-F74A-354C-A8A5-C57569BB30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4152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4C4C4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05.11.2021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421389A3-732E-0B4A-ACB1-A01D5B9F3E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630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05.11.2021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30DCD1F-8273-9B41-842C-55AA1CBCCC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55772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05.11.2021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9E3345F-B1E1-B74A-90FF-CBB0717ACE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81801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2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b="0" smtClean="0">
                <a:solidFill>
                  <a:srgbClr val="4C4C4C"/>
                </a:solidFill>
                <a:effectLst/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 vitae, </a:t>
            </a:r>
            <a:r>
              <a:rPr lang="cs-CZ" dirty="0" err="1"/>
              <a:t>bibendum</a:t>
            </a:r>
            <a:r>
              <a:rPr lang="cs-CZ" dirty="0"/>
              <a:t>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Maece-nas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cursus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non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luctus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, a </a:t>
            </a:r>
            <a:r>
              <a:rPr lang="cs-CZ" dirty="0" err="1"/>
              <a:t>tempor</a:t>
            </a:r>
            <a:r>
              <a:rPr lang="cs-CZ" dirty="0"/>
              <a:t> elit.</a:t>
            </a:r>
          </a:p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05.11.2021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8A1F98-B760-AE40-BB7A-7C3A16557D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0372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4C4C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05.11.2021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366430-11DA-8440-B189-60763C833F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5082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3020315"/>
            <a:ext cx="7772400" cy="893479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8" y="4074603"/>
            <a:ext cx="6858000" cy="1548944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rgbClr val="4C4C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E-mail</a:t>
            </a:r>
          </a:p>
          <a:p>
            <a:r>
              <a:rPr lang="cs-CZ" dirty="0"/>
              <a:t>+420 XXX XXX 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05.11.2021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7">
            <a:extLst>
              <a:ext uri="{FF2B5EF4-FFF2-40B4-BE49-F238E27FC236}">
                <a16:creationId xmlns:a16="http://schemas.microsoft.com/office/drawing/2014/main" id="{BAB8336E-6ABE-9148-9775-A721FB3831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74" y="695469"/>
            <a:ext cx="2324847" cy="2324847"/>
          </a:xfrm>
          <a:prstGeom prst="rect">
            <a:avLst/>
          </a:prstGeom>
        </p:spPr>
      </p:pic>
      <p:pic>
        <p:nvPicPr>
          <p:cNvPr id="12" name="Obrázek 9">
            <a:extLst>
              <a:ext uri="{FF2B5EF4-FFF2-40B4-BE49-F238E27FC236}">
                <a16:creationId xmlns:a16="http://schemas.microsoft.com/office/drawing/2014/main" id="{728AF299-707A-414A-8E96-F69363FCD1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9" y="5986057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5522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4C4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05.11.2021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CDD3CD2B-6111-3B4C-986A-6BB7D65A04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5837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05.11.2021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38657F82-C1C0-1B49-B7E1-A0336AD371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0871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4517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8122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C4C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81465"/>
            <a:ext cx="3868340" cy="3070972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8122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C4C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81465"/>
            <a:ext cx="3887391" cy="3070972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05.11.2021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7">
            <a:extLst>
              <a:ext uri="{FF2B5EF4-FFF2-40B4-BE49-F238E27FC236}">
                <a16:creationId xmlns:a16="http://schemas.microsoft.com/office/drawing/2014/main" id="{5CA2F929-7DE9-FB44-8205-60DE302399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5464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pPr/>
              <a:t>05.11.2021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A558BC38-68C5-B64D-8D19-ECDDAA12CD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119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05.11.2021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4E585451-76B5-7A41-AE3E-1D80BA01D6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220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EB521AB-0A28-6B44-8E85-5B876EDAA7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1460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0281"/>
            <a:ext cx="7863494" cy="4099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060140"/>
            <a:ext cx="2057400" cy="797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9803C-109F-484A-83D6-FFACFBED6390}" type="datetimeFigureOut">
              <a:rPr lang="cs-CZ" smtClean="0"/>
              <a:pPr/>
              <a:t>05.11.2021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060140"/>
            <a:ext cx="3086100" cy="797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060140"/>
            <a:ext cx="2057400" cy="797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42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D71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al-vz.cz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r.cz/irop/projekt/verejne-zakazky-v-projektech-irop-pohledem-centra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prehledy-a-publikace/publikace?kategorie=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s.crr.cz/" TargetMode="Externa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3">
            <a:extLst>
              <a:ext uri="{FF2B5EF4-FFF2-40B4-BE49-F238E27FC236}">
                <a16:creationId xmlns:a16="http://schemas.microsoft.com/office/drawing/2014/main" id="{08C5FD0E-C1D2-FF4A-998E-2079AD2D4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545704"/>
            <a:ext cx="7772400" cy="988226"/>
          </a:xfrm>
        </p:spPr>
        <p:txBody>
          <a:bodyPr anchor="ctr">
            <a:noAutofit/>
          </a:bodyPr>
          <a:lstStyle/>
          <a:p>
            <a:r>
              <a:rPr lang="cs-CZ" sz="3200" b="1" dirty="0"/>
              <a:t>16. zasedání MV IROP včetně 8. jednání Platformy pro přípravu výzev IROP</a:t>
            </a:r>
          </a:p>
        </p:txBody>
      </p:sp>
      <p:sp>
        <p:nvSpPr>
          <p:cNvPr id="11" name="TextovéPole 5">
            <a:extLst>
              <a:ext uri="{FF2B5EF4-FFF2-40B4-BE49-F238E27FC236}">
                <a16:creationId xmlns:a16="http://schemas.microsoft.com/office/drawing/2014/main" id="{EC7820B1-DF86-AD48-B3D5-4BECF6BF0D1D}"/>
              </a:ext>
            </a:extLst>
          </p:cNvPr>
          <p:cNvSpPr txBox="1"/>
          <p:nvPr/>
        </p:nvSpPr>
        <p:spPr>
          <a:xfrm>
            <a:off x="3226266" y="5142847"/>
            <a:ext cx="26914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 13. 10. 2021</a:t>
            </a:r>
          </a:p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Klášter Broumov</a:t>
            </a:r>
          </a:p>
        </p:txBody>
      </p:sp>
    </p:spTree>
    <p:extLst>
      <p:ext uri="{BB962C8B-B14F-4D97-AF65-F5344CB8AC3E}">
        <p14:creationId xmlns:p14="http://schemas.microsoft.com/office/powerpoint/2010/main" val="887487996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4573"/>
            <a:ext cx="7886700" cy="85407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Střednědobý odhad administrativních činností v IROP 1 a 2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13344"/>
              </p:ext>
            </p:extLst>
          </p:nvPr>
        </p:nvGraphicFramePr>
        <p:xfrm>
          <a:off x="628650" y="1566329"/>
          <a:ext cx="7942263" cy="3801537"/>
        </p:xfrm>
        <a:graphic>
          <a:graphicData uri="http://schemas.openxmlformats.org/drawingml/2006/table">
            <a:tbl>
              <a:tblPr/>
              <a:tblGrid>
                <a:gridCol w="657225">
                  <a:extLst>
                    <a:ext uri="{9D8B030D-6E8A-4147-A177-3AD203B41FA5}">
                      <a16:colId xmlns:a16="http://schemas.microsoft.com/office/drawing/2014/main" val="3827841314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1620620638"/>
                    </a:ext>
                  </a:extLst>
                </a:gridCol>
                <a:gridCol w="678815">
                  <a:extLst>
                    <a:ext uri="{9D8B030D-6E8A-4147-A177-3AD203B41FA5}">
                      <a16:colId xmlns:a16="http://schemas.microsoft.com/office/drawing/2014/main" val="2481268067"/>
                    </a:ext>
                  </a:extLst>
                </a:gridCol>
                <a:gridCol w="678815">
                  <a:extLst>
                    <a:ext uri="{9D8B030D-6E8A-4147-A177-3AD203B41FA5}">
                      <a16:colId xmlns:a16="http://schemas.microsoft.com/office/drawing/2014/main" val="1489285744"/>
                    </a:ext>
                  </a:extLst>
                </a:gridCol>
                <a:gridCol w="34925">
                  <a:extLst>
                    <a:ext uri="{9D8B030D-6E8A-4147-A177-3AD203B41FA5}">
                      <a16:colId xmlns:a16="http://schemas.microsoft.com/office/drawing/2014/main" val="129412416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842565913"/>
                    </a:ext>
                  </a:extLst>
                </a:gridCol>
                <a:gridCol w="655003">
                  <a:extLst>
                    <a:ext uri="{9D8B030D-6E8A-4147-A177-3AD203B41FA5}">
                      <a16:colId xmlns:a16="http://schemas.microsoft.com/office/drawing/2014/main" val="1435916052"/>
                    </a:ext>
                  </a:extLst>
                </a:gridCol>
                <a:gridCol w="678815">
                  <a:extLst>
                    <a:ext uri="{9D8B030D-6E8A-4147-A177-3AD203B41FA5}">
                      <a16:colId xmlns:a16="http://schemas.microsoft.com/office/drawing/2014/main" val="3642106166"/>
                    </a:ext>
                  </a:extLst>
                </a:gridCol>
                <a:gridCol w="678815">
                  <a:extLst>
                    <a:ext uri="{9D8B030D-6E8A-4147-A177-3AD203B41FA5}">
                      <a16:colId xmlns:a16="http://schemas.microsoft.com/office/drawing/2014/main" val="1923673946"/>
                    </a:ext>
                  </a:extLst>
                </a:gridCol>
                <a:gridCol w="678815">
                  <a:extLst>
                    <a:ext uri="{9D8B030D-6E8A-4147-A177-3AD203B41FA5}">
                      <a16:colId xmlns:a16="http://schemas.microsoft.com/office/drawing/2014/main" val="580645315"/>
                    </a:ext>
                  </a:extLst>
                </a:gridCol>
                <a:gridCol w="678815">
                  <a:extLst>
                    <a:ext uri="{9D8B030D-6E8A-4147-A177-3AD203B41FA5}">
                      <a16:colId xmlns:a16="http://schemas.microsoft.com/office/drawing/2014/main" val="1184262978"/>
                    </a:ext>
                  </a:extLst>
                </a:gridCol>
                <a:gridCol w="678815">
                  <a:extLst>
                    <a:ext uri="{9D8B030D-6E8A-4147-A177-3AD203B41FA5}">
                      <a16:colId xmlns:a16="http://schemas.microsoft.com/office/drawing/2014/main" val="3500444514"/>
                    </a:ext>
                  </a:extLst>
                </a:gridCol>
                <a:gridCol w="678815">
                  <a:extLst>
                    <a:ext uri="{9D8B030D-6E8A-4147-A177-3AD203B41FA5}">
                      <a16:colId xmlns:a16="http://schemas.microsoft.com/office/drawing/2014/main" val="2847455853"/>
                    </a:ext>
                  </a:extLst>
                </a:gridCol>
                <a:gridCol w="678815">
                  <a:extLst>
                    <a:ext uri="{9D8B030D-6E8A-4147-A177-3AD203B41FA5}">
                      <a16:colId xmlns:a16="http://schemas.microsoft.com/office/drawing/2014/main" val="2130013301"/>
                    </a:ext>
                  </a:extLst>
                </a:gridCol>
              </a:tblGrid>
              <a:tr h="42239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545794"/>
                  </a:ext>
                </a:extLst>
              </a:tr>
              <a:tr h="42239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706984"/>
                  </a:ext>
                </a:extLst>
              </a:tr>
              <a:tr h="422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4C4C4C"/>
                          </a:solidFill>
                          <a:effectLst/>
                          <a:latin typeface="Calibri" panose="020F0502020204030204" pitchFamily="34" charset="0"/>
                        </a:rPr>
                        <a:t>IROP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4C4C4C"/>
                          </a:solidFill>
                          <a:effectLst/>
                          <a:latin typeface="Calibri" panose="020F0502020204030204" pitchFamily="34" charset="0"/>
                        </a:rPr>
                        <a:t>Administrace výzev a projektů mimo REACT-EU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840817"/>
                  </a:ext>
                </a:extLst>
              </a:tr>
              <a:tr h="422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4C4C4C"/>
                          </a:solidFill>
                          <a:effectLst/>
                          <a:latin typeface="Calibri" panose="020F0502020204030204" pitchFamily="34" charset="0"/>
                        </a:rPr>
                        <a:t>IROP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4C4C4C"/>
                          </a:solidFill>
                          <a:effectLst/>
                          <a:latin typeface="Calibri" panose="020F0502020204030204" pitchFamily="34" charset="0"/>
                        </a:rPr>
                        <a:t>Administrace výzev a projektů REACT-EU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63338"/>
                  </a:ext>
                </a:extLst>
              </a:tr>
              <a:tr h="42239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4C4C4C"/>
                          </a:solidFill>
                          <a:effectLst/>
                          <a:latin typeface="Calibri" panose="020F0502020204030204" pitchFamily="34" charset="0"/>
                        </a:rPr>
                        <a:t>Proplácení finančních prostředků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688596"/>
                  </a:ext>
                </a:extLst>
              </a:tr>
              <a:tr h="42239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4C4C4C"/>
                          </a:solidFill>
                          <a:effectLst/>
                          <a:latin typeface="Calibri" panose="020F0502020204030204" pitchFamily="34" charset="0"/>
                        </a:rPr>
                        <a:t>Příprava dokumentace a procesů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4C4C4C"/>
                          </a:solidFill>
                          <a:effectLst/>
                          <a:latin typeface="Calibri" panose="020F0502020204030204" pitchFamily="34" charset="0"/>
                        </a:rPr>
                        <a:t>Ukončování programu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945046"/>
                  </a:ext>
                </a:extLst>
              </a:tr>
              <a:tr h="42239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Vyhlašování výzev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dirty="0">
                          <a:solidFill>
                            <a:srgbClr val="4C4C4C"/>
                          </a:solidFill>
                          <a:effectLst/>
                          <a:latin typeface="Calibri" panose="020F0502020204030204" pitchFamily="34" charset="0"/>
                        </a:rPr>
                        <a:t>Vyhlašování výzev</a:t>
                      </a:r>
                      <a:endParaRPr lang="cs-CZ" dirty="0">
                        <a:solidFill>
                          <a:srgbClr val="4C4C4C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79812"/>
                  </a:ext>
                </a:extLst>
              </a:tr>
              <a:tr h="42239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4C4C4C"/>
                          </a:solidFill>
                          <a:effectLst/>
                          <a:latin typeface="Calibri" panose="020F0502020204030204" pitchFamily="34" charset="0"/>
                        </a:rPr>
                        <a:t>Podávání žádostí o podporu</a:t>
                      </a:r>
                      <a:endParaRPr lang="cs-CZ" sz="16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Podávání žádostí o podporu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12140"/>
                  </a:ext>
                </a:extLst>
              </a:tr>
              <a:tr h="42239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4C4C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4C4C4C"/>
                          </a:solidFill>
                          <a:effectLst/>
                          <a:latin typeface="Calibri" panose="020F0502020204030204" pitchFamily="34" charset="0"/>
                        </a:rPr>
                        <a:t>Plná administrace programu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49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44038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627" y="0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Vyhlášené výzvy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3627" y="924416"/>
            <a:ext cx="7863494" cy="409985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Vyhlášené výzvy ve sledovaném období od 1. 4. 2021 do 1. 10. 2021</a:t>
            </a:r>
          </a:p>
          <a:p>
            <a:pPr marL="0" indent="0">
              <a:buNone/>
            </a:pPr>
            <a:endParaRPr lang="cs-CZ" sz="16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sz="1600" b="1" dirty="0">
              <a:highlight>
                <a:srgbClr val="FFFF00"/>
              </a:highlight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73412"/>
              </p:ext>
            </p:extLst>
          </p:nvPr>
        </p:nvGraphicFramePr>
        <p:xfrm>
          <a:off x="807431" y="1264416"/>
          <a:ext cx="7863490" cy="47796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1419992573"/>
                    </a:ext>
                  </a:extLst>
                </a:gridCol>
                <a:gridCol w="2987040">
                  <a:extLst>
                    <a:ext uri="{9D8B030D-6E8A-4147-A177-3AD203B41FA5}">
                      <a16:colId xmlns:a16="http://schemas.microsoft.com/office/drawing/2014/main" val="184061084"/>
                    </a:ext>
                  </a:extLst>
                </a:gridCol>
                <a:gridCol w="1774218">
                  <a:extLst>
                    <a:ext uri="{9D8B030D-6E8A-4147-A177-3AD203B41FA5}">
                      <a16:colId xmlns:a16="http://schemas.microsoft.com/office/drawing/2014/main" val="835950305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1232451718"/>
                    </a:ext>
                  </a:extLst>
                </a:gridCol>
                <a:gridCol w="1227534">
                  <a:extLst>
                    <a:ext uri="{9D8B030D-6E8A-4147-A177-3AD203B41FA5}">
                      <a16:colId xmlns:a16="http://schemas.microsoft.com/office/drawing/2014/main" val="493870562"/>
                    </a:ext>
                  </a:extLst>
                </a:gridCol>
              </a:tblGrid>
              <a:tr h="90271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Název výzvy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Alokace výzvy v Kč (EFRR)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vyhlášení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ukončení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735551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96. POLICIE ČR A HASIČSKÝ ZÁCHRANNÝ SBOR 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3 244 986 707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21. 4. 2021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30. 9. 2021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6120873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97. ZDRAVOTNICKÉ ZÁCHRANNÉ SLUŽBY KRAJŮ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811 246 681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21. 4. 2021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3. 6. 2021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1478278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98. POSKYTOVATELÉ ZDRAVOTNÍ PÉČE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11 508 059 639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5. 5. 2021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3. 6. 2021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52711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99. POSKYTOVATELÉ PÉČE O ZVLÁŠTĚ OHROŽENÉ PACIENTY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2 450 000 000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15. 4. 2021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10. 12. 2021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835847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100. Zvýšení připravenosti subjektů zapojených do řešení hrozeb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1 162 000 000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15. 4. 2021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17. 12. 2021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5641093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101. Sociální infrastruktura se zvýšenou energetickou účinností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2 067 883 689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31. 5. 2021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3. 2. 2022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920826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103. Technická pomoc - REACT-EU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230 000 00</a:t>
                      </a:r>
                      <a:r>
                        <a:rPr lang="cs-CZ" sz="1400" kern="1200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s-CZ" sz="140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13. 9. 2021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31. 3. 2023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358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99234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627" y="0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Uzavřené výzvy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3627" y="924416"/>
            <a:ext cx="7863494" cy="409985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Uzavřené výzvy ve sledovaném období od 1. 4. 2021 do 1. 10. 2021</a:t>
            </a:r>
          </a:p>
          <a:p>
            <a:pPr marL="0" indent="0">
              <a:buNone/>
            </a:pPr>
            <a:endParaRPr lang="cs-CZ" sz="16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sz="1600" b="1" dirty="0">
              <a:highlight>
                <a:srgbClr val="FFFF00"/>
              </a:highlight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40453"/>
              </p:ext>
            </p:extLst>
          </p:nvPr>
        </p:nvGraphicFramePr>
        <p:xfrm>
          <a:off x="807431" y="1264416"/>
          <a:ext cx="7863490" cy="311811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1419992573"/>
                    </a:ext>
                  </a:extLst>
                </a:gridCol>
                <a:gridCol w="2987040">
                  <a:extLst>
                    <a:ext uri="{9D8B030D-6E8A-4147-A177-3AD203B41FA5}">
                      <a16:colId xmlns:a16="http://schemas.microsoft.com/office/drawing/2014/main" val="184061084"/>
                    </a:ext>
                  </a:extLst>
                </a:gridCol>
                <a:gridCol w="1453184">
                  <a:extLst>
                    <a:ext uri="{9D8B030D-6E8A-4147-A177-3AD203B41FA5}">
                      <a16:colId xmlns:a16="http://schemas.microsoft.com/office/drawing/2014/main" val="835950305"/>
                    </a:ext>
                  </a:extLst>
                </a:gridCol>
                <a:gridCol w="1138098">
                  <a:extLst>
                    <a:ext uri="{9D8B030D-6E8A-4147-A177-3AD203B41FA5}">
                      <a16:colId xmlns:a16="http://schemas.microsoft.com/office/drawing/2014/main" val="1232451718"/>
                    </a:ext>
                  </a:extLst>
                </a:gridCol>
                <a:gridCol w="1572698">
                  <a:extLst>
                    <a:ext uri="{9D8B030D-6E8A-4147-A177-3AD203B41FA5}">
                      <a16:colId xmlns:a16="http://schemas.microsoft.com/office/drawing/2014/main" val="493870562"/>
                    </a:ext>
                  </a:extLst>
                </a:gridCol>
              </a:tblGrid>
              <a:tr h="90271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Název výzvy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Alokace výzvy v Kč (EFRR)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Podáno</a:t>
                      </a:r>
                      <a:r>
                        <a:rPr lang="cs-CZ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žádostí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 EFRR podaných žádostí v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735551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75. </a:t>
                      </a:r>
                      <a:r>
                        <a:rPr lang="cs-CZ" sz="1400" kern="1200" dirty="0" err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Deinstitucionalizace</a:t>
                      </a: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psychiatrické</a:t>
                      </a:r>
                      <a:r>
                        <a:rPr lang="cs-CZ" sz="1400" kern="1200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péče </a:t>
                      </a: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II. - SC 2.3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594 746 309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595 955 407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6120873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96. POLICIE ČR A HASIČSKÝ ZÁCHRANNÝ SBOR ČR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3 244 986 707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3 244 986 700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1405906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97. ZDRAVOTNICKÉ ZÁCHRANNÉ SLUŽBY KRAJŮ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811 246 681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1 658 860 764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1478278"/>
                  </a:ext>
                </a:extLst>
              </a:tr>
              <a:tr h="5538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98. POSKYTOVATELÉ ZDRAVOTNÍ PÉČE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11 508 059 639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20 707 699 449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5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72211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08"/>
            <a:ext cx="7886700" cy="854074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200" dirty="0"/>
              <a:t>REACT-EU - výzvy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29519"/>
              </p:ext>
            </p:extLst>
          </p:nvPr>
        </p:nvGraphicFramePr>
        <p:xfrm>
          <a:off x="628650" y="919304"/>
          <a:ext cx="8265092" cy="4949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9129">
                  <a:extLst>
                    <a:ext uri="{9D8B030D-6E8A-4147-A177-3AD203B41FA5}">
                      <a16:colId xmlns:a16="http://schemas.microsoft.com/office/drawing/2014/main" val="3298924986"/>
                    </a:ext>
                  </a:extLst>
                </a:gridCol>
                <a:gridCol w="1119500">
                  <a:extLst>
                    <a:ext uri="{9D8B030D-6E8A-4147-A177-3AD203B41FA5}">
                      <a16:colId xmlns:a16="http://schemas.microsoft.com/office/drawing/2014/main" val="2773509638"/>
                    </a:ext>
                  </a:extLst>
                </a:gridCol>
                <a:gridCol w="1083745">
                  <a:extLst>
                    <a:ext uri="{9D8B030D-6E8A-4147-A177-3AD203B41FA5}">
                      <a16:colId xmlns:a16="http://schemas.microsoft.com/office/drawing/2014/main" val="4293994976"/>
                    </a:ext>
                  </a:extLst>
                </a:gridCol>
                <a:gridCol w="1010902">
                  <a:extLst>
                    <a:ext uri="{9D8B030D-6E8A-4147-A177-3AD203B41FA5}">
                      <a16:colId xmlns:a16="http://schemas.microsoft.com/office/drawing/2014/main" val="4271001339"/>
                    </a:ext>
                  </a:extLst>
                </a:gridCol>
                <a:gridCol w="1263850">
                  <a:extLst>
                    <a:ext uri="{9D8B030D-6E8A-4147-A177-3AD203B41FA5}">
                      <a16:colId xmlns:a16="http://schemas.microsoft.com/office/drawing/2014/main" val="2062223948"/>
                    </a:ext>
                  </a:extLst>
                </a:gridCol>
                <a:gridCol w="817966">
                  <a:extLst>
                    <a:ext uri="{9D8B030D-6E8A-4147-A177-3AD203B41FA5}">
                      <a16:colId xmlns:a16="http://schemas.microsoft.com/office/drawing/2014/main" val="2071347597"/>
                    </a:ext>
                  </a:extLst>
                </a:gridCol>
              </a:tblGrid>
              <a:tr h="981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výzvy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EFRR (Kč)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vyhlášení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ukončení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Podané </a:t>
                      </a:r>
                      <a:r>
                        <a:rPr lang="cs-CZ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žádosti (Kč)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naplnění alokace podanými žádostmi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214570"/>
                  </a:ext>
                </a:extLst>
              </a:tr>
              <a:tr h="397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 IZS - Policie ČR a Hasičský záchranný sbor ČR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3 244 986 707 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21. 4. 2021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30. 9. 2021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3 244 986 700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7282571"/>
                  </a:ext>
                </a:extLst>
              </a:tr>
              <a:tr h="435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 IZS - Zdravotnické záchranné služby krajů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811 246 681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21. 4. 2021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3. 6. 2021</a:t>
                      </a: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1 658 860 764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680790"/>
                  </a:ext>
                </a:extLst>
              </a:tr>
              <a:tr h="478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 Rozvoj páteřní sítě poskytovatelů zdravotní péče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11 508</a:t>
                      </a:r>
                      <a:r>
                        <a:rPr lang="cs-CZ" sz="1100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059 639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15. 4. 2021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5. 5. 2021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20 707 699 449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4449503"/>
                  </a:ext>
                </a:extLst>
              </a:tr>
              <a:tr h="521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 Rozvoj a zvýšení odolnosti poskytovatelů péče o zvláště ohrožené pacienty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2 450 000 000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15. 4. 2021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10. 12. 2021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2 435 907 113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4325641"/>
                  </a:ext>
                </a:extLst>
              </a:tr>
              <a:tr h="435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 Zvýšení připravenosti subjektů zapojených do řešení hrozeb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1 162 000 000 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15. 4. 2021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17. 12. 2021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900 230 094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6828173"/>
                  </a:ext>
                </a:extLst>
              </a:tr>
              <a:tr h="504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 Sociální infrastruktura se zvýšenou energetickou účinností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2 067 883 689 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31. 5. 2021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3. 2. 2022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824 320 673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4703185"/>
                  </a:ext>
                </a:extLst>
              </a:tr>
              <a:tr h="452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 Zvýšení připravenosti subjektů zapojených do řešení hrozeb II*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350 000 000 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Říjen 2021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Březen 2022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0499419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 TECHNICKÁ POMOC – REACT-EU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230 000 004 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13. 9. 2021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Březen</a:t>
                      </a:r>
                      <a:r>
                        <a:rPr lang="cs-CZ" sz="1100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2023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38811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CELKEM:</a:t>
                      </a:r>
                      <a:endParaRPr lang="cs-CZ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21 824 176 720</a:t>
                      </a:r>
                      <a:endParaRPr lang="cs-CZ" sz="1100" b="1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29 772 004 794</a:t>
                      </a:r>
                      <a:endParaRPr lang="cs-CZ" sz="1100" b="1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2157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460957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AD3D5-D391-4859-A767-4F51EDEC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53" y="9555"/>
            <a:ext cx="7863494" cy="1138934"/>
          </a:xfrm>
        </p:spPr>
        <p:txBody>
          <a:bodyPr/>
          <a:lstStyle/>
          <a:p>
            <a:pPr algn="ctr"/>
            <a:r>
              <a:rPr lang="cs-CZ" dirty="0"/>
              <a:t>Stav administrace žádostí ve výzvách REACT-EU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A4A2481-F677-49BA-99B4-F0D079EFF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219462"/>
              </p:ext>
            </p:extLst>
          </p:nvPr>
        </p:nvGraphicFramePr>
        <p:xfrm>
          <a:off x="640253" y="969252"/>
          <a:ext cx="7978180" cy="501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373">
                  <a:extLst>
                    <a:ext uri="{9D8B030D-6E8A-4147-A177-3AD203B41FA5}">
                      <a16:colId xmlns:a16="http://schemas.microsoft.com/office/drawing/2014/main" val="2093503348"/>
                    </a:ext>
                  </a:extLst>
                </a:gridCol>
                <a:gridCol w="1232912">
                  <a:extLst>
                    <a:ext uri="{9D8B030D-6E8A-4147-A177-3AD203B41FA5}">
                      <a16:colId xmlns:a16="http://schemas.microsoft.com/office/drawing/2014/main" val="665383338"/>
                    </a:ext>
                  </a:extLst>
                </a:gridCol>
                <a:gridCol w="1201381">
                  <a:extLst>
                    <a:ext uri="{9D8B030D-6E8A-4147-A177-3AD203B41FA5}">
                      <a16:colId xmlns:a16="http://schemas.microsoft.com/office/drawing/2014/main" val="3743084241"/>
                    </a:ext>
                  </a:extLst>
                </a:gridCol>
                <a:gridCol w="1192920">
                  <a:extLst>
                    <a:ext uri="{9D8B030D-6E8A-4147-A177-3AD203B41FA5}">
                      <a16:colId xmlns:a16="http://schemas.microsoft.com/office/drawing/2014/main" val="752459343"/>
                    </a:ext>
                  </a:extLst>
                </a:gridCol>
                <a:gridCol w="1174859">
                  <a:extLst>
                    <a:ext uri="{9D8B030D-6E8A-4147-A177-3AD203B41FA5}">
                      <a16:colId xmlns:a16="http://schemas.microsoft.com/office/drawing/2014/main" val="3883901088"/>
                    </a:ext>
                  </a:extLst>
                </a:gridCol>
                <a:gridCol w="728735">
                  <a:extLst>
                    <a:ext uri="{9D8B030D-6E8A-4147-A177-3AD203B41FA5}">
                      <a16:colId xmlns:a16="http://schemas.microsoft.com/office/drawing/2014/main" val="675167725"/>
                    </a:ext>
                  </a:extLst>
                </a:gridCol>
              </a:tblGrid>
              <a:tr h="12468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výzvy 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 alokace žádostí v hodnocení (Kč)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 alokace vyřazených/ stažených žádostí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 alokace schválených žádostí (Kč)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 alokace žádostí s vydaným Právním aktem (Kč)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naplnění alokace žádostmi s PA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3112"/>
                  </a:ext>
                </a:extLst>
              </a:tr>
              <a:tr h="5396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 Integrovaný záchranný systém - Policie ČR a Hasičský záchranný sbor - SC 6.1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2 645 672 010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22 381 721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576 932 969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7789378"/>
                  </a:ext>
                </a:extLst>
              </a:tr>
              <a:tr h="5396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 Integrovaný záchranný systém - Zdravotnické záchranné služby krajů - SC 6.1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689 198 340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231 974 627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80 750 000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656 937 797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3394936"/>
                  </a:ext>
                </a:extLst>
              </a:tr>
              <a:tr h="8932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 Rozvoj, modernizace a posílení odolnosti páteřní sítě poskytovatelů zdravotní péče s ohledem na potenciální hrozby - SC 6.1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9 061 880 387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2 082 741 401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1 276 410 638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8 286 667 024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2658066"/>
                  </a:ext>
                </a:extLst>
              </a:tr>
              <a:tr h="5396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 Rozvoj a zvýšení odolnosti poskytovatelů péče o zvlášť ohrožené pacienty - SC 6.1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384 661 447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520 682 327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1 460 563 340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909248"/>
                  </a:ext>
                </a:extLst>
              </a:tr>
              <a:tr h="5396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 Zvýšení připravenosti subjektů zapojených do řešení hrozeb - SC 6.1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524 954 751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27 996 118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263 279 225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6452466"/>
                  </a:ext>
                </a:extLst>
              </a:tr>
              <a:tr h="3628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 Sociální infrastruktura se zvýšenou energetickou účinností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576 693 579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135 352 251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6 747 300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105 527 543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074955"/>
                  </a:ext>
                </a:extLst>
              </a:tr>
              <a:tr h="3514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13 883 060 514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2 478 064 397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1 990 971 986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11 349 907 898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592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469715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AD3D5-D391-4859-A767-4F51EDEC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53" y="228393"/>
            <a:ext cx="7863494" cy="1138934"/>
          </a:xfrm>
        </p:spPr>
        <p:txBody>
          <a:bodyPr/>
          <a:lstStyle/>
          <a:p>
            <a:pPr algn="ctr"/>
            <a:r>
              <a:rPr lang="cs-CZ" dirty="0"/>
              <a:t>98. Výzva – bližší informace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7193" y="2769920"/>
            <a:ext cx="80296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Registrované projekty překročily objemem alokaci výzvy za několik sekund –stížnosti žadatelů na netransparentní proces registrace žádosti v MS2014</a:t>
            </a:r>
            <a:r>
              <a:rPr lang="en-US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ne</a:t>
            </a: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zohledňující skutečný okamžik podání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 – eliminace rizika opakování této situace následujícími nástroji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Vyhlášení výzvy zároveň se zahájením příjmu žádostí (v případě výzev s neurčitým počtem žadatelů)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500" b="1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takových limitů na žadatele (pokud je znám jejich konkrétní počet), aby v součtu nebyla překročena alokace výzvy (vyrovnání nabídky a poptávky)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500" b="1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akční plány (RAP) – jasně dané projekty před vyhlášením výzvy </a:t>
            </a:r>
            <a:endParaRPr lang="cs-CZ" sz="15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DC43C27-AA7E-48B0-B373-DE6D77D2A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39873"/>
              </p:ext>
            </p:extLst>
          </p:nvPr>
        </p:nvGraphicFramePr>
        <p:xfrm>
          <a:off x="439454" y="1029970"/>
          <a:ext cx="8265092" cy="1460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9129">
                  <a:extLst>
                    <a:ext uri="{9D8B030D-6E8A-4147-A177-3AD203B41FA5}">
                      <a16:colId xmlns:a16="http://schemas.microsoft.com/office/drawing/2014/main" val="1324437404"/>
                    </a:ext>
                  </a:extLst>
                </a:gridCol>
                <a:gridCol w="1119500">
                  <a:extLst>
                    <a:ext uri="{9D8B030D-6E8A-4147-A177-3AD203B41FA5}">
                      <a16:colId xmlns:a16="http://schemas.microsoft.com/office/drawing/2014/main" val="3155098220"/>
                    </a:ext>
                  </a:extLst>
                </a:gridCol>
                <a:gridCol w="1083745">
                  <a:extLst>
                    <a:ext uri="{9D8B030D-6E8A-4147-A177-3AD203B41FA5}">
                      <a16:colId xmlns:a16="http://schemas.microsoft.com/office/drawing/2014/main" val="2475385812"/>
                    </a:ext>
                  </a:extLst>
                </a:gridCol>
                <a:gridCol w="1032324">
                  <a:extLst>
                    <a:ext uri="{9D8B030D-6E8A-4147-A177-3AD203B41FA5}">
                      <a16:colId xmlns:a16="http://schemas.microsoft.com/office/drawing/2014/main" val="3354322789"/>
                    </a:ext>
                  </a:extLst>
                </a:gridCol>
                <a:gridCol w="1242428">
                  <a:extLst>
                    <a:ext uri="{9D8B030D-6E8A-4147-A177-3AD203B41FA5}">
                      <a16:colId xmlns:a16="http://schemas.microsoft.com/office/drawing/2014/main" val="4169282832"/>
                    </a:ext>
                  </a:extLst>
                </a:gridCol>
                <a:gridCol w="817966">
                  <a:extLst>
                    <a:ext uri="{9D8B030D-6E8A-4147-A177-3AD203B41FA5}">
                      <a16:colId xmlns:a16="http://schemas.microsoft.com/office/drawing/2014/main" val="2716557427"/>
                    </a:ext>
                  </a:extLst>
                </a:gridCol>
              </a:tblGrid>
              <a:tr h="981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výzvy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EFRR (Kč)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vyhlášení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ukončení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Podané</a:t>
                      </a:r>
                      <a:r>
                        <a:rPr lang="cs-CZ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žádosti (Kč)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naplnění alokace podanými žádostmi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14141"/>
                  </a:ext>
                </a:extLst>
              </a:tr>
              <a:tr h="478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 Rozvoj páteřní sítě poskytovatelů zdravotní péče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11 508</a:t>
                      </a:r>
                      <a:r>
                        <a:rPr lang="cs-CZ" sz="1100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059 639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kern="1200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15. 4. 2021</a:t>
                      </a: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kern="1200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5. 5. 2021</a:t>
                      </a:r>
                      <a:endParaRPr lang="cs-CZ" sz="1100" kern="1200" baseline="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20 707 699 449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979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109572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AD3D5-D391-4859-A767-4F51EDEC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53" y="228393"/>
            <a:ext cx="7863494" cy="1138934"/>
          </a:xfrm>
        </p:spPr>
        <p:txBody>
          <a:bodyPr/>
          <a:lstStyle/>
          <a:p>
            <a:pPr algn="ctr"/>
            <a:r>
              <a:rPr lang="cs-CZ" dirty="0"/>
              <a:t>101. Výzva – bližší informace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114020"/>
              </p:ext>
            </p:extLst>
          </p:nvPr>
        </p:nvGraphicFramePr>
        <p:xfrm>
          <a:off x="256373" y="1367327"/>
          <a:ext cx="8631253" cy="1613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025">
                  <a:extLst>
                    <a:ext uri="{9D8B030D-6E8A-4147-A177-3AD203B41FA5}">
                      <a16:colId xmlns:a16="http://schemas.microsoft.com/office/drawing/2014/main" val="1723594286"/>
                    </a:ext>
                  </a:extLst>
                </a:gridCol>
                <a:gridCol w="743484">
                  <a:extLst>
                    <a:ext uri="{9D8B030D-6E8A-4147-A177-3AD203B41FA5}">
                      <a16:colId xmlns:a16="http://schemas.microsoft.com/office/drawing/2014/main" val="4102253906"/>
                    </a:ext>
                  </a:extLst>
                </a:gridCol>
                <a:gridCol w="863125">
                  <a:extLst>
                    <a:ext uri="{9D8B030D-6E8A-4147-A177-3AD203B41FA5}">
                      <a16:colId xmlns:a16="http://schemas.microsoft.com/office/drawing/2014/main" val="113350946"/>
                    </a:ext>
                  </a:extLst>
                </a:gridCol>
                <a:gridCol w="828821">
                  <a:extLst>
                    <a:ext uri="{9D8B030D-6E8A-4147-A177-3AD203B41FA5}">
                      <a16:colId xmlns:a16="http://schemas.microsoft.com/office/drawing/2014/main" val="1366567244"/>
                    </a:ext>
                  </a:extLst>
                </a:gridCol>
                <a:gridCol w="1181993">
                  <a:extLst>
                    <a:ext uri="{9D8B030D-6E8A-4147-A177-3AD203B41FA5}">
                      <a16:colId xmlns:a16="http://schemas.microsoft.com/office/drawing/2014/main" val="2101273439"/>
                    </a:ext>
                  </a:extLst>
                </a:gridCol>
                <a:gridCol w="1341469">
                  <a:extLst>
                    <a:ext uri="{9D8B030D-6E8A-4147-A177-3AD203B41FA5}">
                      <a16:colId xmlns:a16="http://schemas.microsoft.com/office/drawing/2014/main" val="3788471944"/>
                    </a:ext>
                  </a:extLst>
                </a:gridCol>
                <a:gridCol w="775336">
                  <a:extLst>
                    <a:ext uri="{9D8B030D-6E8A-4147-A177-3AD203B41FA5}">
                      <a16:colId xmlns:a16="http://schemas.microsoft.com/office/drawing/2014/main" val="3540665522"/>
                    </a:ext>
                  </a:extLst>
                </a:gridCol>
              </a:tblGrid>
              <a:tr h="120035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výzvy 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vyhlášení výzvy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příjmu žádostí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Datum ukončení příjmu žádostí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výzvy v Kč (ERDF)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Celková alokace podaných žádostí v Kč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naplnění alokace podanými žádostmi</a:t>
                      </a: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543254"/>
                  </a:ext>
                </a:extLst>
              </a:tr>
              <a:tr h="4135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 Výzva IROP - Sociální infrastruktura se zvýšenou energetickou účinností - SC 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31.05.2021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31.05.2021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03.02.2022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2 067 883 689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5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824 320 673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8607845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74133" y="3429000"/>
            <a:ext cx="80296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má nižší naplněnost než ostatní výzvy v REACT-EU, hlavními důvody jsou: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Přísná energetická kritéria </a:t>
            </a: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(nízký zájem žadatelů o energetické úspory; složitější projektová příprava)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5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Materiálně – technický standard pro pobytové služby </a:t>
            </a: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 pohledu žadatelů velmi přísný (zákaz WC na chodbě, min. 70</a:t>
            </a:r>
            <a:r>
              <a:rPr lang="en-US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jednolůžkových pokojů apod.)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5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Očekávání podpory sociálních služeb </a:t>
            </a:r>
            <a:r>
              <a:rPr lang="cs-CZ" sz="15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Národního plánu obnovy </a:t>
            </a: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informace na straně žadatelů o tom, že bude vyšší kofinancování (až 100</a:t>
            </a:r>
            <a:r>
              <a:rPr lang="en-US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0854713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108" y="239396"/>
            <a:ext cx="7863494" cy="743584"/>
          </a:xfrm>
        </p:spPr>
        <p:txBody>
          <a:bodyPr/>
          <a:lstStyle/>
          <a:p>
            <a:pPr algn="ctr"/>
            <a:r>
              <a:rPr lang="cs-CZ" dirty="0"/>
              <a:t>Stav administrace žádostí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720708"/>
              </p:ext>
            </p:extLst>
          </p:nvPr>
        </p:nvGraphicFramePr>
        <p:xfrm>
          <a:off x="377190" y="982979"/>
          <a:ext cx="8355331" cy="4960628"/>
        </p:xfrm>
        <a:graphic>
          <a:graphicData uri="http://schemas.openxmlformats.org/drawingml/2006/table">
            <a:tbl>
              <a:tblPr/>
              <a:tblGrid>
                <a:gridCol w="884451">
                  <a:extLst>
                    <a:ext uri="{9D8B030D-6E8A-4147-A177-3AD203B41FA5}">
                      <a16:colId xmlns:a16="http://schemas.microsoft.com/office/drawing/2014/main" val="4041818435"/>
                    </a:ext>
                  </a:extLst>
                </a:gridCol>
                <a:gridCol w="950515">
                  <a:extLst>
                    <a:ext uri="{9D8B030D-6E8A-4147-A177-3AD203B41FA5}">
                      <a16:colId xmlns:a16="http://schemas.microsoft.com/office/drawing/2014/main" val="290212063"/>
                    </a:ext>
                  </a:extLst>
                </a:gridCol>
                <a:gridCol w="772721">
                  <a:extLst>
                    <a:ext uri="{9D8B030D-6E8A-4147-A177-3AD203B41FA5}">
                      <a16:colId xmlns:a16="http://schemas.microsoft.com/office/drawing/2014/main" val="3439848393"/>
                    </a:ext>
                  </a:extLst>
                </a:gridCol>
                <a:gridCol w="860554">
                  <a:extLst>
                    <a:ext uri="{9D8B030D-6E8A-4147-A177-3AD203B41FA5}">
                      <a16:colId xmlns:a16="http://schemas.microsoft.com/office/drawing/2014/main" val="1958928903"/>
                    </a:ext>
                  </a:extLst>
                </a:gridCol>
                <a:gridCol w="648192">
                  <a:extLst>
                    <a:ext uri="{9D8B030D-6E8A-4147-A177-3AD203B41FA5}">
                      <a16:colId xmlns:a16="http://schemas.microsoft.com/office/drawing/2014/main" val="4218714563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303856551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174994887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821385805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3478985170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3223759052"/>
                    </a:ext>
                  </a:extLst>
                </a:gridCol>
                <a:gridCol w="829492">
                  <a:extLst>
                    <a:ext uri="{9D8B030D-6E8A-4147-A177-3AD203B41FA5}">
                      <a16:colId xmlns:a16="http://schemas.microsoft.com/office/drawing/2014/main" val="3778887730"/>
                    </a:ext>
                  </a:extLst>
                </a:gridCol>
              </a:tblGrid>
              <a:tr h="5267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Specifický cíl 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Celková alokace</a:t>
                      </a:r>
                      <a:r>
                        <a:rPr lang="cs-CZ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programu (mld. Kč)</a:t>
                      </a:r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Žádosti v procesu hodnocení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Schválené žádosti o podporu bez vydaného PA v Kč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Právní akty o poskytnutí/převodu podpory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041049"/>
                  </a:ext>
                </a:extLst>
              </a:tr>
              <a:tr h="6131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</a:t>
                      </a:r>
                    </a:p>
                  </a:txBody>
                  <a:tcPr marL="8401" marR="8401" marT="84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</a:t>
                      </a:r>
                      <a:r>
                        <a:rPr lang="cs-CZ" sz="1100" b="1" i="0" u="none" strike="noStrike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cs-CZ" sz="1100" b="1" i="0" u="none" strike="noStrike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Kč)</a:t>
                      </a:r>
                      <a:endParaRPr lang="cs-CZ" sz="1100" b="1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 celkové alokace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</a:t>
                      </a:r>
                      <a:r>
                        <a:rPr lang="cs-CZ" sz="1100" b="1" i="0" u="none" strike="noStrike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cs-CZ" sz="1100" b="1" i="0" u="none" strike="noStrike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Kč)</a:t>
                      </a:r>
                      <a:endParaRPr lang="cs-CZ" sz="1100" b="1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 celkové alokace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</a:t>
                      </a:r>
                      <a:r>
                        <a:rPr lang="cs-CZ" sz="1100" b="1" i="0" u="none" strike="noStrike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cs-CZ" sz="1100" b="1" i="0" u="none" strike="noStrike" baseline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Kč)</a:t>
                      </a:r>
                      <a:endParaRPr lang="cs-CZ" sz="1100" b="1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 celkové alokace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57244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23997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45023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117 %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89722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530694"/>
                  </a:ext>
                </a:extLst>
              </a:tr>
              <a:tr h="211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73142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154210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36098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477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117 %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91740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913183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86234"/>
                  </a:ext>
                </a:extLst>
              </a:tr>
              <a:tr h="253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75562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51207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96121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547808"/>
                  </a:ext>
                </a:extLst>
              </a:tr>
              <a:tr h="21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88929"/>
                  </a:ext>
                </a:extLst>
              </a:tr>
              <a:tr h="405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46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28873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Stav čerpání prostředků IROP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016647"/>
              </p:ext>
            </p:extLst>
          </p:nvPr>
        </p:nvGraphicFramePr>
        <p:xfrm>
          <a:off x="533578" y="1426241"/>
          <a:ext cx="8229599" cy="4410536"/>
        </p:xfrm>
        <a:graphic>
          <a:graphicData uri="http://schemas.openxmlformats.org/drawingml/2006/table">
            <a:tbl>
              <a:tblPr/>
              <a:tblGrid>
                <a:gridCol w="945025">
                  <a:extLst>
                    <a:ext uri="{9D8B030D-6E8A-4147-A177-3AD203B41FA5}">
                      <a16:colId xmlns:a16="http://schemas.microsoft.com/office/drawing/2014/main" val="2575217818"/>
                    </a:ext>
                  </a:extLst>
                </a:gridCol>
                <a:gridCol w="1102532">
                  <a:extLst>
                    <a:ext uri="{9D8B030D-6E8A-4147-A177-3AD203B41FA5}">
                      <a16:colId xmlns:a16="http://schemas.microsoft.com/office/drawing/2014/main" val="2915640963"/>
                    </a:ext>
                  </a:extLst>
                </a:gridCol>
                <a:gridCol w="945025">
                  <a:extLst>
                    <a:ext uri="{9D8B030D-6E8A-4147-A177-3AD203B41FA5}">
                      <a16:colId xmlns:a16="http://schemas.microsoft.com/office/drawing/2014/main" val="2904611914"/>
                    </a:ext>
                  </a:extLst>
                </a:gridCol>
                <a:gridCol w="1065128">
                  <a:extLst>
                    <a:ext uri="{9D8B030D-6E8A-4147-A177-3AD203B41FA5}">
                      <a16:colId xmlns:a16="http://schemas.microsoft.com/office/drawing/2014/main" val="1243872375"/>
                    </a:ext>
                  </a:extLst>
                </a:gridCol>
                <a:gridCol w="1014900">
                  <a:extLst>
                    <a:ext uri="{9D8B030D-6E8A-4147-A177-3AD203B41FA5}">
                      <a16:colId xmlns:a16="http://schemas.microsoft.com/office/drawing/2014/main" val="824112924"/>
                    </a:ext>
                  </a:extLst>
                </a:gridCol>
                <a:gridCol w="1028614">
                  <a:extLst>
                    <a:ext uri="{9D8B030D-6E8A-4147-A177-3AD203B41FA5}">
                      <a16:colId xmlns:a16="http://schemas.microsoft.com/office/drawing/2014/main" val="1156051604"/>
                    </a:ext>
                  </a:extLst>
                </a:gridCol>
                <a:gridCol w="1069758">
                  <a:extLst>
                    <a:ext uri="{9D8B030D-6E8A-4147-A177-3AD203B41FA5}">
                      <a16:colId xmlns:a16="http://schemas.microsoft.com/office/drawing/2014/main" val="2007535268"/>
                    </a:ext>
                  </a:extLst>
                </a:gridCol>
                <a:gridCol w="1058617">
                  <a:extLst>
                    <a:ext uri="{9D8B030D-6E8A-4147-A177-3AD203B41FA5}">
                      <a16:colId xmlns:a16="http://schemas.microsoft.com/office/drawing/2014/main" val="2176051366"/>
                    </a:ext>
                  </a:extLst>
                </a:gridCol>
              </a:tblGrid>
              <a:tr h="142115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Prioritní osa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Celková alokace </a:t>
                      </a:r>
                    </a:p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Kč)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 prostředky proplacené příjemcům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 prostředky v souhrnných žádostech o platbu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Certifikované finanční</a:t>
                      </a:r>
                      <a:r>
                        <a:rPr lang="cs-CZ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prostředky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32222"/>
                  </a:ext>
                </a:extLst>
              </a:tr>
              <a:tr h="3982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 </a:t>
                      </a:r>
                    </a:p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Kč)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 celkové alokace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 </a:t>
                      </a:r>
                    </a:p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Kč)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 celkové alokace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 </a:t>
                      </a:r>
                    </a:p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Kč)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 celkové alokace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14678"/>
                  </a:ext>
                </a:extLst>
              </a:tr>
              <a:tr h="3082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26359"/>
                  </a:ext>
                </a:extLst>
              </a:tr>
              <a:tr h="3082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31895"/>
                  </a:ext>
                </a:extLst>
              </a:tr>
              <a:tr h="3082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398983"/>
                  </a:ext>
                </a:extLst>
              </a:tr>
              <a:tr h="3082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089546"/>
                  </a:ext>
                </a:extLst>
              </a:tr>
              <a:tr h="305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32496"/>
                  </a:ext>
                </a:extLst>
              </a:tr>
              <a:tr h="305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45918"/>
                  </a:ext>
                </a:extLst>
              </a:tr>
              <a:tr h="305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000732"/>
                  </a:ext>
                </a:extLst>
              </a:tr>
              <a:tr h="440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303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443818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1062022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Predikce a plnění souhrnných žádostí </a:t>
            </a:r>
            <a:br>
              <a:rPr lang="cs-CZ" dirty="0"/>
            </a:br>
            <a:r>
              <a:rPr lang="cs-CZ" dirty="0"/>
              <a:t>o platbu v roce 2021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870422"/>
              </p:ext>
            </p:extLst>
          </p:nvPr>
        </p:nvGraphicFramePr>
        <p:xfrm>
          <a:off x="628650" y="1632247"/>
          <a:ext cx="7863494" cy="442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72048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1. Úvodní slovo místopředsedy MV IROP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600" dirty="0"/>
              <a:t>Ing. Rostislav Mazal</a:t>
            </a:r>
          </a:p>
          <a:p>
            <a:pPr marL="0" indent="0" algn="ctr">
              <a:buNone/>
            </a:pPr>
            <a:r>
              <a:rPr lang="cs-CZ" sz="1600" dirty="0"/>
              <a:t>ředitel Řídicího orgánu IROP</a:t>
            </a:r>
          </a:p>
          <a:p>
            <a:pPr marL="0" indent="0" algn="ctr">
              <a:buNone/>
            </a:pPr>
            <a:r>
              <a:rPr lang="cs-CZ" sz="1600" dirty="0"/>
              <a:t>Ministerstva pro místní rozvoj</a:t>
            </a:r>
          </a:p>
        </p:txBody>
      </p:sp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1062021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Stav plnění pravidla N+3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150489"/>
              </p:ext>
            </p:extLst>
          </p:nvPr>
        </p:nvGraphicFramePr>
        <p:xfrm>
          <a:off x="521294" y="1324598"/>
          <a:ext cx="8092868" cy="445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354090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02647" y="463513"/>
            <a:ext cx="813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Přezávazkování v IROP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7" y="1180994"/>
            <a:ext cx="8138707" cy="178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2020 došlo k aktivizaci náhradních projektů ve vybraných výzvách IROP </a:t>
            </a:r>
            <a:b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předpokládaných úspor vzniklých do konce období</a:t>
            </a:r>
          </a:p>
          <a:p>
            <a:pPr marL="285750" lvl="1" indent="-285750" algn="just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5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ŘO stav průběžně monitoruje, další náhradníci do programu nejsou vpouštěni, dle očekávání přezávazkování v čase klesá,  a to i přes posilování koruny vůči euru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0000000-0008-0000-0E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91555"/>
              </p:ext>
            </p:extLst>
          </p:nvPr>
        </p:nvGraphicFramePr>
        <p:xfrm>
          <a:off x="622327" y="2901554"/>
          <a:ext cx="8033046" cy="331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1226198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252" y="459129"/>
            <a:ext cx="7863494" cy="780011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/>
              <a:t>Průměrné úspory projektů jednotlivých SC</a:t>
            </a:r>
            <a:endParaRPr lang="cs-CZ" sz="2400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202381"/>
              </p:ext>
            </p:extLst>
          </p:nvPr>
        </p:nvGraphicFramePr>
        <p:xfrm>
          <a:off x="811479" y="1298961"/>
          <a:ext cx="7521039" cy="429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5338682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1053476"/>
          </a:xfrm>
        </p:spPr>
        <p:txBody>
          <a:bodyPr/>
          <a:lstStyle/>
          <a:p>
            <a:pPr algn="ctr"/>
            <a:r>
              <a:rPr lang="cs-CZ" dirty="0"/>
              <a:t>Věcné plnění – vybrané indikátory 1/2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56" y="3089445"/>
            <a:ext cx="253095" cy="291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56" y="4560684"/>
            <a:ext cx="253095" cy="291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bdélník 6"/>
          <p:cNvSpPr/>
          <p:nvPr/>
        </p:nvSpPr>
        <p:spPr>
          <a:xfrm>
            <a:off x="7058827" y="5445930"/>
            <a:ext cx="15895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1.10.2021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90AF1747-9AF9-4316-869B-A5E2DA8FA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93791"/>
              </p:ext>
            </p:extLst>
          </p:nvPr>
        </p:nvGraphicFramePr>
        <p:xfrm>
          <a:off x="628650" y="1315665"/>
          <a:ext cx="7862888" cy="4375837"/>
        </p:xfrm>
        <a:graphic>
          <a:graphicData uri="http://schemas.openxmlformats.org/drawingml/2006/table">
            <a:tbl>
              <a:tblPr/>
              <a:tblGrid>
                <a:gridCol w="456666">
                  <a:extLst>
                    <a:ext uri="{9D8B030D-6E8A-4147-A177-3AD203B41FA5}">
                      <a16:colId xmlns:a16="http://schemas.microsoft.com/office/drawing/2014/main" val="3117314350"/>
                    </a:ext>
                  </a:extLst>
                </a:gridCol>
                <a:gridCol w="2292835">
                  <a:extLst>
                    <a:ext uri="{9D8B030D-6E8A-4147-A177-3AD203B41FA5}">
                      <a16:colId xmlns:a16="http://schemas.microsoft.com/office/drawing/2014/main" val="1087254310"/>
                    </a:ext>
                  </a:extLst>
                </a:gridCol>
                <a:gridCol w="672556">
                  <a:extLst>
                    <a:ext uri="{9D8B030D-6E8A-4147-A177-3AD203B41FA5}">
                      <a16:colId xmlns:a16="http://schemas.microsoft.com/office/drawing/2014/main" val="2902362271"/>
                    </a:ext>
                  </a:extLst>
                </a:gridCol>
                <a:gridCol w="1016949">
                  <a:extLst>
                    <a:ext uri="{9D8B030D-6E8A-4147-A177-3AD203B41FA5}">
                      <a16:colId xmlns:a16="http://schemas.microsoft.com/office/drawing/2014/main" val="800071248"/>
                    </a:ext>
                  </a:extLst>
                </a:gridCol>
                <a:gridCol w="940037">
                  <a:extLst>
                    <a:ext uri="{9D8B030D-6E8A-4147-A177-3AD203B41FA5}">
                      <a16:colId xmlns:a16="http://schemas.microsoft.com/office/drawing/2014/main" val="1608628173"/>
                    </a:ext>
                  </a:extLst>
                </a:gridCol>
                <a:gridCol w="957129">
                  <a:extLst>
                    <a:ext uri="{9D8B030D-6E8A-4147-A177-3AD203B41FA5}">
                      <a16:colId xmlns:a16="http://schemas.microsoft.com/office/drawing/2014/main" val="310271614"/>
                    </a:ext>
                  </a:extLst>
                </a:gridCol>
                <a:gridCol w="692093">
                  <a:extLst>
                    <a:ext uri="{9D8B030D-6E8A-4147-A177-3AD203B41FA5}">
                      <a16:colId xmlns:a16="http://schemas.microsoft.com/office/drawing/2014/main" val="2646297532"/>
                    </a:ext>
                  </a:extLst>
                </a:gridCol>
                <a:gridCol w="834623">
                  <a:extLst>
                    <a:ext uri="{9D8B030D-6E8A-4147-A177-3AD203B41FA5}">
                      <a16:colId xmlns:a16="http://schemas.microsoft.com/office/drawing/2014/main" val="651638904"/>
                    </a:ext>
                  </a:extLst>
                </a:gridCol>
              </a:tblGrid>
              <a:tr h="7224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Měrná jednotka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Cílová hodnota programu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Dosažená hodnota ukončených projektů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Závazky projektů s vydaným PA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plnění cíle dosažnými hodnotami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plnění cíle závazky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246306"/>
                  </a:ext>
                </a:extLst>
              </a:tr>
              <a:tr h="359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1.1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Celková délka rekonstruovaných nebo modernizovaných silnic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1 010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770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1 340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59925"/>
                  </a:ext>
                </a:extLst>
              </a:tr>
              <a:tr h="359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1.2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Délka nově vybudovaných cyklostezek a cyklotras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240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245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52746"/>
                  </a:ext>
                </a:extLst>
              </a:tr>
              <a:tr h="359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1.2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Délka rekonstruovaných cyklostezek a cyklotras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19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87714"/>
                  </a:ext>
                </a:extLst>
              </a:tr>
              <a:tr h="359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1.2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nově pořízených vozidel pro veřejnou dopravu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Vozidla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875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853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1 138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416174"/>
                  </a:ext>
                </a:extLst>
              </a:tr>
              <a:tr h="5354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1.2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nových nebo rekonstruovaných přestupních terminálů ve veřejné dopravě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Terminály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100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60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77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23043"/>
                  </a:ext>
                </a:extLst>
              </a:tr>
              <a:tr h="359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1.3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nových a modernizovaných objektů sloužících složkám IZS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Objekty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165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131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203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90096"/>
                  </a:ext>
                </a:extLst>
              </a:tr>
              <a:tr h="3543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2.1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Kapacita služeb a sociální práce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Klienti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7 270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11 392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16 069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16751"/>
                  </a:ext>
                </a:extLst>
              </a:tr>
              <a:tr h="359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2.1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podpořených bytů pro sociální bydlení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Bytové jednotky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5 000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1 133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2 101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37188"/>
                  </a:ext>
                </a:extLst>
              </a:tr>
              <a:tr h="3597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2.1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podpořených zázemí pro služby a sociální práci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Zázemí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1 020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753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987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67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570737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044" y="357848"/>
            <a:ext cx="7863494" cy="1062022"/>
          </a:xfrm>
        </p:spPr>
        <p:txBody>
          <a:bodyPr/>
          <a:lstStyle/>
          <a:p>
            <a:pPr algn="ctr"/>
            <a:r>
              <a:rPr lang="cs-CZ" dirty="0"/>
              <a:t>Věcné plnění – vybrané indikátory 2/2</a:t>
            </a:r>
          </a:p>
        </p:txBody>
      </p:sp>
      <p:sp>
        <p:nvSpPr>
          <p:cNvPr id="5" name="Obdélník 4"/>
          <p:cNvSpPr/>
          <p:nvPr/>
        </p:nvSpPr>
        <p:spPr>
          <a:xfrm>
            <a:off x="7016096" y="5777483"/>
            <a:ext cx="17983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1.10.2021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01" y="3091975"/>
            <a:ext cx="253095" cy="291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00" y="4222385"/>
            <a:ext cx="253095" cy="291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6807B16D-2F08-44D0-B907-D8A799BF5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12724"/>
              </p:ext>
            </p:extLst>
          </p:nvPr>
        </p:nvGraphicFramePr>
        <p:xfrm>
          <a:off x="652462" y="1283116"/>
          <a:ext cx="7862888" cy="4514168"/>
        </p:xfrm>
        <a:graphic>
          <a:graphicData uri="http://schemas.openxmlformats.org/drawingml/2006/table">
            <a:tbl>
              <a:tblPr/>
              <a:tblGrid>
                <a:gridCol w="448120">
                  <a:extLst>
                    <a:ext uri="{9D8B030D-6E8A-4147-A177-3AD203B41FA5}">
                      <a16:colId xmlns:a16="http://schemas.microsoft.com/office/drawing/2014/main" val="1180750184"/>
                    </a:ext>
                  </a:extLst>
                </a:gridCol>
                <a:gridCol w="2301381">
                  <a:extLst>
                    <a:ext uri="{9D8B030D-6E8A-4147-A177-3AD203B41FA5}">
                      <a16:colId xmlns:a16="http://schemas.microsoft.com/office/drawing/2014/main" val="435799203"/>
                    </a:ext>
                  </a:extLst>
                </a:gridCol>
                <a:gridCol w="775105">
                  <a:extLst>
                    <a:ext uri="{9D8B030D-6E8A-4147-A177-3AD203B41FA5}">
                      <a16:colId xmlns:a16="http://schemas.microsoft.com/office/drawing/2014/main" val="698921843"/>
                    </a:ext>
                  </a:extLst>
                </a:gridCol>
                <a:gridCol w="1017556">
                  <a:extLst>
                    <a:ext uri="{9D8B030D-6E8A-4147-A177-3AD203B41FA5}">
                      <a16:colId xmlns:a16="http://schemas.microsoft.com/office/drawing/2014/main" val="3523703868"/>
                    </a:ext>
                  </a:extLst>
                </a:gridCol>
                <a:gridCol w="1008403">
                  <a:extLst>
                    <a:ext uri="{9D8B030D-6E8A-4147-A177-3AD203B41FA5}">
                      <a16:colId xmlns:a16="http://schemas.microsoft.com/office/drawing/2014/main" val="1481513189"/>
                    </a:ext>
                  </a:extLst>
                </a:gridCol>
                <a:gridCol w="948584">
                  <a:extLst>
                    <a:ext uri="{9D8B030D-6E8A-4147-A177-3AD203B41FA5}">
                      <a16:colId xmlns:a16="http://schemas.microsoft.com/office/drawing/2014/main" val="122355642"/>
                    </a:ext>
                  </a:extLst>
                </a:gridCol>
                <a:gridCol w="709300">
                  <a:extLst>
                    <a:ext uri="{9D8B030D-6E8A-4147-A177-3AD203B41FA5}">
                      <a16:colId xmlns:a16="http://schemas.microsoft.com/office/drawing/2014/main" val="1918537939"/>
                    </a:ext>
                  </a:extLst>
                </a:gridCol>
                <a:gridCol w="654439">
                  <a:extLst>
                    <a:ext uri="{9D8B030D-6E8A-4147-A177-3AD203B41FA5}">
                      <a16:colId xmlns:a16="http://schemas.microsoft.com/office/drawing/2014/main" val="3048524803"/>
                    </a:ext>
                  </a:extLst>
                </a:gridCol>
              </a:tblGrid>
              <a:tr h="7268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Měrná jednotka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Cílová hodnota programu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Dosažená hodnota ukončených projektů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Závazky projektů s vydaným PA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plnění cíle dosažnými hodnotami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plnění cíle závazky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922619"/>
                  </a:ext>
                </a:extLst>
              </a:tr>
              <a:tr h="56678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2.2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Zvýšení zaměstnanosti v podporovaných podnicích se zaměřením na znevýhodněné skupiny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FTE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441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223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404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237536"/>
                  </a:ext>
                </a:extLst>
              </a:tr>
              <a:tr h="573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2.3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Podpořená pracoviště zdravotní péče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Pracoviště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128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117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142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53774"/>
                  </a:ext>
                </a:extLst>
              </a:tr>
              <a:tr h="375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2.4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podpořených vzdělávacích zařízení-MŠ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Zařízení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335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241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314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64474"/>
                  </a:ext>
                </a:extLst>
              </a:tr>
              <a:tr h="38079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2.4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podpořených vzdělávacích zařízení-ZŠ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Zařízení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1 106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768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1 038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03726"/>
                  </a:ext>
                </a:extLst>
              </a:tr>
              <a:tr h="38079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2.4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podpořených vzdělávacích zařízení-SŠ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Zařízení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509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448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478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9206"/>
                  </a:ext>
                </a:extLst>
              </a:tr>
              <a:tr h="38079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2.5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domácností s lépe klasifikovanou spotřebou energie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Domácnosti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76 100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56 438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78 647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450777"/>
                  </a:ext>
                </a:extLst>
              </a:tr>
              <a:tr h="38079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3.1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revitalizovaných památkových objektů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Objekty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120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45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145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1617"/>
                  </a:ext>
                </a:extLst>
              </a:tr>
              <a:tr h="350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3.2</a:t>
                      </a:r>
                    </a:p>
                  </a:txBody>
                  <a:tcPr marL="7926" marR="7926" marT="79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pořízených informačních systémů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IS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504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385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485 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27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62825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252" y="459129"/>
            <a:ext cx="7863494" cy="780011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Délka administrace žádostí o platbu </a:t>
            </a:r>
            <a:endParaRPr lang="cs-CZ" sz="2400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794915"/>
              </p:ext>
            </p:extLst>
          </p:nvPr>
        </p:nvGraphicFramePr>
        <p:xfrm>
          <a:off x="555348" y="1568374"/>
          <a:ext cx="8033303" cy="395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470317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Podpořené žádosti dle typu příjemce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14814" y="5269311"/>
            <a:ext cx="6170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i="1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870609"/>
              </p:ext>
            </p:extLst>
          </p:nvPr>
        </p:nvGraphicFramePr>
        <p:xfrm>
          <a:off x="153304" y="1449000"/>
          <a:ext cx="5333096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079959"/>
              </p:ext>
            </p:extLst>
          </p:nvPr>
        </p:nvGraphicFramePr>
        <p:xfrm>
          <a:off x="4560397" y="1449000"/>
          <a:ext cx="52935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3060072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implementace Finančního nástroje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2363" y="1461331"/>
            <a:ext cx="7573790" cy="43156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b="1" dirty="0">
                <a:sym typeface="Wingdings" panose="05000000000000000000" pitchFamily="2" charset="2"/>
              </a:rPr>
              <a:t>Dne 10. 7. 2021 ukončen příjem žádostí</a:t>
            </a:r>
          </a:p>
          <a:p>
            <a:pPr lvl="1"/>
            <a:r>
              <a:rPr lang="cs-CZ" sz="1400" dirty="0">
                <a:sym typeface="Wingdings" panose="05000000000000000000" pitchFamily="2" charset="2"/>
              </a:rPr>
              <a:t>došlo k nárůstu objemu žádostí nad celkovou alokaci 1mld.</a:t>
            </a:r>
            <a:r>
              <a:rPr lang="cs-CZ" sz="1000" dirty="0">
                <a:sym typeface="Wingdings" panose="05000000000000000000" pitchFamily="2" charset="2"/>
              </a:rPr>
              <a:t> </a:t>
            </a:r>
          </a:p>
          <a:p>
            <a:pPr lvl="1"/>
            <a:endParaRPr lang="cs-CZ" sz="1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1400" b="1" dirty="0">
                <a:sym typeface="Wingdings" panose="05000000000000000000" pitchFamily="2" charset="2"/>
              </a:rPr>
              <a:t>Převedeny 2 tranše v hodnotě 400 mil. Kč</a:t>
            </a:r>
          </a:p>
          <a:p>
            <a:pPr lvl="1"/>
            <a:r>
              <a:rPr lang="cs-CZ" sz="1400" dirty="0">
                <a:sym typeface="Wingdings" panose="05000000000000000000" pitchFamily="2" charset="2"/>
              </a:rPr>
              <a:t>Další tranše v hodnotě 250 mil. Kč bude převedena v říjnu 2021</a:t>
            </a:r>
          </a:p>
          <a:p>
            <a:pPr lvl="1"/>
            <a:r>
              <a:rPr lang="cs-CZ" sz="1400" dirty="0">
                <a:sym typeface="Wingdings" panose="05000000000000000000" pitchFamily="2" charset="2"/>
              </a:rPr>
              <a:t>Celkem bude převedeno 5 tranší v hodnotě celkové alokace 1 mld. Kč </a:t>
            </a:r>
          </a:p>
          <a:p>
            <a:pPr lvl="1"/>
            <a:endParaRPr lang="cs-CZ" sz="1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1400" b="1" dirty="0">
                <a:sym typeface="Wingdings" panose="05000000000000000000" pitchFamily="2" charset="2"/>
              </a:rPr>
              <a:t>Aktuální stav žádostí (k 1. říjnu 2021)</a:t>
            </a:r>
          </a:p>
          <a:p>
            <a:pPr lvl="1"/>
            <a:r>
              <a:rPr lang="cs-CZ" sz="1400" dirty="0">
                <a:sym typeface="Wingdings" panose="05000000000000000000" pitchFamily="2" charset="2"/>
              </a:rPr>
              <a:t>SFPI eviduje 1,09 mld. Kč v registrovaných projektech (požadovaná výše úvěru)</a:t>
            </a:r>
          </a:p>
          <a:p>
            <a:pPr lvl="1"/>
            <a:r>
              <a:rPr lang="cs-CZ" sz="1400" dirty="0">
                <a:sym typeface="Wingdings" panose="05000000000000000000" pitchFamily="2" charset="2"/>
              </a:rPr>
              <a:t>Z toho 797 mil. Kč v úvěrovém příslibu </a:t>
            </a:r>
          </a:p>
          <a:p>
            <a:pPr lvl="1"/>
            <a:r>
              <a:rPr lang="cs-CZ" sz="1400" dirty="0">
                <a:sym typeface="Wingdings" panose="05000000000000000000" pitchFamily="2" charset="2"/>
              </a:rPr>
              <a:t>Z toho 387 mil. Kč proplaceno konečným příjemcům</a:t>
            </a:r>
          </a:p>
          <a:p>
            <a:pPr marL="342900" lvl="1" indent="0">
              <a:buNone/>
            </a:pPr>
            <a:endParaRPr lang="cs-CZ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1400" b="1" dirty="0">
                <a:sym typeface="Wingdings" panose="05000000000000000000" pitchFamily="2" charset="2"/>
              </a:rPr>
              <a:t>Struktura žádostí </a:t>
            </a:r>
          </a:p>
          <a:p>
            <a:pPr lvl="1"/>
            <a:r>
              <a:rPr lang="cs-CZ" sz="1400" dirty="0">
                <a:sym typeface="Wingdings" panose="05000000000000000000" pitchFamily="2" charset="2"/>
              </a:rPr>
              <a:t>Celkem přijato 262 žádostí </a:t>
            </a:r>
          </a:p>
          <a:p>
            <a:pPr lvl="1"/>
            <a:r>
              <a:rPr lang="cs-CZ" sz="1400" dirty="0">
                <a:sym typeface="Wingdings" panose="05000000000000000000" pitchFamily="2" charset="2"/>
              </a:rPr>
              <a:t>Z toho je 177 souběh s dotací v SC 2.5 </a:t>
            </a:r>
          </a:p>
          <a:p>
            <a:pPr lvl="1"/>
            <a:r>
              <a:rPr lang="cs-CZ" sz="1400" dirty="0">
                <a:sym typeface="Wingdings" panose="05000000000000000000" pitchFamily="2" charset="2"/>
              </a:rPr>
              <a:t>V režimu blokové výjimky je evidováno 142 žádostí (ostatní  v režimu de minimis)</a:t>
            </a:r>
          </a:p>
          <a:p>
            <a:pPr marL="0" indent="0">
              <a:buNone/>
            </a:pPr>
            <a:endParaRPr lang="cs-CZ" sz="12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8679788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implementace Finančního nástroje IROP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8A7D6D3-623F-4B41-8F5C-302750D048B2}"/>
              </a:ext>
            </a:extLst>
          </p:cNvPr>
          <p:cNvGraphicFramePr>
            <a:graphicFrameLocks/>
          </p:cNvGraphicFramePr>
          <p:nvPr/>
        </p:nvGraphicFramePr>
        <p:xfrm>
          <a:off x="154548" y="1861205"/>
          <a:ext cx="8834904" cy="386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69086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9" y="365126"/>
            <a:ext cx="8127187" cy="1325563"/>
          </a:xfrm>
        </p:spPr>
        <p:txBody>
          <a:bodyPr>
            <a:normAutofit/>
          </a:bodyPr>
          <a:lstStyle/>
          <a:p>
            <a:r>
              <a:rPr lang="cs-CZ" dirty="0"/>
              <a:t>Roční vyhodnocení Strategického realizačního plánu IROP 2021 (od 1. 10. 2020 do 30. 9. 2021)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4992" y="197192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Informace obsahující Vyhodnocení Strategického realizačního plánu jsou uvedené v jednotlivých kapitolách této prezentace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Jedná se o</a:t>
            </a:r>
          </a:p>
          <a:p>
            <a:r>
              <a:rPr lang="cs-CZ" dirty="0"/>
              <a:t>Přehled stavu čerpání programu</a:t>
            </a:r>
          </a:p>
          <a:p>
            <a:r>
              <a:rPr lang="cs-CZ" dirty="0"/>
              <a:t>Informace o výzvách </a:t>
            </a:r>
          </a:p>
          <a:p>
            <a:r>
              <a:rPr lang="cs-CZ" dirty="0"/>
              <a:t>Plnění predikcí čerpání a hodnot indikátorů</a:t>
            </a:r>
          </a:p>
        </p:txBody>
      </p:sp>
    </p:spTree>
    <p:extLst>
      <p:ext uri="{BB962C8B-B14F-4D97-AF65-F5344CB8AC3E}">
        <p14:creationId xmlns:p14="http://schemas.microsoft.com/office/powerpoint/2010/main" val="107450565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Úvodní slovo zástupce Evropské komise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en-US" sz="1800" dirty="0"/>
              <a:t>Andreas</a:t>
            </a:r>
            <a:r>
              <a:rPr lang="en-US" sz="1600" dirty="0"/>
              <a:t> von Busch</a:t>
            </a:r>
            <a:endParaRPr lang="cs-CZ" sz="1600" dirty="0"/>
          </a:p>
          <a:p>
            <a:pPr marL="0" indent="0" algn="ctr">
              <a:buNone/>
            </a:pPr>
            <a:r>
              <a:rPr lang="cs-CZ" sz="1600" dirty="0"/>
              <a:t>DG </a:t>
            </a:r>
            <a:r>
              <a:rPr lang="cs-CZ" sz="1600" dirty="0" err="1"/>
              <a:t>Regional</a:t>
            </a:r>
            <a:r>
              <a:rPr lang="cs-CZ" sz="1600" dirty="0"/>
              <a:t> and Urban </a:t>
            </a:r>
            <a:r>
              <a:rPr lang="cs-CZ" sz="1600" dirty="0" err="1"/>
              <a:t>Policy</a:t>
            </a: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186279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0198"/>
          </a:xfrm>
        </p:spPr>
        <p:txBody>
          <a:bodyPr/>
          <a:lstStyle/>
          <a:p>
            <a:r>
              <a:rPr lang="cs-CZ" dirty="0"/>
              <a:t>Strategický realizační plán IROP 2022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3542" y="1453244"/>
            <a:ext cx="8061808" cy="47688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Strategický realizační plán IROP poskytuje informaci o plánovaném pokroku v dosahování cílů programu jako celku i cílů stanovených pro každou investiční prioritu a specifický cíl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/>
              <a:t>SRP obsahuje: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cs-CZ" dirty="0"/>
              <a:t>Informace o plánovaných výzvách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cs-CZ" dirty="0"/>
              <a:t>Predikce čerpání finančních prostředků</a:t>
            </a:r>
          </a:p>
          <a:p>
            <a:pPr marL="342900" indent="-342900" algn="just">
              <a:buFont typeface="+mj-lt"/>
              <a:buAutoNum type="arabicParenR" startAt="3"/>
            </a:pPr>
            <a:r>
              <a:rPr lang="cs-CZ" dirty="0"/>
              <a:t>Predikce plnění hodnot indikátorů</a:t>
            </a:r>
          </a:p>
          <a:p>
            <a:pPr marL="342900" indent="-342900" algn="just">
              <a:buFont typeface="+mj-lt"/>
              <a:buAutoNum type="arabicParenR" startAt="3"/>
            </a:pPr>
            <a:endParaRPr lang="cs-CZ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cs-CZ" b="1" dirty="0"/>
              <a:t>Informace ke strategickému realizačnímu plánu 2022 jsou uvedené v jednotlivých kapitolách této prezentace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694193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Externí audity a kontroly na IROP, zjištění a přijata nápravná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1856" y="1825624"/>
            <a:ext cx="7863494" cy="40998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1450" dirty="0"/>
              <a:t>Audit fungování systému řízení a kontroly č. IROP/2020/S/001 ukončen 11/2020 prováděný AO – zjištění se střední mírou závažnosti – nedodržování lhůt dle OM a nedostatečný audit </a:t>
            </a:r>
            <a:r>
              <a:rPr lang="cs-CZ" sz="1450" dirty="0" err="1"/>
              <a:t>trail</a:t>
            </a:r>
            <a:r>
              <a:rPr lang="cs-CZ" sz="1450" dirty="0"/>
              <a:t>; nyní probíhá audit systému č. IROP/2021/S/001;</a:t>
            </a:r>
          </a:p>
          <a:p>
            <a:pPr algn="just"/>
            <a:endParaRPr lang="cs-CZ" sz="1450" dirty="0"/>
          </a:p>
          <a:p>
            <a:pPr algn="just"/>
            <a:r>
              <a:rPr lang="cs-CZ" sz="1450" dirty="0"/>
              <a:t>Kontrola NKÚ č. 19/10 „Opravy a údržba silničních mostů“ – nedostatečné sledování projektů zaměřených na rekonstrukci mostů; v IROP 2 bude nová </a:t>
            </a:r>
            <a:r>
              <a:rPr lang="cs-CZ" sz="1450" dirty="0" err="1"/>
              <a:t>podaktivita</a:t>
            </a:r>
            <a:r>
              <a:rPr lang="cs-CZ" sz="1450" dirty="0"/>
              <a:t> „technické zhodnocení a výstavba mostů na vybraných úsecích silnic II. třídy zlepšující přístupnost k TEN-T a nový indikátor „Počet nových nebo stavebně upravených mostů na silniční síti“;</a:t>
            </a:r>
          </a:p>
          <a:p>
            <a:pPr algn="just"/>
            <a:endParaRPr lang="cs-CZ" sz="1450" dirty="0"/>
          </a:p>
          <a:p>
            <a:pPr algn="just"/>
            <a:r>
              <a:rPr lang="cs-CZ" sz="1450" dirty="0"/>
              <a:t>Kontrola NKÚ č. 19/19 „peněžní prostředky EU a SR vynakládané na společné vzdělávání žáků“ – duplicitní hodnocení kritérií a duplicitní započítání indikátorů;</a:t>
            </a:r>
          </a:p>
          <a:p>
            <a:pPr algn="just"/>
            <a:endParaRPr lang="cs-CZ" sz="1450" dirty="0"/>
          </a:p>
          <a:p>
            <a:pPr algn="just"/>
            <a:r>
              <a:rPr lang="cs-CZ" sz="1450" dirty="0"/>
              <a:t>Kontrola NKÚ č. 20/11 „Výstavba a údržba cyklistické infrastruktury“ – v IROP 2 je navržen nový výsledkový indikátor „Počet uživatelů specializované cyklistické infrastruktury za rok“ </a:t>
            </a:r>
          </a:p>
          <a:p>
            <a:pPr algn="just"/>
            <a:endParaRPr lang="cs-CZ" sz="1450" dirty="0"/>
          </a:p>
          <a:p>
            <a:pPr algn="just"/>
            <a:r>
              <a:rPr lang="cs-CZ" sz="1450" dirty="0"/>
              <a:t>Kontrola NKÚ č. 20/19 „Opatření ke snížení energetické náročnosti bytových domů podporovaných z IROP a z programu Nová zelená úsporám“</a:t>
            </a:r>
          </a:p>
        </p:txBody>
      </p:sp>
    </p:spTree>
    <p:extLst>
      <p:ext uri="{BB962C8B-B14F-4D97-AF65-F5344CB8AC3E}">
        <p14:creationId xmlns:p14="http://schemas.microsoft.com/office/powerpoint/2010/main" val="414842303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Probíhající externí kontroly na ŘO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60281"/>
            <a:ext cx="7863494" cy="42012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Kontrola NKÚ č. 20/19 „Opatření ke snížení energetické náročnosti bytových domů podporovaných z IROP a z programu Nová zelená úsporám“ – čekáme na zveřejnění závěru;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Kontrola NKÚ č. 21/08 „Peněžní prostředky vynakládané na podporu sociálního bydlení z IROP“ zahájena 4/21;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Kontrola NKÚ č. 21/14 „Peněžní prostředky IROP určené na podporu prezentace, posílení ochrany a rozvoje kulturního dědictví“ zahájena 5/21;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Kontrola NKÚ č. 21/17 „Peněžní prostředky státního rozpočtu a Evropské unie určené na humanizaci psychiatrické péče“ zahájena 5/21;</a:t>
            </a:r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b="1" dirty="0"/>
              <a:t>Chybovost za rok 2019 je 0,16 % a za rok 2020 0,48 %. </a:t>
            </a:r>
          </a:p>
          <a:p>
            <a:pPr marL="0" indent="0" algn="just">
              <a:buNone/>
            </a:pPr>
            <a:r>
              <a:rPr lang="cs-CZ" dirty="0"/>
              <a:t>Audit EÚD a EK zaměřený na činnost AO „Audit k prohlášení o věrohodnosti za rozpočtový rok 2020, programové období 2014-2020 IROP, CCI:  2014CZ16RFOP002 navýšil korekci </a:t>
            </a:r>
            <a:br>
              <a:rPr lang="cs-CZ" dirty="0"/>
            </a:br>
            <a:r>
              <a:rPr lang="cs-CZ" dirty="0"/>
              <a:t>u 3 projektů, což se promítne do celkové chybovosti roku 2019 </a:t>
            </a:r>
            <a:r>
              <a:rPr lang="cs-CZ" b="1" dirty="0"/>
              <a:t>z 0,16 % na 1,19 %.</a:t>
            </a:r>
          </a:p>
        </p:txBody>
      </p:sp>
    </p:spTree>
    <p:extLst>
      <p:ext uri="{BB962C8B-B14F-4D97-AF65-F5344CB8AC3E}">
        <p14:creationId xmlns:p14="http://schemas.microsoft.com/office/powerpoint/2010/main" val="3376650695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administrace integrovaných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960281"/>
            <a:ext cx="8404139" cy="4099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Administrace ITI a IPRÚ</a:t>
            </a:r>
          </a:p>
          <a:p>
            <a:pPr lvl="1"/>
            <a:r>
              <a:rPr lang="cs-CZ" sz="1600" dirty="0"/>
              <a:t>Vyhlášeno 453 výzev ITI a IPRÚ</a:t>
            </a:r>
          </a:p>
          <a:p>
            <a:pPr lvl="1"/>
            <a:r>
              <a:rPr lang="cs-CZ" sz="1600" dirty="0"/>
              <a:t>Vydáno Rozhodnutí o poskytnutí dotace 942 projektům ITI a IPRÚ za 17,88 mld. Kč</a:t>
            </a:r>
          </a:p>
          <a:p>
            <a:pPr lvl="1"/>
            <a:r>
              <a:rPr lang="cs-CZ" sz="1600" dirty="0"/>
              <a:t>Proplaceno 12,85 mld. Kč projektům ITI a IPRÚ</a:t>
            </a:r>
          </a:p>
          <a:p>
            <a:pPr lvl="1"/>
            <a:r>
              <a:rPr lang="cs-CZ" sz="1600" dirty="0"/>
              <a:t>IPRÚ Jihlava a IPRÚ Liberec – Jablonec n. Nisou mají pouze 66 % alokace pod Rozhodnutím o poskytnutí dotace</a:t>
            </a:r>
          </a:p>
          <a:p>
            <a:pPr marL="457200" lvl="1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Administrace CLLD</a:t>
            </a:r>
          </a:p>
          <a:p>
            <a:pPr lvl="1"/>
            <a:r>
              <a:rPr lang="cs-CZ" sz="1600" dirty="0"/>
              <a:t>Vyhlášeno 1 950 výzev MAS </a:t>
            </a:r>
          </a:p>
          <a:p>
            <a:pPr lvl="1"/>
            <a:r>
              <a:rPr lang="cs-CZ" sz="1600" dirty="0"/>
              <a:t>Vydáno Rozhodnutí o poskytnutí dotace 3 263 projektům MAS za 6,98 mld. Kč</a:t>
            </a:r>
          </a:p>
          <a:p>
            <a:pPr lvl="1"/>
            <a:r>
              <a:rPr lang="cs-CZ" sz="1600" dirty="0"/>
              <a:t>Proplaceno 4,64 mld. Kč projektům MAS</a:t>
            </a:r>
          </a:p>
          <a:p>
            <a:pPr lvl="1"/>
            <a:r>
              <a:rPr lang="cs-CZ" sz="1600" dirty="0"/>
              <a:t>4 MAS nemají vyhlášeny výzvy ani ve výši 70%</a:t>
            </a:r>
          </a:p>
          <a:p>
            <a:pPr lvl="1"/>
            <a:r>
              <a:rPr lang="cs-CZ" sz="1600" dirty="0"/>
              <a:t>Volné prostředky nad rámec otevřených výzev MAS ve výši 100,8 mil. Kč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566866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C7D1CE72-5ABF-4E1B-81A5-017A0234F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3" y="0"/>
            <a:ext cx="8608073" cy="60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34952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Vyhlašování výzev ITI/ZS ITI, IPRÚ a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68163"/>
            <a:ext cx="7863494" cy="4391978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Vyhlašování posledních výzev nositelů </a:t>
            </a:r>
            <a:r>
              <a:rPr lang="cs-CZ" b="1" u="sng" dirty="0"/>
              <a:t>ITI a IPRÚ, resp. ZS ITI </a:t>
            </a:r>
            <a:r>
              <a:rPr lang="cs-CZ" b="1" dirty="0"/>
              <a:t>bylo umožněno </a:t>
            </a:r>
            <a:r>
              <a:rPr lang="cs-CZ" b="1" u="sng" dirty="0"/>
              <a:t>do 30. 6. 2021</a:t>
            </a:r>
            <a:r>
              <a:rPr lang="cs-CZ" b="1" dirty="0"/>
              <a:t> s datem ukončení příjmu žádostí o podporu v MS2014+ nejpozději do konce roku 2021 bez možnosti dalšího prodloužení.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Vyhlašování výzev MAS je umožněno </a:t>
            </a:r>
            <a:r>
              <a:rPr lang="cs-CZ" b="1" u="sng" dirty="0"/>
              <a:t>nejpozději do 15. listopadu 2021</a:t>
            </a:r>
            <a:r>
              <a:rPr lang="cs-CZ" b="1" dirty="0"/>
              <a:t>, a to tak, aby datum ukončení příjmu žádostí o podporu v MS2014+ bylo nejpozději do </a:t>
            </a:r>
            <a:br>
              <a:rPr lang="cs-CZ" b="1" dirty="0"/>
            </a:br>
            <a:r>
              <a:rPr lang="cs-CZ" b="1" dirty="0"/>
              <a:t>15. prosince 2021 bez možnosti dalšího prodloužení.</a:t>
            </a:r>
          </a:p>
          <a:p>
            <a:pPr marL="0" indent="0" algn="just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>
                <a:solidFill>
                  <a:srgbClr val="6C6C6C"/>
                </a:solidFill>
              </a:rPr>
              <a:t>Řídicí orgán IROP informuje členy Monitorovacího výboru IROP, že výzvy pro integrované nástroje:</a:t>
            </a:r>
          </a:p>
          <a:p>
            <a:r>
              <a:rPr lang="cs-CZ" dirty="0">
                <a:solidFill>
                  <a:srgbClr val="6C6C6C"/>
                </a:solidFill>
              </a:rPr>
              <a:t>pro ITI č. 42, 50, 48, 58, 60, 63, 66, 83,</a:t>
            </a:r>
          </a:p>
          <a:p>
            <a:r>
              <a:rPr lang="cs-CZ" dirty="0">
                <a:solidFill>
                  <a:srgbClr val="6C6C6C"/>
                </a:solidFill>
              </a:rPr>
              <a:t>pro IPRÚ č. 40, 41, 51, 59, 61, 64, 67, 84,</a:t>
            </a:r>
          </a:p>
          <a:p>
            <a:r>
              <a:rPr lang="cs-CZ" dirty="0">
                <a:solidFill>
                  <a:srgbClr val="6C6C6C"/>
                </a:solidFill>
              </a:rPr>
              <a:t>pro CLLD č. 45, 53, 55, 62, 65, 68, 69, 71, 85,</a:t>
            </a:r>
          </a:p>
          <a:p>
            <a:pPr marL="0" indent="0">
              <a:buNone/>
            </a:pPr>
            <a:r>
              <a:rPr lang="cs-CZ" dirty="0">
                <a:solidFill>
                  <a:srgbClr val="6C6C6C"/>
                </a:solidFill>
              </a:rPr>
              <a:t>budou s ohledem na poslední výzvy nositelů IN otevřeny pouze do konce roku 2021.</a:t>
            </a:r>
          </a:p>
          <a:p>
            <a:pPr marL="0" indent="0" algn="just">
              <a:buNone/>
            </a:pPr>
            <a:endParaRPr lang="cs-CZ" sz="1600" b="1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178684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5CFB2-F70F-434F-8475-D329F694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Opatření realizovaná v souvislosti s COVID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687DB-32C8-4CB7-A7EF-012AEFF7C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0500"/>
            <a:ext cx="7863494" cy="4599641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7. 4. 2020 </a:t>
            </a:r>
            <a:r>
              <a:rPr lang="cs-CZ" dirty="0"/>
              <a:t>vydání Závazného stanoviska ŘO IROP č. 20</a:t>
            </a:r>
          </a:p>
          <a:p>
            <a:endParaRPr lang="cs-CZ" dirty="0"/>
          </a:p>
          <a:p>
            <a:pPr lvl="2"/>
            <a:r>
              <a:rPr lang="cs-CZ" b="1" dirty="0"/>
              <a:t>Zpoždění v realizaci projektu </a:t>
            </a:r>
            <a:r>
              <a:rPr lang="cs-CZ" dirty="0"/>
              <a:t>– stanovuje podmínky pro schválení ŽoZ na posunutí data ukončení realizace projektu za nejzazší termín stanovený výzvou.</a:t>
            </a:r>
          </a:p>
          <a:p>
            <a:pPr lvl="2"/>
            <a:endParaRPr lang="cs-CZ" dirty="0"/>
          </a:p>
          <a:p>
            <a:pPr lvl="2"/>
            <a:r>
              <a:rPr lang="cs-CZ" b="1" dirty="0"/>
              <a:t>Neplnění účelu projektu </a:t>
            </a:r>
            <a:r>
              <a:rPr lang="cs-CZ" dirty="0"/>
              <a:t>– pokud dochází k neplnění účelu projektu po určitou část období udržitelnosti, oznámí příjemce tuto skutečnost v nejbližší ZoU, není nutné předkládat ŽoZ. ŘO nestanoví finanční opravu, udržitelnost se neprodlužuje. </a:t>
            </a:r>
          </a:p>
          <a:p>
            <a:pPr lvl="2"/>
            <a:endParaRPr lang="cs-CZ" dirty="0"/>
          </a:p>
          <a:p>
            <a:pPr lvl="2"/>
            <a:r>
              <a:rPr lang="cs-CZ" b="1" dirty="0"/>
              <a:t>Neplnění uložených lhůt </a:t>
            </a:r>
            <a:r>
              <a:rPr lang="cs-CZ" dirty="0"/>
              <a:t>– neplnění lhůt např. pro doplnění žádosti nebo předložení ZoR/ZoU stačí zdůvodnit depeší manažerovi projektu.</a:t>
            </a:r>
          </a:p>
          <a:p>
            <a:pPr lvl="2"/>
            <a:endParaRPr lang="cs-CZ" dirty="0"/>
          </a:p>
          <a:p>
            <a:r>
              <a:rPr lang="cs-CZ" dirty="0"/>
              <a:t>Vždy nutné zdůvodnění s odkazem na relevantní dokumenty, ale přístup Centra je definován jako vstřícný.</a:t>
            </a:r>
          </a:p>
          <a:p>
            <a:r>
              <a:rPr lang="cs-CZ" dirty="0"/>
              <a:t>Možnost informovat o změně i zpětně bez finanční korekce.</a:t>
            </a:r>
          </a:p>
          <a:p>
            <a:r>
              <a:rPr lang="cs-CZ" dirty="0"/>
              <a:t>Během </a:t>
            </a:r>
            <a:r>
              <a:rPr lang="cs-CZ" dirty="0" err="1"/>
              <a:t>lockdownu</a:t>
            </a:r>
            <a:r>
              <a:rPr lang="cs-CZ" dirty="0"/>
              <a:t> probíhala administrace projektů bez omezení (vyjma kontrol na místě) a máme pozitivní odezvu od příjemců.</a:t>
            </a:r>
          </a:p>
        </p:txBody>
      </p:sp>
    </p:spTree>
    <p:extLst>
      <p:ext uri="{BB962C8B-B14F-4D97-AF65-F5344CB8AC3E}">
        <p14:creationId xmlns:p14="http://schemas.microsoft.com/office/powerpoint/2010/main" val="535391009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na trhu stavebních prací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600" dirty="0"/>
              <a:t>nedostatek stavebních materiálů (dřevo, železo) a jejich skokové zdražování</a:t>
            </a:r>
          </a:p>
          <a:p>
            <a:endParaRPr lang="cs-CZ" sz="1600" dirty="0"/>
          </a:p>
          <a:p>
            <a:r>
              <a:rPr lang="cs-CZ" sz="1600" dirty="0"/>
              <a:t>mnoho příjemců i dodavatelů vznáší dotazy na změny smluv (navýšení smluvní ceny)</a:t>
            </a:r>
          </a:p>
          <a:p>
            <a:endParaRPr lang="cs-CZ" sz="1600" dirty="0"/>
          </a:p>
          <a:p>
            <a:r>
              <a:rPr lang="cs-CZ" sz="1600" dirty="0"/>
              <a:t>ŘO/ZS budou změny posuzovat individuálně a s maximální tolerancí, ale je nutno dodržet ustanovení § 222 ZZVZ</a:t>
            </a:r>
          </a:p>
          <a:p>
            <a:endParaRPr lang="cs-CZ" sz="1600" dirty="0"/>
          </a:p>
          <a:p>
            <a:r>
              <a:rPr lang="cs-CZ" sz="1600" dirty="0"/>
              <a:t>ŘO/ZS budou postupovat v souladu s metodickým doporučením gestora ZZVZ a ÚOHS </a:t>
            </a:r>
            <a:r>
              <a:rPr lang="cs-CZ" sz="1600" dirty="0">
                <a:sym typeface="Wingdings" panose="05000000000000000000" pitchFamily="2" charset="2"/>
              </a:rPr>
              <a:t> Portál VZ (</a:t>
            </a:r>
            <a:r>
              <a:rPr lang="cs-CZ" sz="1600" dirty="0">
                <a:sym typeface="Wingdings" panose="05000000000000000000" pitchFamily="2" charset="2"/>
                <a:hlinkClick r:id="rId2"/>
              </a:rPr>
              <a:t>www.portal-vz.cz</a:t>
            </a:r>
            <a:r>
              <a:rPr lang="cs-CZ" sz="1600" dirty="0">
                <a:sym typeface="Wingdings" panose="05000000000000000000" pitchFamily="2" charset="2"/>
              </a:rPr>
              <a:t>) </a:t>
            </a:r>
          </a:p>
          <a:p>
            <a:endParaRPr lang="cs-CZ" sz="1600" dirty="0">
              <a:sym typeface="Wingdings" panose="05000000000000000000" pitchFamily="2" charset="2"/>
            </a:endParaRPr>
          </a:p>
          <a:p>
            <a:r>
              <a:rPr lang="cs-CZ" sz="1600" dirty="0">
                <a:sym typeface="Wingdings" panose="05000000000000000000" pitchFamily="2" charset="2"/>
              </a:rPr>
              <a:t>nezahájená zadávací řízení  doplnit inflační doložky do smluv o dílo (např. dle ceníkových cen RTS, URS) – gestor ZZVZ připravuje doporučení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54088614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34390"/>
            <a:ext cx="7863494" cy="1460498"/>
          </a:xfrm>
        </p:spPr>
        <p:txBody>
          <a:bodyPr/>
          <a:lstStyle/>
          <a:p>
            <a:r>
              <a:rPr lang="cs-CZ" dirty="0"/>
              <a:t>Aktivity Centra v oblasti veřejných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79070"/>
            <a:ext cx="7863494" cy="4099859"/>
          </a:xfrm>
        </p:spPr>
        <p:txBody>
          <a:bodyPr>
            <a:noAutofit/>
          </a:bodyPr>
          <a:lstStyle/>
          <a:p>
            <a:pPr lvl="0"/>
            <a:r>
              <a:rPr lang="cs-CZ" sz="1600" dirty="0"/>
              <a:t>poskytování konzultací před zahájením zadávacího řízení</a:t>
            </a:r>
          </a:p>
          <a:p>
            <a:pPr lvl="0"/>
            <a:endParaRPr lang="cs-CZ" sz="1600" dirty="0"/>
          </a:p>
          <a:p>
            <a:pPr lvl="0"/>
            <a:r>
              <a:rPr lang="cs-CZ" sz="1600" dirty="0"/>
              <a:t>preventivní kontroly zakázek před vyhlášením / před podpisem smlouvy</a:t>
            </a:r>
          </a:p>
          <a:p>
            <a:pPr lvl="0"/>
            <a:endParaRPr lang="cs-CZ" sz="1600" dirty="0"/>
          </a:p>
          <a:p>
            <a:pPr lvl="0"/>
            <a:r>
              <a:rPr lang="cs-CZ" sz="1600" dirty="0"/>
              <a:t>semináře pro příjemce (v regionech) – prezentace nejčastějších pochybení v oblasti VZ</a:t>
            </a:r>
          </a:p>
          <a:p>
            <a:pPr lvl="0"/>
            <a:endParaRPr lang="cs-CZ" sz="1600" dirty="0"/>
          </a:p>
          <a:p>
            <a:pPr lvl="0"/>
            <a:r>
              <a:rPr lang="cs-CZ" sz="1600" dirty="0"/>
              <a:t>články v odborných časopisech a na odborných fórech</a:t>
            </a:r>
          </a:p>
          <a:p>
            <a:pPr lvl="0"/>
            <a:endParaRPr lang="cs-CZ" sz="1600" dirty="0"/>
          </a:p>
          <a:p>
            <a:pPr lvl="0"/>
            <a:r>
              <a:rPr lang="cs-CZ" sz="1600" dirty="0"/>
              <a:t>kulaté stoly s velkými zadavateli / příjemci v regionech </a:t>
            </a:r>
          </a:p>
          <a:p>
            <a:pPr lvl="0"/>
            <a:endParaRPr lang="cs-CZ" sz="1600" dirty="0"/>
          </a:p>
          <a:p>
            <a:pPr lvl="0"/>
            <a:r>
              <a:rPr lang="cs-CZ" sz="1600" dirty="0"/>
              <a:t>nově aktualizovaná webová stránka s informacemi ohledně zakázek v projektech IROP (</a:t>
            </a:r>
            <a:r>
              <a:rPr lang="cs-CZ" sz="1600" u="sng" dirty="0">
                <a:hlinkClick r:id="rId2"/>
              </a:rPr>
              <a:t>https://www.crr.cz/irop/projekt/</a:t>
            </a:r>
            <a:r>
              <a:rPr lang="cs-CZ" sz="1600" u="sng" dirty="0" err="1">
                <a:hlinkClick r:id="rId2"/>
              </a:rPr>
              <a:t>verejne</a:t>
            </a:r>
            <a:r>
              <a:rPr lang="cs-CZ" sz="1600" u="sng" dirty="0">
                <a:hlinkClick r:id="rId2"/>
              </a:rPr>
              <a:t>-</a:t>
            </a:r>
            <a:r>
              <a:rPr lang="cs-CZ" sz="1600" u="sng" dirty="0" err="1">
                <a:hlinkClick r:id="rId2"/>
              </a:rPr>
              <a:t>zakazky</a:t>
            </a:r>
            <a:r>
              <a:rPr lang="cs-CZ" sz="1600" u="sng" dirty="0">
                <a:hlinkClick r:id="rId2"/>
              </a:rPr>
              <a:t>-v-projektech-irop-pohledem-centra/</a:t>
            </a:r>
            <a:r>
              <a:rPr lang="cs-CZ" sz="1600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708615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917574"/>
          </a:xfrm>
        </p:spPr>
        <p:txBody>
          <a:bodyPr>
            <a:normAutofit/>
          </a:bodyPr>
          <a:lstStyle/>
          <a:p>
            <a:r>
              <a:rPr lang="cs-CZ" dirty="0"/>
              <a:t>Tematické </a:t>
            </a:r>
            <a:r>
              <a:rPr lang="cs-CZ" dirty="0" err="1"/>
              <a:t>factsheety</a:t>
            </a:r>
            <a:r>
              <a:rPr lang="cs-CZ" dirty="0"/>
              <a:t> IROP</a:t>
            </a:r>
            <a:r>
              <a:rPr lang="es-ES" dirty="0"/>
              <a:t>	</a:t>
            </a:r>
            <a:r>
              <a:rPr lang="cs-CZ" dirty="0"/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38301"/>
            <a:ext cx="7863494" cy="4421840"/>
          </a:xfrm>
        </p:spPr>
        <p:txBody>
          <a:bodyPr>
            <a:normAutofit/>
          </a:bodyPr>
          <a:lstStyle/>
          <a:p>
            <a:r>
              <a:rPr lang="cs-CZ" sz="1600" dirty="0"/>
              <a:t>Vyvěšené na stránkách IROP v části „Publikace“ -  </a:t>
            </a:r>
            <a:r>
              <a:rPr lang="cs-CZ" sz="1600" u="sng" dirty="0">
                <a:hlinkClick r:id="rId3"/>
              </a:rPr>
              <a:t>IROP - Ministerstvo pro místní rozvoj ČR - Publikace (mmr.cz)</a:t>
            </a:r>
            <a:endParaRPr lang="cs-CZ" sz="1600" dirty="0"/>
          </a:p>
          <a:p>
            <a:endParaRPr lang="cs-CZ" sz="2800" dirty="0"/>
          </a:p>
          <a:p>
            <a:r>
              <a:rPr lang="cs-CZ" sz="1600" dirty="0"/>
              <a:t>Lednové „výroční“ – přehledové </a:t>
            </a:r>
            <a:r>
              <a:rPr lang="cs-CZ" sz="1600" dirty="0" err="1"/>
              <a:t>factsheety</a:t>
            </a:r>
            <a:r>
              <a:rPr lang="cs-CZ" sz="1600" dirty="0"/>
              <a:t> - statistiky o stavu a čerpání IROP</a:t>
            </a:r>
          </a:p>
          <a:p>
            <a:endParaRPr lang="cs-CZ" sz="1600" dirty="0"/>
          </a:p>
          <a:p>
            <a:r>
              <a:rPr lang="cs-CZ" sz="1600" dirty="0"/>
              <a:t>Čtvrtletně tematické</a:t>
            </a:r>
          </a:p>
          <a:p>
            <a:pPr lvl="1"/>
            <a:r>
              <a:rPr lang="cs-CZ" sz="1600" dirty="0"/>
              <a:t>07/20 – sociální služby</a:t>
            </a:r>
          </a:p>
          <a:p>
            <a:pPr lvl="1"/>
            <a:r>
              <a:rPr lang="cs-CZ" sz="1600" dirty="0"/>
              <a:t>10/20 – kultura a památky</a:t>
            </a:r>
          </a:p>
          <a:p>
            <a:pPr lvl="1"/>
            <a:r>
              <a:rPr lang="cs-CZ" sz="1600" dirty="0"/>
              <a:t>04/21 – eGovernment</a:t>
            </a:r>
          </a:p>
          <a:p>
            <a:pPr lvl="1"/>
            <a:r>
              <a:rPr lang="cs-CZ" sz="1600" dirty="0"/>
              <a:t>07/21 – podpora (KP)SVL oblastí v IROP</a:t>
            </a:r>
          </a:p>
        </p:txBody>
      </p:sp>
    </p:spTree>
    <p:extLst>
      <p:ext uri="{BB962C8B-B14F-4D97-AF65-F5344CB8AC3E}">
        <p14:creationId xmlns:p14="http://schemas.microsoft.com/office/powerpoint/2010/main" val="388429553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24" y="2240224"/>
            <a:ext cx="8029213" cy="1460498"/>
          </a:xfrm>
        </p:spPr>
        <p:txBody>
          <a:bodyPr/>
          <a:lstStyle/>
          <a:p>
            <a:pPr algn="ctr"/>
            <a:r>
              <a:rPr lang="cs-CZ" dirty="0"/>
              <a:t>3. Projednání programu 16. jednání MV IROP</a:t>
            </a:r>
          </a:p>
        </p:txBody>
      </p:sp>
    </p:spTree>
    <p:extLst>
      <p:ext uri="{BB962C8B-B14F-4D97-AF65-F5344CB8AC3E}">
        <p14:creationId xmlns:p14="http://schemas.microsoft.com/office/powerpoint/2010/main" val="462272165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1460498"/>
          </a:xfrm>
        </p:spPr>
        <p:txBody>
          <a:bodyPr anchor="ctr">
            <a:normAutofit/>
          </a:bodyPr>
          <a:lstStyle/>
          <a:p>
            <a:r>
              <a:rPr lang="cs-CZ" dirty="0"/>
              <a:t>Tematické </a:t>
            </a:r>
            <a:r>
              <a:rPr lang="cs-CZ" dirty="0" err="1"/>
              <a:t>factsheety</a:t>
            </a:r>
            <a:r>
              <a:rPr lang="cs-CZ" dirty="0"/>
              <a:t> IROP</a:t>
            </a:r>
            <a:r>
              <a:rPr lang="es-ES" dirty="0"/>
              <a:t>	</a:t>
            </a:r>
            <a:r>
              <a:rPr lang="cs-CZ" dirty="0"/>
              <a:t> - ukázka		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C940F0-134D-480F-B6CA-1559C1338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55" y="1401511"/>
            <a:ext cx="6738992" cy="46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20993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53" y="2367546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5. Revize PD IROP v souvislosti s 2. tranší REACT-EU</a:t>
            </a:r>
          </a:p>
        </p:txBody>
      </p:sp>
    </p:spTree>
    <p:extLst>
      <p:ext uri="{BB962C8B-B14F-4D97-AF65-F5344CB8AC3E}">
        <p14:creationId xmlns:p14="http://schemas.microsoft.com/office/powerpoint/2010/main" val="2578020512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58" y="0"/>
            <a:ext cx="7863494" cy="1460498"/>
          </a:xfrm>
        </p:spPr>
        <p:txBody>
          <a:bodyPr/>
          <a:lstStyle/>
          <a:p>
            <a:r>
              <a:rPr lang="cs-CZ" dirty="0"/>
              <a:t>Revize PD IROP v souvislosti s 2. tranší REACT-EU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58" y="1229060"/>
            <a:ext cx="7863494" cy="4399879"/>
          </a:xfrm>
        </p:spPr>
        <p:txBody>
          <a:bodyPr>
            <a:noAutofit/>
          </a:bodyPr>
          <a:lstStyle/>
          <a:p>
            <a:r>
              <a:rPr lang="cs-CZ" sz="1400" dirty="0"/>
              <a:t>Navýšení alokace IROP o </a:t>
            </a:r>
            <a:r>
              <a:rPr lang="cs-CZ" sz="1400" b="1" dirty="0"/>
              <a:t>druhou tranši prostředků REACT-EU na rok 2022</a:t>
            </a:r>
          </a:p>
          <a:p>
            <a:endParaRPr lang="cs-CZ" sz="1400" b="1" dirty="0"/>
          </a:p>
          <a:p>
            <a:pPr lvl="1">
              <a:lnSpc>
                <a:spcPct val="100000"/>
              </a:lnSpc>
            </a:pPr>
            <a:r>
              <a:rPr lang="cs-CZ" sz="1400" b="1" dirty="0"/>
              <a:t>Vazba na revizi 2.0 PD IROP </a:t>
            </a:r>
            <a:r>
              <a:rPr lang="cs-CZ" sz="1400" dirty="0"/>
              <a:t>schválenou Evropskou komisí na základě prováděcího rozhodnutí C(2021) 3872 ze dne 26. května 2021 </a:t>
            </a:r>
          </a:p>
          <a:p>
            <a:pPr lvl="2">
              <a:lnSpc>
                <a:spcPct val="100000"/>
              </a:lnSpc>
            </a:pPr>
            <a:r>
              <a:rPr lang="cs-CZ" sz="1400" dirty="0"/>
              <a:t>navýšení alokace IROP o první tranši prostředků REACT-EU na r. 2021</a:t>
            </a:r>
          </a:p>
          <a:p>
            <a:pPr lvl="2">
              <a:lnSpc>
                <a:spcPct val="100000"/>
              </a:lnSpc>
            </a:pPr>
            <a:r>
              <a:rPr lang="cs-CZ" sz="1400" dirty="0"/>
              <a:t>vytvoření prioritních os 6 a 7 (specifických cílů 6.1 a 7.1)</a:t>
            </a:r>
          </a:p>
          <a:p>
            <a:pPr lvl="2">
              <a:lnSpc>
                <a:spcPct val="100000"/>
              </a:lnSpc>
            </a:pPr>
            <a:r>
              <a:rPr lang="cs-CZ" sz="1400" dirty="0"/>
              <a:t>podpora zdravotnictví, IZS, sociální infrastruktury se zvýšenou energetickou účinností (SC 6.1) a doplňkově technické pomoci (SC 7.1)</a:t>
            </a:r>
          </a:p>
          <a:p>
            <a:pPr lvl="1">
              <a:lnSpc>
                <a:spcPct val="100000"/>
              </a:lnSpc>
            </a:pPr>
            <a:r>
              <a:rPr lang="cs-CZ" sz="1400" dirty="0"/>
              <a:t>Předpokládaná výše 2. tranše: </a:t>
            </a:r>
            <a:r>
              <a:rPr lang="cs-CZ" sz="1400" b="1" dirty="0"/>
              <a:t>cca 208,7 mil. EUR (5,4 mld. Kč)</a:t>
            </a:r>
          </a:p>
          <a:p>
            <a:pPr lvl="1">
              <a:lnSpc>
                <a:spcPct val="100000"/>
              </a:lnSpc>
            </a:pPr>
            <a:r>
              <a:rPr lang="cs-CZ" sz="1400" dirty="0"/>
              <a:t>Využití pro oblast </a:t>
            </a:r>
            <a:r>
              <a:rPr lang="cs-CZ" sz="1400" b="1" dirty="0"/>
              <a:t>zdravotnictví</a:t>
            </a:r>
            <a:r>
              <a:rPr lang="cs-CZ" sz="1400" dirty="0"/>
              <a:t> </a:t>
            </a:r>
            <a:r>
              <a:rPr lang="cs-CZ" sz="1400" b="1" dirty="0"/>
              <a:t>na dofinancování projektů 98. výzvy IROP </a:t>
            </a:r>
            <a:br>
              <a:rPr lang="cs-CZ" sz="1400" b="1" dirty="0"/>
            </a:br>
            <a:r>
              <a:rPr lang="cs-CZ" sz="1400" dirty="0"/>
              <a:t>v souladu s usnesením vlády č. 788 ze dne 13. září 2021</a:t>
            </a:r>
          </a:p>
          <a:p>
            <a:pPr lvl="1">
              <a:lnSpc>
                <a:spcPct val="100000"/>
              </a:lnSpc>
            </a:pPr>
            <a:endParaRPr lang="cs-CZ" sz="1400" dirty="0"/>
          </a:p>
          <a:p>
            <a:r>
              <a:rPr lang="cs-CZ" sz="1400" b="1" dirty="0"/>
              <a:t>Úprava cílových hodnot indikátorů specifického cíle 6.1 </a:t>
            </a:r>
          </a:p>
          <a:p>
            <a:pPr lvl="1">
              <a:lnSpc>
                <a:spcPct val="100000"/>
              </a:lnSpc>
            </a:pPr>
            <a:r>
              <a:rPr lang="cs-CZ" sz="1400" dirty="0"/>
              <a:t>v souvislosti s navýšením alokace a</a:t>
            </a:r>
          </a:p>
          <a:p>
            <a:pPr lvl="1">
              <a:lnSpc>
                <a:spcPct val="100000"/>
              </a:lnSpc>
            </a:pPr>
            <a:r>
              <a:rPr lang="cs-CZ" sz="1400" dirty="0"/>
              <a:t>na základě zpřesnění původních odhadů stanovených na základě jednotkových cen a konzultací s partner</a:t>
            </a:r>
          </a:p>
          <a:p>
            <a:r>
              <a:rPr lang="cs-CZ" sz="1400" b="1" dirty="0"/>
              <a:t>Odebrání oblasti psychiatrické péče a zdravotních ústavů ze specifického cíle 6.1</a:t>
            </a:r>
            <a:r>
              <a:rPr lang="cs-CZ" sz="1400" dirty="0"/>
              <a:t>, tyto oblasti budou podporovány v IROP 2021–2027</a:t>
            </a:r>
          </a:p>
        </p:txBody>
      </p:sp>
    </p:spTree>
    <p:extLst>
      <p:ext uri="{BB962C8B-B14F-4D97-AF65-F5344CB8AC3E}">
        <p14:creationId xmlns:p14="http://schemas.microsoft.com/office/powerpoint/2010/main" val="867291095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Revize PD IROP v souvislosti s 2. tranší REACT-EU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3794" y="1723136"/>
            <a:ext cx="7863494" cy="4099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Celkové rozdělení obou tranší REACT-EU v rámci IROP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15842"/>
              </p:ext>
            </p:extLst>
          </p:nvPr>
        </p:nvGraphicFramePr>
        <p:xfrm>
          <a:off x="250588" y="2144994"/>
          <a:ext cx="8619618" cy="3904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327">
                  <a:extLst>
                    <a:ext uri="{9D8B030D-6E8A-4147-A177-3AD203B41FA5}">
                      <a16:colId xmlns:a16="http://schemas.microsoft.com/office/drawing/2014/main" val="1668622879"/>
                    </a:ext>
                  </a:extLst>
                </a:gridCol>
                <a:gridCol w="1150116">
                  <a:extLst>
                    <a:ext uri="{9D8B030D-6E8A-4147-A177-3AD203B41FA5}">
                      <a16:colId xmlns:a16="http://schemas.microsoft.com/office/drawing/2014/main" val="426884609"/>
                    </a:ext>
                  </a:extLst>
                </a:gridCol>
                <a:gridCol w="1348412">
                  <a:extLst>
                    <a:ext uri="{9D8B030D-6E8A-4147-A177-3AD203B41FA5}">
                      <a16:colId xmlns:a16="http://schemas.microsoft.com/office/drawing/2014/main" val="1442497924"/>
                    </a:ext>
                  </a:extLst>
                </a:gridCol>
                <a:gridCol w="1189776">
                  <a:extLst>
                    <a:ext uri="{9D8B030D-6E8A-4147-A177-3AD203B41FA5}">
                      <a16:colId xmlns:a16="http://schemas.microsoft.com/office/drawing/2014/main" val="3900681886"/>
                    </a:ext>
                  </a:extLst>
                </a:gridCol>
                <a:gridCol w="1308754">
                  <a:extLst>
                    <a:ext uri="{9D8B030D-6E8A-4147-A177-3AD203B41FA5}">
                      <a16:colId xmlns:a16="http://schemas.microsoft.com/office/drawing/2014/main" val="3084772386"/>
                    </a:ext>
                  </a:extLst>
                </a:gridCol>
                <a:gridCol w="1388072">
                  <a:extLst>
                    <a:ext uri="{9D8B030D-6E8A-4147-A177-3AD203B41FA5}">
                      <a16:colId xmlns:a16="http://schemas.microsoft.com/office/drawing/2014/main" val="437219555"/>
                    </a:ext>
                  </a:extLst>
                </a:gridCol>
                <a:gridCol w="912161">
                  <a:extLst>
                    <a:ext uri="{9D8B030D-6E8A-4147-A177-3AD203B41FA5}">
                      <a16:colId xmlns:a16="http://schemas.microsoft.com/office/drawing/2014/main" val="2592272148"/>
                    </a:ext>
                  </a:extLst>
                </a:gridCol>
              </a:tblGrid>
              <a:tr h="59857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Členění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REACT-EU na jednotlivé aktivity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Alokace 1. tranše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(kurz 26 CZK/EUR)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cs-CZ" sz="11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Alokace 2. tranše - odhad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(kurz 26 CZK/EUR)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cs-CZ" sz="11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Alokace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REACT-EU celkem (odhad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 Kč</a:t>
                      </a: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Podíl na celkové alokaci REACT-EU</a:t>
                      </a: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101475"/>
                  </a:ext>
                </a:extLst>
              </a:tr>
              <a:tr h="4071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Kč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Kč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12790"/>
                  </a:ext>
                </a:extLst>
              </a:tr>
              <a:tr h="59435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Zdravotnictví </a:t>
                      </a:r>
                      <a:b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(přístroje a stavby)</a:t>
                      </a: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590 386 909</a:t>
                      </a: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15 350 059 640 </a:t>
                      </a: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208 694 007</a:t>
                      </a: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5 426 044 176</a:t>
                      </a: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20 776 103 816</a:t>
                      </a:r>
                      <a:endParaRPr lang="en-US" sz="115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76,58 %</a:t>
                      </a: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5205873"/>
                  </a:ext>
                </a:extLst>
              </a:tr>
              <a:tr h="59435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Integrovaný záchranný systém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156 008 976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4 056 233 376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4 056 233 376</a:t>
                      </a:r>
                      <a:endParaRPr lang="en-US" sz="115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14,95 %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3426778"/>
                  </a:ext>
                </a:extLst>
              </a:tr>
              <a:tr h="79714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Sociální infrastruktura se </a:t>
                      </a:r>
                      <a:r>
                        <a:rPr lang="cs-CZ" sz="12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zvýš</a:t>
                      </a: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cs-CZ" sz="12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energet</a:t>
                      </a: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1200" b="1" kern="120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účinností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79 533 988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2 067 883 682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2 067 883 682</a:t>
                      </a:r>
                      <a:endParaRPr lang="en-US" sz="115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7,62 %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573444"/>
                  </a:ext>
                </a:extLst>
              </a:tr>
              <a:tr h="45622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Technická pomoc</a:t>
                      </a: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8 846 154</a:t>
                      </a: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230 000 004 </a:t>
                      </a: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230 000 004</a:t>
                      </a:r>
                      <a:endParaRPr lang="en-US" sz="115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0,84 %</a:t>
                      </a: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122688"/>
                  </a:ext>
                </a:extLst>
              </a:tr>
              <a:tr h="45622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834 776 027</a:t>
                      </a:r>
                      <a:endParaRPr lang="en-US" sz="1150" b="1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21 704 176 702</a:t>
                      </a:r>
                      <a:endParaRPr lang="en-US" sz="1150" b="1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208 694 007</a:t>
                      </a:r>
                      <a:endParaRPr lang="en-US" sz="1150" b="1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5 426 044 176</a:t>
                      </a:r>
                      <a:endParaRPr lang="en-US" sz="1150" b="1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15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27 130 220 878</a:t>
                      </a:r>
                      <a:endParaRPr lang="en-US" sz="1150" b="1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US" sz="1150" b="1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81663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057688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Srovnání podílu příspěvku EFRR na klima </a:t>
            </a:r>
            <a:br>
              <a:rPr lang="cs-CZ" dirty="0"/>
            </a:br>
            <a:r>
              <a:rPr lang="cs-CZ" dirty="0"/>
              <a:t>v REACT-EU napříč EU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176937"/>
              </p:ext>
            </p:extLst>
          </p:nvPr>
        </p:nvGraphicFramePr>
        <p:xfrm>
          <a:off x="628650" y="1380065"/>
          <a:ext cx="7863494" cy="472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72200" y="3795768"/>
            <a:ext cx="1020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1. tranše</a:t>
            </a:r>
          </a:p>
        </p:txBody>
      </p:sp>
    </p:spTree>
    <p:extLst>
      <p:ext uri="{BB962C8B-B14F-4D97-AF65-F5344CB8AC3E}">
        <p14:creationId xmlns:p14="http://schemas.microsoft.com/office/powerpoint/2010/main" val="4199959958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Revize PD IROP další kroky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917" y="1680881"/>
            <a:ext cx="7863494" cy="4399879"/>
          </a:xfrm>
        </p:spPr>
        <p:txBody>
          <a:bodyPr>
            <a:normAutofit/>
          </a:bodyPr>
          <a:lstStyle/>
          <a:p>
            <a:r>
              <a:rPr lang="cs-CZ" sz="1800" dirty="0"/>
              <a:t>Schválení </a:t>
            </a:r>
            <a:r>
              <a:rPr lang="cs-CZ" sz="1800" b="1" dirty="0" err="1"/>
              <a:t>MoV</a:t>
            </a:r>
            <a:r>
              <a:rPr lang="cs-CZ" sz="1800" dirty="0"/>
              <a:t> </a:t>
            </a:r>
            <a:r>
              <a:rPr lang="cs-CZ" sz="1800" b="1" dirty="0"/>
              <a:t>IROP</a:t>
            </a:r>
            <a:r>
              <a:rPr lang="cs-CZ" sz="1800" dirty="0"/>
              <a:t> s mandátem úpravy částky a MI podle skutečné částky 2. tranše.</a:t>
            </a:r>
          </a:p>
          <a:p>
            <a:r>
              <a:rPr lang="cs-CZ" sz="1800" dirty="0"/>
              <a:t>Získání údajů z </a:t>
            </a:r>
            <a:r>
              <a:rPr lang="cs-CZ" sz="1800" b="1" dirty="0"/>
              <a:t>EK</a:t>
            </a:r>
            <a:r>
              <a:rPr lang="cs-CZ" sz="1800" dirty="0"/>
              <a:t> po vypočtení částky 2. tranše pro jednotlivé členské státy.</a:t>
            </a:r>
          </a:p>
          <a:p>
            <a:r>
              <a:rPr lang="cs-CZ" sz="1800" b="1" dirty="0"/>
              <a:t>ŘO IROP </a:t>
            </a:r>
            <a:r>
              <a:rPr lang="cs-CZ" sz="1800" dirty="0"/>
              <a:t>zapracuje částku do PD IROP a zašle přes SFC do EK ke schválení. </a:t>
            </a:r>
          </a:p>
          <a:p>
            <a:r>
              <a:rPr lang="cs-CZ" sz="1800" b="1" dirty="0"/>
              <a:t>ŘO IROP </a:t>
            </a:r>
            <a:r>
              <a:rPr lang="cs-CZ" sz="1800" dirty="0"/>
              <a:t>po ujištění od EK, že k návrhu nebudou žádané další připomínky, začne vydávat </a:t>
            </a:r>
            <a:r>
              <a:rPr lang="cs-CZ" sz="1800" dirty="0" err="1"/>
              <a:t>RoPD</a:t>
            </a:r>
            <a:r>
              <a:rPr lang="cs-CZ" sz="1800" dirty="0"/>
              <a:t> dalším projektům z 98. výzvy v objemu 2. tranše.</a:t>
            </a:r>
          </a:p>
          <a:p>
            <a:r>
              <a:rPr lang="cs-CZ" sz="1800" b="1" dirty="0"/>
              <a:t>EK </a:t>
            </a:r>
            <a:r>
              <a:rPr lang="cs-CZ" sz="1800" dirty="0"/>
              <a:t>oficiálně schválí změnu PD IROP.  </a:t>
            </a:r>
          </a:p>
        </p:txBody>
      </p:sp>
    </p:spTree>
    <p:extLst>
      <p:ext uri="{BB962C8B-B14F-4D97-AF65-F5344CB8AC3E}">
        <p14:creationId xmlns:p14="http://schemas.microsoft.com/office/powerpoint/2010/main" val="2406790500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EA3D3-B0F7-4938-A1C7-5C489611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53" y="2413845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6. Roční komunikační plán IROP po rok 2022</a:t>
            </a:r>
          </a:p>
        </p:txBody>
      </p:sp>
    </p:spTree>
    <p:extLst>
      <p:ext uri="{BB962C8B-B14F-4D97-AF65-F5344CB8AC3E}">
        <p14:creationId xmlns:p14="http://schemas.microsoft.com/office/powerpoint/2010/main" val="2174171849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6007"/>
          </a:xfrm>
        </p:spPr>
        <p:txBody>
          <a:bodyPr>
            <a:normAutofit fontScale="90000"/>
          </a:bodyPr>
          <a:lstStyle/>
          <a:p>
            <a:br>
              <a:rPr lang="cs-CZ" sz="2800" b="1" dirty="0">
                <a:solidFill>
                  <a:srgbClr val="1D7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/>
              <a:t>6. Roční komunikační plán IROP 2022</a:t>
            </a:r>
            <a:br>
              <a:rPr lang="cs-CZ" sz="3100" b="1" dirty="0">
                <a:solidFill>
                  <a:srgbClr val="1D7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4518"/>
            <a:ext cx="7886700" cy="4772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V roce 2022 chceme propagovat</a:t>
            </a:r>
          </a:p>
          <a:p>
            <a:pPr marL="0" indent="0">
              <a:buNone/>
            </a:pPr>
            <a:endParaRPr lang="cs-CZ" sz="1600" b="1" dirty="0"/>
          </a:p>
          <a:p>
            <a:pPr marL="800100" lvl="1" indent="-342900">
              <a:buFont typeface="+mj-lt"/>
              <a:buAutoNum type="arabicPeriod"/>
            </a:pPr>
            <a:r>
              <a:rPr lang="cs-CZ" sz="1600" dirty="0"/>
              <a:t>Úspěšné projekty IROP 2014-2020</a:t>
            </a:r>
          </a:p>
          <a:p>
            <a:pPr marL="800100" lvl="1" indent="-342900">
              <a:buFont typeface="+mj-lt"/>
              <a:buAutoNum type="arabicPeriod"/>
            </a:pPr>
            <a:endParaRPr lang="cs-CZ" sz="1600" dirty="0"/>
          </a:p>
          <a:p>
            <a:pPr marL="800100" lvl="1" indent="-342900">
              <a:buFont typeface="+mj-lt"/>
              <a:buAutoNum type="arabicPeriod"/>
            </a:pPr>
            <a:r>
              <a:rPr lang="cs-CZ" sz="1600" dirty="0"/>
              <a:t>Výzvy IROP 2021-2027 – budovat absorpční kapacitu a poskytovat informace</a:t>
            </a:r>
          </a:p>
          <a:p>
            <a:pPr marL="800100" lvl="1" indent="-342900">
              <a:buFont typeface="+mj-lt"/>
              <a:buAutoNum type="arabicPeriod"/>
            </a:pPr>
            <a:endParaRPr lang="cs-CZ" sz="1600" dirty="0"/>
          </a:p>
          <a:p>
            <a:pPr marL="800100" lvl="1" indent="-342900">
              <a:buFont typeface="+mj-lt"/>
              <a:buAutoNum type="arabicPeriod"/>
            </a:pPr>
            <a:r>
              <a:rPr lang="cs-CZ" sz="1600" dirty="0"/>
              <a:t>Přínosy REACT-EU pro regionální zdravotnictví, IZS a sociální infrastrukturu</a:t>
            </a:r>
          </a:p>
        </p:txBody>
      </p:sp>
    </p:spTree>
    <p:extLst>
      <p:ext uri="{BB962C8B-B14F-4D97-AF65-F5344CB8AC3E}">
        <p14:creationId xmlns:p14="http://schemas.microsoft.com/office/powerpoint/2010/main" val="2732203111"/>
      </p:ext>
    </p:extLst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6. Roční komunikační plán IROP 2022</a:t>
            </a:r>
            <a:r>
              <a:rPr lang="es-ES" dirty="0"/>
              <a:t>			</a:t>
            </a:r>
            <a:r>
              <a:rPr lang="cs-CZ" dirty="0"/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82574"/>
            <a:ext cx="7886700" cy="4794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Komunikační aktivity IROP – 1. část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Mediální kampaň REACT-EU</a:t>
            </a:r>
          </a:p>
          <a:p>
            <a:pPr lvl="1"/>
            <a:r>
              <a:rPr lang="cs-CZ" sz="1600" dirty="0"/>
              <a:t>Kampaň 2,4 mil. Kč: představení přínosů podpory REACT-EU v regionálních tištěných periodikách a on-line</a:t>
            </a:r>
          </a:p>
          <a:p>
            <a:pPr marL="457200" lvl="1" indent="0">
              <a:buNone/>
            </a:pPr>
            <a:endParaRPr lang="cs-CZ" sz="1600" dirty="0"/>
          </a:p>
          <a:p>
            <a:pPr marL="457200" indent="-457200">
              <a:buFont typeface="+mj-lt"/>
              <a:buAutoNum type="arabicPeriod"/>
            </a:pPr>
            <a:r>
              <a:rPr lang="cs-CZ" sz="1600" b="1" dirty="0"/>
              <a:t>Kampaň Direct e-mail</a:t>
            </a:r>
          </a:p>
          <a:p>
            <a:pPr lvl="1"/>
            <a:r>
              <a:rPr lang="cs-CZ" sz="1600" dirty="0"/>
              <a:t>Kampaň 500 tis. Kč: e</a:t>
            </a:r>
            <a:r>
              <a:rPr lang="pt-BR" sz="1600" dirty="0"/>
              <a:t>-mail s informacemi rozeslaný na ponteciální žadatele</a:t>
            </a:r>
            <a:r>
              <a:rPr lang="cs-CZ" sz="1600" dirty="0"/>
              <a:t> s cílem je přesměrovat na web IROP</a:t>
            </a:r>
          </a:p>
          <a:p>
            <a:pPr lvl="1"/>
            <a:endParaRPr lang="cs-CZ" sz="1600" dirty="0"/>
          </a:p>
          <a:p>
            <a:pPr marL="457200" indent="-457200">
              <a:buFont typeface="+mj-lt"/>
              <a:buAutoNum type="arabicPeriod"/>
            </a:pPr>
            <a:r>
              <a:rPr lang="cs-CZ" sz="1600" b="1" dirty="0"/>
              <a:t>Sociální sítě a vytváření vlastního on-line obsahu</a:t>
            </a:r>
          </a:p>
          <a:p>
            <a:pPr lvl="1"/>
            <a:r>
              <a:rPr lang="cs-CZ" sz="1600" dirty="0" err="1"/>
              <a:t>Facebook</a:t>
            </a:r>
            <a:r>
              <a:rPr lang="cs-CZ" sz="1600" dirty="0"/>
              <a:t> a </a:t>
            </a:r>
            <a:r>
              <a:rPr lang="cs-CZ" sz="1600" dirty="0" err="1"/>
              <a:t>YouTube</a:t>
            </a:r>
            <a:r>
              <a:rPr lang="cs-CZ" sz="1600" dirty="0"/>
              <a:t> – profesionální správa, tvorba obsahu</a:t>
            </a:r>
          </a:p>
          <a:p>
            <a:pPr lvl="1"/>
            <a:r>
              <a:rPr lang="cs-CZ" sz="1600" dirty="0"/>
              <a:t>Vlastní obsah: fotografie projektů, </a:t>
            </a:r>
            <a:r>
              <a:rPr lang="cs-CZ" sz="1600" dirty="0" err="1"/>
              <a:t>videoreportáže</a:t>
            </a:r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Putovní výstava </a:t>
            </a:r>
          </a:p>
          <a:p>
            <a:pPr lvl="1"/>
            <a:r>
              <a:rPr lang="cs-CZ" sz="1600" dirty="0"/>
              <a:t>Putovní výstava projektů IROP – 2 putovní sady projektů</a:t>
            </a:r>
            <a:endParaRPr lang="cs-CZ" sz="1600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74844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6. Roční komunikační plán IROP 2022</a:t>
            </a:r>
            <a:r>
              <a:rPr lang="es-ES" dirty="0"/>
              <a:t>		</a:t>
            </a:r>
            <a:r>
              <a:rPr lang="cs-CZ" dirty="0"/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82574"/>
            <a:ext cx="7886700" cy="4794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Komunikační aktivity IROP – 2. část</a:t>
            </a:r>
          </a:p>
          <a:p>
            <a:pPr marL="457200" lvl="1" indent="0">
              <a:buNone/>
            </a:pPr>
            <a:endParaRPr lang="cs-CZ" sz="1600" b="1" dirty="0"/>
          </a:p>
          <a:p>
            <a:pPr marL="457200" indent="-457200">
              <a:buFont typeface="+mj-lt"/>
              <a:buAutoNum type="arabicPeriod" startAt="5"/>
            </a:pPr>
            <a:r>
              <a:rPr lang="cs-CZ" sz="1600" b="1" dirty="0"/>
              <a:t>Další rozvoj webu IROP</a:t>
            </a:r>
          </a:p>
          <a:p>
            <a:pPr lvl="1"/>
            <a:r>
              <a:rPr lang="cs-CZ" sz="1600" dirty="0"/>
              <a:t>Uživatelská přívětivost, atraktivita</a:t>
            </a:r>
          </a:p>
          <a:p>
            <a:pPr lvl="1"/>
            <a:r>
              <a:rPr lang="cs-CZ" sz="1600" dirty="0"/>
              <a:t>Optimalizace pro webové vyhledávání</a:t>
            </a:r>
          </a:p>
          <a:p>
            <a:pPr lvl="1"/>
            <a:r>
              <a:rPr lang="cs-CZ" sz="1600" b="1" dirty="0"/>
              <a:t>Úpravy webu pro programové období 2021-2027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sz="1600" b="1" dirty="0"/>
              <a:t>Soutěže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sz="1600" b="1" dirty="0"/>
              <a:t>Fotografie a </a:t>
            </a:r>
            <a:r>
              <a:rPr lang="cs-CZ" sz="1600" b="1" dirty="0" err="1"/>
              <a:t>videoreportáže</a:t>
            </a:r>
            <a:endParaRPr lang="cs-CZ" sz="1600" b="1" dirty="0"/>
          </a:p>
          <a:p>
            <a:pPr marL="342900" indent="-342900">
              <a:buFont typeface="+mj-lt"/>
              <a:buAutoNum type="arabicPeriod" startAt="6"/>
            </a:pPr>
            <a:r>
              <a:rPr lang="cs-CZ" sz="1600" b="1" dirty="0"/>
              <a:t>Tiskové zprávy a aktuality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sz="1600" b="1" dirty="0"/>
              <a:t>Snídaně s novináři, tiskové konference – příprava podkladů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sz="1600" b="1" dirty="0"/>
              <a:t>Výroční konference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sz="1600" b="1" dirty="0"/>
              <a:t>Propagační předměty</a:t>
            </a:r>
          </a:p>
          <a:p>
            <a:pPr marL="457200" lvl="1" indent="0">
              <a:buNone/>
            </a:pPr>
            <a:endParaRPr lang="cs-CZ" sz="1600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83516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88" y="294787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Program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888" y="1599797"/>
            <a:ext cx="7863494" cy="4099859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Úvodní slovo místopředsedy Monitorovacího výboru IROP 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Úvodní slovo zástupce Evropské komise 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Projednání programu 16. zasedání Monitorovacího výboru IROP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Informace o stavu realizace programu </a:t>
            </a:r>
            <a:r>
              <a:rPr lang="cs-CZ" sz="1600" dirty="0">
                <a:solidFill>
                  <a:schemeClr val="bg1">
                    <a:lumMod val="85000"/>
                  </a:schemeClr>
                </a:solidFill>
              </a:rPr>
              <a:t>	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Revize PD IROP v souvislosti s 2. tranší REACT-EU	 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Roční komunikační plán IROP pro rok 2022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Vyhodnocení plnění Evaluačního plánu IROP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Aktualizace Evaluačního plánu IROP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Informace o stavu přípravy IROP 2021-2027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Různé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Závěry z 16. zasedání Monitorovacího výboru IROP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349439"/>
      </p:ext>
    </p:extLst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6. Roční komunikační plán IROP 2022</a:t>
            </a:r>
            <a:r>
              <a:rPr lang="es-ES" dirty="0"/>
              <a:t>			</a:t>
            </a:r>
            <a:r>
              <a:rPr lang="cs-CZ" dirty="0"/>
              <a:t>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1342"/>
            <a:ext cx="7886700" cy="471370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b="1" dirty="0"/>
              <a:t>Komunikační aktivity Centra v roce </a:t>
            </a:r>
            <a:r>
              <a:rPr lang="cs-CZ" sz="2000" b="1" dirty="0"/>
              <a:t>v roce 2022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s-CZ" sz="1600" b="1" dirty="0" err="1"/>
              <a:t>Microsite</a:t>
            </a:r>
            <a:r>
              <a:rPr lang="cs-CZ" sz="1600" b="1" dirty="0"/>
              <a:t> Regiony nás baví – tvorba obsahu, správa a propagace </a:t>
            </a:r>
            <a:r>
              <a:rPr lang="cs-CZ" sz="1600" b="1" dirty="0" err="1"/>
              <a:t>microsite</a:t>
            </a:r>
            <a:r>
              <a:rPr lang="cs-CZ" sz="1600" b="1" dirty="0"/>
              <a:t>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s-CZ" sz="1600" b="1" dirty="0"/>
              <a:t>Konzultační servis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s-CZ" sz="1600" b="1" dirty="0"/>
              <a:t>Semináře a workshopy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s-CZ" sz="1600" b="1" dirty="0"/>
              <a:t>Inzerce v tisku a on-line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s-CZ" sz="1600" dirty="0"/>
              <a:t>Regionální výroční konference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s-CZ" sz="1600" dirty="0"/>
              <a:t>Web Centra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s-CZ" sz="1600" dirty="0"/>
              <a:t>Propagační aktivity ve spolupráci s NPÚ (</a:t>
            </a:r>
            <a:r>
              <a:rPr lang="cs-CZ" sz="1600" dirty="0" err="1"/>
              <a:t>fotorámy</a:t>
            </a:r>
            <a:r>
              <a:rPr lang="cs-CZ" sz="1600" dirty="0"/>
              <a:t> na památkách)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s-CZ" sz="1600" dirty="0"/>
              <a:t>Fotografie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s-CZ" sz="1600" dirty="0"/>
              <a:t>Propagační předměty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087913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1460498"/>
          </a:xfrm>
        </p:spPr>
        <p:txBody>
          <a:bodyPr>
            <a:normAutofit/>
          </a:bodyPr>
          <a:lstStyle/>
          <a:p>
            <a:r>
              <a:rPr lang="cs-CZ" dirty="0"/>
              <a:t>6. Roční komunikační plán IROP 2022</a:t>
            </a:r>
            <a:r>
              <a:rPr lang="es-ES" dirty="0"/>
              <a:t>		</a:t>
            </a:r>
            <a:r>
              <a:rPr lang="cs-CZ" dirty="0"/>
              <a:t>		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213157"/>
              </p:ext>
            </p:extLst>
          </p:nvPr>
        </p:nvGraphicFramePr>
        <p:xfrm>
          <a:off x="628649" y="2150668"/>
          <a:ext cx="7886700" cy="3013863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406440339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1533223"/>
                    </a:ext>
                  </a:extLst>
                </a:gridCol>
              </a:tblGrid>
              <a:tr h="1004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Výdaje na komunikační aktivity ŘO IROP</a:t>
                      </a:r>
                    </a:p>
                    <a:p>
                      <a:pPr algn="l"/>
                      <a:endParaRPr lang="cs-CZ" sz="1600" dirty="0">
                        <a:solidFill>
                          <a:srgbClr val="4C4C4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18 964 340 Kč</a:t>
                      </a:r>
                      <a:endParaRPr lang="cs-CZ" sz="1600" b="0" dirty="0">
                        <a:solidFill>
                          <a:srgbClr val="4C4C4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210346"/>
                  </a:ext>
                </a:extLst>
              </a:tr>
              <a:tr h="1004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Výdaje na komunikační aktivity Centra</a:t>
                      </a:r>
                    </a:p>
                    <a:p>
                      <a:pPr algn="l"/>
                      <a:endParaRPr lang="cs-CZ" sz="1600" dirty="0">
                        <a:solidFill>
                          <a:srgbClr val="4C4C4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9 709 188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581749"/>
                  </a:ext>
                </a:extLst>
              </a:tr>
              <a:tr h="1004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Výdaje na komunikační aktivity v roce</a:t>
                      </a:r>
                      <a:r>
                        <a:rPr lang="cs-CZ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cs-CZ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  <a:p>
                      <a:pPr algn="l"/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28 673 528 Kč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8948223"/>
                  </a:ext>
                </a:extLst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628650" y="1555013"/>
            <a:ext cx="7886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Plánované výdaje na rok 2022</a:t>
            </a:r>
          </a:p>
        </p:txBody>
      </p:sp>
    </p:spTree>
    <p:extLst>
      <p:ext uri="{BB962C8B-B14F-4D97-AF65-F5344CB8AC3E}">
        <p14:creationId xmlns:p14="http://schemas.microsoft.com/office/powerpoint/2010/main" val="1832750425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FED1C-F195-4878-AF9B-EDC50B6D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46" y="2401992"/>
            <a:ext cx="8212508" cy="1095374"/>
          </a:xfrm>
        </p:spPr>
        <p:txBody>
          <a:bodyPr/>
          <a:lstStyle/>
          <a:p>
            <a:pPr algn="ctr"/>
            <a:r>
              <a:rPr lang="cs-CZ" dirty="0"/>
              <a:t>7. Vyhodnocení plnění Evaluačního plánu IROP</a:t>
            </a:r>
          </a:p>
        </p:txBody>
      </p:sp>
    </p:spTree>
    <p:extLst>
      <p:ext uri="{BB962C8B-B14F-4D97-AF65-F5344CB8AC3E}">
        <p14:creationId xmlns:p14="http://schemas.microsoft.com/office/powerpoint/2010/main" val="305933379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Sumarizace plnění EP IROP v roce 2021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/>
              <a:t>Zpráva o plnění Evaluačního plánu IROP se týká období </a:t>
            </a:r>
            <a:br>
              <a:rPr lang="cs-CZ" sz="1400" b="1" dirty="0"/>
            </a:br>
            <a:r>
              <a:rPr lang="cs-CZ" sz="1400" b="1" dirty="0"/>
              <a:t>1. 10. 2020 - 30. 08. 2021</a:t>
            </a:r>
            <a:endParaRPr lang="cs-CZ" sz="1400" dirty="0"/>
          </a:p>
          <a:p>
            <a:pPr algn="just"/>
            <a:r>
              <a:rPr lang="cs-CZ" sz="1400" dirty="0"/>
              <a:t>Pro dané období bylo plánováno dokončení dvou evaluací, zahájení realizace jedné externí evaluace a jedné interní evaluace.</a:t>
            </a:r>
          </a:p>
          <a:p>
            <a:pPr algn="just"/>
            <a:r>
              <a:rPr lang="cs-CZ" sz="1400" dirty="0"/>
              <a:t>Dokončeny byly "</a:t>
            </a:r>
            <a:r>
              <a:rPr lang="en-US" sz="1600" dirty="0"/>
              <a:t>Ex-ante </a:t>
            </a:r>
            <a:r>
              <a:rPr lang="cs-CZ" sz="1600" dirty="0"/>
              <a:t>evaluace</a:t>
            </a:r>
            <a:r>
              <a:rPr lang="en-US" sz="1600" dirty="0"/>
              <a:t> IROP </a:t>
            </a:r>
            <a:r>
              <a:rPr lang="cs-CZ" sz="1600" dirty="0"/>
              <a:t>2021-2027“ </a:t>
            </a:r>
            <a:r>
              <a:rPr lang="cs-CZ" sz="1400" dirty="0"/>
              <a:t>a „</a:t>
            </a:r>
            <a:r>
              <a:rPr lang="cs-CZ" sz="1600" dirty="0"/>
              <a:t>Evaluace</a:t>
            </a:r>
            <a:r>
              <a:rPr lang="en-US" sz="1600" dirty="0"/>
              <a:t> </a:t>
            </a:r>
            <a:r>
              <a:rPr lang="cs-CZ" sz="1600" dirty="0"/>
              <a:t>integrovaných</a:t>
            </a:r>
            <a:r>
              <a:rPr lang="en-US" sz="1600" dirty="0"/>
              <a:t> </a:t>
            </a:r>
            <a:r>
              <a:rPr lang="cs-CZ" sz="1600" dirty="0"/>
              <a:t>nástrojů</a:t>
            </a:r>
            <a:r>
              <a:rPr lang="en-US" sz="1600" dirty="0"/>
              <a:t> v IROP</a:t>
            </a:r>
            <a:r>
              <a:rPr lang="cs-CZ" sz="1600" dirty="0"/>
              <a:t>“</a:t>
            </a:r>
            <a:r>
              <a:rPr lang="cs-CZ" sz="1400" dirty="0"/>
              <a:t>.</a:t>
            </a:r>
          </a:p>
          <a:p>
            <a:pPr algn="just"/>
            <a:r>
              <a:rPr lang="cs-CZ" sz="1400" dirty="0"/>
              <a:t>Plánovány byly: </a:t>
            </a:r>
          </a:p>
          <a:p>
            <a:pPr lvl="1" algn="just"/>
            <a:r>
              <a:rPr lang="cs-CZ" sz="1400" dirty="0"/>
              <a:t>"Vyhodnocení systému výzev a procesu hodnocení projektů IROP“</a:t>
            </a:r>
          </a:p>
          <a:p>
            <a:pPr lvl="1" algn="just">
              <a:lnSpc>
                <a:spcPct val="100000"/>
              </a:lnSpc>
            </a:pPr>
            <a:r>
              <a:rPr lang="cs-CZ" sz="1400" dirty="0"/>
              <a:t>„Evaluace PO1 a PO3 IROP: Případové studie projektů“</a:t>
            </a:r>
          </a:p>
          <a:p>
            <a:pPr algn="just"/>
            <a:r>
              <a:rPr lang="cs-CZ" sz="1400" dirty="0"/>
              <a:t>Harmonogram obou evaluací byl posunut a tato změna je předmětem aktualizace EP IROP.</a:t>
            </a:r>
          </a:p>
          <a:p>
            <a:pPr algn="just"/>
            <a:r>
              <a:rPr lang="cs-CZ" sz="1400" dirty="0"/>
              <a:t>Pokračuje externí realizace Vyhodnocení vlivu Integrovaného regionálního operačního programu pro programové období 2021-2027 na životní prostředí.</a:t>
            </a:r>
          </a:p>
        </p:txBody>
      </p:sp>
    </p:spTree>
    <p:extLst>
      <p:ext uri="{BB962C8B-B14F-4D97-AF65-F5344CB8AC3E}">
        <p14:creationId xmlns:p14="http://schemas.microsoft.com/office/powerpoint/2010/main" val="2482114497"/>
      </p:ext>
    </p:extLst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Dokončené evaluace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78269"/>
            <a:ext cx="7863494" cy="4099859"/>
          </a:xfrm>
        </p:spPr>
        <p:txBody>
          <a:bodyPr/>
          <a:lstStyle/>
          <a:p>
            <a:pPr marL="0" indent="0">
              <a:buNone/>
            </a:pPr>
            <a:r>
              <a:rPr lang="cs-CZ" sz="1400" b="1" dirty="0"/>
              <a:t>Ex-ante evaluace Integrovaného regionálního operačního programu pro programové období 2021-2027</a:t>
            </a:r>
          </a:p>
          <a:p>
            <a:pPr marL="0" indent="0">
              <a:buNone/>
            </a:pPr>
            <a:endParaRPr lang="cs-CZ" sz="1400" b="1" dirty="0"/>
          </a:p>
          <a:p>
            <a:pPr lvl="1"/>
            <a:r>
              <a:rPr lang="cs-CZ" sz="1400" dirty="0"/>
              <a:t>Evaluace byla koncipována jako průběžná a doporučení, které evaluátor přinášel během jejího zpracování byla průběžně zohledněna či zapracována při tvorbě Programového dokumentu</a:t>
            </a:r>
          </a:p>
          <a:p>
            <a:pPr lvl="1"/>
            <a:r>
              <a:rPr lang="cs-CZ" sz="1400" dirty="0"/>
              <a:t>Ze Závěrečné zprávy evaluace vzešlo 32 doporučení</a:t>
            </a:r>
          </a:p>
          <a:p>
            <a:pPr lvl="1"/>
            <a:r>
              <a:rPr lang="cs-CZ" sz="1400" dirty="0"/>
              <a:t>ŘO IROP vyhodnotil jako </a:t>
            </a:r>
            <a:r>
              <a:rPr lang="cs-CZ" sz="1400" b="1" dirty="0"/>
              <a:t>relevantní 17 doporučení</a:t>
            </a:r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400" b="1" dirty="0"/>
              <a:t>Evaluace integrovaných nástrojů v IROP</a:t>
            </a:r>
          </a:p>
          <a:p>
            <a:pPr marL="0" indent="0">
              <a:buNone/>
            </a:pPr>
            <a:endParaRPr lang="cs-CZ" sz="1400" dirty="0"/>
          </a:p>
          <a:p>
            <a:pPr lvl="1"/>
            <a:r>
              <a:rPr lang="cs-CZ" sz="1400" dirty="0"/>
              <a:t>Ze Závěrečné zprávy evaluace vzešlo 13 doporučení</a:t>
            </a:r>
          </a:p>
          <a:p>
            <a:pPr lvl="1"/>
            <a:r>
              <a:rPr lang="cs-CZ" sz="1400" dirty="0"/>
              <a:t>ŘO IROP vyhodnotil jako zcela či částečně </a:t>
            </a:r>
            <a:r>
              <a:rPr lang="cs-CZ" sz="1400" b="1" dirty="0"/>
              <a:t>relevantní 12 doporučení</a:t>
            </a:r>
          </a:p>
          <a:p>
            <a:pPr marL="3429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533590"/>
      </p:ext>
    </p:extLst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1460498"/>
          </a:xfrm>
        </p:spPr>
        <p:txBody>
          <a:bodyPr/>
          <a:lstStyle/>
          <a:p>
            <a:r>
              <a:rPr lang="cs-CZ" dirty="0"/>
              <a:t>Ex-ante evaluace IROP 2021-2027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r>
              <a:rPr lang="cs-CZ" dirty="0"/>
              <a:t>Hlavní zjištění: </a:t>
            </a:r>
          </a:p>
          <a:p>
            <a:pPr marL="342900" lvl="1" indent="0">
              <a:buNone/>
            </a:pPr>
            <a:endParaRPr lang="cs-CZ" dirty="0"/>
          </a:p>
          <a:p>
            <a:pPr lvl="1"/>
            <a:r>
              <a:rPr lang="cs-CZ" dirty="0"/>
              <a:t>Program v souladu s Dohodou o partnerství pro programové období 2021-2027.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Navržené aktivity přispějí k řešení identifikovaných problémů a k dosažení vytyčených cílů programu.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 programu není potenciál pro úspěšné využití finančních nástrojů, neboť realizovatelné investice nevytvářejí dodatečné příjmy nebo úspory umožňující splacení finančního nástroje.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Navržená indikátorová soustava je relevantní, některé očekávané výstupy nebo přínosy nejsou navrženými indikátory pokryty. </a:t>
            </a:r>
          </a:p>
          <a:p>
            <a:pPr lvl="1"/>
            <a:endParaRPr lang="cs-CZ" dirty="0"/>
          </a:p>
          <a:p>
            <a:pPr marL="342900" lvl="1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7580918"/>
      </p:ext>
    </p:extLst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integrovaných nástrojů v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Zjištění: Podstatný problém v integrovaných nástrojích je </a:t>
            </a:r>
            <a:r>
              <a:rPr lang="cs-CZ" b="1" dirty="0"/>
              <a:t>nejednotnost metodického postupu mezi operačními programy</a:t>
            </a:r>
            <a:r>
              <a:rPr lang="cs-CZ" dirty="0"/>
              <a:t>. Časově provázat výzvy pro infrastrukturní a měkké sociální projekty z IROP a OPZ).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Doporučení: Zajistit maximální sjednocení metodického prostředí napříč operačními programy.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Doporučení: Časově provázat relevantní výzvy pro navazující projekty (např. pro měkké sociální projekty OPZ a infrastrukturní projekty IROP).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Doporučení: Sjednotit podmínky týkající se stejných cílových skupin.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Úkol: Využít možností daných JNR a pracovních platforem k metodickému sjednocení postupů a procesů.</a:t>
            </a:r>
          </a:p>
        </p:txBody>
      </p:sp>
    </p:spTree>
    <p:extLst>
      <p:ext uri="{BB962C8B-B14F-4D97-AF65-F5344CB8AC3E}">
        <p14:creationId xmlns:p14="http://schemas.microsoft.com/office/powerpoint/2010/main" val="4184806899"/>
      </p:ext>
    </p:extLst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B6275-D07D-46F4-B335-60F466E7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integrovaných nástrojů v IROP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01F2C-8039-4543-92FF-C01479A1E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Zjištění: Strategie ITI/IPRÚ se zaměřují </a:t>
            </a:r>
            <a:r>
              <a:rPr lang="cs-CZ" b="1" dirty="0"/>
              <a:t>jen</a:t>
            </a:r>
            <a:r>
              <a:rPr lang="cs-CZ" dirty="0"/>
              <a:t> na </a:t>
            </a:r>
            <a:r>
              <a:rPr lang="cs-CZ" b="1" dirty="0"/>
              <a:t>aktivity</a:t>
            </a:r>
            <a:r>
              <a:rPr lang="cs-CZ" dirty="0"/>
              <a:t>, které je možné </a:t>
            </a:r>
            <a:r>
              <a:rPr lang="cs-CZ" b="1" dirty="0"/>
              <a:t>z</a:t>
            </a:r>
            <a:r>
              <a:rPr lang="cs-CZ" dirty="0"/>
              <a:t> vybraných </a:t>
            </a:r>
            <a:r>
              <a:rPr lang="cs-CZ" b="1" dirty="0"/>
              <a:t>operačních programů</a:t>
            </a:r>
            <a:r>
              <a:rPr lang="cs-CZ" dirty="0"/>
              <a:t> realizovat.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Doporučení: upravit způsob vzniku strategií tak, aby v mnohem větší míře kombinovaly </a:t>
            </a:r>
            <a:r>
              <a:rPr lang="cs-CZ" b="1" dirty="0"/>
              <a:t>prostředky ze všech dostupných zdrojů</a:t>
            </a:r>
            <a:r>
              <a:rPr lang="cs-CZ" dirty="0"/>
              <a:t> (národní zdroje, krajské, městské rozpočty, prostředky dalších aktérů v území atd.).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Reakce ŘO: Návrh MP INRAP umožňuje strategie rozpracovat šířeji, aby mohly obsahovat i záměry a prostředky z více zdrojů. Jejich využití je v gesci jednotlivých nositelů. </a:t>
            </a:r>
          </a:p>
        </p:txBody>
      </p:sp>
    </p:spTree>
    <p:extLst>
      <p:ext uri="{BB962C8B-B14F-4D97-AF65-F5344CB8AC3E}">
        <p14:creationId xmlns:p14="http://schemas.microsoft.com/office/powerpoint/2010/main" val="872806639"/>
      </p:ext>
    </p:extLst>
  </p:cSld>
  <p:clrMapOvr>
    <a:masterClrMapping/>
  </p:clrMapOvr>
  <p:transition spd="slow"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97F19-46E1-4D68-A6E1-5747AB89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integrovaných nástrojů v IROP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C836D-FEFA-41A2-87E8-27CDD989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Zjištění: </a:t>
            </a:r>
            <a:r>
              <a:rPr lang="cs-CZ" b="1" dirty="0"/>
              <a:t>konkrétní témata</a:t>
            </a:r>
            <a:r>
              <a:rPr lang="cs-CZ" dirty="0"/>
              <a:t>, která se ukazují jako nejvíce profitující z fungování integrovaných nástrojů: </a:t>
            </a:r>
          </a:p>
          <a:p>
            <a:pPr marL="0" indent="0">
              <a:buNone/>
            </a:pPr>
            <a:endParaRPr lang="cs-CZ" dirty="0"/>
          </a:p>
          <a:p>
            <a:pPr marL="600075" lvl="1" indent="-257175">
              <a:buFont typeface="+mj-lt"/>
              <a:buAutoNum type="arabicPeriod"/>
            </a:pPr>
            <a:r>
              <a:rPr lang="cs-CZ" dirty="0"/>
              <a:t>Na sebe navazující dopravní infrastruktura, </a:t>
            </a:r>
            <a:r>
              <a:rPr lang="cs-CZ" dirty="0" err="1"/>
              <a:t>cyklodoprava</a:t>
            </a:r>
            <a:r>
              <a:rPr lang="cs-CZ" dirty="0"/>
              <a:t> i bezpečnostní opatření ve více lokalitách.</a:t>
            </a:r>
          </a:p>
          <a:p>
            <a:pPr marL="600075" lvl="1" indent="-257175">
              <a:buFont typeface="+mj-lt"/>
              <a:buAutoNum type="arabicPeriod"/>
            </a:pPr>
            <a:endParaRPr lang="cs-CZ" dirty="0"/>
          </a:p>
          <a:p>
            <a:pPr marL="600075" lvl="1" indent="-257175">
              <a:buFont typeface="+mj-lt"/>
              <a:buAutoNum type="arabicPeriod"/>
            </a:pPr>
            <a:r>
              <a:rPr lang="cs-CZ" dirty="0"/>
              <a:t>Komplexní sociální projekty, které umožňují </a:t>
            </a:r>
            <a:r>
              <a:rPr lang="cs-CZ" dirty="0" err="1"/>
              <a:t>provazbu</a:t>
            </a:r>
            <a:r>
              <a:rPr lang="cs-CZ" dirty="0"/>
              <a:t> s investičními aktivitami (rekonstrukce prostor sociálních služeb, nákup vozidel pro terénní sociální služby či rozvoj sociálního bydlení). </a:t>
            </a:r>
          </a:p>
          <a:p>
            <a:pPr marL="600075" lvl="1" indent="-257175">
              <a:buFont typeface="+mj-lt"/>
              <a:buAutoNum type="arabicPeriod"/>
            </a:pPr>
            <a:endParaRPr lang="cs-CZ" dirty="0"/>
          </a:p>
          <a:p>
            <a:pPr marL="600075" lvl="1" indent="-257175">
              <a:buFont typeface="+mj-lt"/>
              <a:buAutoNum type="arabicPeriod"/>
            </a:pPr>
            <a:r>
              <a:rPr lang="cs-CZ" dirty="0"/>
              <a:t>Projekty umožňující spolupráci většího množství aktérů. V tomto případě nemusí nutně docházet k propojování více jednotlivých projektů, ale spíše subjektů v rámci jednoho projektu (podniky a sociální služby apod.). </a:t>
            </a:r>
          </a:p>
        </p:txBody>
      </p:sp>
    </p:spTree>
    <p:extLst>
      <p:ext uri="{BB962C8B-B14F-4D97-AF65-F5344CB8AC3E}">
        <p14:creationId xmlns:p14="http://schemas.microsoft.com/office/powerpoint/2010/main" val="2744204939"/>
      </p:ext>
    </p:extLst>
  </p:cSld>
  <p:clrMapOvr>
    <a:masterClrMapping/>
  </p:clrMapOvr>
  <p:transition spd="slow">
    <p:pu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96F20-6A46-4E9A-A26D-7E7D3D5D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integrovaných nástrojů v IROP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E1AF7-4AE7-463B-A456-A2698F994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Zjištění: Problém s přetížením hodnotitelů a s tím spojené zdržení při realizaci projektů.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Doporučení: Zajistit dostatečné kapacity hodnotitelů CRR – využít zejména zrušení Zprostředkujících subjektů a pokusit se tak pracovníky této instituce dostat do CRR.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Reakce ŘO: Doporučení </a:t>
            </a:r>
            <a:r>
              <a:rPr lang="cs-CZ" b="1" dirty="0"/>
              <a:t>není relevantní</a:t>
            </a:r>
            <a:r>
              <a:rPr lang="cs-CZ" dirty="0"/>
              <a:t>. Zajištění dostatečných kapacit hodnotitelů CRR navrhovaným způsobem není možné. CRR bude jediným zprostředkujícím subjektem.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Doporučení: Minimalizovat kolové výzvy a naopak ve větší míře využívat výzev průběžných. Jejich výhodou je, že nedochází k nakupení žádostí na jeden čas, kapacity hodnotitelů jsou tedy méně zatíženy.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Reakce ŘO: Minimalizace kolových výzev je v budoucím programovém období avizována, tj. budou upřednostněny průběžné výzvy.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92038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53" y="2332822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4. Informace o stavu realizace programu</a:t>
            </a:r>
          </a:p>
        </p:txBody>
      </p:sp>
    </p:spTree>
    <p:extLst>
      <p:ext uri="{BB962C8B-B14F-4D97-AF65-F5344CB8AC3E}">
        <p14:creationId xmlns:p14="http://schemas.microsoft.com/office/powerpoint/2010/main" val="390358776"/>
      </p:ext>
    </p:extLst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v realizaci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Vyhodnocení vlivu Integrovaného regionálního operačního programu pro programové období 2021-2027 na životní prostředí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dirty="0"/>
              <a:t>Jde o posouzení vlivů na životní prostředí (proces SEA)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Realizováno externím dodavatelem – Českou zemědělskou univerzitou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Zahájena v srpnu 2019, ukončena do konce roku 2021 (stanovisko SEA do konce října 2021)</a:t>
            </a:r>
          </a:p>
        </p:txBody>
      </p:sp>
    </p:spTree>
    <p:extLst>
      <p:ext uri="{BB962C8B-B14F-4D97-AF65-F5344CB8AC3E}">
        <p14:creationId xmlns:p14="http://schemas.microsoft.com/office/powerpoint/2010/main" val="942045911"/>
      </p:ext>
    </p:extLst>
  </p:cSld>
  <p:clrMapOvr>
    <a:masterClrMapping/>
  </p:clrMapOvr>
  <p:transition spd="slow">
    <p:pu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22B96-DF7C-4D75-8704-D92F64DF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08" y="2569369"/>
            <a:ext cx="7281017" cy="1095374"/>
          </a:xfrm>
        </p:spPr>
        <p:txBody>
          <a:bodyPr/>
          <a:lstStyle/>
          <a:p>
            <a:r>
              <a:rPr lang="cs-CZ" dirty="0"/>
              <a:t>8. Aktualizace Evaluačního plánu IROP</a:t>
            </a:r>
          </a:p>
        </p:txBody>
      </p:sp>
    </p:spTree>
    <p:extLst>
      <p:ext uri="{BB962C8B-B14F-4D97-AF65-F5344CB8AC3E}">
        <p14:creationId xmlns:p14="http://schemas.microsoft.com/office/powerpoint/2010/main" val="3803932861"/>
      </p:ext>
    </p:extLst>
  </p:cSld>
  <p:clrMapOvr>
    <a:masterClrMapping/>
  </p:clrMapOvr>
  <p:transition spd="slow">
    <p:push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EP IROP: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63881"/>
            <a:ext cx="7863494" cy="4496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/>
              <a:t>Aktualizace EP zohledňuje tyto změny:</a:t>
            </a:r>
            <a:endParaRPr lang="cs-CZ" sz="1400" dirty="0"/>
          </a:p>
          <a:p>
            <a:pPr lvl="1"/>
            <a:r>
              <a:rPr lang="cs-CZ" sz="1400" dirty="0"/>
              <a:t>Snížení kapacity evaluační jednotky IROP ze 2 FTE na 1 FTE</a:t>
            </a:r>
          </a:p>
          <a:p>
            <a:pPr lvl="1"/>
            <a:r>
              <a:rPr lang="cs-CZ" sz="1400" dirty="0"/>
              <a:t>Úpravy harmonogramů plánovaných evaluací </a:t>
            </a:r>
          </a:p>
          <a:p>
            <a:pPr marL="342900" lvl="1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V současnosti zapojil ŘO IROP dalšího zaměstnance ŘO do evaluační činnosti na částečný úvazek a navýšil tak kapacitu EJ IROP na 1,5 FTE</a:t>
            </a:r>
          </a:p>
          <a:p>
            <a:pPr marL="0" indent="0">
              <a:buNone/>
            </a:pPr>
            <a:endParaRPr lang="cs-CZ" sz="1400" dirty="0"/>
          </a:p>
          <a:p>
            <a:pPr marL="0" indent="0" algn="just">
              <a:buNone/>
            </a:pPr>
            <a:r>
              <a:rPr lang="cs-CZ" sz="1400" b="1" dirty="0"/>
              <a:t>Evaluace, u kterých došlo k posunu harmonogramu:</a:t>
            </a:r>
          </a:p>
          <a:p>
            <a:pPr lvl="1" algn="just"/>
            <a:r>
              <a:rPr lang="cs-CZ" sz="1400" dirty="0"/>
              <a:t>„Evaluace PO1 a PO3 IROP: Případové studie projektů 1Q“</a:t>
            </a:r>
          </a:p>
          <a:p>
            <a:pPr lvl="1" algn="just"/>
            <a:r>
              <a:rPr lang="cs-CZ" sz="1400" dirty="0"/>
              <a:t>„Vyhodnocení systému výzev a procesu hodnocení projektů IROP“</a:t>
            </a:r>
          </a:p>
          <a:p>
            <a:pPr lvl="1" algn="just"/>
            <a:r>
              <a:rPr lang="cs-CZ" sz="1400" dirty="0"/>
              <a:t>„Vyhodnocení IT investic v oblasti základního a středního školství“</a:t>
            </a:r>
          </a:p>
          <a:p>
            <a:pPr lvl="1" algn="just"/>
            <a:r>
              <a:rPr lang="cs-CZ" sz="1400" dirty="0"/>
              <a:t>„Vyhodnocování efektivity realizovaných komunikačních nástrojů ŘO IROP II.“</a:t>
            </a:r>
          </a:p>
          <a:p>
            <a:pPr lvl="1" algn="just"/>
            <a:endParaRPr lang="cs-CZ" sz="1400" dirty="0"/>
          </a:p>
          <a:p>
            <a:pPr marL="0" indent="0" algn="just">
              <a:buNone/>
            </a:pPr>
            <a:r>
              <a:rPr lang="cs-CZ" sz="1400" dirty="0"/>
              <a:t>Další postup při rozvrhování a realizaci EP IROP vychází z priority, kterou je včasná realizace a dokončení především výsledkových evaluací IROP. </a:t>
            </a:r>
          </a:p>
          <a:p>
            <a:pPr marL="0" indent="0" algn="just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57329567"/>
      </p:ext>
    </p:extLst>
  </p:cSld>
  <p:clrMapOvr>
    <a:masterClrMapping/>
  </p:clrMapOvr>
  <p:transition spd="slow">
    <p:push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harmonogramu EP IROP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83870"/>
              </p:ext>
            </p:extLst>
          </p:nvPr>
        </p:nvGraphicFramePr>
        <p:xfrm>
          <a:off x="858852" y="1825624"/>
          <a:ext cx="7426296" cy="3575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367">
                  <a:extLst>
                    <a:ext uri="{9D8B030D-6E8A-4147-A177-3AD203B41FA5}">
                      <a16:colId xmlns:a16="http://schemas.microsoft.com/office/drawing/2014/main" val="886735801"/>
                    </a:ext>
                  </a:extLst>
                </a:gridCol>
                <a:gridCol w="1718352">
                  <a:extLst>
                    <a:ext uri="{9D8B030D-6E8A-4147-A177-3AD203B41FA5}">
                      <a16:colId xmlns:a16="http://schemas.microsoft.com/office/drawing/2014/main" val="3553932812"/>
                    </a:ext>
                  </a:extLst>
                </a:gridCol>
                <a:gridCol w="1520577">
                  <a:extLst>
                    <a:ext uri="{9D8B030D-6E8A-4147-A177-3AD203B41FA5}">
                      <a16:colId xmlns:a16="http://schemas.microsoft.com/office/drawing/2014/main" val="949115252"/>
                    </a:ext>
                  </a:extLst>
                </a:gridCol>
              </a:tblGrid>
              <a:tr h="398297"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Evaluace s upraveným</a:t>
                      </a:r>
                      <a:r>
                        <a:rPr lang="cs-CZ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harmonogramem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5136"/>
                  </a:ext>
                </a:extLst>
              </a:tr>
              <a:tr h="613593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evaluace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Původní harmonogram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Nový harmonogram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600512"/>
                  </a:ext>
                </a:extLst>
              </a:tr>
              <a:tr h="570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„Evaluace PO1 a PO3 IROP: Případové studie projektů“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1Q 2021-4Q 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4Q 2021-3Q 2022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5863880"/>
                  </a:ext>
                </a:extLst>
              </a:tr>
              <a:tr h="682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„Vyhodnocení systému výzev a procesu hodnocení projektů IROP“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2Q 2021-3Q</a:t>
                      </a:r>
                      <a:r>
                        <a:rPr lang="cs-CZ" sz="1100" baseline="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cs-CZ" sz="1100" dirty="0">
                        <a:solidFill>
                          <a:srgbClr val="4C4C4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4Q 2021-3Q</a:t>
                      </a:r>
                      <a:r>
                        <a:rPr lang="cs-CZ" sz="1100" baseline="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</a:t>
                      </a:r>
                      <a:endParaRPr lang="cs-CZ" sz="1100" dirty="0">
                        <a:solidFill>
                          <a:srgbClr val="4C4C4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12328056"/>
                  </a:ext>
                </a:extLst>
              </a:tr>
              <a:tr h="655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„Vyhodnocení IT investic v oblasti základního a středního školství“ 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3Q 2021-1Q 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1Q 2022-3Q 2022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2041269"/>
                  </a:ext>
                </a:extLst>
              </a:tr>
              <a:tr h="655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„Vyhodnocování efektivity realizovaných komunikačních nástrojů ŘO IROP II.“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1Q 2021-4Q 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2Q 2022-4Q 2022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471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140397"/>
      </p:ext>
    </p:extLst>
  </p:cSld>
  <p:clrMapOvr>
    <a:masterClrMapping/>
  </p:clrMapOvr>
  <p:transition spd="slow">
    <p:push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466C8-41B6-40FB-8A80-6ED4A744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56" y="2558582"/>
            <a:ext cx="8511611" cy="146049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9. Informace o stavu přípravy IROP </a:t>
            </a:r>
            <a:br>
              <a:rPr lang="cs-CZ" dirty="0"/>
            </a:br>
            <a:r>
              <a:rPr lang="cs-CZ" dirty="0"/>
              <a:t>2021 - 2027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028855"/>
      </p:ext>
    </p:extLst>
  </p:cSld>
  <p:clrMapOvr>
    <a:masterClrMapping/>
  </p:clrMapOvr>
  <p:transition spd="slow">
    <p:push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Stav příprav IROP od května 2020</a:t>
            </a:r>
          </a:p>
        </p:txBody>
      </p:sp>
      <p:sp>
        <p:nvSpPr>
          <p:cNvPr id="5" name="Google Shape;158;p23"/>
          <p:cNvSpPr txBox="1">
            <a:spLocks noGrp="1"/>
          </p:cNvSpPr>
          <p:nvPr>
            <p:ph idx="1"/>
          </p:nvPr>
        </p:nvSpPr>
        <p:spPr>
          <a:xfrm>
            <a:off x="466928" y="1663431"/>
            <a:ext cx="8025216" cy="439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Vnitřní připomínkové řízení na MMR k PD IROP – </a:t>
            </a:r>
            <a:r>
              <a:rPr lang="cs-CZ" sz="1600" b="1" dirty="0"/>
              <a:t>30 připomínek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Meziresortní připomínkové řízení k PD IROP – </a:t>
            </a:r>
            <a:r>
              <a:rPr lang="cs-CZ" sz="1600" b="1" dirty="0"/>
              <a:t>300 připomínek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Vypořádání připomínek EK k PD IROP ve dvou kolech – </a:t>
            </a:r>
            <a:r>
              <a:rPr lang="cs-CZ" sz="1600" b="1" dirty="0"/>
              <a:t>177 připomínek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Jednání s Evropskou komisí k PD IROP a k Dohodě o partnerství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Roadshow IROP 2021-2027 po zbývajících krajských městech (Brno, Zlín, Plzeň, Praha)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Jednání s MŽP k rozmezí u zelené infrastruktury mezi IROP a OPŽP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Rozdělení alokace pro jednotlivá ITI (k dořešení alokace pro ZŠ) 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Příprava požadavků na programové rámce integrovaných strategií ITI a CLLD</a:t>
            </a:r>
            <a:endParaRPr lang="en-US" sz="2000" dirty="0"/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Aktuálně probíhá SEA k PD IROP - do konce října 2021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cs-CZ" sz="1600" dirty="0"/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cs-CZ" sz="1600" dirty="0"/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cs-CZ" sz="1600" dirty="0"/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cs-CZ" sz="1600" dirty="0"/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cs-CZ" sz="1600" dirty="0"/>
          </a:p>
          <a:p>
            <a:pPr marL="800100" lvl="1" indent="-342900">
              <a:buFont typeface="+mj-lt"/>
              <a:buAutoNum type="arabicPeriod"/>
            </a:pPr>
            <a:endParaRPr lang="cs-CZ" sz="1600" dirty="0"/>
          </a:p>
          <a:p>
            <a:pPr marL="800100" lvl="1" indent="-342900">
              <a:buFont typeface="+mj-lt"/>
              <a:buAutoNum type="arabicPeriod"/>
            </a:pPr>
            <a:endParaRPr lang="cs-CZ" sz="2000" dirty="0"/>
          </a:p>
          <a:p>
            <a:pPr marL="457200" lvl="1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3058375"/>
      </p:ext>
    </p:extLst>
  </p:cSld>
  <p:clrMapOvr>
    <a:masterClrMapping/>
  </p:clrMapOvr>
  <p:transition spd="slow">
    <p:push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Další kroky v přípravě IROP</a:t>
            </a:r>
          </a:p>
        </p:txBody>
      </p:sp>
      <p:sp>
        <p:nvSpPr>
          <p:cNvPr id="5" name="Google Shape;158;p23"/>
          <p:cNvSpPr txBox="1">
            <a:spLocks noGrp="1"/>
          </p:cNvSpPr>
          <p:nvPr>
            <p:ph idx="1"/>
          </p:nvPr>
        </p:nvSpPr>
        <p:spPr>
          <a:xfrm>
            <a:off x="466928" y="1663431"/>
            <a:ext cx="8025216" cy="439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600" dirty="0"/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cs-CZ" sz="1600" dirty="0"/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cs-CZ" sz="1600" dirty="0"/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cs-CZ" sz="1600" dirty="0"/>
          </a:p>
          <a:p>
            <a:pPr marL="800100" lvl="1" indent="-342900">
              <a:buFont typeface="+mj-lt"/>
              <a:buAutoNum type="arabicPeriod"/>
            </a:pPr>
            <a:endParaRPr lang="cs-CZ" sz="1600" dirty="0"/>
          </a:p>
          <a:p>
            <a:pPr marL="800100" lvl="1" indent="-342900">
              <a:buFont typeface="+mj-lt"/>
              <a:buAutoNum type="arabicPeriod"/>
            </a:pPr>
            <a:endParaRPr lang="cs-CZ" sz="2000" dirty="0"/>
          </a:p>
          <a:p>
            <a:pPr marL="457200" lvl="1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</a:pPr>
            <a:endParaRPr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13595"/>
              </p:ext>
            </p:extLst>
          </p:nvPr>
        </p:nvGraphicFramePr>
        <p:xfrm>
          <a:off x="800100" y="1573824"/>
          <a:ext cx="7692045" cy="4144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774">
                  <a:extLst>
                    <a:ext uri="{9D8B030D-6E8A-4147-A177-3AD203B41FA5}">
                      <a16:colId xmlns:a16="http://schemas.microsoft.com/office/drawing/2014/main" val="1668622879"/>
                    </a:ext>
                  </a:extLst>
                </a:gridCol>
                <a:gridCol w="1748827">
                  <a:extLst>
                    <a:ext uri="{9D8B030D-6E8A-4147-A177-3AD203B41FA5}">
                      <a16:colId xmlns:a16="http://schemas.microsoft.com/office/drawing/2014/main" val="2592272148"/>
                    </a:ext>
                  </a:extLst>
                </a:gridCol>
                <a:gridCol w="1982444">
                  <a:extLst>
                    <a:ext uri="{9D8B030D-6E8A-4147-A177-3AD203B41FA5}">
                      <a16:colId xmlns:a16="http://schemas.microsoft.com/office/drawing/2014/main" val="1027099972"/>
                    </a:ext>
                  </a:extLst>
                </a:gridCol>
              </a:tblGrid>
              <a:tr h="408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Úkol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Termín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Garant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8101475"/>
                  </a:ext>
                </a:extLst>
              </a:tr>
              <a:tr h="3919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Jednání s Evropskou komisí k</a:t>
                      </a:r>
                      <a:r>
                        <a:rPr lang="cs-CZ" sz="13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IROP a DoP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– 19. 10. 2021</a:t>
                      </a:r>
                      <a:endParaRPr lang="en-US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ŘO IROP/EK/MMR-NOK</a:t>
                      </a:r>
                      <a:endParaRPr lang="en-US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5205873"/>
                  </a:ext>
                </a:extLst>
              </a:tr>
              <a:tr h="4040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Finalizace SEA k PD</a:t>
                      </a:r>
                      <a:r>
                        <a:rPr lang="cs-CZ" sz="13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IROP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říjen 2021 </a:t>
                      </a:r>
                      <a:endParaRPr lang="en-US" sz="13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MŽP</a:t>
                      </a:r>
                      <a:endParaRPr lang="en-US" sz="13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426778"/>
                  </a:ext>
                </a:extLst>
              </a:tr>
              <a:tr h="4862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Schválení</a:t>
                      </a:r>
                      <a:r>
                        <a:rPr lang="cs-CZ" sz="13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PD IROP vládou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říjen/listopad 2021 </a:t>
                      </a:r>
                      <a:endParaRPr lang="en-US" sz="13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ŘO IROP</a:t>
                      </a:r>
                      <a:endParaRPr lang="en-US" sz="13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573444"/>
                  </a:ext>
                </a:extLst>
              </a:tr>
              <a:tr h="7649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Oficiální odeslání PD IROP na EK  a začátek formálního vyjednávání s EK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 schválení PD IROP vládou  </a:t>
                      </a:r>
                      <a:endParaRPr lang="en-US" sz="13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ŘO IROP</a:t>
                      </a:r>
                      <a:endParaRPr lang="en-US" sz="13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122688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 jednání Monitorovacího výboru IROP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17. 12. 2021</a:t>
                      </a:r>
                      <a:endParaRPr lang="en-US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ŘO IROP</a:t>
                      </a:r>
                      <a:endParaRPr lang="en-US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663850"/>
                  </a:ext>
                </a:extLst>
              </a:tr>
              <a:tr h="436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Schválení PD IROP  Evropskou komisí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začátek roku 2022</a:t>
                      </a:r>
                      <a:endParaRPr lang="en-US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</a:t>
                      </a:r>
                      <a:endParaRPr lang="en-US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903990"/>
                  </a:ext>
                </a:extLst>
              </a:tr>
              <a:tr h="4478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jednání Monitorovacího</a:t>
                      </a:r>
                      <a:r>
                        <a:rPr lang="cs-CZ" sz="13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výboru</a:t>
                      </a: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IROP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čtvrtletí 2022</a:t>
                      </a:r>
                      <a:endParaRPr lang="en-US" sz="13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 IROP</a:t>
                      </a:r>
                      <a:endParaRPr lang="en-US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958954"/>
                  </a:ext>
                </a:extLst>
              </a:tr>
              <a:tr h="3629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Vyhlášení prvních výzev v IROP 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čtvrtletí 2022</a:t>
                      </a:r>
                      <a:endParaRPr lang="en-US" sz="13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ŘO IROP</a:t>
                      </a:r>
                      <a:endParaRPr lang="en-US" sz="13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839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982425"/>
      </p:ext>
    </p:extLst>
  </p:cSld>
  <p:clrMapOvr>
    <a:masterClrMapping/>
  </p:clrMapOvr>
  <p:transition spd="slow">
    <p:push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1CFDE-A20D-4832-A9F4-F4E36FF9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14" y="638592"/>
            <a:ext cx="7863494" cy="1006474"/>
          </a:xfrm>
        </p:spPr>
        <p:txBody>
          <a:bodyPr>
            <a:normAutofit fontScale="90000"/>
          </a:bodyPr>
          <a:lstStyle/>
          <a:p>
            <a:r>
              <a:rPr lang="cs-CZ" dirty="0"/>
              <a:t>Roadshow IROP - představení IROP 2021-2027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7C4D76-C617-49B7-8DF3-B0AB28E1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2" y="1552013"/>
            <a:ext cx="7863494" cy="4411823"/>
          </a:xfrm>
        </p:spPr>
        <p:txBody>
          <a:bodyPr>
            <a:normAutofit fontScale="92500" lnSpcReduction="10000"/>
          </a:bodyPr>
          <a:lstStyle/>
          <a:p>
            <a:pPr marL="266700" indent="-266700"/>
            <a:r>
              <a:rPr lang="cs-CZ" sz="1600" dirty="0"/>
              <a:t>Cíl Roadshow IROP:</a:t>
            </a:r>
          </a:p>
          <a:p>
            <a:pPr marL="735013" indent="-285750">
              <a:buFont typeface="Courier New" panose="02070309020205020404" pitchFamily="49" charset="0"/>
              <a:buChar char="o"/>
            </a:pPr>
            <a:r>
              <a:rPr lang="cs-CZ" sz="1600" dirty="0"/>
              <a:t>představení změn a novinek v IROP pro období 2021-2027;</a:t>
            </a:r>
          </a:p>
          <a:p>
            <a:pPr marL="735013" indent="-285750">
              <a:buFont typeface="Courier New" panose="02070309020205020404" pitchFamily="49" charset="0"/>
              <a:buChar char="o"/>
            </a:pPr>
            <a:r>
              <a:rPr lang="cs-CZ" sz="1600" dirty="0"/>
              <a:t>představení nastavení a zaměření Integrovaných územních investic (ITI)</a:t>
            </a:r>
            <a:br>
              <a:rPr lang="cs-CZ" sz="1600" dirty="0"/>
            </a:br>
            <a:r>
              <a:rPr lang="cs-CZ" sz="1600" dirty="0"/>
              <a:t> a Komunitně vedeného místního rozvoje (CLLD) pro období 2021-2027.</a:t>
            </a:r>
          </a:p>
          <a:p>
            <a:pPr marL="534988" indent="-85725">
              <a:buNone/>
            </a:pPr>
            <a:endParaRPr lang="cs-CZ" sz="1600" dirty="0"/>
          </a:p>
          <a:p>
            <a:pPr algn="just"/>
            <a:r>
              <a:rPr lang="cs-CZ" sz="1600" dirty="0"/>
              <a:t>Roadshow v číslech:</a:t>
            </a:r>
          </a:p>
          <a:p>
            <a:pPr marL="735013" indent="-285750" algn="just">
              <a:buFont typeface="Courier New" panose="02070309020205020404" pitchFamily="49" charset="0"/>
              <a:buChar char="o"/>
            </a:pPr>
            <a:r>
              <a:rPr lang="cs-CZ" sz="1600" dirty="0"/>
              <a:t>14. 10. 2019 zahájení v Praze a po dvojím přerušení kvůli pandemické situaci, byla  ukončena v 14. 9. 2021 opět v Praze;</a:t>
            </a:r>
          </a:p>
          <a:p>
            <a:pPr marL="735013" indent="-285750" algn="just" defTabSz="982663">
              <a:buFont typeface="Courier New" panose="02070309020205020404" pitchFamily="49" charset="0"/>
              <a:buChar char="o"/>
            </a:pPr>
            <a:r>
              <a:rPr lang="cs-CZ" sz="1600" dirty="0"/>
              <a:t>12 krajských měst + Praha;</a:t>
            </a:r>
          </a:p>
          <a:p>
            <a:pPr marL="733425" indent="-285750" algn="just" defTabSz="982663">
              <a:buFont typeface="Courier New" panose="02070309020205020404" pitchFamily="49" charset="0"/>
              <a:buChar char="o"/>
            </a:pPr>
            <a:r>
              <a:rPr lang="cs-CZ" sz="1600" dirty="0"/>
              <a:t>1756 účastníků. </a:t>
            </a:r>
          </a:p>
          <a:p>
            <a:pPr marL="449263" indent="0" algn="just" defTabSz="982663">
              <a:buNone/>
            </a:pPr>
            <a:endParaRPr lang="cs-CZ" sz="1600" dirty="0"/>
          </a:p>
          <a:p>
            <a:pPr algn="just"/>
            <a:r>
              <a:rPr lang="cs-CZ" sz="1600" dirty="0"/>
              <a:t>Vzhledem k velkému zájmu o dané téma a přání účastníku o opakování akce i v roce 2022,  plánuje CRR v příštím roce uskutečnit sérii seminářů, navazujících na Roadshow IROP na regionální úrovni.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547110"/>
      </p:ext>
    </p:extLst>
  </p:cSld>
  <p:clrMapOvr>
    <a:masterClrMapping/>
  </p:clrMapOvr>
  <p:transition spd="slow">
    <p:push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697939" y="588897"/>
            <a:ext cx="7603958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>
                <a:solidFill>
                  <a:srgbClr val="1D7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Konzultační servis IROP</a:t>
            </a:r>
            <a:endParaRPr lang="en-US" sz="2500" dirty="0">
              <a:solidFill>
                <a:srgbClr val="1D71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7">
            <a:extLst>
              <a:ext uri="{FF2B5EF4-FFF2-40B4-BE49-F238E27FC236}">
                <a16:creationId xmlns:a16="http://schemas.microsoft.com/office/drawing/2014/main" id="{27366370-8B3A-43B0-837D-161D6DB23900}"/>
              </a:ext>
            </a:extLst>
          </p:cNvPr>
          <p:cNvSpPr txBox="1">
            <a:spLocks/>
          </p:cNvSpPr>
          <p:nvPr/>
        </p:nvSpPr>
        <p:spPr>
          <a:xfrm>
            <a:off x="433352" y="1286934"/>
            <a:ext cx="8133132" cy="5251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500" b="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průběhu roku 2021 spuštěna nová </a:t>
            </a: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aplikace </a:t>
            </a:r>
            <a:r>
              <a:rPr lang="cs-CZ" sz="1500" b="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 zadávání a zodpovídání dotazů žadatelů a zpracovatelů </a:t>
            </a:r>
            <a:r>
              <a:rPr lang="cs-CZ" sz="1500" u="sng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podáním žádosti o podporu</a:t>
            </a:r>
          </a:p>
          <a:p>
            <a:pPr marL="171450" lvl="1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cs-CZ" sz="1500" u="sng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500" b="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je umístěna na </a:t>
            </a: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webových stránkách Centra </a:t>
            </a:r>
            <a:r>
              <a:rPr lang="cs-CZ" sz="1500" b="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 </a:t>
            </a: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preferovaným způsobem komunikace </a:t>
            </a:r>
            <a:r>
              <a:rPr lang="cs-CZ" sz="1500" b="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žadatele s Centrem k IROP</a:t>
            </a:r>
          </a:p>
          <a:p>
            <a:pPr marL="171450" lvl="1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cs-CZ" sz="1500" b="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500" b="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</a:t>
            </a: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jednotnosti odpovědí a vytvoření databáze dotazů</a:t>
            </a:r>
          </a:p>
          <a:p>
            <a:pPr marL="171450" lvl="1" indent="-34290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cs-CZ" sz="3600" b="0" dirty="0">
                <a:solidFill>
                  <a:schemeClr val="tx1"/>
                </a:solidFill>
                <a:hlinkClick r:id="rId2"/>
              </a:rPr>
              <a:t>https://ks.crr.cz/</a:t>
            </a:r>
            <a:r>
              <a:rPr lang="cs-CZ" sz="3600" b="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1F9704-7D82-42F2-89DD-925A03685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69" y="4114800"/>
            <a:ext cx="3373090" cy="20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91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962526" y="675488"/>
            <a:ext cx="7603958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>
                <a:solidFill>
                  <a:srgbClr val="1D7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Konzultační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dirty="0">
                <a:solidFill>
                  <a:srgbClr val="1D7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servis IROP</a:t>
            </a:r>
            <a:endParaRPr lang="en-US" sz="2500" dirty="0">
              <a:solidFill>
                <a:srgbClr val="1D71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6D6ABE-82EF-4885-A855-6EBD1B165E8E}"/>
              </a:ext>
            </a:extLst>
          </p:cNvPr>
          <p:cNvSpPr txBox="1"/>
          <p:nvPr/>
        </p:nvSpPr>
        <p:spPr>
          <a:xfrm>
            <a:off x="269565" y="1258435"/>
            <a:ext cx="4032928" cy="2134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lvl="2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Zadávání dotazů tazatelem včetně základních parametrů – aktivita, výzva a kraj, dle kterých je dotaz přiřazen konkrétnímu řešiteli – </a:t>
            </a:r>
            <a:r>
              <a:rPr lang="cs-CZ" sz="1500" b="1" u="sng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konzultace odpovědi s Řídicím orgánem IROP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DBFA1A2-0383-4772-9CB3-9557F1B164F8}"/>
              </a:ext>
            </a:extLst>
          </p:cNvPr>
          <p:cNvSpPr txBox="1"/>
          <p:nvPr/>
        </p:nvSpPr>
        <p:spPr>
          <a:xfrm>
            <a:off x="183137" y="3799637"/>
            <a:ext cx="4032928" cy="108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lvl="2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Tazatel má k dispozici přehled všech svých řešených dotazů a o změně jejich stavu je notifikován na registrovaný e-mail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15570F8-DAF1-47B1-BB48-287E59BA4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746" y="1198034"/>
            <a:ext cx="4296182" cy="25058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Zástupný obsah 8">
            <a:extLst>
              <a:ext uri="{FF2B5EF4-FFF2-40B4-BE49-F238E27FC236}">
                <a16:creationId xmlns:a16="http://schemas.microsoft.com/office/drawing/2014/main" id="{74A71623-D960-46D9-83A3-D7A327D2E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46" y="3944507"/>
            <a:ext cx="4296182" cy="14461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735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FDB63-5868-4D2A-B487-D15F87D0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Stav programu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B95943-301E-431D-9E6C-704E54523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38" y="1606608"/>
            <a:ext cx="7863494" cy="44438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1600" dirty="0"/>
              <a:t>k 1. 10. 2021 bylo v IROP vyhlášeno </a:t>
            </a:r>
          </a:p>
          <a:p>
            <a:pPr lvl="1"/>
            <a:r>
              <a:rPr lang="cs-CZ" sz="1600" b="1" dirty="0"/>
              <a:t>102 výzev pro individuální projekty, </a:t>
            </a:r>
          </a:p>
          <a:p>
            <a:pPr lvl="1"/>
            <a:r>
              <a:rPr lang="cs-CZ" sz="1600" b="1" dirty="0"/>
              <a:t>453 </a:t>
            </a:r>
            <a:r>
              <a:rPr lang="cs-CZ" sz="1600" b="1" dirty="0" err="1"/>
              <a:t>podvýzev</a:t>
            </a:r>
            <a:r>
              <a:rPr lang="cs-CZ" sz="1600" b="1" dirty="0"/>
              <a:t> ITI a IPRÚ, </a:t>
            </a:r>
          </a:p>
          <a:p>
            <a:pPr lvl="1" algn="just"/>
            <a:r>
              <a:rPr lang="cs-CZ" sz="1600" b="1" dirty="0"/>
              <a:t>1 950 </a:t>
            </a:r>
            <a:r>
              <a:rPr lang="cs-CZ" sz="1600" b="1" dirty="0" err="1"/>
              <a:t>podvýzev</a:t>
            </a:r>
            <a:r>
              <a:rPr lang="cs-CZ" sz="1600" b="1" dirty="0"/>
              <a:t> MAS,</a:t>
            </a:r>
          </a:p>
          <a:p>
            <a:pPr algn="just"/>
            <a:endParaRPr lang="cs-CZ" sz="1600" b="1" dirty="0"/>
          </a:p>
          <a:p>
            <a:pPr algn="just"/>
            <a:r>
              <a:rPr lang="cs-CZ" sz="1600" dirty="0"/>
              <a:t>do výzev se přihlásilo celkem </a:t>
            </a:r>
            <a:r>
              <a:rPr lang="cs-CZ" sz="1600" b="1" dirty="0"/>
              <a:t>16 863 žádostí o podporu, </a:t>
            </a:r>
            <a:r>
              <a:rPr lang="cs-CZ" sz="1600" dirty="0"/>
              <a:t>z nichž </a:t>
            </a:r>
            <a:r>
              <a:rPr lang="cs-CZ" sz="1600" b="1" dirty="0"/>
              <a:t>12 618 </a:t>
            </a:r>
            <a:r>
              <a:rPr lang="cs-CZ" sz="1600" dirty="0"/>
              <a:t>v objemu </a:t>
            </a:r>
            <a:r>
              <a:rPr lang="cs-CZ" sz="1600" b="1" dirty="0"/>
              <a:t>161,7 mld. Kč </a:t>
            </a:r>
            <a:r>
              <a:rPr lang="cs-CZ" sz="1600" dirty="0"/>
              <a:t>se k 1. 10. nacházelo ve stavu hodnocení, realizace nebo dokončili svou realizaci</a:t>
            </a:r>
          </a:p>
          <a:p>
            <a:pPr algn="just"/>
            <a:endParaRPr lang="cs-CZ" sz="1600" dirty="0"/>
          </a:p>
          <a:p>
            <a:pPr lvl="1" algn="just"/>
            <a:r>
              <a:rPr lang="cs-CZ" sz="1600" dirty="0"/>
              <a:t>z toho byl </a:t>
            </a:r>
            <a:r>
              <a:rPr lang="cs-CZ" sz="1600" b="1" dirty="0"/>
              <a:t>11 681 </a:t>
            </a:r>
            <a:r>
              <a:rPr lang="cs-CZ" sz="1600" dirty="0"/>
              <a:t>v celkovém objemu </a:t>
            </a:r>
            <a:r>
              <a:rPr lang="cs-CZ" sz="1600" b="1" dirty="0"/>
              <a:t>142,2 mld. Kč vydán právní akt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o poskytnutí podpory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příjemcům byly proplaceny prostředky v objemu </a:t>
            </a:r>
            <a:r>
              <a:rPr lang="cs-CZ" sz="1600" b="1" dirty="0"/>
              <a:t>80 mld. Kč</a:t>
            </a:r>
          </a:p>
          <a:p>
            <a:pPr algn="just"/>
            <a:endParaRPr lang="cs-CZ" sz="1600" b="1" dirty="0"/>
          </a:p>
          <a:p>
            <a:pPr algn="just"/>
            <a:r>
              <a:rPr lang="cs-CZ" sz="1600" b="1" dirty="0"/>
              <a:t>78,9 mld. Kč </a:t>
            </a:r>
            <a:r>
              <a:rPr lang="cs-CZ" sz="1600" dirty="0"/>
              <a:t>bylo certifikováno vůči Evropské komisi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Pravidlo N+3 pro rok 2021 i pro rok 2022 </a:t>
            </a:r>
            <a:r>
              <a:rPr lang="cs-CZ" sz="1600" b="1" dirty="0"/>
              <a:t>je již splněno.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689645"/>
      </p:ext>
    </p:extLst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962526" y="675488"/>
            <a:ext cx="7603958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Konzultační servis IROP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symbol pro obsah 7">
            <a:extLst>
              <a:ext uri="{FF2B5EF4-FFF2-40B4-BE49-F238E27FC236}">
                <a16:creationId xmlns:a16="http://schemas.microsoft.com/office/drawing/2014/main" id="{1D1C3164-BDAC-487B-9CC3-0C1CB8BF3AA0}"/>
              </a:ext>
            </a:extLst>
          </p:cNvPr>
          <p:cNvSpPr txBox="1">
            <a:spLocks/>
          </p:cNvSpPr>
          <p:nvPr/>
        </p:nvSpPr>
        <p:spPr>
          <a:xfrm>
            <a:off x="183137" y="1012055"/>
            <a:ext cx="8229600" cy="5251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763" indent="-1571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cs-CZ" sz="1400" b="0" dirty="0">
              <a:solidFill>
                <a:schemeClr val="tx1"/>
              </a:solidFill>
            </a:endParaRPr>
          </a:p>
          <a:p>
            <a:pPr marL="558800" lvl="2" indent="-28575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Zveřejnění často kladených dotazů a odpovědí k IROP i pro nepřihlášené uživatele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/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0B4A10F-1127-4AD3-AD30-17FC0FB863A7}"/>
              </a:ext>
            </a:extLst>
          </p:cNvPr>
          <p:cNvSpPr txBox="1"/>
          <p:nvPr/>
        </p:nvSpPr>
        <p:spPr>
          <a:xfrm>
            <a:off x="368967" y="4423839"/>
            <a:ext cx="7932822" cy="1113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500" b="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Registrováno již </a:t>
            </a:r>
            <a:r>
              <a:rPr lang="cs-CZ" sz="15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833 uživatelů</a:t>
            </a:r>
          </a:p>
          <a:p>
            <a:pPr marL="285750" lvl="1" indent="-28575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500" b="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Rychlá komunikace – od března 2021 </a:t>
            </a:r>
            <a:r>
              <a:rPr lang="cs-CZ" sz="15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jak 1700 vyřešených dotazů </a:t>
            </a:r>
            <a:r>
              <a:rPr lang="cs-CZ" sz="1500" b="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5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průměrnou délkou odpovědi 2 PD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8334748-3A16-4710-BB0A-CEC3184E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10" y="2092963"/>
            <a:ext cx="5100588" cy="23340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75884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466C8-41B6-40FB-8A80-6ED4A744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2" y="2379120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10. Různé</a:t>
            </a:r>
          </a:p>
        </p:txBody>
      </p:sp>
    </p:spTree>
    <p:extLst>
      <p:ext uri="{BB962C8B-B14F-4D97-AF65-F5344CB8AC3E}">
        <p14:creationId xmlns:p14="http://schemas.microsoft.com/office/powerpoint/2010/main" val="3782713276"/>
      </p:ext>
    </p:extLst>
  </p:cSld>
  <p:clrMapOvr>
    <a:masterClrMapping/>
  </p:clrMapOvr>
  <p:transition spd="slow">
    <p:push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85DC2-E07B-4E4D-8D3D-679B750C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53" y="2240225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11. Závěry z 16. zasedání Monitorovacího výboru IROP</a:t>
            </a:r>
          </a:p>
        </p:txBody>
      </p:sp>
    </p:spTree>
    <p:extLst>
      <p:ext uri="{BB962C8B-B14F-4D97-AF65-F5344CB8AC3E}">
        <p14:creationId xmlns:p14="http://schemas.microsoft.com/office/powerpoint/2010/main" val="9178522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46ACF-A00B-4D1E-9C30-B7C890C2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53" y="327026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Objem administrace IROP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9B95C-13ED-4A48-AA62-071AF884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6431"/>
            <a:ext cx="7856131" cy="4393710"/>
          </a:xfrm>
        </p:spPr>
        <p:txBody>
          <a:bodyPr>
            <a:normAutofit/>
          </a:bodyPr>
          <a:lstStyle/>
          <a:p>
            <a:r>
              <a:rPr lang="cs-CZ" dirty="0"/>
              <a:t>Zkontrolováno a vyhodnoceno </a:t>
            </a:r>
            <a:r>
              <a:rPr lang="cs-CZ" b="1" dirty="0"/>
              <a:t>16 863 </a:t>
            </a:r>
            <a:r>
              <a:rPr lang="cs-CZ" dirty="0"/>
              <a:t>podaných žádostí o podporu</a:t>
            </a:r>
          </a:p>
          <a:p>
            <a:endParaRPr lang="cs-CZ" dirty="0"/>
          </a:p>
          <a:p>
            <a:r>
              <a:rPr lang="cs-CZ" dirty="0"/>
              <a:t>Vydáno </a:t>
            </a:r>
            <a:r>
              <a:rPr lang="cs-CZ" b="1" dirty="0"/>
              <a:t>12 126 </a:t>
            </a:r>
            <a:r>
              <a:rPr lang="cs-CZ" dirty="0"/>
              <a:t>rozhodnutí o poskytnutí dotace</a:t>
            </a:r>
          </a:p>
          <a:p>
            <a:endParaRPr lang="cs-CZ" dirty="0"/>
          </a:p>
          <a:p>
            <a:r>
              <a:rPr lang="cs-CZ" dirty="0"/>
              <a:t>Schváleno </a:t>
            </a:r>
            <a:r>
              <a:rPr lang="cs-CZ" b="1" dirty="0"/>
              <a:t>12 903 </a:t>
            </a:r>
            <a:r>
              <a:rPr lang="cs-CZ" dirty="0"/>
              <a:t>žádostí o platbu v objemu </a:t>
            </a:r>
            <a:r>
              <a:rPr lang="cs-CZ" b="1" dirty="0"/>
              <a:t>81 mld. Kč </a:t>
            </a:r>
            <a:r>
              <a:rPr lang="cs-CZ" dirty="0"/>
              <a:t>(příspěvek EU), jejichž kontrola obnášela</a:t>
            </a:r>
          </a:p>
          <a:p>
            <a:endParaRPr lang="cs-CZ" dirty="0"/>
          </a:p>
          <a:p>
            <a:pPr lvl="1"/>
            <a:r>
              <a:rPr lang="cs-CZ" b="1" dirty="0"/>
              <a:t>154 600 </a:t>
            </a:r>
            <a:r>
              <a:rPr lang="cs-CZ" dirty="0"/>
              <a:t>zkontrolovaných faktur</a:t>
            </a:r>
          </a:p>
          <a:p>
            <a:pPr lvl="1"/>
            <a:r>
              <a:rPr lang="cs-CZ" b="1" dirty="0"/>
              <a:t>16 133 </a:t>
            </a:r>
            <a:r>
              <a:rPr lang="cs-CZ" dirty="0"/>
              <a:t>zkontrolovaných veřejných zakázek + </a:t>
            </a:r>
            <a:r>
              <a:rPr lang="cs-CZ" b="1" dirty="0"/>
              <a:t>11 858 </a:t>
            </a:r>
            <a:r>
              <a:rPr lang="cs-CZ" dirty="0"/>
              <a:t>zkontrolovaných dodatků</a:t>
            </a:r>
          </a:p>
          <a:p>
            <a:pPr lvl="1"/>
            <a:r>
              <a:rPr lang="cs-CZ" b="1" dirty="0"/>
              <a:t>11 361 </a:t>
            </a:r>
            <a:r>
              <a:rPr lang="cs-CZ" dirty="0"/>
              <a:t>kontrol stavebních rozpočtů</a:t>
            </a:r>
          </a:p>
        </p:txBody>
      </p:sp>
    </p:spTree>
    <p:extLst>
      <p:ext uri="{BB962C8B-B14F-4D97-AF65-F5344CB8AC3E}">
        <p14:creationId xmlns:p14="http://schemas.microsoft.com/office/powerpoint/2010/main" val="207595737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46ACF-A00B-4D1E-9C30-B7C890C2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53" y="327026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NEJ z administrace projektů IROP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9B95C-13ED-4A48-AA62-071AF884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6431"/>
            <a:ext cx="7856131" cy="439371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dirty="0"/>
              <a:t>Nejvíce žádostí o platbu – 19 </a:t>
            </a:r>
            <a:r>
              <a:rPr lang="cs-CZ" sz="1600" dirty="0" err="1"/>
              <a:t>žop</a:t>
            </a:r>
            <a:r>
              <a:rPr lang="cs-CZ" sz="1600" dirty="0"/>
              <a:t> na 1 projektu (bez doplatků)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sz="1600" dirty="0"/>
              <a:t>Nejvíce změn – 36 žádostí o změnu (2 projekty)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sz="1600" dirty="0"/>
              <a:t>Nejvíce dokladů v soupisce faktur – 163 dokladů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sz="1600" dirty="0"/>
              <a:t>Nejvíce VZ – 77 VZ/částí (vše </a:t>
            </a:r>
            <a:r>
              <a:rPr lang="cs-CZ" sz="1600" dirty="0" err="1"/>
              <a:t>nadlimit</a:t>
            </a:r>
            <a:r>
              <a:rPr lang="cs-CZ" sz="1600" dirty="0"/>
              <a:t>), u doposud nezrealizovaného projektu z REACT EU plánováno 100 VZ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tx1"/>
                </a:solidFill>
              </a:rPr>
              <a:t>Nejvíce dodatků ke smlouvě s dodavatelem – 16 na jedné VZ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tx1"/>
                </a:solidFill>
              </a:rPr>
              <a:t>Nejvíce provedených kontrol rozpočtů – 24 kontrol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sz="1600" dirty="0"/>
              <a:t>Nejdelší kontrolní protokol – 39 stran</a:t>
            </a:r>
          </a:p>
        </p:txBody>
      </p:sp>
    </p:spTree>
    <p:extLst>
      <p:ext uri="{BB962C8B-B14F-4D97-AF65-F5344CB8AC3E}">
        <p14:creationId xmlns:p14="http://schemas.microsoft.com/office/powerpoint/2010/main" val="11947920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OP_prezentace_PERSPEKTIVNI" id="{F3307CD0-5C48-104A-BD43-3D06B10B504B}" vid="{69F0C89E-A6F4-E247-A3C6-DEFDEE63ED6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5704</Words>
  <Application>Microsoft Office PowerPoint</Application>
  <PresentationFormat>Předvádění na obrazovce (4:3)</PresentationFormat>
  <Paragraphs>1306</Paragraphs>
  <Slides>72</Slides>
  <Notes>28</Notes>
  <HiddenSlides>2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7" baseType="lpstr">
      <vt:lpstr>Arial</vt:lpstr>
      <vt:lpstr>Calibri</vt:lpstr>
      <vt:lpstr>Courier New</vt:lpstr>
      <vt:lpstr>Wingdings</vt:lpstr>
      <vt:lpstr>Motiv Office</vt:lpstr>
      <vt:lpstr>16. zasedání MV IROP včetně 8. jednání Platformy pro přípravu výzev IROP</vt:lpstr>
      <vt:lpstr>1. Úvodní slovo místopředsedy MV IROP</vt:lpstr>
      <vt:lpstr>2. Úvodní slovo zástupce Evropské komise</vt:lpstr>
      <vt:lpstr>3. Projednání programu 16. jednání MV IROP</vt:lpstr>
      <vt:lpstr>Program</vt:lpstr>
      <vt:lpstr>4. Informace o stavu realizace programu</vt:lpstr>
      <vt:lpstr>Stav programu</vt:lpstr>
      <vt:lpstr>Objem administrace IROP</vt:lpstr>
      <vt:lpstr>NEJ z administrace projektů IROP</vt:lpstr>
      <vt:lpstr>Střednědobý odhad administrativních činností v IROP 1 a 2</vt:lpstr>
      <vt:lpstr>Vyhlášené výzvy</vt:lpstr>
      <vt:lpstr>Uzavřené výzvy</vt:lpstr>
      <vt:lpstr>REACT-EU - výzvy</vt:lpstr>
      <vt:lpstr>Stav administrace žádostí ve výzvách REACT-EU</vt:lpstr>
      <vt:lpstr>98. Výzva – bližší informace</vt:lpstr>
      <vt:lpstr>101. Výzva – bližší informace</vt:lpstr>
      <vt:lpstr>Stav administrace žádostí</vt:lpstr>
      <vt:lpstr>Stav čerpání prostředků IROP </vt:lpstr>
      <vt:lpstr>Predikce a plnění souhrnných žádostí  o platbu v roce 2021</vt:lpstr>
      <vt:lpstr>Stav plnění pravidla N+3</vt:lpstr>
      <vt:lpstr>Prezentace aplikace PowerPoint</vt:lpstr>
      <vt:lpstr>Průměrné úspory projektů jednotlivých SC</vt:lpstr>
      <vt:lpstr>Věcné plnění – vybrané indikátory 1/2</vt:lpstr>
      <vt:lpstr>Věcné plnění – vybrané indikátory 2/2</vt:lpstr>
      <vt:lpstr>Délka administrace žádostí o platbu </vt:lpstr>
      <vt:lpstr>Podpořené žádosti dle typu příjemce</vt:lpstr>
      <vt:lpstr>Stav implementace Finančního nástroje IROP</vt:lpstr>
      <vt:lpstr>Stav implementace Finančního nástroje IROP</vt:lpstr>
      <vt:lpstr>Roční vyhodnocení Strategického realizačního plánu IROP 2021 (od 1. 10. 2020 do 30. 9. 2021)</vt:lpstr>
      <vt:lpstr>Strategický realizační plán IROP 2022</vt:lpstr>
      <vt:lpstr>Externí audity a kontroly na IROP, zjištění a přijata nápravná opatření</vt:lpstr>
      <vt:lpstr>Probíhající externí kontroly na ŘO IROP</vt:lpstr>
      <vt:lpstr>Stav administrace integrovaných projektů</vt:lpstr>
      <vt:lpstr>Prezentace aplikace PowerPoint</vt:lpstr>
      <vt:lpstr>Vyhlašování výzev ITI/ZS ITI, IPRÚ a MAS</vt:lpstr>
      <vt:lpstr>Opatření realizovaná v souvislosti s COVID</vt:lpstr>
      <vt:lpstr>Stav na trhu stavebních prací</vt:lpstr>
      <vt:lpstr>Aktivity Centra v oblasti veřejných zakázek</vt:lpstr>
      <vt:lpstr>Tematické factsheety IROP   </vt:lpstr>
      <vt:lpstr>Tematické factsheety IROP  - ukázka  </vt:lpstr>
      <vt:lpstr>5. Revize PD IROP v souvislosti s 2. tranší REACT-EU</vt:lpstr>
      <vt:lpstr>Revize PD IROP v souvislosti s 2. tranší REACT-EU</vt:lpstr>
      <vt:lpstr>Revize PD IROP v souvislosti s 2. tranší REACT-EU</vt:lpstr>
      <vt:lpstr>Srovnání podílu příspěvku EFRR na klima  v REACT-EU napříč EU</vt:lpstr>
      <vt:lpstr>Revize PD IROP další kroky</vt:lpstr>
      <vt:lpstr>6. Roční komunikační plán IROP po rok 2022</vt:lpstr>
      <vt:lpstr> 6. Roční komunikační plán IROP 2022 </vt:lpstr>
      <vt:lpstr>6. Roční komunikační plán IROP 2022     </vt:lpstr>
      <vt:lpstr>6. Roční komunikační plán IROP 2022    </vt:lpstr>
      <vt:lpstr>6. Roční komunikační plán IROP 2022     </vt:lpstr>
      <vt:lpstr>6. Roční komunikační plán IROP 2022    </vt:lpstr>
      <vt:lpstr>7. Vyhodnocení plnění Evaluačního plánu IROP</vt:lpstr>
      <vt:lpstr>Sumarizace plnění EP IROP v roce 2021</vt:lpstr>
      <vt:lpstr>Dokončené evaluace</vt:lpstr>
      <vt:lpstr>Ex-ante evaluace IROP 2021-2027</vt:lpstr>
      <vt:lpstr>Evaluace integrovaných nástrojů v IROP</vt:lpstr>
      <vt:lpstr>Evaluace integrovaných nástrojů v IROP</vt:lpstr>
      <vt:lpstr>Evaluace integrovaných nástrojů v IROP</vt:lpstr>
      <vt:lpstr>Evaluace integrovaných nástrojů v IROP</vt:lpstr>
      <vt:lpstr>Evaluace v realizaci</vt:lpstr>
      <vt:lpstr>8. Aktualizace Evaluačního plánu IROP</vt:lpstr>
      <vt:lpstr>Změny EP IROP: </vt:lpstr>
      <vt:lpstr>Změny harmonogramu EP IROP</vt:lpstr>
      <vt:lpstr>9. Informace o stavu přípravy IROP  2021 - 2027 </vt:lpstr>
      <vt:lpstr>Stav příprav IROP od května 2020</vt:lpstr>
      <vt:lpstr>Další kroky v přípravě IROP</vt:lpstr>
      <vt:lpstr>Roadshow IROP - představení IROP 2021-2027  </vt:lpstr>
      <vt:lpstr>Prezentace aplikace PowerPoint</vt:lpstr>
      <vt:lpstr>Prezentace aplikace PowerPoint</vt:lpstr>
      <vt:lpstr>Prezentace aplikace PowerPoint</vt:lpstr>
      <vt:lpstr>10. Různé</vt:lpstr>
      <vt:lpstr>11. Závěry z 16. zasedání Monitorovacího výboru IROP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zasedání MV IROP včetně 8. jednání Platformy pro přípravu výzev IROP</dc:title>
  <dc:creator>Brodská Jana</dc:creator>
  <cp:lastModifiedBy>Pačes Petr</cp:lastModifiedBy>
  <cp:revision>15</cp:revision>
  <dcterms:created xsi:type="dcterms:W3CDTF">2021-10-11T08:43:21Z</dcterms:created>
  <dcterms:modified xsi:type="dcterms:W3CDTF">2021-11-05T12:20:25Z</dcterms:modified>
</cp:coreProperties>
</file>