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60" r:id="rId5"/>
    <p:sldId id="261" r:id="rId6"/>
    <p:sldId id="296" r:id="rId7"/>
    <p:sldId id="265" r:id="rId8"/>
    <p:sldId id="273" r:id="rId9"/>
    <p:sldId id="297" r:id="rId10"/>
    <p:sldId id="298" r:id="rId11"/>
    <p:sldId id="332" r:id="rId12"/>
    <p:sldId id="299" r:id="rId13"/>
    <p:sldId id="333" r:id="rId14"/>
    <p:sldId id="355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28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06" r:id="rId38"/>
    <p:sldId id="307" r:id="rId39"/>
    <p:sldId id="308" r:id="rId40"/>
    <p:sldId id="310" r:id="rId41"/>
    <p:sldId id="262" r:id="rId4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ronovská Blanka" initials="HB" lastIdx="7" clrIdx="0">
    <p:extLst>
      <p:ext uri="{19B8F6BF-5375-455C-9EA6-DF929625EA0E}">
        <p15:presenceInfo xmlns:p15="http://schemas.microsoft.com/office/powerpoint/2012/main" userId="S::HronovskaB@crr.cz::49a93ff5-7633-455d-81f0-e7976f796e9c" providerId="AD"/>
      </p:ext>
    </p:extLst>
  </p:cmAuthor>
  <p:cmAuthor id="2" name="Slačíková Alena" initials="SA" lastIdx="10" clrIdx="1">
    <p:extLst>
      <p:ext uri="{19B8F6BF-5375-455C-9EA6-DF929625EA0E}">
        <p15:presenceInfo xmlns:p15="http://schemas.microsoft.com/office/powerpoint/2012/main" userId="S::slacikovaa@crr.cz::5315c395-b67c-40bf-a003-3561c8c8cba2" providerId="AD"/>
      </p:ext>
    </p:extLst>
  </p:cmAuthor>
  <p:cmAuthor id="3" name="Břicháčková Jana" initials="BJ" lastIdx="1" clrIdx="2">
    <p:extLst>
      <p:ext uri="{19B8F6BF-5375-455C-9EA6-DF929625EA0E}">
        <p15:presenceInfo xmlns:p15="http://schemas.microsoft.com/office/powerpoint/2012/main" userId="S::BrichackovaJ@crr.cz::1ebe0cf0-fcfe-4f5b-aa8b-055a2db1ec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00529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1EE21B-513D-4DCD-8B6F-CDF892D48731}" v="2" dt="2022-08-24T18:29:36.6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3382"/>
        <p:guide pos="4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kodová Darina" userId="S::skodovad@crr.cz::75986bd1-7ad9-46e2-bd9a-c2843775ac0d" providerId="AD" clId="Web-{CD1EE21B-513D-4DCD-8B6F-CDF892D48731}"/>
    <pc:docChg chg="modSld">
      <pc:chgData name="Škodová Darina" userId="S::skodovad@crr.cz::75986bd1-7ad9-46e2-bd9a-c2843775ac0d" providerId="AD" clId="Web-{CD1EE21B-513D-4DCD-8B6F-CDF892D48731}" dt="2022-08-24T18:29:36.658" v="1" actId="20577"/>
      <pc:docMkLst>
        <pc:docMk/>
      </pc:docMkLst>
      <pc:sldChg chg="modSp">
        <pc:chgData name="Škodová Darina" userId="S::skodovad@crr.cz::75986bd1-7ad9-46e2-bd9a-c2843775ac0d" providerId="AD" clId="Web-{CD1EE21B-513D-4DCD-8B6F-CDF892D48731}" dt="2022-08-24T18:29:36.658" v="1" actId="20577"/>
        <pc:sldMkLst>
          <pc:docMk/>
          <pc:sldMk cId="3046943491" sldId="273"/>
        </pc:sldMkLst>
        <pc:spChg chg="mod">
          <ac:chgData name="Škodová Darina" userId="S::skodovad@crr.cz::75986bd1-7ad9-46e2-bd9a-c2843775ac0d" providerId="AD" clId="Web-{CD1EE21B-513D-4DCD-8B6F-CDF892D48731}" dt="2022-08-24T18:29:36.658" v="1" actId="20577"/>
          <ac:spMkLst>
            <pc:docMk/>
            <pc:sldMk cId="3046943491" sldId="273"/>
            <ac:spMk id="9" creationId="{235EB29E-D7B4-46EB-B0B0-C116E6E8D28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8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97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393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12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33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99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87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04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64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7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94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979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3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1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6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17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3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rop.mmr.cz/cs/irop-2021-2027/temata/vzdelavaci-infrastruktura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hyperlink" Target="https://irop.mmr.cz/cs/vyzvy-2021-202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rop.mmr.cz/cs/ms-2021" TargetMode="External"/><Relationship Id="rId5" Type="http://schemas.openxmlformats.org/officeDocument/2006/relationships/hyperlink" Target="https://www.irop.mmr.cz/cs/" TargetMode="External"/><Relationship Id="rId4" Type="http://schemas.openxmlformats.org/officeDocument/2006/relationships/hyperlink" Target="http://www.crr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chrance.cz/uploads-import/ESO/25-2017-DIS-JMK_Doporuceni_k_rovnemu_pristupu_k_predskolnimu_vzdelavani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crr.cz/irop/projekt-a-kontrola/kontrolni-listy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rop.mmr.cz/cs/Zadatele-a-prijemci/Dokumenty/Dokumenty/Jednotny-formular-pro-vyrizovani-zadosti-prezkum" TargetMode="Externa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andrea.faltusova@crr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hyperlink" Target="https://irop.mmr.cz/cs/zadatele-a-prijemci/dokumenty/zakladni-dokumenty/zavazna-stanoviska-ro-irop" TargetMode="External"/><Relationship Id="rId4" Type="http://schemas.openxmlformats.org/officeDocument/2006/relationships/hyperlink" Target="https://irop.mmr.cz/cs/vyzvy-2021-20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rr.cz/irop/konzultacni-servis-irop/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smt.cz/uploads/Brozura_S2030_online_CZ.pdf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610" y="637326"/>
            <a:ext cx="7720779" cy="219168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4800" cap="all" dirty="0">
                <a:solidFill>
                  <a:schemeClr val="bg1"/>
                </a:solidFill>
              </a:rPr>
              <a:t>Systém hodnocení projektů a jejich další administrace</a:t>
            </a:r>
            <a:endParaRPr lang="cs-CZ" sz="48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0676" y="3012649"/>
            <a:ext cx="7468924" cy="43180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endParaRPr lang="cs-CZ" sz="28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IROP 2021–2027                                  SC 4.1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6. výzva – Mateřské školy (MRR)</a:t>
            </a:r>
          </a:p>
          <a:p>
            <a:r>
              <a:rPr lang="cs-CZ" sz="2800" b="1" dirty="0">
                <a:solidFill>
                  <a:schemeClr val="bg1"/>
                </a:solidFill>
                <a:latin typeface="Arial"/>
                <a:cs typeface="Arial"/>
              </a:rPr>
              <a:t>7. výzva – Mateřské školy (PR)</a:t>
            </a:r>
          </a:p>
          <a:p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6525303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26. 8. 2022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1"/>
            <a:ext cx="7206819" cy="893212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 Místním akčním plánem vzdělávání (MAP) platným pro území realizace projektu k datu předložení žádosti o podporu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51398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ve studii proveditelnosti žadatel uvede explicitní odkaz na Strategický rámec MAP (SR MAP) platný pro území realizace projektu k datu předložení žádosti o podporu, předložený projekt do IROP musí odpovídat projektu uvedenému v SR MAP (identifikace školy/organizace, zaškrtnutí relevantního typu projektu v SR MAP), celkové způsobilé výdaje projektu v předložené žádosti o podporu nesmí přesáhnout celkové výdaje projektu uvedené v SR MAP, projekt uvedený v SR MAP nesmí být využit pro jiný projekt podpořený v IROP</a:t>
            </a:r>
          </a:p>
          <a:p>
            <a:pPr marL="266700" lvl="1" algn="just"/>
            <a:endParaRPr lang="cs-CZ" sz="1600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sloupec „celkové výdaje projektu“ v sobě zahrnuje přímé výdaje i nepřímé náklady (7 %), tedy CZV projektu</a:t>
            </a:r>
          </a:p>
          <a:p>
            <a:pPr marL="266700" lvl="1" algn="just"/>
            <a:endParaRPr lang="cs-CZ" sz="1600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s ohledem na skutečnost, že MAP musí být platný k datu předložení žádosti o podporu, nebude na pozdější aktualizace brán v hodnocení zřetel. Žadatel tuto situaci nemá jak zhojit. Lze zhojit pouze finanční limit, pokud CZV projektu v předložené žádosti o podporu přesáhnou celkové výdaje projektu uvedené v SR MAP, sloupci „celkové výdaje projektu“</a:t>
            </a:r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5264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1"/>
            <a:ext cx="7206819" cy="8932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92333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8790B6-0A42-41C2-8D81-D50FEF41A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521" y="2090010"/>
            <a:ext cx="7806194" cy="164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1"/>
            <a:ext cx="7206819" cy="133742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3.3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Podpořeným zařízením je mateřská škola, mateřská škola běžná nebo lesní mateřská škola dle zákona č. 561/2004 Sb., o předškolním, základním, středním, vyšším odborném a jiném vzdělávání (školský zákon), ve znění pozdějších předpisů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výzva pouze pro MŠ zřízené dle školského zákona</a:t>
            </a:r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18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1"/>
            <a:ext cx="7206819" cy="135517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3.4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Žadatel typu NNO, církev či církevní organizace minimálně 2 roky bezprostředně před podáním žádosti o podporu nepřetržitě vykonává veřejně prospěšnou činnost v oblasti vzdělávání, školení a osvěty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Studie proveditelnosti</a:t>
            </a:r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popř. jiný doklad prokazující nepřetržitou činnost (výroční zpráva aj.)</a:t>
            </a:r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265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1"/>
            <a:ext cx="7206819" cy="163926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3.5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Žadatel typu školská právnická osoba či ostatní právnické osoby, vykonávající činnost škol a školských zařízení, je zapsán v Rejstříku škol a školských zařízení a datum zahájení činnosti je minimálně 2 roky bezprostředně před podáním žádosti o podporu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20313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Výpis z rejstříku škol a školských zařízení</a:t>
            </a:r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347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0"/>
            <a:ext cx="7206819" cy="2544786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Projekt je zaměřen na jednu z následujících možností: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navýšení kapacity MŠ;</a:t>
            </a:r>
          </a:p>
          <a:p>
            <a:pPr marL="457200" indent="-457200">
              <a:buFontTx/>
              <a:buChar char="-"/>
            </a:pPr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vznik nové MŠ;</a:t>
            </a:r>
          </a:p>
          <a:p>
            <a:pPr marL="457200" indent="-457200">
              <a:buFontTx/>
              <a:buChar char="-"/>
            </a:pPr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Char char="-"/>
            </a:pPr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zvyšování kvality podmínek v MŠ pro poskytování vzdělávání, kde jsou nedostatky identifikovány krajskou hygienickou stanicí na základě výjimky z hygienických požadavků stanovených v § 7 odst. 1 zákona č. 258/2000 Sb., o ochraně veřejného zdraví a o změně některých souvisejících zákonů, ve znění pozdějších předpisů ("zákon o ochraně</a:t>
            </a:r>
          </a:p>
          <a:p>
            <a:pPr marL="457200" indent="-457200">
              <a:buFontTx/>
              <a:buChar char="-"/>
            </a:pPr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66700" lvl="1" algn="just"/>
            <a:endParaRPr lang="cs-CZ" dirty="0"/>
          </a:p>
          <a:p>
            <a:pPr marL="266700" lvl="1" algn="just"/>
            <a:endParaRPr lang="cs-CZ" dirty="0"/>
          </a:p>
          <a:p>
            <a:pPr marL="266700" lvl="1" algn="just"/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v případě výjimek KHS je vždy nutné doložit ROZHODNUTÍ krajské hygienické stanice, z nějž bude explicitně patrné, že výjimka na provoz je udělena dle § 7 odst. 1 zákona č. 258/2000 Sb., o ochraně veřejného zdraví</a:t>
            </a:r>
          </a:p>
          <a:p>
            <a:pPr marL="266700" lvl="1" algn="just"/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STANOVISKA KHS, Protokoly o kontrole nejsou pro hodnocení relevantní</a:t>
            </a:r>
          </a:p>
          <a:p>
            <a:pPr marL="266700" lvl="1" algn="just"/>
            <a:endParaRPr lang="cs-CZ" dirty="0"/>
          </a:p>
          <a:p>
            <a:pPr marL="266700" lvl="1" algn="just"/>
            <a:endParaRPr lang="cs-CZ" dirty="0"/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2414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719091"/>
            <a:ext cx="7206819" cy="1411550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3.7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Předmětem realizace projektu je navýšení stávající kapacity mateřské školy minimálně o 20 dětí nebo je předmětem realizace vznik nové mateřské školy s kapacitou minimálně 20 míst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36933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66700" lvl="1" algn="just"/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u="sng" dirty="0"/>
              <a:t>výchozí hodnota</a:t>
            </a:r>
            <a:r>
              <a:rPr lang="cs-CZ" dirty="0"/>
              <a:t>: nejvyšší povolený počet dětí uvedený v rejstříku škol a školských zařízení</a:t>
            </a:r>
          </a:p>
          <a:p>
            <a:pPr marL="266700" lvl="1" algn="ctr"/>
            <a:r>
              <a:rPr lang="cs-CZ" dirty="0"/>
              <a:t>			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(pozn.: postup může ovlivnit Lex Ukrajina =&gt; bude doloženo Rozhodnutí krajského úřadu)</a:t>
            </a:r>
          </a:p>
          <a:p>
            <a:pPr marL="266700" lvl="1" algn="ctr"/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marL="552450" lvl="1" indent="-285750">
              <a:buFont typeface="Arial" panose="020B0604020202020204" pitchFamily="34" charset="0"/>
              <a:buChar char="•"/>
            </a:pPr>
            <a:r>
              <a:rPr lang="cs-CZ" u="sng" dirty="0"/>
              <a:t>cílová hodnota: </a:t>
            </a:r>
            <a:r>
              <a:rPr lang="cs-CZ" dirty="0"/>
              <a:t>nejvyšší povolený počet dětí uvedený v rejstříku škol a školských zařízení (nejpozději s 1. </a:t>
            </a:r>
            <a:r>
              <a:rPr lang="cs-CZ" dirty="0" err="1"/>
              <a:t>ZoU</a:t>
            </a:r>
            <a:r>
              <a:rPr lang="cs-CZ" dirty="0"/>
              <a:t>)</a:t>
            </a:r>
            <a:endParaRPr lang="cs-CZ" u="sng" dirty="0"/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2684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1"/>
            <a:ext cx="7206819" cy="149722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3.8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Projekt na navýšení kapacit MŠ nebo vznik nové MŠ je realizován na území správního obvodu obce s rozšířenou působností, kde byla na základě analýzy obsazenosti mateřských škol (MŠ) a demografického vývoje identifikována nedostatečná kapacita MŠ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31393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/>
              </a:rPr>
              <a:t>demografická analýza MŠMT (č.j. MSMT-24636/2021-1) dostupná na:</a:t>
            </a:r>
          </a:p>
          <a:p>
            <a:pPr marL="1009650" lvl="2" indent="-285750" algn="just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/>
                <a:hlinkClick r:id="rId4"/>
              </a:rPr>
              <a:t>https://irop.mmr.cz/cs/irop-2021-2027/temata/vzdelavaci-infrastruktura</a:t>
            </a:r>
            <a:r>
              <a:rPr lang="cs-CZ" dirty="0">
                <a:cs typeface="Arial" panose="020B0604020202020204"/>
              </a:rPr>
              <a:t> </a:t>
            </a:r>
          </a:p>
          <a:p>
            <a:pPr marL="723900" lvl="2" algn="just"/>
            <a:endParaRPr lang="cs-CZ" dirty="0">
              <a:cs typeface="Arial" panose="020B0604020202020204"/>
            </a:endParaRPr>
          </a:p>
          <a:p>
            <a:pPr marL="1009650" lvl="2" indent="-285750" algn="just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/>
              </a:rPr>
              <a:t>seznam ORP v příloze č. 7 Specifických pravidel pro žadatele a příjemce</a:t>
            </a:r>
          </a:p>
          <a:p>
            <a:pPr marL="723900" lvl="2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2882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1"/>
            <a:ext cx="7206819" cy="122201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3.9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U projektů na navýšení kapacity MŠ nebo vznik nové MŠ je 15-30 % nově vzniklé kapacity učeno pro děti do 3 let věku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39703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66700" lvl="1" algn="just"/>
            <a:endParaRPr lang="cs-CZ" dirty="0"/>
          </a:p>
          <a:p>
            <a:pPr marL="266700" lvl="1" algn="just"/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ve studii proveditelnosti žadatel číselný údaj kapacity dětí do 3 let uvádí v tabulce Informace o kapacitě MŠ</a:t>
            </a:r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kapacita musí být vytvořena </a:t>
            </a:r>
            <a:r>
              <a:rPr lang="cs-CZ" i="1" dirty="0">
                <a:solidFill>
                  <a:schemeClr val="bg1">
                    <a:lumMod val="65000"/>
                  </a:schemeClr>
                </a:solidFill>
              </a:rPr>
              <a:t>(mezi očekávané přínosy podpořených opatření v tomto cíli patří mj. dřívější návrat rodičů zpět na trh práce), </a:t>
            </a:r>
            <a:r>
              <a:rPr lang="cs-CZ" dirty="0"/>
              <a:t>nemusí však být v udržitelnosti zcela naplněna (povinná předškolní docházka, personál aj.)</a:t>
            </a:r>
            <a:endParaRPr lang="cs-CZ" i="1" dirty="0"/>
          </a:p>
          <a:p>
            <a:pPr marL="266700" lvl="1" algn="just"/>
            <a:endParaRPr lang="cs-CZ" dirty="0"/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8045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0"/>
            <a:ext cx="7206819" cy="167477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3.10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Učebny, výukové prostory (denní místnost, místnost pro spánek), jídelna, kabinety, šatny a hygienická zařízení podpořená z IROP jsou bezbariérově dostupná. Základním požadavkem je bezbariérová toaleta a umožnění volného pohybu osob na vozíku od vstupu do budovy po vstup do prostor podpořených z IROP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66700" lvl="1" algn="just"/>
            <a:endParaRPr lang="cs-CZ" dirty="0"/>
          </a:p>
          <a:p>
            <a:pPr marL="266700" lvl="1" algn="just"/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bezbariérová toaleta s možností využití i pro dospělé, viz podmínka ve studii proveditelnosti, kap. 4.2</a:t>
            </a:r>
          </a:p>
          <a:p>
            <a:pPr marL="266700" lvl="1" algn="just"/>
            <a:endParaRPr lang="cs-CZ" dirty="0"/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894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894269" y="1433386"/>
            <a:ext cx="7667169" cy="4375039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webové stránky</a:t>
            </a:r>
            <a:r>
              <a:rPr lang="cs-CZ" sz="2000" dirty="0"/>
              <a:t>: </a:t>
            </a:r>
            <a:r>
              <a:rPr lang="cs-CZ" sz="2000" u="sng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www.crr.cz</a:t>
            </a:r>
            <a:r>
              <a:rPr lang="cs-CZ" sz="2000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s-CZ" sz="2000" dirty="0">
              <a:solidFill>
                <a:srgbClr val="5FA4E5"/>
              </a:solidFill>
            </a:endParaRPr>
          </a:p>
          <a:p>
            <a:pPr algn="just"/>
            <a:r>
              <a:rPr lang="cs-CZ" sz="2000" dirty="0"/>
              <a:t>      (aktuality, kontakty na centrálu a územní pracoviště IROP,             	kalendář akcí) </a:t>
            </a: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informace k výzvám IROP II</a:t>
            </a:r>
            <a:r>
              <a:rPr lang="cs-CZ" sz="2000" dirty="0"/>
              <a:t>: </a:t>
            </a:r>
            <a:r>
              <a:rPr lang="cs-CZ" sz="2000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</a:t>
            </a:r>
            <a:r>
              <a:rPr lang="cs-CZ" sz="20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000" dirty="0"/>
              <a:t>(přehled dle jednotlivých oblastí podpor IROP, harmonogram výzev, konzultační servis, kategorie regionů)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uživatelské příručky</a:t>
            </a:r>
            <a:r>
              <a:rPr lang="cs-CZ" sz="2000" dirty="0"/>
              <a:t>: </a:t>
            </a:r>
            <a:r>
              <a:rPr lang="cs-CZ" sz="2100" u="sng" dirty="0">
                <a:solidFill>
                  <a:srgbClr val="5FA4E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https://irop.mmr.cz/cs/ms-2021</a:t>
            </a:r>
            <a:endParaRPr lang="cs-CZ" sz="2100" u="sng" dirty="0">
              <a:solidFill>
                <a:srgbClr val="5FA4E5"/>
              </a:solidFill>
            </a:endParaRPr>
          </a:p>
          <a:p>
            <a:pPr algn="just"/>
            <a:r>
              <a:rPr lang="cs-CZ" sz="2100" dirty="0"/>
              <a:t>  (příručka postup pro podání žádosti o podporu je součástí    	příloh  výzvy)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změny oproti IROP I</a:t>
            </a:r>
            <a:r>
              <a:rPr lang="nb-NO" sz="2000" dirty="0"/>
              <a:t>: </a:t>
            </a:r>
            <a:r>
              <a:rPr lang="nb-NO" sz="2000" u="sng" dirty="0">
                <a:solidFill>
                  <a:srgbClr val="5FA4E5"/>
                </a:solidFill>
                <a:hlinkClick r:id="rId7"/>
              </a:rPr>
              <a:t>https://irop.mmr.cz/cs/irop-2021-2027/zmeny-v-irop-2021-2027</a:t>
            </a:r>
            <a:endParaRPr lang="cs-CZ" sz="2000" u="sng" dirty="0">
              <a:solidFill>
                <a:srgbClr val="5FA4E5"/>
              </a:solidFill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7" y="675488"/>
            <a:ext cx="7433511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cap="all"/>
              <a:t>Centrum pro regionální rozvoj České republiky </a:t>
            </a:r>
          </a:p>
          <a:p>
            <a:pPr algn="ctr"/>
            <a:r>
              <a:rPr lang="cs-CZ" sz="2000" cap="all"/>
              <a:t>– </a:t>
            </a:r>
            <a:r>
              <a:rPr lang="cs-CZ" sz="1800" cap="all"/>
              <a:t>informace pro žadatele a příjemce</a:t>
            </a:r>
            <a:endParaRPr lang="en-US" sz="1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1"/>
            <a:ext cx="7206819" cy="95810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3.11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Kritéria pro příjem dětí do zařízení nejsou diskriminační pro žádnou skupinu uchazečů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66700" lvl="1" algn="just"/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doporučení veřejné ochránkyně práv z roku 2018 je dostupné na </a:t>
            </a:r>
            <a:r>
              <a:rPr lang="cs-CZ" dirty="0">
                <a:hlinkClick r:id="rId4"/>
              </a:rPr>
              <a:t>https://www.ochrance.cz/uploads-import/ESO/25-2017-DIS-JMK_Doporuceni_k_rovnemu_pristupu_k_predskolnimu_vzdelavani.pdf </a:t>
            </a: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pokud předškolní zařízení slouží specifickým cílovým skupinám (např. firemní školka), nejedná se o porušení doporučení veřejné ochránkyně práv</a:t>
            </a:r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na základě Doporučení veřejné ochránkyně práv lze rovněž zvýhodnit starší děti na úkor mladších z důvodů zákonné věkové hranice pro přednostní přijetí (povinná předškolní docházka).</a:t>
            </a:r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06669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0"/>
            <a:ext cx="7206819" cy="170140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3.12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Projekt nepodporuje opatření, která vedou k diskriminaci a segregaci </a:t>
            </a:r>
            <a:r>
              <a:rPr lang="cs-CZ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marginalizovaných</a:t>
            </a:r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 skupin, jako jsou romské děti a další děti s potřebou podpůrných opatření (děti se zdravotním postižením, zdravotním znevýhodněním nebo se sociálním znevýhodněním)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258532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66700" lvl="1" algn="just"/>
            <a:endParaRPr lang="cs-CZ" dirty="0"/>
          </a:p>
          <a:p>
            <a:pPr marL="266700" lvl="1" algn="just"/>
            <a:endParaRPr lang="cs-CZ" dirty="0"/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/>
              </a:rPr>
              <a:t>studie proveditelnosti, kap. 4.2</a:t>
            </a:r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endParaRPr lang="cs-CZ" dirty="0">
              <a:cs typeface="Arial" panose="020B0604020202020204"/>
            </a:endParaRPr>
          </a:p>
          <a:p>
            <a:pPr marL="552450" lvl="1" indent="-285750" algn="just">
              <a:buFont typeface="Arial" panose="020B0604020202020204" pitchFamily="34" charset="0"/>
              <a:buChar char="•"/>
            </a:pPr>
            <a:r>
              <a:rPr lang="cs-CZ" dirty="0">
                <a:cs typeface="Arial" panose="020B0604020202020204"/>
              </a:rPr>
              <a:t>kritérium je eliminační pro mateřské školy zřízené dle § 16 odst. 9 školského zákona</a:t>
            </a:r>
          </a:p>
        </p:txBody>
      </p:sp>
    </p:spTree>
    <p:extLst>
      <p:ext uri="{BB962C8B-B14F-4D97-AF65-F5344CB8AC3E}">
        <p14:creationId xmlns:p14="http://schemas.microsoft.com/office/powerpoint/2010/main" val="675091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610" y="637326"/>
            <a:ext cx="7720779" cy="48119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br>
              <a:rPr lang="pl-PL" sz="4800" cap="all" dirty="0">
                <a:solidFill>
                  <a:schemeClr val="bg1"/>
                </a:solidFill>
              </a:rPr>
            </a:br>
            <a:br>
              <a:rPr lang="pl-PL" sz="4800" cap="all" dirty="0">
                <a:solidFill>
                  <a:schemeClr val="bg1"/>
                </a:solidFill>
              </a:rPr>
            </a:br>
            <a:r>
              <a:rPr lang="pl-PL" sz="4800" cap="all" dirty="0">
                <a:solidFill>
                  <a:schemeClr val="bg1"/>
                </a:solidFill>
              </a:rPr>
              <a:t>obecná kritéria přijatelnosti a formálních náležitostí</a:t>
            </a:r>
            <a:br>
              <a:rPr lang="pl-PL" sz="4800" cap="all" dirty="0">
                <a:solidFill>
                  <a:schemeClr val="bg1"/>
                </a:solidFill>
              </a:rPr>
            </a:br>
            <a:br>
              <a:rPr lang="pl-PL" sz="4800" cap="all" dirty="0">
                <a:solidFill>
                  <a:schemeClr val="bg1"/>
                </a:solidFill>
              </a:rPr>
            </a:br>
            <a:r>
              <a:rPr lang="pl-PL" sz="2000" i="1" cap="all" dirty="0">
                <a:solidFill>
                  <a:schemeClr val="bg1"/>
                </a:solidFill>
              </a:rPr>
              <a:t>mateřské školy</a:t>
            </a:r>
            <a:endParaRPr lang="cs-CZ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795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03CF1-9CF9-4CF0-ABED-6C0D53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6E897E-C771-41C7-861F-4EE748E3F37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nenapravitelná kritéria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15A67-A6C3-42EE-A49F-51B2C4FD5197}"/>
              </a:ext>
            </a:extLst>
          </p:cNvPr>
          <p:cNvSpPr/>
          <p:nvPr/>
        </p:nvSpPr>
        <p:spPr>
          <a:xfrm>
            <a:off x="597310" y="1196798"/>
            <a:ext cx="8089490" cy="35702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dirty="0">
                <a:cs typeface="Arial"/>
              </a:rPr>
              <a:t>1.1 Žadatel splňuje definici oprávněného příjemce pro příslušnou výzvu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pl-PL" dirty="0">
                <a:cs typeface="Arial"/>
              </a:rPr>
              <a:t>1.2 Projekt je v souladu s pravidly veřejné podpory</a:t>
            </a:r>
            <a:r>
              <a:rPr lang="cs-CZ" dirty="0">
                <a:cs typeface="Arial"/>
              </a:rPr>
              <a:t> 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(soukromoprávní subjekty uvedou, zda jsou z převážné většiny financovány ze soukromých zdrojů nebo z veřejných zdrojů + uvedou, zda vykonávají činnost i v jiných členských státech EU, zohlední regionální/nadregionální dopad)</a:t>
            </a:r>
            <a:endParaRPr lang="cs-CZ" sz="1600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sz="1600" dirty="0">
                <a:cs typeface="Arial"/>
              </a:rPr>
              <a:t>1.3 Právnická osoba žadatele včetně jeho statutárního orgánu, případně fyzická osoba podnikající, je trestně bezúhonná 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(</a:t>
            </a:r>
            <a:r>
              <a:rPr lang="cs-CZ" sz="1600" i="1" dirty="0" err="1">
                <a:solidFill>
                  <a:schemeClr val="bg1">
                    <a:lumMod val="65000"/>
                  </a:schemeClr>
                </a:solidFill>
                <a:cs typeface="Arial"/>
              </a:rPr>
              <a:t>check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-box, IS KP21+, záložka Čestná prohlášení)</a:t>
            </a:r>
            <a:endParaRPr lang="cs-CZ" sz="1600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endParaRPr lang="cs-CZ" dirty="0">
              <a:cs typeface="Arial"/>
            </a:endParaRPr>
          </a:p>
          <a:p>
            <a:pPr marL="266700" lvl="1" algn="just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054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03CF1-9CF9-4CF0-ABED-6C0D53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6E897E-C771-41C7-861F-4EE748E3F37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napravitelná kritéria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15A67-A6C3-42EE-A49F-51B2C4FD5197}"/>
              </a:ext>
            </a:extLst>
          </p:cNvPr>
          <p:cNvSpPr/>
          <p:nvPr/>
        </p:nvSpPr>
        <p:spPr>
          <a:xfrm>
            <a:off x="597310" y="1196798"/>
            <a:ext cx="8089490" cy="492442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pl-PL" dirty="0">
                <a:cs typeface="Arial"/>
              </a:rPr>
              <a:t>2.2 Projekt je v souladu s podmínkami výzvy 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(termíny realizace, cílové skupiny, území realizace, míra spolufinancování)</a:t>
            </a:r>
            <a:endParaRPr lang="cs-CZ" sz="1600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sz="1600" dirty="0">
                <a:cs typeface="Arial"/>
              </a:rPr>
              <a:t>2.3 Projekt respektuje minimální a maximální hranici celkových způsobilých výdajů, pokud jsou stanoveny 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(1 mil. Kč až 99 mil. Kč CZV)</a:t>
            </a:r>
            <a:endParaRPr lang="cs-CZ" sz="1600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sz="1600" dirty="0">
                <a:cs typeface="Arial"/>
              </a:rPr>
              <a:t>2.4 Projekt respektuje limity způsobilých výdajů, pokud jsou stanoveny </a:t>
            </a:r>
            <a:r>
              <a:rPr lang="cs-CZ" sz="1600" i="1" dirty="0">
                <a:solidFill>
                  <a:srgbClr val="CCCCCC"/>
                </a:solidFill>
                <a:cs typeface="Arial"/>
              </a:rPr>
              <a:t>(limit na pozemek max. 10 % CZV)</a:t>
            </a:r>
            <a:endParaRPr lang="cs-CZ" sz="1600" dirty="0">
              <a:solidFill>
                <a:srgbClr val="CCCCCC"/>
              </a:solidFill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sz="1600" dirty="0">
                <a:cs typeface="Arial"/>
              </a:rPr>
              <a:t>2.5 Výstupy a výsledky projektu jsou udržitelné </a:t>
            </a:r>
            <a:r>
              <a:rPr lang="cs-CZ" sz="1600" i="1" dirty="0">
                <a:solidFill>
                  <a:srgbClr val="CCCCCC"/>
                </a:solidFill>
                <a:cs typeface="Arial"/>
              </a:rPr>
              <a:t>(z hlediska specifik k této výzvě, je nutné, aby žadatel popsal způsob zajištění zápisu navýšené kapacity MŠ / nové MŠ do rejstříku škol a školských zařízení a načasování tohoto zápisu /relevantní pouze pro projekty na navyšování kapacity MŠ / vznik nové MŠ/. Dále je nutné, aby žadatel popsal plán obsazenosti kapacity MŠ minimálně na 80 % kapacity na začátku každého školního roku po celou dobu udržitelnosti (relevantní pouze pro projekty na navýšení kapacity MŠ / vznik nové MŠ)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endParaRPr lang="cs-CZ" dirty="0">
              <a:cs typeface="Arial"/>
            </a:endParaRPr>
          </a:p>
          <a:p>
            <a:pPr marL="266700" lvl="1" algn="just"/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330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03CF1-9CF9-4CF0-ABED-6C0D53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6E897E-C771-41C7-861F-4EE748E3F37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napravitelná kritéria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15A67-A6C3-42EE-A49F-51B2C4FD5197}"/>
              </a:ext>
            </a:extLst>
          </p:cNvPr>
          <p:cNvSpPr/>
          <p:nvPr/>
        </p:nvSpPr>
        <p:spPr>
          <a:xfrm>
            <a:off x="597310" y="1196798"/>
            <a:ext cx="8089490" cy="36009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pl-PL" dirty="0">
                <a:cs typeface="Arial"/>
              </a:rPr>
              <a:t>2.6 Potřebnost realizace projektu je odůvodněná 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(termíny realizace, cílové skupiny, území realizace, míra spolufinancování)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pl-PL" sz="1600" dirty="0">
                <a:cs typeface="Arial"/>
              </a:rPr>
              <a:t>2.7 Zvolené indikátory, jejich výchozí a cílové hodnoty a datum jejich dosažení odpovídají cílům projektu</a:t>
            </a:r>
          </a:p>
          <a:p>
            <a:pPr marL="266700" lvl="1" algn="just">
              <a:spcAft>
                <a:spcPts val="1200"/>
              </a:spcAft>
            </a:pPr>
            <a:endParaRPr lang="pl-PL" sz="1600" dirty="0">
              <a:cs typeface="Arial"/>
            </a:endParaRPr>
          </a:p>
          <a:p>
            <a:pPr marL="266700" lvl="1" algn="just">
              <a:spcAft>
                <a:spcPts val="1200"/>
              </a:spcAft>
            </a:pPr>
            <a:endParaRPr lang="pl-PL" sz="1600" dirty="0">
              <a:cs typeface="Arial"/>
            </a:endParaRPr>
          </a:p>
          <a:p>
            <a:pPr marL="266700" lvl="1" algn="just">
              <a:spcAft>
                <a:spcPts val="1200"/>
              </a:spcAft>
            </a:pPr>
            <a:endParaRPr lang="cs-CZ" sz="1600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endParaRPr lang="cs-CZ" dirty="0">
              <a:cs typeface="Arial"/>
            </a:endParaRPr>
          </a:p>
          <a:p>
            <a:pPr marL="266700" lvl="1" algn="just"/>
            <a:endParaRPr lang="cs-CZ" dirty="0">
              <a:cs typeface="Arial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9C1C604-F31B-44E5-B91E-DC11EDFA6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051385"/>
              </p:ext>
            </p:extLst>
          </p:nvPr>
        </p:nvGraphicFramePr>
        <p:xfrm>
          <a:off x="1473693" y="2840854"/>
          <a:ext cx="6312024" cy="3880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12024">
                  <a:extLst>
                    <a:ext uri="{9D8B030D-6E8A-4147-A177-3AD203B41FA5}">
                      <a16:colId xmlns:a16="http://schemas.microsoft.com/office/drawing/2014/main" val="2697246224"/>
                    </a:ext>
                  </a:extLst>
                </a:gridCol>
              </a:tblGrid>
              <a:tr h="245739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>
                          <a:effectLst/>
                        </a:rPr>
                        <a:t> </a:t>
                      </a:r>
                      <a:endParaRPr lang="cs-CZ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1" marR="5741" marT="5741" marB="0"/>
                </a:tc>
                <a:extLst>
                  <a:ext uri="{0D108BD9-81ED-4DB2-BD59-A6C34878D82A}">
                    <a16:rowId xmlns:a16="http://schemas.microsoft.com/office/drawing/2014/main" val="892034136"/>
                  </a:ext>
                </a:extLst>
              </a:tr>
              <a:tr h="1341323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Na projektu musí být povinně vybrány tyto indikátory: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500 002 - Počet podpořených škol či vzdělávacích zařízení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500 401 - Počet uživatelů nové nebo modernizované infrastruktury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Povinně volitelné indikátory (dle zaměření a cílů projektu):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509 011 - Navýšení kapacity předškolního vzdělávání - povinný k výběru u projektů, u kterých dochází k navýšení jejich kapacity oproti stavu před realizací projektu.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509 001 - Modernizovaná či rekonstruovaná kapacita předškolního vzdělávání - povinný k výběru u projektů, u kterých dochází k podpoře existující (stávající) kapacity.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323 000 - Snížení konečné spotřeby energie u podpořených subjektů pouze v případě projektů, které mají povinnost doložit PENB ke stavebnímu řízení podle zákona č. 406/2000 Sb., o hospodaření s energií, ve znění pozdějších předpisů, případně pro projekty, které si Průkaz energetické náročnosti budovy (dále jen „PENB“) nechaly zpracovat nad rámec zákona a jsou tak schopny úspory exaktně vykázat. Indikátor je nerelevantní pro projekty, jejichž předmětem je pouze nová výstavba.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br>
                        <a:rPr lang="cs-CZ" sz="600" u="none" strike="noStrike" dirty="0">
                          <a:effectLst/>
                        </a:rPr>
                      </a:b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1" marR="5741" marT="5741" marB="0"/>
                </a:tc>
                <a:extLst>
                  <a:ext uri="{0D108BD9-81ED-4DB2-BD59-A6C34878D82A}">
                    <a16:rowId xmlns:a16="http://schemas.microsoft.com/office/drawing/2014/main" val="2480259044"/>
                  </a:ext>
                </a:extLst>
              </a:tr>
              <a:tr h="803770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Kontrola s přílohou Metodické listy indikátorů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500 002 - výchozí hodnota se v MS2021+ nevyplňuje (needitovatelná), a je nulová = není v Metodickém listu indikátorů vůbec uvedena     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509 011 - výchozí hodnota se v MS2021+ nevyplňuje (needitovatelná), a je nulová = není v Metodickém listu indikátorů vůbec uvedena   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509 001 - výchozí hodnota se v MS2021+ nevyplňuje (needitovatelná), a je nulová = není v Metodickém listu indikátorů vůbec uvedena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500 401 - počet dětí, které navštěvovaly podpořené zařízení za poslední ukončený školní rok před podáním žádosti o podporu. Jako unikátní uživatelé započítávány pouze děti, které zařízení v daném roce navštěvovaly déle než 1 kalendářní měsíc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323 000 - množství celkové dodané energie GJ/rok - za kalendářní rok předcházející roku, ve kterém začala realizace projektu, výchozí hodnota: PENB stávající stav, část B 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1" marR="5741" marT="5741" marB="0"/>
                </a:tc>
                <a:extLst>
                  <a:ext uri="{0D108BD9-81ED-4DB2-BD59-A6C34878D82A}">
                    <a16:rowId xmlns:a16="http://schemas.microsoft.com/office/drawing/2014/main" val="3634361870"/>
                  </a:ext>
                </a:extLst>
              </a:tr>
              <a:tr h="849846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Kontrola s přílohou Metodické listy indikátorů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500 002 - cílová hodnota: počet MŠ (právnických osob), které se žadatel zavazuje podpořit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509 011 - cílová hodnota: nová nominální kapacita zařízení předškolní péče, kterou se žadatel zavazuje vytvořit (pozn. do indikátoru se nezapočítává modernizace stávajících kapacit MŠ)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509 001 - cílová hodnota: stávající nominální kapacita zařízení předškolní péče, kterou se žadatel zavazuje modernizovat (pozn. do indikátoru se nezapočítává nově vytvořená kapacita)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500 401 - cílová hodnota: odhadovaný počet dětí, které budou (min. více jak 1 kalendářní měsíc) podpořené zařízení navštěvovat v 1. roce udržitelnosti projektu. 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323 000 - celková dodaná energie po provedení opatření, cílová hodnota: údaje v PENB nový stav, část B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1" marR="5741" marT="5741" marB="0"/>
                </a:tc>
                <a:extLst>
                  <a:ext uri="{0D108BD9-81ED-4DB2-BD59-A6C34878D82A}">
                    <a16:rowId xmlns:a16="http://schemas.microsoft.com/office/drawing/2014/main" val="1227759135"/>
                  </a:ext>
                </a:extLst>
              </a:tr>
              <a:tr h="639944">
                <a:tc>
                  <a:txBody>
                    <a:bodyPr/>
                    <a:lstStyle/>
                    <a:p>
                      <a:pPr algn="l" fontAlgn="t"/>
                      <a:r>
                        <a:rPr lang="cs-CZ" sz="600" u="none" strike="noStrike" dirty="0">
                          <a:effectLst/>
                        </a:rPr>
                        <a:t>Kontrola s přílohou Metodické listy indikátorů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500 002 - datum dosažení cílové hodnoty: ukončení fyzické realizace projektu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509 011 - datum dosažení cílové hodnoty: ukončení fyzické realizace projektu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509 001 - datum dosažení cílové hodnoty: ukončení fyzické realizace projektu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500 401 - datum dosažení cílové hodnoty: datum plánovaného ukončení realizace projektu + 1 rok a 6 měsíců</a:t>
                      </a:r>
                      <a:br>
                        <a:rPr lang="cs-CZ" sz="600" u="none" strike="noStrike" dirty="0">
                          <a:effectLst/>
                        </a:rPr>
                      </a:br>
                      <a:r>
                        <a:rPr lang="cs-CZ" sz="600" u="none" strike="noStrike" dirty="0">
                          <a:effectLst/>
                        </a:rPr>
                        <a:t>323 000 - cílová hodnota: datum ukončení realizace</a:t>
                      </a:r>
                      <a:endParaRPr lang="cs-CZ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41" marR="5741" marT="5741" marB="0"/>
                </a:tc>
                <a:extLst>
                  <a:ext uri="{0D108BD9-81ED-4DB2-BD59-A6C34878D82A}">
                    <a16:rowId xmlns:a16="http://schemas.microsoft.com/office/drawing/2014/main" val="2858149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66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03CF1-9CF9-4CF0-ABED-6C0D53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6E897E-C771-41C7-861F-4EE748E3F37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napravitelná kritéria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15A67-A6C3-42EE-A49F-51B2C4FD5197}"/>
              </a:ext>
            </a:extLst>
          </p:cNvPr>
          <p:cNvSpPr/>
          <p:nvPr/>
        </p:nvSpPr>
        <p:spPr>
          <a:xfrm>
            <a:off x="597310" y="1196798"/>
            <a:ext cx="8089490" cy="461664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pl-PL" dirty="0">
                <a:cs typeface="Arial"/>
              </a:rPr>
              <a:t>2.8 Skutečný majitel/skuteční majitelé žadatele nejsou veřejným funkcionářem ve střetu zájmů dle § 4c zákona č. 159/2006 Sb., o střetu zájmů, ve znění pozdějších předpisů 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(u českých právnických osob se žádná příloha nedokládá, ověření proběhne skrze Evidenci skutečných majitelů, Centrální registr oznámení)</a:t>
            </a:r>
            <a:endParaRPr lang="cs-CZ" sz="1600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sz="1600" dirty="0">
                <a:cs typeface="Arial"/>
              </a:rPr>
              <a:t>2.9 Projekt dodržuje základní práva, nemá negativní vliv na genderovou rovnost a nevede k diskriminaci </a:t>
            </a:r>
            <a:r>
              <a:rPr lang="cs-CZ" sz="1600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(neutrální nebo pozitivní vliv)</a:t>
            </a:r>
            <a:endParaRPr lang="cs-CZ" sz="1600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sz="1600" dirty="0">
                <a:cs typeface="Arial"/>
              </a:rPr>
              <a:t>2.10 Projekt je v souladu s principy udržitelného rozvoje 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(Vlivy projektu na klima a vlivy klimatu na výstupy projektu; Vlivy na udržitelné využívání a ochranu vodních zdrojů; Opatření týkající se předcházení vzniku odpadů a recyklace; opatření týkající se prevence a omezování znečištění ovzduší, vody nebo krajiny; Opatření na ochranu a obnovu biologické rozmanitosti a ekosystémů)</a:t>
            </a: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sz="1600" dirty="0">
                <a:cs typeface="Arial"/>
              </a:rPr>
              <a:t>2.11 Projekt není uveden na seznamu strategických projektů schválené strategie městské metropolitní oblasti/aglomerace ITI 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(eliminační kritérium u síťových aktivit/projektů ITI)</a:t>
            </a:r>
            <a:endParaRPr lang="cs-CZ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642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03CF1-9CF9-4CF0-ABED-6C0D53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6E897E-C771-41C7-861F-4EE748E3F37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napravitelná kritéria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15A67-A6C3-42EE-A49F-51B2C4FD5197}"/>
              </a:ext>
            </a:extLst>
          </p:cNvPr>
          <p:cNvSpPr/>
          <p:nvPr/>
        </p:nvSpPr>
        <p:spPr>
          <a:xfrm>
            <a:off x="597310" y="1196798"/>
            <a:ext cx="8089490" cy="15696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pl-PL" dirty="0">
                <a:cs typeface="Arial"/>
              </a:rPr>
              <a:t>2.12 Žádost o podporu je podána v předepsané formě a obsahově splňuje všechny náležitosti </a:t>
            </a:r>
            <a:r>
              <a:rPr lang="cs-CZ" sz="1600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(účel a cíl projektu, klíčové aktivity, specifické datové položky IS KP21+, finanční data, výběrová řízení…)</a:t>
            </a:r>
            <a:endParaRPr lang="cs-CZ" sz="1600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cs-CZ" sz="1600" dirty="0">
                <a:cs typeface="Arial"/>
              </a:rPr>
              <a:t>2.13 Žádost o podporu je podepsána oprávněným zástupcem žadatele</a:t>
            </a:r>
          </a:p>
        </p:txBody>
      </p:sp>
    </p:spTree>
    <p:extLst>
      <p:ext uri="{BB962C8B-B14F-4D97-AF65-F5344CB8AC3E}">
        <p14:creationId xmlns:p14="http://schemas.microsoft.com/office/powerpoint/2010/main" val="283468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03CF1-9CF9-4CF0-ABED-6C0D53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6E897E-C771-41C7-861F-4EE748E3F37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napravitelná kritéria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15A67-A6C3-42EE-A49F-51B2C4FD5197}"/>
              </a:ext>
            </a:extLst>
          </p:cNvPr>
          <p:cNvSpPr/>
          <p:nvPr/>
        </p:nvSpPr>
        <p:spPr>
          <a:xfrm>
            <a:off x="597310" y="1196798"/>
            <a:ext cx="8089490" cy="563231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pl-PL" dirty="0">
                <a:cs typeface="Arial"/>
              </a:rPr>
              <a:t>2.14 Jsou doloženy všechny povinné přílohy a splňují náležitosti požadované v dokumentaci k výzvě </a:t>
            </a: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1) Plná moc </a:t>
            </a:r>
            <a:r>
              <a:rPr lang="pl-PL" sz="1600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(pozn. </a:t>
            </a:r>
            <a:r>
              <a:rPr lang="cs-CZ" sz="1600" i="1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není přílohou dokumentace IROP; nezávazný vzor plné moci / pověření je na webu IROP; je ale možné použít obecnou/standardní plnou moc žadatele)</a:t>
            </a:r>
            <a:endParaRPr lang="pl-PL" sz="1600" i="1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2) Zadávací a výběrová řízení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(smlouva, je-li uzavřena)</a:t>
            </a:r>
            <a:endParaRPr lang="pl-PL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3) Doklady k právní subjektivitě žadatele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(nemusí dokládat: kraje / obce a jejich p.o., OSS, PO OSS, státní podniky, státní organizace, ostatní výše neuvedené právnické osoby – např. s.r.o.)</a:t>
            </a:r>
            <a:endParaRPr lang="pl-PL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4) Studie proveditelnosti</a:t>
            </a:r>
            <a:r>
              <a:rPr lang="pl-PL" i="1" dirty="0">
                <a:cs typeface="Arial"/>
              </a:rPr>
              <a:t>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(zpracovaná dle Osnovy SP)</a:t>
            </a:r>
            <a:endParaRPr lang="pl-PL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5) Doklad o prokázání právních vztahů k nemovitému majetku, který je předmětem projektu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(katastr ověřuje hodnotitel sám, je-li potřebná jiná </a:t>
            </a:r>
            <a:r>
              <a:rPr lang="pl-PL" i="1">
                <a:solidFill>
                  <a:schemeClr val="bg1">
                    <a:lumMod val="75000"/>
                  </a:schemeClr>
                </a:solidFill>
                <a:cs typeface="Arial"/>
              </a:rPr>
              <a:t>listina /např. nájemní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smlouva/ dokládá žadatel tu...)</a:t>
            </a:r>
            <a:endParaRPr lang="pl-PL" dirty="0">
              <a:cs typeface="Arial"/>
            </a:endParaRP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cs-CZ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4064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03CF1-9CF9-4CF0-ABED-6C0D53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6E897E-C771-41C7-861F-4EE748E3F37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napravitelná kritéria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15A67-A6C3-42EE-A49F-51B2C4FD5197}"/>
              </a:ext>
            </a:extLst>
          </p:cNvPr>
          <p:cNvSpPr/>
          <p:nvPr/>
        </p:nvSpPr>
        <p:spPr>
          <a:xfrm>
            <a:off x="597310" y="1196798"/>
            <a:ext cx="8089490" cy="498598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pl-PL" dirty="0">
                <a:cs typeface="Arial"/>
              </a:rPr>
              <a:t>2.14 Jsou doloženy všechny povinné přílohy a splňují náležitosti požadované v dokumentaci k výzvě </a:t>
            </a: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6) Doklad prokazující povolení umístění stavby v území dle zákona č. 183/2006 Sb., o územním plánování a stavebním řádu (stavební zákon), ve znění pozdějších předpisů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(územní řízení „jednoduché” vždy již platný dokument k datu registrace žádosti o podporu)</a:t>
            </a:r>
            <a:endParaRPr lang="pl-PL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7) Doklad prokazující povolení k realizaci stavebního záměru dle zákona č. 183/2006 Sb., o územním plánování a stavebním řádu (stavební zákon), ve znění pozdějších předpisů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(zachován +/- status quo předchozího programového období 2014–2020; při společném povolení /ÚR+SP/ postačí pouze žádost o vydání společného ÚR+SP </a:t>
            </a: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8) Znalecký posud</a:t>
            </a:r>
            <a:r>
              <a:rPr lang="cs-CZ" dirty="0" err="1">
                <a:cs typeface="Arial"/>
              </a:rPr>
              <a:t>ek</a:t>
            </a:r>
            <a:r>
              <a:rPr lang="cs-CZ" dirty="0">
                <a:cs typeface="Arial"/>
              </a:rPr>
              <a:t> </a:t>
            </a:r>
            <a:r>
              <a:rPr lang="cs-CZ" sz="1600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(ne starší než 6 měsíců před pořízením nemovitosti)</a:t>
            </a:r>
            <a:endParaRPr lang="pl-PL" sz="16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98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894269" y="1652727"/>
            <a:ext cx="7667169" cy="437503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/>
              <a:t>kontrolní listy</a:t>
            </a:r>
            <a:r>
              <a:rPr lang="pl-PL" sz="2000" dirty="0"/>
              <a:t>: </a:t>
            </a:r>
            <a:r>
              <a:rPr lang="pl-PL" sz="2000" u="sng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https://www.crr.cz/irop/projekt-a-kontrola/kontrolni-listy/</a:t>
            </a:r>
            <a:r>
              <a:rPr lang="pl-PL" sz="2000" u="sng" dirty="0">
                <a:solidFill>
                  <a:srgbClr val="5FA4E5"/>
                </a:solidFill>
              </a:rPr>
              <a:t> </a:t>
            </a:r>
            <a:r>
              <a:rPr lang="cs-CZ" sz="2000" dirty="0"/>
              <a:t>Zveřejněny kontrolní listy pro jednotlivé výzvy:</a:t>
            </a:r>
          </a:p>
          <a:p>
            <a:pPr marL="1063625" lvl="2" indent="-342900" algn="just">
              <a:buFont typeface="Wingdings" panose="05000000000000000000" pitchFamily="2" charset="2"/>
              <a:buChar char="ü"/>
            </a:pPr>
            <a:r>
              <a:rPr lang="cs-CZ" sz="1800" b="1" dirty="0"/>
              <a:t>hodnocení přijatelnosti a formálních náležitostí</a:t>
            </a:r>
            <a:endParaRPr lang="cs-CZ" sz="1800" b="1" dirty="0">
              <a:cs typeface="Arial"/>
            </a:endParaRPr>
          </a:p>
          <a:p>
            <a:endParaRPr lang="pl-PL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kalendář akcí IROP 2021–2027</a:t>
            </a:r>
            <a:r>
              <a:rPr lang="it-IT" sz="2000" dirty="0"/>
              <a:t>: </a:t>
            </a:r>
            <a:r>
              <a:rPr lang="it-IT" sz="2000" u="sng" dirty="0">
                <a:solidFill>
                  <a:srgbClr val="5FA4E5"/>
                </a:solidFill>
              </a:rPr>
              <a:t>https://www.crr.cz/kalendar</a:t>
            </a:r>
            <a:endParaRPr lang="it-IT" sz="2000" dirty="0">
              <a:solidFill>
                <a:srgbClr val="5FA4E5"/>
              </a:solidFill>
            </a:endParaRPr>
          </a:p>
          <a:p>
            <a:pPr marL="1063625" lvl="2" indent="-342900" algn="just">
              <a:buFont typeface="Wingdings" panose="05000000000000000000" pitchFamily="2" charset="2"/>
              <a:buChar char="ü"/>
            </a:pPr>
            <a:r>
              <a:rPr lang="cs-CZ" sz="1800" dirty="0"/>
              <a:t>semináře pořádané Centrem (metodický základ IROP 2021–2027, představení výzvy, předkládání žádostí o podporu v MS2021+, výběrová a zadávací řízení dle podmínek IROP)</a:t>
            </a:r>
            <a:endParaRPr lang="cs-CZ" sz="1800" dirty="0">
              <a:cs typeface="Arial"/>
            </a:endParaRPr>
          </a:p>
          <a:p>
            <a:pPr algn="just"/>
            <a:r>
              <a:rPr lang="cs-CZ" sz="2000" dirty="0"/>
              <a:t>  </a:t>
            </a:r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7" y="675488"/>
            <a:ext cx="7433511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cap="all"/>
              <a:t>Centrum pro regionální rozvoj České republiky </a:t>
            </a:r>
          </a:p>
          <a:p>
            <a:pPr algn="ctr"/>
            <a:r>
              <a:rPr lang="cs-CZ" sz="2000" cap="all"/>
              <a:t>– </a:t>
            </a:r>
            <a:r>
              <a:rPr lang="cs-CZ" sz="1800" cap="all"/>
              <a:t>informace pro žadatele a příjemce</a:t>
            </a:r>
            <a:endParaRPr lang="en-US" sz="1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75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03CF1-9CF9-4CF0-ABED-6C0D53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6E897E-C771-41C7-861F-4EE748E3F37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napravitelná kritéria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15A67-A6C3-42EE-A49F-51B2C4FD5197}"/>
              </a:ext>
            </a:extLst>
          </p:cNvPr>
          <p:cNvSpPr/>
          <p:nvPr/>
        </p:nvSpPr>
        <p:spPr>
          <a:xfrm>
            <a:off x="597310" y="1196798"/>
            <a:ext cx="8089490" cy="48013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pl-PL" dirty="0">
                <a:cs typeface="Arial"/>
              </a:rPr>
              <a:t>2.14 Jsou doloženy všechny povinné přílohy a splňují náležitosti požadované v dokumentaci k výzvě </a:t>
            </a: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9) Projektová dokumentace stavby dle přílohy vyhlášky č. 499/2006 Sb., o dokumentaci staveb, ve znění pozdějších předpisů, nebo vyhlášky č. 146/2008 Sb., o rozsahu a obsahu projektové dokumentace dopravních staveb, ve znění pozdějších předpisů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(PD pro stav. pov., PD pro ohlášku, PD pro umístění...)</a:t>
            </a:r>
          </a:p>
          <a:p>
            <a:pPr marL="1924050" lvl="4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1600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pokud stavba nevyžaduje povolení k realizaci stavebního záměru dle stavebního zákona (tedy např. nevyžaduje ani stavební povolení či ohlášení)  musí být doloženy např.  půdorysy s dalšími dostupnými výkresy týkajícími se plánovaných stavebních prací, technická zpráva apod. + popis plánovaných stavebních prací v kapitole Podrobný popis projektu ve studii proveditelnosti</a:t>
            </a:r>
          </a:p>
          <a:p>
            <a:pPr marL="1924050" lvl="4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pl-P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041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03CF1-9CF9-4CF0-ABED-6C0D53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6E897E-C771-41C7-861F-4EE748E3F37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napravitelná kritéria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15A67-A6C3-42EE-A49F-51B2C4FD5197}"/>
              </a:ext>
            </a:extLst>
          </p:cNvPr>
          <p:cNvSpPr/>
          <p:nvPr/>
        </p:nvSpPr>
        <p:spPr>
          <a:xfrm>
            <a:off x="597310" y="1196798"/>
            <a:ext cx="8089490" cy="40318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pl-PL" dirty="0">
                <a:cs typeface="Arial"/>
              </a:rPr>
              <a:t>2.14 Jsou doloženy všechny povinné přílohy a splňují náležitosti požadované v dokumentaci k výzvě </a:t>
            </a: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10) Rozpočet stavbních prací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(buď položkový, nebo min. zjednodušený rozpočet sestavený pomocí agregovaných položek)</a:t>
            </a:r>
          </a:p>
          <a:p>
            <a:pPr marL="1924050" lvl="4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pozn.: zjednodušený položkový rozpočet stavebních prací žadatel dokládá i v těch případech, kdy stavební práce zahrnuté v žádosti o podporu nevyžadují povolení k realizaci stavebního záměru dle stavebního zákon</a:t>
            </a:r>
          </a:p>
          <a:p>
            <a:pPr marL="1638300" lvl="4" algn="just">
              <a:spcAft>
                <a:spcPts val="1200"/>
              </a:spcAft>
            </a:pPr>
            <a:endParaRPr lang="pl-PL" i="1" dirty="0">
              <a:solidFill>
                <a:schemeClr val="bg1">
                  <a:lumMod val="65000"/>
                </a:schemeClr>
              </a:solidFill>
              <a:cs typeface="Arial"/>
            </a:endParaRPr>
          </a:p>
          <a:p>
            <a:pPr marL="1924050" lvl="4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pl-PL" i="1" dirty="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89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03CF1-9CF9-4CF0-ABED-6C0D53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6E897E-C771-41C7-861F-4EE748E3F37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napravitelná kritéria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15A67-A6C3-42EE-A49F-51B2C4FD5197}"/>
              </a:ext>
            </a:extLst>
          </p:cNvPr>
          <p:cNvSpPr/>
          <p:nvPr/>
        </p:nvSpPr>
        <p:spPr>
          <a:xfrm>
            <a:off x="597310" y="1196798"/>
            <a:ext cx="8089490" cy="45858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pl-PL" dirty="0">
                <a:cs typeface="Arial"/>
              </a:rPr>
              <a:t>2.14 Jsou doloženy všechny povinné přílohy a splňují náležitosti požadované v dokumentaci k výzvě </a:t>
            </a: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11) Povinné přílohy prokazující vyhodnocení žadatele o podporu z pohledu podniku v obtížích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(ekonomickou činností se v souladu s rozhodovací praxí Evropské komise rozumí nabízení zboží a/nebo služeb na trhu)</a:t>
            </a:r>
            <a:endParaRPr lang="pl-PL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12) Podklady pro stanovení kategorií intervencí a kontrolu limitů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(příloha č. 4 Specifických pravidel)</a:t>
            </a: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13) Smlouva o zřízení bankovního účtu</a:t>
            </a: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14) Průkaz energetické náročnosti budovy (PENB) </a:t>
            </a:r>
            <a:r>
              <a:rPr lang="pl-PL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(u projektů, které mají povinnost doložit PENB ke stavebnímu řízení, vazba na indikátor 323 000, nerelevantní pro projekty, jejichž předmětem je pouze nová výstavba)</a:t>
            </a:r>
            <a:endParaRPr lang="pl-P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357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5A03CF1-9CF9-4CF0-ABED-6C0D538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96E897E-C771-41C7-861F-4EE748E3F37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napravitelná kritéria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2315A67-A6C3-42EE-A49F-51B2C4FD5197}"/>
              </a:ext>
            </a:extLst>
          </p:cNvPr>
          <p:cNvSpPr/>
          <p:nvPr/>
        </p:nvSpPr>
        <p:spPr>
          <a:xfrm>
            <a:off x="597310" y="1196798"/>
            <a:ext cx="8089490" cy="443198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cs-CZ" dirty="0">
              <a:cs typeface="Arial"/>
            </a:endParaRPr>
          </a:p>
          <a:p>
            <a:pPr marL="552450" lvl="1" indent="-285750" algn="just">
              <a:spcAft>
                <a:spcPts val="1200"/>
              </a:spcAft>
              <a:buFont typeface="Wingdings"/>
              <a:buChar char="ü"/>
            </a:pPr>
            <a:r>
              <a:rPr lang="pl-PL" dirty="0">
                <a:cs typeface="Arial"/>
              </a:rPr>
              <a:t>2.14 Jsou doloženy všechny povinné přílohy a splňují náležitosti požadované v dokumentaci k výzvě </a:t>
            </a: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15) Doložení výchozí kapacity MŠ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(výpis z rejstříku škol a školských zařízení nebo rozhodnutí krajského úřadu „Lex Ukrajina”)</a:t>
            </a:r>
            <a:endParaRPr lang="pl-PL" dirty="0">
              <a:solidFill>
                <a:schemeClr val="bg1">
                  <a:lumMod val="75000"/>
                </a:schemeClr>
              </a:solidFill>
              <a:cs typeface="Arial"/>
            </a:endParaRP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16) ROZHODNUTÍ krajské hygienické stanice </a:t>
            </a:r>
            <a:r>
              <a:rPr lang="pl-PL" i="1" dirty="0">
                <a:solidFill>
                  <a:schemeClr val="bg1">
                    <a:lumMod val="75000"/>
                  </a:schemeClr>
                </a:solidFill>
                <a:cs typeface="Arial"/>
              </a:rPr>
              <a:t>(pokud je realizována aktivita „výjimka KHS”, žádná stanoviska ani Protokoly o kontrole nejsou relevantní, výjimka musí být udělena explicitně dle § 7 odst. 1 zákona č. 258/2000 Sb., o ochraně veřejného zdraví)</a:t>
            </a:r>
          </a:p>
          <a:p>
            <a:pPr marL="1466850" lvl="3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l-PL" dirty="0">
                <a:cs typeface="Arial"/>
              </a:rPr>
              <a:t>17) Výpis z evidence skutečných majitelů </a:t>
            </a:r>
            <a:r>
              <a:rPr lang="pl-PL" i="1" dirty="0">
                <a:solidFill>
                  <a:schemeClr val="bg1">
                    <a:lumMod val="65000"/>
                  </a:schemeClr>
                </a:solidFill>
                <a:cs typeface="Arial"/>
              </a:rPr>
              <a:t>(týká se pouze zahraničních právnických osob, české PO si ověří hodnotitel sám)</a:t>
            </a:r>
            <a:endParaRPr lang="pl-PL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719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EX ANTE analýza rizik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/>
              <a:t>provádí Centrum</a:t>
            </a:r>
          </a:p>
          <a:p>
            <a:endParaRPr lang="cs-CZ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/>
              <a:t>ověřují se zejména rizika: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>
              <a:highlight>
                <a:srgbClr val="FFFF00"/>
              </a:highlight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nezpůsobilosti/nehospodárnosti/neefektivnosti výdajů  a zahrnutí nepřímých nákladů do nákladů přímých</a:t>
            </a:r>
            <a:r>
              <a:rPr lang="cs-CZ">
                <a:highlight>
                  <a:srgbClr val="FFFF00"/>
                </a:highlight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podvodu</a:t>
            </a:r>
            <a:r>
              <a:rPr lang="cs-CZ">
                <a:highlight>
                  <a:srgbClr val="FFFF00"/>
                </a:highlight>
              </a:rPr>
              <a:t>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dvojího financování </a:t>
            </a:r>
            <a:r>
              <a:rPr lang="cs-CZ">
                <a:highlight>
                  <a:srgbClr val="FFFF00"/>
                </a:highlight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realizovatelnosti projektu pro věcné a finanční stránce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nedosažení plánovaných indikátorů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pochybení ve veřejných zakázkách </a:t>
            </a:r>
            <a:r>
              <a:rPr lang="cs-CZ">
                <a:highlight>
                  <a:srgbClr val="FFFF00"/>
                </a:highlight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nezajištění udržitelnosti projektu </a:t>
            </a:r>
            <a:r>
              <a:rPr lang="cs-CZ">
                <a:highlight>
                  <a:srgbClr val="FFFF00"/>
                </a:highlight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nedovolené veřejné podpory </a:t>
            </a:r>
            <a:r>
              <a:rPr lang="cs-CZ">
                <a:highlight>
                  <a:srgbClr val="FFFF00"/>
                </a:highlight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nedosažení výstupů a realizace projektu v předloženém harmonogramu </a:t>
            </a:r>
            <a:r>
              <a:rPr lang="cs-CZ">
                <a:highlight>
                  <a:srgbClr val="FFFF00"/>
                </a:highlight>
              </a:rPr>
              <a:t>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/>
              <a:t>nesouladu realizace s podmínkami a dalšími závaznými postupy</a:t>
            </a:r>
          </a:p>
        </p:txBody>
      </p:sp>
    </p:spTree>
    <p:extLst>
      <p:ext uri="{BB962C8B-B14F-4D97-AF65-F5344CB8AC3E}">
        <p14:creationId xmlns:p14="http://schemas.microsoft.com/office/powerpoint/2010/main" val="3994558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EX ANTE KONTROLA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provádí se na základě výsledků ex ante analýzy rizik</a:t>
            </a:r>
            <a:endParaRPr lang="cs-CZ" dirty="0"/>
          </a:p>
          <a:p>
            <a:r>
              <a:rPr lang="cs-CZ" dirty="0"/>
              <a:t>	Zahrnuje oblasti, které ex ante analýza rizik vyhodnotila jako rizikové.</a:t>
            </a:r>
          </a:p>
          <a:p>
            <a:endParaRPr lang="cs-CZ" b="1" dirty="0"/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/>
              <a:t>forma:</a:t>
            </a:r>
            <a:endParaRPr lang="cs-CZ" u="sng" dirty="0"/>
          </a:p>
          <a:p>
            <a:r>
              <a:rPr lang="cs-CZ" dirty="0"/>
              <a:t>	- </a:t>
            </a:r>
            <a:r>
              <a:rPr lang="cs-CZ" b="1" dirty="0"/>
              <a:t>administrativního ověření </a:t>
            </a:r>
            <a:r>
              <a:rPr lang="cs-CZ" dirty="0"/>
              <a:t>– ověření na základě předložených dokladů </a:t>
            </a:r>
            <a:br>
              <a:rPr lang="cs-CZ" dirty="0"/>
            </a:br>
            <a:r>
              <a:rPr lang="cs-CZ" dirty="0"/>
              <a:t>	(v režimu úkonů předcházející kontrole) nebo</a:t>
            </a:r>
          </a:p>
          <a:p>
            <a:r>
              <a:rPr lang="cs-CZ" dirty="0"/>
              <a:t>	- </a:t>
            </a:r>
            <a:r>
              <a:rPr lang="cs-CZ" b="1" dirty="0"/>
              <a:t>veřejnosprávní kontrola </a:t>
            </a:r>
            <a:r>
              <a:rPr lang="cs-CZ" dirty="0"/>
              <a:t>– administrativní kontrola, kontrola na místě.</a:t>
            </a:r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u="sng" dirty="0"/>
              <a:t>upozornění!</a:t>
            </a:r>
            <a:endParaRPr lang="cs-CZ" u="sng" dirty="0"/>
          </a:p>
          <a:p>
            <a:r>
              <a:rPr lang="cs-CZ" i="1" dirty="0"/>
              <a:t>	Projekt může být vyřazen z procesu hodnocení, pokud ex ante kontrola 	zjistí porušení podmínek stanovených výzvou.</a:t>
            </a:r>
          </a:p>
          <a:p>
            <a:endParaRPr lang="cs-CZ" i="1" dirty="0">
              <a:highlight>
                <a:srgbClr val="FFFF00"/>
              </a:highlight>
            </a:endParaRPr>
          </a:p>
          <a:p>
            <a:r>
              <a:rPr lang="cs-CZ" b="1" dirty="0"/>
              <a:t>Více viz Obecná pravidla, kap. 3.6 Ex ante kontrola</a:t>
            </a:r>
            <a:endParaRPr lang="cs-CZ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476628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>
                <a:latin typeface="Arial" panose="020B0604020202020204" pitchFamily="34" charset="0"/>
                <a:cs typeface="Arial" panose="020B0604020202020204" pitchFamily="34" charset="0"/>
              </a:rPr>
              <a:t>Výběr projektů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/>
          </a:p>
          <a:p>
            <a:pPr algn="just"/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Provádí ŘO IROP na základě výsledků hodnocení provedeného Centrem.</a:t>
            </a:r>
          </a:p>
          <a:p>
            <a:pPr algn="just"/>
            <a:endParaRPr lang="cs-CZ"/>
          </a:p>
          <a:p>
            <a:pPr algn="just"/>
            <a:endParaRPr lang="cs-CZ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V průběžných výzvách jsou žádosti o podporu </a:t>
            </a:r>
            <a:r>
              <a:rPr lang="cs-CZ" b="1"/>
              <a:t>seřazeny podle data a času podání žádosti </a:t>
            </a:r>
            <a:r>
              <a:rPr lang="cs-CZ"/>
              <a:t>v MS2021+. Počet podpořených projektů je </a:t>
            </a:r>
            <a:r>
              <a:rPr lang="cs-CZ" b="1"/>
              <a:t>limitován výší alokace na výzvu.</a:t>
            </a:r>
          </a:p>
          <a:p>
            <a:pPr algn="just"/>
            <a:endParaRPr lang="cs-CZ" b="1"/>
          </a:p>
          <a:p>
            <a:pPr algn="just"/>
            <a:endParaRPr lang="cs-CZ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/>
              <a:t>Právní akt (Registrace akce a Rozhodnutí o poskytnutí dotace/Stanovení výdajů na financování akce PO OSS).</a:t>
            </a:r>
          </a:p>
        </p:txBody>
      </p:sp>
    </p:spTree>
    <p:extLst>
      <p:ext uri="{BB962C8B-B14F-4D97-AF65-F5344CB8AC3E}">
        <p14:creationId xmlns:p14="http://schemas.microsoft.com/office/powerpoint/2010/main" val="1835011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/>
              <a:t>Žádost o přezkum výsledku hodnocení</a:t>
            </a:r>
            <a:endParaRPr lang="en-US" sz="2800" cap="al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28506" y="1012372"/>
            <a:ext cx="8229600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/>
              <a:t>Žadatel může podat žádost o přezkum výsledku hodnocení žádosti o podporu </a:t>
            </a:r>
            <a:r>
              <a:rPr lang="cs-CZ"/>
              <a:t>po kontrole přijatelnosti a formálních náležitostí</a:t>
            </a:r>
          </a:p>
          <a:p>
            <a:pPr algn="just"/>
            <a:endParaRPr lang="cs-CZ" sz="1000" b="1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/>
              <a:t>Podává se do 15 kalendářních dnů ode dne doručení výsledku, a to:</a:t>
            </a:r>
            <a:endParaRPr lang="cs-CZ"/>
          </a:p>
          <a:p>
            <a:pPr algn="just"/>
            <a:r>
              <a:rPr lang="cs-CZ"/>
              <a:t>	- elektronicky v MS2021+, postup je uveden v příloze č. 19 Obecných 	pravidel pro žadatele a příjemce</a:t>
            </a:r>
          </a:p>
          <a:p>
            <a:pPr algn="just"/>
            <a:r>
              <a:rPr lang="cs-CZ"/>
              <a:t>	- písemně prostřednictvím formuláře uvedeného na webových stránkách 	</a:t>
            </a:r>
            <a:r>
              <a:rPr lang="cs-CZ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https://www.irop.mmr.cz/cs/Zadatele-a-</a:t>
            </a:r>
            <a:r>
              <a:rPr lang="cs-CZ" u="sng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cs-CZ" u="sng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prijemci</a:t>
            </a:r>
            <a:r>
              <a:rPr lang="cs-CZ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/Dokumenty/Dokumenty/</a:t>
            </a:r>
            <a:r>
              <a:rPr lang="cs-CZ" u="sng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Jednotny</a:t>
            </a:r>
            <a:r>
              <a:rPr lang="cs-CZ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u="sng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</a:t>
            </a:r>
            <a:r>
              <a:rPr lang="cs-CZ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-pro-</a:t>
            </a:r>
            <a:r>
              <a:rPr lang="cs-CZ" u="sng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vyrizovani</a:t>
            </a:r>
            <a:r>
              <a:rPr lang="cs-CZ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u="sng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cs-CZ" u="sng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zadosti-</a:t>
            </a:r>
            <a:r>
              <a:rPr lang="cs-CZ" u="sng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prezkum</a:t>
            </a:r>
            <a:r>
              <a:rPr lang="cs-CZ"/>
              <a:t>, na adresu Centra.</a:t>
            </a:r>
          </a:p>
          <a:p>
            <a:pPr algn="just"/>
            <a:endParaRPr lang="cs-CZ" sz="100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/>
              <a:t>Přezkumné řízení provádí ŘO IROP</a:t>
            </a:r>
            <a:r>
              <a:rPr lang="cs-CZ"/>
              <a:t> do 30 kalendářních dní od doručení žádosti o přezkum (ve složitějších případech do 60 pracovních dní).</a:t>
            </a:r>
          </a:p>
          <a:p>
            <a:pPr algn="just"/>
            <a:endParaRPr lang="cs-CZ" sz="105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/>
              <a:t>Na základě výsledku přezkumného řízení:</a:t>
            </a:r>
            <a:endParaRPr lang="cs-CZ"/>
          </a:p>
          <a:p>
            <a:pPr algn="just"/>
            <a:r>
              <a:rPr lang="cs-CZ"/>
              <a:t>	- žádost je vrácena k opravnému hodnocení</a:t>
            </a:r>
          </a:p>
          <a:p>
            <a:pPr algn="just"/>
            <a:r>
              <a:rPr lang="pl-PL"/>
              <a:t>	- žádost je vyřazena z dalšího procesu hodnocení</a:t>
            </a:r>
          </a:p>
        </p:txBody>
      </p:sp>
    </p:spTree>
    <p:extLst>
      <p:ext uri="{BB962C8B-B14F-4D97-AF65-F5344CB8AC3E}">
        <p14:creationId xmlns:p14="http://schemas.microsoft.com/office/powerpoint/2010/main" val="2965365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284085" y="3911521"/>
            <a:ext cx="3808521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cs-CZ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Mgr. Darina Škodová</a:t>
            </a:r>
            <a:endParaRPr lang="cs-CZ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územní odbor IROP pro Jihomoravský kraj</a:t>
            </a:r>
            <a:endParaRPr lang="cs-CZ" sz="16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oddělení hodnocení a kontroly</a:t>
            </a:r>
          </a:p>
          <a:p>
            <a:r>
              <a:rPr lang="cs-CZ" sz="1600" b="1" dirty="0">
                <a:solidFill>
                  <a:schemeClr val="bg1"/>
                </a:solidFill>
                <a:latin typeface="+mj-lt"/>
                <a:cs typeface="Myriad Pro"/>
              </a:rPr>
              <a:t>E-mail: </a:t>
            </a:r>
            <a:r>
              <a:rPr lang="cs-CZ" sz="1600" b="1" u="sng" dirty="0">
                <a:solidFill>
                  <a:srgbClr val="5FA4E5"/>
                </a:solidFill>
                <a:latin typeface="+mj-lt"/>
                <a:cs typeface="Myriad Pro"/>
              </a:rPr>
              <a:t>darina.skodova</a:t>
            </a:r>
            <a:r>
              <a:rPr lang="cs-CZ" sz="1600" b="1" u="sng" dirty="0">
                <a:solidFill>
                  <a:srgbClr val="5FA4E5"/>
                </a:solidFill>
                <a:latin typeface="+mj-lt"/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@crr.cz</a:t>
            </a:r>
            <a:endParaRPr lang="cs-CZ" sz="1600" b="1" u="sng" dirty="0">
              <a:solidFill>
                <a:srgbClr val="5FA4E5"/>
              </a:solidFill>
              <a:latin typeface="+mj-lt"/>
              <a:cs typeface="Myriad Pro"/>
            </a:endParaRPr>
          </a:p>
          <a:p>
            <a:r>
              <a:rPr lang="cs-CZ" sz="1600" b="1" dirty="0">
                <a:solidFill>
                  <a:schemeClr val="bg1"/>
                </a:solidFill>
                <a:latin typeface="+mj-lt"/>
                <a:cs typeface="Myriad Pro"/>
              </a:rPr>
              <a:t>Telefon: 602 580 065</a:t>
            </a:r>
            <a:endParaRPr lang="cs-CZ" sz="1600" b="1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5" y="5940538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dokumentace a informace pro přípravu projektů do výzvy č. 6 (MRR) a č. 7 (PR)</a:t>
            </a:r>
            <a:r>
              <a:rPr lang="cs-CZ" sz="2000" dirty="0"/>
              <a:t>:  Obecná pravidla, Specifická pravidla včetně příloh:</a:t>
            </a:r>
          </a:p>
          <a:p>
            <a:pPr>
              <a:spcAft>
                <a:spcPts val="1200"/>
              </a:spcAft>
            </a:pPr>
            <a:r>
              <a:rPr lang="cs-CZ" sz="2000" dirty="0">
                <a:solidFill>
                  <a:srgbClr val="5FA4E5"/>
                </a:solidFill>
              </a:rPr>
              <a:t>	</a:t>
            </a:r>
            <a:r>
              <a:rPr lang="cs-CZ" sz="2000" u="sng" dirty="0">
                <a:solidFill>
                  <a:srgbClr val="00B0F0"/>
                </a:solidFill>
                <a:hlinkClick r:id="rId4"/>
              </a:rPr>
              <a:t>https://irop.mmr.cz/cs/vyzvy-2021-2027</a:t>
            </a:r>
            <a:endParaRPr lang="cs-CZ" sz="2000" u="sng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závazná stanoviska ŘO IROP: </a:t>
            </a:r>
            <a:r>
              <a:rPr lang="cs-CZ" sz="2000" u="sng" dirty="0">
                <a:solidFill>
                  <a:srgbClr val="00B0F0"/>
                </a:solidFill>
                <a:hlinkClick r:id="rId5"/>
              </a:rPr>
              <a:t>https://irop.mmr.cz/cs/zadatele-a-prijemci/dokumenty/zakladni-dokumenty/zavazna-stanoviska-ro-irop</a:t>
            </a: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často kladené dotazy: </a:t>
            </a:r>
            <a:r>
              <a:rPr lang="cs-CZ" sz="2000" b="1" dirty="0"/>
              <a:t>Konzultační servis – FAQ </a:t>
            </a:r>
            <a:endParaRPr lang="cs-CZ" sz="2000" b="1" dirty="0">
              <a:cs typeface="Arial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Informace pro přípravu žádosti o podporu </a:t>
            </a:r>
            <a:br>
              <a:rPr lang="cs-CZ" sz="2800" cap="all" dirty="0"/>
            </a:br>
            <a:r>
              <a:rPr lang="cs-CZ" sz="2800" cap="all" dirty="0"/>
              <a:t>do výzev zaměřených na podporu mateřských škol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Centrum pro regionální rozvoj České republiky </a:t>
            </a:r>
          </a:p>
          <a:p>
            <a:pPr algn="ctr"/>
            <a:r>
              <a:rPr lang="cs-CZ" sz="2800" cap="all" dirty="0"/>
              <a:t>KONZULTACE SC 4.1 VZDĚLÁVÁNÍ</a:t>
            </a:r>
            <a:endParaRPr lang="en-US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457200" y="1509078"/>
            <a:ext cx="8229600" cy="45259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konzultační servis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	Pro účely konzultací před podáním žádostí o podporu byl zřízen 	Konzultační servis Centra: 	</a:t>
            </a:r>
            <a:r>
              <a:rPr lang="cs-CZ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https://www.crr.cz/irop/konzultacni-servis-irop/</a:t>
            </a:r>
            <a:endParaRPr lang="cs-CZ" dirty="0">
              <a:solidFill>
                <a:srgbClr val="5FA4E5"/>
              </a:solidFill>
            </a:endParaRPr>
          </a:p>
          <a:p>
            <a:pPr algn="just"/>
            <a:endParaRPr lang="cs-CZ" dirty="0">
              <a:solidFill>
                <a:srgbClr val="5FA4E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konzultace MS2021+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	administrátoři monitorovacího systému (zastoupeni v každém kraji)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8" y="633422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Příjem žádostí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podání žádostí pouze přes MS2021+</a:t>
            </a:r>
          </a:p>
          <a:p>
            <a:pPr algn="just"/>
            <a:r>
              <a:rPr lang="cs-CZ" b="1" dirty="0"/>
              <a:t>    	zůstává možnost pouze RUČNÍHO podání </a:t>
            </a:r>
            <a:r>
              <a:rPr lang="cs-CZ" dirty="0"/>
              <a:t>(při 	ručním podání je   	žádost 	odeslána až po stisknutí tlačítka „Podání“ po podpisu žádosti o 	podporu 	signatářem nebo zmocněncem na základě plné moci)</a:t>
            </a:r>
          </a:p>
          <a:p>
            <a:pPr algn="just"/>
            <a:endParaRPr lang="cs-CZ" dirty="0"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formulář žádosti o podporu v MS2021+ je zpřístupněn </a:t>
            </a:r>
            <a:br>
              <a:rPr lang="cs-CZ" dirty="0"/>
            </a:br>
            <a:r>
              <a:rPr lang="cs-CZ" b="1" dirty="0"/>
              <a:t>od 23. 8. 2022 od 14:00 hod.</a:t>
            </a:r>
          </a:p>
          <a:p>
            <a:pPr algn="just"/>
            <a:r>
              <a:rPr lang="cs-CZ" b="1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Termín zahájení příjmu žádostí – 23. 8. 2022 od 14:00 hod.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Jedná se o </a:t>
            </a:r>
            <a:r>
              <a:rPr lang="cs-CZ" b="1" dirty="0"/>
              <a:t>průběžné výzvy, bez věcného hodnocení</a:t>
            </a:r>
            <a:endParaRPr lang="cs-CZ" b="1" dirty="0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dirty="0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Hodnocení žádostí o podporu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9FD9DA-03C7-42EA-9983-74708B978392}"/>
              </a:ext>
            </a:extLst>
          </p:cNvPr>
          <p:cNvSpPr txBox="1">
            <a:spLocks/>
          </p:cNvSpPr>
          <p:nvPr/>
        </p:nvSpPr>
        <p:spPr>
          <a:xfrm>
            <a:off x="457200" y="116601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3E59DEE-4704-40B9-9317-9F418609D78A}"/>
              </a:ext>
            </a:extLst>
          </p:cNvPr>
          <p:cNvSpPr/>
          <p:nvPr/>
        </p:nvSpPr>
        <p:spPr>
          <a:xfrm>
            <a:off x="2185907" y="1447680"/>
            <a:ext cx="4400139" cy="436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Formální náležitosti a přijatelnost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E237430-D8DF-4FE7-973F-3B99B90B3236}"/>
              </a:ext>
            </a:extLst>
          </p:cNvPr>
          <p:cNvSpPr/>
          <p:nvPr/>
        </p:nvSpPr>
        <p:spPr>
          <a:xfrm>
            <a:off x="2225701" y="2317957"/>
            <a:ext cx="4360344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rizik ex ante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A1D5EE6-0C88-4ACE-AEA3-99F54A706333}"/>
              </a:ext>
            </a:extLst>
          </p:cNvPr>
          <p:cNvSpPr/>
          <p:nvPr/>
        </p:nvSpPr>
        <p:spPr>
          <a:xfrm>
            <a:off x="2225700" y="3073688"/>
            <a:ext cx="4400139" cy="603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/>
                <a:cs typeface="Arial"/>
              </a:rPr>
              <a:t>(Ex ante kontrola)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714A91-B7BF-44D6-94EF-A9C5AD0A36EF}"/>
              </a:ext>
            </a:extLst>
          </p:cNvPr>
          <p:cNvSpPr/>
          <p:nvPr/>
        </p:nvSpPr>
        <p:spPr>
          <a:xfrm>
            <a:off x="2205803" y="4038025"/>
            <a:ext cx="4400139" cy="530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projektů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78AD655-DDD6-49F1-BDB0-CCECFBCC68F4}"/>
              </a:ext>
            </a:extLst>
          </p:cNvPr>
          <p:cNvSpPr/>
          <p:nvPr/>
        </p:nvSpPr>
        <p:spPr>
          <a:xfrm>
            <a:off x="2185907" y="4903964"/>
            <a:ext cx="4400138" cy="603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Příprava, vydání právního aktu</a:t>
            </a: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A237ECA3-EEEE-40A9-87D8-283F1F824EB1}"/>
              </a:ext>
            </a:extLst>
          </p:cNvPr>
          <p:cNvSpPr/>
          <p:nvPr/>
        </p:nvSpPr>
        <p:spPr>
          <a:xfrm>
            <a:off x="4262015" y="1840650"/>
            <a:ext cx="484632" cy="4708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A1BCC8DE-4AE3-4639-A029-0C8F2AADEFA3}"/>
              </a:ext>
            </a:extLst>
          </p:cNvPr>
          <p:cNvSpPr/>
          <p:nvPr/>
        </p:nvSpPr>
        <p:spPr>
          <a:xfrm>
            <a:off x="4262015" y="2727175"/>
            <a:ext cx="484632" cy="3979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0E9AF234-C16B-4B2A-AFE9-919C337A8600}"/>
              </a:ext>
            </a:extLst>
          </p:cNvPr>
          <p:cNvSpPr/>
          <p:nvPr/>
        </p:nvSpPr>
        <p:spPr>
          <a:xfrm>
            <a:off x="4262015" y="3635694"/>
            <a:ext cx="484632" cy="4442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33052D98-9E21-42FA-916F-04F12E71DAE9}"/>
              </a:ext>
            </a:extLst>
          </p:cNvPr>
          <p:cNvSpPr/>
          <p:nvPr/>
        </p:nvSpPr>
        <p:spPr>
          <a:xfrm>
            <a:off x="4262015" y="4534660"/>
            <a:ext cx="484632" cy="4395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19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610" y="637326"/>
            <a:ext cx="7720779" cy="48119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br>
              <a:rPr lang="pl-PL" sz="4800" cap="all" dirty="0">
                <a:solidFill>
                  <a:schemeClr val="bg1"/>
                </a:solidFill>
              </a:rPr>
            </a:br>
            <a:br>
              <a:rPr lang="pl-PL" sz="4800" cap="all" dirty="0">
                <a:solidFill>
                  <a:schemeClr val="bg1"/>
                </a:solidFill>
              </a:rPr>
            </a:br>
            <a:r>
              <a:rPr lang="pl-PL" sz="4800" cap="all" dirty="0">
                <a:solidFill>
                  <a:schemeClr val="bg1"/>
                </a:solidFill>
              </a:rPr>
              <a:t>Specifická kritéria přijatelnosti</a:t>
            </a:r>
            <a:br>
              <a:rPr lang="pl-PL" sz="4800" cap="all" dirty="0">
                <a:solidFill>
                  <a:schemeClr val="bg1"/>
                </a:solidFill>
              </a:rPr>
            </a:br>
            <a:br>
              <a:rPr lang="pl-PL" sz="4800" cap="all" dirty="0">
                <a:solidFill>
                  <a:schemeClr val="bg1"/>
                </a:solidFill>
              </a:rPr>
            </a:br>
            <a:r>
              <a:rPr lang="pl-PL" sz="2000" i="1" cap="all" dirty="0">
                <a:solidFill>
                  <a:schemeClr val="bg1"/>
                </a:solidFill>
              </a:rPr>
              <a:t>mateřské školy</a:t>
            </a:r>
            <a:endParaRPr lang="cs-CZ" sz="2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3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875656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</a:p>
          <a:p>
            <a:endParaRPr lang="cs-CZ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Projekt je v souladu se strategií vzdělávací politiky </a:t>
            </a:r>
            <a:r>
              <a:rPr lang="cs-CZ" sz="2800" cap="all" dirty="0" err="1"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 do roku 2030+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593431" y="1509078"/>
            <a:ext cx="8085459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cs typeface="Arial"/>
              </a:rPr>
              <a:t>Strategie 2030+ dostupná na </a:t>
            </a:r>
            <a:r>
              <a:rPr lang="cs-CZ" dirty="0">
                <a:cs typeface="Arial"/>
                <a:hlinkClick r:id="rId5"/>
              </a:rPr>
              <a:t>https://www.msmt.cz/uploads/Brozura_S2030_online_CZ.pdf</a:t>
            </a:r>
            <a:r>
              <a:rPr lang="cs-CZ" dirty="0">
                <a:cs typeface="Arial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>
                <a:cs typeface="Arial"/>
              </a:rPr>
              <a:t>žadatel popíše vazbu na relevantní „strategické cíle“ (2), popř. „strategické linie“ (5)</a:t>
            </a:r>
          </a:p>
          <a:p>
            <a:pPr marL="266700" lvl="1" indent="0" algn="just">
              <a:buNone/>
            </a:pPr>
            <a:endParaRPr lang="cs-CZ" dirty="0"/>
          </a:p>
          <a:p>
            <a:pPr marL="266700" lvl="1" algn="just"/>
            <a:endParaRPr lang="cs-CZ" dirty="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81960654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5406584020F48AE4884D5DF3F6F9A" ma:contentTypeVersion="11" ma:contentTypeDescription="Create a new document." ma:contentTypeScope="" ma:versionID="914fc191f0fe3d43280ee7455cb131de">
  <xsd:schema xmlns:xsd="http://www.w3.org/2001/XMLSchema" xmlns:xs="http://www.w3.org/2001/XMLSchema" xmlns:p="http://schemas.microsoft.com/office/2006/metadata/properties" xmlns:ns2="7e8bfa88-bbaf-444c-955e-bd4b3d7f5fdf" xmlns:ns3="840fe389-5872-4bf2-a830-3039eb929e1c" targetNamespace="http://schemas.microsoft.com/office/2006/metadata/properties" ma:root="true" ma:fieldsID="83bb0161c6c5299d4d79bc56f6b333fd" ns2:_="" ns3:_="">
    <xsd:import namespace="7e8bfa88-bbaf-444c-955e-bd4b3d7f5fdf"/>
    <xsd:import namespace="840fe389-5872-4bf2-a830-3039eb929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bfa88-bbaf-444c-955e-bd4b3d7f5f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38a382-c502-43bf-abac-d2fc79361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fe389-5872-4bf2-a830-3039eb929e1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0c45aa2-db64-4505-8e67-4ce095344c58}" ma:internalName="TaxCatchAll" ma:showField="CatchAllData" ma:web="840fe389-5872-4bf2-a830-3039eb929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fe389-5872-4bf2-a830-3039eb929e1c" xsi:nil="true"/>
    <lcf76f155ced4ddcb4097134ff3c332f xmlns="7e8bfa88-bbaf-444c-955e-bd4b3d7f5fd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576ECB-AF9D-4632-981F-E062A65771B2}"/>
</file>

<file path=customXml/itemProps2.xml><?xml version="1.0" encoding="utf-8"?>
<ds:datastoreItem xmlns:ds="http://schemas.openxmlformats.org/officeDocument/2006/customXml" ds:itemID="{3F34D971-6F12-4518-B0D7-0B94CB7AB393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840fe389-5872-4bf2-a830-3039eb929e1c"/>
    <ds:schemaRef ds:uri="7e8bfa88-bbaf-444c-955e-bd4b3d7f5fd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58D82F1-1ED0-43C2-9EBA-BB98DA9B07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569</TotalTime>
  <Words>3728</Words>
  <Application>Microsoft Office PowerPoint</Application>
  <PresentationFormat>Předvádění na obrazovce (4:3)</PresentationFormat>
  <Paragraphs>385</Paragraphs>
  <Slides>38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CRR template</vt:lpstr>
      <vt:lpstr>Systém hodnocení projektů a jejich další administrace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Specifická kritéria přijatelnosti  mateřské 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obecná kritéria přijatelnosti a formálních náležitostí  mateřské 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Škodová Darina</cp:lastModifiedBy>
  <cp:revision>76</cp:revision>
  <cp:lastPrinted>2021-06-01T11:35:26Z</cp:lastPrinted>
  <dcterms:created xsi:type="dcterms:W3CDTF">2021-01-13T14:58:16Z</dcterms:created>
  <dcterms:modified xsi:type="dcterms:W3CDTF">2022-08-24T18:29:43Z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0x01010044D5406584020F48AE4884D5DF3F6F9A</vt:lpwstr>
  </property>
  <property fmtid="{D5CDD505-2E9C-101B-9397-08002B2CF9AE}" pid="3" name="MediaServiceImageTags">
    <vt:lpwstr/>
  </property>
</Properties>
</file>