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2"/>
  </p:notesMasterIdLst>
  <p:handoutMasterIdLst>
    <p:handoutMasterId r:id="rId83"/>
  </p:handoutMasterIdLst>
  <p:sldIdLst>
    <p:sldId id="256" r:id="rId4"/>
    <p:sldId id="522" r:id="rId5"/>
    <p:sldId id="487" r:id="rId6"/>
    <p:sldId id="488" r:id="rId7"/>
    <p:sldId id="373" r:id="rId8"/>
    <p:sldId id="459" r:id="rId9"/>
    <p:sldId id="460" r:id="rId10"/>
    <p:sldId id="358" r:id="rId11"/>
    <p:sldId id="359" r:id="rId12"/>
    <p:sldId id="461" r:id="rId13"/>
    <p:sldId id="530" r:id="rId14"/>
    <p:sldId id="353" r:id="rId15"/>
    <p:sldId id="513" r:id="rId16"/>
    <p:sldId id="514" r:id="rId17"/>
    <p:sldId id="533" r:id="rId18"/>
    <p:sldId id="534" r:id="rId19"/>
    <p:sldId id="525" r:id="rId20"/>
    <p:sldId id="515" r:id="rId21"/>
    <p:sldId id="516" r:id="rId22"/>
    <p:sldId id="517" r:id="rId23"/>
    <p:sldId id="486" r:id="rId24"/>
    <p:sldId id="376" r:id="rId25"/>
    <p:sldId id="334" r:id="rId26"/>
    <p:sldId id="377" r:id="rId27"/>
    <p:sldId id="432" r:id="rId28"/>
    <p:sldId id="433" r:id="rId29"/>
    <p:sldId id="466" r:id="rId30"/>
    <p:sldId id="495" r:id="rId31"/>
    <p:sldId id="381" r:id="rId32"/>
    <p:sldId id="467" r:id="rId33"/>
    <p:sldId id="496" r:id="rId34"/>
    <p:sldId id="497" r:id="rId35"/>
    <p:sldId id="489" r:id="rId36"/>
    <p:sldId id="382" r:id="rId37"/>
    <p:sldId id="479" r:id="rId38"/>
    <p:sldId id="498" r:id="rId39"/>
    <p:sldId id="439" r:id="rId40"/>
    <p:sldId id="441" r:id="rId41"/>
    <p:sldId id="470" r:id="rId42"/>
    <p:sldId id="490" r:id="rId43"/>
    <p:sldId id="383" r:id="rId44"/>
    <p:sldId id="468" r:id="rId45"/>
    <p:sldId id="499" r:id="rId46"/>
    <p:sldId id="491" r:id="rId47"/>
    <p:sldId id="384" r:id="rId48"/>
    <p:sldId id="469" r:id="rId49"/>
    <p:sldId id="481" r:id="rId50"/>
    <p:sldId id="492" r:id="rId51"/>
    <p:sldId id="385" r:id="rId52"/>
    <p:sldId id="446" r:id="rId53"/>
    <p:sldId id="471" r:id="rId54"/>
    <p:sldId id="500" r:id="rId55"/>
    <p:sldId id="501" r:id="rId56"/>
    <p:sldId id="493" r:id="rId57"/>
    <p:sldId id="386" r:id="rId58"/>
    <p:sldId id="472" r:id="rId59"/>
    <p:sldId id="502" r:id="rId60"/>
    <p:sldId id="504" r:id="rId61"/>
    <p:sldId id="494" r:id="rId62"/>
    <p:sldId id="387" r:id="rId63"/>
    <p:sldId id="453" r:id="rId64"/>
    <p:sldId id="473" r:id="rId65"/>
    <p:sldId id="506" r:id="rId66"/>
    <p:sldId id="507" r:id="rId67"/>
    <p:sldId id="532" r:id="rId68"/>
    <p:sldId id="410" r:id="rId69"/>
    <p:sldId id="483" r:id="rId70"/>
    <p:sldId id="508" r:id="rId71"/>
    <p:sldId id="509" r:id="rId72"/>
    <p:sldId id="510" r:id="rId73"/>
    <p:sldId id="511" r:id="rId74"/>
    <p:sldId id="321" r:id="rId75"/>
    <p:sldId id="477" r:id="rId76"/>
    <p:sldId id="293" r:id="rId77"/>
    <p:sldId id="462" r:id="rId78"/>
    <p:sldId id="300" r:id="rId79"/>
    <p:sldId id="465" r:id="rId80"/>
    <p:sldId id="425" r:id="rId81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0B8"/>
    <a:srgbClr val="00B19D"/>
    <a:srgbClr val="1D71B8"/>
    <a:srgbClr val="0432FF"/>
    <a:srgbClr val="2700DC"/>
    <a:srgbClr val="EA2E7A"/>
    <a:srgbClr val="783B83"/>
    <a:srgbClr val="8DC63F"/>
    <a:srgbClr val="AAD571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89258" autoAdjust="0"/>
  </p:normalViewPr>
  <p:slideViewPr>
    <p:cSldViewPr snapToGrid="0">
      <p:cViewPr varScale="1">
        <p:scale>
          <a:sx n="62" d="100"/>
          <a:sy n="62" d="100"/>
        </p:scale>
        <p:origin x="107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BE4-45DF-8BB8-14FA65015EF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98-41FE-B5AA-A9D21AD9A98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8A4-4C69-8044-F7BCEA80DB7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71A-4BD1-8ADB-0E76CC64E4D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dPt>
            <c:idx val="12"/>
            <c:invertIfNegative val="0"/>
            <c:bubble3D val="0"/>
            <c:spPr>
              <a:solidFill>
                <a:srgbClr val="1D7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4DB-4B84-A3DF-B00F30391542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01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99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67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01.10.2020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2.sv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60.svg"/><Relationship Id="rId4" Type="http://schemas.openxmlformats.org/officeDocument/2006/relationships/image" Target="../media/image46.png"/><Relationship Id="rId9" Type="http://schemas.openxmlformats.org/officeDocument/2006/relationships/image" Target="../media/image64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56.png"/><Relationship Id="rId4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svg"/><Relationship Id="rId5" Type="http://schemas.openxmlformats.org/officeDocument/2006/relationships/image" Target="../media/image59.png"/><Relationship Id="rId4" Type="http://schemas.openxmlformats.org/officeDocument/2006/relationships/image" Target="../media/image79.sv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90.sv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sv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7" Type="http://schemas.openxmlformats.org/officeDocument/2006/relationships/image" Target="../media/image114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112.sv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10.svg"/><Relationship Id="rId7" Type="http://schemas.openxmlformats.org/officeDocument/2006/relationships/image" Target="../media/image11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4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12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32.svg"/><Relationship Id="rId18" Type="http://schemas.openxmlformats.org/officeDocument/2006/relationships/image" Target="../media/image79.png"/><Relationship Id="rId3" Type="http://schemas.openxmlformats.org/officeDocument/2006/relationships/image" Target="../media/image33.svg"/><Relationship Id="rId21" Type="http://schemas.openxmlformats.org/officeDocument/2006/relationships/image" Target="../media/image116.svg"/><Relationship Id="rId7" Type="http://schemas.openxmlformats.org/officeDocument/2006/relationships/image" Target="../media/image75.svg"/><Relationship Id="rId12" Type="http://schemas.openxmlformats.org/officeDocument/2006/relationships/image" Target="../media/image95.png"/><Relationship Id="rId17" Type="http://schemas.openxmlformats.org/officeDocument/2006/relationships/image" Target="../media/image135.svg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46.svg"/><Relationship Id="rId5" Type="http://schemas.openxmlformats.org/officeDocument/2006/relationships/image" Target="../media/image31.svg"/><Relationship Id="rId15" Type="http://schemas.openxmlformats.org/officeDocument/2006/relationships/image" Target="../media/image73.svg"/><Relationship Id="rId23" Type="http://schemas.openxmlformats.org/officeDocument/2006/relationships/image" Target="../media/image110.svg"/><Relationship Id="rId10" Type="http://schemas.openxmlformats.org/officeDocument/2006/relationships/image" Target="../media/image94.png"/><Relationship Id="rId19" Type="http://schemas.openxmlformats.org/officeDocument/2006/relationships/image" Target="../media/image112.svg"/><Relationship Id="rId4" Type="http://schemas.openxmlformats.org/officeDocument/2006/relationships/image" Target="../media/image92.png"/><Relationship Id="rId9" Type="http://schemas.openxmlformats.org/officeDocument/2006/relationships/image" Target="../media/image114.svg"/><Relationship Id="rId14" Type="http://schemas.openxmlformats.org/officeDocument/2006/relationships/image" Target="../media/image96.png"/><Relationship Id="rId2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svg"/><Relationship Id="rId5" Type="http://schemas.openxmlformats.org/officeDocument/2006/relationships/image" Target="../media/image100.png"/><Relationship Id="rId4" Type="http://schemas.openxmlformats.org/officeDocument/2006/relationships/image" Target="../media/image138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46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44.sv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1. 10. 2020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Jihlava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3346"/>
            <a:ext cx="7886700" cy="195403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896186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Další významné fondy ovlivňující přípravu 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5" y="1327780"/>
            <a:ext cx="7766621" cy="45094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7,3 mld. EUR na „reformní témata“ (dotace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JTF (Fond spravedlivé transformace)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>
                <a:solidFill>
                  <a:schemeClr val="tx2">
                    <a:lumMod val="50000"/>
                  </a:schemeClr>
                </a:solidFill>
              </a:rPr>
              <a:t>Cca 1,6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mld. EUR pro „uhelné regiony“; příprava tzv. plánů a mechanismu transformace (MMR); implementace prostřednictvím samostatného OP (bude řídit MŽP)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4896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01789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 descr="Obsah obrázku tmavé, vsedě, hora, velké&#10;&#10;Popis byl vytvořen automaticky">
            <a:extLst>
              <a:ext uri="{FF2B5EF4-FFF2-40B4-BE49-F238E27FC236}">
                <a16:creationId xmlns:a16="http://schemas.microsoft.com/office/drawing/2014/main" id="{0DF8BAB2-838A-5148-9958-00F0A7A87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87" y="3635244"/>
            <a:ext cx="3120478" cy="3120478"/>
          </a:xfrm>
          <a:prstGeom prst="rect">
            <a:avLst/>
          </a:prstGeom>
        </p:spPr>
      </p:pic>
      <p:pic>
        <p:nvPicPr>
          <p:cNvPr id="22" name="Obrázek 21" descr="Obsah obrázku tmavé, velké, vsedě, hledání&#10;&#10;Popis byl vytvořen automaticky">
            <a:extLst>
              <a:ext uri="{FF2B5EF4-FFF2-40B4-BE49-F238E27FC236}">
                <a16:creationId xmlns:a16="http://schemas.microsoft.com/office/drawing/2014/main" id="{53726538-6781-2E41-953A-06E483541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04" y="3750645"/>
            <a:ext cx="3005077" cy="3005077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7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10" y="269248"/>
            <a:ext cx="868760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Kraji Vysočina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29804" y="6351580"/>
            <a:ext cx="5832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5865E5-03BD-4C26-90B6-4542BC05CE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14" y="934786"/>
            <a:ext cx="2763834" cy="276383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512324" y="1570491"/>
            <a:ext cx="2297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nových a modernizovaných objektů sloužících složkám IZS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534619" y="3610398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objektů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9 %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7 %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26587" y="5083907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objektů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588063" y="5056643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28009" y="1479403"/>
            <a:ext cx="259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Délka zrekonstruovaných silnic II. a III. třídy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9C86A39-D11A-8341-8EA4-97588A9920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64">
            <a:off x="5922976" y="654474"/>
            <a:ext cx="3398589" cy="33979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2CE14C8-5AB4-A042-8CD3-17F09884CD14}"/>
              </a:ext>
            </a:extLst>
          </p:cNvPr>
          <p:cNvSpPr txBox="1"/>
          <p:nvPr/>
        </p:nvSpPr>
        <p:spPr>
          <a:xfrm>
            <a:off x="5609469" y="3583631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 km</a:t>
            </a:r>
          </a:p>
        </p:txBody>
      </p:sp>
    </p:spTree>
    <p:extLst>
      <p:ext uri="{BB962C8B-B14F-4D97-AF65-F5344CB8AC3E}">
        <p14:creationId xmlns:p14="http://schemas.microsoft.com/office/powerpoint/2010/main" val="332095986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tmavé&#10;&#10;Popis byl vytvořen automaticky">
            <a:extLst>
              <a:ext uri="{FF2B5EF4-FFF2-40B4-BE49-F238E27FC236}">
                <a16:creationId xmlns:a16="http://schemas.microsoft.com/office/drawing/2014/main" id="{531D953C-D6AD-7B48-AF84-A43E30D60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25" y="3570845"/>
            <a:ext cx="3287155" cy="32871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1E88F42-05C2-704E-864A-8DCDBAD5E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32" y="3570845"/>
            <a:ext cx="3287155" cy="3287155"/>
          </a:xfrm>
          <a:prstGeom prst="rect">
            <a:avLst/>
          </a:prstGeom>
        </p:spPr>
      </p:pic>
      <p:pic>
        <p:nvPicPr>
          <p:cNvPr id="27" name="Obrázek 26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32" y="3108025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813" y="280196"/>
            <a:ext cx="868760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Kraji Vysočina z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567126" y="6351580"/>
            <a:ext cx="579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Obrázek 41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52" y="3089458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525947" y="3611504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29 objektů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1300046" y="47750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7 %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5299403" y="4792979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2746265" y="5096689"/>
            <a:ext cx="143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pracovišť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6751635" y="5100481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objektů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766477" y="1572601"/>
            <a:ext cx="259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revitalizovaných památkových objektů</a:t>
            </a:r>
          </a:p>
        </p:txBody>
      </p:sp>
      <p:pic>
        <p:nvPicPr>
          <p:cNvPr id="20" name="Obrázek 19" descr="Obsah obrázku hračka&#10;&#10;Popis byl vytvořen automaticky">
            <a:extLst>
              <a:ext uri="{FF2B5EF4-FFF2-40B4-BE49-F238E27FC236}">
                <a16:creationId xmlns:a16="http://schemas.microsoft.com/office/drawing/2014/main" id="{380CAF00-9951-AE42-B066-CE0E60489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474" y="1474210"/>
            <a:ext cx="1873996" cy="1873996"/>
          </a:xfrm>
          <a:prstGeom prst="rect">
            <a:avLst/>
          </a:prstGeom>
        </p:spPr>
      </p:pic>
      <p:pic>
        <p:nvPicPr>
          <p:cNvPr id="19" name="Obrázek 18" descr="Obsah obrázku hračka, hydrant&#10;&#10;Popis byl vytvořen automaticky">
            <a:extLst>
              <a:ext uri="{FF2B5EF4-FFF2-40B4-BE49-F238E27FC236}">
                <a16:creationId xmlns:a16="http://schemas.microsoft.com/office/drawing/2014/main" id="{604480DE-242B-1643-B740-5E8F767FCAA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89" y="1257228"/>
            <a:ext cx="2581588" cy="258158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2C1D0F-C4FD-1B4B-A7B3-07FE82D0B2FF}"/>
              </a:ext>
            </a:extLst>
          </p:cNvPr>
          <p:cNvSpPr txBox="1"/>
          <p:nvPr/>
        </p:nvSpPr>
        <p:spPr>
          <a:xfrm>
            <a:off x="736538" y="1326379"/>
            <a:ext cx="228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Podpořená pracoviště zdravotní péče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DC92109-C9CB-BA48-A063-44CBCFD0B176}"/>
              </a:ext>
            </a:extLst>
          </p:cNvPr>
          <p:cNvSpPr txBox="1"/>
          <p:nvPr/>
        </p:nvSpPr>
        <p:spPr>
          <a:xfrm>
            <a:off x="1558933" y="3631293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pracovišť</a:t>
            </a:r>
          </a:p>
        </p:txBody>
      </p:sp>
    </p:spTree>
    <p:extLst>
      <p:ext uri="{BB962C8B-B14F-4D97-AF65-F5344CB8AC3E}">
        <p14:creationId xmlns:p14="http://schemas.microsoft.com/office/powerpoint/2010/main" val="306200341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5542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v 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CRR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N+3 (průběžné výzvy, tlak na vysokou připravenost projektů)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12:00 – 12:30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12:30 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13:00 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Martina Fišerová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Digitalizace stavebního řízení – kompletní elektronické podání a 	řízení, standardizované formáty projektových dokumentací, jednotné 	podklady, přístup k detailům jednotlivých řízení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	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	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- fyzická ochrana serverů; 	antivirus; systém pro sledování síťového provozu; filtrování komunikace 	zvenčí či zevnitř; ověřování identity uživatelů; šifrovací prostředky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OPŽP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v OPŽP projekty zaměřeny jen na zeleň, vodní plochy a 	hospodaření s vodou (bez mobiliáře a komplexních technických úprav); v 	IROP komplexní projekty – zeleň, voda, podzemní retenční nádrže a 	propustná dlažba 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4" y="1513803"/>
            <a:ext cx="7974231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ZŠ,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tělocvična a 	sportovní hřiště; rozvod a zabezpečení internetu v budově školy; 	modernizace prostor školní družiny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2021 - 2027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Zpráva o ČR 2019, 2020 -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SŠ/VOŠ, školní kluby u víceletých gymnázií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č.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 vč.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zvedáky do vany); 	přístrojové vybavení lůžkového hospice/mobilního paliativního týmu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9265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5929" y="455244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péče, perinatologické a 	gerontologické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(sonografické přístroje, polohovací lůžka, 	ventilátory, rehabilitační pomůcky apod.)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Podpora ochrany veřejného zdraví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rozvoj kapacit zdravotních ústavů, krajských hygienických stanic a 	klinik infekčních onemocnění, včetně podpory rozvoje odběrových 	míst a laboratoří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Infrastruktura a přístrojové vybavení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3351" y="3822832"/>
            <a:ext cx="607538" cy="607538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7182" y="1690690"/>
            <a:ext cx="513707" cy="5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památky z Indikativního seznamu UNESCO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(individuální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památky z Indikativního seznamu UNESCO 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revitalizace, parky u 	památek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9740" y="2141408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3719" y="3753342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3582" y="4268874"/>
            <a:ext cx="26218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651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Doprovodná infrastruktura cestovního ruchu - záchytná 	parkoviště, odpočívadla, sociální zařízení; turistická informační centra; 	budování 	turistických tras a revitalizace sítě značení; naučné stezky, 	navigační systémy měst a obcí</a:t>
            </a:r>
          </a:p>
        </p:txBody>
      </p:sp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1950" y="2164702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9523" y="4159462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8961" y="5086826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1153" y="3549372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439758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semafory) 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CLLD. 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049"/>
              </p:ext>
            </p:extLst>
          </p:nvPr>
        </p:nvGraphicFramePr>
        <p:xfrm>
          <a:off x="466637" y="104151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102096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4808"/>
              </p:ext>
            </p:extLst>
          </p:nvPr>
        </p:nvGraphicFramePr>
        <p:xfrm>
          <a:off x="843910" y="1187769"/>
          <a:ext cx="7456181" cy="492524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71161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42406"/>
              </p:ext>
            </p:extLst>
          </p:nvPr>
        </p:nvGraphicFramePr>
        <p:xfrm>
          <a:off x="493939" y="903514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</a:t>
            </a:r>
            <a:r>
              <a:rPr lang="cs-CZ" sz="3200" b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56815"/>
              </p:ext>
            </p:extLst>
          </p:nvPr>
        </p:nvGraphicFramePr>
        <p:xfrm>
          <a:off x="804183" y="1298748"/>
          <a:ext cx="7535635" cy="45920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</a:t>
                      </a:r>
                      <a:r>
                        <a:rPr lang="cs-CZ" sz="1600" b="1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Kraj Vysočina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3292</TotalTime>
  <Words>4020</Words>
  <Application>Microsoft Office PowerPoint</Application>
  <PresentationFormat>Předvádění na obrazovce (4:3)</PresentationFormat>
  <Paragraphs>564</Paragraphs>
  <Slides>78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   Legislativa pro období 2021 - 2027</vt:lpstr>
      <vt:lpstr>Klíčové změny pro období 2021+</vt:lpstr>
      <vt:lpstr>Cíle politiky</vt:lpstr>
      <vt:lpstr>Tematická koncentrace v Evropském fondu pro regionální rozvoj </vt:lpstr>
      <vt:lpstr>Nové míry spolufinancování</vt:lpstr>
      <vt:lpstr>Architektura období 2021+ </vt:lpstr>
      <vt:lpstr>   Další významné fondy ovlivňující přípravu  IROP 2021 - 2027</vt:lpstr>
      <vt:lpstr>Příprava programů po roce 2020 na národní úrovni </vt:lpstr>
      <vt:lpstr>Obce jako příjemci podpory v IROP</vt:lpstr>
      <vt:lpstr>Podpora IROP v krajích</vt:lpstr>
      <vt:lpstr>Již zrealizováno v Kraji Vysočina z IROP</vt:lpstr>
      <vt:lpstr>Již zrealizováno v Kraji Vysočina z IROP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Martina Fišerová Řídicí orgán IROP, MMR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Sodomková Michaela</cp:lastModifiedBy>
  <cp:revision>132</cp:revision>
  <cp:lastPrinted>2020-08-31T07:49:39Z</cp:lastPrinted>
  <dcterms:created xsi:type="dcterms:W3CDTF">2020-03-04T11:03:47Z</dcterms:created>
  <dcterms:modified xsi:type="dcterms:W3CDTF">2020-10-01T15:34:29Z</dcterms:modified>
</cp:coreProperties>
</file>