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425" r:id="rId3"/>
    <p:sldId id="447" r:id="rId4"/>
    <p:sldId id="423" r:id="rId5"/>
    <p:sldId id="426" r:id="rId6"/>
    <p:sldId id="427" r:id="rId7"/>
    <p:sldId id="430" r:id="rId8"/>
    <p:sldId id="431" r:id="rId9"/>
    <p:sldId id="432" r:id="rId10"/>
    <p:sldId id="433" r:id="rId11"/>
    <p:sldId id="434" r:id="rId12"/>
    <p:sldId id="435" r:id="rId13"/>
    <p:sldId id="437" r:id="rId14"/>
    <p:sldId id="436" r:id="rId15"/>
    <p:sldId id="438" r:id="rId16"/>
    <p:sldId id="439" r:id="rId17"/>
    <p:sldId id="448" r:id="rId18"/>
    <p:sldId id="421" r:id="rId19"/>
    <p:sldId id="442" r:id="rId20"/>
    <p:sldId id="443" r:id="rId21"/>
    <p:sldId id="444" r:id="rId22"/>
    <p:sldId id="445" r:id="rId23"/>
    <p:sldId id="446" r:id="rId24"/>
    <p:sldId id="449" r:id="rId25"/>
    <p:sldId id="451" r:id="rId26"/>
    <p:sldId id="454" r:id="rId27"/>
    <p:sldId id="455" r:id="rId28"/>
    <p:sldId id="457" r:id="rId29"/>
    <p:sldId id="453" r:id="rId30"/>
    <p:sldId id="458" r:id="rId31"/>
    <p:sldId id="456" r:id="rId32"/>
    <p:sldId id="460" r:id="rId33"/>
    <p:sldId id="450" r:id="rId34"/>
    <p:sldId id="440" r:id="rId35"/>
    <p:sldId id="441" r:id="rId36"/>
    <p:sldId id="424" r:id="rId3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rtlová Zuzana" initials="PZ" lastIdx="2" clrIdx="0">
    <p:extLst>
      <p:ext uri="{19B8F6BF-5375-455C-9EA6-DF929625EA0E}">
        <p15:presenceInfo xmlns:p15="http://schemas.microsoft.com/office/powerpoint/2012/main" userId="S-1-5-21-1453678106-484518242-318601546-156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80221" autoAdjust="0"/>
  </p:normalViewPr>
  <p:slideViewPr>
    <p:cSldViewPr snapToGrid="0">
      <p:cViewPr varScale="1">
        <p:scale>
          <a:sx n="105" d="100"/>
          <a:sy n="105" d="100"/>
        </p:scale>
        <p:origin x="18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75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A168D-3C8D-4635-826B-13CC34E620F7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6F53C-A77E-468F-9F05-D10E4AA05C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632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1D0AC-43AB-41D4-86E8-17FEADBDF08C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AEC34-F7C9-4DC8-A740-BE07CA305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1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365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732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836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40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576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420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426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697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723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986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451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6123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7520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75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28867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2825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0416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5975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97861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2247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8294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4337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2663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544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908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6826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351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2542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1878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187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95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78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38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54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15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40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34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7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57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46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9803C-109F-484A-83D6-FFACFBED6390}" type="datetimeFigureOut">
              <a:rPr lang="cs-CZ" smtClean="0"/>
              <a:t>26.11.2019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78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EB3DD6F-1990-4F9C-AFEC-09F142246C4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73" y="953006"/>
            <a:ext cx="1899745" cy="181427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43E6383-5D61-495C-A034-7F3FD91FB32D}"/>
              </a:ext>
            </a:extLst>
          </p:cNvPr>
          <p:cNvSpPr txBox="1"/>
          <p:nvPr/>
        </p:nvSpPr>
        <p:spPr>
          <a:xfrm>
            <a:off x="-1" y="3133451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Seminář IROP pro příjemce </a:t>
            </a:r>
            <a:br>
              <a:rPr lang="cs-CZ" sz="5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výzvy</a:t>
            </a:r>
            <a:endParaRPr lang="cs-CZ" sz="5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2115800-D8FF-4C42-AF18-23745C15C9E7}"/>
              </a:ext>
            </a:extLst>
          </p:cNvPr>
          <p:cNvSpPr txBox="1"/>
          <p:nvPr/>
        </p:nvSpPr>
        <p:spPr>
          <a:xfrm>
            <a:off x="1678293" y="4935355"/>
            <a:ext cx="5787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25. 11. 2019</a:t>
            </a:r>
          </a:p>
          <a:p>
            <a:pPr algn="ctr"/>
            <a:r>
              <a:rPr lang="cs-CZ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Akademie veřejného investování </a:t>
            </a: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</a:t>
            </a:r>
            <a:endParaRPr lang="cs-CZ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10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Revize Pravidel 6. výzvy IROP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442128" y="1433910"/>
            <a:ext cx="845481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Způsobilé výdaje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Doplněno - </a:t>
            </a:r>
            <a:r>
              <a:rPr 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Pohoštění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při seminářích, workshopech, informačních schůzkách a na jednání členů povinných orgánů MAS k přípravě strategie CLLD pro programové období 2021 – </a:t>
            </a:r>
            <a:r>
              <a:rPr 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2027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Doplněno - </a:t>
            </a:r>
            <a:r>
              <a:rPr 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Služby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související s evaluací a monitorováním strategie CLLD pro programové období 2014 </a:t>
            </a:r>
            <a:r>
              <a:rPr 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– 2020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Upraveno - Pohoštění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 realizaci strategie CLLD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a k přípravě strategie CLLD k programovému období 2021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2027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Upraveno - Grafická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úprava, vazba a tisk materiálů potřebných k realizaci strategie CLLD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k přípravě strategie CLLD k programovému období 2021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2027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Doplněno - </a:t>
            </a:r>
            <a:r>
              <a:rPr 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Dodavatelem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služby nesmí být příjemce projektu v 6. výzvě IROP ve SC 4.2</a:t>
            </a:r>
            <a:endParaRPr lang="cs-CZ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Revize Pravidel 6. výzvy IROP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408768" y="1653366"/>
            <a:ext cx="84548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Limity způsobilých výdajů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Vzdělávání zaměstnanců a členů povinných orgánů MAS a její organizace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– navýšení z 5 000 na 10 000 Kč/osoba za rok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Catering - 1 osoba na den (propočet podle počtu přihlášených osob na celodenní seminář – min. 8 hodin)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– navýšeno z 200 na 400 Kč/osoba za akci</a:t>
            </a:r>
          </a:p>
          <a:p>
            <a:pPr lvl="1">
              <a:lnSpc>
                <a:spcPct val="150000"/>
              </a:lnSpc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Dokladování způsobilých výdajů projektu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Výkazy práce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– doplněno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- Vždy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v případě nárokování odměny za výkon funkce člena povinného orgánu MAS</a:t>
            </a:r>
            <a:endParaRPr lang="cs-CZ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19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Revize Pravidel 6. výzvy IROP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433152" y="1433910"/>
            <a:ext cx="845481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5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Nezpůsobilé výdaje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Upraveno - Vzdělávání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stanovené zákonem č. 262/2006 Sb., zákoník práce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, ve znění pozdějších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předpisů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 souvisejících předpisech, v České republice, dlouhodobé vzdělávání (delší než 5 pracovních dní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po sobě jdoucích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), školné, kurzy cizího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jazyka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Upraveno - Zahraniční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cesty, cesty mezi bydlištěm zaměstnance a místem výkonu práce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nebo kanceláří MAS (není-li kancelář místem výkonu práce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Doplněno -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azykové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korektury a </a:t>
            </a:r>
            <a:r>
              <a:rPr 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překlady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Upraveno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Sankce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, pokuty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penále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Upraveno - Dary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zprostředkování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daru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Upraveno - účastnické poplatky,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vstupné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Doplněno -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ýdaje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, kde dodavatelem služby je příjemce projektu v 6. výzvě IROP ve SC 4.2</a:t>
            </a:r>
          </a:p>
        </p:txBody>
      </p:sp>
    </p:spTree>
    <p:extLst>
      <p:ext uri="{BB962C8B-B14F-4D97-AF65-F5344CB8AC3E}">
        <p14:creationId xmlns:p14="http://schemas.microsoft.com/office/powerpoint/2010/main" val="166113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Revize Pravidel 6. výzvy IROP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433152" y="1433910"/>
            <a:ext cx="84548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6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Kombinované financování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ŘO IROP omezuje počet průběžných plateb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etapu, které může MAS podat. Během jedné etapy mohou být ze strany MAS podány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maximálně 2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průběžné platby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Pokud MAS již podala průběžnou platbu/průběžné platby v rámci právě probíhající etapy, pak od okamžiku vstupu revize 1.8 těchto Pravidel v platnost může MAS podat pouze další 2 průběžné platby za tuto etapu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MAS si může dle potřeby upravit harmonogram projektu, tj. změnit etapy projektu tak, aby si vhodně rozvrhla nastavení průběžných plateb – nejkratší možná etapa je 3 měsíce – úprava je nutná prostřednictvím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2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Revize Pravidel 6. výzvy IROP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433152" y="1433910"/>
            <a:ext cx="84548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6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Kombinované financování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Vycházíme z délky administrace žádosti o platbu (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ŽoP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 průběžné platbě může dojít k proplacení výdaje, který v rámci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ŽoP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bude vyhodnocen za nezpůsobilý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ím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vyšší počet průběžných plateb (PP) v 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ŽoP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tím delší průměrná doba administrace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ŽoP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270459"/>
              </p:ext>
            </p:extLst>
          </p:nvPr>
        </p:nvGraphicFramePr>
        <p:xfrm>
          <a:off x="2548128" y="3877056"/>
          <a:ext cx="4047743" cy="2121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2680">
                  <a:extLst>
                    <a:ext uri="{9D8B030D-6E8A-4147-A177-3AD203B41FA5}">
                      <a16:colId xmlns:a16="http://schemas.microsoft.com/office/drawing/2014/main" val="1099490705"/>
                    </a:ext>
                  </a:extLst>
                </a:gridCol>
                <a:gridCol w="948472">
                  <a:extLst>
                    <a:ext uri="{9D8B030D-6E8A-4147-A177-3AD203B41FA5}">
                      <a16:colId xmlns:a16="http://schemas.microsoft.com/office/drawing/2014/main" val="989365978"/>
                    </a:ext>
                  </a:extLst>
                </a:gridCol>
                <a:gridCol w="1143745">
                  <a:extLst>
                    <a:ext uri="{9D8B030D-6E8A-4147-A177-3AD203B41FA5}">
                      <a16:colId xmlns:a16="http://schemas.microsoft.com/office/drawing/2014/main" val="701132920"/>
                    </a:ext>
                  </a:extLst>
                </a:gridCol>
                <a:gridCol w="1062846">
                  <a:extLst>
                    <a:ext uri="{9D8B030D-6E8A-4147-A177-3AD203B41FA5}">
                      <a16:colId xmlns:a16="http://schemas.microsoft.com/office/drawing/2014/main" val="1085379201"/>
                    </a:ext>
                  </a:extLst>
                </a:gridCol>
              </a:tblGrid>
              <a:tr h="655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PP v </a:t>
                      </a:r>
                      <a:r>
                        <a:rPr lang="cs-CZ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ŽoP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ŽoP s daným počtem PP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průměrný počet výzev v rámci </a:t>
                      </a:r>
                      <a:r>
                        <a:rPr lang="cs-CZ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ŽoP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průměrná doba administrace ŽoP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221017"/>
                  </a:ext>
                </a:extLst>
              </a:tr>
              <a:tr h="366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měsíc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34812150"/>
                  </a:ext>
                </a:extLst>
              </a:tr>
              <a:tr h="366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1 - 2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měsíce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7934473"/>
                  </a:ext>
                </a:extLst>
              </a:tr>
              <a:tr h="366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3 - 5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měsíce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6403771"/>
                  </a:ext>
                </a:extLst>
              </a:tr>
              <a:tr h="366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6 - 18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měsíce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0387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3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Poznatky z připomínek k revizi 6. výzvy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433152" y="1433910"/>
            <a:ext cx="8454816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Animační výdaje financované ze SC 4.2 musí být vždy provázány s aktivitami uvedenými ve schválené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SCLLD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Účastnické poplatky jsou zařazeny mezi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nezpůsobilé výdaje,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jelikož nelze doložit, co tyto poplatky obsahují, a v některých případech by mohlo dojít k dvojímu financování s výdaji, které jsou MAS propláceny jako cestovní výdaje, případně jsou pořadatelské MAS propláceny jako služby (nájemné apod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Vymezení/překryvu/souběhu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dvou, příp. více projektů jedné MAS v IROP 4.2 -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nutné tyto výdaje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rozpočítávat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mezi projekty, ale MAS je může uplatnit vždy jen v jednom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</a:p>
        </p:txBody>
      </p:sp>
    </p:spTree>
    <p:extLst>
      <p:ext uri="{BB962C8B-B14F-4D97-AF65-F5344CB8AC3E}">
        <p14:creationId xmlns:p14="http://schemas.microsoft.com/office/powerpoint/2010/main" val="275514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Poznatky z připomínek k revizi 6. výzvy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433152" y="1433910"/>
            <a:ext cx="845481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Nelze zrušit sankci na nenaplnění/překročení cílové hodnoty indikátoru, jelikož indikátor je výstupem projektu a vyplývá to z Podmínek Rozhodnutí o poskytnutí dotace. MAS má v průběhu realizace projektu možnost formou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upravit cílovou hodnotu indikátoru a tím se vyhnout uplatnění sankce za nenaplnění/překročení cílové hodnoty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indikátoru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Sankce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 pozdní oznámení změny bude nadále uplatňována. Doporučeno, aby se MAS v případě nejasností obracela na přiděleného manažera projektu. MAS je povinna v průběhu realizace projektu sledovat plnění cílových hodnot indikátorů a provést změnu nejpozději k ukončení poslední etapy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5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3"/>
          <p:cNvSpPr>
            <a:spLocks noGrp="1"/>
          </p:cNvSpPr>
          <p:nvPr>
            <p:ph type="ctrTitle"/>
          </p:nvPr>
        </p:nvSpPr>
        <p:spPr>
          <a:xfrm>
            <a:off x="685800" y="1975713"/>
            <a:ext cx="7772400" cy="2266493"/>
          </a:xfrm>
        </p:spPr>
        <p:txBody>
          <a:bodyPr anchor="ctr">
            <a:normAutofit/>
          </a:bodyPr>
          <a:lstStyle/>
          <a:p>
            <a:pPr lvl="0">
              <a:spcBef>
                <a:spcPts val="1000"/>
              </a:spcBef>
            </a:pPr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Závazné stanovisko ŘO IROP č. 16</a:t>
            </a:r>
          </a:p>
        </p:txBody>
      </p:sp>
    </p:spTree>
    <p:extLst>
      <p:ext uri="{BB962C8B-B14F-4D97-AF65-F5344CB8AC3E}">
        <p14:creationId xmlns:p14="http://schemas.microsoft.com/office/powerpoint/2010/main" val="426350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2973"/>
            <a:ext cx="7886700" cy="4317683"/>
          </a:xfrm>
        </p:spPr>
        <p:txBody>
          <a:bodyPr>
            <a:normAutofit/>
          </a:bodyPr>
          <a:lstStyle/>
          <a:p>
            <a:pPr marL="342900" indent="-342900" defTabSz="457200">
              <a:lnSpc>
                <a:spcPct val="150000"/>
              </a:lnSpc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Platnost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 účinnost 13. 8. 2019</a:t>
            </a:r>
          </a:p>
          <a:p>
            <a:pPr marL="342900" indent="-342900" defTabSz="457200">
              <a:lnSpc>
                <a:spcPct val="150000"/>
              </a:lnSpc>
              <a:spcBef>
                <a:spcPts val="0"/>
              </a:spcBef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Doplněn výklad ke stanovení finanční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opravy,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jakých případech bude uplatněna 100 % finanční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oprava a v dalších případech jak bude finanční oprava stanovena s ohledem na napravitelnost nebo nenapravitelnost a počet opakování daného porušení</a:t>
            </a:r>
          </a:p>
          <a:p>
            <a:pPr marL="342900" indent="-342900" defTabSz="457200">
              <a:lnSpc>
                <a:spcPct val="150000"/>
              </a:lnSpc>
              <a:spcBef>
                <a:spcPts val="0"/>
              </a:spcBef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Porušení mohou vyplynout z kontroly činnosti MAS, a to zejména prostřednictvím administrativního ověření výzev MAS, monitorovací návštěvy nebo veřejnosprávní kontroly, zároveň může porušení některých podmínek vyplývat z kontroly jiného řídicího orgánu, případně ze zjištění externího kontrolního orgánu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0" y="72000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Závazné stanovisko Řídicího orgánu IROP č. 16</a:t>
            </a:r>
          </a:p>
          <a:p>
            <a:pPr algn="ctr"/>
            <a:r>
              <a:rPr lang="cs-CZ" sz="2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Podmínky Rozhodnutí o poskytnutí dotace SC 4.2</a:t>
            </a:r>
          </a:p>
        </p:txBody>
      </p:sp>
    </p:spTree>
    <p:extLst>
      <p:ext uri="{BB962C8B-B14F-4D97-AF65-F5344CB8AC3E}">
        <p14:creationId xmlns:p14="http://schemas.microsoft.com/office/powerpoint/2010/main" val="239406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2973"/>
            <a:ext cx="7886700" cy="4317683"/>
          </a:xfrm>
        </p:spPr>
        <p:txBody>
          <a:bodyPr>
            <a:normAutofit lnSpcReduction="10000"/>
          </a:bodyPr>
          <a:lstStyle/>
          <a:p>
            <a:pPr marL="342900" indent="-342900" defTabSz="457200">
              <a:lnSpc>
                <a:spcPct val="150000"/>
              </a:lnSpc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Pokud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je u finanční opravy uvedeno, že je počítána z celkové schválené výše dotace, jedná se o celkovou výši dotace na projektu. Pokud je u finanční opravy uvedeno, že je počítána ze schválené výše dotace k proplacení, jedná se o výši dotace za konkrétní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ŽoP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lnSpc>
                <a:spcPct val="150000"/>
              </a:lnSpc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případě souběhu porušení více bodů Podmínek Rozhodnutí se jednotlivé sankce sčítají. V případě souběhu porušení více podmínek uvedených v jednom bodě Podmínek Rozhodnutí tedy v části IV, bodu 21, písm. a) a v části IV, bodu 23, písm. a) Podmínek Rozhodnutí, které vyplývají z jednoho zjištění, se uloží sazba nejvyšší finanční opravy z daného bodu Podmínek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Rozhodnutí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0" y="72000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Závazné stanovisko Řídicího orgánu IROP č. 16</a:t>
            </a:r>
          </a:p>
          <a:p>
            <a:pPr algn="ctr"/>
            <a:r>
              <a:rPr lang="cs-CZ" sz="2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Podmínky Rozhodnutí o poskytnutí dotace SC 4.2</a:t>
            </a:r>
          </a:p>
        </p:txBody>
      </p:sp>
    </p:spTree>
    <p:extLst>
      <p:ext uri="{BB962C8B-B14F-4D97-AF65-F5344CB8AC3E}">
        <p14:creationId xmlns:p14="http://schemas.microsoft.com/office/powerpoint/2010/main" val="154543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F154147-A87E-7D48-B739-31E1DD342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457200"/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99C3137F-82EF-EF44-8BB0-17E869E31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9:30 </a:t>
            </a:r>
            <a:r>
              <a:rPr lang="cs-CZ" sz="18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800" dirty="0" smtClean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12:30/	Revize </a:t>
            </a:r>
            <a:r>
              <a:rPr lang="cs-CZ" sz="18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Specifických pravidel pro žadatele a příjemce </a:t>
            </a:r>
            <a:r>
              <a:rPr lang="cs-CZ" sz="1800" dirty="0" smtClean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800" dirty="0" smtClean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 smtClean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13:30 – 16:30	6. výzvy IROP</a:t>
            </a:r>
          </a:p>
          <a:p>
            <a:pPr marL="0" indent="0">
              <a:buNone/>
            </a:pPr>
            <a:endParaRPr lang="cs-CZ" sz="1600" dirty="0" smtClean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800" dirty="0" smtClean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Náležitosti </a:t>
            </a:r>
            <a:r>
              <a:rPr lang="cs-CZ" sz="18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dokladování výdajů v IROP SC </a:t>
            </a:r>
            <a:r>
              <a:rPr lang="cs-CZ" sz="1800" dirty="0" smtClean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</a:t>
            </a:r>
          </a:p>
          <a:p>
            <a:pPr marL="0" indent="0">
              <a:buNone/>
            </a:pPr>
            <a:endParaRPr lang="cs-CZ" sz="1600" dirty="0" smtClean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800" dirty="0" smtClean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Nejčastější </a:t>
            </a:r>
            <a:r>
              <a:rPr lang="cs-CZ" sz="18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dotazy k administraci projektů v IROP SC </a:t>
            </a:r>
            <a:r>
              <a:rPr lang="cs-CZ" sz="1800" dirty="0" smtClean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</a:t>
            </a:r>
          </a:p>
          <a:p>
            <a:pPr marL="0" indent="0">
              <a:buNone/>
            </a:pPr>
            <a:endParaRPr lang="cs-CZ" sz="1600" dirty="0" smtClean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800" dirty="0" smtClean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Závazné </a:t>
            </a:r>
            <a:r>
              <a:rPr lang="cs-CZ" sz="18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stanovisko ŘO IROP č. </a:t>
            </a:r>
            <a:r>
              <a:rPr lang="cs-CZ" sz="1800" dirty="0" smtClean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  <a:p>
            <a:pPr marL="0" indent="0">
              <a:buNone/>
            </a:pPr>
            <a:endParaRPr lang="cs-CZ" sz="1600" dirty="0" smtClean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800" dirty="0" smtClean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Informace </a:t>
            </a:r>
            <a:r>
              <a:rPr lang="cs-CZ" sz="18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budoucímu období 2021 – 2027 ve vztahu </a:t>
            </a:r>
            <a:r>
              <a:rPr lang="cs-CZ" sz="1800" dirty="0" smtClean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800" dirty="0" smtClean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 smtClean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k provozním </a:t>
            </a:r>
            <a:r>
              <a:rPr lang="cs-CZ" sz="18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animačním výdajům MAS</a:t>
            </a:r>
          </a:p>
        </p:txBody>
      </p:sp>
    </p:spTree>
    <p:extLst>
      <p:ext uri="{BB962C8B-B14F-4D97-AF65-F5344CB8AC3E}">
        <p14:creationId xmlns:p14="http://schemas.microsoft.com/office/powerpoint/2010/main" val="391458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2973"/>
            <a:ext cx="7886700" cy="43176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Vybrané podmínky</a:t>
            </a:r>
          </a:p>
          <a:p>
            <a:pPr marL="342900" indent="-342900" defTabSz="457200">
              <a:lnSpc>
                <a:spcPct val="150000"/>
              </a:lnSpc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21.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f)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MAS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minimálně 1x za rok informuje veřejnost o plnění strategie CLLD ve výroční zprávě, kterou uchovává na oficiálních webových stránkách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MAS</a:t>
            </a:r>
          </a:p>
          <a:p>
            <a:pPr marL="342900" indent="-342900" defTabSz="457200">
              <a:lnSpc>
                <a:spcPct val="150000"/>
              </a:lnSpc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22. b)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MAS má povinnost zajistit externí audit účetní závěrky organizace za každý rok, ve kterém byla dotace z této výzvy poskytnuta, nejdříve však za rok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pPr marL="800100" lvl="1" indent="-342900" defTabSz="457200">
              <a:lnSpc>
                <a:spcPct val="150000"/>
              </a:lnSpc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MAS je na předložení upozorňována depeší</a:t>
            </a:r>
          </a:p>
          <a:p>
            <a:pPr marL="342900" indent="-342900" defTabSz="457200">
              <a:lnSpc>
                <a:spcPct val="150000"/>
              </a:lnSpc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22. c) MAS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vykonává a předkládá Rekapitulaci animace škol a školských zařízení v programovém období 2014 – 2020 s první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ZoR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projektu za daný rok, v případě, že byla její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součástí  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0" y="72000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Závazné stanovisko Řídicího orgánu IROP č. 16</a:t>
            </a:r>
          </a:p>
          <a:p>
            <a:pPr algn="ctr"/>
            <a:r>
              <a:rPr lang="cs-CZ" sz="2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Podmínky Rozhodnutí o poskytnutí dotace SC 4.2</a:t>
            </a:r>
          </a:p>
        </p:txBody>
      </p:sp>
    </p:spTree>
    <p:extLst>
      <p:ext uri="{BB962C8B-B14F-4D97-AF65-F5344CB8AC3E}">
        <p14:creationId xmlns:p14="http://schemas.microsoft.com/office/powerpoint/2010/main" val="35934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2973"/>
            <a:ext cx="7886700" cy="4317683"/>
          </a:xfrm>
        </p:spPr>
        <p:txBody>
          <a:bodyPr>
            <a:noAutofit/>
          </a:bodyPr>
          <a:lstStyle/>
          <a:p>
            <a:pPr marL="342900" indent="-342900" defTabSz="457200">
              <a:lnSpc>
                <a:spcPct val="150000"/>
              </a:lnSpc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Závazným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stanoviskem byl zároveň upřesněn výklad pravidel vztahující se k volbě a členství v orgánech MAS, které bude při plnění těchto podmínek také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zohledňovat</a:t>
            </a:r>
          </a:p>
          <a:p>
            <a:pPr marL="342900" indent="-342900" defTabSz="457200">
              <a:lnSpc>
                <a:spcPct val="150000"/>
              </a:lnSpc>
              <a:spcBef>
                <a:spcPts val="0"/>
              </a:spcBef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MAS je povinna níže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uvedená pravidla zohlednit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při nejbližší změně v orgánech MAS po vydání tohoto Závazného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stanoviska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lnSpc>
                <a:spcPct val="150000"/>
              </a:lnSpc>
              <a:spcBef>
                <a:spcPts val="0"/>
              </a:spcBef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Volba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členů orgánů nejvyšším orgánem musí probíhat transparentně. V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zápise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(případně usnesení) z jednání nejvyššího orgánu musí být mimo jiné jednoznačně uvedeno: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jaké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osoby, zda fyzické a právnické, byly zvoleny za členy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orgánů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kdo zastupuje právnické osoby v těchto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orgánech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jaký sektor a zájmovou skupinu členové orgánu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zastupují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Ohlídat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si především zápisy a prezenční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listiny!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0" y="72000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Závazné stanovisko Řídicího orgánu IROP č. 16</a:t>
            </a:r>
          </a:p>
          <a:p>
            <a:pPr algn="ctr"/>
            <a:r>
              <a:rPr lang="cs-CZ" sz="2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Podmínky Rozhodnutí o poskytnutí dotace SC 4.2</a:t>
            </a:r>
          </a:p>
        </p:txBody>
      </p:sp>
    </p:spTree>
    <p:extLst>
      <p:ext uri="{BB962C8B-B14F-4D97-AF65-F5344CB8AC3E}">
        <p14:creationId xmlns:p14="http://schemas.microsoft.com/office/powerpoint/2010/main" val="213482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36941"/>
            <a:ext cx="7886700" cy="431768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lnSpc>
                <a:spcPct val="150000"/>
              </a:lnSpc>
              <a:spcBef>
                <a:spcPts val="0"/>
              </a:spcBef>
            </a:pP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Ten, kdo zastupuje právnickou osobu z veřejné sféry (statutární zástupci, nebo zástupci v orgánech MAS), nemůže být zvolen členem výběrového orgánu MAS jako fyzická (soukromá) osoba ani zastupovat ve výběrovém orgánu zároveň právnickou osobu ze soukromé sféry. V orgánech, které se podílejí na hodnocení a výběru projektů MAS, musí tento zástupce vždy zastupovat veřejný sektor, tj. nemůže zastupovat zároveň veřejný a soukromý sektor v orgánech </a:t>
            </a:r>
            <a:r>
              <a:rPr lang="cs-CZ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MAS</a:t>
            </a:r>
            <a:endParaRPr lang="cs-CZ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defTabSz="457200">
              <a:lnSpc>
                <a:spcPct val="150000"/>
              </a:lnSpc>
            </a:pP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Častý případ – starosta (případně místostarosta) obce – vždy je statutárním zástupcem obce bez ohledu na to, zda obec v MAS zastupuje jiná osoba</a:t>
            </a:r>
          </a:p>
          <a:p>
            <a:pPr marL="800100" lvl="1" indent="-342900" defTabSz="457200">
              <a:lnSpc>
                <a:spcPct val="150000"/>
              </a:lnSpc>
            </a:pP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Pokud je dotyčná osoba starostou obce, která není partnerem MAS, výše uvedená podmínka se na něj nevztahuje</a:t>
            </a:r>
          </a:p>
          <a:p>
            <a:pPr marL="800100" lvl="1" indent="-342900" defTabSz="457200">
              <a:lnSpc>
                <a:spcPct val="150000"/>
              </a:lnSpc>
            </a:pP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Pokud je dotyčná osoba starostou obce, která není partnerem MAS, pouze je ve </a:t>
            </a:r>
            <a:r>
              <a:rPr lang="cs-CZ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svazku 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obcí, která je partnerem MAS, neměl by být problém, aby tento starosta (pokud teda není statutárním zástupcem svazku obcí) byl členem jako fyzická osoba, případně zastupoval soukromý sektor</a:t>
            </a:r>
          </a:p>
          <a:p>
            <a:pPr marL="800100" lvl="1" indent="-342900" defTabSz="457200">
              <a:lnSpc>
                <a:spcPct val="150000"/>
              </a:lnSpc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0" y="72000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Závazné stanovisko Řídicího orgánu IROP č. 16</a:t>
            </a:r>
          </a:p>
          <a:p>
            <a:pPr algn="ctr"/>
            <a:r>
              <a:rPr lang="cs-CZ" sz="2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Podmínky Rozhodnutí o poskytnutí dotace SC 4.2</a:t>
            </a:r>
          </a:p>
        </p:txBody>
      </p:sp>
    </p:spTree>
    <p:extLst>
      <p:ext uri="{BB962C8B-B14F-4D97-AF65-F5344CB8AC3E}">
        <p14:creationId xmlns:p14="http://schemas.microsoft.com/office/powerpoint/2010/main" val="16910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2973"/>
            <a:ext cx="7886700" cy="4317683"/>
          </a:xfrm>
        </p:spPr>
        <p:txBody>
          <a:bodyPr>
            <a:normAutofit/>
          </a:bodyPr>
          <a:lstStyle/>
          <a:p>
            <a:pPr marL="342900" indent="-342900" defTabSz="457200">
              <a:lnSpc>
                <a:spcPct val="150000"/>
              </a:lnSpc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Předseda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místopředseda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MAS není považován za povinný orgán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MAS</a:t>
            </a:r>
          </a:p>
          <a:p>
            <a:pPr marL="342900" indent="-342900" defTabSz="457200">
              <a:lnSpc>
                <a:spcPct val="150000"/>
              </a:lnSpc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Mezi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povinné orgány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patří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Rozhodovací orgán, Výběrový orgán a Kontrolní orgán, které plní funkci rozhodovací, výběrovou a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kontrolní</a:t>
            </a:r>
          </a:p>
          <a:p>
            <a:pPr marL="342900" indent="-342900" defTabSz="457200">
              <a:lnSpc>
                <a:spcPct val="150000"/>
              </a:lnSpc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Je možné zastupovat dva subjekty, pokud daná osoba bude zastupovat stejný sektor a zájmovou skupinu</a:t>
            </a:r>
          </a:p>
          <a:p>
            <a:pPr marL="342900" indent="-342900" defTabSz="457200">
              <a:lnSpc>
                <a:spcPct val="150000"/>
              </a:lnSpc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Nelze rozlišovat soukromý, veřejný a neziskový sektor, subjekty z neziskového sektoru musí zařazeny do soukromého nebo veřejného sektoru dle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definice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 Metodiky standardizace</a:t>
            </a:r>
          </a:p>
          <a:p>
            <a:pPr marL="800100" lvl="1" indent="-342900" defTabSz="457200">
              <a:lnSpc>
                <a:spcPct val="150000"/>
              </a:lnSpc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0" y="72000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Závazné stanovisko Řídicího orgánu IROP č. 16</a:t>
            </a:r>
          </a:p>
          <a:p>
            <a:pPr algn="ctr"/>
            <a:r>
              <a:rPr lang="cs-CZ" sz="2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Podmínky Rozhodnutí o poskytnutí dotace SC 4.2</a:t>
            </a:r>
          </a:p>
        </p:txBody>
      </p:sp>
    </p:spTree>
    <p:extLst>
      <p:ext uri="{BB962C8B-B14F-4D97-AF65-F5344CB8AC3E}">
        <p14:creationId xmlns:p14="http://schemas.microsoft.com/office/powerpoint/2010/main" val="417302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3"/>
          <p:cNvSpPr>
            <a:spLocks noGrp="1"/>
          </p:cNvSpPr>
          <p:nvPr>
            <p:ph type="ctrTitle"/>
          </p:nvPr>
        </p:nvSpPr>
        <p:spPr>
          <a:xfrm>
            <a:off x="685800" y="1975713"/>
            <a:ext cx="7772400" cy="2266493"/>
          </a:xfrm>
        </p:spPr>
        <p:txBody>
          <a:bodyPr anchor="ctr">
            <a:normAutofit/>
          </a:bodyPr>
          <a:lstStyle/>
          <a:p>
            <a:pPr lvl="0">
              <a:spcBef>
                <a:spcPts val="1000"/>
              </a:spcBef>
            </a:pP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Příklady porušení Podmínek Rozhodnutí o poskytnutí dotace 6. výzvy ŘO IROP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90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2973"/>
            <a:ext cx="7886700" cy="4317683"/>
          </a:xfrm>
        </p:spPr>
        <p:txBody>
          <a:bodyPr>
            <a:noAutofit/>
          </a:bodyPr>
          <a:lstStyle/>
          <a:p>
            <a:pPr defTabSz="457200">
              <a:lnSpc>
                <a:spcPct val="150000"/>
              </a:lnSpc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ejvyšší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orgán MAS při volbě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orgánů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nesledoval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správně zastoupení sektorů a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dodržení poměru zájmových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skupin (např. partnery zastupoval jiný partner z jiné zájmové skupiny nebo i sektoru)</a:t>
            </a:r>
          </a:p>
          <a:p>
            <a:pPr marL="0" indent="0" defTabSz="457200">
              <a:lnSpc>
                <a:spcPct val="150000"/>
              </a:lnSpc>
              <a:buNone/>
            </a:pP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NAPRAVITELNÉ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- přiřazení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členů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orgánů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sektoru a zájmové skupině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musí být provedeno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dodatečně podle seznamu členů, zápisů příp. dalších ověřitelných listin</a:t>
            </a:r>
          </a:p>
          <a:p>
            <a:pPr defTabSz="457200">
              <a:lnSpc>
                <a:spcPct val="150000"/>
              </a:lnSpc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okud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by nebyl dodržen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poměr maximálně 49 % hlasovacích práv u sektorů nebo zájmových skupin a nebyl proveden přepočet hlasů,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musela by proběhnout nová volba členů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orgánu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všechna rozhodnutí orgánu je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nutné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potvrdit nebo opakovat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0" y="720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Pravidla standardizace</a:t>
            </a:r>
          </a:p>
          <a:p>
            <a:pPr algn="ctr"/>
            <a:r>
              <a:rPr lang="cs-CZ" sz="2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Část IV, Podmínka 21, písm. a)</a:t>
            </a:r>
          </a:p>
        </p:txBody>
      </p:sp>
    </p:spTree>
    <p:extLst>
      <p:ext uri="{BB962C8B-B14F-4D97-AF65-F5344CB8AC3E}">
        <p14:creationId xmlns:p14="http://schemas.microsoft.com/office/powerpoint/2010/main" val="131981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2973"/>
            <a:ext cx="7886700" cy="4317683"/>
          </a:xfrm>
        </p:spPr>
        <p:txBody>
          <a:bodyPr>
            <a:normAutofit fontScale="92500" lnSpcReduction="10000"/>
          </a:bodyPr>
          <a:lstStyle/>
          <a:p>
            <a:pPr defTabSz="457200">
              <a:lnSpc>
                <a:spcPct val="150000"/>
              </a:lnSpc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ednání výběrového, rozhodovacího nebo kontrolního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orgánu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 zúčastnili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i zplnomocnění zástupci členů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orgánů,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kteří nebyli řádně zvolenými ani zplnomocněnými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členy,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ani náhradníky výběrového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orgánu </a:t>
            </a:r>
          </a:p>
          <a:p>
            <a:pPr marL="0" indent="0" defTabSz="457200">
              <a:lnSpc>
                <a:spcPct val="150000"/>
              </a:lnSpc>
              <a:buNone/>
            </a:pP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NAPRAVITELNÉ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pokud to mělo vliv na usnášeníschopnost orgánu nebo to mohlo mít vliv na hodnocení projektu, jednání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výběrového orgánu se musí opakovat za účasti pouze řádně zvolených členů (náhradníků) výběrového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orgánu nebo řádně zplnomocněných zástupců těchto členů (náhradníků)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defTabSz="457200">
              <a:lnSpc>
                <a:spcPct val="150000"/>
              </a:lnSpc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0" y="720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Pravidla standardizace</a:t>
            </a:r>
          </a:p>
          <a:p>
            <a:pPr algn="ctr"/>
            <a:r>
              <a:rPr lang="cs-CZ" sz="2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Část IV, Podmínka 21, písm. a)</a:t>
            </a:r>
          </a:p>
        </p:txBody>
      </p:sp>
    </p:spTree>
    <p:extLst>
      <p:ext uri="{BB962C8B-B14F-4D97-AF65-F5344CB8AC3E}">
        <p14:creationId xmlns:p14="http://schemas.microsoft.com/office/powerpoint/2010/main" val="242390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2973"/>
            <a:ext cx="7886700" cy="4317683"/>
          </a:xfrm>
        </p:spPr>
        <p:txBody>
          <a:bodyPr>
            <a:normAutofit/>
          </a:bodyPr>
          <a:lstStyle/>
          <a:p>
            <a:pPr defTabSz="457200"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Orgán MAS (nejvyšší, rozhodovací, výběrový, kontrolní) nebyl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při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jednání k hodnocení a výběru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projektů usnášeníschopný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např. z důvodu účasti osoby, která nebyla členem nebo řádně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plnomocněným zástupcem, z důvodu zplnomocnění k zastupování jiným členem orgánu z jiné zájmové skupiny nebo z jiného sektoru</a:t>
            </a:r>
          </a:p>
          <a:p>
            <a:pPr marL="0" indent="0" defTabSz="457200">
              <a:lnSpc>
                <a:spcPct val="150000"/>
              </a:lnSpc>
              <a:buNone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NAPRAVITELNÉ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jednání orgánu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musí opakovat, při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jednání musí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být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orgány usnášeníschopné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defTabSz="457200">
              <a:lnSpc>
                <a:spcPct val="150000"/>
              </a:lnSpc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0" y="720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Pravidla standardizace</a:t>
            </a:r>
          </a:p>
          <a:p>
            <a:pPr algn="ctr"/>
            <a:r>
              <a:rPr lang="cs-CZ" sz="2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Část IV, Podmínka 21, písm. a)</a:t>
            </a:r>
          </a:p>
        </p:txBody>
      </p:sp>
    </p:spTree>
    <p:extLst>
      <p:ext uri="{BB962C8B-B14F-4D97-AF65-F5344CB8AC3E}">
        <p14:creationId xmlns:p14="http://schemas.microsoft.com/office/powerpoint/2010/main" val="287230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2973"/>
            <a:ext cx="7886700" cy="4317683"/>
          </a:xfrm>
        </p:spPr>
        <p:txBody>
          <a:bodyPr>
            <a:normAutofit/>
          </a:bodyPr>
          <a:lstStyle/>
          <a:p>
            <a:pPr marL="342900" indent="-342900" defTabSz="457200"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MAS nezveřejnila zápisy z jednání povinných orgánů</a:t>
            </a:r>
          </a:p>
          <a:p>
            <a:pPr marL="342900" indent="-342900" defTabSz="457200"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MAS nezveřejnila aktuální seznam členů, přehled zájmových skupina a jejich členů apod.</a:t>
            </a:r>
          </a:p>
          <a:p>
            <a:pPr marL="0" indent="0" defTabSz="457200">
              <a:lnSpc>
                <a:spcPct val="150000"/>
              </a:lnSpc>
              <a:buNone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NAPRAVITELNÉ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náprava v dodatečné lhůtě bez finanční opravy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0" y="720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Pravidla standardizace</a:t>
            </a:r>
          </a:p>
          <a:p>
            <a:pPr algn="ctr"/>
            <a:r>
              <a:rPr lang="cs-CZ" sz="2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Část IV, Podmínka 21, písm. </a:t>
            </a:r>
            <a:r>
              <a:rPr lang="cs-CZ" sz="2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d), e), f)</a:t>
            </a:r>
            <a:endParaRPr lang="cs-CZ" sz="2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4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2973"/>
            <a:ext cx="7886700" cy="4317683"/>
          </a:xfrm>
        </p:spPr>
        <p:txBody>
          <a:bodyPr>
            <a:normAutofit fontScale="70000" lnSpcReduction="20000"/>
          </a:bodyPr>
          <a:lstStyle/>
          <a:p>
            <a:pPr marL="342900" indent="-342900" defTabSz="457200"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Zápis z jednání orgánu MAS k hodnocení a výběru projektů neobsahoval minimální náležitosti:</a:t>
            </a:r>
          </a:p>
          <a:p>
            <a:pPr marL="342900" indent="-342900" defTabSz="457200"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Datum a čas začátku jednání </a:t>
            </a:r>
          </a:p>
          <a:p>
            <a:pPr marL="342900" indent="-342900" defTabSz="457200"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menný seznam účastníků (včetně uvedení subjektu, který zastupují)</a:t>
            </a:r>
          </a:p>
          <a:p>
            <a:pPr marL="342900" indent="-342900" defTabSz="457200"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řehled hodnocených projektů a jejich bodové hodnocení (včetně zdůvodnění ke každému projektu)</a:t>
            </a:r>
          </a:p>
          <a:p>
            <a:pPr marL="0" indent="0" defTabSz="457200">
              <a:lnSpc>
                <a:spcPct val="150000"/>
              </a:lnSpc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NAPRAVITELNÉ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– náprava v dodatečné lhůtě bez finanční opravy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defTabSz="457200">
              <a:lnSpc>
                <a:spcPct val="150000"/>
              </a:lnSpc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-146304" y="720000"/>
            <a:ext cx="9387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Povinnosti vyplývající z Pravidel pro žadatele a příjemce SC 4.2</a:t>
            </a:r>
            <a:endParaRPr lang="cs-CZ" sz="22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2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Část IV, Podmínka </a:t>
            </a:r>
            <a:r>
              <a:rPr lang="cs-CZ" sz="22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22, </a:t>
            </a:r>
            <a:r>
              <a:rPr lang="cs-CZ" sz="22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písm. a)</a:t>
            </a:r>
          </a:p>
        </p:txBody>
      </p:sp>
    </p:spTree>
    <p:extLst>
      <p:ext uri="{BB962C8B-B14F-4D97-AF65-F5344CB8AC3E}">
        <p14:creationId xmlns:p14="http://schemas.microsoft.com/office/powerpoint/2010/main" val="50703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3"/>
          <p:cNvSpPr>
            <a:spLocks noGrp="1"/>
          </p:cNvSpPr>
          <p:nvPr>
            <p:ph type="ctrTitle"/>
          </p:nvPr>
        </p:nvSpPr>
        <p:spPr>
          <a:xfrm>
            <a:off x="685800" y="1975713"/>
            <a:ext cx="7772400" cy="2266493"/>
          </a:xfrm>
        </p:spPr>
        <p:txBody>
          <a:bodyPr anchor="ctr">
            <a:normAutofit/>
          </a:bodyPr>
          <a:lstStyle/>
          <a:p>
            <a:pPr lvl="0">
              <a:spcBef>
                <a:spcPts val="1000"/>
              </a:spcBef>
            </a:pPr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evize </a:t>
            </a:r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Specifických pravidel pro žadatele a příjemce </a:t>
            </a: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výzvy </a:t>
            </a: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IROP</a:t>
            </a:r>
            <a:endParaRPr lang="cs-CZ" sz="2700" b="1" dirty="0">
              <a:solidFill>
                <a:schemeClr val="bg2">
                  <a:lumMod val="25000"/>
                </a:scheme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364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2973"/>
            <a:ext cx="7886700" cy="4317683"/>
          </a:xfrm>
        </p:spPr>
        <p:txBody>
          <a:bodyPr>
            <a:normAutofit/>
          </a:bodyPr>
          <a:lstStyle/>
          <a:p>
            <a:pPr marL="342900" indent="-342900" defTabSz="457200">
              <a:lnSpc>
                <a:spcPct val="15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ři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jednání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výběrového, rozhodovacího nebo kontrolního orgánu nebyla dodržena podmínka, aby nejméně 50 % hlasů při rozhodování o výběru projektů měli partneři, kteří nejsou veřejnými orgány </a:t>
            </a:r>
          </a:p>
          <a:p>
            <a:pPr marL="0" indent="0" defTabSz="457200">
              <a:lnSpc>
                <a:spcPct val="150000"/>
              </a:lnSpc>
              <a:buNone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NAPRAVITELNÉ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jednání je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nutné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opakovat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defTabSz="457200">
              <a:lnSpc>
                <a:spcPct val="150000"/>
              </a:lnSpc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0" y="720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Povinnosti vyplývající z nařízení EK č. 1303/2013</a:t>
            </a:r>
            <a:endParaRPr lang="cs-CZ" sz="24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Část IV, Podmínka </a:t>
            </a:r>
            <a:r>
              <a:rPr lang="cs-CZ" sz="24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 </a:t>
            </a: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písm. a)</a:t>
            </a:r>
          </a:p>
        </p:txBody>
      </p:sp>
    </p:spTree>
    <p:extLst>
      <p:ext uri="{BB962C8B-B14F-4D97-AF65-F5344CB8AC3E}">
        <p14:creationId xmlns:p14="http://schemas.microsoft.com/office/powerpoint/2010/main" val="39612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2973"/>
            <a:ext cx="7886700" cy="4317683"/>
          </a:xfrm>
        </p:spPr>
        <p:txBody>
          <a:bodyPr>
            <a:normAutofit/>
          </a:bodyPr>
          <a:lstStyle/>
          <a:p>
            <a:pPr marL="342900" indent="-342900" defTabSz="457200">
              <a:lnSpc>
                <a:spcPct val="15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Ú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čast osoby ve střetu zájmů na hodnocení a výběru projektů je nedodržením nediskriminačního a transparentního postupu hodnocení a výběru žádostí o podporu</a:t>
            </a:r>
          </a:p>
          <a:p>
            <a:pPr marL="0" indent="0" defTabSz="457200">
              <a:lnSpc>
                <a:spcPct val="150000"/>
              </a:lnSpc>
              <a:buNone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NAPRAVITELNÉ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jednání je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nutné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opakovat bez účasti osob ve střetu zájmů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defTabSz="457200">
              <a:lnSpc>
                <a:spcPct val="150000"/>
              </a:lnSpc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0" y="720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Povinnosti vyplývající z nařízení EK č. 1303/2013</a:t>
            </a:r>
            <a:endParaRPr lang="cs-CZ" sz="24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Část IV, Podmínka </a:t>
            </a:r>
            <a:r>
              <a:rPr lang="cs-CZ" sz="24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 </a:t>
            </a: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písm. a)</a:t>
            </a:r>
          </a:p>
        </p:txBody>
      </p:sp>
    </p:spTree>
    <p:extLst>
      <p:ext uri="{BB962C8B-B14F-4D97-AF65-F5344CB8AC3E}">
        <p14:creationId xmlns:p14="http://schemas.microsoft.com/office/powerpoint/2010/main" val="64397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2973"/>
            <a:ext cx="7886700" cy="4317683"/>
          </a:xfrm>
        </p:spPr>
        <p:txBody>
          <a:bodyPr>
            <a:normAutofit/>
          </a:bodyPr>
          <a:lstStyle/>
          <a:p>
            <a:pPr defTabSz="457200">
              <a:lnSpc>
                <a:spcPct val="15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ezajištění dostatečné auditní stopy o splnění povinností vyplývajících z nařízení EK je porušením této Podmínky</a:t>
            </a:r>
          </a:p>
          <a:p>
            <a:pPr marL="0" indent="0" defTabSz="457200">
              <a:lnSpc>
                <a:spcPct val="150000"/>
              </a:lnSpc>
              <a:buNone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NENAPRAVITELNÉ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bude uplatněna finanční oprava v souladu se závazným stanoviskem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defTabSz="457200">
              <a:lnSpc>
                <a:spcPct val="150000"/>
              </a:lnSpc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0" y="720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Povinnosti vyplývající z nařízení EK č. 1303/2013</a:t>
            </a:r>
            <a:endParaRPr lang="cs-CZ" sz="24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Část IV, Podmínka </a:t>
            </a:r>
            <a:r>
              <a:rPr lang="cs-CZ" sz="24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 </a:t>
            </a: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písm. a)</a:t>
            </a:r>
          </a:p>
        </p:txBody>
      </p:sp>
    </p:spTree>
    <p:extLst>
      <p:ext uri="{BB962C8B-B14F-4D97-AF65-F5344CB8AC3E}">
        <p14:creationId xmlns:p14="http://schemas.microsoft.com/office/powerpoint/2010/main" val="355355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3"/>
          <p:cNvSpPr>
            <a:spLocks noGrp="1"/>
          </p:cNvSpPr>
          <p:nvPr>
            <p:ph type="ctrTitle"/>
          </p:nvPr>
        </p:nvSpPr>
        <p:spPr>
          <a:xfrm>
            <a:off x="685800" y="1975713"/>
            <a:ext cx="7772400" cy="2266493"/>
          </a:xfrm>
        </p:spPr>
        <p:txBody>
          <a:bodyPr anchor="ctr">
            <a:normAutofit/>
          </a:bodyPr>
          <a:lstStyle/>
          <a:p>
            <a:pPr lvl="0">
              <a:spcBef>
                <a:spcPts val="1000"/>
              </a:spcBef>
            </a:pPr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Informace k budoucímu období </a:t>
            </a: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 </a:t>
            </a:r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2027 ve vztahu </a:t>
            </a: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 </a:t>
            </a:r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provozním </a:t>
            </a: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</a:t>
            </a:r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animačním výdajům MAS</a:t>
            </a:r>
          </a:p>
        </p:txBody>
      </p:sp>
    </p:spTree>
    <p:extLst>
      <p:ext uri="{BB962C8B-B14F-4D97-AF65-F5344CB8AC3E}">
        <p14:creationId xmlns:p14="http://schemas.microsoft.com/office/powerpoint/2010/main" val="224260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Možnosti financování CLLD 2021 - 2027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433152" y="1433910"/>
            <a:ext cx="845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Předpoklad, že režie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animace MAS budou financovány v Operačním programu Technická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pomoc 2021+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Financování skrze OPTP 2021+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předpokladu, že půjde aplikovat na financování MAS článek 32 návrhu Obecného nařízení (financování nenavázané na náklady), stále v diskusi finální podoba a čekáme na příklady od EK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Pravděpodobné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zahájení OP až v roce 2022 – dříve prostředky nebudou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Uznatelné náklady obecně od 1. 1.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83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Možnosti financování CLLD 2021 - 2027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433152" y="1433910"/>
            <a:ext cx="845481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Nutno vyřešit s IROP, kdo bude financovat přípravu strategií a provoz, animace do roku 2023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- nutno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zamezit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překryvům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Aktivity související s přípravou budoucího období – omezené v IROP časově do 31. 12. 2020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Současné projekty a aktivity – mohou nastat překryvy – možnost řešení ukončením jednoho projektu v IROP a realizace navazujícího projektu v OPTP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Snížená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míra kofinancování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– nastavování pravidel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Ex-post platby (etapy 3 až 6 měsíců)    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Zjednodušené metody vykazování (paušály na nepřímé náklady)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38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A43E6383-5D61-495C-A034-7F3FD91FB32D}"/>
              </a:ext>
            </a:extLst>
          </p:cNvPr>
          <p:cNvSpPr txBox="1"/>
          <p:nvPr/>
        </p:nvSpPr>
        <p:spPr>
          <a:xfrm>
            <a:off x="0" y="101468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rgbClr val="1D7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Děkujeme za pozornost</a:t>
            </a:r>
            <a:endParaRPr lang="cs-CZ" sz="4400" b="1" dirty="0">
              <a:solidFill>
                <a:srgbClr val="1D70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98" y="4433660"/>
            <a:ext cx="7085403" cy="801929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98585" y="2093025"/>
            <a:ext cx="38410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Ing.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Lenka Kriegischová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Oddělení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implementace integrovaných nástrojů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Vedoucí oddělení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Telefon: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224 861 489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lenka.kriegischova@mmr.cz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775385" y="2093025"/>
            <a:ext cx="34752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Ing.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Zuzana Partlová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Oddělení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implementace integrovaných nástrojů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Garant SC 4.2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Telefon: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224 861 229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clldirop@mmr.cz;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uzana.partlova@mmr.cz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37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výzva IROP</a:t>
            </a:r>
          </a:p>
          <a:p>
            <a:pPr algn="ctr"/>
            <a:r>
              <a:rPr lang="cs-CZ" sz="2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Zlepšení řídicích a administrativních schopností MAS</a:t>
            </a:r>
          </a:p>
          <a:p>
            <a:pPr algn="ctr"/>
            <a:endParaRPr lang="cs-CZ" sz="3000" b="1" dirty="0" smtClean="0">
              <a:solidFill>
                <a:srgbClr val="1D70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000" b="1" dirty="0">
              <a:solidFill>
                <a:srgbClr val="1D70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408768" y="1653366"/>
            <a:ext cx="82871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4.2 Posílení kapacit komunitně vedeného místního rozvoje za účelem zlepšení řídicích a administrativních schopností místních akčních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skupin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Datum vyhlášení výzvy: 29. 9. 2015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Datum ukončení příjmu žádostí: 30. 6. 2019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Alokace: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 4.2: 85 631 397 EUR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Výzva: 2 246 000 000 Kč (EFRR 95 %)</a:t>
            </a:r>
          </a:p>
          <a:p>
            <a:pPr lvl="1">
              <a:lnSpc>
                <a:spcPct val="150000"/>
              </a:lnSpc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91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výzva IROP</a:t>
            </a:r>
          </a:p>
          <a:p>
            <a:pPr algn="ctr"/>
            <a:r>
              <a:rPr lang="cs-CZ" sz="2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Zlepšení řídicích a administrativních schopností M</a:t>
            </a:r>
            <a:r>
              <a:rPr lang="cs-CZ" sz="2000" b="1" dirty="0">
                <a:solidFill>
                  <a:srgbClr val="1D7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</a:p>
          <a:p>
            <a:pPr algn="ctr"/>
            <a:endParaRPr lang="cs-CZ" sz="3000" b="1" dirty="0" smtClean="0">
              <a:solidFill>
                <a:srgbClr val="1D70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000" b="1" dirty="0">
              <a:solidFill>
                <a:srgbClr val="1D70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408768" y="1653366"/>
            <a:ext cx="82871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 realizaci nebo v hodnocení projekty všech místních akčních skupin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 žádost v hodnocení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10 žádostí schváleno ŘO ve stavu PP27a před vydáním PA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ŘO IROP nebude vyhlašovat žádnou další výzvu ve SC 4.2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Nelze navyšovat alokaci na projektech s vydaným PA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Úspory z jednotlivých etap je nutné prostřednictvím žádosti o změnu (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 převést do následující etapy/etap →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může být příjemcem podána nejpozději s datem ukončení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etapy/projektu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30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výzva IROP</a:t>
            </a:r>
          </a:p>
          <a:p>
            <a:pPr algn="ctr"/>
            <a:r>
              <a:rPr lang="cs-CZ" sz="2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Zlepšení řídicích a administrativních schopností </a:t>
            </a:r>
            <a:r>
              <a:rPr lang="cs-CZ" sz="2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</a:t>
            </a:r>
            <a:endParaRPr lang="cs-CZ" sz="3000" b="1" dirty="0">
              <a:solidFill>
                <a:srgbClr val="1D70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408768" y="1653366"/>
            <a:ext cx="828717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10. 2019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došlo k aktualizaci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výzvy IROP a souvisejících Specifických pravidel pro žadatele a příjemce – verze 1.8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Ke změnám výzvy i pravidel může docházet i po ukončení příjmu žádostí 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 podporu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Vydání revize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1.13 Obecných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pravidel pro žadatele a příjemce IROP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10. 2019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uzavření státního rozpočtu v letošním roce - poslední platby mohou být vystaveny nejpozději 11. 12. 2019 (pro předložení na CRR byl stanoven termín 8. 11. 2019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46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774100"/>
            <a:ext cx="770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549009"/>
              </p:ext>
            </p:extLst>
          </p:nvPr>
        </p:nvGraphicFramePr>
        <p:xfrm>
          <a:off x="536783" y="1377696"/>
          <a:ext cx="8070433" cy="47230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9549">
                  <a:extLst>
                    <a:ext uri="{9D8B030D-6E8A-4147-A177-3AD203B41FA5}">
                      <a16:colId xmlns:a16="http://schemas.microsoft.com/office/drawing/2014/main" val="2653958908"/>
                    </a:ext>
                  </a:extLst>
                </a:gridCol>
                <a:gridCol w="2658391">
                  <a:extLst>
                    <a:ext uri="{9D8B030D-6E8A-4147-A177-3AD203B41FA5}">
                      <a16:colId xmlns:a16="http://schemas.microsoft.com/office/drawing/2014/main" val="3666572929"/>
                    </a:ext>
                  </a:extLst>
                </a:gridCol>
                <a:gridCol w="3482493">
                  <a:extLst>
                    <a:ext uri="{9D8B030D-6E8A-4147-A177-3AD203B41FA5}">
                      <a16:colId xmlns:a16="http://schemas.microsoft.com/office/drawing/2014/main" val="2072759571"/>
                    </a:ext>
                  </a:extLst>
                </a:gridCol>
              </a:tblGrid>
              <a:tr h="636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Položka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Popis změny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Zdůvodnění změny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8129264"/>
                  </a:ext>
                </a:extLst>
              </a:tr>
              <a:tr h="17876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Celková částka dotace z Evropského fondu pro regionální rozvoj a státního rozpočtu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Navýšení alokace výzvy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Navýšení alokace výzvy v souladu s alokací stanovenou pro MAS ve SC 4.2 pro potřeby navazujících projektů MAS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1751261"/>
                  </a:ext>
                </a:extLst>
              </a:tr>
              <a:tr h="13407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Časová způsobilost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Doplnění časové způsobilosti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Doplnění a upřesnění časové způsobilosti související s přidáním nové aktivity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1968828"/>
                  </a:ext>
                </a:extLst>
              </a:tr>
              <a:tr h="9576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Kontakty pro poskytování informací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Aktualizace údajů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Aktualizace webových stránek CRR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6468179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Revize 6. výzvy IROP</a:t>
            </a:r>
          </a:p>
        </p:txBody>
      </p:sp>
    </p:spTree>
    <p:extLst>
      <p:ext uri="{BB962C8B-B14F-4D97-AF65-F5344CB8AC3E}">
        <p14:creationId xmlns:p14="http://schemas.microsoft.com/office/powerpoint/2010/main" val="250837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911384"/>
              </p:ext>
            </p:extLst>
          </p:nvPr>
        </p:nvGraphicFramePr>
        <p:xfrm>
          <a:off x="426720" y="1609344"/>
          <a:ext cx="8290560" cy="42198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3454">
                  <a:extLst>
                    <a:ext uri="{9D8B030D-6E8A-4147-A177-3AD203B41FA5}">
                      <a16:colId xmlns:a16="http://schemas.microsoft.com/office/drawing/2014/main" val="416352391"/>
                    </a:ext>
                  </a:extLst>
                </a:gridCol>
                <a:gridCol w="3301768">
                  <a:extLst>
                    <a:ext uri="{9D8B030D-6E8A-4147-A177-3AD203B41FA5}">
                      <a16:colId xmlns:a16="http://schemas.microsoft.com/office/drawing/2014/main" val="1159402530"/>
                    </a:ext>
                  </a:extLst>
                </a:gridCol>
                <a:gridCol w="4185338">
                  <a:extLst>
                    <a:ext uri="{9D8B030D-6E8A-4147-A177-3AD203B41FA5}">
                      <a16:colId xmlns:a16="http://schemas.microsoft.com/office/drawing/2014/main" val="1727390924"/>
                    </a:ext>
                  </a:extLst>
                </a:gridCol>
              </a:tblGrid>
              <a:tr h="572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Číslo kap.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Kapitola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Zdůvodnění změny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4289083"/>
                  </a:ext>
                </a:extLst>
              </a:tr>
              <a:tr h="655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23975" algn="l"/>
                        </a:tabLs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cs-CZ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2506" marR="425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23975" algn="l"/>
                        </a:tabLst>
                      </a:pPr>
                      <a:r>
                        <a:rPr lang="cs-CZ" sz="1600" noProof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Podporované aktivity</a:t>
                      </a:r>
                      <a:endParaRPr lang="cs-CZ" sz="1600" noProof="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323975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Doplněna nová aktivita do přípravných, podpůrných činností MAS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1703623"/>
                  </a:ext>
                </a:extLst>
              </a:tr>
              <a:tr h="1142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23975" algn="l"/>
                        </a:tabLst>
                      </a:pPr>
                      <a:r>
                        <a:rPr lang="cs-CZ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2506" marR="425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23975" algn="l"/>
                        </a:tabLst>
                      </a:pPr>
                      <a:r>
                        <a:rPr lang="cs-CZ" sz="1600" noProof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Způsobilé výdaje</a:t>
                      </a:r>
                      <a:endParaRPr lang="cs-CZ" sz="1600" noProof="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323975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Úprava časové způsobilosti výdajů souvisejících s novou aktivitou, úprava způsobilých a nezpůsobilých výdajů, úprava doporučených limitů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541760"/>
                  </a:ext>
                </a:extLst>
              </a:tr>
              <a:tr h="571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23975" algn="l"/>
                        </a:tabLst>
                      </a:pPr>
                      <a:r>
                        <a:rPr lang="cs-CZ" sz="16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2506" marR="425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23975" algn="l"/>
                        </a:tabLst>
                      </a:pPr>
                      <a:r>
                        <a:rPr lang="cs-CZ" sz="1600" noProof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Kombinované financování</a:t>
                      </a:r>
                      <a:endParaRPr lang="cs-CZ" sz="1600" noProof="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323975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Omezení počtu průběžných plateb pro administrativní zjednodušení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6003523"/>
                  </a:ext>
                </a:extLst>
              </a:tr>
              <a:tr h="383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23975" algn="l"/>
                        </a:tabLst>
                      </a:pPr>
                      <a:r>
                        <a:rPr lang="cs-CZ" sz="16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2506" marR="425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23975" algn="l"/>
                        </a:tabLst>
                      </a:pPr>
                      <a:r>
                        <a:rPr lang="cs-CZ" sz="1600" noProof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Účetnictví</a:t>
                      </a:r>
                      <a:endParaRPr lang="cs-CZ" sz="1600" noProof="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323975" algn="l"/>
                        </a:tabLst>
                      </a:pPr>
                      <a:r>
                        <a:rPr lang="cs-CZ" sz="1600" noProof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Zajištění souladu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s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OM IROP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4249228"/>
                  </a:ext>
                </a:extLst>
              </a:tr>
              <a:tr h="894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23975" algn="l"/>
                        </a:tabLst>
                      </a:pPr>
                      <a:r>
                        <a:rPr lang="cs-CZ" sz="16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P12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42506" marR="425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23975" algn="l"/>
                        </a:tabLs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Potvrzení o převzetí nebo vykonání předmětu dohody - vzor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323975" algn="l"/>
                        </a:tabLs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Doplnění přílohy jako vzoru pro dokládání potvrzení namísto výkazů práce u mzdových výdajů za DPČ/DPP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0146498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Revize Pravidel 6. výzvy IROP</a:t>
            </a:r>
          </a:p>
        </p:txBody>
      </p:sp>
    </p:spTree>
    <p:extLst>
      <p:ext uri="{BB962C8B-B14F-4D97-AF65-F5344CB8AC3E}">
        <p14:creationId xmlns:p14="http://schemas.microsoft.com/office/powerpoint/2010/main" val="177709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Revize Pravidel 6. výzvy IROP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408768" y="1653366"/>
            <a:ext cx="828717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Doplnění nové aktivity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„Příprava strategie CLLD pro programové období 2021 – 2027“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Výdaje na aktivitu budou způsobilé, pokud vzniknou a budou uhrazeny příjemcem do 31. 12. 2020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Nutné nastavení vymezení pro podporu z OPTP 21+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bude v průběhu roku 2020 zjištěna nutnost prodloužení, je možné způsobilost prodloužit do 31. 12. 2021 – dohoda s OPTP, NS MAS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MAS si tuto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aktivitu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případě využití musí přidat do Podkladů pro hodnocení prostřednictvím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+ do náplní práce zaměstnanců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Semináře budou započítávány do indikátoru 82000 – musí být splněny všechny náležitosti související s dokladováním</a:t>
            </a:r>
          </a:p>
        </p:txBody>
      </p:sp>
    </p:spTree>
    <p:extLst>
      <p:ext uri="{BB962C8B-B14F-4D97-AF65-F5344CB8AC3E}">
        <p14:creationId xmlns:p14="http://schemas.microsoft.com/office/powerpoint/2010/main" val="190933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4031</TotalTime>
  <Words>2519</Words>
  <Application>Microsoft Office PowerPoint</Application>
  <PresentationFormat>Předvádění na obrazovce (4:3)</PresentationFormat>
  <Paragraphs>268</Paragraphs>
  <Slides>36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MS Mincho</vt:lpstr>
      <vt:lpstr>Symbol</vt:lpstr>
      <vt:lpstr>Times New Roman</vt:lpstr>
      <vt:lpstr>Motiv Office</vt:lpstr>
      <vt:lpstr>Prezentace aplikace PowerPoint</vt:lpstr>
      <vt:lpstr>Program</vt:lpstr>
      <vt:lpstr>Revize Specifických pravidel pro žadatele a příjemce 6. výzvy IROP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Závazné stanovisko ŘO IROP č. 16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Příklady porušení Podmínek Rozhodnutí o poskytnutí dotace 6. výzvy ŘO IROP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Informace k budoucímu období  2021 – 2027 ve vztahu k provozním  a animačním výdajům MAS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 S</dc:creator>
  <cp:lastModifiedBy>Partlová Zuzana</cp:lastModifiedBy>
  <cp:revision>357</cp:revision>
  <cp:lastPrinted>2019-05-06T11:09:23Z</cp:lastPrinted>
  <dcterms:created xsi:type="dcterms:W3CDTF">2018-01-10T11:40:26Z</dcterms:created>
  <dcterms:modified xsi:type="dcterms:W3CDTF">2019-11-26T09:23:59Z</dcterms:modified>
</cp:coreProperties>
</file>