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8"/>
  </p:notesMasterIdLst>
  <p:handoutMasterIdLst>
    <p:handoutMasterId r:id="rId39"/>
  </p:handoutMasterIdLst>
  <p:sldIdLst>
    <p:sldId id="256" r:id="rId2"/>
    <p:sldId id="425" r:id="rId3"/>
    <p:sldId id="447" r:id="rId4"/>
    <p:sldId id="423" r:id="rId5"/>
    <p:sldId id="426" r:id="rId6"/>
    <p:sldId id="427" r:id="rId7"/>
    <p:sldId id="430" r:id="rId8"/>
    <p:sldId id="431" r:id="rId9"/>
    <p:sldId id="432" r:id="rId10"/>
    <p:sldId id="433" r:id="rId11"/>
    <p:sldId id="434" r:id="rId12"/>
    <p:sldId id="435" r:id="rId13"/>
    <p:sldId id="437" r:id="rId14"/>
    <p:sldId id="436" r:id="rId15"/>
    <p:sldId id="438" r:id="rId16"/>
    <p:sldId id="439" r:id="rId17"/>
    <p:sldId id="448" r:id="rId18"/>
    <p:sldId id="421" r:id="rId19"/>
    <p:sldId id="442" r:id="rId20"/>
    <p:sldId id="443" r:id="rId21"/>
    <p:sldId id="444" r:id="rId22"/>
    <p:sldId id="445" r:id="rId23"/>
    <p:sldId id="446" r:id="rId24"/>
    <p:sldId id="449" r:id="rId25"/>
    <p:sldId id="451" r:id="rId26"/>
    <p:sldId id="454" r:id="rId27"/>
    <p:sldId id="455" r:id="rId28"/>
    <p:sldId id="457" r:id="rId29"/>
    <p:sldId id="453" r:id="rId30"/>
    <p:sldId id="458" r:id="rId31"/>
    <p:sldId id="456" r:id="rId32"/>
    <p:sldId id="460" r:id="rId33"/>
    <p:sldId id="450" r:id="rId34"/>
    <p:sldId id="440" r:id="rId35"/>
    <p:sldId id="441" r:id="rId36"/>
    <p:sldId id="424" r:id="rId37"/>
  </p:sldIdLst>
  <p:sldSz cx="9144000" cy="6858000" type="screen4x3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Partlová Zuzana" initials="PZ" lastIdx="2" clrIdx="0">
    <p:extLst>
      <p:ext uri="{19B8F6BF-5375-455C-9EA6-DF929625EA0E}">
        <p15:presenceInfo xmlns:p15="http://schemas.microsoft.com/office/powerpoint/2012/main" userId="S-1-5-21-1453678106-484518242-318601546-15601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D70B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17" autoAdjust="0"/>
    <p:restoredTop sz="80221" autoAdjust="0"/>
  </p:normalViewPr>
  <p:slideViewPr>
    <p:cSldViewPr snapToGrid="0">
      <p:cViewPr varScale="1">
        <p:scale>
          <a:sx n="105" d="100"/>
          <a:sy n="105" d="100"/>
        </p:scale>
        <p:origin x="1800" y="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3750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commentAuthors" Target="commentAuthors.xml"/><Relationship Id="rId79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CA168D-3C8D-4635-826B-13CC34E620F7}" type="datetimeFigureOut">
              <a:rPr lang="cs-CZ" smtClean="0"/>
              <a:t>26.11.2019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926F53C-A77E-468F-9F05-D10E4AA05CF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4163292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61D0AC-43AB-41D4-86E8-17FEADBDF08C}" type="datetimeFigureOut">
              <a:rPr lang="cs-CZ" smtClean="0"/>
              <a:t>26.11.2019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18AEC34-F7C9-4DC8-A740-BE07CA30570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33121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AEC34-F7C9-4DC8-A740-BE07CA305709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8236517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AEC34-F7C9-4DC8-A740-BE07CA305709}" type="slidenum">
              <a:rPr lang="cs-CZ" smtClean="0"/>
              <a:t>13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7073240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AEC34-F7C9-4DC8-A740-BE07CA305709}" type="slidenum">
              <a:rPr lang="cs-CZ" smtClean="0"/>
              <a:t>14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8483619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AEC34-F7C9-4DC8-A740-BE07CA305709}" type="slidenum">
              <a:rPr lang="cs-CZ" smtClean="0"/>
              <a:t>15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0714033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AEC34-F7C9-4DC8-A740-BE07CA305709}" type="slidenum">
              <a:rPr lang="cs-CZ" smtClean="0"/>
              <a:t>16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3957610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AEC34-F7C9-4DC8-A740-BE07CA305709}" type="slidenum">
              <a:rPr lang="cs-CZ" smtClean="0"/>
              <a:t>18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0642042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AEC34-F7C9-4DC8-A740-BE07CA305709}" type="slidenum">
              <a:rPr lang="cs-CZ" smtClean="0"/>
              <a:t>19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5042667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AEC34-F7C9-4DC8-A740-BE07CA305709}" type="slidenum">
              <a:rPr lang="cs-CZ" smtClean="0"/>
              <a:t>20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8169737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AEC34-F7C9-4DC8-A740-BE07CA305709}" type="slidenum">
              <a:rPr lang="cs-CZ" smtClean="0"/>
              <a:t>21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9872375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AEC34-F7C9-4DC8-A740-BE07CA305709}" type="slidenum">
              <a:rPr lang="cs-CZ" smtClean="0"/>
              <a:t>22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2598644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AEC34-F7C9-4DC8-A740-BE07CA305709}" type="slidenum">
              <a:rPr lang="cs-CZ" smtClean="0"/>
              <a:t>23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7145127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AEC34-F7C9-4DC8-A740-BE07CA305709}" type="slidenum">
              <a:rPr lang="cs-CZ" smtClean="0"/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9861230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AEC34-F7C9-4DC8-A740-BE07CA305709}" type="slidenum">
              <a:rPr lang="cs-CZ" smtClean="0"/>
              <a:t>25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5175201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AEC34-F7C9-4DC8-A740-BE07CA305709}" type="slidenum">
              <a:rPr lang="cs-CZ" smtClean="0"/>
              <a:t>26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377567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AEC34-F7C9-4DC8-A740-BE07CA305709}" type="slidenum">
              <a:rPr lang="cs-CZ" smtClean="0"/>
              <a:t>27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92886756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AEC34-F7C9-4DC8-A740-BE07CA305709}" type="slidenum">
              <a:rPr lang="cs-CZ" smtClean="0"/>
              <a:t>28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70282574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AEC34-F7C9-4DC8-A740-BE07CA305709}" type="slidenum">
              <a:rPr lang="cs-CZ" smtClean="0"/>
              <a:t>29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72041678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AEC34-F7C9-4DC8-A740-BE07CA305709}" type="slidenum">
              <a:rPr lang="cs-CZ" smtClean="0"/>
              <a:t>30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08597573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AEC34-F7C9-4DC8-A740-BE07CA305709}" type="slidenum">
              <a:rPr lang="cs-CZ" smtClean="0"/>
              <a:t>31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69786192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AEC34-F7C9-4DC8-A740-BE07CA305709}" type="slidenum">
              <a:rPr lang="cs-CZ" smtClean="0"/>
              <a:t>32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98224700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AEC34-F7C9-4DC8-A740-BE07CA305709}" type="slidenum">
              <a:rPr lang="cs-CZ" smtClean="0"/>
              <a:t>34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26829485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AEC34-F7C9-4DC8-A740-BE07CA305709}" type="slidenum">
              <a:rPr lang="cs-CZ" smtClean="0"/>
              <a:t>35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0433786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baseline="0" dirty="0" smtClean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AEC34-F7C9-4DC8-A740-BE07CA305709}" type="slidenum">
              <a:rPr lang="cs-CZ" smtClean="0"/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20266349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AEC34-F7C9-4DC8-A740-BE07CA305709}" type="slidenum">
              <a:rPr lang="cs-CZ" smtClean="0"/>
              <a:t>36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1854487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baseline="0" dirty="0" smtClean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AEC34-F7C9-4DC8-A740-BE07CA305709}" type="slidenum">
              <a:rPr lang="cs-CZ" smtClean="0"/>
              <a:t>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119084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baseline="0" dirty="0" smtClean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AEC34-F7C9-4DC8-A740-BE07CA305709}" type="slidenum">
              <a:rPr lang="cs-CZ" smtClean="0"/>
              <a:t>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3682677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AEC34-F7C9-4DC8-A740-BE07CA305709}" type="slidenum">
              <a:rPr lang="cs-CZ" smtClean="0"/>
              <a:t>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7735161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AEC34-F7C9-4DC8-A740-BE07CA305709}" type="slidenum">
              <a:rPr lang="cs-CZ" smtClean="0"/>
              <a:t>10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1254239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AEC34-F7C9-4DC8-A740-BE07CA305709}" type="slidenum">
              <a:rPr lang="cs-CZ" smtClean="0"/>
              <a:t>11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4187860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AEC34-F7C9-4DC8-A740-BE07CA305709}" type="slidenum">
              <a:rPr lang="cs-CZ" smtClean="0"/>
              <a:t>12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741879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09803C-109F-484A-83D6-FFACFBED6390}" type="datetimeFigureOut">
              <a:rPr lang="cs-CZ" smtClean="0"/>
              <a:t>26.11.2019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E5F6C0-4E17-4BB5-911A-51F62883F08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119599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09803C-109F-484A-83D6-FFACFBED6390}" type="datetimeFigureOut">
              <a:rPr lang="cs-CZ" smtClean="0"/>
              <a:t>26.11.2019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E5F6C0-4E17-4BB5-911A-51F62883F08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387822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09803C-109F-484A-83D6-FFACFBED6390}" type="datetimeFigureOut">
              <a:rPr lang="cs-CZ" smtClean="0"/>
              <a:t>26.11.2019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E5F6C0-4E17-4BB5-911A-51F62883F08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103883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09803C-109F-484A-83D6-FFACFBED6390}" type="datetimeFigureOut">
              <a:rPr lang="cs-CZ" smtClean="0"/>
              <a:t>26.11.2019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E5F6C0-4E17-4BB5-911A-51F62883F08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155442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09803C-109F-484A-83D6-FFACFBED6390}" type="datetimeFigureOut">
              <a:rPr lang="cs-CZ" smtClean="0"/>
              <a:t>26.11.2019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E5F6C0-4E17-4BB5-911A-51F62883F08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011539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09803C-109F-484A-83D6-FFACFBED6390}" type="datetimeFigureOut">
              <a:rPr lang="cs-CZ" smtClean="0"/>
              <a:t>26.11.2019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E5F6C0-4E17-4BB5-911A-51F62883F08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634001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09803C-109F-484A-83D6-FFACFBED6390}" type="datetimeFigureOut">
              <a:rPr lang="cs-CZ" smtClean="0"/>
              <a:t>26.11.2019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E5F6C0-4E17-4BB5-911A-51F62883F08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633436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09803C-109F-484A-83D6-FFACFBED6390}" type="datetimeFigureOut">
              <a:rPr lang="cs-CZ" smtClean="0"/>
              <a:t>26.11.2019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E5F6C0-4E17-4BB5-911A-51F62883F08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86792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09803C-109F-484A-83D6-FFACFBED6390}" type="datetimeFigureOut">
              <a:rPr lang="cs-CZ" smtClean="0"/>
              <a:t>26.11.2019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E5F6C0-4E17-4BB5-911A-51F62883F08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825765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09803C-109F-484A-83D6-FFACFBED6390}" type="datetimeFigureOut">
              <a:rPr lang="cs-CZ" smtClean="0"/>
              <a:t>26.11.2019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E5F6C0-4E17-4BB5-911A-51F62883F08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574677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09803C-109F-484A-83D6-FFACFBED6390}" type="datetimeFigureOut">
              <a:rPr lang="cs-CZ" smtClean="0"/>
              <a:t>26.11.2019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E5F6C0-4E17-4BB5-911A-51F62883F08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772655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09803C-109F-484A-83D6-FFACFBED6390}" type="datetimeFigureOut">
              <a:rPr lang="cs-CZ" smtClean="0"/>
              <a:t>26.11.2019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E5F6C0-4E17-4BB5-911A-51F62883F08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897811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Obrázek 7">
            <a:extLst>
              <a:ext uri="{FF2B5EF4-FFF2-40B4-BE49-F238E27FC236}">
                <a16:creationId xmlns:a16="http://schemas.microsoft.com/office/drawing/2014/main" id="{EEB3DD6F-1990-4F9C-AFEC-09F142246C48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1073" y="953006"/>
            <a:ext cx="1899745" cy="1814273"/>
          </a:xfrm>
          <a:prstGeom prst="rect">
            <a:avLst/>
          </a:prstGeom>
        </p:spPr>
      </p:pic>
      <p:sp>
        <p:nvSpPr>
          <p:cNvPr id="9" name="TextovéPole 8">
            <a:extLst>
              <a:ext uri="{FF2B5EF4-FFF2-40B4-BE49-F238E27FC236}">
                <a16:creationId xmlns:a16="http://schemas.microsoft.com/office/drawing/2014/main" id="{A43E6383-5D61-495C-A034-7F3FD91FB32D}"/>
              </a:ext>
            </a:extLst>
          </p:cNvPr>
          <p:cNvSpPr txBox="1"/>
          <p:nvPr/>
        </p:nvSpPr>
        <p:spPr>
          <a:xfrm>
            <a:off x="-1" y="3133451"/>
            <a:ext cx="914400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5000" b="1" dirty="0" smtClean="0">
                <a:solidFill>
                  <a:srgbClr val="1D70B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Seminář IROP pro příjemce </a:t>
            </a:r>
            <a:br>
              <a:rPr lang="cs-CZ" sz="5000" b="1" dirty="0" smtClean="0">
                <a:solidFill>
                  <a:srgbClr val="1D70B8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5000" b="1" dirty="0" smtClean="0">
                <a:solidFill>
                  <a:srgbClr val="1D70B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6. výzvy</a:t>
            </a:r>
            <a:endParaRPr lang="cs-CZ" sz="5000" b="1" dirty="0">
              <a:solidFill>
                <a:srgbClr val="1D70B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C2115800-D8FF-4C42-AF18-23745C15C9E7}"/>
              </a:ext>
            </a:extLst>
          </p:cNvPr>
          <p:cNvSpPr txBox="1"/>
          <p:nvPr/>
        </p:nvSpPr>
        <p:spPr>
          <a:xfrm>
            <a:off x="1678293" y="4935355"/>
            <a:ext cx="578741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25. 11. 2019</a:t>
            </a:r>
          </a:p>
          <a:p>
            <a:pPr algn="ctr"/>
            <a:r>
              <a:rPr lang="cs-CZ" sz="16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Akademie veřejného investování </a:t>
            </a:r>
            <a:r>
              <a:rPr lang="cs-CZ" sz="1600" dirty="0" smtClean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cs-CZ" sz="1600" dirty="0" smtClean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1600" dirty="0" smtClean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Praha</a:t>
            </a:r>
            <a:endParaRPr lang="cs-CZ" sz="1600" dirty="0">
              <a:solidFill>
                <a:schemeClr val="bg2">
                  <a:lumMod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321074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ovéPole 4">
            <a:extLst>
              <a:ext uri="{FF2B5EF4-FFF2-40B4-BE49-F238E27FC236}">
                <a16:creationId xmlns:a16="http://schemas.microsoft.com/office/drawing/2014/main" id="{6DB45F6E-7C5C-4CCF-889A-9E0300EF88F4}"/>
              </a:ext>
            </a:extLst>
          </p:cNvPr>
          <p:cNvSpPr txBox="1"/>
          <p:nvPr/>
        </p:nvSpPr>
        <p:spPr>
          <a:xfrm>
            <a:off x="720000" y="720000"/>
            <a:ext cx="77040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3000" b="1" dirty="0" smtClean="0">
                <a:solidFill>
                  <a:srgbClr val="1D70B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Revize Pravidel 6. výzvy IROP</a:t>
            </a:r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2F173DD9-077B-4C7B-84BB-77CB6F2E5781}"/>
              </a:ext>
            </a:extLst>
          </p:cNvPr>
          <p:cNvSpPr txBox="1"/>
          <p:nvPr/>
        </p:nvSpPr>
        <p:spPr>
          <a:xfrm>
            <a:off x="442128" y="1433910"/>
            <a:ext cx="8454816" cy="49398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+mj-lt"/>
              <a:buAutoNum type="arabicPeriod" startAt="2"/>
            </a:pPr>
            <a:r>
              <a:rPr lang="cs-CZ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Způsobilé výdaje</a:t>
            </a:r>
          </a:p>
          <a:p>
            <a:pPr marL="800100" lvl="1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cs-CZ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Doplněno - </a:t>
            </a:r>
            <a:r>
              <a:rPr lang="cs-CZ" sz="1600" i="1" dirty="0" smtClean="0">
                <a:latin typeface="Arial" panose="020B0604020202020204" pitchFamily="34" charset="0"/>
                <a:cs typeface="Arial" panose="020B0604020202020204" pitchFamily="34" charset="0"/>
              </a:rPr>
              <a:t>Pohoštění </a:t>
            </a:r>
            <a:r>
              <a:rPr lang="cs-CZ" sz="1600" i="1" dirty="0">
                <a:latin typeface="Arial" panose="020B0604020202020204" pitchFamily="34" charset="0"/>
                <a:cs typeface="Arial" panose="020B0604020202020204" pitchFamily="34" charset="0"/>
              </a:rPr>
              <a:t>při seminářích, workshopech, informačních schůzkách a na jednání členů povinných orgánů MAS k přípravě strategie CLLD pro programové období 2021 – </a:t>
            </a:r>
            <a:r>
              <a:rPr lang="cs-CZ" sz="1600" i="1" dirty="0" smtClean="0">
                <a:latin typeface="Arial" panose="020B0604020202020204" pitchFamily="34" charset="0"/>
                <a:cs typeface="Arial" panose="020B0604020202020204" pitchFamily="34" charset="0"/>
              </a:rPr>
              <a:t>2027</a:t>
            </a:r>
          </a:p>
          <a:p>
            <a:pPr marL="800100" lvl="1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cs-CZ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Doplněno - </a:t>
            </a:r>
            <a:r>
              <a:rPr lang="cs-CZ" sz="1600" i="1" dirty="0" smtClean="0">
                <a:latin typeface="Arial" panose="020B0604020202020204" pitchFamily="34" charset="0"/>
                <a:cs typeface="Arial" panose="020B0604020202020204" pitchFamily="34" charset="0"/>
              </a:rPr>
              <a:t>Služby </a:t>
            </a:r>
            <a:r>
              <a:rPr lang="cs-CZ" sz="1600" i="1" dirty="0">
                <a:latin typeface="Arial" panose="020B0604020202020204" pitchFamily="34" charset="0"/>
                <a:cs typeface="Arial" panose="020B0604020202020204" pitchFamily="34" charset="0"/>
              </a:rPr>
              <a:t>související s evaluací a monitorováním strategie CLLD pro programové období 2014 </a:t>
            </a:r>
            <a:r>
              <a:rPr lang="cs-CZ" sz="1600" i="1" dirty="0" smtClean="0">
                <a:latin typeface="Arial" panose="020B0604020202020204" pitchFamily="34" charset="0"/>
                <a:cs typeface="Arial" panose="020B0604020202020204" pitchFamily="34" charset="0"/>
              </a:rPr>
              <a:t>– 2020</a:t>
            </a:r>
          </a:p>
          <a:p>
            <a:pPr marL="800100" lvl="1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cs-CZ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Upraveno - Pohoštění </a:t>
            </a:r>
            <a:r>
              <a:rPr lang="cs-CZ" sz="1600" dirty="0">
                <a:latin typeface="Arial" panose="020B0604020202020204" pitchFamily="34" charset="0"/>
                <a:cs typeface="Arial" panose="020B0604020202020204" pitchFamily="34" charset="0"/>
              </a:rPr>
              <a:t>k realizaci strategie CLLD </a:t>
            </a:r>
            <a:r>
              <a:rPr lang="cs-CZ" sz="1600" b="1" dirty="0">
                <a:latin typeface="Arial" panose="020B0604020202020204" pitchFamily="34" charset="0"/>
                <a:cs typeface="Arial" panose="020B0604020202020204" pitchFamily="34" charset="0"/>
              </a:rPr>
              <a:t>a k přípravě strategie CLLD k programovému období 2021 </a:t>
            </a:r>
            <a:r>
              <a:rPr lang="cs-CZ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– 2027</a:t>
            </a:r>
          </a:p>
          <a:p>
            <a:pPr marL="800100" lvl="1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cs-CZ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Upraveno - Grafická </a:t>
            </a:r>
            <a:r>
              <a:rPr lang="cs-CZ" sz="1600" dirty="0">
                <a:latin typeface="Arial" panose="020B0604020202020204" pitchFamily="34" charset="0"/>
                <a:cs typeface="Arial" panose="020B0604020202020204" pitchFamily="34" charset="0"/>
              </a:rPr>
              <a:t>úprava, vazba a tisk materiálů potřebných k realizaci strategie CLLD </a:t>
            </a:r>
            <a:r>
              <a:rPr lang="cs-CZ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  <a:r>
              <a:rPr lang="cs-CZ" sz="1600" b="1" dirty="0">
                <a:latin typeface="Arial" panose="020B0604020202020204" pitchFamily="34" charset="0"/>
                <a:cs typeface="Arial" panose="020B0604020202020204" pitchFamily="34" charset="0"/>
              </a:rPr>
              <a:t>k přípravě strategie CLLD k programovému období 2021 </a:t>
            </a:r>
            <a:r>
              <a:rPr lang="cs-CZ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– 2027</a:t>
            </a:r>
          </a:p>
          <a:p>
            <a:pPr marL="800100" lvl="1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cs-CZ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Doplněno - </a:t>
            </a:r>
            <a:r>
              <a:rPr lang="cs-CZ" sz="1600" i="1" dirty="0" smtClean="0">
                <a:latin typeface="Arial" panose="020B0604020202020204" pitchFamily="34" charset="0"/>
                <a:cs typeface="Arial" panose="020B0604020202020204" pitchFamily="34" charset="0"/>
              </a:rPr>
              <a:t>Dodavatelem </a:t>
            </a:r>
            <a:r>
              <a:rPr lang="cs-CZ" sz="1600" i="1" dirty="0">
                <a:latin typeface="Arial" panose="020B0604020202020204" pitchFamily="34" charset="0"/>
                <a:cs typeface="Arial" panose="020B0604020202020204" pitchFamily="34" charset="0"/>
              </a:rPr>
              <a:t>služby nesmí být příjemce projektu v 6. výzvě IROP ve SC 4.2</a:t>
            </a:r>
            <a:endParaRPr lang="cs-CZ" sz="1600" b="1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00100" lvl="1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cs-CZ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60867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ovéPole 4">
            <a:extLst>
              <a:ext uri="{FF2B5EF4-FFF2-40B4-BE49-F238E27FC236}">
                <a16:creationId xmlns:a16="http://schemas.microsoft.com/office/drawing/2014/main" id="{6DB45F6E-7C5C-4CCF-889A-9E0300EF88F4}"/>
              </a:ext>
            </a:extLst>
          </p:cNvPr>
          <p:cNvSpPr txBox="1"/>
          <p:nvPr/>
        </p:nvSpPr>
        <p:spPr>
          <a:xfrm>
            <a:off x="720000" y="720000"/>
            <a:ext cx="77040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3000" b="1" dirty="0" smtClean="0">
                <a:solidFill>
                  <a:srgbClr val="1D70B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Revize Pravidel 6. výzvy IROP</a:t>
            </a:r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2F173DD9-077B-4C7B-84BB-77CB6F2E5781}"/>
              </a:ext>
            </a:extLst>
          </p:cNvPr>
          <p:cNvSpPr txBox="1"/>
          <p:nvPr/>
        </p:nvSpPr>
        <p:spPr>
          <a:xfrm>
            <a:off x="408768" y="1653366"/>
            <a:ext cx="8454816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+mj-lt"/>
              <a:buAutoNum type="arabicPeriod" startAt="3"/>
            </a:pPr>
            <a:r>
              <a:rPr lang="cs-CZ" dirty="0" smtClean="0">
                <a:latin typeface="Arial" panose="020B0604020202020204" pitchFamily="34" charset="0"/>
                <a:cs typeface="Arial" panose="020B0604020202020204" pitchFamily="34" charset="0"/>
              </a:rPr>
              <a:t>Limity způsobilých výdajů</a:t>
            </a:r>
          </a:p>
          <a:p>
            <a:pPr marL="800100" lvl="1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Vzdělávání zaměstnanců a členů povinných orgánů MAS a její organizace </a:t>
            </a:r>
            <a:r>
              <a:rPr lang="cs-CZ" dirty="0" smtClean="0">
                <a:latin typeface="Arial" panose="020B0604020202020204" pitchFamily="34" charset="0"/>
                <a:cs typeface="Arial" panose="020B0604020202020204" pitchFamily="34" charset="0"/>
              </a:rPr>
              <a:t>– navýšení z 5 000 na 10 000 Kč/osoba za rok</a:t>
            </a:r>
          </a:p>
          <a:p>
            <a:pPr marL="800100" lvl="1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Catering - 1 osoba na den (propočet podle počtu přihlášených osob na celodenní seminář – min. 8 hodin) </a:t>
            </a:r>
            <a:r>
              <a:rPr lang="cs-CZ" dirty="0" smtClean="0">
                <a:latin typeface="Arial" panose="020B0604020202020204" pitchFamily="34" charset="0"/>
                <a:cs typeface="Arial" panose="020B0604020202020204" pitchFamily="34" charset="0"/>
              </a:rPr>
              <a:t>– navýšeno z 200 na 400 Kč/osoba za akci</a:t>
            </a:r>
          </a:p>
          <a:p>
            <a:pPr lvl="1">
              <a:lnSpc>
                <a:spcPct val="150000"/>
              </a:lnSpc>
            </a:pPr>
            <a:endParaRPr lang="cs-CZ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lnSpc>
                <a:spcPct val="150000"/>
              </a:lnSpc>
              <a:buFont typeface="+mj-lt"/>
              <a:buAutoNum type="arabicPeriod" startAt="4"/>
            </a:pPr>
            <a:r>
              <a:rPr lang="cs-CZ" dirty="0" smtClean="0">
                <a:latin typeface="Arial" panose="020B0604020202020204" pitchFamily="34" charset="0"/>
                <a:cs typeface="Arial" panose="020B0604020202020204" pitchFamily="34" charset="0"/>
              </a:rPr>
              <a:t>Dokladování způsobilých výdajů projektu</a:t>
            </a:r>
          </a:p>
          <a:p>
            <a:pPr marL="800100" lvl="1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Výkazy práce </a:t>
            </a:r>
            <a:r>
              <a:rPr lang="cs-CZ" dirty="0" smtClean="0">
                <a:latin typeface="Arial" panose="020B0604020202020204" pitchFamily="34" charset="0"/>
                <a:cs typeface="Arial" panose="020B0604020202020204" pitchFamily="34" charset="0"/>
              </a:rPr>
              <a:t>– doplněno </a:t>
            </a:r>
            <a:r>
              <a:rPr lang="cs-CZ" i="1" dirty="0" smtClean="0">
                <a:latin typeface="Arial" panose="020B0604020202020204" pitchFamily="34" charset="0"/>
                <a:cs typeface="Arial" panose="020B0604020202020204" pitchFamily="34" charset="0"/>
              </a:rPr>
              <a:t>- Vždy </a:t>
            </a:r>
            <a:r>
              <a:rPr lang="cs-CZ" i="1" dirty="0">
                <a:latin typeface="Arial" panose="020B0604020202020204" pitchFamily="34" charset="0"/>
                <a:cs typeface="Arial" panose="020B0604020202020204" pitchFamily="34" charset="0"/>
              </a:rPr>
              <a:t>v případě nárokování odměny za výkon funkce člena povinného orgánu MAS</a:t>
            </a:r>
            <a:endParaRPr lang="cs-CZ" i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01981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ovéPole 4">
            <a:extLst>
              <a:ext uri="{FF2B5EF4-FFF2-40B4-BE49-F238E27FC236}">
                <a16:creationId xmlns:a16="http://schemas.microsoft.com/office/drawing/2014/main" id="{6DB45F6E-7C5C-4CCF-889A-9E0300EF88F4}"/>
              </a:ext>
            </a:extLst>
          </p:cNvPr>
          <p:cNvSpPr txBox="1"/>
          <p:nvPr/>
        </p:nvSpPr>
        <p:spPr>
          <a:xfrm>
            <a:off x="720000" y="720000"/>
            <a:ext cx="77040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3000" b="1" dirty="0" smtClean="0">
                <a:solidFill>
                  <a:srgbClr val="1D70B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Revize Pravidel 6. výzvy IROP</a:t>
            </a:r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2F173DD9-077B-4C7B-84BB-77CB6F2E5781}"/>
              </a:ext>
            </a:extLst>
          </p:cNvPr>
          <p:cNvSpPr txBox="1"/>
          <p:nvPr/>
        </p:nvSpPr>
        <p:spPr>
          <a:xfrm>
            <a:off x="433152" y="1433910"/>
            <a:ext cx="8454816" cy="49859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+mj-lt"/>
              <a:buAutoNum type="arabicPeriod" startAt="5"/>
            </a:pPr>
            <a:r>
              <a:rPr lang="cs-CZ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Nezpůsobilé výdaje</a:t>
            </a:r>
          </a:p>
          <a:p>
            <a:pPr marL="800100" lvl="1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cs-CZ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Upraveno - Vzdělávání </a:t>
            </a:r>
            <a:r>
              <a:rPr lang="cs-CZ" sz="1600" dirty="0">
                <a:latin typeface="Arial" panose="020B0604020202020204" pitchFamily="34" charset="0"/>
                <a:cs typeface="Arial" panose="020B0604020202020204" pitchFamily="34" charset="0"/>
              </a:rPr>
              <a:t>stanovené zákonem č. 262/2006 Sb., zákoník práce</a:t>
            </a:r>
            <a:r>
              <a:rPr lang="cs-CZ" sz="1600" b="1" dirty="0">
                <a:latin typeface="Arial" panose="020B0604020202020204" pitchFamily="34" charset="0"/>
                <a:cs typeface="Arial" panose="020B0604020202020204" pitchFamily="34" charset="0"/>
              </a:rPr>
              <a:t>, ve znění pozdějších </a:t>
            </a:r>
            <a:r>
              <a:rPr lang="cs-CZ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předpisů</a:t>
            </a:r>
            <a:r>
              <a:rPr lang="cs-CZ" sz="16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cs-CZ" sz="1600" dirty="0">
                <a:latin typeface="Arial" panose="020B0604020202020204" pitchFamily="34" charset="0"/>
                <a:cs typeface="Arial" panose="020B0604020202020204" pitchFamily="34" charset="0"/>
              </a:rPr>
              <a:t>a souvisejících předpisech, v České republice, dlouhodobé vzdělávání (delší než 5 pracovních dní </a:t>
            </a:r>
            <a:r>
              <a:rPr lang="cs-CZ" sz="1600" b="1" dirty="0">
                <a:latin typeface="Arial" panose="020B0604020202020204" pitchFamily="34" charset="0"/>
                <a:cs typeface="Arial" panose="020B0604020202020204" pitchFamily="34" charset="0"/>
              </a:rPr>
              <a:t>po sobě jdoucích</a:t>
            </a:r>
            <a:r>
              <a:rPr lang="cs-CZ" sz="1600" dirty="0">
                <a:latin typeface="Arial" panose="020B0604020202020204" pitchFamily="34" charset="0"/>
                <a:cs typeface="Arial" panose="020B0604020202020204" pitchFamily="34" charset="0"/>
              </a:rPr>
              <a:t>), školné, kurzy cizího </a:t>
            </a:r>
            <a:r>
              <a:rPr lang="cs-CZ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jazyka</a:t>
            </a:r>
          </a:p>
          <a:p>
            <a:pPr marL="800100" lvl="1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cs-CZ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Upraveno - Zahraniční </a:t>
            </a:r>
            <a:r>
              <a:rPr lang="cs-CZ" sz="1600" dirty="0">
                <a:latin typeface="Arial" panose="020B0604020202020204" pitchFamily="34" charset="0"/>
                <a:cs typeface="Arial" panose="020B0604020202020204" pitchFamily="34" charset="0"/>
              </a:rPr>
              <a:t>cesty, cesty mezi bydlištěm zaměstnance a místem výkonu práce </a:t>
            </a:r>
            <a:r>
              <a:rPr lang="cs-CZ" sz="1600" b="1" dirty="0">
                <a:latin typeface="Arial" panose="020B0604020202020204" pitchFamily="34" charset="0"/>
                <a:cs typeface="Arial" panose="020B0604020202020204" pitchFamily="34" charset="0"/>
              </a:rPr>
              <a:t>nebo kanceláří MAS (není-li kancelář místem výkonu práce</a:t>
            </a:r>
            <a:r>
              <a:rPr lang="cs-CZ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</a:p>
          <a:p>
            <a:pPr marL="800100" lvl="1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cs-CZ" sz="1600" dirty="0">
                <a:latin typeface="Arial" panose="020B0604020202020204" pitchFamily="34" charset="0"/>
                <a:cs typeface="Arial" panose="020B0604020202020204" pitchFamily="34" charset="0"/>
              </a:rPr>
              <a:t>Doplněno - </a:t>
            </a:r>
            <a:r>
              <a:rPr lang="cs-CZ" sz="1600" i="1" dirty="0">
                <a:latin typeface="Arial" panose="020B0604020202020204" pitchFamily="34" charset="0"/>
                <a:cs typeface="Arial" panose="020B0604020202020204" pitchFamily="34" charset="0"/>
              </a:rPr>
              <a:t>J</a:t>
            </a:r>
            <a:r>
              <a:rPr lang="cs-CZ" sz="1600" i="1" dirty="0" smtClean="0">
                <a:latin typeface="Arial" panose="020B0604020202020204" pitchFamily="34" charset="0"/>
                <a:cs typeface="Arial" panose="020B0604020202020204" pitchFamily="34" charset="0"/>
              </a:rPr>
              <a:t>azykové </a:t>
            </a:r>
            <a:r>
              <a:rPr lang="cs-CZ" sz="1600" i="1" dirty="0">
                <a:latin typeface="Arial" panose="020B0604020202020204" pitchFamily="34" charset="0"/>
                <a:cs typeface="Arial" panose="020B0604020202020204" pitchFamily="34" charset="0"/>
              </a:rPr>
              <a:t>korektury a </a:t>
            </a:r>
            <a:r>
              <a:rPr lang="cs-CZ" sz="1600" i="1" dirty="0" smtClean="0">
                <a:latin typeface="Arial" panose="020B0604020202020204" pitchFamily="34" charset="0"/>
                <a:cs typeface="Arial" panose="020B0604020202020204" pitchFamily="34" charset="0"/>
              </a:rPr>
              <a:t>překlady</a:t>
            </a:r>
          </a:p>
          <a:p>
            <a:pPr marL="800100" lvl="1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cs-CZ" sz="1600" dirty="0">
                <a:latin typeface="Arial" panose="020B0604020202020204" pitchFamily="34" charset="0"/>
                <a:cs typeface="Arial" panose="020B0604020202020204" pitchFamily="34" charset="0"/>
              </a:rPr>
              <a:t>Upraveno </a:t>
            </a:r>
            <a:r>
              <a:rPr lang="cs-CZ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- Sankce</a:t>
            </a:r>
            <a:r>
              <a:rPr lang="cs-CZ" sz="1600" b="1" dirty="0">
                <a:latin typeface="Arial" panose="020B0604020202020204" pitchFamily="34" charset="0"/>
                <a:cs typeface="Arial" panose="020B0604020202020204" pitchFamily="34" charset="0"/>
              </a:rPr>
              <a:t>, pokuty</a:t>
            </a:r>
            <a:r>
              <a:rPr lang="cs-CZ" sz="1600" dirty="0"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cs-CZ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penále</a:t>
            </a:r>
          </a:p>
          <a:p>
            <a:pPr marL="800100" lvl="1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cs-CZ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Upraveno - Dary</a:t>
            </a:r>
            <a:r>
              <a:rPr lang="cs-CZ" sz="1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cs-CZ" sz="1600" b="1" dirty="0">
                <a:latin typeface="Arial" panose="020B0604020202020204" pitchFamily="34" charset="0"/>
                <a:cs typeface="Arial" panose="020B0604020202020204" pitchFamily="34" charset="0"/>
              </a:rPr>
              <a:t>zprostředkování </a:t>
            </a:r>
            <a:r>
              <a:rPr lang="cs-CZ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daru</a:t>
            </a:r>
          </a:p>
          <a:p>
            <a:pPr marL="800100" lvl="1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cs-CZ" sz="1600" dirty="0">
                <a:latin typeface="Arial" panose="020B0604020202020204" pitchFamily="34" charset="0"/>
                <a:cs typeface="Arial" panose="020B0604020202020204" pitchFamily="34" charset="0"/>
              </a:rPr>
              <a:t>Upraveno - účastnické poplatky, </a:t>
            </a:r>
            <a:r>
              <a:rPr lang="cs-CZ" sz="1600" b="1" dirty="0">
                <a:latin typeface="Arial" panose="020B0604020202020204" pitchFamily="34" charset="0"/>
                <a:cs typeface="Arial" panose="020B0604020202020204" pitchFamily="34" charset="0"/>
              </a:rPr>
              <a:t>vstupné</a:t>
            </a:r>
          </a:p>
          <a:p>
            <a:pPr marL="800100" lvl="1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cs-CZ" sz="1600" dirty="0">
                <a:latin typeface="Arial" panose="020B0604020202020204" pitchFamily="34" charset="0"/>
                <a:cs typeface="Arial" panose="020B0604020202020204" pitchFamily="34" charset="0"/>
              </a:rPr>
              <a:t>Doplněno - </a:t>
            </a:r>
            <a:r>
              <a:rPr lang="cs-CZ" sz="1600" i="1" dirty="0">
                <a:latin typeface="Arial" panose="020B0604020202020204" pitchFamily="34" charset="0"/>
                <a:cs typeface="Arial" panose="020B0604020202020204" pitchFamily="34" charset="0"/>
              </a:rPr>
              <a:t>V</a:t>
            </a:r>
            <a:r>
              <a:rPr lang="cs-CZ" sz="1600" i="1" dirty="0" smtClean="0">
                <a:latin typeface="Arial" panose="020B0604020202020204" pitchFamily="34" charset="0"/>
                <a:cs typeface="Arial" panose="020B0604020202020204" pitchFamily="34" charset="0"/>
              </a:rPr>
              <a:t>ýdaje</a:t>
            </a:r>
            <a:r>
              <a:rPr lang="cs-CZ" sz="1600" i="1" dirty="0">
                <a:latin typeface="Arial" panose="020B0604020202020204" pitchFamily="34" charset="0"/>
                <a:cs typeface="Arial" panose="020B0604020202020204" pitchFamily="34" charset="0"/>
              </a:rPr>
              <a:t>, kde dodavatelem služby je příjemce projektu v 6. výzvě IROP ve SC 4.2</a:t>
            </a:r>
          </a:p>
        </p:txBody>
      </p:sp>
    </p:spTree>
    <p:extLst>
      <p:ext uri="{BB962C8B-B14F-4D97-AF65-F5344CB8AC3E}">
        <p14:creationId xmlns:p14="http://schemas.microsoft.com/office/powerpoint/2010/main" val="16611395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ovéPole 4">
            <a:extLst>
              <a:ext uri="{FF2B5EF4-FFF2-40B4-BE49-F238E27FC236}">
                <a16:creationId xmlns:a16="http://schemas.microsoft.com/office/drawing/2014/main" id="{6DB45F6E-7C5C-4CCF-889A-9E0300EF88F4}"/>
              </a:ext>
            </a:extLst>
          </p:cNvPr>
          <p:cNvSpPr txBox="1"/>
          <p:nvPr/>
        </p:nvSpPr>
        <p:spPr>
          <a:xfrm>
            <a:off x="720000" y="720000"/>
            <a:ext cx="77040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3000" b="1" dirty="0" smtClean="0">
                <a:solidFill>
                  <a:srgbClr val="1D70B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Revize Pravidel 6. výzvy IROP</a:t>
            </a:r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2F173DD9-077B-4C7B-84BB-77CB6F2E5781}"/>
              </a:ext>
            </a:extLst>
          </p:cNvPr>
          <p:cNvSpPr txBox="1"/>
          <p:nvPr/>
        </p:nvSpPr>
        <p:spPr>
          <a:xfrm>
            <a:off x="433152" y="1433910"/>
            <a:ext cx="8454816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+mj-lt"/>
              <a:buAutoNum type="arabicPeriod" startAt="6"/>
            </a:pPr>
            <a:r>
              <a:rPr lang="cs-CZ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Kombinované financování</a:t>
            </a:r>
          </a:p>
          <a:p>
            <a:pPr marL="800100" lvl="1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cs-CZ" sz="1600" dirty="0">
                <a:latin typeface="Arial" panose="020B0604020202020204" pitchFamily="34" charset="0"/>
                <a:cs typeface="Arial" panose="020B0604020202020204" pitchFamily="34" charset="0"/>
              </a:rPr>
              <a:t>ŘO IROP omezuje počet průběžných plateb </a:t>
            </a:r>
            <a:r>
              <a:rPr lang="cs-CZ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za </a:t>
            </a:r>
            <a:r>
              <a:rPr lang="cs-CZ" sz="1600" dirty="0">
                <a:latin typeface="Arial" panose="020B0604020202020204" pitchFamily="34" charset="0"/>
                <a:cs typeface="Arial" panose="020B0604020202020204" pitchFamily="34" charset="0"/>
              </a:rPr>
              <a:t>etapu, které může MAS podat. Během jedné etapy mohou být ze strany MAS podány </a:t>
            </a:r>
            <a:r>
              <a:rPr lang="cs-CZ" sz="1600" b="1" dirty="0">
                <a:latin typeface="Arial" panose="020B0604020202020204" pitchFamily="34" charset="0"/>
                <a:cs typeface="Arial" panose="020B0604020202020204" pitchFamily="34" charset="0"/>
              </a:rPr>
              <a:t>maximálně 2 </a:t>
            </a:r>
            <a:r>
              <a:rPr lang="cs-CZ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průběžné platby</a:t>
            </a:r>
            <a:endParaRPr lang="cs-CZ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00100" lvl="1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cs-CZ" sz="1600" dirty="0">
                <a:latin typeface="Arial" panose="020B0604020202020204" pitchFamily="34" charset="0"/>
                <a:cs typeface="Arial" panose="020B0604020202020204" pitchFamily="34" charset="0"/>
              </a:rPr>
              <a:t>Pokud MAS již podala průběžnou platbu/průběžné platby v rámci právě probíhající etapy, pak od okamžiku vstupu revize 1.8 těchto Pravidel v platnost může MAS podat pouze další 2 průběžné platby za tuto etapu</a:t>
            </a:r>
          </a:p>
          <a:p>
            <a:pPr marL="800100" lvl="1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cs-CZ" sz="1600" dirty="0">
                <a:latin typeface="Arial" panose="020B0604020202020204" pitchFamily="34" charset="0"/>
                <a:cs typeface="Arial" panose="020B0604020202020204" pitchFamily="34" charset="0"/>
              </a:rPr>
              <a:t>MAS si může dle potřeby upravit harmonogram projektu, tj. změnit etapy projektu tak, aby si vhodně rozvrhla nastavení průběžných plateb – nejkratší možná etapa je 3 měsíce – úprava je nutná prostřednictvím </a:t>
            </a:r>
            <a:r>
              <a:rPr lang="cs-CZ" sz="1600" dirty="0" err="1">
                <a:latin typeface="Arial" panose="020B0604020202020204" pitchFamily="34" charset="0"/>
                <a:cs typeface="Arial" panose="020B0604020202020204" pitchFamily="34" charset="0"/>
              </a:rPr>
              <a:t>ŽoZ</a:t>
            </a:r>
            <a:endParaRPr lang="cs-CZ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201290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ovéPole 4">
            <a:extLst>
              <a:ext uri="{FF2B5EF4-FFF2-40B4-BE49-F238E27FC236}">
                <a16:creationId xmlns:a16="http://schemas.microsoft.com/office/drawing/2014/main" id="{6DB45F6E-7C5C-4CCF-889A-9E0300EF88F4}"/>
              </a:ext>
            </a:extLst>
          </p:cNvPr>
          <p:cNvSpPr txBox="1"/>
          <p:nvPr/>
        </p:nvSpPr>
        <p:spPr>
          <a:xfrm>
            <a:off x="720000" y="720000"/>
            <a:ext cx="77040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3000" b="1" dirty="0" smtClean="0">
                <a:solidFill>
                  <a:srgbClr val="1D70B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Revize Pravidel 6. výzvy IROP</a:t>
            </a:r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2F173DD9-077B-4C7B-84BB-77CB6F2E5781}"/>
              </a:ext>
            </a:extLst>
          </p:cNvPr>
          <p:cNvSpPr txBox="1"/>
          <p:nvPr/>
        </p:nvSpPr>
        <p:spPr>
          <a:xfrm>
            <a:off x="433152" y="1433910"/>
            <a:ext cx="8454816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+mj-lt"/>
              <a:buAutoNum type="arabicPeriod" startAt="6"/>
            </a:pPr>
            <a:r>
              <a:rPr lang="cs-CZ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Kombinované financování</a:t>
            </a:r>
          </a:p>
          <a:p>
            <a:pPr marL="800100" lvl="1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cs-CZ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Vycházíme z délky administrace žádosti o platbu (</a:t>
            </a:r>
            <a:r>
              <a:rPr lang="cs-CZ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ŽoP</a:t>
            </a:r>
            <a:r>
              <a:rPr lang="cs-CZ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marL="800100" lvl="1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cs-CZ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V průběžné platbě může dojít k proplacení výdaje, který v rámci </a:t>
            </a:r>
            <a:r>
              <a:rPr lang="cs-CZ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ŽoP</a:t>
            </a:r>
            <a:r>
              <a:rPr lang="cs-CZ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bude vyhodnocen za nezpůsobilý</a:t>
            </a:r>
          </a:p>
          <a:p>
            <a:pPr marL="800100" lvl="1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cs-CZ" sz="1600" dirty="0">
                <a:latin typeface="Arial" panose="020B0604020202020204" pitchFamily="34" charset="0"/>
                <a:cs typeface="Arial" panose="020B0604020202020204" pitchFamily="34" charset="0"/>
              </a:rPr>
              <a:t>Č</a:t>
            </a:r>
            <a:r>
              <a:rPr lang="cs-CZ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ím </a:t>
            </a:r>
            <a:r>
              <a:rPr lang="cs-CZ" sz="1600" dirty="0">
                <a:latin typeface="Arial" panose="020B0604020202020204" pitchFamily="34" charset="0"/>
                <a:cs typeface="Arial" panose="020B0604020202020204" pitchFamily="34" charset="0"/>
              </a:rPr>
              <a:t>vyšší počet průběžných plateb (PP) v </a:t>
            </a:r>
            <a:r>
              <a:rPr lang="cs-CZ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ŽoP</a:t>
            </a:r>
            <a:r>
              <a:rPr lang="cs-CZ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cs-CZ" sz="1600" dirty="0">
                <a:latin typeface="Arial" panose="020B0604020202020204" pitchFamily="34" charset="0"/>
                <a:cs typeface="Arial" panose="020B0604020202020204" pitchFamily="34" charset="0"/>
              </a:rPr>
              <a:t>tím delší průměrná doba administrace </a:t>
            </a:r>
            <a:r>
              <a:rPr lang="cs-CZ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ŽoP</a:t>
            </a:r>
            <a:endParaRPr lang="cs-CZ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endParaRPr lang="cs-CZ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endParaRPr lang="cs-CZ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2" name="Tabulk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30270459"/>
              </p:ext>
            </p:extLst>
          </p:nvPr>
        </p:nvGraphicFramePr>
        <p:xfrm>
          <a:off x="2548128" y="3877056"/>
          <a:ext cx="4047743" cy="212140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92680">
                  <a:extLst>
                    <a:ext uri="{9D8B030D-6E8A-4147-A177-3AD203B41FA5}">
                      <a16:colId xmlns:a16="http://schemas.microsoft.com/office/drawing/2014/main" val="1099490705"/>
                    </a:ext>
                  </a:extLst>
                </a:gridCol>
                <a:gridCol w="948472">
                  <a:extLst>
                    <a:ext uri="{9D8B030D-6E8A-4147-A177-3AD203B41FA5}">
                      <a16:colId xmlns:a16="http://schemas.microsoft.com/office/drawing/2014/main" val="989365978"/>
                    </a:ext>
                  </a:extLst>
                </a:gridCol>
                <a:gridCol w="1143745">
                  <a:extLst>
                    <a:ext uri="{9D8B030D-6E8A-4147-A177-3AD203B41FA5}">
                      <a16:colId xmlns:a16="http://schemas.microsoft.com/office/drawing/2014/main" val="701132920"/>
                    </a:ext>
                  </a:extLst>
                </a:gridCol>
                <a:gridCol w="1062846">
                  <a:extLst>
                    <a:ext uri="{9D8B030D-6E8A-4147-A177-3AD203B41FA5}">
                      <a16:colId xmlns:a16="http://schemas.microsoft.com/office/drawing/2014/main" val="1085379201"/>
                    </a:ext>
                  </a:extLst>
                </a:gridCol>
              </a:tblGrid>
              <a:tr h="65578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počet PP v </a:t>
                      </a:r>
                      <a:r>
                        <a:rPr lang="cs-CZ" sz="11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ŽoP</a:t>
                      </a:r>
                      <a:endParaRPr lang="cs-CZ" sz="1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% ŽoP s daným počtem PP</a:t>
                      </a:r>
                      <a:endParaRPr lang="cs-CZ" sz="1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průměrný počet výzev v rámci </a:t>
                      </a:r>
                      <a:r>
                        <a:rPr lang="cs-CZ" sz="11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ŽoP</a:t>
                      </a:r>
                      <a:endParaRPr lang="cs-CZ" sz="1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průměrná doba administrace ŽoP</a:t>
                      </a:r>
                      <a:endParaRPr lang="cs-CZ" sz="1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00221017"/>
                  </a:ext>
                </a:extLst>
              </a:tr>
              <a:tr h="36640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cs-CZ" sz="1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</a:t>
                      </a:r>
                      <a:endParaRPr lang="cs-CZ" sz="1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cs-CZ" sz="1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měsíc</a:t>
                      </a:r>
                      <a:endParaRPr lang="cs-CZ" sz="1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734812150"/>
                  </a:ext>
                </a:extLst>
              </a:tr>
              <a:tr h="36640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1 - 2</a:t>
                      </a:r>
                      <a:endParaRPr lang="cs-CZ" sz="1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30</a:t>
                      </a:r>
                      <a:endParaRPr lang="cs-CZ" sz="1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lang="cs-CZ" sz="1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měsíce</a:t>
                      </a:r>
                      <a:endParaRPr lang="cs-CZ" sz="1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877934473"/>
                  </a:ext>
                </a:extLst>
              </a:tr>
              <a:tr h="36640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3 - 5</a:t>
                      </a:r>
                      <a:endParaRPr lang="cs-CZ" sz="1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35</a:t>
                      </a:r>
                      <a:endParaRPr lang="cs-CZ" sz="1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lang="cs-CZ" sz="1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měsíce</a:t>
                      </a:r>
                      <a:endParaRPr lang="cs-CZ" sz="1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976403771"/>
                  </a:ext>
                </a:extLst>
              </a:tr>
              <a:tr h="36640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6 - 18</a:t>
                      </a:r>
                      <a:endParaRPr lang="cs-CZ" sz="1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</a:t>
                      </a:r>
                      <a:endParaRPr lang="cs-CZ" sz="1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lang="cs-CZ" sz="1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 měsíce</a:t>
                      </a:r>
                      <a:endParaRPr lang="cs-CZ" sz="1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790387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293877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ovéPole 4">
            <a:extLst>
              <a:ext uri="{FF2B5EF4-FFF2-40B4-BE49-F238E27FC236}">
                <a16:creationId xmlns:a16="http://schemas.microsoft.com/office/drawing/2014/main" id="{6DB45F6E-7C5C-4CCF-889A-9E0300EF88F4}"/>
              </a:ext>
            </a:extLst>
          </p:cNvPr>
          <p:cNvSpPr txBox="1"/>
          <p:nvPr/>
        </p:nvSpPr>
        <p:spPr>
          <a:xfrm>
            <a:off x="720000" y="720000"/>
            <a:ext cx="77040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3000" b="1" dirty="0" smtClean="0">
                <a:solidFill>
                  <a:srgbClr val="1D70B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Poznatky z připomínek k revizi 6. výzvy</a:t>
            </a:r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2F173DD9-077B-4C7B-84BB-77CB6F2E5781}"/>
              </a:ext>
            </a:extLst>
          </p:cNvPr>
          <p:cNvSpPr txBox="1"/>
          <p:nvPr/>
        </p:nvSpPr>
        <p:spPr>
          <a:xfrm>
            <a:off x="433152" y="1433910"/>
            <a:ext cx="8454816" cy="37805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Animační výdaje financované ze SC 4.2 musí být vždy provázány s aktivitami uvedenými ve schválené </a:t>
            </a:r>
            <a:r>
              <a:rPr lang="cs-CZ" dirty="0" smtClean="0">
                <a:latin typeface="Arial" panose="020B0604020202020204" pitchFamily="34" charset="0"/>
                <a:cs typeface="Arial" panose="020B0604020202020204" pitchFamily="34" charset="0"/>
              </a:rPr>
              <a:t>SCLLD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Účastnické poplatky jsou zařazeny mezi </a:t>
            </a:r>
            <a:r>
              <a:rPr lang="cs-CZ" dirty="0" smtClean="0">
                <a:latin typeface="Arial" panose="020B0604020202020204" pitchFamily="34" charset="0"/>
                <a:cs typeface="Arial" panose="020B0604020202020204" pitchFamily="34" charset="0"/>
              </a:rPr>
              <a:t>nezpůsobilé výdaje, 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jelikož nelze doložit, co tyto poplatky obsahují, a v některých případech by mohlo dojít k dvojímu financování s výdaji, které jsou MAS propláceny jako cestovní výdaje, případně jsou pořadatelské MAS propláceny jako služby (nájemné apod</a:t>
            </a:r>
            <a:r>
              <a:rPr lang="cs-CZ" dirty="0" smtClean="0">
                <a:latin typeface="Arial" panose="020B0604020202020204" pitchFamily="34" charset="0"/>
                <a:cs typeface="Arial" panose="020B0604020202020204" pitchFamily="34" charset="0"/>
              </a:rPr>
              <a:t>.)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cs-CZ" dirty="0" smtClean="0">
                <a:latin typeface="Arial" panose="020B0604020202020204" pitchFamily="34" charset="0"/>
                <a:cs typeface="Arial" panose="020B0604020202020204" pitchFamily="34" charset="0"/>
              </a:rPr>
              <a:t>Vymezení/překryvu/souběhu 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dvou, příp. více projektů jedné MAS v IROP 4.2 - </a:t>
            </a:r>
            <a:r>
              <a:rPr lang="cs-CZ" dirty="0" smtClean="0">
                <a:latin typeface="Arial" panose="020B0604020202020204" pitchFamily="34" charset="0"/>
                <a:cs typeface="Arial" panose="020B0604020202020204" pitchFamily="34" charset="0"/>
              </a:rPr>
              <a:t>není 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nutné tyto výdaje </a:t>
            </a:r>
            <a:r>
              <a:rPr lang="cs-CZ" dirty="0" smtClean="0">
                <a:latin typeface="Arial" panose="020B0604020202020204" pitchFamily="34" charset="0"/>
                <a:cs typeface="Arial" panose="020B0604020202020204" pitchFamily="34" charset="0"/>
              </a:rPr>
              <a:t>rozpočítávat 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mezi projekty, ale MAS je může uplatnit vždy jen v jednom </a:t>
            </a:r>
            <a:r>
              <a:rPr lang="cs-CZ" dirty="0" smtClean="0">
                <a:latin typeface="Arial" panose="020B0604020202020204" pitchFamily="34" charset="0"/>
                <a:cs typeface="Arial" panose="020B0604020202020204" pitchFamily="34" charset="0"/>
              </a:rPr>
              <a:t>projektu</a:t>
            </a:r>
          </a:p>
        </p:txBody>
      </p:sp>
    </p:spTree>
    <p:extLst>
      <p:ext uri="{BB962C8B-B14F-4D97-AF65-F5344CB8AC3E}">
        <p14:creationId xmlns:p14="http://schemas.microsoft.com/office/powerpoint/2010/main" val="27551431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ovéPole 4">
            <a:extLst>
              <a:ext uri="{FF2B5EF4-FFF2-40B4-BE49-F238E27FC236}">
                <a16:creationId xmlns:a16="http://schemas.microsoft.com/office/drawing/2014/main" id="{6DB45F6E-7C5C-4CCF-889A-9E0300EF88F4}"/>
              </a:ext>
            </a:extLst>
          </p:cNvPr>
          <p:cNvSpPr txBox="1"/>
          <p:nvPr/>
        </p:nvSpPr>
        <p:spPr>
          <a:xfrm>
            <a:off x="720000" y="720000"/>
            <a:ext cx="77040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3000" b="1" dirty="0" smtClean="0">
                <a:solidFill>
                  <a:srgbClr val="1D70B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Poznatky z připomínek k revizi 6. výzvy</a:t>
            </a:r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2F173DD9-077B-4C7B-84BB-77CB6F2E5781}"/>
              </a:ext>
            </a:extLst>
          </p:cNvPr>
          <p:cNvSpPr txBox="1"/>
          <p:nvPr/>
        </p:nvSpPr>
        <p:spPr>
          <a:xfrm>
            <a:off x="433152" y="1433910"/>
            <a:ext cx="8454816" cy="38318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Nelze zrušit sankci na nenaplnění/překročení cílové hodnoty indikátoru, jelikož indikátor je výstupem projektu a vyplývá to z Podmínek Rozhodnutí o poskytnutí dotace. MAS má v průběhu realizace projektu možnost formou </a:t>
            </a:r>
            <a:r>
              <a:rPr lang="cs-CZ" dirty="0" err="1">
                <a:latin typeface="Arial" panose="020B0604020202020204" pitchFamily="34" charset="0"/>
                <a:cs typeface="Arial" panose="020B0604020202020204" pitchFamily="34" charset="0"/>
              </a:rPr>
              <a:t>ŽoZ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 upravit cílovou hodnotu indikátoru a tím se vyhnout uplatnění sankce za nenaplnění/překročení cílové hodnoty </a:t>
            </a:r>
            <a:r>
              <a:rPr lang="cs-CZ" dirty="0" smtClean="0">
                <a:latin typeface="Arial" panose="020B0604020202020204" pitchFamily="34" charset="0"/>
                <a:cs typeface="Arial" panose="020B0604020202020204" pitchFamily="34" charset="0"/>
              </a:rPr>
              <a:t>indikátoru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cs-CZ" dirty="0" smtClean="0">
                <a:latin typeface="Arial" panose="020B0604020202020204" pitchFamily="34" charset="0"/>
                <a:cs typeface="Arial" panose="020B0604020202020204" pitchFamily="34" charset="0"/>
              </a:rPr>
              <a:t>Sankce 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za pozdní oznámení změny bude nadále uplatňována. Doporučeno, aby se MAS v případě nejasností obracela na přiděleného manažera projektu. MAS je povinna v průběhu realizace projektu sledovat plnění cílových hodnot indikátorů a provést změnu nejpozději k ukončení poslední etapy </a:t>
            </a:r>
            <a:r>
              <a:rPr lang="cs-CZ" dirty="0" smtClean="0">
                <a:latin typeface="Arial" panose="020B0604020202020204" pitchFamily="34" charset="0"/>
                <a:cs typeface="Arial" panose="020B0604020202020204" pitchFamily="34" charset="0"/>
              </a:rPr>
              <a:t>projektu</a:t>
            </a:r>
            <a:endParaRPr lang="cs-CZ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075005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odnadpis 3"/>
          <p:cNvSpPr>
            <a:spLocks noGrp="1"/>
          </p:cNvSpPr>
          <p:nvPr>
            <p:ph type="ctrTitle"/>
          </p:nvPr>
        </p:nvSpPr>
        <p:spPr>
          <a:xfrm>
            <a:off x="685800" y="1975713"/>
            <a:ext cx="7772400" cy="2266493"/>
          </a:xfrm>
        </p:spPr>
        <p:txBody>
          <a:bodyPr anchor="ctr">
            <a:normAutofit/>
          </a:bodyPr>
          <a:lstStyle/>
          <a:p>
            <a:pPr lvl="0">
              <a:spcBef>
                <a:spcPts val="1000"/>
              </a:spcBef>
            </a:pPr>
            <a:r>
              <a:rPr lang="cs-CZ" sz="3000" b="1" dirty="0">
                <a:solidFill>
                  <a:srgbClr val="1D70B8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Závazné stanovisko ŘO IROP č. 16</a:t>
            </a:r>
          </a:p>
        </p:txBody>
      </p:sp>
    </p:spTree>
    <p:extLst>
      <p:ext uri="{BB962C8B-B14F-4D97-AF65-F5344CB8AC3E}">
        <p14:creationId xmlns:p14="http://schemas.microsoft.com/office/powerpoint/2010/main" val="42635060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28650" y="1692973"/>
            <a:ext cx="7886700" cy="4317683"/>
          </a:xfrm>
        </p:spPr>
        <p:txBody>
          <a:bodyPr>
            <a:normAutofit/>
          </a:bodyPr>
          <a:lstStyle/>
          <a:p>
            <a:pPr marL="342900" indent="-342900" defTabSz="457200">
              <a:lnSpc>
                <a:spcPct val="150000"/>
              </a:lnSpc>
            </a:pPr>
            <a:r>
              <a:rPr lang="cs-CZ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Platnost </a:t>
            </a:r>
            <a:r>
              <a:rPr lang="cs-CZ" sz="1800" dirty="0">
                <a:latin typeface="Arial" panose="020B0604020202020204" pitchFamily="34" charset="0"/>
                <a:cs typeface="Arial" panose="020B0604020202020204" pitchFamily="34" charset="0"/>
              </a:rPr>
              <a:t>a účinnost 13. 8. 2019</a:t>
            </a:r>
          </a:p>
          <a:p>
            <a:pPr marL="342900" indent="-342900" defTabSz="457200">
              <a:lnSpc>
                <a:spcPct val="150000"/>
              </a:lnSpc>
              <a:spcBef>
                <a:spcPts val="0"/>
              </a:spcBef>
            </a:pPr>
            <a:r>
              <a:rPr lang="cs-CZ" sz="1800" dirty="0">
                <a:latin typeface="Arial" panose="020B0604020202020204" pitchFamily="34" charset="0"/>
                <a:cs typeface="Arial" panose="020B0604020202020204" pitchFamily="34" charset="0"/>
              </a:rPr>
              <a:t>Doplněn výklad ke stanovení finanční </a:t>
            </a:r>
            <a:r>
              <a:rPr lang="cs-CZ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opravy, </a:t>
            </a:r>
            <a:r>
              <a:rPr lang="cs-CZ" sz="1800" dirty="0">
                <a:latin typeface="Arial" panose="020B0604020202020204" pitchFamily="34" charset="0"/>
                <a:cs typeface="Arial" panose="020B0604020202020204" pitchFamily="34" charset="0"/>
              </a:rPr>
              <a:t>v jakých případech bude uplatněna 100 % finanční </a:t>
            </a:r>
            <a:r>
              <a:rPr lang="cs-CZ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oprava a v dalších případech jak bude finanční oprava stanovena s ohledem na napravitelnost nebo nenapravitelnost a počet opakování daného porušení</a:t>
            </a:r>
          </a:p>
          <a:p>
            <a:pPr marL="342900" indent="-342900" defTabSz="457200">
              <a:lnSpc>
                <a:spcPct val="150000"/>
              </a:lnSpc>
              <a:spcBef>
                <a:spcPts val="0"/>
              </a:spcBef>
            </a:pPr>
            <a:r>
              <a:rPr lang="cs-CZ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Porušení mohou vyplynout z kontroly činnosti MAS, a to zejména prostřednictvím administrativního ověření výzev MAS, monitorovací návštěvy nebo veřejnosprávní kontroly, zároveň může porušení některých podmínek vyplývat z kontroly jiného řídicího orgánu, případně ze zjištění externího kontrolního orgánu</a:t>
            </a:r>
            <a:endParaRPr lang="cs-CZ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cs-CZ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endParaRPr lang="cs-CZ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6DB45F6E-7C5C-4CCF-889A-9E0300EF88F4}"/>
              </a:ext>
            </a:extLst>
          </p:cNvPr>
          <p:cNvSpPr txBox="1"/>
          <p:nvPr/>
        </p:nvSpPr>
        <p:spPr>
          <a:xfrm>
            <a:off x="0" y="720000"/>
            <a:ext cx="914400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3000" b="1" dirty="0" smtClean="0">
                <a:solidFill>
                  <a:srgbClr val="1D70B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Závazné stanovisko Řídicího orgánu IROP č. 16</a:t>
            </a:r>
          </a:p>
          <a:p>
            <a:pPr algn="ctr"/>
            <a:r>
              <a:rPr lang="cs-CZ" sz="2000" b="1" dirty="0" smtClean="0">
                <a:solidFill>
                  <a:srgbClr val="1D70B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Podmínky Rozhodnutí o poskytnutí dotace SC 4.2</a:t>
            </a:r>
          </a:p>
        </p:txBody>
      </p:sp>
    </p:spTree>
    <p:extLst>
      <p:ext uri="{BB962C8B-B14F-4D97-AF65-F5344CB8AC3E}">
        <p14:creationId xmlns:p14="http://schemas.microsoft.com/office/powerpoint/2010/main" val="23940673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28650" y="1692973"/>
            <a:ext cx="7886700" cy="4317683"/>
          </a:xfrm>
        </p:spPr>
        <p:txBody>
          <a:bodyPr>
            <a:normAutofit lnSpcReduction="10000"/>
          </a:bodyPr>
          <a:lstStyle/>
          <a:p>
            <a:pPr marL="342900" indent="-342900" defTabSz="457200">
              <a:lnSpc>
                <a:spcPct val="150000"/>
              </a:lnSpc>
            </a:pPr>
            <a:r>
              <a:rPr lang="cs-CZ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Pokud </a:t>
            </a:r>
            <a:r>
              <a:rPr lang="cs-CZ" sz="1800" dirty="0">
                <a:latin typeface="Arial" panose="020B0604020202020204" pitchFamily="34" charset="0"/>
                <a:cs typeface="Arial" panose="020B0604020202020204" pitchFamily="34" charset="0"/>
              </a:rPr>
              <a:t>je u finanční opravy uvedeno, že je počítána z celkové schválené výše dotace, jedná se o celkovou výši dotace na projektu. Pokud je u finanční opravy uvedeno, že je počítána ze schválené výše dotace k proplacení, jedná se o výši dotace za konkrétní </a:t>
            </a:r>
            <a:r>
              <a:rPr lang="cs-CZ" sz="1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ŽoP</a:t>
            </a:r>
            <a:endParaRPr lang="cs-CZ" sz="1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defTabSz="457200">
              <a:lnSpc>
                <a:spcPct val="150000"/>
              </a:lnSpc>
            </a:pPr>
            <a:r>
              <a:rPr lang="cs-CZ" sz="1800" dirty="0">
                <a:latin typeface="Arial" panose="020B0604020202020204" pitchFamily="34" charset="0"/>
                <a:cs typeface="Arial" panose="020B0604020202020204" pitchFamily="34" charset="0"/>
              </a:rPr>
              <a:t>V případě souběhu porušení více bodů Podmínek Rozhodnutí se jednotlivé sankce sčítají. V případě souběhu porušení více podmínek uvedených v jednom bodě Podmínek Rozhodnutí tedy v části IV, bodu 21, písm. a) a v části IV, bodu 23, písm. a) Podmínek Rozhodnutí, které vyplývají z jednoho zjištění, se uloží sazba nejvyšší finanční opravy z daného bodu Podmínek </a:t>
            </a:r>
            <a:r>
              <a:rPr lang="cs-CZ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Rozhodnutí</a:t>
            </a:r>
            <a:endParaRPr lang="cs-CZ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endParaRPr lang="cs-CZ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6DB45F6E-7C5C-4CCF-889A-9E0300EF88F4}"/>
              </a:ext>
            </a:extLst>
          </p:cNvPr>
          <p:cNvSpPr txBox="1"/>
          <p:nvPr/>
        </p:nvSpPr>
        <p:spPr>
          <a:xfrm>
            <a:off x="0" y="720000"/>
            <a:ext cx="914400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3000" b="1" dirty="0" smtClean="0">
                <a:solidFill>
                  <a:srgbClr val="1D70B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Závazné stanovisko Řídicího orgánu IROP č. 16</a:t>
            </a:r>
          </a:p>
          <a:p>
            <a:pPr algn="ctr"/>
            <a:r>
              <a:rPr lang="cs-CZ" sz="2000" b="1" dirty="0" smtClean="0">
                <a:solidFill>
                  <a:srgbClr val="1D70B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Podmínky Rozhodnutí o poskytnutí dotace SC 4.2</a:t>
            </a:r>
          </a:p>
        </p:txBody>
      </p:sp>
    </p:spTree>
    <p:extLst>
      <p:ext uri="{BB962C8B-B14F-4D97-AF65-F5344CB8AC3E}">
        <p14:creationId xmlns:p14="http://schemas.microsoft.com/office/powerpoint/2010/main" val="15454356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>
            <a:extLst>
              <a:ext uri="{FF2B5EF4-FFF2-40B4-BE49-F238E27FC236}">
                <a16:creationId xmlns:a16="http://schemas.microsoft.com/office/drawing/2014/main" id="{1F154147-A87E-7D48-B739-31E1DD3422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 defTabSz="457200"/>
            <a:r>
              <a:rPr lang="cs-CZ" sz="3000" b="1" dirty="0">
                <a:solidFill>
                  <a:srgbClr val="1D70B8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Program</a:t>
            </a:r>
          </a:p>
        </p:txBody>
      </p:sp>
      <p:sp>
        <p:nvSpPr>
          <p:cNvPr id="7" name="Zástupný symbol pro obsah 6">
            <a:extLst>
              <a:ext uri="{FF2B5EF4-FFF2-40B4-BE49-F238E27FC236}">
                <a16:creationId xmlns:a16="http://schemas.microsoft.com/office/drawing/2014/main" id="{99C3137F-82EF-EF44-8BB0-17E869E31D9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cs-CZ" sz="1800" dirty="0" smtClean="0">
                <a:solidFill>
                  <a:srgbClr val="3C3C3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9:30 </a:t>
            </a:r>
            <a:r>
              <a:rPr lang="cs-CZ" sz="1800" dirty="0">
                <a:solidFill>
                  <a:srgbClr val="3C3C3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cs-CZ" sz="1800" dirty="0" smtClean="0">
                <a:solidFill>
                  <a:srgbClr val="3C3C3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12:30/	Revize </a:t>
            </a:r>
            <a:r>
              <a:rPr lang="cs-CZ" sz="1800" dirty="0">
                <a:solidFill>
                  <a:srgbClr val="3C3C3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Specifických pravidel pro žadatele a příjemce </a:t>
            </a:r>
            <a:r>
              <a:rPr lang="cs-CZ" sz="1800" dirty="0" smtClean="0">
                <a:solidFill>
                  <a:srgbClr val="3C3C3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cs-CZ" sz="1800" dirty="0" smtClean="0">
                <a:solidFill>
                  <a:srgbClr val="3C3C3C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1800" dirty="0" smtClean="0">
                <a:solidFill>
                  <a:srgbClr val="3C3C3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13:30 – 16:30	6. výzvy IROP</a:t>
            </a:r>
          </a:p>
          <a:p>
            <a:pPr marL="0" indent="0">
              <a:buNone/>
            </a:pPr>
            <a:endParaRPr lang="cs-CZ" sz="1600" dirty="0" smtClean="0">
              <a:solidFill>
                <a:srgbClr val="3C3C3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cs-CZ" sz="1800" dirty="0">
                <a:solidFill>
                  <a:srgbClr val="3C3C3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cs-CZ" sz="1800" dirty="0" smtClean="0">
                <a:solidFill>
                  <a:srgbClr val="3C3C3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Náležitosti </a:t>
            </a:r>
            <a:r>
              <a:rPr lang="cs-CZ" sz="1800" dirty="0">
                <a:solidFill>
                  <a:srgbClr val="3C3C3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dokladování výdajů v IROP SC </a:t>
            </a:r>
            <a:r>
              <a:rPr lang="cs-CZ" sz="1800" dirty="0" smtClean="0">
                <a:solidFill>
                  <a:srgbClr val="3C3C3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4.2</a:t>
            </a:r>
          </a:p>
          <a:p>
            <a:pPr marL="0" indent="0">
              <a:buNone/>
            </a:pPr>
            <a:endParaRPr lang="cs-CZ" sz="1600" dirty="0" smtClean="0">
              <a:solidFill>
                <a:srgbClr val="3C3C3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cs-CZ" sz="1800" dirty="0">
                <a:solidFill>
                  <a:srgbClr val="3C3C3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cs-CZ" sz="1800" dirty="0" smtClean="0">
                <a:solidFill>
                  <a:srgbClr val="3C3C3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Nejčastější </a:t>
            </a:r>
            <a:r>
              <a:rPr lang="cs-CZ" sz="1800" dirty="0">
                <a:solidFill>
                  <a:srgbClr val="3C3C3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dotazy k administraci projektů v IROP SC </a:t>
            </a:r>
            <a:r>
              <a:rPr lang="cs-CZ" sz="1800" dirty="0" smtClean="0">
                <a:solidFill>
                  <a:srgbClr val="3C3C3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4.2</a:t>
            </a:r>
          </a:p>
          <a:p>
            <a:pPr marL="0" indent="0">
              <a:buNone/>
            </a:pPr>
            <a:endParaRPr lang="cs-CZ" sz="1600" dirty="0" smtClean="0">
              <a:solidFill>
                <a:srgbClr val="3C3C3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cs-CZ" sz="1800" dirty="0">
                <a:solidFill>
                  <a:srgbClr val="3C3C3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cs-CZ" sz="1800" dirty="0" smtClean="0">
                <a:solidFill>
                  <a:srgbClr val="3C3C3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Závazné </a:t>
            </a:r>
            <a:r>
              <a:rPr lang="cs-CZ" sz="1800" dirty="0">
                <a:solidFill>
                  <a:srgbClr val="3C3C3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stanovisko ŘO IROP č. </a:t>
            </a:r>
            <a:r>
              <a:rPr lang="cs-CZ" sz="1800" dirty="0" smtClean="0">
                <a:solidFill>
                  <a:srgbClr val="3C3C3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16</a:t>
            </a:r>
          </a:p>
          <a:p>
            <a:pPr marL="0" indent="0">
              <a:buNone/>
            </a:pPr>
            <a:endParaRPr lang="cs-CZ" sz="1600" dirty="0" smtClean="0">
              <a:solidFill>
                <a:srgbClr val="3C3C3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cs-CZ" sz="1800" dirty="0">
                <a:solidFill>
                  <a:srgbClr val="3C3C3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cs-CZ" sz="1800" dirty="0" smtClean="0">
                <a:solidFill>
                  <a:srgbClr val="3C3C3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Informace </a:t>
            </a:r>
            <a:r>
              <a:rPr lang="cs-CZ" sz="1800" dirty="0">
                <a:solidFill>
                  <a:srgbClr val="3C3C3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 budoucímu období 2021 – 2027 ve vztahu </a:t>
            </a:r>
            <a:r>
              <a:rPr lang="cs-CZ" sz="1800" dirty="0" smtClean="0">
                <a:solidFill>
                  <a:srgbClr val="3C3C3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cs-CZ" sz="1800" dirty="0" smtClean="0">
                <a:solidFill>
                  <a:srgbClr val="3C3C3C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1800" dirty="0" smtClean="0">
                <a:solidFill>
                  <a:srgbClr val="3C3C3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	k provozním </a:t>
            </a:r>
            <a:r>
              <a:rPr lang="cs-CZ" sz="1800" dirty="0">
                <a:solidFill>
                  <a:srgbClr val="3C3C3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animačním výdajům MAS</a:t>
            </a:r>
          </a:p>
        </p:txBody>
      </p:sp>
    </p:spTree>
    <p:extLst>
      <p:ext uri="{BB962C8B-B14F-4D97-AF65-F5344CB8AC3E}">
        <p14:creationId xmlns:p14="http://schemas.microsoft.com/office/powerpoint/2010/main" val="39145833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28650" y="1692973"/>
            <a:ext cx="7886700" cy="4317683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cs-CZ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Vybrané podmínky</a:t>
            </a:r>
          </a:p>
          <a:p>
            <a:pPr marL="342900" indent="-342900" defTabSz="457200">
              <a:lnSpc>
                <a:spcPct val="150000"/>
              </a:lnSpc>
            </a:pPr>
            <a:r>
              <a:rPr lang="cs-CZ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21. </a:t>
            </a:r>
            <a:r>
              <a:rPr lang="cs-CZ" sz="1800" dirty="0">
                <a:latin typeface="Arial" panose="020B0604020202020204" pitchFamily="34" charset="0"/>
                <a:cs typeface="Arial" panose="020B0604020202020204" pitchFamily="34" charset="0"/>
              </a:rPr>
              <a:t>f) </a:t>
            </a:r>
            <a:r>
              <a:rPr lang="cs-CZ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MAS </a:t>
            </a:r>
            <a:r>
              <a:rPr lang="cs-CZ" sz="1800" dirty="0">
                <a:latin typeface="Arial" panose="020B0604020202020204" pitchFamily="34" charset="0"/>
                <a:cs typeface="Arial" panose="020B0604020202020204" pitchFamily="34" charset="0"/>
              </a:rPr>
              <a:t>minimálně 1x za rok informuje veřejnost o plnění strategie CLLD ve výroční zprávě, kterou uchovává na oficiálních webových stránkách </a:t>
            </a:r>
            <a:r>
              <a:rPr lang="cs-CZ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MAS</a:t>
            </a:r>
          </a:p>
          <a:p>
            <a:pPr marL="342900" indent="-342900" defTabSz="457200">
              <a:lnSpc>
                <a:spcPct val="150000"/>
              </a:lnSpc>
            </a:pPr>
            <a:r>
              <a:rPr lang="cs-CZ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22. b) </a:t>
            </a:r>
            <a:r>
              <a:rPr lang="cs-CZ" sz="1800" dirty="0">
                <a:latin typeface="Arial" panose="020B0604020202020204" pitchFamily="34" charset="0"/>
                <a:cs typeface="Arial" panose="020B0604020202020204" pitchFamily="34" charset="0"/>
              </a:rPr>
              <a:t>MAS má povinnost zajistit externí audit účetní závěrky organizace za každý rok, ve kterém byla dotace z této výzvy poskytnuta, nejdříve však za rok </a:t>
            </a:r>
            <a:r>
              <a:rPr lang="cs-CZ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2017</a:t>
            </a:r>
          </a:p>
          <a:p>
            <a:pPr marL="800100" lvl="1" indent="-342900" defTabSz="457200">
              <a:lnSpc>
                <a:spcPct val="150000"/>
              </a:lnSpc>
            </a:pPr>
            <a:r>
              <a:rPr lang="cs-CZ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MAS je na předložení upozorňována depeší</a:t>
            </a:r>
          </a:p>
          <a:p>
            <a:pPr marL="342900" indent="-342900" defTabSz="457200">
              <a:lnSpc>
                <a:spcPct val="150000"/>
              </a:lnSpc>
            </a:pPr>
            <a:r>
              <a:rPr lang="cs-CZ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22. c) MAS </a:t>
            </a:r>
            <a:r>
              <a:rPr lang="cs-CZ" sz="1800" dirty="0">
                <a:latin typeface="Arial" panose="020B0604020202020204" pitchFamily="34" charset="0"/>
                <a:cs typeface="Arial" panose="020B0604020202020204" pitchFamily="34" charset="0"/>
              </a:rPr>
              <a:t>vykonává a předkládá Rekapitulaci animace škol a školských zařízení v programovém období 2014 – 2020 s první </a:t>
            </a:r>
            <a:r>
              <a:rPr lang="cs-CZ" sz="1800" dirty="0" err="1">
                <a:latin typeface="Arial" panose="020B0604020202020204" pitchFamily="34" charset="0"/>
                <a:cs typeface="Arial" panose="020B0604020202020204" pitchFamily="34" charset="0"/>
              </a:rPr>
              <a:t>ZoR</a:t>
            </a:r>
            <a:r>
              <a:rPr lang="cs-CZ" sz="1800" dirty="0">
                <a:latin typeface="Arial" panose="020B0604020202020204" pitchFamily="34" charset="0"/>
                <a:cs typeface="Arial" panose="020B0604020202020204" pitchFamily="34" charset="0"/>
              </a:rPr>
              <a:t> projektu za daný rok, v případě, že byla její </a:t>
            </a:r>
            <a:r>
              <a:rPr lang="cs-CZ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součástí  </a:t>
            </a:r>
            <a:endParaRPr lang="cs-CZ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endParaRPr lang="cs-CZ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6DB45F6E-7C5C-4CCF-889A-9E0300EF88F4}"/>
              </a:ext>
            </a:extLst>
          </p:cNvPr>
          <p:cNvSpPr txBox="1"/>
          <p:nvPr/>
        </p:nvSpPr>
        <p:spPr>
          <a:xfrm>
            <a:off x="0" y="720000"/>
            <a:ext cx="914400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3000" b="1" dirty="0" smtClean="0">
                <a:solidFill>
                  <a:srgbClr val="1D70B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Závazné stanovisko Řídicího orgánu IROP č. 16</a:t>
            </a:r>
          </a:p>
          <a:p>
            <a:pPr algn="ctr"/>
            <a:r>
              <a:rPr lang="cs-CZ" sz="2000" b="1" dirty="0" smtClean="0">
                <a:solidFill>
                  <a:srgbClr val="1D70B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Podmínky Rozhodnutí o poskytnutí dotace SC 4.2</a:t>
            </a:r>
          </a:p>
        </p:txBody>
      </p:sp>
    </p:spTree>
    <p:extLst>
      <p:ext uri="{BB962C8B-B14F-4D97-AF65-F5344CB8AC3E}">
        <p14:creationId xmlns:p14="http://schemas.microsoft.com/office/powerpoint/2010/main" val="35934813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28650" y="1692973"/>
            <a:ext cx="7886700" cy="4317683"/>
          </a:xfrm>
        </p:spPr>
        <p:txBody>
          <a:bodyPr>
            <a:noAutofit/>
          </a:bodyPr>
          <a:lstStyle/>
          <a:p>
            <a:pPr marL="342900" indent="-342900" defTabSz="457200">
              <a:lnSpc>
                <a:spcPct val="150000"/>
              </a:lnSpc>
            </a:pPr>
            <a:r>
              <a:rPr lang="cs-CZ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Závazným </a:t>
            </a:r>
            <a:r>
              <a:rPr lang="cs-CZ" sz="1600" dirty="0">
                <a:latin typeface="Arial" panose="020B0604020202020204" pitchFamily="34" charset="0"/>
                <a:cs typeface="Arial" panose="020B0604020202020204" pitchFamily="34" charset="0"/>
              </a:rPr>
              <a:t>stanoviskem byl zároveň upřesněn výklad pravidel vztahující se k volbě a členství v orgánech MAS, které bude při plnění těchto podmínek také </a:t>
            </a:r>
            <a:r>
              <a:rPr lang="cs-CZ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zohledňovat</a:t>
            </a:r>
          </a:p>
          <a:p>
            <a:pPr marL="342900" indent="-342900" defTabSz="457200">
              <a:lnSpc>
                <a:spcPct val="150000"/>
              </a:lnSpc>
              <a:spcBef>
                <a:spcPts val="0"/>
              </a:spcBef>
            </a:pPr>
            <a:r>
              <a:rPr lang="cs-CZ" sz="1600" dirty="0">
                <a:latin typeface="Arial" panose="020B0604020202020204" pitchFamily="34" charset="0"/>
                <a:cs typeface="Arial" panose="020B0604020202020204" pitchFamily="34" charset="0"/>
              </a:rPr>
              <a:t>MAS je povinna níže </a:t>
            </a:r>
            <a:r>
              <a:rPr lang="cs-CZ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uvedená pravidla zohlednit </a:t>
            </a:r>
            <a:r>
              <a:rPr lang="cs-CZ" sz="1600" dirty="0">
                <a:latin typeface="Arial" panose="020B0604020202020204" pitchFamily="34" charset="0"/>
                <a:cs typeface="Arial" panose="020B0604020202020204" pitchFamily="34" charset="0"/>
              </a:rPr>
              <a:t>při nejbližší změně v orgánech MAS po vydání tohoto Závazného </a:t>
            </a:r>
            <a:r>
              <a:rPr lang="cs-CZ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stanoviska</a:t>
            </a:r>
            <a:endParaRPr lang="cs-CZ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defTabSz="457200">
              <a:lnSpc>
                <a:spcPct val="150000"/>
              </a:lnSpc>
              <a:spcBef>
                <a:spcPts val="0"/>
              </a:spcBef>
            </a:pPr>
            <a:r>
              <a:rPr lang="cs-CZ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Volba </a:t>
            </a:r>
            <a:r>
              <a:rPr lang="cs-CZ" sz="1600" dirty="0">
                <a:latin typeface="Arial" panose="020B0604020202020204" pitchFamily="34" charset="0"/>
                <a:cs typeface="Arial" panose="020B0604020202020204" pitchFamily="34" charset="0"/>
              </a:rPr>
              <a:t>členů orgánů nejvyšším orgánem musí probíhat transparentně. V </a:t>
            </a:r>
            <a:r>
              <a:rPr lang="cs-CZ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zápise </a:t>
            </a:r>
            <a:r>
              <a:rPr lang="cs-CZ" sz="1600" dirty="0">
                <a:latin typeface="Arial" panose="020B0604020202020204" pitchFamily="34" charset="0"/>
                <a:cs typeface="Arial" panose="020B0604020202020204" pitchFamily="34" charset="0"/>
              </a:rPr>
              <a:t>(případně usnesení) z jednání nejvyššího orgánu musí být mimo jiné jednoznačně uvedeno:</a:t>
            </a:r>
          </a:p>
          <a:p>
            <a:pPr lvl="1"/>
            <a:r>
              <a:rPr lang="cs-CZ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jaké </a:t>
            </a:r>
            <a:r>
              <a:rPr lang="cs-CZ" sz="1600" dirty="0">
                <a:latin typeface="Arial" panose="020B0604020202020204" pitchFamily="34" charset="0"/>
                <a:cs typeface="Arial" panose="020B0604020202020204" pitchFamily="34" charset="0"/>
              </a:rPr>
              <a:t>osoby, zda fyzické a právnické, byly zvoleny za členy </a:t>
            </a:r>
            <a:r>
              <a:rPr lang="cs-CZ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orgánů </a:t>
            </a:r>
            <a:endParaRPr lang="cs-CZ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r>
              <a:rPr lang="cs-CZ" sz="1600" dirty="0">
                <a:latin typeface="Arial" panose="020B0604020202020204" pitchFamily="34" charset="0"/>
                <a:cs typeface="Arial" panose="020B0604020202020204" pitchFamily="34" charset="0"/>
              </a:rPr>
              <a:t>kdo zastupuje právnické osoby v těchto </a:t>
            </a:r>
            <a:r>
              <a:rPr lang="cs-CZ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orgánech</a:t>
            </a:r>
            <a:endParaRPr lang="cs-CZ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r>
              <a:rPr lang="cs-CZ" sz="1600" dirty="0">
                <a:latin typeface="Arial" panose="020B0604020202020204" pitchFamily="34" charset="0"/>
                <a:cs typeface="Arial" panose="020B0604020202020204" pitchFamily="34" charset="0"/>
              </a:rPr>
              <a:t>jaký sektor a zájmovou skupinu členové orgánu </a:t>
            </a:r>
            <a:r>
              <a:rPr lang="cs-CZ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zastupují</a:t>
            </a:r>
            <a:endParaRPr lang="cs-CZ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cs-CZ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Ohlídat </a:t>
            </a:r>
            <a:r>
              <a:rPr lang="cs-CZ" sz="1600" b="1" dirty="0">
                <a:latin typeface="Arial" panose="020B0604020202020204" pitchFamily="34" charset="0"/>
                <a:cs typeface="Arial" panose="020B0604020202020204" pitchFamily="34" charset="0"/>
              </a:rPr>
              <a:t>si především zápisy a prezenční </a:t>
            </a:r>
            <a:r>
              <a:rPr lang="cs-CZ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listiny!</a:t>
            </a:r>
            <a:endParaRPr lang="cs-CZ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6DB45F6E-7C5C-4CCF-889A-9E0300EF88F4}"/>
              </a:ext>
            </a:extLst>
          </p:cNvPr>
          <p:cNvSpPr txBox="1"/>
          <p:nvPr/>
        </p:nvSpPr>
        <p:spPr>
          <a:xfrm>
            <a:off x="0" y="720000"/>
            <a:ext cx="914400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3000" b="1" dirty="0" smtClean="0">
                <a:solidFill>
                  <a:srgbClr val="1D70B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Závazné stanovisko Řídicího orgánu IROP č. 16</a:t>
            </a:r>
          </a:p>
          <a:p>
            <a:pPr algn="ctr"/>
            <a:r>
              <a:rPr lang="cs-CZ" sz="2000" b="1" dirty="0" smtClean="0">
                <a:solidFill>
                  <a:srgbClr val="1D70B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Podmínky Rozhodnutí o poskytnutí dotace SC 4.2</a:t>
            </a:r>
          </a:p>
        </p:txBody>
      </p:sp>
    </p:spTree>
    <p:extLst>
      <p:ext uri="{BB962C8B-B14F-4D97-AF65-F5344CB8AC3E}">
        <p14:creationId xmlns:p14="http://schemas.microsoft.com/office/powerpoint/2010/main" val="21348244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28650" y="1436941"/>
            <a:ext cx="7886700" cy="4317683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endParaRPr lang="cs-CZ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defTabSz="457200">
              <a:lnSpc>
                <a:spcPct val="150000"/>
              </a:lnSpc>
              <a:spcBef>
                <a:spcPts val="0"/>
              </a:spcBef>
            </a:pPr>
            <a:r>
              <a:rPr lang="cs-CZ" sz="6400" dirty="0">
                <a:latin typeface="Arial" panose="020B0604020202020204" pitchFamily="34" charset="0"/>
                <a:cs typeface="Arial" panose="020B0604020202020204" pitchFamily="34" charset="0"/>
              </a:rPr>
              <a:t>Ten, kdo zastupuje právnickou osobu z veřejné sféry (statutární zástupci, nebo zástupci v orgánech MAS), nemůže být zvolen členem výběrového orgánu MAS jako fyzická (soukromá) osoba ani zastupovat ve výběrovém orgánu zároveň právnickou osobu ze soukromé sféry. V orgánech, které se podílejí na hodnocení a výběru projektů MAS, musí tento zástupce vždy zastupovat veřejný sektor, tj. nemůže zastupovat zároveň veřejný a soukromý sektor v orgánech </a:t>
            </a:r>
            <a:r>
              <a:rPr lang="cs-CZ" sz="6400" dirty="0" smtClean="0">
                <a:latin typeface="Arial" panose="020B0604020202020204" pitchFamily="34" charset="0"/>
                <a:cs typeface="Arial" panose="020B0604020202020204" pitchFamily="34" charset="0"/>
              </a:rPr>
              <a:t>MAS</a:t>
            </a:r>
            <a:endParaRPr lang="cs-CZ" sz="6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00100" lvl="1" indent="-342900" defTabSz="457200">
              <a:lnSpc>
                <a:spcPct val="150000"/>
              </a:lnSpc>
            </a:pPr>
            <a:r>
              <a:rPr lang="cs-CZ" sz="6400" dirty="0">
                <a:latin typeface="Arial" panose="020B0604020202020204" pitchFamily="34" charset="0"/>
                <a:cs typeface="Arial" panose="020B0604020202020204" pitchFamily="34" charset="0"/>
              </a:rPr>
              <a:t>Častý případ – starosta (případně místostarosta) obce – vždy je statutárním zástupcem obce bez ohledu na to, zda obec v MAS zastupuje jiná osoba</a:t>
            </a:r>
          </a:p>
          <a:p>
            <a:pPr marL="800100" lvl="1" indent="-342900" defTabSz="457200">
              <a:lnSpc>
                <a:spcPct val="150000"/>
              </a:lnSpc>
            </a:pPr>
            <a:r>
              <a:rPr lang="cs-CZ" sz="6400" dirty="0">
                <a:latin typeface="Arial" panose="020B0604020202020204" pitchFamily="34" charset="0"/>
                <a:cs typeface="Arial" panose="020B0604020202020204" pitchFamily="34" charset="0"/>
              </a:rPr>
              <a:t>Pokud je dotyčná osoba starostou obce, která není partnerem MAS, výše uvedená podmínka se na něj nevztahuje</a:t>
            </a:r>
          </a:p>
          <a:p>
            <a:pPr marL="800100" lvl="1" indent="-342900" defTabSz="457200">
              <a:lnSpc>
                <a:spcPct val="150000"/>
              </a:lnSpc>
            </a:pPr>
            <a:r>
              <a:rPr lang="cs-CZ" sz="6400" dirty="0">
                <a:latin typeface="Arial" panose="020B0604020202020204" pitchFamily="34" charset="0"/>
                <a:cs typeface="Arial" panose="020B0604020202020204" pitchFamily="34" charset="0"/>
              </a:rPr>
              <a:t>Pokud je dotyčná osoba starostou obce, která není partnerem MAS, pouze je ve </a:t>
            </a:r>
            <a:r>
              <a:rPr lang="cs-CZ" sz="6400" dirty="0" smtClean="0">
                <a:latin typeface="Arial" panose="020B0604020202020204" pitchFamily="34" charset="0"/>
                <a:cs typeface="Arial" panose="020B0604020202020204" pitchFamily="34" charset="0"/>
              </a:rPr>
              <a:t>svazku </a:t>
            </a:r>
            <a:r>
              <a:rPr lang="cs-CZ" sz="6400" dirty="0">
                <a:latin typeface="Arial" panose="020B0604020202020204" pitchFamily="34" charset="0"/>
                <a:cs typeface="Arial" panose="020B0604020202020204" pitchFamily="34" charset="0"/>
              </a:rPr>
              <a:t>obcí, která je partnerem MAS, neměl by být problém, aby tento starosta (pokud teda není statutárním zástupcem svazku obcí) byl členem jako fyzická osoba, případně zastupoval soukromý sektor</a:t>
            </a:r>
          </a:p>
          <a:p>
            <a:pPr marL="800100" lvl="1" indent="-342900" defTabSz="457200">
              <a:lnSpc>
                <a:spcPct val="150000"/>
              </a:lnSpc>
            </a:pPr>
            <a:endParaRPr lang="cs-CZ" dirty="0"/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6DB45F6E-7C5C-4CCF-889A-9E0300EF88F4}"/>
              </a:ext>
            </a:extLst>
          </p:cNvPr>
          <p:cNvSpPr txBox="1"/>
          <p:nvPr/>
        </p:nvSpPr>
        <p:spPr>
          <a:xfrm>
            <a:off x="0" y="720000"/>
            <a:ext cx="914400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3000" b="1" dirty="0" smtClean="0">
                <a:solidFill>
                  <a:srgbClr val="1D70B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Závazné stanovisko Řídicího orgánu IROP č. 16</a:t>
            </a:r>
          </a:p>
          <a:p>
            <a:pPr algn="ctr"/>
            <a:r>
              <a:rPr lang="cs-CZ" sz="2000" b="1" dirty="0" smtClean="0">
                <a:solidFill>
                  <a:srgbClr val="1D70B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Podmínky Rozhodnutí o poskytnutí dotace SC 4.2</a:t>
            </a:r>
          </a:p>
        </p:txBody>
      </p:sp>
    </p:spTree>
    <p:extLst>
      <p:ext uri="{BB962C8B-B14F-4D97-AF65-F5344CB8AC3E}">
        <p14:creationId xmlns:p14="http://schemas.microsoft.com/office/powerpoint/2010/main" val="16910363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28650" y="1692973"/>
            <a:ext cx="7886700" cy="4317683"/>
          </a:xfrm>
        </p:spPr>
        <p:txBody>
          <a:bodyPr>
            <a:normAutofit/>
          </a:bodyPr>
          <a:lstStyle/>
          <a:p>
            <a:pPr marL="342900" indent="-342900" defTabSz="457200">
              <a:lnSpc>
                <a:spcPct val="150000"/>
              </a:lnSpc>
            </a:pPr>
            <a:r>
              <a:rPr lang="cs-CZ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Předseda </a:t>
            </a:r>
            <a:r>
              <a:rPr lang="cs-CZ" sz="1800" dirty="0"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  <a:r>
              <a:rPr lang="cs-CZ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místopředseda </a:t>
            </a:r>
            <a:r>
              <a:rPr lang="cs-CZ" sz="1800" dirty="0">
                <a:latin typeface="Arial" panose="020B0604020202020204" pitchFamily="34" charset="0"/>
                <a:cs typeface="Arial" panose="020B0604020202020204" pitchFamily="34" charset="0"/>
              </a:rPr>
              <a:t>MAS není považován za povinný orgán </a:t>
            </a:r>
            <a:r>
              <a:rPr lang="cs-CZ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MAS</a:t>
            </a:r>
          </a:p>
          <a:p>
            <a:pPr marL="342900" indent="-342900" defTabSz="457200">
              <a:lnSpc>
                <a:spcPct val="150000"/>
              </a:lnSpc>
            </a:pPr>
            <a:r>
              <a:rPr lang="cs-CZ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Mezi </a:t>
            </a:r>
            <a:r>
              <a:rPr lang="cs-CZ" sz="1800" dirty="0">
                <a:latin typeface="Arial" panose="020B0604020202020204" pitchFamily="34" charset="0"/>
                <a:cs typeface="Arial" panose="020B0604020202020204" pitchFamily="34" charset="0"/>
              </a:rPr>
              <a:t>povinné orgány </a:t>
            </a:r>
            <a:r>
              <a:rPr lang="cs-CZ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patří </a:t>
            </a:r>
            <a:r>
              <a:rPr lang="cs-CZ" sz="1800" dirty="0">
                <a:latin typeface="Arial" panose="020B0604020202020204" pitchFamily="34" charset="0"/>
                <a:cs typeface="Arial" panose="020B0604020202020204" pitchFamily="34" charset="0"/>
              </a:rPr>
              <a:t>Rozhodovací orgán, Výběrový orgán a Kontrolní orgán, které plní funkci rozhodovací, výběrovou a </a:t>
            </a:r>
            <a:r>
              <a:rPr lang="cs-CZ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kontrolní</a:t>
            </a:r>
          </a:p>
          <a:p>
            <a:pPr marL="342900" indent="-342900" defTabSz="457200">
              <a:lnSpc>
                <a:spcPct val="150000"/>
              </a:lnSpc>
            </a:pPr>
            <a:r>
              <a:rPr lang="cs-CZ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Je možné zastupovat dva subjekty, pokud daná osoba bude zastupovat stejný sektor a zájmovou skupinu</a:t>
            </a:r>
          </a:p>
          <a:p>
            <a:pPr marL="342900" indent="-342900" defTabSz="457200">
              <a:lnSpc>
                <a:spcPct val="150000"/>
              </a:lnSpc>
            </a:pPr>
            <a:r>
              <a:rPr lang="cs-CZ" sz="1800" dirty="0">
                <a:latin typeface="Arial" panose="020B0604020202020204" pitchFamily="34" charset="0"/>
                <a:cs typeface="Arial" panose="020B0604020202020204" pitchFamily="34" charset="0"/>
              </a:rPr>
              <a:t>Nelze rozlišovat soukromý, veřejný a neziskový sektor, subjekty z neziskového sektoru musí zařazeny do soukromého nebo veřejného sektoru dle </a:t>
            </a:r>
            <a:r>
              <a:rPr lang="cs-CZ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definice </a:t>
            </a:r>
            <a:r>
              <a:rPr lang="cs-CZ" sz="1800" dirty="0">
                <a:latin typeface="Arial" panose="020B0604020202020204" pitchFamily="34" charset="0"/>
                <a:cs typeface="Arial" panose="020B0604020202020204" pitchFamily="34" charset="0"/>
              </a:rPr>
              <a:t>z Metodiky standardizace</a:t>
            </a:r>
          </a:p>
          <a:p>
            <a:pPr marL="800100" lvl="1" indent="-342900" defTabSz="457200">
              <a:lnSpc>
                <a:spcPct val="150000"/>
              </a:lnSpc>
            </a:pPr>
            <a:endParaRPr lang="cs-CZ" dirty="0"/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6DB45F6E-7C5C-4CCF-889A-9E0300EF88F4}"/>
              </a:ext>
            </a:extLst>
          </p:cNvPr>
          <p:cNvSpPr txBox="1"/>
          <p:nvPr/>
        </p:nvSpPr>
        <p:spPr>
          <a:xfrm>
            <a:off x="0" y="720000"/>
            <a:ext cx="914400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3000" b="1" dirty="0" smtClean="0">
                <a:solidFill>
                  <a:srgbClr val="1D70B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Závazné stanovisko Řídicího orgánu IROP č. 16</a:t>
            </a:r>
          </a:p>
          <a:p>
            <a:pPr algn="ctr"/>
            <a:r>
              <a:rPr lang="cs-CZ" sz="2000" b="1" dirty="0" smtClean="0">
                <a:solidFill>
                  <a:srgbClr val="1D70B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Podmínky Rozhodnutí o poskytnutí dotace SC 4.2</a:t>
            </a:r>
          </a:p>
        </p:txBody>
      </p:sp>
    </p:spTree>
    <p:extLst>
      <p:ext uri="{BB962C8B-B14F-4D97-AF65-F5344CB8AC3E}">
        <p14:creationId xmlns:p14="http://schemas.microsoft.com/office/powerpoint/2010/main" val="41730209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odnadpis 3"/>
          <p:cNvSpPr>
            <a:spLocks noGrp="1"/>
          </p:cNvSpPr>
          <p:nvPr>
            <p:ph type="ctrTitle"/>
          </p:nvPr>
        </p:nvSpPr>
        <p:spPr>
          <a:xfrm>
            <a:off x="685800" y="1975713"/>
            <a:ext cx="7772400" cy="2266493"/>
          </a:xfrm>
        </p:spPr>
        <p:txBody>
          <a:bodyPr anchor="ctr">
            <a:normAutofit/>
          </a:bodyPr>
          <a:lstStyle/>
          <a:p>
            <a:pPr lvl="0">
              <a:spcBef>
                <a:spcPts val="1000"/>
              </a:spcBef>
            </a:pPr>
            <a:r>
              <a:rPr lang="cs-CZ" sz="3000" b="1" dirty="0" smtClean="0">
                <a:solidFill>
                  <a:srgbClr val="1D70B8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Příklady porušení Podmínek Rozhodnutí o poskytnutí dotace 6. výzvy ŘO IROP</a:t>
            </a:r>
            <a:endParaRPr lang="cs-CZ" sz="3000" b="1" dirty="0">
              <a:solidFill>
                <a:srgbClr val="1D70B8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89092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28650" y="1692973"/>
            <a:ext cx="7886700" cy="4317683"/>
          </a:xfrm>
        </p:spPr>
        <p:txBody>
          <a:bodyPr>
            <a:noAutofit/>
          </a:bodyPr>
          <a:lstStyle/>
          <a:p>
            <a:pPr defTabSz="457200">
              <a:lnSpc>
                <a:spcPct val="150000"/>
              </a:lnSpc>
            </a:pPr>
            <a:r>
              <a:rPr lang="cs-CZ" sz="1800" dirty="0"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cs-CZ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ejvyšší </a:t>
            </a:r>
            <a:r>
              <a:rPr lang="cs-CZ" sz="1800" dirty="0">
                <a:latin typeface="Arial" panose="020B0604020202020204" pitchFamily="34" charset="0"/>
                <a:cs typeface="Arial" panose="020B0604020202020204" pitchFamily="34" charset="0"/>
              </a:rPr>
              <a:t>orgán MAS při volbě </a:t>
            </a:r>
            <a:r>
              <a:rPr lang="cs-CZ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orgánů </a:t>
            </a:r>
            <a:r>
              <a:rPr lang="cs-CZ" sz="1800" dirty="0">
                <a:latin typeface="Arial" panose="020B0604020202020204" pitchFamily="34" charset="0"/>
                <a:cs typeface="Arial" panose="020B0604020202020204" pitchFamily="34" charset="0"/>
              </a:rPr>
              <a:t>nesledoval </a:t>
            </a:r>
            <a:r>
              <a:rPr lang="cs-CZ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správně zastoupení sektorů a </a:t>
            </a:r>
            <a:r>
              <a:rPr lang="cs-CZ" sz="1800" dirty="0">
                <a:latin typeface="Arial" panose="020B0604020202020204" pitchFamily="34" charset="0"/>
                <a:cs typeface="Arial" panose="020B0604020202020204" pitchFamily="34" charset="0"/>
              </a:rPr>
              <a:t>dodržení poměru zájmových </a:t>
            </a:r>
            <a:r>
              <a:rPr lang="cs-CZ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skupin (např. partnery zastupoval jiný partner z jiné zájmové skupiny nebo i sektoru)</a:t>
            </a:r>
          </a:p>
          <a:p>
            <a:pPr marL="0" indent="0" defTabSz="457200">
              <a:lnSpc>
                <a:spcPct val="150000"/>
              </a:lnSpc>
              <a:buNone/>
            </a:pPr>
            <a:r>
              <a:rPr lang="cs-CZ" sz="1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NAPRAVITELNÉ</a:t>
            </a:r>
            <a:r>
              <a:rPr lang="cs-CZ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 - přiřazení </a:t>
            </a:r>
            <a:r>
              <a:rPr lang="cs-CZ" sz="1800" dirty="0">
                <a:latin typeface="Arial" panose="020B0604020202020204" pitchFamily="34" charset="0"/>
                <a:cs typeface="Arial" panose="020B0604020202020204" pitchFamily="34" charset="0"/>
              </a:rPr>
              <a:t>členů </a:t>
            </a:r>
            <a:r>
              <a:rPr lang="cs-CZ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orgánů </a:t>
            </a:r>
            <a:r>
              <a:rPr lang="cs-CZ" sz="1800" dirty="0">
                <a:latin typeface="Arial" panose="020B0604020202020204" pitchFamily="34" charset="0"/>
                <a:cs typeface="Arial" panose="020B0604020202020204" pitchFamily="34" charset="0"/>
              </a:rPr>
              <a:t>k </a:t>
            </a:r>
            <a:r>
              <a:rPr lang="cs-CZ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sektoru a zájmové skupině </a:t>
            </a:r>
            <a:r>
              <a:rPr lang="cs-CZ" sz="1800" dirty="0">
                <a:latin typeface="Arial" panose="020B0604020202020204" pitchFamily="34" charset="0"/>
                <a:cs typeface="Arial" panose="020B0604020202020204" pitchFamily="34" charset="0"/>
              </a:rPr>
              <a:t>musí být provedeno </a:t>
            </a:r>
            <a:r>
              <a:rPr lang="cs-CZ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dodatečně podle seznamu členů, zápisů příp. dalších ověřitelných listin</a:t>
            </a:r>
          </a:p>
          <a:p>
            <a:pPr defTabSz="457200">
              <a:lnSpc>
                <a:spcPct val="150000"/>
              </a:lnSpc>
            </a:pPr>
            <a:r>
              <a:rPr lang="cs-CZ" sz="1800" dirty="0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cs-CZ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okud </a:t>
            </a:r>
            <a:r>
              <a:rPr lang="cs-CZ" sz="1800" dirty="0">
                <a:latin typeface="Arial" panose="020B0604020202020204" pitchFamily="34" charset="0"/>
                <a:cs typeface="Arial" panose="020B0604020202020204" pitchFamily="34" charset="0"/>
              </a:rPr>
              <a:t>by nebyl dodržen </a:t>
            </a:r>
            <a:r>
              <a:rPr lang="cs-CZ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poměr maximálně 49 % hlasovacích práv u sektorů nebo zájmových skupin a nebyl proveden přepočet hlasů, </a:t>
            </a:r>
            <a:r>
              <a:rPr lang="cs-CZ" sz="1800" dirty="0">
                <a:latin typeface="Arial" panose="020B0604020202020204" pitchFamily="34" charset="0"/>
                <a:cs typeface="Arial" panose="020B0604020202020204" pitchFamily="34" charset="0"/>
              </a:rPr>
              <a:t>musela by proběhnout nová volba členů </a:t>
            </a:r>
            <a:r>
              <a:rPr lang="cs-CZ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orgánu </a:t>
            </a:r>
            <a:r>
              <a:rPr lang="cs-CZ" sz="1800" dirty="0"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  <a:r>
              <a:rPr lang="cs-CZ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všechna rozhodnutí orgánu je </a:t>
            </a:r>
            <a:r>
              <a:rPr lang="cs-CZ" sz="1800" dirty="0">
                <a:latin typeface="Arial" panose="020B0604020202020204" pitchFamily="34" charset="0"/>
                <a:cs typeface="Arial" panose="020B0604020202020204" pitchFamily="34" charset="0"/>
              </a:rPr>
              <a:t>nutné </a:t>
            </a:r>
            <a:r>
              <a:rPr lang="cs-CZ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potvrdit nebo opakovat</a:t>
            </a:r>
            <a:endParaRPr lang="cs-CZ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6DB45F6E-7C5C-4CCF-889A-9E0300EF88F4}"/>
              </a:ext>
            </a:extLst>
          </p:cNvPr>
          <p:cNvSpPr txBox="1"/>
          <p:nvPr/>
        </p:nvSpPr>
        <p:spPr>
          <a:xfrm>
            <a:off x="0" y="720000"/>
            <a:ext cx="9144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800" b="1" dirty="0" smtClean="0">
                <a:solidFill>
                  <a:srgbClr val="1D70B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Pravidla standardizace</a:t>
            </a:r>
          </a:p>
          <a:p>
            <a:pPr algn="ctr"/>
            <a:r>
              <a:rPr lang="cs-CZ" sz="2000" b="1" dirty="0" smtClean="0">
                <a:solidFill>
                  <a:srgbClr val="1D70B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Část IV, Podmínka 21, písm. a)</a:t>
            </a:r>
          </a:p>
        </p:txBody>
      </p:sp>
    </p:spTree>
    <p:extLst>
      <p:ext uri="{BB962C8B-B14F-4D97-AF65-F5344CB8AC3E}">
        <p14:creationId xmlns:p14="http://schemas.microsoft.com/office/powerpoint/2010/main" val="1319818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28650" y="1692973"/>
            <a:ext cx="7886700" cy="4317683"/>
          </a:xfrm>
        </p:spPr>
        <p:txBody>
          <a:bodyPr>
            <a:normAutofit fontScale="92500" lnSpcReduction="10000"/>
          </a:bodyPr>
          <a:lstStyle/>
          <a:p>
            <a:pPr defTabSz="457200">
              <a:lnSpc>
                <a:spcPct val="150000"/>
              </a:lnSpc>
            </a:pPr>
            <a:r>
              <a:rPr lang="cs-CZ" sz="2200" dirty="0">
                <a:latin typeface="Arial" panose="020B0604020202020204" pitchFamily="34" charset="0"/>
                <a:cs typeface="Arial" panose="020B0604020202020204" pitchFamily="34" charset="0"/>
              </a:rPr>
              <a:t>J</a:t>
            </a:r>
            <a:r>
              <a:rPr lang="cs-CZ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ednání výběrového, rozhodovacího nebo kontrolního </a:t>
            </a:r>
            <a:r>
              <a:rPr lang="cs-CZ" sz="2200" dirty="0">
                <a:latin typeface="Arial" panose="020B0604020202020204" pitchFamily="34" charset="0"/>
                <a:cs typeface="Arial" panose="020B0604020202020204" pitchFamily="34" charset="0"/>
              </a:rPr>
              <a:t>orgánu </a:t>
            </a:r>
            <a:r>
              <a:rPr lang="cs-CZ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se zúčastnili </a:t>
            </a:r>
            <a:r>
              <a:rPr lang="cs-CZ" sz="2200" dirty="0">
                <a:latin typeface="Arial" panose="020B0604020202020204" pitchFamily="34" charset="0"/>
                <a:cs typeface="Arial" panose="020B0604020202020204" pitchFamily="34" charset="0"/>
              </a:rPr>
              <a:t>i zplnomocnění zástupci členů </a:t>
            </a:r>
            <a:r>
              <a:rPr lang="cs-CZ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orgánů, </a:t>
            </a:r>
            <a:r>
              <a:rPr lang="cs-CZ" sz="2200" dirty="0">
                <a:latin typeface="Arial" panose="020B0604020202020204" pitchFamily="34" charset="0"/>
                <a:cs typeface="Arial" panose="020B0604020202020204" pitchFamily="34" charset="0"/>
              </a:rPr>
              <a:t>kteří nebyli řádně zvolenými ani zplnomocněnými </a:t>
            </a:r>
            <a:r>
              <a:rPr lang="cs-CZ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členy, </a:t>
            </a:r>
            <a:r>
              <a:rPr lang="cs-CZ" sz="2200" dirty="0">
                <a:latin typeface="Arial" panose="020B0604020202020204" pitchFamily="34" charset="0"/>
                <a:cs typeface="Arial" panose="020B0604020202020204" pitchFamily="34" charset="0"/>
              </a:rPr>
              <a:t>ani náhradníky výběrového </a:t>
            </a:r>
            <a:r>
              <a:rPr lang="cs-CZ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orgánu </a:t>
            </a:r>
          </a:p>
          <a:p>
            <a:pPr marL="0" indent="0" defTabSz="457200">
              <a:lnSpc>
                <a:spcPct val="150000"/>
              </a:lnSpc>
              <a:buNone/>
            </a:pPr>
            <a:r>
              <a:rPr lang="cs-CZ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NAPRAVITELNÉ</a:t>
            </a:r>
            <a:r>
              <a:rPr lang="cs-CZ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2200" dirty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cs-CZ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pokud to mělo vliv na usnášeníschopnost orgánu nebo to mohlo mít vliv na hodnocení projektu, jednání </a:t>
            </a:r>
            <a:r>
              <a:rPr lang="cs-CZ" sz="2200" dirty="0">
                <a:latin typeface="Arial" panose="020B0604020202020204" pitchFamily="34" charset="0"/>
                <a:cs typeface="Arial" panose="020B0604020202020204" pitchFamily="34" charset="0"/>
              </a:rPr>
              <a:t>výběrového orgánu se musí opakovat za účasti pouze řádně zvolených členů (náhradníků) výběrového </a:t>
            </a:r>
            <a:r>
              <a:rPr lang="cs-CZ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orgánu nebo řádně zplnomocněných zástupců těchto členů (náhradníků)</a:t>
            </a:r>
            <a:endParaRPr lang="cs-CZ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00100" lvl="1" indent="-342900" defTabSz="457200">
              <a:lnSpc>
                <a:spcPct val="150000"/>
              </a:lnSpc>
            </a:pPr>
            <a:endParaRPr lang="cs-CZ" dirty="0"/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6DB45F6E-7C5C-4CCF-889A-9E0300EF88F4}"/>
              </a:ext>
            </a:extLst>
          </p:cNvPr>
          <p:cNvSpPr txBox="1"/>
          <p:nvPr/>
        </p:nvSpPr>
        <p:spPr>
          <a:xfrm>
            <a:off x="0" y="720000"/>
            <a:ext cx="9144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800" b="1" dirty="0">
                <a:solidFill>
                  <a:srgbClr val="1D70B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Pravidla standardizace</a:t>
            </a:r>
          </a:p>
          <a:p>
            <a:pPr algn="ctr"/>
            <a:r>
              <a:rPr lang="cs-CZ" sz="2000" b="1" dirty="0">
                <a:solidFill>
                  <a:srgbClr val="1D70B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Část IV, Podmínka 21, písm. a)</a:t>
            </a:r>
          </a:p>
        </p:txBody>
      </p:sp>
    </p:spTree>
    <p:extLst>
      <p:ext uri="{BB962C8B-B14F-4D97-AF65-F5344CB8AC3E}">
        <p14:creationId xmlns:p14="http://schemas.microsoft.com/office/powerpoint/2010/main" val="24239031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28650" y="1692973"/>
            <a:ext cx="7886700" cy="4317683"/>
          </a:xfrm>
        </p:spPr>
        <p:txBody>
          <a:bodyPr>
            <a:normAutofit/>
          </a:bodyPr>
          <a:lstStyle/>
          <a:p>
            <a:pPr defTabSz="457200">
              <a:lnSpc>
                <a:spcPct val="150000"/>
              </a:lnSpc>
            </a:pPr>
            <a:r>
              <a:rPr lang="cs-C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Orgán MAS (nejvyšší, rozhodovací, výběrový, kontrolní) nebyl </a:t>
            </a: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při </a:t>
            </a:r>
            <a:r>
              <a:rPr lang="cs-C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jednání k hodnocení a výběru </a:t>
            </a: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projektů usnášeníschopný </a:t>
            </a:r>
            <a:r>
              <a:rPr lang="cs-C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– např. z důvodu účasti osoby, která nebyla členem nebo řádně </a:t>
            </a: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z</a:t>
            </a:r>
            <a:r>
              <a:rPr lang="cs-C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plnomocněným zástupcem, z důvodu zplnomocnění k zastupování jiným členem orgánu z jiné zájmové skupiny nebo z jiného sektoru</a:t>
            </a:r>
          </a:p>
          <a:p>
            <a:pPr marL="0" indent="0" defTabSz="457200">
              <a:lnSpc>
                <a:spcPct val="150000"/>
              </a:lnSpc>
              <a:buNone/>
            </a:pPr>
            <a:r>
              <a:rPr lang="cs-CZ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NAPRAVITELNÉ</a:t>
            </a:r>
            <a:r>
              <a:rPr lang="cs-C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- jednání orgánu </a:t>
            </a: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se musí opakovat, při </a:t>
            </a:r>
            <a:r>
              <a:rPr lang="cs-C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jednání musí </a:t>
            </a: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být </a:t>
            </a:r>
            <a:r>
              <a:rPr lang="cs-C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orgány usnášeníschopné</a:t>
            </a:r>
            <a:endParaRPr lang="cs-CZ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00100" lvl="1" indent="-342900" defTabSz="457200">
              <a:lnSpc>
                <a:spcPct val="150000"/>
              </a:lnSpc>
            </a:pPr>
            <a:endParaRPr lang="cs-CZ" dirty="0"/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6DB45F6E-7C5C-4CCF-889A-9E0300EF88F4}"/>
              </a:ext>
            </a:extLst>
          </p:cNvPr>
          <p:cNvSpPr txBox="1"/>
          <p:nvPr/>
        </p:nvSpPr>
        <p:spPr>
          <a:xfrm>
            <a:off x="0" y="720000"/>
            <a:ext cx="9144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800" b="1" dirty="0">
                <a:solidFill>
                  <a:srgbClr val="1D70B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Pravidla standardizace</a:t>
            </a:r>
          </a:p>
          <a:p>
            <a:pPr algn="ctr"/>
            <a:r>
              <a:rPr lang="cs-CZ" sz="2000" b="1" dirty="0">
                <a:solidFill>
                  <a:srgbClr val="1D70B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Část IV, Podmínka 21, písm. a)</a:t>
            </a:r>
          </a:p>
        </p:txBody>
      </p:sp>
    </p:spTree>
    <p:extLst>
      <p:ext uri="{BB962C8B-B14F-4D97-AF65-F5344CB8AC3E}">
        <p14:creationId xmlns:p14="http://schemas.microsoft.com/office/powerpoint/2010/main" val="28723054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28650" y="1692973"/>
            <a:ext cx="7886700" cy="4317683"/>
          </a:xfrm>
        </p:spPr>
        <p:txBody>
          <a:bodyPr>
            <a:normAutofit/>
          </a:bodyPr>
          <a:lstStyle/>
          <a:p>
            <a:pPr marL="342900" indent="-342900" defTabSz="457200">
              <a:lnSpc>
                <a:spcPct val="150000"/>
              </a:lnSpc>
            </a:pPr>
            <a:r>
              <a:rPr lang="cs-C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MAS nezveřejnila zápisy z jednání povinných orgánů</a:t>
            </a:r>
          </a:p>
          <a:p>
            <a:pPr marL="342900" indent="-342900" defTabSz="457200">
              <a:lnSpc>
                <a:spcPct val="150000"/>
              </a:lnSpc>
            </a:pPr>
            <a:r>
              <a:rPr lang="cs-C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MAS nezveřejnila aktuální seznam členů, přehled zájmových skupina a jejich členů apod.</a:t>
            </a:r>
          </a:p>
          <a:p>
            <a:pPr marL="0" indent="0" defTabSz="457200">
              <a:lnSpc>
                <a:spcPct val="150000"/>
              </a:lnSpc>
              <a:buNone/>
            </a:pPr>
            <a:r>
              <a:rPr lang="cs-CZ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NAPRAVITELNÉ</a:t>
            </a:r>
            <a:r>
              <a:rPr lang="cs-C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– náprava v dodatečné lhůtě bez finanční opravy</a:t>
            </a:r>
            <a:endParaRPr lang="cs-CZ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6DB45F6E-7C5C-4CCF-889A-9E0300EF88F4}"/>
              </a:ext>
            </a:extLst>
          </p:cNvPr>
          <p:cNvSpPr txBox="1"/>
          <p:nvPr/>
        </p:nvSpPr>
        <p:spPr>
          <a:xfrm>
            <a:off x="0" y="720000"/>
            <a:ext cx="9144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800" b="1" dirty="0">
                <a:solidFill>
                  <a:srgbClr val="1D70B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Pravidla standardizace</a:t>
            </a:r>
          </a:p>
          <a:p>
            <a:pPr algn="ctr"/>
            <a:r>
              <a:rPr lang="cs-CZ" sz="2000" b="1" dirty="0">
                <a:solidFill>
                  <a:srgbClr val="1D70B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Část IV, Podmínka 21, písm. </a:t>
            </a:r>
            <a:r>
              <a:rPr lang="cs-CZ" sz="2000" b="1" dirty="0" smtClean="0">
                <a:solidFill>
                  <a:srgbClr val="1D70B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d), e), f)</a:t>
            </a:r>
            <a:endParaRPr lang="cs-CZ" sz="2000" b="1" dirty="0">
              <a:solidFill>
                <a:srgbClr val="1D70B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94439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28650" y="1692973"/>
            <a:ext cx="7886700" cy="4317683"/>
          </a:xfrm>
        </p:spPr>
        <p:txBody>
          <a:bodyPr>
            <a:normAutofit fontScale="70000" lnSpcReduction="20000"/>
          </a:bodyPr>
          <a:lstStyle/>
          <a:p>
            <a:pPr marL="342900" indent="-342900" defTabSz="457200">
              <a:lnSpc>
                <a:spcPct val="150000"/>
              </a:lnSpc>
            </a:pPr>
            <a:r>
              <a:rPr lang="cs-CZ" dirty="0" smtClean="0">
                <a:latin typeface="Arial" panose="020B0604020202020204" pitchFamily="34" charset="0"/>
                <a:cs typeface="Arial" panose="020B0604020202020204" pitchFamily="34" charset="0"/>
              </a:rPr>
              <a:t>Zápis z jednání orgánu MAS k hodnocení a výběru projektů neobsahoval minimální náležitosti:</a:t>
            </a:r>
          </a:p>
          <a:p>
            <a:pPr marL="342900" indent="-342900" defTabSz="457200">
              <a:lnSpc>
                <a:spcPct val="150000"/>
              </a:lnSpc>
            </a:pPr>
            <a:r>
              <a:rPr lang="cs-CZ" dirty="0" smtClean="0">
                <a:latin typeface="Arial" panose="020B0604020202020204" pitchFamily="34" charset="0"/>
                <a:cs typeface="Arial" panose="020B0604020202020204" pitchFamily="34" charset="0"/>
              </a:rPr>
              <a:t>Datum a čas začátku jednání </a:t>
            </a:r>
          </a:p>
          <a:p>
            <a:pPr marL="342900" indent="-342900" defTabSz="457200">
              <a:lnSpc>
                <a:spcPct val="150000"/>
              </a:lnSpc>
            </a:pP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J</a:t>
            </a:r>
            <a:r>
              <a:rPr lang="cs-CZ" dirty="0" smtClean="0">
                <a:latin typeface="Arial" panose="020B0604020202020204" pitchFamily="34" charset="0"/>
                <a:cs typeface="Arial" panose="020B0604020202020204" pitchFamily="34" charset="0"/>
              </a:rPr>
              <a:t>menný seznam účastníků (včetně uvedení subjektu, který zastupují)</a:t>
            </a:r>
          </a:p>
          <a:p>
            <a:pPr marL="342900" indent="-342900" defTabSz="457200">
              <a:lnSpc>
                <a:spcPct val="150000"/>
              </a:lnSpc>
            </a:pP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cs-CZ" dirty="0" smtClean="0">
                <a:latin typeface="Arial" panose="020B0604020202020204" pitchFamily="34" charset="0"/>
                <a:cs typeface="Arial" panose="020B0604020202020204" pitchFamily="34" charset="0"/>
              </a:rPr>
              <a:t>řehled hodnocených projektů a jejich bodové hodnocení (včetně zdůvodnění ke každému projektu)</a:t>
            </a:r>
          </a:p>
          <a:p>
            <a:pPr marL="0" indent="0" defTabSz="457200">
              <a:lnSpc>
                <a:spcPct val="150000"/>
              </a:lnSpc>
              <a:buNone/>
            </a:pPr>
            <a:r>
              <a:rPr lang="cs-CZ" b="1" dirty="0" smtClean="0">
                <a:latin typeface="Arial" panose="020B0604020202020204" pitchFamily="34" charset="0"/>
                <a:cs typeface="Arial" panose="020B0604020202020204" pitchFamily="34" charset="0"/>
              </a:rPr>
              <a:t>NAPRAVITELNÉ</a:t>
            </a:r>
            <a:r>
              <a:rPr lang="cs-CZ" dirty="0" smtClean="0">
                <a:latin typeface="Arial" panose="020B0604020202020204" pitchFamily="34" charset="0"/>
                <a:cs typeface="Arial" panose="020B0604020202020204" pitchFamily="34" charset="0"/>
              </a:rPr>
              <a:t> – náprava v dodatečné lhůtě bez finanční opravy</a:t>
            </a:r>
            <a:endParaRPr lang="cs-CZ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00100" lvl="1" indent="-342900" defTabSz="457200">
              <a:lnSpc>
                <a:spcPct val="150000"/>
              </a:lnSpc>
            </a:pPr>
            <a:endParaRPr lang="cs-CZ" dirty="0"/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6DB45F6E-7C5C-4CCF-889A-9E0300EF88F4}"/>
              </a:ext>
            </a:extLst>
          </p:cNvPr>
          <p:cNvSpPr txBox="1"/>
          <p:nvPr/>
        </p:nvSpPr>
        <p:spPr>
          <a:xfrm>
            <a:off x="-146304" y="720000"/>
            <a:ext cx="938784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200" b="1" dirty="0" smtClean="0">
                <a:solidFill>
                  <a:srgbClr val="1D70B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Povinnosti vyplývající z Pravidel pro žadatele a příjemce SC 4.2</a:t>
            </a:r>
            <a:endParaRPr lang="cs-CZ" sz="2200" b="1" dirty="0">
              <a:solidFill>
                <a:srgbClr val="1D70B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cs-CZ" sz="2200" b="1" dirty="0">
                <a:solidFill>
                  <a:srgbClr val="1D70B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Část IV, Podmínka </a:t>
            </a:r>
            <a:r>
              <a:rPr lang="cs-CZ" sz="2200" b="1" dirty="0" smtClean="0">
                <a:solidFill>
                  <a:srgbClr val="1D70B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22, </a:t>
            </a:r>
            <a:r>
              <a:rPr lang="cs-CZ" sz="2200" b="1" dirty="0">
                <a:solidFill>
                  <a:srgbClr val="1D70B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písm. a)</a:t>
            </a:r>
          </a:p>
        </p:txBody>
      </p:sp>
    </p:spTree>
    <p:extLst>
      <p:ext uri="{BB962C8B-B14F-4D97-AF65-F5344CB8AC3E}">
        <p14:creationId xmlns:p14="http://schemas.microsoft.com/office/powerpoint/2010/main" val="5070305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odnadpis 3"/>
          <p:cNvSpPr>
            <a:spLocks noGrp="1"/>
          </p:cNvSpPr>
          <p:nvPr>
            <p:ph type="ctrTitle"/>
          </p:nvPr>
        </p:nvSpPr>
        <p:spPr>
          <a:xfrm>
            <a:off x="685800" y="1975713"/>
            <a:ext cx="7772400" cy="2266493"/>
          </a:xfrm>
        </p:spPr>
        <p:txBody>
          <a:bodyPr anchor="ctr">
            <a:normAutofit/>
          </a:bodyPr>
          <a:lstStyle/>
          <a:p>
            <a:pPr lvl="0">
              <a:spcBef>
                <a:spcPts val="1000"/>
              </a:spcBef>
            </a:pPr>
            <a:r>
              <a:rPr lang="cs-CZ" sz="3000" b="1" dirty="0">
                <a:solidFill>
                  <a:srgbClr val="1D70B8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R</a:t>
            </a:r>
            <a:r>
              <a:rPr lang="cs-CZ" sz="3000" b="1" dirty="0" smtClean="0">
                <a:solidFill>
                  <a:srgbClr val="1D70B8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evize </a:t>
            </a:r>
            <a:r>
              <a:rPr lang="cs-CZ" sz="3000" b="1" dirty="0">
                <a:solidFill>
                  <a:srgbClr val="1D70B8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Specifických pravidel pro žadatele a příjemce </a:t>
            </a:r>
            <a:r>
              <a:rPr lang="cs-CZ" sz="3000" b="1" dirty="0" smtClean="0">
                <a:solidFill>
                  <a:srgbClr val="1D70B8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6</a:t>
            </a:r>
            <a:r>
              <a:rPr lang="cs-CZ" sz="3000" b="1" dirty="0">
                <a:solidFill>
                  <a:srgbClr val="1D70B8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 výzvy </a:t>
            </a:r>
            <a:r>
              <a:rPr lang="cs-CZ" sz="3000" b="1" dirty="0" smtClean="0">
                <a:solidFill>
                  <a:srgbClr val="1D70B8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IROP</a:t>
            </a:r>
            <a:endParaRPr lang="cs-CZ" sz="2700" b="1" dirty="0">
              <a:solidFill>
                <a:schemeClr val="bg2">
                  <a:lumMod val="25000"/>
                </a:schemeClr>
              </a:solidFill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3236494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28650" y="1692973"/>
            <a:ext cx="7886700" cy="4317683"/>
          </a:xfrm>
        </p:spPr>
        <p:txBody>
          <a:bodyPr>
            <a:normAutofit/>
          </a:bodyPr>
          <a:lstStyle/>
          <a:p>
            <a:pPr marL="342900" indent="-342900" defTabSz="457200">
              <a:lnSpc>
                <a:spcPct val="150000"/>
              </a:lnSpc>
            </a:pP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cs-C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ři </a:t>
            </a: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jednání </a:t>
            </a:r>
            <a:r>
              <a:rPr lang="cs-C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výběrového, rozhodovacího nebo kontrolního orgánu nebyla dodržena podmínka, aby nejméně 50 % hlasů při rozhodování o výběru projektů měli partneři, kteří nejsou veřejnými orgány </a:t>
            </a:r>
          </a:p>
          <a:p>
            <a:pPr marL="0" indent="0" defTabSz="457200">
              <a:lnSpc>
                <a:spcPct val="150000"/>
              </a:lnSpc>
              <a:buNone/>
            </a:pPr>
            <a:r>
              <a:rPr lang="cs-CZ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NAPRAVITELNÉ</a:t>
            </a:r>
            <a:r>
              <a:rPr lang="cs-C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- jednání je </a:t>
            </a: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nutné </a:t>
            </a:r>
            <a:r>
              <a:rPr lang="cs-C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opakovat</a:t>
            </a:r>
            <a:endParaRPr lang="cs-CZ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00100" lvl="1" indent="-342900" defTabSz="457200">
              <a:lnSpc>
                <a:spcPct val="150000"/>
              </a:lnSpc>
            </a:pPr>
            <a:endParaRPr lang="cs-CZ" dirty="0"/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6DB45F6E-7C5C-4CCF-889A-9E0300EF88F4}"/>
              </a:ext>
            </a:extLst>
          </p:cNvPr>
          <p:cNvSpPr txBox="1"/>
          <p:nvPr/>
        </p:nvSpPr>
        <p:spPr>
          <a:xfrm>
            <a:off x="0" y="720000"/>
            <a:ext cx="9144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400" b="1" dirty="0" smtClean="0">
                <a:solidFill>
                  <a:srgbClr val="1D70B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Povinnosti vyplývající z nařízení EK č. 1303/2013</a:t>
            </a:r>
            <a:endParaRPr lang="cs-CZ" sz="2400" b="1" dirty="0">
              <a:solidFill>
                <a:srgbClr val="1D70B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cs-CZ" sz="2400" b="1" dirty="0">
                <a:solidFill>
                  <a:srgbClr val="1D70B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Část IV, Podmínka </a:t>
            </a:r>
            <a:r>
              <a:rPr lang="cs-CZ" sz="2400" b="1" dirty="0" smtClean="0">
                <a:solidFill>
                  <a:srgbClr val="1D70B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23, </a:t>
            </a:r>
            <a:r>
              <a:rPr lang="cs-CZ" sz="2400" b="1" dirty="0">
                <a:solidFill>
                  <a:srgbClr val="1D70B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písm. a)</a:t>
            </a:r>
          </a:p>
        </p:txBody>
      </p:sp>
    </p:spTree>
    <p:extLst>
      <p:ext uri="{BB962C8B-B14F-4D97-AF65-F5344CB8AC3E}">
        <p14:creationId xmlns:p14="http://schemas.microsoft.com/office/powerpoint/2010/main" val="39612783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28650" y="1692973"/>
            <a:ext cx="7886700" cy="4317683"/>
          </a:xfrm>
        </p:spPr>
        <p:txBody>
          <a:bodyPr>
            <a:normAutofit/>
          </a:bodyPr>
          <a:lstStyle/>
          <a:p>
            <a:pPr marL="342900" indent="-342900" defTabSz="457200">
              <a:lnSpc>
                <a:spcPct val="150000"/>
              </a:lnSpc>
            </a:pP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Ú</a:t>
            </a:r>
            <a:r>
              <a:rPr lang="cs-C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čast osoby ve střetu zájmů na hodnocení a výběru projektů je nedodržením nediskriminačního a transparentního postupu hodnocení a výběru žádostí o podporu</a:t>
            </a:r>
          </a:p>
          <a:p>
            <a:pPr marL="0" indent="0" defTabSz="457200">
              <a:lnSpc>
                <a:spcPct val="150000"/>
              </a:lnSpc>
              <a:buNone/>
            </a:pPr>
            <a:r>
              <a:rPr lang="cs-CZ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NAPRAVITELNÉ</a:t>
            </a:r>
            <a:r>
              <a:rPr lang="cs-C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- jednání je </a:t>
            </a: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nutné </a:t>
            </a:r>
            <a:r>
              <a:rPr lang="cs-C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opakovat bez účasti osob ve střetu zájmů</a:t>
            </a:r>
            <a:endParaRPr lang="cs-CZ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00100" lvl="1" indent="-342900" defTabSz="457200">
              <a:lnSpc>
                <a:spcPct val="150000"/>
              </a:lnSpc>
            </a:pPr>
            <a:endParaRPr lang="cs-CZ" dirty="0"/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6DB45F6E-7C5C-4CCF-889A-9E0300EF88F4}"/>
              </a:ext>
            </a:extLst>
          </p:cNvPr>
          <p:cNvSpPr txBox="1"/>
          <p:nvPr/>
        </p:nvSpPr>
        <p:spPr>
          <a:xfrm>
            <a:off x="0" y="720000"/>
            <a:ext cx="9144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400" b="1" dirty="0" smtClean="0">
                <a:solidFill>
                  <a:srgbClr val="1D70B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Povinnosti vyplývající z nařízení EK č. 1303/2013</a:t>
            </a:r>
            <a:endParaRPr lang="cs-CZ" sz="2400" b="1" dirty="0">
              <a:solidFill>
                <a:srgbClr val="1D70B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cs-CZ" sz="2400" b="1" dirty="0">
                <a:solidFill>
                  <a:srgbClr val="1D70B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Část IV, Podmínka </a:t>
            </a:r>
            <a:r>
              <a:rPr lang="cs-CZ" sz="2400" b="1" dirty="0" smtClean="0">
                <a:solidFill>
                  <a:srgbClr val="1D70B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23, </a:t>
            </a:r>
            <a:r>
              <a:rPr lang="cs-CZ" sz="2400" b="1" dirty="0">
                <a:solidFill>
                  <a:srgbClr val="1D70B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písm. a)</a:t>
            </a:r>
          </a:p>
        </p:txBody>
      </p:sp>
    </p:spTree>
    <p:extLst>
      <p:ext uri="{BB962C8B-B14F-4D97-AF65-F5344CB8AC3E}">
        <p14:creationId xmlns:p14="http://schemas.microsoft.com/office/powerpoint/2010/main" val="6439769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28650" y="1692973"/>
            <a:ext cx="7886700" cy="4317683"/>
          </a:xfrm>
        </p:spPr>
        <p:txBody>
          <a:bodyPr>
            <a:normAutofit/>
          </a:bodyPr>
          <a:lstStyle/>
          <a:p>
            <a:pPr defTabSz="457200">
              <a:lnSpc>
                <a:spcPct val="150000"/>
              </a:lnSpc>
            </a:pP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cs-C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ezajištění dostatečné auditní stopy o splnění povinností vyplývajících z nařízení EK je porušením této Podmínky</a:t>
            </a:r>
          </a:p>
          <a:p>
            <a:pPr marL="0" indent="0" defTabSz="457200">
              <a:lnSpc>
                <a:spcPct val="150000"/>
              </a:lnSpc>
              <a:buNone/>
            </a:pPr>
            <a:r>
              <a:rPr lang="cs-CZ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NENAPRAVITELNÉ</a:t>
            </a:r>
            <a:r>
              <a:rPr lang="cs-C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– bude uplatněna finanční oprava v souladu se závazným stanoviskem</a:t>
            </a:r>
            <a:endParaRPr lang="cs-CZ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00100" lvl="1" indent="-342900" defTabSz="457200">
              <a:lnSpc>
                <a:spcPct val="150000"/>
              </a:lnSpc>
            </a:pPr>
            <a:endParaRPr lang="cs-CZ" dirty="0"/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6DB45F6E-7C5C-4CCF-889A-9E0300EF88F4}"/>
              </a:ext>
            </a:extLst>
          </p:cNvPr>
          <p:cNvSpPr txBox="1"/>
          <p:nvPr/>
        </p:nvSpPr>
        <p:spPr>
          <a:xfrm>
            <a:off x="0" y="720000"/>
            <a:ext cx="9144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400" b="1" dirty="0" smtClean="0">
                <a:solidFill>
                  <a:srgbClr val="1D70B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Povinnosti vyplývající z nařízení EK č. 1303/2013</a:t>
            </a:r>
            <a:endParaRPr lang="cs-CZ" sz="2400" b="1" dirty="0">
              <a:solidFill>
                <a:srgbClr val="1D70B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cs-CZ" sz="2400" b="1" dirty="0">
                <a:solidFill>
                  <a:srgbClr val="1D70B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Část IV, Podmínka </a:t>
            </a:r>
            <a:r>
              <a:rPr lang="cs-CZ" sz="2400" b="1" dirty="0" smtClean="0">
                <a:solidFill>
                  <a:srgbClr val="1D70B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23, </a:t>
            </a:r>
            <a:r>
              <a:rPr lang="cs-CZ" sz="2400" b="1" dirty="0">
                <a:solidFill>
                  <a:srgbClr val="1D70B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písm. a)</a:t>
            </a:r>
          </a:p>
        </p:txBody>
      </p:sp>
    </p:spTree>
    <p:extLst>
      <p:ext uri="{BB962C8B-B14F-4D97-AF65-F5344CB8AC3E}">
        <p14:creationId xmlns:p14="http://schemas.microsoft.com/office/powerpoint/2010/main" val="3553551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odnadpis 3"/>
          <p:cNvSpPr>
            <a:spLocks noGrp="1"/>
          </p:cNvSpPr>
          <p:nvPr>
            <p:ph type="ctrTitle"/>
          </p:nvPr>
        </p:nvSpPr>
        <p:spPr>
          <a:xfrm>
            <a:off x="685800" y="1975713"/>
            <a:ext cx="7772400" cy="2266493"/>
          </a:xfrm>
        </p:spPr>
        <p:txBody>
          <a:bodyPr anchor="ctr">
            <a:normAutofit/>
          </a:bodyPr>
          <a:lstStyle/>
          <a:p>
            <a:pPr lvl="0">
              <a:spcBef>
                <a:spcPts val="1000"/>
              </a:spcBef>
            </a:pPr>
            <a:r>
              <a:rPr lang="cs-CZ" sz="3000" b="1" dirty="0">
                <a:solidFill>
                  <a:srgbClr val="1D70B8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Informace k budoucímu období </a:t>
            </a:r>
            <a:r>
              <a:rPr lang="cs-CZ" sz="3000" b="1" dirty="0" smtClean="0">
                <a:solidFill>
                  <a:srgbClr val="1D70B8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/>
            </a:r>
            <a:br>
              <a:rPr lang="cs-CZ" sz="3000" b="1" dirty="0" smtClean="0">
                <a:solidFill>
                  <a:srgbClr val="1D70B8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r>
              <a:rPr lang="cs-CZ" sz="3000" b="1" dirty="0" smtClean="0">
                <a:solidFill>
                  <a:srgbClr val="1D70B8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2021 </a:t>
            </a:r>
            <a:r>
              <a:rPr lang="cs-CZ" sz="3000" b="1" dirty="0">
                <a:solidFill>
                  <a:srgbClr val="1D70B8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– 2027 ve vztahu </a:t>
            </a:r>
            <a:r>
              <a:rPr lang="cs-CZ" sz="3000" b="1" dirty="0" smtClean="0">
                <a:solidFill>
                  <a:srgbClr val="1D70B8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 </a:t>
            </a:r>
            <a:r>
              <a:rPr lang="cs-CZ" sz="3000" b="1" dirty="0">
                <a:solidFill>
                  <a:srgbClr val="1D70B8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provozním </a:t>
            </a:r>
            <a:r>
              <a:rPr lang="cs-CZ" sz="3000" b="1" dirty="0" smtClean="0">
                <a:solidFill>
                  <a:srgbClr val="1D70B8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/>
            </a:r>
            <a:br>
              <a:rPr lang="cs-CZ" sz="3000" b="1" dirty="0" smtClean="0">
                <a:solidFill>
                  <a:srgbClr val="1D70B8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r>
              <a:rPr lang="cs-CZ" sz="3000" b="1" dirty="0" smtClean="0">
                <a:solidFill>
                  <a:srgbClr val="1D70B8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 </a:t>
            </a:r>
            <a:r>
              <a:rPr lang="cs-CZ" sz="3000" b="1" dirty="0">
                <a:solidFill>
                  <a:srgbClr val="1D70B8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animačním výdajům MAS</a:t>
            </a:r>
          </a:p>
        </p:txBody>
      </p:sp>
    </p:spTree>
    <p:extLst>
      <p:ext uri="{BB962C8B-B14F-4D97-AF65-F5344CB8AC3E}">
        <p14:creationId xmlns:p14="http://schemas.microsoft.com/office/powerpoint/2010/main" val="22426011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ovéPole 4">
            <a:extLst>
              <a:ext uri="{FF2B5EF4-FFF2-40B4-BE49-F238E27FC236}">
                <a16:creationId xmlns:a16="http://schemas.microsoft.com/office/drawing/2014/main" id="{6DB45F6E-7C5C-4CCF-889A-9E0300EF88F4}"/>
              </a:ext>
            </a:extLst>
          </p:cNvPr>
          <p:cNvSpPr txBox="1"/>
          <p:nvPr/>
        </p:nvSpPr>
        <p:spPr>
          <a:xfrm>
            <a:off x="720000" y="720000"/>
            <a:ext cx="77040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3000" b="1" dirty="0" smtClean="0">
                <a:solidFill>
                  <a:srgbClr val="1D70B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Možnosti financování CLLD 2021 - 2027</a:t>
            </a:r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2F173DD9-077B-4C7B-84BB-77CB6F2E5781}"/>
              </a:ext>
            </a:extLst>
          </p:cNvPr>
          <p:cNvSpPr txBox="1"/>
          <p:nvPr/>
        </p:nvSpPr>
        <p:spPr>
          <a:xfrm>
            <a:off x="433152" y="1433910"/>
            <a:ext cx="8454816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cs-CZ" dirty="0" smtClean="0">
                <a:latin typeface="Arial" panose="020B0604020202020204" pitchFamily="34" charset="0"/>
                <a:cs typeface="Arial" panose="020B0604020202020204" pitchFamily="34" charset="0"/>
              </a:rPr>
              <a:t>Předpoklad, že režie 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a animace MAS budou financovány v Operačním programu Technická </a:t>
            </a:r>
            <a:r>
              <a:rPr lang="cs-CZ" dirty="0" smtClean="0">
                <a:latin typeface="Arial" panose="020B0604020202020204" pitchFamily="34" charset="0"/>
                <a:cs typeface="Arial" panose="020B0604020202020204" pitchFamily="34" charset="0"/>
              </a:rPr>
              <a:t>pomoc 2021+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Financování skrze OPTP 2021+ </a:t>
            </a:r>
            <a:r>
              <a:rPr lang="cs-CZ" dirty="0" smtClean="0">
                <a:latin typeface="Arial" panose="020B0604020202020204" pitchFamily="34" charset="0"/>
                <a:cs typeface="Arial" panose="020B0604020202020204" pitchFamily="34" charset="0"/>
              </a:rPr>
              <a:t>za 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předpokladu, že půjde aplikovat na financování MAS článek 32 návrhu Obecného nařízení (financování nenavázané na náklady), stále v diskusi finální podoba a čekáme na příklady od EK </a:t>
            </a:r>
            <a:endParaRPr lang="cs-CZ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cs-CZ" dirty="0" smtClean="0">
                <a:latin typeface="Arial" panose="020B0604020202020204" pitchFamily="34" charset="0"/>
                <a:cs typeface="Arial" panose="020B0604020202020204" pitchFamily="34" charset="0"/>
              </a:rPr>
              <a:t>Pravděpodobné 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zahájení OP až v roce 2022 – dříve prostředky nebudou 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Uznatelné náklady obecně od 1. 1. </a:t>
            </a:r>
            <a:r>
              <a:rPr lang="cs-CZ" dirty="0" smtClean="0">
                <a:latin typeface="Arial" panose="020B0604020202020204" pitchFamily="34" charset="0"/>
                <a:cs typeface="Arial" panose="020B0604020202020204" pitchFamily="34" charset="0"/>
              </a:rPr>
              <a:t>2021</a:t>
            </a:r>
            <a:endParaRPr lang="cs-CZ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128375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ovéPole 4">
            <a:extLst>
              <a:ext uri="{FF2B5EF4-FFF2-40B4-BE49-F238E27FC236}">
                <a16:creationId xmlns:a16="http://schemas.microsoft.com/office/drawing/2014/main" id="{6DB45F6E-7C5C-4CCF-889A-9E0300EF88F4}"/>
              </a:ext>
            </a:extLst>
          </p:cNvPr>
          <p:cNvSpPr txBox="1"/>
          <p:nvPr/>
        </p:nvSpPr>
        <p:spPr>
          <a:xfrm>
            <a:off x="720000" y="720000"/>
            <a:ext cx="77040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3000" b="1" dirty="0" smtClean="0">
                <a:solidFill>
                  <a:srgbClr val="1D70B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Možnosti financování CLLD 2021 - 2027</a:t>
            </a:r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2F173DD9-077B-4C7B-84BB-77CB6F2E5781}"/>
              </a:ext>
            </a:extLst>
          </p:cNvPr>
          <p:cNvSpPr txBox="1"/>
          <p:nvPr/>
        </p:nvSpPr>
        <p:spPr>
          <a:xfrm>
            <a:off x="433152" y="1433910"/>
            <a:ext cx="8454816" cy="46628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Nutno vyřešit s IROP, kdo bude financovat přípravu strategií a provoz, animace do roku 2023 </a:t>
            </a:r>
            <a:r>
              <a:rPr lang="cs-CZ" dirty="0" smtClean="0">
                <a:latin typeface="Arial" panose="020B0604020202020204" pitchFamily="34" charset="0"/>
                <a:cs typeface="Arial" panose="020B0604020202020204" pitchFamily="34" charset="0"/>
              </a:rPr>
              <a:t>- nutno 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zamezit </a:t>
            </a:r>
            <a:r>
              <a:rPr lang="cs-CZ" dirty="0" smtClean="0">
                <a:latin typeface="Arial" panose="020B0604020202020204" pitchFamily="34" charset="0"/>
                <a:cs typeface="Arial" panose="020B0604020202020204" pitchFamily="34" charset="0"/>
              </a:rPr>
              <a:t>překryvům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cs-CZ" dirty="0" smtClean="0">
                <a:latin typeface="Arial" panose="020B0604020202020204" pitchFamily="34" charset="0"/>
                <a:cs typeface="Arial" panose="020B0604020202020204" pitchFamily="34" charset="0"/>
              </a:rPr>
              <a:t>Aktivity související s přípravou budoucího období – omezené v IROP časově do 31. 12. 2020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cs-CZ" dirty="0" smtClean="0">
                <a:latin typeface="Arial" panose="020B0604020202020204" pitchFamily="34" charset="0"/>
                <a:cs typeface="Arial" panose="020B0604020202020204" pitchFamily="34" charset="0"/>
              </a:rPr>
              <a:t>Současné projekty a aktivity – mohou nastat překryvy – možnost řešení ukončením jednoho projektu v IROP a realizace navazujícího projektu v OPTP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cs-CZ" dirty="0" smtClean="0">
                <a:latin typeface="Arial" panose="020B0604020202020204" pitchFamily="34" charset="0"/>
                <a:cs typeface="Arial" panose="020B0604020202020204" pitchFamily="34" charset="0"/>
              </a:rPr>
              <a:t>Snížená 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míra kofinancování </a:t>
            </a:r>
            <a:r>
              <a:rPr lang="cs-CZ" dirty="0" smtClean="0">
                <a:latin typeface="Arial" panose="020B0604020202020204" pitchFamily="34" charset="0"/>
                <a:cs typeface="Arial" panose="020B0604020202020204" pitchFamily="34" charset="0"/>
              </a:rPr>
              <a:t>– nastavování pravidel</a:t>
            </a:r>
            <a:endParaRPr lang="cs-CZ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Ex-post platby (etapy 3 až 6 měsíců)      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Zjednodušené metody vykazování (paušály na nepřímé náklady) 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cs-CZ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683845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ovéPole 8">
            <a:extLst>
              <a:ext uri="{FF2B5EF4-FFF2-40B4-BE49-F238E27FC236}">
                <a16:creationId xmlns:a16="http://schemas.microsoft.com/office/drawing/2014/main" id="{A43E6383-5D61-495C-A034-7F3FD91FB32D}"/>
              </a:ext>
            </a:extLst>
          </p:cNvPr>
          <p:cNvSpPr txBox="1"/>
          <p:nvPr/>
        </p:nvSpPr>
        <p:spPr>
          <a:xfrm>
            <a:off x="0" y="1014680"/>
            <a:ext cx="9144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4400" b="1" dirty="0" smtClean="0">
                <a:solidFill>
                  <a:srgbClr val="1D70B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Děkujeme za pozornost</a:t>
            </a:r>
            <a:endParaRPr lang="cs-CZ" sz="4400" b="1" dirty="0">
              <a:solidFill>
                <a:srgbClr val="1D70B8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9298" y="4433660"/>
            <a:ext cx="7085403" cy="801929"/>
          </a:xfrm>
          <a:prstGeom prst="rect">
            <a:avLst/>
          </a:prstGeom>
        </p:spPr>
      </p:pic>
      <p:sp>
        <p:nvSpPr>
          <p:cNvPr id="4" name="Obdélník 3"/>
          <p:cNvSpPr/>
          <p:nvPr/>
        </p:nvSpPr>
        <p:spPr>
          <a:xfrm>
            <a:off x="898585" y="2093025"/>
            <a:ext cx="3841055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b="1" dirty="0">
                <a:latin typeface="Arial" panose="020B0604020202020204" pitchFamily="34" charset="0"/>
                <a:cs typeface="Arial" panose="020B0604020202020204" pitchFamily="34" charset="0"/>
              </a:rPr>
              <a:t>Ing. </a:t>
            </a:r>
            <a:r>
              <a:rPr lang="cs-CZ" b="1" dirty="0" smtClean="0">
                <a:latin typeface="Arial" panose="020B0604020202020204" pitchFamily="34" charset="0"/>
                <a:cs typeface="Arial" panose="020B0604020202020204" pitchFamily="34" charset="0"/>
              </a:rPr>
              <a:t>Lenka Kriegischová</a:t>
            </a:r>
            <a:endParaRPr lang="cs-CZ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Oddělení </a:t>
            </a:r>
            <a:r>
              <a:rPr lang="cs-CZ" dirty="0" smtClean="0">
                <a:latin typeface="Arial" panose="020B0604020202020204" pitchFamily="34" charset="0"/>
                <a:cs typeface="Arial" panose="020B0604020202020204" pitchFamily="34" charset="0"/>
              </a:rPr>
              <a:t>implementace integrovaných nástrojů</a:t>
            </a:r>
            <a:endParaRPr lang="cs-CZ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cs-CZ" dirty="0" smtClean="0">
                <a:latin typeface="Arial" panose="020B0604020202020204" pitchFamily="34" charset="0"/>
                <a:cs typeface="Arial" panose="020B0604020202020204" pitchFamily="34" charset="0"/>
              </a:rPr>
              <a:t>Vedoucí oddělení</a:t>
            </a:r>
            <a:endParaRPr lang="cs-CZ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Telefon: </a:t>
            </a:r>
            <a:r>
              <a:rPr lang="cs-CZ" dirty="0" smtClean="0">
                <a:latin typeface="Arial" panose="020B0604020202020204" pitchFamily="34" charset="0"/>
                <a:cs typeface="Arial" panose="020B0604020202020204" pitchFamily="34" charset="0"/>
              </a:rPr>
              <a:t>224 861 489</a:t>
            </a:r>
            <a:endParaRPr lang="cs-CZ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cs-CZ" dirty="0" smtClean="0">
                <a:latin typeface="Arial" panose="020B0604020202020204" pitchFamily="34" charset="0"/>
                <a:cs typeface="Arial" panose="020B0604020202020204" pitchFamily="34" charset="0"/>
              </a:rPr>
              <a:t>E-mail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cs-CZ" dirty="0" smtClean="0">
                <a:latin typeface="Arial" panose="020B0604020202020204" pitchFamily="34" charset="0"/>
                <a:cs typeface="Arial" panose="020B0604020202020204" pitchFamily="34" charset="0"/>
              </a:rPr>
              <a:t>lenka.kriegischova@mmr.cz</a:t>
            </a:r>
            <a:endParaRPr lang="cs-CZ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Obdélník 4"/>
          <p:cNvSpPr/>
          <p:nvPr/>
        </p:nvSpPr>
        <p:spPr>
          <a:xfrm>
            <a:off x="5775385" y="2093025"/>
            <a:ext cx="3475295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b="1" dirty="0">
                <a:latin typeface="Arial" panose="020B0604020202020204" pitchFamily="34" charset="0"/>
                <a:cs typeface="Arial" panose="020B0604020202020204" pitchFamily="34" charset="0"/>
              </a:rPr>
              <a:t>Ing. </a:t>
            </a:r>
            <a:r>
              <a:rPr lang="cs-CZ" b="1" dirty="0" smtClean="0">
                <a:latin typeface="Arial" panose="020B0604020202020204" pitchFamily="34" charset="0"/>
                <a:cs typeface="Arial" panose="020B0604020202020204" pitchFamily="34" charset="0"/>
              </a:rPr>
              <a:t>Zuzana Partlová</a:t>
            </a:r>
            <a:endParaRPr lang="cs-CZ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Oddělení </a:t>
            </a:r>
            <a:r>
              <a:rPr lang="cs-CZ" dirty="0" smtClean="0">
                <a:latin typeface="Arial" panose="020B0604020202020204" pitchFamily="34" charset="0"/>
                <a:cs typeface="Arial" panose="020B0604020202020204" pitchFamily="34" charset="0"/>
              </a:rPr>
              <a:t>implementace integrovaných nástrojů</a:t>
            </a:r>
            <a:endParaRPr lang="cs-CZ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cs-CZ" dirty="0" smtClean="0">
                <a:latin typeface="Arial" panose="020B0604020202020204" pitchFamily="34" charset="0"/>
                <a:cs typeface="Arial" panose="020B0604020202020204" pitchFamily="34" charset="0"/>
              </a:rPr>
              <a:t>Garant SC 4.2</a:t>
            </a:r>
            <a:endParaRPr lang="cs-CZ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Telefon: </a:t>
            </a:r>
            <a:r>
              <a:rPr lang="cs-CZ" dirty="0" smtClean="0">
                <a:latin typeface="Arial" panose="020B0604020202020204" pitchFamily="34" charset="0"/>
                <a:cs typeface="Arial" panose="020B0604020202020204" pitchFamily="34" charset="0"/>
              </a:rPr>
              <a:t>224 861 229</a:t>
            </a:r>
            <a:endParaRPr lang="cs-CZ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cs-CZ" dirty="0" smtClean="0">
                <a:latin typeface="Arial" panose="020B0604020202020204" pitchFamily="34" charset="0"/>
                <a:cs typeface="Arial" panose="020B0604020202020204" pitchFamily="34" charset="0"/>
              </a:rPr>
              <a:t>E-mail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cs-CZ" dirty="0" smtClean="0">
                <a:latin typeface="Arial" panose="020B0604020202020204" pitchFamily="34" charset="0"/>
                <a:cs typeface="Arial" panose="020B0604020202020204" pitchFamily="34" charset="0"/>
              </a:rPr>
              <a:t>clldirop@mmr.cz;</a:t>
            </a:r>
          </a:p>
          <a:p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z</a:t>
            </a:r>
            <a:r>
              <a:rPr lang="cs-CZ" dirty="0" smtClean="0">
                <a:latin typeface="Arial" panose="020B0604020202020204" pitchFamily="34" charset="0"/>
                <a:cs typeface="Arial" panose="020B0604020202020204" pitchFamily="34" charset="0"/>
              </a:rPr>
              <a:t>uzana.partlova@mmr.cz</a:t>
            </a:r>
            <a:endParaRPr lang="cs-CZ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623735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ovéPole 3">
            <a:extLst>
              <a:ext uri="{FF2B5EF4-FFF2-40B4-BE49-F238E27FC236}">
                <a16:creationId xmlns:a16="http://schemas.microsoft.com/office/drawing/2014/main" id="{6DB45F6E-7C5C-4CCF-889A-9E0300EF88F4}"/>
              </a:ext>
            </a:extLst>
          </p:cNvPr>
          <p:cNvSpPr txBox="1"/>
          <p:nvPr/>
        </p:nvSpPr>
        <p:spPr>
          <a:xfrm>
            <a:off x="720000" y="720000"/>
            <a:ext cx="7704000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3000" b="1" dirty="0" smtClean="0">
                <a:solidFill>
                  <a:srgbClr val="1D70B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6. výzva IROP</a:t>
            </a:r>
          </a:p>
          <a:p>
            <a:pPr algn="ctr"/>
            <a:r>
              <a:rPr lang="cs-CZ" sz="2000" b="1" dirty="0">
                <a:solidFill>
                  <a:srgbClr val="1D70B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Zlepšení řídicích a administrativních schopností MAS</a:t>
            </a:r>
          </a:p>
          <a:p>
            <a:pPr algn="ctr"/>
            <a:endParaRPr lang="cs-CZ" sz="3000" b="1" dirty="0" smtClean="0">
              <a:solidFill>
                <a:srgbClr val="1D70B8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cs-CZ" sz="3000" b="1" dirty="0">
              <a:solidFill>
                <a:srgbClr val="1D70B8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2F173DD9-077B-4C7B-84BB-77CB6F2E5781}"/>
              </a:ext>
            </a:extLst>
          </p:cNvPr>
          <p:cNvSpPr txBox="1"/>
          <p:nvPr/>
        </p:nvSpPr>
        <p:spPr>
          <a:xfrm>
            <a:off x="408768" y="1653366"/>
            <a:ext cx="8287176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cs-CZ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SC </a:t>
            </a:r>
            <a:r>
              <a:rPr lang="cs-CZ" sz="2000" b="1" dirty="0">
                <a:latin typeface="Arial" panose="020B0604020202020204" pitchFamily="34" charset="0"/>
                <a:cs typeface="Arial" panose="020B0604020202020204" pitchFamily="34" charset="0"/>
              </a:rPr>
              <a:t>4.2 Posílení kapacit komunitně vedeného místního rozvoje za účelem zlepšení řídicích a administrativních schopností místních akčních </a:t>
            </a:r>
            <a:r>
              <a:rPr lang="cs-CZ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skupin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cs-C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Datum vyhlášení výzvy: 29. 9. 2015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cs-C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Datum ukončení příjmu žádostí: 30. 6. 2019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cs-CZ" sz="2000" u="sng" dirty="0" smtClean="0">
                <a:latin typeface="Arial" panose="020B0604020202020204" pitchFamily="34" charset="0"/>
                <a:cs typeface="Arial" panose="020B0604020202020204" pitchFamily="34" charset="0"/>
              </a:rPr>
              <a:t>Alokace:</a:t>
            </a:r>
          </a:p>
          <a:p>
            <a:pPr marL="800100" lvl="1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cs-C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SC 4.2: 85 631 397 EUR</a:t>
            </a:r>
          </a:p>
          <a:p>
            <a:pPr marL="800100" lvl="1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cs-C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Výzva: 2 246 000 000 Kč (EFRR 95 %)</a:t>
            </a:r>
          </a:p>
          <a:p>
            <a:pPr lvl="1">
              <a:lnSpc>
                <a:spcPct val="150000"/>
              </a:lnSpc>
            </a:pPr>
            <a:endParaRPr lang="cs-CZ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49124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ovéPole 3">
            <a:extLst>
              <a:ext uri="{FF2B5EF4-FFF2-40B4-BE49-F238E27FC236}">
                <a16:creationId xmlns:a16="http://schemas.microsoft.com/office/drawing/2014/main" id="{6DB45F6E-7C5C-4CCF-889A-9E0300EF88F4}"/>
              </a:ext>
            </a:extLst>
          </p:cNvPr>
          <p:cNvSpPr txBox="1"/>
          <p:nvPr/>
        </p:nvSpPr>
        <p:spPr>
          <a:xfrm>
            <a:off x="720000" y="720000"/>
            <a:ext cx="7704000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3000" b="1" dirty="0" smtClean="0">
                <a:solidFill>
                  <a:srgbClr val="1D70B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6. výzva IROP</a:t>
            </a:r>
          </a:p>
          <a:p>
            <a:pPr algn="ctr"/>
            <a:r>
              <a:rPr lang="cs-CZ" sz="2000" b="1" dirty="0">
                <a:solidFill>
                  <a:srgbClr val="1D70B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Zlepšení řídicích a administrativních schopností M</a:t>
            </a:r>
            <a:r>
              <a:rPr lang="cs-CZ" sz="2000" b="1" dirty="0">
                <a:solidFill>
                  <a:srgbClr val="1D70B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AS</a:t>
            </a:r>
          </a:p>
          <a:p>
            <a:pPr algn="ctr"/>
            <a:endParaRPr lang="cs-CZ" sz="3000" b="1" dirty="0" smtClean="0">
              <a:solidFill>
                <a:srgbClr val="1D70B8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cs-CZ" sz="3000" b="1" dirty="0">
              <a:solidFill>
                <a:srgbClr val="1D70B8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2F173DD9-077B-4C7B-84BB-77CB6F2E5781}"/>
              </a:ext>
            </a:extLst>
          </p:cNvPr>
          <p:cNvSpPr txBox="1"/>
          <p:nvPr/>
        </p:nvSpPr>
        <p:spPr>
          <a:xfrm>
            <a:off x="408768" y="1653366"/>
            <a:ext cx="8287176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cs-CZ" dirty="0" smtClean="0">
                <a:latin typeface="Arial" panose="020B0604020202020204" pitchFamily="34" charset="0"/>
                <a:cs typeface="Arial" panose="020B0604020202020204" pitchFamily="34" charset="0"/>
              </a:rPr>
              <a:t>V realizaci nebo v hodnocení projekty všech místních akčních skupin</a:t>
            </a:r>
          </a:p>
          <a:p>
            <a:pPr marL="800100" lvl="1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cs-CZ" dirty="0" smtClean="0">
                <a:latin typeface="Arial" panose="020B0604020202020204" pitchFamily="34" charset="0"/>
                <a:cs typeface="Arial" panose="020B0604020202020204" pitchFamily="34" charset="0"/>
              </a:rPr>
              <a:t>1 žádost v hodnocení</a:t>
            </a:r>
          </a:p>
          <a:p>
            <a:pPr marL="800100" lvl="1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cs-CZ" dirty="0" smtClean="0">
                <a:latin typeface="Arial" panose="020B0604020202020204" pitchFamily="34" charset="0"/>
                <a:cs typeface="Arial" panose="020B0604020202020204" pitchFamily="34" charset="0"/>
              </a:rPr>
              <a:t>10 žádostí schváleno ŘO ve stavu PP27a před vydáním PA</a:t>
            </a:r>
            <a:endParaRPr lang="cs-CZ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cs-CZ" dirty="0" smtClean="0">
                <a:latin typeface="Arial" panose="020B0604020202020204" pitchFamily="34" charset="0"/>
                <a:cs typeface="Arial" panose="020B0604020202020204" pitchFamily="34" charset="0"/>
              </a:rPr>
              <a:t>ŘO IROP nebude vyhlašovat žádnou další výzvu ve SC 4.2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cs-CZ" dirty="0" smtClean="0">
                <a:latin typeface="Arial" panose="020B0604020202020204" pitchFamily="34" charset="0"/>
                <a:cs typeface="Arial" panose="020B0604020202020204" pitchFamily="34" charset="0"/>
              </a:rPr>
              <a:t>Nelze navyšovat alokaci na projektech s vydaným PA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cs-CZ" dirty="0" smtClean="0">
                <a:latin typeface="Arial" panose="020B0604020202020204" pitchFamily="34" charset="0"/>
                <a:cs typeface="Arial" panose="020B0604020202020204" pitchFamily="34" charset="0"/>
              </a:rPr>
              <a:t>Úspory z jednotlivých etap je nutné prostřednictvím žádosti o změnu (</a:t>
            </a:r>
            <a:r>
              <a:rPr lang="cs-CZ" dirty="0" err="1" smtClean="0">
                <a:latin typeface="Arial" panose="020B0604020202020204" pitchFamily="34" charset="0"/>
                <a:cs typeface="Arial" panose="020B0604020202020204" pitchFamily="34" charset="0"/>
              </a:rPr>
              <a:t>ŽoZ</a:t>
            </a:r>
            <a:r>
              <a:rPr lang="cs-CZ" dirty="0" smtClean="0">
                <a:latin typeface="Arial" panose="020B0604020202020204" pitchFamily="34" charset="0"/>
                <a:cs typeface="Arial" panose="020B0604020202020204" pitchFamily="34" charset="0"/>
              </a:rPr>
              <a:t>) převést do následující etapy/etap → </a:t>
            </a:r>
            <a:r>
              <a:rPr lang="cs-CZ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ŽoZ</a:t>
            </a:r>
            <a:r>
              <a:rPr lang="cs-CZ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b="1" dirty="0">
                <a:latin typeface="Arial" panose="020B0604020202020204" pitchFamily="34" charset="0"/>
                <a:cs typeface="Arial" panose="020B0604020202020204" pitchFamily="34" charset="0"/>
              </a:rPr>
              <a:t>může být příjemcem podána nejpozději s datem ukončení </a:t>
            </a:r>
            <a:r>
              <a:rPr lang="cs-CZ" b="1" dirty="0" smtClean="0">
                <a:latin typeface="Arial" panose="020B0604020202020204" pitchFamily="34" charset="0"/>
                <a:cs typeface="Arial" panose="020B0604020202020204" pitchFamily="34" charset="0"/>
              </a:rPr>
              <a:t>etapy/projektu</a:t>
            </a:r>
            <a:endParaRPr lang="cs-CZ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033036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ovéPole 3">
            <a:extLst>
              <a:ext uri="{FF2B5EF4-FFF2-40B4-BE49-F238E27FC236}">
                <a16:creationId xmlns:a16="http://schemas.microsoft.com/office/drawing/2014/main" id="{6DB45F6E-7C5C-4CCF-889A-9E0300EF88F4}"/>
              </a:ext>
            </a:extLst>
          </p:cNvPr>
          <p:cNvSpPr txBox="1"/>
          <p:nvPr/>
        </p:nvSpPr>
        <p:spPr>
          <a:xfrm>
            <a:off x="720000" y="720000"/>
            <a:ext cx="770400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3000" b="1" dirty="0" smtClean="0">
                <a:solidFill>
                  <a:srgbClr val="1D70B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6. výzva IROP</a:t>
            </a:r>
          </a:p>
          <a:p>
            <a:pPr algn="ctr"/>
            <a:r>
              <a:rPr lang="cs-CZ" sz="2000" b="1" dirty="0">
                <a:solidFill>
                  <a:srgbClr val="1D70B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Zlepšení řídicích a administrativních schopností </a:t>
            </a:r>
            <a:r>
              <a:rPr lang="cs-CZ" sz="2000" b="1" dirty="0" smtClean="0">
                <a:solidFill>
                  <a:srgbClr val="1D70B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</a:t>
            </a:r>
            <a:endParaRPr lang="cs-CZ" sz="3000" b="1" dirty="0">
              <a:solidFill>
                <a:srgbClr val="1D70B8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2F173DD9-077B-4C7B-84BB-77CB6F2E5781}"/>
              </a:ext>
            </a:extLst>
          </p:cNvPr>
          <p:cNvSpPr txBox="1"/>
          <p:nvPr/>
        </p:nvSpPr>
        <p:spPr>
          <a:xfrm>
            <a:off x="408768" y="1653366"/>
            <a:ext cx="8287176" cy="46628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cs-CZ" dirty="0" smtClean="0">
                <a:latin typeface="Arial" panose="020B0604020202020204" pitchFamily="34" charset="0"/>
                <a:cs typeface="Arial" panose="020B0604020202020204" pitchFamily="34" charset="0"/>
              </a:rPr>
              <a:t>29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. 10. 2019 </a:t>
            </a:r>
            <a:r>
              <a:rPr lang="cs-CZ" dirty="0" smtClean="0">
                <a:latin typeface="Arial" panose="020B0604020202020204" pitchFamily="34" charset="0"/>
                <a:cs typeface="Arial" panose="020B0604020202020204" pitchFamily="34" charset="0"/>
              </a:rPr>
              <a:t>došlo k aktualizaci 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6. </a:t>
            </a:r>
            <a:r>
              <a:rPr lang="cs-CZ" dirty="0" smtClean="0">
                <a:latin typeface="Arial" panose="020B0604020202020204" pitchFamily="34" charset="0"/>
                <a:cs typeface="Arial" panose="020B0604020202020204" pitchFamily="34" charset="0"/>
              </a:rPr>
              <a:t>výzvy IROP a souvisejících Specifických pravidel pro žadatele a příjemce – verze 1.8 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cs-CZ" dirty="0" smtClean="0">
                <a:latin typeface="Arial" panose="020B0604020202020204" pitchFamily="34" charset="0"/>
                <a:cs typeface="Arial" panose="020B0604020202020204" pitchFamily="34" charset="0"/>
              </a:rPr>
              <a:t>Ke změnám výzvy i pravidel může docházet i po ukončení příjmu žádostí </a:t>
            </a:r>
            <a:br>
              <a:rPr lang="cs-CZ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dirty="0" smtClean="0">
                <a:latin typeface="Arial" panose="020B0604020202020204" pitchFamily="34" charset="0"/>
                <a:cs typeface="Arial" panose="020B0604020202020204" pitchFamily="34" charset="0"/>
              </a:rPr>
              <a:t>o podporu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Vydání revize </a:t>
            </a:r>
            <a:r>
              <a:rPr lang="cs-CZ" dirty="0" smtClean="0">
                <a:latin typeface="Arial" panose="020B0604020202020204" pitchFamily="34" charset="0"/>
                <a:cs typeface="Arial" panose="020B0604020202020204" pitchFamily="34" charset="0"/>
              </a:rPr>
              <a:t>1.13 Obecných 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pravidel pro žadatele a příjemce IROP </a:t>
            </a:r>
            <a:r>
              <a:rPr lang="cs-CZ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cs-CZ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dirty="0" smtClean="0">
                <a:latin typeface="Arial" panose="020B0604020202020204" pitchFamily="34" charset="0"/>
                <a:cs typeface="Arial" panose="020B0604020202020204" pitchFamily="34" charset="0"/>
              </a:rPr>
              <a:t>15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cs-CZ" dirty="0" smtClean="0">
                <a:latin typeface="Arial" panose="020B0604020202020204" pitchFamily="34" charset="0"/>
                <a:cs typeface="Arial" panose="020B0604020202020204" pitchFamily="34" charset="0"/>
              </a:rPr>
              <a:t>10. 2019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cs-CZ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cs-CZ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 uzavření státního rozpočtu v letošním roce - poslední platby mohou být vystaveny nejpozději 11. 12. 2019 (pro předložení na CRR byl stanoven termín 8. 11. 2019</a:t>
            </a:r>
            <a:r>
              <a:rPr lang="cs-CZ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cs-CZ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cs-CZ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244656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ovéPole 5">
            <a:extLst>
              <a:ext uri="{FF2B5EF4-FFF2-40B4-BE49-F238E27FC236}">
                <a16:creationId xmlns:a16="http://schemas.microsoft.com/office/drawing/2014/main" id="{2F173DD9-077B-4C7B-84BB-77CB6F2E5781}"/>
              </a:ext>
            </a:extLst>
          </p:cNvPr>
          <p:cNvSpPr txBox="1"/>
          <p:nvPr/>
        </p:nvSpPr>
        <p:spPr>
          <a:xfrm>
            <a:off x="720000" y="1774100"/>
            <a:ext cx="7704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cs-CZ" sz="20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9" name="Tabulka 1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98549009"/>
              </p:ext>
            </p:extLst>
          </p:nvPr>
        </p:nvGraphicFramePr>
        <p:xfrm>
          <a:off x="536783" y="1377696"/>
          <a:ext cx="8070433" cy="472309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929549">
                  <a:extLst>
                    <a:ext uri="{9D8B030D-6E8A-4147-A177-3AD203B41FA5}">
                      <a16:colId xmlns:a16="http://schemas.microsoft.com/office/drawing/2014/main" val="2653958908"/>
                    </a:ext>
                  </a:extLst>
                </a:gridCol>
                <a:gridCol w="2658391">
                  <a:extLst>
                    <a:ext uri="{9D8B030D-6E8A-4147-A177-3AD203B41FA5}">
                      <a16:colId xmlns:a16="http://schemas.microsoft.com/office/drawing/2014/main" val="3666572929"/>
                    </a:ext>
                  </a:extLst>
                </a:gridCol>
                <a:gridCol w="3482493">
                  <a:extLst>
                    <a:ext uri="{9D8B030D-6E8A-4147-A177-3AD203B41FA5}">
                      <a16:colId xmlns:a16="http://schemas.microsoft.com/office/drawing/2014/main" val="2072759571"/>
                    </a:ext>
                  </a:extLst>
                </a:gridCol>
              </a:tblGrid>
              <a:tr h="63699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Položka</a:t>
                      </a:r>
                      <a:endParaRPr lang="cs-CZ" sz="1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Popis změny</a:t>
                      </a:r>
                      <a:endParaRPr lang="cs-CZ" sz="1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Zdůvodnění změny</a:t>
                      </a:r>
                      <a:endParaRPr lang="cs-CZ" sz="1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78129264"/>
                  </a:ext>
                </a:extLst>
              </a:tr>
              <a:tr h="1787699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cs-CZ" sz="1600" b="1" kern="1200" dirty="0">
                          <a:solidFill>
                            <a:schemeClr val="lt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Celková částka dotace z Evropského fondu pro regionální rozvoj a státního rozpočtu  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Navýšení alokace výzvy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lvl="0" indent="0" algn="l">
                        <a:spcAft>
                          <a:spcPts val="0"/>
                        </a:spcAft>
                        <a:buFont typeface="Symbol" panose="05050102010706020507" pitchFamily="18" charset="2"/>
                        <a:buNone/>
                      </a:pPr>
                      <a:r>
                        <a:rPr lang="cs-CZ" sz="16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Navýšení alokace výzvy v souladu s alokací stanovenou pro MAS ve SC 4.2 pro potřeby navazujících projektů MAS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171751261"/>
                  </a:ext>
                </a:extLst>
              </a:tr>
              <a:tr h="1340733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cs-CZ" sz="1600" b="1" kern="1200" dirty="0">
                          <a:solidFill>
                            <a:schemeClr val="lt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Časová způsobilost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Doplnění časové způsobilosti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lvl="0" indent="0" algn="l">
                        <a:spcAft>
                          <a:spcPts val="0"/>
                        </a:spcAft>
                        <a:buFont typeface="Symbol" panose="05050102010706020507" pitchFamily="18" charset="2"/>
                        <a:buNone/>
                      </a:pPr>
                      <a:r>
                        <a:rPr lang="cs-CZ" sz="16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Doplnění a upřesnění časové způsobilosti související s přidáním nové aktivity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771968828"/>
                  </a:ext>
                </a:extLst>
              </a:tr>
              <a:tr h="957667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cs-CZ" sz="1600" b="1" kern="1200" dirty="0">
                          <a:solidFill>
                            <a:schemeClr val="lt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Kontakty pro poskytování informací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Aktualizace údajů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lvl="0" indent="0" algn="l">
                        <a:spcAft>
                          <a:spcPts val="0"/>
                        </a:spcAft>
                        <a:buFont typeface="Symbol" panose="05050102010706020507" pitchFamily="18" charset="2"/>
                        <a:buNone/>
                      </a:pPr>
                      <a:r>
                        <a:rPr lang="cs-CZ" sz="16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Aktualizace webových stránek CRR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586468179"/>
                  </a:ext>
                </a:extLst>
              </a:tr>
            </a:tbl>
          </a:graphicData>
        </a:graphic>
      </p:graphicFrame>
      <p:sp>
        <p:nvSpPr>
          <p:cNvPr id="5" name="TextovéPole 4">
            <a:extLst>
              <a:ext uri="{FF2B5EF4-FFF2-40B4-BE49-F238E27FC236}">
                <a16:creationId xmlns:a16="http://schemas.microsoft.com/office/drawing/2014/main" id="{6DB45F6E-7C5C-4CCF-889A-9E0300EF88F4}"/>
              </a:ext>
            </a:extLst>
          </p:cNvPr>
          <p:cNvSpPr txBox="1"/>
          <p:nvPr/>
        </p:nvSpPr>
        <p:spPr>
          <a:xfrm>
            <a:off x="720000" y="720000"/>
            <a:ext cx="77040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3000" b="1" dirty="0" smtClean="0">
                <a:solidFill>
                  <a:srgbClr val="1D70B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Revize 6. výzvy IROP</a:t>
            </a:r>
          </a:p>
        </p:txBody>
      </p:sp>
    </p:spTree>
    <p:extLst>
      <p:ext uri="{BB962C8B-B14F-4D97-AF65-F5344CB8AC3E}">
        <p14:creationId xmlns:p14="http://schemas.microsoft.com/office/powerpoint/2010/main" val="25083719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ulk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00911384"/>
              </p:ext>
            </p:extLst>
          </p:nvPr>
        </p:nvGraphicFramePr>
        <p:xfrm>
          <a:off x="426720" y="1609344"/>
          <a:ext cx="8290560" cy="421981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03454">
                  <a:extLst>
                    <a:ext uri="{9D8B030D-6E8A-4147-A177-3AD203B41FA5}">
                      <a16:colId xmlns:a16="http://schemas.microsoft.com/office/drawing/2014/main" val="416352391"/>
                    </a:ext>
                  </a:extLst>
                </a:gridCol>
                <a:gridCol w="3301768">
                  <a:extLst>
                    <a:ext uri="{9D8B030D-6E8A-4147-A177-3AD203B41FA5}">
                      <a16:colId xmlns:a16="http://schemas.microsoft.com/office/drawing/2014/main" val="1159402530"/>
                    </a:ext>
                  </a:extLst>
                </a:gridCol>
                <a:gridCol w="4185338">
                  <a:extLst>
                    <a:ext uri="{9D8B030D-6E8A-4147-A177-3AD203B41FA5}">
                      <a16:colId xmlns:a16="http://schemas.microsoft.com/office/drawing/2014/main" val="1727390924"/>
                    </a:ext>
                  </a:extLst>
                </a:gridCol>
              </a:tblGrid>
              <a:tr h="57213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6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Číslo kap.</a:t>
                      </a:r>
                      <a:endParaRPr lang="cs-CZ" sz="16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6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Kapitola</a:t>
                      </a:r>
                      <a:endParaRPr lang="cs-CZ" sz="16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Zdůvodnění změny</a:t>
                      </a:r>
                      <a:endParaRPr lang="cs-CZ" sz="16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104289083"/>
                  </a:ext>
                </a:extLst>
              </a:tr>
              <a:tr h="65562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323975" algn="l"/>
                        </a:tabLst>
                      </a:pPr>
                      <a:r>
                        <a:rPr lang="en-US" sz="16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</a:t>
                      </a:r>
                      <a:r>
                        <a:rPr lang="cs-CZ" sz="16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cs-CZ" sz="1600" dirty="0">
                        <a:effectLst/>
                        <a:latin typeface="Arial" panose="020B0604020202020204" pitchFamily="34" charset="0"/>
                        <a:ea typeface="MS Mincho"/>
                        <a:cs typeface="Arial" panose="020B0604020202020204" pitchFamily="34" charset="0"/>
                      </a:endParaRPr>
                    </a:p>
                  </a:txBody>
                  <a:tcPr marL="42506" marR="42506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1323975" algn="l"/>
                        </a:tabLst>
                      </a:pPr>
                      <a:r>
                        <a:rPr lang="cs-CZ" sz="1600" noProof="0" dirty="0" smtClean="0">
                          <a:effectLst/>
                          <a:latin typeface="Arial" panose="020B0604020202020204" pitchFamily="34" charset="0"/>
                          <a:ea typeface="MS Mincho"/>
                          <a:cs typeface="Arial" panose="020B0604020202020204" pitchFamily="34" charset="0"/>
                        </a:rPr>
                        <a:t>Podporované aktivity</a:t>
                      </a:r>
                      <a:endParaRPr lang="cs-CZ" sz="1600" noProof="0" dirty="0">
                        <a:effectLst/>
                        <a:latin typeface="Arial" panose="020B0604020202020204" pitchFamily="34" charset="0"/>
                        <a:ea typeface="MS Mincho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1323975" algn="l"/>
                        </a:tabLst>
                      </a:pPr>
                      <a:r>
                        <a:rPr lang="en-US" sz="1600">
                          <a:effectLst/>
                          <a:latin typeface="Arial" panose="020B0604020202020204" pitchFamily="34" charset="0"/>
                          <a:ea typeface="MS Mincho"/>
                          <a:cs typeface="Arial" panose="020B0604020202020204" pitchFamily="34" charset="0"/>
                        </a:rPr>
                        <a:t>Doplněna nová aktivita do přípravných, podpůrných činností MAS</a:t>
                      </a:r>
                      <a:endParaRPr lang="cs-CZ" sz="1600">
                        <a:effectLst/>
                        <a:latin typeface="Arial" panose="020B0604020202020204" pitchFamily="34" charset="0"/>
                        <a:ea typeface="MS Mincho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701703623"/>
                  </a:ext>
                </a:extLst>
              </a:tr>
              <a:tr h="114281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323975" algn="l"/>
                        </a:tabLst>
                      </a:pPr>
                      <a:r>
                        <a:rPr lang="cs-CZ" sz="16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2.5</a:t>
                      </a:r>
                      <a:endParaRPr lang="cs-CZ" sz="1600" dirty="0">
                        <a:effectLst/>
                        <a:latin typeface="Arial" panose="020B0604020202020204" pitchFamily="34" charset="0"/>
                        <a:ea typeface="MS Mincho"/>
                        <a:cs typeface="Arial" panose="020B0604020202020204" pitchFamily="34" charset="0"/>
                      </a:endParaRPr>
                    </a:p>
                  </a:txBody>
                  <a:tcPr marL="42506" marR="42506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1323975" algn="l"/>
                        </a:tabLst>
                      </a:pPr>
                      <a:r>
                        <a:rPr lang="cs-CZ" sz="1600" noProof="0" dirty="0" smtClean="0">
                          <a:effectLst/>
                          <a:latin typeface="Arial" panose="020B0604020202020204" pitchFamily="34" charset="0"/>
                          <a:ea typeface="MS Mincho"/>
                          <a:cs typeface="Arial" panose="020B0604020202020204" pitchFamily="34" charset="0"/>
                        </a:rPr>
                        <a:t>Způsobilé výdaje</a:t>
                      </a:r>
                      <a:endParaRPr lang="cs-CZ" sz="1600" noProof="0" dirty="0">
                        <a:effectLst/>
                        <a:latin typeface="Arial" panose="020B0604020202020204" pitchFamily="34" charset="0"/>
                        <a:ea typeface="MS Mincho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1323975" algn="l"/>
                        </a:tabLst>
                      </a:pPr>
                      <a:r>
                        <a:rPr lang="en-US" sz="1600">
                          <a:effectLst/>
                          <a:latin typeface="Arial" panose="020B0604020202020204" pitchFamily="34" charset="0"/>
                          <a:ea typeface="MS Mincho"/>
                          <a:cs typeface="Arial" panose="020B0604020202020204" pitchFamily="34" charset="0"/>
                        </a:rPr>
                        <a:t>Úprava časové způsobilosti výdajů souvisejících s novou aktivitou, úprava způsobilých a nezpůsobilých výdajů, úprava doporučených limitů</a:t>
                      </a:r>
                      <a:endParaRPr lang="cs-CZ" sz="1600">
                        <a:effectLst/>
                        <a:latin typeface="Arial" panose="020B0604020202020204" pitchFamily="34" charset="0"/>
                        <a:ea typeface="MS Mincho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40541760"/>
                  </a:ext>
                </a:extLst>
              </a:tr>
              <a:tr h="57141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323975" algn="l"/>
                        </a:tabLst>
                      </a:pPr>
                      <a:r>
                        <a:rPr lang="cs-CZ" sz="1600" dirty="0" smtClean="0"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</a:t>
                      </a:r>
                      <a:endParaRPr lang="cs-CZ" sz="1600" dirty="0">
                        <a:effectLst/>
                        <a:latin typeface="Arial" panose="020B0604020202020204" pitchFamily="34" charset="0"/>
                        <a:ea typeface="MS Mincho"/>
                        <a:cs typeface="Arial" panose="020B0604020202020204" pitchFamily="34" charset="0"/>
                      </a:endParaRPr>
                    </a:p>
                  </a:txBody>
                  <a:tcPr marL="42506" marR="42506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1323975" algn="l"/>
                        </a:tabLst>
                      </a:pPr>
                      <a:r>
                        <a:rPr lang="cs-CZ" sz="1600" noProof="0" dirty="0" smtClean="0">
                          <a:effectLst/>
                          <a:latin typeface="Arial" panose="020B0604020202020204" pitchFamily="34" charset="0"/>
                          <a:ea typeface="MS Mincho"/>
                          <a:cs typeface="Arial" panose="020B0604020202020204" pitchFamily="34" charset="0"/>
                        </a:rPr>
                        <a:t>Kombinované financování</a:t>
                      </a:r>
                      <a:endParaRPr lang="cs-CZ" sz="1600" noProof="0" dirty="0">
                        <a:effectLst/>
                        <a:latin typeface="Arial" panose="020B0604020202020204" pitchFamily="34" charset="0"/>
                        <a:ea typeface="MS Mincho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1323975" algn="l"/>
                        </a:tabLst>
                      </a:pPr>
                      <a:r>
                        <a:rPr lang="en-US" sz="1600">
                          <a:effectLst/>
                          <a:latin typeface="Arial" panose="020B0604020202020204" pitchFamily="34" charset="0"/>
                          <a:ea typeface="MS Mincho"/>
                          <a:cs typeface="Arial" panose="020B0604020202020204" pitchFamily="34" charset="0"/>
                        </a:rPr>
                        <a:t>Omezení počtu průběžných plateb pro administrativní zjednodušení</a:t>
                      </a:r>
                      <a:endParaRPr lang="cs-CZ" sz="1600">
                        <a:effectLst/>
                        <a:latin typeface="Arial" panose="020B0604020202020204" pitchFamily="34" charset="0"/>
                        <a:ea typeface="MS Mincho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216003523"/>
                  </a:ext>
                </a:extLst>
              </a:tr>
              <a:tr h="38334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323975" algn="l"/>
                        </a:tabLst>
                      </a:pPr>
                      <a:r>
                        <a:rPr lang="cs-CZ" sz="1600" dirty="0" smtClean="0"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8</a:t>
                      </a:r>
                      <a:endParaRPr lang="cs-CZ" sz="1600" dirty="0">
                        <a:effectLst/>
                        <a:latin typeface="Arial" panose="020B0604020202020204" pitchFamily="34" charset="0"/>
                        <a:ea typeface="MS Mincho"/>
                        <a:cs typeface="Arial" panose="020B0604020202020204" pitchFamily="34" charset="0"/>
                      </a:endParaRPr>
                    </a:p>
                  </a:txBody>
                  <a:tcPr marL="42506" marR="42506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1323975" algn="l"/>
                        </a:tabLst>
                      </a:pPr>
                      <a:r>
                        <a:rPr lang="cs-CZ" sz="1600" noProof="0" dirty="0" smtClean="0">
                          <a:effectLst/>
                          <a:latin typeface="Arial" panose="020B0604020202020204" pitchFamily="34" charset="0"/>
                          <a:ea typeface="MS Mincho"/>
                          <a:cs typeface="Arial" panose="020B0604020202020204" pitchFamily="34" charset="0"/>
                        </a:rPr>
                        <a:t>Účetnictví</a:t>
                      </a:r>
                      <a:endParaRPr lang="cs-CZ" sz="1600" noProof="0" dirty="0">
                        <a:effectLst/>
                        <a:latin typeface="Arial" panose="020B0604020202020204" pitchFamily="34" charset="0"/>
                        <a:ea typeface="MS Mincho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1323975" algn="l"/>
                        </a:tabLst>
                      </a:pPr>
                      <a:r>
                        <a:rPr lang="cs-CZ" sz="1600" noProof="0" dirty="0" smtClean="0">
                          <a:effectLst/>
                          <a:latin typeface="Arial" panose="020B0604020202020204" pitchFamily="34" charset="0"/>
                          <a:ea typeface="MS Mincho"/>
                          <a:cs typeface="Arial" panose="020B0604020202020204" pitchFamily="34" charset="0"/>
                        </a:rPr>
                        <a:t>Zajištění souladu </a:t>
                      </a:r>
                      <a:r>
                        <a:rPr lang="en-US" sz="1600" dirty="0" smtClean="0">
                          <a:effectLst/>
                          <a:latin typeface="Arial" panose="020B0604020202020204" pitchFamily="34" charset="0"/>
                          <a:ea typeface="MS Mincho"/>
                          <a:cs typeface="Arial" panose="020B0604020202020204" pitchFamily="34" charset="0"/>
                        </a:rPr>
                        <a:t>s </a:t>
                      </a:r>
                      <a:r>
                        <a:rPr lang="en-US" sz="1600" dirty="0">
                          <a:effectLst/>
                          <a:latin typeface="Arial" panose="020B0604020202020204" pitchFamily="34" charset="0"/>
                          <a:ea typeface="MS Mincho"/>
                          <a:cs typeface="Arial" panose="020B0604020202020204" pitchFamily="34" charset="0"/>
                        </a:rPr>
                        <a:t>OM IROP</a:t>
                      </a:r>
                      <a:endParaRPr lang="cs-CZ" sz="1600" dirty="0">
                        <a:effectLst/>
                        <a:latin typeface="Arial" panose="020B0604020202020204" pitchFamily="34" charset="0"/>
                        <a:ea typeface="MS Mincho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064249228"/>
                  </a:ext>
                </a:extLst>
              </a:tr>
              <a:tr h="89447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323975" algn="l"/>
                        </a:tabLst>
                      </a:pPr>
                      <a:r>
                        <a:rPr lang="cs-CZ" sz="1600" dirty="0" smtClean="0"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P12</a:t>
                      </a:r>
                      <a:endParaRPr lang="cs-CZ" sz="1600" dirty="0">
                        <a:effectLst/>
                        <a:latin typeface="Arial" panose="020B0604020202020204" pitchFamily="34" charset="0"/>
                        <a:ea typeface="MS Mincho"/>
                        <a:cs typeface="Arial" panose="020B0604020202020204" pitchFamily="34" charset="0"/>
                      </a:endParaRPr>
                    </a:p>
                  </a:txBody>
                  <a:tcPr marL="42506" marR="42506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1323975" algn="l"/>
                        </a:tabLst>
                      </a:pPr>
                      <a:r>
                        <a:rPr lang="cs-CZ" sz="1600" dirty="0">
                          <a:effectLst/>
                          <a:latin typeface="Arial" panose="020B0604020202020204" pitchFamily="34" charset="0"/>
                          <a:ea typeface="MS Mincho"/>
                          <a:cs typeface="Arial" panose="020B0604020202020204" pitchFamily="34" charset="0"/>
                        </a:rPr>
                        <a:t>Potvrzení o převzetí nebo vykonání předmětu dohody - vzor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1323975" algn="l"/>
                        </a:tabLst>
                      </a:pPr>
                      <a:r>
                        <a:rPr lang="cs-CZ" sz="1600" dirty="0">
                          <a:effectLst/>
                          <a:latin typeface="Arial" panose="020B0604020202020204" pitchFamily="34" charset="0"/>
                          <a:ea typeface="MS Mincho"/>
                          <a:cs typeface="Arial" panose="020B0604020202020204" pitchFamily="34" charset="0"/>
                        </a:rPr>
                        <a:t>Doplnění přílohy jako vzoru pro dokládání potvrzení namísto výkazů práce u mzdových výdajů za DPČ/DPP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840146498"/>
                  </a:ext>
                </a:extLst>
              </a:tr>
            </a:tbl>
          </a:graphicData>
        </a:graphic>
      </p:graphicFrame>
      <p:sp>
        <p:nvSpPr>
          <p:cNvPr id="5" name="TextovéPole 4">
            <a:extLst>
              <a:ext uri="{FF2B5EF4-FFF2-40B4-BE49-F238E27FC236}">
                <a16:creationId xmlns:a16="http://schemas.microsoft.com/office/drawing/2014/main" id="{6DB45F6E-7C5C-4CCF-889A-9E0300EF88F4}"/>
              </a:ext>
            </a:extLst>
          </p:cNvPr>
          <p:cNvSpPr txBox="1"/>
          <p:nvPr/>
        </p:nvSpPr>
        <p:spPr>
          <a:xfrm>
            <a:off x="720000" y="720000"/>
            <a:ext cx="77040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3000" b="1" dirty="0" smtClean="0">
                <a:solidFill>
                  <a:srgbClr val="1D70B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Revize Pravidel 6. výzvy IROP</a:t>
            </a:r>
          </a:p>
        </p:txBody>
      </p:sp>
    </p:spTree>
    <p:extLst>
      <p:ext uri="{BB962C8B-B14F-4D97-AF65-F5344CB8AC3E}">
        <p14:creationId xmlns:p14="http://schemas.microsoft.com/office/powerpoint/2010/main" val="17770943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ovéPole 4">
            <a:extLst>
              <a:ext uri="{FF2B5EF4-FFF2-40B4-BE49-F238E27FC236}">
                <a16:creationId xmlns:a16="http://schemas.microsoft.com/office/drawing/2014/main" id="{6DB45F6E-7C5C-4CCF-889A-9E0300EF88F4}"/>
              </a:ext>
            </a:extLst>
          </p:cNvPr>
          <p:cNvSpPr txBox="1"/>
          <p:nvPr/>
        </p:nvSpPr>
        <p:spPr>
          <a:xfrm>
            <a:off x="720000" y="720000"/>
            <a:ext cx="77040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3000" b="1" dirty="0" smtClean="0">
                <a:solidFill>
                  <a:srgbClr val="1D70B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Revize Pravidel 6. výzvy IROP</a:t>
            </a:r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2F173DD9-077B-4C7B-84BB-77CB6F2E5781}"/>
              </a:ext>
            </a:extLst>
          </p:cNvPr>
          <p:cNvSpPr txBox="1"/>
          <p:nvPr/>
        </p:nvSpPr>
        <p:spPr>
          <a:xfrm>
            <a:off x="408768" y="1653366"/>
            <a:ext cx="8287176" cy="46628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Doplnění nové aktivity </a:t>
            </a:r>
            <a:r>
              <a:rPr lang="cs-CZ" i="1" dirty="0">
                <a:latin typeface="Arial" panose="020B0604020202020204" pitchFamily="34" charset="0"/>
                <a:cs typeface="Arial" panose="020B0604020202020204" pitchFamily="34" charset="0"/>
              </a:rPr>
              <a:t>„Příprava strategie CLLD pro programové období 2021 – 2027“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Výdaje na aktivitu budou způsobilé, pokud vzniknou a budou uhrazeny příjemcem do 31. 12. 2020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Nutné nastavení vymezení pro podporu z OPTP 21+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Pokud bude v průběhu roku 2020 zjištěna nutnost prodloužení, je možné způsobilost prodloužit do 31. 12. 2021 – dohoda s OPTP, NS MAS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MAS si tuto </a:t>
            </a:r>
            <a:r>
              <a:rPr lang="cs-CZ" dirty="0" smtClean="0">
                <a:latin typeface="Arial" panose="020B0604020202020204" pitchFamily="34" charset="0"/>
                <a:cs typeface="Arial" panose="020B0604020202020204" pitchFamily="34" charset="0"/>
              </a:rPr>
              <a:t>aktivitu 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v případě využití musí přidat do Podkladů pro hodnocení prostřednictvím </a:t>
            </a:r>
            <a:r>
              <a:rPr lang="cs-CZ" dirty="0" err="1">
                <a:latin typeface="Arial" panose="020B0604020202020204" pitchFamily="34" charset="0"/>
                <a:cs typeface="Arial" panose="020B0604020202020204" pitchFamily="34" charset="0"/>
              </a:rPr>
              <a:t>ŽoZ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 + do náplní práce zaměstnanců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Semináře budou započítávány do indikátoru 82000 – musí být splněny všechny náležitosti související s dokladováním</a:t>
            </a:r>
          </a:p>
        </p:txBody>
      </p:sp>
    </p:spTree>
    <p:extLst>
      <p:ext uri="{BB962C8B-B14F-4D97-AF65-F5344CB8AC3E}">
        <p14:creationId xmlns:p14="http://schemas.microsoft.com/office/powerpoint/2010/main" val="19093321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Office">
  <a:themeElements>
    <a:clrScheme name="Motiv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Motiv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tiv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4031</TotalTime>
  <Words>2519</Words>
  <Application>Microsoft Office PowerPoint</Application>
  <PresentationFormat>Předvádění na obrazovce (4:3)</PresentationFormat>
  <Paragraphs>268</Paragraphs>
  <Slides>36</Slides>
  <Notes>30</Notes>
  <HiddenSlides>0</HiddenSlides>
  <MMClips>0</MMClips>
  <ScaleCrop>false</ScaleCrop>
  <HeadingPairs>
    <vt:vector size="6" baseType="variant">
      <vt:variant>
        <vt:lpstr>Použitá písma</vt:lpstr>
      </vt:variant>
      <vt:variant>
        <vt:i4>6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36</vt:i4>
      </vt:variant>
    </vt:vector>
  </HeadingPairs>
  <TitlesOfParts>
    <vt:vector size="43" baseType="lpstr">
      <vt:lpstr>Arial</vt:lpstr>
      <vt:lpstr>Calibri</vt:lpstr>
      <vt:lpstr>Calibri Light</vt:lpstr>
      <vt:lpstr>MS Mincho</vt:lpstr>
      <vt:lpstr>Symbol</vt:lpstr>
      <vt:lpstr>Times New Roman</vt:lpstr>
      <vt:lpstr>Motiv Office</vt:lpstr>
      <vt:lpstr>Prezentace aplikace PowerPoint</vt:lpstr>
      <vt:lpstr>Program</vt:lpstr>
      <vt:lpstr>Revize Specifických pravidel pro žadatele a příjemce 6. výzvy IROP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Závazné stanovisko ŘO IROP č. 16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Příklady porušení Podmínek Rozhodnutí o poskytnutí dotace 6. výzvy ŘO IROP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Informace k budoucímu období  2021 – 2027 ve vztahu k provozním  a animačním výdajům MAS</vt:lpstr>
      <vt:lpstr>Prezentace aplikace PowerPoint</vt:lpstr>
      <vt:lpstr>Prezentace aplikace PowerPoint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M S</dc:creator>
  <cp:lastModifiedBy>Partlová Zuzana</cp:lastModifiedBy>
  <cp:revision>357</cp:revision>
  <cp:lastPrinted>2019-05-06T11:09:23Z</cp:lastPrinted>
  <dcterms:created xsi:type="dcterms:W3CDTF">2018-01-10T11:40:26Z</dcterms:created>
  <dcterms:modified xsi:type="dcterms:W3CDTF">2019-11-26T09:23:59Z</dcterms:modified>
</cp:coreProperties>
</file>