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3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  <p:sldMasterId id="2147483661" r:id="rId2"/>
    <p:sldMasterId id="2147483687" r:id="rId3"/>
    <p:sldMasterId id="2147483700" r:id="rId4"/>
  </p:sldMasterIdLst>
  <p:notesMasterIdLst>
    <p:notesMasterId r:id="rId32"/>
  </p:notesMasterIdLst>
  <p:handoutMasterIdLst>
    <p:handoutMasterId r:id="rId33"/>
  </p:handoutMasterIdLst>
  <p:sldIdLst>
    <p:sldId id="285" r:id="rId5"/>
    <p:sldId id="298" r:id="rId6"/>
    <p:sldId id="299" r:id="rId7"/>
    <p:sldId id="297" r:id="rId8"/>
    <p:sldId id="261" r:id="rId9"/>
    <p:sldId id="265" r:id="rId10"/>
    <p:sldId id="294" r:id="rId11"/>
    <p:sldId id="267" r:id="rId12"/>
    <p:sldId id="301" r:id="rId13"/>
    <p:sldId id="302" r:id="rId14"/>
    <p:sldId id="303" r:id="rId15"/>
    <p:sldId id="300" r:id="rId16"/>
    <p:sldId id="268" r:id="rId17"/>
    <p:sldId id="304" r:id="rId18"/>
    <p:sldId id="269" r:id="rId19"/>
    <p:sldId id="270" r:id="rId20"/>
    <p:sldId id="271" r:id="rId21"/>
    <p:sldId id="272" r:id="rId22"/>
    <p:sldId id="273" r:id="rId23"/>
    <p:sldId id="305" r:id="rId24"/>
    <p:sldId id="274" r:id="rId25"/>
    <p:sldId id="288" r:id="rId26"/>
    <p:sldId id="295" r:id="rId27"/>
    <p:sldId id="291" r:id="rId28"/>
    <p:sldId id="292" r:id="rId29"/>
    <p:sldId id="293" r:id="rId30"/>
    <p:sldId id="307" r:id="rId3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82">
          <p15:clr>
            <a:srgbClr val="A4A3A4"/>
          </p15:clr>
        </p15:guide>
        <p15:guide id="2" pos="48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 snapToGrid="0" snapToObjects="1">
      <p:cViewPr varScale="1">
        <p:scale>
          <a:sx n="109" d="100"/>
          <a:sy n="109" d="100"/>
        </p:scale>
        <p:origin x="840" y="102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pPr/>
              <a:t>11/20/2019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pPr/>
              <a:t>11/20/2019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4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subtitle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 smtClean="0"/>
              <a:t>16/12/14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401137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02445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158262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263142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1136520" y="1265040"/>
            <a:ext cx="7383240" cy="43167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0084989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4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5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98413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17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8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19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860236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3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0334884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140925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0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1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92030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34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35" name="Obrázek 34"/>
          <p:cNvPicPr/>
          <p:nvPr/>
        </p:nvPicPr>
        <p:blipFill>
          <a:blip r:embed="rId2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36" name="Obrázek 35"/>
          <p:cNvPicPr/>
          <p:nvPr/>
        </p:nvPicPr>
        <p:blipFill>
          <a:blip r:embed="rId2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746660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12916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2" name="PlaceHolder 2"/>
          <p:cNvSpPr>
            <a:spLocks noGrp="1"/>
          </p:cNvSpPr>
          <p:nvPr>
            <p:ph type="subTitle"/>
          </p:nvPr>
        </p:nvSpPr>
        <p:spPr>
          <a:xfrm>
            <a:off x="457200" y="1604520"/>
            <a:ext cx="8229240" cy="397764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376454865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28222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4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9589547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064110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subTitle"/>
          </p:nvPr>
        </p:nvSpPr>
        <p:spPr>
          <a:xfrm>
            <a:off x="1136520" y="1265040"/>
            <a:ext cx="7383240" cy="431676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pPr algn="ctr"/>
            <a:endParaRPr/>
          </a:p>
        </p:txBody>
      </p:sp>
    </p:spTree>
    <p:extLst>
      <p:ext uri="{BB962C8B-B14F-4D97-AF65-F5344CB8AC3E}">
        <p14:creationId xmlns:p14="http://schemas.microsoft.com/office/powerpoint/2010/main" val="401772600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382961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397728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6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57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620039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852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454947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457200" y="3681720"/>
            <a:ext cx="82292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3021124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67352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69" name="PlaceHolder 5"/>
          <p:cNvSpPr>
            <a:spLocks noGrp="1"/>
          </p:cNvSpPr>
          <p:nvPr>
            <p:ph type="body"/>
          </p:nvPr>
        </p:nvSpPr>
        <p:spPr>
          <a:xfrm>
            <a:off x="457200" y="36817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263275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136520" y="1265040"/>
            <a:ext cx="7383240" cy="1469880"/>
          </a:xfrm>
          <a:prstGeom prst="rect">
            <a:avLst/>
          </a:prstGeom>
        </p:spPr>
        <p:txBody>
          <a:bodyPr wrap="none" lIns="0" tIns="0" rIns="0" bIns="0" anchor="ctr"/>
          <a:lstStyle/>
          <a:p>
            <a:endParaRPr/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4673520" y="1604520"/>
            <a:ext cx="4015440" cy="1896840"/>
          </a:xfrm>
          <a:prstGeom prst="rect">
            <a:avLst/>
          </a:prstGeom>
        </p:spPr>
        <p:txBody>
          <a:bodyPr wrap="none" lIns="0" tIns="0" rIns="0" bIns="0"/>
          <a:lstStyle/>
          <a:p>
            <a:endParaRPr/>
          </a:p>
        </p:txBody>
      </p:sp>
      <p:pic>
        <p:nvPicPr>
          <p:cNvPr id="73" name="Obrázek 72"/>
          <p:cNvPicPr/>
          <p:nvPr/>
        </p:nvPicPr>
        <p:blipFill>
          <a:blip r:embed="rId2"/>
          <a:stretch>
            <a:fillRect/>
          </a:stretch>
        </p:blipFill>
        <p:spPr>
          <a:xfrm>
            <a:off x="5492520" y="3681360"/>
            <a:ext cx="2377440" cy="1896840"/>
          </a:xfrm>
          <a:prstGeom prst="rect">
            <a:avLst/>
          </a:prstGeom>
          <a:ln>
            <a:noFill/>
          </a:ln>
        </p:spPr>
      </p:pic>
      <p:pic>
        <p:nvPicPr>
          <p:cNvPr id="74" name="Obrázek 73"/>
          <p:cNvPicPr/>
          <p:nvPr/>
        </p:nvPicPr>
        <p:blipFill>
          <a:blip r:embed="rId2"/>
          <a:stretch>
            <a:fillRect/>
          </a:stretch>
        </p:blipFill>
        <p:spPr>
          <a:xfrm>
            <a:off x="1276200" y="3681360"/>
            <a:ext cx="2377440" cy="1896840"/>
          </a:xfrm>
          <a:prstGeom prst="rect">
            <a:avLst/>
          </a:prstGeom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3038851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subtitle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 smtClean="0"/>
              <a:t>16/12/14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803202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836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460029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755397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613441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710222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7034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61280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dirty="0" smtClean="0">
                <a:solidFill>
                  <a:prstClr val="white"/>
                </a:solidFill>
              </a:rPr>
              <a:t>Centrum pro regionální rozvoj České republiky</a:t>
            </a:r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3591250" y="5840002"/>
            <a:ext cx="246494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dirty="0" smtClean="0">
                <a:solidFill>
                  <a:prstClr val="white"/>
                </a:solidFill>
              </a:rPr>
              <a:t>Vinohradská 46, 120 00  Praha 2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614045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dirty="0" smtClean="0">
                <a:solidFill>
                  <a:prstClr val="white"/>
                </a:solidFill>
              </a:rPr>
              <a:t>tel.: +420 221 580 201</a:t>
            </a: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8048299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dirty="0" smtClean="0">
                <a:solidFill>
                  <a:prstClr val="white"/>
                </a:solidFill>
              </a:rPr>
              <a:t>www.crr.cz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505031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E185D83E-7469-4EA2-960A-70D5806DC5B5}" type="datetime1">
              <a:rPr lang="cs-CZ" smtClean="0">
                <a:solidFill>
                  <a:prstClr val="black"/>
                </a:solidFill>
              </a:rPr>
              <a:pPr/>
              <a:t>20.11.2019</a:t>
            </a:fld>
            <a:endParaRPr lang="cs-CZ">
              <a:solidFill>
                <a:prstClr val="black"/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99CBE2-EBBE-4D23-A49E-D1AA126D0E87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788258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 err="1" smtClean="0"/>
              <a:t>Drag</a:t>
            </a:r>
            <a:r>
              <a:rPr lang="cs-CZ" dirty="0" smtClean="0"/>
              <a:t> </a:t>
            </a:r>
            <a:r>
              <a:rPr lang="cs-CZ" dirty="0" err="1" smtClean="0"/>
              <a:t>picture</a:t>
            </a:r>
            <a:r>
              <a:rPr lang="cs-CZ" dirty="0" smtClean="0"/>
              <a:t> to </a:t>
            </a:r>
            <a:r>
              <a:rPr lang="cs-CZ" dirty="0" err="1" smtClean="0"/>
              <a:t>placeholder</a:t>
            </a:r>
            <a:r>
              <a:rPr lang="cs-CZ" dirty="0" smtClean="0"/>
              <a:t> </a:t>
            </a:r>
            <a:r>
              <a:rPr lang="cs-CZ" dirty="0" err="1" smtClean="0"/>
              <a:t>or</a:t>
            </a:r>
            <a:r>
              <a:rPr lang="cs-CZ" dirty="0" smtClean="0"/>
              <a:t> </a:t>
            </a:r>
            <a:r>
              <a:rPr lang="cs-CZ" dirty="0" err="1" smtClean="0"/>
              <a:t>click</a:t>
            </a:r>
            <a:r>
              <a:rPr lang="cs-CZ" dirty="0" smtClean="0"/>
              <a:t> </a:t>
            </a:r>
            <a:r>
              <a:rPr lang="cs-CZ" dirty="0" err="1" smtClean="0"/>
              <a:t>icon</a:t>
            </a:r>
            <a:r>
              <a:rPr lang="cs-CZ" dirty="0" smtClean="0"/>
              <a:t> to </a:t>
            </a:r>
            <a:r>
              <a:rPr lang="cs-CZ" dirty="0" err="1" smtClean="0"/>
              <a:t>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61280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3591250" y="5840002"/>
            <a:ext cx="246494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dirty="0" smtClean="0">
                <a:solidFill>
                  <a:schemeClr val="bg1"/>
                </a:solidFill>
              </a:rPr>
              <a:t>Vinohradská 46, 120 00  Praha 2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614045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dirty="0" smtClean="0">
                <a:solidFill>
                  <a:schemeClr val="bg1"/>
                </a:solidFill>
              </a:rPr>
              <a:t>tel.: +420 221 580 201</a:t>
            </a: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8048299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3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22138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slideLayout" Target="../slideLayouts/slideLayout20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Relationship Id="rId14" Type="http://schemas.openxmlformats.org/officeDocument/2006/relationships/image" Target="../media/image2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34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37.xml"/><Relationship Id="rId10" Type="http://schemas.openxmlformats.org/officeDocument/2006/relationships/theme" Target="../theme/theme4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smtClean="0"/>
              <a:t>Second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685800" y="714960"/>
            <a:ext cx="7772040" cy="199692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</a:pPr>
            <a:r>
              <a:rPr lang="en-US" sz="4400" b="1">
                <a:solidFill>
                  <a:srgbClr val="FFFFFF"/>
                </a:solidFill>
                <a:latin typeface="Calibri"/>
              </a:rPr>
              <a:t>Klikněte pro úpravu formátu textu nadpisuClick to edit Master title style</a:t>
            </a:r>
            <a:endParaRPr/>
          </a:p>
        </p:txBody>
      </p:sp>
      <p:sp>
        <p:nvSpPr>
          <p:cNvPr id="4" name="PlaceHolder 2"/>
          <p:cNvSpPr>
            <a:spLocks noGrp="1"/>
          </p:cNvSpPr>
          <p:nvPr>
            <p:ph type="body"/>
          </p:nvPr>
        </p:nvSpPr>
        <p:spPr>
          <a:xfrm>
            <a:off x="685800" y="3309480"/>
            <a:ext cx="6632280" cy="145224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/>
              <a:t>Klikněte pro úpravu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/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/>
              <a:t>Třetí úroveň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/>
              <a:t>Čtvrtá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/>
              <a:t>Pátá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/>
              <a:t>Šestá úroveň</a:t>
            </a:r>
            <a:endParaRPr/>
          </a:p>
          <a:p>
            <a:pPr lvl="6">
              <a:buSzPct val="25000"/>
              <a:buFont typeface="StarSymbol"/>
              <a:buChar char=""/>
            </a:pPr>
            <a:r>
              <a:rPr lang="en-US"/>
              <a:t>Sedmá úroveň</a:t>
            </a:r>
            <a:endParaRPr/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156960" y="6356520"/>
            <a:ext cx="2006280" cy="3693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Klikněte pro úpravu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Třetí úroveň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Čtvrtá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Pátá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 sz="2200">
                <a:solidFill>
                  <a:srgbClr val="CCCCCC"/>
                </a:solidFill>
                <a:latin typeface="Calibri"/>
              </a:rPr>
              <a:t>Šestá úroveň</a:t>
            </a:r>
            <a:endParaRPr/>
          </a:p>
          <a:p>
            <a:pPr>
              <a:lnSpc>
                <a:spcPct val="100000"/>
              </a:lnSpc>
            </a:pPr>
            <a:r>
              <a:rPr lang="en-US" sz="2200">
                <a:solidFill>
                  <a:srgbClr val="CCCCCC"/>
                </a:solidFill>
                <a:latin typeface="Calibri"/>
              </a:rPr>
              <a:t>Sedmá úroveň16/12/14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1729392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/>
    <p:bodyStyle/>
    <p:otherStyle/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body"/>
          </p:nvPr>
        </p:nvSpPr>
        <p:spPr>
          <a:xfrm>
            <a:off x="986400" y="1306800"/>
            <a:ext cx="7700040" cy="4818960"/>
          </a:xfrm>
          <a:prstGeom prst="rect">
            <a:avLst/>
          </a:prstGeom>
        </p:spPr>
        <p:txBody>
          <a:bodyPr/>
          <a:lstStyle/>
          <a:p>
            <a:pPr>
              <a:buSzPct val="2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Calibri"/>
              </a:rPr>
              <a:t>Klikněte pro úpravu formátu textu osnovy</a:t>
            </a:r>
            <a:endParaRPr/>
          </a:p>
          <a:p>
            <a:pPr lvl="1">
              <a:buSzPct val="25000"/>
              <a:buFont typeface="StarSymbol"/>
              <a:buChar char=""/>
            </a:pPr>
            <a:r>
              <a:rPr lang="en-US">
                <a:solidFill>
                  <a:srgbClr val="000000"/>
                </a:solidFill>
                <a:latin typeface="Calibri"/>
              </a:rPr>
              <a:t>Druhá úroveň</a:t>
            </a:r>
            <a:endParaRPr/>
          </a:p>
          <a:p>
            <a:pPr lvl="2">
              <a:buSzPct val="2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Calibri"/>
              </a:rPr>
              <a:t>Třetí úroveň</a:t>
            </a:r>
            <a:endParaRPr/>
          </a:p>
          <a:p>
            <a:pPr lvl="3">
              <a:buSzPct val="25000"/>
              <a:buFont typeface="StarSymbol"/>
              <a:buChar char=""/>
            </a:pPr>
            <a:r>
              <a:rPr lang="en-US">
                <a:solidFill>
                  <a:srgbClr val="000000"/>
                </a:solidFill>
                <a:latin typeface="Calibri"/>
              </a:rPr>
              <a:t>Čtvrtá úroveň osnovy</a:t>
            </a:r>
            <a:endParaRPr/>
          </a:p>
          <a:p>
            <a:pPr lvl="4">
              <a:buSzPct val="2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Calibri"/>
              </a:rPr>
              <a:t>Pátá úroveň osnovy</a:t>
            </a:r>
            <a:endParaRPr/>
          </a:p>
          <a:p>
            <a:pPr lvl="5">
              <a:buSzPct val="25000"/>
              <a:buFont typeface="StarSymbol"/>
              <a:buChar char=""/>
            </a:pPr>
            <a:r>
              <a:rPr lang="en-US">
                <a:solidFill>
                  <a:srgbClr val="000000"/>
                </a:solidFill>
                <a:latin typeface="Calibri"/>
              </a:rPr>
              <a:t>Šestá úroveň</a:t>
            </a:r>
            <a:endParaRPr/>
          </a:p>
          <a:p>
            <a:pPr>
              <a:lnSpc>
                <a:spcPct val="100000"/>
              </a:lnSpc>
            </a:pPr>
            <a:r>
              <a:rPr lang="en-US">
                <a:solidFill>
                  <a:srgbClr val="000000"/>
                </a:solidFill>
                <a:latin typeface="Calibri"/>
              </a:rPr>
              <a:t>Sedmá úroveňClick to edit Master text styles</a:t>
            </a:r>
            <a:endParaRPr/>
          </a:p>
          <a:p>
            <a:pPr lvl="1">
              <a:lnSpc>
                <a:spcPct val="100000"/>
              </a:lnSpc>
              <a:buFont typeface="Arial"/>
              <a:buChar char="•"/>
            </a:pPr>
            <a:r>
              <a:rPr lang="en-US" sz="2000" b="1">
                <a:solidFill>
                  <a:srgbClr val="00529C"/>
                </a:solidFill>
                <a:latin typeface="Calibri"/>
              </a:rPr>
              <a:t>Second level</a:t>
            </a:r>
            <a:endParaRPr/>
          </a:p>
          <a:p>
            <a:pPr lvl="2">
              <a:lnSpc>
                <a:spcPct val="100000"/>
              </a:lnSpc>
              <a:buFont typeface="Arial"/>
              <a:buChar char="•"/>
            </a:pPr>
            <a:r>
              <a:rPr lang="en-US" sz="1600">
                <a:solidFill>
                  <a:srgbClr val="000000"/>
                </a:solidFill>
                <a:latin typeface="Calibri"/>
              </a:rPr>
              <a:t>Third level</a:t>
            </a:r>
            <a:endParaRPr/>
          </a:p>
          <a:p>
            <a:pPr lvl="3">
              <a:lnSpc>
                <a:spcPct val="100000"/>
              </a:lnSpc>
              <a:buFont typeface="Arial"/>
              <a:buChar char="–"/>
            </a:pPr>
            <a:r>
              <a:rPr lang="en-US" sz="1600">
                <a:solidFill>
                  <a:srgbClr val="000000"/>
                </a:solidFill>
                <a:latin typeface="Calibri"/>
              </a:rPr>
              <a:t>Fourth level</a:t>
            </a:r>
            <a:endParaRPr/>
          </a:p>
          <a:p>
            <a:pPr lvl="4">
              <a:lnSpc>
                <a:spcPct val="100000"/>
              </a:lnSpc>
              <a:buFont typeface="Arial"/>
              <a:buChar char="»"/>
            </a:pPr>
            <a:r>
              <a:rPr lang="en-US" sz="1600">
                <a:solidFill>
                  <a:srgbClr val="000000"/>
                </a:solidFill>
                <a:latin typeface="Calibri"/>
              </a:rPr>
              <a:t>Fifth level</a:t>
            </a:r>
            <a:endParaRPr/>
          </a:p>
        </p:txBody>
      </p:sp>
      <p:sp>
        <p:nvSpPr>
          <p:cNvPr id="38" name="PlaceHolder 2"/>
          <p:cNvSpPr>
            <a:spLocks noGrp="1"/>
          </p:cNvSpPr>
          <p:nvPr>
            <p:ph type="ftr"/>
          </p:nvPr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39" name="PlaceHolder 3"/>
          <p:cNvSpPr>
            <a:spLocks noGrp="1"/>
          </p:cNvSpPr>
          <p:nvPr>
            <p:ph type="title"/>
          </p:nvPr>
        </p:nvSpPr>
        <p:spPr>
          <a:xfrm>
            <a:off x="457200" y="262080"/>
            <a:ext cx="8229240" cy="821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en-US" sz="3600" b="1">
                <a:solidFill>
                  <a:srgbClr val="00529C"/>
                </a:solidFill>
                <a:latin typeface="Calibri"/>
              </a:rPr>
              <a:t>Klikněte pro úpravu formátu textu nadpisuClick to edit Master title style</a:t>
            </a:r>
            <a:endParaRPr/>
          </a:p>
        </p:txBody>
      </p:sp>
      <p:sp>
        <p:nvSpPr>
          <p:cNvPr id="40" name="PlaceHolder 4"/>
          <p:cNvSpPr>
            <a:spLocks noGrp="1"/>
          </p:cNvSpPr>
          <p:nvPr>
            <p:ph type="sldNum"/>
          </p:nvPr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E50416DE-003B-451E-BAA3-EFB3598CB657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‹#›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184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  <p:sldLayoutId id="2147483699" r:id="rId12"/>
  </p:sldLayoutIdLst>
  <p:txStyles>
    <p:titleStyle/>
    <p:bodyStyle/>
    <p:otherStyle/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1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smtClean="0"/>
              <a:t>Second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3560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1" r:id="rId1"/>
    <p:sldLayoutId id="2147483702" r:id="rId2"/>
    <p:sldLayoutId id="2147483703" r:id="rId3"/>
    <p:sldLayoutId id="2147483704" r:id="rId4"/>
    <p:sldLayoutId id="2147483705" r:id="rId5"/>
    <p:sldLayoutId id="2147483706" r:id="rId6"/>
    <p:sldLayoutId id="2147483707" r:id="rId7"/>
    <p:sldLayoutId id="2147483708" r:id="rId8"/>
    <p:sldLayoutId id="2147483709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op.mmr.cz/cs/" TargetMode="External"/><Relationship Id="rId2" Type="http://schemas.openxmlformats.org/officeDocument/2006/relationships/hyperlink" Target="http://www.crr.cz/" TargetMode="External"/><Relationship Id="rId1" Type="http://schemas.openxmlformats.org/officeDocument/2006/relationships/slideLayout" Target="../slideLayouts/slideLayout6.xml"/><Relationship Id="rId6" Type="http://schemas.openxmlformats.org/officeDocument/2006/relationships/hyperlink" Target="https://www.crr.cz/irop/projekt/" TargetMode="External"/><Relationship Id="rId5" Type="http://schemas.openxmlformats.org/officeDocument/2006/relationships/hyperlink" Target="https://www.crr.cz/irop/vyzvy/kontrolni-listy/" TargetMode="External"/><Relationship Id="rId4" Type="http://schemas.openxmlformats.org/officeDocument/2006/relationships/hyperlink" Target="http://www.crr.cz/cs/irop/statistiky/" TargetMode="Externa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rop.mmr.cz/cs/Zadatele-a-prijemci/Dokumenty/Dokumenty/Jednotny-formular-pro-vyrizovani-zadosti-prezkum" TargetMode="External"/><Relationship Id="rId1" Type="http://schemas.openxmlformats.org/officeDocument/2006/relationships/slideLayout" Target="../slideLayouts/slideLayout2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rop.mmr.cz/cs/Zadatele-a-prijemci/Dokumenty/Dokumenty/Zavazna-stanoviska-RO-IROP" TargetMode="External"/><Relationship Id="rId2" Type="http://schemas.openxmlformats.org/officeDocument/2006/relationships/hyperlink" Target="https://www.irop.mmr.cz/cs/Vyzvy/Seznam/Vyzva-c-91-Vybrane-useky-silnic-II-a-III-tridy-III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www.irop.mmr.cz/cs/Ostatni/Doporucene/Caste-dotazy/Silnice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a.brozova@crr.cz" TargetMode="External"/><Relationship Id="rId2" Type="http://schemas.openxmlformats.org/officeDocument/2006/relationships/hyperlink" Target="mailto:jakub.reznicek@crr.cz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685800" y="714960"/>
            <a:ext cx="7772040" cy="1996920"/>
          </a:xfrm>
          <a:prstGeom prst="rect">
            <a:avLst/>
          </a:prstGeom>
        </p:spPr>
        <p:txBody>
          <a:bodyPr/>
          <a:lstStyle/>
          <a:p>
            <a:pPr algn="ctr" defTabSz="914400"/>
            <a:r>
              <a:rPr lang="cs-CZ" sz="4400" b="1" dirty="0" smtClean="0">
                <a:solidFill>
                  <a:srgbClr val="FFFFFF"/>
                </a:solidFill>
                <a:latin typeface="Calibri"/>
              </a:rPr>
              <a:t>Příjem a hodnocení žádostí </a:t>
            </a:r>
            <a:br>
              <a:rPr lang="cs-CZ" sz="4400" b="1" dirty="0" smtClean="0">
                <a:solidFill>
                  <a:srgbClr val="FFFFFF"/>
                </a:solidFill>
                <a:latin typeface="Calibri"/>
              </a:rPr>
            </a:br>
            <a:r>
              <a:rPr lang="cs-CZ" sz="4400" b="1" dirty="0" smtClean="0">
                <a:solidFill>
                  <a:srgbClr val="FFFFFF"/>
                </a:solidFill>
                <a:latin typeface="Calibri"/>
              </a:rPr>
              <a:t>o podporu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123" name="TextShape 2"/>
          <p:cNvSpPr txBox="1"/>
          <p:nvPr/>
        </p:nvSpPr>
        <p:spPr>
          <a:xfrm>
            <a:off x="685800" y="5387040"/>
            <a:ext cx="6400440" cy="569880"/>
          </a:xfrm>
          <a:prstGeom prst="rect">
            <a:avLst/>
          </a:prstGeom>
        </p:spPr>
        <p:txBody>
          <a:bodyPr/>
          <a:lstStyle/>
          <a:p>
            <a:pPr defTabSz="914400"/>
            <a:r>
              <a:rPr lang="cs-CZ" sz="2200" b="1" dirty="0" smtClean="0">
                <a:solidFill>
                  <a:srgbClr val="CCCCCC"/>
                </a:solidFill>
                <a:latin typeface="Calibri"/>
              </a:rPr>
              <a:t>Ing. Michaela Brožová</a:t>
            </a:r>
            <a:endParaRPr dirty="0">
              <a:solidFill>
                <a:prstClr val="black"/>
              </a:solidFill>
            </a:endParaRPr>
          </a:p>
        </p:txBody>
      </p:sp>
      <p:sp>
        <p:nvSpPr>
          <p:cNvPr id="124" name="TextShape 3"/>
          <p:cNvSpPr txBox="1"/>
          <p:nvPr/>
        </p:nvSpPr>
        <p:spPr>
          <a:xfrm>
            <a:off x="685800" y="2880855"/>
            <a:ext cx="7886520" cy="1859040"/>
          </a:xfrm>
          <a:prstGeom prst="rect">
            <a:avLst/>
          </a:prstGeom>
        </p:spPr>
        <p:txBody>
          <a:bodyPr/>
          <a:lstStyle/>
          <a:p>
            <a:pPr defTabSz="914400">
              <a:spcBef>
                <a:spcPts val="2400"/>
              </a:spcBef>
            </a:pPr>
            <a:r>
              <a:rPr lang="cs-CZ" sz="3200" b="1" dirty="0" smtClean="0">
                <a:solidFill>
                  <a:srgbClr val="CCCCCC"/>
                </a:solidFill>
                <a:latin typeface="Calibri"/>
              </a:rPr>
              <a:t>Průběžná výzva</a:t>
            </a:r>
            <a:r>
              <a:rPr lang="en-US" sz="3200" b="1" dirty="0" smtClean="0">
                <a:solidFill>
                  <a:srgbClr val="CCCCCC"/>
                </a:solidFill>
                <a:latin typeface="Calibri"/>
              </a:rPr>
              <a:t> </a:t>
            </a:r>
            <a:r>
              <a:rPr lang="en-US" sz="3200" b="1" dirty="0">
                <a:solidFill>
                  <a:srgbClr val="CCCCCC"/>
                </a:solidFill>
                <a:latin typeface="Calibri"/>
              </a:rPr>
              <a:t>č. </a:t>
            </a:r>
            <a:r>
              <a:rPr lang="cs-CZ" sz="3200" b="1" dirty="0" smtClean="0">
                <a:solidFill>
                  <a:srgbClr val="CCCCCC"/>
                </a:solidFill>
                <a:latin typeface="Calibri"/>
              </a:rPr>
              <a:t>91</a:t>
            </a:r>
            <a:endParaRPr lang="cs-CZ" sz="1600" b="1" dirty="0" smtClean="0">
              <a:solidFill>
                <a:srgbClr val="CCCCCC"/>
              </a:solidFill>
              <a:latin typeface="Calibri"/>
            </a:endParaRPr>
          </a:p>
          <a:p>
            <a:pPr defTabSz="914400">
              <a:spcBef>
                <a:spcPts val="2400"/>
              </a:spcBef>
              <a:spcAft>
                <a:spcPts val="600"/>
              </a:spcAft>
            </a:pPr>
            <a:r>
              <a:rPr lang="cs-CZ" sz="3200" b="1" dirty="0" smtClean="0">
                <a:solidFill>
                  <a:srgbClr val="CCCCCC"/>
                </a:solidFill>
                <a:latin typeface="Calibri"/>
              </a:rPr>
              <a:t>Vybrané úseky silnic II. a III. třídy - III</a:t>
            </a:r>
            <a:r>
              <a:rPr lang="en-US" sz="3200" b="1" dirty="0" smtClean="0">
                <a:solidFill>
                  <a:srgbClr val="CCCCCC"/>
                </a:solidFill>
                <a:latin typeface="Calibri"/>
              </a:rPr>
              <a:t> </a:t>
            </a:r>
            <a:endParaRPr sz="3200" dirty="0">
              <a:solidFill>
                <a:prstClr val="black"/>
              </a:solidFill>
            </a:endParaRPr>
          </a:p>
        </p:txBody>
      </p:sp>
      <p:sp>
        <p:nvSpPr>
          <p:cNvPr id="125" name="TextShape 4"/>
          <p:cNvSpPr txBox="1"/>
          <p:nvPr/>
        </p:nvSpPr>
        <p:spPr>
          <a:xfrm>
            <a:off x="156960" y="6356520"/>
            <a:ext cx="3100590" cy="369360"/>
          </a:xfrm>
          <a:prstGeom prst="rect">
            <a:avLst/>
          </a:prstGeom>
        </p:spPr>
        <p:txBody>
          <a:bodyPr/>
          <a:lstStyle/>
          <a:p>
            <a:pPr defTabSz="914400"/>
            <a:r>
              <a:rPr lang="cs-CZ" sz="2000" dirty="0" smtClean="0">
                <a:latin typeface="Calibri"/>
              </a:rPr>
              <a:t>Praha, 22. listopadu 2019</a:t>
            </a:r>
            <a:endParaRPr sz="2000" dirty="0"/>
          </a:p>
        </p:txBody>
      </p:sp>
    </p:spTree>
    <p:extLst>
      <p:ext uri="{BB962C8B-B14F-4D97-AF65-F5344CB8AC3E}">
        <p14:creationId xmlns:p14="http://schemas.microsoft.com/office/powerpoint/2010/main" val="21379683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lnSpcReduction="10000"/>
          </a:bodyPr>
          <a:lstStyle/>
          <a:p>
            <a:pPr marL="454025" lvl="1" indent="-187325"/>
            <a:r>
              <a:rPr lang="cs-CZ" dirty="0" smtClean="0"/>
              <a:t>Kapitola Technické a technologické řešení projektu</a:t>
            </a:r>
          </a:p>
          <a:p>
            <a:pPr marL="898525" lvl="2" indent="-187325" algn="just"/>
            <a:r>
              <a:rPr lang="cs-CZ" sz="1800" dirty="0" smtClean="0"/>
              <a:t>Informace o výchozích diagnostických posudcích, pokud jsou relevantní (diagnostický posudek i jeho případná aktualizace </a:t>
            </a:r>
            <a:r>
              <a:rPr lang="cs-CZ" sz="1800" b="1" dirty="0" smtClean="0"/>
              <a:t>nesmí být starší </a:t>
            </a:r>
            <a:r>
              <a:rPr lang="cs-CZ" sz="1800" dirty="0" smtClean="0"/>
              <a:t>než 36 měsíců před datem předložení žádosti o stavební povolení na SÚ; aktualizace DP může přidávat návrh technologie výstavby, který je obsahem předložené projektové dokumentace, nezvrátí ale to, že samotný DP je starší než 36 měsíců) </a:t>
            </a:r>
          </a:p>
          <a:p>
            <a:pPr marL="454025" lvl="1" indent="-187325" algn="just"/>
            <a:r>
              <a:rPr lang="cs-CZ" dirty="0" smtClean="0"/>
              <a:t>Kapitola Vliv projektu na životní prostředí</a:t>
            </a:r>
          </a:p>
          <a:p>
            <a:pPr marL="898525" lvl="2" indent="-187325" algn="just"/>
            <a:r>
              <a:rPr lang="cs-CZ" sz="1800" dirty="0" smtClean="0"/>
              <a:t>V případě </a:t>
            </a:r>
            <a:r>
              <a:rPr lang="cs-CZ" sz="1800" b="1" dirty="0" smtClean="0"/>
              <a:t>novostaveb popis změny velikosti emisí </a:t>
            </a:r>
            <a:r>
              <a:rPr lang="cs-CZ" sz="1800" dirty="0" smtClean="0"/>
              <a:t>primárních částic a prekurzorů sekundárních částic vyvolané tímto projektem</a:t>
            </a:r>
          </a:p>
          <a:p>
            <a:pPr marL="898525" lvl="2" indent="-187325" algn="just"/>
            <a:r>
              <a:rPr lang="cs-CZ" sz="1800" dirty="0" smtClean="0"/>
              <a:t>Pokud jsou relevantní, pak popis </a:t>
            </a:r>
            <a:r>
              <a:rPr lang="cs-CZ" sz="1800" b="1" dirty="0" smtClean="0"/>
              <a:t>zjišťovacího řízení a posuzování vlivů na životní prostředí </a:t>
            </a:r>
            <a:r>
              <a:rPr lang="cs-CZ" sz="1800" dirty="0" smtClean="0"/>
              <a:t>podle zákona č. 100/2001 Sb. – v případě změn oproti výchozímu záměru, které nastaly v průběhu povolovacího řízení, kompletně vyplnit všechny body požadované osnovou </a:t>
            </a:r>
            <a:r>
              <a:rPr lang="cs-CZ" sz="1800" dirty="0" smtClean="0"/>
              <a:t>Studie </a:t>
            </a:r>
            <a:r>
              <a:rPr lang="cs-CZ" sz="1800" dirty="0" smtClean="0"/>
              <a:t>proveditelnosti (rizikové zejména projekty s ukončeným zjišťovacím řízením před 1. 4. 2015)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Příloha Studie proveditelnosti -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33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92500" lnSpcReduction="20000"/>
          </a:bodyPr>
          <a:lstStyle/>
          <a:p>
            <a:pPr marL="454025" lvl="1" indent="-187325"/>
            <a:r>
              <a:rPr lang="cs-CZ" dirty="0" smtClean="0"/>
              <a:t>Kapitola Výstupy projektu</a:t>
            </a:r>
          </a:p>
          <a:p>
            <a:pPr marL="898525" lvl="2" indent="-187325" algn="just"/>
            <a:r>
              <a:rPr lang="cs-CZ" sz="1800" dirty="0" smtClean="0"/>
              <a:t>Správné nastavení </a:t>
            </a:r>
            <a:r>
              <a:rPr lang="cs-CZ" sz="1800" b="1" dirty="0" smtClean="0"/>
              <a:t>hodnot indikátorů </a:t>
            </a:r>
            <a:r>
              <a:rPr lang="cs-CZ" sz="1800" dirty="0" smtClean="0"/>
              <a:t>– soulad uvedených údajů s údaji v projektové dokumentaci; vhodný výběr indikátoru výstavba versus rekonstrukce/modernizace; určení hodnoty indikátoru v případě křižovatek, …</a:t>
            </a:r>
          </a:p>
          <a:p>
            <a:pPr marL="454025" lvl="1" indent="-187325" algn="just"/>
            <a:r>
              <a:rPr lang="cs-CZ" dirty="0" smtClean="0"/>
              <a:t>Kapitola Připravenost projektu k realizaci</a:t>
            </a:r>
          </a:p>
          <a:p>
            <a:pPr marL="898525" lvl="2" indent="-187325" algn="just"/>
            <a:r>
              <a:rPr lang="cs-CZ" sz="1800" dirty="0" smtClean="0"/>
              <a:t>Pokud jsou pro různé řešené úseky silnice </a:t>
            </a:r>
            <a:r>
              <a:rPr lang="cs-CZ" sz="1800" b="1" dirty="0" smtClean="0"/>
              <a:t>projektové dokumentace </a:t>
            </a:r>
            <a:r>
              <a:rPr lang="cs-CZ" sz="1800" dirty="0" smtClean="0"/>
              <a:t>v různém stavu, tak to zde jednoznačně popsat</a:t>
            </a:r>
          </a:p>
          <a:p>
            <a:pPr marL="898525" lvl="2" indent="-187325" algn="just"/>
            <a:r>
              <a:rPr lang="cs-CZ" sz="1800" dirty="0" smtClean="0"/>
              <a:t>Obecně popsat </a:t>
            </a:r>
            <a:r>
              <a:rPr lang="cs-CZ" sz="1800" b="1" dirty="0" smtClean="0"/>
              <a:t>proces stavebního řízení </a:t>
            </a:r>
            <a:r>
              <a:rPr lang="cs-CZ" sz="1800" dirty="0" smtClean="0"/>
              <a:t>a relevantní dokumenty dle stavebního zákona pro všechny aktivity uplatňované ve způsobilých výdajích</a:t>
            </a:r>
          </a:p>
          <a:p>
            <a:pPr marL="898525" lvl="2" indent="-187325" algn="just"/>
            <a:r>
              <a:rPr lang="cs-CZ" sz="1800" dirty="0" smtClean="0"/>
              <a:t>Počet a stav </a:t>
            </a:r>
            <a:r>
              <a:rPr lang="cs-CZ" sz="1800" b="1" dirty="0" smtClean="0"/>
              <a:t>výběrových řízení</a:t>
            </a:r>
          </a:p>
          <a:p>
            <a:pPr marL="898525" lvl="2" indent="-187325" algn="just"/>
            <a:r>
              <a:rPr lang="cs-CZ" sz="1800" dirty="0" smtClean="0"/>
              <a:t>Popis </a:t>
            </a:r>
            <a:r>
              <a:rPr lang="cs-CZ" sz="1800" b="1" dirty="0" smtClean="0"/>
              <a:t>majetkoprávních vztahů</a:t>
            </a:r>
          </a:p>
          <a:p>
            <a:pPr marL="454025" lvl="1" indent="-187325" algn="just"/>
            <a:r>
              <a:rPr lang="cs-CZ" dirty="0"/>
              <a:t>Kapitola </a:t>
            </a:r>
            <a:r>
              <a:rPr lang="cs-CZ" dirty="0" smtClean="0"/>
              <a:t>Finanční analýza</a:t>
            </a:r>
            <a:endParaRPr lang="cs-CZ" dirty="0"/>
          </a:p>
          <a:p>
            <a:pPr marL="898525" lvl="2" indent="-187325" algn="just"/>
            <a:r>
              <a:rPr lang="cs-CZ" sz="1800" dirty="0" smtClean="0"/>
              <a:t>U projektů do 100 mil. Kč CZV (tedy všechny projekty 91. výzvy) se nezpracovává modul eCBA</a:t>
            </a:r>
          </a:p>
          <a:p>
            <a:pPr marL="898525" lvl="2" indent="-187325" algn="just"/>
            <a:r>
              <a:rPr lang="cs-CZ" sz="1800" dirty="0" smtClean="0"/>
              <a:t>Plán cash flow ve fázi realizace a udržitelnosti; způsob krytí provozní ztráty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Příloha Studie proveditelnosti - III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901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85000" lnSpcReduction="10000"/>
          </a:bodyPr>
          <a:lstStyle/>
          <a:p>
            <a:pPr marL="454025" lvl="1" indent="-187325"/>
            <a:r>
              <a:rPr lang="cs-CZ" dirty="0" smtClean="0"/>
              <a:t>Jsou doloženy všechny povinné přílohy a obsahově splňují požadované náležitosti - pokračování</a:t>
            </a:r>
          </a:p>
          <a:p>
            <a:pPr marL="898525" lvl="2" indent="-187325" algn="just"/>
            <a:r>
              <a:rPr lang="cs-CZ" sz="1800" b="1" dirty="0" smtClean="0"/>
              <a:t>Územní rozhodnutí/Územní souhlas/Veřejnoprávní smlouva nahrazující územní řízení </a:t>
            </a:r>
          </a:p>
          <a:p>
            <a:pPr marL="996950" lvl="2" indent="-285750" algn="just">
              <a:buFontTx/>
              <a:buChar char="-"/>
            </a:pPr>
            <a:r>
              <a:rPr lang="cs-CZ" sz="1800" i="1" dirty="0" smtClean="0"/>
              <a:t>s </a:t>
            </a:r>
            <a:r>
              <a:rPr lang="cs-CZ" sz="1800" i="1" dirty="0"/>
              <a:t>datem nabytí právní </a:t>
            </a:r>
            <a:r>
              <a:rPr lang="cs-CZ" sz="1800" i="1" dirty="0" smtClean="0"/>
              <a:t>moci/vydání/účinností </a:t>
            </a:r>
            <a:r>
              <a:rPr lang="cs-CZ" sz="1800" i="1" dirty="0"/>
              <a:t>nejpozději ke dni předložení žádosti </a:t>
            </a:r>
            <a:r>
              <a:rPr lang="cs-CZ" sz="1800" i="1" dirty="0" smtClean="0"/>
              <a:t>o podporu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sz="1800" i="1" dirty="0" smtClean="0"/>
              <a:t>v </a:t>
            </a:r>
            <a:r>
              <a:rPr lang="cs-CZ" sz="1800" i="1" dirty="0"/>
              <a:t>případě společného </a:t>
            </a:r>
            <a:r>
              <a:rPr lang="cs-CZ" sz="1800" i="1" dirty="0" smtClean="0"/>
              <a:t>územního a stavebního řízení, nebo pokud stavba nevyžaduje územní rozhodnutí ani územní souhlas, je tato příloha nerelevantní</a:t>
            </a:r>
            <a:endParaRPr lang="cs-CZ" sz="1800" i="1" dirty="0"/>
          </a:p>
          <a:p>
            <a:pPr marL="898525" lvl="2" indent="-187325" algn="just"/>
            <a:r>
              <a:rPr lang="cs-CZ" sz="1800" b="1" dirty="0"/>
              <a:t>Žádost o stavební povolení/Ohlášení/Stavební povolení/Souhlas </a:t>
            </a:r>
            <a:r>
              <a:rPr lang="cs-CZ" sz="1800" b="1" dirty="0" smtClean="0"/>
              <a:t>s provedením </a:t>
            </a:r>
            <a:r>
              <a:rPr lang="cs-CZ" sz="1800" b="1" dirty="0"/>
              <a:t>ohlášeného stavebního záměru/Veřejnoprávní smlouva/Společné rozhodnutí </a:t>
            </a:r>
            <a:r>
              <a:rPr lang="cs-CZ" sz="1800" b="1" dirty="0" smtClean="0"/>
              <a:t>s nabytím </a:t>
            </a:r>
            <a:r>
              <a:rPr lang="cs-CZ" sz="1800" b="1" dirty="0"/>
              <a:t>právní </a:t>
            </a:r>
            <a:r>
              <a:rPr lang="cs-CZ" sz="1800" b="1" dirty="0" smtClean="0"/>
              <a:t>moci/certifikát autorizovaného inspektora </a:t>
            </a:r>
          </a:p>
          <a:p>
            <a:pPr marL="996950" lvl="2" indent="-285750" algn="just">
              <a:buFontTx/>
              <a:buChar char="-"/>
            </a:pPr>
            <a:r>
              <a:rPr lang="cs-CZ" sz="1800" i="1" dirty="0" smtClean="0"/>
              <a:t>v případě samostatného stavebního řízení postačí podaná žádost o stavební povolení (včetně všech příloh a s </a:t>
            </a:r>
            <a:r>
              <a:rPr lang="cs-CZ" sz="1800" i="1" dirty="0"/>
              <a:t>datem předložení na stavební </a:t>
            </a:r>
            <a:r>
              <a:rPr lang="cs-CZ" sz="1800" i="1" dirty="0" smtClean="0"/>
              <a:t>úřad nejpozději </a:t>
            </a:r>
            <a:r>
              <a:rPr lang="cs-CZ" sz="1800" i="1" dirty="0"/>
              <a:t>ke dni předložení žádosti o podporu; SP může nabýt právní moci až před vydáním </a:t>
            </a:r>
            <a:r>
              <a:rPr lang="cs-CZ" sz="1800" i="1" dirty="0" smtClean="0"/>
              <a:t>Rozhodnutí)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sz="1800" i="1" dirty="0" smtClean="0"/>
              <a:t>V případě sloučeného řízení musí být k žádosti o podporu doložen již „konečný“ dokument (pravomocné společné rozhodnutí, vydaný společný souhlas, účinná veřejnoprávní smlouva)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sz="1800" i="1" dirty="0" smtClean="0"/>
              <a:t>Pokud stavba vyžaduje více dokumentů podle zákona č. 183/2006 Sb., žadatel dokládá všechny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Kritéria formálních náležitostí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1553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4819290"/>
          </a:xfrm>
        </p:spPr>
        <p:txBody>
          <a:bodyPr>
            <a:normAutofit fontScale="92500" lnSpcReduction="10000"/>
          </a:bodyPr>
          <a:lstStyle/>
          <a:p>
            <a:pPr marL="454025" lvl="1" indent="-187325"/>
            <a:r>
              <a:rPr lang="cs-CZ" dirty="0" smtClean="0"/>
              <a:t>Jsou doloženy všechny povinné přílohy a obsahově splňují požadované náležitosti – pokračování </a:t>
            </a:r>
          </a:p>
          <a:p>
            <a:pPr marL="898525" lvl="2" indent="-187325"/>
            <a:r>
              <a:rPr lang="cs-CZ" b="1" dirty="0" smtClean="0"/>
              <a:t>Projektová dokumentace </a:t>
            </a:r>
          </a:p>
          <a:p>
            <a:pPr marL="996950" lvl="2" indent="-285750" algn="just">
              <a:buFontTx/>
              <a:buChar char="-"/>
            </a:pPr>
            <a:r>
              <a:rPr lang="cs-CZ" i="1" dirty="0" smtClean="0"/>
              <a:t>zpracovaná autorizovaným projektantem; ověřená stavebním úřadem, resp. PD, která je součástí žádosti o SP/ohlášení stavby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 smtClean="0"/>
              <a:t>PD pro provádění stavby, je-li již zpracována 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 smtClean="0"/>
              <a:t>diagnostický posudek, pokud je definice modernizace/rekonstrukce naplněna pouze zesílením krytu, ne starší než 36 měsíců před podáním žádosti o stavební povolení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 smtClean="0"/>
              <a:t>je-li zpracováno k různým částem stavby více PD, pak doložit všechny</a:t>
            </a:r>
          </a:p>
          <a:p>
            <a:pPr marL="898525" lvl="2" indent="-187325" algn="just"/>
            <a:r>
              <a:rPr lang="cs-CZ" b="1" dirty="0" smtClean="0"/>
              <a:t>Položkový rozpočet stavby </a:t>
            </a:r>
          </a:p>
          <a:p>
            <a:pPr marL="996950" lvl="2" indent="-285750" algn="just">
              <a:buFontTx/>
              <a:buChar char="-"/>
            </a:pPr>
            <a:r>
              <a:rPr lang="cs-CZ" i="1" dirty="0" smtClean="0"/>
              <a:t>u nezahájených zakázek stavební rozpočet vztahující se k příslušnému stupni PD  (tzv. zjednodušený rozpočet v .</a:t>
            </a:r>
            <a:r>
              <a:rPr lang="cs-CZ" i="1" dirty="0" smtClean="0"/>
              <a:t>pdf</a:t>
            </a:r>
            <a:r>
              <a:rPr lang="cs-CZ" i="1" dirty="0" smtClean="0"/>
              <a:t>)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 smtClean="0"/>
              <a:t>ve stupni připravenosti k realizaci stavby/k zahájení zadávacího nebo výběrového řízení položkový rozpočet stavby v rozsahu odpovídajícímu požadavkům vyhlášky č. 169/2016 Sb.; v .</a:t>
            </a:r>
            <a:r>
              <a:rPr lang="cs-CZ" i="1" dirty="0" smtClean="0"/>
              <a:t>pdf</a:t>
            </a:r>
            <a:r>
              <a:rPr lang="cs-CZ" i="1" dirty="0" smtClean="0"/>
              <a:t> a ve formátu .</a:t>
            </a:r>
            <a:r>
              <a:rPr lang="cs-CZ" i="1" dirty="0" smtClean="0"/>
              <a:t>unixml</a:t>
            </a:r>
            <a:r>
              <a:rPr lang="cs-CZ" i="1" dirty="0" smtClean="0"/>
              <a:t>, .</a:t>
            </a:r>
            <a:r>
              <a:rPr lang="cs-CZ" i="1" dirty="0" smtClean="0"/>
              <a:t>rts</a:t>
            </a:r>
            <a:r>
              <a:rPr lang="cs-CZ" i="1" dirty="0" smtClean="0"/>
              <a:t>, .xc4, .</a:t>
            </a:r>
            <a:r>
              <a:rPr lang="cs-CZ" i="1" dirty="0" smtClean="0"/>
              <a:t>utf</a:t>
            </a:r>
            <a:r>
              <a:rPr lang="cs-CZ" i="1" dirty="0" smtClean="0"/>
              <a:t>, Stav Data, nebo uzamčený </a:t>
            </a:r>
            <a:r>
              <a:rPr lang="cs-CZ" i="1" dirty="0" smtClean="0"/>
              <a:t>excelovský</a:t>
            </a:r>
            <a:r>
              <a:rPr lang="cs-CZ" i="1" dirty="0" smtClean="0"/>
              <a:t> soubor, který je výstupem SW pro rozpočtování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 smtClean="0"/>
              <a:t>je-li již ukončena zakázka na stavební práce, pak i vysoutěžený položkový rozpočet</a:t>
            </a:r>
          </a:p>
          <a:p>
            <a:pPr marL="996950" lvl="2" indent="-285750" algn="just">
              <a:spcBef>
                <a:spcPts val="300"/>
              </a:spcBef>
              <a:buFontTx/>
              <a:buChar char="-"/>
            </a:pPr>
            <a:r>
              <a:rPr lang="cs-CZ" i="1" dirty="0" smtClean="0"/>
              <a:t>jsou-li zpracovány </a:t>
            </a:r>
            <a:r>
              <a:rPr lang="cs-CZ" i="1" dirty="0"/>
              <a:t>k různým částem stavby </a:t>
            </a:r>
            <a:r>
              <a:rPr lang="cs-CZ" i="1" dirty="0" smtClean="0"/>
              <a:t>samostatné rozpočty, </a:t>
            </a:r>
            <a:r>
              <a:rPr lang="cs-CZ" i="1" dirty="0"/>
              <a:t>pak doložit </a:t>
            </a:r>
            <a:r>
              <a:rPr lang="cs-CZ" i="1" dirty="0" smtClean="0"/>
              <a:t>všechny</a:t>
            </a:r>
          </a:p>
          <a:p>
            <a:pPr marL="454025" lvl="1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Kritéria formálních náležitostí – </a:t>
            </a:r>
            <a:r>
              <a:rPr lang="cs-CZ" dirty="0" smtClean="0"/>
              <a:t>III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8" y="1084263"/>
            <a:ext cx="7700425" cy="4819290"/>
          </a:xfrm>
        </p:spPr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Jsou doloženy všechny povinné přílohy a obsahově splňují požadované náležitosti – pokračování </a:t>
            </a:r>
            <a:endParaRPr lang="cs-CZ" dirty="0"/>
          </a:p>
          <a:p>
            <a:pPr marL="266700" lvl="1" indent="0">
              <a:buNone/>
            </a:pPr>
            <a:r>
              <a:rPr lang="cs-CZ" sz="1600" b="1" dirty="0" smtClean="0">
                <a:solidFill>
                  <a:schemeClr val="tx1"/>
                </a:solidFill>
              </a:rPr>
              <a:t>Již nepožadované přílohy (rozdíl oproti výzvě č. 70):</a:t>
            </a:r>
          </a:p>
          <a:p>
            <a:pPr marL="898525" lvl="2" indent="-187325" algn="just"/>
            <a:r>
              <a:rPr lang="cs-CZ" b="1" strike="sngStrike" dirty="0" smtClean="0"/>
              <a:t>Výpočet čistých jiných peněžních příjmů </a:t>
            </a:r>
            <a:r>
              <a:rPr lang="cs-CZ" i="1" dirty="0" smtClean="0"/>
              <a:t>( případné JPP pouze v rámci kapitoly Finanční analýza Studie proveditelnosti)</a:t>
            </a:r>
          </a:p>
          <a:p>
            <a:pPr marL="898525" lvl="2" indent="-187325" algn="just"/>
            <a:r>
              <a:rPr lang="cs-CZ" b="1" strike="sngStrike" dirty="0" smtClean="0"/>
              <a:t>Čestné prohlášení o skutečném majiteli </a:t>
            </a:r>
            <a:r>
              <a:rPr lang="cs-CZ" dirty="0" smtClean="0"/>
              <a:t>(</a:t>
            </a:r>
            <a:r>
              <a:rPr lang="cs-CZ" i="1" dirty="0" smtClean="0"/>
              <a:t>v oprávněných žadatelích již nefigurují organizace založené kraji, pro které byla tato příloha ve výzvě č. 70 relevantní)</a:t>
            </a:r>
          </a:p>
          <a:p>
            <a:pPr marL="266700" lvl="1" indent="0">
              <a:buNone/>
            </a:pPr>
            <a:endParaRPr lang="cs-CZ" dirty="0" smtClean="0"/>
          </a:p>
          <a:p>
            <a:pPr marL="266700" lvl="1" indent="0" algn="just">
              <a:buNone/>
            </a:pPr>
            <a:r>
              <a:rPr lang="cs-CZ" dirty="0" smtClean="0"/>
              <a:t>Žadatel je povinen dokládat přílohy i k nezpůsobilým výdajům, pokud jsou tyto věcně způsobilé a pro realizaci projektu nezbytné a mezi NZV byly zařazeny pouze z důvodu limitu na výzvě.</a:t>
            </a:r>
          </a:p>
          <a:p>
            <a:pPr marL="454025" lvl="1" indent="-187325"/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Kritéria formálních náležitostí – </a:t>
            </a:r>
            <a:r>
              <a:rPr lang="cs-CZ" dirty="0" smtClean="0"/>
              <a:t>IV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74868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92500" lnSpcReduction="20000"/>
          </a:bodyPr>
          <a:lstStyle/>
          <a:p>
            <a:pPr marL="454025" lvl="1" indent="-187325"/>
            <a:r>
              <a:rPr lang="cs-CZ" dirty="0" smtClean="0"/>
              <a:t>Projekt je svým zaměřením v souladu s cíli a podporovanými aktivitami výzvy</a:t>
            </a:r>
          </a:p>
          <a:p>
            <a:pPr marL="898525" lvl="2" indent="-187325"/>
            <a:r>
              <a:rPr lang="cs-CZ" dirty="0" smtClean="0"/>
              <a:t>popis, zda se jedná o rekonstrukci, modernizaci, výstavbu vybraných úseků silnic II. a III. třídy (které plní funkce silnic vyšší třídy)</a:t>
            </a:r>
          </a:p>
          <a:p>
            <a:pPr marL="898525" lvl="2" indent="-187325"/>
            <a:r>
              <a:rPr lang="cs-CZ" dirty="0" smtClean="0"/>
              <a:t>naplnění znaků rekonstrukce/modernizace, je-li to relevantní</a:t>
            </a:r>
          </a:p>
          <a:p>
            <a:pPr marL="454025" lvl="1" indent="-187325"/>
            <a:r>
              <a:rPr lang="cs-CZ" dirty="0" smtClean="0"/>
              <a:t>Projekt je v souladu s podmínkami výzvy</a:t>
            </a:r>
          </a:p>
          <a:p>
            <a:pPr marL="898525" lvl="2" indent="-187325"/>
            <a:r>
              <a:rPr lang="cs-CZ" dirty="0" smtClean="0"/>
              <a:t>zahájení/ukončení realizace projektu (1. 1. 2014/</a:t>
            </a:r>
            <a:r>
              <a:rPr lang="cs-CZ" b="1" dirty="0" smtClean="0"/>
              <a:t>30. 6. 2023</a:t>
            </a:r>
            <a:r>
              <a:rPr lang="cs-CZ" dirty="0" smtClean="0"/>
              <a:t>)</a:t>
            </a:r>
          </a:p>
          <a:p>
            <a:pPr marL="898525" lvl="2" indent="-187325"/>
            <a:r>
              <a:rPr lang="cs-CZ" dirty="0" smtClean="0"/>
              <a:t>popis cílových skupin a dopady projektu na ně</a:t>
            </a:r>
          </a:p>
          <a:p>
            <a:pPr marL="898525" lvl="2" indent="-187325"/>
            <a:r>
              <a:rPr lang="cs-CZ" dirty="0" smtClean="0"/>
              <a:t>zvolené indikátory (hodnota, datum naplnění cílové hodnoty)</a:t>
            </a:r>
          </a:p>
          <a:p>
            <a:pPr marL="898525" lvl="2" indent="-187325"/>
            <a:r>
              <a:rPr lang="cs-CZ" dirty="0" smtClean="0"/>
              <a:t>míra podpory žadatele v souladu s procenty uvedenými ve výzvě</a:t>
            </a:r>
          </a:p>
          <a:p>
            <a:pPr marL="898525" lvl="2" indent="-187325"/>
            <a:r>
              <a:rPr lang="cs-CZ" dirty="0" smtClean="0"/>
              <a:t>projekt negenerující příjmy</a:t>
            </a:r>
          </a:p>
          <a:p>
            <a:pPr marL="898525" lvl="2" indent="-187325"/>
            <a:r>
              <a:rPr lang="cs-CZ" dirty="0" smtClean="0"/>
              <a:t>ukončení realizace projektu až po podání žádosti o podporu v systému</a:t>
            </a:r>
          </a:p>
          <a:p>
            <a:pPr marL="898525" lvl="2" indent="-187325"/>
            <a:r>
              <a:rPr lang="cs-CZ" dirty="0" smtClean="0"/>
              <a:t>území realizace – prioritní regionální silniční síť na území celé ČR mimo území Prahy </a:t>
            </a:r>
          </a:p>
          <a:p>
            <a:pPr marL="454025" lvl="1" indent="-187325"/>
            <a:r>
              <a:rPr lang="cs-CZ" dirty="0" smtClean="0">
                <a:solidFill>
                  <a:srgbClr val="FF0000"/>
                </a:solidFill>
              </a:rPr>
              <a:t>Žadatel splňuje definici oprávněného příjemce </a:t>
            </a:r>
          </a:p>
          <a:p>
            <a:pPr marL="898525" lvl="2" indent="-187325"/>
            <a:r>
              <a:rPr lang="cs-CZ" dirty="0" smtClean="0"/>
              <a:t>výzva určena pro kraje a organizace zřizované kraji za účelem výkonu vlastnických práv a povinností k silnicím II. a III. třídy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Obecná kritéria přijatelnosti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114787"/>
            <a:ext cx="7700425" cy="4819290"/>
          </a:xfrm>
        </p:spPr>
        <p:txBody>
          <a:bodyPr>
            <a:normAutofit lnSpcReduction="10000"/>
          </a:bodyPr>
          <a:lstStyle/>
          <a:p>
            <a:pPr marL="454025" lvl="1" indent="-187325"/>
            <a:r>
              <a:rPr lang="cs-CZ" dirty="0" smtClean="0"/>
              <a:t>Projekt respektuje minimální a maximální hranici celkových způsobilých výdajů</a:t>
            </a:r>
          </a:p>
          <a:p>
            <a:pPr marL="898525" lvl="2" indent="-187325"/>
            <a:r>
              <a:rPr lang="cs-CZ" dirty="0" smtClean="0"/>
              <a:t>min. výše celkových způsobilých výdajů – 5 mil. Kč</a:t>
            </a:r>
          </a:p>
          <a:p>
            <a:pPr marL="898525" lvl="2" indent="-187325"/>
            <a:r>
              <a:rPr lang="cs-CZ" dirty="0" smtClean="0"/>
              <a:t>max. výše celkových způsobilých výdajů – </a:t>
            </a:r>
            <a:r>
              <a:rPr lang="cs-CZ" b="1" dirty="0" smtClean="0"/>
              <a:t>100 mil. Kč</a:t>
            </a:r>
          </a:p>
          <a:p>
            <a:pPr marL="454025" lvl="1" indent="-187325"/>
            <a:r>
              <a:rPr lang="cs-CZ" dirty="0"/>
              <a:t>Projekt respektuje </a:t>
            </a:r>
            <a:r>
              <a:rPr lang="cs-CZ" dirty="0" smtClean="0"/>
              <a:t>limity způsobilých výdajů, pokud jsou stanoveny</a:t>
            </a:r>
            <a:endParaRPr lang="cs-CZ" dirty="0"/>
          </a:p>
          <a:p>
            <a:pPr marL="898525" lvl="2" indent="-187325"/>
            <a:r>
              <a:rPr lang="cs-CZ" dirty="0"/>
              <a:t>m</a:t>
            </a:r>
            <a:r>
              <a:rPr lang="cs-CZ" dirty="0" smtClean="0"/>
              <a:t>ax. 15 % na vedlejší způsobilé výdaje</a:t>
            </a:r>
          </a:p>
          <a:p>
            <a:pPr marL="898525" lvl="2" indent="-187325"/>
            <a:r>
              <a:rPr lang="cs-CZ" dirty="0" smtClean="0"/>
              <a:t>max. 10 % celkových způsobilých výdajů na nákupy/vyvlastnění pozemků resp. staveb určených k demolici a pozemků, pokud nelze cenu stavby a pozemku oddělit</a:t>
            </a:r>
            <a:endParaRPr lang="cs-CZ" dirty="0"/>
          </a:p>
          <a:p>
            <a:pPr marL="454025" lvl="1" indent="-187325"/>
            <a:r>
              <a:rPr lang="cs-CZ" dirty="0" smtClean="0"/>
              <a:t>Výsledky projektu jsou udržitelné</a:t>
            </a:r>
            <a:endParaRPr lang="cs-CZ" sz="1400" dirty="0" smtClean="0"/>
          </a:p>
          <a:p>
            <a:pPr marL="898525" lvl="2" indent="-187325"/>
            <a:r>
              <a:rPr lang="cs-CZ" dirty="0" smtClean="0"/>
              <a:t>popsat, jakým způsobem je zajištěna řádná péče o silnici II. a III. třídy (kapitola 13 Studie proveditelnosti)</a:t>
            </a:r>
          </a:p>
          <a:p>
            <a:pPr marL="898525" lvl="2" indent="-187325"/>
            <a:r>
              <a:rPr lang="cs-CZ" dirty="0" smtClean="0"/>
              <a:t>popsat zajištění vlastnických nebo jiných práv k pozemkům, na kterých je stavba realizována (kapitola 16 Studie proveditelnosti)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Obecná kritéria přijatelnosti –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14925" y="1114787"/>
            <a:ext cx="7700425" cy="4819290"/>
          </a:xfrm>
        </p:spPr>
        <p:txBody>
          <a:bodyPr>
            <a:normAutofit/>
          </a:bodyPr>
          <a:lstStyle/>
          <a:p>
            <a:pPr marL="454025" lvl="1" indent="-187325"/>
            <a:r>
              <a:rPr lang="cs-CZ" dirty="0"/>
              <a:t>Projekt nemá negativní vliv na žádnou z horizontálních priorit IROP (udržitelný rozvoj, rovné příležitosti a zákaz diskriminace, rovnost mužů a žen) </a:t>
            </a:r>
          </a:p>
          <a:p>
            <a:pPr marL="898525" lvl="2" indent="-187325"/>
            <a:r>
              <a:rPr lang="cs-CZ" dirty="0"/>
              <a:t>projekt musí mít pozitivní/neutrální vliv na horizontální principy (</a:t>
            </a:r>
            <a:r>
              <a:rPr lang="cs-CZ" dirty="0" smtClean="0"/>
              <a:t>kapitola 15 </a:t>
            </a:r>
            <a:r>
              <a:rPr lang="cs-CZ" dirty="0"/>
              <a:t>Studie proveditelnosti)</a:t>
            </a:r>
            <a:endParaRPr lang="en-US" dirty="0"/>
          </a:p>
          <a:p>
            <a:pPr marL="454025" lvl="1" indent="-187325"/>
            <a:r>
              <a:rPr lang="pl-PL" dirty="0" smtClean="0"/>
              <a:t>Potřebnost realizace projektu je odůvodněná</a:t>
            </a:r>
            <a:endParaRPr lang="cs-CZ" dirty="0" smtClean="0"/>
          </a:p>
          <a:p>
            <a:pPr marL="898525" lvl="2" indent="-187325"/>
            <a:r>
              <a:rPr lang="cs-CZ" dirty="0"/>
              <a:t>p</a:t>
            </a:r>
            <a:r>
              <a:rPr lang="cs-CZ" dirty="0" smtClean="0"/>
              <a:t>opsat potřebnost projektu s vazbou na specifický cíl 1.1 (kapitola 5 Studie proveditelnosti)</a:t>
            </a:r>
          </a:p>
          <a:p>
            <a:pPr marL="454025" lvl="1" indent="-187325"/>
            <a:r>
              <a:rPr lang="pl-PL" dirty="0" smtClean="0">
                <a:solidFill>
                  <a:srgbClr val="FF0000"/>
                </a:solidFill>
              </a:rPr>
              <a:t>Projekt je v souladu s pravidly veřejné podpory</a:t>
            </a:r>
            <a:endParaRPr lang="cs-CZ" sz="1400" dirty="0" smtClean="0">
              <a:solidFill>
                <a:srgbClr val="FF0000"/>
              </a:solidFill>
            </a:endParaRPr>
          </a:p>
          <a:p>
            <a:pPr marL="898525" lvl="2" indent="-187325"/>
            <a:r>
              <a:rPr lang="cs-CZ" dirty="0" smtClean="0"/>
              <a:t>projekt nesmí kumulativně naplňovat všechny znaky veřejné podpory</a:t>
            </a:r>
          </a:p>
          <a:p>
            <a:pPr marL="454025" lvl="1" indent="-187325"/>
            <a:r>
              <a:rPr lang="cs-CZ" dirty="0" smtClean="0">
                <a:solidFill>
                  <a:srgbClr val="FF0000"/>
                </a:solidFill>
              </a:rPr>
              <a:t>Statutární zástupce žadatele je trestně bezúhonný </a:t>
            </a:r>
          </a:p>
          <a:p>
            <a:pPr marL="898525" lvl="2" indent="-187325"/>
            <a:r>
              <a:rPr lang="cs-CZ" dirty="0" smtClean="0"/>
              <a:t>uvedeno v čestném prohlášení, které je integrální součástí žádosti o podporu vyplňované v MS2014+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Obecná kritéria přijatelnosti – III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24450" y="1084263"/>
            <a:ext cx="7700425" cy="4819290"/>
          </a:xfrm>
        </p:spPr>
        <p:txBody>
          <a:bodyPr>
            <a:normAutofit lnSpcReduction="10000"/>
          </a:bodyPr>
          <a:lstStyle/>
          <a:p>
            <a:pPr marL="454025" lvl="1" indent="-187325"/>
            <a:r>
              <a:rPr lang="pl-PL" dirty="0" smtClean="0"/>
              <a:t>Projekt je v souladu s Dopravní politikou ČR 2014-2020</a:t>
            </a:r>
          </a:p>
          <a:p>
            <a:pPr marL="898525" lvl="2" indent="-187325"/>
            <a:r>
              <a:rPr lang="pl-PL" dirty="0" smtClean="0"/>
              <a:t>zaměření na kap. 4.4.2.2 </a:t>
            </a:r>
            <a:r>
              <a:rPr lang="cs-CZ" b="1" dirty="0" smtClean="0"/>
              <a:t>Silniční infrastruktura</a:t>
            </a:r>
            <a:r>
              <a:rPr lang="cs-CZ" dirty="0" smtClean="0"/>
              <a:t>, 4.6 </a:t>
            </a:r>
            <a:r>
              <a:rPr lang="cs-CZ" b="1" dirty="0" smtClean="0"/>
              <a:t>Snižování dopadu na veřejné zdraví a životní prostředí </a:t>
            </a:r>
            <a:r>
              <a:rPr lang="cs-CZ" dirty="0" smtClean="0"/>
              <a:t>(kapitola 4 Studie proveditelnosti)</a:t>
            </a:r>
          </a:p>
          <a:p>
            <a:pPr marL="454025" lvl="1" indent="-187325"/>
            <a:r>
              <a:rPr lang="cs-CZ" dirty="0" smtClean="0">
                <a:solidFill>
                  <a:srgbClr val="FF0000"/>
                </a:solidFill>
              </a:rPr>
              <a:t>Projekt je realizován na Prioritní regionální silniční síti</a:t>
            </a:r>
          </a:p>
          <a:p>
            <a:pPr marL="898525" lvl="2" indent="-187325"/>
            <a:r>
              <a:rPr lang="cs-CZ" dirty="0"/>
              <a:t>ř</a:t>
            </a:r>
            <a:r>
              <a:rPr lang="cs-CZ" dirty="0" smtClean="0"/>
              <a:t>ešený úsek komunikace leží na některém z vybraných úseků zahrnutých </a:t>
            </a:r>
            <a:br>
              <a:rPr lang="cs-CZ" dirty="0" smtClean="0"/>
            </a:br>
            <a:r>
              <a:rPr lang="cs-CZ" dirty="0" smtClean="0"/>
              <a:t>v seznamu úseků, který tvoří přílohu č. 5 Specifických pravidel (projektem dotčený úsek je specifikován v kapitole 3 Studie proveditelnosti)</a:t>
            </a:r>
          </a:p>
          <a:p>
            <a:pPr marL="454025" lvl="1" indent="-187325"/>
            <a:r>
              <a:rPr lang="cs-CZ" dirty="0" smtClean="0">
                <a:solidFill>
                  <a:srgbClr val="FF0000"/>
                </a:solidFill>
              </a:rPr>
              <a:t>Projekt je zařazen do Regionálního akčního plánu</a:t>
            </a:r>
          </a:p>
          <a:p>
            <a:pPr marL="898525" lvl="2" indent="-187325"/>
            <a:r>
              <a:rPr lang="cs-CZ" dirty="0" smtClean="0"/>
              <a:t>projekt je uveden v příloze č. 1 Regionálního akčního plánu, ve kterém jsou vyčleněny finanční prostředky na krajské projekty rekonstrukcí a výstavby silnic (kapitola 5 Studie proveditelnosti)</a:t>
            </a:r>
          </a:p>
          <a:p>
            <a:pPr marL="454025" lvl="1" indent="-187325"/>
            <a:r>
              <a:rPr lang="cs-CZ" dirty="0" smtClean="0"/>
              <a:t>Žadatel má zajištěnou administrativní, finanční a provozní kapacitu k realizaci a udržitelnosti projektu.</a:t>
            </a:r>
          </a:p>
          <a:p>
            <a:pPr marL="898525" lvl="2" indent="-187325"/>
            <a:r>
              <a:rPr lang="cs-CZ" dirty="0" smtClean="0"/>
              <a:t>popis zajištění kapacit je obsažen v kapitolách 6, 11, 13 a 16 Studie proveditelnosti</a:t>
            </a:r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Specifická kritéria přijatelnosti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3975" y="1076687"/>
            <a:ext cx="7700425" cy="4819290"/>
          </a:xfrm>
        </p:spPr>
        <p:txBody>
          <a:bodyPr>
            <a:normAutofit fontScale="85000" lnSpcReduction="20000"/>
          </a:bodyPr>
          <a:lstStyle/>
          <a:p>
            <a:pPr marL="454025" lvl="1" indent="-187325"/>
            <a:r>
              <a:rPr lang="cs-CZ" dirty="0" smtClean="0"/>
              <a:t>Minimálně 85 % způsobilých výdajů projektu je zaměřeno na hlavní aktivitu projektu</a:t>
            </a:r>
          </a:p>
          <a:p>
            <a:pPr marL="898525" lvl="2" indent="-187325"/>
            <a:r>
              <a:rPr lang="cs-CZ" dirty="0"/>
              <a:t>v</a:t>
            </a:r>
            <a:r>
              <a:rPr lang="cs-CZ" dirty="0" smtClean="0"/>
              <a:t>ychází se z celkového rozpočtu projektu (žádost a kapitola 12 Studie proveditelnosti)</a:t>
            </a:r>
            <a:endParaRPr lang="pl-PL" dirty="0" smtClean="0"/>
          </a:p>
          <a:p>
            <a:pPr marL="454025" lvl="1" indent="-187325"/>
            <a:r>
              <a:rPr lang="cs-CZ" dirty="0" smtClean="0"/>
              <a:t>Výdaje na hlavní aktivity v rozpočtu projektu odpovídají tržním cenám</a:t>
            </a:r>
          </a:p>
          <a:p>
            <a:pPr marL="898525" lvl="2" indent="-187325"/>
            <a:r>
              <a:rPr lang="cs-CZ" dirty="0" smtClean="0"/>
              <a:t>soulad údajů v rozpočtu (v žádosti o podporu) s doloženým rozpočtem stavby resp. </a:t>
            </a:r>
            <a:br>
              <a:rPr lang="cs-CZ" dirty="0" smtClean="0"/>
            </a:br>
            <a:r>
              <a:rPr lang="cs-CZ" dirty="0" smtClean="0"/>
              <a:t>s vysoutěženým položkovým stavebním rozpočtem (přílohy žádosti o podporu)</a:t>
            </a:r>
          </a:p>
          <a:p>
            <a:pPr marL="454025" lvl="1" indent="-187325"/>
            <a:r>
              <a:rPr lang="cs-CZ" dirty="0" smtClean="0"/>
              <a:t>Žadatel má zajištěné národní zdroje financování</a:t>
            </a:r>
          </a:p>
          <a:p>
            <a:pPr marL="898525" lvl="2" indent="-187325"/>
            <a:r>
              <a:rPr lang="cs-CZ" dirty="0" smtClean="0"/>
              <a:t>popis zajištění zdrojů na předfinancování/kofinancování/zajištění udržitelnosti (kapitola 11 Studie proveditelnosti)</a:t>
            </a:r>
          </a:p>
          <a:p>
            <a:pPr marL="454025" lvl="1" indent="-187325"/>
            <a:r>
              <a:rPr lang="cs-CZ" dirty="0" smtClean="0"/>
              <a:t>Projekt přispěje k eliminaci negativních vlivů dopravy na životní prostředí</a:t>
            </a:r>
          </a:p>
          <a:p>
            <a:pPr marL="898525" lvl="2" indent="-187325"/>
            <a:r>
              <a:rPr lang="cs-CZ" dirty="0" smtClean="0"/>
              <a:t>popis vlivu projektu na životní prostředí, návrh zmírňujících a kompenzačních opatření, výsledky procesu EIA (byl-li), u novostaveb popis změn velikosti emisí primárních částic a prekurzorů sekundárních částic (kapitola 8 Studie proveditelnosti)</a:t>
            </a:r>
          </a:p>
          <a:p>
            <a:pPr marL="454025" lvl="1" indent="-187325"/>
            <a:r>
              <a:rPr lang="cs-CZ" dirty="0" smtClean="0"/>
              <a:t>V hodnocení eCBA  projekt dosáhne minimálně hodnoty ukazatelů, stanovené ve výzvě</a:t>
            </a:r>
          </a:p>
          <a:p>
            <a:pPr marL="898525" lvl="2" indent="-187325"/>
            <a:r>
              <a:rPr lang="cs-CZ" dirty="0" smtClean="0"/>
              <a:t>vychází se z finanční analýzy (kapitola 12 Studie proveditelnosti), zda má projekt negativní </a:t>
            </a:r>
            <a:r>
              <a:rPr lang="cs-CZ" dirty="0"/>
              <a:t>či neutrální </a:t>
            </a:r>
            <a:r>
              <a:rPr lang="cs-CZ" dirty="0" smtClean="0"/>
              <a:t>cash flow </a:t>
            </a:r>
            <a:r>
              <a:rPr lang="cs-CZ" dirty="0"/>
              <a:t>ve fázi realizace a udržitelnosti, a pokud je negativní, tak zda je popsán způsob krytí provozní </a:t>
            </a:r>
            <a:r>
              <a:rPr lang="cs-CZ" dirty="0" smtClean="0"/>
              <a:t>ztráty</a:t>
            </a:r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Specifická kritéria přijatelnosti – II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683280" y="1628800"/>
            <a:ext cx="8003160" cy="4608512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Webové stránky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www.crr.cz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 (aktuality, k</a:t>
            </a:r>
            <a:r>
              <a:rPr lang="cs-CZ" dirty="0" smtClean="0"/>
              <a:t>ontakty na centrálu a územní pracoviště IROP, kalendář akcí)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Dokumentace k výzvám IROP</a:t>
            </a:r>
            <a:r>
              <a:rPr lang="cs-CZ" dirty="0" smtClean="0"/>
              <a:t>: </a:t>
            </a:r>
            <a:r>
              <a:rPr lang="cs-CZ" dirty="0" smtClean="0">
                <a:hlinkClick r:id="rId3"/>
              </a:rPr>
              <a:t>https</a:t>
            </a:r>
            <a:r>
              <a:rPr lang="cs-CZ" dirty="0">
                <a:hlinkClick r:id="rId3"/>
              </a:rPr>
              <a:t>://www.irop.mmr.cz/cs</a:t>
            </a:r>
            <a:r>
              <a:rPr lang="cs-CZ" dirty="0" smtClean="0">
                <a:hlinkClick r:id="rId3"/>
              </a:rPr>
              <a:t>/</a:t>
            </a:r>
            <a:r>
              <a:rPr lang="cs-CZ" dirty="0" smtClean="0"/>
              <a:t> (přehledný rozcestník dle jednotlivých oblastí podpor IROP)</a:t>
            </a:r>
            <a:endParaRPr lang="cs-CZ" dirty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Statistiky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http://www.crr.cz/cs/irop/statistiky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/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/>
              <a:t>T</a:t>
            </a:r>
            <a:r>
              <a:rPr lang="cs-CZ" b="1" dirty="0" smtClean="0"/>
              <a:t>abulka </a:t>
            </a:r>
            <a:r>
              <a:rPr lang="cs-CZ" b="1" dirty="0"/>
              <a:t>s aktuálními stavy alokací </a:t>
            </a:r>
            <a:r>
              <a:rPr lang="cs-CZ" b="1" dirty="0" smtClean="0"/>
              <a:t>výzev</a:t>
            </a:r>
            <a:r>
              <a:rPr lang="cs-CZ" dirty="0"/>
              <a:t> </a:t>
            </a:r>
            <a:r>
              <a:rPr lang="cs-CZ" dirty="0" smtClean="0"/>
              <a:t>(aktualizace </a:t>
            </a:r>
            <a:r>
              <a:rPr lang="cs-CZ" dirty="0"/>
              <a:t>každých 14 </a:t>
            </a:r>
            <a:r>
              <a:rPr lang="cs-CZ" dirty="0" smtClean="0"/>
              <a:t>dní)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 smtClean="0"/>
              <a:t>Informace o podpořených a doporučených projektech IROP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Kontrolní </a:t>
            </a: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listy</a:t>
            </a:r>
            <a:r>
              <a:rPr lang="cs-CZ" dirty="0"/>
              <a:t>: </a:t>
            </a:r>
            <a:r>
              <a:rPr lang="cs-CZ" dirty="0">
                <a:hlinkClick r:id="rId5"/>
              </a:rPr>
              <a:t>https://www.crr.cz/irop/vyzvy/kontrolni-listy</a:t>
            </a:r>
            <a:r>
              <a:rPr lang="cs-CZ" dirty="0" smtClean="0">
                <a:hlinkClick r:id="rId5"/>
              </a:rPr>
              <a:t>/</a:t>
            </a:r>
            <a:endParaRPr lang="cs-CZ" dirty="0" smtClean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dirty="0" smtClean="0"/>
              <a:t>Zveřejněny kontrolní listy </a:t>
            </a:r>
            <a:r>
              <a:rPr lang="cs-CZ" b="1" dirty="0"/>
              <a:t>pro hodnocení přijatelnosti a formálních náležitostí </a:t>
            </a:r>
            <a:r>
              <a:rPr lang="cs-CZ" b="1" dirty="0" smtClean="0"/>
              <a:t> </a:t>
            </a:r>
            <a:br>
              <a:rPr lang="cs-CZ" b="1" dirty="0" smtClean="0"/>
            </a:br>
            <a:r>
              <a:rPr lang="cs-CZ" b="1" dirty="0" smtClean="0"/>
              <a:t>i pro věcné hodnocení </a:t>
            </a:r>
            <a:r>
              <a:rPr lang="cs-CZ" dirty="0" smtClean="0"/>
              <a:t>pro jednotlivé výzvy.</a:t>
            </a:r>
            <a:endParaRPr lang="cs-CZ" dirty="0"/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Doporučení </a:t>
            </a: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centra</a:t>
            </a:r>
            <a:r>
              <a:rPr lang="cs-CZ" dirty="0"/>
              <a:t>: </a:t>
            </a:r>
            <a:r>
              <a:rPr lang="cs-CZ" dirty="0">
                <a:hlinkClick r:id="rId6"/>
              </a:rPr>
              <a:t>https://www.crr.cz/irop/projekt</a:t>
            </a:r>
            <a:r>
              <a:rPr lang="cs-CZ" dirty="0" smtClean="0">
                <a:hlinkClick r:id="rId6"/>
              </a:rPr>
              <a:t>/</a:t>
            </a:r>
            <a:r>
              <a:rPr lang="cs-CZ" dirty="0" smtClean="0"/>
              <a:t> 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dirty="0" smtClean="0"/>
              <a:t>Praktické </a:t>
            </a:r>
            <a:r>
              <a:rPr lang="cs-CZ" b="1" dirty="0" smtClean="0"/>
              <a:t>informace k základním fázím/aspektům administrace projektů </a:t>
            </a:r>
            <a:r>
              <a:rPr lang="cs-CZ" dirty="0" smtClean="0"/>
              <a:t>(žádost </a:t>
            </a:r>
            <a:br>
              <a:rPr lang="cs-CZ" dirty="0" smtClean="0"/>
            </a:br>
            <a:r>
              <a:rPr lang="cs-CZ" dirty="0" smtClean="0"/>
              <a:t>o změnu, podávání žádostí o platbu, udržitelnost, publicita, průběhu kontrol </a:t>
            </a:r>
            <a:br>
              <a:rPr lang="cs-CZ" dirty="0" smtClean="0"/>
            </a:br>
            <a:r>
              <a:rPr lang="cs-CZ" dirty="0" smtClean="0"/>
              <a:t>na místě, rozpočet projektu)</a:t>
            </a:r>
          </a:p>
        </p:txBody>
      </p:sp>
      <p:sp>
        <p:nvSpPr>
          <p:cNvPr id="127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endParaRPr dirty="0"/>
          </a:p>
        </p:txBody>
      </p:sp>
      <p:sp>
        <p:nvSpPr>
          <p:cNvPr id="128" name="TextShape 3"/>
          <p:cNvSpPr txBox="1"/>
          <p:nvPr/>
        </p:nvSpPr>
        <p:spPr>
          <a:xfrm>
            <a:off x="683280" y="484920"/>
            <a:ext cx="8003160" cy="8218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Centrum</a:t>
            </a:r>
            <a:r>
              <a:rPr lang="cs-CZ" sz="3200" b="1" dirty="0" smtClean="0">
                <a:solidFill>
                  <a:srgbClr val="00529C"/>
                </a:solidFill>
                <a:latin typeface="Calibri"/>
              </a:rPr>
              <a:t> </a:t>
            </a: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pro regionální rozvoj České </a:t>
            </a:r>
            <a:r>
              <a:rPr lang="cs-CZ" sz="3200" b="1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republiky – informace pro žadatele a příjemce</a:t>
            </a:r>
            <a:endParaRPr lang="cs-CZ" sz="3200" b="1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9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8013DBF-F672-4C8B-B20A-8BA5C9BA7137}" type="slidenum">
              <a:rPr lang="cs-CZ" sz="1200">
                <a:solidFill>
                  <a:srgbClr val="00529C"/>
                </a:solidFill>
                <a:latin typeface="Calibri"/>
              </a:rPr>
              <a:t>2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7985167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833975" y="1310661"/>
            <a:ext cx="7700425" cy="4819290"/>
          </a:xfrm>
        </p:spPr>
        <p:txBody>
          <a:bodyPr>
            <a:normAutofit/>
          </a:bodyPr>
          <a:lstStyle/>
          <a:p>
            <a:pPr marL="454025" lvl="1" indent="-187325"/>
            <a:r>
              <a:rPr lang="cs-CZ" dirty="0"/>
              <a:t>Projekt bude kofinancován z vlastních zdrojů </a:t>
            </a:r>
            <a:r>
              <a:rPr lang="cs-CZ" dirty="0" smtClean="0"/>
              <a:t>žadatele</a:t>
            </a:r>
            <a:endParaRPr lang="pl-PL" dirty="0" smtClean="0"/>
          </a:p>
          <a:p>
            <a:pPr>
              <a:spcBef>
                <a:spcPts val="1200"/>
              </a:spcBef>
            </a:pPr>
            <a:r>
              <a:rPr lang="cs-CZ" dirty="0" smtClean="0"/>
              <a:t>5 </a:t>
            </a:r>
            <a:r>
              <a:rPr lang="cs-CZ" dirty="0"/>
              <a:t>bodů – Projekt bude kofinancován z vlastních zdrojů žadatele v míře </a:t>
            </a:r>
            <a:r>
              <a:rPr lang="cs-CZ" b="1" dirty="0"/>
              <a:t>20 %</a:t>
            </a:r>
            <a:r>
              <a:rPr lang="cs-CZ" dirty="0"/>
              <a:t> </a:t>
            </a:r>
            <a:r>
              <a:rPr lang="cs-CZ" dirty="0" smtClean="0"/>
              <a:t>	z</a:t>
            </a:r>
            <a:r>
              <a:rPr lang="cs-CZ" dirty="0"/>
              <a:t> celkových způsobilých výdajů projektu.</a:t>
            </a:r>
            <a:endParaRPr lang="cs-CZ" sz="2400" dirty="0"/>
          </a:p>
          <a:p>
            <a:r>
              <a:rPr lang="cs-CZ" dirty="0"/>
              <a:t>10 bodů – Projekt bude kofinancován z vlastních zdrojů žadatele v míře </a:t>
            </a:r>
            <a:r>
              <a:rPr lang="cs-CZ" b="1" dirty="0"/>
              <a:t>30 % </a:t>
            </a:r>
            <a:r>
              <a:rPr lang="cs-CZ" dirty="0" smtClean="0"/>
              <a:t>	z</a:t>
            </a:r>
            <a:r>
              <a:rPr lang="cs-CZ" dirty="0"/>
              <a:t> celkových způsobilých výdajů projektu.</a:t>
            </a:r>
            <a:endParaRPr lang="cs-CZ" sz="2400" dirty="0"/>
          </a:p>
          <a:p>
            <a:r>
              <a:rPr lang="cs-CZ" dirty="0"/>
              <a:t>30 bodů – Projekt bude kofinancován z vlastních zdrojů žadatele v míře </a:t>
            </a:r>
            <a:r>
              <a:rPr lang="cs-CZ" b="1" dirty="0"/>
              <a:t>40 % </a:t>
            </a:r>
            <a:r>
              <a:rPr lang="cs-CZ" dirty="0" smtClean="0"/>
              <a:t>	z</a:t>
            </a:r>
            <a:r>
              <a:rPr lang="cs-CZ" dirty="0"/>
              <a:t> celkových způsobilých výdajů projektu.</a:t>
            </a: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Věcné hodnocení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786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provádí CRR</a:t>
            </a:r>
          </a:p>
          <a:p>
            <a:pPr marL="454025" lvl="1" indent="-187325"/>
            <a:r>
              <a:rPr lang="cs-CZ" dirty="0" smtClean="0"/>
              <a:t>ověřují se zejména rizika</a:t>
            </a:r>
          </a:p>
          <a:p>
            <a:pPr marL="898525" lvl="2" indent="-187325"/>
            <a:r>
              <a:rPr lang="cs-CZ" dirty="0" smtClean="0"/>
              <a:t>nastaveného harmonogramu</a:t>
            </a:r>
          </a:p>
          <a:p>
            <a:pPr marL="898525" lvl="2" indent="-187325"/>
            <a:r>
              <a:rPr lang="cs-CZ" dirty="0" smtClean="0"/>
              <a:t>nesouladu realizace projektu s podmínkami Rozhodnutí</a:t>
            </a:r>
          </a:p>
          <a:p>
            <a:pPr marL="898525" lvl="2" indent="-187325"/>
            <a:r>
              <a:rPr lang="cs-CZ" dirty="0" smtClean="0"/>
              <a:t>v realizaci veřejných zakázek</a:t>
            </a:r>
          </a:p>
          <a:p>
            <a:pPr marL="898525" lvl="2" indent="-187325"/>
            <a:r>
              <a:rPr lang="cs-CZ" b="1" dirty="0" smtClean="0"/>
              <a:t>vzniku</a:t>
            </a:r>
            <a:r>
              <a:rPr lang="en-US" b="1" dirty="0" smtClean="0"/>
              <a:t> </a:t>
            </a:r>
            <a:r>
              <a:rPr lang="cs-CZ" b="1" dirty="0" smtClean="0"/>
              <a:t>nezpůsobilých výdajů</a:t>
            </a:r>
          </a:p>
          <a:p>
            <a:pPr marL="898525" lvl="2" indent="-187325"/>
            <a:r>
              <a:rPr lang="cs-CZ" b="1" dirty="0"/>
              <a:t>dvojího financování</a:t>
            </a:r>
          </a:p>
          <a:p>
            <a:pPr marL="898525" lvl="2" indent="-187325"/>
            <a:r>
              <a:rPr lang="cs-CZ" dirty="0" smtClean="0"/>
              <a:t>nenaplnění</a:t>
            </a:r>
            <a:r>
              <a:rPr lang="en-US" dirty="0" smtClean="0"/>
              <a:t> </a:t>
            </a:r>
            <a:r>
              <a:rPr lang="cs-CZ" dirty="0" smtClean="0"/>
              <a:t>udržitelnosti projektu</a:t>
            </a:r>
          </a:p>
          <a:p>
            <a:pPr marL="898525" lvl="2" indent="-187325"/>
            <a:r>
              <a:rPr lang="cs-CZ" dirty="0" smtClean="0"/>
              <a:t>nedosažení plánovaných hodnot indikátorů</a:t>
            </a:r>
          </a:p>
          <a:p>
            <a:pPr marL="898525" lvl="2" indent="-187325"/>
            <a:r>
              <a:rPr lang="cs-CZ" dirty="0" smtClean="0"/>
              <a:t>podvodu a korupčního jednání</a:t>
            </a:r>
          </a:p>
          <a:p>
            <a:pPr marL="898525" lvl="2" indent="-187325"/>
            <a:r>
              <a:rPr lang="cs-CZ" dirty="0" smtClean="0"/>
              <a:t>nehospodárnosti a neefektivnosti</a:t>
            </a:r>
          </a:p>
          <a:p>
            <a:pPr marL="898525" lvl="2" indent="-187325"/>
            <a:endParaRPr lang="cs-CZ" dirty="0" smtClean="0"/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Ex-ante analýza rizik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TextShape 1"/>
          <p:cNvSpPr txBox="1"/>
          <p:nvPr/>
        </p:nvSpPr>
        <p:spPr>
          <a:xfrm>
            <a:off x="899592" y="1083960"/>
            <a:ext cx="7786848" cy="4818960"/>
          </a:xfrm>
          <a:prstGeom prst="rect">
            <a:avLst/>
          </a:prstGeom>
        </p:spPr>
        <p:txBody>
          <a:bodyPr/>
          <a:lstStyle/>
          <a:p>
            <a:pPr algn="just" defTabSz="914400"/>
            <a:r>
              <a:rPr lang="cs-CZ" sz="2000" b="1" dirty="0" smtClean="0">
                <a:solidFill>
                  <a:srgbClr val="00529C"/>
                </a:solidFill>
                <a:latin typeface="Calibri"/>
              </a:rPr>
              <a:t>Provádí se na základě výsledků ex-ante analýzy rizik.</a:t>
            </a:r>
            <a:endParaRPr lang="cs-CZ" dirty="0" smtClean="0">
              <a:solidFill>
                <a:prstClr val="black"/>
              </a:solidFill>
            </a:endParaRPr>
          </a:p>
          <a:p>
            <a:pPr algn="just" defTabSz="914400"/>
            <a:r>
              <a:rPr lang="cs-CZ" dirty="0" smtClean="0">
                <a:solidFill>
                  <a:srgbClr val="000000"/>
                </a:solidFill>
                <a:latin typeface="Calibri"/>
              </a:rPr>
              <a:t>Zahrnuje oblasti, které ex-ante analýza rizik vyhodnotila jako rizikové.</a:t>
            </a:r>
            <a:endParaRPr lang="cs-CZ" dirty="0" smtClean="0">
              <a:solidFill>
                <a:prstClr val="black"/>
              </a:solidFill>
            </a:endParaRPr>
          </a:p>
          <a:p>
            <a:pPr algn="just" defTabSz="914400"/>
            <a:endParaRPr lang="cs-CZ" sz="2000" b="1" dirty="0" smtClean="0">
              <a:solidFill>
                <a:srgbClr val="00529C"/>
              </a:solidFill>
              <a:latin typeface="Calibri"/>
            </a:endParaRPr>
          </a:p>
          <a:p>
            <a:pPr algn="just" defTabSz="914400"/>
            <a:r>
              <a:rPr lang="cs-CZ" sz="2000" b="1" dirty="0" smtClean="0">
                <a:solidFill>
                  <a:srgbClr val="00529C"/>
                </a:solidFill>
                <a:latin typeface="Calibri"/>
              </a:rPr>
              <a:t>Forma:</a:t>
            </a:r>
            <a:endParaRPr lang="cs-CZ" dirty="0" smtClean="0">
              <a:solidFill>
                <a:prstClr val="black"/>
              </a:solidFill>
            </a:endParaRPr>
          </a:p>
          <a:p>
            <a:pPr marL="742950" lvl="1" indent="-285750" algn="just" defTabSz="9144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/>
              </a:rPr>
              <a:t>administrativního ověření – </a:t>
            </a:r>
            <a:r>
              <a:rPr lang="cs-CZ" dirty="0">
                <a:solidFill>
                  <a:srgbClr val="000000"/>
                </a:solidFill>
                <a:latin typeface="Calibri"/>
              </a:rPr>
              <a:t>ověření na základě předložených dokladů </a:t>
            </a:r>
            <a:r>
              <a:rPr lang="cs-CZ" dirty="0" smtClean="0">
                <a:solidFill>
                  <a:srgbClr val="000000"/>
                </a:solidFill>
                <a:latin typeface="Calibri"/>
              </a:rPr>
              <a:t/>
            </a:r>
            <a:br>
              <a:rPr lang="cs-CZ" dirty="0" smtClean="0">
                <a:solidFill>
                  <a:srgbClr val="000000"/>
                </a:solidFill>
                <a:latin typeface="Calibri"/>
              </a:rPr>
            </a:br>
            <a:r>
              <a:rPr lang="cs-CZ" dirty="0" smtClean="0">
                <a:solidFill>
                  <a:srgbClr val="000000"/>
                </a:solidFill>
                <a:latin typeface="Calibri"/>
              </a:rPr>
              <a:t>(</a:t>
            </a:r>
            <a:r>
              <a:rPr lang="cs-CZ" dirty="0">
                <a:solidFill>
                  <a:srgbClr val="000000"/>
                </a:solidFill>
                <a:latin typeface="Calibri"/>
              </a:rPr>
              <a:t>v režimu úkonů předcházející kontrole</a:t>
            </a:r>
            <a:r>
              <a:rPr lang="cs-CZ" dirty="0" smtClean="0">
                <a:solidFill>
                  <a:srgbClr val="000000"/>
                </a:solidFill>
                <a:latin typeface="Calibri"/>
              </a:rPr>
              <a:t>),</a:t>
            </a:r>
            <a:endParaRPr lang="cs-CZ" dirty="0">
              <a:solidFill>
                <a:srgbClr val="000000"/>
              </a:solidFill>
              <a:latin typeface="Calibri"/>
            </a:endParaRPr>
          </a:p>
          <a:p>
            <a:pPr marL="742950" lvl="1" indent="-285750" algn="just" defTabSz="9144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/>
              </a:rPr>
              <a:t>veřejnosprávní kontrola – administrativní kontrola, kontrola na místě.</a:t>
            </a:r>
            <a:endParaRPr lang="cs-CZ" dirty="0" smtClean="0">
              <a:solidFill>
                <a:prstClr val="black"/>
              </a:solidFill>
            </a:endParaRPr>
          </a:p>
          <a:p>
            <a:pPr algn="just" defTabSz="914400"/>
            <a:endParaRPr lang="cs-CZ" sz="2000" b="1" dirty="0" smtClean="0">
              <a:solidFill>
                <a:srgbClr val="00529C"/>
              </a:solidFill>
              <a:latin typeface="Calibri"/>
            </a:endParaRPr>
          </a:p>
          <a:p>
            <a:pPr algn="just" defTabSz="914400"/>
            <a:r>
              <a:rPr lang="cs-CZ" sz="2000" b="1" dirty="0" smtClean="0">
                <a:solidFill>
                  <a:srgbClr val="00529C"/>
                </a:solidFill>
                <a:latin typeface="Calibri"/>
              </a:rPr>
              <a:t>Možné krácení výdajů na základě výsledku kontroly:</a:t>
            </a:r>
            <a:endParaRPr lang="cs-CZ" dirty="0" smtClean="0">
              <a:solidFill>
                <a:prstClr val="black"/>
              </a:solidFill>
            </a:endParaRPr>
          </a:p>
          <a:p>
            <a:pPr marL="742950" lvl="1" indent="-285750" algn="just" defTabSz="9144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/>
              </a:rPr>
              <a:t>žadatel </a:t>
            </a:r>
            <a:r>
              <a:rPr lang="cs-CZ" dirty="0">
                <a:solidFill>
                  <a:srgbClr val="000000"/>
                </a:solidFill>
                <a:latin typeface="Calibri"/>
              </a:rPr>
              <a:t>zahrnul výdaje, které nejsou podle pravidel výzvy způsobilé nebo nejsou v souladu s obsahem a cíli projektu, </a:t>
            </a:r>
          </a:p>
          <a:p>
            <a:pPr marL="742950" lvl="1" indent="-285750" algn="just" defTabSz="9144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/>
              </a:rPr>
              <a:t>výdaje </a:t>
            </a:r>
            <a:r>
              <a:rPr lang="cs-CZ" dirty="0">
                <a:solidFill>
                  <a:srgbClr val="000000"/>
                </a:solidFill>
                <a:latin typeface="Calibri"/>
              </a:rPr>
              <a:t>nebyly </a:t>
            </a:r>
            <a:r>
              <a:rPr lang="cs-CZ" dirty="0" smtClean="0">
                <a:solidFill>
                  <a:srgbClr val="000000"/>
                </a:solidFill>
                <a:latin typeface="Calibri"/>
              </a:rPr>
              <a:t>vynaloženy </a:t>
            </a:r>
            <a:r>
              <a:rPr lang="cs-CZ" dirty="0">
                <a:solidFill>
                  <a:srgbClr val="000000"/>
                </a:solidFill>
                <a:latin typeface="Calibri"/>
              </a:rPr>
              <a:t>v souladu se zásadami hospodárnosti, efektivnosti a účelnosti. </a:t>
            </a:r>
          </a:p>
          <a:p>
            <a:pPr defTabSz="914400"/>
            <a:endParaRPr lang="cs-CZ" dirty="0" smtClean="0">
              <a:solidFill>
                <a:prstClr val="black"/>
              </a:solidFill>
            </a:endParaRPr>
          </a:p>
          <a:p>
            <a:pPr defTabSz="914400"/>
            <a:r>
              <a:rPr lang="cs-CZ" sz="1600" b="1" i="1" dirty="0" smtClean="0">
                <a:solidFill>
                  <a:srgbClr val="00529C"/>
                </a:solidFill>
                <a:latin typeface="Calibri"/>
              </a:rPr>
              <a:t>Upozornění!</a:t>
            </a:r>
            <a:endParaRPr lang="cs-CZ" dirty="0" smtClean="0">
              <a:solidFill>
                <a:prstClr val="black"/>
              </a:solidFill>
            </a:endParaRPr>
          </a:p>
          <a:p>
            <a:pPr defTabSz="914400"/>
            <a:r>
              <a:rPr lang="cs-CZ" sz="1600" i="1" dirty="0" smtClean="0">
                <a:solidFill>
                  <a:srgbClr val="00529C"/>
                </a:solidFill>
                <a:latin typeface="Calibri"/>
              </a:rPr>
              <a:t>Projekt může být vyřazen z procesu hodnocení, pokud ex-ante kontrola zjistí porušení podmínek stanovených výzvou.</a:t>
            </a:r>
            <a:endParaRPr lang="cs-CZ" dirty="0" smtClean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30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31" name="TextShape 3"/>
          <p:cNvSpPr txBox="1"/>
          <p:nvPr/>
        </p:nvSpPr>
        <p:spPr>
          <a:xfrm>
            <a:off x="827584" y="262080"/>
            <a:ext cx="7858856" cy="821880"/>
          </a:xfrm>
          <a:prstGeom prst="rect">
            <a:avLst/>
          </a:prstGeom>
        </p:spPr>
        <p:txBody>
          <a:bodyPr anchor="ctr"/>
          <a:lstStyle/>
          <a:p>
            <a:pPr defTabSz="914400"/>
            <a:r>
              <a:rPr lang="cs-CZ" sz="3600" b="1" dirty="0" smtClean="0">
                <a:solidFill>
                  <a:srgbClr val="00529C"/>
                </a:solidFill>
                <a:latin typeface="Calibri"/>
              </a:rPr>
              <a:t>Ex-ante kontrola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32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BCE6B154-3A5D-4678-87A4-9D7048DE94C9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22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58381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683569" y="1084263"/>
            <a:ext cx="8003232" cy="4819290"/>
          </a:xfrm>
        </p:spPr>
        <p:txBody>
          <a:bodyPr>
            <a:normAutofit fontScale="85000" lnSpcReduction="20000"/>
          </a:bodyPr>
          <a:lstStyle/>
          <a:p>
            <a:pPr marL="266700" lvl="1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cs-CZ" sz="1900" dirty="0" smtClean="0">
                <a:latin typeface="Calibri" panose="020F0502020204030204" pitchFamily="34" charset="0"/>
                <a:cs typeface="Calibri" panose="020F0502020204030204" pitchFamily="34" charset="0"/>
              </a:rPr>
              <a:t>Provádí ŘO IROP na základě výsledků hodnocení provedeného Centrem</a:t>
            </a:r>
          </a:p>
          <a:p>
            <a:pPr marL="360000" lvl="1" indent="0">
              <a:spcBef>
                <a:spcPts val="0"/>
              </a:spcBef>
              <a:buNone/>
            </a:pPr>
            <a:r>
              <a:rPr lang="cs-CZ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Podkladem pro výběr je:</a:t>
            </a:r>
          </a:p>
          <a:p>
            <a:pPr marL="11874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zápis, </a:t>
            </a: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podepsaný ředitelem/pověřenou osobou </a:t>
            </a:r>
            <a: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Centra, který deklaruje, že hodnocení a kontrola projektů proběhla podle stanovených postupů,</a:t>
            </a:r>
          </a:p>
          <a:p>
            <a:pPr marL="11874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seznam všech projektů, které prošly hodnocením, v rozdělení </a:t>
            </a:r>
            <a:b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 projekty doporučené a nedoporučené k financování,</a:t>
            </a:r>
          </a:p>
          <a:p>
            <a:pPr marL="1187450" lvl="1" indent="-28575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seznam nehodnocených projektů.</a:t>
            </a:r>
          </a:p>
          <a:p>
            <a:pPr marL="360000" lvl="1" indent="0">
              <a:spcBef>
                <a:spcPts val="0"/>
              </a:spcBef>
              <a:buNone/>
            </a:pPr>
            <a:endParaRPr lang="cs-CZ" sz="1900" b="0" dirty="0" smtClean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0000" lvl="1" indent="0" algn="just">
              <a:spcBef>
                <a:spcPts val="0"/>
              </a:spcBef>
              <a:buNone/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</a:t>
            </a:r>
            <a:r>
              <a:rPr lang="cs-CZ" sz="1900" b="0" u="sng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kolových </a:t>
            </a: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výzvách jsou projekty seřazeny </a:t>
            </a:r>
            <a:r>
              <a:rPr lang="cs-CZ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podle dosažených bodů </a:t>
            </a: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od nejvyššího </a:t>
            </a:r>
            <a: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 nejnižší</a:t>
            </a: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Projekty se stejným počtem bodů jsou řazeny </a:t>
            </a:r>
            <a:r>
              <a:rPr lang="cs-CZ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podle data a času podání žádosti </a:t>
            </a:r>
            <a:r>
              <a:rPr lang="cs-CZ" sz="19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 podporu </a:t>
            </a:r>
            <a:r>
              <a:rPr lang="cs-CZ" sz="19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MS2014+ </a:t>
            </a: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(podle data a času nastavení stavu PP20 Žádost </a:t>
            </a:r>
            <a: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 podporu </a:t>
            </a: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zaregistrována</a:t>
            </a:r>
            <a: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marL="360000" lvl="1" indent="0">
              <a:spcBef>
                <a:spcPts val="0"/>
              </a:spcBef>
              <a:buNone/>
            </a:pPr>
            <a:endParaRPr lang="cs-CZ" sz="1900" b="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60000" lvl="1" indent="0">
              <a:spcBef>
                <a:spcPts val="0"/>
              </a:spcBef>
              <a:buNone/>
            </a:pPr>
            <a:r>
              <a:rPr lang="cs-CZ" sz="19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Počet podpořených projektů je limitován výší alokace na výzvu.</a:t>
            </a:r>
          </a:p>
          <a:p>
            <a:pPr marL="266700" lvl="1" indent="0">
              <a:buNone/>
            </a:pPr>
            <a:r>
              <a:rPr lang="cs-CZ" sz="1900" dirty="0" smtClean="0">
                <a:latin typeface="Calibri" panose="020F0502020204030204" pitchFamily="34" charset="0"/>
                <a:cs typeface="Calibri" panose="020F0502020204030204" pitchFamily="34" charset="0"/>
              </a:rPr>
              <a:t>Právní 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akt (Registrace akce a Rozhodnutí o poskytnutí dotace/Stanovení výdajů) </a:t>
            </a:r>
            <a:r>
              <a:rPr lang="cs-CZ" sz="1900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cs-CZ" sz="1900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cs-CZ" sz="1900" dirty="0" smtClean="0">
                <a:latin typeface="Calibri" panose="020F0502020204030204" pitchFamily="34" charset="0"/>
                <a:cs typeface="Calibri" panose="020F0502020204030204" pitchFamily="34" charset="0"/>
              </a:rPr>
              <a:t>upravuje </a:t>
            </a:r>
            <a:r>
              <a:rPr lang="cs-CZ" sz="1900" dirty="0">
                <a:latin typeface="Calibri" panose="020F0502020204030204" pitchFamily="34" charset="0"/>
                <a:cs typeface="Calibri" panose="020F0502020204030204" pitchFamily="34" charset="0"/>
              </a:rPr>
              <a:t>minimálně tyto oblasti:</a:t>
            </a:r>
          </a:p>
          <a:p>
            <a:pPr marL="454025" lvl="1" indent="-187325">
              <a:spcBef>
                <a:spcPts val="6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informace o příjemci;</a:t>
            </a:r>
          </a:p>
          <a:p>
            <a:pPr marL="454025" lvl="1" indent="-187325">
              <a:spcBef>
                <a:spcPts val="2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informace o projektu;</a:t>
            </a:r>
          </a:p>
          <a:p>
            <a:pPr marL="454025" lvl="1" indent="-187325">
              <a:spcBef>
                <a:spcPts val="2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povinnosti a práva příjemce;</a:t>
            </a:r>
          </a:p>
          <a:p>
            <a:pPr marL="454025" lvl="1" indent="-187325">
              <a:spcBef>
                <a:spcPts val="2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povinnosti a práva ŘO IROP;</a:t>
            </a:r>
          </a:p>
          <a:p>
            <a:pPr marL="454025" lvl="1" indent="-187325">
              <a:spcBef>
                <a:spcPts val="200"/>
              </a:spcBef>
            </a:pPr>
            <a:r>
              <a:rPr lang="cs-CZ" sz="1900" b="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sankce za neplnění povinností</a:t>
            </a:r>
            <a:r>
              <a:rPr lang="cs-CZ" sz="1900" b="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cs-CZ" dirty="0" smtClean="0"/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Výběr projektů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693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TextShape 1"/>
          <p:cNvSpPr txBox="1"/>
          <p:nvPr/>
        </p:nvSpPr>
        <p:spPr>
          <a:xfrm>
            <a:off x="727560" y="1196752"/>
            <a:ext cx="8020904" cy="5081648"/>
          </a:xfrm>
          <a:prstGeom prst="rect">
            <a:avLst/>
          </a:prstGeom>
        </p:spPr>
        <p:txBody>
          <a:bodyPr/>
          <a:lstStyle/>
          <a:p>
            <a:pPr algn="just" defTabSz="914400"/>
            <a:r>
              <a:rPr lang="cs-CZ" b="1" dirty="0" smtClean="0">
                <a:solidFill>
                  <a:srgbClr val="00529C"/>
                </a:solidFill>
                <a:latin typeface="Calibri"/>
              </a:rPr>
              <a:t>Žadatel může podat žádost o přezkum hodnocení v každé části hodnocení žádosti, ve které neuspěl:</a:t>
            </a:r>
            <a:endParaRPr lang="cs-CZ" dirty="0" smtClean="0">
              <a:solidFill>
                <a:prstClr val="black"/>
              </a:solidFill>
            </a:endParaRPr>
          </a:p>
          <a:p>
            <a:pPr marL="800100" lvl="1" indent="-342900" algn="just" defTabSz="9144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/>
              </a:rPr>
              <a:t>po kontrole přijatelnosti a formálních náležitostí,</a:t>
            </a:r>
            <a:endParaRPr lang="cs-CZ" dirty="0" smtClean="0">
              <a:solidFill>
                <a:prstClr val="black"/>
              </a:solidFill>
            </a:endParaRPr>
          </a:p>
          <a:p>
            <a:pPr marL="800100" lvl="1" indent="-342900" algn="just" defTabSz="9144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/>
              </a:rPr>
              <a:t>po věcném hodnocení.</a:t>
            </a:r>
            <a:endParaRPr lang="cs-CZ" dirty="0" smtClean="0">
              <a:solidFill>
                <a:prstClr val="black"/>
              </a:solidFill>
            </a:endParaRPr>
          </a:p>
          <a:p>
            <a:pPr algn="just" defTabSz="914400"/>
            <a:endParaRPr lang="cs-CZ" b="1" dirty="0" smtClean="0">
              <a:solidFill>
                <a:srgbClr val="00529C"/>
              </a:solidFill>
              <a:latin typeface="Calibri"/>
            </a:endParaRPr>
          </a:p>
          <a:p>
            <a:pPr algn="just" defTabSz="914400"/>
            <a:r>
              <a:rPr lang="cs-CZ" b="1" dirty="0" smtClean="0">
                <a:solidFill>
                  <a:srgbClr val="00529C"/>
                </a:solidFill>
                <a:latin typeface="Calibri"/>
              </a:rPr>
              <a:t>Podává se do 15 kalendářních dnů ode dne doručení výsledku, a to:</a:t>
            </a:r>
            <a:endParaRPr lang="cs-CZ" dirty="0" smtClean="0">
              <a:solidFill>
                <a:prstClr val="black"/>
              </a:solidFill>
            </a:endParaRPr>
          </a:p>
          <a:p>
            <a:pPr marL="800100" lvl="1" indent="-342900" defTabSz="9144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elektronicky v MS2014+,</a:t>
            </a:r>
            <a:r>
              <a:rPr lang="cs-CZ" dirty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cs-CZ" dirty="0" smtClean="0">
                <a:solidFill>
                  <a:prstClr val="black"/>
                </a:solidFill>
                <a:latin typeface="Calibri" panose="020F0502020204030204" pitchFamily="34" charset="0"/>
              </a:rPr>
              <a:t>postup je uveden v příloze č. 19 Obecných pravidel</a:t>
            </a:r>
          </a:p>
          <a:p>
            <a:pPr marL="800100" lvl="1" indent="-342900" defTabSz="9144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písemně prostřednictvím formuláře uvedeného na webových stránkách </a:t>
            </a:r>
            <a:r>
              <a:rPr lang="cs-CZ" dirty="0">
                <a:solidFill>
                  <a:prstClr val="black"/>
                </a:solidFill>
                <a:latin typeface="Calibri" panose="020F0502020204030204" pitchFamily="34" charset="0"/>
                <a:hlinkClick r:id="rId2"/>
              </a:rPr>
              <a:t>https://</a:t>
            </a:r>
            <a:r>
              <a:rPr lang="cs-CZ" dirty="0" smtClean="0">
                <a:solidFill>
                  <a:prstClr val="black"/>
                </a:solidFill>
                <a:latin typeface="Calibri" panose="020F0502020204030204" pitchFamily="34" charset="0"/>
                <a:hlinkClick r:id="rId2"/>
              </a:rPr>
              <a:t>www.irop.mmr.cz/cs/Zadatele-a-prijemci/Dokumenty/Dokumenty/Jednotny-formular-pro-vyrizovani-zadosti-prezkum</a:t>
            </a:r>
            <a:r>
              <a:rPr lang="cs-CZ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, na adresu CRR.</a:t>
            </a:r>
            <a:endParaRPr lang="cs-CZ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defTabSz="914400">
              <a:spcAft>
                <a:spcPts val="1200"/>
              </a:spcAft>
            </a:pPr>
            <a:r>
              <a:rPr lang="cs-CZ" b="1" dirty="0" smtClean="0">
                <a:solidFill>
                  <a:srgbClr val="00529C"/>
                </a:solidFill>
                <a:latin typeface="Calibri"/>
              </a:rPr>
              <a:t>Přezkumné řízení provádí ŘO IROP</a:t>
            </a:r>
            <a:r>
              <a:rPr lang="cs-CZ" dirty="0">
                <a:solidFill>
                  <a:prstClr val="black"/>
                </a:solidFill>
              </a:rPr>
              <a:t> </a:t>
            </a:r>
            <a:r>
              <a:rPr lang="cs-CZ" dirty="0" smtClean="0">
                <a:solidFill>
                  <a:srgbClr val="000000"/>
                </a:solidFill>
                <a:latin typeface="Calibri"/>
              </a:rPr>
              <a:t>do 30 kalendářních dní od doručení žádosti o přezkum (ve složitějších případech do 60 pracovních dní).</a:t>
            </a:r>
            <a:endParaRPr lang="cs-CZ" dirty="0" smtClean="0">
              <a:solidFill>
                <a:prstClr val="black"/>
              </a:solidFill>
            </a:endParaRPr>
          </a:p>
          <a:p>
            <a:pPr defTabSz="914400"/>
            <a:r>
              <a:rPr lang="cs-CZ" b="1" dirty="0" smtClean="0">
                <a:solidFill>
                  <a:srgbClr val="00529C"/>
                </a:solidFill>
                <a:latin typeface="Calibri"/>
              </a:rPr>
              <a:t>Na základě výsledku přezkumného řízení:</a:t>
            </a:r>
            <a:endParaRPr lang="cs-CZ" dirty="0" smtClean="0">
              <a:solidFill>
                <a:prstClr val="black"/>
              </a:solidFill>
            </a:endParaRP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/>
              </a:rPr>
              <a:t>žádost je vrácena k opravnému hodnocení,</a:t>
            </a:r>
            <a:endParaRPr lang="cs-CZ" dirty="0" smtClean="0">
              <a:solidFill>
                <a:prstClr val="black"/>
              </a:solidFill>
            </a:endParaRPr>
          </a:p>
          <a:p>
            <a:pPr marL="742950" lvl="1" indent="-285750" defTabSz="914400"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/>
              </a:rPr>
              <a:t>žádost je vyřazena z dalšího procesu hodnocení.</a:t>
            </a:r>
            <a:endParaRPr lang="cs-CZ" dirty="0" smtClean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45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46" name="TextShape 3"/>
          <p:cNvSpPr txBox="1"/>
          <p:nvPr/>
        </p:nvSpPr>
        <p:spPr>
          <a:xfrm>
            <a:off x="727560" y="262080"/>
            <a:ext cx="7958880" cy="821880"/>
          </a:xfrm>
          <a:prstGeom prst="rect">
            <a:avLst/>
          </a:prstGeom>
        </p:spPr>
        <p:txBody>
          <a:bodyPr anchor="ctr"/>
          <a:lstStyle/>
          <a:p>
            <a:pPr defTabSz="914400"/>
            <a:r>
              <a:rPr lang="cs-CZ" sz="3600" b="1" dirty="0" smtClean="0">
                <a:solidFill>
                  <a:srgbClr val="00529C"/>
                </a:solidFill>
                <a:latin typeface="Calibri"/>
              </a:rPr>
              <a:t>Žádost o přezkum výsledku hodnocení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47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D7DF0DCC-2E2F-43BE-8D1B-F7A3444B1B01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24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83146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TextShape 1"/>
          <p:cNvSpPr txBox="1"/>
          <p:nvPr/>
        </p:nvSpPr>
        <p:spPr>
          <a:xfrm>
            <a:off x="894646" y="1134716"/>
            <a:ext cx="7632848" cy="4971960"/>
          </a:xfrm>
          <a:prstGeom prst="rect">
            <a:avLst/>
          </a:prstGeom>
        </p:spPr>
        <p:txBody>
          <a:bodyPr/>
          <a:lstStyle/>
          <a:p>
            <a:pPr algn="just" defTabSz="914400"/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Může iniciovat žadatel/příjemce, CRR, ŘO IROP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 defTabSz="914400">
              <a:spcAft>
                <a:spcPts val="600"/>
              </a:spcAft>
            </a:pP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Oznámení provádí žadatel/příjemce prostřednictvím MS2014+ na záložce Žádost o změnu.</a:t>
            </a:r>
            <a:endParaRPr lang="cs-CZ" sz="1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 defTabSz="914400">
              <a:spcAft>
                <a:spcPts val="600"/>
              </a:spcAft>
            </a:pP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Pokud je iniciátorem změny ŘO IROP nebo CRR, informují příjemce depeší o zahájení změnového řízení. </a:t>
            </a:r>
            <a:endParaRPr lang="cs-CZ" sz="1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/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Ve změnovém řízení je možné upravovat pouze aktivity stávající. </a:t>
            </a:r>
            <a:r>
              <a:rPr lang="cs-CZ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Úspory </a:t>
            </a:r>
            <a:r>
              <a:rPr lang="cs-CZ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nelze použít </a:t>
            </a:r>
            <a:r>
              <a:rPr lang="cs-CZ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na zvýšení </a:t>
            </a:r>
            <a:r>
              <a:rPr lang="cs-CZ" sz="1600" b="1" dirty="0">
                <a:solidFill>
                  <a:srgbClr val="000000"/>
                </a:solidFill>
                <a:latin typeface="Calibri" panose="020F0502020204030204" pitchFamily="34" charset="0"/>
              </a:rPr>
              <a:t>těchto výdajů: publicita a nové aktivity projektu</a:t>
            </a: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, které nebyly v žádosti </a:t>
            </a: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o podporu </a:t>
            </a:r>
            <a:r>
              <a:rPr lang="cs-CZ" sz="1600" dirty="0">
                <a:solidFill>
                  <a:srgbClr val="000000"/>
                </a:solidFill>
                <a:latin typeface="Calibri" panose="020F0502020204030204" pitchFamily="34" charset="0"/>
              </a:rPr>
              <a:t>plánovány v době prvního podání. </a:t>
            </a:r>
          </a:p>
          <a:p>
            <a:pPr algn="just" defTabSz="914400">
              <a:spcBef>
                <a:spcPts val="600"/>
              </a:spcBef>
              <a:spcAft>
                <a:spcPts val="600"/>
              </a:spcAft>
            </a:pP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Neplánované změny je příjemce povinen oznámit neprodleně, jakmile změna nastane. </a:t>
            </a:r>
            <a:endParaRPr lang="cs-CZ" sz="1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algn="just" defTabSz="914400">
              <a:spcAft>
                <a:spcPts val="600"/>
              </a:spcAft>
            </a:pP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Druhy změn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algn="just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Změny </a:t>
            </a:r>
            <a:r>
              <a:rPr lang="cs-CZ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před schválením prvního Rozhodnutí </a:t>
            </a: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– o změně rozhoduje CRR.</a:t>
            </a:r>
            <a:endParaRPr lang="cs-CZ" sz="1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algn="just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Změny </a:t>
            </a:r>
            <a:r>
              <a:rPr lang="cs-CZ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 schválení prvního Rozhodnutí</a:t>
            </a: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, které nemění údaje na </a:t>
            </a: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Rozhodnutí </a:t>
            </a:r>
            <a:b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</a:b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–  o </a:t>
            </a: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změně rozhoduje CRR.</a:t>
            </a:r>
            <a:endParaRPr lang="cs-CZ" sz="1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algn="just" defTabSz="914400">
              <a:buFont typeface="Arial" panose="020B0604020202020204" pitchFamily="34" charset="0"/>
              <a:buChar char="•"/>
            </a:pP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Změny </a:t>
            </a:r>
            <a:r>
              <a:rPr lang="cs-CZ" sz="1600" b="1" dirty="0" smtClean="0">
                <a:solidFill>
                  <a:srgbClr val="000000"/>
                </a:solidFill>
                <a:latin typeface="Calibri" panose="020F0502020204030204" pitchFamily="34" charset="0"/>
              </a:rPr>
              <a:t>po schválení prvního Rozhodnutí</a:t>
            </a:r>
            <a:r>
              <a:rPr lang="cs-CZ" sz="1600" dirty="0" smtClean="0">
                <a:solidFill>
                  <a:srgbClr val="000000"/>
                </a:solidFill>
                <a:latin typeface="Calibri" panose="020F0502020204030204" pitchFamily="34" charset="0"/>
              </a:rPr>
              <a:t>, které mění údaje na Rozhodnutí  –  o změně rozhoduje ŘO IROP (změny, které mají vliv na aktivity projektu, splnění účelu a cílů projektu nebo na dobu realizace projektu). ŘO IROP musí tyto změny schválit před zahájením jejich realizace. </a:t>
            </a:r>
            <a:endParaRPr lang="cs-CZ" sz="1600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50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51" name="TextShape 3"/>
          <p:cNvSpPr txBox="1"/>
          <p:nvPr/>
        </p:nvSpPr>
        <p:spPr>
          <a:xfrm>
            <a:off x="899592" y="262080"/>
            <a:ext cx="7786848" cy="821880"/>
          </a:xfrm>
          <a:prstGeom prst="rect">
            <a:avLst/>
          </a:prstGeom>
        </p:spPr>
        <p:txBody>
          <a:bodyPr anchor="ctr"/>
          <a:lstStyle/>
          <a:p>
            <a:pPr defTabSz="914400"/>
            <a:r>
              <a:rPr lang="cs-CZ" sz="3600" b="1" dirty="0" smtClean="0">
                <a:solidFill>
                  <a:srgbClr val="00529C"/>
                </a:solidFill>
                <a:latin typeface="Calibri"/>
              </a:rPr>
              <a:t>Změny v projektech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52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0AE9859C-18D3-4BE5-881A-E2EEB76EB550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25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286884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TextShape 1"/>
          <p:cNvSpPr txBox="1"/>
          <p:nvPr/>
        </p:nvSpPr>
        <p:spPr>
          <a:xfrm>
            <a:off x="727560" y="1196752"/>
            <a:ext cx="7958880" cy="5082008"/>
          </a:xfrm>
          <a:prstGeom prst="rect">
            <a:avLst/>
          </a:prstGeom>
        </p:spPr>
        <p:txBody>
          <a:bodyPr/>
          <a:lstStyle/>
          <a:p>
            <a:pPr defTabSz="914400">
              <a:spcAft>
                <a:spcPts val="600"/>
              </a:spcAft>
            </a:pP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Monitorování postupu projektů se uskutečňuje prostřednictvím: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285750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Zpráv o realizaci („ZoR“):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S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ledovaným obdobím je příslušná etapa.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P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ředkládá se po ukončení etapy spolu se žádostí o platbu (ex-post financování).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Průběžnou ani závěrečnou zprávu o realizaci nelze podat před datem schválení právního aktu.</a:t>
            </a: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prstClr val="black"/>
                </a:solidFill>
                <a:latin typeface="Calibri" panose="020F0502020204030204" pitchFamily="34" charset="0"/>
              </a:rPr>
              <a:t>Přílohou závěrečné ZoR je protokol o předání a převzetí díla, kolaudační souhlas/rozhodnutí (pokud není, pak rozhodnutí o povolení zkušebního provozu, nebo rozhodnutí o povolení k předčasnému užívání stavby).</a:t>
            </a:r>
          </a:p>
          <a:p>
            <a:pPr marL="285750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Zpráv o udržitelnosti („ZoU“):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M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onitoring období udržitelnosti – funkčnost výstupů, řádná péče o ně.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marL="742950" lvl="1" indent="-285750" defTabSz="9144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Harmonogram podání ZoU se příjemci zobrazuje v MS2014+ po datu schválení právního aktu. 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914400">
              <a:spcAft>
                <a:spcPts val="600"/>
              </a:spcAft>
            </a:pP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Další zprávu je možné podat až po schválení předchozích zpráv a až po uzavření změnových řízení souvisejících s údaji ve zprávě.</a:t>
            </a:r>
            <a:endParaRPr lang="cs-CZ" dirty="0" smtClean="0">
              <a:solidFill>
                <a:prstClr val="black"/>
              </a:solidFill>
              <a:latin typeface="Calibri" panose="020F0502020204030204" pitchFamily="34" charset="0"/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55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endParaRPr dirty="0">
              <a:solidFill>
                <a:prstClr val="black"/>
              </a:solidFill>
            </a:endParaRPr>
          </a:p>
        </p:txBody>
      </p:sp>
      <p:sp>
        <p:nvSpPr>
          <p:cNvPr id="256" name="TextShape 3"/>
          <p:cNvSpPr txBox="1"/>
          <p:nvPr/>
        </p:nvSpPr>
        <p:spPr>
          <a:xfrm>
            <a:off x="727560" y="262080"/>
            <a:ext cx="7958880" cy="821880"/>
          </a:xfrm>
          <a:prstGeom prst="rect">
            <a:avLst/>
          </a:prstGeom>
        </p:spPr>
        <p:txBody>
          <a:bodyPr anchor="ctr"/>
          <a:lstStyle/>
          <a:p>
            <a:pPr defTabSz="914400"/>
            <a:r>
              <a:rPr lang="cs-CZ" sz="3600" b="1" dirty="0" smtClean="0">
                <a:solidFill>
                  <a:srgbClr val="00529C"/>
                </a:solidFill>
                <a:latin typeface="Calibri"/>
              </a:rPr>
              <a:t>Monitorování realizace projektů</a:t>
            </a:r>
            <a:endParaRPr lang="cs-CZ" dirty="0">
              <a:solidFill>
                <a:prstClr val="black"/>
              </a:solidFill>
            </a:endParaRPr>
          </a:p>
        </p:txBody>
      </p:sp>
      <p:sp>
        <p:nvSpPr>
          <p:cNvPr id="257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 defTabSz="914400"/>
            <a:fld id="{9772A1E4-469B-4367-A06C-C8595A3EFC53}" type="slidenum">
              <a:rPr lang="cs-CZ" sz="1200">
                <a:solidFill>
                  <a:srgbClr val="00529C"/>
                </a:solidFill>
                <a:latin typeface="Calibri"/>
              </a:rPr>
              <a:pPr defTabSz="914400"/>
              <a:t>26</a:t>
            </a:fld>
            <a:endParaRPr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59808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TextShape 1"/>
          <p:cNvSpPr txBox="1"/>
          <p:nvPr/>
        </p:nvSpPr>
        <p:spPr>
          <a:xfrm>
            <a:off x="685800" y="714960"/>
            <a:ext cx="7772040" cy="199692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4" name="TextShape 3"/>
          <p:cNvSpPr txBox="1"/>
          <p:nvPr/>
        </p:nvSpPr>
        <p:spPr>
          <a:xfrm>
            <a:off x="685800" y="2880855"/>
            <a:ext cx="7886520" cy="185904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40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125" name="TextShape 4"/>
          <p:cNvSpPr txBox="1"/>
          <p:nvPr/>
        </p:nvSpPr>
        <p:spPr>
          <a:xfrm>
            <a:off x="156960" y="6356520"/>
            <a:ext cx="3100590" cy="369360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1503395" y="1046576"/>
            <a:ext cx="6251329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defTabSz="914400"/>
            <a:r>
              <a:rPr lang="cs-CZ" sz="3600" b="1" dirty="0">
                <a:solidFill>
                  <a:schemeClr val="bg1"/>
                </a:solidFill>
              </a:rPr>
              <a:t>Děkuji Vám za pozornost.</a:t>
            </a:r>
          </a:p>
          <a:p>
            <a:pPr defTabSz="914400"/>
            <a:endParaRPr lang="cs-CZ" dirty="0">
              <a:solidFill>
                <a:schemeClr val="bg1"/>
              </a:solidFill>
            </a:endParaRPr>
          </a:p>
          <a:p>
            <a:pPr defTabSz="914400"/>
            <a:endParaRPr lang="cs-CZ" dirty="0">
              <a:solidFill>
                <a:schemeClr val="bg1"/>
              </a:solidFill>
            </a:endParaRPr>
          </a:p>
          <a:p>
            <a:pPr defTabSz="914400"/>
            <a:endParaRPr lang="cs-CZ" dirty="0">
              <a:solidFill>
                <a:schemeClr val="bg1"/>
              </a:solidFill>
            </a:endParaRPr>
          </a:p>
          <a:p>
            <a:pPr algn="ctr" defTabSz="914400"/>
            <a:r>
              <a:rPr lang="cs-CZ" sz="2400" b="1" dirty="0">
                <a:solidFill>
                  <a:schemeClr val="bg1"/>
                </a:solidFill>
              </a:rPr>
              <a:t>Ing. Michaela Brožová</a:t>
            </a:r>
          </a:p>
          <a:p>
            <a:pPr algn="ctr" defTabSz="914400"/>
            <a:endParaRPr lang="cs-CZ" sz="2400" b="1" dirty="0">
              <a:solidFill>
                <a:schemeClr val="bg1"/>
              </a:solidFill>
            </a:endParaRPr>
          </a:p>
          <a:p>
            <a:pPr algn="ctr" defTabSz="914400"/>
            <a:endParaRPr lang="cs-CZ" sz="2400" b="1" dirty="0">
              <a:solidFill>
                <a:schemeClr val="bg1"/>
              </a:solidFill>
            </a:endParaRPr>
          </a:p>
          <a:p>
            <a:pPr algn="ctr" defTabSz="914400"/>
            <a:r>
              <a:rPr lang="cs-CZ" b="1" dirty="0">
                <a:solidFill>
                  <a:schemeClr val="bg1"/>
                </a:solidFill>
              </a:rPr>
              <a:t>E-mail</a:t>
            </a:r>
            <a:r>
              <a:rPr lang="cs-CZ" b="1" dirty="0" smtClean="0">
                <a:solidFill>
                  <a:schemeClr val="bg1"/>
                </a:solidFill>
              </a:rPr>
              <a:t>: michaela.brozova@crr.cz</a:t>
            </a:r>
            <a:endParaRPr lang="cs-CZ" b="1" dirty="0">
              <a:solidFill>
                <a:schemeClr val="bg1"/>
              </a:solidFill>
            </a:endParaRPr>
          </a:p>
          <a:p>
            <a:pPr algn="ctr" defTabSz="914400"/>
            <a:r>
              <a:rPr lang="cs-CZ" b="1" dirty="0">
                <a:solidFill>
                  <a:schemeClr val="bg1"/>
                </a:solidFill>
              </a:rPr>
              <a:t>Tel.: 495 420 602, 735 157 809</a:t>
            </a:r>
          </a:p>
        </p:txBody>
      </p:sp>
    </p:spTree>
    <p:extLst>
      <p:ext uri="{BB962C8B-B14F-4D97-AF65-F5344CB8AC3E}">
        <p14:creationId xmlns:p14="http://schemas.microsoft.com/office/powerpoint/2010/main" val="404775345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727560" y="1628800"/>
            <a:ext cx="8003160" cy="4608512"/>
          </a:xfrm>
          <a:prstGeom prst="rect">
            <a:avLst/>
          </a:prstGeom>
        </p:spPr>
        <p:txBody>
          <a:bodyPr/>
          <a:lstStyle/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Dokumentace a informace pro přípravu projektů do výzvy č. 91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: </a:t>
            </a:r>
          </a:p>
          <a:p>
            <a:pPr marL="285750" indent="-285750" algn="just">
              <a:spcAft>
                <a:spcPts val="600"/>
              </a:spcAft>
              <a:buFontTx/>
              <a:buChar char="-"/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Obecná pravidla, Specifická pravidla včetně příloh:</a:t>
            </a:r>
          </a:p>
          <a:p>
            <a:pPr algn="just">
              <a:spcAft>
                <a:spcPts val="600"/>
              </a:spcAft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https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://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hlinkClick r:id="rId2"/>
              </a:rPr>
              <a:t>www.irop.mmr.cz/cs/Vyzvy/Seznam/Vyzva-c-91-Vybrane-useky-silnic-II-a-III-tridy-III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endParaRPr lang="cs-CZ" dirty="0"/>
          </a:p>
          <a:p>
            <a:pPr marL="285750" indent="-28575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Závazná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stanoviska ŘO IROP: </a:t>
            </a:r>
            <a:endParaRPr lang="cs-CZ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https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://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hlinkClick r:id="rId3"/>
              </a:rPr>
              <a:t>www.irop.mmr.cz/cs/Zadatele-a-prijemci/Dokumenty/Dokumenty/Zavazna-stanoviska-RO-IROP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marL="285750" indent="-28575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Často 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</a:rPr>
              <a:t>kladené dotazy: </a:t>
            </a:r>
            <a:endParaRPr lang="cs-CZ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https</a:t>
            </a:r>
            <a:r>
              <a:rPr lang="cs-CZ" dirty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://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  <a:hlinkClick r:id="rId4"/>
              </a:rPr>
              <a:t>www.irop.mmr.cz/cs/Ostatni/Doporucene/Caste-dotazy/Silnice</a:t>
            </a:r>
            <a:r>
              <a:rPr lang="cs-CZ" dirty="0" smtClean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</a:p>
          <a:p>
            <a:pPr marL="285750" indent="-285750" algn="just">
              <a:lnSpc>
                <a:spcPct val="100000"/>
              </a:lnSpc>
              <a:spcAft>
                <a:spcPts val="600"/>
              </a:spcAft>
              <a:buFontTx/>
              <a:buChar char="-"/>
            </a:pPr>
            <a:endParaRPr lang="cs-CZ" dirty="0" smtClean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endParaRPr dirty="0"/>
          </a:p>
        </p:txBody>
      </p:sp>
      <p:sp>
        <p:nvSpPr>
          <p:cNvPr id="128" name="TextShape 3"/>
          <p:cNvSpPr txBox="1"/>
          <p:nvPr/>
        </p:nvSpPr>
        <p:spPr>
          <a:xfrm>
            <a:off x="683280" y="484920"/>
            <a:ext cx="8003160" cy="8218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3200" b="1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Informace pro přípravu žádosti o podporu </a:t>
            </a:r>
            <a:br>
              <a:rPr lang="cs-CZ" sz="3200" b="1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</a:br>
            <a:r>
              <a:rPr lang="cs-CZ" sz="3200" b="1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do výzvy č. 91</a:t>
            </a:r>
            <a:endParaRPr lang="cs-CZ" sz="3200" b="1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9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8013DBF-F672-4C8B-B20A-8BA5C9BA7137}" type="slidenum">
              <a:rPr lang="cs-CZ" sz="1200">
                <a:solidFill>
                  <a:srgbClr val="00529C"/>
                </a:solidFill>
                <a:latin typeface="Calibri"/>
              </a:rPr>
              <a:t>3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754376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TextShape 1"/>
          <p:cNvSpPr txBox="1"/>
          <p:nvPr/>
        </p:nvSpPr>
        <p:spPr>
          <a:xfrm>
            <a:off x="683280" y="1628800"/>
            <a:ext cx="8003160" cy="4608512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cs-CZ" sz="1600" dirty="0"/>
              <a:t>V rámci zefektivnění administrace projektů přistoupilo Centrum pro regionální rozvoj České republiky ke zřízení </a:t>
            </a: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specializovaného pracoviště pro konzultace žadatelů </a:t>
            </a: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ve Specifickém </a:t>
            </a: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cíli </a:t>
            </a: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1.1</a:t>
            </a:r>
            <a:r>
              <a:rPr lang="cs-CZ" sz="1600" dirty="0" smtClean="0"/>
              <a:t>. </a:t>
            </a:r>
            <a:r>
              <a:rPr lang="cs-CZ" sz="1600" dirty="0"/>
              <a:t>Specializované pracoviště je zřízeno </a:t>
            </a:r>
            <a:r>
              <a:rPr lang="cs-CZ" sz="1600" dirty="0" smtClean="0"/>
              <a:t>na</a:t>
            </a:r>
            <a:r>
              <a:rPr lang="cs-CZ" b="1" dirty="0" smtClean="0">
                <a:solidFill>
                  <a:srgbClr val="00529C"/>
                </a:solidFill>
                <a:latin typeface="Calibri" panose="020F0502020204030204" pitchFamily="34" charset="0"/>
              </a:rPr>
              <a:t> </a:t>
            </a:r>
            <a:r>
              <a:rPr lang="cs-CZ" b="1" dirty="0">
                <a:solidFill>
                  <a:srgbClr val="00529C"/>
                </a:solidFill>
                <a:latin typeface="Calibri" panose="020F0502020204030204" pitchFamily="34" charset="0"/>
              </a:rPr>
              <a:t>Územním odboru IROP pro Královéhradecký kraj. </a:t>
            </a:r>
            <a:endParaRPr lang="cs-CZ" b="1" dirty="0" smtClean="0">
              <a:solidFill>
                <a:srgbClr val="00529C"/>
              </a:solidFill>
              <a:latin typeface="Calibri" panose="020F0502020204030204" pitchFamily="34" charset="0"/>
            </a:endParaRPr>
          </a:p>
          <a:p>
            <a:pPr algn="just"/>
            <a:endParaRPr lang="cs-CZ" b="1" dirty="0" smtClean="0">
              <a:solidFill>
                <a:srgbClr val="00529C"/>
              </a:solidFill>
              <a:latin typeface="Calibri" panose="020F0502020204030204" pitchFamily="34" charset="0"/>
            </a:endParaRPr>
          </a:p>
          <a:p>
            <a:pPr algn="just"/>
            <a:r>
              <a:rPr lang="cs-CZ" sz="1600" dirty="0"/>
              <a:t>Ředitelem </a:t>
            </a:r>
            <a:r>
              <a:rPr lang="cs-CZ" sz="1600" dirty="0" smtClean="0"/>
              <a:t>územního odboru je Ing. Jakub Řezníček, tel. 495 </a:t>
            </a:r>
            <a:r>
              <a:rPr lang="cs-CZ" sz="1600" dirty="0"/>
              <a:t>420 604, nebo 739 320 </a:t>
            </a:r>
            <a:r>
              <a:rPr lang="cs-CZ" sz="1600" dirty="0" smtClean="0"/>
              <a:t>767, </a:t>
            </a:r>
            <a:br>
              <a:rPr lang="cs-CZ" sz="1600" dirty="0" smtClean="0"/>
            </a:br>
            <a:r>
              <a:rPr lang="cs-CZ" sz="1600" dirty="0" smtClean="0"/>
              <a:t>e-mail: </a:t>
            </a:r>
            <a:r>
              <a:rPr lang="cs-CZ" sz="1600" dirty="0" smtClean="0">
                <a:hlinkClick r:id="rId2"/>
              </a:rPr>
              <a:t>jakub.reznicek@crr.cz</a:t>
            </a:r>
            <a:r>
              <a:rPr lang="cs-CZ" sz="1600" dirty="0" smtClean="0"/>
              <a:t>, vedoucí oddělení hodnocení je Ing. Martina Rücker</a:t>
            </a:r>
            <a:r>
              <a:rPr lang="cs-CZ" sz="1600" dirty="0"/>
              <a:t>, </a:t>
            </a:r>
            <a:r>
              <a:rPr lang="cs-CZ" sz="1600" dirty="0" smtClean="0"/>
              <a:t>tel. 499</a:t>
            </a:r>
            <a:r>
              <a:rPr lang="cs-CZ" sz="1600" dirty="0"/>
              <a:t> 420 610 </a:t>
            </a:r>
            <a:r>
              <a:rPr lang="cs-CZ" sz="1600" dirty="0" smtClean="0"/>
              <a:t>nebo </a:t>
            </a:r>
            <a:r>
              <a:rPr lang="cs-CZ" sz="1600" dirty="0"/>
              <a:t>734 166 </a:t>
            </a:r>
            <a:r>
              <a:rPr lang="cs-CZ" sz="1600" dirty="0" smtClean="0"/>
              <a:t>384, e-mail: martina.rucker@crr.cz.</a:t>
            </a:r>
            <a:endParaRPr lang="cs-CZ" sz="1600" dirty="0"/>
          </a:p>
          <a:p>
            <a:pPr algn="just"/>
            <a:endParaRPr lang="cs-CZ" sz="1600" dirty="0"/>
          </a:p>
          <a:p>
            <a:pPr algn="just"/>
            <a:r>
              <a:rPr lang="cs-CZ" sz="1600" b="1" dirty="0"/>
              <a:t>Kontaktní osobou </a:t>
            </a:r>
            <a:r>
              <a:rPr lang="cs-CZ" sz="1600" dirty="0" smtClean="0"/>
              <a:t>je Ing. Michaela Brožová, </a:t>
            </a:r>
            <a:r>
              <a:rPr lang="cs-CZ" sz="1600" dirty="0"/>
              <a:t>tel. 499 420 </a:t>
            </a:r>
            <a:r>
              <a:rPr lang="cs-CZ" sz="1600" dirty="0" smtClean="0"/>
              <a:t>602 </a:t>
            </a:r>
            <a:r>
              <a:rPr lang="cs-CZ" sz="1600" dirty="0"/>
              <a:t>nebo </a:t>
            </a:r>
            <a:r>
              <a:rPr lang="cs-CZ" sz="1600" dirty="0" smtClean="0"/>
              <a:t>735 157 809, </a:t>
            </a:r>
            <a:r>
              <a:rPr lang="cs-CZ" sz="1600" dirty="0"/>
              <a:t>e-mail: </a:t>
            </a:r>
            <a:r>
              <a:rPr lang="cs-CZ" sz="1600" dirty="0" smtClean="0">
                <a:hlinkClick r:id="rId3"/>
              </a:rPr>
              <a:t>michaela.brozova@crr.cz</a:t>
            </a:r>
            <a:r>
              <a:rPr lang="cs-CZ" sz="1600" dirty="0" smtClean="0"/>
              <a:t> , je </a:t>
            </a:r>
            <a:r>
              <a:rPr lang="cs-CZ" sz="1600" dirty="0"/>
              <a:t>možné domluvit </a:t>
            </a:r>
            <a:r>
              <a:rPr lang="cs-CZ" sz="1600" dirty="0" smtClean="0"/>
              <a:t>si i konzultaci </a:t>
            </a:r>
            <a:r>
              <a:rPr lang="cs-CZ" sz="1600" dirty="0"/>
              <a:t>k připravovaným </a:t>
            </a:r>
            <a:r>
              <a:rPr lang="cs-CZ" sz="1600" dirty="0" smtClean="0"/>
              <a:t>projektům.  </a:t>
            </a:r>
          </a:p>
          <a:p>
            <a:pPr algn="just"/>
            <a:endParaRPr lang="cs-CZ" sz="1600" dirty="0"/>
          </a:p>
          <a:p>
            <a:pPr algn="just"/>
            <a:r>
              <a:rPr lang="cs-CZ" sz="1600" b="1" dirty="0"/>
              <a:t>Konzultace jsou žadatelům poskytovány k věcné stránce projektové žádosti a technickým parametrům připravovaných projektů.</a:t>
            </a:r>
            <a:r>
              <a:rPr lang="cs-CZ" sz="1600" dirty="0"/>
              <a:t> Ostatní konzultace, týkající se zpracování projektové žádosti v ISKP a dotazům k monitorovacímu systému zůstávají na příslušných </a:t>
            </a:r>
            <a:r>
              <a:rPr lang="cs-CZ" sz="1600" dirty="0" smtClean="0"/>
              <a:t>územních odborech </a:t>
            </a:r>
            <a:r>
              <a:rPr lang="cs-CZ" sz="1600" dirty="0"/>
              <a:t>Centra pro regionální rozvoj.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endParaRPr lang="cs-CZ" sz="1600" dirty="0">
              <a:latin typeface="Calibri" panose="020F0502020204030204" pitchFamily="34" charset="0"/>
            </a:endParaRPr>
          </a:p>
        </p:txBody>
      </p:sp>
      <p:sp>
        <p:nvSpPr>
          <p:cNvPr id="127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endParaRPr dirty="0"/>
          </a:p>
        </p:txBody>
      </p:sp>
      <p:sp>
        <p:nvSpPr>
          <p:cNvPr id="128" name="TextShape 3"/>
          <p:cNvSpPr txBox="1"/>
          <p:nvPr/>
        </p:nvSpPr>
        <p:spPr>
          <a:xfrm>
            <a:off x="683280" y="484920"/>
            <a:ext cx="8003160" cy="8218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Centrum</a:t>
            </a:r>
            <a:r>
              <a:rPr lang="cs-CZ" sz="3200" b="1" dirty="0" smtClean="0">
                <a:solidFill>
                  <a:srgbClr val="00529C"/>
                </a:solidFill>
                <a:latin typeface="Calibri"/>
              </a:rPr>
              <a:t> </a:t>
            </a:r>
            <a:r>
              <a:rPr lang="cs-CZ" sz="3200" b="1" dirty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pro regionální rozvoj České </a:t>
            </a:r>
            <a:r>
              <a:rPr lang="cs-CZ" sz="3200" b="1" dirty="0" smtClean="0">
                <a:solidFill>
                  <a:srgbClr val="00529C"/>
                </a:solidFill>
                <a:latin typeface="+mj-lt"/>
                <a:ea typeface="+mj-ea"/>
                <a:cs typeface="+mj-cs"/>
              </a:rPr>
              <a:t>republiky – speciální pracoviště pro konzultace SC 1.1</a:t>
            </a:r>
            <a:endParaRPr lang="cs-CZ" sz="3200" b="1" dirty="0">
              <a:solidFill>
                <a:srgbClr val="00529C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29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78013DBF-F672-4C8B-B20A-8BA5C9BA7137}" type="slidenum">
              <a:rPr lang="cs-CZ" sz="1200">
                <a:solidFill>
                  <a:srgbClr val="00529C"/>
                </a:solidFill>
                <a:latin typeface="Calibri"/>
              </a:rPr>
              <a:t>4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379434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 smtClean="0"/>
              <a:t>Podání žádostí pouze přes MS2014+</a:t>
            </a:r>
          </a:p>
          <a:p>
            <a:pPr marL="454025" lvl="1" indent="-187325"/>
            <a:r>
              <a:rPr lang="cs-CZ" dirty="0" smtClean="0"/>
              <a:t>Možnost pouze RUČNÍHO podání</a:t>
            </a:r>
          </a:p>
          <a:p>
            <a:pPr marL="285750" indent="-285750" algn="just">
              <a:buFontTx/>
              <a:buChar char="-"/>
            </a:pPr>
            <a:r>
              <a:rPr lang="cs-CZ" dirty="0" smtClean="0"/>
              <a:t>Žádost o podporu bude </a:t>
            </a:r>
            <a:r>
              <a:rPr lang="cs-CZ" dirty="0"/>
              <a:t>možné co do přípravy dokončit, finalizovat a </a:t>
            </a:r>
            <a:r>
              <a:rPr lang="cs-CZ" b="1" dirty="0"/>
              <a:t>podepsat elektronickým podpisem</a:t>
            </a:r>
            <a:r>
              <a:rPr lang="cs-CZ" dirty="0"/>
              <a:t> </a:t>
            </a:r>
            <a:r>
              <a:rPr lang="cs-CZ" b="1" dirty="0"/>
              <a:t>již od </a:t>
            </a:r>
            <a:r>
              <a:rPr lang="cs-CZ" b="1" dirty="0" smtClean="0"/>
              <a:t>22.11.2019 </a:t>
            </a:r>
            <a:r>
              <a:rPr lang="cs-CZ" dirty="0" smtClean="0"/>
              <a:t>(od 12:00 hodin). </a:t>
            </a:r>
          </a:p>
          <a:p>
            <a:pPr marL="285750" indent="-285750" algn="just">
              <a:spcBef>
                <a:spcPts val="600"/>
              </a:spcBef>
              <a:buFontTx/>
              <a:buChar char="-"/>
            </a:pPr>
            <a:r>
              <a:rPr lang="cs-CZ" dirty="0" smtClean="0"/>
              <a:t>Tlačítko </a:t>
            </a:r>
            <a:r>
              <a:rPr lang="cs-CZ" dirty="0"/>
              <a:t>Podání bude viditelné </a:t>
            </a:r>
            <a:r>
              <a:rPr lang="cs-CZ" dirty="0" smtClean="0"/>
              <a:t>(pro </a:t>
            </a:r>
            <a:r>
              <a:rPr lang="cs-CZ" dirty="0"/>
              <a:t>uživatele s rolí Správce přístupu, Zástupce správce přístupu, Signatář a Zmocněnec), ale nebude funkční. </a:t>
            </a:r>
            <a:endParaRPr lang="cs-CZ" dirty="0" smtClean="0"/>
          </a:p>
          <a:p>
            <a:pPr marL="285750" indent="-285750" algn="just">
              <a:spcBef>
                <a:spcPts val="600"/>
              </a:spcBef>
              <a:buFontTx/>
              <a:buChar char="-"/>
            </a:pPr>
            <a:r>
              <a:rPr lang="cs-CZ" b="1" dirty="0" smtClean="0"/>
              <a:t>Funkčním </a:t>
            </a:r>
            <a:r>
              <a:rPr lang="cs-CZ" dirty="0"/>
              <a:t>se </a:t>
            </a:r>
            <a:r>
              <a:rPr lang="cs-CZ" dirty="0" smtClean="0"/>
              <a:t>tlačítko Podání stane </a:t>
            </a:r>
            <a:r>
              <a:rPr lang="cs-CZ" dirty="0"/>
              <a:t>až okamžikem </a:t>
            </a:r>
            <a:r>
              <a:rPr lang="cs-CZ" b="1" dirty="0"/>
              <a:t>29.11.2019 ve 12:00 </a:t>
            </a:r>
            <a:r>
              <a:rPr lang="cs-CZ" dirty="0" smtClean="0"/>
              <a:t>hodin.</a:t>
            </a:r>
          </a:p>
          <a:p>
            <a:pPr marL="285750" indent="-285750" algn="just">
              <a:spcBef>
                <a:spcPts val="600"/>
              </a:spcBef>
              <a:buFontTx/>
              <a:buChar char="-"/>
            </a:pPr>
            <a:r>
              <a:rPr lang="cs-CZ" dirty="0" smtClean="0"/>
              <a:t>Dne </a:t>
            </a:r>
            <a:r>
              <a:rPr lang="cs-CZ" dirty="0"/>
              <a:t>29.11.2019 ve 12:00 bude tedy stačit „pouze“ kliknout na tlačítko Podání a nebude již nutné žádost elektronicky podepisovat nebo klikat na cokoliv dalšího.</a:t>
            </a:r>
          </a:p>
          <a:p>
            <a:pPr marL="454025" lvl="1" indent="-187325"/>
            <a:endParaRPr lang="cs-CZ" dirty="0" smtClean="0"/>
          </a:p>
          <a:p>
            <a:pPr marL="454025" lvl="1" indent="-187325"/>
            <a:endParaRPr lang="cs-CZ" dirty="0"/>
          </a:p>
          <a:p>
            <a:pPr marL="266700" lvl="1" indent="0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Příjem žádostí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žádostí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8" name="Obrázek 1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304926"/>
            <a:ext cx="6498073" cy="41399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TextShape 1"/>
          <p:cNvSpPr txBox="1"/>
          <p:nvPr/>
        </p:nvSpPr>
        <p:spPr>
          <a:xfrm>
            <a:off x="683280" y="1556792"/>
            <a:ext cx="8003160" cy="4568968"/>
          </a:xfrm>
          <a:prstGeom prst="rect">
            <a:avLst/>
          </a:prstGeom>
        </p:spPr>
        <p:txBody>
          <a:bodyPr/>
          <a:lstStyle/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rgbClr val="00529C"/>
                </a:solidFill>
                <a:latin typeface="Calibri"/>
              </a:rPr>
              <a:t>Dle Obecných pravidel provedena v případě kolové výzvy </a:t>
            </a:r>
            <a:r>
              <a:rPr lang="cs-CZ" sz="2000" b="1" u="sng" dirty="0" smtClean="0">
                <a:solidFill>
                  <a:srgbClr val="00529C"/>
                </a:solidFill>
                <a:latin typeface="Calibri"/>
              </a:rPr>
              <a:t>do 40 </a:t>
            </a:r>
            <a:r>
              <a:rPr lang="cs-CZ" sz="2000" b="1" u="sng" dirty="0" smtClean="0">
                <a:solidFill>
                  <a:srgbClr val="00529C"/>
                </a:solidFill>
                <a:latin typeface="Calibri"/>
              </a:rPr>
              <a:t>pd</a:t>
            </a:r>
            <a:r>
              <a:rPr lang="cs-CZ" sz="2000" b="1" u="sng" dirty="0" smtClean="0">
                <a:solidFill>
                  <a:srgbClr val="00529C"/>
                </a:solidFill>
                <a:latin typeface="Calibri"/>
              </a:rPr>
              <a:t> </a:t>
            </a:r>
            <a:br>
              <a:rPr lang="cs-CZ" sz="2000" b="1" u="sng" dirty="0" smtClean="0">
                <a:solidFill>
                  <a:srgbClr val="00529C"/>
                </a:solidFill>
                <a:latin typeface="Calibri"/>
              </a:rPr>
            </a:br>
            <a:r>
              <a:rPr lang="cs-CZ" sz="2000" b="1" dirty="0" smtClean="0">
                <a:solidFill>
                  <a:srgbClr val="00529C"/>
                </a:solidFill>
                <a:latin typeface="Calibri"/>
              </a:rPr>
              <a:t>od konečného termínu pro podání projektů v kolové výzvě.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rgbClr val="00529C"/>
                </a:solidFill>
                <a:latin typeface="Calibri"/>
              </a:rPr>
              <a:t>Probíhá </a:t>
            </a:r>
            <a:r>
              <a:rPr lang="cs-CZ" sz="2000" b="1" u="sng" dirty="0" smtClean="0">
                <a:solidFill>
                  <a:srgbClr val="00529C"/>
                </a:solidFill>
                <a:latin typeface="Calibri"/>
              </a:rPr>
              <a:t>elektronicky v MS2014+</a:t>
            </a:r>
            <a:r>
              <a:rPr lang="cs-CZ" sz="2000" b="1" dirty="0" smtClean="0">
                <a:solidFill>
                  <a:srgbClr val="00529C"/>
                </a:solidFill>
                <a:latin typeface="Calibri"/>
              </a:rPr>
              <a:t>, kontrolu provádí CRR (Územní odbor IROP pro Královéhradecký kraj).</a:t>
            </a:r>
            <a:endParaRPr lang="cs-CZ" b="1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rgbClr val="00529C"/>
                </a:solidFill>
                <a:latin typeface="Calibri"/>
                <a:ea typeface="Calibri"/>
              </a:rPr>
              <a:t>Napravitelná </a:t>
            </a:r>
            <a:r>
              <a:rPr lang="cs-CZ" sz="2000" b="1" dirty="0">
                <a:solidFill>
                  <a:srgbClr val="00529C"/>
                </a:solidFill>
                <a:latin typeface="Calibri"/>
                <a:ea typeface="Calibri"/>
              </a:rPr>
              <a:t>a nenapravitelná kritéria</a:t>
            </a:r>
            <a:endParaRPr lang="cs-CZ" sz="2000" dirty="0">
              <a:latin typeface="Calibri" panose="020F0502020204030204" pitchFamily="34" charset="0"/>
            </a:endParaRP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</a:rPr>
              <a:t>Obecná a specifická kritéria přijatelnosti jsou rozdělena na kritéria napravitelná a nenapravitelná.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</a:rPr>
              <a:t>Kritéria formálních náležitostí jsou vždy napravitelná.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</a:rPr>
              <a:t>V případě nesplnění alespoň jednoho kritéria s příznakem „nenapravitelné“ je žádost o podporu vyloučena z dalšího procesu hodnocení.  </a:t>
            </a:r>
          </a:p>
          <a:p>
            <a:pPr marL="742950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dirty="0">
                <a:latin typeface="Calibri" panose="020F0502020204030204" pitchFamily="34" charset="0"/>
              </a:rPr>
              <a:t>V případě nesplnění napravitelného kritéria může být žadatel vyzván </a:t>
            </a:r>
            <a:r>
              <a:rPr lang="cs-CZ" dirty="0" smtClean="0">
                <a:latin typeface="Calibri" panose="020F0502020204030204" pitchFamily="34" charset="0"/>
              </a:rPr>
              <a:t/>
            </a:r>
            <a:br>
              <a:rPr lang="cs-CZ" dirty="0" smtClean="0">
                <a:latin typeface="Calibri" panose="020F0502020204030204" pitchFamily="34" charset="0"/>
              </a:rPr>
            </a:br>
            <a:r>
              <a:rPr lang="cs-CZ" dirty="0" smtClean="0">
                <a:latin typeface="Calibri" panose="020F0502020204030204" pitchFamily="34" charset="0"/>
              </a:rPr>
              <a:t>(maximálně dvakrát) k </a:t>
            </a:r>
            <a:r>
              <a:rPr lang="cs-CZ" dirty="0">
                <a:latin typeface="Calibri" panose="020F0502020204030204" pitchFamily="34" charset="0"/>
              </a:rPr>
              <a:t>doplnění. </a:t>
            </a:r>
          </a:p>
          <a:p>
            <a:pPr marL="342900" indent="-34290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 smtClean="0">
                <a:solidFill>
                  <a:srgbClr val="00529C"/>
                </a:solidFill>
                <a:latin typeface="Calibri"/>
              </a:rPr>
              <a:t>Výzvy k doplnění/upřesnění jsou žadateli zasílány formou depeší </a:t>
            </a:r>
            <a:br>
              <a:rPr lang="cs-CZ" sz="2000" b="1" dirty="0" smtClean="0">
                <a:solidFill>
                  <a:srgbClr val="00529C"/>
                </a:solidFill>
                <a:latin typeface="Calibri"/>
              </a:rPr>
            </a:br>
            <a:r>
              <a:rPr lang="cs-CZ" sz="2000" b="1" dirty="0" smtClean="0">
                <a:solidFill>
                  <a:srgbClr val="00529C"/>
                </a:solidFill>
                <a:latin typeface="Calibri"/>
              </a:rPr>
              <a:t>v MS2014+.</a:t>
            </a:r>
            <a:endParaRPr lang="cs-CZ" b="1" dirty="0" smtClean="0"/>
          </a:p>
          <a:p>
            <a:endParaRPr dirty="0"/>
          </a:p>
          <a:p>
            <a:pPr>
              <a:lnSpc>
                <a:spcPct val="100000"/>
              </a:lnSpc>
            </a:pPr>
            <a:endParaRPr dirty="0"/>
          </a:p>
        </p:txBody>
      </p:sp>
      <p:sp>
        <p:nvSpPr>
          <p:cNvPr id="155" name="TextShape 2"/>
          <p:cNvSpPr txBox="1"/>
          <p:nvPr/>
        </p:nvSpPr>
        <p:spPr>
          <a:xfrm>
            <a:off x="727560" y="6356520"/>
            <a:ext cx="5292000" cy="364680"/>
          </a:xfrm>
          <a:prstGeom prst="rect">
            <a:avLst/>
          </a:prstGeom>
        </p:spPr>
        <p:txBody>
          <a:bodyPr anchor="ctr"/>
          <a:lstStyle/>
          <a:p>
            <a:endParaRPr dirty="0"/>
          </a:p>
        </p:txBody>
      </p:sp>
      <p:sp>
        <p:nvSpPr>
          <p:cNvPr id="156" name="TextShape 3"/>
          <p:cNvSpPr txBox="1"/>
          <p:nvPr/>
        </p:nvSpPr>
        <p:spPr>
          <a:xfrm>
            <a:off x="727560" y="404664"/>
            <a:ext cx="8003160" cy="821880"/>
          </a:xfrm>
          <a:prstGeom prst="rect">
            <a:avLst/>
          </a:prstGeom>
        </p:spPr>
        <p:txBody>
          <a:bodyPr anchor="ctr"/>
          <a:lstStyle/>
          <a:p>
            <a:pPr algn="ctr">
              <a:lnSpc>
                <a:spcPct val="100000"/>
              </a:lnSpc>
            </a:pPr>
            <a:r>
              <a:rPr lang="cs-CZ" sz="3600" b="1" dirty="0" smtClean="0">
                <a:solidFill>
                  <a:srgbClr val="00529C"/>
                </a:solidFill>
                <a:latin typeface="Calibri"/>
              </a:rPr>
              <a:t>Kontrola přijatelnosti a formálních náležitostí</a:t>
            </a:r>
            <a:endParaRPr lang="cs-CZ" dirty="0"/>
          </a:p>
        </p:txBody>
      </p:sp>
      <p:sp>
        <p:nvSpPr>
          <p:cNvPr id="157" name="TextShape 4"/>
          <p:cNvSpPr txBox="1"/>
          <p:nvPr/>
        </p:nvSpPr>
        <p:spPr>
          <a:xfrm>
            <a:off x="183240" y="6356520"/>
            <a:ext cx="5000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CE9BBD09-2EBC-4357-98C8-4CF6D932196D}" type="slidenum">
              <a:rPr lang="cs-CZ" sz="1200">
                <a:solidFill>
                  <a:srgbClr val="00529C"/>
                </a:solidFill>
                <a:latin typeface="Calibri"/>
              </a:rPr>
              <a:t>7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854140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85000" lnSpcReduction="20000"/>
          </a:bodyPr>
          <a:lstStyle/>
          <a:p>
            <a:pPr marL="454025" lvl="1" indent="-187325"/>
            <a:r>
              <a:rPr lang="cs-CZ" dirty="0" smtClean="0"/>
              <a:t>Žádost je podána v předepsané formě</a:t>
            </a:r>
          </a:p>
          <a:p>
            <a:pPr marL="898525" lvl="2" indent="-187325"/>
            <a:r>
              <a:rPr lang="cs-CZ" sz="1800" dirty="0" smtClean="0"/>
              <a:t>přes MS2014+</a:t>
            </a:r>
          </a:p>
          <a:p>
            <a:pPr marL="898525" lvl="2" indent="-187325"/>
            <a:r>
              <a:rPr lang="cs-CZ" sz="1800" dirty="0" smtClean="0"/>
              <a:t>informace v žádosti v souladu s informacemi v přílohách</a:t>
            </a:r>
          </a:p>
          <a:p>
            <a:pPr marL="898525" lvl="2" indent="-187325"/>
            <a:r>
              <a:rPr lang="cs-CZ" sz="1800" dirty="0" smtClean="0"/>
              <a:t>pokud etapy, tak minimálně 3 měsíce</a:t>
            </a:r>
          </a:p>
          <a:p>
            <a:pPr marL="898525" lvl="2" indent="-187325"/>
            <a:r>
              <a:rPr lang="cs-CZ" sz="1800" dirty="0" smtClean="0"/>
              <a:t>vyplnění záložky Klíčové aktivity</a:t>
            </a:r>
          </a:p>
          <a:p>
            <a:pPr marL="454025" lvl="1" indent="-187325"/>
            <a:r>
              <a:rPr lang="cs-CZ" dirty="0" smtClean="0"/>
              <a:t>Žádost je podepsána oprávněným zástupcem žadatele</a:t>
            </a:r>
          </a:p>
          <a:p>
            <a:pPr marL="898525" lvl="2" indent="-187325"/>
            <a:r>
              <a:rPr lang="cs-CZ" sz="1800" dirty="0" smtClean="0"/>
              <a:t>statutární zástupce, popř. jím pověřená osoba na základě plné moci</a:t>
            </a:r>
          </a:p>
          <a:p>
            <a:pPr marL="898525" lvl="2" indent="-187325"/>
            <a:r>
              <a:rPr lang="cs-CZ" sz="1800" dirty="0" smtClean="0"/>
              <a:t>lze doložit usnesení z jednání krajského zastupitelstva/Rady s identifikací, na koho jsou pravomoci k podpisu převedeny</a:t>
            </a:r>
          </a:p>
          <a:p>
            <a:pPr marL="454025" lvl="1" indent="-187325"/>
            <a:r>
              <a:rPr lang="cs-CZ" dirty="0" smtClean="0"/>
              <a:t>Jsou doloženy všechny povinné přílohy a obsahově splňují požadované náležitosti</a:t>
            </a:r>
          </a:p>
          <a:p>
            <a:pPr marL="898525" lvl="2" indent="-187325" algn="just"/>
            <a:r>
              <a:rPr lang="cs-CZ" sz="1800" b="1" dirty="0" smtClean="0"/>
              <a:t>Plná moc/usnesení z jednání zastupitelstva </a:t>
            </a:r>
            <a:r>
              <a:rPr lang="cs-CZ" sz="1800" i="1" dirty="0" smtClean="0"/>
              <a:t>(pokud podepisuje statutární zástupce, je příloha nerelevantní)</a:t>
            </a:r>
          </a:p>
          <a:p>
            <a:pPr marL="898525" lvl="2" indent="-187325" algn="just"/>
            <a:r>
              <a:rPr lang="cs-CZ" sz="1800" b="1" dirty="0" smtClean="0"/>
              <a:t>Dokumentace k zahájeným a ukončeným výběrovým řízením </a:t>
            </a:r>
            <a:r>
              <a:rPr lang="cs-CZ" sz="1800" i="1" dirty="0" smtClean="0"/>
              <a:t>(jen uzavřené smlouvy o dílo včetně případných dodatků, pokud již tyto dokumenty existují; pokud ne, je tato příloha nerelevantní</a:t>
            </a:r>
            <a:r>
              <a:rPr lang="cs-CZ" sz="1800" dirty="0" smtClean="0"/>
              <a:t>)</a:t>
            </a:r>
          </a:p>
          <a:p>
            <a:pPr marL="898525" lvl="2" indent="-187325" algn="just"/>
            <a:r>
              <a:rPr lang="cs-CZ" sz="1800" b="1" dirty="0" smtClean="0"/>
              <a:t>Studie proveditelnosti </a:t>
            </a:r>
            <a:r>
              <a:rPr lang="cs-CZ" sz="1800" i="1" dirty="0" smtClean="0"/>
              <a:t>(dle osnovy uvedené v příloze č. 4 Specifických pravidel)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Kritéria formálních náležitostí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27451" y="1084263"/>
            <a:ext cx="7700425" cy="4819290"/>
          </a:xfrm>
        </p:spPr>
        <p:txBody>
          <a:bodyPr>
            <a:normAutofit fontScale="85000" lnSpcReduction="10000"/>
          </a:bodyPr>
          <a:lstStyle/>
          <a:p>
            <a:pPr marL="454025" lvl="1" indent="-187325"/>
            <a:r>
              <a:rPr lang="cs-CZ" dirty="0" smtClean="0"/>
              <a:t>Kapitola Charakteristika projektu a jeho soulad s programem</a:t>
            </a:r>
          </a:p>
          <a:p>
            <a:pPr marL="898525" lvl="2" indent="-187325" algn="just"/>
            <a:r>
              <a:rPr lang="cs-CZ" sz="1800" dirty="0" smtClean="0"/>
              <a:t>Jednoznačná specifikace dotčeného </a:t>
            </a:r>
            <a:r>
              <a:rPr lang="cs-CZ" sz="1800" b="1" dirty="0" smtClean="0"/>
              <a:t>úseku Prioritní regionální silniční sítě</a:t>
            </a:r>
          </a:p>
          <a:p>
            <a:pPr marL="898525" lvl="2" indent="-187325" algn="just"/>
            <a:r>
              <a:rPr lang="cs-CZ" sz="1800" dirty="0" smtClean="0"/>
              <a:t>Pro posouzení rizika dvojího financování jasný </a:t>
            </a:r>
            <a:r>
              <a:rPr lang="cs-CZ" sz="1800" b="1" dirty="0" smtClean="0"/>
              <a:t>popis vazeb </a:t>
            </a:r>
            <a:r>
              <a:rPr lang="cs-CZ" sz="1800" dirty="0" smtClean="0"/>
              <a:t>na realizované či plánované projekty</a:t>
            </a:r>
          </a:p>
          <a:p>
            <a:pPr marL="454025" lvl="1" indent="-187325" algn="just"/>
            <a:r>
              <a:rPr lang="cs-CZ" dirty="0" smtClean="0"/>
              <a:t>Kapitola Podrobný popis projektu</a:t>
            </a:r>
          </a:p>
          <a:p>
            <a:pPr marL="898525" lvl="2" indent="-187325" algn="just"/>
            <a:r>
              <a:rPr lang="cs-CZ" sz="1800" dirty="0" smtClean="0"/>
              <a:t>Konkrétní vazba na projekt uvedený v </a:t>
            </a:r>
            <a:r>
              <a:rPr lang="cs-CZ" sz="1800" b="1" dirty="0" smtClean="0"/>
              <a:t>příloze č. 1 RAP</a:t>
            </a:r>
          </a:p>
          <a:p>
            <a:pPr marL="898525" lvl="2" indent="-187325" algn="just"/>
            <a:r>
              <a:rPr lang="cs-CZ" sz="1800" dirty="0" smtClean="0"/>
              <a:t>Vymezení </a:t>
            </a:r>
            <a:r>
              <a:rPr lang="cs-CZ" sz="1800" b="1" dirty="0" smtClean="0"/>
              <a:t>obsahu hlavních a vedlejších </a:t>
            </a:r>
            <a:r>
              <a:rPr lang="cs-CZ" sz="1800" dirty="0" smtClean="0"/>
              <a:t>aktivit; s ohledem na </a:t>
            </a:r>
            <a:r>
              <a:rPr lang="cs-CZ" sz="1800" dirty="0" smtClean="0"/>
              <a:t>zastropování</a:t>
            </a:r>
            <a:r>
              <a:rPr lang="cs-CZ" sz="1800" dirty="0" smtClean="0"/>
              <a:t> CZV je vhodné popsat i nezpůsobilé výdaje s rozčleněním, které výdaje jsou charakterem nezpůsobilé a které jsou nezpůsobilé „jen“ kvůli limitu</a:t>
            </a:r>
          </a:p>
          <a:p>
            <a:pPr marL="898525" lvl="2" indent="-187325" algn="just"/>
            <a:r>
              <a:rPr lang="cs-CZ" sz="1800" dirty="0" smtClean="0"/>
              <a:t>Jde-li o rekonstrukci/modernizaci, popis </a:t>
            </a:r>
            <a:r>
              <a:rPr lang="cs-CZ" sz="1800" b="1" dirty="0" smtClean="0"/>
              <a:t>naplnění znaků rek./</a:t>
            </a:r>
            <a:r>
              <a:rPr lang="cs-CZ" sz="1800" b="1" dirty="0" smtClean="0"/>
              <a:t>modern</a:t>
            </a:r>
            <a:r>
              <a:rPr lang="cs-CZ" sz="1800" dirty="0" smtClean="0"/>
              <a:t>., a to pro celý řešený úsek resp. pro všechny úseky, pokud je projekt složen z více nesouvislých částí (včetně uvedení délky návrhového období navržených souvrství vozovky)</a:t>
            </a:r>
          </a:p>
          <a:p>
            <a:pPr marL="898525" lvl="2" indent="-187325" algn="just"/>
            <a:r>
              <a:rPr lang="cs-CZ" sz="1800" dirty="0" smtClean="0"/>
              <a:t>Je-li definice rek./</a:t>
            </a:r>
            <a:r>
              <a:rPr lang="cs-CZ" sz="1800" dirty="0" smtClean="0"/>
              <a:t>modern</a:t>
            </a:r>
            <a:r>
              <a:rPr lang="cs-CZ" sz="1800" dirty="0" smtClean="0"/>
              <a:t>. naplněna pouze zesílením krytu vozovky, pak je potřeba doložit </a:t>
            </a:r>
            <a:r>
              <a:rPr lang="cs-CZ" sz="1800" b="1" dirty="0" smtClean="0"/>
              <a:t>soulad zamýšleného technologického řešení s návrhem uvedeným v diagnostickém posudku </a:t>
            </a:r>
            <a:r>
              <a:rPr lang="cs-CZ" sz="1800" dirty="0" smtClean="0"/>
              <a:t>(úseky by si měly staničením odpovídat, podložit diagnostickým posudkem je třeba celý projektem řešený úsek/všechny úseky)</a:t>
            </a:r>
          </a:p>
          <a:p>
            <a:pPr marL="898525" lvl="2" indent="-187325" algn="just"/>
            <a:r>
              <a:rPr lang="cs-CZ" sz="1800" b="1" dirty="0" smtClean="0"/>
              <a:t>Zdůvodnění vyvolaných investic </a:t>
            </a:r>
            <a:r>
              <a:rPr lang="cs-CZ" sz="1800" dirty="0" smtClean="0"/>
              <a:t>nárokovaných jako vedlejší způsobilé výdaje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Příloha Studie proveditelnosti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9964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1_CR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1861</TotalTime>
  <Words>1840</Words>
  <Application>Microsoft Office PowerPoint</Application>
  <PresentationFormat>Předvádění na obrazovce (4:3)</PresentationFormat>
  <Paragraphs>295</Paragraphs>
  <Slides>27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4</vt:i4>
      </vt:variant>
      <vt:variant>
        <vt:lpstr>Nadpisy snímků</vt:lpstr>
      </vt:variant>
      <vt:variant>
        <vt:i4>27</vt:i4>
      </vt:variant>
    </vt:vector>
  </HeadingPairs>
  <TitlesOfParts>
    <vt:vector size="35" baseType="lpstr">
      <vt:lpstr>Arial</vt:lpstr>
      <vt:lpstr>Calibri</vt:lpstr>
      <vt:lpstr>DejaVu Sans</vt:lpstr>
      <vt:lpstr>StarSymbol</vt:lpstr>
      <vt:lpstr>CRR template</vt:lpstr>
      <vt:lpstr>Office Theme</vt:lpstr>
      <vt:lpstr>2_Office Theme</vt:lpstr>
      <vt:lpstr>1_CRR template</vt:lpstr>
      <vt:lpstr>Prezentace aplikace PowerPoint</vt:lpstr>
      <vt:lpstr>Prezentace aplikace PowerPoint</vt:lpstr>
      <vt:lpstr>Prezentace aplikace PowerPoint</vt:lpstr>
      <vt:lpstr>Prezentace aplikace PowerPoint</vt:lpstr>
      <vt:lpstr>Příjem žádostí</vt:lpstr>
      <vt:lpstr>Hodnocení žádostí</vt:lpstr>
      <vt:lpstr>Prezentace aplikace PowerPoint</vt:lpstr>
      <vt:lpstr>Kritéria formálních náležitostí</vt:lpstr>
      <vt:lpstr>Příloha Studie proveditelnosti</vt:lpstr>
      <vt:lpstr>Příloha Studie proveditelnosti - II</vt:lpstr>
      <vt:lpstr>Příloha Studie proveditelnosti - III</vt:lpstr>
      <vt:lpstr>Kritéria formálních náležitostí II</vt:lpstr>
      <vt:lpstr>Kritéria formálních náležitostí – III</vt:lpstr>
      <vt:lpstr>Kritéria formálních náležitostí – IV</vt:lpstr>
      <vt:lpstr>Obecná kritéria přijatelnosti</vt:lpstr>
      <vt:lpstr>Obecná kritéria přijatelnosti – II</vt:lpstr>
      <vt:lpstr>Obecná kritéria přijatelnosti – III</vt:lpstr>
      <vt:lpstr>Specifická kritéria přijatelnosti</vt:lpstr>
      <vt:lpstr>Specifická kritéria přijatelnosti – II</vt:lpstr>
      <vt:lpstr>Věcné hodnocení</vt:lpstr>
      <vt:lpstr>Ex-ante analýza rizik</vt:lpstr>
      <vt:lpstr>Prezentace aplikace PowerPoint</vt:lpstr>
      <vt:lpstr>Výběr projektů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CRR ČR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Centrum pro regionální rozvoj ČR</dc:creator>
  <cp:lastModifiedBy>Brožová Michaela</cp:lastModifiedBy>
  <cp:revision>136</cp:revision>
  <cp:lastPrinted>2019-11-20T07:55:05Z</cp:lastPrinted>
  <dcterms:created xsi:type="dcterms:W3CDTF">2014-09-16T20:50:40Z</dcterms:created>
  <dcterms:modified xsi:type="dcterms:W3CDTF">2019-11-20T07:58:27Z</dcterms:modified>
</cp:coreProperties>
</file>