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1" r:id="rId2"/>
    <p:sldMasterId id="2147483687" r:id="rId3"/>
    <p:sldMasterId id="2147483700" r:id="rId4"/>
  </p:sldMasterIdLst>
  <p:notesMasterIdLst>
    <p:notesMasterId r:id="rId32"/>
  </p:notesMasterIdLst>
  <p:handoutMasterIdLst>
    <p:handoutMasterId r:id="rId33"/>
  </p:handoutMasterIdLst>
  <p:sldIdLst>
    <p:sldId id="285" r:id="rId5"/>
    <p:sldId id="298" r:id="rId6"/>
    <p:sldId id="299" r:id="rId7"/>
    <p:sldId id="297" r:id="rId8"/>
    <p:sldId id="261" r:id="rId9"/>
    <p:sldId id="265" r:id="rId10"/>
    <p:sldId id="294" r:id="rId11"/>
    <p:sldId id="267" r:id="rId12"/>
    <p:sldId id="301" r:id="rId13"/>
    <p:sldId id="302" r:id="rId14"/>
    <p:sldId id="303" r:id="rId15"/>
    <p:sldId id="300" r:id="rId16"/>
    <p:sldId id="268" r:id="rId17"/>
    <p:sldId id="304" r:id="rId18"/>
    <p:sldId id="269" r:id="rId19"/>
    <p:sldId id="270" r:id="rId20"/>
    <p:sldId id="271" r:id="rId21"/>
    <p:sldId id="272" r:id="rId22"/>
    <p:sldId id="273" r:id="rId23"/>
    <p:sldId id="305" r:id="rId24"/>
    <p:sldId id="274" r:id="rId25"/>
    <p:sldId id="288" r:id="rId26"/>
    <p:sldId id="295" r:id="rId27"/>
    <p:sldId id="291" r:id="rId28"/>
    <p:sldId id="292" r:id="rId29"/>
    <p:sldId id="293" r:id="rId30"/>
    <p:sldId id="307" r:id="rId3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840" y="102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pPr/>
              <a:t>11/20/2019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pPr/>
              <a:t>11/20/2019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r>
              <a:rPr lang="en-US" dirty="0" smtClean="0"/>
              <a:t>16/12/14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401137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0244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5826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6314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1136520" y="1265040"/>
            <a:ext cx="7383240" cy="43167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4008498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9841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60236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33488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14092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2030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35" name="Obrázek 34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id="36" name="Obrázek 35"/>
          <p:cNvPicPr/>
          <p:nvPr/>
        </p:nvPicPr>
        <p:blipFill>
          <a:blip r:embed="rId2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46660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1291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7645486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8222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89547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06411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1136520" y="1265040"/>
            <a:ext cx="7383240" cy="43167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40177260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82961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20039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5494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2112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632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73" name="Obrázek 72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id="74" name="Obrázek 73"/>
          <p:cNvPicPr/>
          <p:nvPr/>
        </p:nvPicPr>
        <p:blipFill>
          <a:blip r:embed="rId2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03885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r>
              <a:rPr lang="en-US" dirty="0" smtClean="0"/>
              <a:t>16/12/14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0320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836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002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5539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1344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1022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03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161280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dirty="0" smtClean="0">
                <a:solidFill>
                  <a:prstClr val="white"/>
                </a:solidFill>
              </a:rPr>
              <a:t>Centrum pro regionální rozvoj České republiky</a:t>
            </a:r>
          </a:p>
        </p:txBody>
      </p:sp>
      <p:sp>
        <p:nvSpPr>
          <p:cNvPr id="9" name="Subtitle 2"/>
          <p:cNvSpPr txBox="1">
            <a:spLocks/>
          </p:cNvSpPr>
          <p:nvPr userDrawn="1"/>
        </p:nvSpPr>
        <p:spPr>
          <a:xfrm>
            <a:off x="3591250" y="5840002"/>
            <a:ext cx="246494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dirty="0" smtClean="0">
                <a:solidFill>
                  <a:prstClr val="white"/>
                </a:solidFill>
              </a:rPr>
              <a:t>Vinohradská 46, 120 00  Praha 2</a:t>
            </a:r>
          </a:p>
        </p:txBody>
      </p:sp>
      <p:sp>
        <p:nvSpPr>
          <p:cNvPr id="10" name="Subtitle 2"/>
          <p:cNvSpPr txBox="1">
            <a:spLocks/>
          </p:cNvSpPr>
          <p:nvPr userDrawn="1"/>
        </p:nvSpPr>
        <p:spPr>
          <a:xfrm>
            <a:off x="614045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dirty="0" smtClean="0">
                <a:solidFill>
                  <a:prstClr val="white"/>
                </a:solidFill>
              </a:rPr>
              <a:t>tel.: +420 221 580 201</a:t>
            </a: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8048299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dirty="0" smtClean="0">
                <a:solidFill>
                  <a:prstClr val="white"/>
                </a:solidFill>
              </a:rPr>
              <a:t>www.crr.cz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0503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185D83E-7469-4EA2-960A-70D5806DC5B5}" type="datetime1">
              <a:rPr lang="cs-CZ" smtClean="0">
                <a:solidFill>
                  <a:prstClr val="black"/>
                </a:solidFill>
              </a:rPr>
              <a:pPr/>
              <a:t>20.11.2019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E2-EBBE-4D23-A49E-D1AA126D0E8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8825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err="1" smtClean="0"/>
              <a:t>Drag</a:t>
            </a:r>
            <a:r>
              <a:rPr lang="cs-CZ" dirty="0" smtClean="0"/>
              <a:t> </a:t>
            </a:r>
            <a:r>
              <a:rPr lang="cs-CZ" dirty="0" err="1" smtClean="0"/>
              <a:t>picture</a:t>
            </a:r>
            <a:r>
              <a:rPr lang="cs-CZ" dirty="0" smtClean="0"/>
              <a:t> to </a:t>
            </a:r>
            <a:r>
              <a:rPr lang="cs-CZ" dirty="0" err="1" smtClean="0"/>
              <a:t>placeholder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click</a:t>
            </a:r>
            <a:r>
              <a:rPr lang="cs-CZ" dirty="0" smtClean="0"/>
              <a:t> </a:t>
            </a:r>
            <a:r>
              <a:rPr lang="cs-CZ" dirty="0" err="1" smtClean="0"/>
              <a:t>icon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161280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9" name="Subtitle 2"/>
          <p:cNvSpPr txBox="1">
            <a:spLocks/>
          </p:cNvSpPr>
          <p:nvPr userDrawn="1"/>
        </p:nvSpPr>
        <p:spPr>
          <a:xfrm>
            <a:off x="3591250" y="5840002"/>
            <a:ext cx="246494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dirty="0" smtClean="0">
                <a:solidFill>
                  <a:schemeClr val="bg1"/>
                </a:solidFill>
              </a:rPr>
              <a:t>Vinohradská 46, 120 00  Praha 2</a:t>
            </a:r>
          </a:p>
        </p:txBody>
      </p:sp>
      <p:sp>
        <p:nvSpPr>
          <p:cNvPr id="10" name="Subtitle 2"/>
          <p:cNvSpPr txBox="1">
            <a:spLocks/>
          </p:cNvSpPr>
          <p:nvPr userDrawn="1"/>
        </p:nvSpPr>
        <p:spPr>
          <a:xfrm>
            <a:off x="614045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dirty="0" smtClean="0">
                <a:solidFill>
                  <a:schemeClr val="bg1"/>
                </a:solidFill>
              </a:rPr>
              <a:t>tel.: +420 221 580 201</a:t>
            </a: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8048299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3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2138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85800" y="714960"/>
            <a:ext cx="7772040" cy="19969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4400" b="1">
                <a:solidFill>
                  <a:srgbClr val="FFFFFF"/>
                </a:solidFill>
                <a:latin typeface="Calibri"/>
              </a:rPr>
              <a:t>Klikněte pro úpravu formátu textu nadpisuClick to edit Master title style</a:t>
            </a:r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685800" y="3309480"/>
            <a:ext cx="6632280" cy="14522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en-US"/>
              <a:t>Klikněte pro úpravu formátu textu osnovy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/>
              <a:t>Druhá úroveň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/>
              <a:t>Třetí úroveň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/>
              <a:t>Čtvrtá úroveň osnovy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/>
              <a:t>Pátá úroveň osnovy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Šestá úroveň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Sedmá úroveň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156960" y="6356520"/>
            <a:ext cx="2006280" cy="36936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en-US" sz="2200">
                <a:solidFill>
                  <a:srgbClr val="CCCCCC"/>
                </a:solidFill>
                <a:latin typeface="Calibri"/>
              </a:rPr>
              <a:t>Klikněte pro úpravu formátu textu osnovy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 sz="2200">
                <a:solidFill>
                  <a:srgbClr val="CCCCCC"/>
                </a:solidFill>
                <a:latin typeface="Calibri"/>
              </a:rPr>
              <a:t>Druhá úroveň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 sz="2200">
                <a:solidFill>
                  <a:srgbClr val="CCCCCC"/>
                </a:solidFill>
                <a:latin typeface="Calibri"/>
              </a:rPr>
              <a:t>Třetí úroveň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 sz="2200">
                <a:solidFill>
                  <a:srgbClr val="CCCCCC"/>
                </a:solidFill>
                <a:latin typeface="Calibri"/>
              </a:rPr>
              <a:t>Čtvrtá úroveň osnovy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 sz="2200">
                <a:solidFill>
                  <a:srgbClr val="CCCCCC"/>
                </a:solidFill>
                <a:latin typeface="Calibri"/>
              </a:rPr>
              <a:t>Pátá úroveň osnovy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 sz="2200">
                <a:solidFill>
                  <a:srgbClr val="CCCCCC"/>
                </a:solidFill>
                <a:latin typeface="Calibri"/>
              </a:rPr>
              <a:t>Šestá úroveň</a:t>
            </a:r>
            <a:endParaRPr/>
          </a:p>
          <a:p>
            <a:pPr>
              <a:lnSpc>
                <a:spcPct val="100000"/>
              </a:lnSpc>
            </a:pPr>
            <a:r>
              <a:rPr lang="en-US" sz="2200">
                <a:solidFill>
                  <a:srgbClr val="CCCCCC"/>
                </a:solidFill>
                <a:latin typeface="Calibri"/>
              </a:rPr>
              <a:t>Sedmá úroveň16/12/14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2939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body"/>
          </p:nvPr>
        </p:nvSpPr>
        <p:spPr>
          <a:xfrm>
            <a:off x="986400" y="1306800"/>
            <a:ext cx="7700040" cy="481896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en-US">
                <a:solidFill>
                  <a:srgbClr val="000000"/>
                </a:solidFill>
                <a:latin typeface="Calibri"/>
              </a:rPr>
              <a:t>Klikněte pro úpravu formátu textu osnovy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>
                <a:solidFill>
                  <a:srgbClr val="000000"/>
                </a:solidFill>
                <a:latin typeface="Calibri"/>
              </a:rPr>
              <a:t>Druhá úroveň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>
                <a:solidFill>
                  <a:srgbClr val="000000"/>
                </a:solidFill>
                <a:latin typeface="Calibri"/>
              </a:rPr>
              <a:t>Třetí úroveň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>
                <a:solidFill>
                  <a:srgbClr val="000000"/>
                </a:solidFill>
                <a:latin typeface="Calibri"/>
              </a:rPr>
              <a:t>Čtvrtá úroveň osnovy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>
                <a:solidFill>
                  <a:srgbClr val="000000"/>
                </a:solidFill>
                <a:latin typeface="Calibri"/>
              </a:rPr>
              <a:t>Pátá úroveň osnovy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>
                <a:solidFill>
                  <a:srgbClr val="000000"/>
                </a:solidFill>
                <a:latin typeface="Calibri"/>
              </a:rPr>
              <a:t>Šestá úroveň</a:t>
            </a:r>
            <a:endParaRPr/>
          </a:p>
          <a:p>
            <a:pPr>
              <a:lnSpc>
                <a:spcPct val="100000"/>
              </a:lnSpc>
            </a:pPr>
            <a:r>
              <a:rPr lang="en-US">
                <a:solidFill>
                  <a:srgbClr val="000000"/>
                </a:solidFill>
                <a:latin typeface="Calibri"/>
              </a:rPr>
              <a:t>Sedmá úroveňClick to edit Master text styles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000" b="1">
                <a:solidFill>
                  <a:srgbClr val="00529C"/>
                </a:solidFill>
                <a:latin typeface="Calibri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Calibri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en-US" sz="1600">
                <a:solidFill>
                  <a:srgbClr val="000000"/>
                </a:solidFill>
                <a:latin typeface="Calibri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en-US" sz="1600">
                <a:solidFill>
                  <a:srgbClr val="000000"/>
                </a:solidFill>
                <a:latin typeface="Calibri"/>
              </a:rPr>
              <a:t>Fifth level</a:t>
            </a:r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ftr"/>
          </p:nvPr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title"/>
          </p:nvPr>
        </p:nvSpPr>
        <p:spPr>
          <a:xfrm>
            <a:off x="457200" y="262080"/>
            <a:ext cx="8229240" cy="8218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b="1">
                <a:solidFill>
                  <a:srgbClr val="00529C"/>
                </a:solidFill>
                <a:latin typeface="Calibri"/>
              </a:rPr>
              <a:t>Klikněte pro úpravu formátu textu nadpisuClick to edit Master title style</a:t>
            </a:r>
            <a:endParaRPr/>
          </a:p>
        </p:txBody>
      </p:sp>
      <p:sp>
        <p:nvSpPr>
          <p:cNvPr id="40" name="PlaceHolder 4"/>
          <p:cNvSpPr>
            <a:spLocks noGrp="1"/>
          </p:cNvSpPr>
          <p:nvPr>
            <p:ph type="sldNum"/>
          </p:nvPr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fld id="{E50416DE-003B-451E-BAA3-EFB3598CB657}" type="slidenum">
              <a:rPr lang="cs-CZ" sz="1200">
                <a:solidFill>
                  <a:srgbClr val="00529C"/>
                </a:solidFill>
                <a:latin typeface="Calibri"/>
              </a:rPr>
              <a:pPr defTabSz="914400"/>
              <a:t>‹#›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18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560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op.mmr.cz/cs/" TargetMode="External"/><Relationship Id="rId2" Type="http://schemas.openxmlformats.org/officeDocument/2006/relationships/hyperlink" Target="http://www.crr.cz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crr.cz/irop/projekt/" TargetMode="External"/><Relationship Id="rId5" Type="http://schemas.openxmlformats.org/officeDocument/2006/relationships/hyperlink" Target="https://www.crr.cz/irop/vyzvy/kontrolni-listy/" TargetMode="External"/><Relationship Id="rId4" Type="http://schemas.openxmlformats.org/officeDocument/2006/relationships/hyperlink" Target="http://www.crr.cz/cs/irop/statistiky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rop.mmr.cz/cs/Zadatele-a-prijemci/Dokumenty/Dokumenty/Jednotny-formular-pro-vyrizovani-zadosti-prezkum" TargetMode="Externa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op.mmr.cz/cs/Zadatele-a-prijemci/Dokumenty/Dokumenty/Zavazna-stanoviska-RO-IROP" TargetMode="External"/><Relationship Id="rId2" Type="http://schemas.openxmlformats.org/officeDocument/2006/relationships/hyperlink" Target="https://www.irop.mmr.cz/cs/Vyzvy/Seznam/Vyzva-c-91-Vybrane-useky-silnic-II-a-III-tridy-III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irop.mmr.cz/cs/Ostatni/Doporucene/Caste-dotazy/Silnic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michaela.brozova@crr.cz" TargetMode="External"/><Relationship Id="rId2" Type="http://schemas.openxmlformats.org/officeDocument/2006/relationships/hyperlink" Target="mailto:jakub.reznicek@crr.cz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685800" y="714960"/>
            <a:ext cx="7772040" cy="1996920"/>
          </a:xfrm>
          <a:prstGeom prst="rect">
            <a:avLst/>
          </a:prstGeom>
        </p:spPr>
        <p:txBody>
          <a:bodyPr/>
          <a:lstStyle/>
          <a:p>
            <a:pPr algn="ctr" defTabSz="914400"/>
            <a:r>
              <a:rPr lang="cs-CZ" sz="4400" b="1" dirty="0" smtClean="0">
                <a:solidFill>
                  <a:srgbClr val="FFFFFF"/>
                </a:solidFill>
                <a:latin typeface="Calibri"/>
              </a:rPr>
              <a:t>Příjem a hodnocení žádostí </a:t>
            </a:r>
            <a:br>
              <a:rPr lang="cs-CZ" sz="4400" b="1" dirty="0" smtClean="0">
                <a:solidFill>
                  <a:srgbClr val="FFFFFF"/>
                </a:solidFill>
                <a:latin typeface="Calibri"/>
              </a:rPr>
            </a:br>
            <a:r>
              <a:rPr lang="cs-CZ" sz="4400" b="1" dirty="0" smtClean="0">
                <a:solidFill>
                  <a:srgbClr val="FFFFFF"/>
                </a:solidFill>
                <a:latin typeface="Calibri"/>
              </a:rPr>
              <a:t>o podporu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123" name="TextShape 2"/>
          <p:cNvSpPr txBox="1"/>
          <p:nvPr/>
        </p:nvSpPr>
        <p:spPr>
          <a:xfrm>
            <a:off x="685800" y="5387040"/>
            <a:ext cx="6400440" cy="569880"/>
          </a:xfrm>
          <a:prstGeom prst="rect">
            <a:avLst/>
          </a:prstGeom>
        </p:spPr>
        <p:txBody>
          <a:bodyPr/>
          <a:lstStyle/>
          <a:p>
            <a:pPr defTabSz="914400"/>
            <a:r>
              <a:rPr lang="cs-CZ" sz="2200" b="1" dirty="0" smtClean="0">
                <a:solidFill>
                  <a:srgbClr val="CCCCCC"/>
                </a:solidFill>
                <a:latin typeface="Calibri"/>
              </a:rPr>
              <a:t>Ing. Michaela Brožová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124" name="TextShape 3"/>
          <p:cNvSpPr txBox="1"/>
          <p:nvPr/>
        </p:nvSpPr>
        <p:spPr>
          <a:xfrm>
            <a:off x="685800" y="2880855"/>
            <a:ext cx="7886520" cy="1859040"/>
          </a:xfrm>
          <a:prstGeom prst="rect">
            <a:avLst/>
          </a:prstGeom>
        </p:spPr>
        <p:txBody>
          <a:bodyPr/>
          <a:lstStyle/>
          <a:p>
            <a:pPr defTabSz="914400">
              <a:spcBef>
                <a:spcPts val="2400"/>
              </a:spcBef>
            </a:pPr>
            <a:r>
              <a:rPr lang="cs-CZ" sz="3200" b="1" dirty="0" smtClean="0">
                <a:solidFill>
                  <a:srgbClr val="CCCCCC"/>
                </a:solidFill>
                <a:latin typeface="Calibri"/>
              </a:rPr>
              <a:t>Průběžná výzva</a:t>
            </a:r>
            <a:r>
              <a:rPr lang="en-US" sz="3200" b="1" dirty="0" smtClean="0">
                <a:solidFill>
                  <a:srgbClr val="CCCCCC"/>
                </a:solidFill>
                <a:latin typeface="Calibri"/>
              </a:rPr>
              <a:t> </a:t>
            </a:r>
            <a:r>
              <a:rPr lang="en-US" sz="3200" b="1" dirty="0">
                <a:solidFill>
                  <a:srgbClr val="CCCCCC"/>
                </a:solidFill>
                <a:latin typeface="Calibri"/>
              </a:rPr>
              <a:t>č. </a:t>
            </a:r>
            <a:r>
              <a:rPr lang="cs-CZ" sz="3200" b="1" dirty="0" smtClean="0">
                <a:solidFill>
                  <a:srgbClr val="CCCCCC"/>
                </a:solidFill>
                <a:latin typeface="Calibri"/>
              </a:rPr>
              <a:t>91</a:t>
            </a:r>
            <a:endParaRPr lang="cs-CZ" sz="1600" b="1" dirty="0" smtClean="0">
              <a:solidFill>
                <a:srgbClr val="CCCCCC"/>
              </a:solidFill>
              <a:latin typeface="Calibri"/>
            </a:endParaRPr>
          </a:p>
          <a:p>
            <a:pPr defTabSz="914400">
              <a:spcBef>
                <a:spcPts val="2400"/>
              </a:spcBef>
              <a:spcAft>
                <a:spcPts val="600"/>
              </a:spcAft>
            </a:pPr>
            <a:r>
              <a:rPr lang="cs-CZ" sz="3200" b="1" dirty="0" smtClean="0">
                <a:solidFill>
                  <a:srgbClr val="CCCCCC"/>
                </a:solidFill>
                <a:latin typeface="Calibri"/>
              </a:rPr>
              <a:t>Vybrané úseky silnic II. a III. třídy - III</a:t>
            </a:r>
            <a:r>
              <a:rPr lang="en-US" sz="3200" b="1" dirty="0" smtClean="0">
                <a:solidFill>
                  <a:srgbClr val="CCCCCC"/>
                </a:solidFill>
                <a:latin typeface="Calibri"/>
              </a:rPr>
              <a:t> </a:t>
            </a:r>
            <a:endParaRPr sz="3200" dirty="0">
              <a:solidFill>
                <a:prstClr val="black"/>
              </a:solidFill>
            </a:endParaRPr>
          </a:p>
        </p:txBody>
      </p:sp>
      <p:sp>
        <p:nvSpPr>
          <p:cNvPr id="125" name="TextShape 4"/>
          <p:cNvSpPr txBox="1"/>
          <p:nvPr/>
        </p:nvSpPr>
        <p:spPr>
          <a:xfrm>
            <a:off x="156960" y="6356520"/>
            <a:ext cx="3100590" cy="369360"/>
          </a:xfrm>
          <a:prstGeom prst="rect">
            <a:avLst/>
          </a:prstGeom>
        </p:spPr>
        <p:txBody>
          <a:bodyPr/>
          <a:lstStyle/>
          <a:p>
            <a:pPr defTabSz="914400"/>
            <a:r>
              <a:rPr lang="cs-CZ" sz="2000" dirty="0" smtClean="0">
                <a:latin typeface="Calibri"/>
              </a:rPr>
              <a:t>Praha, 22. listopadu 2019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21379683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7451" y="1084263"/>
            <a:ext cx="7700425" cy="4819290"/>
          </a:xfrm>
        </p:spPr>
        <p:txBody>
          <a:bodyPr>
            <a:normAutofit lnSpcReduction="10000"/>
          </a:bodyPr>
          <a:lstStyle/>
          <a:p>
            <a:pPr marL="454025" lvl="1" indent="-187325"/>
            <a:r>
              <a:rPr lang="cs-CZ" dirty="0" smtClean="0"/>
              <a:t>Kapitola Technické a technologické řešení projektu</a:t>
            </a:r>
          </a:p>
          <a:p>
            <a:pPr marL="898525" lvl="2" indent="-187325" algn="just"/>
            <a:r>
              <a:rPr lang="cs-CZ" sz="1800" dirty="0" smtClean="0"/>
              <a:t>Informace o výchozích diagnostických posudcích, pokud jsou relevantní (diagnostický posudek i jeho případná aktualizace </a:t>
            </a:r>
            <a:r>
              <a:rPr lang="cs-CZ" sz="1800" b="1" dirty="0" smtClean="0"/>
              <a:t>nesmí být starší </a:t>
            </a:r>
            <a:r>
              <a:rPr lang="cs-CZ" sz="1800" dirty="0" smtClean="0"/>
              <a:t>než 36 měsíců před datem předložení žádosti o stavební povolení na SÚ; aktualizace DP může přidávat návrh technologie výstavby, který je obsahem předložené projektové dokumentace, nezvrátí ale to, že samotný DP je starší než 36 měsíců) </a:t>
            </a:r>
          </a:p>
          <a:p>
            <a:pPr marL="454025" lvl="1" indent="-187325" algn="just"/>
            <a:r>
              <a:rPr lang="cs-CZ" dirty="0" smtClean="0"/>
              <a:t>Kapitola Vliv projektu na životní prostředí</a:t>
            </a:r>
          </a:p>
          <a:p>
            <a:pPr marL="898525" lvl="2" indent="-187325" algn="just"/>
            <a:r>
              <a:rPr lang="cs-CZ" sz="1800" dirty="0" smtClean="0"/>
              <a:t>V případě </a:t>
            </a:r>
            <a:r>
              <a:rPr lang="cs-CZ" sz="1800" b="1" dirty="0" smtClean="0"/>
              <a:t>novostaveb popis změny velikosti emisí </a:t>
            </a:r>
            <a:r>
              <a:rPr lang="cs-CZ" sz="1800" dirty="0" smtClean="0"/>
              <a:t>primárních částic a prekurzorů sekundárních částic vyvolané tímto projektem</a:t>
            </a:r>
          </a:p>
          <a:p>
            <a:pPr marL="898525" lvl="2" indent="-187325" algn="just"/>
            <a:r>
              <a:rPr lang="cs-CZ" sz="1800" dirty="0" smtClean="0"/>
              <a:t>Pokud jsou relevantní, pak popis </a:t>
            </a:r>
            <a:r>
              <a:rPr lang="cs-CZ" sz="1800" b="1" dirty="0" smtClean="0"/>
              <a:t>zjišťovacího řízení a posuzování vlivů na životní prostředí </a:t>
            </a:r>
            <a:r>
              <a:rPr lang="cs-CZ" sz="1800" dirty="0" smtClean="0"/>
              <a:t>podle zákona č. 100/2001 Sb. – v případě změn oproti výchozímu záměru, které nastaly v průběhu povolovacího řízení, kompletně vyplnit všechny body požadované osnovou </a:t>
            </a:r>
            <a:r>
              <a:rPr lang="cs-CZ" sz="1800" dirty="0" smtClean="0"/>
              <a:t>Studie </a:t>
            </a:r>
            <a:r>
              <a:rPr lang="cs-CZ" sz="1800" dirty="0" smtClean="0"/>
              <a:t>proveditelnosti (rizikové zejména projekty s ukončeným zjišťovacím řízením před 1. 4. 2015)</a:t>
            </a:r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Příloha Studie proveditelnosti - II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83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7451" y="1084263"/>
            <a:ext cx="7700425" cy="4819290"/>
          </a:xfrm>
        </p:spPr>
        <p:txBody>
          <a:bodyPr>
            <a:normAutofit fontScale="92500" lnSpcReduction="20000"/>
          </a:bodyPr>
          <a:lstStyle/>
          <a:p>
            <a:pPr marL="454025" lvl="1" indent="-187325"/>
            <a:r>
              <a:rPr lang="cs-CZ" dirty="0" smtClean="0"/>
              <a:t>Kapitola Výstupy projektu</a:t>
            </a:r>
          </a:p>
          <a:p>
            <a:pPr marL="898525" lvl="2" indent="-187325" algn="just"/>
            <a:r>
              <a:rPr lang="cs-CZ" sz="1800" dirty="0" smtClean="0"/>
              <a:t>Správné nastavení </a:t>
            </a:r>
            <a:r>
              <a:rPr lang="cs-CZ" sz="1800" b="1" dirty="0" smtClean="0"/>
              <a:t>hodnot indikátorů </a:t>
            </a:r>
            <a:r>
              <a:rPr lang="cs-CZ" sz="1800" dirty="0" smtClean="0"/>
              <a:t>– soulad uvedených údajů s údaji v projektové dokumentaci; vhodný výběr indikátoru výstavba versus rekonstrukce/modernizace; určení hodnoty indikátoru v případě křižovatek, …</a:t>
            </a:r>
          </a:p>
          <a:p>
            <a:pPr marL="454025" lvl="1" indent="-187325" algn="just"/>
            <a:r>
              <a:rPr lang="cs-CZ" dirty="0" smtClean="0"/>
              <a:t>Kapitola Připravenost projektu k realizaci</a:t>
            </a:r>
          </a:p>
          <a:p>
            <a:pPr marL="898525" lvl="2" indent="-187325" algn="just"/>
            <a:r>
              <a:rPr lang="cs-CZ" sz="1800" dirty="0" smtClean="0"/>
              <a:t>Pokud jsou pro různé řešené úseky silnice </a:t>
            </a:r>
            <a:r>
              <a:rPr lang="cs-CZ" sz="1800" b="1" dirty="0" smtClean="0"/>
              <a:t>projektové dokumentace </a:t>
            </a:r>
            <a:r>
              <a:rPr lang="cs-CZ" sz="1800" dirty="0" smtClean="0"/>
              <a:t>v různém stavu, tak to zde jednoznačně popsat</a:t>
            </a:r>
          </a:p>
          <a:p>
            <a:pPr marL="898525" lvl="2" indent="-187325" algn="just"/>
            <a:r>
              <a:rPr lang="cs-CZ" sz="1800" dirty="0" smtClean="0"/>
              <a:t>Obecně popsat </a:t>
            </a:r>
            <a:r>
              <a:rPr lang="cs-CZ" sz="1800" b="1" dirty="0" smtClean="0"/>
              <a:t>proces stavebního řízení </a:t>
            </a:r>
            <a:r>
              <a:rPr lang="cs-CZ" sz="1800" dirty="0" smtClean="0"/>
              <a:t>a relevantní dokumenty dle stavebního zákona pro všechny aktivity uplatňované ve způsobilých výdajích</a:t>
            </a:r>
          </a:p>
          <a:p>
            <a:pPr marL="898525" lvl="2" indent="-187325" algn="just"/>
            <a:r>
              <a:rPr lang="cs-CZ" sz="1800" dirty="0" smtClean="0"/>
              <a:t>Počet a stav </a:t>
            </a:r>
            <a:r>
              <a:rPr lang="cs-CZ" sz="1800" b="1" dirty="0" smtClean="0"/>
              <a:t>výběrových řízení</a:t>
            </a:r>
          </a:p>
          <a:p>
            <a:pPr marL="898525" lvl="2" indent="-187325" algn="just"/>
            <a:r>
              <a:rPr lang="cs-CZ" sz="1800" dirty="0" smtClean="0"/>
              <a:t>Popis </a:t>
            </a:r>
            <a:r>
              <a:rPr lang="cs-CZ" sz="1800" b="1" dirty="0" smtClean="0"/>
              <a:t>majetkoprávních vztahů</a:t>
            </a:r>
          </a:p>
          <a:p>
            <a:pPr marL="454025" lvl="1" indent="-187325" algn="just"/>
            <a:r>
              <a:rPr lang="cs-CZ" dirty="0"/>
              <a:t>Kapitola </a:t>
            </a:r>
            <a:r>
              <a:rPr lang="cs-CZ" dirty="0" smtClean="0"/>
              <a:t>Finanční analýza</a:t>
            </a:r>
            <a:endParaRPr lang="cs-CZ" dirty="0"/>
          </a:p>
          <a:p>
            <a:pPr marL="898525" lvl="2" indent="-187325" algn="just"/>
            <a:r>
              <a:rPr lang="cs-CZ" sz="1800" dirty="0" smtClean="0"/>
              <a:t>U projektů do 100 mil. Kč CZV (tedy všechny projekty 91. výzvy) se nezpracovává modul eCBA</a:t>
            </a:r>
          </a:p>
          <a:p>
            <a:pPr marL="898525" lvl="2" indent="-187325" algn="just"/>
            <a:r>
              <a:rPr lang="cs-CZ" sz="1800" dirty="0" smtClean="0"/>
              <a:t>Plán cash flow ve fázi realizace a udržitelnosti; způsob krytí provozní ztráty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Příloha Studie proveditelnosti - III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0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7451" y="1084263"/>
            <a:ext cx="7700425" cy="4819290"/>
          </a:xfrm>
        </p:spPr>
        <p:txBody>
          <a:bodyPr>
            <a:normAutofit fontScale="85000" lnSpcReduction="10000"/>
          </a:bodyPr>
          <a:lstStyle/>
          <a:p>
            <a:pPr marL="454025" lvl="1" indent="-187325"/>
            <a:r>
              <a:rPr lang="cs-CZ" dirty="0" smtClean="0"/>
              <a:t>Jsou doloženy všechny povinné přílohy a obsahově splňují požadované náležitosti - pokračování</a:t>
            </a:r>
          </a:p>
          <a:p>
            <a:pPr marL="898525" lvl="2" indent="-187325" algn="just"/>
            <a:r>
              <a:rPr lang="cs-CZ" sz="1800" b="1" dirty="0" smtClean="0"/>
              <a:t>Územní rozhodnutí/Územní souhlas/Veřejnoprávní smlouva nahrazující územní řízení </a:t>
            </a:r>
          </a:p>
          <a:p>
            <a:pPr marL="996950" lvl="2" indent="-285750" algn="just">
              <a:buFontTx/>
              <a:buChar char="-"/>
            </a:pPr>
            <a:r>
              <a:rPr lang="cs-CZ" sz="1800" i="1" dirty="0" smtClean="0"/>
              <a:t>s </a:t>
            </a:r>
            <a:r>
              <a:rPr lang="cs-CZ" sz="1800" i="1" dirty="0"/>
              <a:t>datem nabytí právní </a:t>
            </a:r>
            <a:r>
              <a:rPr lang="cs-CZ" sz="1800" i="1" dirty="0" smtClean="0"/>
              <a:t>moci/vydání/účinností </a:t>
            </a:r>
            <a:r>
              <a:rPr lang="cs-CZ" sz="1800" i="1" dirty="0"/>
              <a:t>nejpozději ke dni předložení žádosti </a:t>
            </a:r>
            <a:r>
              <a:rPr lang="cs-CZ" sz="1800" i="1" dirty="0" smtClean="0"/>
              <a:t>o podporu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sz="1800" i="1" dirty="0" smtClean="0"/>
              <a:t>v </a:t>
            </a:r>
            <a:r>
              <a:rPr lang="cs-CZ" sz="1800" i="1" dirty="0"/>
              <a:t>případě společného </a:t>
            </a:r>
            <a:r>
              <a:rPr lang="cs-CZ" sz="1800" i="1" dirty="0" smtClean="0"/>
              <a:t>územního a stavebního řízení, nebo pokud stavba nevyžaduje územní rozhodnutí ani územní souhlas, je tato příloha nerelevantní</a:t>
            </a:r>
            <a:endParaRPr lang="cs-CZ" sz="1800" i="1" dirty="0"/>
          </a:p>
          <a:p>
            <a:pPr marL="898525" lvl="2" indent="-187325" algn="just"/>
            <a:r>
              <a:rPr lang="cs-CZ" sz="1800" b="1" dirty="0"/>
              <a:t>Žádost o stavební povolení/Ohlášení/Stavební povolení/Souhlas </a:t>
            </a:r>
            <a:r>
              <a:rPr lang="cs-CZ" sz="1800" b="1" dirty="0" smtClean="0"/>
              <a:t>s provedením </a:t>
            </a:r>
            <a:r>
              <a:rPr lang="cs-CZ" sz="1800" b="1" dirty="0"/>
              <a:t>ohlášeného stavebního záměru/Veřejnoprávní smlouva/Společné rozhodnutí </a:t>
            </a:r>
            <a:r>
              <a:rPr lang="cs-CZ" sz="1800" b="1" dirty="0" smtClean="0"/>
              <a:t>s nabytím </a:t>
            </a:r>
            <a:r>
              <a:rPr lang="cs-CZ" sz="1800" b="1" dirty="0"/>
              <a:t>právní </a:t>
            </a:r>
            <a:r>
              <a:rPr lang="cs-CZ" sz="1800" b="1" dirty="0" smtClean="0"/>
              <a:t>moci/certifikát autorizovaného inspektora </a:t>
            </a:r>
          </a:p>
          <a:p>
            <a:pPr marL="996950" lvl="2" indent="-285750" algn="just">
              <a:buFontTx/>
              <a:buChar char="-"/>
            </a:pPr>
            <a:r>
              <a:rPr lang="cs-CZ" sz="1800" i="1" dirty="0" smtClean="0"/>
              <a:t>v případě samostatného stavebního řízení postačí podaná žádost o stavební povolení (včetně všech příloh a s </a:t>
            </a:r>
            <a:r>
              <a:rPr lang="cs-CZ" sz="1800" i="1" dirty="0"/>
              <a:t>datem předložení na stavební </a:t>
            </a:r>
            <a:r>
              <a:rPr lang="cs-CZ" sz="1800" i="1" dirty="0" smtClean="0"/>
              <a:t>úřad nejpozději </a:t>
            </a:r>
            <a:r>
              <a:rPr lang="cs-CZ" sz="1800" i="1" dirty="0"/>
              <a:t>ke dni předložení žádosti o podporu; SP může nabýt právní moci až před vydáním </a:t>
            </a:r>
            <a:r>
              <a:rPr lang="cs-CZ" sz="1800" i="1" dirty="0" smtClean="0"/>
              <a:t>Rozhodnutí)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sz="1800" i="1" dirty="0" smtClean="0"/>
              <a:t>V případě sloučeného řízení musí být k žádosti o podporu doložen již „konečný“ dokument (pravomocné společné rozhodnutí, vydaný společný souhlas, účinná veřejnoprávní smlouva)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sz="1800" i="1" dirty="0" smtClean="0"/>
              <a:t>Pokud stavba vyžaduje více dokumentů podle zákona č. 183/2006 Sb., žadatel dokládá všechny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Kritéria formálních náležitostí II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55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1084263"/>
            <a:ext cx="7700425" cy="4819290"/>
          </a:xfrm>
        </p:spPr>
        <p:txBody>
          <a:bodyPr>
            <a:normAutofit fontScale="92500" lnSpcReduction="10000"/>
          </a:bodyPr>
          <a:lstStyle/>
          <a:p>
            <a:pPr marL="454025" lvl="1" indent="-187325"/>
            <a:r>
              <a:rPr lang="cs-CZ" dirty="0" smtClean="0"/>
              <a:t>Jsou doloženy všechny povinné přílohy a obsahově splňují požadované náležitosti – pokračování </a:t>
            </a:r>
          </a:p>
          <a:p>
            <a:pPr marL="898525" lvl="2" indent="-187325"/>
            <a:r>
              <a:rPr lang="cs-CZ" b="1" dirty="0" smtClean="0"/>
              <a:t>Projektová dokumentace </a:t>
            </a:r>
          </a:p>
          <a:p>
            <a:pPr marL="996950" lvl="2" indent="-285750" algn="just">
              <a:buFontTx/>
              <a:buChar char="-"/>
            </a:pPr>
            <a:r>
              <a:rPr lang="cs-CZ" i="1" dirty="0" smtClean="0"/>
              <a:t>zpracovaná autorizovaným projektantem; ověřená stavebním úřadem, resp. PD, která je součástí žádosti o SP/ohlášení stavby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i="1" dirty="0" smtClean="0"/>
              <a:t>PD pro provádění stavby, je-li již zpracována 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i="1" dirty="0" smtClean="0"/>
              <a:t>diagnostický posudek, pokud je definice modernizace/rekonstrukce naplněna pouze zesílením krytu, ne starší než 36 měsíců před podáním žádosti o stavební povolení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i="1" dirty="0" smtClean="0"/>
              <a:t>je-li zpracováno k různým částem stavby více PD, pak doložit všechny</a:t>
            </a:r>
          </a:p>
          <a:p>
            <a:pPr marL="898525" lvl="2" indent="-187325" algn="just"/>
            <a:r>
              <a:rPr lang="cs-CZ" b="1" dirty="0" smtClean="0"/>
              <a:t>Položkový rozpočet stavby </a:t>
            </a:r>
          </a:p>
          <a:p>
            <a:pPr marL="996950" lvl="2" indent="-285750" algn="just">
              <a:buFontTx/>
              <a:buChar char="-"/>
            </a:pPr>
            <a:r>
              <a:rPr lang="cs-CZ" i="1" dirty="0" smtClean="0"/>
              <a:t>u nezahájených zakázek stavební rozpočet vztahující se k příslušnému stupni PD  (tzv. zjednodušený rozpočet v .</a:t>
            </a:r>
            <a:r>
              <a:rPr lang="cs-CZ" i="1" dirty="0" smtClean="0"/>
              <a:t>pdf</a:t>
            </a:r>
            <a:r>
              <a:rPr lang="cs-CZ" i="1" dirty="0" smtClean="0"/>
              <a:t>)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i="1" dirty="0" smtClean="0"/>
              <a:t>ve stupni připravenosti k realizaci stavby/k zahájení zadávacího nebo výběrového řízení položkový rozpočet stavby v rozsahu odpovídajícímu požadavkům vyhlášky č. 169/2016 Sb.; v .</a:t>
            </a:r>
            <a:r>
              <a:rPr lang="cs-CZ" i="1" dirty="0" smtClean="0"/>
              <a:t>pdf</a:t>
            </a:r>
            <a:r>
              <a:rPr lang="cs-CZ" i="1" dirty="0" smtClean="0"/>
              <a:t> a ve formátu .</a:t>
            </a:r>
            <a:r>
              <a:rPr lang="cs-CZ" i="1" dirty="0" smtClean="0"/>
              <a:t>unixml</a:t>
            </a:r>
            <a:r>
              <a:rPr lang="cs-CZ" i="1" dirty="0" smtClean="0"/>
              <a:t>, .</a:t>
            </a:r>
            <a:r>
              <a:rPr lang="cs-CZ" i="1" dirty="0" smtClean="0"/>
              <a:t>rts</a:t>
            </a:r>
            <a:r>
              <a:rPr lang="cs-CZ" i="1" dirty="0" smtClean="0"/>
              <a:t>, .xc4, .</a:t>
            </a:r>
            <a:r>
              <a:rPr lang="cs-CZ" i="1" dirty="0" smtClean="0"/>
              <a:t>utf</a:t>
            </a:r>
            <a:r>
              <a:rPr lang="cs-CZ" i="1" dirty="0" smtClean="0"/>
              <a:t>, Stav Data, nebo uzamčený </a:t>
            </a:r>
            <a:r>
              <a:rPr lang="cs-CZ" i="1" dirty="0" smtClean="0"/>
              <a:t>excelovský</a:t>
            </a:r>
            <a:r>
              <a:rPr lang="cs-CZ" i="1" dirty="0" smtClean="0"/>
              <a:t> soubor, který je výstupem SW pro rozpočtování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i="1" dirty="0" smtClean="0"/>
              <a:t>je-li již ukončena zakázka na stavební práce, pak i vysoutěžený položkový rozpočet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i="1" dirty="0" smtClean="0"/>
              <a:t>jsou-li zpracovány </a:t>
            </a:r>
            <a:r>
              <a:rPr lang="cs-CZ" i="1" dirty="0"/>
              <a:t>k různým částem stavby </a:t>
            </a:r>
            <a:r>
              <a:rPr lang="cs-CZ" i="1" dirty="0" smtClean="0"/>
              <a:t>samostatné rozpočty, </a:t>
            </a:r>
            <a:r>
              <a:rPr lang="cs-CZ" i="1" dirty="0"/>
              <a:t>pak doložit </a:t>
            </a:r>
            <a:r>
              <a:rPr lang="cs-CZ" i="1" dirty="0" smtClean="0"/>
              <a:t>všechny</a:t>
            </a:r>
          </a:p>
          <a:p>
            <a:pPr marL="454025" lvl="1" indent="-187325"/>
            <a:endParaRPr lang="cs-CZ" dirty="0" smtClean="0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Kritéria formálních náležitostí – </a:t>
            </a:r>
            <a:r>
              <a:rPr lang="cs-CZ" dirty="0" smtClean="0"/>
              <a:t>III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1084263"/>
            <a:ext cx="7700425" cy="4819290"/>
          </a:xfrm>
        </p:spPr>
        <p:txBody>
          <a:bodyPr>
            <a:normAutofit/>
          </a:bodyPr>
          <a:lstStyle/>
          <a:p>
            <a:pPr marL="454025" lvl="1" indent="-187325"/>
            <a:r>
              <a:rPr lang="cs-CZ" dirty="0" smtClean="0"/>
              <a:t>Jsou doloženy všechny povinné přílohy a obsahově splňují požadované náležitosti – pokračování </a:t>
            </a:r>
            <a:endParaRPr lang="cs-CZ" dirty="0"/>
          </a:p>
          <a:p>
            <a:pPr marL="266700" lvl="1" indent="0">
              <a:buNone/>
            </a:pPr>
            <a:r>
              <a:rPr lang="cs-CZ" sz="1600" b="1" dirty="0" smtClean="0">
                <a:solidFill>
                  <a:schemeClr val="tx1"/>
                </a:solidFill>
              </a:rPr>
              <a:t>Již nepožadované přílohy (rozdíl oproti výzvě č. 70):</a:t>
            </a:r>
          </a:p>
          <a:p>
            <a:pPr marL="898525" lvl="2" indent="-187325" algn="just"/>
            <a:r>
              <a:rPr lang="cs-CZ" b="1" strike="sngStrike" dirty="0" smtClean="0"/>
              <a:t>Výpočet čistých jiných peněžních příjmů </a:t>
            </a:r>
            <a:r>
              <a:rPr lang="cs-CZ" i="1" dirty="0" smtClean="0"/>
              <a:t>( případné JPP pouze v rámci kapitoly Finanční analýza Studie proveditelnosti)</a:t>
            </a:r>
          </a:p>
          <a:p>
            <a:pPr marL="898525" lvl="2" indent="-187325" algn="just"/>
            <a:r>
              <a:rPr lang="cs-CZ" b="1" strike="sngStrike" dirty="0" smtClean="0"/>
              <a:t>Čestné prohlášení o skutečném majiteli </a:t>
            </a:r>
            <a:r>
              <a:rPr lang="cs-CZ" dirty="0" smtClean="0"/>
              <a:t>(</a:t>
            </a:r>
            <a:r>
              <a:rPr lang="cs-CZ" i="1" dirty="0" smtClean="0"/>
              <a:t>v oprávněných žadatelích již nefigurují organizace založené kraji, pro které byla tato příloha ve výzvě č. 70 relevantní)</a:t>
            </a:r>
          </a:p>
          <a:p>
            <a:pPr marL="266700" lvl="1" indent="0">
              <a:buNone/>
            </a:pPr>
            <a:endParaRPr lang="cs-CZ" dirty="0" smtClean="0"/>
          </a:p>
          <a:p>
            <a:pPr marL="266700" lvl="1" indent="0" algn="just">
              <a:buNone/>
            </a:pPr>
            <a:r>
              <a:rPr lang="cs-CZ" dirty="0" smtClean="0"/>
              <a:t>Žadatel je povinen dokládat přílohy i k nezpůsobilým výdajům, pokud jsou tyto věcně způsobilé a pro realizaci projektu nezbytné a mezi NZV byly zařazeny pouze z důvodu limitu na výzvě.</a:t>
            </a:r>
          </a:p>
          <a:p>
            <a:pPr marL="454025" lvl="1" indent="-187325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Kritéria formálních náležitostí – </a:t>
            </a:r>
            <a:r>
              <a:rPr lang="cs-CZ" dirty="0" smtClean="0"/>
              <a:t>IV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48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7451" y="1084263"/>
            <a:ext cx="7700425" cy="4819290"/>
          </a:xfrm>
        </p:spPr>
        <p:txBody>
          <a:bodyPr>
            <a:normAutofit fontScale="92500" lnSpcReduction="20000"/>
          </a:bodyPr>
          <a:lstStyle/>
          <a:p>
            <a:pPr marL="454025" lvl="1" indent="-187325"/>
            <a:r>
              <a:rPr lang="cs-CZ" dirty="0" smtClean="0"/>
              <a:t>Projekt je svým zaměřením v souladu s cíli a podporovanými aktivitami výzvy</a:t>
            </a:r>
          </a:p>
          <a:p>
            <a:pPr marL="898525" lvl="2" indent="-187325"/>
            <a:r>
              <a:rPr lang="cs-CZ" dirty="0" smtClean="0"/>
              <a:t>popis, zda se jedná o rekonstrukci, modernizaci, výstavbu vybraných úseků silnic II. a III. třídy (které plní funkce silnic vyšší třídy)</a:t>
            </a:r>
          </a:p>
          <a:p>
            <a:pPr marL="898525" lvl="2" indent="-187325"/>
            <a:r>
              <a:rPr lang="cs-CZ" dirty="0" smtClean="0"/>
              <a:t>naplnění znaků rekonstrukce/modernizace, je-li to relevantní</a:t>
            </a:r>
          </a:p>
          <a:p>
            <a:pPr marL="454025" lvl="1" indent="-187325"/>
            <a:r>
              <a:rPr lang="cs-CZ" dirty="0" smtClean="0"/>
              <a:t>Projekt je v souladu s podmínkami výzvy</a:t>
            </a:r>
          </a:p>
          <a:p>
            <a:pPr marL="898525" lvl="2" indent="-187325"/>
            <a:r>
              <a:rPr lang="cs-CZ" dirty="0" smtClean="0"/>
              <a:t>zahájení/ukončení realizace projektu (1. 1. 2014/</a:t>
            </a:r>
            <a:r>
              <a:rPr lang="cs-CZ" b="1" dirty="0" smtClean="0"/>
              <a:t>30. 6. 2023</a:t>
            </a:r>
            <a:r>
              <a:rPr lang="cs-CZ" dirty="0" smtClean="0"/>
              <a:t>)</a:t>
            </a:r>
          </a:p>
          <a:p>
            <a:pPr marL="898525" lvl="2" indent="-187325"/>
            <a:r>
              <a:rPr lang="cs-CZ" dirty="0" smtClean="0"/>
              <a:t>popis cílových skupin a dopady projektu na ně</a:t>
            </a:r>
          </a:p>
          <a:p>
            <a:pPr marL="898525" lvl="2" indent="-187325"/>
            <a:r>
              <a:rPr lang="cs-CZ" dirty="0" smtClean="0"/>
              <a:t>zvolené indikátory (hodnota, datum naplnění cílové hodnoty)</a:t>
            </a:r>
          </a:p>
          <a:p>
            <a:pPr marL="898525" lvl="2" indent="-187325"/>
            <a:r>
              <a:rPr lang="cs-CZ" dirty="0" smtClean="0"/>
              <a:t>míra podpory žadatele v souladu s procenty uvedenými ve výzvě</a:t>
            </a:r>
          </a:p>
          <a:p>
            <a:pPr marL="898525" lvl="2" indent="-187325"/>
            <a:r>
              <a:rPr lang="cs-CZ" dirty="0" smtClean="0"/>
              <a:t>projekt negenerující příjmy</a:t>
            </a:r>
          </a:p>
          <a:p>
            <a:pPr marL="898525" lvl="2" indent="-187325"/>
            <a:r>
              <a:rPr lang="cs-CZ" dirty="0" smtClean="0"/>
              <a:t>ukončení realizace projektu až po podání žádosti o podporu v systému</a:t>
            </a:r>
          </a:p>
          <a:p>
            <a:pPr marL="898525" lvl="2" indent="-187325"/>
            <a:r>
              <a:rPr lang="cs-CZ" dirty="0" smtClean="0"/>
              <a:t>území realizace – prioritní regionální silniční síť na území celé ČR mimo území Prahy </a:t>
            </a:r>
          </a:p>
          <a:p>
            <a:pPr marL="454025" lvl="1" indent="-187325"/>
            <a:r>
              <a:rPr lang="cs-CZ" dirty="0" smtClean="0">
                <a:solidFill>
                  <a:srgbClr val="FF0000"/>
                </a:solidFill>
              </a:rPr>
              <a:t>Žadatel splňuje definici oprávněného příjemce </a:t>
            </a:r>
          </a:p>
          <a:p>
            <a:pPr marL="898525" lvl="2" indent="-187325"/>
            <a:r>
              <a:rPr lang="cs-CZ" dirty="0" smtClean="0"/>
              <a:t>výzva určena pro kraje a organizace zřizované kraji za účelem výkonu vlastnických práv a povinností k silnicím II. a III. třídy</a:t>
            </a:r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Obecná kritéria přijatelnosti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7451" y="1114787"/>
            <a:ext cx="7700425" cy="4819290"/>
          </a:xfrm>
        </p:spPr>
        <p:txBody>
          <a:bodyPr>
            <a:normAutofit lnSpcReduction="10000"/>
          </a:bodyPr>
          <a:lstStyle/>
          <a:p>
            <a:pPr marL="454025" lvl="1" indent="-187325"/>
            <a:r>
              <a:rPr lang="cs-CZ" dirty="0" smtClean="0"/>
              <a:t>Projekt respektuje minimální a maximální hranici celkových způsobilých výdajů</a:t>
            </a:r>
          </a:p>
          <a:p>
            <a:pPr marL="898525" lvl="2" indent="-187325"/>
            <a:r>
              <a:rPr lang="cs-CZ" dirty="0" smtClean="0"/>
              <a:t>min. výše celkových způsobilých výdajů – 5 mil. Kč</a:t>
            </a:r>
          </a:p>
          <a:p>
            <a:pPr marL="898525" lvl="2" indent="-187325"/>
            <a:r>
              <a:rPr lang="cs-CZ" dirty="0" smtClean="0"/>
              <a:t>max. výše celkových způsobilých výdajů – </a:t>
            </a:r>
            <a:r>
              <a:rPr lang="cs-CZ" b="1" dirty="0" smtClean="0"/>
              <a:t>100 mil. Kč</a:t>
            </a:r>
          </a:p>
          <a:p>
            <a:pPr marL="454025" lvl="1" indent="-187325"/>
            <a:r>
              <a:rPr lang="cs-CZ" dirty="0"/>
              <a:t>Projekt respektuje </a:t>
            </a:r>
            <a:r>
              <a:rPr lang="cs-CZ" dirty="0" smtClean="0"/>
              <a:t>limity způsobilých výdajů, pokud jsou stanoveny</a:t>
            </a:r>
            <a:endParaRPr lang="cs-CZ" dirty="0"/>
          </a:p>
          <a:p>
            <a:pPr marL="898525" lvl="2" indent="-187325"/>
            <a:r>
              <a:rPr lang="cs-CZ" dirty="0"/>
              <a:t>m</a:t>
            </a:r>
            <a:r>
              <a:rPr lang="cs-CZ" dirty="0" smtClean="0"/>
              <a:t>ax. 15 % na vedlejší způsobilé výdaje</a:t>
            </a:r>
          </a:p>
          <a:p>
            <a:pPr marL="898525" lvl="2" indent="-187325"/>
            <a:r>
              <a:rPr lang="cs-CZ" dirty="0" smtClean="0"/>
              <a:t>max. 10 % celkových způsobilých výdajů na nákupy/vyvlastnění pozemků resp. staveb určených k demolici a pozemků, pokud nelze cenu stavby a pozemku oddělit</a:t>
            </a:r>
            <a:endParaRPr lang="cs-CZ" dirty="0"/>
          </a:p>
          <a:p>
            <a:pPr marL="454025" lvl="1" indent="-187325"/>
            <a:r>
              <a:rPr lang="cs-CZ" dirty="0" smtClean="0"/>
              <a:t>Výsledky projektu jsou udržitelné</a:t>
            </a:r>
            <a:endParaRPr lang="cs-CZ" sz="1400" dirty="0" smtClean="0"/>
          </a:p>
          <a:p>
            <a:pPr marL="898525" lvl="2" indent="-187325"/>
            <a:r>
              <a:rPr lang="cs-CZ" dirty="0" smtClean="0"/>
              <a:t>popsat, jakým způsobem je zajištěna řádná péče o silnici II. a III. třídy (kapitola 13 Studie proveditelnosti)</a:t>
            </a:r>
          </a:p>
          <a:p>
            <a:pPr marL="898525" lvl="2" indent="-187325"/>
            <a:r>
              <a:rPr lang="cs-CZ" dirty="0" smtClean="0"/>
              <a:t>popsat zajištění vlastnických nebo jiných práv k pozemkům, na kterých je stavba realizována (kapitola 16 Studie proveditelnosti)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Obecná kritéria přijatelnosti – II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14925" y="1114787"/>
            <a:ext cx="7700425" cy="4819290"/>
          </a:xfrm>
        </p:spPr>
        <p:txBody>
          <a:bodyPr>
            <a:normAutofit/>
          </a:bodyPr>
          <a:lstStyle/>
          <a:p>
            <a:pPr marL="454025" lvl="1" indent="-187325"/>
            <a:r>
              <a:rPr lang="cs-CZ" dirty="0"/>
              <a:t>Projekt nemá negativní vliv na žádnou z horizontálních priorit IROP (udržitelný rozvoj, rovné příležitosti a zákaz diskriminace, rovnost mužů a žen) </a:t>
            </a:r>
          </a:p>
          <a:p>
            <a:pPr marL="898525" lvl="2" indent="-187325"/>
            <a:r>
              <a:rPr lang="cs-CZ" dirty="0"/>
              <a:t>projekt musí mít pozitivní/neutrální vliv na horizontální principy (</a:t>
            </a:r>
            <a:r>
              <a:rPr lang="cs-CZ" dirty="0" smtClean="0"/>
              <a:t>kapitola 15 </a:t>
            </a:r>
            <a:r>
              <a:rPr lang="cs-CZ" dirty="0"/>
              <a:t>Studie proveditelnosti)</a:t>
            </a:r>
            <a:endParaRPr lang="en-US" dirty="0"/>
          </a:p>
          <a:p>
            <a:pPr marL="454025" lvl="1" indent="-187325"/>
            <a:r>
              <a:rPr lang="pl-PL" dirty="0" smtClean="0"/>
              <a:t>Potřebnost realizace projektu je odůvodněná</a:t>
            </a:r>
            <a:endParaRPr lang="cs-CZ" dirty="0" smtClean="0"/>
          </a:p>
          <a:p>
            <a:pPr marL="898525" lvl="2" indent="-187325"/>
            <a:r>
              <a:rPr lang="cs-CZ" dirty="0"/>
              <a:t>p</a:t>
            </a:r>
            <a:r>
              <a:rPr lang="cs-CZ" dirty="0" smtClean="0"/>
              <a:t>opsat potřebnost projektu s vazbou na specifický cíl 1.1 (kapitola 5 Studie proveditelnosti)</a:t>
            </a:r>
          </a:p>
          <a:p>
            <a:pPr marL="454025" lvl="1" indent="-187325"/>
            <a:r>
              <a:rPr lang="pl-PL" dirty="0" smtClean="0">
                <a:solidFill>
                  <a:srgbClr val="FF0000"/>
                </a:solidFill>
              </a:rPr>
              <a:t>Projekt je v souladu s pravidly veřejné podpory</a:t>
            </a:r>
            <a:endParaRPr lang="cs-CZ" sz="1400" dirty="0" smtClean="0">
              <a:solidFill>
                <a:srgbClr val="FF0000"/>
              </a:solidFill>
            </a:endParaRPr>
          </a:p>
          <a:p>
            <a:pPr marL="898525" lvl="2" indent="-187325"/>
            <a:r>
              <a:rPr lang="cs-CZ" dirty="0" smtClean="0"/>
              <a:t>projekt nesmí kumulativně naplňovat všechny znaky veřejné podpory</a:t>
            </a:r>
          </a:p>
          <a:p>
            <a:pPr marL="454025" lvl="1" indent="-187325"/>
            <a:r>
              <a:rPr lang="cs-CZ" dirty="0" smtClean="0">
                <a:solidFill>
                  <a:srgbClr val="FF0000"/>
                </a:solidFill>
              </a:rPr>
              <a:t>Statutární zástupce žadatele je trestně bezúhonný </a:t>
            </a:r>
          </a:p>
          <a:p>
            <a:pPr marL="898525" lvl="2" indent="-187325"/>
            <a:r>
              <a:rPr lang="cs-CZ" dirty="0" smtClean="0"/>
              <a:t>uvedeno v čestném prohlášení, které je integrální součástí žádosti o podporu vyplňované v MS2014+</a:t>
            </a:r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Obecná kritéria přijatelnosti – III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4450" y="1084263"/>
            <a:ext cx="7700425" cy="4819290"/>
          </a:xfrm>
        </p:spPr>
        <p:txBody>
          <a:bodyPr>
            <a:normAutofit lnSpcReduction="10000"/>
          </a:bodyPr>
          <a:lstStyle/>
          <a:p>
            <a:pPr marL="454025" lvl="1" indent="-187325"/>
            <a:r>
              <a:rPr lang="pl-PL" dirty="0" smtClean="0"/>
              <a:t>Projekt je v souladu s Dopravní politikou ČR 2014-2020</a:t>
            </a:r>
          </a:p>
          <a:p>
            <a:pPr marL="898525" lvl="2" indent="-187325"/>
            <a:r>
              <a:rPr lang="pl-PL" dirty="0" smtClean="0"/>
              <a:t>zaměření na kap. 4.4.2.2 </a:t>
            </a:r>
            <a:r>
              <a:rPr lang="cs-CZ" b="1" dirty="0" smtClean="0"/>
              <a:t>Silniční infrastruktura</a:t>
            </a:r>
            <a:r>
              <a:rPr lang="cs-CZ" dirty="0" smtClean="0"/>
              <a:t>, 4.6 </a:t>
            </a:r>
            <a:r>
              <a:rPr lang="cs-CZ" b="1" dirty="0" smtClean="0"/>
              <a:t>Snižování dopadu na veřejné zdraví a životní prostředí </a:t>
            </a:r>
            <a:r>
              <a:rPr lang="cs-CZ" dirty="0" smtClean="0"/>
              <a:t>(kapitola 4 Studie proveditelnosti)</a:t>
            </a:r>
          </a:p>
          <a:p>
            <a:pPr marL="454025" lvl="1" indent="-187325"/>
            <a:r>
              <a:rPr lang="cs-CZ" dirty="0" smtClean="0">
                <a:solidFill>
                  <a:srgbClr val="FF0000"/>
                </a:solidFill>
              </a:rPr>
              <a:t>Projekt je realizován na Prioritní regionální silniční síti</a:t>
            </a:r>
          </a:p>
          <a:p>
            <a:pPr marL="898525" lvl="2" indent="-187325"/>
            <a:r>
              <a:rPr lang="cs-CZ" dirty="0"/>
              <a:t>ř</a:t>
            </a:r>
            <a:r>
              <a:rPr lang="cs-CZ" dirty="0" smtClean="0"/>
              <a:t>ešený úsek komunikace leží na některém z vybraných úseků zahrnutých </a:t>
            </a:r>
            <a:br>
              <a:rPr lang="cs-CZ" dirty="0" smtClean="0"/>
            </a:br>
            <a:r>
              <a:rPr lang="cs-CZ" dirty="0" smtClean="0"/>
              <a:t>v seznamu úseků, který tvoří přílohu č. 5 Specifických pravidel (projektem dotčený úsek je specifikován v kapitole 3 Studie proveditelnosti)</a:t>
            </a:r>
          </a:p>
          <a:p>
            <a:pPr marL="454025" lvl="1" indent="-187325"/>
            <a:r>
              <a:rPr lang="cs-CZ" dirty="0" smtClean="0">
                <a:solidFill>
                  <a:srgbClr val="FF0000"/>
                </a:solidFill>
              </a:rPr>
              <a:t>Projekt je zařazen do Regionálního akčního plánu</a:t>
            </a:r>
          </a:p>
          <a:p>
            <a:pPr marL="898525" lvl="2" indent="-187325"/>
            <a:r>
              <a:rPr lang="cs-CZ" dirty="0" smtClean="0"/>
              <a:t>projekt je uveden v příloze č. 1 Regionálního akčního plánu, ve kterém jsou vyčleněny finanční prostředky na krajské projekty rekonstrukcí a výstavby silnic (kapitola 5 Studie proveditelnosti)</a:t>
            </a:r>
          </a:p>
          <a:p>
            <a:pPr marL="454025" lvl="1" indent="-187325"/>
            <a:r>
              <a:rPr lang="cs-CZ" dirty="0" smtClean="0"/>
              <a:t>Žadatel má zajištěnou administrativní, finanční a provozní kapacitu k realizaci a udržitelnosti projektu.</a:t>
            </a:r>
          </a:p>
          <a:p>
            <a:pPr marL="898525" lvl="2" indent="-187325"/>
            <a:r>
              <a:rPr lang="cs-CZ" dirty="0" smtClean="0"/>
              <a:t>popis zajištění kapacit je obsažen v kapitolách 6, 11, 13 a 16 Studie proveditelnosti</a:t>
            </a:r>
          </a:p>
          <a:p>
            <a:pPr marL="898525" lvl="2" indent="-187325">
              <a:buNone/>
            </a:pPr>
            <a:endParaRPr lang="cs-CZ" dirty="0" smtClean="0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Specifická kritéria přijatelnosti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3975" y="1076687"/>
            <a:ext cx="7700425" cy="4819290"/>
          </a:xfrm>
        </p:spPr>
        <p:txBody>
          <a:bodyPr>
            <a:normAutofit fontScale="85000" lnSpcReduction="20000"/>
          </a:bodyPr>
          <a:lstStyle/>
          <a:p>
            <a:pPr marL="454025" lvl="1" indent="-187325"/>
            <a:r>
              <a:rPr lang="cs-CZ" dirty="0" smtClean="0"/>
              <a:t>Minimálně 85 % způsobilých výdajů projektu je zaměřeno na hlavní aktivitu projektu</a:t>
            </a:r>
          </a:p>
          <a:p>
            <a:pPr marL="898525" lvl="2" indent="-187325"/>
            <a:r>
              <a:rPr lang="cs-CZ" dirty="0"/>
              <a:t>v</a:t>
            </a:r>
            <a:r>
              <a:rPr lang="cs-CZ" dirty="0" smtClean="0"/>
              <a:t>ychází se z celkového rozpočtu projektu (žádost a kapitola 12 Studie proveditelnosti)</a:t>
            </a:r>
            <a:endParaRPr lang="pl-PL" dirty="0" smtClean="0"/>
          </a:p>
          <a:p>
            <a:pPr marL="454025" lvl="1" indent="-187325"/>
            <a:r>
              <a:rPr lang="cs-CZ" dirty="0" smtClean="0"/>
              <a:t>Výdaje na hlavní aktivity v rozpočtu projektu odpovídají tržním cenám</a:t>
            </a:r>
          </a:p>
          <a:p>
            <a:pPr marL="898525" lvl="2" indent="-187325"/>
            <a:r>
              <a:rPr lang="cs-CZ" dirty="0" smtClean="0"/>
              <a:t>soulad údajů v rozpočtu (v žádosti o podporu) s doloženým rozpočtem stavby resp. </a:t>
            </a:r>
            <a:br>
              <a:rPr lang="cs-CZ" dirty="0" smtClean="0"/>
            </a:br>
            <a:r>
              <a:rPr lang="cs-CZ" dirty="0" smtClean="0"/>
              <a:t>s vysoutěženým položkovým stavebním rozpočtem (přílohy žádosti o podporu)</a:t>
            </a:r>
          </a:p>
          <a:p>
            <a:pPr marL="454025" lvl="1" indent="-187325"/>
            <a:r>
              <a:rPr lang="cs-CZ" dirty="0" smtClean="0"/>
              <a:t>Žadatel má zajištěné národní zdroje financování</a:t>
            </a:r>
          </a:p>
          <a:p>
            <a:pPr marL="898525" lvl="2" indent="-187325"/>
            <a:r>
              <a:rPr lang="cs-CZ" dirty="0" smtClean="0"/>
              <a:t>popis zajištění zdrojů na předfinancování/kofinancování/zajištění udržitelnosti (kapitola 11 Studie proveditelnosti)</a:t>
            </a:r>
          </a:p>
          <a:p>
            <a:pPr marL="454025" lvl="1" indent="-187325"/>
            <a:r>
              <a:rPr lang="cs-CZ" dirty="0" smtClean="0"/>
              <a:t>Projekt přispěje k eliminaci negativních vlivů dopravy na životní prostředí</a:t>
            </a:r>
          </a:p>
          <a:p>
            <a:pPr marL="898525" lvl="2" indent="-187325"/>
            <a:r>
              <a:rPr lang="cs-CZ" dirty="0" smtClean="0"/>
              <a:t>popis vlivu projektu na životní prostředí, návrh zmírňujících a kompenzačních opatření, výsledky procesu EIA (byl-li), u novostaveb popis změn velikosti emisí primárních částic a prekurzorů sekundárních částic (kapitola 8 Studie proveditelnosti)</a:t>
            </a:r>
          </a:p>
          <a:p>
            <a:pPr marL="454025" lvl="1" indent="-187325"/>
            <a:r>
              <a:rPr lang="cs-CZ" dirty="0" smtClean="0"/>
              <a:t>V hodnocení eCBA  projekt dosáhne minimálně hodnoty ukazatelů, stanovené ve výzvě</a:t>
            </a:r>
          </a:p>
          <a:p>
            <a:pPr marL="898525" lvl="2" indent="-187325"/>
            <a:r>
              <a:rPr lang="cs-CZ" dirty="0" smtClean="0"/>
              <a:t>vychází se z finanční analýzy (kapitola 12 Studie proveditelnosti), zda má projekt negativní </a:t>
            </a:r>
            <a:r>
              <a:rPr lang="cs-CZ" dirty="0"/>
              <a:t>či neutrální </a:t>
            </a:r>
            <a:r>
              <a:rPr lang="cs-CZ" dirty="0" smtClean="0"/>
              <a:t>cash flow </a:t>
            </a:r>
            <a:r>
              <a:rPr lang="cs-CZ" dirty="0"/>
              <a:t>ve fázi realizace a udržitelnosti, a pokud je negativní, tak zda je popsán způsob krytí provozní </a:t>
            </a:r>
            <a:r>
              <a:rPr lang="cs-CZ" dirty="0" smtClean="0"/>
              <a:t>ztráty</a:t>
            </a:r>
          </a:p>
          <a:p>
            <a:pPr marL="898525" lvl="2" indent="-187325">
              <a:buNone/>
            </a:pPr>
            <a:endParaRPr lang="cs-CZ" dirty="0" smtClean="0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Specifická kritéria přijatelnosti – II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683280" y="1628800"/>
            <a:ext cx="8003160" cy="4608512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Webové stránky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  <a:hlinkClick r:id="rId2"/>
              </a:rPr>
              <a:t>www.crr.cz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 (aktuality, k</a:t>
            </a:r>
            <a:r>
              <a:rPr lang="cs-CZ" dirty="0" smtClean="0"/>
              <a:t>ontakty na centrálu a územní pracoviště IROP, kalendář akcí) 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Dokumentace k výzvám IROP</a:t>
            </a:r>
            <a:r>
              <a:rPr lang="cs-CZ" dirty="0" smtClean="0"/>
              <a:t>: </a:t>
            </a:r>
            <a:r>
              <a:rPr lang="cs-CZ" dirty="0" smtClean="0">
                <a:hlinkClick r:id="rId3"/>
              </a:rPr>
              <a:t>https</a:t>
            </a:r>
            <a:r>
              <a:rPr lang="cs-CZ" dirty="0">
                <a:hlinkClick r:id="rId3"/>
              </a:rPr>
              <a:t>://www.irop.mmr.cz/cs</a:t>
            </a:r>
            <a:r>
              <a:rPr lang="cs-CZ" dirty="0" smtClean="0">
                <a:hlinkClick r:id="rId3"/>
              </a:rPr>
              <a:t>/</a:t>
            </a:r>
            <a:r>
              <a:rPr lang="cs-CZ" dirty="0" smtClean="0"/>
              <a:t> (přehledný rozcestník dle jednotlivých oblastí podpor IROP)</a:t>
            </a:r>
            <a:endParaRPr lang="cs-CZ" dirty="0"/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b="1" dirty="0" smtClean="0">
                <a:solidFill>
                  <a:srgbClr val="00529C"/>
                </a:solidFill>
                <a:latin typeface="Calibri" panose="020F0502020204030204" pitchFamily="34" charset="0"/>
              </a:rPr>
              <a:t>Statistiky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hlinkClick r:id="rId4"/>
              </a:rPr>
              <a:t>http://www.crr.cz/cs/irop/statistiky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  <a:hlinkClick r:id="rId4"/>
              </a:rPr>
              <a:t>/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cs-CZ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b="1" dirty="0"/>
              <a:t>T</a:t>
            </a:r>
            <a:r>
              <a:rPr lang="cs-CZ" b="1" dirty="0" smtClean="0"/>
              <a:t>abulka </a:t>
            </a:r>
            <a:r>
              <a:rPr lang="cs-CZ" b="1" dirty="0"/>
              <a:t>s aktuálními stavy alokací </a:t>
            </a:r>
            <a:r>
              <a:rPr lang="cs-CZ" b="1" dirty="0" smtClean="0"/>
              <a:t>výzev</a:t>
            </a:r>
            <a:r>
              <a:rPr lang="cs-CZ" dirty="0"/>
              <a:t> </a:t>
            </a:r>
            <a:r>
              <a:rPr lang="cs-CZ" dirty="0" smtClean="0"/>
              <a:t>(aktualizace </a:t>
            </a:r>
            <a:r>
              <a:rPr lang="cs-CZ" dirty="0"/>
              <a:t>každých 14 </a:t>
            </a:r>
            <a:r>
              <a:rPr lang="cs-CZ" dirty="0" smtClean="0"/>
              <a:t>dní) 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b="1" dirty="0" smtClean="0"/>
              <a:t>Informace o podpořených a doporučených projektech IROP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b="1" dirty="0" smtClean="0">
                <a:solidFill>
                  <a:srgbClr val="00529C"/>
                </a:solidFill>
                <a:latin typeface="Calibri" panose="020F0502020204030204" pitchFamily="34" charset="0"/>
              </a:rPr>
              <a:t>Kontrolní </a:t>
            </a: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listy</a:t>
            </a:r>
            <a:r>
              <a:rPr lang="cs-CZ" dirty="0"/>
              <a:t>: </a:t>
            </a:r>
            <a:r>
              <a:rPr lang="cs-CZ" dirty="0">
                <a:hlinkClick r:id="rId5"/>
              </a:rPr>
              <a:t>https://www.crr.cz/irop/vyzvy/kontrolni-listy</a:t>
            </a:r>
            <a:r>
              <a:rPr lang="cs-CZ" dirty="0" smtClean="0">
                <a:hlinkClick r:id="rId5"/>
              </a:rPr>
              <a:t>/</a:t>
            </a:r>
            <a:endParaRPr lang="cs-CZ" dirty="0" smtClean="0"/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dirty="0" smtClean="0"/>
              <a:t>Zveřejněny kontrolní listy </a:t>
            </a:r>
            <a:r>
              <a:rPr lang="cs-CZ" b="1" dirty="0"/>
              <a:t>pro hodnocení přijatelnosti a formálních náležitostí </a:t>
            </a:r>
            <a:r>
              <a:rPr lang="cs-CZ" b="1" dirty="0" smtClean="0"/>
              <a:t> </a:t>
            </a:r>
            <a:br>
              <a:rPr lang="cs-CZ" b="1" dirty="0" smtClean="0"/>
            </a:br>
            <a:r>
              <a:rPr lang="cs-CZ" b="1" dirty="0" smtClean="0"/>
              <a:t>i pro věcné hodnocení </a:t>
            </a:r>
            <a:r>
              <a:rPr lang="cs-CZ" dirty="0" smtClean="0"/>
              <a:t>pro jednotlivé výzvy.</a:t>
            </a:r>
            <a:endParaRPr lang="cs-CZ" dirty="0"/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b="1" dirty="0" smtClean="0">
                <a:solidFill>
                  <a:srgbClr val="00529C"/>
                </a:solidFill>
                <a:latin typeface="Calibri" panose="020F0502020204030204" pitchFamily="34" charset="0"/>
              </a:rPr>
              <a:t>Doporučení </a:t>
            </a: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centra</a:t>
            </a:r>
            <a:r>
              <a:rPr lang="cs-CZ" dirty="0"/>
              <a:t>: </a:t>
            </a:r>
            <a:r>
              <a:rPr lang="cs-CZ" dirty="0">
                <a:hlinkClick r:id="rId6"/>
              </a:rPr>
              <a:t>https://www.crr.cz/irop/projekt</a:t>
            </a:r>
            <a:r>
              <a:rPr lang="cs-CZ" dirty="0" smtClean="0">
                <a:hlinkClick r:id="rId6"/>
              </a:rPr>
              <a:t>/</a:t>
            </a:r>
            <a:r>
              <a:rPr lang="cs-CZ" dirty="0" smtClean="0"/>
              <a:t> 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dirty="0" smtClean="0"/>
              <a:t>Praktické </a:t>
            </a:r>
            <a:r>
              <a:rPr lang="cs-CZ" b="1" dirty="0" smtClean="0"/>
              <a:t>informace k základním fázím/aspektům administrace projektů </a:t>
            </a:r>
            <a:r>
              <a:rPr lang="cs-CZ" dirty="0" smtClean="0"/>
              <a:t>(žádost </a:t>
            </a:r>
            <a:br>
              <a:rPr lang="cs-CZ" dirty="0" smtClean="0"/>
            </a:br>
            <a:r>
              <a:rPr lang="cs-CZ" dirty="0" smtClean="0"/>
              <a:t>o změnu, podávání žádostí o platbu, udržitelnost, publicita, průběhu kontrol </a:t>
            </a:r>
            <a:br>
              <a:rPr lang="cs-CZ" dirty="0" smtClean="0"/>
            </a:br>
            <a:r>
              <a:rPr lang="cs-CZ" dirty="0" smtClean="0"/>
              <a:t>na místě, rozpočet projektu)</a:t>
            </a:r>
          </a:p>
        </p:txBody>
      </p:sp>
      <p:sp>
        <p:nvSpPr>
          <p:cNvPr id="127" name="TextShape 2"/>
          <p:cNvSpPr txBox="1"/>
          <p:nvPr/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endParaRPr dirty="0"/>
          </a:p>
        </p:txBody>
      </p:sp>
      <p:sp>
        <p:nvSpPr>
          <p:cNvPr id="128" name="TextShape 3"/>
          <p:cNvSpPr txBox="1"/>
          <p:nvPr/>
        </p:nvSpPr>
        <p:spPr>
          <a:xfrm>
            <a:off x="683280" y="484920"/>
            <a:ext cx="8003160" cy="8218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3200" b="1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Centrum</a:t>
            </a:r>
            <a:r>
              <a:rPr lang="cs-CZ" sz="3200" b="1" dirty="0" smtClean="0">
                <a:solidFill>
                  <a:srgbClr val="00529C"/>
                </a:solidFill>
                <a:latin typeface="Calibri"/>
              </a:rPr>
              <a:t> </a:t>
            </a:r>
            <a:r>
              <a:rPr lang="cs-CZ" sz="3200" b="1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pro regionální rozvoj České </a:t>
            </a:r>
            <a:r>
              <a:rPr lang="cs-CZ" sz="3200" b="1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republiky – informace pro žadatele a příjemce</a:t>
            </a:r>
            <a:endParaRPr lang="cs-CZ" sz="3200" b="1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9" name="TextShape 4"/>
          <p:cNvSpPr txBox="1"/>
          <p:nvPr/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78013DBF-F672-4C8B-B20A-8BA5C9BA7137}" type="slidenum">
              <a:rPr lang="cs-CZ" sz="1200">
                <a:solidFill>
                  <a:srgbClr val="00529C"/>
                </a:solidFill>
                <a:latin typeface="Calibri"/>
              </a:rPr>
              <a:t>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9851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3975" y="1310661"/>
            <a:ext cx="7700425" cy="4819290"/>
          </a:xfrm>
        </p:spPr>
        <p:txBody>
          <a:bodyPr>
            <a:normAutofit/>
          </a:bodyPr>
          <a:lstStyle/>
          <a:p>
            <a:pPr marL="454025" lvl="1" indent="-187325"/>
            <a:r>
              <a:rPr lang="cs-CZ" dirty="0"/>
              <a:t>Projekt bude kofinancován z vlastních zdrojů </a:t>
            </a:r>
            <a:r>
              <a:rPr lang="cs-CZ" dirty="0" smtClean="0"/>
              <a:t>žadatele</a:t>
            </a:r>
            <a:endParaRPr lang="pl-PL" dirty="0" smtClean="0"/>
          </a:p>
          <a:p>
            <a:pPr>
              <a:spcBef>
                <a:spcPts val="1200"/>
              </a:spcBef>
            </a:pPr>
            <a:r>
              <a:rPr lang="cs-CZ" dirty="0" smtClean="0"/>
              <a:t>5 </a:t>
            </a:r>
            <a:r>
              <a:rPr lang="cs-CZ" dirty="0"/>
              <a:t>bodů – Projekt bude kofinancován z vlastních zdrojů žadatele v míře </a:t>
            </a:r>
            <a:r>
              <a:rPr lang="cs-CZ" b="1" dirty="0"/>
              <a:t>20 %</a:t>
            </a:r>
            <a:r>
              <a:rPr lang="cs-CZ" dirty="0"/>
              <a:t> </a:t>
            </a:r>
            <a:r>
              <a:rPr lang="cs-CZ" dirty="0" smtClean="0"/>
              <a:t>	z</a:t>
            </a:r>
            <a:r>
              <a:rPr lang="cs-CZ" dirty="0"/>
              <a:t> celkových způsobilých výdajů projektu.</a:t>
            </a:r>
            <a:endParaRPr lang="cs-CZ" sz="2400" dirty="0"/>
          </a:p>
          <a:p>
            <a:r>
              <a:rPr lang="cs-CZ" dirty="0"/>
              <a:t>10 bodů – Projekt bude kofinancován z vlastních zdrojů žadatele v míře </a:t>
            </a:r>
            <a:r>
              <a:rPr lang="cs-CZ" b="1" dirty="0"/>
              <a:t>30 % </a:t>
            </a:r>
            <a:r>
              <a:rPr lang="cs-CZ" dirty="0" smtClean="0"/>
              <a:t>	z</a:t>
            </a:r>
            <a:r>
              <a:rPr lang="cs-CZ" dirty="0"/>
              <a:t> celkových způsobilých výdajů projektu.</a:t>
            </a:r>
            <a:endParaRPr lang="cs-CZ" sz="2400" dirty="0"/>
          </a:p>
          <a:p>
            <a:r>
              <a:rPr lang="cs-CZ" dirty="0"/>
              <a:t>30 bodů – Projekt bude kofinancován z vlastních zdrojů žadatele v míře </a:t>
            </a:r>
            <a:r>
              <a:rPr lang="cs-CZ" b="1" dirty="0"/>
              <a:t>40 % </a:t>
            </a:r>
            <a:r>
              <a:rPr lang="cs-CZ" dirty="0" smtClean="0"/>
              <a:t>	z</a:t>
            </a:r>
            <a:r>
              <a:rPr lang="cs-CZ" dirty="0"/>
              <a:t> celkových způsobilých výdajů projektu.</a:t>
            </a:r>
            <a:endParaRPr lang="cs-CZ" dirty="0" smtClean="0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Věcné hodnocení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86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 smtClean="0"/>
              <a:t>provádí CRR</a:t>
            </a:r>
          </a:p>
          <a:p>
            <a:pPr marL="454025" lvl="1" indent="-187325"/>
            <a:r>
              <a:rPr lang="cs-CZ" dirty="0" smtClean="0"/>
              <a:t>ověřují se zejména rizika</a:t>
            </a:r>
          </a:p>
          <a:p>
            <a:pPr marL="898525" lvl="2" indent="-187325"/>
            <a:r>
              <a:rPr lang="cs-CZ" dirty="0" smtClean="0"/>
              <a:t>nastaveného harmonogramu</a:t>
            </a:r>
          </a:p>
          <a:p>
            <a:pPr marL="898525" lvl="2" indent="-187325"/>
            <a:r>
              <a:rPr lang="cs-CZ" dirty="0" smtClean="0"/>
              <a:t>nesouladu realizace projektu s podmínkami Rozhodnutí</a:t>
            </a:r>
          </a:p>
          <a:p>
            <a:pPr marL="898525" lvl="2" indent="-187325"/>
            <a:r>
              <a:rPr lang="cs-CZ" dirty="0" smtClean="0"/>
              <a:t>v realizaci veřejných zakázek</a:t>
            </a:r>
          </a:p>
          <a:p>
            <a:pPr marL="898525" lvl="2" indent="-187325"/>
            <a:r>
              <a:rPr lang="cs-CZ" b="1" dirty="0" smtClean="0"/>
              <a:t>vzniku</a:t>
            </a:r>
            <a:r>
              <a:rPr lang="en-US" b="1" dirty="0" smtClean="0"/>
              <a:t> </a:t>
            </a:r>
            <a:r>
              <a:rPr lang="cs-CZ" b="1" dirty="0" smtClean="0"/>
              <a:t>nezpůsobilých výdajů</a:t>
            </a:r>
          </a:p>
          <a:p>
            <a:pPr marL="898525" lvl="2" indent="-187325"/>
            <a:r>
              <a:rPr lang="cs-CZ" b="1" dirty="0"/>
              <a:t>dvojího financování</a:t>
            </a:r>
          </a:p>
          <a:p>
            <a:pPr marL="898525" lvl="2" indent="-187325"/>
            <a:r>
              <a:rPr lang="cs-CZ" dirty="0" smtClean="0"/>
              <a:t>nenaplnění</a:t>
            </a:r>
            <a:r>
              <a:rPr lang="en-US" dirty="0" smtClean="0"/>
              <a:t> </a:t>
            </a:r>
            <a:r>
              <a:rPr lang="cs-CZ" dirty="0" smtClean="0"/>
              <a:t>udržitelnosti projektu</a:t>
            </a:r>
          </a:p>
          <a:p>
            <a:pPr marL="898525" lvl="2" indent="-187325"/>
            <a:r>
              <a:rPr lang="cs-CZ" dirty="0" smtClean="0"/>
              <a:t>nedosažení plánovaných hodnot indikátorů</a:t>
            </a:r>
          </a:p>
          <a:p>
            <a:pPr marL="898525" lvl="2" indent="-187325"/>
            <a:r>
              <a:rPr lang="cs-CZ" dirty="0" smtClean="0"/>
              <a:t>podvodu a korupčního jednání</a:t>
            </a:r>
          </a:p>
          <a:p>
            <a:pPr marL="898525" lvl="2" indent="-187325"/>
            <a:r>
              <a:rPr lang="cs-CZ" dirty="0" smtClean="0"/>
              <a:t>nehospodárnosti a neefektivnosti</a:t>
            </a:r>
          </a:p>
          <a:p>
            <a:pPr marL="898525" lvl="2" indent="-187325"/>
            <a:endParaRPr lang="cs-CZ" dirty="0" smtClean="0"/>
          </a:p>
          <a:p>
            <a:pPr marL="898525" lvl="2" indent="-187325">
              <a:buNone/>
            </a:pPr>
            <a:endParaRPr lang="cs-CZ" dirty="0" smtClean="0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Ex-ante analýza rizik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Shape 1"/>
          <p:cNvSpPr txBox="1"/>
          <p:nvPr/>
        </p:nvSpPr>
        <p:spPr>
          <a:xfrm>
            <a:off x="899592" y="1083960"/>
            <a:ext cx="7786848" cy="4818960"/>
          </a:xfrm>
          <a:prstGeom prst="rect">
            <a:avLst/>
          </a:prstGeom>
        </p:spPr>
        <p:txBody>
          <a:bodyPr/>
          <a:lstStyle/>
          <a:p>
            <a:pPr algn="just" defTabSz="914400"/>
            <a:r>
              <a:rPr lang="cs-CZ" sz="2000" b="1" dirty="0" smtClean="0">
                <a:solidFill>
                  <a:srgbClr val="00529C"/>
                </a:solidFill>
                <a:latin typeface="Calibri"/>
              </a:rPr>
              <a:t>Provádí se na základě výsledků ex-ante analýzy rizik.</a:t>
            </a:r>
            <a:endParaRPr lang="cs-CZ" dirty="0" smtClean="0">
              <a:solidFill>
                <a:prstClr val="black"/>
              </a:solidFill>
            </a:endParaRPr>
          </a:p>
          <a:p>
            <a:pPr algn="just" defTabSz="914400"/>
            <a:r>
              <a:rPr lang="cs-CZ" dirty="0" smtClean="0">
                <a:solidFill>
                  <a:srgbClr val="000000"/>
                </a:solidFill>
                <a:latin typeface="Calibri"/>
              </a:rPr>
              <a:t>Zahrnuje oblasti, které ex-ante analýza rizik vyhodnotila jako rizikové.</a:t>
            </a:r>
            <a:endParaRPr lang="cs-CZ" dirty="0" smtClean="0">
              <a:solidFill>
                <a:prstClr val="black"/>
              </a:solidFill>
            </a:endParaRPr>
          </a:p>
          <a:p>
            <a:pPr algn="just" defTabSz="914400"/>
            <a:endParaRPr lang="cs-CZ" sz="2000" b="1" dirty="0" smtClean="0">
              <a:solidFill>
                <a:srgbClr val="00529C"/>
              </a:solidFill>
              <a:latin typeface="Calibri"/>
            </a:endParaRPr>
          </a:p>
          <a:p>
            <a:pPr algn="just" defTabSz="914400"/>
            <a:r>
              <a:rPr lang="cs-CZ" sz="2000" b="1" dirty="0" smtClean="0">
                <a:solidFill>
                  <a:srgbClr val="00529C"/>
                </a:solidFill>
                <a:latin typeface="Calibri"/>
              </a:rPr>
              <a:t>Forma:</a:t>
            </a:r>
            <a:endParaRPr lang="cs-CZ" dirty="0" smtClean="0">
              <a:solidFill>
                <a:prstClr val="black"/>
              </a:solidFill>
            </a:endParaRPr>
          </a:p>
          <a:p>
            <a:pPr marL="742950" lvl="1" indent="-285750" algn="just" defTabSz="9144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  <a:latin typeface="Calibri"/>
              </a:rPr>
              <a:t>administrativního ověření – </a:t>
            </a:r>
            <a:r>
              <a:rPr lang="cs-CZ" dirty="0">
                <a:solidFill>
                  <a:srgbClr val="000000"/>
                </a:solidFill>
                <a:latin typeface="Calibri"/>
              </a:rPr>
              <a:t>ověření na základě předložených dokladů </a:t>
            </a:r>
            <a:r>
              <a:rPr lang="cs-CZ" dirty="0" smtClean="0">
                <a:solidFill>
                  <a:srgbClr val="000000"/>
                </a:solidFill>
                <a:latin typeface="Calibri"/>
              </a:rPr>
              <a:t/>
            </a:r>
            <a:br>
              <a:rPr lang="cs-CZ" dirty="0" smtClean="0">
                <a:solidFill>
                  <a:srgbClr val="000000"/>
                </a:solidFill>
                <a:latin typeface="Calibri"/>
              </a:rPr>
            </a:br>
            <a:r>
              <a:rPr lang="cs-CZ" dirty="0" smtClean="0">
                <a:solidFill>
                  <a:srgbClr val="000000"/>
                </a:solidFill>
                <a:latin typeface="Calibri"/>
              </a:rPr>
              <a:t>(</a:t>
            </a:r>
            <a:r>
              <a:rPr lang="cs-CZ" dirty="0">
                <a:solidFill>
                  <a:srgbClr val="000000"/>
                </a:solidFill>
                <a:latin typeface="Calibri"/>
              </a:rPr>
              <a:t>v režimu úkonů předcházející kontrole</a:t>
            </a:r>
            <a:r>
              <a:rPr lang="cs-CZ" dirty="0" smtClean="0">
                <a:solidFill>
                  <a:srgbClr val="000000"/>
                </a:solidFill>
                <a:latin typeface="Calibri"/>
              </a:rPr>
              <a:t>),</a:t>
            </a:r>
            <a:endParaRPr lang="cs-CZ" dirty="0">
              <a:solidFill>
                <a:srgbClr val="000000"/>
              </a:solidFill>
              <a:latin typeface="Calibri"/>
            </a:endParaRPr>
          </a:p>
          <a:p>
            <a:pPr marL="742950" lvl="1" indent="-285750" algn="just" defTabSz="9144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  <a:latin typeface="Calibri"/>
              </a:rPr>
              <a:t>veřejnosprávní kontrola – administrativní kontrola, kontrola na místě.</a:t>
            </a:r>
            <a:endParaRPr lang="cs-CZ" dirty="0" smtClean="0">
              <a:solidFill>
                <a:prstClr val="black"/>
              </a:solidFill>
            </a:endParaRPr>
          </a:p>
          <a:p>
            <a:pPr algn="just" defTabSz="914400"/>
            <a:endParaRPr lang="cs-CZ" sz="2000" b="1" dirty="0" smtClean="0">
              <a:solidFill>
                <a:srgbClr val="00529C"/>
              </a:solidFill>
              <a:latin typeface="Calibri"/>
            </a:endParaRPr>
          </a:p>
          <a:p>
            <a:pPr algn="just" defTabSz="914400"/>
            <a:r>
              <a:rPr lang="cs-CZ" sz="2000" b="1" dirty="0" smtClean="0">
                <a:solidFill>
                  <a:srgbClr val="00529C"/>
                </a:solidFill>
                <a:latin typeface="Calibri"/>
              </a:rPr>
              <a:t>Možné krácení výdajů na základě výsledku kontroly:</a:t>
            </a:r>
            <a:endParaRPr lang="cs-CZ" dirty="0" smtClean="0">
              <a:solidFill>
                <a:prstClr val="black"/>
              </a:solidFill>
            </a:endParaRPr>
          </a:p>
          <a:p>
            <a:pPr marL="742950" lvl="1" indent="-285750" algn="just" defTabSz="9144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  <a:latin typeface="Calibri"/>
              </a:rPr>
              <a:t>žadatel </a:t>
            </a:r>
            <a:r>
              <a:rPr lang="cs-CZ" dirty="0">
                <a:solidFill>
                  <a:srgbClr val="000000"/>
                </a:solidFill>
                <a:latin typeface="Calibri"/>
              </a:rPr>
              <a:t>zahrnul výdaje, které nejsou podle pravidel výzvy způsobilé nebo nejsou v souladu s obsahem a cíli projektu, </a:t>
            </a:r>
          </a:p>
          <a:p>
            <a:pPr marL="742950" lvl="1" indent="-285750" algn="just" defTabSz="9144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  <a:latin typeface="Calibri"/>
              </a:rPr>
              <a:t>výdaje </a:t>
            </a:r>
            <a:r>
              <a:rPr lang="cs-CZ" dirty="0">
                <a:solidFill>
                  <a:srgbClr val="000000"/>
                </a:solidFill>
                <a:latin typeface="Calibri"/>
              </a:rPr>
              <a:t>nebyly </a:t>
            </a:r>
            <a:r>
              <a:rPr lang="cs-CZ" dirty="0" smtClean="0">
                <a:solidFill>
                  <a:srgbClr val="000000"/>
                </a:solidFill>
                <a:latin typeface="Calibri"/>
              </a:rPr>
              <a:t>vynaloženy </a:t>
            </a:r>
            <a:r>
              <a:rPr lang="cs-CZ" dirty="0">
                <a:solidFill>
                  <a:srgbClr val="000000"/>
                </a:solidFill>
                <a:latin typeface="Calibri"/>
              </a:rPr>
              <a:t>v souladu se zásadami hospodárnosti, efektivnosti a účelnosti. </a:t>
            </a:r>
          </a:p>
          <a:p>
            <a:pPr defTabSz="914400"/>
            <a:endParaRPr lang="cs-CZ" dirty="0" smtClean="0">
              <a:solidFill>
                <a:prstClr val="black"/>
              </a:solidFill>
            </a:endParaRPr>
          </a:p>
          <a:p>
            <a:pPr defTabSz="914400"/>
            <a:r>
              <a:rPr lang="cs-CZ" sz="1600" b="1" i="1" dirty="0" smtClean="0">
                <a:solidFill>
                  <a:srgbClr val="00529C"/>
                </a:solidFill>
                <a:latin typeface="Calibri"/>
              </a:rPr>
              <a:t>Upozornění!</a:t>
            </a:r>
            <a:endParaRPr lang="cs-CZ" dirty="0" smtClean="0">
              <a:solidFill>
                <a:prstClr val="black"/>
              </a:solidFill>
            </a:endParaRPr>
          </a:p>
          <a:p>
            <a:pPr defTabSz="914400"/>
            <a:r>
              <a:rPr lang="cs-CZ" sz="1600" i="1" dirty="0" smtClean="0">
                <a:solidFill>
                  <a:srgbClr val="00529C"/>
                </a:solidFill>
                <a:latin typeface="Calibri"/>
              </a:rPr>
              <a:t>Projekt může být vyřazen z procesu hodnocení, pokud ex-ante kontrola zjistí porušení podmínek stanovených výzvou.</a:t>
            </a:r>
            <a:endParaRPr lang="cs-CZ" dirty="0" smtClean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230" name="TextShape 2"/>
          <p:cNvSpPr txBox="1"/>
          <p:nvPr/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231" name="TextShape 3"/>
          <p:cNvSpPr txBox="1"/>
          <p:nvPr/>
        </p:nvSpPr>
        <p:spPr>
          <a:xfrm>
            <a:off x="827584" y="262080"/>
            <a:ext cx="7858856" cy="821880"/>
          </a:xfrm>
          <a:prstGeom prst="rect">
            <a:avLst/>
          </a:prstGeom>
        </p:spPr>
        <p:txBody>
          <a:bodyPr anchor="ctr"/>
          <a:lstStyle/>
          <a:p>
            <a:pPr defTabSz="914400"/>
            <a:r>
              <a:rPr lang="cs-CZ" sz="3600" b="1" dirty="0" smtClean="0">
                <a:solidFill>
                  <a:srgbClr val="00529C"/>
                </a:solidFill>
                <a:latin typeface="Calibri"/>
              </a:rPr>
              <a:t>Ex-ante kontrola</a:t>
            </a:r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232" name="TextShape 4"/>
          <p:cNvSpPr txBox="1"/>
          <p:nvPr/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fld id="{BCE6B154-3A5D-4678-87A4-9D7048DE94C9}" type="slidenum">
              <a:rPr lang="cs-CZ" sz="1200">
                <a:solidFill>
                  <a:srgbClr val="00529C"/>
                </a:solidFill>
                <a:latin typeface="Calibri"/>
              </a:rPr>
              <a:pPr defTabSz="914400"/>
              <a:t>22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583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084263"/>
            <a:ext cx="8003232" cy="4819290"/>
          </a:xfrm>
        </p:spPr>
        <p:txBody>
          <a:bodyPr>
            <a:normAutofit fontScale="85000" lnSpcReduction="20000"/>
          </a:bodyPr>
          <a:lstStyle/>
          <a:p>
            <a:pPr marL="2667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1900" dirty="0" smtClean="0">
                <a:latin typeface="Calibri" panose="020F0502020204030204" pitchFamily="34" charset="0"/>
                <a:cs typeface="Calibri" panose="020F0502020204030204" pitchFamily="34" charset="0"/>
              </a:rPr>
              <a:t>Provádí ŘO IROP na základě výsledků hodnocení provedeného Centrem</a:t>
            </a:r>
          </a:p>
          <a:p>
            <a:pPr marL="360000" lvl="1" indent="0">
              <a:spcBef>
                <a:spcPts val="0"/>
              </a:spcBef>
              <a:buNone/>
            </a:pPr>
            <a:r>
              <a:rPr lang="cs-CZ" sz="1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Podkladem pro výběr je:</a:t>
            </a:r>
          </a:p>
          <a:p>
            <a:pPr marL="11874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zápis, </a:t>
            </a: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podepsaný ředitelem/pověřenou osobou </a:t>
            </a:r>
            <a:r>
              <a:rPr lang="cs-CZ" sz="19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Centra, který deklaruje, že hodnocení a kontrola projektů proběhla podle stanovených postupů,</a:t>
            </a:r>
          </a:p>
          <a:p>
            <a:pPr marL="11874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seznam všech projektů, které prošly hodnocením, v rozdělení </a:t>
            </a:r>
            <a:br>
              <a:rPr lang="cs-CZ" sz="19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9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projekty doporučené a nedoporučené k financování,</a:t>
            </a:r>
          </a:p>
          <a:p>
            <a:pPr marL="11874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seznam nehodnocených projektů.</a:t>
            </a:r>
          </a:p>
          <a:p>
            <a:pPr marL="360000" lvl="1" indent="0">
              <a:spcBef>
                <a:spcPts val="0"/>
              </a:spcBef>
              <a:buNone/>
            </a:pPr>
            <a:endParaRPr lang="cs-CZ" sz="1900" b="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0" algn="just">
              <a:spcBef>
                <a:spcPts val="0"/>
              </a:spcBef>
              <a:buNone/>
            </a:pP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</a:t>
            </a:r>
            <a:r>
              <a:rPr lang="cs-CZ" sz="1900" b="0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kolových </a:t>
            </a: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výzvách jsou projekty seřazeny </a:t>
            </a:r>
            <a:r>
              <a:rPr lang="cs-CZ" sz="1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podle dosažených bodů </a:t>
            </a: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nejvyššího </a:t>
            </a:r>
            <a:r>
              <a:rPr lang="cs-CZ" sz="19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 nejnižší</a:t>
            </a: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Projekty se stejným počtem bodů jsou řazeny </a:t>
            </a:r>
            <a:r>
              <a:rPr lang="cs-CZ" sz="1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podle data a času podání žádosti </a:t>
            </a:r>
            <a:r>
              <a:rPr lang="cs-CZ" sz="19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 podporu </a:t>
            </a:r>
            <a:r>
              <a:rPr lang="cs-CZ" sz="1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MS2014+ </a:t>
            </a: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(podle data a času nastavení stavu PP20 Žádost </a:t>
            </a:r>
            <a:r>
              <a:rPr lang="cs-CZ" sz="19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 podporu </a:t>
            </a: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zaregistrována</a:t>
            </a:r>
            <a:r>
              <a:rPr lang="cs-CZ" sz="19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360000" lvl="1" indent="0">
              <a:spcBef>
                <a:spcPts val="0"/>
              </a:spcBef>
              <a:buNone/>
            </a:pPr>
            <a:endParaRPr lang="cs-CZ" sz="19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0">
              <a:spcBef>
                <a:spcPts val="0"/>
              </a:spcBef>
              <a:buNone/>
            </a:pPr>
            <a:r>
              <a:rPr lang="cs-CZ" sz="19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Počet podpořených projektů je limitován výší alokace na výzvu.</a:t>
            </a:r>
          </a:p>
          <a:p>
            <a:pPr marL="266700" lvl="1" indent="0">
              <a:buNone/>
            </a:pPr>
            <a:r>
              <a:rPr lang="cs-CZ" sz="1900" dirty="0" smtClean="0">
                <a:latin typeface="Calibri" panose="020F0502020204030204" pitchFamily="34" charset="0"/>
                <a:cs typeface="Calibri" panose="020F0502020204030204" pitchFamily="34" charset="0"/>
              </a:rPr>
              <a:t>Právní </a:t>
            </a:r>
            <a:r>
              <a:rPr lang="cs-CZ" sz="1900" dirty="0">
                <a:latin typeface="Calibri" panose="020F0502020204030204" pitchFamily="34" charset="0"/>
                <a:cs typeface="Calibri" panose="020F0502020204030204" pitchFamily="34" charset="0"/>
              </a:rPr>
              <a:t>akt (Registrace akce a Rozhodnutí o poskytnutí dotace/Stanovení výdajů) </a:t>
            </a:r>
            <a:r>
              <a:rPr lang="cs-CZ" sz="19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19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900" dirty="0" smtClean="0">
                <a:latin typeface="Calibri" panose="020F0502020204030204" pitchFamily="34" charset="0"/>
                <a:cs typeface="Calibri" panose="020F0502020204030204" pitchFamily="34" charset="0"/>
              </a:rPr>
              <a:t>upravuje </a:t>
            </a:r>
            <a:r>
              <a:rPr lang="cs-CZ" sz="1900" dirty="0">
                <a:latin typeface="Calibri" panose="020F0502020204030204" pitchFamily="34" charset="0"/>
                <a:cs typeface="Calibri" panose="020F0502020204030204" pitchFamily="34" charset="0"/>
              </a:rPr>
              <a:t>minimálně tyto oblasti:</a:t>
            </a:r>
          </a:p>
          <a:p>
            <a:pPr marL="454025" lvl="1" indent="-187325">
              <a:spcBef>
                <a:spcPts val="600"/>
              </a:spcBef>
            </a:pP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informace o příjemci;</a:t>
            </a:r>
          </a:p>
          <a:p>
            <a:pPr marL="454025" lvl="1" indent="-187325">
              <a:spcBef>
                <a:spcPts val="200"/>
              </a:spcBef>
            </a:pP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informace o projektu;</a:t>
            </a:r>
          </a:p>
          <a:p>
            <a:pPr marL="454025" lvl="1" indent="-187325">
              <a:spcBef>
                <a:spcPts val="200"/>
              </a:spcBef>
            </a:pP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povinnosti a práva příjemce;</a:t>
            </a:r>
          </a:p>
          <a:p>
            <a:pPr marL="454025" lvl="1" indent="-187325">
              <a:spcBef>
                <a:spcPts val="200"/>
              </a:spcBef>
            </a:pP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povinnosti a práva ŘO IROP;</a:t>
            </a:r>
          </a:p>
          <a:p>
            <a:pPr marL="454025" lvl="1" indent="-187325">
              <a:spcBef>
                <a:spcPts val="200"/>
              </a:spcBef>
            </a:pP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sankce za neplnění povinností</a:t>
            </a:r>
            <a:r>
              <a:rPr lang="cs-CZ" sz="19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dirty="0" smtClean="0"/>
          </a:p>
          <a:p>
            <a:pPr marL="898525" lvl="2" indent="-187325">
              <a:buNone/>
            </a:pPr>
            <a:endParaRPr lang="cs-CZ" dirty="0" smtClean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Výběr projektů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9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extShape 1"/>
          <p:cNvSpPr txBox="1"/>
          <p:nvPr/>
        </p:nvSpPr>
        <p:spPr>
          <a:xfrm>
            <a:off x="727560" y="1196752"/>
            <a:ext cx="8020904" cy="5081648"/>
          </a:xfrm>
          <a:prstGeom prst="rect">
            <a:avLst/>
          </a:prstGeom>
        </p:spPr>
        <p:txBody>
          <a:bodyPr/>
          <a:lstStyle/>
          <a:p>
            <a:pPr algn="just" defTabSz="914400"/>
            <a:r>
              <a:rPr lang="cs-CZ" b="1" dirty="0" smtClean="0">
                <a:solidFill>
                  <a:srgbClr val="00529C"/>
                </a:solidFill>
                <a:latin typeface="Calibri"/>
              </a:rPr>
              <a:t>Žadatel může podat žádost o přezkum hodnocení v každé části hodnocení žádosti, ve které neuspěl:</a:t>
            </a:r>
            <a:endParaRPr lang="cs-CZ" dirty="0" smtClean="0">
              <a:solidFill>
                <a:prstClr val="black"/>
              </a:solidFill>
            </a:endParaRPr>
          </a:p>
          <a:p>
            <a:pPr marL="800100" lvl="1" indent="-342900" algn="just" defTabSz="9144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  <a:latin typeface="Calibri"/>
              </a:rPr>
              <a:t>po kontrole přijatelnosti a formálních náležitostí,</a:t>
            </a:r>
            <a:endParaRPr lang="cs-CZ" dirty="0" smtClean="0">
              <a:solidFill>
                <a:prstClr val="black"/>
              </a:solidFill>
            </a:endParaRPr>
          </a:p>
          <a:p>
            <a:pPr marL="800100" lvl="1" indent="-342900" algn="just" defTabSz="9144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  <a:latin typeface="Calibri"/>
              </a:rPr>
              <a:t>po věcném hodnocení.</a:t>
            </a:r>
            <a:endParaRPr lang="cs-CZ" dirty="0" smtClean="0">
              <a:solidFill>
                <a:prstClr val="black"/>
              </a:solidFill>
            </a:endParaRPr>
          </a:p>
          <a:p>
            <a:pPr algn="just" defTabSz="914400"/>
            <a:endParaRPr lang="cs-CZ" b="1" dirty="0" smtClean="0">
              <a:solidFill>
                <a:srgbClr val="00529C"/>
              </a:solidFill>
              <a:latin typeface="Calibri"/>
            </a:endParaRPr>
          </a:p>
          <a:p>
            <a:pPr algn="just" defTabSz="914400"/>
            <a:r>
              <a:rPr lang="cs-CZ" b="1" dirty="0" smtClean="0">
                <a:solidFill>
                  <a:srgbClr val="00529C"/>
                </a:solidFill>
                <a:latin typeface="Calibri"/>
              </a:rPr>
              <a:t>Podává se do 15 kalendářních dnů ode dne doručení výsledku, a to:</a:t>
            </a:r>
            <a:endParaRPr lang="cs-CZ" dirty="0" smtClean="0">
              <a:solidFill>
                <a:prstClr val="black"/>
              </a:solidFill>
            </a:endParaRPr>
          </a:p>
          <a:p>
            <a:pPr marL="800100" lvl="1" indent="-342900" defTabSz="9144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elektronicky v MS2014+,</a:t>
            </a:r>
            <a:r>
              <a:rPr lang="cs-CZ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cs-CZ" dirty="0" smtClean="0">
                <a:solidFill>
                  <a:prstClr val="black"/>
                </a:solidFill>
                <a:latin typeface="Calibri" panose="020F0502020204030204" pitchFamily="34" charset="0"/>
              </a:rPr>
              <a:t>postup je uveden v příloze č. 19 Obecných pravidel</a:t>
            </a:r>
          </a:p>
          <a:p>
            <a:pPr marL="800100" lvl="1" indent="-342900" defTabSz="9144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písemně prostřednictvím formuláře uvedeného na webových stránkách </a:t>
            </a:r>
            <a:r>
              <a:rPr lang="cs-CZ" dirty="0">
                <a:solidFill>
                  <a:prstClr val="black"/>
                </a:solidFill>
                <a:latin typeface="Calibri" panose="020F0502020204030204" pitchFamily="34" charset="0"/>
                <a:hlinkClick r:id="rId2"/>
              </a:rPr>
              <a:t>https://</a:t>
            </a:r>
            <a:r>
              <a:rPr lang="cs-CZ" dirty="0" smtClean="0">
                <a:solidFill>
                  <a:prstClr val="black"/>
                </a:solidFill>
                <a:latin typeface="Calibri" panose="020F0502020204030204" pitchFamily="34" charset="0"/>
                <a:hlinkClick r:id="rId2"/>
              </a:rPr>
              <a:t>www.irop.mmr.cz/cs/Zadatele-a-prijemci/Dokumenty/Dokumenty/Jednotny-formular-pro-vyrizovani-zadosti-prezkum</a:t>
            </a:r>
            <a:r>
              <a:rPr lang="cs-CZ" dirty="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, na adresu CRR.</a:t>
            </a:r>
            <a:endParaRPr lang="cs-CZ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defTabSz="914400">
              <a:spcAft>
                <a:spcPts val="1200"/>
              </a:spcAft>
            </a:pPr>
            <a:r>
              <a:rPr lang="cs-CZ" b="1" dirty="0" smtClean="0">
                <a:solidFill>
                  <a:srgbClr val="00529C"/>
                </a:solidFill>
                <a:latin typeface="Calibri"/>
              </a:rPr>
              <a:t>Přezkumné řízení provádí ŘO IROP</a:t>
            </a:r>
            <a:r>
              <a:rPr lang="cs-CZ" dirty="0">
                <a:solidFill>
                  <a:prstClr val="black"/>
                </a:solidFill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Calibri"/>
              </a:rPr>
              <a:t>do 30 kalendářních dní od doručení žádosti o přezkum (ve složitějších případech do 60 pracovních dní).</a:t>
            </a:r>
            <a:endParaRPr lang="cs-CZ" dirty="0" smtClean="0">
              <a:solidFill>
                <a:prstClr val="black"/>
              </a:solidFill>
            </a:endParaRPr>
          </a:p>
          <a:p>
            <a:pPr defTabSz="914400"/>
            <a:r>
              <a:rPr lang="cs-CZ" b="1" dirty="0" smtClean="0">
                <a:solidFill>
                  <a:srgbClr val="00529C"/>
                </a:solidFill>
                <a:latin typeface="Calibri"/>
              </a:rPr>
              <a:t>Na základě výsledku přezkumného řízení:</a:t>
            </a:r>
            <a:endParaRPr lang="cs-CZ" dirty="0" smtClean="0">
              <a:solidFill>
                <a:prstClr val="black"/>
              </a:solidFill>
            </a:endParaRPr>
          </a:p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  <a:latin typeface="Calibri"/>
              </a:rPr>
              <a:t>žádost je vrácena k opravnému hodnocení,</a:t>
            </a:r>
            <a:endParaRPr lang="cs-CZ" dirty="0" smtClean="0">
              <a:solidFill>
                <a:prstClr val="black"/>
              </a:solidFill>
            </a:endParaRPr>
          </a:p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  <a:latin typeface="Calibri"/>
              </a:rPr>
              <a:t>žádost je vyřazena z dalšího procesu hodnocení.</a:t>
            </a:r>
            <a:endParaRPr lang="cs-CZ" dirty="0" smtClean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245" name="TextShape 2"/>
          <p:cNvSpPr txBox="1"/>
          <p:nvPr/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246" name="TextShape 3"/>
          <p:cNvSpPr txBox="1"/>
          <p:nvPr/>
        </p:nvSpPr>
        <p:spPr>
          <a:xfrm>
            <a:off x="727560" y="262080"/>
            <a:ext cx="7958880" cy="821880"/>
          </a:xfrm>
          <a:prstGeom prst="rect">
            <a:avLst/>
          </a:prstGeom>
        </p:spPr>
        <p:txBody>
          <a:bodyPr anchor="ctr"/>
          <a:lstStyle/>
          <a:p>
            <a:pPr defTabSz="914400"/>
            <a:r>
              <a:rPr lang="cs-CZ" sz="3600" b="1" dirty="0" smtClean="0">
                <a:solidFill>
                  <a:srgbClr val="00529C"/>
                </a:solidFill>
                <a:latin typeface="Calibri"/>
              </a:rPr>
              <a:t>Žádost o přezkum výsledku hodnocení</a:t>
            </a:r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247" name="TextShape 4"/>
          <p:cNvSpPr txBox="1"/>
          <p:nvPr/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fld id="{D7DF0DCC-2E2F-43BE-8D1B-F7A3444B1B01}" type="slidenum">
              <a:rPr lang="cs-CZ" sz="1200">
                <a:solidFill>
                  <a:srgbClr val="00529C"/>
                </a:solidFill>
                <a:latin typeface="Calibri"/>
              </a:rPr>
              <a:pPr defTabSz="914400"/>
              <a:t>24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831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extShape 1"/>
          <p:cNvSpPr txBox="1"/>
          <p:nvPr/>
        </p:nvSpPr>
        <p:spPr>
          <a:xfrm>
            <a:off x="894646" y="1134716"/>
            <a:ext cx="7632848" cy="4971960"/>
          </a:xfrm>
          <a:prstGeom prst="rect">
            <a:avLst/>
          </a:prstGeom>
        </p:spPr>
        <p:txBody>
          <a:bodyPr/>
          <a:lstStyle/>
          <a:p>
            <a:pPr algn="just" defTabSz="914400"/>
            <a:r>
              <a:rPr lang="cs-CZ" b="1" dirty="0" smtClean="0">
                <a:solidFill>
                  <a:srgbClr val="00529C"/>
                </a:solidFill>
                <a:latin typeface="Calibri" panose="020F0502020204030204" pitchFamily="34" charset="0"/>
              </a:rPr>
              <a:t>Může iniciovat žadatel/příjemce, CRR, ŘO IROP</a:t>
            </a:r>
            <a:endParaRPr lang="cs-CZ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just" defTabSz="914400">
              <a:spcAft>
                <a:spcPts val="600"/>
              </a:spcAft>
            </a:pP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Oznámení provádí žadatel/příjemce prostřednictvím MS2014+ na záložce Žádost o změnu.</a:t>
            </a:r>
            <a:endParaRPr lang="cs-CZ" sz="16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just" defTabSz="914400">
              <a:spcAft>
                <a:spcPts val="600"/>
              </a:spcAft>
            </a:pP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Pokud je iniciátorem změny ŘO IROP nebo CRR, informují příjemce depeší o zahájení změnového řízení. </a:t>
            </a:r>
            <a:endParaRPr lang="cs-CZ" sz="16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just"/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</a:rPr>
              <a:t>Ve změnovém řízení je možné upravovat pouze aktivity stávající. </a:t>
            </a:r>
            <a:r>
              <a:rPr lang="cs-CZ" sz="1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Úspory </a:t>
            </a:r>
            <a:r>
              <a:rPr lang="cs-CZ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nelze použít </a:t>
            </a:r>
            <a:r>
              <a:rPr lang="cs-CZ" sz="1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na zvýšení </a:t>
            </a:r>
            <a:r>
              <a:rPr lang="cs-CZ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těchto výdajů: publicita a nové aktivity projektu</a:t>
            </a: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</a:rPr>
              <a:t>, které nebyly v žádosti </a:t>
            </a: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o podporu </a:t>
            </a: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</a:rPr>
              <a:t>plánovány v době prvního podání. </a:t>
            </a:r>
          </a:p>
          <a:p>
            <a:pPr algn="just" defTabSz="914400">
              <a:spcBef>
                <a:spcPts val="600"/>
              </a:spcBef>
              <a:spcAft>
                <a:spcPts val="600"/>
              </a:spcAft>
            </a:pP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Neplánované změny je příjemce povinen oznámit neprodleně, jakmile změna nastane. </a:t>
            </a:r>
            <a:endParaRPr lang="cs-CZ" sz="16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just" defTabSz="914400">
              <a:spcAft>
                <a:spcPts val="600"/>
              </a:spcAft>
            </a:pPr>
            <a:r>
              <a:rPr lang="cs-CZ" b="1" dirty="0" smtClean="0">
                <a:solidFill>
                  <a:srgbClr val="00529C"/>
                </a:solidFill>
                <a:latin typeface="Calibri" panose="020F0502020204030204" pitchFamily="34" charset="0"/>
              </a:rPr>
              <a:t>Druhy změn</a:t>
            </a:r>
            <a:endParaRPr lang="cs-CZ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285750" indent="-285750" algn="just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Změny </a:t>
            </a:r>
            <a:r>
              <a:rPr lang="cs-CZ" sz="1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před schválením prvního Rozhodnutí </a:t>
            </a: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– o změně rozhoduje CRR.</a:t>
            </a:r>
            <a:endParaRPr lang="cs-CZ" sz="16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285750" indent="-285750" algn="just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Změny </a:t>
            </a:r>
            <a:r>
              <a:rPr lang="cs-CZ" sz="1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po schválení prvního Rozhodnutí</a:t>
            </a: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, které nemění údaje na </a:t>
            </a: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Rozhodnutí </a:t>
            </a:r>
            <a:b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–  o </a:t>
            </a: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změně rozhoduje CRR.</a:t>
            </a:r>
            <a:endParaRPr lang="cs-CZ" sz="16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285750" indent="-285750" algn="just" defTabSz="914400"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Změny </a:t>
            </a:r>
            <a:r>
              <a:rPr lang="cs-CZ" sz="1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po schválení prvního Rozhodnutí</a:t>
            </a: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, které mění údaje na Rozhodnutí  –  o změně rozhoduje ŘO IROP (změny, které mají vliv na aktivity projektu, splnění účelu a cílů projektu nebo na dobu realizace projektu). ŘO IROP musí tyto změny schválit před zahájením jejich realizace. </a:t>
            </a:r>
            <a:endParaRPr lang="cs-CZ" sz="16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250" name="TextShape 2"/>
          <p:cNvSpPr txBox="1"/>
          <p:nvPr/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251" name="TextShape 3"/>
          <p:cNvSpPr txBox="1"/>
          <p:nvPr/>
        </p:nvSpPr>
        <p:spPr>
          <a:xfrm>
            <a:off x="899592" y="262080"/>
            <a:ext cx="7786848" cy="821880"/>
          </a:xfrm>
          <a:prstGeom prst="rect">
            <a:avLst/>
          </a:prstGeom>
        </p:spPr>
        <p:txBody>
          <a:bodyPr anchor="ctr"/>
          <a:lstStyle/>
          <a:p>
            <a:pPr defTabSz="914400"/>
            <a:r>
              <a:rPr lang="cs-CZ" sz="3600" b="1" dirty="0" smtClean="0">
                <a:solidFill>
                  <a:srgbClr val="00529C"/>
                </a:solidFill>
                <a:latin typeface="Calibri"/>
              </a:rPr>
              <a:t>Změny v projektech</a:t>
            </a:r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252" name="TextShape 4"/>
          <p:cNvSpPr txBox="1"/>
          <p:nvPr/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fld id="{0AE9859C-18D3-4BE5-881A-E2EEB76EB550}" type="slidenum">
              <a:rPr lang="cs-CZ" sz="1200">
                <a:solidFill>
                  <a:srgbClr val="00529C"/>
                </a:solidFill>
                <a:latin typeface="Calibri"/>
              </a:rPr>
              <a:pPr defTabSz="914400"/>
              <a:t>25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8688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727560" y="1196752"/>
            <a:ext cx="7958880" cy="5082008"/>
          </a:xfrm>
          <a:prstGeom prst="rect">
            <a:avLst/>
          </a:prstGeom>
        </p:spPr>
        <p:txBody>
          <a:bodyPr/>
          <a:lstStyle/>
          <a:p>
            <a:pPr defTabSz="914400">
              <a:spcAft>
                <a:spcPts val="600"/>
              </a:spcAft>
            </a:pPr>
            <a:r>
              <a:rPr lang="cs-CZ" b="1" dirty="0" smtClean="0">
                <a:solidFill>
                  <a:srgbClr val="00529C"/>
                </a:solidFill>
                <a:latin typeface="Calibri" panose="020F0502020204030204" pitchFamily="34" charset="0"/>
              </a:rPr>
              <a:t>Monitorování postupu projektů se uskutečňuje prostřednictvím:</a:t>
            </a:r>
            <a:endParaRPr lang="cs-CZ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285750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rgbClr val="00529C"/>
                </a:solidFill>
                <a:latin typeface="Calibri" panose="020F0502020204030204" pitchFamily="34" charset="0"/>
              </a:rPr>
              <a:t>Zpráv o realizaci („ZoR“):</a:t>
            </a:r>
            <a:endParaRPr lang="cs-CZ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742950" lvl="1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S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ledovaným obdobím je příslušná etapa.</a:t>
            </a:r>
            <a:endParaRPr lang="cs-CZ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742950" lvl="1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ředkládá se po ukončení etapy spolu se žádostí o platbu (ex-post financování).</a:t>
            </a:r>
            <a:endParaRPr lang="cs-CZ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742950" lvl="1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Průběžnou ani závěrečnou zprávu o realizaci nelze podat před datem schválení právního aktu.</a:t>
            </a:r>
          </a:p>
          <a:p>
            <a:pPr marL="742950" lvl="1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prstClr val="black"/>
                </a:solidFill>
                <a:latin typeface="Calibri" panose="020F0502020204030204" pitchFamily="34" charset="0"/>
              </a:rPr>
              <a:t>Přílohou závěrečné ZoR je protokol o předání a převzetí díla, kolaudační souhlas/rozhodnutí (pokud není, pak rozhodnutí o povolení zkušebního provozu, nebo rozhodnutí o povolení k předčasnému užívání stavby).</a:t>
            </a:r>
          </a:p>
          <a:p>
            <a:pPr marL="285750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rgbClr val="00529C"/>
                </a:solidFill>
                <a:latin typeface="Calibri" panose="020F0502020204030204" pitchFamily="34" charset="0"/>
              </a:rPr>
              <a:t>Zpráv o udržitelnosti („ZoU“):</a:t>
            </a:r>
            <a:endParaRPr lang="cs-CZ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742950" lvl="1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M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onitoring období udržitelnosti – funkčnost výstupů, řádná péče o ně.</a:t>
            </a:r>
            <a:endParaRPr lang="cs-CZ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742950" lvl="1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Harmonogram podání ZoU se příjemci zobrazuje v MS2014+ po datu schválení právního aktu. </a:t>
            </a:r>
            <a:endParaRPr lang="cs-CZ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914400">
              <a:spcAft>
                <a:spcPts val="600"/>
              </a:spcAft>
            </a:pPr>
            <a:r>
              <a:rPr lang="cs-CZ" b="1" dirty="0" smtClean="0">
                <a:solidFill>
                  <a:srgbClr val="00529C"/>
                </a:solidFill>
                <a:latin typeface="Calibri" panose="020F0502020204030204" pitchFamily="34" charset="0"/>
              </a:rPr>
              <a:t>Další zprávu je možné podat až po schválení předchozích zpráv a až po uzavření změnových řízení souvisejících s údaji ve zprávě.</a:t>
            </a:r>
            <a:endParaRPr lang="cs-CZ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255" name="TextShape 2"/>
          <p:cNvSpPr txBox="1"/>
          <p:nvPr/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256" name="TextShape 3"/>
          <p:cNvSpPr txBox="1"/>
          <p:nvPr/>
        </p:nvSpPr>
        <p:spPr>
          <a:xfrm>
            <a:off x="727560" y="262080"/>
            <a:ext cx="7958880" cy="821880"/>
          </a:xfrm>
          <a:prstGeom prst="rect">
            <a:avLst/>
          </a:prstGeom>
        </p:spPr>
        <p:txBody>
          <a:bodyPr anchor="ctr"/>
          <a:lstStyle/>
          <a:p>
            <a:pPr defTabSz="914400"/>
            <a:r>
              <a:rPr lang="cs-CZ" sz="3600" b="1" dirty="0" smtClean="0">
                <a:solidFill>
                  <a:srgbClr val="00529C"/>
                </a:solidFill>
                <a:latin typeface="Calibri"/>
              </a:rPr>
              <a:t>Monitorování realizace projektů</a:t>
            </a:r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257" name="TextShape 4"/>
          <p:cNvSpPr txBox="1"/>
          <p:nvPr/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fld id="{9772A1E4-469B-4367-A06C-C8595A3EFC53}" type="slidenum">
              <a:rPr lang="cs-CZ" sz="1200">
                <a:solidFill>
                  <a:srgbClr val="00529C"/>
                </a:solidFill>
                <a:latin typeface="Calibri"/>
              </a:rPr>
              <a:pPr defTabSz="914400"/>
              <a:t>26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9808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685800" y="714960"/>
            <a:ext cx="7772040" cy="199692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4" name="TextShape 3"/>
          <p:cNvSpPr txBox="1"/>
          <p:nvPr/>
        </p:nvSpPr>
        <p:spPr>
          <a:xfrm>
            <a:off x="685800" y="2880855"/>
            <a:ext cx="7886520" cy="185904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5" name="TextShape 4"/>
          <p:cNvSpPr txBox="1"/>
          <p:nvPr/>
        </p:nvSpPr>
        <p:spPr>
          <a:xfrm>
            <a:off x="156960" y="6356520"/>
            <a:ext cx="3100590" cy="36936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503395" y="1046576"/>
            <a:ext cx="625132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cs-CZ" sz="3600" b="1" dirty="0">
                <a:solidFill>
                  <a:schemeClr val="bg1"/>
                </a:solidFill>
              </a:rPr>
              <a:t>Děkuji Vám za pozornost.</a:t>
            </a:r>
          </a:p>
          <a:p>
            <a:pPr defTabSz="914400"/>
            <a:endParaRPr lang="cs-CZ" dirty="0">
              <a:solidFill>
                <a:schemeClr val="bg1"/>
              </a:solidFill>
            </a:endParaRPr>
          </a:p>
          <a:p>
            <a:pPr defTabSz="914400"/>
            <a:endParaRPr lang="cs-CZ" dirty="0">
              <a:solidFill>
                <a:schemeClr val="bg1"/>
              </a:solidFill>
            </a:endParaRPr>
          </a:p>
          <a:p>
            <a:pPr defTabSz="914400"/>
            <a:endParaRPr lang="cs-CZ" dirty="0">
              <a:solidFill>
                <a:schemeClr val="bg1"/>
              </a:solidFill>
            </a:endParaRPr>
          </a:p>
          <a:p>
            <a:pPr algn="ctr" defTabSz="914400"/>
            <a:r>
              <a:rPr lang="cs-CZ" sz="2400" b="1" dirty="0">
                <a:solidFill>
                  <a:schemeClr val="bg1"/>
                </a:solidFill>
              </a:rPr>
              <a:t>Ing. Michaela Brožová</a:t>
            </a:r>
          </a:p>
          <a:p>
            <a:pPr algn="ctr" defTabSz="914400"/>
            <a:endParaRPr lang="cs-CZ" sz="2400" b="1" dirty="0">
              <a:solidFill>
                <a:schemeClr val="bg1"/>
              </a:solidFill>
            </a:endParaRPr>
          </a:p>
          <a:p>
            <a:pPr algn="ctr" defTabSz="914400"/>
            <a:endParaRPr lang="cs-CZ" sz="2400" b="1" dirty="0">
              <a:solidFill>
                <a:schemeClr val="bg1"/>
              </a:solidFill>
            </a:endParaRPr>
          </a:p>
          <a:p>
            <a:pPr algn="ctr" defTabSz="914400"/>
            <a:r>
              <a:rPr lang="cs-CZ" b="1" dirty="0">
                <a:solidFill>
                  <a:schemeClr val="bg1"/>
                </a:solidFill>
              </a:rPr>
              <a:t>E-mail</a:t>
            </a:r>
            <a:r>
              <a:rPr lang="cs-CZ" b="1" dirty="0" smtClean="0">
                <a:solidFill>
                  <a:schemeClr val="bg1"/>
                </a:solidFill>
              </a:rPr>
              <a:t>: michaela.brozova@crr.cz</a:t>
            </a:r>
            <a:endParaRPr lang="cs-CZ" b="1" dirty="0">
              <a:solidFill>
                <a:schemeClr val="bg1"/>
              </a:solidFill>
            </a:endParaRPr>
          </a:p>
          <a:p>
            <a:pPr algn="ctr" defTabSz="914400"/>
            <a:r>
              <a:rPr lang="cs-CZ" b="1" dirty="0">
                <a:solidFill>
                  <a:schemeClr val="bg1"/>
                </a:solidFill>
              </a:rPr>
              <a:t>Tel.: 495 420 602, 735 157 809</a:t>
            </a:r>
          </a:p>
        </p:txBody>
      </p:sp>
    </p:spTree>
    <p:extLst>
      <p:ext uri="{BB962C8B-B14F-4D97-AF65-F5344CB8AC3E}">
        <p14:creationId xmlns:p14="http://schemas.microsoft.com/office/powerpoint/2010/main" val="40477534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727560" y="1628800"/>
            <a:ext cx="8003160" cy="4608512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b="1" dirty="0" smtClean="0">
                <a:solidFill>
                  <a:srgbClr val="00529C"/>
                </a:solidFill>
                <a:latin typeface="Calibri" panose="020F0502020204030204" pitchFamily="34" charset="0"/>
              </a:rPr>
              <a:t>Dokumentace a informace pro přípravu projektů do výzvy č. 91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</a:p>
          <a:p>
            <a:pPr marL="285750" indent="-285750" algn="just">
              <a:spcAft>
                <a:spcPts val="600"/>
              </a:spcAft>
              <a:buFontTx/>
              <a:buChar char="-"/>
            </a:pP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Obecná pravidla, Specifická pravidla včetně příloh:</a:t>
            </a:r>
          </a:p>
          <a:p>
            <a:pPr algn="just">
              <a:spcAft>
                <a:spcPts val="600"/>
              </a:spcAft>
            </a:pP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  <a:hlinkClick r:id="rId2"/>
              </a:rPr>
              <a:t>https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hlinkClick r:id="rId2"/>
              </a:rPr>
              <a:t>://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  <a:hlinkClick r:id="rId2"/>
              </a:rPr>
              <a:t>www.irop.mmr.cz/cs/Vyzvy/Seznam/Vyzva-c-91-Vybrane-useky-silnic-II-a-III-tridy-III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cs-CZ" dirty="0"/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FontTx/>
              <a:buChar char="-"/>
            </a:pP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Závazná 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stanoviska ŘO IROP: </a:t>
            </a:r>
            <a:endParaRPr lang="cs-CZ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  <a:hlinkClick r:id="rId3"/>
              </a:rPr>
              <a:t>https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hlinkClick r:id="rId3"/>
              </a:rPr>
              <a:t>://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  <a:hlinkClick r:id="rId3"/>
              </a:rPr>
              <a:t>www.irop.mmr.cz/cs/Zadatele-a-prijemci/Dokumenty/Dokumenty/Zavazna-stanoviska-RO-IROP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FontTx/>
              <a:buChar char="-"/>
            </a:pP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Často 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kladené dotazy: </a:t>
            </a:r>
            <a:endParaRPr lang="cs-CZ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  <a:hlinkClick r:id="rId4"/>
              </a:rPr>
              <a:t>https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hlinkClick r:id="rId4"/>
              </a:rPr>
              <a:t>://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  <a:hlinkClick r:id="rId4"/>
              </a:rPr>
              <a:t>www.irop.mmr.cz/cs/Ostatni/Doporucene/Caste-dotazy/Silnice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FontTx/>
              <a:buChar char="-"/>
            </a:pPr>
            <a:endParaRPr lang="cs-CZ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7" name="TextShape 2"/>
          <p:cNvSpPr txBox="1"/>
          <p:nvPr/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endParaRPr dirty="0"/>
          </a:p>
        </p:txBody>
      </p:sp>
      <p:sp>
        <p:nvSpPr>
          <p:cNvPr id="128" name="TextShape 3"/>
          <p:cNvSpPr txBox="1"/>
          <p:nvPr/>
        </p:nvSpPr>
        <p:spPr>
          <a:xfrm>
            <a:off x="683280" y="484920"/>
            <a:ext cx="8003160" cy="8218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3200" b="1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Informace pro přípravu žádosti o podporu </a:t>
            </a:r>
            <a:br>
              <a:rPr lang="cs-CZ" sz="3200" b="1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</a:br>
            <a:r>
              <a:rPr lang="cs-CZ" sz="3200" b="1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do výzvy č. 91</a:t>
            </a:r>
            <a:endParaRPr lang="cs-CZ" sz="3200" b="1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9" name="TextShape 4"/>
          <p:cNvSpPr txBox="1"/>
          <p:nvPr/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78013DBF-F672-4C8B-B20A-8BA5C9BA7137}" type="slidenum">
              <a:rPr lang="cs-CZ" sz="1200">
                <a:solidFill>
                  <a:srgbClr val="00529C"/>
                </a:solidFill>
                <a:latin typeface="Calibri"/>
              </a:rPr>
              <a:t>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5437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683280" y="1628800"/>
            <a:ext cx="8003160" cy="4608512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cs-CZ" sz="1600" dirty="0"/>
              <a:t>V rámci zefektivnění administrace projektů přistoupilo Centrum pro regionální rozvoj České republiky ke zřízení </a:t>
            </a: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specializovaného pracoviště pro konzultace žadatelů </a:t>
            </a:r>
            <a:r>
              <a:rPr lang="cs-CZ" b="1" dirty="0" smtClean="0">
                <a:solidFill>
                  <a:srgbClr val="00529C"/>
                </a:solidFill>
                <a:latin typeface="Calibri" panose="020F0502020204030204" pitchFamily="34" charset="0"/>
              </a:rPr>
              <a:t>ve Specifickém </a:t>
            </a: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cíli </a:t>
            </a:r>
            <a:r>
              <a:rPr lang="cs-CZ" b="1" dirty="0" smtClean="0">
                <a:solidFill>
                  <a:srgbClr val="00529C"/>
                </a:solidFill>
                <a:latin typeface="Calibri" panose="020F0502020204030204" pitchFamily="34" charset="0"/>
              </a:rPr>
              <a:t>1.1</a:t>
            </a:r>
            <a:r>
              <a:rPr lang="cs-CZ" sz="1600" dirty="0" smtClean="0"/>
              <a:t>. </a:t>
            </a:r>
            <a:r>
              <a:rPr lang="cs-CZ" sz="1600" dirty="0"/>
              <a:t>Specializované pracoviště je zřízeno </a:t>
            </a:r>
            <a:r>
              <a:rPr lang="cs-CZ" sz="1600" dirty="0" smtClean="0"/>
              <a:t>na</a:t>
            </a:r>
            <a:r>
              <a:rPr lang="cs-CZ" b="1" dirty="0" smtClean="0">
                <a:solidFill>
                  <a:srgbClr val="00529C"/>
                </a:solidFill>
                <a:latin typeface="Calibri" panose="020F0502020204030204" pitchFamily="34" charset="0"/>
              </a:rPr>
              <a:t> </a:t>
            </a: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Územním odboru IROP pro Královéhradecký kraj. </a:t>
            </a:r>
            <a:endParaRPr lang="cs-CZ" b="1" dirty="0" smtClean="0">
              <a:solidFill>
                <a:srgbClr val="00529C"/>
              </a:solidFill>
              <a:latin typeface="Calibri" panose="020F0502020204030204" pitchFamily="34" charset="0"/>
            </a:endParaRPr>
          </a:p>
          <a:p>
            <a:pPr algn="just"/>
            <a:endParaRPr lang="cs-CZ" b="1" dirty="0" smtClean="0">
              <a:solidFill>
                <a:srgbClr val="00529C"/>
              </a:solidFill>
              <a:latin typeface="Calibri" panose="020F0502020204030204" pitchFamily="34" charset="0"/>
            </a:endParaRPr>
          </a:p>
          <a:p>
            <a:pPr algn="just"/>
            <a:r>
              <a:rPr lang="cs-CZ" sz="1600" dirty="0"/>
              <a:t>Ředitelem </a:t>
            </a:r>
            <a:r>
              <a:rPr lang="cs-CZ" sz="1600" dirty="0" smtClean="0"/>
              <a:t>územního odboru je Ing. Jakub Řezníček, tel. 495 </a:t>
            </a:r>
            <a:r>
              <a:rPr lang="cs-CZ" sz="1600" dirty="0"/>
              <a:t>420 604, nebo 739 320 </a:t>
            </a:r>
            <a:r>
              <a:rPr lang="cs-CZ" sz="1600" dirty="0" smtClean="0"/>
              <a:t>767, </a:t>
            </a:r>
            <a:br>
              <a:rPr lang="cs-CZ" sz="1600" dirty="0" smtClean="0"/>
            </a:br>
            <a:r>
              <a:rPr lang="cs-CZ" sz="1600" dirty="0" smtClean="0"/>
              <a:t>e-mail: </a:t>
            </a:r>
            <a:r>
              <a:rPr lang="cs-CZ" sz="1600" dirty="0" smtClean="0">
                <a:hlinkClick r:id="rId2"/>
              </a:rPr>
              <a:t>jakub.reznicek@crr.cz</a:t>
            </a:r>
            <a:r>
              <a:rPr lang="cs-CZ" sz="1600" dirty="0" smtClean="0"/>
              <a:t>, vedoucí oddělení hodnocení je Ing. Martina Rücker</a:t>
            </a:r>
            <a:r>
              <a:rPr lang="cs-CZ" sz="1600" dirty="0"/>
              <a:t>, </a:t>
            </a:r>
            <a:r>
              <a:rPr lang="cs-CZ" sz="1600" dirty="0" smtClean="0"/>
              <a:t>tel. 499</a:t>
            </a:r>
            <a:r>
              <a:rPr lang="cs-CZ" sz="1600" dirty="0"/>
              <a:t> 420 610 </a:t>
            </a:r>
            <a:r>
              <a:rPr lang="cs-CZ" sz="1600" dirty="0" smtClean="0"/>
              <a:t>nebo </a:t>
            </a:r>
            <a:r>
              <a:rPr lang="cs-CZ" sz="1600" dirty="0"/>
              <a:t>734 166 </a:t>
            </a:r>
            <a:r>
              <a:rPr lang="cs-CZ" sz="1600" dirty="0" smtClean="0"/>
              <a:t>384, e-mail: martina.rucker@crr.cz.</a:t>
            </a:r>
            <a:endParaRPr lang="cs-CZ" sz="1600" dirty="0"/>
          </a:p>
          <a:p>
            <a:pPr algn="just"/>
            <a:endParaRPr lang="cs-CZ" sz="1600" dirty="0"/>
          </a:p>
          <a:p>
            <a:pPr algn="just"/>
            <a:r>
              <a:rPr lang="cs-CZ" sz="1600" b="1" dirty="0"/>
              <a:t>Kontaktní osobou </a:t>
            </a:r>
            <a:r>
              <a:rPr lang="cs-CZ" sz="1600" dirty="0" smtClean="0"/>
              <a:t>je Ing. Michaela Brožová, </a:t>
            </a:r>
            <a:r>
              <a:rPr lang="cs-CZ" sz="1600" dirty="0"/>
              <a:t>tel. 499 420 </a:t>
            </a:r>
            <a:r>
              <a:rPr lang="cs-CZ" sz="1600" dirty="0" smtClean="0"/>
              <a:t>602 </a:t>
            </a:r>
            <a:r>
              <a:rPr lang="cs-CZ" sz="1600" dirty="0"/>
              <a:t>nebo </a:t>
            </a:r>
            <a:r>
              <a:rPr lang="cs-CZ" sz="1600" dirty="0" smtClean="0"/>
              <a:t>735 157 809, </a:t>
            </a:r>
            <a:r>
              <a:rPr lang="cs-CZ" sz="1600" dirty="0"/>
              <a:t>e-mail: </a:t>
            </a:r>
            <a:r>
              <a:rPr lang="cs-CZ" sz="1600" dirty="0" smtClean="0">
                <a:hlinkClick r:id="rId3"/>
              </a:rPr>
              <a:t>michaela.brozova@crr.cz</a:t>
            </a:r>
            <a:r>
              <a:rPr lang="cs-CZ" sz="1600" dirty="0" smtClean="0"/>
              <a:t> , je </a:t>
            </a:r>
            <a:r>
              <a:rPr lang="cs-CZ" sz="1600" dirty="0"/>
              <a:t>možné domluvit </a:t>
            </a:r>
            <a:r>
              <a:rPr lang="cs-CZ" sz="1600" dirty="0" smtClean="0"/>
              <a:t>si i konzultaci </a:t>
            </a:r>
            <a:r>
              <a:rPr lang="cs-CZ" sz="1600" dirty="0"/>
              <a:t>k připravovaným </a:t>
            </a:r>
            <a:r>
              <a:rPr lang="cs-CZ" sz="1600" dirty="0" smtClean="0"/>
              <a:t>projektům.  </a:t>
            </a:r>
          </a:p>
          <a:p>
            <a:pPr algn="just"/>
            <a:endParaRPr lang="cs-CZ" sz="1600" dirty="0"/>
          </a:p>
          <a:p>
            <a:pPr algn="just"/>
            <a:r>
              <a:rPr lang="cs-CZ" sz="1600" b="1" dirty="0"/>
              <a:t>Konzultace jsou žadatelům poskytovány k věcné stránce projektové žádosti a technickým parametrům připravovaných projektů.</a:t>
            </a:r>
            <a:r>
              <a:rPr lang="cs-CZ" sz="1600" dirty="0"/>
              <a:t> Ostatní konzultace, týkající se zpracování projektové žádosti v ISKP a dotazům k monitorovacímu systému zůstávají na příslušných </a:t>
            </a:r>
            <a:r>
              <a:rPr lang="cs-CZ" sz="1600" dirty="0" smtClean="0"/>
              <a:t>územních odborech </a:t>
            </a:r>
            <a:r>
              <a:rPr lang="cs-CZ" sz="1600" dirty="0"/>
              <a:t>Centra pro regionální rozvoj.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endParaRPr lang="cs-CZ" sz="1600" dirty="0">
              <a:latin typeface="Calibri" panose="020F0502020204030204" pitchFamily="34" charset="0"/>
            </a:endParaRPr>
          </a:p>
        </p:txBody>
      </p:sp>
      <p:sp>
        <p:nvSpPr>
          <p:cNvPr id="127" name="TextShape 2"/>
          <p:cNvSpPr txBox="1"/>
          <p:nvPr/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endParaRPr dirty="0"/>
          </a:p>
        </p:txBody>
      </p:sp>
      <p:sp>
        <p:nvSpPr>
          <p:cNvPr id="128" name="TextShape 3"/>
          <p:cNvSpPr txBox="1"/>
          <p:nvPr/>
        </p:nvSpPr>
        <p:spPr>
          <a:xfrm>
            <a:off x="683280" y="484920"/>
            <a:ext cx="8003160" cy="8218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3200" b="1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Centrum</a:t>
            </a:r>
            <a:r>
              <a:rPr lang="cs-CZ" sz="3200" b="1" dirty="0" smtClean="0">
                <a:solidFill>
                  <a:srgbClr val="00529C"/>
                </a:solidFill>
                <a:latin typeface="Calibri"/>
              </a:rPr>
              <a:t> </a:t>
            </a:r>
            <a:r>
              <a:rPr lang="cs-CZ" sz="3200" b="1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pro regionální rozvoj České </a:t>
            </a:r>
            <a:r>
              <a:rPr lang="cs-CZ" sz="3200" b="1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republiky – speciální pracoviště pro konzultace SC 1.1</a:t>
            </a:r>
            <a:endParaRPr lang="cs-CZ" sz="3200" b="1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9" name="TextShape 4"/>
          <p:cNvSpPr txBox="1"/>
          <p:nvPr/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78013DBF-F672-4C8B-B20A-8BA5C9BA7137}" type="slidenum">
              <a:rPr lang="cs-CZ" sz="1200">
                <a:solidFill>
                  <a:srgbClr val="00529C"/>
                </a:solidFill>
                <a:latin typeface="Calibri"/>
              </a:rPr>
              <a:t>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7943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dirty="0" smtClean="0"/>
              <a:t>Podání žádostí pouze přes MS2014+</a:t>
            </a:r>
          </a:p>
          <a:p>
            <a:pPr marL="454025" lvl="1" indent="-187325"/>
            <a:r>
              <a:rPr lang="cs-CZ" dirty="0" smtClean="0"/>
              <a:t>Možnost pouze RUČNÍHO podání</a:t>
            </a:r>
          </a:p>
          <a:p>
            <a:pPr marL="285750" indent="-285750" algn="just">
              <a:buFontTx/>
              <a:buChar char="-"/>
            </a:pPr>
            <a:r>
              <a:rPr lang="cs-CZ" dirty="0" smtClean="0"/>
              <a:t>Žádost o podporu bude </a:t>
            </a:r>
            <a:r>
              <a:rPr lang="cs-CZ" dirty="0"/>
              <a:t>možné co do přípravy dokončit, finalizovat a </a:t>
            </a:r>
            <a:r>
              <a:rPr lang="cs-CZ" b="1" dirty="0"/>
              <a:t>podepsat elektronickým podpisem</a:t>
            </a:r>
            <a:r>
              <a:rPr lang="cs-CZ" dirty="0"/>
              <a:t> </a:t>
            </a:r>
            <a:r>
              <a:rPr lang="cs-CZ" b="1" dirty="0"/>
              <a:t>již od </a:t>
            </a:r>
            <a:r>
              <a:rPr lang="cs-CZ" b="1" dirty="0" smtClean="0"/>
              <a:t>22.11.2019 </a:t>
            </a:r>
            <a:r>
              <a:rPr lang="cs-CZ" dirty="0" smtClean="0"/>
              <a:t>(od 12:00 hodin). </a:t>
            </a:r>
          </a:p>
          <a:p>
            <a:pPr marL="285750" indent="-285750" algn="just">
              <a:spcBef>
                <a:spcPts val="600"/>
              </a:spcBef>
              <a:buFontTx/>
              <a:buChar char="-"/>
            </a:pPr>
            <a:r>
              <a:rPr lang="cs-CZ" dirty="0" smtClean="0"/>
              <a:t>Tlačítko </a:t>
            </a:r>
            <a:r>
              <a:rPr lang="cs-CZ" dirty="0"/>
              <a:t>Podání bude viditelné </a:t>
            </a:r>
            <a:r>
              <a:rPr lang="cs-CZ" dirty="0" smtClean="0"/>
              <a:t>(pro </a:t>
            </a:r>
            <a:r>
              <a:rPr lang="cs-CZ" dirty="0"/>
              <a:t>uživatele s rolí Správce přístupu, Zástupce správce přístupu, Signatář a Zmocněnec), ale nebude funkční. </a:t>
            </a:r>
            <a:endParaRPr lang="cs-CZ" dirty="0" smtClean="0"/>
          </a:p>
          <a:p>
            <a:pPr marL="285750" indent="-285750" algn="just">
              <a:spcBef>
                <a:spcPts val="600"/>
              </a:spcBef>
              <a:buFontTx/>
              <a:buChar char="-"/>
            </a:pPr>
            <a:r>
              <a:rPr lang="cs-CZ" b="1" dirty="0" smtClean="0"/>
              <a:t>Funkčním </a:t>
            </a:r>
            <a:r>
              <a:rPr lang="cs-CZ" dirty="0"/>
              <a:t>se </a:t>
            </a:r>
            <a:r>
              <a:rPr lang="cs-CZ" dirty="0" smtClean="0"/>
              <a:t>tlačítko Podání stane </a:t>
            </a:r>
            <a:r>
              <a:rPr lang="cs-CZ" dirty="0"/>
              <a:t>až okamžikem </a:t>
            </a:r>
            <a:r>
              <a:rPr lang="cs-CZ" b="1" dirty="0"/>
              <a:t>29.11.2019 ve 12:00 </a:t>
            </a:r>
            <a:r>
              <a:rPr lang="cs-CZ" dirty="0" smtClean="0"/>
              <a:t>hodin.</a:t>
            </a:r>
          </a:p>
          <a:p>
            <a:pPr marL="285750" indent="-285750" algn="just">
              <a:spcBef>
                <a:spcPts val="600"/>
              </a:spcBef>
              <a:buFontTx/>
              <a:buChar char="-"/>
            </a:pPr>
            <a:r>
              <a:rPr lang="cs-CZ" dirty="0" smtClean="0"/>
              <a:t>Dne </a:t>
            </a:r>
            <a:r>
              <a:rPr lang="cs-CZ" dirty="0"/>
              <a:t>29.11.2019 ve 12:00 bude tedy stačit „pouze“ kliknout na tlačítko Podání a nebude již nutné žádost elektronicky podepisovat nebo klikat na cokoliv dalšího.</a:t>
            </a:r>
          </a:p>
          <a:p>
            <a:pPr marL="454025" lvl="1" indent="-187325"/>
            <a:endParaRPr lang="cs-CZ" dirty="0" smtClean="0"/>
          </a:p>
          <a:p>
            <a:pPr marL="454025" lvl="1" indent="-187325"/>
            <a:endParaRPr lang="cs-CZ" dirty="0"/>
          </a:p>
          <a:p>
            <a:pPr marL="266700" lvl="1" indent="0">
              <a:buNone/>
            </a:pPr>
            <a:endParaRPr lang="cs-CZ" dirty="0" smtClean="0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Příjem žádostí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žádostí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Obrázek 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1304926"/>
            <a:ext cx="6498073" cy="41399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683280" y="1556792"/>
            <a:ext cx="8003160" cy="4568968"/>
          </a:xfrm>
          <a:prstGeom prst="rect">
            <a:avLst/>
          </a:prstGeom>
        </p:spPr>
        <p:txBody>
          <a:bodyPr/>
          <a:lstStyle/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529C"/>
                </a:solidFill>
                <a:latin typeface="Calibri"/>
              </a:rPr>
              <a:t>Dle Obecných pravidel provedena v případě kolové výzvy </a:t>
            </a:r>
            <a:r>
              <a:rPr lang="cs-CZ" sz="2000" b="1" u="sng" dirty="0" smtClean="0">
                <a:solidFill>
                  <a:srgbClr val="00529C"/>
                </a:solidFill>
                <a:latin typeface="Calibri"/>
              </a:rPr>
              <a:t>do 40 </a:t>
            </a:r>
            <a:r>
              <a:rPr lang="cs-CZ" sz="2000" b="1" u="sng" dirty="0" smtClean="0">
                <a:solidFill>
                  <a:srgbClr val="00529C"/>
                </a:solidFill>
                <a:latin typeface="Calibri"/>
              </a:rPr>
              <a:t>pd</a:t>
            </a:r>
            <a:r>
              <a:rPr lang="cs-CZ" sz="2000" b="1" u="sng" dirty="0" smtClean="0">
                <a:solidFill>
                  <a:srgbClr val="00529C"/>
                </a:solidFill>
                <a:latin typeface="Calibri"/>
              </a:rPr>
              <a:t> </a:t>
            </a:r>
            <a:br>
              <a:rPr lang="cs-CZ" sz="2000" b="1" u="sng" dirty="0" smtClean="0">
                <a:solidFill>
                  <a:srgbClr val="00529C"/>
                </a:solidFill>
                <a:latin typeface="Calibri"/>
              </a:rPr>
            </a:br>
            <a:r>
              <a:rPr lang="cs-CZ" sz="2000" b="1" dirty="0" smtClean="0">
                <a:solidFill>
                  <a:srgbClr val="00529C"/>
                </a:solidFill>
                <a:latin typeface="Calibri"/>
              </a:rPr>
              <a:t>od konečného termínu pro podání projektů v kolové výzvě.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529C"/>
                </a:solidFill>
                <a:latin typeface="Calibri"/>
              </a:rPr>
              <a:t>Probíhá </a:t>
            </a:r>
            <a:r>
              <a:rPr lang="cs-CZ" sz="2000" b="1" u="sng" dirty="0" smtClean="0">
                <a:solidFill>
                  <a:srgbClr val="00529C"/>
                </a:solidFill>
                <a:latin typeface="Calibri"/>
              </a:rPr>
              <a:t>elektronicky v MS2014+</a:t>
            </a:r>
            <a:r>
              <a:rPr lang="cs-CZ" sz="2000" b="1" dirty="0" smtClean="0">
                <a:solidFill>
                  <a:srgbClr val="00529C"/>
                </a:solidFill>
                <a:latin typeface="Calibri"/>
              </a:rPr>
              <a:t>, kontrolu provádí CRR (Územní odbor IROP pro Královéhradecký kraj).</a:t>
            </a:r>
            <a:endParaRPr lang="cs-CZ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529C"/>
                </a:solidFill>
                <a:latin typeface="Calibri"/>
                <a:ea typeface="Calibri"/>
              </a:rPr>
              <a:t>Napravitelná </a:t>
            </a:r>
            <a:r>
              <a:rPr lang="cs-CZ" sz="2000" b="1" dirty="0">
                <a:solidFill>
                  <a:srgbClr val="00529C"/>
                </a:solidFill>
                <a:latin typeface="Calibri"/>
                <a:ea typeface="Calibri"/>
              </a:rPr>
              <a:t>a nenapravitelná kritéria</a:t>
            </a:r>
            <a:endParaRPr lang="cs-CZ" sz="2000" dirty="0">
              <a:latin typeface="Calibri" panose="020F0502020204030204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Obecná a specifická kritéria přijatelnosti jsou rozdělena na kritéria napravitelná a nenapravitelná.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Kritéria formálních náležitostí jsou vždy napravitelná.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V případě nesplnění alespoň jednoho kritéria s příznakem „nenapravitelné“ je žádost o podporu vyloučena z dalšího procesu hodnocení. 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V případě nesplnění napravitelného kritéria může být žadatel vyzván </a:t>
            </a:r>
            <a:r>
              <a:rPr lang="cs-CZ" dirty="0" smtClean="0">
                <a:latin typeface="Calibri" panose="020F0502020204030204" pitchFamily="34" charset="0"/>
              </a:rPr>
              <a:t/>
            </a:r>
            <a:br>
              <a:rPr lang="cs-CZ" dirty="0" smtClean="0">
                <a:latin typeface="Calibri" panose="020F0502020204030204" pitchFamily="34" charset="0"/>
              </a:rPr>
            </a:br>
            <a:r>
              <a:rPr lang="cs-CZ" dirty="0" smtClean="0">
                <a:latin typeface="Calibri" panose="020F0502020204030204" pitchFamily="34" charset="0"/>
              </a:rPr>
              <a:t>(maximálně dvakrát) k </a:t>
            </a:r>
            <a:r>
              <a:rPr lang="cs-CZ" dirty="0">
                <a:latin typeface="Calibri" panose="020F0502020204030204" pitchFamily="34" charset="0"/>
              </a:rPr>
              <a:t>doplnění.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529C"/>
                </a:solidFill>
                <a:latin typeface="Calibri"/>
              </a:rPr>
              <a:t>Výzvy k doplnění/upřesnění jsou žadateli zasílány formou depeší </a:t>
            </a:r>
            <a:br>
              <a:rPr lang="cs-CZ" sz="2000" b="1" dirty="0" smtClean="0">
                <a:solidFill>
                  <a:srgbClr val="00529C"/>
                </a:solidFill>
                <a:latin typeface="Calibri"/>
              </a:rPr>
            </a:br>
            <a:r>
              <a:rPr lang="cs-CZ" sz="2000" b="1" dirty="0" smtClean="0">
                <a:solidFill>
                  <a:srgbClr val="00529C"/>
                </a:solidFill>
                <a:latin typeface="Calibri"/>
              </a:rPr>
              <a:t>v MS2014+.</a:t>
            </a:r>
            <a:endParaRPr lang="cs-CZ" b="1" dirty="0" smtClean="0"/>
          </a:p>
          <a:p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155" name="TextShape 2"/>
          <p:cNvSpPr txBox="1"/>
          <p:nvPr/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endParaRPr dirty="0"/>
          </a:p>
        </p:txBody>
      </p:sp>
      <p:sp>
        <p:nvSpPr>
          <p:cNvPr id="156" name="TextShape 3"/>
          <p:cNvSpPr txBox="1"/>
          <p:nvPr/>
        </p:nvSpPr>
        <p:spPr>
          <a:xfrm>
            <a:off x="727560" y="404664"/>
            <a:ext cx="8003160" cy="8218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3600" b="1" dirty="0" smtClean="0">
                <a:solidFill>
                  <a:srgbClr val="00529C"/>
                </a:solidFill>
                <a:latin typeface="Calibri"/>
              </a:rPr>
              <a:t>Kontrola přijatelnosti a formálních náležitostí</a:t>
            </a:r>
            <a:endParaRPr lang="cs-CZ" dirty="0"/>
          </a:p>
        </p:txBody>
      </p:sp>
      <p:sp>
        <p:nvSpPr>
          <p:cNvPr id="157" name="TextShape 4"/>
          <p:cNvSpPr txBox="1"/>
          <p:nvPr/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CE9BBD09-2EBC-4357-98C8-4CF6D932196D}" type="slidenum">
              <a:rPr lang="cs-CZ" sz="1200">
                <a:solidFill>
                  <a:srgbClr val="00529C"/>
                </a:solidFill>
                <a:latin typeface="Calibri"/>
              </a:rPr>
              <a:t>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85414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7451" y="1084263"/>
            <a:ext cx="7700425" cy="4819290"/>
          </a:xfrm>
        </p:spPr>
        <p:txBody>
          <a:bodyPr>
            <a:normAutofit fontScale="85000" lnSpcReduction="20000"/>
          </a:bodyPr>
          <a:lstStyle/>
          <a:p>
            <a:pPr marL="454025" lvl="1" indent="-187325"/>
            <a:r>
              <a:rPr lang="cs-CZ" dirty="0" smtClean="0"/>
              <a:t>Žádost je podána v předepsané formě</a:t>
            </a:r>
          </a:p>
          <a:p>
            <a:pPr marL="898525" lvl="2" indent="-187325"/>
            <a:r>
              <a:rPr lang="cs-CZ" sz="1800" dirty="0" smtClean="0"/>
              <a:t>přes MS2014+</a:t>
            </a:r>
          </a:p>
          <a:p>
            <a:pPr marL="898525" lvl="2" indent="-187325"/>
            <a:r>
              <a:rPr lang="cs-CZ" sz="1800" dirty="0" smtClean="0"/>
              <a:t>informace v žádosti v souladu s informacemi v přílohách</a:t>
            </a:r>
          </a:p>
          <a:p>
            <a:pPr marL="898525" lvl="2" indent="-187325"/>
            <a:r>
              <a:rPr lang="cs-CZ" sz="1800" dirty="0" smtClean="0"/>
              <a:t>pokud etapy, tak minimálně 3 měsíce</a:t>
            </a:r>
          </a:p>
          <a:p>
            <a:pPr marL="898525" lvl="2" indent="-187325"/>
            <a:r>
              <a:rPr lang="cs-CZ" sz="1800" dirty="0" smtClean="0"/>
              <a:t>vyplnění záložky Klíčové aktivity</a:t>
            </a:r>
          </a:p>
          <a:p>
            <a:pPr marL="454025" lvl="1" indent="-187325"/>
            <a:r>
              <a:rPr lang="cs-CZ" dirty="0" smtClean="0"/>
              <a:t>Žádost je podepsána oprávněným zástupcem žadatele</a:t>
            </a:r>
          </a:p>
          <a:p>
            <a:pPr marL="898525" lvl="2" indent="-187325"/>
            <a:r>
              <a:rPr lang="cs-CZ" sz="1800" dirty="0" smtClean="0"/>
              <a:t>statutární zástupce, popř. jím pověřená osoba na základě plné moci</a:t>
            </a:r>
          </a:p>
          <a:p>
            <a:pPr marL="898525" lvl="2" indent="-187325"/>
            <a:r>
              <a:rPr lang="cs-CZ" sz="1800" dirty="0" smtClean="0"/>
              <a:t>lze doložit usnesení z jednání krajského zastupitelstva/Rady s identifikací, na koho jsou pravomoci k podpisu převedeny</a:t>
            </a:r>
          </a:p>
          <a:p>
            <a:pPr marL="454025" lvl="1" indent="-187325"/>
            <a:r>
              <a:rPr lang="cs-CZ" dirty="0" smtClean="0"/>
              <a:t>Jsou doloženy všechny povinné přílohy a obsahově splňují požadované náležitosti</a:t>
            </a:r>
          </a:p>
          <a:p>
            <a:pPr marL="898525" lvl="2" indent="-187325" algn="just"/>
            <a:r>
              <a:rPr lang="cs-CZ" sz="1800" b="1" dirty="0" smtClean="0"/>
              <a:t>Plná moc/usnesení z jednání zastupitelstva </a:t>
            </a:r>
            <a:r>
              <a:rPr lang="cs-CZ" sz="1800" i="1" dirty="0" smtClean="0"/>
              <a:t>(pokud podepisuje statutární zástupce, je příloha nerelevantní)</a:t>
            </a:r>
          </a:p>
          <a:p>
            <a:pPr marL="898525" lvl="2" indent="-187325" algn="just"/>
            <a:r>
              <a:rPr lang="cs-CZ" sz="1800" b="1" dirty="0" smtClean="0"/>
              <a:t>Dokumentace k zahájeným a ukončeným výběrovým řízením </a:t>
            </a:r>
            <a:r>
              <a:rPr lang="cs-CZ" sz="1800" i="1" dirty="0" smtClean="0"/>
              <a:t>(jen uzavřené smlouvy o dílo včetně případných dodatků, pokud již tyto dokumenty existují; pokud ne, je tato příloha nerelevantní</a:t>
            </a:r>
            <a:r>
              <a:rPr lang="cs-CZ" sz="1800" dirty="0" smtClean="0"/>
              <a:t>)</a:t>
            </a:r>
          </a:p>
          <a:p>
            <a:pPr marL="898525" lvl="2" indent="-187325" algn="just"/>
            <a:r>
              <a:rPr lang="cs-CZ" sz="1800" b="1" dirty="0" smtClean="0"/>
              <a:t>Studie proveditelnosti </a:t>
            </a:r>
            <a:r>
              <a:rPr lang="cs-CZ" sz="1800" i="1" dirty="0" smtClean="0"/>
              <a:t>(dle osnovy uvedené v příloze č. 4 Specifických pravidel)</a:t>
            </a:r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Kritéria formálních náležitostí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7451" y="1084263"/>
            <a:ext cx="7700425" cy="4819290"/>
          </a:xfrm>
        </p:spPr>
        <p:txBody>
          <a:bodyPr>
            <a:normAutofit fontScale="85000" lnSpcReduction="10000"/>
          </a:bodyPr>
          <a:lstStyle/>
          <a:p>
            <a:pPr marL="454025" lvl="1" indent="-187325"/>
            <a:r>
              <a:rPr lang="cs-CZ" dirty="0" smtClean="0"/>
              <a:t>Kapitola Charakteristika projektu a jeho soulad s programem</a:t>
            </a:r>
          </a:p>
          <a:p>
            <a:pPr marL="898525" lvl="2" indent="-187325" algn="just"/>
            <a:r>
              <a:rPr lang="cs-CZ" sz="1800" dirty="0" smtClean="0"/>
              <a:t>Jednoznačná specifikace dotčeného </a:t>
            </a:r>
            <a:r>
              <a:rPr lang="cs-CZ" sz="1800" b="1" dirty="0" smtClean="0"/>
              <a:t>úseku Prioritní regionální silniční sítě</a:t>
            </a:r>
          </a:p>
          <a:p>
            <a:pPr marL="898525" lvl="2" indent="-187325" algn="just"/>
            <a:r>
              <a:rPr lang="cs-CZ" sz="1800" dirty="0" smtClean="0"/>
              <a:t>Pro posouzení rizika dvojího financování jasný </a:t>
            </a:r>
            <a:r>
              <a:rPr lang="cs-CZ" sz="1800" b="1" dirty="0" smtClean="0"/>
              <a:t>popis vazeb </a:t>
            </a:r>
            <a:r>
              <a:rPr lang="cs-CZ" sz="1800" dirty="0" smtClean="0"/>
              <a:t>na realizované či plánované projekty</a:t>
            </a:r>
          </a:p>
          <a:p>
            <a:pPr marL="454025" lvl="1" indent="-187325" algn="just"/>
            <a:r>
              <a:rPr lang="cs-CZ" dirty="0" smtClean="0"/>
              <a:t>Kapitola Podrobný popis projektu</a:t>
            </a:r>
          </a:p>
          <a:p>
            <a:pPr marL="898525" lvl="2" indent="-187325" algn="just"/>
            <a:r>
              <a:rPr lang="cs-CZ" sz="1800" dirty="0" smtClean="0"/>
              <a:t>Konkrétní vazba na projekt uvedený v </a:t>
            </a:r>
            <a:r>
              <a:rPr lang="cs-CZ" sz="1800" b="1" dirty="0" smtClean="0"/>
              <a:t>příloze č. 1 RAP</a:t>
            </a:r>
          </a:p>
          <a:p>
            <a:pPr marL="898525" lvl="2" indent="-187325" algn="just"/>
            <a:r>
              <a:rPr lang="cs-CZ" sz="1800" dirty="0" smtClean="0"/>
              <a:t>Vymezení </a:t>
            </a:r>
            <a:r>
              <a:rPr lang="cs-CZ" sz="1800" b="1" dirty="0" smtClean="0"/>
              <a:t>obsahu hlavních a vedlejších </a:t>
            </a:r>
            <a:r>
              <a:rPr lang="cs-CZ" sz="1800" dirty="0" smtClean="0"/>
              <a:t>aktivit; s ohledem na </a:t>
            </a:r>
            <a:r>
              <a:rPr lang="cs-CZ" sz="1800" dirty="0" smtClean="0"/>
              <a:t>zastropování</a:t>
            </a:r>
            <a:r>
              <a:rPr lang="cs-CZ" sz="1800" dirty="0" smtClean="0"/>
              <a:t> CZV je vhodné popsat i nezpůsobilé výdaje s rozčleněním, které výdaje jsou charakterem nezpůsobilé a které jsou nezpůsobilé „jen“ kvůli limitu</a:t>
            </a:r>
          </a:p>
          <a:p>
            <a:pPr marL="898525" lvl="2" indent="-187325" algn="just"/>
            <a:r>
              <a:rPr lang="cs-CZ" sz="1800" dirty="0" smtClean="0"/>
              <a:t>Jde-li o rekonstrukci/modernizaci, popis </a:t>
            </a:r>
            <a:r>
              <a:rPr lang="cs-CZ" sz="1800" b="1" dirty="0" smtClean="0"/>
              <a:t>naplnění znaků rek./</a:t>
            </a:r>
            <a:r>
              <a:rPr lang="cs-CZ" sz="1800" b="1" dirty="0" smtClean="0"/>
              <a:t>modern</a:t>
            </a:r>
            <a:r>
              <a:rPr lang="cs-CZ" sz="1800" dirty="0" smtClean="0"/>
              <a:t>., a to pro celý řešený úsek resp. pro všechny úseky, pokud je projekt složen z více nesouvislých částí (včetně uvedení délky návrhového období navržených souvrství vozovky)</a:t>
            </a:r>
          </a:p>
          <a:p>
            <a:pPr marL="898525" lvl="2" indent="-187325" algn="just"/>
            <a:r>
              <a:rPr lang="cs-CZ" sz="1800" dirty="0" smtClean="0"/>
              <a:t>Je-li definice rek./</a:t>
            </a:r>
            <a:r>
              <a:rPr lang="cs-CZ" sz="1800" dirty="0" smtClean="0"/>
              <a:t>modern</a:t>
            </a:r>
            <a:r>
              <a:rPr lang="cs-CZ" sz="1800" dirty="0" smtClean="0"/>
              <a:t>. naplněna pouze zesílením krytu vozovky, pak je potřeba doložit </a:t>
            </a:r>
            <a:r>
              <a:rPr lang="cs-CZ" sz="1800" b="1" dirty="0" smtClean="0"/>
              <a:t>soulad zamýšleného technologického řešení s návrhem uvedeným v diagnostickém posudku </a:t>
            </a:r>
            <a:r>
              <a:rPr lang="cs-CZ" sz="1800" dirty="0" smtClean="0"/>
              <a:t>(úseky by si měly staničením odpovídat, podložit diagnostickým posudkem je třeba celý projektem řešený úsek/všechny úseky)</a:t>
            </a:r>
          </a:p>
          <a:p>
            <a:pPr marL="898525" lvl="2" indent="-187325" algn="just"/>
            <a:r>
              <a:rPr lang="cs-CZ" sz="1800" b="1" dirty="0" smtClean="0"/>
              <a:t>Zdůvodnění vyvolaných investic </a:t>
            </a:r>
            <a:r>
              <a:rPr lang="cs-CZ" sz="1800" dirty="0" smtClean="0"/>
              <a:t>nárokovaných jako vedlejší způsobilé výdaje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Příloha Studie proveditelnosti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96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1861</TotalTime>
  <Words>1840</Words>
  <Application>Microsoft Office PowerPoint</Application>
  <PresentationFormat>Předvádění na obrazovce (4:3)</PresentationFormat>
  <Paragraphs>295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27</vt:i4>
      </vt:variant>
    </vt:vector>
  </HeadingPairs>
  <TitlesOfParts>
    <vt:vector size="35" baseType="lpstr">
      <vt:lpstr>Arial</vt:lpstr>
      <vt:lpstr>Calibri</vt:lpstr>
      <vt:lpstr>DejaVu Sans</vt:lpstr>
      <vt:lpstr>StarSymbol</vt:lpstr>
      <vt:lpstr>CRR template</vt:lpstr>
      <vt:lpstr>Office Theme</vt:lpstr>
      <vt:lpstr>2_Office Theme</vt:lpstr>
      <vt:lpstr>1_CRR template</vt:lpstr>
      <vt:lpstr>Prezentace aplikace PowerPoint</vt:lpstr>
      <vt:lpstr>Prezentace aplikace PowerPoint</vt:lpstr>
      <vt:lpstr>Prezentace aplikace PowerPoint</vt:lpstr>
      <vt:lpstr>Prezentace aplikace PowerPoint</vt:lpstr>
      <vt:lpstr>Příjem žádostí</vt:lpstr>
      <vt:lpstr>Hodnocení žádostí</vt:lpstr>
      <vt:lpstr>Prezentace aplikace PowerPoint</vt:lpstr>
      <vt:lpstr>Kritéria formálních náležitostí</vt:lpstr>
      <vt:lpstr>Příloha Studie proveditelnosti</vt:lpstr>
      <vt:lpstr>Příloha Studie proveditelnosti - II</vt:lpstr>
      <vt:lpstr>Příloha Studie proveditelnosti - III</vt:lpstr>
      <vt:lpstr>Kritéria formálních náležitostí II</vt:lpstr>
      <vt:lpstr>Kritéria formálních náležitostí – III</vt:lpstr>
      <vt:lpstr>Kritéria formálních náležitostí – IV</vt:lpstr>
      <vt:lpstr>Obecná kritéria přijatelnosti</vt:lpstr>
      <vt:lpstr>Obecná kritéria přijatelnosti – II</vt:lpstr>
      <vt:lpstr>Obecná kritéria přijatelnosti – III</vt:lpstr>
      <vt:lpstr>Specifická kritéria přijatelnosti</vt:lpstr>
      <vt:lpstr>Specifická kritéria přijatelnosti – II</vt:lpstr>
      <vt:lpstr>Věcné hodnocení</vt:lpstr>
      <vt:lpstr>Ex-ante analýza rizik</vt:lpstr>
      <vt:lpstr>Prezentace aplikace PowerPoint</vt:lpstr>
      <vt:lpstr>Výběr projektů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CRR ČR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Centrum pro regionální rozvoj ČR</dc:creator>
  <cp:lastModifiedBy>Brožová Michaela</cp:lastModifiedBy>
  <cp:revision>136</cp:revision>
  <cp:lastPrinted>2019-11-20T07:55:05Z</cp:lastPrinted>
  <dcterms:created xsi:type="dcterms:W3CDTF">2014-09-16T20:50:40Z</dcterms:created>
  <dcterms:modified xsi:type="dcterms:W3CDTF">2019-11-20T07:58:27Z</dcterms:modified>
</cp:coreProperties>
</file>