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01" r:id="rId2"/>
    <p:sldId id="786" r:id="rId3"/>
    <p:sldId id="796" r:id="rId4"/>
    <p:sldId id="797" r:id="rId5"/>
    <p:sldId id="801" r:id="rId6"/>
    <p:sldId id="795" r:id="rId7"/>
    <p:sldId id="794" r:id="rId8"/>
    <p:sldId id="793" r:id="rId9"/>
    <p:sldId id="822" r:id="rId10"/>
    <p:sldId id="816" r:id="rId11"/>
    <p:sldId id="823" r:id="rId12"/>
    <p:sldId id="824" r:id="rId13"/>
    <p:sldId id="817" r:id="rId14"/>
    <p:sldId id="821" r:id="rId15"/>
    <p:sldId id="818" r:id="rId16"/>
    <p:sldId id="825" r:id="rId17"/>
    <p:sldId id="799" r:id="rId18"/>
    <p:sldId id="802" r:id="rId19"/>
    <p:sldId id="803" r:id="rId20"/>
    <p:sldId id="728" r:id="rId21"/>
    <p:sldId id="804" r:id="rId22"/>
    <p:sldId id="805" r:id="rId23"/>
    <p:sldId id="806" r:id="rId24"/>
    <p:sldId id="710" r:id="rId25"/>
    <p:sldId id="807" r:id="rId26"/>
    <p:sldId id="809" r:id="rId27"/>
    <p:sldId id="812" r:id="rId28"/>
    <p:sldId id="813" r:id="rId29"/>
    <p:sldId id="814" r:id="rId30"/>
    <p:sldId id="815" r:id="rId31"/>
    <p:sldId id="711" r:id="rId32"/>
    <p:sldId id="712" r:id="rId33"/>
    <p:sldId id="713" r:id="rId34"/>
    <p:sldId id="714" r:id="rId35"/>
    <p:sldId id="800" r:id="rId36"/>
    <p:sldId id="785" r:id="rId37"/>
    <p:sldId id="707" r:id="rId3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komý Ondřej" initials="L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71C"/>
    <a:srgbClr val="E0E5D4"/>
    <a:srgbClr val="8064A2"/>
    <a:srgbClr val="F79646"/>
    <a:srgbClr val="C05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66" autoAdjust="0"/>
    <p:restoredTop sz="59728" autoAdjust="0"/>
  </p:normalViewPr>
  <p:slideViewPr>
    <p:cSldViewPr snapToGrid="0">
      <p:cViewPr>
        <p:scale>
          <a:sx n="66" d="100"/>
          <a:sy n="66" d="100"/>
        </p:scale>
        <p:origin x="-2064" y="-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\MMOL\ODP\Spole&#269;n&#233;\OEP_Projekty\_2014-2020\ITI\Realizace%20ITI%20OA\FabulousTabs\&#268;erp&#225;n&#237;%20a%20&#250;spory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'Souhrná tabulka MS+PZ'!$B$62:$B$67</c:f>
              <c:strCache>
                <c:ptCount val="6"/>
                <c:pt idx="0">
                  <c:v>Vzdělávání</c:v>
                </c:pt>
                <c:pt idx="1">
                  <c:v>Zaměstnanost a trh práce</c:v>
                </c:pt>
                <c:pt idx="2">
                  <c:v>Věda a výzkum</c:v>
                </c:pt>
                <c:pt idx="3">
                  <c:v>Doprava</c:v>
                </c:pt>
                <c:pt idx="4">
                  <c:v>Životní prostředí</c:v>
                </c:pt>
                <c:pt idx="5">
                  <c:v>Kulturní dědictví</c:v>
                </c:pt>
              </c:strCache>
            </c:strRef>
          </c:cat>
          <c:val>
            <c:numRef>
              <c:f>'Souhrná tabulka MS+PZ'!$D$62:$D$67</c:f>
              <c:numCache>
                <c:formatCode>0%</c:formatCode>
                <c:ptCount val="6"/>
                <c:pt idx="0">
                  <c:v>0.12359619595438075</c:v>
                </c:pt>
                <c:pt idx="1">
                  <c:v>0.1091462367625507</c:v>
                </c:pt>
                <c:pt idx="2">
                  <c:v>0.25354400397832011</c:v>
                </c:pt>
                <c:pt idx="3">
                  <c:v>0.37099924538966472</c:v>
                </c:pt>
                <c:pt idx="4">
                  <c:v>4.4773119345908621E-2</c:v>
                </c:pt>
                <c:pt idx="5">
                  <c:v>9.7941198569175103E-2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286258793244086"/>
          <c:y val="7.1936556140511339E-3"/>
          <c:w val="0.258386394279641"/>
          <c:h val="0.87536690822243557"/>
        </c:manualLayout>
      </c:layout>
      <c:overlay val="0"/>
      <c:txPr>
        <a:bodyPr/>
        <a:lstStyle/>
        <a:p>
          <a:pPr>
            <a:defRPr sz="1800" b="1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List1!$M$12</c:f>
              <c:strCache>
                <c:ptCount val="1"/>
                <c:pt idx="0">
                  <c:v>závazek</c:v>
                </c:pt>
              </c:strCache>
            </c:strRef>
          </c:tx>
          <c:spPr>
            <a:ln w="76200">
              <a:solidFill>
                <a:schemeClr val="accent1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600"/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List1!$N$11:$S$11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List1!$N$12:$S$12</c:f>
              <c:numCache>
                <c:formatCode>0%</c:formatCode>
                <c:ptCount val="6"/>
                <c:pt idx="0">
                  <c:v>0.2717</c:v>
                </c:pt>
                <c:pt idx="1">
                  <c:v>0.41170000000000001</c:v>
                </c:pt>
                <c:pt idx="2">
                  <c:v>0.5544</c:v>
                </c:pt>
                <c:pt idx="3">
                  <c:v>0.7</c:v>
                </c:pt>
                <c:pt idx="4">
                  <c:v>0.84850000000000003</c:v>
                </c:pt>
                <c:pt idx="5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List1!$M$13</c:f>
              <c:strCache>
                <c:ptCount val="1"/>
                <c:pt idx="0">
                  <c:v>čerpání</c:v>
                </c:pt>
              </c:strCache>
            </c:strRef>
          </c:tx>
          <c:spPr>
            <a:ln w="76200">
              <a:solidFill>
                <a:schemeClr val="accent2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600" b="1"/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List1!$N$11:$S$11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List1!$N$13:$S$13</c:f>
              <c:numCache>
                <c:formatCode>0%</c:formatCode>
                <c:ptCount val="6"/>
                <c:pt idx="0">
                  <c:v>0.21714609576059793</c:v>
                </c:pt>
                <c:pt idx="1">
                  <c:v>0.43907815024917979</c:v>
                </c:pt>
                <c:pt idx="2">
                  <c:v>0.59049387096411299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List1!$M$14</c:f>
              <c:strCache>
                <c:ptCount val="1"/>
                <c:pt idx="0">
                  <c:v>predikce</c:v>
                </c:pt>
              </c:strCache>
            </c:strRef>
          </c:tx>
          <c:spPr>
            <a:ln w="76200">
              <a:solidFill>
                <a:schemeClr val="accent6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600" b="1"/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List1!$N$11:$S$11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List1!$N$14:$S$14</c:f>
              <c:numCache>
                <c:formatCode>General</c:formatCode>
                <c:ptCount val="6"/>
                <c:pt idx="2" formatCode="0%">
                  <c:v>0.59049387096411299</c:v>
                </c:pt>
                <c:pt idx="3" formatCode="0%">
                  <c:v>0.89378465723639833</c:v>
                </c:pt>
                <c:pt idx="4" formatCode="0%">
                  <c:v>0.95371810643592636</c:v>
                </c:pt>
                <c:pt idx="5" formatCode="0%">
                  <c:v>1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2403328"/>
        <c:axId val="212404864"/>
      </c:lineChart>
      <c:catAx>
        <c:axId val="212403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212404864"/>
        <c:crosses val="autoZero"/>
        <c:auto val="1"/>
        <c:lblAlgn val="ctr"/>
        <c:lblOffset val="100"/>
        <c:noMultiLvlLbl val="0"/>
      </c:catAx>
      <c:valAx>
        <c:axId val="212404864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2124033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ofPieChart>
        <c:ofPieType val="bar"/>
        <c:varyColors val="1"/>
        <c:ser>
          <c:idx val="0"/>
          <c:order val="0"/>
          <c:spPr>
            <a:ln>
              <a:solidFill>
                <a:sysClr val="window" lastClr="FFFFFF"/>
              </a:solidFill>
            </a:ln>
          </c:spPr>
          <c:dPt>
            <c:idx val="2"/>
            <c:bubble3D val="0"/>
            <c:spPr>
              <a:solidFill>
                <a:schemeClr val="accent6"/>
              </a:solidFill>
              <a:ln>
                <a:solidFill>
                  <a:sysClr val="window" lastClr="FFFFFF"/>
                </a:solidFill>
              </a:ln>
            </c:spPr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ysClr val="window" lastClr="FFFFFF"/>
                </a:solidFill>
              </a:ln>
            </c:spPr>
          </c:dPt>
          <c:dPt>
            <c:idx val="5"/>
            <c:bubble3D val="0"/>
            <c:spPr>
              <a:solidFill>
                <a:srgbClr val="92D050"/>
              </a:solidFill>
              <a:ln>
                <a:solidFill>
                  <a:sysClr val="window" lastClr="FFFFFF"/>
                </a:solidFill>
              </a:ln>
            </c:spPr>
          </c:dPt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'Souhrná tabulka MS+PZ'!$B$44:$B$48</c:f>
              <c:strCache>
                <c:ptCount val="5"/>
                <c:pt idx="0">
                  <c:v>Olomouc</c:v>
                </c:pt>
                <c:pt idx="1">
                  <c:v>Prostějov</c:v>
                </c:pt>
                <c:pt idx="2">
                  <c:v>Přerov</c:v>
                </c:pt>
                <c:pt idx="3">
                  <c:v>ostatní ORP</c:v>
                </c:pt>
                <c:pt idx="4">
                  <c:v>ostatní žadatelé</c:v>
                </c:pt>
              </c:strCache>
            </c:strRef>
          </c:cat>
          <c:val>
            <c:numRef>
              <c:f>'Souhrná tabulka MS+PZ'!$C$44:$C$48</c:f>
              <c:numCache>
                <c:formatCode>0%</c:formatCode>
                <c:ptCount val="5"/>
                <c:pt idx="0">
                  <c:v>0.16</c:v>
                </c:pt>
                <c:pt idx="1">
                  <c:v>0.06</c:v>
                </c:pt>
                <c:pt idx="2">
                  <c:v>0.04</c:v>
                </c:pt>
                <c:pt idx="3">
                  <c:v>0.13</c:v>
                </c:pt>
                <c:pt idx="4">
                  <c:v>0.61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plitType val="cust"/>
        <c:custSplit>
          <c:secondPiePt val="0"/>
          <c:secondPiePt val="1"/>
          <c:secondPiePt val="2"/>
        </c:custSplit>
        <c:secondPieSize val="75"/>
        <c:serLines/>
      </c:ofPie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ysClr val="window" lastClr="FFFFFF"/>
              </a:solidFill>
            </a:ln>
          </c:spPr>
          <c:dPt>
            <c:idx val="1"/>
            <c:bubble3D val="0"/>
            <c:spPr>
              <a:solidFill>
                <a:srgbClr val="C0564D"/>
              </a:solidFill>
              <a:ln>
                <a:solidFill>
                  <a:sysClr val="window" lastClr="FFFFFF"/>
                </a:solidFill>
              </a:ln>
            </c:spPr>
          </c:dPt>
          <c:dPt>
            <c:idx val="2"/>
            <c:bubble3D val="0"/>
            <c:spPr>
              <a:solidFill>
                <a:srgbClr val="F79646"/>
              </a:solidFill>
              <a:ln>
                <a:solidFill>
                  <a:sysClr val="window" lastClr="FFFFFF"/>
                </a:solidFill>
              </a:ln>
            </c:spPr>
          </c:dPt>
          <c:dPt>
            <c:idx val="3"/>
            <c:bubble3D val="0"/>
            <c:spPr>
              <a:solidFill>
                <a:srgbClr val="8064A2"/>
              </a:solidFill>
              <a:ln>
                <a:solidFill>
                  <a:sysClr val="window" lastClr="FFFFFF"/>
                </a:solidFill>
              </a:ln>
            </c:spPr>
          </c:dPt>
          <c:dPt>
            <c:idx val="4"/>
            <c:bubble3D val="0"/>
            <c:spPr>
              <a:solidFill>
                <a:srgbClr val="E7E6E6">
                  <a:lumMod val="50000"/>
                </a:srgbClr>
              </a:solidFill>
              <a:ln>
                <a:solidFill>
                  <a:sysClr val="window" lastClr="FFFFFF"/>
                </a:solidFill>
              </a:ln>
            </c:spPr>
          </c:dPt>
          <c:dPt>
            <c:idx val="5"/>
            <c:bubble3D val="0"/>
            <c:spPr>
              <a:solidFill>
                <a:schemeClr val="bg2"/>
              </a:solidFill>
              <a:ln>
                <a:solidFill>
                  <a:sysClr val="window" lastClr="FFFFFF"/>
                </a:solidFill>
              </a:ln>
            </c:spPr>
          </c:dPt>
          <c:dPt>
            <c:idx val="6"/>
            <c:bubble3D val="0"/>
            <c:spPr>
              <a:solidFill>
                <a:srgbClr val="5B9BD5">
                  <a:lumMod val="50000"/>
                </a:srgbClr>
              </a:solidFill>
              <a:ln>
                <a:solidFill>
                  <a:sysClr val="window" lastClr="FFFFFF"/>
                </a:solidFill>
              </a:ln>
            </c:spPr>
          </c:dPt>
          <c:dLbls>
            <c:dLbl>
              <c:idx val="5"/>
              <c:delete val="1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'Souhrná tabulka MS+PZ'!$B$34:$B$38</c:f>
              <c:strCache>
                <c:ptCount val="5"/>
                <c:pt idx="0">
                  <c:v>území města Olomouce</c:v>
                </c:pt>
                <c:pt idx="1">
                  <c:v>území města Prostějova</c:v>
                </c:pt>
                <c:pt idx="2">
                  <c:v>území města Přerova</c:v>
                </c:pt>
                <c:pt idx="3">
                  <c:v>ostatní</c:v>
                </c:pt>
                <c:pt idx="4">
                  <c:v>zůstatek</c:v>
                </c:pt>
              </c:strCache>
            </c:strRef>
          </c:cat>
          <c:val>
            <c:numRef>
              <c:f>'Souhrná tabulka MS+PZ'!$C$34:$C$38</c:f>
              <c:numCache>
                <c:formatCode>0%</c:formatCode>
                <c:ptCount val="5"/>
                <c:pt idx="0">
                  <c:v>0.42</c:v>
                </c:pt>
                <c:pt idx="1">
                  <c:v>0.09</c:v>
                </c:pt>
                <c:pt idx="2">
                  <c:v>0.04</c:v>
                </c:pt>
                <c:pt idx="3">
                  <c:v>0.22</c:v>
                </c:pt>
                <c:pt idx="4">
                  <c:v>0.25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463863195357564"/>
          <c:y val="0.15479358684815561"/>
          <c:w val="0.24685929159187731"/>
          <c:h val="0.72142057824167316"/>
        </c:manualLayout>
      </c:layout>
      <c:overlay val="0"/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FB0D9A-21D6-4799-B6AA-0AC82006D1B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77B95E3-A243-42F0-BB3B-3FD5F70F0F6D}">
      <dgm:prSet phldrT="[Text]" custT="1"/>
      <dgm:spPr>
        <a:ln>
          <a:solidFill>
            <a:srgbClr val="E0E5D4"/>
          </a:solidFill>
        </a:ln>
      </dgm:spPr>
      <dgm:t>
        <a:bodyPr/>
        <a:lstStyle/>
        <a:p>
          <a:r>
            <a:rPr lang="cs-CZ" sz="2000" dirty="0" smtClean="0"/>
            <a:t>Aktualizace  analytické části integrované strategie v roce 2018</a:t>
          </a:r>
          <a:endParaRPr lang="cs-CZ" sz="2000" dirty="0"/>
        </a:p>
      </dgm:t>
    </dgm:pt>
    <dgm:pt modelId="{F1EACFFB-1CCC-431D-9D46-51C06D4B55AB}" type="parTrans" cxnId="{B50C31AF-866F-425C-BE65-EC48519C05FF}">
      <dgm:prSet/>
      <dgm:spPr/>
      <dgm:t>
        <a:bodyPr/>
        <a:lstStyle/>
        <a:p>
          <a:endParaRPr lang="cs-CZ"/>
        </a:p>
      </dgm:t>
    </dgm:pt>
    <dgm:pt modelId="{755581AF-1D22-4073-8397-5BFE656E4E05}" type="sibTrans" cxnId="{B50C31AF-866F-425C-BE65-EC48519C05FF}">
      <dgm:prSet/>
      <dgm:spPr/>
      <dgm:t>
        <a:bodyPr/>
        <a:lstStyle/>
        <a:p>
          <a:endParaRPr lang="cs-CZ"/>
        </a:p>
      </dgm:t>
    </dgm:pt>
    <dgm:pt modelId="{2C42DB9A-E0F3-49DA-BDC8-EA0C1F8E8FA0}">
      <dgm:prSet phldrT="[Text]"/>
      <dgm:spPr>
        <a:solidFill>
          <a:srgbClr val="E0E5D4"/>
        </a:solidFill>
        <a:ln>
          <a:solidFill>
            <a:srgbClr val="E0E5D4"/>
          </a:solidFill>
        </a:ln>
      </dgm:spPr>
      <dgm:t>
        <a:bodyPr/>
        <a:lstStyle/>
        <a:p>
          <a:endParaRPr lang="cs-CZ" dirty="0"/>
        </a:p>
      </dgm:t>
    </dgm:pt>
    <dgm:pt modelId="{2F31099F-425C-430A-8FCC-C9E42745C413}" type="parTrans" cxnId="{08BDAEF5-D035-44F1-B074-938B14F83F70}">
      <dgm:prSet/>
      <dgm:spPr/>
      <dgm:t>
        <a:bodyPr/>
        <a:lstStyle/>
        <a:p>
          <a:endParaRPr lang="cs-CZ"/>
        </a:p>
      </dgm:t>
    </dgm:pt>
    <dgm:pt modelId="{0222AEB5-5CD9-44E8-BB06-1C8F155E9A4D}" type="sibTrans" cxnId="{08BDAEF5-D035-44F1-B074-938B14F83F70}">
      <dgm:prSet/>
      <dgm:spPr/>
      <dgm:t>
        <a:bodyPr/>
        <a:lstStyle/>
        <a:p>
          <a:endParaRPr lang="cs-CZ"/>
        </a:p>
      </dgm:t>
    </dgm:pt>
    <dgm:pt modelId="{B640C7B6-D523-46FF-8099-16A77D4ADB9C}">
      <dgm:prSet phldrT="[Text]" custT="1"/>
      <dgm:spPr>
        <a:ln>
          <a:solidFill>
            <a:srgbClr val="E0E5D4"/>
          </a:solidFill>
        </a:ln>
      </dgm:spPr>
      <dgm:t>
        <a:bodyPr/>
        <a:lstStyle/>
        <a:p>
          <a:r>
            <a:rPr lang="cs-CZ" sz="2000" dirty="0" smtClean="0"/>
            <a:t>V průběhu roku 2019 byly sesbírány první seznamy strategických projektů na území aglomerace</a:t>
          </a:r>
          <a:endParaRPr lang="cs-CZ" sz="2000" dirty="0"/>
        </a:p>
      </dgm:t>
    </dgm:pt>
    <dgm:pt modelId="{30E44B00-4BA5-4796-8665-531E950A795E}" type="parTrans" cxnId="{764EC1A8-24E9-4C51-B141-7CA4C976209B}">
      <dgm:prSet/>
      <dgm:spPr/>
      <dgm:t>
        <a:bodyPr/>
        <a:lstStyle/>
        <a:p>
          <a:endParaRPr lang="cs-CZ"/>
        </a:p>
      </dgm:t>
    </dgm:pt>
    <dgm:pt modelId="{62A1801A-5119-4E8B-B963-9B47BC3BCB63}" type="sibTrans" cxnId="{764EC1A8-24E9-4C51-B141-7CA4C976209B}">
      <dgm:prSet/>
      <dgm:spPr/>
      <dgm:t>
        <a:bodyPr/>
        <a:lstStyle/>
        <a:p>
          <a:endParaRPr lang="cs-CZ"/>
        </a:p>
      </dgm:t>
    </dgm:pt>
    <dgm:pt modelId="{1207C7B0-D6B8-4764-8CDE-1EACE7ED4B90}">
      <dgm:prSet phldrT="[Text]"/>
      <dgm:spPr>
        <a:solidFill>
          <a:srgbClr val="E0E5D4"/>
        </a:solidFill>
        <a:ln>
          <a:solidFill>
            <a:srgbClr val="E0E5D4"/>
          </a:solidFill>
        </a:ln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1E4E941D-8FB1-41B6-B94B-B7243C1DC07E}" type="parTrans" cxnId="{1A5DA0E8-F601-4E28-B2C8-62DC766DCB65}">
      <dgm:prSet/>
      <dgm:spPr/>
      <dgm:t>
        <a:bodyPr/>
        <a:lstStyle/>
        <a:p>
          <a:endParaRPr lang="cs-CZ"/>
        </a:p>
      </dgm:t>
    </dgm:pt>
    <dgm:pt modelId="{5CCBF9A5-EB2C-45A5-8D76-A7D6CB418562}" type="sibTrans" cxnId="{1A5DA0E8-F601-4E28-B2C8-62DC766DCB65}">
      <dgm:prSet/>
      <dgm:spPr/>
      <dgm:t>
        <a:bodyPr/>
        <a:lstStyle/>
        <a:p>
          <a:endParaRPr lang="cs-CZ"/>
        </a:p>
      </dgm:t>
    </dgm:pt>
    <dgm:pt modelId="{26E8A4F5-7269-4695-BC1C-321876413B80}">
      <dgm:prSet phldrT="[Text]" custT="1"/>
      <dgm:spPr>
        <a:ln>
          <a:solidFill>
            <a:srgbClr val="E0E5D4"/>
          </a:solidFill>
        </a:ln>
      </dgm:spPr>
      <dgm:t>
        <a:bodyPr/>
        <a:lstStyle/>
        <a:p>
          <a:r>
            <a:rPr lang="cs-CZ" sz="2000" dirty="0" smtClean="0"/>
            <a:t>Díky kvalitní spolupráci s ŘO OP byly projekty projednány ve 2 kolech</a:t>
          </a:r>
          <a:endParaRPr lang="cs-CZ" sz="2000" dirty="0"/>
        </a:p>
      </dgm:t>
    </dgm:pt>
    <dgm:pt modelId="{8315D83E-246E-41E5-BDD2-51549C9F80B6}" type="parTrans" cxnId="{C25C64AF-C8B8-43A6-AEAC-6CE870731BEB}">
      <dgm:prSet/>
      <dgm:spPr/>
      <dgm:t>
        <a:bodyPr/>
        <a:lstStyle/>
        <a:p>
          <a:endParaRPr lang="cs-CZ"/>
        </a:p>
      </dgm:t>
    </dgm:pt>
    <dgm:pt modelId="{8766C716-C55C-4633-A1CB-2C891B9299CB}" type="sibTrans" cxnId="{C25C64AF-C8B8-43A6-AEAC-6CE870731BEB}">
      <dgm:prSet/>
      <dgm:spPr/>
      <dgm:t>
        <a:bodyPr/>
        <a:lstStyle/>
        <a:p>
          <a:endParaRPr lang="cs-CZ"/>
        </a:p>
      </dgm:t>
    </dgm:pt>
    <dgm:pt modelId="{267BD25F-5324-43CC-88CD-D02D0C836909}">
      <dgm:prSet phldrT="[Text]" custT="1"/>
      <dgm:spPr>
        <a:ln>
          <a:solidFill>
            <a:srgbClr val="E0E5D4"/>
          </a:solidFill>
        </a:ln>
      </dgm:spPr>
      <dgm:t>
        <a:bodyPr/>
        <a:lstStyle/>
        <a:p>
          <a:r>
            <a:rPr lang="cs-CZ" sz="2000" dirty="0" smtClean="0"/>
            <a:t>Na přelomu roku byl zpracován Atlas Olomoucké aglomerace</a:t>
          </a:r>
          <a:endParaRPr lang="cs-CZ" sz="2000" dirty="0"/>
        </a:p>
      </dgm:t>
    </dgm:pt>
    <dgm:pt modelId="{78CBD504-7205-44B4-9B7C-8FE55E0F9016}" type="parTrans" cxnId="{05A7D79B-5A69-4E55-8F7E-775566CE9A57}">
      <dgm:prSet/>
      <dgm:spPr/>
      <dgm:t>
        <a:bodyPr/>
        <a:lstStyle/>
        <a:p>
          <a:endParaRPr lang="cs-CZ"/>
        </a:p>
      </dgm:t>
    </dgm:pt>
    <dgm:pt modelId="{3619D945-9FC7-4BCE-B5FD-2CDD87307717}" type="sibTrans" cxnId="{05A7D79B-5A69-4E55-8F7E-775566CE9A57}">
      <dgm:prSet/>
      <dgm:spPr/>
      <dgm:t>
        <a:bodyPr/>
        <a:lstStyle/>
        <a:p>
          <a:endParaRPr lang="cs-CZ"/>
        </a:p>
      </dgm:t>
    </dgm:pt>
    <dgm:pt modelId="{09C61C84-02D2-4462-80A8-C315C84A06AC}">
      <dgm:prSet phldrT="[Text]"/>
      <dgm:spPr>
        <a:solidFill>
          <a:srgbClr val="E0E5D4"/>
        </a:solidFill>
        <a:ln>
          <a:solidFill>
            <a:srgbClr val="E0E5D4"/>
          </a:solidFill>
        </a:ln>
      </dgm:spPr>
      <dgm:t>
        <a:bodyPr/>
        <a:lstStyle/>
        <a:p>
          <a:endParaRPr lang="cs-CZ" dirty="0"/>
        </a:p>
      </dgm:t>
    </dgm:pt>
    <dgm:pt modelId="{13BCA9D5-EC5B-497D-8A35-486CAA008656}" type="parTrans" cxnId="{95310A17-4354-4400-8181-1A2B5141B9B5}">
      <dgm:prSet/>
      <dgm:spPr/>
      <dgm:t>
        <a:bodyPr/>
        <a:lstStyle/>
        <a:p>
          <a:endParaRPr lang="cs-CZ"/>
        </a:p>
      </dgm:t>
    </dgm:pt>
    <dgm:pt modelId="{5F42F3FB-9554-4C53-83DF-789173F1D5E2}" type="sibTrans" cxnId="{95310A17-4354-4400-8181-1A2B5141B9B5}">
      <dgm:prSet/>
      <dgm:spPr/>
      <dgm:t>
        <a:bodyPr/>
        <a:lstStyle/>
        <a:p>
          <a:endParaRPr lang="cs-CZ"/>
        </a:p>
      </dgm:t>
    </dgm:pt>
    <dgm:pt modelId="{9C7F8EA3-634A-45E3-A14D-CD928603587D}">
      <dgm:prSet phldrT="[Text]"/>
      <dgm:spPr>
        <a:solidFill>
          <a:srgbClr val="E0E5D4"/>
        </a:solidFill>
        <a:ln>
          <a:solidFill>
            <a:srgbClr val="E0E5D4"/>
          </a:solidFill>
        </a:ln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80A0EE08-49C3-49DC-860F-554DDB9A4185}" type="sibTrans" cxnId="{868DAF8F-2167-4F6E-BE3B-3EE0EB6CC691}">
      <dgm:prSet/>
      <dgm:spPr/>
      <dgm:t>
        <a:bodyPr/>
        <a:lstStyle/>
        <a:p>
          <a:endParaRPr lang="cs-CZ"/>
        </a:p>
      </dgm:t>
    </dgm:pt>
    <dgm:pt modelId="{11226A0B-293E-42C7-BB28-547DCD6BED08}" type="parTrans" cxnId="{868DAF8F-2167-4F6E-BE3B-3EE0EB6CC691}">
      <dgm:prSet/>
      <dgm:spPr/>
      <dgm:t>
        <a:bodyPr/>
        <a:lstStyle/>
        <a:p>
          <a:endParaRPr lang="cs-CZ"/>
        </a:p>
      </dgm:t>
    </dgm:pt>
    <dgm:pt modelId="{5AC42900-2BB4-4112-8346-A1FE43534DB8}" type="pres">
      <dgm:prSet presAssocID="{3AFB0D9A-21D6-4799-B6AA-0AC82006D1B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FFF6875-FE39-4F00-A5C7-FF7B6FFBF01D}" type="pres">
      <dgm:prSet presAssocID="{9C7F8EA3-634A-45E3-A14D-CD928603587D}" presName="composite" presStyleCnt="0"/>
      <dgm:spPr/>
    </dgm:pt>
    <dgm:pt modelId="{9ADE428D-1C0A-4E1F-AA74-9E5A84EE013B}" type="pres">
      <dgm:prSet presAssocID="{9C7F8EA3-634A-45E3-A14D-CD928603587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D7AE910-37D4-417A-9383-2CB684D3A16F}" type="pres">
      <dgm:prSet presAssocID="{9C7F8EA3-634A-45E3-A14D-CD928603587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5251000-9336-47E6-BE27-C51773F91B7A}" type="pres">
      <dgm:prSet presAssocID="{80A0EE08-49C3-49DC-860F-554DDB9A4185}" presName="sp" presStyleCnt="0"/>
      <dgm:spPr/>
    </dgm:pt>
    <dgm:pt modelId="{4D7A21AD-56F7-4D43-9F55-CF626B3F93A3}" type="pres">
      <dgm:prSet presAssocID="{2C42DB9A-E0F3-49DA-BDC8-EA0C1F8E8FA0}" presName="composite" presStyleCnt="0"/>
      <dgm:spPr/>
    </dgm:pt>
    <dgm:pt modelId="{D8EA1F3B-106E-40CA-89D6-5274C567C8A9}" type="pres">
      <dgm:prSet presAssocID="{2C42DB9A-E0F3-49DA-BDC8-EA0C1F8E8FA0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59FD2A2-F927-4CC2-BB2E-002FC4FBEFE8}" type="pres">
      <dgm:prSet presAssocID="{2C42DB9A-E0F3-49DA-BDC8-EA0C1F8E8FA0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0EA5C18-A462-453B-8410-6A027DA1E608}" type="pres">
      <dgm:prSet presAssocID="{0222AEB5-5CD9-44E8-BB06-1C8F155E9A4D}" presName="sp" presStyleCnt="0"/>
      <dgm:spPr/>
    </dgm:pt>
    <dgm:pt modelId="{796A464D-EC30-44CE-BD82-7C489C0BEF3C}" type="pres">
      <dgm:prSet presAssocID="{09C61C84-02D2-4462-80A8-C315C84A06AC}" presName="composite" presStyleCnt="0"/>
      <dgm:spPr/>
    </dgm:pt>
    <dgm:pt modelId="{6238D9CC-423E-43DD-8D44-724002927DBA}" type="pres">
      <dgm:prSet presAssocID="{09C61C84-02D2-4462-80A8-C315C84A06A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965BCE0-6E03-4AAF-B702-D48668059312}" type="pres">
      <dgm:prSet presAssocID="{09C61C84-02D2-4462-80A8-C315C84A06A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C594D57-770F-4070-A154-86BF27584BBA}" type="pres">
      <dgm:prSet presAssocID="{5F42F3FB-9554-4C53-83DF-789173F1D5E2}" presName="sp" presStyleCnt="0"/>
      <dgm:spPr/>
    </dgm:pt>
    <dgm:pt modelId="{332B35E6-642E-4C81-9228-52DE56F192CA}" type="pres">
      <dgm:prSet presAssocID="{1207C7B0-D6B8-4764-8CDE-1EACE7ED4B90}" presName="composite" presStyleCnt="0"/>
      <dgm:spPr/>
    </dgm:pt>
    <dgm:pt modelId="{13F252F4-7F4B-4B67-BE9F-AA79DF573047}" type="pres">
      <dgm:prSet presAssocID="{1207C7B0-D6B8-4764-8CDE-1EACE7ED4B9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55FDB69-6CAB-4941-B89C-7973EE836EC7}" type="pres">
      <dgm:prSet presAssocID="{1207C7B0-D6B8-4764-8CDE-1EACE7ED4B9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A8579B0-170E-40DA-970E-6F96CF155913}" type="presOf" srcId="{267BD25F-5324-43CC-88CD-D02D0C836909}" destId="{559FD2A2-F927-4CC2-BB2E-002FC4FBEFE8}" srcOrd="0" destOrd="0" presId="urn:microsoft.com/office/officeart/2005/8/layout/chevron2"/>
    <dgm:cxn modelId="{C29F278F-2E8A-4120-AD4C-6B92AB7367B6}" type="presOf" srcId="{3AFB0D9A-21D6-4799-B6AA-0AC82006D1BC}" destId="{5AC42900-2BB4-4112-8346-A1FE43534DB8}" srcOrd="0" destOrd="0" presId="urn:microsoft.com/office/officeart/2005/8/layout/chevron2"/>
    <dgm:cxn modelId="{05A7D79B-5A69-4E55-8F7E-775566CE9A57}" srcId="{2C42DB9A-E0F3-49DA-BDC8-EA0C1F8E8FA0}" destId="{267BD25F-5324-43CC-88CD-D02D0C836909}" srcOrd="0" destOrd="0" parTransId="{78CBD504-7205-44B4-9B7C-8FE55E0F9016}" sibTransId="{3619D945-9FC7-4BCE-B5FD-2CDD87307717}"/>
    <dgm:cxn modelId="{764EC1A8-24E9-4C51-B141-7CA4C976209B}" srcId="{09C61C84-02D2-4462-80A8-C315C84A06AC}" destId="{B640C7B6-D523-46FF-8099-16A77D4ADB9C}" srcOrd="0" destOrd="0" parTransId="{30E44B00-4BA5-4796-8665-531E950A795E}" sibTransId="{62A1801A-5119-4E8B-B963-9B47BC3BCB63}"/>
    <dgm:cxn modelId="{B50C31AF-866F-425C-BE65-EC48519C05FF}" srcId="{9C7F8EA3-634A-45E3-A14D-CD928603587D}" destId="{677B95E3-A243-42F0-BB3B-3FD5F70F0F6D}" srcOrd="0" destOrd="0" parTransId="{F1EACFFB-1CCC-431D-9D46-51C06D4B55AB}" sibTransId="{755581AF-1D22-4073-8397-5BFE656E4E05}"/>
    <dgm:cxn modelId="{868DAF8F-2167-4F6E-BE3B-3EE0EB6CC691}" srcId="{3AFB0D9A-21D6-4799-B6AA-0AC82006D1BC}" destId="{9C7F8EA3-634A-45E3-A14D-CD928603587D}" srcOrd="0" destOrd="0" parTransId="{11226A0B-293E-42C7-BB28-547DCD6BED08}" sibTransId="{80A0EE08-49C3-49DC-860F-554DDB9A4185}"/>
    <dgm:cxn modelId="{53086900-3362-4816-B3B8-41E6E5F018D3}" type="presOf" srcId="{9C7F8EA3-634A-45E3-A14D-CD928603587D}" destId="{9ADE428D-1C0A-4E1F-AA74-9E5A84EE013B}" srcOrd="0" destOrd="0" presId="urn:microsoft.com/office/officeart/2005/8/layout/chevron2"/>
    <dgm:cxn modelId="{86AE28B1-2134-49FF-B001-85F94C1CF303}" type="presOf" srcId="{1207C7B0-D6B8-4764-8CDE-1EACE7ED4B90}" destId="{13F252F4-7F4B-4B67-BE9F-AA79DF573047}" srcOrd="0" destOrd="0" presId="urn:microsoft.com/office/officeart/2005/8/layout/chevron2"/>
    <dgm:cxn modelId="{41C17530-887C-4AC5-A3BC-332CDCE59440}" type="presOf" srcId="{26E8A4F5-7269-4695-BC1C-321876413B80}" destId="{055FDB69-6CAB-4941-B89C-7973EE836EC7}" srcOrd="0" destOrd="0" presId="urn:microsoft.com/office/officeart/2005/8/layout/chevron2"/>
    <dgm:cxn modelId="{08BDAEF5-D035-44F1-B074-938B14F83F70}" srcId="{3AFB0D9A-21D6-4799-B6AA-0AC82006D1BC}" destId="{2C42DB9A-E0F3-49DA-BDC8-EA0C1F8E8FA0}" srcOrd="1" destOrd="0" parTransId="{2F31099F-425C-430A-8FCC-C9E42745C413}" sibTransId="{0222AEB5-5CD9-44E8-BB06-1C8F155E9A4D}"/>
    <dgm:cxn modelId="{1A5DA0E8-F601-4E28-B2C8-62DC766DCB65}" srcId="{3AFB0D9A-21D6-4799-B6AA-0AC82006D1BC}" destId="{1207C7B0-D6B8-4764-8CDE-1EACE7ED4B90}" srcOrd="3" destOrd="0" parTransId="{1E4E941D-8FB1-41B6-B94B-B7243C1DC07E}" sibTransId="{5CCBF9A5-EB2C-45A5-8D76-A7D6CB418562}"/>
    <dgm:cxn modelId="{44F21E3B-4501-4AB8-88DB-E83DA389090C}" type="presOf" srcId="{B640C7B6-D523-46FF-8099-16A77D4ADB9C}" destId="{6965BCE0-6E03-4AAF-B702-D48668059312}" srcOrd="0" destOrd="0" presId="urn:microsoft.com/office/officeart/2005/8/layout/chevron2"/>
    <dgm:cxn modelId="{7D8530D7-149E-4D44-8170-DCFFD8C16E7E}" type="presOf" srcId="{09C61C84-02D2-4462-80A8-C315C84A06AC}" destId="{6238D9CC-423E-43DD-8D44-724002927DBA}" srcOrd="0" destOrd="0" presId="urn:microsoft.com/office/officeart/2005/8/layout/chevron2"/>
    <dgm:cxn modelId="{C25C64AF-C8B8-43A6-AEAC-6CE870731BEB}" srcId="{1207C7B0-D6B8-4764-8CDE-1EACE7ED4B90}" destId="{26E8A4F5-7269-4695-BC1C-321876413B80}" srcOrd="0" destOrd="0" parTransId="{8315D83E-246E-41E5-BDD2-51549C9F80B6}" sibTransId="{8766C716-C55C-4633-A1CB-2C891B9299CB}"/>
    <dgm:cxn modelId="{06B5244F-BD17-4514-94C9-513ED60CBF84}" type="presOf" srcId="{677B95E3-A243-42F0-BB3B-3FD5F70F0F6D}" destId="{8D7AE910-37D4-417A-9383-2CB684D3A16F}" srcOrd="0" destOrd="0" presId="urn:microsoft.com/office/officeart/2005/8/layout/chevron2"/>
    <dgm:cxn modelId="{95310A17-4354-4400-8181-1A2B5141B9B5}" srcId="{3AFB0D9A-21D6-4799-B6AA-0AC82006D1BC}" destId="{09C61C84-02D2-4462-80A8-C315C84A06AC}" srcOrd="2" destOrd="0" parTransId="{13BCA9D5-EC5B-497D-8A35-486CAA008656}" sibTransId="{5F42F3FB-9554-4C53-83DF-789173F1D5E2}"/>
    <dgm:cxn modelId="{A1F5D2FD-EA29-4EA4-B11D-8AE01E88C3D3}" type="presOf" srcId="{2C42DB9A-E0F3-49DA-BDC8-EA0C1F8E8FA0}" destId="{D8EA1F3B-106E-40CA-89D6-5274C567C8A9}" srcOrd="0" destOrd="0" presId="urn:microsoft.com/office/officeart/2005/8/layout/chevron2"/>
    <dgm:cxn modelId="{23EB23DD-0367-4456-862A-2B84277024F9}" type="presParOf" srcId="{5AC42900-2BB4-4112-8346-A1FE43534DB8}" destId="{0FFF6875-FE39-4F00-A5C7-FF7B6FFBF01D}" srcOrd="0" destOrd="0" presId="urn:microsoft.com/office/officeart/2005/8/layout/chevron2"/>
    <dgm:cxn modelId="{8E04AA8E-C8B1-4794-A59E-F818C39B4286}" type="presParOf" srcId="{0FFF6875-FE39-4F00-A5C7-FF7B6FFBF01D}" destId="{9ADE428D-1C0A-4E1F-AA74-9E5A84EE013B}" srcOrd="0" destOrd="0" presId="urn:microsoft.com/office/officeart/2005/8/layout/chevron2"/>
    <dgm:cxn modelId="{F4B5E20B-D9D8-45D7-87FB-CBD554E881D8}" type="presParOf" srcId="{0FFF6875-FE39-4F00-A5C7-FF7B6FFBF01D}" destId="{8D7AE910-37D4-417A-9383-2CB684D3A16F}" srcOrd="1" destOrd="0" presId="urn:microsoft.com/office/officeart/2005/8/layout/chevron2"/>
    <dgm:cxn modelId="{F0224FB9-0F9D-4E26-8405-E8E626E39230}" type="presParOf" srcId="{5AC42900-2BB4-4112-8346-A1FE43534DB8}" destId="{45251000-9336-47E6-BE27-C51773F91B7A}" srcOrd="1" destOrd="0" presId="urn:microsoft.com/office/officeart/2005/8/layout/chevron2"/>
    <dgm:cxn modelId="{63CAF185-0DED-461D-8AAD-281125789161}" type="presParOf" srcId="{5AC42900-2BB4-4112-8346-A1FE43534DB8}" destId="{4D7A21AD-56F7-4D43-9F55-CF626B3F93A3}" srcOrd="2" destOrd="0" presId="urn:microsoft.com/office/officeart/2005/8/layout/chevron2"/>
    <dgm:cxn modelId="{CC459946-8780-4C4B-8D4B-01E4502000B5}" type="presParOf" srcId="{4D7A21AD-56F7-4D43-9F55-CF626B3F93A3}" destId="{D8EA1F3B-106E-40CA-89D6-5274C567C8A9}" srcOrd="0" destOrd="0" presId="urn:microsoft.com/office/officeart/2005/8/layout/chevron2"/>
    <dgm:cxn modelId="{51B3F3D4-E707-47DF-8887-937685504FA3}" type="presParOf" srcId="{4D7A21AD-56F7-4D43-9F55-CF626B3F93A3}" destId="{559FD2A2-F927-4CC2-BB2E-002FC4FBEFE8}" srcOrd="1" destOrd="0" presId="urn:microsoft.com/office/officeart/2005/8/layout/chevron2"/>
    <dgm:cxn modelId="{33AA71C9-FBC1-42C3-90FF-A08513D080A6}" type="presParOf" srcId="{5AC42900-2BB4-4112-8346-A1FE43534DB8}" destId="{50EA5C18-A462-453B-8410-6A027DA1E608}" srcOrd="3" destOrd="0" presId="urn:microsoft.com/office/officeart/2005/8/layout/chevron2"/>
    <dgm:cxn modelId="{817BE2F2-A444-48E7-8DD7-6D4DE43292FD}" type="presParOf" srcId="{5AC42900-2BB4-4112-8346-A1FE43534DB8}" destId="{796A464D-EC30-44CE-BD82-7C489C0BEF3C}" srcOrd="4" destOrd="0" presId="urn:microsoft.com/office/officeart/2005/8/layout/chevron2"/>
    <dgm:cxn modelId="{F289BE5A-452F-4EBB-A01A-AFE70A7D6C7B}" type="presParOf" srcId="{796A464D-EC30-44CE-BD82-7C489C0BEF3C}" destId="{6238D9CC-423E-43DD-8D44-724002927DBA}" srcOrd="0" destOrd="0" presId="urn:microsoft.com/office/officeart/2005/8/layout/chevron2"/>
    <dgm:cxn modelId="{0C01A535-7A49-4FF7-8944-EC823394D6F7}" type="presParOf" srcId="{796A464D-EC30-44CE-BD82-7C489C0BEF3C}" destId="{6965BCE0-6E03-4AAF-B702-D48668059312}" srcOrd="1" destOrd="0" presId="urn:microsoft.com/office/officeart/2005/8/layout/chevron2"/>
    <dgm:cxn modelId="{50C2E35D-DE65-422E-B395-921E79F36E80}" type="presParOf" srcId="{5AC42900-2BB4-4112-8346-A1FE43534DB8}" destId="{3C594D57-770F-4070-A154-86BF27584BBA}" srcOrd="5" destOrd="0" presId="urn:microsoft.com/office/officeart/2005/8/layout/chevron2"/>
    <dgm:cxn modelId="{5BDAEC20-9FAC-435C-8ED7-F7D27D6BF0F8}" type="presParOf" srcId="{5AC42900-2BB4-4112-8346-A1FE43534DB8}" destId="{332B35E6-642E-4C81-9228-52DE56F192CA}" srcOrd="6" destOrd="0" presId="urn:microsoft.com/office/officeart/2005/8/layout/chevron2"/>
    <dgm:cxn modelId="{9350B599-1AFE-4CC2-9489-7C8D1C9963E8}" type="presParOf" srcId="{332B35E6-642E-4C81-9228-52DE56F192CA}" destId="{13F252F4-7F4B-4B67-BE9F-AA79DF573047}" srcOrd="0" destOrd="0" presId="urn:microsoft.com/office/officeart/2005/8/layout/chevron2"/>
    <dgm:cxn modelId="{67546DBD-00E7-4CF7-93AF-0AFFDBB477D1}" type="presParOf" srcId="{332B35E6-642E-4C81-9228-52DE56F192CA}" destId="{055FDB69-6CAB-4941-B89C-7973EE836EC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FB0D9A-21D6-4799-B6AA-0AC82006D1B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77B95E3-A243-42F0-BB3B-3FD5F70F0F6D}">
      <dgm:prSet phldrT="[Text]" custT="1"/>
      <dgm:spPr>
        <a:ln>
          <a:solidFill>
            <a:srgbClr val="E0E5D4"/>
          </a:solidFill>
        </a:ln>
      </dgm:spPr>
      <dgm:t>
        <a:bodyPr/>
        <a:lstStyle/>
        <a:p>
          <a:r>
            <a:rPr lang="cs-CZ" sz="2000" dirty="0" smtClean="0"/>
            <a:t>Vyhlášení veřejné zakázky na zpracování </a:t>
          </a:r>
          <a:r>
            <a:rPr lang="cs-CZ" sz="2000" dirty="0" err="1" smtClean="0"/>
            <a:t>ISg</a:t>
          </a:r>
          <a:endParaRPr lang="cs-CZ" sz="2000" dirty="0"/>
        </a:p>
      </dgm:t>
    </dgm:pt>
    <dgm:pt modelId="{F1EACFFB-1CCC-431D-9D46-51C06D4B55AB}" type="parTrans" cxnId="{B50C31AF-866F-425C-BE65-EC48519C05FF}">
      <dgm:prSet/>
      <dgm:spPr/>
      <dgm:t>
        <a:bodyPr/>
        <a:lstStyle/>
        <a:p>
          <a:endParaRPr lang="cs-CZ"/>
        </a:p>
      </dgm:t>
    </dgm:pt>
    <dgm:pt modelId="{755581AF-1D22-4073-8397-5BFE656E4E05}" type="sibTrans" cxnId="{B50C31AF-866F-425C-BE65-EC48519C05FF}">
      <dgm:prSet/>
      <dgm:spPr/>
      <dgm:t>
        <a:bodyPr/>
        <a:lstStyle/>
        <a:p>
          <a:endParaRPr lang="cs-CZ"/>
        </a:p>
      </dgm:t>
    </dgm:pt>
    <dgm:pt modelId="{2C42DB9A-E0F3-49DA-BDC8-EA0C1F8E8FA0}">
      <dgm:prSet phldrT="[Text]"/>
      <dgm:spPr>
        <a:solidFill>
          <a:srgbClr val="E0E5D4"/>
        </a:solidFill>
        <a:ln>
          <a:solidFill>
            <a:srgbClr val="E0E5D4"/>
          </a:solidFill>
        </a:ln>
      </dgm:spPr>
      <dgm:t>
        <a:bodyPr/>
        <a:lstStyle/>
        <a:p>
          <a:endParaRPr lang="cs-CZ" dirty="0"/>
        </a:p>
      </dgm:t>
    </dgm:pt>
    <dgm:pt modelId="{2F31099F-425C-430A-8FCC-C9E42745C413}" type="parTrans" cxnId="{08BDAEF5-D035-44F1-B074-938B14F83F70}">
      <dgm:prSet/>
      <dgm:spPr/>
      <dgm:t>
        <a:bodyPr/>
        <a:lstStyle/>
        <a:p>
          <a:endParaRPr lang="cs-CZ"/>
        </a:p>
      </dgm:t>
    </dgm:pt>
    <dgm:pt modelId="{0222AEB5-5CD9-44E8-BB06-1C8F155E9A4D}" type="sibTrans" cxnId="{08BDAEF5-D035-44F1-B074-938B14F83F70}">
      <dgm:prSet/>
      <dgm:spPr/>
      <dgm:t>
        <a:bodyPr/>
        <a:lstStyle/>
        <a:p>
          <a:endParaRPr lang="cs-CZ"/>
        </a:p>
      </dgm:t>
    </dgm:pt>
    <dgm:pt modelId="{B640C7B6-D523-46FF-8099-16A77D4ADB9C}">
      <dgm:prSet phldrT="[Text]" custT="1"/>
      <dgm:spPr>
        <a:ln>
          <a:solidFill>
            <a:srgbClr val="E0E5D4"/>
          </a:solidFill>
        </a:ln>
      </dgm:spPr>
      <dgm:t>
        <a:bodyPr/>
        <a:lstStyle/>
        <a:p>
          <a:r>
            <a:rPr lang="cs-CZ" sz="2000" b="1" i="1" dirty="0" smtClean="0"/>
            <a:t>1. polovina 2021 </a:t>
          </a:r>
          <a:r>
            <a:rPr lang="cs-CZ" sz="2000" dirty="0" smtClean="0"/>
            <a:t>– dokončení přípravy ISg21+ a schválení ISg21+ v zastupitelstvech </a:t>
          </a:r>
          <a:endParaRPr lang="cs-CZ" sz="2000" dirty="0"/>
        </a:p>
      </dgm:t>
    </dgm:pt>
    <dgm:pt modelId="{30E44B00-4BA5-4796-8665-531E950A795E}" type="parTrans" cxnId="{764EC1A8-24E9-4C51-B141-7CA4C976209B}">
      <dgm:prSet/>
      <dgm:spPr/>
      <dgm:t>
        <a:bodyPr/>
        <a:lstStyle/>
        <a:p>
          <a:endParaRPr lang="cs-CZ"/>
        </a:p>
      </dgm:t>
    </dgm:pt>
    <dgm:pt modelId="{62A1801A-5119-4E8B-B963-9B47BC3BCB63}" type="sibTrans" cxnId="{764EC1A8-24E9-4C51-B141-7CA4C976209B}">
      <dgm:prSet/>
      <dgm:spPr/>
      <dgm:t>
        <a:bodyPr/>
        <a:lstStyle/>
        <a:p>
          <a:endParaRPr lang="cs-CZ"/>
        </a:p>
      </dgm:t>
    </dgm:pt>
    <dgm:pt modelId="{267BD25F-5324-43CC-88CD-D02D0C836909}">
      <dgm:prSet phldrT="[Text]" custT="1"/>
      <dgm:spPr>
        <a:ln>
          <a:solidFill>
            <a:srgbClr val="E0E5D4"/>
          </a:solidFill>
        </a:ln>
      </dgm:spPr>
      <dgm:t>
        <a:bodyPr/>
        <a:lstStyle/>
        <a:p>
          <a:r>
            <a:rPr lang="cs-CZ" sz="2000" b="1" i="1" dirty="0" smtClean="0"/>
            <a:t>prosinec 2020 </a:t>
          </a:r>
          <a:r>
            <a:rPr lang="cs-CZ" sz="2000" dirty="0" smtClean="0"/>
            <a:t>– první pracovní verze koncepční části ISg21+ zpracované dodavatelem</a:t>
          </a:r>
          <a:endParaRPr lang="cs-CZ" sz="2000" dirty="0"/>
        </a:p>
      </dgm:t>
    </dgm:pt>
    <dgm:pt modelId="{78CBD504-7205-44B4-9B7C-8FE55E0F9016}" type="parTrans" cxnId="{05A7D79B-5A69-4E55-8F7E-775566CE9A57}">
      <dgm:prSet/>
      <dgm:spPr/>
      <dgm:t>
        <a:bodyPr/>
        <a:lstStyle/>
        <a:p>
          <a:endParaRPr lang="cs-CZ"/>
        </a:p>
      </dgm:t>
    </dgm:pt>
    <dgm:pt modelId="{3619D945-9FC7-4BCE-B5FD-2CDD87307717}" type="sibTrans" cxnId="{05A7D79B-5A69-4E55-8F7E-775566CE9A57}">
      <dgm:prSet/>
      <dgm:spPr/>
      <dgm:t>
        <a:bodyPr/>
        <a:lstStyle/>
        <a:p>
          <a:endParaRPr lang="cs-CZ"/>
        </a:p>
      </dgm:t>
    </dgm:pt>
    <dgm:pt modelId="{09C61C84-02D2-4462-80A8-C315C84A06AC}">
      <dgm:prSet phldrT="[Text]"/>
      <dgm:spPr>
        <a:solidFill>
          <a:srgbClr val="E0E5D4"/>
        </a:solidFill>
        <a:ln>
          <a:solidFill>
            <a:srgbClr val="E0E5D4"/>
          </a:solidFill>
        </a:ln>
      </dgm:spPr>
      <dgm:t>
        <a:bodyPr/>
        <a:lstStyle/>
        <a:p>
          <a:endParaRPr lang="cs-CZ" dirty="0"/>
        </a:p>
      </dgm:t>
    </dgm:pt>
    <dgm:pt modelId="{13BCA9D5-EC5B-497D-8A35-486CAA008656}" type="parTrans" cxnId="{95310A17-4354-4400-8181-1A2B5141B9B5}">
      <dgm:prSet/>
      <dgm:spPr/>
      <dgm:t>
        <a:bodyPr/>
        <a:lstStyle/>
        <a:p>
          <a:endParaRPr lang="cs-CZ"/>
        </a:p>
      </dgm:t>
    </dgm:pt>
    <dgm:pt modelId="{5F42F3FB-9554-4C53-83DF-789173F1D5E2}" type="sibTrans" cxnId="{95310A17-4354-4400-8181-1A2B5141B9B5}">
      <dgm:prSet/>
      <dgm:spPr/>
      <dgm:t>
        <a:bodyPr/>
        <a:lstStyle/>
        <a:p>
          <a:endParaRPr lang="cs-CZ"/>
        </a:p>
      </dgm:t>
    </dgm:pt>
    <dgm:pt modelId="{9C7F8EA3-634A-45E3-A14D-CD928603587D}">
      <dgm:prSet phldrT="[Text]"/>
      <dgm:spPr>
        <a:solidFill>
          <a:srgbClr val="E0E5D4"/>
        </a:solidFill>
        <a:ln>
          <a:solidFill>
            <a:srgbClr val="E0E5D4"/>
          </a:solidFill>
        </a:ln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80A0EE08-49C3-49DC-860F-554DDB9A4185}" type="sibTrans" cxnId="{868DAF8F-2167-4F6E-BE3B-3EE0EB6CC691}">
      <dgm:prSet/>
      <dgm:spPr/>
      <dgm:t>
        <a:bodyPr/>
        <a:lstStyle/>
        <a:p>
          <a:endParaRPr lang="cs-CZ"/>
        </a:p>
      </dgm:t>
    </dgm:pt>
    <dgm:pt modelId="{11226A0B-293E-42C7-BB28-547DCD6BED08}" type="parTrans" cxnId="{868DAF8F-2167-4F6E-BE3B-3EE0EB6CC691}">
      <dgm:prSet/>
      <dgm:spPr/>
      <dgm:t>
        <a:bodyPr/>
        <a:lstStyle/>
        <a:p>
          <a:endParaRPr lang="cs-CZ"/>
        </a:p>
      </dgm:t>
    </dgm:pt>
    <dgm:pt modelId="{5AC42900-2BB4-4112-8346-A1FE43534DB8}" type="pres">
      <dgm:prSet presAssocID="{3AFB0D9A-21D6-4799-B6AA-0AC82006D1B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FFF6875-FE39-4F00-A5C7-FF7B6FFBF01D}" type="pres">
      <dgm:prSet presAssocID="{9C7F8EA3-634A-45E3-A14D-CD928603587D}" presName="composite" presStyleCnt="0"/>
      <dgm:spPr/>
    </dgm:pt>
    <dgm:pt modelId="{9ADE428D-1C0A-4E1F-AA74-9E5A84EE013B}" type="pres">
      <dgm:prSet presAssocID="{9C7F8EA3-634A-45E3-A14D-CD928603587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D7AE910-37D4-417A-9383-2CB684D3A16F}" type="pres">
      <dgm:prSet presAssocID="{9C7F8EA3-634A-45E3-A14D-CD928603587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5251000-9336-47E6-BE27-C51773F91B7A}" type="pres">
      <dgm:prSet presAssocID="{80A0EE08-49C3-49DC-860F-554DDB9A4185}" presName="sp" presStyleCnt="0"/>
      <dgm:spPr/>
    </dgm:pt>
    <dgm:pt modelId="{4D7A21AD-56F7-4D43-9F55-CF626B3F93A3}" type="pres">
      <dgm:prSet presAssocID="{2C42DB9A-E0F3-49DA-BDC8-EA0C1F8E8FA0}" presName="composite" presStyleCnt="0"/>
      <dgm:spPr/>
    </dgm:pt>
    <dgm:pt modelId="{D8EA1F3B-106E-40CA-89D6-5274C567C8A9}" type="pres">
      <dgm:prSet presAssocID="{2C42DB9A-E0F3-49DA-BDC8-EA0C1F8E8FA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59FD2A2-F927-4CC2-BB2E-002FC4FBEFE8}" type="pres">
      <dgm:prSet presAssocID="{2C42DB9A-E0F3-49DA-BDC8-EA0C1F8E8FA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0EA5C18-A462-453B-8410-6A027DA1E608}" type="pres">
      <dgm:prSet presAssocID="{0222AEB5-5CD9-44E8-BB06-1C8F155E9A4D}" presName="sp" presStyleCnt="0"/>
      <dgm:spPr/>
    </dgm:pt>
    <dgm:pt modelId="{796A464D-EC30-44CE-BD82-7C489C0BEF3C}" type="pres">
      <dgm:prSet presAssocID="{09C61C84-02D2-4462-80A8-C315C84A06AC}" presName="composite" presStyleCnt="0"/>
      <dgm:spPr/>
    </dgm:pt>
    <dgm:pt modelId="{6238D9CC-423E-43DD-8D44-724002927DBA}" type="pres">
      <dgm:prSet presAssocID="{09C61C84-02D2-4462-80A8-C315C84A06A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965BCE0-6E03-4AAF-B702-D48668059312}" type="pres">
      <dgm:prSet presAssocID="{09C61C84-02D2-4462-80A8-C315C84A06A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5310A17-4354-4400-8181-1A2B5141B9B5}" srcId="{3AFB0D9A-21D6-4799-B6AA-0AC82006D1BC}" destId="{09C61C84-02D2-4462-80A8-C315C84A06AC}" srcOrd="2" destOrd="0" parTransId="{13BCA9D5-EC5B-497D-8A35-486CAA008656}" sibTransId="{5F42F3FB-9554-4C53-83DF-789173F1D5E2}"/>
    <dgm:cxn modelId="{7778EA37-87D8-4F5F-91CC-6E9C3E82F550}" type="presOf" srcId="{B640C7B6-D523-46FF-8099-16A77D4ADB9C}" destId="{6965BCE0-6E03-4AAF-B702-D48668059312}" srcOrd="0" destOrd="0" presId="urn:microsoft.com/office/officeart/2005/8/layout/chevron2"/>
    <dgm:cxn modelId="{764EC1A8-24E9-4C51-B141-7CA4C976209B}" srcId="{09C61C84-02D2-4462-80A8-C315C84A06AC}" destId="{B640C7B6-D523-46FF-8099-16A77D4ADB9C}" srcOrd="0" destOrd="0" parTransId="{30E44B00-4BA5-4796-8665-531E950A795E}" sibTransId="{62A1801A-5119-4E8B-B963-9B47BC3BCB63}"/>
    <dgm:cxn modelId="{14BAAF98-939F-453C-96CA-320E7E116E08}" type="presOf" srcId="{677B95E3-A243-42F0-BB3B-3FD5F70F0F6D}" destId="{8D7AE910-37D4-417A-9383-2CB684D3A16F}" srcOrd="0" destOrd="0" presId="urn:microsoft.com/office/officeart/2005/8/layout/chevron2"/>
    <dgm:cxn modelId="{753074B6-B564-4332-BFD6-E100EB3F4C27}" type="presOf" srcId="{2C42DB9A-E0F3-49DA-BDC8-EA0C1F8E8FA0}" destId="{D8EA1F3B-106E-40CA-89D6-5274C567C8A9}" srcOrd="0" destOrd="0" presId="urn:microsoft.com/office/officeart/2005/8/layout/chevron2"/>
    <dgm:cxn modelId="{B1827C11-5637-4FCF-898E-B176D38D04C3}" type="presOf" srcId="{3AFB0D9A-21D6-4799-B6AA-0AC82006D1BC}" destId="{5AC42900-2BB4-4112-8346-A1FE43534DB8}" srcOrd="0" destOrd="0" presId="urn:microsoft.com/office/officeart/2005/8/layout/chevron2"/>
    <dgm:cxn modelId="{05A7D79B-5A69-4E55-8F7E-775566CE9A57}" srcId="{2C42DB9A-E0F3-49DA-BDC8-EA0C1F8E8FA0}" destId="{267BD25F-5324-43CC-88CD-D02D0C836909}" srcOrd="0" destOrd="0" parTransId="{78CBD504-7205-44B4-9B7C-8FE55E0F9016}" sibTransId="{3619D945-9FC7-4BCE-B5FD-2CDD87307717}"/>
    <dgm:cxn modelId="{868DAF8F-2167-4F6E-BE3B-3EE0EB6CC691}" srcId="{3AFB0D9A-21D6-4799-B6AA-0AC82006D1BC}" destId="{9C7F8EA3-634A-45E3-A14D-CD928603587D}" srcOrd="0" destOrd="0" parTransId="{11226A0B-293E-42C7-BB28-547DCD6BED08}" sibTransId="{80A0EE08-49C3-49DC-860F-554DDB9A4185}"/>
    <dgm:cxn modelId="{B50C31AF-866F-425C-BE65-EC48519C05FF}" srcId="{9C7F8EA3-634A-45E3-A14D-CD928603587D}" destId="{677B95E3-A243-42F0-BB3B-3FD5F70F0F6D}" srcOrd="0" destOrd="0" parTransId="{F1EACFFB-1CCC-431D-9D46-51C06D4B55AB}" sibTransId="{755581AF-1D22-4073-8397-5BFE656E4E05}"/>
    <dgm:cxn modelId="{2A909819-7DA1-4CEE-BB74-20EFEDE005E7}" type="presOf" srcId="{267BD25F-5324-43CC-88CD-D02D0C836909}" destId="{559FD2A2-F927-4CC2-BB2E-002FC4FBEFE8}" srcOrd="0" destOrd="0" presId="urn:microsoft.com/office/officeart/2005/8/layout/chevron2"/>
    <dgm:cxn modelId="{359BCE97-868A-4100-B6EB-809853CA3A06}" type="presOf" srcId="{09C61C84-02D2-4462-80A8-C315C84A06AC}" destId="{6238D9CC-423E-43DD-8D44-724002927DBA}" srcOrd="0" destOrd="0" presId="urn:microsoft.com/office/officeart/2005/8/layout/chevron2"/>
    <dgm:cxn modelId="{9C7BF64E-10BA-43E8-8532-1C8582AAE7B0}" type="presOf" srcId="{9C7F8EA3-634A-45E3-A14D-CD928603587D}" destId="{9ADE428D-1C0A-4E1F-AA74-9E5A84EE013B}" srcOrd="0" destOrd="0" presId="urn:microsoft.com/office/officeart/2005/8/layout/chevron2"/>
    <dgm:cxn modelId="{08BDAEF5-D035-44F1-B074-938B14F83F70}" srcId="{3AFB0D9A-21D6-4799-B6AA-0AC82006D1BC}" destId="{2C42DB9A-E0F3-49DA-BDC8-EA0C1F8E8FA0}" srcOrd="1" destOrd="0" parTransId="{2F31099F-425C-430A-8FCC-C9E42745C413}" sibTransId="{0222AEB5-5CD9-44E8-BB06-1C8F155E9A4D}"/>
    <dgm:cxn modelId="{AA6FE1FF-9346-4DC8-A686-6C52B9368500}" type="presParOf" srcId="{5AC42900-2BB4-4112-8346-A1FE43534DB8}" destId="{0FFF6875-FE39-4F00-A5C7-FF7B6FFBF01D}" srcOrd="0" destOrd="0" presId="urn:microsoft.com/office/officeart/2005/8/layout/chevron2"/>
    <dgm:cxn modelId="{9571D014-B056-43F8-B77D-021BE0CAD0CE}" type="presParOf" srcId="{0FFF6875-FE39-4F00-A5C7-FF7B6FFBF01D}" destId="{9ADE428D-1C0A-4E1F-AA74-9E5A84EE013B}" srcOrd="0" destOrd="0" presId="urn:microsoft.com/office/officeart/2005/8/layout/chevron2"/>
    <dgm:cxn modelId="{8835E704-0D7B-460C-946E-EF7335951522}" type="presParOf" srcId="{0FFF6875-FE39-4F00-A5C7-FF7B6FFBF01D}" destId="{8D7AE910-37D4-417A-9383-2CB684D3A16F}" srcOrd="1" destOrd="0" presId="urn:microsoft.com/office/officeart/2005/8/layout/chevron2"/>
    <dgm:cxn modelId="{DA94FFD5-FFC5-4D2D-8A16-69BA03B19FF5}" type="presParOf" srcId="{5AC42900-2BB4-4112-8346-A1FE43534DB8}" destId="{45251000-9336-47E6-BE27-C51773F91B7A}" srcOrd="1" destOrd="0" presId="urn:microsoft.com/office/officeart/2005/8/layout/chevron2"/>
    <dgm:cxn modelId="{58CB83A2-C642-46D7-94BA-A9CB67439733}" type="presParOf" srcId="{5AC42900-2BB4-4112-8346-A1FE43534DB8}" destId="{4D7A21AD-56F7-4D43-9F55-CF626B3F93A3}" srcOrd="2" destOrd="0" presId="urn:microsoft.com/office/officeart/2005/8/layout/chevron2"/>
    <dgm:cxn modelId="{06B64E4E-C6B2-4235-9DEC-FC25DEFFB8CB}" type="presParOf" srcId="{4D7A21AD-56F7-4D43-9F55-CF626B3F93A3}" destId="{D8EA1F3B-106E-40CA-89D6-5274C567C8A9}" srcOrd="0" destOrd="0" presId="urn:microsoft.com/office/officeart/2005/8/layout/chevron2"/>
    <dgm:cxn modelId="{7AA38375-969E-4D2E-A141-C704192C03FA}" type="presParOf" srcId="{4D7A21AD-56F7-4D43-9F55-CF626B3F93A3}" destId="{559FD2A2-F927-4CC2-BB2E-002FC4FBEFE8}" srcOrd="1" destOrd="0" presId="urn:microsoft.com/office/officeart/2005/8/layout/chevron2"/>
    <dgm:cxn modelId="{B6EC8C59-FDD5-4D3C-AE81-B81D343BE9EF}" type="presParOf" srcId="{5AC42900-2BB4-4112-8346-A1FE43534DB8}" destId="{50EA5C18-A462-453B-8410-6A027DA1E608}" srcOrd="3" destOrd="0" presId="urn:microsoft.com/office/officeart/2005/8/layout/chevron2"/>
    <dgm:cxn modelId="{310B5076-3BF3-47EA-8A90-68E85024BF80}" type="presParOf" srcId="{5AC42900-2BB4-4112-8346-A1FE43534DB8}" destId="{796A464D-EC30-44CE-BD82-7C489C0BEF3C}" srcOrd="4" destOrd="0" presId="urn:microsoft.com/office/officeart/2005/8/layout/chevron2"/>
    <dgm:cxn modelId="{CCC79D63-83B6-425E-B428-4929047F5323}" type="presParOf" srcId="{796A464D-EC30-44CE-BD82-7C489C0BEF3C}" destId="{6238D9CC-423E-43DD-8D44-724002927DBA}" srcOrd="0" destOrd="0" presId="urn:microsoft.com/office/officeart/2005/8/layout/chevron2"/>
    <dgm:cxn modelId="{CBB30BCF-C25D-43C4-982F-0174C175FE40}" type="presParOf" srcId="{796A464D-EC30-44CE-BD82-7C489C0BEF3C}" destId="{6965BCE0-6E03-4AAF-B702-D4866805931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D03476-E7B9-4B2C-9216-A2B4319B2FC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98A71E2-7D3B-4D33-8289-C89BEFA3F980}">
      <dgm:prSet phldrT="[Text]"/>
      <dgm:spPr>
        <a:solidFill>
          <a:srgbClr val="EC671C"/>
        </a:solidFill>
      </dgm:spPr>
      <dgm:t>
        <a:bodyPr/>
        <a:lstStyle/>
        <a:p>
          <a:r>
            <a:rPr lang="cs-CZ" dirty="0"/>
            <a:t>je/bývá tvořeno jedním projektem, může mít i etapy </a:t>
          </a:r>
        </a:p>
      </dgm:t>
    </dgm:pt>
    <dgm:pt modelId="{5AA35D81-F72F-47FD-9B4C-3051092FCC85}" type="parTrans" cxnId="{3D74C5AA-4C73-4694-BAB2-2E8C2DF73FF4}">
      <dgm:prSet/>
      <dgm:spPr/>
      <dgm:t>
        <a:bodyPr/>
        <a:lstStyle/>
        <a:p>
          <a:endParaRPr lang="cs-CZ"/>
        </a:p>
      </dgm:t>
    </dgm:pt>
    <dgm:pt modelId="{79591E85-E002-4FB2-AFD0-D0CB409A15ED}" type="sibTrans" cxnId="{3D74C5AA-4C73-4694-BAB2-2E8C2DF73FF4}">
      <dgm:prSet/>
      <dgm:spPr/>
      <dgm:t>
        <a:bodyPr/>
        <a:lstStyle/>
        <a:p>
          <a:endParaRPr lang="cs-CZ"/>
        </a:p>
      </dgm:t>
    </dgm:pt>
    <dgm:pt modelId="{04E10062-957B-40FA-8652-2329DAC003F7}">
      <dgm:prSet phldrT="[Text]"/>
      <dgm:spPr>
        <a:solidFill>
          <a:srgbClr val="EC671C"/>
        </a:solidFill>
      </dgm:spPr>
      <dgm:t>
        <a:bodyPr/>
        <a:lstStyle/>
        <a:p>
          <a:r>
            <a:rPr lang="cs-CZ" dirty="0"/>
            <a:t>má multiplikační efekty, akceleruje rozvoj v území</a:t>
          </a:r>
        </a:p>
      </dgm:t>
    </dgm:pt>
    <dgm:pt modelId="{07B68205-491D-43CD-B0BC-E1206FA4374E}" type="parTrans" cxnId="{022CFE2F-FA89-472F-A05A-CEEAB91E238F}">
      <dgm:prSet/>
      <dgm:spPr/>
      <dgm:t>
        <a:bodyPr/>
        <a:lstStyle/>
        <a:p>
          <a:endParaRPr lang="cs-CZ"/>
        </a:p>
      </dgm:t>
    </dgm:pt>
    <dgm:pt modelId="{99804676-AFD3-4E98-8DC3-0AF305EFE368}" type="sibTrans" cxnId="{022CFE2F-FA89-472F-A05A-CEEAB91E238F}">
      <dgm:prSet/>
      <dgm:spPr/>
      <dgm:t>
        <a:bodyPr/>
        <a:lstStyle/>
        <a:p>
          <a:endParaRPr lang="cs-CZ"/>
        </a:p>
      </dgm:t>
    </dgm:pt>
    <dgm:pt modelId="{018289EF-71CB-4379-B605-D7141711F4F1}">
      <dgm:prSet phldrT="[Text]"/>
      <dgm:spPr>
        <a:solidFill>
          <a:srgbClr val="EC671C"/>
        </a:solidFill>
      </dgm:spPr>
      <dgm:t>
        <a:bodyPr/>
        <a:lstStyle/>
        <a:p>
          <a:r>
            <a:rPr lang="cs-CZ"/>
            <a:t>má zásadní dopad na území MO/AGL</a:t>
          </a:r>
        </a:p>
      </dgm:t>
    </dgm:pt>
    <dgm:pt modelId="{1D7F0D4B-C27C-4982-A705-B282786EC44E}" type="parTrans" cxnId="{BC2FF129-BB1D-406D-8F6B-0C63C8DC206C}">
      <dgm:prSet/>
      <dgm:spPr/>
      <dgm:t>
        <a:bodyPr/>
        <a:lstStyle/>
        <a:p>
          <a:endParaRPr lang="cs-CZ"/>
        </a:p>
      </dgm:t>
    </dgm:pt>
    <dgm:pt modelId="{038662EB-B5DC-445A-ACA4-6A23D8843639}" type="sibTrans" cxnId="{BC2FF129-BB1D-406D-8F6B-0C63C8DC206C}">
      <dgm:prSet/>
      <dgm:spPr/>
      <dgm:t>
        <a:bodyPr/>
        <a:lstStyle/>
        <a:p>
          <a:endParaRPr lang="cs-CZ"/>
        </a:p>
      </dgm:t>
    </dgm:pt>
    <dgm:pt modelId="{96442C5E-DDCA-4CAE-9F9A-D0C7CF317CAD}">
      <dgm:prSet phldrT="[Text]"/>
      <dgm:spPr>
        <a:solidFill>
          <a:srgbClr val="EC671C"/>
        </a:solidFill>
      </dgm:spPr>
      <dgm:t>
        <a:bodyPr/>
        <a:lstStyle/>
        <a:p>
          <a:r>
            <a:rPr lang="cs-CZ" dirty="0"/>
            <a:t>velká finanční alokace</a:t>
          </a:r>
        </a:p>
      </dgm:t>
    </dgm:pt>
    <dgm:pt modelId="{F9E3C958-B05A-403E-982A-96B7658FE19D}" type="parTrans" cxnId="{619CCFA6-2C64-4E39-9420-F7CF2FB0B48C}">
      <dgm:prSet/>
      <dgm:spPr/>
      <dgm:t>
        <a:bodyPr/>
        <a:lstStyle/>
        <a:p>
          <a:endParaRPr lang="cs-CZ"/>
        </a:p>
      </dgm:t>
    </dgm:pt>
    <dgm:pt modelId="{CEBEBF0B-A203-4BA2-B860-C3D3E3F8CFE6}" type="sibTrans" cxnId="{619CCFA6-2C64-4E39-9420-F7CF2FB0B48C}">
      <dgm:prSet/>
      <dgm:spPr/>
      <dgm:t>
        <a:bodyPr/>
        <a:lstStyle/>
        <a:p>
          <a:endParaRPr lang="cs-CZ"/>
        </a:p>
      </dgm:t>
    </dgm:pt>
    <dgm:pt modelId="{075F7A1A-EF1E-46B6-A3C9-9897995007D1}">
      <dgm:prSet phldrT="[Text]"/>
      <dgm:spPr>
        <a:solidFill>
          <a:srgbClr val="EC671C"/>
        </a:solidFill>
      </dgm:spPr>
      <dgm:t>
        <a:bodyPr/>
        <a:lstStyle/>
        <a:p>
          <a:r>
            <a:rPr lang="cs-CZ" dirty="0"/>
            <a:t>významně naplňuje 1 nebo více opatření Strategie</a:t>
          </a:r>
        </a:p>
      </dgm:t>
    </dgm:pt>
    <dgm:pt modelId="{9DB101D1-46D6-47C5-BE22-30CC7167317E}" type="parTrans" cxnId="{D84FF182-0251-47AE-97B9-35F66C4DFE86}">
      <dgm:prSet/>
      <dgm:spPr/>
      <dgm:t>
        <a:bodyPr/>
        <a:lstStyle/>
        <a:p>
          <a:endParaRPr lang="cs-CZ"/>
        </a:p>
      </dgm:t>
    </dgm:pt>
    <dgm:pt modelId="{E5B0CA75-5F3C-4FE3-B86E-B97C2DA4CC00}" type="sibTrans" cxnId="{D84FF182-0251-47AE-97B9-35F66C4DFE86}">
      <dgm:prSet/>
      <dgm:spPr/>
      <dgm:t>
        <a:bodyPr/>
        <a:lstStyle/>
        <a:p>
          <a:endParaRPr lang="cs-CZ"/>
        </a:p>
      </dgm:t>
    </dgm:pt>
    <dgm:pt modelId="{D88787CA-700F-425A-9BE4-A3361905AF15}" type="pres">
      <dgm:prSet presAssocID="{FBD03476-E7B9-4B2C-9216-A2B4319B2F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9369F0A-DE73-4DA6-8D4D-8C974882ED72}" type="pres">
      <dgm:prSet presAssocID="{298A71E2-7D3B-4D33-8289-C89BEFA3F98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FAC40A-E482-4A32-B000-CC13B6A0A212}" type="pres">
      <dgm:prSet presAssocID="{79591E85-E002-4FB2-AFD0-D0CB409A15ED}" presName="sibTrans" presStyleCnt="0"/>
      <dgm:spPr/>
    </dgm:pt>
    <dgm:pt modelId="{1F84F3FA-8858-4708-8871-1A8AC7FF879C}" type="pres">
      <dgm:prSet presAssocID="{04E10062-957B-40FA-8652-2329DAC003F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431B5A8-D808-4043-91F8-6CB134EBA34F}" type="pres">
      <dgm:prSet presAssocID="{99804676-AFD3-4E98-8DC3-0AF305EFE368}" presName="sibTrans" presStyleCnt="0"/>
      <dgm:spPr/>
    </dgm:pt>
    <dgm:pt modelId="{0F89C480-A07D-4890-A17F-F9FED625DCBC}" type="pres">
      <dgm:prSet presAssocID="{018289EF-71CB-4379-B605-D7141711F4F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C50573-3B66-4F88-BE30-309CB9ACF5CA}" type="pres">
      <dgm:prSet presAssocID="{038662EB-B5DC-445A-ACA4-6A23D8843639}" presName="sibTrans" presStyleCnt="0"/>
      <dgm:spPr/>
    </dgm:pt>
    <dgm:pt modelId="{93625292-8795-47AA-9C6E-15F77F79C9B6}" type="pres">
      <dgm:prSet presAssocID="{96442C5E-DDCA-4CAE-9F9A-D0C7CF317CA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26E8C6A-9506-4FDC-9DD4-027E664997C3}" type="pres">
      <dgm:prSet presAssocID="{CEBEBF0B-A203-4BA2-B860-C3D3E3F8CFE6}" presName="sibTrans" presStyleCnt="0"/>
      <dgm:spPr/>
    </dgm:pt>
    <dgm:pt modelId="{830CC3A7-7D27-4A25-913A-C25BFCD5AE84}" type="pres">
      <dgm:prSet presAssocID="{075F7A1A-EF1E-46B6-A3C9-9897995007D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22CFE2F-FA89-472F-A05A-CEEAB91E238F}" srcId="{FBD03476-E7B9-4B2C-9216-A2B4319B2FCF}" destId="{04E10062-957B-40FA-8652-2329DAC003F7}" srcOrd="1" destOrd="0" parTransId="{07B68205-491D-43CD-B0BC-E1206FA4374E}" sibTransId="{99804676-AFD3-4E98-8DC3-0AF305EFE368}"/>
    <dgm:cxn modelId="{BC2FF129-BB1D-406D-8F6B-0C63C8DC206C}" srcId="{FBD03476-E7B9-4B2C-9216-A2B4319B2FCF}" destId="{018289EF-71CB-4379-B605-D7141711F4F1}" srcOrd="2" destOrd="0" parTransId="{1D7F0D4B-C27C-4982-A705-B282786EC44E}" sibTransId="{038662EB-B5DC-445A-ACA4-6A23D8843639}"/>
    <dgm:cxn modelId="{3D74C5AA-4C73-4694-BAB2-2E8C2DF73FF4}" srcId="{FBD03476-E7B9-4B2C-9216-A2B4319B2FCF}" destId="{298A71E2-7D3B-4D33-8289-C89BEFA3F980}" srcOrd="0" destOrd="0" parTransId="{5AA35D81-F72F-47FD-9B4C-3051092FCC85}" sibTransId="{79591E85-E002-4FB2-AFD0-D0CB409A15ED}"/>
    <dgm:cxn modelId="{48CED86F-BE7C-4770-B500-F15FC900F288}" type="presOf" srcId="{FBD03476-E7B9-4B2C-9216-A2B4319B2FCF}" destId="{D88787CA-700F-425A-9BE4-A3361905AF15}" srcOrd="0" destOrd="0" presId="urn:microsoft.com/office/officeart/2005/8/layout/default"/>
    <dgm:cxn modelId="{A60464F8-FAFB-40EB-BA56-4B004E699BE7}" type="presOf" srcId="{04E10062-957B-40FA-8652-2329DAC003F7}" destId="{1F84F3FA-8858-4708-8871-1A8AC7FF879C}" srcOrd="0" destOrd="0" presId="urn:microsoft.com/office/officeart/2005/8/layout/default"/>
    <dgm:cxn modelId="{7069E5E8-0EF0-4B4A-8AED-D33E80068F14}" type="presOf" srcId="{96442C5E-DDCA-4CAE-9F9A-D0C7CF317CAD}" destId="{93625292-8795-47AA-9C6E-15F77F79C9B6}" srcOrd="0" destOrd="0" presId="urn:microsoft.com/office/officeart/2005/8/layout/default"/>
    <dgm:cxn modelId="{619CCFA6-2C64-4E39-9420-F7CF2FB0B48C}" srcId="{FBD03476-E7B9-4B2C-9216-A2B4319B2FCF}" destId="{96442C5E-DDCA-4CAE-9F9A-D0C7CF317CAD}" srcOrd="3" destOrd="0" parTransId="{F9E3C958-B05A-403E-982A-96B7658FE19D}" sibTransId="{CEBEBF0B-A203-4BA2-B860-C3D3E3F8CFE6}"/>
    <dgm:cxn modelId="{19E085A1-7DA3-48F0-8A6F-D11EAD673E2E}" type="presOf" srcId="{018289EF-71CB-4379-B605-D7141711F4F1}" destId="{0F89C480-A07D-4890-A17F-F9FED625DCBC}" srcOrd="0" destOrd="0" presId="urn:microsoft.com/office/officeart/2005/8/layout/default"/>
    <dgm:cxn modelId="{59151135-523A-4FF9-985C-7D9EEE996279}" type="presOf" srcId="{298A71E2-7D3B-4D33-8289-C89BEFA3F980}" destId="{69369F0A-DE73-4DA6-8D4D-8C974882ED72}" srcOrd="0" destOrd="0" presId="urn:microsoft.com/office/officeart/2005/8/layout/default"/>
    <dgm:cxn modelId="{365181E9-A14F-4C7B-A919-5ACC891DABB5}" type="presOf" srcId="{075F7A1A-EF1E-46B6-A3C9-9897995007D1}" destId="{830CC3A7-7D27-4A25-913A-C25BFCD5AE84}" srcOrd="0" destOrd="0" presId="urn:microsoft.com/office/officeart/2005/8/layout/default"/>
    <dgm:cxn modelId="{D84FF182-0251-47AE-97B9-35F66C4DFE86}" srcId="{FBD03476-E7B9-4B2C-9216-A2B4319B2FCF}" destId="{075F7A1A-EF1E-46B6-A3C9-9897995007D1}" srcOrd="4" destOrd="0" parTransId="{9DB101D1-46D6-47C5-BE22-30CC7167317E}" sibTransId="{E5B0CA75-5F3C-4FE3-B86E-B97C2DA4CC00}"/>
    <dgm:cxn modelId="{2D9F5DEF-B2DC-4C75-A08B-2625B8FAB90A}" type="presParOf" srcId="{D88787CA-700F-425A-9BE4-A3361905AF15}" destId="{69369F0A-DE73-4DA6-8D4D-8C974882ED72}" srcOrd="0" destOrd="0" presId="urn:microsoft.com/office/officeart/2005/8/layout/default"/>
    <dgm:cxn modelId="{483E224A-4022-4E96-9737-4B740F5706F3}" type="presParOf" srcId="{D88787CA-700F-425A-9BE4-A3361905AF15}" destId="{1CFAC40A-E482-4A32-B000-CC13B6A0A212}" srcOrd="1" destOrd="0" presId="urn:microsoft.com/office/officeart/2005/8/layout/default"/>
    <dgm:cxn modelId="{207A177F-55F7-4EA9-AFCB-59ED819657B0}" type="presParOf" srcId="{D88787CA-700F-425A-9BE4-A3361905AF15}" destId="{1F84F3FA-8858-4708-8871-1A8AC7FF879C}" srcOrd="2" destOrd="0" presId="urn:microsoft.com/office/officeart/2005/8/layout/default"/>
    <dgm:cxn modelId="{C902832E-0747-4E3D-9790-DEC067C902DA}" type="presParOf" srcId="{D88787CA-700F-425A-9BE4-A3361905AF15}" destId="{F431B5A8-D808-4043-91F8-6CB134EBA34F}" srcOrd="3" destOrd="0" presId="urn:microsoft.com/office/officeart/2005/8/layout/default"/>
    <dgm:cxn modelId="{9F6C913B-622B-4E79-89E2-C707F466DB40}" type="presParOf" srcId="{D88787CA-700F-425A-9BE4-A3361905AF15}" destId="{0F89C480-A07D-4890-A17F-F9FED625DCBC}" srcOrd="4" destOrd="0" presId="urn:microsoft.com/office/officeart/2005/8/layout/default"/>
    <dgm:cxn modelId="{AE10F8D7-6EA4-4093-BBD1-85371BB0E302}" type="presParOf" srcId="{D88787CA-700F-425A-9BE4-A3361905AF15}" destId="{A8C50573-3B66-4F88-BE30-309CB9ACF5CA}" srcOrd="5" destOrd="0" presId="urn:microsoft.com/office/officeart/2005/8/layout/default"/>
    <dgm:cxn modelId="{AA3357A9-6837-427F-B990-A3271D4BFD9F}" type="presParOf" srcId="{D88787CA-700F-425A-9BE4-A3361905AF15}" destId="{93625292-8795-47AA-9C6E-15F77F79C9B6}" srcOrd="6" destOrd="0" presId="urn:microsoft.com/office/officeart/2005/8/layout/default"/>
    <dgm:cxn modelId="{AE4D2DBF-37F8-47EA-8142-41F78E06012B}" type="presParOf" srcId="{D88787CA-700F-425A-9BE4-A3361905AF15}" destId="{426E8C6A-9506-4FDC-9DD4-027E664997C3}" srcOrd="7" destOrd="0" presId="urn:microsoft.com/office/officeart/2005/8/layout/default"/>
    <dgm:cxn modelId="{CA3C2BA0-A85E-4EC7-B56B-7743AAE38D53}" type="presParOf" srcId="{D88787CA-700F-425A-9BE4-A3361905AF15}" destId="{830CC3A7-7D27-4A25-913A-C25BFCD5AE8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D03476-E7B9-4B2C-9216-A2B4319B2FC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98A71E2-7D3B-4D33-8289-C89BEFA3F980}">
      <dgm:prSet phldrT="[Text]"/>
      <dgm:spPr>
        <a:solidFill>
          <a:srgbClr val="EC671C"/>
        </a:solidFill>
      </dgm:spPr>
      <dgm:t>
        <a:bodyPr/>
        <a:lstStyle/>
        <a:p>
          <a:r>
            <a:rPr lang="cs-CZ" dirty="0"/>
            <a:t>je složeno z více strategických projektů</a:t>
          </a:r>
        </a:p>
      </dgm:t>
    </dgm:pt>
    <dgm:pt modelId="{5AA35D81-F72F-47FD-9B4C-3051092FCC85}" type="parTrans" cxnId="{3D74C5AA-4C73-4694-BAB2-2E8C2DF73FF4}">
      <dgm:prSet/>
      <dgm:spPr/>
      <dgm:t>
        <a:bodyPr/>
        <a:lstStyle/>
        <a:p>
          <a:endParaRPr lang="cs-CZ"/>
        </a:p>
      </dgm:t>
    </dgm:pt>
    <dgm:pt modelId="{79591E85-E002-4FB2-AFD0-D0CB409A15ED}" type="sibTrans" cxnId="{3D74C5AA-4C73-4694-BAB2-2E8C2DF73FF4}">
      <dgm:prSet/>
      <dgm:spPr/>
      <dgm:t>
        <a:bodyPr/>
        <a:lstStyle/>
        <a:p>
          <a:endParaRPr lang="cs-CZ"/>
        </a:p>
      </dgm:t>
    </dgm:pt>
    <dgm:pt modelId="{04E10062-957B-40FA-8652-2329DAC003F7}">
      <dgm:prSet phldrT="[Text]"/>
      <dgm:spPr>
        <a:solidFill>
          <a:srgbClr val="EC671C"/>
        </a:solidFill>
      </dgm:spPr>
      <dgm:t>
        <a:bodyPr/>
        <a:lstStyle/>
        <a:p>
          <a:r>
            <a:rPr lang="cs-CZ" dirty="0"/>
            <a:t>územní nebo tematický charakter nebo integrace přes cílovou skupinu</a:t>
          </a:r>
        </a:p>
      </dgm:t>
    </dgm:pt>
    <dgm:pt modelId="{07B68205-491D-43CD-B0BC-E1206FA4374E}" type="parTrans" cxnId="{022CFE2F-FA89-472F-A05A-CEEAB91E238F}">
      <dgm:prSet/>
      <dgm:spPr/>
      <dgm:t>
        <a:bodyPr/>
        <a:lstStyle/>
        <a:p>
          <a:endParaRPr lang="cs-CZ"/>
        </a:p>
      </dgm:t>
    </dgm:pt>
    <dgm:pt modelId="{99804676-AFD3-4E98-8DC3-0AF305EFE368}" type="sibTrans" cxnId="{022CFE2F-FA89-472F-A05A-CEEAB91E238F}">
      <dgm:prSet/>
      <dgm:spPr/>
      <dgm:t>
        <a:bodyPr/>
        <a:lstStyle/>
        <a:p>
          <a:endParaRPr lang="cs-CZ"/>
        </a:p>
      </dgm:t>
    </dgm:pt>
    <dgm:pt modelId="{018289EF-71CB-4379-B605-D7141711F4F1}">
      <dgm:prSet phldrT="[Text]"/>
      <dgm:spPr>
        <a:solidFill>
          <a:srgbClr val="EC671C"/>
        </a:solidFill>
      </dgm:spPr>
      <dgm:t>
        <a:bodyPr/>
        <a:lstStyle/>
        <a:p>
          <a:r>
            <a:rPr lang="cs-CZ" dirty="0"/>
            <a:t>každý strategický  projekt může být financován </a:t>
          </a:r>
          <a:br>
            <a:rPr lang="cs-CZ" dirty="0"/>
          </a:br>
          <a:r>
            <a:rPr lang="cs-CZ" dirty="0"/>
            <a:t>z jiného zdroje</a:t>
          </a:r>
        </a:p>
      </dgm:t>
    </dgm:pt>
    <dgm:pt modelId="{1D7F0D4B-C27C-4982-A705-B282786EC44E}" type="parTrans" cxnId="{BC2FF129-BB1D-406D-8F6B-0C63C8DC206C}">
      <dgm:prSet/>
      <dgm:spPr/>
      <dgm:t>
        <a:bodyPr/>
        <a:lstStyle/>
        <a:p>
          <a:endParaRPr lang="cs-CZ"/>
        </a:p>
      </dgm:t>
    </dgm:pt>
    <dgm:pt modelId="{038662EB-B5DC-445A-ACA4-6A23D8843639}" type="sibTrans" cxnId="{BC2FF129-BB1D-406D-8F6B-0C63C8DC206C}">
      <dgm:prSet/>
      <dgm:spPr/>
      <dgm:t>
        <a:bodyPr/>
        <a:lstStyle/>
        <a:p>
          <a:endParaRPr lang="cs-CZ"/>
        </a:p>
      </dgm:t>
    </dgm:pt>
    <dgm:pt modelId="{96442C5E-DDCA-4CAE-9F9A-D0C7CF317CAD}">
      <dgm:prSet phldrT="[Text]"/>
      <dgm:spPr>
        <a:solidFill>
          <a:srgbClr val="EC671C"/>
        </a:solidFill>
      </dgm:spPr>
      <dgm:t>
        <a:bodyPr/>
        <a:lstStyle/>
        <a:p>
          <a:r>
            <a:rPr lang="cs-CZ" dirty="0"/>
            <a:t>možná návaznost na realizovaný projekt z období 2014-2020</a:t>
          </a:r>
        </a:p>
      </dgm:t>
    </dgm:pt>
    <dgm:pt modelId="{F9E3C958-B05A-403E-982A-96B7658FE19D}" type="parTrans" cxnId="{619CCFA6-2C64-4E39-9420-F7CF2FB0B48C}">
      <dgm:prSet/>
      <dgm:spPr/>
      <dgm:t>
        <a:bodyPr/>
        <a:lstStyle/>
        <a:p>
          <a:endParaRPr lang="cs-CZ"/>
        </a:p>
      </dgm:t>
    </dgm:pt>
    <dgm:pt modelId="{CEBEBF0B-A203-4BA2-B860-C3D3E3F8CFE6}" type="sibTrans" cxnId="{619CCFA6-2C64-4E39-9420-F7CF2FB0B48C}">
      <dgm:prSet/>
      <dgm:spPr/>
      <dgm:t>
        <a:bodyPr/>
        <a:lstStyle/>
        <a:p>
          <a:endParaRPr lang="cs-CZ"/>
        </a:p>
      </dgm:t>
    </dgm:pt>
    <dgm:pt modelId="{075F7A1A-EF1E-46B6-A3C9-9897995007D1}">
      <dgm:prSet phldrT="[Text]"/>
      <dgm:spPr>
        <a:solidFill>
          <a:srgbClr val="EC671C"/>
        </a:solidFill>
      </dgm:spPr>
      <dgm:t>
        <a:bodyPr/>
        <a:lstStyle/>
        <a:p>
          <a:r>
            <a:rPr lang="cs-CZ"/>
            <a:t>naplňuje zpravidla více opatření Strategie</a:t>
          </a:r>
        </a:p>
      </dgm:t>
    </dgm:pt>
    <dgm:pt modelId="{9DB101D1-46D6-47C5-BE22-30CC7167317E}" type="parTrans" cxnId="{D84FF182-0251-47AE-97B9-35F66C4DFE86}">
      <dgm:prSet/>
      <dgm:spPr/>
      <dgm:t>
        <a:bodyPr/>
        <a:lstStyle/>
        <a:p>
          <a:endParaRPr lang="cs-CZ"/>
        </a:p>
      </dgm:t>
    </dgm:pt>
    <dgm:pt modelId="{E5B0CA75-5F3C-4FE3-B86E-B97C2DA4CC00}" type="sibTrans" cxnId="{D84FF182-0251-47AE-97B9-35F66C4DFE86}">
      <dgm:prSet/>
      <dgm:spPr/>
      <dgm:t>
        <a:bodyPr/>
        <a:lstStyle/>
        <a:p>
          <a:endParaRPr lang="cs-CZ"/>
        </a:p>
      </dgm:t>
    </dgm:pt>
    <dgm:pt modelId="{D88787CA-700F-425A-9BE4-A3361905AF15}" type="pres">
      <dgm:prSet presAssocID="{FBD03476-E7B9-4B2C-9216-A2B4319B2F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9369F0A-DE73-4DA6-8D4D-8C974882ED72}" type="pres">
      <dgm:prSet presAssocID="{298A71E2-7D3B-4D33-8289-C89BEFA3F98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FAC40A-E482-4A32-B000-CC13B6A0A212}" type="pres">
      <dgm:prSet presAssocID="{79591E85-E002-4FB2-AFD0-D0CB409A15ED}" presName="sibTrans" presStyleCnt="0"/>
      <dgm:spPr/>
    </dgm:pt>
    <dgm:pt modelId="{1F84F3FA-8858-4708-8871-1A8AC7FF879C}" type="pres">
      <dgm:prSet presAssocID="{04E10062-957B-40FA-8652-2329DAC003F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431B5A8-D808-4043-91F8-6CB134EBA34F}" type="pres">
      <dgm:prSet presAssocID="{99804676-AFD3-4E98-8DC3-0AF305EFE368}" presName="sibTrans" presStyleCnt="0"/>
      <dgm:spPr/>
    </dgm:pt>
    <dgm:pt modelId="{0F89C480-A07D-4890-A17F-F9FED625DCBC}" type="pres">
      <dgm:prSet presAssocID="{018289EF-71CB-4379-B605-D7141711F4F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C50573-3B66-4F88-BE30-309CB9ACF5CA}" type="pres">
      <dgm:prSet presAssocID="{038662EB-B5DC-445A-ACA4-6A23D8843639}" presName="sibTrans" presStyleCnt="0"/>
      <dgm:spPr/>
    </dgm:pt>
    <dgm:pt modelId="{93625292-8795-47AA-9C6E-15F77F79C9B6}" type="pres">
      <dgm:prSet presAssocID="{96442C5E-DDCA-4CAE-9F9A-D0C7CF317CA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26E8C6A-9506-4FDC-9DD4-027E664997C3}" type="pres">
      <dgm:prSet presAssocID="{CEBEBF0B-A203-4BA2-B860-C3D3E3F8CFE6}" presName="sibTrans" presStyleCnt="0"/>
      <dgm:spPr/>
    </dgm:pt>
    <dgm:pt modelId="{830CC3A7-7D27-4A25-913A-C25BFCD5AE84}" type="pres">
      <dgm:prSet presAssocID="{075F7A1A-EF1E-46B6-A3C9-9897995007D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22CFE2F-FA89-472F-A05A-CEEAB91E238F}" srcId="{FBD03476-E7B9-4B2C-9216-A2B4319B2FCF}" destId="{04E10062-957B-40FA-8652-2329DAC003F7}" srcOrd="1" destOrd="0" parTransId="{07B68205-491D-43CD-B0BC-E1206FA4374E}" sibTransId="{99804676-AFD3-4E98-8DC3-0AF305EFE368}"/>
    <dgm:cxn modelId="{BC2FF129-BB1D-406D-8F6B-0C63C8DC206C}" srcId="{FBD03476-E7B9-4B2C-9216-A2B4319B2FCF}" destId="{018289EF-71CB-4379-B605-D7141711F4F1}" srcOrd="2" destOrd="0" parTransId="{1D7F0D4B-C27C-4982-A705-B282786EC44E}" sibTransId="{038662EB-B5DC-445A-ACA4-6A23D8843639}"/>
    <dgm:cxn modelId="{523C6847-9B9E-4DAF-B766-D1ECDB22CE76}" type="presOf" srcId="{04E10062-957B-40FA-8652-2329DAC003F7}" destId="{1F84F3FA-8858-4708-8871-1A8AC7FF879C}" srcOrd="0" destOrd="0" presId="urn:microsoft.com/office/officeart/2005/8/layout/default"/>
    <dgm:cxn modelId="{C8F9AF90-6DC7-4A29-8C52-39784D60E827}" type="presOf" srcId="{96442C5E-DDCA-4CAE-9F9A-D0C7CF317CAD}" destId="{93625292-8795-47AA-9C6E-15F77F79C9B6}" srcOrd="0" destOrd="0" presId="urn:microsoft.com/office/officeart/2005/8/layout/default"/>
    <dgm:cxn modelId="{480FC712-ECAB-4CDF-B174-D2CD018BDDD6}" type="presOf" srcId="{075F7A1A-EF1E-46B6-A3C9-9897995007D1}" destId="{830CC3A7-7D27-4A25-913A-C25BFCD5AE84}" srcOrd="0" destOrd="0" presId="urn:microsoft.com/office/officeart/2005/8/layout/default"/>
    <dgm:cxn modelId="{198EB2D3-5F8F-4A3C-882C-89C215C0D530}" type="presOf" srcId="{FBD03476-E7B9-4B2C-9216-A2B4319B2FCF}" destId="{D88787CA-700F-425A-9BE4-A3361905AF15}" srcOrd="0" destOrd="0" presId="urn:microsoft.com/office/officeart/2005/8/layout/default"/>
    <dgm:cxn modelId="{3D74C5AA-4C73-4694-BAB2-2E8C2DF73FF4}" srcId="{FBD03476-E7B9-4B2C-9216-A2B4319B2FCF}" destId="{298A71E2-7D3B-4D33-8289-C89BEFA3F980}" srcOrd="0" destOrd="0" parTransId="{5AA35D81-F72F-47FD-9B4C-3051092FCC85}" sibTransId="{79591E85-E002-4FB2-AFD0-D0CB409A15ED}"/>
    <dgm:cxn modelId="{6F4E5A2E-097D-43CB-A709-7D33C95A9E66}" type="presOf" srcId="{018289EF-71CB-4379-B605-D7141711F4F1}" destId="{0F89C480-A07D-4890-A17F-F9FED625DCBC}" srcOrd="0" destOrd="0" presId="urn:microsoft.com/office/officeart/2005/8/layout/default"/>
    <dgm:cxn modelId="{4BA3E837-8F00-4BB1-90AC-0F4C5F280CF1}" type="presOf" srcId="{298A71E2-7D3B-4D33-8289-C89BEFA3F980}" destId="{69369F0A-DE73-4DA6-8D4D-8C974882ED72}" srcOrd="0" destOrd="0" presId="urn:microsoft.com/office/officeart/2005/8/layout/default"/>
    <dgm:cxn modelId="{619CCFA6-2C64-4E39-9420-F7CF2FB0B48C}" srcId="{FBD03476-E7B9-4B2C-9216-A2B4319B2FCF}" destId="{96442C5E-DDCA-4CAE-9F9A-D0C7CF317CAD}" srcOrd="3" destOrd="0" parTransId="{F9E3C958-B05A-403E-982A-96B7658FE19D}" sibTransId="{CEBEBF0B-A203-4BA2-B860-C3D3E3F8CFE6}"/>
    <dgm:cxn modelId="{D84FF182-0251-47AE-97B9-35F66C4DFE86}" srcId="{FBD03476-E7B9-4B2C-9216-A2B4319B2FCF}" destId="{075F7A1A-EF1E-46B6-A3C9-9897995007D1}" srcOrd="4" destOrd="0" parTransId="{9DB101D1-46D6-47C5-BE22-30CC7167317E}" sibTransId="{E5B0CA75-5F3C-4FE3-B86E-B97C2DA4CC00}"/>
    <dgm:cxn modelId="{921B1DA9-57D6-4FD6-908E-BBD0246DEA3F}" type="presParOf" srcId="{D88787CA-700F-425A-9BE4-A3361905AF15}" destId="{69369F0A-DE73-4DA6-8D4D-8C974882ED72}" srcOrd="0" destOrd="0" presId="urn:microsoft.com/office/officeart/2005/8/layout/default"/>
    <dgm:cxn modelId="{88C43AD6-660C-4EFF-9A67-97A89E015E61}" type="presParOf" srcId="{D88787CA-700F-425A-9BE4-A3361905AF15}" destId="{1CFAC40A-E482-4A32-B000-CC13B6A0A212}" srcOrd="1" destOrd="0" presId="urn:microsoft.com/office/officeart/2005/8/layout/default"/>
    <dgm:cxn modelId="{D789991A-4EF2-4CDD-9159-0B74132C445C}" type="presParOf" srcId="{D88787CA-700F-425A-9BE4-A3361905AF15}" destId="{1F84F3FA-8858-4708-8871-1A8AC7FF879C}" srcOrd="2" destOrd="0" presId="urn:microsoft.com/office/officeart/2005/8/layout/default"/>
    <dgm:cxn modelId="{09D48164-2069-4B95-88DB-B57431AD9DA1}" type="presParOf" srcId="{D88787CA-700F-425A-9BE4-A3361905AF15}" destId="{F431B5A8-D808-4043-91F8-6CB134EBA34F}" srcOrd="3" destOrd="0" presId="urn:microsoft.com/office/officeart/2005/8/layout/default"/>
    <dgm:cxn modelId="{2AE5C131-5FEA-4152-A991-D8AF34BBA83D}" type="presParOf" srcId="{D88787CA-700F-425A-9BE4-A3361905AF15}" destId="{0F89C480-A07D-4890-A17F-F9FED625DCBC}" srcOrd="4" destOrd="0" presId="urn:microsoft.com/office/officeart/2005/8/layout/default"/>
    <dgm:cxn modelId="{E8C63537-B2A4-4F29-9250-06F9D7F4BC0A}" type="presParOf" srcId="{D88787CA-700F-425A-9BE4-A3361905AF15}" destId="{A8C50573-3B66-4F88-BE30-309CB9ACF5CA}" srcOrd="5" destOrd="0" presId="urn:microsoft.com/office/officeart/2005/8/layout/default"/>
    <dgm:cxn modelId="{B9957B61-CC21-448C-93C4-FC92C7C2125F}" type="presParOf" srcId="{D88787CA-700F-425A-9BE4-A3361905AF15}" destId="{93625292-8795-47AA-9C6E-15F77F79C9B6}" srcOrd="6" destOrd="0" presId="urn:microsoft.com/office/officeart/2005/8/layout/default"/>
    <dgm:cxn modelId="{327C71FD-5502-4B24-9D8C-D70459367586}" type="presParOf" srcId="{D88787CA-700F-425A-9BE4-A3361905AF15}" destId="{426E8C6A-9506-4FDC-9DD4-027E664997C3}" srcOrd="7" destOrd="0" presId="urn:microsoft.com/office/officeart/2005/8/layout/default"/>
    <dgm:cxn modelId="{05F98E22-8837-4913-A3A1-A9768D2919E3}" type="presParOf" srcId="{D88787CA-700F-425A-9BE4-A3361905AF15}" destId="{830CC3A7-7D27-4A25-913A-C25BFCD5AE8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D03476-E7B9-4B2C-9216-A2B4319B2FC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98A71E2-7D3B-4D33-8289-C89BEFA3F980}">
      <dgm:prSet phldrT="[Text]"/>
      <dgm:spPr>
        <a:solidFill>
          <a:srgbClr val="EC671C"/>
        </a:solidFill>
      </dgm:spPr>
      <dgm:t>
        <a:bodyPr/>
        <a:lstStyle/>
        <a:p>
          <a:r>
            <a:rPr lang="cs-CZ" dirty="0"/>
            <a:t>složeno z více tematicky shodných a nepojmenovaných projektů</a:t>
          </a:r>
        </a:p>
      </dgm:t>
    </dgm:pt>
    <dgm:pt modelId="{5AA35D81-F72F-47FD-9B4C-3051092FCC85}" type="parTrans" cxnId="{3D74C5AA-4C73-4694-BAB2-2E8C2DF73FF4}">
      <dgm:prSet/>
      <dgm:spPr/>
      <dgm:t>
        <a:bodyPr/>
        <a:lstStyle/>
        <a:p>
          <a:endParaRPr lang="cs-CZ"/>
        </a:p>
      </dgm:t>
    </dgm:pt>
    <dgm:pt modelId="{79591E85-E002-4FB2-AFD0-D0CB409A15ED}" type="sibTrans" cxnId="{3D74C5AA-4C73-4694-BAB2-2E8C2DF73FF4}">
      <dgm:prSet/>
      <dgm:spPr/>
      <dgm:t>
        <a:bodyPr/>
        <a:lstStyle/>
        <a:p>
          <a:endParaRPr lang="cs-CZ"/>
        </a:p>
      </dgm:t>
    </dgm:pt>
    <dgm:pt modelId="{04E10062-957B-40FA-8652-2329DAC003F7}">
      <dgm:prSet phldrT="[Text]"/>
      <dgm:spPr>
        <a:solidFill>
          <a:srgbClr val="EC671C"/>
        </a:solidFill>
      </dgm:spPr>
      <dgm:t>
        <a:bodyPr/>
        <a:lstStyle/>
        <a:p>
          <a:r>
            <a:rPr lang="cs-CZ"/>
            <a:t>koordinované řešení konkrétního problému na území aglomerace</a:t>
          </a:r>
        </a:p>
      </dgm:t>
    </dgm:pt>
    <dgm:pt modelId="{07B68205-491D-43CD-B0BC-E1206FA4374E}" type="parTrans" cxnId="{022CFE2F-FA89-472F-A05A-CEEAB91E238F}">
      <dgm:prSet/>
      <dgm:spPr/>
      <dgm:t>
        <a:bodyPr/>
        <a:lstStyle/>
        <a:p>
          <a:endParaRPr lang="cs-CZ"/>
        </a:p>
      </dgm:t>
    </dgm:pt>
    <dgm:pt modelId="{99804676-AFD3-4E98-8DC3-0AF305EFE368}" type="sibTrans" cxnId="{022CFE2F-FA89-472F-A05A-CEEAB91E238F}">
      <dgm:prSet/>
      <dgm:spPr/>
      <dgm:t>
        <a:bodyPr/>
        <a:lstStyle/>
        <a:p>
          <a:endParaRPr lang="cs-CZ"/>
        </a:p>
      </dgm:t>
    </dgm:pt>
    <dgm:pt modelId="{018289EF-71CB-4379-B605-D7141711F4F1}">
      <dgm:prSet phldrT="[Text]"/>
      <dgm:spPr>
        <a:solidFill>
          <a:srgbClr val="EC671C"/>
        </a:solidFill>
      </dgm:spPr>
      <dgm:t>
        <a:bodyPr/>
        <a:lstStyle/>
        <a:p>
          <a:r>
            <a:rPr lang="cs-CZ"/>
            <a:t>financování bývá </a:t>
          </a:r>
          <a:br>
            <a:rPr lang="cs-CZ"/>
          </a:br>
          <a:r>
            <a:rPr lang="cs-CZ"/>
            <a:t>z 1 zdroje</a:t>
          </a:r>
        </a:p>
      </dgm:t>
    </dgm:pt>
    <dgm:pt modelId="{1D7F0D4B-C27C-4982-A705-B282786EC44E}" type="parTrans" cxnId="{BC2FF129-BB1D-406D-8F6B-0C63C8DC206C}">
      <dgm:prSet/>
      <dgm:spPr/>
      <dgm:t>
        <a:bodyPr/>
        <a:lstStyle/>
        <a:p>
          <a:endParaRPr lang="cs-CZ"/>
        </a:p>
      </dgm:t>
    </dgm:pt>
    <dgm:pt modelId="{038662EB-B5DC-445A-ACA4-6A23D8843639}" type="sibTrans" cxnId="{BC2FF129-BB1D-406D-8F6B-0C63C8DC206C}">
      <dgm:prSet/>
      <dgm:spPr/>
      <dgm:t>
        <a:bodyPr/>
        <a:lstStyle/>
        <a:p>
          <a:endParaRPr lang="cs-CZ"/>
        </a:p>
      </dgm:t>
    </dgm:pt>
    <dgm:pt modelId="{96442C5E-DDCA-4CAE-9F9A-D0C7CF317CAD}">
      <dgm:prSet phldrT="[Text]"/>
      <dgm:spPr>
        <a:solidFill>
          <a:srgbClr val="EC671C"/>
        </a:solidFill>
      </dgm:spPr>
      <dgm:t>
        <a:bodyPr/>
        <a:lstStyle/>
        <a:p>
          <a:r>
            <a:rPr lang="cs-CZ" dirty="0"/>
            <a:t>ve Strategii je popsáno jen téma, souhrnná alokace indikátory k naplnění</a:t>
          </a:r>
        </a:p>
      </dgm:t>
    </dgm:pt>
    <dgm:pt modelId="{F9E3C958-B05A-403E-982A-96B7658FE19D}" type="parTrans" cxnId="{619CCFA6-2C64-4E39-9420-F7CF2FB0B48C}">
      <dgm:prSet/>
      <dgm:spPr/>
      <dgm:t>
        <a:bodyPr/>
        <a:lstStyle/>
        <a:p>
          <a:endParaRPr lang="cs-CZ"/>
        </a:p>
      </dgm:t>
    </dgm:pt>
    <dgm:pt modelId="{CEBEBF0B-A203-4BA2-B860-C3D3E3F8CFE6}" type="sibTrans" cxnId="{619CCFA6-2C64-4E39-9420-F7CF2FB0B48C}">
      <dgm:prSet/>
      <dgm:spPr/>
      <dgm:t>
        <a:bodyPr/>
        <a:lstStyle/>
        <a:p>
          <a:endParaRPr lang="cs-CZ"/>
        </a:p>
      </dgm:t>
    </dgm:pt>
    <dgm:pt modelId="{075F7A1A-EF1E-46B6-A3C9-9897995007D1}">
      <dgm:prSet phldrT="[Text]"/>
      <dgm:spPr>
        <a:solidFill>
          <a:srgbClr val="EC671C"/>
        </a:solidFill>
      </dgm:spPr>
      <dgm:t>
        <a:bodyPr/>
        <a:lstStyle/>
        <a:p>
          <a:r>
            <a:rPr lang="cs-CZ" dirty="0"/>
            <a:t>naplňuje zpravidla </a:t>
          </a:r>
          <a:br>
            <a:rPr lang="cs-CZ" dirty="0"/>
          </a:br>
          <a:r>
            <a:rPr lang="cs-CZ" dirty="0"/>
            <a:t>1 opatření Strategie ITI</a:t>
          </a:r>
        </a:p>
      </dgm:t>
    </dgm:pt>
    <dgm:pt modelId="{9DB101D1-46D6-47C5-BE22-30CC7167317E}" type="parTrans" cxnId="{D84FF182-0251-47AE-97B9-35F66C4DFE86}">
      <dgm:prSet/>
      <dgm:spPr/>
      <dgm:t>
        <a:bodyPr/>
        <a:lstStyle/>
        <a:p>
          <a:endParaRPr lang="cs-CZ"/>
        </a:p>
      </dgm:t>
    </dgm:pt>
    <dgm:pt modelId="{E5B0CA75-5F3C-4FE3-B86E-B97C2DA4CC00}" type="sibTrans" cxnId="{D84FF182-0251-47AE-97B9-35F66C4DFE86}">
      <dgm:prSet/>
      <dgm:spPr/>
      <dgm:t>
        <a:bodyPr/>
        <a:lstStyle/>
        <a:p>
          <a:endParaRPr lang="cs-CZ"/>
        </a:p>
      </dgm:t>
    </dgm:pt>
    <dgm:pt modelId="{D88787CA-700F-425A-9BE4-A3361905AF15}" type="pres">
      <dgm:prSet presAssocID="{FBD03476-E7B9-4B2C-9216-A2B4319B2F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9369F0A-DE73-4DA6-8D4D-8C974882ED72}" type="pres">
      <dgm:prSet presAssocID="{298A71E2-7D3B-4D33-8289-C89BEFA3F98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FAC40A-E482-4A32-B000-CC13B6A0A212}" type="pres">
      <dgm:prSet presAssocID="{79591E85-E002-4FB2-AFD0-D0CB409A15ED}" presName="sibTrans" presStyleCnt="0"/>
      <dgm:spPr/>
    </dgm:pt>
    <dgm:pt modelId="{1F84F3FA-8858-4708-8871-1A8AC7FF879C}" type="pres">
      <dgm:prSet presAssocID="{04E10062-957B-40FA-8652-2329DAC003F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431B5A8-D808-4043-91F8-6CB134EBA34F}" type="pres">
      <dgm:prSet presAssocID="{99804676-AFD3-4E98-8DC3-0AF305EFE368}" presName="sibTrans" presStyleCnt="0"/>
      <dgm:spPr/>
    </dgm:pt>
    <dgm:pt modelId="{0F89C480-A07D-4890-A17F-F9FED625DCBC}" type="pres">
      <dgm:prSet presAssocID="{018289EF-71CB-4379-B605-D7141711F4F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C50573-3B66-4F88-BE30-309CB9ACF5CA}" type="pres">
      <dgm:prSet presAssocID="{038662EB-B5DC-445A-ACA4-6A23D8843639}" presName="sibTrans" presStyleCnt="0"/>
      <dgm:spPr/>
    </dgm:pt>
    <dgm:pt modelId="{93625292-8795-47AA-9C6E-15F77F79C9B6}" type="pres">
      <dgm:prSet presAssocID="{96442C5E-DDCA-4CAE-9F9A-D0C7CF317CA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26E8C6A-9506-4FDC-9DD4-027E664997C3}" type="pres">
      <dgm:prSet presAssocID="{CEBEBF0B-A203-4BA2-B860-C3D3E3F8CFE6}" presName="sibTrans" presStyleCnt="0"/>
      <dgm:spPr/>
    </dgm:pt>
    <dgm:pt modelId="{830CC3A7-7D27-4A25-913A-C25BFCD5AE84}" type="pres">
      <dgm:prSet presAssocID="{075F7A1A-EF1E-46B6-A3C9-9897995007D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22CFE2F-FA89-472F-A05A-CEEAB91E238F}" srcId="{FBD03476-E7B9-4B2C-9216-A2B4319B2FCF}" destId="{04E10062-957B-40FA-8652-2329DAC003F7}" srcOrd="1" destOrd="0" parTransId="{07B68205-491D-43CD-B0BC-E1206FA4374E}" sibTransId="{99804676-AFD3-4E98-8DC3-0AF305EFE368}"/>
    <dgm:cxn modelId="{BC2FF129-BB1D-406D-8F6B-0C63C8DC206C}" srcId="{FBD03476-E7B9-4B2C-9216-A2B4319B2FCF}" destId="{018289EF-71CB-4379-B605-D7141711F4F1}" srcOrd="2" destOrd="0" parTransId="{1D7F0D4B-C27C-4982-A705-B282786EC44E}" sibTransId="{038662EB-B5DC-445A-ACA4-6A23D8843639}"/>
    <dgm:cxn modelId="{3D74C5AA-4C73-4694-BAB2-2E8C2DF73FF4}" srcId="{FBD03476-E7B9-4B2C-9216-A2B4319B2FCF}" destId="{298A71E2-7D3B-4D33-8289-C89BEFA3F980}" srcOrd="0" destOrd="0" parTransId="{5AA35D81-F72F-47FD-9B4C-3051092FCC85}" sibTransId="{79591E85-E002-4FB2-AFD0-D0CB409A15ED}"/>
    <dgm:cxn modelId="{99700299-306C-463A-87B3-00E6DF0CE0F9}" type="presOf" srcId="{298A71E2-7D3B-4D33-8289-C89BEFA3F980}" destId="{69369F0A-DE73-4DA6-8D4D-8C974882ED72}" srcOrd="0" destOrd="0" presId="urn:microsoft.com/office/officeart/2005/8/layout/default"/>
    <dgm:cxn modelId="{055969D7-CAC8-4C7C-A8FD-584491E33426}" type="presOf" srcId="{FBD03476-E7B9-4B2C-9216-A2B4319B2FCF}" destId="{D88787CA-700F-425A-9BE4-A3361905AF15}" srcOrd="0" destOrd="0" presId="urn:microsoft.com/office/officeart/2005/8/layout/default"/>
    <dgm:cxn modelId="{9D642A3F-8D22-4CDC-9A5E-C9DB0BAA2F08}" type="presOf" srcId="{96442C5E-DDCA-4CAE-9F9A-D0C7CF317CAD}" destId="{93625292-8795-47AA-9C6E-15F77F79C9B6}" srcOrd="0" destOrd="0" presId="urn:microsoft.com/office/officeart/2005/8/layout/default"/>
    <dgm:cxn modelId="{619CCFA6-2C64-4E39-9420-F7CF2FB0B48C}" srcId="{FBD03476-E7B9-4B2C-9216-A2B4319B2FCF}" destId="{96442C5E-DDCA-4CAE-9F9A-D0C7CF317CAD}" srcOrd="3" destOrd="0" parTransId="{F9E3C958-B05A-403E-982A-96B7658FE19D}" sibTransId="{CEBEBF0B-A203-4BA2-B860-C3D3E3F8CFE6}"/>
    <dgm:cxn modelId="{6467BC1B-E661-4470-845F-4C944A7B3104}" type="presOf" srcId="{075F7A1A-EF1E-46B6-A3C9-9897995007D1}" destId="{830CC3A7-7D27-4A25-913A-C25BFCD5AE84}" srcOrd="0" destOrd="0" presId="urn:microsoft.com/office/officeart/2005/8/layout/default"/>
    <dgm:cxn modelId="{DB7B46BF-1334-4882-9F8D-102555B66060}" type="presOf" srcId="{018289EF-71CB-4379-B605-D7141711F4F1}" destId="{0F89C480-A07D-4890-A17F-F9FED625DCBC}" srcOrd="0" destOrd="0" presId="urn:microsoft.com/office/officeart/2005/8/layout/default"/>
    <dgm:cxn modelId="{0710AB4A-4D01-4573-9E90-A7DB18F5016F}" type="presOf" srcId="{04E10062-957B-40FA-8652-2329DAC003F7}" destId="{1F84F3FA-8858-4708-8871-1A8AC7FF879C}" srcOrd="0" destOrd="0" presId="urn:microsoft.com/office/officeart/2005/8/layout/default"/>
    <dgm:cxn modelId="{D84FF182-0251-47AE-97B9-35F66C4DFE86}" srcId="{FBD03476-E7B9-4B2C-9216-A2B4319B2FCF}" destId="{075F7A1A-EF1E-46B6-A3C9-9897995007D1}" srcOrd="4" destOrd="0" parTransId="{9DB101D1-46D6-47C5-BE22-30CC7167317E}" sibTransId="{E5B0CA75-5F3C-4FE3-B86E-B97C2DA4CC00}"/>
    <dgm:cxn modelId="{867BEEC2-542A-49FF-9B6C-D3390C73D056}" type="presParOf" srcId="{D88787CA-700F-425A-9BE4-A3361905AF15}" destId="{69369F0A-DE73-4DA6-8D4D-8C974882ED72}" srcOrd="0" destOrd="0" presId="urn:microsoft.com/office/officeart/2005/8/layout/default"/>
    <dgm:cxn modelId="{E2E52604-5C0E-4712-9325-876BE65F8D7B}" type="presParOf" srcId="{D88787CA-700F-425A-9BE4-A3361905AF15}" destId="{1CFAC40A-E482-4A32-B000-CC13B6A0A212}" srcOrd="1" destOrd="0" presId="urn:microsoft.com/office/officeart/2005/8/layout/default"/>
    <dgm:cxn modelId="{6244BE78-F90F-478D-9EDD-1A1D8207F858}" type="presParOf" srcId="{D88787CA-700F-425A-9BE4-A3361905AF15}" destId="{1F84F3FA-8858-4708-8871-1A8AC7FF879C}" srcOrd="2" destOrd="0" presId="urn:microsoft.com/office/officeart/2005/8/layout/default"/>
    <dgm:cxn modelId="{E2F55E5F-D05F-47E8-9639-9348A34CC685}" type="presParOf" srcId="{D88787CA-700F-425A-9BE4-A3361905AF15}" destId="{F431B5A8-D808-4043-91F8-6CB134EBA34F}" srcOrd="3" destOrd="0" presId="urn:microsoft.com/office/officeart/2005/8/layout/default"/>
    <dgm:cxn modelId="{32C45D24-6435-4C03-A563-E62046A04B24}" type="presParOf" srcId="{D88787CA-700F-425A-9BE4-A3361905AF15}" destId="{0F89C480-A07D-4890-A17F-F9FED625DCBC}" srcOrd="4" destOrd="0" presId="urn:microsoft.com/office/officeart/2005/8/layout/default"/>
    <dgm:cxn modelId="{4ABA2E75-7873-434C-BD8C-140145600165}" type="presParOf" srcId="{D88787CA-700F-425A-9BE4-A3361905AF15}" destId="{A8C50573-3B66-4F88-BE30-309CB9ACF5CA}" srcOrd="5" destOrd="0" presId="urn:microsoft.com/office/officeart/2005/8/layout/default"/>
    <dgm:cxn modelId="{3D5D8DFC-AA48-4345-9313-E3176A78BFD3}" type="presParOf" srcId="{D88787CA-700F-425A-9BE4-A3361905AF15}" destId="{93625292-8795-47AA-9C6E-15F77F79C9B6}" srcOrd="6" destOrd="0" presId="urn:microsoft.com/office/officeart/2005/8/layout/default"/>
    <dgm:cxn modelId="{9B2EE4CF-B3B6-4C9C-996D-B1B3C712BD65}" type="presParOf" srcId="{D88787CA-700F-425A-9BE4-A3361905AF15}" destId="{426E8C6A-9506-4FDC-9DD4-027E664997C3}" srcOrd="7" destOrd="0" presId="urn:microsoft.com/office/officeart/2005/8/layout/default"/>
    <dgm:cxn modelId="{DAE1A59F-5C15-4BCB-9207-85F567D4EB85}" type="presParOf" srcId="{D88787CA-700F-425A-9BE4-A3361905AF15}" destId="{830CC3A7-7D27-4A25-913A-C25BFCD5AE8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E428D-1C0A-4E1F-AA74-9E5A84EE013B}">
      <dsp:nvSpPr>
        <dsp:cNvPr id="0" name=""/>
        <dsp:cNvSpPr/>
      </dsp:nvSpPr>
      <dsp:spPr>
        <a:xfrm rot="5400000">
          <a:off x="-194616" y="195761"/>
          <a:ext cx="1297444" cy="908211"/>
        </a:xfrm>
        <a:prstGeom prst="chevron">
          <a:avLst/>
        </a:prstGeom>
        <a:solidFill>
          <a:srgbClr val="E0E5D4"/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 </a:t>
          </a:r>
          <a:endParaRPr lang="cs-CZ" sz="2700" kern="1200" dirty="0"/>
        </a:p>
      </dsp:txBody>
      <dsp:txXfrm rot="-5400000">
        <a:off x="1" y="455251"/>
        <a:ext cx="908211" cy="389233"/>
      </dsp:txXfrm>
    </dsp:sp>
    <dsp:sp modelId="{8D7AE910-37D4-417A-9383-2CB684D3A16F}">
      <dsp:nvSpPr>
        <dsp:cNvPr id="0" name=""/>
        <dsp:cNvSpPr/>
      </dsp:nvSpPr>
      <dsp:spPr>
        <a:xfrm rot="5400000">
          <a:off x="5656721" y="-4747365"/>
          <a:ext cx="843339" cy="103403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smtClean="0"/>
            <a:t>Aktualizace  analytické části integrované strategie v roce 2018</a:t>
          </a:r>
          <a:endParaRPr lang="cs-CZ" sz="2000" kern="1200" dirty="0"/>
        </a:p>
      </dsp:txBody>
      <dsp:txXfrm rot="-5400000">
        <a:off x="908211" y="42313"/>
        <a:ext cx="10299191" cy="761003"/>
      </dsp:txXfrm>
    </dsp:sp>
    <dsp:sp modelId="{D8EA1F3B-106E-40CA-89D6-5274C567C8A9}">
      <dsp:nvSpPr>
        <dsp:cNvPr id="0" name=""/>
        <dsp:cNvSpPr/>
      </dsp:nvSpPr>
      <dsp:spPr>
        <a:xfrm rot="5400000">
          <a:off x="-194616" y="1346993"/>
          <a:ext cx="1297444" cy="908211"/>
        </a:xfrm>
        <a:prstGeom prst="chevron">
          <a:avLst/>
        </a:prstGeom>
        <a:solidFill>
          <a:srgbClr val="E0E5D4"/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700" kern="1200" dirty="0"/>
        </a:p>
      </dsp:txBody>
      <dsp:txXfrm rot="-5400000">
        <a:off x="1" y="1606483"/>
        <a:ext cx="908211" cy="389233"/>
      </dsp:txXfrm>
    </dsp:sp>
    <dsp:sp modelId="{559FD2A2-F927-4CC2-BB2E-002FC4FBEFE8}">
      <dsp:nvSpPr>
        <dsp:cNvPr id="0" name=""/>
        <dsp:cNvSpPr/>
      </dsp:nvSpPr>
      <dsp:spPr>
        <a:xfrm rot="5400000">
          <a:off x="5656721" y="-3596133"/>
          <a:ext cx="843339" cy="103403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smtClean="0"/>
            <a:t>Na přelomu roku byl zpracován Atlas Olomoucké aglomerace</a:t>
          </a:r>
          <a:endParaRPr lang="cs-CZ" sz="2000" kern="1200" dirty="0"/>
        </a:p>
      </dsp:txBody>
      <dsp:txXfrm rot="-5400000">
        <a:off x="908211" y="1193545"/>
        <a:ext cx="10299191" cy="761003"/>
      </dsp:txXfrm>
    </dsp:sp>
    <dsp:sp modelId="{6238D9CC-423E-43DD-8D44-724002927DBA}">
      <dsp:nvSpPr>
        <dsp:cNvPr id="0" name=""/>
        <dsp:cNvSpPr/>
      </dsp:nvSpPr>
      <dsp:spPr>
        <a:xfrm rot="5400000">
          <a:off x="-194616" y="2498224"/>
          <a:ext cx="1297444" cy="908211"/>
        </a:xfrm>
        <a:prstGeom prst="chevron">
          <a:avLst/>
        </a:prstGeom>
        <a:solidFill>
          <a:srgbClr val="E0E5D4"/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700" kern="1200" dirty="0"/>
        </a:p>
      </dsp:txBody>
      <dsp:txXfrm rot="-5400000">
        <a:off x="1" y="2757714"/>
        <a:ext cx="908211" cy="389233"/>
      </dsp:txXfrm>
    </dsp:sp>
    <dsp:sp modelId="{6965BCE0-6E03-4AAF-B702-D48668059312}">
      <dsp:nvSpPr>
        <dsp:cNvPr id="0" name=""/>
        <dsp:cNvSpPr/>
      </dsp:nvSpPr>
      <dsp:spPr>
        <a:xfrm rot="5400000">
          <a:off x="5656721" y="-2444902"/>
          <a:ext cx="843339" cy="103403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smtClean="0"/>
            <a:t>V průběhu roku 2019 byly sesbírány první seznamy strategických projektů na území aglomerace</a:t>
          </a:r>
          <a:endParaRPr lang="cs-CZ" sz="2000" kern="1200" dirty="0"/>
        </a:p>
      </dsp:txBody>
      <dsp:txXfrm rot="-5400000">
        <a:off x="908211" y="2344776"/>
        <a:ext cx="10299191" cy="761003"/>
      </dsp:txXfrm>
    </dsp:sp>
    <dsp:sp modelId="{13F252F4-7F4B-4B67-BE9F-AA79DF573047}">
      <dsp:nvSpPr>
        <dsp:cNvPr id="0" name=""/>
        <dsp:cNvSpPr/>
      </dsp:nvSpPr>
      <dsp:spPr>
        <a:xfrm rot="5400000">
          <a:off x="-194616" y="3649455"/>
          <a:ext cx="1297444" cy="908211"/>
        </a:xfrm>
        <a:prstGeom prst="chevron">
          <a:avLst/>
        </a:prstGeom>
        <a:solidFill>
          <a:srgbClr val="E0E5D4"/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700" kern="1200" dirty="0" smtClean="0"/>
            <a:t> </a:t>
          </a:r>
          <a:endParaRPr lang="cs-CZ" sz="2700" kern="1200" dirty="0"/>
        </a:p>
      </dsp:txBody>
      <dsp:txXfrm rot="-5400000">
        <a:off x="1" y="3908945"/>
        <a:ext cx="908211" cy="389233"/>
      </dsp:txXfrm>
    </dsp:sp>
    <dsp:sp modelId="{055FDB69-6CAB-4941-B89C-7973EE836EC7}">
      <dsp:nvSpPr>
        <dsp:cNvPr id="0" name=""/>
        <dsp:cNvSpPr/>
      </dsp:nvSpPr>
      <dsp:spPr>
        <a:xfrm rot="5400000">
          <a:off x="5656721" y="-1293671"/>
          <a:ext cx="843339" cy="103403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smtClean="0"/>
            <a:t>Díky kvalitní spolupráci s ŘO OP byly projekty projednány ve 2 kolech</a:t>
          </a:r>
          <a:endParaRPr lang="cs-CZ" sz="2000" kern="1200" dirty="0"/>
        </a:p>
      </dsp:txBody>
      <dsp:txXfrm rot="-5400000">
        <a:off x="908211" y="3496007"/>
        <a:ext cx="10299191" cy="761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E428D-1C0A-4E1F-AA74-9E5A84EE013B}">
      <dsp:nvSpPr>
        <dsp:cNvPr id="0" name=""/>
        <dsp:cNvSpPr/>
      </dsp:nvSpPr>
      <dsp:spPr>
        <a:xfrm rot="5400000">
          <a:off x="-256935" y="257325"/>
          <a:ext cx="1712905" cy="1199033"/>
        </a:xfrm>
        <a:prstGeom prst="chevron">
          <a:avLst/>
        </a:prstGeom>
        <a:solidFill>
          <a:srgbClr val="E0E5D4"/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 rot="-5400000">
        <a:off x="2" y="599906"/>
        <a:ext cx="1199033" cy="513872"/>
      </dsp:txXfrm>
    </dsp:sp>
    <dsp:sp modelId="{8D7AE910-37D4-417A-9383-2CB684D3A16F}">
      <dsp:nvSpPr>
        <dsp:cNvPr id="0" name=""/>
        <dsp:cNvSpPr/>
      </dsp:nvSpPr>
      <dsp:spPr>
        <a:xfrm rot="5400000">
          <a:off x="5667108" y="-4467684"/>
          <a:ext cx="1113388" cy="100495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smtClean="0"/>
            <a:t>Vyhlášení veřejné zakázky na zpracování </a:t>
          </a:r>
          <a:r>
            <a:rPr lang="cs-CZ" sz="2000" kern="1200" dirty="0" err="1" smtClean="0"/>
            <a:t>ISg</a:t>
          </a:r>
          <a:endParaRPr lang="cs-CZ" sz="2000" kern="1200" dirty="0"/>
        </a:p>
      </dsp:txBody>
      <dsp:txXfrm rot="-5400000">
        <a:off x="1199034" y="54741"/>
        <a:ext cx="9995186" cy="1004686"/>
      </dsp:txXfrm>
    </dsp:sp>
    <dsp:sp modelId="{D8EA1F3B-106E-40CA-89D6-5274C567C8A9}">
      <dsp:nvSpPr>
        <dsp:cNvPr id="0" name=""/>
        <dsp:cNvSpPr/>
      </dsp:nvSpPr>
      <dsp:spPr>
        <a:xfrm rot="5400000">
          <a:off x="-256935" y="1777197"/>
          <a:ext cx="1712905" cy="1199033"/>
        </a:xfrm>
        <a:prstGeom prst="chevron">
          <a:avLst/>
        </a:prstGeom>
        <a:solidFill>
          <a:srgbClr val="E0E5D4"/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3500" kern="1200" dirty="0"/>
        </a:p>
      </dsp:txBody>
      <dsp:txXfrm rot="-5400000">
        <a:off x="2" y="2119778"/>
        <a:ext cx="1199033" cy="513872"/>
      </dsp:txXfrm>
    </dsp:sp>
    <dsp:sp modelId="{559FD2A2-F927-4CC2-BB2E-002FC4FBEFE8}">
      <dsp:nvSpPr>
        <dsp:cNvPr id="0" name=""/>
        <dsp:cNvSpPr/>
      </dsp:nvSpPr>
      <dsp:spPr>
        <a:xfrm rot="5400000">
          <a:off x="5667108" y="-2947812"/>
          <a:ext cx="1113388" cy="100495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b="1" i="1" kern="1200" dirty="0" smtClean="0"/>
            <a:t>prosinec 2020 </a:t>
          </a:r>
          <a:r>
            <a:rPr lang="cs-CZ" sz="2000" kern="1200" dirty="0" smtClean="0"/>
            <a:t>– první pracovní verze koncepční části ISg21+ zpracované dodavatelem</a:t>
          </a:r>
          <a:endParaRPr lang="cs-CZ" sz="2000" kern="1200" dirty="0"/>
        </a:p>
      </dsp:txBody>
      <dsp:txXfrm rot="-5400000">
        <a:off x="1199034" y="1574613"/>
        <a:ext cx="9995186" cy="1004686"/>
      </dsp:txXfrm>
    </dsp:sp>
    <dsp:sp modelId="{6238D9CC-423E-43DD-8D44-724002927DBA}">
      <dsp:nvSpPr>
        <dsp:cNvPr id="0" name=""/>
        <dsp:cNvSpPr/>
      </dsp:nvSpPr>
      <dsp:spPr>
        <a:xfrm rot="5400000">
          <a:off x="-256935" y="3297069"/>
          <a:ext cx="1712905" cy="1199033"/>
        </a:xfrm>
        <a:prstGeom prst="chevron">
          <a:avLst/>
        </a:prstGeom>
        <a:solidFill>
          <a:srgbClr val="E0E5D4"/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3500" kern="1200" dirty="0"/>
        </a:p>
      </dsp:txBody>
      <dsp:txXfrm rot="-5400000">
        <a:off x="2" y="3639650"/>
        <a:ext cx="1199033" cy="513872"/>
      </dsp:txXfrm>
    </dsp:sp>
    <dsp:sp modelId="{6965BCE0-6E03-4AAF-B702-D48668059312}">
      <dsp:nvSpPr>
        <dsp:cNvPr id="0" name=""/>
        <dsp:cNvSpPr/>
      </dsp:nvSpPr>
      <dsp:spPr>
        <a:xfrm rot="5400000">
          <a:off x="5667108" y="-1427940"/>
          <a:ext cx="1113388" cy="100495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0E5D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b="1" i="1" kern="1200" dirty="0" smtClean="0"/>
            <a:t>1. polovina 2021 </a:t>
          </a:r>
          <a:r>
            <a:rPr lang="cs-CZ" sz="2000" kern="1200" dirty="0" smtClean="0"/>
            <a:t>– dokončení přípravy ISg21+ a schválení ISg21+ v zastupitelstvech </a:t>
          </a:r>
          <a:endParaRPr lang="cs-CZ" sz="2000" kern="1200" dirty="0"/>
        </a:p>
      </dsp:txBody>
      <dsp:txXfrm rot="-5400000">
        <a:off x="1199034" y="3094485"/>
        <a:ext cx="9995186" cy="10046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69F0A-DE73-4DA6-8D4D-8C974882ED72}">
      <dsp:nvSpPr>
        <dsp:cNvPr id="0" name=""/>
        <dsp:cNvSpPr/>
      </dsp:nvSpPr>
      <dsp:spPr>
        <a:xfrm>
          <a:off x="0" y="522386"/>
          <a:ext cx="2339578" cy="1403746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/>
            <a:t>je/bývá tvořeno jedním projektem, může mít i etapy </a:t>
          </a:r>
        </a:p>
      </dsp:txBody>
      <dsp:txXfrm>
        <a:off x="0" y="522386"/>
        <a:ext cx="2339578" cy="1403746"/>
      </dsp:txXfrm>
    </dsp:sp>
    <dsp:sp modelId="{1F84F3FA-8858-4708-8871-1A8AC7FF879C}">
      <dsp:nvSpPr>
        <dsp:cNvPr id="0" name=""/>
        <dsp:cNvSpPr/>
      </dsp:nvSpPr>
      <dsp:spPr>
        <a:xfrm>
          <a:off x="2573535" y="522386"/>
          <a:ext cx="2339578" cy="1403746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/>
            <a:t>má multiplikační efekty, akceleruje rozvoj v území</a:t>
          </a:r>
        </a:p>
      </dsp:txBody>
      <dsp:txXfrm>
        <a:off x="2573535" y="522386"/>
        <a:ext cx="2339578" cy="1403746"/>
      </dsp:txXfrm>
    </dsp:sp>
    <dsp:sp modelId="{0F89C480-A07D-4890-A17F-F9FED625DCBC}">
      <dsp:nvSpPr>
        <dsp:cNvPr id="0" name=""/>
        <dsp:cNvSpPr/>
      </dsp:nvSpPr>
      <dsp:spPr>
        <a:xfrm>
          <a:off x="5147071" y="522386"/>
          <a:ext cx="2339578" cy="1403746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/>
            <a:t>má zásadní dopad na území MO/AGL</a:t>
          </a:r>
        </a:p>
      </dsp:txBody>
      <dsp:txXfrm>
        <a:off x="5147071" y="522386"/>
        <a:ext cx="2339578" cy="1403746"/>
      </dsp:txXfrm>
    </dsp:sp>
    <dsp:sp modelId="{93625292-8795-47AA-9C6E-15F77F79C9B6}">
      <dsp:nvSpPr>
        <dsp:cNvPr id="0" name=""/>
        <dsp:cNvSpPr/>
      </dsp:nvSpPr>
      <dsp:spPr>
        <a:xfrm>
          <a:off x="1286767" y="2160091"/>
          <a:ext cx="2339578" cy="1403746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/>
            <a:t>velká finanční alokace</a:t>
          </a:r>
        </a:p>
      </dsp:txBody>
      <dsp:txXfrm>
        <a:off x="1286767" y="2160091"/>
        <a:ext cx="2339578" cy="1403746"/>
      </dsp:txXfrm>
    </dsp:sp>
    <dsp:sp modelId="{830CC3A7-7D27-4A25-913A-C25BFCD5AE84}">
      <dsp:nvSpPr>
        <dsp:cNvPr id="0" name=""/>
        <dsp:cNvSpPr/>
      </dsp:nvSpPr>
      <dsp:spPr>
        <a:xfrm>
          <a:off x="3860303" y="2160091"/>
          <a:ext cx="2339578" cy="1403746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/>
            <a:t>významně naplňuje 1 nebo více opatření Strategie</a:t>
          </a:r>
        </a:p>
      </dsp:txBody>
      <dsp:txXfrm>
        <a:off x="3860303" y="2160091"/>
        <a:ext cx="2339578" cy="14037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69F0A-DE73-4DA6-8D4D-8C974882ED72}">
      <dsp:nvSpPr>
        <dsp:cNvPr id="0" name=""/>
        <dsp:cNvSpPr/>
      </dsp:nvSpPr>
      <dsp:spPr>
        <a:xfrm>
          <a:off x="0" y="522000"/>
          <a:ext cx="2340000" cy="1404000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je složeno z více strategických projektů</a:t>
          </a:r>
        </a:p>
      </dsp:txBody>
      <dsp:txXfrm>
        <a:off x="0" y="522000"/>
        <a:ext cx="2340000" cy="1404000"/>
      </dsp:txXfrm>
    </dsp:sp>
    <dsp:sp modelId="{1F84F3FA-8858-4708-8871-1A8AC7FF879C}">
      <dsp:nvSpPr>
        <dsp:cNvPr id="0" name=""/>
        <dsp:cNvSpPr/>
      </dsp:nvSpPr>
      <dsp:spPr>
        <a:xfrm>
          <a:off x="2574000" y="522000"/>
          <a:ext cx="2340000" cy="1404000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územní nebo tematický charakter nebo integrace přes cílovou skupinu</a:t>
          </a:r>
        </a:p>
      </dsp:txBody>
      <dsp:txXfrm>
        <a:off x="2574000" y="522000"/>
        <a:ext cx="2340000" cy="1404000"/>
      </dsp:txXfrm>
    </dsp:sp>
    <dsp:sp modelId="{0F89C480-A07D-4890-A17F-F9FED625DCBC}">
      <dsp:nvSpPr>
        <dsp:cNvPr id="0" name=""/>
        <dsp:cNvSpPr/>
      </dsp:nvSpPr>
      <dsp:spPr>
        <a:xfrm>
          <a:off x="5148000" y="522000"/>
          <a:ext cx="2340000" cy="1404000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každý strategický  projekt může být financován </a:t>
          </a:r>
          <a:br>
            <a:rPr lang="cs-CZ" sz="1900" kern="1200" dirty="0"/>
          </a:br>
          <a:r>
            <a:rPr lang="cs-CZ" sz="1900" kern="1200" dirty="0"/>
            <a:t>z jiného zdroje</a:t>
          </a:r>
        </a:p>
      </dsp:txBody>
      <dsp:txXfrm>
        <a:off x="5148000" y="522000"/>
        <a:ext cx="2340000" cy="1404000"/>
      </dsp:txXfrm>
    </dsp:sp>
    <dsp:sp modelId="{93625292-8795-47AA-9C6E-15F77F79C9B6}">
      <dsp:nvSpPr>
        <dsp:cNvPr id="0" name=""/>
        <dsp:cNvSpPr/>
      </dsp:nvSpPr>
      <dsp:spPr>
        <a:xfrm>
          <a:off x="1287000" y="2160000"/>
          <a:ext cx="2340000" cy="1404000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možná návaznost na realizovaný projekt z období 2014-2020</a:t>
          </a:r>
        </a:p>
      </dsp:txBody>
      <dsp:txXfrm>
        <a:off x="1287000" y="2160000"/>
        <a:ext cx="2340000" cy="1404000"/>
      </dsp:txXfrm>
    </dsp:sp>
    <dsp:sp modelId="{830CC3A7-7D27-4A25-913A-C25BFCD5AE84}">
      <dsp:nvSpPr>
        <dsp:cNvPr id="0" name=""/>
        <dsp:cNvSpPr/>
      </dsp:nvSpPr>
      <dsp:spPr>
        <a:xfrm>
          <a:off x="3861000" y="2160000"/>
          <a:ext cx="2340000" cy="1404000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naplňuje zpravidla více opatření Strategie</a:t>
          </a:r>
        </a:p>
      </dsp:txBody>
      <dsp:txXfrm>
        <a:off x="3861000" y="2160000"/>
        <a:ext cx="2340000" cy="1404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69F0A-DE73-4DA6-8D4D-8C974882ED72}">
      <dsp:nvSpPr>
        <dsp:cNvPr id="0" name=""/>
        <dsp:cNvSpPr/>
      </dsp:nvSpPr>
      <dsp:spPr>
        <a:xfrm>
          <a:off x="0" y="522000"/>
          <a:ext cx="2340000" cy="1404000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složeno z více tematicky shodných a nepojmenovaných projektů</a:t>
          </a:r>
        </a:p>
      </dsp:txBody>
      <dsp:txXfrm>
        <a:off x="0" y="522000"/>
        <a:ext cx="2340000" cy="1404000"/>
      </dsp:txXfrm>
    </dsp:sp>
    <dsp:sp modelId="{1F84F3FA-8858-4708-8871-1A8AC7FF879C}">
      <dsp:nvSpPr>
        <dsp:cNvPr id="0" name=""/>
        <dsp:cNvSpPr/>
      </dsp:nvSpPr>
      <dsp:spPr>
        <a:xfrm>
          <a:off x="2574000" y="522000"/>
          <a:ext cx="2340000" cy="1404000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koordinované řešení konkrétního problému na území aglomerace</a:t>
          </a:r>
        </a:p>
      </dsp:txBody>
      <dsp:txXfrm>
        <a:off x="2574000" y="522000"/>
        <a:ext cx="2340000" cy="1404000"/>
      </dsp:txXfrm>
    </dsp:sp>
    <dsp:sp modelId="{0F89C480-A07D-4890-A17F-F9FED625DCBC}">
      <dsp:nvSpPr>
        <dsp:cNvPr id="0" name=""/>
        <dsp:cNvSpPr/>
      </dsp:nvSpPr>
      <dsp:spPr>
        <a:xfrm>
          <a:off x="5148000" y="522000"/>
          <a:ext cx="2340000" cy="1404000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financování bývá </a:t>
          </a:r>
          <a:br>
            <a:rPr lang="cs-CZ" sz="1900" kern="1200"/>
          </a:br>
          <a:r>
            <a:rPr lang="cs-CZ" sz="1900" kern="1200"/>
            <a:t>z 1 zdroje</a:t>
          </a:r>
        </a:p>
      </dsp:txBody>
      <dsp:txXfrm>
        <a:off x="5148000" y="522000"/>
        <a:ext cx="2340000" cy="1404000"/>
      </dsp:txXfrm>
    </dsp:sp>
    <dsp:sp modelId="{93625292-8795-47AA-9C6E-15F77F79C9B6}">
      <dsp:nvSpPr>
        <dsp:cNvPr id="0" name=""/>
        <dsp:cNvSpPr/>
      </dsp:nvSpPr>
      <dsp:spPr>
        <a:xfrm>
          <a:off x="1287000" y="2160000"/>
          <a:ext cx="2340000" cy="1404000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ve Strategii je popsáno jen téma, souhrnná alokace indikátory k naplnění</a:t>
          </a:r>
        </a:p>
      </dsp:txBody>
      <dsp:txXfrm>
        <a:off x="1287000" y="2160000"/>
        <a:ext cx="2340000" cy="1404000"/>
      </dsp:txXfrm>
    </dsp:sp>
    <dsp:sp modelId="{830CC3A7-7D27-4A25-913A-C25BFCD5AE84}">
      <dsp:nvSpPr>
        <dsp:cNvPr id="0" name=""/>
        <dsp:cNvSpPr/>
      </dsp:nvSpPr>
      <dsp:spPr>
        <a:xfrm>
          <a:off x="3861000" y="2160000"/>
          <a:ext cx="2340000" cy="1404000"/>
        </a:xfrm>
        <a:prstGeom prst="rect">
          <a:avLst/>
        </a:prstGeom>
        <a:solidFill>
          <a:srgbClr val="EC67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naplňuje zpravidla </a:t>
          </a:r>
          <a:br>
            <a:rPr lang="cs-CZ" sz="1900" kern="1200" dirty="0"/>
          </a:br>
          <a:r>
            <a:rPr lang="cs-CZ" sz="1900" kern="1200" dirty="0"/>
            <a:t>1 opatření Strategie ITI</a:t>
          </a:r>
        </a:p>
      </dsp:txBody>
      <dsp:txXfrm>
        <a:off x="3861000" y="2160000"/>
        <a:ext cx="2340000" cy="1404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0.66875</cdr:x>
      <cdr:y>0.05618</cdr:y>
    </cdr:from>
    <cdr:to>
      <cdr:x>0.7484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677094" y="263525"/>
          <a:ext cx="914400" cy="4426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0.63334</cdr:x>
      <cdr:y>0.06856</cdr:y>
    </cdr:from>
    <cdr:to>
      <cdr:x>0.83311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7270693" y="332031"/>
          <a:ext cx="2293257" cy="4510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050" dirty="0" smtClean="0"/>
        </a:p>
        <a:p xmlns:a="http://schemas.openxmlformats.org/drawingml/2006/main">
          <a:r>
            <a:rPr lang="cs-CZ" sz="1800" dirty="0" smtClean="0"/>
            <a:t>552,1 mil. Kč</a:t>
          </a:r>
        </a:p>
        <a:p xmlns:a="http://schemas.openxmlformats.org/drawingml/2006/main">
          <a:endParaRPr lang="cs-CZ" sz="3200" dirty="0" smtClean="0"/>
        </a:p>
        <a:p xmlns:a="http://schemas.openxmlformats.org/drawingml/2006/main">
          <a:r>
            <a:rPr lang="cs-CZ" sz="1800" dirty="0" smtClean="0"/>
            <a:t>487,5 mil. Kč</a:t>
          </a:r>
        </a:p>
        <a:p xmlns:a="http://schemas.openxmlformats.org/drawingml/2006/main">
          <a:endParaRPr lang="cs-CZ" sz="2800" dirty="0" smtClean="0"/>
        </a:p>
        <a:p xmlns:a="http://schemas.openxmlformats.org/drawingml/2006/main">
          <a:r>
            <a:rPr lang="cs-CZ" sz="1800" dirty="0" smtClean="0"/>
            <a:t>1 132,5 mil. Kč</a:t>
          </a:r>
        </a:p>
        <a:p xmlns:a="http://schemas.openxmlformats.org/drawingml/2006/main">
          <a:endParaRPr lang="cs-CZ" sz="2800" dirty="0" smtClean="0"/>
        </a:p>
        <a:p xmlns:a="http://schemas.openxmlformats.org/drawingml/2006/main">
          <a:r>
            <a:rPr lang="cs-CZ" sz="1800" dirty="0" smtClean="0"/>
            <a:t>1 657,2 mil. Kč</a:t>
          </a:r>
        </a:p>
        <a:p xmlns:a="http://schemas.openxmlformats.org/drawingml/2006/main">
          <a:endParaRPr lang="cs-CZ" sz="2800" dirty="0" smtClean="0"/>
        </a:p>
        <a:p xmlns:a="http://schemas.openxmlformats.org/drawingml/2006/main">
          <a:r>
            <a:rPr lang="cs-CZ" sz="1800" dirty="0" smtClean="0"/>
            <a:t>200 mil. Kč</a:t>
          </a:r>
        </a:p>
        <a:p xmlns:a="http://schemas.openxmlformats.org/drawingml/2006/main">
          <a:endParaRPr lang="cs-CZ" sz="3200" dirty="0" smtClean="0"/>
        </a:p>
        <a:p xmlns:a="http://schemas.openxmlformats.org/drawingml/2006/main">
          <a:r>
            <a:rPr lang="cs-CZ" sz="1800" dirty="0" smtClean="0"/>
            <a:t>437,5 mil. Kč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98528-0A2E-4A8C-A801-7912059F028B}" type="datetimeFigureOut">
              <a:rPr lang="cs-CZ" smtClean="0"/>
              <a:t>31.08.2020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B346D-9A92-4BEF-A87E-4A2ED547E1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433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A3593-3D0A-4387-9037-D863C10BC848}" type="datetimeFigureOut">
              <a:rPr lang="cs-CZ" smtClean="0"/>
              <a:t>31.08.2020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9704C-0940-4C3F-AE12-3E9931CC86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39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20877" y="1592826"/>
            <a:ext cx="9547123" cy="1494504"/>
          </a:xfrm>
        </p:spPr>
        <p:txBody>
          <a:bodyPr anchor="t" anchorCtr="0">
            <a:noAutofit/>
          </a:bodyPr>
          <a:lstStyle>
            <a:lvl1pPr algn="l">
              <a:defRPr sz="5400" b="1" u="sng" baseline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01213" y="3415227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Jan Novák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123336" y="6356350"/>
            <a:ext cx="2743200" cy="365125"/>
          </a:xfrm>
        </p:spPr>
        <p:txBody>
          <a:bodyPr/>
          <a:lstStyle/>
          <a:p>
            <a:fld id="{98149229-C7B2-4371-A8AE-B4656A7FA9B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286135" y="6356350"/>
            <a:ext cx="2743200" cy="365125"/>
          </a:xfrm>
        </p:spPr>
        <p:txBody>
          <a:bodyPr/>
          <a:lstStyle/>
          <a:p>
            <a:fld id="{D49C192C-54AD-421E-8413-2505C653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4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1423091"/>
            <a:ext cx="6172200" cy="44379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9229-C7B2-4371-A8AE-B4656A7FA9B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192C-54AD-421E-8413-2505C653AE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170040" y="1423091"/>
            <a:ext cx="3601986" cy="12022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70040" y="2998838"/>
            <a:ext cx="3601985" cy="28701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234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ávěrečný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120877" y="1592826"/>
            <a:ext cx="9547123" cy="1494504"/>
          </a:xfrm>
        </p:spPr>
        <p:txBody>
          <a:bodyPr anchor="t" anchorCtr="0">
            <a:normAutofit/>
          </a:bodyPr>
          <a:lstStyle>
            <a:lvl1pPr algn="l">
              <a:defRPr sz="5400" b="1" u="sng" baseline="0"/>
            </a:lvl1pPr>
          </a:lstStyle>
          <a:p>
            <a:r>
              <a:rPr lang="cs-CZ" smtClean="0"/>
              <a:t>Děkuji</a:t>
            </a:r>
            <a:br>
              <a:rPr lang="cs-CZ" smtClean="0"/>
            </a:br>
            <a:r>
              <a:rPr lang="cs-CZ" smtClean="0"/>
              <a:t>za pozornost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01213" y="3415227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Autor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123336" y="6356350"/>
            <a:ext cx="2743200" cy="365125"/>
          </a:xfrm>
        </p:spPr>
        <p:txBody>
          <a:bodyPr/>
          <a:lstStyle/>
          <a:p>
            <a:fld id="{98149229-C7B2-4371-A8AE-B4656A7FA9B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286135" y="6356350"/>
            <a:ext cx="2743200" cy="365125"/>
          </a:xfrm>
        </p:spPr>
        <p:txBody>
          <a:bodyPr/>
          <a:lstStyle/>
          <a:p>
            <a:fld id="{D49C192C-54AD-421E-8413-2505C653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3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2833" y="1319213"/>
            <a:ext cx="10515600" cy="66690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2833" y="2247262"/>
            <a:ext cx="10554928" cy="49282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192160" y="6356350"/>
            <a:ext cx="2389239" cy="365125"/>
          </a:xfrm>
        </p:spPr>
        <p:txBody>
          <a:bodyPr/>
          <a:lstStyle/>
          <a:p>
            <a:fld id="{98149229-C7B2-4371-A8AE-B4656A7FA9B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192C-54AD-421E-8413-2505C653AE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Nadpis 1"/>
          <p:cNvSpPr txBox="1">
            <a:spLocks/>
          </p:cNvSpPr>
          <p:nvPr userDrawn="1"/>
        </p:nvSpPr>
        <p:spPr>
          <a:xfrm>
            <a:off x="9478296" y="103982"/>
            <a:ext cx="2271252" cy="954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u="sng"/>
          </a:p>
        </p:txBody>
      </p:sp>
      <p:sp>
        <p:nvSpPr>
          <p:cNvPr id="8" name="Zástupný symbol pro text 2"/>
          <p:cNvSpPr>
            <a:spLocks noGrp="1"/>
          </p:cNvSpPr>
          <p:nvPr>
            <p:ph type="body" idx="13"/>
          </p:nvPr>
        </p:nvSpPr>
        <p:spPr>
          <a:xfrm>
            <a:off x="9065446" y="314631"/>
            <a:ext cx="2602987" cy="546231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3189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0876" y="1709738"/>
            <a:ext cx="1022657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20876" y="4589463"/>
            <a:ext cx="1022657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120876" y="6356350"/>
            <a:ext cx="2460524" cy="365125"/>
          </a:xfrm>
        </p:spPr>
        <p:txBody>
          <a:bodyPr/>
          <a:lstStyle/>
          <a:p>
            <a:fld id="{98149229-C7B2-4371-A8AE-B4656A7FA9B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192C-54AD-421E-8413-2505C653AE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Zástupný symbol pro text 2"/>
          <p:cNvSpPr>
            <a:spLocks noGrp="1"/>
          </p:cNvSpPr>
          <p:nvPr>
            <p:ph type="body" idx="13"/>
          </p:nvPr>
        </p:nvSpPr>
        <p:spPr>
          <a:xfrm>
            <a:off x="9065446" y="314631"/>
            <a:ext cx="2602987" cy="546231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74022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52832" y="2023413"/>
            <a:ext cx="4866967" cy="39557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2023413"/>
            <a:ext cx="5181600" cy="39557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9229-C7B2-4371-A8AE-B4656A7FA9B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192C-54AD-421E-8413-2505C653AE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152833" y="1319213"/>
            <a:ext cx="10515600" cy="66690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1" name="Zástupný symbol pro text 2"/>
          <p:cNvSpPr>
            <a:spLocks noGrp="1"/>
          </p:cNvSpPr>
          <p:nvPr>
            <p:ph type="body" idx="13"/>
          </p:nvPr>
        </p:nvSpPr>
        <p:spPr>
          <a:xfrm>
            <a:off x="9065446" y="314631"/>
            <a:ext cx="2602987" cy="546231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9043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2833" y="1681163"/>
            <a:ext cx="48447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52833" y="2642727"/>
            <a:ext cx="4844742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642727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9229-C7B2-4371-A8AE-B4656A7FA9B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192C-54AD-421E-8413-2505C653AE0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1152833" y="1319213"/>
            <a:ext cx="10515600" cy="66690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2" name="Zástupný symbol pro text 2"/>
          <p:cNvSpPr>
            <a:spLocks noGrp="1"/>
          </p:cNvSpPr>
          <p:nvPr>
            <p:ph type="body" idx="13"/>
          </p:nvPr>
        </p:nvSpPr>
        <p:spPr>
          <a:xfrm>
            <a:off x="9065446" y="314631"/>
            <a:ext cx="2602987" cy="546231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24167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9229-C7B2-4371-A8AE-B4656A7FA9B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192C-54AD-421E-8413-2505C653AE0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152833" y="1319213"/>
            <a:ext cx="10515600" cy="66690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7" name="Nadpis 1"/>
          <p:cNvSpPr txBox="1">
            <a:spLocks/>
          </p:cNvSpPr>
          <p:nvPr userDrawn="1"/>
        </p:nvSpPr>
        <p:spPr>
          <a:xfrm>
            <a:off x="9478296" y="103982"/>
            <a:ext cx="2271252" cy="954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1600" u="sng" smtClean="0"/>
              <a:t>Kliknutím lze upravit styl.</a:t>
            </a:r>
            <a:endParaRPr lang="en-US" sz="1600" u="sng"/>
          </a:p>
        </p:txBody>
      </p:sp>
    </p:spTree>
    <p:extLst>
      <p:ext uri="{BB962C8B-B14F-4D97-AF65-F5344CB8AC3E}">
        <p14:creationId xmlns:p14="http://schemas.microsoft.com/office/powerpoint/2010/main" val="2176995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9229-C7B2-4371-A8AE-B4656A7FA9B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192C-54AD-421E-8413-2505C653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3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1423091"/>
            <a:ext cx="6172200" cy="44379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9229-C7B2-4371-A8AE-B4656A7FA9B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192C-54AD-421E-8413-2505C653AE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170040" y="1423091"/>
            <a:ext cx="3601986" cy="12022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70040" y="2998838"/>
            <a:ext cx="3601985" cy="28701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6664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49229-C7B2-4371-A8AE-B4656A7FA9B7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C192C-54AD-421E-8413-2505C653A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olomoucka-aglomerace.eu/iti21/vymezeni-uzemi-21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20877" y="1403123"/>
            <a:ext cx="9461398" cy="1844901"/>
          </a:xfrm>
        </p:spPr>
        <p:txBody>
          <a:bodyPr>
            <a:noAutofit/>
          </a:bodyPr>
          <a:lstStyle/>
          <a:p>
            <a:r>
              <a:rPr lang="cs-CZ" sz="4000" dirty="0" smtClean="0"/>
              <a:t>Integrované teritoriální investice</a:t>
            </a:r>
            <a:br>
              <a:rPr lang="cs-CZ" sz="4000" dirty="0" smtClean="0"/>
            </a:br>
            <a:r>
              <a:rPr lang="cs-CZ" sz="4000" dirty="0" smtClean="0"/>
              <a:t>Olomoucké aglomerace</a:t>
            </a:r>
            <a:endParaRPr lang="en-US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1213" y="3679920"/>
            <a:ext cx="9144000" cy="1655762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EC671C"/>
                </a:solidFill>
              </a:rPr>
              <a:t>3</a:t>
            </a:r>
            <a:r>
              <a:rPr lang="cs-CZ" sz="3200" b="1" dirty="0" smtClean="0">
                <a:solidFill>
                  <a:srgbClr val="EC671C"/>
                </a:solidFill>
              </a:rPr>
              <a:t>. </a:t>
            </a:r>
            <a:r>
              <a:rPr lang="cs-CZ" sz="3200" b="1" dirty="0">
                <a:solidFill>
                  <a:srgbClr val="EC671C"/>
                </a:solidFill>
              </a:rPr>
              <a:t>9</a:t>
            </a:r>
            <a:r>
              <a:rPr lang="cs-CZ" sz="3200" b="1" dirty="0" smtClean="0">
                <a:solidFill>
                  <a:srgbClr val="EC671C"/>
                </a:solidFill>
              </a:rPr>
              <a:t>. 2020</a:t>
            </a:r>
            <a:endParaRPr lang="cs-CZ" sz="3200" b="1" dirty="0">
              <a:solidFill>
                <a:srgbClr val="EC671C"/>
              </a:solidFill>
            </a:endParaRPr>
          </a:p>
          <a:p>
            <a:r>
              <a:rPr lang="cs-CZ" sz="3200" b="1" dirty="0">
                <a:solidFill>
                  <a:srgbClr val="EC671C"/>
                </a:solidFill>
              </a:rPr>
              <a:t>Olomouc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129" y="5212035"/>
            <a:ext cx="2707324" cy="10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81861" y="1303834"/>
            <a:ext cx="10554928" cy="49282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5400" u="sng" dirty="0" smtClean="0">
              <a:solidFill>
                <a:srgbClr val="EC671C"/>
              </a:solidFill>
            </a:endParaRPr>
          </a:p>
          <a:p>
            <a:pPr marL="0" indent="0">
              <a:buNone/>
            </a:pPr>
            <a:r>
              <a:rPr lang="cs-CZ" sz="5400" u="sng" dirty="0" smtClean="0">
                <a:solidFill>
                  <a:srgbClr val="EC671C"/>
                </a:solidFill>
              </a:rPr>
              <a:t>60</a:t>
            </a:r>
            <a:r>
              <a:rPr lang="cs-CZ" sz="5400" dirty="0" smtClean="0">
                <a:solidFill>
                  <a:srgbClr val="EC671C"/>
                </a:solidFill>
              </a:rPr>
              <a:t> </a:t>
            </a:r>
            <a:r>
              <a:rPr lang="cs-CZ" sz="4400" dirty="0"/>
              <a:t>výzev nositele ITI </a:t>
            </a:r>
            <a:r>
              <a:rPr lang="cs-CZ" sz="4400" dirty="0" smtClean="0"/>
              <a:t>OA</a:t>
            </a:r>
          </a:p>
          <a:p>
            <a:pPr marL="0" indent="0">
              <a:buNone/>
            </a:pPr>
            <a:endParaRPr lang="cs-CZ" sz="4400" dirty="0"/>
          </a:p>
          <a:p>
            <a:pPr marL="0" indent="0">
              <a:buNone/>
            </a:pPr>
            <a:endParaRPr lang="cs-CZ" sz="4400" dirty="0" smtClean="0"/>
          </a:p>
          <a:p>
            <a:pPr marL="0" indent="0" algn="r">
              <a:buNone/>
            </a:pPr>
            <a:r>
              <a:rPr lang="cs-CZ" sz="5400" u="sng" dirty="0" smtClean="0">
                <a:solidFill>
                  <a:srgbClr val="EC671C"/>
                </a:solidFill>
              </a:rPr>
              <a:t>273</a:t>
            </a:r>
            <a:r>
              <a:rPr lang="cs-CZ" sz="4400" dirty="0" smtClean="0"/>
              <a:t> projektových záměrů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36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52833" y="2247262"/>
            <a:ext cx="10554928" cy="46107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6000" u="sng" dirty="0" smtClean="0">
                <a:solidFill>
                  <a:srgbClr val="EC671C"/>
                </a:solidFill>
              </a:rPr>
              <a:t>8</a:t>
            </a:r>
            <a:r>
              <a:rPr lang="cs-CZ" sz="4800" dirty="0" smtClean="0"/>
              <a:t> revitalizovaných památek</a:t>
            </a:r>
            <a:endParaRPr lang="cs-CZ" sz="3600" dirty="0" smtClean="0"/>
          </a:p>
        </p:txBody>
      </p:sp>
    </p:spTree>
    <p:extLst>
      <p:ext uri="{BB962C8B-B14F-4D97-AF65-F5344CB8AC3E}">
        <p14:creationId xmlns:p14="http://schemas.microsoft.com/office/powerpoint/2010/main" val="1277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9" y="1084262"/>
            <a:ext cx="5237163" cy="57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22" y="1084262"/>
            <a:ext cx="5237163" cy="57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74" y="1084262"/>
            <a:ext cx="5237163" cy="57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793" y="1084262"/>
            <a:ext cx="5243513" cy="57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4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6000" u="sng" dirty="0" smtClean="0">
                <a:solidFill>
                  <a:srgbClr val="EC671C"/>
                </a:solidFill>
              </a:rPr>
              <a:t>256</a:t>
            </a:r>
            <a:r>
              <a:rPr lang="cs-CZ" sz="4800" dirty="0" smtClean="0"/>
              <a:t> nových míst ve školkách</a:t>
            </a:r>
          </a:p>
          <a:p>
            <a:pPr marL="0" indent="0">
              <a:buNone/>
            </a:pPr>
            <a:endParaRPr lang="cs-CZ" sz="4800" dirty="0"/>
          </a:p>
          <a:p>
            <a:pPr marL="0" indent="0">
              <a:buNone/>
            </a:pPr>
            <a:endParaRPr lang="cs-CZ" sz="4800" dirty="0" smtClean="0"/>
          </a:p>
          <a:p>
            <a:pPr marL="0" indent="0">
              <a:buNone/>
            </a:pPr>
            <a:r>
              <a:rPr lang="cs-CZ" sz="6000" u="sng" dirty="0" smtClean="0">
                <a:solidFill>
                  <a:srgbClr val="EC671C"/>
                </a:solidFill>
              </a:rPr>
              <a:t>51</a:t>
            </a:r>
            <a:r>
              <a:rPr lang="cs-CZ" sz="4800" dirty="0" smtClean="0"/>
              <a:t> </a:t>
            </a:r>
            <a:r>
              <a:rPr lang="cs-CZ" sz="4800" dirty="0"/>
              <a:t>modernizovaných </a:t>
            </a:r>
            <a:r>
              <a:rPr lang="cs-CZ" sz="4800" dirty="0" smtClean="0"/>
              <a:t>MŠ a ZŠ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55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Společné\OEP_Projekty\_2014-2020\ITI\Komunikační plán\logo ITI\manual\mapa\mapa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62" y="304800"/>
            <a:ext cx="9860367" cy="69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ál 7"/>
          <p:cNvSpPr/>
          <p:nvPr/>
        </p:nvSpPr>
        <p:spPr>
          <a:xfrm>
            <a:off x="5762171" y="3454400"/>
            <a:ext cx="1146629" cy="335054"/>
          </a:xfrm>
          <a:prstGeom prst="ellipse">
            <a:avLst/>
          </a:prstGeom>
          <a:noFill/>
          <a:ln w="38100">
            <a:solidFill>
              <a:srgbClr val="EC6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615542" y="4593771"/>
            <a:ext cx="1146629" cy="335054"/>
          </a:xfrm>
          <a:prstGeom prst="ellipse">
            <a:avLst/>
          </a:prstGeom>
          <a:noFill/>
          <a:ln w="38100">
            <a:solidFill>
              <a:srgbClr val="EC6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487885" y="4761298"/>
            <a:ext cx="1146629" cy="335054"/>
          </a:xfrm>
          <a:prstGeom prst="ellipse">
            <a:avLst/>
          </a:prstGeom>
          <a:noFill/>
          <a:ln w="38100">
            <a:solidFill>
              <a:srgbClr val="EC6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020044" y="1879600"/>
            <a:ext cx="1146629" cy="335054"/>
          </a:xfrm>
          <a:prstGeom prst="ellipse">
            <a:avLst/>
          </a:prstGeom>
          <a:noFill/>
          <a:ln w="38100">
            <a:solidFill>
              <a:srgbClr val="EC6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873415" y="3404213"/>
            <a:ext cx="1146629" cy="335054"/>
          </a:xfrm>
          <a:prstGeom prst="ellipse">
            <a:avLst/>
          </a:prstGeom>
          <a:noFill/>
          <a:ln w="38100">
            <a:solidFill>
              <a:srgbClr val="EC6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8454571" y="4122058"/>
            <a:ext cx="1146629" cy="335054"/>
          </a:xfrm>
          <a:prstGeom prst="ellipse">
            <a:avLst/>
          </a:prstGeom>
          <a:noFill/>
          <a:ln w="38100">
            <a:solidFill>
              <a:srgbClr val="EC6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325257" y="1370374"/>
            <a:ext cx="350243" cy="844280"/>
          </a:xfrm>
          <a:prstGeom prst="ellipse">
            <a:avLst/>
          </a:prstGeom>
          <a:noFill/>
          <a:ln w="38100">
            <a:solidFill>
              <a:srgbClr val="EC6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5462" y="2826249"/>
            <a:ext cx="302696" cy="3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0262" y="3819095"/>
            <a:ext cx="302696" cy="3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8503" y="2633594"/>
            <a:ext cx="302696" cy="3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5987" y="4137184"/>
            <a:ext cx="302696" cy="3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9851" y="3944529"/>
            <a:ext cx="302696" cy="3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2171" y="5096352"/>
            <a:ext cx="302696" cy="3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7348" y="2248897"/>
            <a:ext cx="302696" cy="3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93395" y="4457112"/>
            <a:ext cx="302696" cy="3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3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6000" u="sng" dirty="0" smtClean="0">
                <a:solidFill>
                  <a:srgbClr val="EC671C"/>
                </a:solidFill>
              </a:rPr>
              <a:t>6</a:t>
            </a:r>
            <a:r>
              <a:rPr lang="cs-CZ" sz="4800" dirty="0" smtClean="0"/>
              <a:t> moderních terminálů veřejné dopravy</a:t>
            </a:r>
          </a:p>
          <a:p>
            <a:pPr marL="0" indent="0">
              <a:buNone/>
            </a:pPr>
            <a:endParaRPr lang="cs-CZ" sz="4800" dirty="0"/>
          </a:p>
          <a:p>
            <a:pPr marL="0" indent="0">
              <a:buNone/>
            </a:pPr>
            <a:r>
              <a:rPr lang="cs-CZ" sz="6000" u="sng" dirty="0" smtClean="0">
                <a:solidFill>
                  <a:srgbClr val="EC671C"/>
                </a:solidFill>
              </a:rPr>
              <a:t>15</a:t>
            </a:r>
            <a:r>
              <a:rPr lang="cs-CZ" sz="4800" dirty="0" smtClean="0"/>
              <a:t> km nových cyklostezek</a:t>
            </a:r>
            <a:endParaRPr lang="cs-CZ" sz="4800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034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u="sng" dirty="0">
                <a:solidFill>
                  <a:srgbClr val="EC671C"/>
                </a:solidFill>
              </a:rPr>
              <a:t>982</a:t>
            </a:r>
            <a:r>
              <a:rPr lang="cs-CZ" sz="3600" dirty="0"/>
              <a:t> tun nové kapacity svozu a separace odpadů</a:t>
            </a:r>
          </a:p>
          <a:p>
            <a:pPr marL="0" indent="0">
              <a:buNone/>
            </a:pPr>
            <a:r>
              <a:rPr lang="cs-CZ" sz="4400" u="sng" dirty="0">
                <a:solidFill>
                  <a:srgbClr val="EC671C"/>
                </a:solidFill>
              </a:rPr>
              <a:t>84</a:t>
            </a:r>
            <a:r>
              <a:rPr lang="cs-CZ" sz="3600" dirty="0"/>
              <a:t> odborných publikací</a:t>
            </a:r>
          </a:p>
          <a:p>
            <a:pPr marL="0" indent="0">
              <a:buNone/>
            </a:pPr>
            <a:r>
              <a:rPr lang="cs-CZ" sz="4400" u="sng" dirty="0">
                <a:solidFill>
                  <a:srgbClr val="EC671C"/>
                </a:solidFill>
              </a:rPr>
              <a:t>15</a:t>
            </a:r>
            <a:r>
              <a:rPr lang="cs-CZ" sz="3600" dirty="0"/>
              <a:t> mezinárodních patentových přihlášek</a:t>
            </a:r>
          </a:p>
          <a:p>
            <a:pPr marL="0" indent="0">
              <a:buNone/>
            </a:pPr>
            <a:r>
              <a:rPr lang="cs-CZ" sz="4400" u="sng" dirty="0">
                <a:solidFill>
                  <a:srgbClr val="EC671C"/>
                </a:solidFill>
              </a:rPr>
              <a:t>1 179 </a:t>
            </a:r>
            <a:r>
              <a:rPr lang="cs-CZ" sz="3600" dirty="0"/>
              <a:t>účastníků kurzů dalšího odborného </a:t>
            </a:r>
            <a:r>
              <a:rPr lang="cs-CZ" sz="3600" dirty="0" smtClean="0"/>
              <a:t>vzdělávání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340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2021-2027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26234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Vymezení Olomoucké aglomerace 2021+</a:t>
            </a:r>
            <a:endParaRPr lang="cs-CZ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36" y="1886857"/>
            <a:ext cx="9182928" cy="497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3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Vymezení Olomoucké aglomerace 2021+</a:t>
            </a:r>
            <a:endParaRPr lang="cs-CZ" sz="3200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-14518" y="2429918"/>
            <a:ext cx="3947886" cy="4428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000" b="1" dirty="0" smtClean="0"/>
              <a:t>Resumé:</a:t>
            </a:r>
            <a:endParaRPr lang="cs-CZ" altLang="cs-CZ" sz="2000" b="1" dirty="0"/>
          </a:p>
          <a:p>
            <a:pPr lvl="1"/>
            <a:r>
              <a:rPr lang="cs-CZ" altLang="cs-CZ" sz="1800" dirty="0" smtClean="0">
                <a:solidFill>
                  <a:srgbClr val="00B0F0"/>
                </a:solidFill>
              </a:rPr>
              <a:t>172 obcí </a:t>
            </a:r>
            <a:r>
              <a:rPr lang="cs-CZ" altLang="cs-CZ" sz="1800" dirty="0" smtClean="0"/>
              <a:t>(dosud 240)</a:t>
            </a:r>
          </a:p>
          <a:p>
            <a:pPr lvl="1"/>
            <a:r>
              <a:rPr lang="cs-CZ" altLang="cs-CZ" sz="1800" dirty="0" smtClean="0"/>
              <a:t>9 ORP (dosud 10)</a:t>
            </a:r>
          </a:p>
          <a:p>
            <a:pPr lvl="1"/>
            <a:r>
              <a:rPr lang="cs-CZ" altLang="cs-CZ" sz="1800" dirty="0" smtClean="0">
                <a:solidFill>
                  <a:srgbClr val="00B0F0"/>
                </a:solidFill>
              </a:rPr>
              <a:t>398 tis. obyv. </a:t>
            </a:r>
            <a:r>
              <a:rPr lang="cs-CZ" altLang="cs-CZ" sz="1800" dirty="0" smtClean="0"/>
              <a:t>(dosud 450 tis.)</a:t>
            </a:r>
          </a:p>
          <a:p>
            <a:pPr marL="457200" lvl="1" indent="0">
              <a:buNone/>
            </a:pPr>
            <a:endParaRPr lang="cs-CZ" altLang="cs-CZ" sz="1800" dirty="0" smtClean="0"/>
          </a:p>
          <a:p>
            <a:pPr marL="457200" lvl="1" indent="0">
              <a:buNone/>
            </a:pPr>
            <a:endParaRPr lang="cs-CZ" altLang="cs-CZ" sz="1800" dirty="0"/>
          </a:p>
          <a:p>
            <a:pPr lvl="1"/>
            <a:endParaRPr lang="cs-CZ" altLang="cs-CZ" sz="1800" dirty="0" smtClean="0"/>
          </a:p>
          <a:p>
            <a:pPr lvl="1"/>
            <a:endParaRPr lang="cs-CZ" altLang="cs-CZ" sz="1800" dirty="0"/>
          </a:p>
          <a:p>
            <a:pPr lvl="1"/>
            <a:endParaRPr lang="cs-CZ" altLang="cs-CZ" sz="1800" dirty="0" smtClean="0"/>
          </a:p>
          <a:p>
            <a:pPr lvl="1"/>
            <a:endParaRPr lang="cs-CZ" altLang="cs-CZ" sz="1800" dirty="0"/>
          </a:p>
          <a:p>
            <a:pPr marL="457200" lvl="1" indent="0">
              <a:buNone/>
            </a:pPr>
            <a:r>
              <a:rPr lang="cs-CZ" altLang="cs-CZ" sz="1200" dirty="0" smtClean="0"/>
              <a:t>Informace k vymezení území jsou k dispozici na stránkách Olomoucké aglomerace:</a:t>
            </a:r>
          </a:p>
          <a:p>
            <a:pPr marL="457200" lvl="1" indent="0">
              <a:buNone/>
            </a:pPr>
            <a:r>
              <a:rPr lang="cs-CZ" altLang="cs-CZ" sz="1200" dirty="0">
                <a:hlinkClick r:id="rId2"/>
              </a:rPr>
              <a:t>https://www.olomoucka-aglomerace.eu/iti21/vymezeni-uzemi-21</a:t>
            </a:r>
            <a:endParaRPr lang="cs-CZ" altLang="cs-CZ" sz="1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21371" r="6495" b="25140"/>
          <a:stretch/>
        </p:blipFill>
        <p:spPr>
          <a:xfrm>
            <a:off x="3615055" y="1901371"/>
            <a:ext cx="5670537" cy="49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5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2014-2020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54019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u="sng" dirty="0" smtClean="0"/>
              <a:t>Koncepční část strategie</a:t>
            </a:r>
            <a:endParaRPr lang="cs-CZ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Popis </a:t>
            </a:r>
            <a:r>
              <a:rPr lang="cs-CZ" sz="2400" dirty="0" smtClean="0"/>
              <a:t>území</a:t>
            </a:r>
          </a:p>
          <a:p>
            <a:r>
              <a:rPr lang="cs-CZ" sz="2400" dirty="0"/>
              <a:t>Analytická </a:t>
            </a:r>
            <a:r>
              <a:rPr lang="cs-CZ" sz="2400" dirty="0" smtClean="0"/>
              <a:t>část</a:t>
            </a:r>
          </a:p>
          <a:p>
            <a:r>
              <a:rPr lang="cs-CZ" sz="2400" dirty="0"/>
              <a:t>Strategická </a:t>
            </a:r>
            <a:r>
              <a:rPr lang="cs-CZ" sz="2400" dirty="0" smtClean="0"/>
              <a:t>část</a:t>
            </a:r>
          </a:p>
          <a:p>
            <a:r>
              <a:rPr lang="cs-CZ" sz="2400" dirty="0"/>
              <a:t>Implementační </a:t>
            </a:r>
            <a:r>
              <a:rPr lang="cs-CZ" sz="2400" dirty="0" smtClean="0"/>
              <a:t>část</a:t>
            </a:r>
          </a:p>
          <a:p>
            <a:r>
              <a:rPr lang="cs-CZ" sz="2400" dirty="0" smtClean="0"/>
              <a:t>Přílohy</a:t>
            </a:r>
          </a:p>
          <a:p>
            <a:pPr lvl="1"/>
            <a:r>
              <a:rPr lang="cs-CZ" sz="2000" dirty="0">
                <a:solidFill>
                  <a:srgbClr val="FF0000"/>
                </a:solidFill>
              </a:rPr>
              <a:t>SEA hodnocení</a:t>
            </a:r>
          </a:p>
          <a:p>
            <a:pPr lvl="1"/>
            <a:r>
              <a:rPr lang="cs-CZ" sz="2000" dirty="0" smtClean="0"/>
              <a:t>…</a:t>
            </a:r>
          </a:p>
          <a:p>
            <a:pPr marL="0" indent="0">
              <a:buNone/>
            </a:pPr>
            <a:r>
              <a:rPr lang="cs-CZ" sz="2400" i="1" dirty="0" smtClean="0"/>
              <a:t>Schvaluje MMR-ORP</a:t>
            </a:r>
            <a:endParaRPr lang="cs-CZ" sz="2400" i="1" dirty="0"/>
          </a:p>
          <a:p>
            <a:pPr lvl="1"/>
            <a:endParaRPr lang="cs-CZ" sz="2000" b="1" dirty="0" smtClean="0"/>
          </a:p>
          <a:p>
            <a:pPr lvl="1"/>
            <a:endParaRPr lang="cs-CZ" sz="200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u="sng" dirty="0" smtClean="0"/>
              <a:t>Programové rámce</a:t>
            </a:r>
            <a:endParaRPr lang="cs-CZ" u="sng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4"/>
          </p:nvPr>
        </p:nvSpPr>
        <p:spPr>
          <a:xfrm>
            <a:off x="6172200" y="2652252"/>
            <a:ext cx="5183188" cy="3684588"/>
          </a:xfrm>
        </p:spPr>
        <p:txBody>
          <a:bodyPr>
            <a:normAutofit/>
          </a:bodyPr>
          <a:lstStyle/>
          <a:p>
            <a:r>
              <a:rPr lang="cs-CZ" sz="2400" dirty="0"/>
              <a:t>Textovou část programového </a:t>
            </a:r>
            <a:r>
              <a:rPr lang="cs-CZ" sz="2400" dirty="0" smtClean="0"/>
              <a:t>rámce</a:t>
            </a:r>
          </a:p>
          <a:p>
            <a:r>
              <a:rPr lang="cs-CZ" sz="2400" dirty="0"/>
              <a:t>Seznam strategických projektů</a:t>
            </a:r>
          </a:p>
          <a:p>
            <a:r>
              <a:rPr lang="cs-CZ" sz="2400" dirty="0" smtClean="0"/>
              <a:t>Finanční plán</a:t>
            </a:r>
          </a:p>
          <a:p>
            <a:r>
              <a:rPr lang="cs-CZ" sz="2400" dirty="0" smtClean="0"/>
              <a:t>Závazné indikátory k naplnění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r>
              <a:rPr lang="cs-CZ" sz="2400" i="1" dirty="0" smtClean="0"/>
              <a:t>Schvalují řídicí orgány OP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Integrovaná strategie ITI21+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01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500" dirty="0" smtClean="0"/>
              <a:t>Stav zpracování ISg21+</a:t>
            </a:r>
            <a:endParaRPr lang="cs-CZ" sz="35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07091960"/>
              </p:ext>
            </p:extLst>
          </p:nvPr>
        </p:nvGraphicFramePr>
        <p:xfrm>
          <a:off x="638629" y="2104571"/>
          <a:ext cx="11248571" cy="4753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46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28768490"/>
              </p:ext>
            </p:extLst>
          </p:nvPr>
        </p:nvGraphicFramePr>
        <p:xfrm>
          <a:off x="638629" y="2104571"/>
          <a:ext cx="11248571" cy="4753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500" dirty="0" smtClean="0"/>
              <a:t>Další postup ISg21+</a:t>
            </a:r>
            <a:endParaRPr lang="cs-CZ" sz="3500" dirty="0"/>
          </a:p>
        </p:txBody>
      </p:sp>
    </p:spTree>
    <p:extLst>
      <p:ext uri="{BB962C8B-B14F-4D97-AF65-F5344CB8AC3E}">
        <p14:creationId xmlns:p14="http://schemas.microsoft.com/office/powerpoint/2010/main" val="30697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500" dirty="0" smtClean="0"/>
              <a:t>Překážky v přípravě </a:t>
            </a:r>
            <a:r>
              <a:rPr lang="cs-CZ" sz="3500" dirty="0" err="1" smtClean="0"/>
              <a:t>ISg</a:t>
            </a:r>
            <a:endParaRPr lang="cs-CZ" sz="35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cs-CZ" sz="3200" dirty="0" smtClean="0"/>
              <a:t>Doposud nebyly schváleny klíčové dokumenty</a:t>
            </a:r>
          </a:p>
          <a:p>
            <a:pPr marL="800100" lvl="1" indent="-342900"/>
            <a:r>
              <a:rPr lang="cs-CZ" sz="2800" dirty="0" smtClean="0"/>
              <a:t>Víceletý finanční rámec</a:t>
            </a:r>
          </a:p>
          <a:p>
            <a:pPr marL="800100" lvl="1" indent="-342900"/>
            <a:r>
              <a:rPr lang="cs-CZ" sz="2800" dirty="0" smtClean="0"/>
              <a:t>Metodický pokyn pro integrované nástroje a regionální akční plán</a:t>
            </a:r>
          </a:p>
          <a:p>
            <a:pPr marL="800100" lvl="1" indent="-342900"/>
            <a:r>
              <a:rPr lang="cs-CZ" sz="2800" dirty="0" smtClean="0"/>
              <a:t>Územní dimenze v operačních programech</a:t>
            </a:r>
          </a:p>
          <a:p>
            <a:pPr marL="800100" lvl="1" indent="-342900"/>
            <a:r>
              <a:rPr lang="cs-CZ" sz="2800" dirty="0" smtClean="0"/>
              <a:t>Programové dokumenty OP</a:t>
            </a:r>
          </a:p>
          <a:p>
            <a:pPr marL="342900" indent="-342900"/>
            <a:r>
              <a:rPr lang="cs-CZ" sz="3200" dirty="0" smtClean="0"/>
              <a:t>Neznámá alokace strategie</a:t>
            </a:r>
            <a:endParaRPr lang="cs-CZ" sz="3200" dirty="0"/>
          </a:p>
          <a:p>
            <a:pPr marL="342900" indent="-342900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38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353" t="23137" r="51579" b="14902"/>
          <a:stretch/>
        </p:blipFill>
        <p:spPr bwMode="auto">
          <a:xfrm>
            <a:off x="1433513" y="872215"/>
            <a:ext cx="6029325" cy="5781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7477126" y="1189986"/>
            <a:ext cx="4552643" cy="5191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i="1" dirty="0" smtClean="0">
                <a:solidFill>
                  <a:schemeClr val="tx1"/>
                </a:solidFill>
              </a:rPr>
              <a:t>Integrovaná strategie aglomerace bude realizována prostřednictvím integrovaných řešení složených z jednoho či více strategických projektů</a:t>
            </a:r>
          </a:p>
        </p:txBody>
      </p:sp>
    </p:spTree>
    <p:extLst>
      <p:ext uri="{BB962C8B-B14F-4D97-AF65-F5344CB8AC3E}">
        <p14:creationId xmlns:p14="http://schemas.microsoft.com/office/powerpoint/2010/main" val="215747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500" dirty="0" smtClean="0"/>
              <a:t>Princip partnerství v Olomoucké aglomeraci</a:t>
            </a:r>
            <a:endParaRPr lang="cs-CZ" sz="35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Řídicí výbor ITI Olomoucké aglomerace a jeho pracovní skupiny</a:t>
            </a:r>
          </a:p>
          <a:p>
            <a:pPr lvl="1"/>
            <a:r>
              <a:rPr lang="cs-CZ" dirty="0" smtClean="0"/>
              <a:t>Pro tvorbu ISg21+ byly vytvořeny 3 pracovní skupiny</a:t>
            </a:r>
          </a:p>
          <a:p>
            <a:pPr lvl="2"/>
            <a:r>
              <a:rPr lang="cs-CZ" sz="2400" dirty="0" smtClean="0"/>
              <a:t>Podpora souladu nabídky a poptávky na trhu práce</a:t>
            </a:r>
          </a:p>
          <a:p>
            <a:pPr lvl="2"/>
            <a:r>
              <a:rPr lang="cs-CZ" sz="2400" dirty="0" smtClean="0"/>
              <a:t>Tvorba podmínek pro rozvoj znalostní ekonomiky</a:t>
            </a:r>
          </a:p>
          <a:p>
            <a:pPr lvl="2"/>
            <a:r>
              <a:rPr lang="cs-CZ" sz="2400" dirty="0" smtClean="0"/>
              <a:t>Rozvoj infrastruktury a zlepšení kvality života</a:t>
            </a:r>
          </a:p>
          <a:p>
            <a:pPr lvl="2"/>
            <a:endParaRPr lang="cs-CZ" sz="2400" dirty="0"/>
          </a:p>
          <a:p>
            <a:pPr marL="0" indent="0">
              <a:buNone/>
            </a:pPr>
            <a:r>
              <a:rPr lang="cs-CZ" sz="2600" dirty="0" smtClean="0"/>
              <a:t>Nositel ITI OA komunikuje na základě analýzy </a:t>
            </a:r>
            <a:r>
              <a:rPr lang="cs-CZ" sz="2600" dirty="0" err="1" smtClean="0"/>
              <a:t>stakeholderů</a:t>
            </a:r>
            <a:r>
              <a:rPr lang="cs-CZ" sz="2600" dirty="0" smtClean="0"/>
              <a:t> s klíčovými aktéry v území</a:t>
            </a:r>
          </a:p>
          <a:p>
            <a:r>
              <a:rPr lang="cs-CZ" sz="2600" dirty="0" smtClean="0"/>
              <a:t>Individuální schůzky s zástupci obcí s rozšířenou působností</a:t>
            </a:r>
          </a:p>
          <a:p>
            <a:r>
              <a:rPr lang="cs-CZ" sz="2600" dirty="0" smtClean="0"/>
              <a:t>Další komunikace se zázemím aglomerace prostřednictvím MAS</a:t>
            </a:r>
          </a:p>
          <a:p>
            <a:r>
              <a:rPr lang="cs-CZ" sz="2600" dirty="0" smtClean="0"/>
              <a:t>Jednání s dalšími klíčovými aktéry v území (UPOL; FNOL; významní zaměstnavatelé; další výzkumné organizace působící na území aglomerace; klastry)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517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Priority integrované strategie 2021+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116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06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59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6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" y="0"/>
            <a:ext cx="121947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97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Integrovaná řešení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09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5683" y="1147763"/>
            <a:ext cx="10515600" cy="666904"/>
          </a:xfrm>
        </p:spPr>
        <p:txBody>
          <a:bodyPr/>
          <a:lstStyle/>
          <a:p>
            <a:r>
              <a:rPr lang="cs-CZ" dirty="0" smtClean="0"/>
              <a:t>Typy integrovaných řešení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8058" y="1923411"/>
            <a:ext cx="10239068" cy="381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Typ 1 </a:t>
            </a:r>
            <a:r>
              <a:rPr lang="cs-CZ" sz="2000" b="1" dirty="0"/>
              <a:t>Majákové </a:t>
            </a:r>
            <a:r>
              <a:rPr lang="cs-CZ" sz="2000" dirty="0"/>
              <a:t>integrované řešení </a:t>
            </a:r>
          </a:p>
          <a:p>
            <a:pPr marL="0" lvl="0" indent="0">
              <a:buNone/>
            </a:pPr>
            <a:endParaRPr lang="cs-CZ" sz="20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74807750"/>
              </p:ext>
            </p:extLst>
          </p:nvPr>
        </p:nvGraphicFramePr>
        <p:xfrm>
          <a:off x="2352675" y="1982111"/>
          <a:ext cx="7486650" cy="408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73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5683" y="1147763"/>
            <a:ext cx="10515600" cy="666904"/>
          </a:xfrm>
        </p:spPr>
        <p:txBody>
          <a:bodyPr/>
          <a:lstStyle/>
          <a:p>
            <a:r>
              <a:rPr lang="cs-CZ" dirty="0" smtClean="0"/>
              <a:t>Typy integrovaných řešení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8058" y="1923411"/>
            <a:ext cx="10239068" cy="381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Typ 2 </a:t>
            </a:r>
            <a:r>
              <a:rPr lang="cs-CZ" sz="2000" b="1" dirty="0"/>
              <a:t>Provázané</a:t>
            </a:r>
            <a:r>
              <a:rPr lang="cs-CZ" sz="2000" dirty="0"/>
              <a:t> integrované řešení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84204701"/>
              </p:ext>
            </p:extLst>
          </p:nvPr>
        </p:nvGraphicFramePr>
        <p:xfrm>
          <a:off x="2352000" y="2039130"/>
          <a:ext cx="7488000" cy="40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ástupný symbol pro obsah 2"/>
          <p:cNvSpPr txBox="1">
            <a:spLocks/>
          </p:cNvSpPr>
          <p:nvPr/>
        </p:nvSpPr>
        <p:spPr>
          <a:xfrm>
            <a:off x="1010452" y="5899666"/>
            <a:ext cx="10389859" cy="762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u="sng" dirty="0" smtClean="0"/>
              <a:t>Pojmenované projekty síťové</a:t>
            </a:r>
            <a:r>
              <a:rPr lang="cs-CZ" sz="2000" dirty="0" smtClean="0"/>
              <a:t> jsou brány jako Typ 2 integrovaného řešení. Ostatní žadatelé mohou žádat v individuálních výzvách.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0365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5683" y="1147763"/>
            <a:ext cx="10515600" cy="666904"/>
          </a:xfrm>
        </p:spPr>
        <p:txBody>
          <a:bodyPr/>
          <a:lstStyle/>
          <a:p>
            <a:r>
              <a:rPr lang="cs-CZ" dirty="0" smtClean="0"/>
              <a:t>Typy integrovaných řešení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8058" y="1923411"/>
            <a:ext cx="10239068" cy="381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Typ 3 </a:t>
            </a:r>
            <a:r>
              <a:rPr lang="cs-CZ" sz="2000" b="1" dirty="0"/>
              <a:t>Síťové </a:t>
            </a:r>
            <a:r>
              <a:rPr lang="cs-CZ" sz="2000" dirty="0"/>
              <a:t>integrované řešení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8400085"/>
              </p:ext>
            </p:extLst>
          </p:nvPr>
        </p:nvGraphicFramePr>
        <p:xfrm>
          <a:off x="2352000" y="1996409"/>
          <a:ext cx="7488000" cy="40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ástupný symbol pro obsah 2"/>
          <p:cNvSpPr txBox="1">
            <a:spLocks/>
          </p:cNvSpPr>
          <p:nvPr/>
        </p:nvSpPr>
        <p:spPr>
          <a:xfrm>
            <a:off x="1010452" y="5899666"/>
            <a:ext cx="10389859" cy="762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dirty="0" smtClean="0"/>
              <a:t>Typem 3 integrovaného řešení jsou nepojmenované </a:t>
            </a:r>
            <a:r>
              <a:rPr lang="cs-CZ" sz="2000" smtClean="0"/>
              <a:t>síťové projekty</a:t>
            </a:r>
            <a:r>
              <a:rPr lang="cs-CZ" sz="2000" dirty="0" smtClean="0"/>
              <a:t>. Žadatelé z aglomerace se následně nemohou ucházet o dotaci v individuálních výzvách.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149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Rozdíly v implementaci ITI 2014 vs. 2021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implementace ITI </a:t>
            </a:r>
            <a:r>
              <a:rPr lang="cs-CZ" b="1" dirty="0"/>
              <a:t>bez ZS ITI</a:t>
            </a:r>
          </a:p>
          <a:p>
            <a:pPr marL="285750" indent="-285750">
              <a:buFontTx/>
              <a:buChar char="-"/>
            </a:pPr>
            <a:r>
              <a:rPr lang="cs-CZ" dirty="0"/>
              <a:t>koncepční část strategie a </a:t>
            </a:r>
            <a:r>
              <a:rPr lang="cs-CZ" b="1" dirty="0"/>
              <a:t>programové rámce</a:t>
            </a:r>
            <a:r>
              <a:rPr lang="cs-CZ" dirty="0"/>
              <a:t> pro jednotlivé OP</a:t>
            </a:r>
          </a:p>
          <a:p>
            <a:pPr marL="285750" indent="-285750">
              <a:buFontTx/>
              <a:buChar char="-"/>
            </a:pPr>
            <a:r>
              <a:rPr lang="cs-CZ" dirty="0"/>
              <a:t>strategické projekty </a:t>
            </a:r>
            <a:r>
              <a:rPr lang="cs-CZ" b="1" dirty="0"/>
              <a:t>uvedeny přímo ve strategii</a:t>
            </a:r>
            <a:r>
              <a:rPr lang="cs-CZ" dirty="0"/>
              <a:t>/programovém rámci, nahrazují výběr operace prováděný ZS</a:t>
            </a:r>
          </a:p>
          <a:p>
            <a:pPr marL="285750" indent="-285750">
              <a:buFontTx/>
              <a:buChar char="-"/>
            </a:pPr>
            <a:r>
              <a:rPr lang="cs-CZ" dirty="0"/>
              <a:t>koincidenční matice </a:t>
            </a:r>
            <a:r>
              <a:rPr lang="cs-CZ" dirty="0" smtClean="0"/>
              <a:t>vs. </a:t>
            </a:r>
            <a:r>
              <a:rPr lang="cs-CZ" dirty="0"/>
              <a:t>integrovaná řešení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kvantifikace „míry </a:t>
            </a:r>
            <a:r>
              <a:rPr lang="cs-CZ" dirty="0" err="1"/>
              <a:t>integrovanosti</a:t>
            </a:r>
            <a:r>
              <a:rPr lang="cs-CZ" dirty="0"/>
              <a:t>“, resp. přidané hodnoty integrovaných řešení, při tvorbě ISg21+</a:t>
            </a:r>
          </a:p>
          <a:p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5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pro integrovaná řešení: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cs-CZ" sz="2400" b="1" dirty="0"/>
              <a:t>pokročilá připravenost projektů - </a:t>
            </a:r>
            <a:r>
              <a:rPr lang="cs-CZ" sz="2400" dirty="0"/>
              <a:t>některé ŘO mohou požadovat územní rozhodnutí jako podmínku uvedení strategického projektu do programového rámce</a:t>
            </a:r>
          </a:p>
          <a:p>
            <a:pPr marL="285750" indent="-285750">
              <a:buFontTx/>
              <a:buChar char="-"/>
            </a:pPr>
            <a:r>
              <a:rPr lang="cs-CZ" sz="2400" b="1" dirty="0"/>
              <a:t>projekty spojené územně/tematicky </a:t>
            </a:r>
            <a:r>
              <a:rPr lang="cs-CZ" sz="2400" dirty="0"/>
              <a:t>– individuální akce nemají šanci</a:t>
            </a:r>
          </a:p>
          <a:p>
            <a:pPr marL="285750" indent="-285750">
              <a:buFontTx/>
              <a:buChar char="-"/>
            </a:pPr>
            <a:r>
              <a:rPr lang="cs-CZ" sz="2400" b="1" dirty="0"/>
              <a:t>vícezdrojové financování </a:t>
            </a:r>
            <a:r>
              <a:rPr lang="cs-CZ" sz="2400" dirty="0"/>
              <a:t>– více fondů EU a OP zapojených do integrovaných řešení, projekty z jiných zdrojů (</a:t>
            </a:r>
            <a:r>
              <a:rPr lang="cs-CZ" sz="2400" dirty="0" err="1"/>
              <a:t>RAPy</a:t>
            </a:r>
            <a:r>
              <a:rPr lang="cs-CZ" sz="2400" dirty="0"/>
              <a:t>, SFDI apod.) – větší šance získání dotace</a:t>
            </a:r>
          </a:p>
          <a:p>
            <a:pPr marL="285750" indent="-285750">
              <a:buFontTx/>
              <a:buChar char="-"/>
            </a:pPr>
            <a:r>
              <a:rPr lang="cs-CZ" sz="2400" b="1" dirty="0"/>
              <a:t>kombinace veřejných a soukromých investic </a:t>
            </a:r>
            <a:r>
              <a:rPr lang="cs-CZ" sz="2400" dirty="0"/>
              <a:t>může zvýšit kredit integrovaných řešení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možná návaznost na investice ITI 2014+</a:t>
            </a:r>
            <a:endParaRPr lang="cs-CZ" dirty="0"/>
          </a:p>
          <a:p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92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29574" y="1081088"/>
            <a:ext cx="3876675" cy="666904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Přerovský </a:t>
            </a:r>
            <a:r>
              <a:rPr lang="cs-CZ" sz="2800" dirty="0" err="1" smtClean="0"/>
              <a:t>průpich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91525" y="1901186"/>
            <a:ext cx="3505200" cy="4928238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cs-CZ" sz="1800" b="1" dirty="0">
                <a:solidFill>
                  <a:schemeClr val="accent2"/>
                </a:solidFill>
              </a:rPr>
              <a:t>Realizace vlastního průtahu </a:t>
            </a:r>
            <a:r>
              <a:rPr lang="cs-CZ" sz="1800" b="1" dirty="0" smtClean="0">
                <a:solidFill>
                  <a:schemeClr val="accent2"/>
                </a:solidFill>
              </a:rPr>
              <a:t>Přerovem</a:t>
            </a:r>
          </a:p>
          <a:p>
            <a:pPr>
              <a:buFontTx/>
              <a:buChar char="-"/>
            </a:pPr>
            <a:endParaRPr lang="cs-CZ" sz="1800" b="1" dirty="0" smtClean="0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r>
              <a:rPr lang="cs-CZ" sz="1800" b="1" dirty="0" smtClean="0">
                <a:solidFill>
                  <a:schemeClr val="accent2"/>
                </a:solidFill>
              </a:rPr>
              <a:t>Přestupní terminál JUTA</a:t>
            </a:r>
          </a:p>
          <a:p>
            <a:pPr>
              <a:buFontTx/>
              <a:buChar char="-"/>
            </a:pPr>
            <a:endParaRPr lang="cs-CZ" sz="1800" b="1" dirty="0" smtClean="0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r>
              <a:rPr lang="cs-CZ" sz="1800" b="1" dirty="0">
                <a:solidFill>
                  <a:schemeClr val="accent2"/>
                </a:solidFill>
              </a:rPr>
              <a:t>Park u „</a:t>
            </a:r>
            <a:r>
              <a:rPr lang="cs-CZ" sz="1800" b="1" dirty="0" err="1">
                <a:solidFill>
                  <a:schemeClr val="accent2"/>
                </a:solidFill>
              </a:rPr>
              <a:t>průpichu</a:t>
            </a:r>
            <a:r>
              <a:rPr lang="cs-CZ" sz="1800" b="1" dirty="0">
                <a:solidFill>
                  <a:schemeClr val="accent2"/>
                </a:solidFill>
              </a:rPr>
              <a:t>“</a:t>
            </a:r>
          </a:p>
          <a:p>
            <a:pPr>
              <a:buFontTx/>
              <a:buChar char="-"/>
            </a:pPr>
            <a:endParaRPr lang="cs-CZ" sz="1800" b="1" dirty="0" smtClean="0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r>
              <a:rPr lang="cs-CZ" sz="1800" b="1" dirty="0" smtClean="0">
                <a:solidFill>
                  <a:schemeClr val="accent2"/>
                </a:solidFill>
              </a:rPr>
              <a:t>Cyklostezky </a:t>
            </a:r>
          </a:p>
          <a:p>
            <a:pPr lvl="1">
              <a:buFontTx/>
              <a:buChar char="-"/>
            </a:pPr>
            <a:r>
              <a:rPr lang="cs-CZ" sz="1400" b="1" dirty="0" smtClean="0">
                <a:solidFill>
                  <a:schemeClr val="accent2"/>
                </a:solidFill>
              </a:rPr>
              <a:t>Velké Novosady</a:t>
            </a:r>
          </a:p>
          <a:p>
            <a:pPr lvl="1">
              <a:buFontTx/>
              <a:buChar char="-"/>
            </a:pPr>
            <a:r>
              <a:rPr lang="cs-CZ" sz="1400" b="1" dirty="0" smtClean="0">
                <a:solidFill>
                  <a:schemeClr val="accent2"/>
                </a:solidFill>
              </a:rPr>
              <a:t>Palackého</a:t>
            </a:r>
          </a:p>
          <a:p>
            <a:pPr>
              <a:buFontTx/>
              <a:buChar char="-"/>
            </a:pPr>
            <a:endParaRPr lang="cs-CZ" sz="1800" b="1" dirty="0" smtClean="0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r>
              <a:rPr lang="cs-CZ" sz="1800" b="1" dirty="0" smtClean="0">
                <a:solidFill>
                  <a:schemeClr val="accent2"/>
                </a:solidFill>
              </a:rPr>
              <a:t>Inteligentní autobusové zastávky</a:t>
            </a:r>
          </a:p>
          <a:p>
            <a:pPr>
              <a:buFontTx/>
              <a:buChar char="-"/>
            </a:pPr>
            <a:endParaRPr lang="cs-CZ" sz="1800" b="1" dirty="0" smtClean="0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r>
              <a:rPr lang="cs-CZ" sz="1800" b="1" dirty="0" smtClean="0">
                <a:solidFill>
                  <a:schemeClr val="accent2"/>
                </a:solidFill>
              </a:rPr>
              <a:t>Modernizace SSZ v Přerově </a:t>
            </a:r>
            <a:endParaRPr lang="cs-CZ" sz="1800" b="1" dirty="0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1" y="1114425"/>
            <a:ext cx="7786311" cy="5562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Volný tvar 4"/>
          <p:cNvSpPr/>
          <p:nvPr/>
        </p:nvSpPr>
        <p:spPr>
          <a:xfrm>
            <a:off x="3467100" y="2333625"/>
            <a:ext cx="1627281" cy="4114800"/>
          </a:xfrm>
          <a:custGeom>
            <a:avLst/>
            <a:gdLst>
              <a:gd name="connsiteX0" fmla="*/ 0 w 1627281"/>
              <a:gd name="connsiteY0" fmla="*/ 0 h 4114800"/>
              <a:gd name="connsiteX1" fmla="*/ 523875 w 1627281"/>
              <a:gd name="connsiteY1" fmla="*/ 333375 h 4114800"/>
              <a:gd name="connsiteX2" fmla="*/ 962025 w 1627281"/>
              <a:gd name="connsiteY2" fmla="*/ 609600 h 4114800"/>
              <a:gd name="connsiteX3" fmla="*/ 1181100 w 1627281"/>
              <a:gd name="connsiteY3" fmla="*/ 800100 h 4114800"/>
              <a:gd name="connsiteX4" fmla="*/ 1476375 w 1627281"/>
              <a:gd name="connsiteY4" fmla="*/ 1076325 h 4114800"/>
              <a:gd name="connsiteX5" fmla="*/ 1619250 w 1627281"/>
              <a:gd name="connsiteY5" fmla="*/ 1390650 h 4114800"/>
              <a:gd name="connsiteX6" fmla="*/ 1600200 w 1627281"/>
              <a:gd name="connsiteY6" fmla="*/ 1685925 h 4114800"/>
              <a:gd name="connsiteX7" fmla="*/ 1524000 w 1627281"/>
              <a:gd name="connsiteY7" fmla="*/ 1847850 h 4114800"/>
              <a:gd name="connsiteX8" fmla="*/ 1409700 w 1627281"/>
              <a:gd name="connsiteY8" fmla="*/ 2009775 h 4114800"/>
              <a:gd name="connsiteX9" fmla="*/ 1219200 w 1627281"/>
              <a:gd name="connsiteY9" fmla="*/ 2171700 h 4114800"/>
              <a:gd name="connsiteX10" fmla="*/ 1038225 w 1627281"/>
              <a:gd name="connsiteY10" fmla="*/ 2314575 h 4114800"/>
              <a:gd name="connsiteX11" fmla="*/ 857250 w 1627281"/>
              <a:gd name="connsiteY11" fmla="*/ 2505075 h 4114800"/>
              <a:gd name="connsiteX12" fmla="*/ 571500 w 1627281"/>
              <a:gd name="connsiteY12" fmla="*/ 2790825 h 4114800"/>
              <a:gd name="connsiteX13" fmla="*/ 523875 w 1627281"/>
              <a:gd name="connsiteY13" fmla="*/ 3152775 h 4114800"/>
              <a:gd name="connsiteX14" fmla="*/ 676275 w 1627281"/>
              <a:gd name="connsiteY14" fmla="*/ 3552825 h 4114800"/>
              <a:gd name="connsiteX15" fmla="*/ 857250 w 1627281"/>
              <a:gd name="connsiteY15" fmla="*/ 3848100 h 4114800"/>
              <a:gd name="connsiteX16" fmla="*/ 1209675 w 1627281"/>
              <a:gd name="connsiteY16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7281" h="4114800">
                <a:moveTo>
                  <a:pt x="0" y="0"/>
                </a:moveTo>
                <a:lnTo>
                  <a:pt x="523875" y="333375"/>
                </a:lnTo>
                <a:cubicBezTo>
                  <a:pt x="684213" y="434975"/>
                  <a:pt x="852488" y="531813"/>
                  <a:pt x="962025" y="609600"/>
                </a:cubicBezTo>
                <a:cubicBezTo>
                  <a:pt x="1071562" y="687387"/>
                  <a:pt x="1095375" y="722313"/>
                  <a:pt x="1181100" y="800100"/>
                </a:cubicBezTo>
                <a:cubicBezTo>
                  <a:pt x="1266825" y="877887"/>
                  <a:pt x="1403350" y="977900"/>
                  <a:pt x="1476375" y="1076325"/>
                </a:cubicBezTo>
                <a:cubicBezTo>
                  <a:pt x="1549400" y="1174750"/>
                  <a:pt x="1598612" y="1289050"/>
                  <a:pt x="1619250" y="1390650"/>
                </a:cubicBezTo>
                <a:cubicBezTo>
                  <a:pt x="1639888" y="1492250"/>
                  <a:pt x="1616075" y="1609725"/>
                  <a:pt x="1600200" y="1685925"/>
                </a:cubicBezTo>
                <a:cubicBezTo>
                  <a:pt x="1584325" y="1762125"/>
                  <a:pt x="1555750" y="1793875"/>
                  <a:pt x="1524000" y="1847850"/>
                </a:cubicBezTo>
                <a:cubicBezTo>
                  <a:pt x="1492250" y="1901825"/>
                  <a:pt x="1460500" y="1955800"/>
                  <a:pt x="1409700" y="2009775"/>
                </a:cubicBezTo>
                <a:cubicBezTo>
                  <a:pt x="1358900" y="2063750"/>
                  <a:pt x="1281113" y="2120900"/>
                  <a:pt x="1219200" y="2171700"/>
                </a:cubicBezTo>
                <a:cubicBezTo>
                  <a:pt x="1157288" y="2222500"/>
                  <a:pt x="1098550" y="2259012"/>
                  <a:pt x="1038225" y="2314575"/>
                </a:cubicBezTo>
                <a:cubicBezTo>
                  <a:pt x="977900" y="2370138"/>
                  <a:pt x="935037" y="2425700"/>
                  <a:pt x="857250" y="2505075"/>
                </a:cubicBezTo>
                <a:cubicBezTo>
                  <a:pt x="779463" y="2584450"/>
                  <a:pt x="627063" y="2682875"/>
                  <a:pt x="571500" y="2790825"/>
                </a:cubicBezTo>
                <a:cubicBezTo>
                  <a:pt x="515938" y="2898775"/>
                  <a:pt x="506413" y="3025775"/>
                  <a:pt x="523875" y="3152775"/>
                </a:cubicBezTo>
                <a:cubicBezTo>
                  <a:pt x="541338" y="3279775"/>
                  <a:pt x="620713" y="3436938"/>
                  <a:pt x="676275" y="3552825"/>
                </a:cubicBezTo>
                <a:cubicBezTo>
                  <a:pt x="731838" y="3668713"/>
                  <a:pt x="768350" y="3754438"/>
                  <a:pt x="857250" y="3848100"/>
                </a:cubicBezTo>
                <a:cubicBezTo>
                  <a:pt x="946150" y="3941762"/>
                  <a:pt x="1077912" y="4028281"/>
                  <a:pt x="1209675" y="4114800"/>
                </a:cubicBezTo>
              </a:path>
            </a:pathLst>
          </a:custGeom>
          <a:noFill/>
          <a:ln w="1238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Krychle 7"/>
          <p:cNvSpPr/>
          <p:nvPr/>
        </p:nvSpPr>
        <p:spPr>
          <a:xfrm rot="18895862">
            <a:off x="3452964" y="4077312"/>
            <a:ext cx="900614" cy="640919"/>
          </a:xfrm>
          <a:prstGeom prst="cub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2780199" y="3430321"/>
            <a:ext cx="3134330" cy="1691376"/>
            <a:chOff x="2780199" y="3430321"/>
            <a:chExt cx="3134330" cy="1691376"/>
          </a:xfrm>
        </p:grpSpPr>
        <p:sp>
          <p:nvSpPr>
            <p:cNvPr id="10" name="Volný tvar 9"/>
            <p:cNvSpPr/>
            <p:nvPr/>
          </p:nvSpPr>
          <p:spPr>
            <a:xfrm>
              <a:off x="4387006" y="3758025"/>
              <a:ext cx="1527523" cy="1284389"/>
            </a:xfrm>
            <a:custGeom>
              <a:avLst/>
              <a:gdLst>
                <a:gd name="connsiteX0" fmla="*/ 137424 w 1527523"/>
                <a:gd name="connsiteY0" fmla="*/ 1041254 h 1284389"/>
                <a:gd name="connsiteX1" fmla="*/ 52855 w 1527523"/>
                <a:gd name="connsiteY1" fmla="*/ 1120537 h 1284389"/>
                <a:gd name="connsiteX2" fmla="*/ 0 w 1527523"/>
                <a:gd name="connsiteY2" fmla="*/ 1189249 h 1284389"/>
                <a:gd name="connsiteX3" fmla="*/ 31713 w 1527523"/>
                <a:gd name="connsiteY3" fmla="*/ 1273818 h 1284389"/>
                <a:gd name="connsiteX4" fmla="*/ 79283 w 1527523"/>
                <a:gd name="connsiteY4" fmla="*/ 1284389 h 1284389"/>
                <a:gd name="connsiteX5" fmla="*/ 1331958 w 1527523"/>
                <a:gd name="connsiteY5" fmla="*/ 724121 h 1284389"/>
                <a:gd name="connsiteX6" fmla="*/ 1469382 w 1527523"/>
                <a:gd name="connsiteY6" fmla="*/ 650123 h 1284389"/>
                <a:gd name="connsiteX7" fmla="*/ 1527523 w 1527523"/>
                <a:gd name="connsiteY7" fmla="*/ 597267 h 1284389"/>
                <a:gd name="connsiteX8" fmla="*/ 1506381 w 1527523"/>
                <a:gd name="connsiteY8" fmla="*/ 544412 h 1284389"/>
                <a:gd name="connsiteX9" fmla="*/ 1405956 w 1527523"/>
                <a:gd name="connsiteY9" fmla="*/ 428130 h 1284389"/>
                <a:gd name="connsiteX10" fmla="*/ 1088823 w 1527523"/>
                <a:gd name="connsiteY10" fmla="*/ 184995 h 1284389"/>
                <a:gd name="connsiteX11" fmla="*/ 882686 w 1527523"/>
                <a:gd name="connsiteY11" fmla="*/ 0 h 1284389"/>
                <a:gd name="connsiteX12" fmla="*/ 903829 w 1527523"/>
                <a:gd name="connsiteY12" fmla="*/ 110997 h 1284389"/>
                <a:gd name="connsiteX13" fmla="*/ 872115 w 1527523"/>
                <a:gd name="connsiteY13" fmla="*/ 216708 h 1284389"/>
                <a:gd name="connsiteX14" fmla="*/ 824545 w 1527523"/>
                <a:gd name="connsiteY14" fmla="*/ 343561 h 1284389"/>
                <a:gd name="connsiteX15" fmla="*/ 745262 w 1527523"/>
                <a:gd name="connsiteY15" fmla="*/ 480985 h 1284389"/>
                <a:gd name="connsiteX16" fmla="*/ 644837 w 1527523"/>
                <a:gd name="connsiteY16" fmla="*/ 591982 h 1284389"/>
                <a:gd name="connsiteX17" fmla="*/ 528555 w 1527523"/>
                <a:gd name="connsiteY17" fmla="*/ 702978 h 1284389"/>
                <a:gd name="connsiteX18" fmla="*/ 422844 w 1527523"/>
                <a:gd name="connsiteY18" fmla="*/ 787547 h 1284389"/>
                <a:gd name="connsiteX19" fmla="*/ 295991 w 1527523"/>
                <a:gd name="connsiteY19" fmla="*/ 882687 h 1284389"/>
                <a:gd name="connsiteX20" fmla="*/ 174423 w 1527523"/>
                <a:gd name="connsiteY20" fmla="*/ 983113 h 1284389"/>
                <a:gd name="connsiteX21" fmla="*/ 137424 w 1527523"/>
                <a:gd name="connsiteY21" fmla="*/ 1041254 h 128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7523" h="1284389">
                  <a:moveTo>
                    <a:pt x="137424" y="1041254"/>
                  </a:moveTo>
                  <a:lnTo>
                    <a:pt x="52855" y="1120537"/>
                  </a:lnTo>
                  <a:lnTo>
                    <a:pt x="0" y="1189249"/>
                  </a:lnTo>
                  <a:lnTo>
                    <a:pt x="31713" y="1273818"/>
                  </a:lnTo>
                  <a:lnTo>
                    <a:pt x="79283" y="1284389"/>
                  </a:lnTo>
                  <a:lnTo>
                    <a:pt x="1331958" y="724121"/>
                  </a:lnTo>
                  <a:lnTo>
                    <a:pt x="1469382" y="650123"/>
                  </a:lnTo>
                  <a:lnTo>
                    <a:pt x="1527523" y="597267"/>
                  </a:lnTo>
                  <a:lnTo>
                    <a:pt x="1506381" y="544412"/>
                  </a:lnTo>
                  <a:lnTo>
                    <a:pt x="1405956" y="428130"/>
                  </a:lnTo>
                  <a:lnTo>
                    <a:pt x="1088823" y="184995"/>
                  </a:lnTo>
                  <a:lnTo>
                    <a:pt x="882686" y="0"/>
                  </a:lnTo>
                  <a:lnTo>
                    <a:pt x="903829" y="110997"/>
                  </a:lnTo>
                  <a:lnTo>
                    <a:pt x="872115" y="216708"/>
                  </a:lnTo>
                  <a:lnTo>
                    <a:pt x="824545" y="343561"/>
                  </a:lnTo>
                  <a:lnTo>
                    <a:pt x="745262" y="480985"/>
                  </a:lnTo>
                  <a:lnTo>
                    <a:pt x="644837" y="591982"/>
                  </a:lnTo>
                  <a:lnTo>
                    <a:pt x="528555" y="702978"/>
                  </a:lnTo>
                  <a:lnTo>
                    <a:pt x="422844" y="787547"/>
                  </a:lnTo>
                  <a:lnTo>
                    <a:pt x="295991" y="882687"/>
                  </a:lnTo>
                  <a:lnTo>
                    <a:pt x="174423" y="983113"/>
                  </a:lnTo>
                  <a:lnTo>
                    <a:pt x="137424" y="1041254"/>
                  </a:lnTo>
                  <a:close/>
                </a:path>
              </a:pathLst>
            </a:custGeom>
            <a:noFill/>
            <a:ln w="158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2780199" y="3430321"/>
              <a:ext cx="2214645" cy="1691376"/>
            </a:xfrm>
            <a:custGeom>
              <a:avLst/>
              <a:gdLst>
                <a:gd name="connsiteX0" fmla="*/ 1162821 w 2214645"/>
                <a:gd name="connsiteY0" fmla="*/ 1691376 h 1691376"/>
                <a:gd name="connsiteX1" fmla="*/ 1310816 w 2214645"/>
                <a:gd name="connsiteY1" fmla="*/ 1464097 h 1691376"/>
                <a:gd name="connsiteX2" fmla="*/ 1479954 w 2214645"/>
                <a:gd name="connsiteY2" fmla="*/ 1310817 h 1691376"/>
                <a:gd name="connsiteX3" fmla="*/ 1659662 w 2214645"/>
                <a:gd name="connsiteY3" fmla="*/ 1115251 h 1691376"/>
                <a:gd name="connsiteX4" fmla="*/ 1807658 w 2214645"/>
                <a:gd name="connsiteY4" fmla="*/ 993684 h 1691376"/>
                <a:gd name="connsiteX5" fmla="*/ 1923940 w 2214645"/>
                <a:gd name="connsiteY5" fmla="*/ 893258 h 1691376"/>
                <a:gd name="connsiteX6" fmla="*/ 2050793 w 2214645"/>
                <a:gd name="connsiteY6" fmla="*/ 734692 h 1691376"/>
                <a:gd name="connsiteX7" fmla="*/ 2145933 w 2214645"/>
                <a:gd name="connsiteY7" fmla="*/ 586696 h 1691376"/>
                <a:gd name="connsiteX8" fmla="*/ 2214645 w 2214645"/>
                <a:gd name="connsiteY8" fmla="*/ 449272 h 1691376"/>
                <a:gd name="connsiteX9" fmla="*/ 2214645 w 2214645"/>
                <a:gd name="connsiteY9" fmla="*/ 264278 h 1691376"/>
                <a:gd name="connsiteX10" fmla="*/ 2145933 w 2214645"/>
                <a:gd name="connsiteY10" fmla="*/ 158567 h 1691376"/>
                <a:gd name="connsiteX11" fmla="*/ 2034936 w 2214645"/>
                <a:gd name="connsiteY11" fmla="*/ 26428 h 1691376"/>
                <a:gd name="connsiteX12" fmla="*/ 2008509 w 2214645"/>
                <a:gd name="connsiteY12" fmla="*/ 0 h 1691376"/>
                <a:gd name="connsiteX13" fmla="*/ 1939796 w 2214645"/>
                <a:gd name="connsiteY13" fmla="*/ 0 h 1691376"/>
                <a:gd name="connsiteX14" fmla="*/ 1754802 w 2214645"/>
                <a:gd name="connsiteY14" fmla="*/ 100426 h 1691376"/>
                <a:gd name="connsiteX15" fmla="*/ 1590950 w 2214645"/>
                <a:gd name="connsiteY15" fmla="*/ 269563 h 1691376"/>
                <a:gd name="connsiteX16" fmla="*/ 1347815 w 2214645"/>
                <a:gd name="connsiteY16" fmla="*/ 422844 h 1691376"/>
                <a:gd name="connsiteX17" fmla="*/ 1316102 w 2214645"/>
                <a:gd name="connsiteY17" fmla="*/ 454558 h 1691376"/>
                <a:gd name="connsiteX18" fmla="*/ 1358386 w 2214645"/>
                <a:gd name="connsiteY18" fmla="*/ 539126 h 1691376"/>
                <a:gd name="connsiteX19" fmla="*/ 1501096 w 2214645"/>
                <a:gd name="connsiteY19" fmla="*/ 692407 h 1691376"/>
                <a:gd name="connsiteX20" fmla="*/ 1596236 w 2214645"/>
                <a:gd name="connsiteY20" fmla="*/ 745263 h 1691376"/>
                <a:gd name="connsiteX21" fmla="*/ 1590950 w 2214645"/>
                <a:gd name="connsiteY21" fmla="*/ 845688 h 1691376"/>
                <a:gd name="connsiteX22" fmla="*/ 1575093 w 2214645"/>
                <a:gd name="connsiteY22" fmla="*/ 983113 h 1691376"/>
                <a:gd name="connsiteX23" fmla="*/ 1522238 w 2214645"/>
                <a:gd name="connsiteY23" fmla="*/ 1083538 h 1691376"/>
                <a:gd name="connsiteX24" fmla="*/ 1379528 w 2214645"/>
                <a:gd name="connsiteY24" fmla="*/ 1199820 h 1691376"/>
                <a:gd name="connsiteX25" fmla="*/ 1215676 w 2214645"/>
                <a:gd name="connsiteY25" fmla="*/ 1363672 h 1691376"/>
                <a:gd name="connsiteX26" fmla="*/ 1057110 w 2214645"/>
                <a:gd name="connsiteY26" fmla="*/ 1516953 h 1691376"/>
                <a:gd name="connsiteX27" fmla="*/ 1020111 w 2214645"/>
                <a:gd name="connsiteY27" fmla="*/ 1532810 h 1691376"/>
                <a:gd name="connsiteX28" fmla="*/ 924971 w 2214645"/>
                <a:gd name="connsiteY28" fmla="*/ 1437670 h 1691376"/>
                <a:gd name="connsiteX29" fmla="*/ 671265 w 2214645"/>
                <a:gd name="connsiteY29" fmla="*/ 1189249 h 1691376"/>
                <a:gd name="connsiteX30" fmla="*/ 665979 w 2214645"/>
                <a:gd name="connsiteY30" fmla="*/ 956685 h 1691376"/>
                <a:gd name="connsiteX31" fmla="*/ 750548 w 2214645"/>
                <a:gd name="connsiteY31" fmla="*/ 856259 h 1691376"/>
                <a:gd name="connsiteX32" fmla="*/ 1004254 w 2214645"/>
                <a:gd name="connsiteY32" fmla="*/ 597267 h 1691376"/>
                <a:gd name="connsiteX33" fmla="*/ 1062395 w 2214645"/>
                <a:gd name="connsiteY33" fmla="*/ 528555 h 1691376"/>
                <a:gd name="connsiteX34" fmla="*/ 1051824 w 2214645"/>
                <a:gd name="connsiteY34" fmla="*/ 454558 h 1691376"/>
                <a:gd name="connsiteX35" fmla="*/ 692407 w 2214645"/>
                <a:gd name="connsiteY35" fmla="*/ 295991 h 1691376"/>
                <a:gd name="connsiteX36" fmla="*/ 417558 w 2214645"/>
                <a:gd name="connsiteY36" fmla="*/ 348847 h 1691376"/>
                <a:gd name="connsiteX37" fmla="*/ 348846 w 2214645"/>
                <a:gd name="connsiteY37" fmla="*/ 401702 h 1691376"/>
                <a:gd name="connsiteX38" fmla="*/ 158566 w 2214645"/>
                <a:gd name="connsiteY38" fmla="*/ 459843 h 1691376"/>
                <a:gd name="connsiteX39" fmla="*/ 47570 w 2214645"/>
                <a:gd name="connsiteY39" fmla="*/ 491556 h 1691376"/>
                <a:gd name="connsiteX40" fmla="*/ 0 w 2214645"/>
                <a:gd name="connsiteY40" fmla="*/ 517984 h 1691376"/>
                <a:gd name="connsiteX41" fmla="*/ 153281 w 2214645"/>
                <a:gd name="connsiteY41" fmla="*/ 676551 h 1691376"/>
                <a:gd name="connsiteX42" fmla="*/ 221993 w 2214645"/>
                <a:gd name="connsiteY42" fmla="*/ 676551 h 1691376"/>
                <a:gd name="connsiteX43" fmla="*/ 248421 w 2214645"/>
                <a:gd name="connsiteY43" fmla="*/ 512699 h 1691376"/>
                <a:gd name="connsiteX44" fmla="*/ 285419 w 2214645"/>
                <a:gd name="connsiteY44" fmla="*/ 465129 h 1691376"/>
                <a:gd name="connsiteX45" fmla="*/ 364703 w 2214645"/>
                <a:gd name="connsiteY45" fmla="*/ 454558 h 1691376"/>
                <a:gd name="connsiteX46" fmla="*/ 761119 w 2214645"/>
                <a:gd name="connsiteY46" fmla="*/ 644837 h 1691376"/>
                <a:gd name="connsiteX47" fmla="*/ 771690 w 2214645"/>
                <a:gd name="connsiteY47" fmla="*/ 782262 h 1691376"/>
                <a:gd name="connsiteX48" fmla="*/ 650122 w 2214645"/>
                <a:gd name="connsiteY48" fmla="*/ 882687 h 1691376"/>
                <a:gd name="connsiteX49" fmla="*/ 491556 w 2214645"/>
                <a:gd name="connsiteY49" fmla="*/ 835117 h 1691376"/>
                <a:gd name="connsiteX50" fmla="*/ 391130 w 2214645"/>
                <a:gd name="connsiteY50" fmla="*/ 909115 h 1691376"/>
                <a:gd name="connsiteX51" fmla="*/ 401702 w 2214645"/>
                <a:gd name="connsiteY51" fmla="*/ 956685 h 1691376"/>
                <a:gd name="connsiteX52" fmla="*/ 565554 w 2214645"/>
                <a:gd name="connsiteY52" fmla="*/ 1109966 h 1691376"/>
                <a:gd name="connsiteX53" fmla="*/ 1162821 w 2214645"/>
                <a:gd name="connsiteY53" fmla="*/ 1691376 h 169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214645" h="1691376">
                  <a:moveTo>
                    <a:pt x="1162821" y="1691376"/>
                  </a:moveTo>
                  <a:lnTo>
                    <a:pt x="1310816" y="1464097"/>
                  </a:lnTo>
                  <a:lnTo>
                    <a:pt x="1479954" y="1310817"/>
                  </a:lnTo>
                  <a:lnTo>
                    <a:pt x="1659662" y="1115251"/>
                  </a:lnTo>
                  <a:lnTo>
                    <a:pt x="1807658" y="993684"/>
                  </a:lnTo>
                  <a:lnTo>
                    <a:pt x="1923940" y="893258"/>
                  </a:lnTo>
                  <a:lnTo>
                    <a:pt x="2050793" y="734692"/>
                  </a:lnTo>
                  <a:lnTo>
                    <a:pt x="2145933" y="586696"/>
                  </a:lnTo>
                  <a:lnTo>
                    <a:pt x="2214645" y="449272"/>
                  </a:lnTo>
                  <a:lnTo>
                    <a:pt x="2214645" y="264278"/>
                  </a:lnTo>
                  <a:lnTo>
                    <a:pt x="2145933" y="158567"/>
                  </a:lnTo>
                  <a:lnTo>
                    <a:pt x="2034936" y="26428"/>
                  </a:lnTo>
                  <a:lnTo>
                    <a:pt x="2008509" y="0"/>
                  </a:lnTo>
                  <a:lnTo>
                    <a:pt x="1939796" y="0"/>
                  </a:lnTo>
                  <a:lnTo>
                    <a:pt x="1754802" y="100426"/>
                  </a:lnTo>
                  <a:lnTo>
                    <a:pt x="1590950" y="269563"/>
                  </a:lnTo>
                  <a:lnTo>
                    <a:pt x="1347815" y="422844"/>
                  </a:lnTo>
                  <a:lnTo>
                    <a:pt x="1316102" y="454558"/>
                  </a:lnTo>
                  <a:lnTo>
                    <a:pt x="1358386" y="539126"/>
                  </a:lnTo>
                  <a:lnTo>
                    <a:pt x="1501096" y="692407"/>
                  </a:lnTo>
                  <a:lnTo>
                    <a:pt x="1596236" y="745263"/>
                  </a:lnTo>
                  <a:lnTo>
                    <a:pt x="1590950" y="845688"/>
                  </a:lnTo>
                  <a:lnTo>
                    <a:pt x="1575093" y="983113"/>
                  </a:lnTo>
                  <a:lnTo>
                    <a:pt x="1522238" y="1083538"/>
                  </a:lnTo>
                  <a:lnTo>
                    <a:pt x="1379528" y="1199820"/>
                  </a:lnTo>
                  <a:lnTo>
                    <a:pt x="1215676" y="1363672"/>
                  </a:lnTo>
                  <a:lnTo>
                    <a:pt x="1057110" y="1516953"/>
                  </a:lnTo>
                  <a:lnTo>
                    <a:pt x="1020111" y="1532810"/>
                  </a:lnTo>
                  <a:lnTo>
                    <a:pt x="924971" y="1437670"/>
                  </a:lnTo>
                  <a:lnTo>
                    <a:pt x="671265" y="1189249"/>
                  </a:lnTo>
                  <a:lnTo>
                    <a:pt x="665979" y="956685"/>
                  </a:lnTo>
                  <a:lnTo>
                    <a:pt x="750548" y="856259"/>
                  </a:lnTo>
                  <a:lnTo>
                    <a:pt x="1004254" y="597267"/>
                  </a:lnTo>
                  <a:lnTo>
                    <a:pt x="1062395" y="528555"/>
                  </a:lnTo>
                  <a:lnTo>
                    <a:pt x="1051824" y="454558"/>
                  </a:lnTo>
                  <a:lnTo>
                    <a:pt x="692407" y="295991"/>
                  </a:lnTo>
                  <a:lnTo>
                    <a:pt x="417558" y="348847"/>
                  </a:lnTo>
                  <a:lnTo>
                    <a:pt x="348846" y="401702"/>
                  </a:lnTo>
                  <a:lnTo>
                    <a:pt x="158566" y="459843"/>
                  </a:lnTo>
                  <a:lnTo>
                    <a:pt x="47570" y="491556"/>
                  </a:lnTo>
                  <a:lnTo>
                    <a:pt x="0" y="517984"/>
                  </a:lnTo>
                  <a:lnTo>
                    <a:pt x="153281" y="676551"/>
                  </a:lnTo>
                  <a:lnTo>
                    <a:pt x="221993" y="676551"/>
                  </a:lnTo>
                  <a:lnTo>
                    <a:pt x="248421" y="512699"/>
                  </a:lnTo>
                  <a:lnTo>
                    <a:pt x="285419" y="465129"/>
                  </a:lnTo>
                  <a:lnTo>
                    <a:pt x="364703" y="454558"/>
                  </a:lnTo>
                  <a:lnTo>
                    <a:pt x="761119" y="644837"/>
                  </a:lnTo>
                  <a:lnTo>
                    <a:pt x="771690" y="782262"/>
                  </a:lnTo>
                  <a:lnTo>
                    <a:pt x="650122" y="882687"/>
                  </a:lnTo>
                  <a:lnTo>
                    <a:pt x="491556" y="835117"/>
                  </a:lnTo>
                  <a:lnTo>
                    <a:pt x="391130" y="909115"/>
                  </a:lnTo>
                  <a:lnTo>
                    <a:pt x="401702" y="956685"/>
                  </a:lnTo>
                  <a:lnTo>
                    <a:pt x="565554" y="1109966"/>
                  </a:lnTo>
                  <a:lnTo>
                    <a:pt x="1162821" y="1691376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3" name="Volný tvar 12"/>
          <p:cNvSpPr/>
          <p:nvPr/>
        </p:nvSpPr>
        <p:spPr>
          <a:xfrm>
            <a:off x="2018581" y="1112808"/>
            <a:ext cx="5524332" cy="1119329"/>
          </a:xfrm>
          <a:custGeom>
            <a:avLst/>
            <a:gdLst>
              <a:gd name="connsiteX0" fmla="*/ 0 w 5524332"/>
              <a:gd name="connsiteY0" fmla="*/ 0 h 1119329"/>
              <a:gd name="connsiteX1" fmla="*/ 327804 w 5524332"/>
              <a:gd name="connsiteY1" fmla="*/ 112143 h 1119329"/>
              <a:gd name="connsiteX2" fmla="*/ 560717 w 5524332"/>
              <a:gd name="connsiteY2" fmla="*/ 293298 h 1119329"/>
              <a:gd name="connsiteX3" fmla="*/ 845389 w 5524332"/>
              <a:gd name="connsiteY3" fmla="*/ 448573 h 1119329"/>
              <a:gd name="connsiteX4" fmla="*/ 1207698 w 5524332"/>
              <a:gd name="connsiteY4" fmla="*/ 776377 h 1119329"/>
              <a:gd name="connsiteX5" fmla="*/ 1440611 w 5524332"/>
              <a:gd name="connsiteY5" fmla="*/ 966158 h 1119329"/>
              <a:gd name="connsiteX6" fmla="*/ 1690777 w 5524332"/>
              <a:gd name="connsiteY6" fmla="*/ 1112807 h 1119329"/>
              <a:gd name="connsiteX7" fmla="*/ 2156604 w 5524332"/>
              <a:gd name="connsiteY7" fmla="*/ 1095554 h 1119329"/>
              <a:gd name="connsiteX8" fmla="*/ 2622430 w 5524332"/>
              <a:gd name="connsiteY8" fmla="*/ 1104181 h 1119329"/>
              <a:gd name="connsiteX9" fmla="*/ 3183147 w 5524332"/>
              <a:gd name="connsiteY9" fmla="*/ 1086928 h 1119329"/>
              <a:gd name="connsiteX10" fmla="*/ 3717985 w 5524332"/>
              <a:gd name="connsiteY10" fmla="*/ 1095554 h 1119329"/>
              <a:gd name="connsiteX11" fmla="*/ 4175185 w 5524332"/>
              <a:gd name="connsiteY11" fmla="*/ 1104181 h 1119329"/>
              <a:gd name="connsiteX12" fmla="*/ 4537494 w 5524332"/>
              <a:gd name="connsiteY12" fmla="*/ 1095554 h 1119329"/>
              <a:gd name="connsiteX13" fmla="*/ 4804913 w 5524332"/>
              <a:gd name="connsiteY13" fmla="*/ 1112807 h 1119329"/>
              <a:gd name="connsiteX14" fmla="*/ 5029200 w 5524332"/>
              <a:gd name="connsiteY14" fmla="*/ 1086928 h 1119329"/>
              <a:gd name="connsiteX15" fmla="*/ 5348377 w 5524332"/>
              <a:gd name="connsiteY15" fmla="*/ 1043796 h 1119329"/>
              <a:gd name="connsiteX16" fmla="*/ 5520906 w 5524332"/>
              <a:gd name="connsiteY16" fmla="*/ 992037 h 1119329"/>
              <a:gd name="connsiteX17" fmla="*/ 5451894 w 5524332"/>
              <a:gd name="connsiteY17" fmla="*/ 871267 h 1119329"/>
              <a:gd name="connsiteX18" fmla="*/ 5313872 w 5524332"/>
              <a:gd name="connsiteY18" fmla="*/ 707366 h 1119329"/>
              <a:gd name="connsiteX19" fmla="*/ 5158596 w 5524332"/>
              <a:gd name="connsiteY19" fmla="*/ 577969 h 1119329"/>
              <a:gd name="connsiteX20" fmla="*/ 4977442 w 5524332"/>
              <a:gd name="connsiteY20" fmla="*/ 405441 h 1119329"/>
              <a:gd name="connsiteX21" fmla="*/ 4882551 w 5524332"/>
              <a:gd name="connsiteY21" fmla="*/ 258792 h 1119329"/>
              <a:gd name="connsiteX22" fmla="*/ 4753155 w 5524332"/>
              <a:gd name="connsiteY22" fmla="*/ 112143 h 111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4332" h="1119329">
                <a:moveTo>
                  <a:pt x="0" y="0"/>
                </a:moveTo>
                <a:cubicBezTo>
                  <a:pt x="117175" y="31630"/>
                  <a:pt x="234351" y="63260"/>
                  <a:pt x="327804" y="112143"/>
                </a:cubicBezTo>
                <a:cubicBezTo>
                  <a:pt x="421257" y="161026"/>
                  <a:pt x="474453" y="237226"/>
                  <a:pt x="560717" y="293298"/>
                </a:cubicBezTo>
                <a:cubicBezTo>
                  <a:pt x="646981" y="349370"/>
                  <a:pt x="737559" y="368060"/>
                  <a:pt x="845389" y="448573"/>
                </a:cubicBezTo>
                <a:cubicBezTo>
                  <a:pt x="953219" y="529086"/>
                  <a:pt x="1108494" y="690113"/>
                  <a:pt x="1207698" y="776377"/>
                </a:cubicBezTo>
                <a:cubicBezTo>
                  <a:pt x="1306902" y="862641"/>
                  <a:pt x="1360098" y="910086"/>
                  <a:pt x="1440611" y="966158"/>
                </a:cubicBezTo>
                <a:cubicBezTo>
                  <a:pt x="1521124" y="1022230"/>
                  <a:pt x="1571445" y="1091241"/>
                  <a:pt x="1690777" y="1112807"/>
                </a:cubicBezTo>
                <a:cubicBezTo>
                  <a:pt x="1810109" y="1134373"/>
                  <a:pt x="2156604" y="1095554"/>
                  <a:pt x="2156604" y="1095554"/>
                </a:cubicBezTo>
                <a:cubicBezTo>
                  <a:pt x="2311879" y="1094116"/>
                  <a:pt x="2451340" y="1105619"/>
                  <a:pt x="2622430" y="1104181"/>
                </a:cubicBezTo>
                <a:cubicBezTo>
                  <a:pt x="2793520" y="1102743"/>
                  <a:pt x="3183147" y="1086928"/>
                  <a:pt x="3183147" y="1086928"/>
                </a:cubicBezTo>
                <a:lnTo>
                  <a:pt x="3717985" y="1095554"/>
                </a:lnTo>
                <a:lnTo>
                  <a:pt x="4175185" y="1104181"/>
                </a:lnTo>
                <a:cubicBezTo>
                  <a:pt x="4311770" y="1104181"/>
                  <a:pt x="4432539" y="1094116"/>
                  <a:pt x="4537494" y="1095554"/>
                </a:cubicBezTo>
                <a:cubicBezTo>
                  <a:pt x="4642449" y="1096992"/>
                  <a:pt x="4722962" y="1114245"/>
                  <a:pt x="4804913" y="1112807"/>
                </a:cubicBezTo>
                <a:cubicBezTo>
                  <a:pt x="4886864" y="1111369"/>
                  <a:pt x="5029200" y="1086928"/>
                  <a:pt x="5029200" y="1086928"/>
                </a:cubicBezTo>
                <a:cubicBezTo>
                  <a:pt x="5119777" y="1075426"/>
                  <a:pt x="5266426" y="1059611"/>
                  <a:pt x="5348377" y="1043796"/>
                </a:cubicBezTo>
                <a:cubicBezTo>
                  <a:pt x="5430328" y="1027981"/>
                  <a:pt x="5503653" y="1020792"/>
                  <a:pt x="5520906" y="992037"/>
                </a:cubicBezTo>
                <a:cubicBezTo>
                  <a:pt x="5538159" y="963282"/>
                  <a:pt x="5486400" y="918712"/>
                  <a:pt x="5451894" y="871267"/>
                </a:cubicBezTo>
                <a:cubicBezTo>
                  <a:pt x="5417388" y="823822"/>
                  <a:pt x="5362755" y="756249"/>
                  <a:pt x="5313872" y="707366"/>
                </a:cubicBezTo>
                <a:cubicBezTo>
                  <a:pt x="5264989" y="658483"/>
                  <a:pt x="5214668" y="628290"/>
                  <a:pt x="5158596" y="577969"/>
                </a:cubicBezTo>
                <a:cubicBezTo>
                  <a:pt x="5102524" y="527648"/>
                  <a:pt x="5023450" y="458637"/>
                  <a:pt x="4977442" y="405441"/>
                </a:cubicBezTo>
                <a:cubicBezTo>
                  <a:pt x="4931435" y="352245"/>
                  <a:pt x="4919932" y="307675"/>
                  <a:pt x="4882551" y="258792"/>
                </a:cubicBezTo>
                <a:cubicBezTo>
                  <a:pt x="4845170" y="209909"/>
                  <a:pt x="4799162" y="161026"/>
                  <a:pt x="4753155" y="112143"/>
                </a:cubicBezTo>
              </a:path>
            </a:pathLst>
          </a:cu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1020612" y="1981971"/>
            <a:ext cx="6437853" cy="4768735"/>
            <a:chOff x="1020612" y="1981971"/>
            <a:chExt cx="6437853" cy="4768735"/>
          </a:xfrm>
        </p:grpSpPr>
        <p:sp>
          <p:nvSpPr>
            <p:cNvPr id="14" name="Ovál 13"/>
            <p:cNvSpPr/>
            <p:nvPr/>
          </p:nvSpPr>
          <p:spPr>
            <a:xfrm rot="21203226">
              <a:off x="5325013" y="2241995"/>
              <a:ext cx="253221" cy="18325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vál 15"/>
            <p:cNvSpPr/>
            <p:nvPr/>
          </p:nvSpPr>
          <p:spPr>
            <a:xfrm rot="20414276">
              <a:off x="1020612" y="2876980"/>
              <a:ext cx="253221" cy="18325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/>
            <p:cNvSpPr/>
            <p:nvPr/>
          </p:nvSpPr>
          <p:spPr>
            <a:xfrm rot="20806575">
              <a:off x="5094381" y="1981971"/>
              <a:ext cx="253221" cy="18325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/>
            <p:cNvSpPr/>
            <p:nvPr/>
          </p:nvSpPr>
          <p:spPr>
            <a:xfrm rot="15184823">
              <a:off x="7240225" y="3656299"/>
              <a:ext cx="253221" cy="18325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/>
            <p:cNvSpPr/>
            <p:nvPr/>
          </p:nvSpPr>
          <p:spPr>
            <a:xfrm rot="2808283">
              <a:off x="3591450" y="6229020"/>
              <a:ext cx="869175" cy="17419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222525" y="1803854"/>
            <a:ext cx="7166395" cy="1833565"/>
            <a:chOff x="222525" y="1803854"/>
            <a:chExt cx="7166395" cy="1833565"/>
          </a:xfrm>
        </p:grpSpPr>
        <p:grpSp>
          <p:nvGrpSpPr>
            <p:cNvPr id="25" name="Skupina 24"/>
            <p:cNvGrpSpPr/>
            <p:nvPr/>
          </p:nvGrpSpPr>
          <p:grpSpPr>
            <a:xfrm>
              <a:off x="222525" y="1803854"/>
              <a:ext cx="7166395" cy="1833565"/>
              <a:chOff x="222525" y="1803854"/>
              <a:chExt cx="7166395" cy="1833565"/>
            </a:xfrm>
          </p:grpSpPr>
          <p:sp>
            <p:nvSpPr>
              <p:cNvPr id="18" name="Popisek se čtyřstrannou šipkou 17"/>
              <p:cNvSpPr/>
              <p:nvPr/>
            </p:nvSpPr>
            <p:spPr>
              <a:xfrm rot="19168921">
                <a:off x="3065428" y="1892969"/>
                <a:ext cx="585877" cy="690301"/>
              </a:xfrm>
              <a:prstGeom prst="quadArrowCallou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Popisek se čtyřstrannou šipkou 26"/>
              <p:cNvSpPr/>
              <p:nvPr/>
            </p:nvSpPr>
            <p:spPr>
              <a:xfrm rot="19168921">
                <a:off x="6803043" y="1803854"/>
                <a:ext cx="585877" cy="690301"/>
              </a:xfrm>
              <a:prstGeom prst="quadArrowCallou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Popisek se čtyřstrannou šipkou 27"/>
              <p:cNvSpPr/>
              <p:nvPr/>
            </p:nvSpPr>
            <p:spPr>
              <a:xfrm rot="19168921">
                <a:off x="222525" y="2947118"/>
                <a:ext cx="585877" cy="690301"/>
              </a:xfrm>
              <a:prstGeom prst="quadArrowCallou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2" name="Skupina 31"/>
            <p:cNvGrpSpPr/>
            <p:nvPr/>
          </p:nvGrpSpPr>
          <p:grpSpPr>
            <a:xfrm>
              <a:off x="457466" y="3089026"/>
              <a:ext cx="106638" cy="418903"/>
              <a:chOff x="65414" y="1423358"/>
              <a:chExt cx="109755" cy="448575"/>
            </a:xfrm>
            <a:scene3d>
              <a:camera prst="orthographicFront">
                <a:rot lat="0" lon="0" rev="2400000"/>
              </a:camera>
              <a:lightRig rig="threePt" dir="t"/>
            </a:scene3d>
          </p:grpSpPr>
          <p:sp>
            <p:nvSpPr>
              <p:cNvPr id="29" name="Ovál 28"/>
              <p:cNvSpPr/>
              <p:nvPr/>
            </p:nvSpPr>
            <p:spPr>
              <a:xfrm>
                <a:off x="68531" y="1423358"/>
                <a:ext cx="103997" cy="12077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Ovál 33"/>
              <p:cNvSpPr/>
              <p:nvPr/>
            </p:nvSpPr>
            <p:spPr>
              <a:xfrm>
                <a:off x="65414" y="1590137"/>
                <a:ext cx="103997" cy="12077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5" name="Ovál 34"/>
              <p:cNvSpPr/>
              <p:nvPr/>
            </p:nvSpPr>
            <p:spPr>
              <a:xfrm>
                <a:off x="71172" y="1751163"/>
                <a:ext cx="103997" cy="120770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7" name="Skupina 36"/>
            <p:cNvGrpSpPr/>
            <p:nvPr/>
          </p:nvGrpSpPr>
          <p:grpSpPr>
            <a:xfrm>
              <a:off x="3298493" y="2028667"/>
              <a:ext cx="106638" cy="418903"/>
              <a:chOff x="65414" y="1423358"/>
              <a:chExt cx="109755" cy="448575"/>
            </a:xfrm>
            <a:scene3d>
              <a:camera prst="orthographicFront">
                <a:rot lat="0" lon="0" rev="2400000"/>
              </a:camera>
              <a:lightRig rig="threePt" dir="t"/>
            </a:scene3d>
          </p:grpSpPr>
          <p:sp>
            <p:nvSpPr>
              <p:cNvPr id="38" name="Ovál 37"/>
              <p:cNvSpPr/>
              <p:nvPr/>
            </p:nvSpPr>
            <p:spPr>
              <a:xfrm>
                <a:off x="68531" y="1423358"/>
                <a:ext cx="103997" cy="12077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9" name="Ovál 38"/>
              <p:cNvSpPr/>
              <p:nvPr/>
            </p:nvSpPr>
            <p:spPr>
              <a:xfrm>
                <a:off x="65414" y="1590137"/>
                <a:ext cx="103997" cy="12077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0" name="Ovál 39"/>
              <p:cNvSpPr/>
              <p:nvPr/>
            </p:nvSpPr>
            <p:spPr>
              <a:xfrm>
                <a:off x="71172" y="1751163"/>
                <a:ext cx="103997" cy="120770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41" name="Skupina 40"/>
            <p:cNvGrpSpPr/>
            <p:nvPr/>
          </p:nvGrpSpPr>
          <p:grpSpPr>
            <a:xfrm>
              <a:off x="7024722" y="1923370"/>
              <a:ext cx="106638" cy="418903"/>
              <a:chOff x="65414" y="1423358"/>
              <a:chExt cx="109755" cy="448575"/>
            </a:xfrm>
            <a:scene3d>
              <a:camera prst="orthographicFront">
                <a:rot lat="0" lon="0" rev="2400000"/>
              </a:camera>
              <a:lightRig rig="threePt" dir="t"/>
            </a:scene3d>
          </p:grpSpPr>
          <p:sp>
            <p:nvSpPr>
              <p:cNvPr id="42" name="Ovál 41"/>
              <p:cNvSpPr/>
              <p:nvPr/>
            </p:nvSpPr>
            <p:spPr>
              <a:xfrm>
                <a:off x="68531" y="1423358"/>
                <a:ext cx="103997" cy="12077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3" name="Ovál 42"/>
              <p:cNvSpPr/>
              <p:nvPr/>
            </p:nvSpPr>
            <p:spPr>
              <a:xfrm>
                <a:off x="65414" y="1590137"/>
                <a:ext cx="103997" cy="12077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4" name="Ovál 43"/>
              <p:cNvSpPr/>
              <p:nvPr/>
            </p:nvSpPr>
            <p:spPr>
              <a:xfrm>
                <a:off x="71172" y="1751163"/>
                <a:ext cx="103997" cy="120770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56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Děkuji</a:t>
            </a:r>
            <a:br>
              <a:rPr lang="cs-CZ" dirty="0" smtClean="0"/>
            </a:br>
            <a:r>
              <a:rPr lang="cs-CZ" dirty="0" smtClean="0"/>
              <a:t>za pozornost</a:t>
            </a:r>
            <a:endParaRPr lang="en-US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Bc. Petr Kolář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97" y="5117439"/>
            <a:ext cx="2707324" cy="10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informace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FE4D4"/>
              </a:clrFrom>
              <a:clrTo>
                <a:srgbClr val="DFE4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1" y="2474459"/>
            <a:ext cx="6479712" cy="34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FE4D4"/>
              </a:clrFrom>
              <a:clrTo>
                <a:srgbClr val="DFE4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71" y="1753280"/>
            <a:ext cx="49053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11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</a:t>
            </a:r>
            <a:r>
              <a:rPr lang="cs-CZ" dirty="0" smtClean="0"/>
              <a:t>lokace ITI 2014-2020</a:t>
            </a:r>
            <a:endParaRPr lang="cs-CZ" dirty="0"/>
          </a:p>
        </p:txBody>
      </p:sp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9423196"/>
              </p:ext>
            </p:extLst>
          </p:nvPr>
        </p:nvGraphicFramePr>
        <p:xfrm>
          <a:off x="494449" y="2015217"/>
          <a:ext cx="11479836" cy="4842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692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5006106"/>
              </p:ext>
            </p:extLst>
          </p:nvPr>
        </p:nvGraphicFramePr>
        <p:xfrm>
          <a:off x="228600" y="2173514"/>
          <a:ext cx="11803743" cy="422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Nadpis 1"/>
          <p:cNvSpPr txBox="1">
            <a:spLocks/>
          </p:cNvSpPr>
          <p:nvPr/>
        </p:nvSpPr>
        <p:spPr>
          <a:xfrm>
            <a:off x="228600" y="1319213"/>
            <a:ext cx="10515600" cy="666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Vizualizace čerpání prostředků IROP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96087" y="6405693"/>
            <a:ext cx="5048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Data ze sestavy M075 poskytnuta ŘO IROP ke dni 1. 8. 2020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8962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676400" y="1319213"/>
            <a:ext cx="10515600" cy="666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Čerpání měst v IROP</a:t>
            </a:r>
            <a:endParaRPr lang="cs-CZ" dirty="0"/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302853"/>
              </p:ext>
            </p:extLst>
          </p:nvPr>
        </p:nvGraphicFramePr>
        <p:xfrm>
          <a:off x="1524000" y="1985962"/>
          <a:ext cx="9144000" cy="487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35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228600" y="1319213"/>
            <a:ext cx="10515600" cy="666750"/>
          </a:xfrm>
        </p:spPr>
        <p:txBody>
          <a:bodyPr>
            <a:normAutofit/>
          </a:bodyPr>
          <a:lstStyle/>
          <a:p>
            <a:r>
              <a:rPr lang="cs-CZ" dirty="0" smtClean="0"/>
              <a:t>Čerpání prostředků na území aglomerace</a:t>
            </a:r>
            <a:endParaRPr lang="cs-CZ" dirty="0"/>
          </a:p>
        </p:txBody>
      </p:sp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8881713"/>
              </p:ext>
            </p:extLst>
          </p:nvPr>
        </p:nvGraphicFramePr>
        <p:xfrm>
          <a:off x="178594" y="1790700"/>
          <a:ext cx="8990806" cy="491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761688"/>
              </p:ext>
            </p:extLst>
          </p:nvPr>
        </p:nvGraphicFramePr>
        <p:xfrm>
          <a:off x="6261100" y="1950244"/>
          <a:ext cx="4245540" cy="4056855"/>
        </p:xfrm>
        <a:graphic>
          <a:graphicData uri="http://schemas.openxmlformats.org/drawingml/2006/table">
            <a:tbl>
              <a:tblPr/>
              <a:tblGrid>
                <a:gridCol w="2122770"/>
                <a:gridCol w="2122770"/>
              </a:tblGrid>
              <a:tr h="665540">
                <a:tc>
                  <a:txBody>
                    <a:bodyPr/>
                    <a:lstStyle/>
                    <a:p>
                      <a:pPr algn="ctr" fontAlgn="b"/>
                      <a:endParaRPr lang="cs-CZ" sz="1800" b="1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effectLst/>
                          <a:latin typeface="Calibri"/>
                        </a:rPr>
                        <a:t>Podpora v tis.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cs-CZ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296 576</a:t>
                      </a:r>
                      <a:endParaRPr lang="cs-CZ" sz="18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78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cs-CZ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557 334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64D"/>
                    </a:solidFill>
                  </a:tcPr>
                </a:tc>
              </a:tr>
              <a:tr h="678263">
                <a:tc>
                  <a:txBody>
                    <a:bodyPr/>
                    <a:lstStyle/>
                    <a:p>
                      <a:pPr algn="ctr" fontAlgn="ctr"/>
                      <a:endParaRPr lang="cs-CZ" sz="1800" b="0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418</a:t>
                      </a:r>
                      <a:r>
                        <a:rPr lang="cs-CZ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976</a:t>
                      </a:r>
                      <a:endParaRPr lang="cs-CZ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678263">
                <a:tc>
                  <a:txBody>
                    <a:bodyPr/>
                    <a:lstStyle/>
                    <a:p>
                      <a:pPr algn="ctr" fontAlgn="ctr"/>
                      <a:endParaRPr lang="cs-CZ" sz="1800" b="0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176 366</a:t>
                      </a:r>
                      <a:endParaRPr lang="cs-CZ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</a:tr>
              <a:tr h="678263">
                <a:tc>
                  <a:txBody>
                    <a:bodyPr/>
                    <a:lstStyle/>
                    <a:p>
                      <a:pPr algn="ctr" fontAlgn="ctr"/>
                      <a:endParaRPr lang="cs-CZ" sz="1800" b="0" i="0" u="none" strike="noStrike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</a:t>
                      </a:r>
                      <a:r>
                        <a:rPr lang="cs-CZ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029 603</a:t>
                      </a:r>
                      <a:endParaRPr lang="cs-CZ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5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Aglomerace v číslech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14146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blona_powerpoint_OA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zentace2" id="{5E7A0447-7C18-4359-8F81-41E2D7C659E0}" vid="{A5A5AFA5-F9BB-479A-A8E6-79E0987BF566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sablona_powerpoint_OA</Template>
  <TotalTime>8386</TotalTime>
  <Words>786</Words>
  <Application>Microsoft Office PowerPoint</Application>
  <PresentationFormat>Vlastní</PresentationFormat>
  <Paragraphs>163</Paragraphs>
  <Slides>37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sablona_powerpoint_OA</vt:lpstr>
      <vt:lpstr>Integrované teritoriální investice Olomoucké aglomerace</vt:lpstr>
      <vt:lpstr>2014-2020</vt:lpstr>
      <vt:lpstr>Prezentace aplikace PowerPoint</vt:lpstr>
      <vt:lpstr>Základní informace</vt:lpstr>
      <vt:lpstr>Alokace ITI 2014-2020</vt:lpstr>
      <vt:lpstr>Prezentace aplikace PowerPoint</vt:lpstr>
      <vt:lpstr>Prezentace aplikace PowerPoint</vt:lpstr>
      <vt:lpstr>Čerpání prostředků na území aglomerace</vt:lpstr>
      <vt:lpstr>Aglomerace v číslech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2021-2027</vt:lpstr>
      <vt:lpstr>Vymezení Olomoucké aglomerace 2021+</vt:lpstr>
      <vt:lpstr>Vymezení Olomoucké aglomerace 2021+</vt:lpstr>
      <vt:lpstr>Integrovaná strategie ITI21+</vt:lpstr>
      <vt:lpstr>Stav zpracování ISg21+</vt:lpstr>
      <vt:lpstr>Další postup ISg21+</vt:lpstr>
      <vt:lpstr>Překážky v přípravě ISg</vt:lpstr>
      <vt:lpstr>Prezentace aplikace PowerPoint</vt:lpstr>
      <vt:lpstr>Princip partnerství v Olomoucké aglomeraci</vt:lpstr>
      <vt:lpstr>Priority integrované strategie 2021+</vt:lpstr>
      <vt:lpstr>Prezentace aplikace PowerPoint</vt:lpstr>
      <vt:lpstr>Prezentace aplikace PowerPoint</vt:lpstr>
      <vt:lpstr>Prezentace aplikace PowerPoint</vt:lpstr>
      <vt:lpstr>Integrovaná řešení</vt:lpstr>
      <vt:lpstr>Typy integrovaných řešení</vt:lpstr>
      <vt:lpstr>Typy integrovaných řešení</vt:lpstr>
      <vt:lpstr>Typy integrovaných řešení</vt:lpstr>
      <vt:lpstr>Rozdíly v implementaci ITI 2014 vs. 2021</vt:lpstr>
      <vt:lpstr>Doporučení pro integrovaná řešení:</vt:lpstr>
      <vt:lpstr>Přerovský průpich</vt:lpstr>
      <vt:lpstr>Děkuji za pozornost</vt:lpstr>
    </vt:vector>
  </TitlesOfParts>
  <Company>MMOL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 zasedání Řídicího výboru pro realizaci strategie ITI Olomoucké aglomerace</dc:title>
  <dc:creator>Lakomý Ondřej</dc:creator>
  <cp:lastModifiedBy>Kolář Petr</cp:lastModifiedBy>
  <cp:revision>431</cp:revision>
  <cp:lastPrinted>2020-08-31T10:22:36Z</cp:lastPrinted>
  <dcterms:created xsi:type="dcterms:W3CDTF">2019-09-16T07:17:23Z</dcterms:created>
  <dcterms:modified xsi:type="dcterms:W3CDTF">2020-08-31T11:43:45Z</dcterms:modified>
</cp:coreProperties>
</file>