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62" r:id="rId4"/>
    <p:sldId id="287" r:id="rId5"/>
    <p:sldId id="286" r:id="rId6"/>
    <p:sldId id="288" r:id="rId7"/>
    <p:sldId id="275" r:id="rId8"/>
    <p:sldId id="386" r:id="rId9"/>
    <p:sldId id="273" r:id="rId10"/>
    <p:sldId id="277" r:id="rId11"/>
    <p:sldId id="388" r:id="rId12"/>
    <p:sldId id="385" r:id="rId13"/>
    <p:sldId id="271" r:id="rId14"/>
    <p:sldId id="398" r:id="rId15"/>
    <p:sldId id="264" r:id="rId16"/>
    <p:sldId id="265" r:id="rId17"/>
    <p:sldId id="267" r:id="rId18"/>
    <p:sldId id="389" r:id="rId19"/>
    <p:sldId id="395" r:id="rId20"/>
    <p:sldId id="396" r:id="rId21"/>
    <p:sldId id="387" r:id="rId22"/>
    <p:sldId id="390" r:id="rId23"/>
    <p:sldId id="269" r:id="rId24"/>
    <p:sldId id="394" r:id="rId25"/>
    <p:sldId id="270" r:id="rId26"/>
    <p:sldId id="272" r:id="rId27"/>
    <p:sldId id="266" r:id="rId28"/>
    <p:sldId id="268" r:id="rId29"/>
    <p:sldId id="392" r:id="rId30"/>
    <p:sldId id="397" r:id="rId31"/>
    <p:sldId id="39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77C"/>
    <a:srgbClr val="E6D8E5"/>
    <a:srgbClr val="F2EBF2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9843-80A2-84A34E61774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B-9843-80A2-84A34E61774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B-9843-80A2-84A34E61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080479"/>
        <c:axId val="1294701103"/>
      </c:barChart>
      <c:catAx>
        <c:axId val="134108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4701103"/>
        <c:crosses val="autoZero"/>
        <c:auto val="1"/>
        <c:lblAlgn val="ctr"/>
        <c:lblOffset val="100"/>
        <c:noMultiLvlLbl val="0"/>
      </c:catAx>
      <c:valAx>
        <c:axId val="12947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08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9-914C-A779-F3791B4219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9-914C-A779-F3791B4219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D9-914C-A779-F3791B4219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D9-914C-A779-F3791B421918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3-0B4D-A8CD-B6F40A3EE65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D9-914C-A779-F3791B4219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D9-914C-A779-F3791B4219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D9-914C-A779-F3791B4219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2D9-914C-A779-F3791B421918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0B4D-A8CD-B6F40A3EE65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2D9-914C-A779-F3791B4219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2D9-914C-A779-F3791B4219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2D9-914C-A779-F3791B4219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2D9-914C-A779-F3791B421918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3-0B4D-A8CD-B6F40A3EE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B1B398F-05CA-564C-93A4-D449DFC2D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855A8E-7CD3-D848-9D3E-D255CFCC6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A1D-25E6-9640-9113-9F87922C4476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608E5-D025-3D41-AB34-0889C53BD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61CE16-C28C-E94F-9A94-B9C25F5AF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9C5D-E498-0840-AED6-EEE95C71A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F0595-4241-0940-BC37-C55EAE1E983D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5A380-0528-654E-B4E2-87941A112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7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59FC9D19-EBC1-964D-BE47-6B9AA620B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15" y="3404286"/>
            <a:ext cx="7086600" cy="80213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15" y="4206422"/>
            <a:ext cx="70866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C25FB5CD-2165-0E44-AA3F-BBFF3CEA7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691" y="4601364"/>
            <a:ext cx="7086600" cy="3651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1626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25865-0E9F-C246-A30E-18B3415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BF3B73-B1AA-3B40-8BEB-C7453EB91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6CB16-7E75-2544-BE4A-410586DC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EC14D-ADD5-5340-A5C5-19AD8D9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74DAA-C89A-1741-91B6-97D93D4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3123A-89A5-F448-8794-211D23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CE28-6B27-5447-BA6E-6EC4A41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B3671-6B94-1444-8324-6CC03DF0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198AC-CCAC-CA49-B225-9F0E1D4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C147-A539-FE4D-B448-3D649970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C9319-6CA6-E74D-A84C-148BDAC9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2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3A6124-978E-9D4B-B8FE-46882E575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ABF37-BF6B-FA41-838C-8E7C199F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53D9-CEAB-3B49-AB5A-12CAA1F8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B935F-2075-F64F-9472-91936C8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5A754-CA89-AE46-B3E3-6A3E518B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C4022E0-CCAF-7441-9E79-E5B39C767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85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642113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bg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038E2A40-4437-8A4D-A5D0-CD31E7A03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34" y="3200401"/>
            <a:ext cx="10515600" cy="192860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0201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33E90E33-9425-F548-B39D-B30079025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6655"/>
            <a:ext cx="5791200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bg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B2F4ABA-848A-DD4E-8E99-8B963E0D65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7554804"/>
              </p:ext>
            </p:extLst>
          </p:nvPr>
        </p:nvGraphicFramePr>
        <p:xfrm>
          <a:off x="838200" y="1893943"/>
          <a:ext cx="8128000" cy="164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476639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5252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2883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2895244"/>
                    </a:ext>
                  </a:extLst>
                </a:gridCol>
              </a:tblGrid>
              <a:tr h="528361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54 231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21 652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6 326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1 321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12 332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4 568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46 845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13 654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926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B414DE-7490-AD4F-BEA0-776E6A6EFF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784278"/>
              </p:ext>
            </p:extLst>
          </p:nvPr>
        </p:nvGraphicFramePr>
        <p:xfrm>
          <a:off x="838200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B9A51DE-7939-6D44-A7F0-674DD61B97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8186294"/>
              </p:ext>
            </p:extLst>
          </p:nvPr>
        </p:nvGraphicFramePr>
        <p:xfrm>
          <a:off x="6415216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9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2F8A890A-5C16-3F47-99E4-D6B908FBD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189" y="2992438"/>
            <a:ext cx="8011284" cy="436562"/>
          </a:xfrm>
        </p:spPr>
        <p:txBody>
          <a:bodyPr>
            <a:normAutofit/>
          </a:bodyPr>
          <a:lstStyle>
            <a:lvl1pPr marL="0" indent="0" algn="ctr">
              <a:buNone/>
              <a:defRPr sz="26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1E1B58E-DAED-8640-8476-CF280CF99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189" y="3476024"/>
            <a:ext cx="8011284" cy="300037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+420 000 000 000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D252EFD5-7A51-484F-B3EB-2CA859896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7189" y="3823085"/>
            <a:ext cx="8011284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 err="1"/>
              <a:t>email@adresa.cz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0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DA0A-096B-B149-B46A-34D81BB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B8BD-763A-424A-A8C1-6C8023466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B59DA-8043-1042-97BB-664F02C9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F0AD9-5D1E-A84C-9164-1267C2CB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80E43-2748-8F4C-A994-D7F93A1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CABEE-1015-EF49-B177-8BFDEEAD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E43F-FFDA-9842-A7BF-C141B77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A8528-7670-C544-A7FE-C7CB4898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9F19F8-B4B9-F04C-9AA4-773A71B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0B36FE-2EEE-8343-ADCF-7474E542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765880-FB63-2348-8FBA-FA7285B8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5C5197-8B8B-9245-84EC-5D80B65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1634-C3B6-FB48-AC18-AA81DC6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110480-4E56-EF43-8168-F55B8D5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C8B6-1478-314D-A755-A7CE1951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D0DB2-EAB2-9D42-8C29-470564B6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301ED-B8D1-4645-9669-7CDB2FD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131E11-056B-5847-A2A0-DA53E9B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39A4-A660-1B47-9EC0-97C411B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E8ED1-D470-2F46-BD96-674EFBCA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283DBF-BBCD-FC47-BC58-D145296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AECD4-C3B7-AE41-95B0-C1C3C24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1EBE9-3D8D-914F-AF23-46DAE89D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70ABB-6C1F-2345-8602-BAC1635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-a-kontrola/kontrolni-listy/" TargetMode="External"/><Relationship Id="rId2" Type="http://schemas.openxmlformats.org/officeDocument/2006/relationships/hyperlink" Target="https://irop.mmr.cz/cs/vyzvy-2021-202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p.mmr.cz/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irop-2021-2027/dokumenty" TargetMode="External"/><Relationship Id="rId2" Type="http://schemas.openxmlformats.org/officeDocument/2006/relationships/hyperlink" Target="https://www.crr.cz/irop/konzultacni-servis-iro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irop-2021-2027/zmeny-v-irop-2021-20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F3E4-156E-0045-911B-1B54C82D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414" y="1852246"/>
            <a:ext cx="8140940" cy="2354176"/>
          </a:xfrm>
        </p:spPr>
        <p:txBody>
          <a:bodyPr>
            <a:noAutofit/>
          </a:bodyPr>
          <a:lstStyle/>
          <a:p>
            <a:r>
              <a:rPr lang="cs-CZ" sz="4000" dirty="0"/>
              <a:t>Seminář pro žadatele </a:t>
            </a:r>
            <a:br>
              <a:rPr lang="cs-CZ" sz="4000" dirty="0"/>
            </a:br>
            <a:br>
              <a:rPr lang="cs-CZ" sz="2800" dirty="0"/>
            </a:br>
            <a:r>
              <a:rPr lang="cs-CZ" sz="2800" dirty="0"/>
              <a:t>6. výzva IROP - Mateřské školy – SC 4.1 (MRR)</a:t>
            </a:r>
            <a:br>
              <a:rPr lang="cs-CZ" sz="2800" dirty="0"/>
            </a:br>
            <a:r>
              <a:rPr lang="cs-CZ" sz="2800" dirty="0"/>
              <a:t>7. výzva IROP - Mateřské školy – SC 4.1 (PR)</a:t>
            </a:r>
            <a:br>
              <a:rPr lang="cs-CZ" sz="2800" dirty="0"/>
            </a:br>
            <a:r>
              <a:rPr lang="cs-CZ" sz="28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EB2BE-A47F-6743-A95B-DD2D721E2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Řídicí orgán IROP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4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2021-2027: priority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450BF1CF-0153-40C1-B275-84A82E2C4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47910"/>
              </p:ext>
            </p:extLst>
          </p:nvPr>
        </p:nvGraphicFramePr>
        <p:xfrm>
          <a:off x="1117599" y="1825625"/>
          <a:ext cx="9526955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294">
                  <a:extLst>
                    <a:ext uri="{9D8B030D-6E8A-4147-A177-3AD203B41FA5}">
                      <a16:colId xmlns:a16="http://schemas.microsoft.com/office/drawing/2014/main" val="281058099"/>
                    </a:ext>
                  </a:extLst>
                </a:gridCol>
                <a:gridCol w="7227661">
                  <a:extLst>
                    <a:ext uri="{9D8B030D-6E8A-4147-A177-3AD203B41FA5}">
                      <a16:colId xmlns:a16="http://schemas.microsoft.com/office/drawing/2014/main" val="2434332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Číslo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2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Priorita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Zlepšení výkonu veřejné správy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Priorita 2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Zelená infrastruktura měst a obcí a ochrana obyvatelstva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4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Priorita 3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Rozvoj dopravní infrastruktury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5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Priorita 4</a:t>
                      </a:r>
                    </a:p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Zlepšení kvality a dostupnosti sociálních a zdravotních služeb, vzdělávací infrastruktury a rozvoj kulturního dědictví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Priorita 5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Komunitně vedený místní rozvoj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7248"/>
                  </a:ext>
                </a:extLst>
              </a:tr>
              <a:tr h="374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Priorita 6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Rozvoj městské mobility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98258"/>
                  </a:ext>
                </a:extLst>
              </a:tr>
            </a:tbl>
          </a:graphicData>
        </a:graphic>
      </p:graphicFrame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818A281-7D0F-4B9C-A9D4-4B74FDDEAA4F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76889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2021-2027: specifický cíl 4.1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76"/>
            <a:ext cx="10515600" cy="4351338"/>
          </a:xfrm>
        </p:spPr>
        <p:txBody>
          <a:bodyPr numCol="1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SC 4.1 Zlepšování rovného přístupu k inkluzivním a kvalitním službám v oblasti vzdělávání, odborné přípravy a celoživotního učení pomocí rozvoje přístupné infrastruktury, mimo jiné posilováním odolnosti pro distanční a online vzdělávání a odbornou přípravu</a:t>
            </a:r>
            <a:endParaRPr lang="cs-CZ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chemeClr val="tx1"/>
                </a:solidFill>
              </a:rPr>
              <a:t>	= Vzdělávací infrastruktura (14 mld. Kč z EFRR)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B2EB776-D280-4B3E-B2ED-829509A9F6DD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id="{2EFBB417-E756-467C-BAA5-1621A586F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25319"/>
              </p:ext>
            </p:extLst>
          </p:nvPr>
        </p:nvGraphicFramePr>
        <p:xfrm>
          <a:off x="2032000" y="377002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769">
                  <a:extLst>
                    <a:ext uri="{9D8B030D-6E8A-4147-A177-3AD203B41FA5}">
                      <a16:colId xmlns:a16="http://schemas.microsoft.com/office/drawing/2014/main" val="1997793639"/>
                    </a:ext>
                  </a:extLst>
                </a:gridCol>
                <a:gridCol w="3673231">
                  <a:extLst>
                    <a:ext uri="{9D8B030D-6E8A-4147-A177-3AD203B41FA5}">
                      <a16:colId xmlns:a16="http://schemas.microsoft.com/office/drawing/2014/main" val="2718528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Alokace EFRR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3,5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0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7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3,1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Další vzdělávání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700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6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Poradny, školy a třídy dle § 16 odst. 9 </a:t>
                      </a:r>
                      <a:r>
                        <a:rPr lang="cs-CZ" dirty="0" err="1"/>
                        <a:t>š.z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700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81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Další výzvy pro MŠ z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/>
                </a:solidFill>
              </a:rPr>
              <a:t>ITI výzva MŠ </a:t>
            </a:r>
            <a:r>
              <a:rPr lang="cs-CZ" sz="2200" dirty="0">
                <a:solidFill>
                  <a:schemeClr val="tx1"/>
                </a:solidFill>
              </a:rPr>
              <a:t>– výzva č. 20, vyhlášení září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/>
                </a:solidFill>
              </a:rPr>
              <a:t>CLLD výzva Vzdělávání </a:t>
            </a:r>
            <a:r>
              <a:rPr lang="cs-CZ" sz="2200" dirty="0">
                <a:solidFill>
                  <a:schemeClr val="tx1"/>
                </a:solidFill>
              </a:rPr>
              <a:t>– výzva č. 48, vyhlášení říjen 2022</a:t>
            </a:r>
          </a:p>
          <a:p>
            <a:pPr marL="0" indent="0">
              <a:buNone/>
            </a:pPr>
            <a:endParaRPr lang="cs-CZ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V čem se liší výzvy pro integrované nástroje?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žadatel předkládá žádost přímo do výzvy ŘO IROP pro ITI / CLLD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podmínkou je kladné vyjádření ŘV nositele ITI / ŘV MAS o souladu projektového záměru s integrovanou strategií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u integrovaných výzev nebudou limity min./max. celkových způsobilých výdajů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žádost do CLLD výzvy musí být podepsána i zástupcem MAS</a:t>
            </a:r>
            <a:endParaRPr lang="cs-CZ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D7DE7A9-7C24-4F91-A756-8E7F18A2B515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165428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F3D9B4-678B-C34A-A697-9ED1887B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Představení výzev</a:t>
            </a:r>
            <a:br>
              <a:rPr lang="cs-CZ" sz="4800" dirty="0"/>
            </a:br>
            <a:br>
              <a:rPr lang="cs-CZ" sz="3600" dirty="0"/>
            </a:br>
            <a:r>
              <a:rPr lang="cs-CZ" sz="3600" dirty="0"/>
              <a:t>6. výzva IROP - Mateřské školy – SC 4.1 (MRR)</a:t>
            </a:r>
            <a:br>
              <a:rPr lang="cs-CZ" sz="3600" dirty="0"/>
            </a:br>
            <a:r>
              <a:rPr lang="cs-CZ" sz="3600" dirty="0"/>
              <a:t>7. výzva IROP - Mateřské školy – SC 4.1 (PR)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RNDr. Ondřej Pešek, ŘO IROP</a:t>
            </a:r>
          </a:p>
        </p:txBody>
      </p:sp>
    </p:spTree>
    <p:extLst>
      <p:ext uri="{BB962C8B-B14F-4D97-AF65-F5344CB8AC3E}">
        <p14:creationId xmlns:p14="http://schemas.microsoft.com/office/powerpoint/2010/main" val="102440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odkazy k 6. a 7. výzvě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5C3BA6D-D526-431B-A5B4-FDD4CDFD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45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Texty výzev, obecná a specifická pravidla včetně příloh, Postup pro podání žádosti v MS2021+: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https://irop.mmr.cz/cs/vyzvy-2021-2027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Kontrolní listy k hodnocení:</a:t>
            </a:r>
          </a:p>
          <a:p>
            <a:pPr marL="0" indent="0">
              <a:buNone/>
            </a:pPr>
            <a:r>
              <a:rPr lang="en-US" sz="2400" u="sng" dirty="0">
                <a:hlinkClick r:id="rId3"/>
              </a:rPr>
              <a:t>https://www.crr.cz/irop/projekt-a-kontrola/kontrolni-listy/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1"/>
                </a:solidFill>
              </a:rPr>
              <a:t>Semináře Centra k 6. a 7. výzvě MŠ: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6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r>
              <a:rPr lang="cs-CZ" sz="2400" dirty="0">
                <a:solidFill>
                  <a:schemeClr val="tx1"/>
                </a:solidFill>
              </a:rPr>
              <a:t> 9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cs-CZ" sz="2400" dirty="0">
                <a:solidFill>
                  <a:schemeClr val="tx1"/>
                </a:solidFill>
              </a:rPr>
              <a:t>2022 - </a:t>
            </a:r>
            <a:r>
              <a:rPr lang="pt-BR" sz="2400" dirty="0">
                <a:solidFill>
                  <a:schemeClr val="tx1"/>
                </a:solidFill>
              </a:rPr>
              <a:t>Praha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7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r>
              <a:rPr lang="cs-CZ" sz="2400" dirty="0">
                <a:solidFill>
                  <a:schemeClr val="tx1"/>
                </a:solidFill>
              </a:rPr>
              <a:t> 9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cs-CZ" sz="2400" dirty="0">
                <a:solidFill>
                  <a:schemeClr val="tx1"/>
                </a:solidFill>
              </a:rPr>
              <a:t>2022 - Plzeň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CB22D78-F261-4E9D-A1AB-C53F9CE3A876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420017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6. a 7. výzvy</a:t>
            </a: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C4C8620D-E79C-4D39-A23E-4A7ECCEE0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10012"/>
              </p:ext>
            </p:extLst>
          </p:nvPr>
        </p:nvGraphicFramePr>
        <p:xfrm>
          <a:off x="641837" y="1593570"/>
          <a:ext cx="10908325" cy="448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563">
                  <a:extLst>
                    <a:ext uri="{9D8B030D-6E8A-4147-A177-3AD203B41FA5}">
                      <a16:colId xmlns:a16="http://schemas.microsoft.com/office/drawing/2014/main" val="3458296803"/>
                    </a:ext>
                  </a:extLst>
                </a:gridCol>
                <a:gridCol w="5428762">
                  <a:extLst>
                    <a:ext uri="{9D8B030D-6E8A-4147-A177-3AD203B41FA5}">
                      <a16:colId xmlns:a16="http://schemas.microsoft.com/office/drawing/2014/main" val="2191318948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r>
                        <a:rPr lang="cs-CZ" sz="2400" dirty="0"/>
                        <a:t>Parametry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6. a 7. výzva IROP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82215"/>
                  </a:ext>
                </a:extLst>
              </a:tr>
              <a:tr h="1164122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Datum vyhlášení výzvy</a:t>
                      </a:r>
                    </a:p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Datum zpřístupnění MS2021+ </a:t>
                      </a:r>
                    </a:p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Datum zahájení příjmu žádostí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23. 8. 2022 ve 14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3703"/>
                  </a:ext>
                </a:extLst>
              </a:tr>
              <a:tr h="447739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Ukončení příjmu žádostí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26. 9. 2022 ve 14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53808"/>
                  </a:ext>
                </a:extLst>
              </a:tr>
              <a:tr h="447739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Mateřské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19904"/>
                  </a:ext>
                </a:extLst>
              </a:tr>
              <a:tr h="447739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Min/max. výše CZV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1 - 99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12134"/>
                  </a:ext>
                </a:extLst>
              </a:tr>
              <a:tr h="805931">
                <a:tc>
                  <a:txBody>
                    <a:bodyPr/>
                    <a:lstStyle/>
                    <a:p>
                      <a:r>
                        <a:rPr lang="cs-CZ" sz="2400" dirty="0"/>
                        <a:t>Nejzazší datum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31. 10. 2025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26011"/>
                  </a:ext>
                </a:extLst>
              </a:tr>
              <a:tr h="639821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Způsobilost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 1. 2021 – 31. 10.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87641"/>
                  </a:ext>
                </a:extLst>
              </a:tr>
            </a:tbl>
          </a:graphicData>
        </a:graphic>
      </p:graphicFrame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446A1392-DD2A-4704-938C-0D883F2D18E4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427144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výzev č. 6 a 7</a:t>
            </a: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C4C8620D-E79C-4D39-A23E-4A7ECCEE0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354143"/>
              </p:ext>
            </p:extLst>
          </p:nvPr>
        </p:nvGraphicFramePr>
        <p:xfrm>
          <a:off x="838200" y="1825625"/>
          <a:ext cx="10447215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669">
                  <a:extLst>
                    <a:ext uri="{9D8B030D-6E8A-4147-A177-3AD203B41FA5}">
                      <a16:colId xmlns:a16="http://schemas.microsoft.com/office/drawing/2014/main" val="3458296803"/>
                    </a:ext>
                  </a:extLst>
                </a:gridCol>
                <a:gridCol w="3576545">
                  <a:extLst>
                    <a:ext uri="{9D8B030D-6E8A-4147-A177-3AD203B41FA5}">
                      <a16:colId xmlns:a16="http://schemas.microsoft.com/office/drawing/2014/main" val="2191318948"/>
                    </a:ext>
                  </a:extLst>
                </a:gridCol>
                <a:gridCol w="3934001">
                  <a:extLst>
                    <a:ext uri="{9D8B030D-6E8A-4147-A177-3AD203B41FA5}">
                      <a16:colId xmlns:a16="http://schemas.microsoft.com/office/drawing/2014/main" val="3302204601"/>
                    </a:ext>
                  </a:extLst>
                </a:gridCol>
              </a:tblGrid>
              <a:tr h="352081">
                <a:tc>
                  <a:txBody>
                    <a:bodyPr/>
                    <a:lstStyle/>
                    <a:p>
                      <a:r>
                        <a:rPr lang="cs-CZ" dirty="0"/>
                        <a:t>Parametry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6. 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7. výzva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82215"/>
                  </a:ext>
                </a:extLst>
              </a:tr>
              <a:tr h="73348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Typ regionu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MRR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– Karlovarský, Ústecký, Liberecký, Královéhradecký, Pardubický, Olomoucký, Moravskoslezský, Zlínský kraj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 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– Středočeský, Jihočeský, Plzeňský, Kraj Vysočina, Jihomoravský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3703"/>
                  </a:ext>
                </a:extLst>
              </a:tr>
              <a:tr h="549825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Alokace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EFRR – 1 416 392 876 Kč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SR – max. 249 951 684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EFRR – 523 690 223 Kč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SR – max. 224 438 667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53808"/>
                  </a:ext>
                </a:extLst>
              </a:tr>
              <a:tr h="781330">
                <a:tc rowSpan="2">
                  <a:txBody>
                    <a:bodyPr/>
                    <a:lstStyle/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Struktura financování 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(podíl EU, státní rozpočet)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Obce, organizace zřizované obcemi, </a:t>
                      </a:r>
                      <a:r>
                        <a:rPr lang="cs-CZ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š.p.o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., </a:t>
                      </a:r>
                      <a:r>
                        <a:rPr lang="cs-CZ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d.s.o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…:</a:t>
                      </a:r>
                    </a:p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 – 85 %</a:t>
                      </a:r>
                    </a:p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SR –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Obce, organizace zřizované obcemi, </a:t>
                      </a:r>
                      <a:r>
                        <a:rPr lang="cs-CZ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š.p.o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., </a:t>
                      </a:r>
                      <a:r>
                        <a:rPr lang="cs-CZ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d.s.o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…: </a:t>
                      </a:r>
                    </a:p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 – 70 %</a:t>
                      </a:r>
                    </a:p>
                    <a:p>
                      <a:r>
                        <a:rPr lang="cs-CZ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SR –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12134"/>
                  </a:ext>
                </a:extLst>
              </a:tr>
              <a:tr h="7813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NNO, církve: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 – 85 %, SR – 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NNO, církve: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 – 75 %, SR – 25 %</a:t>
                      </a:r>
                    </a:p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26011"/>
                  </a:ext>
                </a:extLst>
              </a:tr>
            </a:tbl>
          </a:graphicData>
        </a:graphic>
      </p:graphicFrame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31472988-0F1C-493D-AF50-6955897DE531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423656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4"/>
            <a:ext cx="10515600" cy="4651375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školské právnické osoby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obce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dobrovolné svazky obcí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kraje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organizace zřizované nebo zakládané obcemi/kraji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NNO, které minimálně 2 roky bezprostředně před podáním žádosti nepřetržitě působí v oblasti vzdělávání nebo asistenčních služeb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církve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církevní organizace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OSS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 OSS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ostatní právnické osoby, vykonávající činnost škol a školských zařízení, zapsané v Rejstříku škol a školských zařízení (např. akciové společnosti, komanditní společnosti, společnosti s ručením omezeným, veřejné obchodní společnosti)</a:t>
            </a:r>
            <a:endParaRPr lang="cs-CZ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8FEBC6A-30E9-455E-AA3E-35D1241CD7D8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16698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a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Účel</a:t>
            </a:r>
          </a:p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Zkvalitnění vzdělávací infrastruktury v oblasti předškolního vzdělávání a zvýšení její dostupnosti.</a:t>
            </a:r>
          </a:p>
          <a:p>
            <a:pPr marL="0" lvl="0" indent="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Cíle</a:t>
            </a:r>
          </a:p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Navýšení kapacity MŠ o kapacitu stanovenou v žádosti o podporu a obsazenost 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nejvyššího povoleného počtu dětí v MŠ na začátku každého školního roku minimálně na 80 %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Vznik nové MŠ s kapacitou stanovenou v žádosti o podporu a obsazenost 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nejvyššího povoleného počtu dětí v MŠ na začátku každého školního roku minimálně na 80 %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Odstranění hygienických nedostatků a provoz MŠ bez výjimky z hygienických požadavků stanovených v § 7 odst. 1 zákona č. 258/2000 Sb., o ochraně veřejného zdraví a o změně některých souvisejících zákonů, ve znění pozdějších předpisů.</a:t>
            </a:r>
          </a:p>
          <a:p>
            <a:pPr marL="0" lvl="0" indent="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D494C0B-49C4-4837-94DD-34B44261D007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84358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MŠ </a:t>
            </a:r>
            <a:r>
              <a:rPr lang="cs-CZ" sz="2400" i="1" dirty="0"/>
              <a:t>(dle školského zákona)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zajištění dostatečných kapacit v MŠ na území správního obvodu obce s rozšířenou působností, kde byla na základě analýzy obsazenosti MŠ a demografického vývoje identifikována nedostatečná kapacita MŠ pro umístění dětí do 3 let a starších dětí (může se jednat o navýšení kapacity stávající MŠ anebo vznik nové MŠ)</a:t>
            </a:r>
          </a:p>
          <a:p>
            <a:pPr marL="342900" lvl="0" indent="-342900" algn="just">
              <a:lnSpc>
                <a:spcPct val="112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zvyšování kvality podmínek v MŠ pro poskytování vzdělávání, včetně vzdělávání dětí se speciálními vzdělávacími potřebami s ohledem na zajištění hygienických požadavků u MŠ, kde jsou nedostatky identifikovány krajskou hygienickou stanicí (např. formou změny vnitřního uspořádání výukových prostor, aby mohlo dojít k postupnému snižování počtu dětí ve třídě, a tím ke zvyšování kvality předškolního vzdělávání, zajištění kapacit s ohledem na hygienické požadavky, modernizace hygienického zázemí, zajištění bezbariérovosti)</a:t>
            </a:r>
          </a:p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zvýšení energetické účinnosti při renovaci/výstavbě budov.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2445BCB-0C42-4B8E-86B1-21D7047F1602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170379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9:30 – 10:00       </a:t>
            </a:r>
            <a:r>
              <a:rPr lang="cs-CZ" sz="2100" dirty="0">
                <a:solidFill>
                  <a:schemeClr val="tx1"/>
                </a:solidFill>
              </a:rPr>
              <a:t>Prezence účastníků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10:00 – 10:15     </a:t>
            </a:r>
            <a:r>
              <a:rPr lang="cs-CZ" sz="2100" dirty="0">
                <a:solidFill>
                  <a:schemeClr val="tx1"/>
                </a:solidFill>
              </a:rPr>
              <a:t>Zahájení, představení IROP a rozdílů mezi IROP 2014+ a IROP 		    	   2021+ (ŘO IROP)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10:15 – 11:00     </a:t>
            </a:r>
            <a:r>
              <a:rPr lang="cs-CZ" sz="2100" dirty="0">
                <a:solidFill>
                  <a:schemeClr val="tx1"/>
                </a:solidFill>
              </a:rPr>
              <a:t>Představení 6. výzvy Mateřské školy – SC 4.1 (MRR) a 7. výzvy 			   Mateřské školy – SC 4.1 (PR): dotazy (ŘO IROP)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11:00 – 11:45     </a:t>
            </a:r>
            <a:r>
              <a:rPr lang="cs-CZ" sz="2100" dirty="0">
                <a:solidFill>
                  <a:schemeClr val="tx1"/>
                </a:solidFill>
              </a:rPr>
              <a:t>Systém hodnocení projektů a další administrace projektů, 			               dotazy (Centrum)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11:45 – 12:00     </a:t>
            </a:r>
            <a:r>
              <a:rPr lang="cs-CZ" sz="2100" dirty="0">
                <a:solidFill>
                  <a:schemeClr val="tx1"/>
                </a:solidFill>
              </a:rPr>
              <a:t>Přestávka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12:00 – 12:30     </a:t>
            </a:r>
            <a:r>
              <a:rPr lang="cs-CZ" sz="2100" dirty="0">
                <a:solidFill>
                  <a:schemeClr val="tx1"/>
                </a:solidFill>
              </a:rPr>
              <a:t>Postup pro podání žádosti o podporu v MS2021+, dotazy 			               (Centrum)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12:30 – 13:00     </a:t>
            </a:r>
            <a:r>
              <a:rPr lang="cs-CZ" sz="2100" dirty="0">
                <a:solidFill>
                  <a:schemeClr val="tx1"/>
                </a:solidFill>
              </a:rPr>
              <a:t>Výběrová a zadávací řízení, dotazy (Centrum)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13:00 	     	   </a:t>
            </a:r>
            <a:r>
              <a:rPr lang="cs-CZ" sz="2100" dirty="0">
                <a:solidFill>
                  <a:schemeClr val="tx1"/>
                </a:solidFill>
              </a:rPr>
              <a:t>Závěr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80303-1B36-F44C-86D3-5CCC080B18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815" y="6298712"/>
            <a:ext cx="3479799" cy="365125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23889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2445BCB-0C42-4B8E-86B1-21D7047F1602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450DA7-8172-4BE9-9AD3-8DE06311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42706" cy="6051607"/>
          </a:xfrm>
          <a:prstGeom prst="rect">
            <a:avLst/>
          </a:prstGeom>
        </p:spPr>
      </p:pic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02DAD4E5-DFE7-410A-BD51-F440CF401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15660"/>
              </p:ext>
            </p:extLst>
          </p:nvPr>
        </p:nvGraphicFramePr>
        <p:xfrm>
          <a:off x="8442706" y="1933917"/>
          <a:ext cx="357163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632">
                  <a:extLst>
                    <a:ext uri="{9D8B030D-6E8A-4147-A177-3AD203B41FA5}">
                      <a16:colId xmlns:a16="http://schemas.microsoft.com/office/drawing/2014/main" val="3363167262"/>
                    </a:ext>
                  </a:extLst>
                </a:gridCol>
                <a:gridCol w="1783999">
                  <a:extLst>
                    <a:ext uri="{9D8B030D-6E8A-4147-A177-3AD203B41FA5}">
                      <a16:colId xmlns:a16="http://schemas.microsoft.com/office/drawing/2014/main" val="3707039880"/>
                    </a:ext>
                  </a:extLst>
                </a:gridCol>
              </a:tblGrid>
              <a:tr h="160476">
                <a:tc>
                  <a:txBody>
                    <a:bodyPr/>
                    <a:lstStyle/>
                    <a:p>
                      <a:r>
                        <a:rPr lang="cs-CZ" dirty="0"/>
                        <a:t>6. Výzva MRR</a:t>
                      </a:r>
                    </a:p>
                    <a:p>
                      <a:r>
                        <a:rPr lang="cs-CZ" dirty="0"/>
                        <a:t>skóre 7+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7. Výzva PR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skóre 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7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Železný Brod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Kralupy nad Vltavou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3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Bohumín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Kutná Hora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4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Kostelec nad Orlicí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Brandýs nad Labem-Stará Boleslav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1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Turnov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Kolín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Vizovice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Neratovice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7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1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FF4EFD6-13D5-44BF-947C-7053EB7A46F6}"/>
              </a:ext>
            </a:extLst>
          </p:cNvPr>
          <p:cNvSpPr txBox="1">
            <a:spLocks/>
          </p:cNvSpPr>
          <p:nvPr/>
        </p:nvSpPr>
        <p:spPr>
          <a:xfrm>
            <a:off x="6694243" y="1977292"/>
            <a:ext cx="4895972" cy="3621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300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12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děti od 2 let v předškolním vzdělávání</a:t>
            </a: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rodiče</a:t>
            </a: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osoby se speciálními vzdělávacími potřebami</a:t>
            </a:r>
          </a:p>
          <a:p>
            <a:pPr marL="342900" lvl="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pedagogičtí pracovníci</a:t>
            </a:r>
            <a:endParaRPr lang="cs-CZ" sz="7200" dirty="0">
              <a:solidFill>
                <a:schemeClr val="tx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pracovníci a dobrovolní pracovníci organizací působících v oblasti vzdělávání nebo asistenčních služeb a v oblasti neformálního a zájmového vzdělávání dětí a mládeže</a:t>
            </a:r>
          </a:p>
          <a:p>
            <a:pPr marL="34290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národnostní skupiny (zejména Romové)</a:t>
            </a:r>
          </a:p>
          <a:p>
            <a:pPr marL="342900" indent="-342900" algn="just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uprchlíci</a:t>
            </a:r>
          </a:p>
          <a:p>
            <a:pPr marL="342900" indent="-342900" algn="just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72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migranti</a:t>
            </a:r>
            <a:endParaRPr lang="en-US" sz="7200" dirty="0">
              <a:solidFill>
                <a:schemeClr val="tx1"/>
              </a:solidFill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1" name="Obrázek 10" descr="Obsah obrázku text, interiér, osoba, ložnice&#10;&#10;Popis byl vytvořen automaticky">
            <a:extLst>
              <a:ext uri="{FF2B5EF4-FFF2-40B4-BE49-F238E27FC236}">
                <a16:creationId xmlns:a16="http://schemas.microsoft.com/office/drawing/2014/main" id="{BE9B5152-CA2E-434F-8B55-70D89E77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6731884" cy="3829538"/>
          </a:xfrm>
          <a:prstGeom prst="snip2DiagRect">
            <a:avLst>
              <a:gd name="adj1" fmla="val 336"/>
              <a:gd name="adj2" fmla="val 16667"/>
            </a:avLst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787DFDB-CB49-4C99-B27C-29CB6DE50E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Cílové skupiny</a:t>
            </a:r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78D56C40-02F9-462F-B199-C4BAFE723FF8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96629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99389"/>
            <a:ext cx="7485413" cy="210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římé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epřímé</a:t>
            </a:r>
            <a:r>
              <a:rPr lang="cs-CZ" sz="2000" dirty="0">
                <a:solidFill>
                  <a:schemeClr val="tx1"/>
                </a:solidFill>
              </a:rPr>
              <a:t>, paušální náklady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ři financování bude využita paušální sazba ve výši 7 % na paušální náklady.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CB08C1-6B98-463D-A2A4-A3EE471E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833"/>
            <a:ext cx="12192000" cy="4732171"/>
          </a:xfrm>
          <a:prstGeom prst="flowChartDocument">
            <a:avLst/>
          </a:prstGeom>
        </p:spPr>
      </p:pic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BCD00EB4-865E-46E6-AE4D-29CAC75718F1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42890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přímé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</a:rPr>
              <a:t>Přímé výdaje pro hlavní aktivitu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Stavby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stavby, přístavby, nástavby, stavební úpravy a modernizace budov pro potřeby provozu MŠ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kmenové učebny (denní místnost / herna, prostory pro spánek dětí);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zázemí pro pedagogické i nepedagogické pracovníky;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kuchyň, jídelna/výdejna jídel;</a:t>
            </a:r>
          </a:p>
          <a:p>
            <a:pPr marL="1143000" lvl="2" indent="-228600" algn="just">
              <a:lnSpc>
                <a:spcPct val="112000"/>
              </a:lnSpc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nezbytné zázemí nově vybudovaných či modernizovaných prostor (např. šatny, hygienická zázemí, sklady vybavení, úklidové komory);</a:t>
            </a:r>
          </a:p>
          <a:p>
            <a:pPr marL="1143000" lvl="2" indent="-228600" algn="just">
              <a:lnSpc>
                <a:spcPct val="112000"/>
              </a:lnSpc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chodby, vstupní a spojovací prostory nezbytné pro propojení nově vybudovaných prostor;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zajištění bezbariérovosti </a:t>
            </a:r>
            <a:r>
              <a:rPr lang="cs-CZ" sz="11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(pozn. v případě, že v budově funguje další škola či školské zařízení, může být bezbariérovost společných části budovy financována i pro potřeby ostatních škol a školských zařízení)</a:t>
            </a: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budování a modernizace související inženýrské sítě (vodovod, kanalizace, plyn, elektroinstalace) v rámci stavby, která je součástí projektu a projektové dokumentace stavby (způsobilým výdajem je přípojka realizovaná i mimo pozemek hlavní stavby, pokud je tato přípojka součástí projektové dokumentace a souvisí s realizovaným projektem);</a:t>
            </a:r>
          </a:p>
          <a:p>
            <a:pPr marL="1143000" lvl="2" indent="-228600" algn="just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cs-CZ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zvýšení energetické účinnosti při renovaci/výstavbě budov.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B2B51A0-EFD3-4234-8B9D-D223884AB76C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1263566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přímé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</a:rPr>
              <a:t>Přímé výdaje pro hlavní aktivitu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Nákup vybavení pro potřeby provozu MŠ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nábytek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elektronika, hardware a software vybavení kmenových učeben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vybavení kuchyně, jídelny/výdejny jídel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Nákup pozemku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(limit CZV 10 % / 15 %)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b="1" dirty="0" err="1">
                <a:solidFill>
                  <a:schemeClr val="tx1"/>
                </a:solidFill>
              </a:rPr>
              <a:t>Nákup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stavby</a:t>
            </a: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DPH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64653-B35F-4798-AED5-3FFFE814D856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190020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nepřímé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Náklady, které nelze při použití paušální sazby 7 % zahrnout mezi přímé výdaje.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Dokumentace žádosti o podporu </a:t>
            </a:r>
            <a:r>
              <a:rPr lang="cs-CZ" sz="1800" dirty="0">
                <a:solidFill>
                  <a:schemeClr val="tx1"/>
                </a:solidFill>
              </a:rPr>
              <a:t>– žádost, SP, právní služby, znalecké posudky, zakázky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Projektová dokumentace a dokumentace pro realizaci projektu </a:t>
            </a:r>
            <a:r>
              <a:rPr lang="cs-CZ" sz="1800" dirty="0">
                <a:solidFill>
                  <a:schemeClr val="tx1"/>
                </a:solidFill>
              </a:rPr>
              <a:t>–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technický dozor, BOZP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Administrativní kapacity a řízení projektu </a:t>
            </a:r>
            <a:r>
              <a:rPr lang="cs-CZ" sz="1800" dirty="0">
                <a:solidFill>
                  <a:schemeClr val="tx1"/>
                </a:solidFill>
              </a:rPr>
              <a:t>–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externí služby, žádosti o platbu, jízdné v ČR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Poplatky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Režijní, provozní a jiné náklady </a:t>
            </a:r>
            <a:r>
              <a:rPr lang="cs-CZ" sz="1800" dirty="0">
                <a:solidFill>
                  <a:schemeClr val="tx1"/>
                </a:solidFill>
              </a:rPr>
              <a:t>– nájemné, energie, úklid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Publicita projektu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Další náklady související s projektem </a:t>
            </a:r>
            <a:r>
              <a:rPr lang="cs-CZ" sz="1800" dirty="0">
                <a:solidFill>
                  <a:schemeClr val="tx1"/>
                </a:solidFill>
              </a:rPr>
              <a:t>– parkovací místa, demolice, venkovní prostranství, hračky a herní prvky, učební pomůcky, konektivita, dílny, tělocvičny, venkovní učebny…</a:t>
            </a:r>
          </a:p>
          <a:p>
            <a:endParaRPr lang="cs-CZ" sz="2000" dirty="0">
              <a:effectLst/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C5FDEF42-F48D-4914-AE86-34CB4DD8E075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53090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Plná moc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Zadávací a výběrová řízení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Doklady k právní subjektivitě žadatele </a:t>
            </a:r>
            <a:r>
              <a:rPr lang="cs-CZ" sz="2000" dirty="0">
                <a:solidFill>
                  <a:schemeClr val="tx1"/>
                </a:solidFill>
              </a:rPr>
              <a:t>– obce a jimi zřizované org. nedokládají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Studie proveditelnosti </a:t>
            </a:r>
            <a:r>
              <a:rPr lang="cs-CZ" sz="2000" dirty="0">
                <a:solidFill>
                  <a:schemeClr val="tx1"/>
                </a:solidFill>
              </a:rPr>
              <a:t>(vzor příloha č. 2 </a:t>
            </a:r>
            <a:r>
              <a:rPr lang="cs-CZ" sz="2000" dirty="0" err="1">
                <a:solidFill>
                  <a:schemeClr val="tx1"/>
                </a:solidFill>
              </a:rPr>
              <a:t>Spec</a:t>
            </a:r>
            <a:r>
              <a:rPr lang="cs-CZ" sz="2000" dirty="0">
                <a:solidFill>
                  <a:schemeClr val="tx1"/>
                </a:solidFill>
              </a:rPr>
              <a:t>. pravidel)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Doklad o prokázání právních vztahů k nemovitému majetku, který je předmětem projektu  </a:t>
            </a:r>
            <a:r>
              <a:rPr lang="cs-CZ" sz="2000" dirty="0">
                <a:solidFill>
                  <a:schemeClr val="tx1"/>
                </a:solidFill>
              </a:rPr>
              <a:t>- výpis z KN se nově nedokládá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Doklad prokazující povolení umístění stavby v území dle stavebního zákona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Doklad prokazující povolení k realizaci stavebního záměru dle stavebního zákona </a:t>
            </a:r>
            <a:r>
              <a:rPr lang="cs-CZ" sz="2000" dirty="0">
                <a:solidFill>
                  <a:schemeClr val="tx1"/>
                </a:solidFill>
              </a:rPr>
              <a:t>– pravomocné stavební povolení lze doložit do 12 měsíců od registrace žádosti / do vydání právního aktu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Znalecký posudek </a:t>
            </a:r>
          </a:p>
          <a:p>
            <a:pPr marL="457200" indent="-457200">
              <a:buFontTx/>
              <a:buAutoNum type="arabicPeriod"/>
            </a:pPr>
            <a:endParaRPr lang="cs-CZ" sz="19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11C46438-A329-4E02-8C9F-D14DF74E2BA2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941733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2"/>
            <a:ext cx="10515600" cy="4606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  9. Projektová dokumentace stavby </a:t>
            </a:r>
            <a:r>
              <a:rPr lang="cs-CZ" sz="2200" dirty="0">
                <a:solidFill>
                  <a:schemeClr val="tx1"/>
                </a:solidFill>
              </a:rPr>
              <a:t>– zpracovaná autorizovaným projektantem, v 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      podrobnosti podle vyhlášky č. 499/2006 Sb. / č. 146/2008 Sb.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10. Rozpočet stavebních prací </a:t>
            </a:r>
            <a:r>
              <a:rPr lang="cs-CZ" sz="2200" dirty="0">
                <a:solidFill>
                  <a:schemeClr val="tx1"/>
                </a:solidFill>
              </a:rPr>
              <a:t>– dle stavebních objektů / funkčních celků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11. Povinné přílohy prokazující vyhodnocení žadatele o podporu z pohledu podniku  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      v obtížích </a:t>
            </a:r>
            <a:r>
              <a:rPr lang="cs-CZ" sz="2200" dirty="0">
                <a:solidFill>
                  <a:schemeClr val="tx1"/>
                </a:solidFill>
              </a:rPr>
              <a:t>(vzory v přílohách  č. 5 a 6 Pravidel – Podklady; Formulář)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12. Podklady pro stanovení kategorií intervencí a kontrolu limitů </a:t>
            </a:r>
            <a:r>
              <a:rPr lang="cs-CZ" sz="2200" dirty="0">
                <a:solidFill>
                  <a:schemeClr val="tx1"/>
                </a:solidFill>
              </a:rPr>
              <a:t>(vzor v příloze č. 4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      Pravidel)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13. Smlouva o zřízení bankovního účtu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14. Průkaz energetické náročnosti budovy (PENB)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15. Doložení výchozí kapacity MŠ </a:t>
            </a:r>
            <a:r>
              <a:rPr lang="cs-CZ" sz="2200" dirty="0">
                <a:solidFill>
                  <a:schemeClr val="tx1"/>
                </a:solidFill>
              </a:rPr>
              <a:t>(rejstřík, rozhodnutí kraje)</a:t>
            </a:r>
            <a:endParaRPr lang="cs-CZ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16. </a:t>
            </a:r>
            <a:r>
              <a:rPr lang="cs-CZ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Rozhodnutí krajské hygienické stanice</a:t>
            </a:r>
            <a:endParaRPr lang="cs-CZ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17. </a:t>
            </a:r>
            <a:r>
              <a:rPr lang="cs-CZ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Výpis z Evidence skutečných majitelů</a:t>
            </a:r>
            <a:endParaRPr lang="cs-CZ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cs-CZ" sz="18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D82AB0F-39F3-438E-A157-062A22A1A5B9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68653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–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endParaRPr lang="cs-CZ" sz="1900" dirty="0"/>
          </a:p>
          <a:p>
            <a:pPr marL="0" indent="0">
              <a:buNone/>
            </a:pPr>
            <a:r>
              <a:rPr lang="cs-CZ" sz="2300" b="1" dirty="0">
                <a:solidFill>
                  <a:schemeClr val="tx1"/>
                </a:solidFill>
              </a:rPr>
              <a:t>Indikátory výstupu</a:t>
            </a:r>
            <a:endParaRPr lang="cs-CZ" sz="23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</a:rPr>
              <a:t>500 002 - Počet podpořených škol či vzdělávacích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</a:rPr>
              <a:t>509 001 - Modernizovaná či rekonstruovaná kapacita předškolního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</a:rPr>
              <a:t>509 011 - Navýšení kapacity předškolního vzdělávání</a:t>
            </a:r>
          </a:p>
          <a:p>
            <a:pPr marL="0" indent="0">
              <a:buNone/>
            </a:pPr>
            <a:endParaRPr lang="cs-CZ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300" b="1" dirty="0">
                <a:solidFill>
                  <a:schemeClr val="tx1"/>
                </a:solidFill>
              </a:rPr>
              <a:t>Indikátory výsledku</a:t>
            </a:r>
            <a:endParaRPr lang="cs-CZ" sz="23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</a:rPr>
              <a:t>500 401 - Počet uživatelů nové nebo modernizované péče o děti za rok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</a:rPr>
              <a:t>323 000 - Snížení konečné spotřeby energie u podpořených subjektů</a:t>
            </a:r>
          </a:p>
          <a:p>
            <a:pPr marL="0" indent="0">
              <a:buNone/>
            </a:pPr>
            <a:endParaRPr lang="cs-CZ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300" dirty="0">
                <a:solidFill>
                  <a:schemeClr val="tx1"/>
                </a:solidFill>
              </a:rPr>
              <a:t>Vše podstatné v příloze č. 1 </a:t>
            </a:r>
            <a:r>
              <a:rPr lang="cs-CZ" sz="2300" b="1" dirty="0">
                <a:solidFill>
                  <a:schemeClr val="tx1"/>
                </a:solidFill>
              </a:rPr>
              <a:t>Metodické listy indikátorů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864C599-1FD3-41F0-B0AE-58B02B48EFD6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300219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endParaRPr lang="cs-CZ" sz="1900" dirty="0"/>
          </a:p>
          <a:p>
            <a:pPr marL="0" indent="0">
              <a:buNone/>
            </a:pPr>
            <a:endParaRPr lang="cs-CZ" sz="23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Bezbariérovost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A51BA8D1-BF6A-4B6C-9846-287D02EBEDC4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  <p:pic>
        <p:nvPicPr>
          <p:cNvPr id="8" name="Obrázek 7" descr="Obsah obrázku text, interiér, stůl, osoba&#10;&#10;Popis byl vytvořen automaticky">
            <a:extLst>
              <a:ext uri="{FF2B5EF4-FFF2-40B4-BE49-F238E27FC236}">
                <a16:creationId xmlns:a16="http://schemas.microsoft.com/office/drawing/2014/main" id="{9728F60B-DA9C-4A1B-8201-BF935905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96" y="860425"/>
            <a:ext cx="6242304" cy="4160520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36844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F3D9B4-678B-C34A-A697-9ED1887B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Zahájení, představení IROP a rozdílů mezi IROP 2014+ a IROP 2021+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PhDr. Aleš Pekárek, ŘO IROP</a:t>
            </a:r>
          </a:p>
        </p:txBody>
      </p:sp>
    </p:spTree>
    <p:extLst>
      <p:ext uri="{BB962C8B-B14F-4D97-AF65-F5344CB8AC3E}">
        <p14:creationId xmlns:p14="http://schemas.microsoft.com/office/powerpoint/2010/main" val="2637419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A51BA8D1-BF6A-4B6C-9846-287D02EBEDC4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  <p:pic>
        <p:nvPicPr>
          <p:cNvPr id="11" name="Obrázek 10" descr="Obsah obrázku dům, středisko, barevné&#10;&#10;Popis byl vytvořen automaticky">
            <a:extLst>
              <a:ext uri="{FF2B5EF4-FFF2-40B4-BE49-F238E27FC236}">
                <a16:creationId xmlns:a16="http://schemas.microsoft.com/office/drawing/2014/main" id="{80445C00-5CFC-46A5-AA0F-E6802B0E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038"/>
            <a:ext cx="12192000" cy="4357688"/>
          </a:xfrm>
          <a:prstGeom prst="flowChartDocumen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60B0E546-0FF0-4C4A-92D4-EB8E25FA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Předložené projekty 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66B398F-DD1E-48D8-A596-F64F30C1B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Stav k </a:t>
            </a:r>
            <a:r>
              <a:rPr lang="cs-CZ" sz="1800" b="1" dirty="0">
                <a:solidFill>
                  <a:schemeClr val="tx1"/>
                </a:solidFill>
              </a:rPr>
              <a:t>26</a:t>
            </a:r>
            <a:r>
              <a:rPr lang="en-US" sz="1800" b="1" dirty="0">
                <a:solidFill>
                  <a:schemeClr val="tx1"/>
                </a:solidFill>
              </a:rPr>
              <a:t>. 8. 2022: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6. </a:t>
            </a:r>
            <a:r>
              <a:rPr lang="en-US" sz="1800" dirty="0">
                <a:solidFill>
                  <a:schemeClr val="tx1"/>
                </a:solidFill>
              </a:rPr>
              <a:t>výzva: </a:t>
            </a:r>
            <a:r>
              <a:rPr lang="cs-CZ" sz="1800" dirty="0">
                <a:solidFill>
                  <a:schemeClr val="tx1"/>
                </a:solidFill>
              </a:rPr>
              <a:t>10 projektů za 424 mil. Kč EFRR (29,9 % alokace)</a:t>
            </a:r>
            <a:endParaRPr lang="en-US" sz="1800" dirty="0">
              <a:solidFill>
                <a:schemeClr val="tx1"/>
              </a:solidFill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7. </a:t>
            </a:r>
            <a:r>
              <a:rPr lang="en-US" sz="1800" dirty="0">
                <a:solidFill>
                  <a:schemeClr val="tx1"/>
                </a:solidFill>
              </a:rPr>
              <a:t>výzva: </a:t>
            </a:r>
            <a:r>
              <a:rPr lang="cs-CZ" sz="1800" dirty="0">
                <a:solidFill>
                  <a:schemeClr val="tx1"/>
                </a:solidFill>
              </a:rPr>
              <a:t>12 projektů za 268 mil. Kč EFRR (51,3 % alokace)</a:t>
            </a:r>
            <a:endParaRPr lang="en-US" sz="1800" dirty="0">
              <a:solidFill>
                <a:schemeClr val="tx1"/>
              </a:solidFill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2A3511C-BD8E-D541-8656-49A7E64B67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Řídicí orgán IROP</a:t>
            </a:r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9C61529B-C530-994C-824A-E0E58BBC4DC4}"/>
              </a:ext>
            </a:extLst>
          </p:cNvPr>
          <p:cNvSpPr txBox="1">
            <a:spLocks/>
          </p:cNvSpPr>
          <p:nvPr/>
        </p:nvSpPr>
        <p:spPr>
          <a:xfrm>
            <a:off x="715963" y="1471544"/>
            <a:ext cx="10853737" cy="6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dirty="0"/>
              <a:t>DĚKUJEME ZA POZORNOST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ADED3CE-EFC3-D141-B61F-79C2E99880B1}"/>
              </a:ext>
            </a:extLst>
          </p:cNvPr>
          <p:cNvSpPr txBox="1">
            <a:spLocks/>
          </p:cNvSpPr>
          <p:nvPr/>
        </p:nvSpPr>
        <p:spPr>
          <a:xfrm>
            <a:off x="2137189" y="2300308"/>
            <a:ext cx="8011284" cy="436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25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Alokace: 4,8 mld. EUR = 117 mld. Kč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Financování: Evropský fond pro regionální rozvoj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Kofinancování: podle kategorií regionů 70 % nebo 85 % z EFRR (v Praze 40 %) a státní rozpočet podle Pravidel spolufinancování 0 - 30 %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realizované prostřednictvím CLLD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80 % nebo </a:t>
            </a:r>
            <a:r>
              <a:rPr lang="cs-CZ" alt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95 % z EFRR </a:t>
            </a:r>
            <a:b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80303-1B36-F44C-86D3-5CCC080B18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310312"/>
            <a:ext cx="3147646" cy="365125"/>
          </a:xfrm>
        </p:spPr>
        <p:txBody>
          <a:bodyPr/>
          <a:lstStyle/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176216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MMR a Centra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Ministerstvo pro místní rozvoj České republiky </a:t>
            </a:r>
            <a:r>
              <a:rPr lang="cs-CZ" sz="1800" dirty="0">
                <a:solidFill>
                  <a:schemeClr val="tx1"/>
                </a:solidFill>
              </a:rPr>
              <a:t>= </a:t>
            </a:r>
            <a:r>
              <a:rPr lang="cs-CZ" sz="1800" b="1" dirty="0">
                <a:solidFill>
                  <a:schemeClr val="tx1"/>
                </a:solidFill>
              </a:rPr>
              <a:t>Řídicí orgán IROP (ŘO IROP)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řízení programu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příprava výzev a pravidel pro žadatele a příjemce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poskytovatel dotace 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800" b="1" dirty="0">
                <a:solidFill>
                  <a:schemeClr val="tx1"/>
                </a:solidFill>
              </a:rPr>
              <a:t>Centrum pro regionální rozvoj České republiky (Centrum) = Zprostředkující subjekt IROP</a:t>
            </a:r>
          </a:p>
          <a:p>
            <a:pPr marL="285750" indent="-285750"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Konzultační servis, konzultace</a:t>
            </a:r>
          </a:p>
          <a:p>
            <a:pPr marL="285750" indent="-285750"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příjem a hodnocení žádostí o podporu</a:t>
            </a:r>
          </a:p>
          <a:p>
            <a:pPr marL="285750" indent="-285750"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administrace změn, kontroly projektů, kontroly žádostí o platbu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69EEB38-43F4-482B-A440-C9D8D2016D1B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Seminář pro žadatele k 6. a 7. výzvě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2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žadatele a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 pravidla </a:t>
            </a: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 pro všechny specifické cíle a typy příjemců</a:t>
            </a: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http://www.irop.mmr.cz/cs/</a:t>
            </a:r>
            <a:endParaRPr lang="cs-CZ" sz="2000" u="sng" dirty="0">
              <a:solidFill>
                <a:schemeClr val="tx1"/>
              </a:solidFill>
            </a:endParaRPr>
          </a:p>
          <a:p>
            <a:pPr marL="171450" lvl="1" indent="0">
              <a:spcAft>
                <a:spcPts val="600"/>
              </a:spcAft>
              <a:buNone/>
              <a:defRPr/>
            </a:pP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Specifická pravidla</a:t>
            </a: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společná pro každou dvojvýzvu / trojvýzvu </a:t>
            </a: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http://www.irop.mmr.cz/cs/</a:t>
            </a:r>
            <a:endParaRPr lang="cs-CZ" sz="2000" u="sng" dirty="0">
              <a:solidFill>
                <a:schemeClr val="tx1"/>
              </a:solidFill>
            </a:endParaRPr>
          </a:p>
          <a:p>
            <a:pPr marL="171450" lvl="1" indent="0">
              <a:spcAft>
                <a:spcPts val="600"/>
              </a:spcAft>
              <a:buNone/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aktivity, způsobilé výdaje, hodnoticí kritéria, povinné přílohy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8423890-0328-44D3-8F6A-F818C5134468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Seminář pro žadatele k 6. a 7. výzvě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28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IROP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cs-CZ" sz="7200" b="1" dirty="0"/>
            </a:br>
            <a:r>
              <a:rPr lang="cs-CZ" sz="7200" b="1" dirty="0">
                <a:solidFill>
                  <a:schemeClr val="tx1"/>
                </a:solidFill>
              </a:rPr>
              <a:t>Konzultační servis Centra </a:t>
            </a:r>
            <a:r>
              <a:rPr lang="cs-CZ" sz="7200" dirty="0">
                <a:solidFill>
                  <a:schemeClr val="tx1"/>
                </a:solidFill>
              </a:rPr>
              <a:t>-</a:t>
            </a:r>
            <a:r>
              <a:rPr lang="cs-CZ" sz="7200" b="1" dirty="0">
                <a:solidFill>
                  <a:schemeClr val="tx1"/>
                </a:solidFill>
              </a:rPr>
              <a:t> </a:t>
            </a:r>
            <a:r>
              <a:rPr lang="cs-CZ" sz="7200" dirty="0">
                <a:solidFill>
                  <a:schemeClr val="tx1"/>
                </a:solidFill>
              </a:rPr>
              <a:t>zřízen </a:t>
            </a:r>
            <a:r>
              <a:rPr lang="cs-CZ" sz="7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Konzultační servis Centra</a:t>
            </a:r>
            <a:r>
              <a:rPr lang="cs-CZ" sz="7200" dirty="0">
                <a:solidFill>
                  <a:schemeClr val="tx1"/>
                </a:solidFill>
              </a:rPr>
              <a:t>, ve kterém probíhá komunikace mezi žadateli a Centrem k projektům před předložením žádosti o podporu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Výzvy </a:t>
            </a:r>
            <a:r>
              <a:rPr lang="cs-CZ" sz="7200" dirty="0">
                <a:solidFill>
                  <a:schemeClr val="tx1"/>
                </a:solidFill>
              </a:rPr>
              <a:t>- všechny výzvy v IROP jsou průběžné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Integrované nástroje </a:t>
            </a:r>
            <a:r>
              <a:rPr lang="cs-CZ" sz="7200" dirty="0">
                <a:solidFill>
                  <a:schemeClr val="tx1"/>
                </a:solidFill>
              </a:rPr>
              <a:t>- žadatel předkládá žádost přímo do výzvy ŘO pro ITI/CLLD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Hodnocení v integrovaných výzvách</a:t>
            </a:r>
            <a:r>
              <a:rPr lang="cs-CZ" sz="7200" dirty="0">
                <a:solidFill>
                  <a:schemeClr val="tx1"/>
                </a:solidFill>
              </a:rPr>
              <a:t> - žádosti o podporu se budou hodnotit pouze na Centru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MS2021+ </a:t>
            </a:r>
            <a:r>
              <a:rPr lang="cs-CZ" sz="7200" dirty="0">
                <a:solidFill>
                  <a:schemeClr val="tx1"/>
                </a:solidFill>
              </a:rPr>
              <a:t>- Postup pro podání žádosti o podporu v MS2021+ a Příručka pro práci v MS2021+ jsou  na </a:t>
            </a:r>
            <a:r>
              <a:rPr lang="cs-CZ" sz="72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dokumenty IROP 2021-2027</a:t>
            </a:r>
            <a:endParaRPr lang="cs-CZ" sz="7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Registrace uživatele v MS2021+ </a:t>
            </a:r>
            <a:r>
              <a:rPr lang="cs-CZ" sz="7200" dirty="0">
                <a:solidFill>
                  <a:schemeClr val="tx1"/>
                </a:solidFill>
              </a:rPr>
              <a:t>- nově přes Národní </a:t>
            </a:r>
            <a:r>
              <a:rPr lang="cs-CZ" sz="7200" dirty="0" err="1">
                <a:solidFill>
                  <a:schemeClr val="tx1"/>
                </a:solidFill>
              </a:rPr>
              <a:t>identitní</a:t>
            </a:r>
            <a:r>
              <a:rPr lang="cs-CZ" sz="7200" dirty="0">
                <a:solidFill>
                  <a:schemeClr val="tx1"/>
                </a:solidFill>
              </a:rPr>
              <a:t> autoritu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>
                <a:solidFill>
                  <a:schemeClr val="tx1"/>
                </a:solidFill>
              </a:rPr>
              <a:t>Kategorie regionů</a:t>
            </a:r>
            <a:r>
              <a:rPr lang="cs-CZ" sz="7200" dirty="0">
                <a:solidFill>
                  <a:schemeClr val="tx1"/>
                </a:solidFill>
              </a:rPr>
              <a:t> - nově tři kategorie regionů s max. mírou spolufinancování z EU pro méně rozvinuté regiony 85 %, pro přechodové regiony – 70 %, pro rozvinutější regiony – 40 %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cs-CZ" sz="3500" b="1" dirty="0"/>
            </a:br>
            <a:br>
              <a:rPr lang="cs-CZ" b="1" dirty="0"/>
            </a:br>
            <a:r>
              <a:rPr lang="cs-CZ" dirty="0"/>
              <a:t>. </a:t>
            </a:r>
            <a:endParaRPr lang="cs-CZ" b="1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5629B57-6004-47AE-8EFF-21181E83215E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Seminář pro žadatele k 6. a 7. výzvě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96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CB22D78-F261-4E9D-A1AB-C53F9CE3A876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185D95-490B-4150-B9D8-EC541F3A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74305"/>
            <a:ext cx="8763000" cy="4953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593EFB-B1C0-4C55-B4EC-E9BCB8B4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4789106"/>
            <a:ext cx="59245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IROP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76"/>
            <a:ext cx="10515600" cy="4351338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solidFill>
                  <a:schemeClr val="tx1"/>
                </a:solidFill>
              </a:rPr>
              <a:t>Zjednodušené metody vykazování</a:t>
            </a:r>
            <a:r>
              <a:rPr lang="cs-CZ" sz="3300" dirty="0">
                <a:solidFill>
                  <a:schemeClr val="tx1"/>
                </a:solidFill>
              </a:rPr>
              <a:t> - v některých výzvách budou zavedeny Zjednodušené metody vykazování - paušální sazba ve výši 7 %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solidFill>
                  <a:schemeClr val="tx1"/>
                </a:solidFill>
              </a:rPr>
              <a:t>Poskytnuté údaje veřejné správě</a:t>
            </a:r>
            <a:r>
              <a:rPr lang="cs-CZ" sz="3300" dirty="0">
                <a:solidFill>
                  <a:schemeClr val="tx1"/>
                </a:solidFill>
              </a:rPr>
              <a:t> - nepožadujeme předložení již jednou veřejné správě poskytnutých údajů, např. výpis z Obchodního rejstříku / z katastru nemovitostí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 err="1">
                <a:solidFill>
                  <a:schemeClr val="tx1"/>
                </a:solidFill>
              </a:rPr>
              <a:t>eCBA</a:t>
            </a:r>
            <a:r>
              <a:rPr lang="cs-CZ" sz="3300" b="1" dirty="0">
                <a:solidFill>
                  <a:schemeClr val="tx1"/>
                </a:solidFill>
              </a:rPr>
              <a:t> a sledování příjmů v projektu</a:t>
            </a:r>
            <a:r>
              <a:rPr lang="cs-CZ" sz="3300" dirty="0">
                <a:solidFill>
                  <a:schemeClr val="tx1"/>
                </a:solidFill>
              </a:rPr>
              <a:t> - zrušena povinnost předkládat </a:t>
            </a:r>
            <a:r>
              <a:rPr lang="cs-CZ" sz="3300" dirty="0" err="1">
                <a:solidFill>
                  <a:schemeClr val="tx1"/>
                </a:solidFill>
              </a:rPr>
              <a:t>eCBA</a:t>
            </a:r>
            <a:r>
              <a:rPr lang="cs-CZ" sz="3300" dirty="0">
                <a:solidFill>
                  <a:schemeClr val="tx1"/>
                </a:solidFill>
              </a:rPr>
              <a:t> a sledovat příjmy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solidFill>
                  <a:schemeClr val="tx1"/>
                </a:solidFill>
              </a:rPr>
              <a:t>Nevyčerpané prostředky </a:t>
            </a:r>
            <a:r>
              <a:rPr lang="cs-CZ" sz="3300" dirty="0">
                <a:solidFill>
                  <a:schemeClr val="tx1"/>
                </a:solidFill>
              </a:rPr>
              <a:t>- mezi sledovanými obdobími se přesouvají automaticky, příjemce nemusí o převod žádat prostřednictvím žádosti o změnu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solidFill>
                  <a:schemeClr val="tx1"/>
                </a:solidFill>
              </a:rPr>
              <a:t>Lhůty pro splnění </a:t>
            </a:r>
            <a:r>
              <a:rPr lang="cs-CZ" sz="3300" dirty="0">
                <a:solidFill>
                  <a:schemeClr val="tx1"/>
                </a:solidFill>
              </a:rPr>
              <a:t>- zpravidla jsou navázány na datum doručení dokumentu či depeše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solidFill>
                  <a:schemeClr val="tx1"/>
                </a:solidFill>
              </a:rPr>
              <a:t>Kontrola formálních náležitostí a přijatelnosti </a:t>
            </a:r>
            <a:r>
              <a:rPr lang="cs-CZ" sz="3300" dirty="0">
                <a:solidFill>
                  <a:schemeClr val="tx1"/>
                </a:solidFill>
              </a:rPr>
              <a:t>-</a:t>
            </a:r>
            <a:r>
              <a:rPr lang="cs-CZ" sz="3300" b="1" dirty="0">
                <a:solidFill>
                  <a:schemeClr val="tx1"/>
                </a:solidFill>
              </a:rPr>
              <a:t> </a:t>
            </a:r>
            <a:r>
              <a:rPr lang="cs-CZ" sz="3300" dirty="0">
                <a:solidFill>
                  <a:schemeClr val="tx1"/>
                </a:solidFill>
              </a:rPr>
              <a:t>v případě potřeby po dvou výzvách k doplnění žádosti bude možno vyzvat ještě k opravě zjevných formálních chyb</a:t>
            </a:r>
          </a:p>
          <a:p>
            <a:pPr marL="0" indent="0">
              <a:buNone/>
            </a:pPr>
            <a:r>
              <a:rPr lang="cs-CZ" sz="3300" dirty="0">
                <a:solidFill>
                  <a:schemeClr val="tx1"/>
                </a:solidFill>
              </a:rPr>
              <a:t>Více na </a:t>
            </a:r>
            <a:r>
              <a:rPr lang="cs-CZ" sz="33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https://irop.mmr.cz/cs/irop-2021-2027/zmeny-v-irop-2021-2027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B2EB776-D280-4B3E-B2ED-829509A9F6DD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314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Seminář pro žadatele k 6. a 7. výzvě IROP</a:t>
            </a:r>
          </a:p>
        </p:txBody>
      </p:sp>
    </p:spTree>
    <p:extLst>
      <p:ext uri="{BB962C8B-B14F-4D97-AF65-F5344CB8AC3E}">
        <p14:creationId xmlns:p14="http://schemas.microsoft.com/office/powerpoint/2010/main" val="2231365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C00"/>
      </a:accent1>
      <a:accent2>
        <a:srgbClr val="FED559"/>
      </a:accent2>
      <a:accent3>
        <a:srgbClr val="FEDF82"/>
      </a:accent3>
      <a:accent4>
        <a:srgbClr val="FFEBAC"/>
      </a:accent4>
      <a:accent5>
        <a:srgbClr val="FFF3D3"/>
      </a:accent5>
      <a:accent6>
        <a:srgbClr val="FFFAE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2674</Words>
  <Application>Microsoft Office PowerPoint</Application>
  <PresentationFormat>Širokoúhlá obrazovka</PresentationFormat>
  <Paragraphs>313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Motiv Office</vt:lpstr>
      <vt:lpstr>Seminář pro žadatele   6. výzva IROP - Mateřské školy – SC 4.1 (MRR) 7. výzva IROP - Mateřské školy – SC 4.1 (PR)  </vt:lpstr>
      <vt:lpstr>Program</vt:lpstr>
      <vt:lpstr>Zahájení, představení IROP a rozdílů mezi IROP 2014+ a IROP 2021+     PhDr. Aleš Pekárek, ŘO IROP</vt:lpstr>
      <vt:lpstr>IROP 2021-2027</vt:lpstr>
      <vt:lpstr>Role MMR a Centra</vt:lpstr>
      <vt:lpstr>Pravidla pro žadatele a příjemce</vt:lpstr>
      <vt:lpstr>Změny v IROP 2021-2027</vt:lpstr>
      <vt:lpstr>Prezentace aplikace PowerPoint</vt:lpstr>
      <vt:lpstr>Změny v IROP 2021-2027</vt:lpstr>
      <vt:lpstr>IROP 2021-2027: priority</vt:lpstr>
      <vt:lpstr>IROP 2021-2027: specifický cíl 4.1</vt:lpstr>
      <vt:lpstr>Další výzvy pro MŠ z IROP</vt:lpstr>
      <vt:lpstr>Představení výzev  6. výzva IROP - Mateřské školy – SC 4.1 (MRR) 7. výzva IROP - Mateřské školy – SC 4.1 (PR)    RNDr. Ondřej Pešek, ŘO IROP</vt:lpstr>
      <vt:lpstr>MŠ – odkazy k 6. a 7. výzvě</vt:lpstr>
      <vt:lpstr>Parametry 6. a 7. výzvy</vt:lpstr>
      <vt:lpstr>Rozdíly výzev č. 6 a 7</vt:lpstr>
      <vt:lpstr>Oprávnění žadatelé</vt:lpstr>
      <vt:lpstr>Účel a cíle</vt:lpstr>
      <vt:lpstr>Aktivita MŠ (dle školského zákona)</vt:lpstr>
      <vt:lpstr>Prezentace aplikace PowerPoint</vt:lpstr>
      <vt:lpstr>Prezentace aplikace PowerPoint</vt:lpstr>
      <vt:lpstr>Způsobilé výdaje</vt:lpstr>
      <vt:lpstr>MŠ – přímé výdaje</vt:lpstr>
      <vt:lpstr>MŠ – přímé výdaje</vt:lpstr>
      <vt:lpstr>MŠ – nepřímé náklady</vt:lpstr>
      <vt:lpstr>MŠ – povinné přílohy</vt:lpstr>
      <vt:lpstr>MŠ – povinné přílohy</vt:lpstr>
      <vt:lpstr>MŠ – indikátory</vt:lpstr>
      <vt:lpstr>Časté dotazy</vt:lpstr>
      <vt:lpstr>Předložené projekty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Hanuš</dc:creator>
  <cp:lastModifiedBy>Pešek Ondřej</cp:lastModifiedBy>
  <cp:revision>41</cp:revision>
  <dcterms:created xsi:type="dcterms:W3CDTF">2021-07-30T07:07:43Z</dcterms:created>
  <dcterms:modified xsi:type="dcterms:W3CDTF">2022-08-26T07:10:31Z</dcterms:modified>
</cp:coreProperties>
</file>