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5" r:id="rId4"/>
    <p:sldId id="276" r:id="rId5"/>
    <p:sldId id="277" r:id="rId6"/>
    <p:sldId id="278" r:id="rId7"/>
    <p:sldId id="287" r:id="rId8"/>
    <p:sldId id="286" r:id="rId9"/>
    <p:sldId id="288" r:id="rId10"/>
    <p:sldId id="293" r:id="rId11"/>
    <p:sldId id="289" r:id="rId12"/>
    <p:sldId id="290" r:id="rId13"/>
    <p:sldId id="291" r:id="rId14"/>
    <p:sldId id="292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9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12.4.2018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Excel_Worksheet1.xls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pro žadatele výzvy č. 79 a 80 IROP</a:t>
            </a: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„Sociální bydlení II.“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4707451"/>
            <a:ext cx="26914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12. 04.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</a:t>
            </a:r>
            <a:r>
              <a:rPr lang="cs-CZ" sz="1600" dirty="0"/>
              <a:t>Václavské nám. 833/31, Praha 1</a:t>
            </a:r>
            <a:endParaRPr lang="cs-CZ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Hana Pejpalová 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nájmu </a:t>
            </a:r>
            <a:endParaRPr lang="cs-CZ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0273" y="1607911"/>
            <a:ext cx="8001544" cy="4470672"/>
          </a:xfrm>
        </p:spPr>
        <p:txBody>
          <a:bodyPr>
            <a:noAutofit/>
          </a:bodyPr>
          <a:lstStyle/>
          <a:p>
            <a:r>
              <a:rPr lang="cs-CZ" sz="2500" dirty="0" smtClean="0"/>
              <a:t>Uzavření nájemní smlouvy – pouze s osobou z cílové skupiny;</a:t>
            </a:r>
          </a:p>
          <a:p>
            <a:r>
              <a:rPr lang="cs-CZ" sz="2500" dirty="0" smtClean="0"/>
              <a:t>Splnění příjmového limitu (součet všech příjmů osob v domácnosti)</a:t>
            </a:r>
          </a:p>
          <a:p>
            <a:r>
              <a:rPr lang="cs-CZ" sz="2500" dirty="0" smtClean="0"/>
              <a:t>Osoby v domácnosti nesmí mít uzavřenou jinou nájemní smlouvu k bytu a nemá ve vlastnictví nebo spoluvlastnictví objekt k bydlení nebo ubytování;</a:t>
            </a:r>
          </a:p>
          <a:p>
            <a:r>
              <a:rPr lang="cs-CZ" sz="2500" dirty="0" smtClean="0"/>
              <a:t>Nájemní smlouva na dobu určitou min. 1 - max. 2 roky;</a:t>
            </a:r>
          </a:p>
          <a:p>
            <a:r>
              <a:rPr lang="cs-CZ" sz="2500" dirty="0" smtClean="0"/>
              <a:t>Prodloužení v případě splnění podmínek (příjem, vlastnictví);</a:t>
            </a:r>
          </a:p>
          <a:p>
            <a:r>
              <a:rPr lang="cs-CZ" sz="2500" dirty="0" smtClean="0"/>
              <a:t>Výše nájemného 57,5 Kč na 1 m</a:t>
            </a:r>
            <a:r>
              <a:rPr lang="cs-CZ" sz="2500" baseline="30000" dirty="0" smtClean="0"/>
              <a:t>2</a:t>
            </a:r>
            <a:r>
              <a:rPr lang="cs-CZ" sz="2500" dirty="0" smtClean="0"/>
              <a:t> .</a:t>
            </a:r>
          </a:p>
          <a:p>
            <a:endParaRPr lang="cs-CZ" sz="2500" dirty="0" smtClean="0"/>
          </a:p>
          <a:p>
            <a:endParaRPr lang="cs-CZ" sz="2500" dirty="0" smtClean="0"/>
          </a:p>
          <a:p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2542428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Sankce 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1538242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Nesplnění nápravných opatření:</a:t>
            </a:r>
          </a:p>
          <a:p>
            <a:pPr marL="809625" indent="-452438">
              <a:buFont typeface="Wingdings" panose="05000000000000000000" pitchFamily="2" charset="2"/>
              <a:buChar char="Ø"/>
            </a:pPr>
            <a:r>
              <a:rPr lang="cs-CZ" dirty="0" smtClean="0"/>
              <a:t>1% max. 5 tis. Kč – nepředložení dokladů;</a:t>
            </a:r>
          </a:p>
          <a:p>
            <a:pPr marL="809625" indent="-452438">
              <a:buFont typeface="Wingdings" panose="05000000000000000000" pitchFamily="2" charset="2"/>
              <a:buChar char="Ø"/>
            </a:pPr>
            <a:r>
              <a:rPr lang="cs-CZ" dirty="0" smtClean="0"/>
              <a:t>Překročení limitu nájemného  1% – 10%;</a:t>
            </a:r>
          </a:p>
          <a:p>
            <a:pPr marL="809625" indent="-452438">
              <a:buFont typeface="Wingdings" panose="05000000000000000000" pitchFamily="2" charset="2"/>
              <a:buChar char="Ø"/>
            </a:pPr>
            <a:r>
              <a:rPr lang="cs-CZ" dirty="0" smtClean="0"/>
              <a:t>Ostatní méně závažné porušení – 0,5% max. 5 tis. Kč za každé porušení;</a:t>
            </a:r>
          </a:p>
          <a:p>
            <a:pPr marL="269875" indent="-269875"/>
            <a:r>
              <a:rPr lang="cs-CZ" dirty="0" smtClean="0"/>
              <a:t>Nájemní smlouva s jinou osobou než z cílové skupiny – poměrná část vyrovnávací platby odpovídající délce porušení;</a:t>
            </a:r>
          </a:p>
          <a:p>
            <a:pPr marL="269875" indent="-269875"/>
            <a:r>
              <a:rPr lang="cs-CZ" dirty="0" smtClean="0"/>
              <a:t> v případě prodlení s platbou – poplatek s prodlení ve výši 1‰ denně.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288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Odstoupení od Pověřovacího aktu 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1538242"/>
            <a:ext cx="7886700" cy="4351338"/>
          </a:xfrm>
        </p:spPr>
        <p:txBody>
          <a:bodyPr>
            <a:normAutofit/>
          </a:bodyPr>
          <a:lstStyle/>
          <a:p>
            <a:r>
              <a:rPr lang="cs-CZ" dirty="0" smtClean="0"/>
              <a:t>Ze strany pověřovatele z důvodu porušení povinností podstatným způsobem -&gt; vrácení poměrné části vyrovnávací platby do 15 od dne doručení výzvy. </a:t>
            </a:r>
          </a:p>
          <a:p>
            <a:pPr marL="1166813" indent="-539750"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cs-CZ" dirty="0" smtClean="0"/>
              <a:t>opakované uzavření nájemní smlouvy v rozporu s podmínkami;</a:t>
            </a:r>
          </a:p>
          <a:p>
            <a:pPr marL="1166813" indent="-539750">
              <a:buFont typeface="Wingdings" panose="05000000000000000000" pitchFamily="2" charset="2"/>
              <a:buChar char="Ø"/>
              <a:tabLst>
                <a:tab pos="1166813" algn="l"/>
              </a:tabLst>
            </a:pPr>
            <a:r>
              <a:rPr lang="cs-CZ" dirty="0" smtClean="0"/>
              <a:t>převod bytu na jinou osobu. </a:t>
            </a:r>
          </a:p>
          <a:p>
            <a:pPr marL="1166813" indent="-539750">
              <a:buFont typeface="Wingdings" panose="05000000000000000000" pitchFamily="2" charset="2"/>
              <a:buChar char="Ø"/>
              <a:tabLst>
                <a:tab pos="1166813" algn="l"/>
              </a:tabLs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0516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SOHZ v režimu „de </a:t>
            </a:r>
            <a:r>
              <a:rPr lang="cs-CZ" sz="3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1538242"/>
            <a:ext cx="78867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Udržitelnost 5 let – zprávy o udržitelnosti na CRR;</a:t>
            </a:r>
          </a:p>
          <a:p>
            <a:r>
              <a:rPr lang="cs-CZ" dirty="0" smtClean="0"/>
              <a:t>Dodržování podmínek SPPŽ 20 let: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Uzavření nájemní smlouvy – pouze s osobou z cílové skupiny;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Splnění příjmového limitu (součet všech příjmů osob v domácnosti)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Osoby v domácnosti nesmí mít uzavřenou jinou nájemní smlouvu k bytu a nemá ve vlastnictví nebo spoluvlastnictví objekt k bydlení nebo ubytování;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Nájemní smlouva na dobu určitou min. 1 - max. 2 roky;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Prodloužení v případě splnění podmínek (příjem, vlastnictví);</a:t>
            </a:r>
          </a:p>
          <a:p>
            <a:pPr marL="539750" indent="-269875">
              <a:buFont typeface="Wingdings" panose="05000000000000000000" pitchFamily="2" charset="2"/>
              <a:buChar char="Ø"/>
            </a:pPr>
            <a:r>
              <a:rPr lang="cs-CZ" sz="2400" dirty="0"/>
              <a:t>Výše nájemného 57,5 Kč na 1 m</a:t>
            </a:r>
            <a:r>
              <a:rPr lang="cs-CZ" sz="2400" baseline="30000" dirty="0"/>
              <a:t>2</a:t>
            </a:r>
            <a:r>
              <a:rPr lang="cs-CZ" sz="2400" dirty="0"/>
              <a:t> </a:t>
            </a:r>
            <a:endParaRPr lang="cs-CZ" sz="2400" dirty="0" smtClean="0"/>
          </a:p>
          <a:p>
            <a:pPr marL="269875" indent="0">
              <a:buNone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0516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SOHZ v režimu „de </a:t>
            </a:r>
            <a:r>
              <a:rPr lang="cs-CZ" sz="3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minimis</a:t>
            </a:r>
            <a:r>
              <a:rPr lang="cs-CZ" sz="3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po uplynutí udržitelnosti </a:t>
            </a:r>
            <a:endParaRPr lang="cs-CZ" sz="3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5107" y="2133600"/>
            <a:ext cx="7886700" cy="3755980"/>
          </a:xfrm>
        </p:spPr>
        <p:txBody>
          <a:bodyPr>
            <a:normAutofit/>
          </a:bodyPr>
          <a:lstStyle/>
          <a:p>
            <a:pPr marL="269875" indent="0">
              <a:buNone/>
            </a:pPr>
            <a:r>
              <a:rPr lang="cs-CZ" sz="2400" dirty="0" smtClean="0"/>
              <a:t>Finanční úřad – kdykoliv po dobu 20-ti let;</a:t>
            </a:r>
          </a:p>
          <a:p>
            <a:pPr marL="269875" indent="0">
              <a:buNone/>
            </a:pPr>
            <a:r>
              <a:rPr lang="cs-CZ" sz="2400" dirty="0" smtClean="0"/>
              <a:t>MMR – kdykoliv po dobu 20-ti let;</a:t>
            </a:r>
          </a:p>
          <a:p>
            <a:pPr marL="269875" indent="0">
              <a:buNone/>
            </a:pPr>
            <a:r>
              <a:rPr lang="cs-CZ" sz="2400" dirty="0" smtClean="0"/>
              <a:t>Na výzvu MMR – hlášení o obsazenosti bytů.</a:t>
            </a:r>
          </a:p>
          <a:p>
            <a:pPr marL="269875" indent="0">
              <a:buNone/>
            </a:pPr>
            <a:endParaRPr lang="cs-CZ" sz="2400" dirty="0"/>
          </a:p>
          <a:p>
            <a:pPr marL="269875" indent="0"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Žádné přepočty v průběhu ani na konci doby pověření. </a:t>
            </a:r>
            <a:endParaRPr lang="cs-CZ" sz="2400" b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8741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99" y="4135831"/>
            <a:ext cx="7085403" cy="8019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3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Pověření dle Rozhodnutí EK (2012/21/EU)</a:t>
            </a:r>
            <a:endParaRPr lang="cs-CZ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72046"/>
            <a:ext cx="7886700" cy="45049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Pověřovatel – MMR;</a:t>
            </a:r>
          </a:p>
          <a:p>
            <a:pPr marL="0" indent="0">
              <a:buNone/>
            </a:pPr>
            <a:r>
              <a:rPr lang="cs-CZ" dirty="0" smtClean="0"/>
              <a:t>Poskytovatel – příjemce dotace; </a:t>
            </a:r>
          </a:p>
          <a:p>
            <a:pPr marL="0" indent="0">
              <a:buNone/>
            </a:pPr>
            <a:r>
              <a:rPr lang="cs-CZ" dirty="0"/>
              <a:t>Platnost pověření SOHZ – podpis obou stran</a:t>
            </a:r>
            <a:r>
              <a:rPr lang="cs-CZ" dirty="0" smtClean="0"/>
              <a:t>;</a:t>
            </a:r>
          </a:p>
          <a:p>
            <a:pPr marL="0" indent="0">
              <a:buNone/>
            </a:pPr>
            <a:r>
              <a:rPr lang="cs-CZ" dirty="0" smtClean="0"/>
              <a:t>Účinnost pověření – vydání </a:t>
            </a:r>
            <a:r>
              <a:rPr lang="cs-CZ" dirty="0" err="1" smtClean="0"/>
              <a:t>RoD</a:t>
            </a:r>
            <a:r>
              <a:rPr lang="cs-CZ" dirty="0" smtClean="0"/>
              <a:t>;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Pověření SOHZ – 20 let (dodržování podmínek pronájmu bytu);</a:t>
            </a:r>
          </a:p>
          <a:p>
            <a:pPr marL="0" indent="0">
              <a:buNone/>
            </a:pPr>
            <a:r>
              <a:rPr lang="cs-CZ" dirty="0" smtClean="0"/>
              <a:t>Služba obecného hospodářského zájmu – poskytování sociálního bydlení – pronájem bytu za podmínek stanovený v SPPŽ; </a:t>
            </a:r>
          </a:p>
          <a:p>
            <a:pPr marL="0" indent="0">
              <a:buNone/>
            </a:pPr>
            <a:r>
              <a:rPr lang="cs-CZ" dirty="0" smtClean="0"/>
              <a:t>Dotace = vyrovnávací platba;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409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80497"/>
          </a:xfrm>
        </p:spPr>
        <p:txBody>
          <a:bodyPr>
            <a:normAutofit/>
          </a:bodyPr>
          <a:lstStyle/>
          <a:p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vyrovnávací platby</a:t>
            </a:r>
            <a:endParaRPr lang="cs-CZ" sz="3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4147" y="1459865"/>
            <a:ext cx="8140882" cy="4496798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Vyrovnávací platba/</a:t>
            </a:r>
            <a:r>
              <a:rPr lang="cs-CZ" b="1" dirty="0" smtClean="0"/>
              <a:t>dotace</a:t>
            </a:r>
            <a:r>
              <a:rPr lang="cs-CZ" dirty="0" smtClean="0"/>
              <a:t> – 90% (obce) ; 95% (NNO);</a:t>
            </a:r>
          </a:p>
          <a:p>
            <a:r>
              <a:rPr lang="cs-CZ" b="1" dirty="0"/>
              <a:t>Vyrovnávací platba </a:t>
            </a:r>
            <a:r>
              <a:rPr lang="cs-CZ" dirty="0"/>
              <a:t>= skutečné čisté náklady potřebné  na zajištění SOHZ.</a:t>
            </a:r>
          </a:p>
          <a:p>
            <a:r>
              <a:rPr lang="cs-CZ" b="1" dirty="0"/>
              <a:t>Čisté náklady </a:t>
            </a:r>
            <a:r>
              <a:rPr lang="cs-CZ" dirty="0"/>
              <a:t>= rozdíl mezi náklady vynaloženými při poskytování SOHZ a příjmy z SOHZ. </a:t>
            </a:r>
            <a:endParaRPr lang="cs-CZ" dirty="0" smtClean="0"/>
          </a:p>
          <a:p>
            <a:r>
              <a:rPr lang="cs-CZ" b="1" dirty="0" smtClean="0"/>
              <a:t>Kontrola </a:t>
            </a:r>
            <a:r>
              <a:rPr lang="cs-CZ" b="1" dirty="0"/>
              <a:t>výše poskytnuté vyrovnávací platby </a:t>
            </a:r>
            <a:r>
              <a:rPr lang="cs-CZ" dirty="0"/>
              <a:t>(kontrola </a:t>
            </a:r>
            <a:r>
              <a:rPr lang="cs-CZ" dirty="0" err="1" smtClean="0"/>
              <a:t>překompenzace</a:t>
            </a:r>
            <a:r>
              <a:rPr lang="cs-CZ" dirty="0" smtClean="0"/>
              <a:t>) - v průběhu pověření – každé 3 roky </a:t>
            </a:r>
          </a:p>
          <a:p>
            <a:r>
              <a:rPr lang="cs-CZ" dirty="0" smtClean="0"/>
              <a:t>Po </a:t>
            </a:r>
            <a:r>
              <a:rPr lang="cs-CZ" b="1" dirty="0" smtClean="0"/>
              <a:t>ukončení pověření </a:t>
            </a:r>
            <a:r>
              <a:rPr lang="cs-CZ" dirty="0" smtClean="0"/>
              <a:t>– přepočet možné </a:t>
            </a:r>
            <a:r>
              <a:rPr lang="cs-CZ" dirty="0" err="1" smtClean="0"/>
              <a:t>překompenzace</a:t>
            </a:r>
            <a:r>
              <a:rPr lang="cs-CZ" dirty="0" smtClean="0"/>
              <a:t> a případné vrácení nadměrně vyplacené dotace;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682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Vznik pověření SOHZ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Zaoblený obdélník 1"/>
          <p:cNvSpPr/>
          <p:nvPr/>
        </p:nvSpPr>
        <p:spPr>
          <a:xfrm>
            <a:off x="687976" y="1759128"/>
            <a:ext cx="1889761" cy="11756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FFF00"/>
                </a:solidFill>
              </a:rPr>
              <a:t>Žadatel 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aoblený obdélník 2"/>
          <p:cNvSpPr/>
          <p:nvPr/>
        </p:nvSpPr>
        <p:spPr>
          <a:xfrm>
            <a:off x="6766558" y="1767838"/>
            <a:ext cx="1793967" cy="3531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FFF00"/>
                </a:solidFill>
              </a:rPr>
              <a:t>MMR – OPB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162595" y="4075608"/>
            <a:ext cx="2325188" cy="10711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 smtClean="0">
                <a:solidFill>
                  <a:srgbClr val="FFFF00"/>
                </a:solidFill>
              </a:rPr>
              <a:t>MSC2014+</a:t>
            </a:r>
          </a:p>
          <a:p>
            <a:pPr algn="ctr"/>
            <a:endParaRPr lang="cs-CZ" b="1" dirty="0" smtClean="0">
              <a:solidFill>
                <a:srgbClr val="FFFF00"/>
              </a:solidFill>
            </a:endParaRPr>
          </a:p>
          <a:p>
            <a:pPr algn="ctr"/>
            <a:r>
              <a:rPr lang="cs-CZ" b="1" dirty="0" smtClean="0">
                <a:solidFill>
                  <a:srgbClr val="FFFF00"/>
                </a:solidFill>
              </a:rPr>
              <a:t>CRR</a:t>
            </a:r>
            <a:endParaRPr lang="cs-CZ" b="1" dirty="0">
              <a:solidFill>
                <a:srgbClr val="FFFF00"/>
              </a:solidFill>
            </a:endParaRP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2873829" y="2081349"/>
            <a:ext cx="3884021" cy="8708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2873829" y="2455817"/>
            <a:ext cx="3884022" cy="8709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1928948" y="2978331"/>
            <a:ext cx="0" cy="1097279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487783" y="4972592"/>
            <a:ext cx="3270068" cy="0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2873829" y="2821577"/>
            <a:ext cx="3884021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2255519" y="2978329"/>
            <a:ext cx="0" cy="1097279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/>
          <p:nvPr/>
        </p:nvCxnSpPr>
        <p:spPr>
          <a:xfrm flipH="1">
            <a:off x="3487783" y="4711338"/>
            <a:ext cx="3230881" cy="0"/>
          </a:xfrm>
          <a:prstGeom prst="straightConnector1">
            <a:avLst/>
          </a:prstGeom>
          <a:ln w="254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3309258" y="1688582"/>
            <a:ext cx="3265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1. Žádost o pověření (příloha č. 7)</a:t>
            </a:r>
            <a:endParaRPr lang="cs-CZ" sz="1600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3021874" y="2115962"/>
            <a:ext cx="365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2</a:t>
            </a:r>
            <a:r>
              <a:rPr lang="cs-CZ" sz="1600" dirty="0" smtClean="0"/>
              <a:t>. Potvrzení o podání žádosti (příloha č. 8)</a:t>
            </a:r>
            <a:endParaRPr lang="cs-CZ" sz="16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" y="3152280"/>
            <a:ext cx="1928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3. Podání žádosti o dotaci s přílohou č. 8</a:t>
            </a:r>
            <a:endParaRPr lang="cs-CZ" sz="16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3130733" y="4985609"/>
            <a:ext cx="3548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/>
              <a:t>4. Informace o výši způsobilých výdajů </a:t>
            </a:r>
            <a:endParaRPr lang="cs-CZ" sz="1600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3487783" y="2456898"/>
            <a:ext cx="3230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5. Podpis Pověřovacího aktu </a:t>
            </a:r>
            <a:endParaRPr lang="cs-CZ" sz="1600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3487786" y="4075385"/>
            <a:ext cx="3278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/>
              <a:t>6. Informace o podepsání pověřovacího aktu žadatelem a MMR</a:t>
            </a:r>
            <a:endParaRPr lang="cs-CZ" sz="1600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2320835" y="3111469"/>
            <a:ext cx="1976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7. Zaslání Rozhodnutí o poskytnutí dotace MSC2014+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832583" y="778842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Vyhodnocení vyrovnávací platby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385480"/>
              </p:ext>
            </p:extLst>
          </p:nvPr>
        </p:nvGraphicFramePr>
        <p:xfrm>
          <a:off x="883373" y="1713226"/>
          <a:ext cx="6731000" cy="1167859"/>
        </p:xfrm>
        <a:graphic>
          <a:graphicData uri="http://schemas.openxmlformats.org/drawingml/2006/table">
            <a:tbl>
              <a:tblPr/>
              <a:tblGrid>
                <a:gridCol w="2945011"/>
                <a:gridCol w="1599446"/>
                <a:gridCol w="1205931"/>
                <a:gridCol w="980612"/>
              </a:tblGrid>
              <a:tr h="41489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Příjemce dotace/ </a:t>
                      </a:r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poskytovatel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SOHZ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Začátek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Interval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Konec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</a:tr>
              <a:tr h="3226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Zpráva o udržitelnosti projektu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poslední platby příjemci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měsíců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5-ti letech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2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Podklady pro vyhodnocení vyrovnávací platby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převzetí díla/ kolaudace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 měsíců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20-ti letech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09775"/>
              </p:ext>
            </p:extLst>
          </p:nvPr>
        </p:nvGraphicFramePr>
        <p:xfrm>
          <a:off x="600892" y="4310743"/>
          <a:ext cx="782310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List" r:id="rId4" imgW="9248778" imgH="904978" progId="Excel.Sheet.12">
                  <p:embed/>
                </p:oleObj>
              </mc:Choice>
              <mc:Fallback>
                <p:oleObj name="List" r:id="rId4" imgW="9248778" imgH="90497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0892" y="4310743"/>
                        <a:ext cx="7823108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ovéPole 6"/>
          <p:cNvSpPr txBox="1"/>
          <p:nvPr/>
        </p:nvSpPr>
        <p:spPr>
          <a:xfrm rot="18942700">
            <a:off x="1824411" y="3577257"/>
            <a:ext cx="1561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Předání/kolaudace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 rot="18899840">
            <a:off x="2255485" y="3577258"/>
            <a:ext cx="1561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Poslední platba</a:t>
            </a:r>
            <a:endParaRPr lang="cs-CZ" sz="1400" dirty="0"/>
          </a:p>
        </p:txBody>
      </p:sp>
      <p:sp>
        <p:nvSpPr>
          <p:cNvPr id="9" name="TextovéPole 8"/>
          <p:cNvSpPr txBox="1"/>
          <p:nvPr/>
        </p:nvSpPr>
        <p:spPr>
          <a:xfrm rot="18899819">
            <a:off x="3371182" y="3486050"/>
            <a:ext cx="1819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Konec udržitelnosti</a:t>
            </a:r>
            <a:endParaRPr lang="cs-CZ" sz="1400" dirty="0"/>
          </a:p>
        </p:txBody>
      </p:sp>
      <p:sp>
        <p:nvSpPr>
          <p:cNvPr id="10" name="TextovéPole 9"/>
          <p:cNvSpPr txBox="1"/>
          <p:nvPr/>
        </p:nvSpPr>
        <p:spPr>
          <a:xfrm rot="18504111">
            <a:off x="7843123" y="3434482"/>
            <a:ext cx="1561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Konec pověření</a:t>
            </a:r>
          </a:p>
        </p:txBody>
      </p:sp>
    </p:spTree>
    <p:extLst>
      <p:ext uri="{BB962C8B-B14F-4D97-AF65-F5344CB8AC3E}">
        <p14:creationId xmlns:p14="http://schemas.microsoft.com/office/powerpoint/2010/main" val="1652211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443001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Doklady pro vyhodnocení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50331" y="1166948"/>
            <a:ext cx="711185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 smtClean="0"/>
              <a:t>Období pro kontrolu vyrovnávací platby </a:t>
            </a:r>
          </a:p>
          <a:p>
            <a:r>
              <a:rPr lang="cs-CZ" sz="1900" dirty="0" smtClean="0"/>
              <a:t>1. období bude posuzováno za 36 měsíců od </a:t>
            </a:r>
            <a:r>
              <a:rPr lang="cs-CZ" sz="1900" b="1" dirty="0" smtClean="0">
                <a:solidFill>
                  <a:srgbClr val="C00000"/>
                </a:solidFill>
              </a:rPr>
              <a:t>rozhodného okamžiku </a:t>
            </a:r>
            <a:r>
              <a:rPr lang="cs-CZ" sz="1900" dirty="0" smtClean="0"/>
              <a:t>(předání díla/kolaudace);</a:t>
            </a:r>
          </a:p>
          <a:p>
            <a:r>
              <a:rPr lang="cs-CZ" sz="1900" dirty="0" smtClean="0"/>
              <a:t>Další období – každých 36 dalších měsíců; </a:t>
            </a:r>
          </a:p>
          <a:p>
            <a:endParaRPr lang="cs-CZ" sz="1900" dirty="0"/>
          </a:p>
          <a:p>
            <a:r>
              <a:rPr lang="cs-CZ" sz="1900" b="1" dirty="0" smtClean="0"/>
              <a:t>Termín předkládání podkladů - </a:t>
            </a:r>
            <a:r>
              <a:rPr lang="cs-CZ" sz="1900" dirty="0" smtClean="0"/>
              <a:t>do 6 měsíců od ukončení 36. měsíce;</a:t>
            </a:r>
          </a:p>
          <a:p>
            <a:endParaRPr lang="cs-CZ" sz="1900" dirty="0"/>
          </a:p>
          <a:p>
            <a:r>
              <a:rPr lang="cs-CZ" sz="1900" b="1" dirty="0" smtClean="0"/>
              <a:t>Předkládané doklady - </a:t>
            </a:r>
            <a:r>
              <a:rPr lang="cs-CZ" sz="1900" dirty="0"/>
              <a:t>s</a:t>
            </a:r>
            <a:r>
              <a:rPr lang="cs-CZ" sz="1900" dirty="0" smtClean="0"/>
              <a:t>eznam účetních dokladů prokazující veškeré náklady nezbytné k výkonu SOHZ + související příjmy</a:t>
            </a:r>
            <a:r>
              <a:rPr lang="cs-CZ" sz="1900" dirty="0" smtClean="0"/>
              <a:t>;</a:t>
            </a:r>
          </a:p>
          <a:p>
            <a:r>
              <a:rPr lang="cs-CZ" sz="1900" b="1" dirty="0" smtClean="0"/>
              <a:t>Seznam obsahuje </a:t>
            </a:r>
            <a:r>
              <a:rPr lang="cs-CZ" sz="1900" dirty="0" smtClean="0"/>
              <a:t>– označení, číslo dokladu, popis případu, částka, datum, způsob platby. </a:t>
            </a:r>
            <a:endParaRPr lang="cs-CZ" sz="1900" dirty="0" smtClean="0"/>
          </a:p>
          <a:p>
            <a:endParaRPr lang="cs-CZ" sz="1900" dirty="0" smtClean="0"/>
          </a:p>
          <a:p>
            <a:r>
              <a:rPr lang="cs-CZ" sz="1900" b="1" dirty="0" smtClean="0">
                <a:solidFill>
                  <a:srgbClr val="C00000"/>
                </a:solidFill>
              </a:rPr>
              <a:t>Způsobilost dokladů pro výpočet vyrovnávací platby </a:t>
            </a:r>
            <a:r>
              <a:rPr lang="cs-CZ" sz="1900" dirty="0" smtClean="0"/>
              <a:t>– 1. 1. 2014</a:t>
            </a:r>
          </a:p>
          <a:p>
            <a:endParaRPr lang="cs-CZ" sz="1900" dirty="0"/>
          </a:p>
          <a:p>
            <a:r>
              <a:rPr lang="cs-CZ" sz="1900" b="1" dirty="0" smtClean="0"/>
              <a:t>Originál doklady: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 smtClean="0"/>
              <a:t>nepředkládají se, pouze v případě výzvy MMR;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 smtClean="0"/>
              <a:t>nutné účetně oddělovat (např. analytická evidence)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 smtClean="0"/>
              <a:t>označit každý doklad číslem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 smtClean="0"/>
          </a:p>
          <a:p>
            <a:endParaRPr lang="cs-CZ" sz="1900" dirty="0" smtClean="0"/>
          </a:p>
          <a:p>
            <a:r>
              <a:rPr lang="cs-CZ" sz="1900" dirty="0" smtClean="0"/>
              <a:t>  </a:t>
            </a:r>
          </a:p>
          <a:p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400554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 kontroly </a:t>
            </a:r>
            <a:r>
              <a:rPr lang="cs-CZ" sz="3000" b="1" dirty="0" err="1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překompenzace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83771" y="1515291"/>
            <a:ext cx="71118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 průběhu poskytování SOHZ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porovnání diskontovaných nákladů a příjmů;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použita tabulky P11 Model výpočtu;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kontrolované období bude přepočítáno aktuální diskontní sazbou vyhlášenou EK;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automaticky se připočítá přiměřený zisk (aktuální swapová sazba + 100 bazických bodů).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r>
              <a:rPr lang="cs-CZ" sz="2400" b="1" dirty="0" smtClean="0"/>
              <a:t>Ukončení poskytování SOHZ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kontrola </a:t>
            </a:r>
            <a:r>
              <a:rPr lang="cs-CZ" sz="2400" dirty="0" err="1" smtClean="0"/>
              <a:t>překompenzace</a:t>
            </a:r>
            <a:r>
              <a:rPr lang="cs-CZ" sz="2400" dirty="0" smtClean="0"/>
              <a:t> za poslední období stejné; jako u předchozích kontrol + navýšení příjmů o účetní zůstatkovou hodnotu investice.</a:t>
            </a:r>
          </a:p>
          <a:p>
            <a:r>
              <a:rPr lang="cs-CZ" sz="2400" dirty="0" smtClean="0"/>
              <a:t> </a:t>
            </a:r>
          </a:p>
          <a:p>
            <a:r>
              <a:rPr lang="cs-CZ" sz="2400" dirty="0" smtClean="0"/>
              <a:t>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14293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Ztráta versus </a:t>
            </a:r>
            <a:r>
              <a:rPr lang="cs-CZ" sz="3000" b="1" dirty="0" err="1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překompenzace</a:t>
            </a:r>
            <a:endParaRPr lang="cs-CZ" sz="3000" b="1" dirty="0" smtClean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83771" y="1515291"/>
            <a:ext cx="71118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Vyrovnávací platby převyšující čisté náklady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do 10%  - převádí se do dalšího období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nad 10% - vrací se pověřovateli/MMR:</a:t>
            </a:r>
          </a:p>
          <a:p>
            <a:pPr marL="808038" indent="-285750">
              <a:buFont typeface="Wingdings" panose="05000000000000000000" pitchFamily="2" charset="2"/>
              <a:buChar char="Ø"/>
            </a:pPr>
            <a:r>
              <a:rPr lang="cs-CZ" sz="2400" dirty="0" smtClean="0"/>
              <a:t>Na výzvu pověřovatele max. do 30 dní</a:t>
            </a:r>
          </a:p>
          <a:p>
            <a:pPr marL="808038" indent="-285750">
              <a:buFont typeface="Wingdings" panose="05000000000000000000" pitchFamily="2" charset="2"/>
              <a:buChar char="Ø"/>
            </a:pPr>
            <a:endParaRPr lang="cs-CZ" sz="2400" dirty="0"/>
          </a:p>
          <a:p>
            <a:r>
              <a:rPr lang="cs-CZ" sz="2400" b="1" dirty="0" smtClean="0"/>
              <a:t>Ztráta z vyrovnávací platby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řevádí se do dalšího období </a:t>
            </a:r>
          </a:p>
          <a:p>
            <a:endParaRPr lang="cs-CZ" sz="2400" dirty="0" smtClean="0"/>
          </a:p>
          <a:p>
            <a:r>
              <a:rPr lang="cs-CZ" sz="2400" dirty="0" smtClean="0"/>
              <a:t>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50168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32914" y="768244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Povinnosti poskytovatele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83771" y="1515291"/>
            <a:ext cx="71118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Čl. V pověření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poskytovat SOHZ – cílová skupina, podmínky nájmu;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způsob vedení účetnictví;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znamovat změny identifikačních údajů;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překládat doklady ke kontrole </a:t>
            </a:r>
            <a:r>
              <a:rPr lang="cs-CZ" sz="2400" dirty="0" err="1" smtClean="0"/>
              <a:t>překompenzace</a:t>
            </a:r>
            <a:r>
              <a:rPr lang="cs-CZ" sz="2400" dirty="0" smtClean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 případě převedení majetku – vrátit neumořenou část vyrovnávací platby;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Vrátit nadměrné vyplacení vyrovnávací platby;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archivovat </a:t>
            </a:r>
            <a:r>
              <a:rPr lang="cs-CZ" sz="2400" dirty="0"/>
              <a:t>10 </a:t>
            </a:r>
            <a:r>
              <a:rPr lang="cs-CZ" sz="2400" dirty="0" smtClean="0"/>
              <a:t>od konce doby pověření</a:t>
            </a:r>
            <a:r>
              <a:rPr lang="cs-CZ" sz="2400" dirty="0"/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způsob </a:t>
            </a:r>
            <a:r>
              <a:rPr lang="cs-CZ" sz="2400" dirty="0"/>
              <a:t>archivace  OPŽP (obecná pravidla);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r>
              <a:rPr lang="cs-CZ" sz="2400" dirty="0" smtClean="0"/>
              <a:t> 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769534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981</TotalTime>
  <Words>928</Words>
  <Application>Microsoft Office PowerPoint</Application>
  <PresentationFormat>Předvádění na obrazovce (4:3)</PresentationFormat>
  <Paragraphs>140</Paragraphs>
  <Slides>15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7" baseType="lpstr">
      <vt:lpstr>Motiv Office</vt:lpstr>
      <vt:lpstr>List</vt:lpstr>
      <vt:lpstr>Prezentace aplikace PowerPoint</vt:lpstr>
      <vt:lpstr>Pověření dle Rozhodnutí EK (2012/21/EU)</vt:lpstr>
      <vt:lpstr>Výše vyrovnávací platby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Podmínky nájmu </vt:lpstr>
      <vt:lpstr>Sankce </vt:lpstr>
      <vt:lpstr>Odstoupení od Pověřovacího aktu </vt:lpstr>
      <vt:lpstr>SOHZ v režimu „de minimis“</vt:lpstr>
      <vt:lpstr>Kontrola SOHZ v režimu „de minimis“ po uplynutí udržitelnosti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Hana Pejpalová </cp:lastModifiedBy>
  <cp:revision>46</cp:revision>
  <dcterms:created xsi:type="dcterms:W3CDTF">2018-01-10T11:40:26Z</dcterms:created>
  <dcterms:modified xsi:type="dcterms:W3CDTF">2018-04-12T05:30:24Z</dcterms:modified>
</cp:coreProperties>
</file>