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7" r:id="rId2"/>
    <p:sldId id="324" r:id="rId3"/>
    <p:sldId id="326" r:id="rId4"/>
    <p:sldId id="263" r:id="rId5"/>
    <p:sldId id="277" r:id="rId6"/>
    <p:sldId id="318" r:id="rId7"/>
    <p:sldId id="279" r:id="rId8"/>
    <p:sldId id="308" r:id="rId9"/>
    <p:sldId id="281" r:id="rId10"/>
    <p:sldId id="327" r:id="rId11"/>
    <p:sldId id="283" r:id="rId12"/>
    <p:sldId id="284" r:id="rId13"/>
    <p:sldId id="285" r:id="rId14"/>
    <p:sldId id="309" r:id="rId15"/>
    <p:sldId id="310" r:id="rId16"/>
    <p:sldId id="328" r:id="rId17"/>
    <p:sldId id="288" r:id="rId18"/>
    <p:sldId id="311" r:id="rId19"/>
    <p:sldId id="329" r:id="rId20"/>
    <p:sldId id="312" r:id="rId21"/>
    <p:sldId id="290" r:id="rId22"/>
    <p:sldId id="303" r:id="rId23"/>
    <p:sldId id="330" r:id="rId24"/>
    <p:sldId id="331" r:id="rId25"/>
    <p:sldId id="314" r:id="rId26"/>
    <p:sldId id="315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64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DC863C7-CD80-4EAA-A765-142D57B502B2}">
          <p14:sldIdLst>
            <p14:sldId id="317"/>
            <p14:sldId id="324"/>
            <p14:sldId id="326"/>
            <p14:sldId id="263"/>
            <p14:sldId id="277"/>
            <p14:sldId id="318"/>
            <p14:sldId id="279"/>
            <p14:sldId id="308"/>
            <p14:sldId id="281"/>
            <p14:sldId id="327"/>
            <p14:sldId id="283"/>
            <p14:sldId id="284"/>
            <p14:sldId id="285"/>
            <p14:sldId id="309"/>
            <p14:sldId id="310"/>
            <p14:sldId id="328"/>
            <p14:sldId id="288"/>
            <p14:sldId id="311"/>
            <p14:sldId id="329"/>
            <p14:sldId id="312"/>
            <p14:sldId id="290"/>
          </p14:sldIdLst>
        </p14:section>
        <p14:section name="Oddíl bez názvu" id="{5FE5D7AE-8E4E-4A3F-8B58-EBCD6AF96202}">
          <p14:sldIdLst>
            <p14:sldId id="303"/>
            <p14:sldId id="330"/>
            <p14:sldId id="331"/>
            <p14:sldId id="314"/>
            <p14:sldId id="315"/>
            <p14:sldId id="291"/>
            <p14:sldId id="292"/>
            <p14:sldId id="293"/>
            <p14:sldId id="294"/>
            <p14:sldId id="295"/>
            <p14:sldId id="296"/>
            <p14:sldId id="297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FF0066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4" autoAdjust="0"/>
  </p:normalViewPr>
  <p:slideViewPr>
    <p:cSldViewPr snapToGrid="0" snapToObjects="1">
      <p:cViewPr varScale="1">
        <p:scale>
          <a:sx n="104" d="100"/>
          <a:sy n="104" d="100"/>
        </p:scale>
        <p:origin x="1824" y="10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1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1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64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6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89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3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3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06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5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0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3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3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1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5/30/2016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Výzvy č. 29 a 30 Rozvoj sociálních služeb (SVL)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</a:t>
            </a:r>
            <a:r>
              <a:rPr lang="en-US" sz="1200" b="1" dirty="0" err="1" smtClean="0"/>
              <a:t>Praha</a:t>
            </a:r>
            <a:r>
              <a:rPr lang="en-US" sz="1200" b="1" dirty="0" smtClean="0"/>
              <a:t>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Výzva č. 24      Výstavba a modernizace přestupních terminálů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r>
              <a:rPr lang="en-US" smtClean="0"/>
              <a:t>Výzvy č. 29 a 30 Rozvoj sociálních služeb (SVL)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://www.mpo-enex.cz/expert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0205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SEMINÁŘ PRO ŽADATELE</a:t>
            </a:r>
            <a:br>
              <a:rPr lang="cs-CZ" dirty="0" smtClean="0"/>
            </a:br>
            <a:r>
              <a:rPr lang="cs-CZ" sz="1800" dirty="0" smtClean="0"/>
              <a:t>Praha, 27.  6. 2018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2133599"/>
            <a:ext cx="7958667" cy="3612107"/>
          </a:xfrm>
        </p:spPr>
        <p:txBody>
          <a:bodyPr>
            <a:normAutofit/>
          </a:bodyPr>
          <a:lstStyle/>
          <a:p>
            <a:pPr algn="ctr"/>
            <a:endParaRPr lang="cs-CZ" sz="3200" b="1" dirty="0" smtClean="0"/>
          </a:p>
          <a:p>
            <a:pPr lvl="0" algn="ctr"/>
            <a:r>
              <a:rPr lang="cs-CZ" sz="3200" b="1" dirty="0" smtClean="0">
                <a:solidFill>
                  <a:prstClr val="white"/>
                </a:solidFill>
              </a:rPr>
              <a:t>Výzva č</a:t>
            </a:r>
            <a:r>
              <a:rPr lang="cs-CZ" sz="3200" b="1" dirty="0">
                <a:solidFill>
                  <a:prstClr val="white"/>
                </a:solidFill>
              </a:rPr>
              <a:t>. </a:t>
            </a:r>
            <a:r>
              <a:rPr lang="cs-CZ" sz="3200" b="1" dirty="0" smtClean="0">
                <a:solidFill>
                  <a:prstClr val="white"/>
                </a:solidFill>
              </a:rPr>
              <a:t>81 </a:t>
            </a:r>
            <a:r>
              <a:rPr lang="cs-CZ" sz="3200" b="1" cap="all" dirty="0" smtClean="0">
                <a:solidFill>
                  <a:prstClr val="white"/>
                </a:solidFill>
              </a:rPr>
              <a:t>Rozvoj sociálních služeb II</a:t>
            </a:r>
            <a:r>
              <a:rPr lang="cs-CZ" sz="3200" b="1" dirty="0">
                <a:solidFill>
                  <a:prstClr val="white"/>
                </a:solidFill>
              </a:rPr>
              <a:t>.</a:t>
            </a:r>
          </a:p>
          <a:p>
            <a:pPr lvl="0" algn="ctr"/>
            <a:r>
              <a:rPr lang="cs-CZ" sz="3200" b="1" dirty="0" smtClean="0">
                <a:solidFill>
                  <a:prstClr val="white"/>
                </a:solidFill>
              </a:rPr>
              <a:t>Výzva č</a:t>
            </a:r>
            <a:r>
              <a:rPr lang="cs-CZ" sz="3200" b="1" dirty="0">
                <a:solidFill>
                  <a:prstClr val="white"/>
                </a:solidFill>
              </a:rPr>
              <a:t>. </a:t>
            </a:r>
            <a:r>
              <a:rPr lang="cs-CZ" sz="3200" b="1" dirty="0" smtClean="0">
                <a:solidFill>
                  <a:prstClr val="white"/>
                </a:solidFill>
              </a:rPr>
              <a:t>82 </a:t>
            </a:r>
            <a:r>
              <a:rPr lang="cs-CZ" sz="3200" b="1" cap="all" dirty="0" smtClean="0">
                <a:solidFill>
                  <a:prstClr val="white"/>
                </a:solidFill>
              </a:rPr>
              <a:t>Rozvoj sociálních služeb V </a:t>
            </a:r>
            <a:r>
              <a:rPr lang="cs-CZ" sz="3200" b="1" dirty="0" smtClean="0">
                <a:solidFill>
                  <a:prstClr val="white"/>
                </a:solidFill>
              </a:rPr>
              <a:t>SOCIÁLNĚ VYLOUČENÝCH LOKALITÁCH </a:t>
            </a:r>
            <a:r>
              <a:rPr lang="cs-CZ" sz="3200" b="1" dirty="0">
                <a:solidFill>
                  <a:prstClr val="white"/>
                </a:solidFill>
              </a:rPr>
              <a:t>II</a:t>
            </a:r>
            <a:r>
              <a:rPr lang="cs-CZ" sz="3200" b="1" dirty="0" smtClean="0">
                <a:solidFill>
                  <a:prstClr val="white"/>
                </a:solidFill>
              </a:rPr>
              <a:t>.</a:t>
            </a:r>
            <a:endParaRPr lang="cs-CZ" sz="3200" b="1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IROP – 81. a 82. výzva; 27.6.2018, Praha</a:t>
            </a:r>
          </a:p>
          <a:p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412393"/>
            <a:ext cx="7997372" cy="4828750"/>
          </a:xfrm>
        </p:spPr>
        <p:txBody>
          <a:bodyPr>
            <a:noAutofit/>
          </a:bodyPr>
          <a:lstStyle/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b="1" dirty="0" smtClean="0"/>
          </a:p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b="1" dirty="0" smtClean="0"/>
          </a:p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dirty="0" smtClean="0"/>
          </a:p>
          <a:p>
            <a:pPr marL="449263" indent="-187325"/>
            <a:endParaRPr lang="cs-CZ" sz="2400" dirty="0" smtClean="0"/>
          </a:p>
          <a:p>
            <a:pPr marL="449263" indent="-187325"/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91667"/>
              </p:ext>
            </p:extLst>
          </p:nvPr>
        </p:nvGraphicFramePr>
        <p:xfrm>
          <a:off x="190428" y="1642068"/>
          <a:ext cx="8767432" cy="453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Právní forma žadatele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Dokument požadovaný 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k doložení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0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Dobrovolné svazky obcí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Zakládací smlouva, doklad o prokázání veřejně prospěšné činnosti</a:t>
                      </a:r>
                      <a:r>
                        <a:rPr lang="cs-CZ" sz="18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cs-CZ" sz="1800" dirty="0">
                          <a:effectLst/>
                          <a:latin typeface="+mj-lt"/>
                        </a:rPr>
                        <a:t>ve vybrané </a:t>
                      </a:r>
                      <a:r>
                        <a:rPr lang="cs-CZ" sz="1800" dirty="0" smtClean="0">
                          <a:effectLst/>
                          <a:latin typeface="+mj-lt"/>
                        </a:rPr>
                        <a:t>oblasti.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Organizace zřizované či zakládané dobrovolným svazkem obcí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Zřizovací,</a:t>
                      </a:r>
                      <a:r>
                        <a:rPr lang="cs-CZ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zakládací listina nebo jiný dokument o založení, doklad o prokázání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veřejně prospěšné činnosti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vybrané oblasti,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doklad o prokázání účelu hlavní činnosti = neslouží k vytváření zisku.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Organizace zakládané obcemi</a:t>
                      </a:r>
                      <a:r>
                        <a:rPr lang="cs-CZ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nebo kraji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Zřizovací,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zakládací listina nebo jiný dokument o založení, doklad o prokázání veřejně prospěšné činnosti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vybrané oblasti,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doklad o prokázání účelu hlavní činnosti = neslouží k vytváření zisku.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3568" y="914400"/>
            <a:ext cx="772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3</a:t>
            </a:r>
            <a:r>
              <a:rPr lang="cs-CZ" sz="2000" b="1" dirty="0"/>
              <a:t>. Doklady o právní subjektivitě žadatele</a:t>
            </a:r>
          </a:p>
          <a:p>
            <a:pPr marL="263525" indent="-1762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kap</a:t>
            </a:r>
            <a:r>
              <a:rPr lang="cs-CZ" sz="2000" dirty="0"/>
              <a:t>. </a:t>
            </a:r>
            <a:r>
              <a:rPr lang="cs-CZ" sz="2000" dirty="0" smtClean="0"/>
              <a:t>2.4 </a:t>
            </a:r>
            <a:r>
              <a:rPr lang="cs-CZ" sz="2000" dirty="0"/>
              <a:t>Specifických pravidel (bod 3).	</a:t>
            </a:r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105580"/>
            <a:ext cx="7997372" cy="5135563"/>
          </a:xfrm>
        </p:spPr>
        <p:txBody>
          <a:bodyPr>
            <a:noAutofit/>
          </a:bodyPr>
          <a:lstStyle/>
          <a:p>
            <a:pPr marL="273050" indent="-273050" algn="just">
              <a:spcAft>
                <a:spcPts val="0"/>
              </a:spcAft>
            </a:pPr>
            <a:r>
              <a:rPr lang="cs-CZ" sz="2000" b="1" dirty="0" smtClean="0"/>
              <a:t>4. Studie proveditelnosti </a:t>
            </a:r>
            <a:r>
              <a:rPr lang="cs-CZ" sz="2000" dirty="0" smtClean="0"/>
              <a:t>– vytvořená podle závazné osnovy uvedené v příloze č. 3 Specifických pravidel.</a:t>
            </a:r>
          </a:p>
          <a:p>
            <a:pPr marL="273050" indent="-273050" algn="just">
              <a:spcBef>
                <a:spcPts val="1200"/>
              </a:spcBef>
              <a:spcAft>
                <a:spcPts val="0"/>
              </a:spcAft>
            </a:pPr>
            <a:r>
              <a:rPr lang="cs-CZ" sz="2000" b="1" dirty="0" smtClean="0"/>
              <a:t>5. Doklad o prokázání právních vztahů k majetku, který je předmětem projektu</a:t>
            </a:r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Výpisy z katastru nemovitostí (KN) ne starší něž 3 měsíce ke dni podání žádosti o podporu </a:t>
            </a:r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Pokud žadatel není zapsán v KN jako vlastník nebo subjekt s právem hospodaření, dokládá listiny, které osvědčují jiné právo k majetku.</a:t>
            </a:r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V případě doložení smlouvy o smlouvě budoucí musí žadatel doložit nejpozději do vydání Rozhodnutí výpis z katastru nemovitostí, kde je zapsán jako vlastník nebo jako subjekt s právem hospodaření. </a:t>
            </a:r>
          </a:p>
          <a:p>
            <a:pPr marL="276225" indent="-3175" algn="just"/>
            <a:r>
              <a:rPr lang="cs-CZ" sz="2000" b="1" dirty="0">
                <a:solidFill>
                  <a:srgbClr val="00529C"/>
                </a:solidFill>
              </a:rPr>
              <a:t>Technicky lze zhodnocovat pouze majetek vlastněný subjekty, které spadají do oprávněných žadatelů dle textu výzvy ŘO IROP.</a:t>
            </a:r>
            <a:endParaRPr lang="cs-CZ" sz="2000" dirty="0" smtClean="0"/>
          </a:p>
          <a:p>
            <a:pPr marL="273050" indent="-273050" algn="just">
              <a:spcAft>
                <a:spcPts val="0"/>
              </a:spcAft>
            </a:pPr>
            <a:endParaRPr lang="cs-CZ" dirty="0" smtClean="0"/>
          </a:p>
          <a:p>
            <a:pPr marL="342900" indent="-342900" algn="just">
              <a:spcAft>
                <a:spcPts val="0"/>
              </a:spcAft>
            </a:pPr>
            <a:endParaRPr lang="cs-CZ" dirty="0" smtClean="0"/>
          </a:p>
          <a:p>
            <a:pPr marL="534988" indent="-36195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dirty="0" smtClean="0"/>
          </a:p>
          <a:p>
            <a:pPr marL="542925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600" dirty="0" smtClean="0"/>
          </a:p>
          <a:p>
            <a:pPr marL="449263" indent="-187325"/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5580"/>
            <a:ext cx="8441140" cy="5135563"/>
          </a:xfrm>
        </p:spPr>
        <p:txBody>
          <a:bodyPr>
            <a:noAutofit/>
          </a:bodyPr>
          <a:lstStyle/>
          <a:p>
            <a:pPr marL="263525" indent="-263525" algn="just"/>
            <a:r>
              <a:rPr lang="cs-CZ" sz="2000" b="1" dirty="0" smtClean="0"/>
              <a:t>6. 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263525" indent="-263525" algn="just"/>
            <a:endParaRPr lang="cs-CZ" sz="2000" b="1" dirty="0" smtClean="0"/>
          </a:p>
          <a:p>
            <a:pPr marL="263525" indent="-2635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/>
              <a:t>Pokud žadatel nebude mít k dispozici </a:t>
            </a:r>
            <a:r>
              <a:rPr lang="cs-CZ" sz="2000" b="1" dirty="0" smtClean="0"/>
              <a:t>pravomocné</a:t>
            </a:r>
            <a:r>
              <a:rPr lang="cs-CZ" sz="2000" dirty="0" smtClean="0"/>
              <a:t> stavební povolení nebo souhlas s provedením ohlášeného stavebního záměru či veřejnoprávní smlouvu nahrazující stavební povolení, dokládá </a:t>
            </a:r>
            <a:r>
              <a:rPr lang="cs-CZ" sz="2000" b="1" dirty="0" smtClean="0"/>
              <a:t>žádost</a:t>
            </a:r>
            <a:r>
              <a:rPr lang="cs-CZ" sz="2000" dirty="0" smtClean="0"/>
              <a:t> o stavební povolení nebo ohlášení, potvrzené stavebním úřadem </a:t>
            </a:r>
          </a:p>
          <a:p>
            <a:pPr marL="274638" indent="-1588" algn="just">
              <a:spcBef>
                <a:spcPts val="600"/>
              </a:spcBef>
            </a:pPr>
            <a:r>
              <a:rPr lang="cs-CZ" sz="2000" b="1" dirty="0" smtClean="0">
                <a:solidFill>
                  <a:srgbClr val="00529C"/>
                </a:solidFill>
              </a:rPr>
              <a:t>Pravomocné stavební povolení musí být doloženo nejpozději před vydáním PA!</a:t>
            </a:r>
          </a:p>
          <a:p>
            <a:pPr marL="536575" algn="just"/>
            <a:endParaRPr lang="cs-CZ" dirty="0" smtClean="0"/>
          </a:p>
          <a:p>
            <a:pPr marL="273050" indent="-273050" algn="just">
              <a:spcAft>
                <a:spcPts val="0"/>
              </a:spcAft>
            </a:pPr>
            <a:endParaRPr lang="cs-CZ" dirty="0" smtClean="0"/>
          </a:p>
          <a:p>
            <a:pPr marL="342900" indent="-342900" algn="just">
              <a:spcAft>
                <a:spcPts val="0"/>
              </a:spcAft>
            </a:pPr>
            <a:endParaRPr lang="cs-CZ" dirty="0" smtClean="0"/>
          </a:p>
          <a:p>
            <a:pPr marL="534988" indent="-36195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dirty="0" smtClean="0"/>
          </a:p>
          <a:p>
            <a:pPr marL="542925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600" dirty="0" smtClean="0"/>
          </a:p>
          <a:p>
            <a:pPr marL="449263" indent="-187325"/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41696"/>
            <a:ext cx="8106228" cy="529944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7. Projektová dokumentace pro vydání stavebního povolení nebo pro ohlášení stavby</a:t>
            </a:r>
          </a:p>
          <a:p>
            <a:r>
              <a:rPr lang="cs-CZ" sz="2000" b="1" dirty="0" smtClean="0"/>
              <a:t> </a:t>
            </a:r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PD v podrobnosti pro vydání stavebního povolení, jež je součástí žádosti o stavební povolení, nebo je ověřená stavebním úřadem ve stavebním řízení.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cs-CZ" sz="2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Pokud stavba nevyžaduje stavební povolení, dokládá se PD pro ohlášení stavby.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cs-CZ" sz="2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V případě, že již byla zpracována PD pro provádění stavby, dokládá se také.</a:t>
            </a:r>
            <a:endParaRPr lang="cs-CZ" sz="20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41696"/>
            <a:ext cx="8106228" cy="5299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 smtClean="0"/>
              <a:t>8. Položkový rozpočet stavby</a:t>
            </a:r>
          </a:p>
          <a:p>
            <a:pPr>
              <a:spcBef>
                <a:spcPts val="1200"/>
              </a:spcBef>
            </a:pPr>
            <a:endParaRPr lang="cs-CZ" sz="2000" b="1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b="1" dirty="0" smtClean="0"/>
              <a:t>Naskenovaný položkový rozpočet </a:t>
            </a:r>
            <a:r>
              <a:rPr lang="cs-CZ" sz="2000" dirty="0" smtClean="0"/>
              <a:t>stavby ve formátu .pdf, členění na dílčí stavební nebo funkční celky</a:t>
            </a:r>
          </a:p>
          <a:p>
            <a:pPr algn="just"/>
            <a:endParaRPr lang="cs-CZ" sz="2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Ve stupni připravenosti k realizaci stavby se dokládá také rozpočet v rozsahu požadavků vyhlášky č. 230/2012 (č. 169/2016) ve formě .esoupis, .xc4, Excel VZ nebo obdobný výstup z rozpočtového softwaru</a:t>
            </a:r>
          </a:p>
          <a:p>
            <a:pPr algn="just"/>
            <a:endParaRPr lang="cs-CZ" sz="2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cs-CZ" sz="2000" dirty="0" smtClean="0"/>
              <a:t>V případě ukončeného zadávacího nebo výběrového řízení je povinností doložit i vysoutěžený položkový rozpočet stavby.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cs-CZ" sz="2000" b="1" dirty="0" smtClean="0"/>
          </a:p>
          <a:p>
            <a:pPr algn="just"/>
            <a:endParaRPr lang="cs-CZ" b="1" dirty="0" smtClean="0"/>
          </a:p>
          <a:p>
            <a:pPr marL="812800" indent="-276225" algn="just"/>
            <a:endParaRPr lang="cs-CZ" dirty="0" smtClean="0"/>
          </a:p>
          <a:p>
            <a:pPr marL="273050" indent="-273050" algn="just">
              <a:spcAft>
                <a:spcPts val="0"/>
              </a:spcAft>
            </a:pPr>
            <a:endParaRPr lang="cs-CZ" dirty="0" smtClean="0"/>
          </a:p>
          <a:p>
            <a:pPr marL="342900" indent="-342900" algn="just">
              <a:spcAft>
                <a:spcPts val="0"/>
              </a:spcAft>
            </a:pPr>
            <a:endParaRPr lang="cs-CZ" dirty="0" smtClean="0"/>
          </a:p>
          <a:p>
            <a:pPr marL="534988" indent="-36195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dirty="0" smtClean="0"/>
          </a:p>
          <a:p>
            <a:pPr marL="542925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600" dirty="0" smtClean="0"/>
          </a:p>
          <a:p>
            <a:pPr marL="449263" indent="-187325"/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41696"/>
            <a:ext cx="8106228" cy="5299448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9. </a:t>
            </a:r>
            <a:r>
              <a:rPr lang="cs-CZ" dirty="0" smtClean="0">
                <a:solidFill>
                  <a:schemeClr val="tx1"/>
                </a:solidFill>
              </a:rPr>
              <a:t>Souhlasné stanovisko subjektu, který vydal strategický plán soc. začleňování nebo komunitní plán SSL nebo stř. plán rozvoje SSL kraje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Strategický plán vydává obec ve spolupráci s Agenturou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Komunitní plán vydává obec (dotčená realizací projektu)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Střednědobý plán rozvoj e SSL vydává místně příslušný kraj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10. Pověřovací akt/úmysl o budoucím pověření sociální služby k výkonu SOHZ (služeb obecného hospodářského zájmu) v souladu s Rozhodnutím Komise 2012/21/EU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Zavedená sociální služba doloží platný pověřovací akt (pověřuje kraj, město, MPSV).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 nových sociálních služeb, které vzniknou až po realizaci projektu (a nejsou dosud pověřeny výkonem SOHZ), může být doloženo tzv. vyjádření objednatele o úmyslu pověřit výkonem SOHZ (objednatel = kraj, obec, MPSV).</a:t>
            </a:r>
            <a:endParaRPr lang="cs-CZ" dirty="0">
              <a:solidFill>
                <a:schemeClr val="tx1"/>
              </a:solidFill>
            </a:endParaRPr>
          </a:p>
          <a:p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41696"/>
            <a:ext cx="8106228" cy="5299448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11. </a:t>
            </a:r>
            <a:r>
              <a:rPr lang="cs-CZ" dirty="0">
                <a:solidFill>
                  <a:schemeClr val="tx1"/>
                </a:solidFill>
              </a:rPr>
              <a:t>Čestné prohlášení o skutečném majiteli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Obecná pravidla - kap</a:t>
            </a:r>
            <a:r>
              <a:rPr lang="cs-CZ" sz="2000" dirty="0"/>
              <a:t>. 2.6.1.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Vzor </a:t>
            </a:r>
            <a:r>
              <a:rPr lang="cs-CZ" sz="2000" dirty="0"/>
              <a:t>čestného prohlášení je přílohou </a:t>
            </a:r>
            <a:r>
              <a:rPr lang="cs-CZ" sz="2000" dirty="0" smtClean="0"/>
              <a:t>OPŽP č</a:t>
            </a:r>
            <a:r>
              <a:rPr lang="cs-CZ" sz="2000" dirty="0"/>
              <a:t>. </a:t>
            </a:r>
            <a:r>
              <a:rPr lang="cs-CZ" sz="2000" dirty="0" smtClean="0"/>
              <a:t>30, informace </a:t>
            </a:r>
            <a:r>
              <a:rPr lang="cs-CZ" sz="2000" dirty="0"/>
              <a:t>minimálně v rozsahu uvedeném ve vzoru</a:t>
            </a:r>
            <a:r>
              <a:rPr lang="cs-CZ" sz="2000" dirty="0" smtClean="0"/>
              <a:t>.</a:t>
            </a:r>
          </a:p>
          <a:p>
            <a:endParaRPr lang="cs-CZ" sz="2000" b="1" dirty="0" smtClean="0"/>
          </a:p>
          <a:p>
            <a:pPr marL="352425" lvl="1" indent="-352425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12. Potvrzení </a:t>
            </a:r>
            <a:r>
              <a:rPr lang="cs-CZ" dirty="0">
                <a:solidFill>
                  <a:schemeClr val="tx1"/>
                </a:solidFill>
              </a:rPr>
              <a:t>souladu projektu předkládaného do IROP se Strategickým plánem sociálního </a:t>
            </a:r>
            <a:r>
              <a:rPr lang="cs-CZ" dirty="0" smtClean="0">
                <a:solidFill>
                  <a:schemeClr val="tx1"/>
                </a:solidFill>
              </a:rPr>
              <a:t>začleňování – jen u výzvy č. 82!</a:t>
            </a:r>
            <a:endParaRPr lang="cs-CZ" dirty="0">
              <a:solidFill>
                <a:schemeClr val="tx1"/>
              </a:solidFill>
            </a:endParaRPr>
          </a:p>
          <a:p>
            <a:pPr marL="352425" lvl="1" indent="-352425">
              <a:spcBef>
                <a:spcPts val="1200"/>
              </a:spcBef>
              <a:spcAft>
                <a:spcPts val="200"/>
              </a:spcAft>
            </a:pPr>
            <a:r>
              <a:rPr lang="cs-CZ" b="0" dirty="0" smtClean="0">
                <a:solidFill>
                  <a:schemeClr val="tx1"/>
                </a:solidFill>
              </a:rPr>
              <a:t>Př. </a:t>
            </a:r>
            <a:r>
              <a:rPr lang="cs-CZ" b="0" dirty="0">
                <a:solidFill>
                  <a:schemeClr val="tx1"/>
                </a:solidFill>
              </a:rPr>
              <a:t>11 </a:t>
            </a:r>
            <a:r>
              <a:rPr lang="cs-CZ" b="0" dirty="0" smtClean="0">
                <a:solidFill>
                  <a:schemeClr val="tx1"/>
                </a:solidFill>
              </a:rPr>
              <a:t>Specifických pravidel, potvrzuje Agentura pro sociální začleňování u projektů realizovaných v rámci Koordinovaného přístupu k SVL.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b="0" i="1" dirty="0" smtClean="0">
                <a:solidFill>
                  <a:schemeClr val="tx1"/>
                </a:solidFill>
              </a:rPr>
              <a:t>Upozornění: Jen pro projekty realizované v obcích, které jsou uvedeny v příloze č. 9 Specifických pravidel pro žadatele a příjemce výzvy č. 82.</a:t>
            </a:r>
            <a:endParaRPr lang="cs-CZ" b="0" i="1" dirty="0">
              <a:solidFill>
                <a:schemeClr val="tx1"/>
              </a:solidFill>
            </a:endParaRPr>
          </a:p>
          <a:p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096089"/>
            <a:ext cx="7997372" cy="4949372"/>
          </a:xfrm>
        </p:spPr>
        <p:txBody>
          <a:bodyPr>
            <a:noAutofit/>
          </a:bodyPr>
          <a:lstStyle/>
          <a:p>
            <a:r>
              <a:rPr lang="cs-CZ" sz="2000" b="1" u="sng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Projekt je svým zaměřením v souladu s cíli a podporovanými  aktivitami </a:t>
            </a:r>
            <a:r>
              <a:rPr lang="cs-CZ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výzvy</a:t>
            </a:r>
            <a:endParaRPr lang="cs-CZ" sz="2000" b="1" u="sng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Žádost o podporu a Studie proveditelnosti      projekt </a:t>
            </a:r>
            <a:r>
              <a:rPr lang="cs-CZ" sz="2000" dirty="0"/>
              <a:t>zaměřený na aktivity vedoucí k </a:t>
            </a:r>
            <a:r>
              <a:rPr lang="cs-CZ" sz="2000" dirty="0" smtClean="0"/>
              <a:t>inkluzi sociálně vyloučených osob, osob ohroženým sociálním vyloučením, případně k inkluzi zdravotně postižených osob.</a:t>
            </a: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Cílem projektů je zkvalitnit/vybudovat/rekonstruovat/vybavit zázemí pro poskytování vybraných druhů sociálních služeb, zaměřených na výkon sociální práce s cílovými skupinami podporovanými výzvou.</a:t>
            </a: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b="0" dirty="0" smtClean="0">
                <a:solidFill>
                  <a:schemeClr val="tx1"/>
                </a:solidFill>
              </a:rPr>
              <a:t>Hlavní i vedlejší aktivity projektu jsou v souladu s podporovanými aktivitami (kap. 2.2. Specifických pravidel).</a:t>
            </a:r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942801" y="1947096"/>
            <a:ext cx="3516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314" y="922493"/>
            <a:ext cx="7997372" cy="5064579"/>
          </a:xfrm>
        </p:spPr>
        <p:txBody>
          <a:bodyPr>
            <a:noAutofit/>
          </a:bodyPr>
          <a:lstStyle/>
          <a:p>
            <a:r>
              <a:rPr lang="pl-PL" sz="2000" b="1" u="sng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Projekt je v souladu s podmínkami </a:t>
            </a:r>
            <a:r>
              <a:rPr lang="pl-PL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výzvy</a:t>
            </a:r>
          </a:p>
          <a:p>
            <a:endParaRPr lang="pl-PL" sz="2000" b="1" u="sng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Zahájení a ukončení realizace - 1. 1. 2014 až 31. 12. 2022.</a:t>
            </a: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Popis cílových skupin a dopad projektu na ně.</a:t>
            </a: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/>
              <a:t>Projekt </a:t>
            </a:r>
            <a:r>
              <a:rPr lang="cs-CZ" sz="2000" dirty="0" smtClean="0"/>
              <a:t>splňuje </a:t>
            </a:r>
            <a:r>
              <a:rPr lang="cs-CZ" sz="2000" dirty="0"/>
              <a:t>materiálně technické standardy definované pro vybrané druhy pobytových sociálních služeb (pro ambulantní a terénní formy nerelevantní</a:t>
            </a:r>
            <a:r>
              <a:rPr lang="cs-CZ" sz="2000" dirty="0" smtClean="0"/>
              <a:t>).</a:t>
            </a:r>
            <a:endParaRPr lang="cs-CZ" sz="2000" dirty="0" smtClean="0">
              <a:latin typeface="+mj-lt"/>
            </a:endParaRP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+mj-lt"/>
              </a:rPr>
              <a:t>Dodržení procentní míry podpory z EFRR, SR, žadatel.</a:t>
            </a:r>
          </a:p>
          <a:p>
            <a:pPr marL="804863" indent="-2730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Termín ukončení realizace projektu je po datu podání žádosti </a:t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o podporu.</a:t>
            </a:r>
          </a:p>
          <a:p>
            <a:pPr marL="531813" algn="just">
              <a:spcBef>
                <a:spcPts val="0"/>
              </a:spcBef>
              <a:spcAft>
                <a:spcPts val="0"/>
              </a:spcAft>
            </a:pPr>
            <a:endParaRPr lang="cs-CZ" sz="2000" dirty="0" smtClean="0">
              <a:latin typeface="+mj-lt"/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Žadatel </a:t>
            </a:r>
            <a:r>
              <a:rPr lang="cs-CZ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splňuje definici oprávněného příjemce pro příslušný specifický cíl a </a:t>
            </a:r>
            <a:r>
              <a:rPr lang="cs-CZ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výzvu (nenapravitelné kritérium)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dirty="0" smtClean="0">
              <a:latin typeface="+mj-lt"/>
            </a:endParaRPr>
          </a:p>
          <a:p>
            <a:pPr marL="531813" lvl="5" indent="0" algn="just">
              <a:spcBef>
                <a:spcPts val="0"/>
              </a:spcBef>
              <a:buNone/>
            </a:pPr>
            <a:r>
              <a:rPr lang="cs-CZ" sz="1700" dirty="0"/>
              <a:t>	</a:t>
            </a:r>
            <a:r>
              <a:rPr lang="cs-CZ" sz="1700" dirty="0" smtClean="0"/>
              <a:t>			      </a:t>
            </a:r>
            <a:endParaRPr lang="cs-CZ" sz="1700" dirty="0"/>
          </a:p>
          <a:p>
            <a:pPr marL="0" lvl="1" indent="0" algn="just">
              <a:spcBef>
                <a:spcPts val="0"/>
              </a:spcBef>
              <a:buNone/>
              <a:tabLst>
                <a:tab pos="447675" algn="l"/>
              </a:tabLst>
            </a:pPr>
            <a:endParaRPr lang="cs-CZ" sz="1800" dirty="0" smtClean="0"/>
          </a:p>
          <a:p>
            <a:pPr marL="812800" lvl="1" indent="-276225" algn="just">
              <a:spcBef>
                <a:spcPts val="0"/>
              </a:spcBef>
              <a:buNone/>
              <a:tabLst>
                <a:tab pos="447675" algn="l"/>
              </a:tabLst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224000" lvl="1" indent="-361950" algn="just"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buFont typeface="Courier New" pitchFamily="49" charset="0"/>
              <a:buChar char="o"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314" y="922493"/>
            <a:ext cx="7997372" cy="5064579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>
                <a:latin typeface="+mj-lt"/>
                <a:ea typeface="+mj-ea"/>
                <a:cs typeface="+mj-cs"/>
              </a:rPr>
              <a:t>Projekt </a:t>
            </a:r>
            <a:r>
              <a:rPr lang="cs-CZ" u="sng" dirty="0">
                <a:latin typeface="+mj-lt"/>
                <a:ea typeface="+mj-ea"/>
                <a:cs typeface="+mj-cs"/>
              </a:rPr>
              <a:t>respektuje minimální a maximální hranici celkových způsobilých </a:t>
            </a:r>
            <a:r>
              <a:rPr lang="cs-CZ" u="sng" dirty="0" smtClean="0">
                <a:latin typeface="+mj-lt"/>
                <a:ea typeface="+mj-ea"/>
                <a:cs typeface="+mj-cs"/>
              </a:rPr>
              <a:t>výdajů, pokud jsou stanoveny.</a:t>
            </a:r>
            <a:endParaRPr lang="cs-CZ" u="sng" dirty="0">
              <a:latin typeface="+mj-lt"/>
              <a:ea typeface="+mj-ea"/>
              <a:cs typeface="+mj-cs"/>
            </a:endParaRPr>
          </a:p>
          <a:p>
            <a:pPr marL="804863" lvl="5" indent="-2730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>
                <a:latin typeface="+mj-lt"/>
              </a:rPr>
              <a:t>Minimální výše </a:t>
            </a:r>
            <a:r>
              <a:rPr lang="cs-CZ" dirty="0" smtClean="0">
                <a:latin typeface="+mj-lt"/>
              </a:rPr>
              <a:t>CZV 500 000,- Kč</a:t>
            </a:r>
            <a:endParaRPr lang="cs-CZ" dirty="0">
              <a:latin typeface="+mj-lt"/>
            </a:endParaRPr>
          </a:p>
          <a:p>
            <a:pPr marL="804863" lvl="5" indent="-2730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>
                <a:latin typeface="+mj-lt"/>
              </a:rPr>
              <a:t>Maximální výše </a:t>
            </a:r>
            <a:r>
              <a:rPr lang="cs-CZ" dirty="0" smtClean="0">
                <a:latin typeface="+mj-lt"/>
              </a:rPr>
              <a:t>CZV: 60 000 000,- Kč</a:t>
            </a:r>
            <a:r>
              <a:rPr lang="cs-CZ" sz="1700" dirty="0"/>
              <a:t>	</a:t>
            </a:r>
            <a:r>
              <a:rPr lang="cs-CZ" sz="1700" dirty="0" smtClean="0"/>
              <a:t>			      </a:t>
            </a:r>
            <a:endParaRPr lang="cs-CZ" sz="170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/>
              <a:t>Projekt respektuje limity způsobilých výdajů, pokud jsou stanoveny.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výdaje za </a:t>
            </a:r>
            <a:r>
              <a:rPr lang="cs-CZ" sz="2000" b="1" dirty="0"/>
              <a:t>nákup pozemku max. 10 % CZV projektu </a:t>
            </a:r>
            <a:r>
              <a:rPr lang="cs-CZ" sz="2000" dirty="0"/>
              <a:t>	</a:t>
            </a:r>
          </a:p>
          <a:p>
            <a:pPr marL="0" lvl="1" indent="0" algn="just">
              <a:spcBef>
                <a:spcPts val="0"/>
              </a:spcBef>
              <a:buNone/>
              <a:tabLst>
                <a:tab pos="447675" algn="l"/>
              </a:tabLst>
            </a:pPr>
            <a:endParaRPr lang="cs-CZ" sz="1800" dirty="0" smtClean="0"/>
          </a:p>
          <a:p>
            <a:pPr marL="812800" lvl="1" indent="-276225" algn="just">
              <a:spcBef>
                <a:spcPts val="0"/>
              </a:spcBef>
              <a:buNone/>
              <a:tabLst>
                <a:tab pos="447675" algn="l"/>
              </a:tabLst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224000" lvl="1" indent="-361950" algn="just"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buFont typeface="Courier New" pitchFamily="49" charset="0"/>
              <a:buChar char="o"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8648"/>
            <a:ext cx="77612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473312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MMR a CRR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57522"/>
            <a:ext cx="77040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Ministerstvo pro místní rozvoj České republiky</a:t>
            </a:r>
          </a:p>
          <a:p>
            <a:pPr lvl="0" defTabSz="914400">
              <a:lnSpc>
                <a:spcPct val="150000"/>
              </a:lnSpc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Řídicí orgán IROP (ŘO IROP)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řízení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programu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příprava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výzev a pravidel pro žadatele a příjemce, 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poskytovatel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dotace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Centrum pro regionální rozvoj České </a:t>
            </a:r>
            <a:r>
              <a:rPr lang="cs-CZ" sz="1900" b="1" dirty="0" smtClean="0">
                <a:solidFill>
                  <a:prstClr val="black"/>
                </a:solidFill>
                <a:latin typeface="Arial"/>
              </a:rPr>
              <a:t>republiky </a:t>
            </a:r>
            <a:endParaRPr lang="cs-CZ" sz="1900" b="1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zprostředkující subjekt pro IROP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konzultace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, příjem a hodnocení žádostí o podporu, kontroly projektů, kontroly žádostí o platbu, administrace změn, zpracování podkladů pro certifikaci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8" y="3487198"/>
            <a:ext cx="2122709" cy="11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94" y="1257522"/>
            <a:ext cx="2369233" cy="87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2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71333"/>
            <a:ext cx="7997372" cy="5254315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>
                <a:ea typeface="+mj-ea"/>
                <a:cs typeface="+mj-cs"/>
              </a:rPr>
              <a:t>Výsledky projektu jsou </a:t>
            </a:r>
            <a:r>
              <a:rPr lang="cs-CZ" u="sng" dirty="0" smtClean="0">
                <a:ea typeface="+mj-ea"/>
                <a:cs typeface="+mj-cs"/>
              </a:rPr>
              <a:t>udržitelné</a:t>
            </a:r>
            <a:endParaRPr lang="cs-CZ" u="sng" dirty="0">
              <a:ea typeface="+mj-ea"/>
              <a:cs typeface="+mj-cs"/>
            </a:endParaRPr>
          </a:p>
          <a:p>
            <a:pPr marL="352425" indent="-3524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V kapitole 17 SP popsáno, jak bude zajištěna řádná péče o výstupy projektu v době udržitelnosti.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>
                <a:ea typeface="+mj-ea"/>
                <a:cs typeface="+mj-cs"/>
              </a:rPr>
              <a:t>Projekt </a:t>
            </a:r>
            <a:r>
              <a:rPr lang="cs-CZ" u="sng" dirty="0">
                <a:ea typeface="+mj-ea"/>
                <a:cs typeface="+mj-cs"/>
              </a:rPr>
              <a:t>nemá negativní vliv na žádnou z horizontálních priorit IROP (udržitelný rozvoj, rovné příležitosti a zákaz diskriminace, rovnost mužů a žen</a:t>
            </a:r>
            <a:r>
              <a:rPr lang="cs-CZ" u="sng" dirty="0" smtClean="0">
                <a:ea typeface="+mj-ea"/>
                <a:cs typeface="+mj-cs"/>
              </a:rPr>
              <a:t>)</a:t>
            </a:r>
            <a:endParaRPr lang="cs-CZ" u="sng" dirty="0">
              <a:ea typeface="+mj-ea"/>
              <a:cs typeface="+mj-cs"/>
            </a:endParaRPr>
          </a:p>
          <a:p>
            <a:pPr marL="342900" lvl="2" indent="-342900" algn="just">
              <a:spcBef>
                <a:spcPts val="0"/>
              </a:spcBef>
            </a:pPr>
            <a:r>
              <a:rPr lang="cs-CZ" sz="2000" dirty="0" smtClean="0"/>
              <a:t>Neutrální vliv na udržitelný rozvoj</a:t>
            </a:r>
          </a:p>
          <a:p>
            <a:pPr marL="352425" lvl="2" indent="-3524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/>
              <a:t>Pozitivní  vliv na podporu rovných příležitostí a nediskriminace</a:t>
            </a:r>
          </a:p>
          <a:p>
            <a:pPr marL="352425" lvl="2" indent="-3524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/>
              <a:t>Neutrální vliv na podporu rovnosti mezi muži a ženami</a:t>
            </a:r>
          </a:p>
          <a:p>
            <a:pPr marL="352425" lvl="2" indent="-3524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/>
              <a:t>Popis - kap. 16 Studie proveditelnosti</a:t>
            </a: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>
                <a:ea typeface="+mj-ea"/>
                <a:cs typeface="+mj-cs"/>
              </a:rPr>
              <a:t>Potřebnost realizace projektu je </a:t>
            </a:r>
            <a:r>
              <a:rPr lang="cs-CZ" u="sng" dirty="0" smtClean="0">
                <a:ea typeface="+mj-ea"/>
                <a:cs typeface="+mj-cs"/>
              </a:rPr>
              <a:t>odůvodněná</a:t>
            </a:r>
            <a:endParaRPr lang="cs-CZ" u="sng" dirty="0">
              <a:ea typeface="+mj-ea"/>
              <a:cs typeface="+mj-cs"/>
            </a:endParaRPr>
          </a:p>
          <a:p>
            <a:pPr marL="352425" lvl="2" indent="-3524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/>
              <a:t>Popis </a:t>
            </a:r>
            <a:r>
              <a:rPr lang="cs-CZ" sz="2000" dirty="0" smtClean="0"/>
              <a:t>v kap</a:t>
            </a:r>
            <a:r>
              <a:rPr lang="cs-CZ" sz="2000" dirty="0"/>
              <a:t>. 6 Studie </a:t>
            </a:r>
            <a:r>
              <a:rPr lang="cs-CZ" sz="2000" dirty="0" smtClean="0"/>
              <a:t>proveditelnosti (analýza stávajících služeb x nedostupnost, nedostatečná kapacita apod.)</a:t>
            </a:r>
          </a:p>
          <a:p>
            <a:pPr marL="352425" lvl="2" indent="-352425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/>
              <a:t>Reálná a zdůvodněná potřeba realizovat projekt, posun v řešené problematice po realizaci projektu, řešené priority, oblasti…</a:t>
            </a:r>
            <a:endParaRPr lang="cs-CZ" sz="2000" dirty="0"/>
          </a:p>
          <a:p>
            <a:pPr marL="439738" indent="-439738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cs-CZ" sz="2000" dirty="0"/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5225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852156"/>
            <a:ext cx="7997372" cy="4949372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>
                <a:solidFill>
                  <a:srgbClr val="FF0000"/>
                </a:solidFill>
                <a:ea typeface="+mj-ea"/>
                <a:cs typeface="+mj-cs"/>
              </a:rPr>
              <a:t>Projekt </a:t>
            </a:r>
            <a:r>
              <a:rPr lang="cs-CZ" u="sng" dirty="0">
                <a:solidFill>
                  <a:srgbClr val="FF0000"/>
                </a:solidFill>
                <a:ea typeface="+mj-ea"/>
                <a:cs typeface="+mj-cs"/>
              </a:rPr>
              <a:t>je v souladu s pravidly veřejné </a:t>
            </a:r>
            <a:r>
              <a:rPr lang="cs-CZ" u="sng" dirty="0" smtClean="0">
                <a:solidFill>
                  <a:srgbClr val="FF0000"/>
                </a:solidFill>
                <a:ea typeface="+mj-ea"/>
                <a:cs typeface="+mj-cs"/>
              </a:rPr>
              <a:t>podpory (nenapravitelné kritérium)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 smtClean="0"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/>
              <a:t>Projekty </a:t>
            </a:r>
            <a:r>
              <a:rPr lang="pl-PL" sz="2000" b="1" dirty="0"/>
              <a:t>v režimu </a:t>
            </a:r>
            <a:r>
              <a:rPr lang="pl-PL" sz="2000" b="1" dirty="0" smtClean="0"/>
              <a:t>podpory „Rozhodnutí </a:t>
            </a:r>
            <a:r>
              <a:rPr lang="pl-PL" sz="2000" b="1" dirty="0"/>
              <a:t>Komise o SOHZ </a:t>
            </a:r>
            <a:r>
              <a:rPr lang="pl-PL" sz="2000" b="1" dirty="0" smtClean="0"/>
              <a:t>2012/21/EU“</a:t>
            </a:r>
            <a:r>
              <a:rPr lang="pl-PL" sz="2000" dirty="0"/>
              <a:t>	</a:t>
            </a:r>
            <a:endParaRPr lang="pl-PL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2000" dirty="0"/>
          </a:p>
          <a:p>
            <a:pPr marL="352425" indent="-3524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Ověřuje se, zda žadatel nečerpá na </a:t>
            </a:r>
            <a:r>
              <a:rPr lang="cs-CZ" sz="2000" dirty="0"/>
              <a:t>stejnou </a:t>
            </a:r>
            <a:r>
              <a:rPr lang="cs-CZ" sz="2000" dirty="0" smtClean="0"/>
              <a:t>SOHZ podporu de minimis podle Nařízení </a:t>
            </a:r>
            <a:r>
              <a:rPr lang="cs-CZ" sz="2000" dirty="0"/>
              <a:t>č. </a:t>
            </a:r>
            <a:r>
              <a:rPr lang="cs-CZ" sz="2000" dirty="0" smtClean="0"/>
              <a:t>360/2012, a to prostřednictvím kontroly jednotlivých podpor případného čerpání dle Nařízení č. 360/2012 v </a:t>
            </a:r>
            <a:r>
              <a:rPr lang="cs-CZ" sz="2000" dirty="0"/>
              <a:t>R</a:t>
            </a:r>
            <a:r>
              <a:rPr lang="cs-CZ" sz="2000" dirty="0" smtClean="0"/>
              <a:t>egistru de minimis.</a:t>
            </a:r>
            <a:endParaRPr lang="cs-CZ" sz="20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>
                <a:solidFill>
                  <a:srgbClr val="FF0000"/>
                </a:solidFill>
              </a:rPr>
              <a:t>Statutární zástupce žadatele je trestně bezúhonný (nenapravitelné kritérium)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Souhlas v čestném prohlášení č. 70	</a:t>
            </a:r>
          </a:p>
          <a:p>
            <a:pPr marL="457200" indent="-457200" algn="just">
              <a:spcBef>
                <a:spcPts val="1200"/>
              </a:spcBef>
            </a:pPr>
            <a:endParaRPr lang="cs-CZ" sz="2000" b="1" dirty="0" smtClean="0">
              <a:solidFill>
                <a:srgbClr val="00529C"/>
              </a:solidFill>
            </a:endParaRPr>
          </a:p>
          <a:p>
            <a:pPr marL="266700" lvl="1" indent="0">
              <a:buNone/>
            </a:pPr>
            <a:endParaRPr lang="cs-CZ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1811"/>
            <a:ext cx="7997372" cy="5259186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Projekt </a:t>
            </a:r>
            <a:r>
              <a:rPr lang="cs-CZ" u="sng" dirty="0"/>
              <a:t>je v souladu se Strategií sociálního začleňování </a:t>
            </a:r>
            <a:r>
              <a:rPr lang="cs-CZ" u="sng" dirty="0" smtClean="0"/>
              <a:t>2014-2020.</a:t>
            </a:r>
            <a:endParaRPr lang="cs-CZ" u="sng" dirty="0"/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/>
              <a:t>Popis ve SP (kap. 5) - vazba projektu na </a:t>
            </a:r>
            <a:r>
              <a:rPr lang="cs-CZ" sz="2000" dirty="0" smtClean="0"/>
              <a:t>uvedenou Strategii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/>
              <a:t>Projekt je v souladu </a:t>
            </a:r>
            <a:r>
              <a:rPr lang="cs-CZ" u="sng" dirty="0" smtClean="0"/>
              <a:t>s Národní strategií rozvoje SSL.</a:t>
            </a:r>
            <a:endParaRPr lang="cs-CZ" u="sng" dirty="0"/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/>
              <a:t>Popis ve SP (kap. 5) - vazba projektu na uvedenou </a:t>
            </a:r>
            <a:r>
              <a:rPr lang="cs-CZ" sz="2000" dirty="0" smtClean="0"/>
              <a:t>aktuální Strategii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/>
              <a:t>Projekt je v souladu se </a:t>
            </a:r>
            <a:r>
              <a:rPr lang="cs-CZ" u="sng" dirty="0" smtClean="0"/>
              <a:t>strategickým plánem sociálního začleňování nebo s komunitním plánem nebo s krajským střednědobým plánem rozvoje SSL.</a:t>
            </a:r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/>
              <a:t>Popis ve SP (kap. 5) - vazba projektu na </a:t>
            </a:r>
            <a:r>
              <a:rPr lang="cs-CZ" sz="2000" dirty="0" smtClean="0"/>
              <a:t>některý ze strategických dokumentů – žadatel vybere relevantní, ten, se kterým je jeho projekt vzájemně v souladu a doloží písemné stanovisko potvrzující souhlas vybraného subjektu (obec, obec, kraj).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>
                <a:solidFill>
                  <a:srgbClr val="FF0000"/>
                </a:solidFill>
              </a:rPr>
              <a:t>Poskytované služby jsou uvedené v zákoně o sociálních službách</a:t>
            </a:r>
            <a:r>
              <a:rPr lang="cs-CZ" u="sng" dirty="0" smtClean="0">
                <a:solidFill>
                  <a:srgbClr val="FF0000"/>
                </a:solidFill>
              </a:rPr>
              <a:t>. (nenapravitelné kritérium)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447675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Popis druhů sociálních služeb dotčených realizací a jejich vazba na zákon č. 108/2006 Sb., o sociálních službách.</a:t>
            </a:r>
            <a:endParaRPr lang="cs-CZ" b="0" dirty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7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7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7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17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1700" b="1" dirty="0">
                <a:solidFill>
                  <a:prstClr val="black"/>
                </a:solidFill>
              </a:rPr>
              <a:t> </a:t>
            </a:r>
            <a:r>
              <a:rPr lang="cs-CZ" sz="1700" b="1" dirty="0" smtClean="0">
                <a:solidFill>
                  <a:prstClr val="black"/>
                </a:solidFill>
              </a:rPr>
              <a:t>  </a:t>
            </a:r>
            <a:endParaRPr lang="cs-CZ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1811"/>
            <a:ext cx="7997372" cy="4949372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Žadatel </a:t>
            </a:r>
            <a:r>
              <a:rPr lang="cs-CZ" u="sng" dirty="0"/>
              <a:t>má zajištěnou administrativní, finanční a provozní kapacitu k realizaci a udržitelnosti projektu</a:t>
            </a:r>
            <a:r>
              <a:rPr lang="cs-CZ" u="sng" dirty="0" smtClean="0"/>
              <a:t>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Popis ve SP:</a:t>
            </a:r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/>
              <a:t>Kap. </a:t>
            </a:r>
            <a:r>
              <a:rPr lang="pl-PL" sz="2000" dirty="0"/>
              <a:t>7 - administrativní kapacita </a:t>
            </a:r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/>
              <a:t>Kap</a:t>
            </a:r>
            <a:r>
              <a:rPr lang="cs-CZ" sz="2000" dirty="0" smtClean="0"/>
              <a:t>. </a:t>
            </a:r>
            <a:r>
              <a:rPr lang="cs-CZ" sz="2000" dirty="0"/>
              <a:t>10 a 11 - finanční kapacita </a:t>
            </a:r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/>
              <a:t>Kap</a:t>
            </a:r>
            <a:r>
              <a:rPr lang="cs-CZ" sz="2000" dirty="0" smtClean="0"/>
              <a:t>. </a:t>
            </a:r>
            <a:r>
              <a:rPr lang="cs-CZ" sz="2000" dirty="0"/>
              <a:t>8 - provozní kapacita k realizaci a udržitelnosti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marL="263525" indent="-263525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V souhrnu popis v kapitole 17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Výdaje </a:t>
            </a:r>
            <a:r>
              <a:rPr lang="cs-CZ" u="sng" dirty="0"/>
              <a:t>na hlavní aktivity v rozpočtu projektu odpovídají tržním </a:t>
            </a:r>
            <a:r>
              <a:rPr lang="cs-CZ" u="sng" dirty="0" smtClean="0"/>
              <a:t>cenám</a:t>
            </a:r>
            <a:endParaRPr lang="cs-CZ" u="sng" dirty="0"/>
          </a:p>
          <a:p>
            <a:pPr marL="804863" indent="-273050" algn="just">
              <a:buFont typeface="Arial" pitchFamily="34" charset="0"/>
              <a:buChar char="•"/>
            </a:pPr>
            <a:r>
              <a:rPr lang="cs-CZ" sz="2000" dirty="0"/>
              <a:t>Vychází se z položkového rozpočtu stavby a z </a:t>
            </a:r>
            <a:r>
              <a:rPr lang="cs-CZ" sz="2000" dirty="0" smtClean="0"/>
              <a:t>průzkumů trhu (např. u nákupu vybavení pro zázemí nebo nákupu vozidla) </a:t>
            </a:r>
            <a:endParaRPr lang="cs-CZ" sz="2000" dirty="0"/>
          </a:p>
          <a:p>
            <a:pPr marL="536575" lvl="1" indent="0">
              <a:spcBef>
                <a:spcPts val="0"/>
              </a:spcBef>
              <a:buNone/>
              <a:tabLst>
                <a:tab pos="447675" algn="l"/>
              </a:tabLst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7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7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7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17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1700" b="1" dirty="0">
                <a:solidFill>
                  <a:prstClr val="black"/>
                </a:solidFill>
              </a:rPr>
              <a:t> </a:t>
            </a:r>
            <a:r>
              <a:rPr lang="cs-CZ" sz="1700" b="1" dirty="0" smtClean="0">
                <a:solidFill>
                  <a:prstClr val="black"/>
                </a:solidFill>
              </a:rPr>
              <a:t>  </a:t>
            </a:r>
            <a:endParaRPr lang="cs-CZ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6980"/>
            <a:ext cx="7997372" cy="4949372"/>
          </a:xfrm>
        </p:spPr>
        <p:txBody>
          <a:bodyPr>
            <a:noAutofit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Minimálně </a:t>
            </a:r>
            <a:r>
              <a:rPr lang="cs-CZ" u="sng" dirty="0"/>
              <a:t>85 % způsobilých výdajů projektu je zaměřeno na hlavní aktivity projektu </a:t>
            </a:r>
            <a:endParaRPr lang="cs-CZ" u="sng" dirty="0" smtClean="0"/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447675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Vyhodnocení poměru výdajů 85/15 (rozlišení hlavních a vedlejších výdajů v rámci kap. 13 Finanční analýza).</a:t>
            </a:r>
            <a:endParaRPr lang="cs-CZ" b="0" dirty="0">
              <a:solidFill>
                <a:schemeClr val="tx1"/>
              </a:solidFill>
            </a:endParaRPr>
          </a:p>
          <a:p>
            <a:pPr marL="1165225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20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Projekt </a:t>
            </a:r>
            <a:r>
              <a:rPr lang="cs-CZ" u="sng" dirty="0"/>
              <a:t>má vazbu na schválenou strategii Koordinovaného přístupu k sociálně vyloučeným lokalitám a je v souladu s cíli této strategie</a:t>
            </a:r>
            <a:r>
              <a:rPr lang="cs-CZ" u="sng" dirty="0" smtClean="0"/>
              <a:t>.</a:t>
            </a:r>
          </a:p>
          <a:p>
            <a:pPr marL="176213" lvl="1" indent="-176213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b="0" dirty="0">
                <a:solidFill>
                  <a:schemeClr val="tx1"/>
                </a:solidFill>
              </a:rPr>
              <a:t>Pokud projekt není realizován na území se schválenou strategií koordinovaného </a:t>
            </a:r>
            <a:r>
              <a:rPr lang="cs-CZ" b="0" dirty="0" smtClean="0">
                <a:solidFill>
                  <a:schemeClr val="tx1"/>
                </a:solidFill>
              </a:rPr>
              <a:t>přístupu, </a:t>
            </a:r>
            <a:r>
              <a:rPr lang="cs-CZ" b="0" dirty="0">
                <a:solidFill>
                  <a:schemeClr val="tx1"/>
                </a:solidFill>
              </a:rPr>
              <a:t>je kritérium hodnoceno jako NR</a:t>
            </a:r>
            <a:r>
              <a:rPr lang="cs-CZ" b="0" dirty="0" smtClean="0">
                <a:solidFill>
                  <a:schemeClr val="tx1"/>
                </a:solidFill>
              </a:rPr>
              <a:t>.</a:t>
            </a:r>
          </a:p>
          <a:p>
            <a:pPr marL="176213" lvl="1" indent="-176213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Relevantní jen pro výzvu č. 82!!!</a:t>
            </a:r>
            <a:endParaRPr lang="cs-CZ" b="0" dirty="0">
              <a:solidFill>
                <a:schemeClr val="tx1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2501"/>
            <a:ext cx="8985738" cy="1838712"/>
          </a:xfrm>
          <a:prstGeom prst="rect">
            <a:avLst/>
          </a:prstGeom>
        </p:spPr>
      </p:pic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6980"/>
            <a:ext cx="7997372" cy="4949372"/>
          </a:xfrm>
        </p:spPr>
        <p:txBody>
          <a:bodyPr>
            <a:noAutofit/>
          </a:bodyPr>
          <a:lstStyle/>
          <a:p>
            <a:pPr marL="1165225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r>
              <a:rPr lang="cs-CZ" u="sng" dirty="0" smtClean="0"/>
              <a:t>Cílové </a:t>
            </a:r>
            <a:r>
              <a:rPr lang="cs-CZ" u="sng" dirty="0"/>
              <a:t>hodnoty monitorovacích indikátorů odpovídají cílům </a:t>
            </a:r>
            <a:r>
              <a:rPr lang="cs-CZ" u="sng" dirty="0" smtClean="0"/>
              <a:t>projektu.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l-PL" sz="2000" dirty="0" smtClean="0"/>
              <a:t>Indikátory </a:t>
            </a:r>
            <a:r>
              <a:rPr lang="pl-PL" sz="2000" dirty="0"/>
              <a:t>projektu odpovídají aktivitám </a:t>
            </a:r>
            <a:r>
              <a:rPr lang="pl-PL" sz="2000" dirty="0" smtClean="0"/>
              <a:t>projektu, popis kap. 10 SP.</a:t>
            </a:r>
            <a:endParaRPr lang="pl-PL" sz="2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Hodnota </a:t>
            </a:r>
            <a:r>
              <a:rPr lang="cs-CZ" sz="2000" dirty="0"/>
              <a:t>a způsob výpočtu indikátorů je v souladu s přílohou č. 3 Specifických pravidel – Metodické listy indikátoru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marL="0" lvl="1" indent="0" defTabSz="695325"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u="sng" dirty="0"/>
              <a:t>V hodnocení </a:t>
            </a:r>
            <a:r>
              <a:rPr lang="cs-CZ" u="sng" dirty="0" err="1"/>
              <a:t>eCBA</a:t>
            </a:r>
            <a:r>
              <a:rPr lang="cs-CZ" u="sng" dirty="0"/>
              <a:t>/finanční analýze projekt dosáhne minimálně stanovené  hodnoty </a:t>
            </a:r>
            <a:r>
              <a:rPr lang="cs-CZ" u="sng" dirty="0" smtClean="0"/>
              <a:t>ukazatelů, stanovené ve výzvě.</a:t>
            </a:r>
            <a:endParaRPr lang="cs-CZ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CZV &lt; 5 mil. Kč </a:t>
            </a:r>
            <a:r>
              <a:rPr lang="pl-PL" dirty="0" smtClean="0"/>
              <a:t>musí být vyplněno CBA VP.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CZV &gt; 5 mil. Kč → Je sledována čistá současná hodnota v rámci Návratnosti investice pro finanční analýzu (ukazatel </a:t>
            </a:r>
            <a:r>
              <a:rPr lang="cs-CZ" dirty="0" smtClean="0"/>
              <a:t>FNPV) </a:t>
            </a:r>
            <a:r>
              <a:rPr lang="cs-CZ" dirty="0"/>
              <a:t>- </a:t>
            </a:r>
            <a:r>
              <a:rPr lang="cs-CZ" b="1" dirty="0"/>
              <a:t>Kritérium je splněno, pokud je finanční čistá současná hodnota definována záporným číslem </a:t>
            </a:r>
            <a:r>
              <a:rPr lang="cs-CZ" b="1" dirty="0" smtClean="0"/>
              <a:t>nebo hodnotou </a:t>
            </a:r>
            <a:r>
              <a:rPr lang="cs-CZ" b="1" dirty="0"/>
              <a:t>0.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Údaje jsou dostupné z CBA, která je součástí MS2014+. 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  <a:tabLst>
                <a:tab pos="447675" algn="l"/>
              </a:tabLst>
            </a:pPr>
            <a:endParaRPr lang="cs-CZ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352" y="879230"/>
            <a:ext cx="8008973" cy="4964706"/>
          </a:xfrm>
        </p:spPr>
        <p:txBody>
          <a:bodyPr>
            <a:noAutofit/>
          </a:bodyPr>
          <a:lstStyle/>
          <a:p>
            <a:pPr marL="0" lvl="1" indent="0" defTabSz="695325">
              <a:spcBef>
                <a:spcPts val="0"/>
              </a:spcBef>
              <a:buNone/>
              <a:tabLst>
                <a:tab pos="0" algn="l"/>
              </a:tabLst>
            </a:pPr>
            <a:endParaRPr lang="cs-CZ" u="sng" dirty="0" smtClean="0"/>
          </a:p>
          <a:p>
            <a:pPr marL="0" lvl="1" indent="0" defTabSz="695325">
              <a:spcBef>
                <a:spcPts val="0"/>
              </a:spcBef>
              <a:buNone/>
              <a:tabLst>
                <a:tab pos="0" algn="l"/>
              </a:tabLst>
            </a:pPr>
            <a:endParaRPr lang="cs-CZ" u="sng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000" dirty="0"/>
          </a:p>
          <a:p>
            <a:pPr marL="0" lvl="1" indent="0" defTabSz="695325"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u="sng" dirty="0" smtClean="0">
                <a:solidFill>
                  <a:srgbClr val="FF0000"/>
                </a:solidFill>
              </a:rPr>
              <a:t>Projekt není cílen na poskytování sociálních služeb seniorům jako výhradní, nebo jediné cílové skupině (</a:t>
            </a:r>
            <a:r>
              <a:rPr lang="cs-CZ" u="sng" dirty="0">
                <a:solidFill>
                  <a:srgbClr val="FF0000"/>
                </a:solidFill>
              </a:rPr>
              <a:t>nenapravitelné kritérium</a:t>
            </a:r>
            <a:r>
              <a:rPr lang="cs-CZ" u="sng" dirty="0" smtClean="0">
                <a:solidFill>
                  <a:srgbClr val="FF0000"/>
                </a:solidFill>
              </a:rPr>
              <a:t>).</a:t>
            </a:r>
          </a:p>
          <a:p>
            <a:pPr marL="342900" lvl="1" indent="-342900" defTabSz="695325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cs-CZ" b="0" dirty="0">
              <a:solidFill>
                <a:srgbClr val="FF0000"/>
              </a:solidFill>
            </a:endParaRPr>
          </a:p>
          <a:p>
            <a:pPr marL="342900" lvl="1" indent="-342900" defTabSz="695325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Jednoznačný popis cílových skupin a jejich potřeb ve SP. Senioři mohou být podpořeni, jen pokud nejsou výhradní cílovou skupinou dotčené služby.</a:t>
            </a:r>
          </a:p>
          <a:p>
            <a:pPr marL="342900" lvl="1" indent="-342900" defTabSz="695325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cs-CZ" b="0" dirty="0" smtClean="0">
                <a:solidFill>
                  <a:schemeClr val="tx1"/>
                </a:solidFill>
              </a:rPr>
              <a:t>Vztah k prokázání k naplnění indikátorů i ve vztahu k dotčené cílové skupině, zejména v době udržitelnosti projektu.</a:t>
            </a:r>
          </a:p>
          <a:p>
            <a:pPr marL="0" lvl="1" indent="0" defTabSz="695325">
              <a:spcBef>
                <a:spcPts val="0"/>
              </a:spcBef>
              <a:buNone/>
              <a:tabLst>
                <a:tab pos="0" algn="l"/>
              </a:tabLst>
            </a:pPr>
            <a:endParaRPr lang="cs-CZ" sz="1800" b="0" u="sng" dirty="0">
              <a:solidFill>
                <a:srgbClr val="FF0000"/>
              </a:solidFill>
            </a:endParaRPr>
          </a:p>
          <a:p>
            <a:pPr marL="285750" lvl="1" indent="-285750" defTabSz="695325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276539"/>
            <a:ext cx="7997372" cy="4964604"/>
          </a:xfrm>
        </p:spPr>
        <p:txBody>
          <a:bodyPr>
            <a:noAutofit/>
          </a:bodyPr>
          <a:lstStyle/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endParaRPr lang="cs-CZ" b="0" dirty="0" smtClean="0">
              <a:solidFill>
                <a:schemeClr val="tx1"/>
              </a:solidFill>
            </a:endParaRPr>
          </a:p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Probíhá u projektů, které úspěšně prošly kontrolou přijatelnosti a formálních náležitostí.</a:t>
            </a:r>
          </a:p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Probíhá elektronicky v MS2014+, kontrolu provádí Centrum.</a:t>
            </a:r>
          </a:p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Bodové hodnocení kritérií dle bodovací škály.</a:t>
            </a:r>
          </a:p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Projekt úspěšně projde bodovým hodnocením, pokud získá minimálně 25 z celkem 40 bodů.</a:t>
            </a:r>
          </a:p>
          <a:p>
            <a:pPr marL="361950" lvl="1" indent="-276225" algn="just" defTabSz="266700">
              <a:lnSpc>
                <a:spcPct val="9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V případě nesplnění minimální hranice bodů je žádost vyřazena z procesu hodnocení.</a:t>
            </a: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projektu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296537"/>
            <a:ext cx="7997372" cy="4944606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2000" b="1" dirty="0" smtClean="0"/>
              <a:t>Harmonogram </a:t>
            </a:r>
            <a:r>
              <a:rPr lang="cs-CZ" sz="2000" b="1" dirty="0"/>
              <a:t>realizace projektu je reálný a proveditelný. </a:t>
            </a:r>
            <a:r>
              <a:rPr lang="cs-CZ" sz="2000" b="1" dirty="0" smtClean="0"/>
              <a:t>10/0 </a:t>
            </a:r>
          </a:p>
          <a:p>
            <a:pPr>
              <a:spcBef>
                <a:spcPts val="1200"/>
              </a:spcBef>
            </a:pPr>
            <a:endParaRPr lang="cs-CZ" sz="20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cs-CZ" sz="2000" b="1" dirty="0"/>
              <a:t>V projektu </a:t>
            </a:r>
            <a:r>
              <a:rPr lang="cs-CZ" sz="2000" b="1" dirty="0" smtClean="0"/>
              <a:t>je jasně vymezená cílová skupina. 10/0</a:t>
            </a:r>
          </a:p>
          <a:p>
            <a:pPr>
              <a:spcBef>
                <a:spcPts val="1200"/>
              </a:spcBef>
            </a:pPr>
            <a:endParaRPr lang="cs-CZ" sz="20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cs-CZ" sz="2000" b="1" dirty="0" smtClean="0"/>
              <a:t>V projektu je popsán pozitivní dopad plánovaných aktivit na začleňování cílové skupiny do společnosti. 10/0</a:t>
            </a:r>
          </a:p>
          <a:p>
            <a:pPr>
              <a:spcBef>
                <a:spcPts val="1200"/>
              </a:spcBef>
            </a:pPr>
            <a:endParaRPr lang="cs-CZ" sz="2000" i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cs-CZ" sz="2000" b="1" dirty="0" smtClean="0"/>
              <a:t>V projektu jsou uvedena hlavní rizika v realizační fázi i ve fázi udržitelnosti a způsoby jejich eliminace. 5/3/0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endParaRPr lang="cs-CZ" sz="2000" b="1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cs-CZ" sz="2000" b="1" dirty="0" smtClean="0"/>
              <a:t>Projekt prokazatelně řeší nedostatek dané sociální služby v území. 5/0</a:t>
            </a:r>
            <a:endParaRPr lang="cs-CZ" sz="2000" dirty="0"/>
          </a:p>
          <a:p>
            <a:pPr marL="342900" indent="-342900"/>
            <a:endParaRPr lang="cs-CZ" sz="1700" b="0" i="1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projektu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28914"/>
            <a:ext cx="7997372" cy="5312229"/>
          </a:xfrm>
        </p:spPr>
        <p:txBody>
          <a:bodyPr>
            <a:noAutofit/>
          </a:bodyPr>
          <a:lstStyle/>
          <a:p>
            <a:pPr marL="0" lvl="1" indent="0" algn="just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700" dirty="0" smtClean="0"/>
              <a:t>Provádí Centrum </a:t>
            </a:r>
            <a:r>
              <a:rPr lang="cs-CZ" sz="1700" b="0" dirty="0" smtClean="0">
                <a:solidFill>
                  <a:schemeClr val="tx1"/>
                </a:solidFill>
              </a:rPr>
              <a:t>pro projekty, které splnily minimální bodovou hranici věcného hodnocení. </a:t>
            </a:r>
          </a:p>
          <a:p>
            <a:pPr marL="0" lvl="1" indent="0" algn="just" defTabSz="444500">
              <a:lnSpc>
                <a:spcPct val="110000"/>
              </a:lnSpc>
              <a:spcBef>
                <a:spcPts val="0"/>
              </a:spcBef>
              <a:buNone/>
            </a:pPr>
            <a:endParaRPr lang="cs-CZ" sz="1700" b="0" dirty="0" smtClean="0">
              <a:solidFill>
                <a:schemeClr val="tx1"/>
              </a:solidFill>
            </a:endParaRPr>
          </a:p>
          <a:p>
            <a:pPr marL="0" lvl="1" indent="0" algn="just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700" dirty="0" smtClean="0"/>
              <a:t>Ověřuje se riziko: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Nedosažení výstupů a realizace projektu v předloženém harmonogramu,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nesouladu realizace projektu s Podmínkami právního aktu a dalšími závaznými postupy a pokyny pro příjemce, 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/>
              <a:t>n</a:t>
            </a:r>
            <a:r>
              <a:rPr lang="cs-CZ" sz="1700" dirty="0" smtClean="0"/>
              <a:t>edodržení podmínek ve veřejných zakázkách,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vzniku nezpůsobilých výdajů při realizaci projektu,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dvojího financování,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nenaplnění udržitelnosti projektu,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nedosažení plánovaných indikátorů,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podvodu a korupčního jednání,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nehospodárných a neefektivnosti,</a:t>
            </a:r>
          </a:p>
          <a:p>
            <a:pPr marL="536575" lvl="2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nedovolené veřejné podpory.</a:t>
            </a:r>
          </a:p>
          <a:p>
            <a:pPr marL="711200" lvl="2" indent="0" algn="just">
              <a:spcBef>
                <a:spcPts val="0"/>
              </a:spcBef>
              <a:buNone/>
            </a:pPr>
            <a:endParaRPr lang="cs-CZ" sz="1700" dirty="0" smtClean="0"/>
          </a:p>
          <a:p>
            <a:pPr marL="0" lvl="1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cs-CZ" sz="1700" dirty="0" smtClean="0"/>
              <a:t>Ex- ante kontrola</a:t>
            </a:r>
          </a:p>
          <a:p>
            <a:pPr marL="536575" lvl="1" indent="-274638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b="0" dirty="0" smtClean="0">
                <a:solidFill>
                  <a:schemeClr val="tx1"/>
                </a:solidFill>
              </a:rPr>
              <a:t>Probíhá u projektů vybraných na základě výsledků ex-ante analýzy rizik v souladu s kap. 3.6 Obecných pravidel.</a:t>
            </a:r>
            <a:endParaRPr lang="en-US" sz="1700" b="0" dirty="0" smtClean="0">
              <a:solidFill>
                <a:schemeClr val="tx1"/>
              </a:solidFill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	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Ex-ante analýza rizik a ex ante kontrola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CENTRUM PRO REGIONÁLNÍ ROZVOJ ČESKÉ REPUBLIKY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Síť poboček pro IROP</a:t>
            </a:r>
            <a:r>
              <a:rPr lang="cs-CZ" sz="2000" dirty="0" smtClean="0"/>
              <a:t> - v každém krajském městě, </a:t>
            </a:r>
            <a:r>
              <a:rPr lang="cs-CZ" sz="2000" dirty="0"/>
              <a:t>celkem </a:t>
            </a:r>
            <a:r>
              <a:rPr lang="cs-CZ" sz="2000" dirty="0" smtClean="0"/>
              <a:t>13 kanceláří </a:t>
            </a:r>
            <a:r>
              <a:rPr lang="cs-CZ" sz="2000" dirty="0"/>
              <a:t>Centra.</a:t>
            </a:r>
          </a:p>
          <a:p>
            <a:r>
              <a:rPr lang="pt-BR" sz="2000" b="1" u="sng" dirty="0" smtClean="0"/>
              <a:t>Sídlo </a:t>
            </a:r>
            <a:r>
              <a:rPr lang="pt-BR" sz="2000" b="1" u="sng" dirty="0"/>
              <a:t>centrály </a:t>
            </a:r>
            <a:r>
              <a:rPr lang="cs-CZ" sz="2000" dirty="0" smtClean="0"/>
              <a:t>– U Nákladového nádraží 3144/4</a:t>
            </a:r>
            <a:r>
              <a:rPr lang="pt-BR" sz="2000" dirty="0" smtClean="0"/>
              <a:t>, </a:t>
            </a:r>
            <a:r>
              <a:rPr lang="pt-BR" sz="2000" dirty="0"/>
              <a:t>Praha </a:t>
            </a:r>
            <a:r>
              <a:rPr lang="cs-CZ" sz="2000" dirty="0" smtClean="0"/>
              <a:t>3.</a:t>
            </a:r>
            <a:endParaRPr lang="pt-BR" sz="2000" dirty="0"/>
          </a:p>
          <a:p>
            <a:pPr mar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1066346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www.email.cz/download/i/xmgDLzvPT7c-pMvw0jfk0dTxUU2dCaE_urXK557WWQbjVlOmNqzuHmwjNqV4r0IxtTtOvaM/Pobocky_CRR_2015_I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54" y="1988840"/>
            <a:ext cx="6312318" cy="42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105580"/>
            <a:ext cx="7997372" cy="5135563"/>
          </a:xfrm>
        </p:spPr>
        <p:txBody>
          <a:bodyPr>
            <a:noAutofit/>
          </a:bodyPr>
          <a:lstStyle/>
          <a:p>
            <a:pPr marL="169863" lvl="1" indent="2063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Výběr projektů provádí ŘO IROP na základě výsledků hodnocení provedeného Centrem</a:t>
            </a:r>
          </a:p>
          <a:p>
            <a:pPr marL="901700" lvl="1" indent="-365125" algn="just" defTabSz="25400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Podkladem pro výběr je:</a:t>
            </a:r>
          </a:p>
          <a:p>
            <a:pPr marL="901700" lvl="1" indent="-365125" algn="just" defTabSz="2540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>
                <a:solidFill>
                  <a:schemeClr val="tx1"/>
                </a:solidFill>
              </a:rPr>
              <a:t>Z</a:t>
            </a:r>
            <a:r>
              <a:rPr lang="cs-CZ" sz="1800" b="0" dirty="0" smtClean="0">
                <a:solidFill>
                  <a:schemeClr val="tx1"/>
                </a:solidFill>
              </a:rPr>
              <a:t>ápis, podepsaný ředitelem Centra, který deklaruje, že hodnocení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a kontroly projektů proběhly podle stanovených postupů,</a:t>
            </a:r>
          </a:p>
          <a:p>
            <a:pPr marL="901700" lvl="1" indent="-365125" algn="just" defTabSz="2540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</a:t>
            </a:r>
          </a:p>
          <a:p>
            <a:pPr marL="901700" lvl="1" indent="-365125" algn="just" defTabSz="2540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seznam náhradních projektů.</a:t>
            </a:r>
            <a:endParaRPr lang="cs-CZ" sz="1800" b="0" i="1" dirty="0" smtClean="0">
              <a:solidFill>
                <a:schemeClr val="tx1"/>
              </a:solidFill>
            </a:endParaRPr>
          </a:p>
          <a:p>
            <a:pPr marL="901700" lvl="1" indent="-365125" algn="just" defTabSz="2540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Ve fázi výběru projektů není možné měnit hodnocení žádostí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o podporu,</a:t>
            </a:r>
          </a:p>
          <a:p>
            <a:pPr marL="901700" lvl="1" indent="-365125" algn="just" defTabSz="2540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Počet podpořených projektů je limitován výší alokace na výzvu.</a:t>
            </a:r>
          </a:p>
          <a:p>
            <a:pPr marL="174625" lvl="1" indent="0" algn="just">
              <a:buNone/>
              <a:tabLst>
                <a:tab pos="174625" algn="l"/>
              </a:tabLst>
            </a:pPr>
            <a:r>
              <a:rPr lang="cs-CZ" dirty="0" smtClean="0"/>
              <a:t>Právní akt (Registrace akce a Rozhodnutí o poskytnutí dotace/Stanovení výdajů) upravuje minimálně tyto oblasti:</a:t>
            </a:r>
          </a:p>
          <a:p>
            <a:pPr marL="898525" lvl="2" indent="-361950" algn="just" defTabSz="442913">
              <a:spcBef>
                <a:spcPts val="600"/>
              </a:spcBef>
              <a:buFont typeface="Courier New" pitchFamily="49" charset="0"/>
              <a:buChar char="o"/>
            </a:pPr>
            <a:r>
              <a:rPr lang="cs-CZ" sz="1800" dirty="0" smtClean="0"/>
              <a:t>Informace o příjemci; informace o projektu; povinnosti a práva příjemce; povinnosti a práva ŘO IROP; sankce za neplnění povinností</a:t>
            </a:r>
            <a:r>
              <a:rPr lang="cs-CZ" sz="1400" dirty="0" smtClean="0"/>
              <a:t>.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	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Výběr projektů a vydání právního aktu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28914"/>
            <a:ext cx="7997372" cy="5312229"/>
          </a:xfrm>
        </p:spPr>
        <p:txBody>
          <a:bodyPr>
            <a:noAutofit/>
          </a:bodyPr>
          <a:lstStyle/>
          <a:p>
            <a:pPr marL="261938" lvl="1" indent="4763" algn="just" defTabSz="261938">
              <a:buNone/>
            </a:pPr>
            <a:r>
              <a:rPr lang="cs-CZ" sz="1800" dirty="0" smtClean="0"/>
              <a:t>Žadatel může podat žádost o přezkum hodnocení v každé části hodnocení žádosti, ve které neuspěl:</a:t>
            </a:r>
          </a:p>
          <a:p>
            <a:pPr marL="1173163" lvl="1" indent="-457200" algn="just" defTabSz="3556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po kontrole přijatelnosti a formálních náležitostí,</a:t>
            </a:r>
          </a:p>
          <a:p>
            <a:pPr marL="1173163" lvl="1" indent="-457200" algn="just" defTabSz="3556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po věcném hodnocení.</a:t>
            </a:r>
          </a:p>
          <a:p>
            <a:pPr marL="261938" lvl="1" indent="4763" algn="just">
              <a:buNone/>
            </a:pPr>
            <a:r>
              <a:rPr lang="cs-CZ" sz="1800" dirty="0" smtClean="0"/>
              <a:t>Podává se do 14 kalendářních dnů ode dne doručení výsledku,  a to:</a:t>
            </a:r>
          </a:p>
          <a:p>
            <a:pPr marL="1166813" lvl="2" indent="-441325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dirty="0" smtClean="0"/>
              <a:t>elektronicky v MS2014+ (viz příloha č. 19 Obecných pravidel),</a:t>
            </a:r>
          </a:p>
          <a:p>
            <a:pPr marL="1166813" lvl="2" indent="-441325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dirty="0" smtClean="0"/>
              <a:t>písemně prostřednictvím formuláře uvedeného na webových stránkách </a:t>
            </a:r>
            <a:r>
              <a:rPr lang="cs-CZ" sz="1800" dirty="0" smtClean="0">
                <a:hlinkClick r:id="rId3"/>
              </a:rPr>
              <a:t>www.dotaceeu.cz</a:t>
            </a:r>
            <a:r>
              <a:rPr lang="cs-CZ" sz="1800" dirty="0" smtClean="0"/>
              <a:t> na adresu CRR.</a:t>
            </a:r>
          </a:p>
          <a:p>
            <a:pPr marL="261938" lvl="1" indent="4763" algn="just">
              <a:spcBef>
                <a:spcPts val="0"/>
              </a:spcBef>
              <a:buNone/>
            </a:pPr>
            <a:r>
              <a:rPr lang="cs-CZ" sz="1800" dirty="0" smtClean="0"/>
              <a:t>Přezkumné řízení provádí ŘO IROP:</a:t>
            </a:r>
          </a:p>
          <a:p>
            <a:pPr marL="1166813" lvl="1" indent="-441325" algn="just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do 30 kalendářních dní od doručení žádosti o přezkum (ve složitějších případech do 60 pracovních dní).</a:t>
            </a:r>
            <a:r>
              <a:rPr lang="cs-CZ" sz="1800" dirty="0" smtClean="0"/>
              <a:t>Na základě výsledku přezkumného řízení:</a:t>
            </a:r>
          </a:p>
          <a:p>
            <a:pPr marL="1173163" lvl="2" indent="-447675" algn="just" defTabSz="2667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dirty="0" smtClean="0"/>
              <a:t>žádost postoupí do další fáze hodnocení,</a:t>
            </a:r>
          </a:p>
          <a:p>
            <a:pPr marL="1173163" lvl="2" indent="-447675" algn="just" defTabSz="2667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dirty="0" smtClean="0"/>
              <a:t>žádost je vyřazena z dalšího procesu hodnocení.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261938" lvl="1" indent="4763">
              <a:spcBef>
                <a:spcPts val="0"/>
              </a:spcBef>
              <a:buNone/>
            </a:pPr>
            <a:r>
              <a:rPr lang="cs-CZ" sz="1800" b="0" i="1" dirty="0" smtClean="0"/>
              <a:t>Upozornění</a:t>
            </a:r>
            <a:r>
              <a:rPr lang="cs-CZ" sz="1800" b="0" i="1" dirty="0"/>
              <a:t>: změny </a:t>
            </a:r>
            <a:r>
              <a:rPr lang="cs-CZ" sz="1800" b="0" i="1" dirty="0" smtClean="0"/>
              <a:t>vybraných podmínek </a:t>
            </a:r>
            <a:r>
              <a:rPr lang="cs-CZ" sz="1800" b="0" i="1" dirty="0"/>
              <a:t>v Obecných </a:t>
            </a:r>
            <a:r>
              <a:rPr lang="cs-CZ" sz="1800" b="0" i="1" dirty="0" smtClean="0"/>
              <a:t>pravidlech pro žadatele a příjemce, </a:t>
            </a:r>
            <a:r>
              <a:rPr lang="cs-CZ" sz="1800" b="0" i="1" dirty="0"/>
              <a:t>revize 1.11, platná od 15. 5. 2018</a:t>
            </a: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hlinkClick r:id="rId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 smtClean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 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	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0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hlinkClick r:id="rId4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/>
          </a:p>
          <a:p>
            <a:pPr marL="0" lvl="2" indent="0">
              <a:lnSpc>
                <a:spcPct val="110000"/>
              </a:lnSpc>
              <a:buNone/>
            </a:pPr>
            <a:endParaRPr lang="cs-CZ" sz="1800" dirty="0"/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0" lvl="1" indent="0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Žádost o přezkum výsledku hodnocení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105580"/>
            <a:ext cx="7997372" cy="5135563"/>
          </a:xfrm>
        </p:spPr>
        <p:txBody>
          <a:bodyPr>
            <a:noAutofit/>
          </a:bodyPr>
          <a:lstStyle/>
          <a:p>
            <a:pPr marL="454025" lvl="1" indent="-18732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/>
              <a:t>Může iniciovat žadatel/příjemce, Centrum, ŘO IROP.</a:t>
            </a:r>
          </a:p>
          <a:p>
            <a:pPr marL="711200" lvl="1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b="0" dirty="0" smtClean="0">
                <a:solidFill>
                  <a:schemeClr val="tx1"/>
                </a:solidFill>
              </a:rPr>
              <a:t>Oznámení provádí žadatel/příjemce prostřednictvím MS2014+ na záložce Žádost o změnu.</a:t>
            </a:r>
          </a:p>
          <a:p>
            <a:pPr marL="711200" lvl="1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b="0" dirty="0" smtClean="0">
                <a:solidFill>
                  <a:schemeClr val="tx1"/>
                </a:solidFill>
              </a:rPr>
              <a:t>Pokud je iniciátorem změny ŘO IROP nebo Centrum informují příjemce depeší </a:t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o zahájení změnového řízení. </a:t>
            </a:r>
          </a:p>
          <a:p>
            <a:pPr marL="711200" lvl="1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b="0" dirty="0" smtClean="0">
                <a:solidFill>
                  <a:schemeClr val="tx1"/>
                </a:solidFill>
              </a:rPr>
              <a:t>ŘO IROP a Centrum zahájí změnové řízení v případě, že změna projektu bude </a:t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v zájmu příjemce nebo po zjištění formální chyby. </a:t>
            </a:r>
          </a:p>
          <a:p>
            <a:pPr marL="711200" lvl="1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b="0" dirty="0" smtClean="0">
                <a:solidFill>
                  <a:schemeClr val="tx1"/>
                </a:solidFill>
              </a:rPr>
              <a:t>Neplánované změny je příjemce povinen oznámit neprodleně, jakmile změna nastane. </a:t>
            </a:r>
          </a:p>
          <a:p>
            <a:pPr marL="454025" lvl="1" indent="-18732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/>
              <a:t>Druhy změn</a:t>
            </a:r>
          </a:p>
          <a:p>
            <a:pPr marL="711200" lvl="2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Změny </a:t>
            </a:r>
            <a:r>
              <a:rPr lang="cs-CZ" sz="1700" b="1" dirty="0" smtClean="0"/>
              <a:t>před schválením prvního Rozhodnutí </a:t>
            </a:r>
            <a:r>
              <a:rPr lang="cs-CZ" sz="1700" dirty="0" smtClean="0"/>
              <a:t>– o změně rozhoduje Centrum.</a:t>
            </a:r>
          </a:p>
          <a:p>
            <a:pPr marL="711200" lvl="2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Změny </a:t>
            </a:r>
            <a:r>
              <a:rPr lang="cs-CZ" sz="1700" b="1" dirty="0" smtClean="0"/>
              <a:t>po schválení prvního Rozhodnutí, které nemění údaje na Rozhodnutí  </a:t>
            </a:r>
            <a:r>
              <a:rPr lang="cs-CZ" sz="1700" dirty="0" smtClean="0"/>
              <a:t>–  o změně rozhoduje Centrum.</a:t>
            </a:r>
          </a:p>
          <a:p>
            <a:pPr marL="711200" lvl="2" indent="-347663" algn="just" defTabSz="8128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700" dirty="0" smtClean="0"/>
              <a:t>Změny </a:t>
            </a:r>
            <a:r>
              <a:rPr lang="cs-CZ" sz="1700" b="1" dirty="0" smtClean="0"/>
              <a:t>po schválení prvního Rozhodnutí, které mění údaje na Rozhodnutí  </a:t>
            </a:r>
            <a:r>
              <a:rPr lang="cs-CZ" sz="1700" dirty="0" smtClean="0"/>
              <a:t>–  </a:t>
            </a:r>
            <a:br>
              <a:rPr lang="cs-CZ" sz="1700" dirty="0" smtClean="0"/>
            </a:br>
            <a:r>
              <a:rPr lang="cs-CZ" sz="1700" dirty="0" smtClean="0"/>
              <a:t>o změně rozhoduje ŘO IROP (změny, které mají vliv na aktivity projektu, splnění účelu a cílů projektu nebo na dobu realizace projektu). ŘO IROP musí tyto změny schválit před zahájením jejich realizace. 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b="0" dirty="0" smtClean="0">
                <a:solidFill>
                  <a:schemeClr val="tx1"/>
                </a:solidFill>
              </a:rPr>
              <a:t>	</a:t>
            </a:r>
            <a:endParaRPr lang="cs-CZ" sz="1600" b="0" i="1" dirty="0" smtClean="0">
              <a:solidFill>
                <a:schemeClr val="tx1"/>
              </a:solidFill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6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6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Změny v projektech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105580"/>
            <a:ext cx="7997372" cy="5135563"/>
          </a:xfrm>
        </p:spPr>
        <p:txBody>
          <a:bodyPr>
            <a:noAutofit/>
          </a:bodyPr>
          <a:lstStyle/>
          <a:p>
            <a:pPr marL="2667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 smtClean="0"/>
              <a:t>Monitorování postupu projektů se uskutečňuje prostřednictvím:</a:t>
            </a:r>
          </a:p>
          <a:p>
            <a:pPr marL="2667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2667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Zpráv o realizaci projektu („</a:t>
            </a:r>
            <a:r>
              <a:rPr lang="cs-CZ" sz="1800" dirty="0" err="1" smtClean="0">
                <a:solidFill>
                  <a:schemeClr val="tx1"/>
                </a:solidFill>
              </a:rPr>
              <a:t>ZoR</a:t>
            </a:r>
            <a:r>
              <a:rPr lang="cs-CZ" sz="1800" dirty="0" smtClean="0">
                <a:solidFill>
                  <a:schemeClr val="tx1"/>
                </a:solidFill>
              </a:rPr>
              <a:t>“)</a:t>
            </a:r>
          </a:p>
          <a:p>
            <a:pPr marL="711200" lvl="1" indent="-347663" algn="just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Spolu s Průběžnou/Závěrečnou </a:t>
            </a:r>
            <a:r>
              <a:rPr lang="cs-CZ" sz="1800" b="0" dirty="0" err="1" smtClean="0">
                <a:solidFill>
                  <a:schemeClr val="tx1"/>
                </a:solidFill>
              </a:rPr>
              <a:t>ZoR</a:t>
            </a:r>
            <a:r>
              <a:rPr lang="cs-CZ" sz="1800" b="0" dirty="0" smtClean="0">
                <a:solidFill>
                  <a:schemeClr val="tx1"/>
                </a:solidFill>
              </a:rPr>
              <a:t> projektu předkládá příjemce také Zjednodušenou žádost o platbu (dále jen „</a:t>
            </a:r>
            <a:r>
              <a:rPr lang="cs-CZ" sz="1800" b="0" dirty="0" err="1" smtClean="0">
                <a:solidFill>
                  <a:schemeClr val="tx1"/>
                </a:solidFill>
              </a:rPr>
              <a:t>ZŽoP</a:t>
            </a:r>
            <a:r>
              <a:rPr lang="cs-CZ" sz="1800" b="0" dirty="0" smtClean="0">
                <a:solidFill>
                  <a:schemeClr val="tx1"/>
                </a:solidFill>
              </a:rPr>
              <a:t>“), viz kap. 18.5 Obecných pravidel.</a:t>
            </a:r>
            <a:endParaRPr lang="pl-PL" sz="1800" b="0" dirty="0" smtClean="0">
              <a:solidFill>
                <a:schemeClr val="tx1"/>
              </a:solidFill>
            </a:endParaRPr>
          </a:p>
          <a:p>
            <a:pPr marL="2667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2667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Zpráv o udržitelnosti  projektu („</a:t>
            </a:r>
            <a:r>
              <a:rPr lang="cs-CZ" sz="1800" dirty="0" err="1" smtClean="0">
                <a:solidFill>
                  <a:schemeClr val="tx1"/>
                </a:solidFill>
              </a:rPr>
              <a:t>ZoU</a:t>
            </a:r>
            <a:r>
              <a:rPr lang="cs-CZ" sz="1800" dirty="0" smtClean="0">
                <a:solidFill>
                  <a:schemeClr val="tx1"/>
                </a:solidFill>
              </a:rPr>
              <a:t>“)</a:t>
            </a:r>
          </a:p>
          <a:p>
            <a:pPr marL="711200" lvl="1" indent="-347663" algn="just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Zprávy příjemce podává elektronicky v MS2014+</a:t>
            </a:r>
          </a:p>
          <a:p>
            <a:pPr marL="711200" lvl="1" indent="-347663" algn="just"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Další zprávy je možné podat až po schválení předchozích zpráv</a:t>
            </a:r>
          </a:p>
          <a:p>
            <a:pPr marL="711200" lvl="1" indent="-347663" algn="just"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Zprávu nelze podat před uzavřením změnového řízení, jeli v projektu řešeno</a:t>
            </a:r>
          </a:p>
          <a:p>
            <a:pPr marL="711200" lvl="1" indent="-347663" algn="just"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cs-CZ" sz="1800" b="0" dirty="0" smtClean="0">
                <a:solidFill>
                  <a:schemeClr val="tx1"/>
                </a:solidFill>
              </a:rPr>
              <a:t>Centrum provádí kontrolu formálních náležitostí a věcného obsahu zpráv a administrativní ověření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600" b="0" dirty="0" smtClean="0">
                <a:solidFill>
                  <a:schemeClr val="tx1"/>
                </a:solidFill>
              </a:rPr>
              <a:t>	</a:t>
            </a:r>
            <a:endParaRPr lang="cs-CZ" sz="1600" b="0" i="1" dirty="0" smtClean="0">
              <a:solidFill>
                <a:schemeClr val="tx1"/>
              </a:solidFill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6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sz="16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Monitorování realizace projektů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1188" y="2208307"/>
            <a:ext cx="7383470" cy="14478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Děkuji Vám za </a:t>
            </a:r>
            <a:r>
              <a:rPr lang="cs-CZ" sz="3600" smtClean="0"/>
              <a:t>pozornost.</a:t>
            </a:r>
            <a:br>
              <a:rPr lang="cs-CZ" sz="360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1200" dirty="0" smtClean="0"/>
              <a:t>Mgr. Hana Čalová, členka pracovního týmu SC 2.1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0205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SEMINÁŘ PRO ŽADATELE</a:t>
            </a:r>
            <a:br>
              <a:rPr lang="cs-CZ" dirty="0" smtClean="0"/>
            </a:br>
            <a:r>
              <a:rPr lang="cs-CZ" sz="1800" dirty="0" smtClean="0"/>
              <a:t>Praha, 27. 6. 2018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2133599"/>
            <a:ext cx="7958667" cy="36121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SYSTÉM HODNOCENÍ PROJEKTŮ A DALŠÍ ADMINISTRACE PROJEKTOVÝCH ŽÁDOSTÍ</a:t>
            </a:r>
          </a:p>
          <a:p>
            <a:pPr algn="ctr"/>
            <a:endParaRPr lang="en-US" sz="3200" b="1" dirty="0"/>
          </a:p>
          <a:p>
            <a:pPr lvl="0" algn="ctr"/>
            <a:r>
              <a:rPr lang="cs-CZ" sz="2400" b="1" dirty="0">
                <a:solidFill>
                  <a:prstClr val="white"/>
                </a:solidFill>
              </a:rPr>
              <a:t>Výzva č. 81 Rozvoj sociálních služeb II.</a:t>
            </a:r>
          </a:p>
          <a:p>
            <a:pPr lvl="0" algn="ctr"/>
            <a:r>
              <a:rPr lang="cs-CZ" sz="2400" b="1" dirty="0">
                <a:solidFill>
                  <a:prstClr val="white"/>
                </a:solidFill>
              </a:rPr>
              <a:t>Výzva č. 82 Rozvoj sociálních služeb </a:t>
            </a:r>
            <a:r>
              <a:rPr lang="cs-CZ" sz="2400" b="1" dirty="0" smtClean="0">
                <a:solidFill>
                  <a:prstClr val="white"/>
                </a:solidFill>
              </a:rPr>
              <a:t>v sociálně vyloučených lokalitách II.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IROP – 81. a 82. výzva; 27.6.2018, Praha</a:t>
            </a:r>
          </a:p>
          <a:p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262743"/>
            <a:ext cx="7997372" cy="4978400"/>
          </a:xfrm>
        </p:spPr>
        <p:txBody>
          <a:bodyPr>
            <a:noAutofit/>
          </a:bodyPr>
          <a:lstStyle/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Příjem žádostí o podporu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ek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5" y="1105580"/>
            <a:ext cx="7124132" cy="483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105580"/>
            <a:ext cx="7997372" cy="5135563"/>
          </a:xfrm>
        </p:spPr>
        <p:txBody>
          <a:bodyPr>
            <a:noAutofit/>
          </a:bodyPr>
          <a:lstStyle/>
          <a:p>
            <a:pPr marL="449263" lvl="1" indent="-187325" algn="just" defTabSz="266700"/>
            <a:r>
              <a:rPr lang="cs-CZ" b="0" dirty="0" smtClean="0">
                <a:solidFill>
                  <a:schemeClr val="tx1"/>
                </a:solidFill>
              </a:rPr>
              <a:t>Probíhá elektronicky v MS2014+, kontrolu provádí Centrum.</a:t>
            </a:r>
          </a:p>
          <a:p>
            <a:pPr marL="449263" lvl="1" indent="-187325" algn="just" defTabSz="266700"/>
            <a:r>
              <a:rPr lang="cs-CZ" b="0" dirty="0" smtClean="0">
                <a:solidFill>
                  <a:schemeClr val="tx1"/>
                </a:solidFill>
              </a:rPr>
              <a:t>Eliminační kritéria (vždy odpověď „ANO“ x „NE“) - musí být splněna všechna kritéria stanovená výzvou – v případě nesplnění jakéhokoliv kritéria je žádost vyloučena z dalšího hodnocení.</a:t>
            </a:r>
          </a:p>
          <a:p>
            <a:pPr marL="449263" lvl="1" indent="-187325" algn="just" defTabSz="266700"/>
            <a:r>
              <a:rPr lang="cs-CZ" b="0" dirty="0" smtClean="0">
                <a:solidFill>
                  <a:schemeClr val="tx1"/>
                </a:solidFill>
              </a:rPr>
              <a:t>V rámci kontroly formálních náležitostí a přijatelnosti lze vyzvat k vysvětlení či doplnění (max. dvakrát) - </a:t>
            </a:r>
            <a:r>
              <a:rPr lang="cs-CZ" dirty="0" smtClean="0">
                <a:solidFill>
                  <a:schemeClr val="tx1"/>
                </a:solidFill>
              </a:rPr>
              <a:t>na doplnění/upřesnění se žadateli stanovuje max. 5 pracovních dnů od data doručení požadavku na doplnění údajů :</a:t>
            </a:r>
          </a:p>
          <a:p>
            <a:pPr marL="1049338" lvl="2" indent="-342900" algn="just" defTabSz="266700">
              <a:buFont typeface="Courier New" panose="02070309020205020404" pitchFamily="49" charset="0"/>
              <a:buChar char="o"/>
            </a:pPr>
            <a:r>
              <a:rPr lang="cs-CZ" sz="2000" dirty="0" smtClean="0"/>
              <a:t>výzva k doplnění odeslaná formou depeše v MS2014+.</a:t>
            </a:r>
          </a:p>
          <a:p>
            <a:pPr marL="1049338" lvl="2" indent="-342900" algn="just" defTabSz="266700">
              <a:buFont typeface="Courier New" panose="02070309020205020404" pitchFamily="49" charset="0"/>
              <a:buChar char="o"/>
            </a:pPr>
            <a:r>
              <a:rPr lang="cs-CZ" sz="2000" dirty="0"/>
              <a:t>d</a:t>
            </a:r>
            <a:r>
              <a:rPr lang="cs-CZ" sz="2000" dirty="0" smtClean="0"/>
              <a:t>atum odeslání depeše = datum doručení.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261938" lvl="1" indent="0" algn="just" defTabSz="266700">
              <a:buNone/>
            </a:pPr>
            <a:endParaRPr lang="cs-CZ" b="0" dirty="0" smtClean="0">
              <a:solidFill>
                <a:schemeClr val="tx1"/>
              </a:solidFill>
            </a:endParaRPr>
          </a:p>
          <a:p>
            <a:pPr marL="449263" indent="-187325"/>
            <a:endParaRPr lang="cs-CZ" sz="20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Kontrola přijatelnosti 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28048"/>
            <a:ext cx="7997372" cy="5313095"/>
          </a:xfrm>
        </p:spPr>
        <p:txBody>
          <a:bodyPr>
            <a:noAutofit/>
          </a:bodyPr>
          <a:lstStyle/>
          <a:p>
            <a:r>
              <a:rPr lang="cs-CZ" sz="2000" b="1" u="sng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Žádost je podána v předepsané </a:t>
            </a:r>
            <a:r>
              <a:rPr lang="cs-CZ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formě </a:t>
            </a:r>
            <a:endParaRPr lang="cs-CZ" sz="2000" b="1" u="sng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Přes </a:t>
            </a:r>
            <a:r>
              <a:rPr lang="cs-CZ" sz="2000" dirty="0"/>
              <a:t>MS2014+.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Záložka Finanční plán - nastaveny </a:t>
            </a:r>
            <a:r>
              <a:rPr lang="cs-CZ" sz="2000" dirty="0"/>
              <a:t>etapy projektu v minimální délce 3 </a:t>
            </a:r>
            <a:r>
              <a:rPr lang="cs-CZ" sz="2000" dirty="0" smtClean="0"/>
              <a:t>měsíců.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/>
              <a:t>Vzájemná návaznost etap u více etapových </a:t>
            </a:r>
            <a:r>
              <a:rPr lang="cs-CZ" sz="2000" dirty="0" smtClean="0"/>
              <a:t>projektů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Informace </a:t>
            </a:r>
            <a:r>
              <a:rPr lang="cs-CZ" sz="2000" dirty="0"/>
              <a:t>v žádosti jsou v souladu s přílohami žádosti.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Záložka Subjekty - informace </a:t>
            </a:r>
            <a:r>
              <a:rPr lang="cs-CZ" sz="2000" dirty="0"/>
              <a:t>o </a:t>
            </a:r>
            <a:r>
              <a:rPr lang="cs-CZ" sz="2000" dirty="0" smtClean="0"/>
              <a:t>vlastnické </a:t>
            </a:r>
            <a:r>
              <a:rPr lang="cs-CZ" sz="2000" dirty="0"/>
              <a:t>a ovládací </a:t>
            </a:r>
            <a:r>
              <a:rPr lang="cs-CZ" sz="2000" dirty="0" smtClean="0"/>
              <a:t>struktuře žadatele v</a:t>
            </a:r>
            <a:r>
              <a:rPr lang="cs-CZ" sz="2000" dirty="0"/>
              <a:t> rozsahu § 14 odst. 3 písm. e) zák. č. 218/2000 Sb., o rozpočtových </a:t>
            </a:r>
            <a:r>
              <a:rPr lang="cs-CZ" sz="2000" dirty="0" smtClean="0"/>
              <a:t>pravidlech – uvádí žadatelé mimo veřejnoprávní osoby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Záložka </a:t>
            </a:r>
            <a:r>
              <a:rPr lang="cs-CZ" sz="2000" dirty="0"/>
              <a:t>K</a:t>
            </a:r>
            <a:r>
              <a:rPr lang="cs-CZ" sz="2000" dirty="0" smtClean="0"/>
              <a:t>líčové </a:t>
            </a:r>
            <a:r>
              <a:rPr lang="cs-CZ" sz="2000" dirty="0"/>
              <a:t>aktivity jsou vyplněny podporované aktivity projektu	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Záložka </a:t>
            </a:r>
            <a:r>
              <a:rPr lang="cs-CZ" sz="2000" dirty="0"/>
              <a:t>Veřejná podpora </a:t>
            </a:r>
            <a:r>
              <a:rPr lang="cs-CZ" sz="2000" dirty="0" smtClean="0"/>
              <a:t>- „</a:t>
            </a:r>
            <a:r>
              <a:rPr lang="cs-CZ" sz="2000" dirty="0"/>
              <a:t>Rozhodnutí komise o SOHZ (2012/21/EU</a:t>
            </a:r>
            <a:r>
              <a:rPr lang="cs-CZ" sz="2000" dirty="0" smtClean="0"/>
              <a:t>)“ </a:t>
            </a:r>
          </a:p>
          <a:p>
            <a:endParaRPr lang="cs-CZ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928049"/>
            <a:ext cx="7997372" cy="5138644"/>
          </a:xfrm>
        </p:spPr>
        <p:txBody>
          <a:bodyPr>
            <a:noAutofit/>
          </a:bodyPr>
          <a:lstStyle/>
          <a:p>
            <a:r>
              <a:rPr lang="cs-CZ" sz="2000" b="1" u="sng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Žádost je podepsána oprávněným zástupcem </a:t>
            </a:r>
            <a:r>
              <a:rPr lang="cs-CZ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žadatele </a:t>
            </a:r>
            <a:endParaRPr lang="cs-CZ" sz="2000" b="1" u="sng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Statutární </a:t>
            </a:r>
            <a:r>
              <a:rPr lang="cs-CZ" sz="2000" dirty="0"/>
              <a:t>zástupce, popř. jím pověřená osoba na základě plné moci, či na základě usnesení </a:t>
            </a:r>
            <a:r>
              <a:rPr lang="cs-CZ" sz="2000" dirty="0" smtClean="0"/>
              <a:t>zastupitelstva nebo rady ÚSC. </a:t>
            </a:r>
          </a:p>
          <a:p>
            <a:endParaRPr lang="cs-CZ" dirty="0" smtClean="0"/>
          </a:p>
          <a:p>
            <a:r>
              <a:rPr lang="cs-CZ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Jsou </a:t>
            </a:r>
            <a:r>
              <a:rPr lang="cs-CZ" sz="2000" b="1" u="sng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doloženy všechny povinné přílohy a obsahově splňují požadované </a:t>
            </a:r>
            <a:r>
              <a:rPr lang="cs-CZ" sz="2000" b="1" u="sng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náležitosti</a:t>
            </a:r>
            <a:endParaRPr lang="cs-CZ" sz="2000" b="1" u="sng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r>
              <a:rPr lang="cs-CZ" sz="2000" b="1" dirty="0"/>
              <a:t>1. Plná moc nebo </a:t>
            </a:r>
            <a:r>
              <a:rPr lang="cs-CZ" sz="2000" b="1" dirty="0" smtClean="0"/>
              <a:t>usnesení </a:t>
            </a:r>
            <a:r>
              <a:rPr lang="cs-CZ" sz="2000" b="1" dirty="0"/>
              <a:t>z jednání zastupitelstva </a:t>
            </a:r>
            <a:endParaRPr lang="cs-CZ" sz="2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přenesení pravomocí na jinou osobu, např. při podpisu žádosti. </a:t>
            </a:r>
            <a:endParaRPr lang="cs-CZ" sz="20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000" dirty="0" smtClean="0"/>
              <a:t>Plné </a:t>
            </a:r>
            <a:r>
              <a:rPr lang="cs-CZ" sz="2000" dirty="0"/>
              <a:t>moci jsou uloženy v elektronické podobě v MS2014+. Vzor plné moci </a:t>
            </a:r>
            <a:r>
              <a:rPr lang="cs-CZ" sz="2000" dirty="0" smtClean="0"/>
              <a:t>- Příloha </a:t>
            </a:r>
            <a:r>
              <a:rPr lang="cs-CZ" sz="2000" dirty="0"/>
              <a:t>č. 11 Obecných pravidel. </a:t>
            </a:r>
            <a:endParaRPr lang="cs-CZ" sz="20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/>
              <a:t>2. Dokumentace </a:t>
            </a:r>
            <a:r>
              <a:rPr lang="cs-CZ" sz="2000" b="1" dirty="0"/>
              <a:t>k zadávacím a výběrovým řízením </a:t>
            </a:r>
          </a:p>
          <a:p>
            <a:pPr marL="176213" indent="-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/>
              <a:t>Žadatel dokládá </a:t>
            </a:r>
            <a:r>
              <a:rPr lang="cs-CZ" sz="2000" dirty="0" smtClean="0"/>
              <a:t>pouze uzavřenou smlouvu na plnění zakázky, kterou uplatňuje v projektu, prostřednictvím modulu Veřejné zakázky.</a:t>
            </a:r>
            <a:endParaRPr lang="cs-CZ" sz="2000" dirty="0"/>
          </a:p>
          <a:p>
            <a:pPr algn="just"/>
            <a:endParaRPr lang="cs-CZ" sz="2000" dirty="0" smtClean="0"/>
          </a:p>
          <a:p>
            <a:pPr marL="542925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600" dirty="0" smtClean="0"/>
          </a:p>
          <a:p>
            <a:pPr marL="449263" indent="-187325" algn="just"/>
            <a:endParaRPr lang="cs-CZ" sz="2100" dirty="0" smtClean="0"/>
          </a:p>
          <a:p>
            <a:pPr marL="449263" indent="-187325" algn="just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 algn="just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 algn="just"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 algn="just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0572" y="1412393"/>
            <a:ext cx="7997372" cy="4828750"/>
          </a:xfrm>
        </p:spPr>
        <p:txBody>
          <a:bodyPr>
            <a:noAutofit/>
          </a:bodyPr>
          <a:lstStyle/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b="1" dirty="0" smtClean="0"/>
          </a:p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b="1" dirty="0" smtClean="0"/>
          </a:p>
          <a:p>
            <a:pPr marL="449263" indent="-449263">
              <a:spcBef>
                <a:spcPts val="600"/>
              </a:spcBef>
              <a:spcAft>
                <a:spcPts val="0"/>
              </a:spcAft>
            </a:pPr>
            <a:endParaRPr lang="cs-CZ" sz="2400" dirty="0" smtClean="0"/>
          </a:p>
          <a:p>
            <a:pPr marL="449263" indent="-187325"/>
            <a:endParaRPr lang="cs-CZ" sz="2400" dirty="0" smtClean="0"/>
          </a:p>
          <a:p>
            <a:pPr marL="449263" indent="-187325"/>
            <a:endParaRPr lang="cs-CZ" sz="2100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1200" lvl="2" indent="0">
              <a:lnSpc>
                <a:spcPct val="110000"/>
              </a:lnSpc>
              <a:buNone/>
            </a:pPr>
            <a:endParaRPr lang="cs-CZ" sz="2000" dirty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sz="2000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smtClean="0">
                <a:solidFill>
                  <a:prstClr val="black"/>
                </a:solidFill>
              </a:rPr>
              <a:t>  </a:t>
            </a:r>
            <a:endParaRPr lang="cs-CZ" sz="2000" dirty="0" smtClean="0"/>
          </a:p>
          <a:p>
            <a:pPr marL="454025" lvl="1" indent="-187325"/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52362"/>
              </p:ext>
            </p:extLst>
          </p:nvPr>
        </p:nvGraphicFramePr>
        <p:xfrm>
          <a:off x="190428" y="1642068"/>
          <a:ext cx="8767432" cy="439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Právní forma žadatele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Dokument požadovaný 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k doložení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Nestátní neziskové organizace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Zakladatelská smlouva, zakládací či zřizovací listina nebo jiný dokument o založení  (veřejně prospěšná činnost ve vybrané oblasti, hlavní činností není vytváření zisku) a </a:t>
                      </a:r>
                      <a:r>
                        <a:rPr lang="cs-CZ" sz="1800" dirty="0" smtClean="0">
                          <a:effectLst/>
                          <a:latin typeface="+mj-lt"/>
                        </a:rPr>
                        <a:t>stanovy s ustanovením</a:t>
                      </a:r>
                      <a:r>
                        <a:rPr lang="cs-CZ" sz="1800" baseline="0" dirty="0" smtClean="0">
                          <a:effectLst/>
                          <a:latin typeface="+mj-lt"/>
                        </a:rPr>
                        <a:t> o vypořádání majetku při zániku NNO</a:t>
                      </a:r>
                      <a:r>
                        <a:rPr lang="cs-CZ" sz="1800" dirty="0" smtClean="0">
                          <a:effectLst/>
                          <a:latin typeface="+mj-lt"/>
                        </a:rPr>
                        <a:t>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Církve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Výpis z Rejstříku církví a náboženských společností a čestné prohlášení, že daný subjekt vykonává veřejně prospěšnou činnost ve vybrané oblasti.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Církevní organizace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j-lt"/>
                        </a:rPr>
                        <a:t>Zakladatelská smlouva, zakládací či zřizovací listina nebo jiný dokument o založení a dokument, který doloží veřejně prospěšnou činnost organizace ve vybrané oblasti + hlavní činností není vytváření zisku.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5" marR="83355" marT="41677" marB="416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3568" y="914400"/>
            <a:ext cx="772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3</a:t>
            </a:r>
            <a:r>
              <a:rPr lang="cs-CZ" sz="2000" b="1" dirty="0"/>
              <a:t>. Doklady o právní subjektivitě žadatele</a:t>
            </a:r>
          </a:p>
          <a:p>
            <a:pPr marL="263525" indent="-176213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000" dirty="0" smtClean="0"/>
              <a:t>kap</a:t>
            </a:r>
            <a:r>
              <a:rPr lang="cs-CZ" sz="2000" dirty="0"/>
              <a:t>. </a:t>
            </a:r>
            <a:r>
              <a:rPr lang="cs-CZ" sz="2000" dirty="0" smtClean="0"/>
              <a:t>2.4 </a:t>
            </a:r>
            <a:r>
              <a:rPr lang="cs-CZ" sz="2000" dirty="0"/>
              <a:t>Specifických pravidel (bod 3).	</a:t>
            </a:r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2929</TotalTime>
  <Words>2151</Words>
  <Application>Microsoft Office PowerPoint</Application>
  <PresentationFormat>Předvádění na obrazovce (4:3)</PresentationFormat>
  <Paragraphs>639</Paragraphs>
  <Slides>34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Myriad Pro</vt:lpstr>
      <vt:lpstr>Times New Roman</vt:lpstr>
      <vt:lpstr>Wingdings</vt:lpstr>
      <vt:lpstr>sablona_centrum_2016</vt:lpstr>
      <vt:lpstr>SEMINÁŘ PRO ŽADATELE Praha, 27.  6. 2018</vt:lpstr>
      <vt:lpstr>Prezentace aplikace PowerPoint</vt:lpstr>
      <vt:lpstr>CENTRUM PRO REGIONÁLNÍ ROZVOJ ČESKÉ REPUBLIKY</vt:lpstr>
      <vt:lpstr>SEMINÁŘ PRO ŽADATELE Praha, 27. 6. 2018</vt:lpstr>
      <vt:lpstr>Příjem žádostí o podporu</vt:lpstr>
      <vt:lpstr>Kontrola přijatelnosti 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Kontrola formálních náležitostí</vt:lpstr>
      <vt:lpstr>Obecná kritéria přijatelnosti</vt:lpstr>
      <vt:lpstr>Obecná kritéria přijatelnosti</vt:lpstr>
      <vt:lpstr>Obecná kritéria přijatelnosti</vt:lpstr>
      <vt:lpstr>Obecná kritéria přijatelnosti</vt:lpstr>
      <vt:lpstr>Obecná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Věcné hodnocení projektu</vt:lpstr>
      <vt:lpstr>Věcné hodnocení projektu</vt:lpstr>
      <vt:lpstr>Ex-ante analýza rizik a ex ante kontrola</vt:lpstr>
      <vt:lpstr>Výběr projektů a vydání právního aktu</vt:lpstr>
      <vt:lpstr>Žádost o přezkum výsledku hodnocení</vt:lpstr>
      <vt:lpstr>Změny v projektech</vt:lpstr>
      <vt:lpstr>Monitorování realizace projektů</vt:lpstr>
      <vt:lpstr>Děkuji Vám za pozornost.  Mgr. Hana Čalová, členka pracovního týmu SC 2.1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Moravcová Ĺubica</cp:lastModifiedBy>
  <cp:revision>236</cp:revision>
  <cp:lastPrinted>2018-06-25T06:02:47Z</cp:lastPrinted>
  <dcterms:created xsi:type="dcterms:W3CDTF">2016-05-13T07:19:23Z</dcterms:created>
  <dcterms:modified xsi:type="dcterms:W3CDTF">2018-07-09T11:13:54Z</dcterms:modified>
</cp:coreProperties>
</file>