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6"/>
  </p:notesMasterIdLst>
  <p:handoutMasterIdLst>
    <p:handoutMasterId r:id="rId87"/>
  </p:handoutMasterIdLst>
  <p:sldIdLst>
    <p:sldId id="256" r:id="rId4"/>
    <p:sldId id="522" r:id="rId5"/>
    <p:sldId id="487" r:id="rId6"/>
    <p:sldId id="488" r:id="rId7"/>
    <p:sldId id="373" r:id="rId8"/>
    <p:sldId id="519" r:id="rId9"/>
    <p:sldId id="459" r:id="rId10"/>
    <p:sldId id="460" r:id="rId11"/>
    <p:sldId id="359" r:id="rId12"/>
    <p:sldId id="370" r:id="rId13"/>
    <p:sldId id="358" r:id="rId14"/>
    <p:sldId id="353" r:id="rId15"/>
    <p:sldId id="461" r:id="rId16"/>
    <p:sldId id="512" r:id="rId17"/>
    <p:sldId id="513" r:id="rId18"/>
    <p:sldId id="514" r:id="rId19"/>
    <p:sldId id="523" r:id="rId20"/>
    <p:sldId id="524" r:id="rId21"/>
    <p:sldId id="463" r:id="rId22"/>
    <p:sldId id="464" r:id="rId23"/>
    <p:sldId id="515" r:id="rId24"/>
    <p:sldId id="516" r:id="rId25"/>
    <p:sldId id="517" r:id="rId26"/>
    <p:sldId id="518" r:id="rId27"/>
    <p:sldId id="486" r:id="rId28"/>
    <p:sldId id="376" r:id="rId29"/>
    <p:sldId id="366" r:id="rId30"/>
    <p:sldId id="334" r:id="rId31"/>
    <p:sldId id="377" r:id="rId32"/>
    <p:sldId id="432" r:id="rId33"/>
    <p:sldId id="433" r:id="rId34"/>
    <p:sldId id="466" r:id="rId35"/>
    <p:sldId id="495" r:id="rId36"/>
    <p:sldId id="381" r:id="rId37"/>
    <p:sldId id="467" r:id="rId38"/>
    <p:sldId id="496" r:id="rId39"/>
    <p:sldId id="497" r:id="rId40"/>
    <p:sldId id="489" r:id="rId41"/>
    <p:sldId id="382" r:id="rId42"/>
    <p:sldId id="479" r:id="rId43"/>
    <p:sldId id="498" r:id="rId44"/>
    <p:sldId id="439" r:id="rId45"/>
    <p:sldId id="441" r:id="rId46"/>
    <p:sldId id="470" r:id="rId47"/>
    <p:sldId id="490" r:id="rId48"/>
    <p:sldId id="383" r:id="rId49"/>
    <p:sldId id="468" r:id="rId50"/>
    <p:sldId id="499" r:id="rId51"/>
    <p:sldId id="491" r:id="rId52"/>
    <p:sldId id="384" r:id="rId53"/>
    <p:sldId id="469" r:id="rId54"/>
    <p:sldId id="481" r:id="rId55"/>
    <p:sldId id="492" r:id="rId56"/>
    <p:sldId id="385" r:id="rId57"/>
    <p:sldId id="446" r:id="rId58"/>
    <p:sldId id="471" r:id="rId59"/>
    <p:sldId id="500" r:id="rId60"/>
    <p:sldId id="501" r:id="rId61"/>
    <p:sldId id="493" r:id="rId62"/>
    <p:sldId id="386" r:id="rId63"/>
    <p:sldId id="472" r:id="rId64"/>
    <p:sldId id="502" r:id="rId65"/>
    <p:sldId id="504" r:id="rId66"/>
    <p:sldId id="494" r:id="rId67"/>
    <p:sldId id="387" r:id="rId68"/>
    <p:sldId id="453" r:id="rId69"/>
    <p:sldId id="473" r:id="rId70"/>
    <p:sldId id="506" r:id="rId71"/>
    <p:sldId id="507" r:id="rId72"/>
    <p:sldId id="410" r:id="rId73"/>
    <p:sldId id="483" r:id="rId74"/>
    <p:sldId id="508" r:id="rId75"/>
    <p:sldId id="509" r:id="rId76"/>
    <p:sldId id="510" r:id="rId77"/>
    <p:sldId id="511" r:id="rId78"/>
    <p:sldId id="321" r:id="rId79"/>
    <p:sldId id="477" r:id="rId80"/>
    <p:sldId id="293" r:id="rId81"/>
    <p:sldId id="462" r:id="rId82"/>
    <p:sldId id="300" r:id="rId83"/>
    <p:sldId id="465" r:id="rId84"/>
    <p:sldId id="425" r:id="rId85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9D"/>
    <a:srgbClr val="0432FF"/>
    <a:srgbClr val="2700DC"/>
    <a:srgbClr val="1D70B8"/>
    <a:srgbClr val="EA2E7A"/>
    <a:srgbClr val="783B83"/>
    <a:srgbClr val="8DC63F"/>
    <a:srgbClr val="AAD571"/>
    <a:srgbClr val="878787"/>
    <a:srgbClr val="1D71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143" autoAdjust="0"/>
    <p:restoredTop sz="89258" autoAdjust="0"/>
  </p:normalViewPr>
  <p:slideViewPr>
    <p:cSldViewPr snapToGrid="0">
      <p:cViewPr varScale="1">
        <p:scale>
          <a:sx n="62" d="100"/>
          <a:sy n="62" d="100"/>
        </p:scale>
        <p:origin x="1074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slide" Target="slides/slide81.xml"/><Relationship Id="rId89" Type="http://schemas.openxmlformats.org/officeDocument/2006/relationships/presProps" Target="pres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87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90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slide" Target="slides/slide80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slide" Target="slides/slide78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Počet podpořených projektů dle typu příjemce</a:t>
            </a:r>
            <a:endParaRPr lang="cs-CZ" b="1" baseline="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(n=9 422)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2.6712800470946332E-2"/>
          <c:y val="0.16024570707070707"/>
          <c:w val="0.6853107434842548"/>
          <c:h val="0.82371893939393925"/>
        </c:manualLayout>
      </c:layout>
      <c:pieChart>
        <c:varyColors val="1"/>
        <c:ser>
          <c:idx val="0"/>
          <c:order val="0"/>
          <c:tx>
            <c:v>PrávníAkty</c:v>
          </c:tx>
          <c:dPt>
            <c:idx val="0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327-4E84-BAE2-0CD78FA4B4B4}"/>
              </c:ext>
            </c:extLst>
          </c:dPt>
          <c:dPt>
            <c:idx val="1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27-4E84-BAE2-0CD78FA4B4B4}"/>
              </c:ext>
            </c:extLst>
          </c:dPt>
          <c:dPt>
            <c:idx val="2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327-4E84-BAE2-0CD78FA4B4B4}"/>
              </c:ext>
            </c:extLst>
          </c:dPt>
          <c:dPt>
            <c:idx val="3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327-4E84-BAE2-0CD78FA4B4B4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327-4E84-BAE2-0CD78FA4B4B4}"/>
              </c:ext>
            </c:extLst>
          </c:dPt>
          <c:dPt>
            <c:idx val="5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327-4E84-BAE2-0CD78FA4B4B4}"/>
              </c:ext>
            </c:extLst>
          </c:dPt>
          <c:dPt>
            <c:idx val="6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327-4E84-BAE2-0CD78FA4B4B4}"/>
              </c:ext>
            </c:extLst>
          </c:dPt>
          <c:dLbls>
            <c:dLbl>
              <c:idx val="5"/>
              <c:layout>
                <c:manualLayout>
                  <c:x val="3.4894904762364919E-2"/>
                  <c:y val="7.244747474747474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327-4E84-BAE2-0CD78FA4B4B4}"/>
                </c:ext>
              </c:extLst>
            </c:dLbl>
            <c:dLbl>
              <c:idx val="6"/>
              <c:layout>
                <c:manualLayout>
                  <c:x val="1.7553339672564561E-2"/>
                  <c:y val="6.999065656565656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327-4E84-BAE2-0CD78FA4B4B4}"/>
                </c:ext>
              </c:extLst>
            </c:dLbl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Počty_Objemy_dle_PF!$A$111:$A$118</c:f>
              <c:strCache>
                <c:ptCount val="7"/>
                <c:pt idx="0">
                  <c:v>Obec</c:v>
                </c:pt>
                <c:pt idx="1">
                  <c:v>SVJ</c:v>
                </c:pt>
                <c:pt idx="2">
                  <c:v>Kraj</c:v>
                </c:pt>
                <c:pt idx="3">
                  <c:v>NNO</c:v>
                </c:pt>
                <c:pt idx="4">
                  <c:v>Soukromý sektor</c:v>
                </c:pt>
                <c:pt idx="5">
                  <c:v>Státní příjemci</c:v>
                </c:pt>
                <c:pt idx="6">
                  <c:v>Církevní instituce</c:v>
                </c:pt>
              </c:strCache>
            </c:strRef>
          </c:cat>
          <c:val>
            <c:numRef>
              <c:f>Počty_Objemy_dle_PF!$C$111:$C$118</c:f>
              <c:numCache>
                <c:formatCode>0%</c:formatCode>
                <c:ptCount val="7"/>
                <c:pt idx="0">
                  <c:v>0.52218212693695609</c:v>
                </c:pt>
                <c:pt idx="1">
                  <c:v>0.16652515389513903</c:v>
                </c:pt>
                <c:pt idx="2">
                  <c:v>0.11313946083634048</c:v>
                </c:pt>
                <c:pt idx="3">
                  <c:v>7.3657397580131609E-2</c:v>
                </c:pt>
                <c:pt idx="4">
                  <c:v>7.5567819995754612E-2</c:v>
                </c:pt>
                <c:pt idx="5">
                  <c:v>2.4941625981744854E-2</c:v>
                </c:pt>
                <c:pt idx="6">
                  <c:v>2.3986414773933349E-2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27-4E84-BAE2-0CD78FA4B4B4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3071958398059755"/>
          <c:y val="0.20015959595959595"/>
          <c:w val="0.24716476000901688"/>
          <c:h val="0.656943181818181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200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1" dirty="0">
                <a:solidFill>
                  <a:schemeClr val="tx2">
                    <a:lumMod val="50000"/>
                  </a:schemeClr>
                </a:solidFill>
              </a:rPr>
              <a:t>Objem</a:t>
            </a:r>
            <a:r>
              <a:rPr lang="cs-CZ" b="1" baseline="0" dirty="0">
                <a:solidFill>
                  <a:schemeClr val="tx2">
                    <a:lumMod val="50000"/>
                  </a:schemeClr>
                </a:solidFill>
              </a:rPr>
              <a:t> EFRR podpořených projektů dle typu příjemce</a:t>
            </a:r>
          </a:p>
          <a:p>
            <a:pPr>
              <a:defRPr b="1">
                <a:solidFill>
                  <a:schemeClr val="tx2">
                    <a:lumMod val="50000"/>
                  </a:schemeClr>
                </a:solidFill>
              </a:defRPr>
            </a:pPr>
            <a:r>
              <a:rPr lang="cs-CZ" sz="800" b="1" i="1" baseline="0" dirty="0">
                <a:solidFill>
                  <a:schemeClr val="tx2">
                    <a:lumMod val="50000"/>
                  </a:schemeClr>
                </a:solidFill>
              </a:rPr>
              <a:t>(z objemu 115,66 mld. Kč)</a:t>
            </a:r>
            <a:endParaRPr lang="cs-CZ" sz="800" b="1" i="1" dirty="0">
              <a:solidFill>
                <a:schemeClr val="tx2">
                  <a:lumMod val="5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8969852635203971"/>
          <c:y val="0.16803459595959597"/>
          <c:w val="0.62303272062867998"/>
          <c:h val="0.82234419191919195"/>
        </c:manualLayout>
      </c:layout>
      <c:pieChart>
        <c:varyColors val="1"/>
        <c:ser>
          <c:idx val="0"/>
          <c:order val="0"/>
          <c:tx>
            <c:v>ObjemyPA</c:v>
          </c:tx>
          <c:dPt>
            <c:idx val="0"/>
            <c:bubble3D val="0"/>
            <c:spPr>
              <a:solidFill>
                <a:srgbClr val="1D70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5C8-4BC7-87E8-1F96833AF4BC}"/>
              </c:ext>
            </c:extLst>
          </c:dPt>
          <c:dPt>
            <c:idx val="1"/>
            <c:bubble3D val="0"/>
            <c:spPr>
              <a:solidFill>
                <a:srgbClr val="EA2E7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5C8-4BC7-87E8-1F96833AF4BC}"/>
              </c:ext>
            </c:extLst>
          </c:dPt>
          <c:dPt>
            <c:idx val="2"/>
            <c:bubble3D val="0"/>
            <c:spPr>
              <a:solidFill>
                <a:srgbClr val="8DC63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5C8-4BC7-87E8-1F96833AF4BC}"/>
              </c:ext>
            </c:extLst>
          </c:dPt>
          <c:dPt>
            <c:idx val="3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5C8-4BC7-87E8-1F96833AF4BC}"/>
              </c:ext>
            </c:extLst>
          </c:dPt>
          <c:dPt>
            <c:idx val="4"/>
            <c:bubble3D val="0"/>
            <c:spPr>
              <a:solidFill>
                <a:srgbClr val="00B19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5C8-4BC7-87E8-1F96833AF4BC}"/>
              </c:ext>
            </c:extLst>
          </c:dPt>
          <c:dPt>
            <c:idx val="5"/>
            <c:bubble3D val="0"/>
            <c:spPr>
              <a:solidFill>
                <a:srgbClr val="783B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5C8-4BC7-87E8-1F96833AF4BC}"/>
              </c:ext>
            </c:extLst>
          </c:dPt>
          <c:dPt>
            <c:idx val="6"/>
            <c:bubble3D val="0"/>
            <c:spPr>
              <a:solidFill>
                <a:srgbClr val="87878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15C8-4BC7-87E8-1F96833AF4BC}"/>
              </c:ext>
            </c:extLst>
          </c:dPt>
          <c:dLbls>
            <c:numFmt formatCode="0\ 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Počty_Objemy_dle_PF!$A$123:$A$130</c:f>
              <c:strCache>
                <c:ptCount val="7"/>
                <c:pt idx="0">
                  <c:v>Kraj</c:v>
                </c:pt>
                <c:pt idx="1">
                  <c:v>Obec</c:v>
                </c:pt>
                <c:pt idx="2">
                  <c:v>Státní příjemci</c:v>
                </c:pt>
                <c:pt idx="3">
                  <c:v>Soukromý sektor</c:v>
                </c:pt>
                <c:pt idx="4">
                  <c:v>NNO</c:v>
                </c:pt>
                <c:pt idx="5">
                  <c:v>Církevní instituce</c:v>
                </c:pt>
                <c:pt idx="6">
                  <c:v>SVJ</c:v>
                </c:pt>
              </c:strCache>
            </c:strRef>
          </c:cat>
          <c:val>
            <c:numRef>
              <c:f>Počty_Objemy_dle_PF!$C$123:$C$130</c:f>
              <c:numCache>
                <c:formatCode>0%</c:formatCode>
                <c:ptCount val="7"/>
                <c:pt idx="0">
                  <c:v>0.34791735927866663</c:v>
                </c:pt>
                <c:pt idx="1">
                  <c:v>0.29656053375020641</c:v>
                </c:pt>
                <c:pt idx="2">
                  <c:v>0.1327474130756201</c:v>
                </c:pt>
                <c:pt idx="3">
                  <c:v>0.11539936135300402</c:v>
                </c:pt>
                <c:pt idx="4">
                  <c:v>4.4865714243531724E-2</c:v>
                </c:pt>
                <c:pt idx="5">
                  <c:v>3.3192693235248136E-2</c:v>
                </c:pt>
                <c:pt idx="6">
                  <c:v>2.931692506372293E-2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5C8-4BC7-87E8-1F96833AF4BC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8-41FE-B5AA-A9D21AD9A98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486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42386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54389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6132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7161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Upravit, ale nemáme</a:t>
            </a:r>
            <a:r>
              <a:rPr lang="cs-CZ" baseline="0" dirty="0"/>
              <a:t> zdroj, je to jen obrázek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10.09.2020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ada.cz/cz/evropske-zalezitosti/aktualne/evropska-komise-vydala-country-report-2019-pro-cr-172142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microsoft.com/office/2007/relationships/hdphoto" Target="../media/hdphoto5.wd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microsoft.com/office/2007/relationships/hdphoto" Target="../media/hdphoto3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microsoft.com/office/2007/relationships/hdphoto" Target="../media/hdphoto2.wdp"/><Relationship Id="rId4" Type="http://schemas.microsoft.com/office/2007/relationships/hdphoto" Target="../media/hdphoto6.wdp"/><Relationship Id="rId9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1.sv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sv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0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6.sv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59.svg"/><Relationship Id="rId4" Type="http://schemas.openxmlformats.org/officeDocument/2006/relationships/image" Target="../media/image45.png"/><Relationship Id="rId9" Type="http://schemas.openxmlformats.org/officeDocument/2006/relationships/image" Target="../media/image63.sv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sv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svg"/><Relationship Id="rId5" Type="http://schemas.openxmlformats.org/officeDocument/2006/relationships/image" Target="../media/image55.png"/><Relationship Id="rId4" Type="http://schemas.openxmlformats.org/officeDocument/2006/relationships/image" Target="../media/image72.sv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svg"/><Relationship Id="rId5" Type="http://schemas.openxmlformats.org/officeDocument/2006/relationships/image" Target="../media/image58.png"/><Relationship Id="rId4" Type="http://schemas.openxmlformats.org/officeDocument/2006/relationships/image" Target="../media/image78.sv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svg"/><Relationship Id="rId7" Type="http://schemas.openxmlformats.org/officeDocument/2006/relationships/image" Target="../media/image91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89.svg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8.jpe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svg"/><Relationship Id="rId7" Type="http://schemas.openxmlformats.org/officeDocument/2006/relationships/image" Target="../media/image101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99.svg"/><Relationship Id="rId4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svg"/><Relationship Id="rId7" Type="http://schemas.openxmlformats.org/officeDocument/2006/relationships/image" Target="../media/image107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105.svg"/><Relationship Id="rId4" Type="http://schemas.openxmlformats.org/officeDocument/2006/relationships/image" Target="../media/image74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11.svg"/><Relationship Id="rId7" Type="http://schemas.openxmlformats.org/officeDocument/2006/relationships/image" Target="../media/image115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113.svg"/><Relationship Id="rId4" Type="http://schemas.openxmlformats.org/officeDocument/2006/relationships/image" Target="../media/image79.png"/><Relationship Id="rId9" Type="http://schemas.openxmlformats.org/officeDocument/2006/relationships/image" Target="../media/image117.sv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11.svg"/><Relationship Id="rId7" Type="http://schemas.openxmlformats.org/officeDocument/2006/relationships/image" Target="../media/image117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123.svg"/><Relationship Id="rId5" Type="http://schemas.openxmlformats.org/officeDocument/2006/relationships/image" Target="../media/image115.svg"/><Relationship Id="rId10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image" Target="../media/image113.sv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33.svg"/><Relationship Id="rId18" Type="http://schemas.openxmlformats.org/officeDocument/2006/relationships/image" Target="../media/image79.png"/><Relationship Id="rId3" Type="http://schemas.openxmlformats.org/officeDocument/2006/relationships/image" Target="../media/image32.svg"/><Relationship Id="rId21" Type="http://schemas.openxmlformats.org/officeDocument/2006/relationships/image" Target="../media/image117.svg"/><Relationship Id="rId7" Type="http://schemas.openxmlformats.org/officeDocument/2006/relationships/image" Target="../media/image74.svg"/><Relationship Id="rId12" Type="http://schemas.openxmlformats.org/officeDocument/2006/relationships/image" Target="../media/image95.png"/><Relationship Id="rId17" Type="http://schemas.openxmlformats.org/officeDocument/2006/relationships/image" Target="../media/image136.svg"/><Relationship Id="rId2" Type="http://schemas.openxmlformats.org/officeDocument/2006/relationships/image" Target="../media/image91.png"/><Relationship Id="rId16" Type="http://schemas.openxmlformats.org/officeDocument/2006/relationships/image" Target="../media/image97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45.svg"/><Relationship Id="rId5" Type="http://schemas.openxmlformats.org/officeDocument/2006/relationships/image" Target="../media/image30.svg"/><Relationship Id="rId15" Type="http://schemas.openxmlformats.org/officeDocument/2006/relationships/image" Target="../media/image72.svg"/><Relationship Id="rId23" Type="http://schemas.openxmlformats.org/officeDocument/2006/relationships/image" Target="../media/image111.svg"/><Relationship Id="rId10" Type="http://schemas.openxmlformats.org/officeDocument/2006/relationships/image" Target="../media/image94.png"/><Relationship Id="rId19" Type="http://schemas.openxmlformats.org/officeDocument/2006/relationships/image" Target="../media/image113.svg"/><Relationship Id="rId4" Type="http://schemas.openxmlformats.org/officeDocument/2006/relationships/image" Target="../media/image92.png"/><Relationship Id="rId9" Type="http://schemas.openxmlformats.org/officeDocument/2006/relationships/image" Target="../media/image115.svg"/><Relationship Id="rId14" Type="http://schemas.openxmlformats.org/officeDocument/2006/relationships/image" Target="../media/image96.png"/><Relationship Id="rId22" Type="http://schemas.openxmlformats.org/officeDocument/2006/relationships/image" Target="../media/image78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sv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1.svg"/><Relationship Id="rId5" Type="http://schemas.openxmlformats.org/officeDocument/2006/relationships/image" Target="../media/image100.png"/><Relationship Id="rId4" Type="http://schemas.openxmlformats.org/officeDocument/2006/relationships/image" Target="../media/image139.sv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47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45.sv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311775" y="4967057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10. 9. 2020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Ústí nad Labem</a:t>
            </a: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12:00 – 12:30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12:30 – 13:00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13:00 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2021 - 2027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 lnSpcReduction="10000"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Fondu pro spravedlivou transformaci (JTF) z ledna 2020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Zpráva o ČR 2019 -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Další významné fondy ovlivňující přípravu 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IROP 2021 </a:t>
            </a:r>
            <a:r>
              <a:rPr lang="cs-CZ" sz="3200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</a:t>
            </a:r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2027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5" y="1327780"/>
            <a:ext cx="7766621" cy="4509494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REACT-EU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1 mld. EUR do IROP 2014 – 2020 (nová prioritní osa; nutnost témat v  reakci na následky COVID-19; v současné době se o nich vyjednává s EK - UV č. 811/2020 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RRF (Fond Obnovy)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Cca 7,3 mld. EUR na „reformní témata“ (dotace</a:t>
            </a:r>
            <a:r>
              <a:rPr lang="en-US" sz="1700" dirty="0">
                <a:solidFill>
                  <a:schemeClr val="tx2">
                    <a:lumMod val="50000"/>
                  </a:schemeClr>
                </a:solidFill>
              </a:rPr>
              <a:t>&amp;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půjčky); řídí MPO; v současné době probíhá příprava Národního plánu obnovy</a:t>
            </a:r>
          </a:p>
          <a:p>
            <a:pPr marL="0" indent="0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JTF (Fond spravedlivé transformace)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>
                <a:solidFill>
                  <a:schemeClr val="tx2">
                    <a:lumMod val="50000"/>
                  </a:schemeClr>
                </a:solidFill>
              </a:rPr>
              <a:t>Cca 1,6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mld. EUR pro „uhelné regiony“; příprava tzv. plánů a mechanismu transformace (MMR); implementace prostřednictvím samostatného OP (bude řídit MŽP)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73472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174230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083234"/>
              </p:ext>
            </p:extLst>
          </p:nvPr>
        </p:nvGraphicFramePr>
        <p:xfrm>
          <a:off x="804183" y="1298748"/>
          <a:ext cx="7535635" cy="4741316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9558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(nové)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43503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regiony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– Ústecký a Karlovarský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30367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Zpráva o České republice 2019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164321"/>
            <a:ext cx="7899344" cy="5155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Pracovní dokument útvarů Komise, zveřejněn v únoru 2019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Příloha D Investiční pokyny k financování politiky soudržnosti v období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2021-2027 pro ČR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Předběžná stanoviska útvarů Komise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https://www.vlada.cz/cz/evropske-zalezitosti/aktualne/evropska-komise-vydala-country-report-2019-pro-cr-172142/</a:t>
            </a:r>
            <a:r>
              <a:rPr lang="cs-CZ" altLang="cs-CZ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 pro dialog mezi ČR a EK pro plánování fondů politiky soudržnosti (EFRR, FS, ESF+, JTF)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endParaRPr lang="cs-CZ" alt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ve zprávě chybí ve vztahu k IROP?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chemeClr val="tx2"/>
              </a:buClr>
            </a:pPr>
            <a:r>
              <a:rPr lang="cs-CZ" alt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 nezmiňuje IZS, cestovní ruch a kulturní dědictví.</a:t>
            </a:r>
          </a:p>
          <a:p>
            <a:pPr lvl="1"/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734015050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(vyhlášeno VŘ)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63346"/>
            <a:ext cx="7886700" cy="19540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8787069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Příjemci podpory v IROP 2014-2020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19" name="Graf 18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1440804"/>
              </p:ext>
            </p:extLst>
          </p:nvPr>
        </p:nvGraphicFramePr>
        <p:xfrm>
          <a:off x="628651" y="1683800"/>
          <a:ext cx="4759778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Graf 19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1172945"/>
              </p:ext>
            </p:extLst>
          </p:nvPr>
        </p:nvGraphicFramePr>
        <p:xfrm>
          <a:off x="4264681" y="1683800"/>
          <a:ext cx="5226825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2966754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634141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25183337-E9AC-1245-BDB5-FB7AF6C8B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858" y="3875931"/>
            <a:ext cx="2682281" cy="2682281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AB48E90-B506-E54B-9E61-49CB08CF04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105" y="3550952"/>
            <a:ext cx="3078621" cy="307862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1193" y="114979"/>
            <a:ext cx="8670980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Ústeckém kraji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731658" y="6337011"/>
            <a:ext cx="55125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pic>
        <p:nvPicPr>
          <p:cNvPr id="20" name="Obrázek 19" descr="Obsah obrázku mapa&#10;&#10;Popis byl vytvořen automaticky">
            <a:extLst>
              <a:ext uri="{FF2B5EF4-FFF2-40B4-BE49-F238E27FC236}">
                <a16:creationId xmlns:a16="http://schemas.microsoft.com/office/drawing/2014/main" id="{15963EEC-E9DA-4424-8601-820C064662D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" y="3181576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Obrázek 22" descr="Obsah obrázku mapa&#10;&#10;Popis byl vytvořen automaticky">
            <a:extLst>
              <a:ext uri="{FF2B5EF4-FFF2-40B4-BE49-F238E27FC236}">
                <a16:creationId xmlns:a16="http://schemas.microsoft.com/office/drawing/2014/main" id="{67541311-6C85-413A-A347-5CB25BB86B0A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800" y="3181576"/>
            <a:ext cx="2083263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66E1C219-378D-48F5-9F37-D81323380AEC}"/>
              </a:ext>
            </a:extLst>
          </p:cNvPr>
          <p:cNvSpPr txBox="1"/>
          <p:nvPr/>
        </p:nvSpPr>
        <p:spPr>
          <a:xfrm>
            <a:off x="1198584" y="3673966"/>
            <a:ext cx="1559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797 bytů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45285BB5-F283-4D12-9151-66DF6D654D77}"/>
              </a:ext>
            </a:extLst>
          </p:cNvPr>
          <p:cNvSpPr txBox="1"/>
          <p:nvPr/>
        </p:nvSpPr>
        <p:spPr>
          <a:xfrm>
            <a:off x="4940867" y="3673966"/>
            <a:ext cx="1438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585 km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4838878" y="4772433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6 %</a:t>
            </a:r>
          </a:p>
        </p:txBody>
      </p:sp>
      <p:sp>
        <p:nvSpPr>
          <p:cNvPr id="37" name="TextovéPole 36">
            <a:extLst>
              <a:ext uri="{FF2B5EF4-FFF2-40B4-BE49-F238E27FC236}">
                <a16:creationId xmlns:a16="http://schemas.microsoft.com/office/drawing/2014/main" id="{213E6FB1-A520-4721-BDFE-81B82DBE75B8}"/>
              </a:ext>
            </a:extLst>
          </p:cNvPr>
          <p:cNvSpPr txBox="1"/>
          <p:nvPr/>
        </p:nvSpPr>
        <p:spPr>
          <a:xfrm>
            <a:off x="680057" y="4751709"/>
            <a:ext cx="20079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11 %</a:t>
            </a:r>
          </a:p>
        </p:txBody>
      </p:sp>
      <p:sp>
        <p:nvSpPr>
          <p:cNvPr id="40" name="TextovéPole 39">
            <a:extLst>
              <a:ext uri="{FF2B5EF4-FFF2-40B4-BE49-F238E27FC236}">
                <a16:creationId xmlns:a16="http://schemas.microsoft.com/office/drawing/2014/main" id="{2AEBF25A-2E2A-4902-A495-BB1605DDA4A4}"/>
              </a:ext>
            </a:extLst>
          </p:cNvPr>
          <p:cNvSpPr txBox="1"/>
          <p:nvPr/>
        </p:nvSpPr>
        <p:spPr>
          <a:xfrm>
            <a:off x="4544845" y="1420391"/>
            <a:ext cx="26397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Celková délka rekonstruovaných nebo modernizovaných silnic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CF3A9A42-E175-4672-83A5-D8304EE0BD2C}"/>
              </a:ext>
            </a:extLst>
          </p:cNvPr>
          <p:cNvSpPr txBox="1"/>
          <p:nvPr/>
        </p:nvSpPr>
        <p:spPr>
          <a:xfrm>
            <a:off x="2198899" y="5126027"/>
            <a:ext cx="13837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 bytů</a:t>
            </a:r>
          </a:p>
        </p:txBody>
      </p:sp>
      <p:sp>
        <p:nvSpPr>
          <p:cNvPr id="33" name="TextovéPole 32">
            <a:extLst>
              <a:ext uri="{FF2B5EF4-FFF2-40B4-BE49-F238E27FC236}">
                <a16:creationId xmlns:a16="http://schemas.microsoft.com/office/drawing/2014/main" id="{4D1DD87C-0105-47B6-8FCF-93C9F22FCC16}"/>
              </a:ext>
            </a:extLst>
          </p:cNvPr>
          <p:cNvSpPr txBox="1"/>
          <p:nvPr/>
        </p:nvSpPr>
        <p:spPr>
          <a:xfrm>
            <a:off x="6229949" y="5153752"/>
            <a:ext cx="17712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km</a:t>
            </a:r>
          </a:p>
        </p:txBody>
      </p:sp>
      <p:sp>
        <p:nvSpPr>
          <p:cNvPr id="38" name="TextovéPole 37">
            <a:extLst>
              <a:ext uri="{FF2B5EF4-FFF2-40B4-BE49-F238E27FC236}">
                <a16:creationId xmlns:a16="http://schemas.microsoft.com/office/drawing/2014/main" id="{DAE21E94-1C3C-427B-8FEE-AA61ACA01195}"/>
              </a:ext>
            </a:extLst>
          </p:cNvPr>
          <p:cNvSpPr txBox="1"/>
          <p:nvPr/>
        </p:nvSpPr>
        <p:spPr>
          <a:xfrm>
            <a:off x="476965" y="1174169"/>
            <a:ext cx="22855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podpořených bytů pro sociální bydlení</a:t>
            </a:r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7505F457-C04E-CE41-BDB8-2BF13AFC13E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300" y="1551743"/>
            <a:ext cx="2329478" cy="2329478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ED49F680-1A9E-A645-945D-406725B02911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6007491" y="960770"/>
            <a:ext cx="3398589" cy="3397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65044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>
            <a:extLst>
              <a:ext uri="{FF2B5EF4-FFF2-40B4-BE49-F238E27FC236}">
                <a16:creationId xmlns:a16="http://schemas.microsoft.com/office/drawing/2014/main" id="{B1AA6A9A-74F7-624E-9E61-636CB1534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45" y="3475371"/>
            <a:ext cx="3078621" cy="3078621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8B3A43B2-3294-6441-9D54-6E4EB90A2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900" y="3517332"/>
            <a:ext cx="3078621" cy="3078621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7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43382" y="92534"/>
            <a:ext cx="8687606" cy="1397797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cs-CZ" sz="3200" dirty="0"/>
              <a:t>Již zrealizováno v Ústeckém kraji z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686392" y="6351580"/>
            <a:ext cx="56758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Délka nově vybudovaných cyklostezek a cyklotras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640993" y="3612107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151 km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609469" y="3557666"/>
            <a:ext cx="129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666 vozidel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13 %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26587" y="5083907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km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588063" y="5056643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 vozidel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28009" y="1479403"/>
            <a:ext cx="259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nově pořízených vozidel pro veřejnou dopravu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84D41CD-7B35-FD48-ACF4-73FE4251FC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9228" y="1372547"/>
            <a:ext cx="2471760" cy="2471760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A433D9E5-CE11-324F-A9BB-3287DB65E110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163" y="852503"/>
            <a:ext cx="2624351" cy="262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6365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333903"/>
            <a:ext cx="7884858" cy="5932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b="1" dirty="0"/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využití dobré, ale i poučení ze špatná praxe výzev a realizace projektů v IROP, ROP a IOP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 stávající implementační struktury a odborných kapacit na MMR a CRR ČR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z důvodu N+3 (průběžné výzvy, tlak na vysokou připravenost projektů)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přehlednost informací 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a hodnocení projektů</a:t>
            </a:r>
          </a:p>
          <a:p>
            <a:pPr lvl="2">
              <a:buClr>
                <a:srgbClr val="1D70B8"/>
              </a:buClr>
            </a:pP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473560921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394220"/>
            <a:ext cx="7899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     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podmínek „nad povinný rámec“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Národní úroveň – Jednotný národní rámec (MMR-NOK)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Dokumentace pro žadatele a příjemce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text výzvy a obecná a specifická pravidla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Redukce povinných požadavků (dokladování, přílohy)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Včasná avíza výzev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Zjednodušené vykazování nákladů 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IROP 2021-2027 plánováno zavedení paušální sazby 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600" u="sng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určité vytipované kategorie nákladů (např. právní služby, odborné a znalecké posudky, administrace veřejných zakázek, výdaje na zpracování studie proveditelnosti, na publicitu)</a:t>
            </a:r>
          </a:p>
        </p:txBody>
      </p:sp>
    </p:spTree>
    <p:extLst>
      <p:ext uri="{BB962C8B-B14F-4D97-AF65-F5344CB8AC3E}">
        <p14:creationId xmlns:p14="http://schemas.microsoft.com/office/powerpoint/2010/main" val="1072144316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720000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Otevřená témata v IROP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82217"/>
            <a:ext cx="7899344" cy="4447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kofinancování projektů ze státního rozpočtu 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Alokace pro jednotlivé aktivity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sociálnímu vyloučení 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Rozhraní s ostatními operačními programy</a:t>
            </a:r>
          </a:p>
          <a:p>
            <a:pPr marL="800100" lvl="1" indent="-342900">
              <a:lnSpc>
                <a:spcPct val="2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Nastavení indikátorové soustavy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57522885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E7E6E6">
                    <a:lumMod val="25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Martina Fišerová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732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43539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Návrh priorit IROP 2021 - 2027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27014" y="1125040"/>
            <a:ext cx="7899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074938"/>
              </p:ext>
            </p:extLst>
          </p:nvPr>
        </p:nvGraphicFramePr>
        <p:xfrm>
          <a:off x="792480" y="1318492"/>
          <a:ext cx="7578436" cy="457505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427871">
                  <a:extLst>
                    <a:ext uri="{9D8B030D-6E8A-4147-A177-3AD203B41FA5}">
                      <a16:colId xmlns:a16="http://schemas.microsoft.com/office/drawing/2014/main" val="3421724118"/>
                    </a:ext>
                  </a:extLst>
                </a:gridCol>
                <a:gridCol w="4596828">
                  <a:extLst>
                    <a:ext uri="{9D8B030D-6E8A-4147-A177-3AD203B41FA5}">
                      <a16:colId xmlns:a16="http://schemas.microsoft.com/office/drawing/2014/main" val="1891220431"/>
                    </a:ext>
                  </a:extLst>
                </a:gridCol>
                <a:gridCol w="1553737">
                  <a:extLst>
                    <a:ext uri="{9D8B030D-6E8A-4147-A177-3AD203B41FA5}">
                      <a16:colId xmlns:a16="http://schemas.microsoft.com/office/drawing/2014/main" val="934482360"/>
                    </a:ext>
                  </a:extLst>
                </a:gridCol>
              </a:tblGrid>
              <a:tr h="502144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Název</a:t>
                      </a:r>
                      <a:r>
                        <a:rPr lang="cs-C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priority </a:t>
                      </a:r>
                      <a:endParaRPr lang="cs-C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 politiky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763492234"/>
                  </a:ext>
                </a:extLst>
              </a:tr>
              <a:tr h="511941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1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výkonu veřejné správy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40386708"/>
                  </a:ext>
                </a:extLst>
              </a:tr>
              <a:tr h="7942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2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 městské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mobility, revitalizace měst a obcí, ochrana obyvatelstva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9141711"/>
                  </a:ext>
                </a:extLst>
              </a:tr>
              <a:tr h="6777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3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Rozvoj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dopravní infrastruktury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39384018"/>
                  </a:ext>
                </a:extLst>
              </a:tr>
              <a:tr h="9388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4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Zlepšení kvality a dostupnosti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sociálních a zdravotních služeb, </a:t>
                      </a:r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vzdělávací infrastruktury a </a:t>
                      </a:r>
                    </a:p>
                    <a:p>
                      <a:r>
                        <a:rPr lang="cs-CZ" sz="1600" b="0" i="0" u="none" strike="noStrike" cap="none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rozvoj kulturního dědictví</a:t>
                      </a:r>
                    </a:p>
                    <a:p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15753029"/>
                  </a:ext>
                </a:extLst>
              </a:tr>
              <a:tr h="10221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Priorita 5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Komunitně vedený místní rozvoj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759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7726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klinický a informační systém nemocnice (klinický modul, zobrazovací modul, laboratorní modul, lékárna, stravovací provoz, ekonomický informační systém, komunikace s pojišťovnou, výměna dat mezi různými poskytovateli zdravotních služeb….)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pořízení prostorových dat a dalších datových fondů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informačních systémů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(fyzická ochrana serverů; 	antivirus; systém pro sledování síťového provozu; filtrování komunikace 	zvenčí či zevnitř; nástroje pro vyhodnocování systémových záznamů; 	ověřování identity uživatelů; šifrovací prostředky)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Operačním programem Životní prostředí: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projekty 	zaměřeny jen na zeleň, vodní plochy a hospodaření s vodou (bez mobiliáře 	a komplexních technických úprav); v IROP komplexní projekty – zeleň a 	voda 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5" y="1513803"/>
            <a:ext cx="7886700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ZŠ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komunitní tělocvičny a 	sportovní hřiště; rozvod a zabezpečení internetu v budově školy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mládeže; modernizace prostor 	školní družiny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	funkcí, polohovací elektrická lůžka, chodítka, antidekubitní matrace,  	zvedáky do vany…)</a:t>
            </a: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0997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0997" y="451430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lůžkového hospice nebo mobilního 	paliativního týmu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(lineární urychlovač, RTG simulátor apod.)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zdravotně-sociální péče v perinatologii a gerontologii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(ultrazvukové a sonografické přístroje, 	polohovací lůžka, ventilátory, rehabilitační pomůcky apod.)</a:t>
            </a:r>
          </a:p>
        </p:txBody>
      </p:sp>
      <p:pic>
        <p:nvPicPr>
          <p:cNvPr id="5" name="Grafický objekt 4" descr="Stetoskop">
            <a:extLst>
              <a:ext uri="{FF2B5EF4-FFF2-40B4-BE49-F238E27FC236}">
                <a16:creationId xmlns:a16="http://schemas.microsoft.com/office/drawing/2014/main" id="{FF66B22E-6FA0-47AD-A0C5-18A57F933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1686" y="3885036"/>
            <a:ext cx="389122" cy="389122"/>
          </a:xfrm>
          <a:prstGeom prst="rect">
            <a:avLst/>
          </a:prstGeom>
        </p:spPr>
      </p:pic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13557" y="1575658"/>
            <a:ext cx="387251" cy="387251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3557" y="2858031"/>
            <a:ext cx="387251" cy="3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Indikativní seznam UNESCO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(individuální projekty),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národní kulturní památky + kulturní památky + Indikativní seznam UNESCO    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(ITI projekty)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krajská, státní a obecní muzea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knihovny vykonávající regionální funkce a základní knihovny 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parky u památek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Turistická informační centra, budování turistických tras, záchytná parkoviště, 	naučné stezky, navigační systémy měst a obcí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9278" y="2208215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88115" y="3035271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18795" y="3577747"/>
            <a:ext cx="262188" cy="262188"/>
          </a:xfrm>
          <a:prstGeom prst="rect">
            <a:avLst/>
          </a:prstGeom>
        </p:spPr>
      </p:pic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89313" y="5190829"/>
            <a:ext cx="420756" cy="4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14830" y="4416809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25231" y="5313840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02835" y="3849086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semafory) 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CLLD. 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58049"/>
              </p:ext>
            </p:extLst>
          </p:nvPr>
        </p:nvGraphicFramePr>
        <p:xfrm>
          <a:off x="466637" y="104151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102096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4808"/>
              </p:ext>
            </p:extLst>
          </p:nvPr>
        </p:nvGraphicFramePr>
        <p:xfrm>
          <a:off x="843910" y="1187769"/>
          <a:ext cx="7456181" cy="49252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71161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4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7369325"/>
              </p:ext>
            </p:extLst>
          </p:nvPr>
        </p:nvGraphicFramePr>
        <p:xfrm>
          <a:off x="493939" y="903514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</a:t>
            </a:r>
            <a:r>
              <a:rPr lang="cs-CZ" sz="3200" b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2952</TotalTime>
  <Words>4301</Words>
  <Application>Microsoft Office PowerPoint</Application>
  <PresentationFormat>Předvádění na obrazovce (4:3)</PresentationFormat>
  <Paragraphs>629</Paragraphs>
  <Slides>82</Slides>
  <Notes>23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82</vt:i4>
      </vt:variant>
    </vt:vector>
  </HeadingPairs>
  <TitlesOfParts>
    <vt:vector size="89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   Legislativa pro období 2021 - 2027</vt:lpstr>
      <vt:lpstr>   Další významné fondy ovlivňující přípravu  IROP 2021 - 2027</vt:lpstr>
      <vt:lpstr>Klíčové změny pro období 2021+</vt:lpstr>
      <vt:lpstr>Cíle politiky</vt:lpstr>
      <vt:lpstr>Nové míry spolufinancování</vt:lpstr>
      <vt:lpstr>Prezentace aplikace PowerPoint</vt:lpstr>
      <vt:lpstr>Tematická koncentrace v Evropském fondu pro regionální rozvoj </vt:lpstr>
      <vt:lpstr>Příprava programů po roce 2020 na národní úrovni </vt:lpstr>
      <vt:lpstr>Architektura období 2021+ </vt:lpstr>
      <vt:lpstr>Příjemci podpory v IROP 2014-2020</vt:lpstr>
      <vt:lpstr>Obce jako příjemci podpory v IROP</vt:lpstr>
      <vt:lpstr>Podpora IROP v krajích</vt:lpstr>
      <vt:lpstr>Již zrealizováno v Ústeckém kraji z IROP</vt:lpstr>
      <vt:lpstr>Již zrealizováno v Ústeckém kraji z IROP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Martina Fišerová Řídicí orgán IROP, MMR</vt:lpstr>
      <vt:lpstr>Prezentace aplikace PowerPoint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Sodomková Michaela</cp:lastModifiedBy>
  <cp:revision>99</cp:revision>
  <cp:lastPrinted>2020-08-31T07:49:39Z</cp:lastPrinted>
  <dcterms:created xsi:type="dcterms:W3CDTF">2020-03-04T11:03:47Z</dcterms:created>
  <dcterms:modified xsi:type="dcterms:W3CDTF">2020-09-10T11:27:03Z</dcterms:modified>
</cp:coreProperties>
</file>