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7"/>
  </p:notesMasterIdLst>
  <p:sldIdLst>
    <p:sldId id="256" r:id="rId2"/>
    <p:sldId id="283" r:id="rId3"/>
    <p:sldId id="285" r:id="rId4"/>
    <p:sldId id="276" r:id="rId5"/>
    <p:sldId id="277" r:id="rId6"/>
    <p:sldId id="278" r:id="rId7"/>
    <p:sldId id="287" r:id="rId8"/>
    <p:sldId id="286" r:id="rId9"/>
    <p:sldId id="288" r:id="rId10"/>
    <p:sldId id="293" r:id="rId11"/>
    <p:sldId id="289" r:id="rId12"/>
    <p:sldId id="290" r:id="rId13"/>
    <p:sldId id="291" r:id="rId14"/>
    <p:sldId id="292" r:id="rId15"/>
    <p:sldId id="258" r:id="rId16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D70B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31" d="100"/>
          <a:sy n="131" d="100"/>
        </p:scale>
        <p:origin x="1026" y="12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7" Type="http://schemas.microsoft.com/office/2015/10/relationships/revisionInfo" Target="revisionInfo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61D0AC-43AB-41D4-86E8-17FEADBDF08C}" type="datetimeFigureOut">
              <a:rPr lang="cs-CZ" smtClean="0"/>
              <a:t>23.04.2018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18AEC34-F7C9-4DC8-A740-BE07CA30570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33121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09803C-109F-484A-83D6-FFACFBED6390}" type="datetimeFigureOut">
              <a:rPr lang="cs-CZ" smtClean="0"/>
              <a:t>23.04.2018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E5F6C0-4E17-4BB5-911A-51F62883F08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119599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09803C-109F-484A-83D6-FFACFBED6390}" type="datetimeFigureOut">
              <a:rPr lang="cs-CZ" smtClean="0"/>
              <a:t>23.04.2018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E5F6C0-4E17-4BB5-911A-51F62883F08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387822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09803C-109F-484A-83D6-FFACFBED6390}" type="datetimeFigureOut">
              <a:rPr lang="cs-CZ" smtClean="0"/>
              <a:t>23.04.2018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E5F6C0-4E17-4BB5-911A-51F62883F08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103883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09803C-109F-484A-83D6-FFACFBED6390}" type="datetimeFigureOut">
              <a:rPr lang="cs-CZ" smtClean="0"/>
              <a:t>23.04.2018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E5F6C0-4E17-4BB5-911A-51F62883F08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155442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09803C-109F-484A-83D6-FFACFBED6390}" type="datetimeFigureOut">
              <a:rPr lang="cs-CZ" smtClean="0"/>
              <a:t>23.04.2018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E5F6C0-4E17-4BB5-911A-51F62883F08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011539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09803C-109F-484A-83D6-FFACFBED6390}" type="datetimeFigureOut">
              <a:rPr lang="cs-CZ" smtClean="0"/>
              <a:t>23.04.2018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E5F6C0-4E17-4BB5-911A-51F62883F08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634001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09803C-109F-484A-83D6-FFACFBED6390}" type="datetimeFigureOut">
              <a:rPr lang="cs-CZ" smtClean="0"/>
              <a:t>23.04.2018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E5F6C0-4E17-4BB5-911A-51F62883F08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633436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09803C-109F-484A-83D6-FFACFBED6390}" type="datetimeFigureOut">
              <a:rPr lang="cs-CZ" smtClean="0"/>
              <a:t>23.04.2018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E5F6C0-4E17-4BB5-911A-51F62883F08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86792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09803C-109F-484A-83D6-FFACFBED6390}" type="datetimeFigureOut">
              <a:rPr lang="cs-CZ" smtClean="0"/>
              <a:t>23.04.2018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E5F6C0-4E17-4BB5-911A-51F62883F08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825765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09803C-109F-484A-83D6-FFACFBED6390}" type="datetimeFigureOut">
              <a:rPr lang="cs-CZ" smtClean="0"/>
              <a:t>23.04.2018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E5F6C0-4E17-4BB5-911A-51F62883F08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574677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09803C-109F-484A-83D6-FFACFBED6390}" type="datetimeFigureOut">
              <a:rPr lang="cs-CZ" smtClean="0"/>
              <a:t>23.04.2018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E5F6C0-4E17-4BB5-911A-51F62883F08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772655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09803C-109F-484A-83D6-FFACFBED6390}" type="datetimeFigureOut">
              <a:rPr lang="cs-CZ" smtClean="0"/>
              <a:t>23.04.2018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E5F6C0-4E17-4BB5-911A-51F62883F08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897811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5.emf"/><Relationship Id="rId4" Type="http://schemas.openxmlformats.org/officeDocument/2006/relationships/package" Target="../embeddings/List_aplikace_Microsoft_Excel.xlsx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Obrázek 7">
            <a:extLst>
              <a:ext uri="{FF2B5EF4-FFF2-40B4-BE49-F238E27FC236}">
                <a16:creationId xmlns:a16="http://schemas.microsoft.com/office/drawing/2014/main" id="{EEB3DD6F-1990-4F9C-AFEC-09F142246C48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1073" y="953006"/>
            <a:ext cx="1899745" cy="1814273"/>
          </a:xfrm>
          <a:prstGeom prst="rect">
            <a:avLst/>
          </a:prstGeom>
        </p:spPr>
      </p:pic>
      <p:sp>
        <p:nvSpPr>
          <p:cNvPr id="9" name="TextovéPole 8">
            <a:extLst>
              <a:ext uri="{FF2B5EF4-FFF2-40B4-BE49-F238E27FC236}">
                <a16:creationId xmlns:a16="http://schemas.microsoft.com/office/drawing/2014/main" id="{A43E6383-5D61-495C-A034-7F3FD91FB32D}"/>
              </a:ext>
            </a:extLst>
          </p:cNvPr>
          <p:cNvSpPr txBox="1"/>
          <p:nvPr/>
        </p:nvSpPr>
        <p:spPr>
          <a:xfrm>
            <a:off x="0" y="2767280"/>
            <a:ext cx="9144000" cy="10464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3200" b="1" dirty="0" smtClean="0">
                <a:solidFill>
                  <a:srgbClr val="1D70B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Seminář pro žadatele výzvy č. 79 a 80 IROP</a:t>
            </a:r>
          </a:p>
          <a:p>
            <a:pPr algn="ctr"/>
            <a:r>
              <a:rPr lang="cs-CZ" sz="3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„Sociální bydlení II.“</a:t>
            </a:r>
            <a:endParaRPr lang="cs-CZ" sz="30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C2115800-D8FF-4C42-AF18-23745C15C9E7}"/>
              </a:ext>
            </a:extLst>
          </p:cNvPr>
          <p:cNvSpPr txBox="1"/>
          <p:nvPr/>
        </p:nvSpPr>
        <p:spPr>
          <a:xfrm>
            <a:off x="3226266" y="4707451"/>
            <a:ext cx="2691468" cy="10464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Datum: </a:t>
            </a:r>
            <a:r>
              <a:rPr lang="cs-CZ" sz="15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23</a:t>
            </a:r>
            <a:r>
              <a:rPr lang="cs-CZ" sz="15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cs-CZ" sz="15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04. </a:t>
            </a:r>
            <a:r>
              <a:rPr lang="cs-CZ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2018</a:t>
            </a:r>
          </a:p>
          <a:p>
            <a:pPr algn="ctr"/>
            <a:r>
              <a:rPr lang="cs-CZ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Místo: </a:t>
            </a:r>
            <a:r>
              <a:rPr lang="cs-CZ" sz="1600" dirty="0"/>
              <a:t>Václavské nám. 833/31, Praha 1</a:t>
            </a:r>
            <a:endParaRPr lang="cs-CZ" sz="1500" dirty="0" smtClean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cs-CZ" sz="15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Ing. </a:t>
            </a:r>
            <a:r>
              <a:rPr lang="cs-CZ" sz="150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Aneta </a:t>
            </a:r>
            <a:r>
              <a:rPr lang="cs-CZ" sz="15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</a:t>
            </a:r>
            <a:r>
              <a:rPr lang="cs-CZ" sz="150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orčiánová</a:t>
            </a:r>
            <a:endParaRPr lang="cs-CZ" sz="15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4373" y="102711"/>
            <a:ext cx="1172100" cy="1331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210749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0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Podmínky nájmu </a:t>
            </a:r>
            <a:endParaRPr lang="cs-CZ" sz="30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50273" y="1607911"/>
            <a:ext cx="8001544" cy="4470672"/>
          </a:xfrm>
        </p:spPr>
        <p:txBody>
          <a:bodyPr>
            <a:noAutofit/>
          </a:bodyPr>
          <a:lstStyle/>
          <a:p>
            <a:r>
              <a:rPr lang="cs-CZ" sz="2500" dirty="0" smtClean="0"/>
              <a:t>Uzavření nájemní smlouvy – pouze s osobou z cílové skupiny;</a:t>
            </a:r>
          </a:p>
          <a:p>
            <a:r>
              <a:rPr lang="cs-CZ" sz="2500" dirty="0" smtClean="0"/>
              <a:t>Splnění příjmového limitu (součet všech příjmů osob v domácnosti)</a:t>
            </a:r>
          </a:p>
          <a:p>
            <a:r>
              <a:rPr lang="cs-CZ" sz="2500" dirty="0" smtClean="0"/>
              <a:t>Osoby v domácnosti nesmí mít uzavřenou jinou nájemní smlouvu k bytu a nemá ve vlastnictví nebo spoluvlastnictví objekt k bydlení nebo ubytování;</a:t>
            </a:r>
          </a:p>
          <a:p>
            <a:r>
              <a:rPr lang="cs-CZ" sz="2500" dirty="0" smtClean="0"/>
              <a:t>Nájemní smlouva na dobu určitou min. 1 - max. 2 roky;</a:t>
            </a:r>
          </a:p>
          <a:p>
            <a:r>
              <a:rPr lang="cs-CZ" sz="2500" dirty="0" smtClean="0"/>
              <a:t>Prodloužení v případě splnění podmínek (příjem, vlastnictví);</a:t>
            </a:r>
          </a:p>
          <a:p>
            <a:r>
              <a:rPr lang="cs-CZ" sz="2500" dirty="0" smtClean="0"/>
              <a:t>Výše nájemného 57,5 Kč na 1 m</a:t>
            </a:r>
            <a:r>
              <a:rPr lang="cs-CZ" sz="2500" baseline="30000" dirty="0" smtClean="0"/>
              <a:t>2</a:t>
            </a:r>
            <a:r>
              <a:rPr lang="cs-CZ" sz="2500" dirty="0" smtClean="0"/>
              <a:t> .</a:t>
            </a:r>
          </a:p>
          <a:p>
            <a:endParaRPr lang="cs-CZ" sz="2500" dirty="0" smtClean="0"/>
          </a:p>
          <a:p>
            <a:endParaRPr lang="cs-CZ" sz="2500" dirty="0" smtClean="0"/>
          </a:p>
          <a:p>
            <a:endParaRPr lang="cs-CZ" sz="2500" dirty="0"/>
          </a:p>
        </p:txBody>
      </p:sp>
    </p:spTree>
    <p:extLst>
      <p:ext uri="{BB962C8B-B14F-4D97-AF65-F5344CB8AC3E}">
        <p14:creationId xmlns:p14="http://schemas.microsoft.com/office/powerpoint/2010/main" val="254242841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000" b="1" dirty="0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Sankce </a:t>
            </a:r>
            <a:endParaRPr lang="cs-CZ" sz="3000" b="1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85107" y="1538242"/>
            <a:ext cx="7886700" cy="4351338"/>
          </a:xfrm>
        </p:spPr>
        <p:txBody>
          <a:bodyPr>
            <a:normAutofit lnSpcReduction="10000"/>
          </a:bodyPr>
          <a:lstStyle/>
          <a:p>
            <a:r>
              <a:rPr lang="cs-CZ" dirty="0" smtClean="0"/>
              <a:t>Nesplnění nápravných opatření:</a:t>
            </a:r>
          </a:p>
          <a:p>
            <a:pPr marL="809625" indent="-452438">
              <a:buFont typeface="Wingdings" panose="05000000000000000000" pitchFamily="2" charset="2"/>
              <a:buChar char="Ø"/>
            </a:pPr>
            <a:r>
              <a:rPr lang="cs-CZ" dirty="0" smtClean="0"/>
              <a:t>1% max. 5 tis. Kč – nepředložení dokladů;</a:t>
            </a:r>
          </a:p>
          <a:p>
            <a:pPr marL="809625" indent="-452438">
              <a:buFont typeface="Wingdings" panose="05000000000000000000" pitchFamily="2" charset="2"/>
              <a:buChar char="Ø"/>
            </a:pPr>
            <a:r>
              <a:rPr lang="cs-CZ" dirty="0" smtClean="0"/>
              <a:t>Překročení limitu nájemného  1% – 10%;</a:t>
            </a:r>
          </a:p>
          <a:p>
            <a:pPr marL="809625" indent="-452438">
              <a:buFont typeface="Wingdings" panose="05000000000000000000" pitchFamily="2" charset="2"/>
              <a:buChar char="Ø"/>
            </a:pPr>
            <a:r>
              <a:rPr lang="cs-CZ" dirty="0" smtClean="0"/>
              <a:t>Ostatní méně závažné porušení – 0,5% max. 5 tis. Kč za každé porušení;</a:t>
            </a:r>
          </a:p>
          <a:p>
            <a:pPr marL="269875" indent="-269875"/>
            <a:r>
              <a:rPr lang="cs-CZ" dirty="0" smtClean="0"/>
              <a:t>Nájemní smlouva s jinou osobou než z cílové skupiny – poměrná část vyrovnávací platby odpovídající délce porušení;</a:t>
            </a:r>
          </a:p>
          <a:p>
            <a:pPr marL="269875" indent="-269875"/>
            <a:r>
              <a:rPr lang="cs-CZ" dirty="0" smtClean="0"/>
              <a:t> v případě prodlení s platbou – poplatek s prodlení ve výši 1‰ denně. 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82128883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000" b="1" dirty="0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Odstoupení od Pověřovacího aktu </a:t>
            </a:r>
            <a:endParaRPr lang="cs-CZ" sz="3000" b="1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85107" y="1538242"/>
            <a:ext cx="7886700" cy="4351338"/>
          </a:xfrm>
        </p:spPr>
        <p:txBody>
          <a:bodyPr>
            <a:normAutofit/>
          </a:bodyPr>
          <a:lstStyle/>
          <a:p>
            <a:r>
              <a:rPr lang="cs-CZ" dirty="0" smtClean="0"/>
              <a:t>Ze strany pověřovatele z důvodu porušení povinností podstatným způsobem -&gt; vrácení poměrné části vyrovnávací platby do 15 od dne doručení výzvy. </a:t>
            </a:r>
          </a:p>
          <a:p>
            <a:pPr marL="1166813" indent="-539750">
              <a:buFont typeface="Wingdings" panose="05000000000000000000" pitchFamily="2" charset="2"/>
              <a:buChar char="Ø"/>
              <a:tabLst>
                <a:tab pos="1166813" algn="l"/>
              </a:tabLst>
            </a:pPr>
            <a:r>
              <a:rPr lang="cs-CZ" dirty="0" smtClean="0"/>
              <a:t>opakované uzavření nájemní smlouvy v rozporu s podmínkami;</a:t>
            </a:r>
          </a:p>
          <a:p>
            <a:pPr marL="1166813" indent="-539750">
              <a:buFont typeface="Wingdings" panose="05000000000000000000" pitchFamily="2" charset="2"/>
              <a:buChar char="Ø"/>
              <a:tabLst>
                <a:tab pos="1166813" algn="l"/>
              </a:tabLst>
            </a:pPr>
            <a:r>
              <a:rPr lang="cs-CZ" dirty="0" smtClean="0"/>
              <a:t>převod bytu na jinou osobu. </a:t>
            </a:r>
          </a:p>
          <a:p>
            <a:pPr marL="1166813" indent="-539750">
              <a:buFont typeface="Wingdings" panose="05000000000000000000" pitchFamily="2" charset="2"/>
              <a:buChar char="Ø"/>
              <a:tabLst>
                <a:tab pos="1166813" algn="l"/>
              </a:tabLst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3051691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000" b="1" dirty="0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SOHZ v režimu „de </a:t>
            </a:r>
            <a:r>
              <a:rPr lang="cs-CZ" sz="3000" b="1" dirty="0" err="1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minimis</a:t>
            </a:r>
            <a:r>
              <a:rPr lang="cs-CZ" sz="3000" b="1" dirty="0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endParaRPr lang="cs-CZ" sz="3000" b="1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85107" y="1538242"/>
            <a:ext cx="7886700" cy="4351338"/>
          </a:xfrm>
        </p:spPr>
        <p:txBody>
          <a:bodyPr>
            <a:normAutofit fontScale="92500" lnSpcReduction="10000"/>
          </a:bodyPr>
          <a:lstStyle/>
          <a:p>
            <a:r>
              <a:rPr lang="cs-CZ" dirty="0" smtClean="0"/>
              <a:t>Udržitelnost 5 let – zprávy o udržitelnosti na CRR;</a:t>
            </a:r>
          </a:p>
          <a:p>
            <a:r>
              <a:rPr lang="cs-CZ" dirty="0" smtClean="0"/>
              <a:t>Dodržování podmínek SPPŽ 20 let:</a:t>
            </a:r>
          </a:p>
          <a:p>
            <a:pPr marL="539750" indent="-269875">
              <a:buFont typeface="Wingdings" panose="05000000000000000000" pitchFamily="2" charset="2"/>
              <a:buChar char="Ø"/>
            </a:pPr>
            <a:r>
              <a:rPr lang="cs-CZ" sz="2400" dirty="0"/>
              <a:t>Uzavření nájemní smlouvy – pouze s osobou z cílové skupiny;</a:t>
            </a:r>
          </a:p>
          <a:p>
            <a:pPr marL="539750" indent="-269875">
              <a:buFont typeface="Wingdings" panose="05000000000000000000" pitchFamily="2" charset="2"/>
              <a:buChar char="Ø"/>
            </a:pPr>
            <a:r>
              <a:rPr lang="cs-CZ" sz="2400" dirty="0"/>
              <a:t>Splnění příjmového limitu (součet všech příjmů osob v domácnosti)</a:t>
            </a:r>
          </a:p>
          <a:p>
            <a:pPr marL="539750" indent="-269875">
              <a:buFont typeface="Wingdings" panose="05000000000000000000" pitchFamily="2" charset="2"/>
              <a:buChar char="Ø"/>
            </a:pPr>
            <a:r>
              <a:rPr lang="cs-CZ" sz="2400" dirty="0"/>
              <a:t>Osoby v domácnosti nesmí mít uzavřenou jinou nájemní smlouvu k bytu a nemá ve vlastnictví nebo spoluvlastnictví objekt k bydlení nebo ubytování;</a:t>
            </a:r>
          </a:p>
          <a:p>
            <a:pPr marL="539750" indent="-269875">
              <a:buFont typeface="Wingdings" panose="05000000000000000000" pitchFamily="2" charset="2"/>
              <a:buChar char="Ø"/>
            </a:pPr>
            <a:r>
              <a:rPr lang="cs-CZ" sz="2400" dirty="0"/>
              <a:t>Nájemní smlouva na dobu určitou min. 1 - max. 2 roky;</a:t>
            </a:r>
          </a:p>
          <a:p>
            <a:pPr marL="539750" indent="-269875">
              <a:buFont typeface="Wingdings" panose="05000000000000000000" pitchFamily="2" charset="2"/>
              <a:buChar char="Ø"/>
            </a:pPr>
            <a:r>
              <a:rPr lang="cs-CZ" sz="2400" dirty="0"/>
              <a:t>Prodloužení v případě splnění podmínek (příjem, vlastnictví);</a:t>
            </a:r>
          </a:p>
          <a:p>
            <a:pPr marL="539750" indent="-269875">
              <a:buFont typeface="Wingdings" panose="05000000000000000000" pitchFamily="2" charset="2"/>
              <a:buChar char="Ø"/>
            </a:pPr>
            <a:r>
              <a:rPr lang="cs-CZ" sz="2400" dirty="0"/>
              <a:t>Výše nájemného 57,5 Kč na 1 m</a:t>
            </a:r>
            <a:r>
              <a:rPr lang="cs-CZ" sz="2400" baseline="30000" dirty="0"/>
              <a:t>2</a:t>
            </a:r>
            <a:r>
              <a:rPr lang="cs-CZ" sz="2400" dirty="0"/>
              <a:t> </a:t>
            </a:r>
            <a:endParaRPr lang="cs-CZ" sz="2400" dirty="0" smtClean="0"/>
          </a:p>
          <a:p>
            <a:pPr marL="269875" indent="0">
              <a:buNone/>
            </a:pPr>
            <a:endParaRPr lang="cs-CZ" sz="2400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3051691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000" b="1" dirty="0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Kontrola SOHZ v režimu „de </a:t>
            </a:r>
            <a:r>
              <a:rPr lang="cs-CZ" sz="3000" b="1" dirty="0" err="1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minimis</a:t>
            </a:r>
            <a:r>
              <a:rPr lang="cs-CZ" sz="3000" b="1" dirty="0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 po uplynutí udržitelnosti </a:t>
            </a:r>
            <a:endParaRPr lang="cs-CZ" sz="3000" b="1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85107" y="2133600"/>
            <a:ext cx="7886700" cy="3755980"/>
          </a:xfrm>
        </p:spPr>
        <p:txBody>
          <a:bodyPr>
            <a:normAutofit/>
          </a:bodyPr>
          <a:lstStyle/>
          <a:p>
            <a:pPr marL="269875" indent="0">
              <a:buNone/>
            </a:pPr>
            <a:r>
              <a:rPr lang="cs-CZ" sz="2400" dirty="0" smtClean="0"/>
              <a:t>Finanční úřad – kdykoliv po dobu 20-ti let;</a:t>
            </a:r>
          </a:p>
          <a:p>
            <a:pPr marL="269875" indent="0">
              <a:buNone/>
            </a:pPr>
            <a:r>
              <a:rPr lang="cs-CZ" sz="2400" dirty="0" smtClean="0"/>
              <a:t>MMR – kdykoliv po dobu 20-ti let;</a:t>
            </a:r>
          </a:p>
          <a:p>
            <a:pPr marL="269875" indent="0">
              <a:buNone/>
            </a:pPr>
            <a:r>
              <a:rPr lang="cs-CZ" sz="2400" dirty="0" smtClean="0"/>
              <a:t>Na výzvu MMR – hlášení o obsazenosti bytů.</a:t>
            </a:r>
          </a:p>
          <a:p>
            <a:pPr marL="269875" indent="0">
              <a:buNone/>
            </a:pPr>
            <a:endParaRPr lang="cs-CZ" sz="2400" dirty="0"/>
          </a:p>
          <a:p>
            <a:pPr marL="269875" indent="0">
              <a:buNone/>
            </a:pPr>
            <a:r>
              <a:rPr lang="cs-CZ" sz="2400" b="1" dirty="0" smtClean="0">
                <a:solidFill>
                  <a:srgbClr val="C00000"/>
                </a:solidFill>
              </a:rPr>
              <a:t>Žádné přepočty v průběhu ani na konci doby pověření. </a:t>
            </a:r>
            <a:endParaRPr lang="cs-CZ" sz="2400" b="1" dirty="0">
              <a:solidFill>
                <a:srgbClr val="C00000"/>
              </a:solidFill>
            </a:endParaRP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1874101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ovéPole 8">
            <a:extLst>
              <a:ext uri="{FF2B5EF4-FFF2-40B4-BE49-F238E27FC236}">
                <a16:creationId xmlns:a16="http://schemas.microsoft.com/office/drawing/2014/main" id="{A43E6383-5D61-495C-A034-7F3FD91FB32D}"/>
              </a:ext>
            </a:extLst>
          </p:cNvPr>
          <p:cNvSpPr txBox="1"/>
          <p:nvPr/>
        </p:nvSpPr>
        <p:spPr>
          <a:xfrm>
            <a:off x="0" y="2767280"/>
            <a:ext cx="914400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5000" b="1" dirty="0" smtClean="0">
                <a:solidFill>
                  <a:srgbClr val="1D70B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Děkuji za pozornost</a:t>
            </a:r>
            <a:endParaRPr lang="cs-CZ" sz="5000" b="1" dirty="0">
              <a:solidFill>
                <a:srgbClr val="1D70B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8799" y="4135831"/>
            <a:ext cx="7085403" cy="801929"/>
          </a:xfrm>
          <a:prstGeom prst="rect">
            <a:avLst/>
          </a:prstGeom>
        </p:spPr>
      </p:pic>
      <p:pic>
        <p:nvPicPr>
          <p:cNvPr id="4" name="Obrázek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4373" y="102711"/>
            <a:ext cx="1172100" cy="1331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65630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30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Pověření dle Rozhodnutí EK (2012/21/EU)</a:t>
            </a:r>
            <a:endParaRPr lang="cs-CZ" sz="30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28650" y="1672046"/>
            <a:ext cx="7886700" cy="4504917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cs-CZ" dirty="0" smtClean="0"/>
              <a:t>Pověřovatel – MMR;</a:t>
            </a:r>
          </a:p>
          <a:p>
            <a:pPr marL="0" indent="0">
              <a:buNone/>
            </a:pPr>
            <a:r>
              <a:rPr lang="cs-CZ" dirty="0" smtClean="0"/>
              <a:t>Poskytovatel – příjemce dotace; </a:t>
            </a:r>
          </a:p>
          <a:p>
            <a:pPr marL="0" indent="0">
              <a:buNone/>
            </a:pPr>
            <a:r>
              <a:rPr lang="cs-CZ" dirty="0"/>
              <a:t>Platnost pověření SOHZ – podpis obou stran</a:t>
            </a:r>
            <a:r>
              <a:rPr lang="cs-CZ" dirty="0" smtClean="0"/>
              <a:t>;</a:t>
            </a:r>
          </a:p>
          <a:p>
            <a:pPr marL="0" indent="0">
              <a:buNone/>
            </a:pPr>
            <a:r>
              <a:rPr lang="cs-CZ" dirty="0" smtClean="0"/>
              <a:t>Účinnost pověření – vydání </a:t>
            </a:r>
            <a:r>
              <a:rPr lang="cs-CZ" dirty="0" err="1" smtClean="0"/>
              <a:t>RoD</a:t>
            </a:r>
            <a:r>
              <a:rPr lang="cs-CZ" dirty="0" smtClean="0"/>
              <a:t>;</a:t>
            </a:r>
            <a:endParaRPr lang="cs-CZ" dirty="0"/>
          </a:p>
          <a:p>
            <a:pPr marL="0" indent="0">
              <a:buNone/>
            </a:pPr>
            <a:r>
              <a:rPr lang="cs-CZ" dirty="0" smtClean="0"/>
              <a:t>Pověření SOHZ – 20 let (dodržování podmínek pronájmu bytu);</a:t>
            </a:r>
          </a:p>
          <a:p>
            <a:pPr marL="0" indent="0">
              <a:buNone/>
            </a:pPr>
            <a:r>
              <a:rPr lang="cs-CZ" dirty="0" smtClean="0"/>
              <a:t>Služba obecného hospodářského zájmu – poskytování sociálního bydlení – pronájem bytu za podmínek stanovený v SPPŽ; </a:t>
            </a:r>
          </a:p>
          <a:p>
            <a:pPr marL="0" indent="0">
              <a:buNone/>
            </a:pPr>
            <a:r>
              <a:rPr lang="cs-CZ" dirty="0" smtClean="0"/>
              <a:t>Dotace = vyrovnávací platba;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840907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080497"/>
          </a:xfrm>
        </p:spPr>
        <p:txBody>
          <a:bodyPr>
            <a:normAutofit/>
          </a:bodyPr>
          <a:lstStyle/>
          <a:p>
            <a:r>
              <a:rPr lang="cs-CZ" sz="30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Výše vyrovnávací platby</a:t>
            </a:r>
            <a:endParaRPr lang="cs-CZ" sz="30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24147" y="1459865"/>
            <a:ext cx="8140882" cy="4496798"/>
          </a:xfrm>
        </p:spPr>
        <p:txBody>
          <a:bodyPr>
            <a:normAutofit fontScale="92500"/>
          </a:bodyPr>
          <a:lstStyle/>
          <a:p>
            <a:r>
              <a:rPr lang="cs-CZ" dirty="0" smtClean="0"/>
              <a:t>Vyrovnávací platba/</a:t>
            </a:r>
            <a:r>
              <a:rPr lang="cs-CZ" b="1" dirty="0" smtClean="0"/>
              <a:t>dotace</a:t>
            </a:r>
            <a:r>
              <a:rPr lang="cs-CZ" dirty="0" smtClean="0"/>
              <a:t> – 90% (obce) ; 95% (NNO);</a:t>
            </a:r>
          </a:p>
          <a:p>
            <a:r>
              <a:rPr lang="cs-CZ" b="1" dirty="0"/>
              <a:t>Vyrovnávací platba </a:t>
            </a:r>
            <a:r>
              <a:rPr lang="cs-CZ" dirty="0"/>
              <a:t>= skutečné čisté náklady potřebné  na zajištění SOHZ.</a:t>
            </a:r>
          </a:p>
          <a:p>
            <a:r>
              <a:rPr lang="cs-CZ" b="1" dirty="0"/>
              <a:t>Čisté náklady </a:t>
            </a:r>
            <a:r>
              <a:rPr lang="cs-CZ" dirty="0"/>
              <a:t>= rozdíl mezi náklady vynaloženými při poskytování SOHZ a příjmy z SOHZ. </a:t>
            </a:r>
            <a:endParaRPr lang="cs-CZ" dirty="0" smtClean="0"/>
          </a:p>
          <a:p>
            <a:r>
              <a:rPr lang="cs-CZ" b="1" dirty="0" smtClean="0"/>
              <a:t>Kontrola </a:t>
            </a:r>
            <a:r>
              <a:rPr lang="cs-CZ" b="1" dirty="0"/>
              <a:t>výše poskytnuté vyrovnávací platby </a:t>
            </a:r>
            <a:r>
              <a:rPr lang="cs-CZ" dirty="0"/>
              <a:t>(kontrola </a:t>
            </a:r>
            <a:r>
              <a:rPr lang="cs-CZ" dirty="0" err="1" smtClean="0"/>
              <a:t>překompenzace</a:t>
            </a:r>
            <a:r>
              <a:rPr lang="cs-CZ" dirty="0" smtClean="0"/>
              <a:t>) - v průběhu pověření – každé 3 roky </a:t>
            </a:r>
          </a:p>
          <a:p>
            <a:r>
              <a:rPr lang="cs-CZ" dirty="0" smtClean="0"/>
              <a:t>Po </a:t>
            </a:r>
            <a:r>
              <a:rPr lang="cs-CZ" b="1" dirty="0" smtClean="0"/>
              <a:t>ukončení pověření </a:t>
            </a:r>
            <a:r>
              <a:rPr lang="cs-CZ" dirty="0" smtClean="0"/>
              <a:t>– přepočet možné </a:t>
            </a:r>
            <a:r>
              <a:rPr lang="cs-CZ" dirty="0" err="1" smtClean="0"/>
              <a:t>překompenzace</a:t>
            </a:r>
            <a:r>
              <a:rPr lang="cs-CZ" dirty="0" smtClean="0"/>
              <a:t> a případné vrácení nadměrně vyplacené dotace;</a:t>
            </a:r>
          </a:p>
          <a:p>
            <a:endParaRPr lang="cs-CZ" dirty="0"/>
          </a:p>
          <a:p>
            <a:pPr marL="0" indent="0">
              <a:buNone/>
            </a:pPr>
            <a:endParaRPr lang="cs-CZ" dirty="0" smtClean="0"/>
          </a:p>
          <a:p>
            <a:pPr marL="0" indent="0">
              <a:buNone/>
            </a:pPr>
            <a:endParaRPr lang="cs-CZ" dirty="0" smtClean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0268228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ovéPole 3">
            <a:extLst>
              <a:ext uri="{FF2B5EF4-FFF2-40B4-BE49-F238E27FC236}">
                <a16:creationId xmlns:a16="http://schemas.microsoft.com/office/drawing/2014/main" id="{6DB45F6E-7C5C-4CCF-889A-9E0300EF88F4}"/>
              </a:ext>
            </a:extLst>
          </p:cNvPr>
          <p:cNvSpPr txBox="1"/>
          <p:nvPr/>
        </p:nvSpPr>
        <p:spPr>
          <a:xfrm>
            <a:off x="720000" y="720000"/>
            <a:ext cx="77040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000" b="1" dirty="0" smtClean="0">
                <a:solidFill>
                  <a:srgbClr val="1D70B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Vznik pověření SOHZ</a:t>
            </a:r>
            <a:endParaRPr lang="cs-CZ" sz="3000" b="1" dirty="0">
              <a:solidFill>
                <a:srgbClr val="1D70B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4373" y="102711"/>
            <a:ext cx="1172100" cy="1331067"/>
          </a:xfrm>
          <a:prstGeom prst="rect">
            <a:avLst/>
          </a:prstGeom>
        </p:spPr>
      </p:pic>
      <p:sp>
        <p:nvSpPr>
          <p:cNvPr id="2" name="Zaoblený obdélník 1"/>
          <p:cNvSpPr/>
          <p:nvPr/>
        </p:nvSpPr>
        <p:spPr>
          <a:xfrm>
            <a:off x="687976" y="1759128"/>
            <a:ext cx="1889761" cy="117565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b="1" dirty="0" smtClean="0">
                <a:solidFill>
                  <a:srgbClr val="FFFF00"/>
                </a:solidFill>
              </a:rPr>
              <a:t>Žadatel </a:t>
            </a:r>
            <a:endParaRPr lang="cs-CZ" b="1" dirty="0">
              <a:solidFill>
                <a:srgbClr val="FFFF00"/>
              </a:solidFill>
            </a:endParaRPr>
          </a:p>
        </p:txBody>
      </p:sp>
      <p:sp>
        <p:nvSpPr>
          <p:cNvPr id="3" name="Zaoblený obdélník 2"/>
          <p:cNvSpPr/>
          <p:nvPr/>
        </p:nvSpPr>
        <p:spPr>
          <a:xfrm>
            <a:off x="6766558" y="1767838"/>
            <a:ext cx="1793967" cy="353186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b="1" dirty="0" smtClean="0">
                <a:solidFill>
                  <a:srgbClr val="FFFF00"/>
                </a:solidFill>
              </a:rPr>
              <a:t>MMR – OPB</a:t>
            </a:r>
            <a:endParaRPr lang="cs-CZ" b="1" dirty="0">
              <a:solidFill>
                <a:srgbClr val="FFFF00"/>
              </a:solidFill>
            </a:endParaRPr>
          </a:p>
        </p:txBody>
      </p:sp>
      <p:sp>
        <p:nvSpPr>
          <p:cNvPr id="6" name="Zaoblený obdélník 5"/>
          <p:cNvSpPr/>
          <p:nvPr/>
        </p:nvSpPr>
        <p:spPr>
          <a:xfrm>
            <a:off x="1162595" y="4075608"/>
            <a:ext cx="2325188" cy="107115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cs-CZ" b="1" dirty="0" smtClean="0">
                <a:solidFill>
                  <a:srgbClr val="FFFF00"/>
                </a:solidFill>
              </a:rPr>
              <a:t>MSC2014+</a:t>
            </a:r>
          </a:p>
          <a:p>
            <a:pPr algn="ctr"/>
            <a:endParaRPr lang="cs-CZ" b="1" dirty="0" smtClean="0">
              <a:solidFill>
                <a:srgbClr val="FFFF00"/>
              </a:solidFill>
            </a:endParaRPr>
          </a:p>
          <a:p>
            <a:pPr algn="ctr"/>
            <a:r>
              <a:rPr lang="cs-CZ" b="1" dirty="0" smtClean="0">
                <a:solidFill>
                  <a:srgbClr val="FFFF00"/>
                </a:solidFill>
              </a:rPr>
              <a:t>CRR</a:t>
            </a:r>
            <a:endParaRPr lang="cs-CZ" b="1" dirty="0">
              <a:solidFill>
                <a:srgbClr val="FFFF00"/>
              </a:solidFill>
            </a:endParaRPr>
          </a:p>
        </p:txBody>
      </p:sp>
      <p:cxnSp>
        <p:nvCxnSpPr>
          <p:cNvPr id="8" name="Přímá spojnice se šipkou 7"/>
          <p:cNvCxnSpPr/>
          <p:nvPr/>
        </p:nvCxnSpPr>
        <p:spPr>
          <a:xfrm>
            <a:off x="2873829" y="2081349"/>
            <a:ext cx="3884021" cy="8708"/>
          </a:xfrm>
          <a:prstGeom prst="straightConnector1">
            <a:avLst/>
          </a:prstGeom>
          <a:ln w="25400">
            <a:tailEnd type="arrow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0" name="Přímá spojnice se šipkou 9"/>
          <p:cNvCxnSpPr/>
          <p:nvPr/>
        </p:nvCxnSpPr>
        <p:spPr>
          <a:xfrm flipH="1">
            <a:off x="2873829" y="2455817"/>
            <a:ext cx="3884022" cy="8709"/>
          </a:xfrm>
          <a:prstGeom prst="straightConnector1">
            <a:avLst/>
          </a:prstGeom>
          <a:ln w="25400">
            <a:tailEnd type="arrow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2" name="Přímá spojnice se šipkou 11"/>
          <p:cNvCxnSpPr/>
          <p:nvPr/>
        </p:nvCxnSpPr>
        <p:spPr>
          <a:xfrm>
            <a:off x="1928948" y="2978331"/>
            <a:ext cx="0" cy="1097279"/>
          </a:xfrm>
          <a:prstGeom prst="straightConnector1">
            <a:avLst/>
          </a:prstGeom>
          <a:ln w="25400">
            <a:tailEnd type="arrow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4" name="Přímá spojnice se šipkou 13"/>
          <p:cNvCxnSpPr/>
          <p:nvPr/>
        </p:nvCxnSpPr>
        <p:spPr>
          <a:xfrm>
            <a:off x="3487783" y="4972592"/>
            <a:ext cx="3270068" cy="0"/>
          </a:xfrm>
          <a:prstGeom prst="straightConnector1">
            <a:avLst/>
          </a:prstGeom>
          <a:ln w="25400">
            <a:tailEnd type="arrow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6" name="Přímá spojnice se šipkou 15"/>
          <p:cNvCxnSpPr/>
          <p:nvPr/>
        </p:nvCxnSpPr>
        <p:spPr>
          <a:xfrm>
            <a:off x="2873829" y="2821577"/>
            <a:ext cx="3884021" cy="0"/>
          </a:xfrm>
          <a:prstGeom prst="straightConnector1">
            <a:avLst/>
          </a:prstGeom>
          <a:ln w="25400">
            <a:headEnd type="arrow"/>
            <a:tailEnd type="arrow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8" name="Přímá spojnice se šipkou 17"/>
          <p:cNvCxnSpPr/>
          <p:nvPr/>
        </p:nvCxnSpPr>
        <p:spPr>
          <a:xfrm>
            <a:off x="2255519" y="2978329"/>
            <a:ext cx="0" cy="1097279"/>
          </a:xfrm>
          <a:prstGeom prst="straightConnector1">
            <a:avLst/>
          </a:prstGeom>
          <a:ln w="25400">
            <a:headEnd type="arrow"/>
            <a:tailEnd type="arrow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0" name="Přímá spojnice se šipkou 19"/>
          <p:cNvCxnSpPr/>
          <p:nvPr/>
        </p:nvCxnSpPr>
        <p:spPr>
          <a:xfrm flipH="1">
            <a:off x="3487783" y="4711338"/>
            <a:ext cx="3230881" cy="0"/>
          </a:xfrm>
          <a:prstGeom prst="straightConnector1">
            <a:avLst/>
          </a:prstGeom>
          <a:ln w="25400">
            <a:tailEnd type="arrow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21" name="TextovéPole 20"/>
          <p:cNvSpPr txBox="1"/>
          <p:nvPr/>
        </p:nvSpPr>
        <p:spPr>
          <a:xfrm>
            <a:off x="3309258" y="1688582"/>
            <a:ext cx="326571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dirty="0" smtClean="0"/>
              <a:t>1. Žádost o pověření (příloha č. 7)</a:t>
            </a:r>
            <a:endParaRPr lang="cs-CZ" sz="1600" dirty="0"/>
          </a:p>
        </p:txBody>
      </p:sp>
      <p:sp>
        <p:nvSpPr>
          <p:cNvPr id="24" name="TextovéPole 23"/>
          <p:cNvSpPr txBox="1"/>
          <p:nvPr/>
        </p:nvSpPr>
        <p:spPr>
          <a:xfrm>
            <a:off x="3021874" y="2115962"/>
            <a:ext cx="36576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dirty="0"/>
              <a:t>2</a:t>
            </a:r>
            <a:r>
              <a:rPr lang="cs-CZ" sz="1600" dirty="0" smtClean="0"/>
              <a:t>. Potvrzení o podání žádosti (příloha č. 8)</a:t>
            </a:r>
            <a:endParaRPr lang="cs-CZ" sz="1600" dirty="0"/>
          </a:p>
        </p:txBody>
      </p:sp>
      <p:sp>
        <p:nvSpPr>
          <p:cNvPr id="27" name="TextovéPole 26"/>
          <p:cNvSpPr txBox="1"/>
          <p:nvPr/>
        </p:nvSpPr>
        <p:spPr>
          <a:xfrm>
            <a:off x="1" y="3152280"/>
            <a:ext cx="19289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dirty="0" smtClean="0"/>
              <a:t>3. Podání žádosti o dotaci s přílohou č. 8</a:t>
            </a:r>
            <a:endParaRPr lang="cs-CZ" sz="1600" dirty="0"/>
          </a:p>
        </p:txBody>
      </p:sp>
      <p:sp>
        <p:nvSpPr>
          <p:cNvPr id="30" name="TextovéPole 29"/>
          <p:cNvSpPr txBox="1"/>
          <p:nvPr/>
        </p:nvSpPr>
        <p:spPr>
          <a:xfrm>
            <a:off x="3130733" y="4985609"/>
            <a:ext cx="354874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1600" dirty="0" smtClean="0"/>
              <a:t>4. Informace o výši způsobilých výdajů </a:t>
            </a:r>
            <a:endParaRPr lang="cs-CZ" sz="1600" dirty="0"/>
          </a:p>
        </p:txBody>
      </p:sp>
      <p:sp>
        <p:nvSpPr>
          <p:cNvPr id="33" name="TextovéPole 32"/>
          <p:cNvSpPr txBox="1"/>
          <p:nvPr/>
        </p:nvSpPr>
        <p:spPr>
          <a:xfrm>
            <a:off x="3487783" y="2456898"/>
            <a:ext cx="323088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dirty="0" smtClean="0"/>
              <a:t>5. Podpis Pověřovacího aktu </a:t>
            </a:r>
            <a:endParaRPr lang="cs-CZ" sz="1600" dirty="0"/>
          </a:p>
        </p:txBody>
      </p:sp>
      <p:sp>
        <p:nvSpPr>
          <p:cNvPr id="36" name="TextovéPole 35"/>
          <p:cNvSpPr txBox="1"/>
          <p:nvPr/>
        </p:nvSpPr>
        <p:spPr>
          <a:xfrm>
            <a:off x="3487786" y="4075385"/>
            <a:ext cx="32787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1600" dirty="0" smtClean="0"/>
              <a:t>6. Informace o podepsání pověřovacího aktu žadatelem a MMR</a:t>
            </a:r>
            <a:endParaRPr lang="cs-CZ" sz="1600" dirty="0"/>
          </a:p>
        </p:txBody>
      </p:sp>
      <p:sp>
        <p:nvSpPr>
          <p:cNvPr id="37" name="TextovéPole 36"/>
          <p:cNvSpPr txBox="1"/>
          <p:nvPr/>
        </p:nvSpPr>
        <p:spPr>
          <a:xfrm>
            <a:off x="2320835" y="3111469"/>
            <a:ext cx="197684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dirty="0" smtClean="0"/>
              <a:t>7. Zaslání Rozhodnutí o poskytnutí dotace MSC2014+</a:t>
            </a:r>
            <a:endParaRPr lang="cs-CZ" sz="1600" dirty="0"/>
          </a:p>
        </p:txBody>
      </p:sp>
    </p:spTree>
    <p:extLst>
      <p:ext uri="{BB962C8B-B14F-4D97-AF65-F5344CB8AC3E}">
        <p14:creationId xmlns:p14="http://schemas.microsoft.com/office/powerpoint/2010/main" val="39214032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ovéPole 3">
            <a:extLst>
              <a:ext uri="{FF2B5EF4-FFF2-40B4-BE49-F238E27FC236}">
                <a16:creationId xmlns:a16="http://schemas.microsoft.com/office/drawing/2014/main" id="{6DB45F6E-7C5C-4CCF-889A-9E0300EF88F4}"/>
              </a:ext>
            </a:extLst>
          </p:cNvPr>
          <p:cNvSpPr txBox="1"/>
          <p:nvPr/>
        </p:nvSpPr>
        <p:spPr>
          <a:xfrm>
            <a:off x="832583" y="778842"/>
            <a:ext cx="77040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000" b="1" dirty="0" smtClean="0">
                <a:solidFill>
                  <a:srgbClr val="1D70B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Vyhodnocení vyrovnávací platby</a:t>
            </a:r>
            <a:endParaRPr lang="cs-CZ" sz="3000" b="1" dirty="0">
              <a:solidFill>
                <a:srgbClr val="1D70B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4373" y="102711"/>
            <a:ext cx="1172100" cy="1331067"/>
          </a:xfrm>
          <a:prstGeom prst="rect">
            <a:avLst/>
          </a:prstGeom>
        </p:spPr>
      </p:pic>
      <p:graphicFrame>
        <p:nvGraphicFramePr>
          <p:cNvPr id="3" name="Tabulk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55385480"/>
              </p:ext>
            </p:extLst>
          </p:nvPr>
        </p:nvGraphicFramePr>
        <p:xfrm>
          <a:off x="883373" y="1713226"/>
          <a:ext cx="6731000" cy="1167859"/>
        </p:xfrm>
        <a:graphic>
          <a:graphicData uri="http://schemas.openxmlformats.org/drawingml/2006/table">
            <a:tbl>
              <a:tblPr/>
              <a:tblGrid>
                <a:gridCol w="294501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9944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0593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8061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14897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Příjemce dotace/ </a:t>
                      </a:r>
                      <a:r>
                        <a:rPr lang="cs-CZ" sz="12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poskytovatel </a:t>
                      </a:r>
                      <a:r>
                        <a:rPr lang="cs-CZ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SOHZ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38D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Začátek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38D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Interval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38D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Konec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38D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22698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Zpráva o udržitelnosti projektu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poslední platby příjemci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12 měsíců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po 5-ti letech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30264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Podklady pro vyhodnocení vyrovnávací platby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převzetí díla/ kolaudace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36 měsíců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po 20-ti letech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6" name="Objek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1909775"/>
              </p:ext>
            </p:extLst>
          </p:nvPr>
        </p:nvGraphicFramePr>
        <p:xfrm>
          <a:off x="600892" y="4310743"/>
          <a:ext cx="7823108" cy="1219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1" name="List" r:id="rId4" imgW="9248778" imgH="904978" progId="Excel.Sheet.12">
                  <p:embed/>
                </p:oleObj>
              </mc:Choice>
              <mc:Fallback>
                <p:oleObj name="List" r:id="rId4" imgW="9248778" imgH="904978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600892" y="4310743"/>
                        <a:ext cx="7823108" cy="12192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TextovéPole 6"/>
          <p:cNvSpPr txBox="1"/>
          <p:nvPr/>
        </p:nvSpPr>
        <p:spPr>
          <a:xfrm rot="18942700">
            <a:off x="1824411" y="3577257"/>
            <a:ext cx="156109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400" dirty="0" smtClean="0"/>
              <a:t>Předání/kolaudace</a:t>
            </a:r>
            <a:endParaRPr lang="cs-CZ" sz="1400" dirty="0"/>
          </a:p>
        </p:txBody>
      </p:sp>
      <p:sp>
        <p:nvSpPr>
          <p:cNvPr id="8" name="TextovéPole 7"/>
          <p:cNvSpPr txBox="1"/>
          <p:nvPr/>
        </p:nvSpPr>
        <p:spPr>
          <a:xfrm rot="18899840">
            <a:off x="2255485" y="3577258"/>
            <a:ext cx="156109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400" dirty="0" smtClean="0"/>
              <a:t>Poslední platba</a:t>
            </a:r>
            <a:endParaRPr lang="cs-CZ" sz="1400" dirty="0"/>
          </a:p>
        </p:txBody>
      </p:sp>
      <p:sp>
        <p:nvSpPr>
          <p:cNvPr id="9" name="TextovéPole 8"/>
          <p:cNvSpPr txBox="1"/>
          <p:nvPr/>
        </p:nvSpPr>
        <p:spPr>
          <a:xfrm rot="18899819">
            <a:off x="3371182" y="3486050"/>
            <a:ext cx="181904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400" dirty="0" smtClean="0"/>
              <a:t>Konec udržitelnosti</a:t>
            </a:r>
            <a:endParaRPr lang="cs-CZ" sz="1400" dirty="0"/>
          </a:p>
        </p:txBody>
      </p:sp>
      <p:sp>
        <p:nvSpPr>
          <p:cNvPr id="10" name="TextovéPole 9"/>
          <p:cNvSpPr txBox="1"/>
          <p:nvPr/>
        </p:nvSpPr>
        <p:spPr>
          <a:xfrm rot="18504111">
            <a:off x="7843123" y="3434482"/>
            <a:ext cx="156109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400" dirty="0" smtClean="0"/>
              <a:t>Konec pověření</a:t>
            </a:r>
          </a:p>
        </p:txBody>
      </p:sp>
    </p:spTree>
    <p:extLst>
      <p:ext uri="{BB962C8B-B14F-4D97-AF65-F5344CB8AC3E}">
        <p14:creationId xmlns:p14="http://schemas.microsoft.com/office/powerpoint/2010/main" val="165221145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ovéPole 3">
            <a:extLst>
              <a:ext uri="{FF2B5EF4-FFF2-40B4-BE49-F238E27FC236}">
                <a16:creationId xmlns:a16="http://schemas.microsoft.com/office/drawing/2014/main" id="{6DB45F6E-7C5C-4CCF-889A-9E0300EF88F4}"/>
              </a:ext>
            </a:extLst>
          </p:cNvPr>
          <p:cNvSpPr txBox="1"/>
          <p:nvPr/>
        </p:nvSpPr>
        <p:spPr>
          <a:xfrm>
            <a:off x="720000" y="443001"/>
            <a:ext cx="77040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000" b="1" dirty="0" smtClean="0">
                <a:solidFill>
                  <a:srgbClr val="1D70B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Doklady pro vyhodnocení </a:t>
            </a:r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4373" y="102711"/>
            <a:ext cx="1172100" cy="1331067"/>
          </a:xfrm>
          <a:prstGeom prst="rect">
            <a:avLst/>
          </a:prstGeom>
        </p:spPr>
      </p:pic>
      <p:sp>
        <p:nvSpPr>
          <p:cNvPr id="2" name="TextovéPole 1"/>
          <p:cNvSpPr txBox="1"/>
          <p:nvPr/>
        </p:nvSpPr>
        <p:spPr>
          <a:xfrm>
            <a:off x="650331" y="1166948"/>
            <a:ext cx="7111852" cy="65248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900" b="1" dirty="0" smtClean="0"/>
              <a:t>Období pro kontrolu vyrovnávací platby </a:t>
            </a:r>
          </a:p>
          <a:p>
            <a:r>
              <a:rPr lang="cs-CZ" sz="1900" dirty="0" smtClean="0"/>
              <a:t>1. období bude posuzováno za 36 měsíců od </a:t>
            </a:r>
            <a:r>
              <a:rPr lang="cs-CZ" sz="1900" b="1" dirty="0" smtClean="0">
                <a:solidFill>
                  <a:srgbClr val="C00000"/>
                </a:solidFill>
              </a:rPr>
              <a:t>rozhodného okamžiku </a:t>
            </a:r>
            <a:r>
              <a:rPr lang="cs-CZ" sz="1900" dirty="0" smtClean="0"/>
              <a:t>(předání díla/kolaudace);</a:t>
            </a:r>
          </a:p>
          <a:p>
            <a:r>
              <a:rPr lang="cs-CZ" sz="1900" dirty="0" smtClean="0"/>
              <a:t>Další období – každých 36 dalších měsíců; </a:t>
            </a:r>
          </a:p>
          <a:p>
            <a:endParaRPr lang="cs-CZ" sz="1900" dirty="0"/>
          </a:p>
          <a:p>
            <a:r>
              <a:rPr lang="cs-CZ" sz="1900" b="1" dirty="0" smtClean="0"/>
              <a:t>Termín předkládání podkladů - </a:t>
            </a:r>
            <a:r>
              <a:rPr lang="cs-CZ" sz="1900" dirty="0" smtClean="0"/>
              <a:t>do 6 měsíců od ukončení 36. měsíce;</a:t>
            </a:r>
          </a:p>
          <a:p>
            <a:endParaRPr lang="cs-CZ" sz="1900" dirty="0"/>
          </a:p>
          <a:p>
            <a:r>
              <a:rPr lang="cs-CZ" sz="1900" b="1" dirty="0" smtClean="0"/>
              <a:t>Předkládané doklady - </a:t>
            </a:r>
            <a:r>
              <a:rPr lang="cs-CZ" sz="1900" dirty="0"/>
              <a:t>s</a:t>
            </a:r>
            <a:r>
              <a:rPr lang="cs-CZ" sz="1900" dirty="0" smtClean="0"/>
              <a:t>eznam účetních dokladů prokazující veškeré náklady nezbytné k výkonu SOHZ + související příjmy;</a:t>
            </a:r>
          </a:p>
          <a:p>
            <a:r>
              <a:rPr lang="cs-CZ" sz="1900" b="1" dirty="0" smtClean="0"/>
              <a:t>Seznam obsahuje </a:t>
            </a:r>
            <a:r>
              <a:rPr lang="cs-CZ" sz="1900" dirty="0" smtClean="0"/>
              <a:t>– označení, číslo dokladu, popis případu, částka, datum, způsob platby. </a:t>
            </a:r>
          </a:p>
          <a:p>
            <a:endParaRPr lang="cs-CZ" sz="1900" dirty="0" smtClean="0"/>
          </a:p>
          <a:p>
            <a:r>
              <a:rPr lang="cs-CZ" sz="1900" b="1" dirty="0" smtClean="0">
                <a:solidFill>
                  <a:srgbClr val="C00000"/>
                </a:solidFill>
              </a:rPr>
              <a:t>Způsobilost dokladů pro výpočet vyrovnávací platby </a:t>
            </a:r>
            <a:r>
              <a:rPr lang="cs-CZ" sz="1900" dirty="0" smtClean="0"/>
              <a:t>– 1. 1. 2014</a:t>
            </a:r>
          </a:p>
          <a:p>
            <a:endParaRPr lang="cs-CZ" sz="1900" dirty="0"/>
          </a:p>
          <a:p>
            <a:r>
              <a:rPr lang="cs-CZ" sz="1900" b="1" dirty="0" smtClean="0"/>
              <a:t>Originál doklady: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900" dirty="0" smtClean="0"/>
              <a:t>nepředkládají se, pouze v případě výzvy MMR;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900" dirty="0" smtClean="0"/>
              <a:t>nutné účetně oddělovat (např. analytická evidence)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900" dirty="0" smtClean="0"/>
              <a:t>označit každý doklad číslem projektu;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sz="1900" dirty="0" smtClean="0"/>
          </a:p>
          <a:p>
            <a:endParaRPr lang="cs-CZ" sz="1900" dirty="0" smtClean="0"/>
          </a:p>
          <a:p>
            <a:r>
              <a:rPr lang="cs-CZ" sz="1900" dirty="0" smtClean="0"/>
              <a:t>  </a:t>
            </a:r>
          </a:p>
          <a:p>
            <a:endParaRPr lang="cs-CZ" sz="1900" dirty="0"/>
          </a:p>
        </p:txBody>
      </p:sp>
    </p:spTree>
    <p:extLst>
      <p:ext uri="{BB962C8B-B14F-4D97-AF65-F5344CB8AC3E}">
        <p14:creationId xmlns:p14="http://schemas.microsoft.com/office/powerpoint/2010/main" val="400554454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ovéPole 3">
            <a:extLst>
              <a:ext uri="{FF2B5EF4-FFF2-40B4-BE49-F238E27FC236}">
                <a16:creationId xmlns:a16="http://schemas.microsoft.com/office/drawing/2014/main" id="{6DB45F6E-7C5C-4CCF-889A-9E0300EF88F4}"/>
              </a:ext>
            </a:extLst>
          </p:cNvPr>
          <p:cNvSpPr txBox="1"/>
          <p:nvPr/>
        </p:nvSpPr>
        <p:spPr>
          <a:xfrm>
            <a:off x="720000" y="720000"/>
            <a:ext cx="77040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000" b="1" dirty="0" smtClean="0">
                <a:solidFill>
                  <a:srgbClr val="1D70B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Způsob kontroly </a:t>
            </a:r>
            <a:r>
              <a:rPr lang="cs-CZ" sz="3000" b="1" dirty="0" err="1" smtClean="0">
                <a:solidFill>
                  <a:srgbClr val="1D70B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překompenzace</a:t>
            </a:r>
            <a:r>
              <a:rPr lang="cs-CZ" sz="3000" b="1" dirty="0" smtClean="0">
                <a:solidFill>
                  <a:srgbClr val="1D70B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4373" y="102711"/>
            <a:ext cx="1172100" cy="1331067"/>
          </a:xfrm>
          <a:prstGeom prst="rect">
            <a:avLst/>
          </a:prstGeom>
        </p:spPr>
      </p:pic>
      <p:sp>
        <p:nvSpPr>
          <p:cNvPr id="2" name="TextovéPole 1"/>
          <p:cNvSpPr txBox="1"/>
          <p:nvPr/>
        </p:nvSpPr>
        <p:spPr>
          <a:xfrm>
            <a:off x="783771" y="1515291"/>
            <a:ext cx="7111852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b="1" dirty="0" smtClean="0"/>
              <a:t>V průběhu poskytování SOHZ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400" dirty="0" smtClean="0"/>
              <a:t>porovnání diskontovaných nákladů a příjmů;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400" dirty="0" smtClean="0"/>
              <a:t>použita tabulky P11 Model výpočtu;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400" dirty="0" smtClean="0"/>
              <a:t>kontrolované období bude přepočítáno aktuální diskontní sazbou vyhlášenou EK;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400" dirty="0" smtClean="0"/>
              <a:t>automaticky se připočítá přiměřený zisk (aktuální swapová sazba + 100 bazických bodů).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cs-CZ" sz="2400" dirty="0" smtClean="0"/>
          </a:p>
          <a:p>
            <a:r>
              <a:rPr lang="cs-CZ" sz="2400" b="1" dirty="0" smtClean="0"/>
              <a:t>Ukončení poskytování SOHZ   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400" dirty="0" smtClean="0"/>
              <a:t>kontrola </a:t>
            </a:r>
            <a:r>
              <a:rPr lang="cs-CZ" sz="2400" dirty="0" err="1" smtClean="0"/>
              <a:t>překompenzace</a:t>
            </a:r>
            <a:r>
              <a:rPr lang="cs-CZ" sz="2400" dirty="0" smtClean="0"/>
              <a:t> za poslední období stejné; jako u předchozích kontrol + navýšení příjmů o účetní zůstatkovou hodnotu investice.</a:t>
            </a:r>
          </a:p>
          <a:p>
            <a:r>
              <a:rPr lang="cs-CZ" sz="2400" dirty="0" smtClean="0"/>
              <a:t> </a:t>
            </a:r>
          </a:p>
          <a:p>
            <a:r>
              <a:rPr lang="cs-CZ" sz="2400" dirty="0" smtClean="0"/>
              <a:t>  </a:t>
            </a:r>
          </a:p>
          <a:p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351429337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ovéPole 3">
            <a:extLst>
              <a:ext uri="{FF2B5EF4-FFF2-40B4-BE49-F238E27FC236}">
                <a16:creationId xmlns:a16="http://schemas.microsoft.com/office/drawing/2014/main" id="{6DB45F6E-7C5C-4CCF-889A-9E0300EF88F4}"/>
              </a:ext>
            </a:extLst>
          </p:cNvPr>
          <p:cNvSpPr txBox="1"/>
          <p:nvPr/>
        </p:nvSpPr>
        <p:spPr>
          <a:xfrm>
            <a:off x="720000" y="720000"/>
            <a:ext cx="77040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000" b="1" dirty="0" smtClean="0">
                <a:solidFill>
                  <a:srgbClr val="1D70B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Ztráta versus </a:t>
            </a:r>
            <a:r>
              <a:rPr lang="cs-CZ" sz="3000" b="1" dirty="0" err="1" smtClean="0">
                <a:solidFill>
                  <a:srgbClr val="1D70B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překompenzace</a:t>
            </a:r>
            <a:endParaRPr lang="cs-CZ" sz="3000" b="1" dirty="0" smtClean="0">
              <a:solidFill>
                <a:srgbClr val="1D70B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4373" y="102711"/>
            <a:ext cx="1172100" cy="1331067"/>
          </a:xfrm>
          <a:prstGeom prst="rect">
            <a:avLst/>
          </a:prstGeom>
        </p:spPr>
      </p:pic>
      <p:sp>
        <p:nvSpPr>
          <p:cNvPr id="2" name="TextovéPole 1"/>
          <p:cNvSpPr txBox="1"/>
          <p:nvPr/>
        </p:nvSpPr>
        <p:spPr>
          <a:xfrm>
            <a:off x="783771" y="1515291"/>
            <a:ext cx="7111852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b="1" dirty="0" smtClean="0"/>
              <a:t>Vyrovnávací platby převyšující čisté náklady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400" dirty="0" smtClean="0"/>
              <a:t>do 10%  - převádí se do dalšího období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400" dirty="0" smtClean="0"/>
              <a:t>nad 10% - vrací se pověřovateli/MMR:</a:t>
            </a:r>
          </a:p>
          <a:p>
            <a:pPr marL="808038" indent="-285750">
              <a:buFont typeface="Wingdings" panose="05000000000000000000" pitchFamily="2" charset="2"/>
              <a:buChar char="Ø"/>
            </a:pPr>
            <a:r>
              <a:rPr lang="cs-CZ" sz="2400" dirty="0" smtClean="0"/>
              <a:t>Na výzvu pověřovatele max. do 30 dní</a:t>
            </a:r>
          </a:p>
          <a:p>
            <a:pPr marL="808038" indent="-285750">
              <a:buFont typeface="Wingdings" panose="05000000000000000000" pitchFamily="2" charset="2"/>
              <a:buChar char="Ø"/>
            </a:pPr>
            <a:endParaRPr lang="cs-CZ" sz="2400" dirty="0"/>
          </a:p>
          <a:p>
            <a:r>
              <a:rPr lang="cs-CZ" sz="2400" b="1" dirty="0" smtClean="0"/>
              <a:t>Ztráta z vyrovnávací platby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400" dirty="0"/>
              <a:t>p</a:t>
            </a:r>
            <a:r>
              <a:rPr lang="cs-CZ" sz="2400" dirty="0" smtClean="0"/>
              <a:t>řevádí se do dalšího období </a:t>
            </a:r>
          </a:p>
          <a:p>
            <a:endParaRPr lang="cs-CZ" sz="2400" dirty="0" smtClean="0"/>
          </a:p>
          <a:p>
            <a:r>
              <a:rPr lang="cs-CZ" sz="2400" dirty="0" smtClean="0"/>
              <a:t>  </a:t>
            </a:r>
          </a:p>
          <a:p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275016898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ovéPole 3">
            <a:extLst>
              <a:ext uri="{FF2B5EF4-FFF2-40B4-BE49-F238E27FC236}">
                <a16:creationId xmlns:a16="http://schemas.microsoft.com/office/drawing/2014/main" id="{6DB45F6E-7C5C-4CCF-889A-9E0300EF88F4}"/>
              </a:ext>
            </a:extLst>
          </p:cNvPr>
          <p:cNvSpPr txBox="1"/>
          <p:nvPr/>
        </p:nvSpPr>
        <p:spPr>
          <a:xfrm>
            <a:off x="632914" y="768244"/>
            <a:ext cx="77040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000" b="1" dirty="0" smtClean="0">
                <a:solidFill>
                  <a:srgbClr val="1D70B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Povinnosti poskytovatele</a:t>
            </a:r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4373" y="102711"/>
            <a:ext cx="1172100" cy="1331067"/>
          </a:xfrm>
          <a:prstGeom prst="rect">
            <a:avLst/>
          </a:prstGeom>
        </p:spPr>
      </p:pic>
      <p:sp>
        <p:nvSpPr>
          <p:cNvPr id="2" name="TextovéPole 1"/>
          <p:cNvSpPr txBox="1"/>
          <p:nvPr/>
        </p:nvSpPr>
        <p:spPr>
          <a:xfrm>
            <a:off x="783771" y="1515291"/>
            <a:ext cx="7111852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dirty="0" smtClean="0"/>
              <a:t>Čl. V pověření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400" dirty="0" smtClean="0"/>
              <a:t>poskytovat SOHZ – cílová skupina, podmínky nájmu;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400" dirty="0" smtClean="0"/>
              <a:t>způsob vedení účetnictví;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400" dirty="0"/>
              <a:t>o</a:t>
            </a:r>
            <a:r>
              <a:rPr lang="cs-CZ" sz="2400" dirty="0" smtClean="0"/>
              <a:t>znamovat změny identifikačních údajů;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400" dirty="0" smtClean="0"/>
              <a:t>překládat doklady ke kontrole </a:t>
            </a:r>
            <a:r>
              <a:rPr lang="cs-CZ" sz="2400" dirty="0" err="1" smtClean="0"/>
              <a:t>překompenzace</a:t>
            </a:r>
            <a:r>
              <a:rPr lang="cs-CZ" sz="2400" dirty="0" smtClean="0"/>
              <a:t>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400" dirty="0" smtClean="0"/>
              <a:t>v případě převedení majetku – vrátit neumořenou část vyrovnávací platby;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400" dirty="0" smtClean="0"/>
              <a:t>Vrátit nadměrné vyplacení vyrovnávací platby;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400" dirty="0" smtClean="0"/>
              <a:t>archivovat </a:t>
            </a:r>
            <a:r>
              <a:rPr lang="cs-CZ" sz="2400" dirty="0"/>
              <a:t>10 </a:t>
            </a:r>
            <a:r>
              <a:rPr lang="cs-CZ" sz="2400" dirty="0" smtClean="0"/>
              <a:t>od konce doby pověření</a:t>
            </a:r>
            <a:r>
              <a:rPr lang="cs-CZ" sz="2400" dirty="0"/>
              <a:t>;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400" dirty="0" smtClean="0"/>
              <a:t>způsob </a:t>
            </a:r>
            <a:r>
              <a:rPr lang="cs-CZ" sz="2400" dirty="0"/>
              <a:t>archivace  OPŽP (obecná pravidla);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cs-CZ" sz="240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cs-CZ" sz="240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cs-CZ" sz="2400" dirty="0" smtClean="0"/>
          </a:p>
          <a:p>
            <a:r>
              <a:rPr lang="cs-CZ" sz="2400" dirty="0" smtClean="0"/>
              <a:t>  </a:t>
            </a:r>
          </a:p>
          <a:p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3876953423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Motiv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Motiv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tiv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981</TotalTime>
  <Words>928</Words>
  <Application>Microsoft Office PowerPoint</Application>
  <PresentationFormat>Předvádění na obrazovce (4:3)</PresentationFormat>
  <Paragraphs>140</Paragraphs>
  <Slides>15</Slides>
  <Notes>0</Notes>
  <HiddenSlides>0</HiddenSlides>
  <MMClips>0</MMClips>
  <ScaleCrop>false</ScaleCrop>
  <HeadingPairs>
    <vt:vector size="8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Vložené servery OLE</vt:lpstr>
      </vt:variant>
      <vt:variant>
        <vt:i4>1</vt:i4>
      </vt:variant>
      <vt:variant>
        <vt:lpstr>Nadpisy snímků</vt:lpstr>
      </vt:variant>
      <vt:variant>
        <vt:i4>15</vt:i4>
      </vt:variant>
    </vt:vector>
  </HeadingPairs>
  <TitlesOfParts>
    <vt:vector size="21" baseType="lpstr">
      <vt:lpstr>Arial</vt:lpstr>
      <vt:lpstr>Calibri</vt:lpstr>
      <vt:lpstr>Calibri Light</vt:lpstr>
      <vt:lpstr>Wingdings</vt:lpstr>
      <vt:lpstr>Motiv Office</vt:lpstr>
      <vt:lpstr>List</vt:lpstr>
      <vt:lpstr>Prezentace aplikace PowerPoint</vt:lpstr>
      <vt:lpstr>Pověření dle Rozhodnutí EK (2012/21/EU)</vt:lpstr>
      <vt:lpstr>Výše vyrovnávací platby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Podmínky nájmu </vt:lpstr>
      <vt:lpstr>Sankce </vt:lpstr>
      <vt:lpstr>Odstoupení od Pověřovacího aktu </vt:lpstr>
      <vt:lpstr>SOHZ v režimu „de minimis“</vt:lpstr>
      <vt:lpstr>Kontrola SOHZ v režimu „de minimis“ po uplynutí udržitelnosti 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M S</dc:creator>
  <cp:lastModifiedBy>Kaštovská Zina</cp:lastModifiedBy>
  <cp:revision>48</cp:revision>
  <dcterms:created xsi:type="dcterms:W3CDTF">2018-01-10T11:40:26Z</dcterms:created>
  <dcterms:modified xsi:type="dcterms:W3CDTF">2018-04-23T05:33:08Z</dcterms:modified>
</cp:coreProperties>
</file>