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9" r:id="rId1"/>
  </p:sldMasterIdLst>
  <p:notesMasterIdLst>
    <p:notesMasterId r:id="rId44"/>
  </p:notesMasterIdLst>
  <p:handoutMasterIdLst>
    <p:handoutMasterId r:id="rId45"/>
  </p:handoutMasterIdLst>
  <p:sldIdLst>
    <p:sldId id="323" r:id="rId2"/>
    <p:sldId id="559" r:id="rId3"/>
    <p:sldId id="619" r:id="rId4"/>
    <p:sldId id="567" r:id="rId5"/>
    <p:sldId id="585" r:id="rId6"/>
    <p:sldId id="591" r:id="rId7"/>
    <p:sldId id="657" r:id="rId8"/>
    <p:sldId id="620" r:id="rId9"/>
    <p:sldId id="621" r:id="rId10"/>
    <p:sldId id="623" r:id="rId11"/>
    <p:sldId id="622" r:id="rId12"/>
    <p:sldId id="624" r:id="rId13"/>
    <p:sldId id="625" r:id="rId14"/>
    <p:sldId id="630" r:id="rId15"/>
    <p:sldId id="627" r:id="rId16"/>
    <p:sldId id="640" r:id="rId17"/>
    <p:sldId id="641" r:id="rId18"/>
    <p:sldId id="629" r:id="rId19"/>
    <p:sldId id="638" r:id="rId20"/>
    <p:sldId id="637" r:id="rId21"/>
    <p:sldId id="634" r:id="rId22"/>
    <p:sldId id="635" r:id="rId23"/>
    <p:sldId id="642" r:id="rId24"/>
    <p:sldId id="644" r:id="rId25"/>
    <p:sldId id="643" r:id="rId26"/>
    <p:sldId id="645" r:id="rId27"/>
    <p:sldId id="648" r:id="rId28"/>
    <p:sldId id="647" r:id="rId29"/>
    <p:sldId id="646" r:id="rId30"/>
    <p:sldId id="636" r:id="rId31"/>
    <p:sldId id="649" r:id="rId32"/>
    <p:sldId id="651" r:id="rId33"/>
    <p:sldId id="653" r:id="rId34"/>
    <p:sldId id="654" r:id="rId35"/>
    <p:sldId id="655" r:id="rId36"/>
    <p:sldId id="652" r:id="rId37"/>
    <p:sldId id="656" r:id="rId38"/>
    <p:sldId id="659" r:id="rId39"/>
    <p:sldId id="660" r:id="rId40"/>
    <p:sldId id="661" r:id="rId41"/>
    <p:sldId id="517" r:id="rId42"/>
    <p:sldId id="410" r:id="rId43"/>
  </p:sldIdLst>
  <p:sldSz cx="9144000" cy="6858000" type="screen4x3"/>
  <p:notesSz cx="6781800"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stislav Mazal" initials="RM" lastIdx="1" clrIdx="0"/>
  <p:cmAuthor id="1" name="Martina Fišerová" initials="M.F." lastIdx="1" clrIdx="1"/>
  <p:cmAuthor id="2" name="Živcová Petra" initials="ŽP" lastIdx="2" clrIdx="2">
    <p:extLst>
      <p:ext uri="{19B8F6BF-5375-455C-9EA6-DF929625EA0E}">
        <p15:presenceInfo xmlns:p15="http://schemas.microsoft.com/office/powerpoint/2012/main" userId="S::petra.zivcova@mmr.cz::e995d02c-cec0-490b-a69a-d7eb92ec77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1B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Světlý sty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autoAdjust="0"/>
    <p:restoredTop sz="88688" autoAdjust="0"/>
  </p:normalViewPr>
  <p:slideViewPr>
    <p:cSldViewPr>
      <p:cViewPr varScale="1">
        <p:scale>
          <a:sx n="67" d="100"/>
          <a:sy n="67" d="100"/>
        </p:scale>
        <p:origin x="1324" y="48"/>
      </p:cViewPr>
      <p:guideLst>
        <p:guide orient="horz" pos="2160"/>
        <p:guide pos="2880"/>
      </p:guideLst>
    </p:cSldViewPr>
  </p:slideViewPr>
  <p:notesTextViewPr>
    <p:cViewPr>
      <p:scale>
        <a:sx n="1" d="1"/>
        <a:sy n="1" d="1"/>
      </p:scale>
      <p:origin x="0" y="0"/>
    </p:cViewPr>
  </p:notesTextViewPr>
  <p:sorterViewPr>
    <p:cViewPr>
      <p:scale>
        <a:sx n="100" d="100"/>
        <a:sy n="100" d="100"/>
      </p:scale>
      <p:origin x="0" y="26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39519"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0698" y="0"/>
            <a:ext cx="2939519" cy="496888"/>
          </a:xfrm>
          <a:prstGeom prst="rect">
            <a:avLst/>
          </a:prstGeom>
        </p:spPr>
        <p:txBody>
          <a:bodyPr vert="horz" lIns="91440" tIns="45720" rIns="91440" bIns="45720" rtlCol="0"/>
          <a:lstStyle>
            <a:lvl1pPr algn="r">
              <a:defRPr sz="1200"/>
            </a:lvl1pPr>
          </a:lstStyle>
          <a:p>
            <a:fld id="{F994BFC9-6853-4F11-B099-B6E7A7DE25AF}" type="datetimeFigureOut">
              <a:rPr lang="cs-CZ" smtClean="0"/>
              <a:pPr/>
              <a:t>21.04.2021</a:t>
            </a:fld>
            <a:endParaRPr lang="cs-CZ"/>
          </a:p>
        </p:txBody>
      </p:sp>
      <p:sp>
        <p:nvSpPr>
          <p:cNvPr id="4" name="Zástupný symbol pro zápatí 3"/>
          <p:cNvSpPr>
            <a:spLocks noGrp="1"/>
          </p:cNvSpPr>
          <p:nvPr>
            <p:ph type="ftr" sz="quarter" idx="2"/>
          </p:nvPr>
        </p:nvSpPr>
        <p:spPr>
          <a:xfrm>
            <a:off x="0" y="9428164"/>
            <a:ext cx="2939519"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0698" y="9428164"/>
            <a:ext cx="2939519" cy="496887"/>
          </a:xfrm>
          <a:prstGeom prst="rect">
            <a:avLst/>
          </a:prstGeom>
        </p:spPr>
        <p:txBody>
          <a:bodyPr vert="horz" lIns="91440" tIns="45720" rIns="91440" bIns="45720" rtlCol="0" anchor="b"/>
          <a:lstStyle>
            <a:lvl1pPr algn="r">
              <a:defRPr sz="1200"/>
            </a:lvl1pPr>
          </a:lstStyle>
          <a:p>
            <a:fld id="{CA13802C-BCE2-40B3-B11D-79108D7A894A}" type="slidenum">
              <a:rPr lang="cs-CZ" smtClean="0"/>
              <a:pPr/>
              <a:t>‹#›</a:t>
            </a:fld>
            <a:endParaRPr lang="cs-CZ"/>
          </a:p>
        </p:txBody>
      </p:sp>
    </p:spTree>
    <p:extLst>
      <p:ext uri="{BB962C8B-B14F-4D97-AF65-F5344CB8AC3E}">
        <p14:creationId xmlns:p14="http://schemas.microsoft.com/office/powerpoint/2010/main" val="762810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38780"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1451" y="0"/>
            <a:ext cx="2938780" cy="496332"/>
          </a:xfrm>
          <a:prstGeom prst="rect">
            <a:avLst/>
          </a:prstGeom>
        </p:spPr>
        <p:txBody>
          <a:bodyPr vert="horz" lIns="91440" tIns="45720" rIns="91440" bIns="45720" rtlCol="0"/>
          <a:lstStyle>
            <a:lvl1pPr algn="r">
              <a:defRPr sz="1200"/>
            </a:lvl1pPr>
          </a:lstStyle>
          <a:p>
            <a:fld id="{F9105DDF-5111-4143-A825-FFA1D2B19362}" type="datetimeFigureOut">
              <a:rPr lang="cs-CZ" smtClean="0"/>
              <a:pPr/>
              <a:t>21.04.2021</a:t>
            </a:fld>
            <a:endParaRPr lang="cs-CZ"/>
          </a:p>
        </p:txBody>
      </p:sp>
      <p:sp>
        <p:nvSpPr>
          <p:cNvPr id="4" name="Zástupný symbol pro obrázek snímku 3"/>
          <p:cNvSpPr>
            <a:spLocks noGrp="1" noRot="1" noChangeAspect="1"/>
          </p:cNvSpPr>
          <p:nvPr>
            <p:ph type="sldImg" idx="2"/>
          </p:nvPr>
        </p:nvSpPr>
        <p:spPr>
          <a:xfrm>
            <a:off x="909638"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8180" y="4715154"/>
            <a:ext cx="54254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38780"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1451" y="9428583"/>
            <a:ext cx="2938780" cy="496332"/>
          </a:xfrm>
          <a:prstGeom prst="rect">
            <a:avLst/>
          </a:prstGeom>
        </p:spPr>
        <p:txBody>
          <a:bodyPr vert="horz" lIns="91440" tIns="45720" rIns="91440" bIns="45720" rtlCol="0" anchor="b"/>
          <a:lstStyle>
            <a:lvl1pPr algn="r">
              <a:defRPr sz="1200"/>
            </a:lvl1pPr>
          </a:lstStyle>
          <a:p>
            <a:fld id="{978725A5-20D6-492F-AB0E-E6402F0F8C88}" type="slidenum">
              <a:rPr lang="cs-CZ" smtClean="0"/>
              <a:pPr/>
              <a:t>‹#›</a:t>
            </a:fld>
            <a:endParaRPr lang="cs-CZ"/>
          </a:p>
        </p:txBody>
      </p:sp>
    </p:spTree>
    <p:extLst>
      <p:ext uri="{BB962C8B-B14F-4D97-AF65-F5344CB8AC3E}">
        <p14:creationId xmlns:p14="http://schemas.microsoft.com/office/powerpoint/2010/main" val="4222684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6</a:t>
            </a:fld>
            <a:endParaRPr lang="cs-CZ" altLang="cs-CZ">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15</a:t>
            </a:fld>
            <a:endParaRPr lang="cs-CZ" altLang="cs-CZ">
              <a:latin typeface="Calibri" pitchFamily="34" charset="0"/>
            </a:endParaRPr>
          </a:p>
        </p:txBody>
      </p:sp>
    </p:spTree>
    <p:extLst>
      <p:ext uri="{BB962C8B-B14F-4D97-AF65-F5344CB8AC3E}">
        <p14:creationId xmlns:p14="http://schemas.microsoft.com/office/powerpoint/2010/main" val="2445404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16</a:t>
            </a:fld>
            <a:endParaRPr lang="cs-CZ" altLang="cs-CZ">
              <a:latin typeface="Calibri" pitchFamily="34" charset="0"/>
            </a:endParaRPr>
          </a:p>
        </p:txBody>
      </p:sp>
    </p:spTree>
    <p:extLst>
      <p:ext uri="{BB962C8B-B14F-4D97-AF65-F5344CB8AC3E}">
        <p14:creationId xmlns:p14="http://schemas.microsoft.com/office/powerpoint/2010/main" val="1475416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17</a:t>
            </a:fld>
            <a:endParaRPr lang="cs-CZ" altLang="cs-CZ">
              <a:latin typeface="Calibri" pitchFamily="34" charset="0"/>
            </a:endParaRPr>
          </a:p>
        </p:txBody>
      </p:sp>
    </p:spTree>
    <p:extLst>
      <p:ext uri="{BB962C8B-B14F-4D97-AF65-F5344CB8AC3E}">
        <p14:creationId xmlns:p14="http://schemas.microsoft.com/office/powerpoint/2010/main" val="1170932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18</a:t>
            </a:fld>
            <a:endParaRPr lang="cs-CZ" altLang="cs-CZ">
              <a:latin typeface="Calibri" pitchFamily="34" charset="0"/>
            </a:endParaRPr>
          </a:p>
        </p:txBody>
      </p:sp>
    </p:spTree>
    <p:extLst>
      <p:ext uri="{BB962C8B-B14F-4D97-AF65-F5344CB8AC3E}">
        <p14:creationId xmlns:p14="http://schemas.microsoft.com/office/powerpoint/2010/main" val="335135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19</a:t>
            </a:fld>
            <a:endParaRPr lang="cs-CZ" altLang="cs-CZ">
              <a:latin typeface="Calibri" pitchFamily="34" charset="0"/>
            </a:endParaRPr>
          </a:p>
        </p:txBody>
      </p:sp>
    </p:spTree>
    <p:extLst>
      <p:ext uri="{BB962C8B-B14F-4D97-AF65-F5344CB8AC3E}">
        <p14:creationId xmlns:p14="http://schemas.microsoft.com/office/powerpoint/2010/main" val="1460500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20</a:t>
            </a:fld>
            <a:endParaRPr lang="cs-CZ" altLang="cs-CZ">
              <a:latin typeface="Calibri" pitchFamily="34" charset="0"/>
            </a:endParaRPr>
          </a:p>
        </p:txBody>
      </p:sp>
    </p:spTree>
    <p:extLst>
      <p:ext uri="{BB962C8B-B14F-4D97-AF65-F5344CB8AC3E}">
        <p14:creationId xmlns:p14="http://schemas.microsoft.com/office/powerpoint/2010/main" val="36455414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21</a:t>
            </a:fld>
            <a:endParaRPr lang="cs-CZ" altLang="cs-CZ">
              <a:latin typeface="Calibri" pitchFamily="34" charset="0"/>
            </a:endParaRPr>
          </a:p>
        </p:txBody>
      </p:sp>
    </p:spTree>
    <p:extLst>
      <p:ext uri="{BB962C8B-B14F-4D97-AF65-F5344CB8AC3E}">
        <p14:creationId xmlns:p14="http://schemas.microsoft.com/office/powerpoint/2010/main" val="1693049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22</a:t>
            </a:fld>
            <a:endParaRPr lang="cs-CZ" altLang="cs-CZ">
              <a:latin typeface="Calibri" pitchFamily="34" charset="0"/>
            </a:endParaRPr>
          </a:p>
        </p:txBody>
      </p:sp>
    </p:spTree>
    <p:extLst>
      <p:ext uri="{BB962C8B-B14F-4D97-AF65-F5344CB8AC3E}">
        <p14:creationId xmlns:p14="http://schemas.microsoft.com/office/powerpoint/2010/main" val="22128421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23</a:t>
            </a:fld>
            <a:endParaRPr lang="cs-CZ" altLang="cs-CZ">
              <a:latin typeface="Calibri" pitchFamily="34" charset="0"/>
            </a:endParaRPr>
          </a:p>
        </p:txBody>
      </p:sp>
    </p:spTree>
    <p:extLst>
      <p:ext uri="{BB962C8B-B14F-4D97-AF65-F5344CB8AC3E}">
        <p14:creationId xmlns:p14="http://schemas.microsoft.com/office/powerpoint/2010/main" val="3233338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24</a:t>
            </a:fld>
            <a:endParaRPr lang="cs-CZ" altLang="cs-CZ">
              <a:latin typeface="Calibri" pitchFamily="34" charset="0"/>
            </a:endParaRPr>
          </a:p>
        </p:txBody>
      </p:sp>
    </p:spTree>
    <p:extLst>
      <p:ext uri="{BB962C8B-B14F-4D97-AF65-F5344CB8AC3E}">
        <p14:creationId xmlns:p14="http://schemas.microsoft.com/office/powerpoint/2010/main" val="1323101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7</a:t>
            </a:fld>
            <a:endParaRPr lang="cs-CZ" altLang="cs-CZ">
              <a:latin typeface="Calibri" pitchFamily="34" charset="0"/>
            </a:endParaRPr>
          </a:p>
        </p:txBody>
      </p:sp>
    </p:spTree>
    <p:extLst>
      <p:ext uri="{BB962C8B-B14F-4D97-AF65-F5344CB8AC3E}">
        <p14:creationId xmlns:p14="http://schemas.microsoft.com/office/powerpoint/2010/main" val="3583486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25</a:t>
            </a:fld>
            <a:endParaRPr lang="cs-CZ" altLang="cs-CZ">
              <a:latin typeface="Calibri" pitchFamily="34" charset="0"/>
            </a:endParaRPr>
          </a:p>
        </p:txBody>
      </p:sp>
    </p:spTree>
    <p:extLst>
      <p:ext uri="{BB962C8B-B14F-4D97-AF65-F5344CB8AC3E}">
        <p14:creationId xmlns:p14="http://schemas.microsoft.com/office/powerpoint/2010/main" val="8235045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26</a:t>
            </a:fld>
            <a:endParaRPr lang="cs-CZ" altLang="cs-CZ">
              <a:latin typeface="Calibri" pitchFamily="34" charset="0"/>
            </a:endParaRPr>
          </a:p>
        </p:txBody>
      </p:sp>
    </p:spTree>
    <p:extLst>
      <p:ext uri="{BB962C8B-B14F-4D97-AF65-F5344CB8AC3E}">
        <p14:creationId xmlns:p14="http://schemas.microsoft.com/office/powerpoint/2010/main" val="35406970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27</a:t>
            </a:fld>
            <a:endParaRPr lang="cs-CZ" altLang="cs-CZ">
              <a:latin typeface="Calibri" pitchFamily="34" charset="0"/>
            </a:endParaRPr>
          </a:p>
        </p:txBody>
      </p:sp>
    </p:spTree>
    <p:extLst>
      <p:ext uri="{BB962C8B-B14F-4D97-AF65-F5344CB8AC3E}">
        <p14:creationId xmlns:p14="http://schemas.microsoft.com/office/powerpoint/2010/main" val="976859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28</a:t>
            </a:fld>
            <a:endParaRPr lang="cs-CZ" altLang="cs-CZ">
              <a:latin typeface="Calibri" pitchFamily="34" charset="0"/>
            </a:endParaRPr>
          </a:p>
        </p:txBody>
      </p:sp>
    </p:spTree>
    <p:extLst>
      <p:ext uri="{BB962C8B-B14F-4D97-AF65-F5344CB8AC3E}">
        <p14:creationId xmlns:p14="http://schemas.microsoft.com/office/powerpoint/2010/main" val="41049805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29</a:t>
            </a:fld>
            <a:endParaRPr lang="cs-CZ" altLang="cs-CZ">
              <a:latin typeface="Calibri" pitchFamily="34" charset="0"/>
            </a:endParaRPr>
          </a:p>
        </p:txBody>
      </p:sp>
    </p:spTree>
    <p:extLst>
      <p:ext uri="{BB962C8B-B14F-4D97-AF65-F5344CB8AC3E}">
        <p14:creationId xmlns:p14="http://schemas.microsoft.com/office/powerpoint/2010/main" val="3605899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30</a:t>
            </a:fld>
            <a:endParaRPr lang="cs-CZ" altLang="cs-CZ">
              <a:latin typeface="Calibri" pitchFamily="34" charset="0"/>
            </a:endParaRPr>
          </a:p>
        </p:txBody>
      </p:sp>
    </p:spTree>
    <p:extLst>
      <p:ext uri="{BB962C8B-B14F-4D97-AF65-F5344CB8AC3E}">
        <p14:creationId xmlns:p14="http://schemas.microsoft.com/office/powerpoint/2010/main" val="18314239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31</a:t>
            </a:fld>
            <a:endParaRPr lang="cs-CZ" altLang="cs-CZ">
              <a:latin typeface="Calibri" pitchFamily="34" charset="0"/>
            </a:endParaRPr>
          </a:p>
        </p:txBody>
      </p:sp>
    </p:spTree>
    <p:extLst>
      <p:ext uri="{BB962C8B-B14F-4D97-AF65-F5344CB8AC3E}">
        <p14:creationId xmlns:p14="http://schemas.microsoft.com/office/powerpoint/2010/main" val="212060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32</a:t>
            </a:fld>
            <a:endParaRPr lang="cs-CZ" altLang="cs-CZ">
              <a:latin typeface="Calibri" pitchFamily="34" charset="0"/>
            </a:endParaRPr>
          </a:p>
        </p:txBody>
      </p:sp>
    </p:spTree>
    <p:extLst>
      <p:ext uri="{BB962C8B-B14F-4D97-AF65-F5344CB8AC3E}">
        <p14:creationId xmlns:p14="http://schemas.microsoft.com/office/powerpoint/2010/main" val="6543346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33</a:t>
            </a:fld>
            <a:endParaRPr lang="cs-CZ" altLang="cs-CZ">
              <a:latin typeface="Calibri" pitchFamily="34" charset="0"/>
            </a:endParaRPr>
          </a:p>
        </p:txBody>
      </p:sp>
    </p:spTree>
    <p:extLst>
      <p:ext uri="{BB962C8B-B14F-4D97-AF65-F5344CB8AC3E}">
        <p14:creationId xmlns:p14="http://schemas.microsoft.com/office/powerpoint/2010/main" val="18507977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34</a:t>
            </a:fld>
            <a:endParaRPr lang="cs-CZ" altLang="cs-CZ">
              <a:latin typeface="Calibri" pitchFamily="34" charset="0"/>
            </a:endParaRPr>
          </a:p>
        </p:txBody>
      </p:sp>
    </p:spTree>
    <p:extLst>
      <p:ext uri="{BB962C8B-B14F-4D97-AF65-F5344CB8AC3E}">
        <p14:creationId xmlns:p14="http://schemas.microsoft.com/office/powerpoint/2010/main" val="1319566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8</a:t>
            </a:fld>
            <a:endParaRPr lang="cs-CZ" altLang="cs-CZ">
              <a:latin typeface="Calibri" pitchFamily="34" charset="0"/>
            </a:endParaRPr>
          </a:p>
        </p:txBody>
      </p:sp>
    </p:spTree>
    <p:extLst>
      <p:ext uri="{BB962C8B-B14F-4D97-AF65-F5344CB8AC3E}">
        <p14:creationId xmlns:p14="http://schemas.microsoft.com/office/powerpoint/2010/main" val="6636258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35</a:t>
            </a:fld>
            <a:endParaRPr lang="cs-CZ" altLang="cs-CZ">
              <a:latin typeface="Calibri" pitchFamily="34" charset="0"/>
            </a:endParaRPr>
          </a:p>
        </p:txBody>
      </p:sp>
    </p:spTree>
    <p:extLst>
      <p:ext uri="{BB962C8B-B14F-4D97-AF65-F5344CB8AC3E}">
        <p14:creationId xmlns:p14="http://schemas.microsoft.com/office/powerpoint/2010/main" val="42548613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36</a:t>
            </a:fld>
            <a:endParaRPr lang="cs-CZ" altLang="cs-CZ">
              <a:latin typeface="Calibri" pitchFamily="34" charset="0"/>
            </a:endParaRPr>
          </a:p>
        </p:txBody>
      </p:sp>
    </p:spTree>
    <p:extLst>
      <p:ext uri="{BB962C8B-B14F-4D97-AF65-F5344CB8AC3E}">
        <p14:creationId xmlns:p14="http://schemas.microsoft.com/office/powerpoint/2010/main" val="5939028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37</a:t>
            </a:fld>
            <a:endParaRPr lang="cs-CZ" altLang="cs-CZ">
              <a:latin typeface="Calibri" pitchFamily="34" charset="0"/>
            </a:endParaRPr>
          </a:p>
        </p:txBody>
      </p:sp>
    </p:spTree>
    <p:extLst>
      <p:ext uri="{BB962C8B-B14F-4D97-AF65-F5344CB8AC3E}">
        <p14:creationId xmlns:p14="http://schemas.microsoft.com/office/powerpoint/2010/main" val="5252509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38</a:t>
            </a:fld>
            <a:endParaRPr lang="cs-CZ" altLang="cs-CZ">
              <a:latin typeface="Calibri" pitchFamily="34" charset="0"/>
            </a:endParaRPr>
          </a:p>
        </p:txBody>
      </p:sp>
    </p:spTree>
    <p:extLst>
      <p:ext uri="{BB962C8B-B14F-4D97-AF65-F5344CB8AC3E}">
        <p14:creationId xmlns:p14="http://schemas.microsoft.com/office/powerpoint/2010/main" val="1822463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39</a:t>
            </a:fld>
            <a:endParaRPr lang="cs-CZ" altLang="cs-CZ">
              <a:latin typeface="Calibri" pitchFamily="34" charset="0"/>
            </a:endParaRPr>
          </a:p>
        </p:txBody>
      </p:sp>
    </p:spTree>
    <p:extLst>
      <p:ext uri="{BB962C8B-B14F-4D97-AF65-F5344CB8AC3E}">
        <p14:creationId xmlns:p14="http://schemas.microsoft.com/office/powerpoint/2010/main" val="25816013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40</a:t>
            </a:fld>
            <a:endParaRPr lang="cs-CZ" altLang="cs-CZ">
              <a:latin typeface="Calibri" pitchFamily="34" charset="0"/>
            </a:endParaRPr>
          </a:p>
        </p:txBody>
      </p:sp>
    </p:spTree>
    <p:extLst>
      <p:ext uri="{BB962C8B-B14F-4D97-AF65-F5344CB8AC3E}">
        <p14:creationId xmlns:p14="http://schemas.microsoft.com/office/powerpoint/2010/main" val="3784249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41</a:t>
            </a:fld>
            <a:endParaRPr lang="cs-CZ" altLang="cs-CZ">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9</a:t>
            </a:fld>
            <a:endParaRPr lang="cs-CZ" altLang="cs-CZ">
              <a:latin typeface="Calibri" pitchFamily="34" charset="0"/>
            </a:endParaRPr>
          </a:p>
        </p:txBody>
      </p:sp>
    </p:spTree>
    <p:extLst>
      <p:ext uri="{BB962C8B-B14F-4D97-AF65-F5344CB8AC3E}">
        <p14:creationId xmlns:p14="http://schemas.microsoft.com/office/powerpoint/2010/main" val="4153432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10</a:t>
            </a:fld>
            <a:endParaRPr lang="cs-CZ" altLang="cs-CZ">
              <a:latin typeface="Calibri" pitchFamily="34" charset="0"/>
            </a:endParaRPr>
          </a:p>
        </p:txBody>
      </p:sp>
    </p:spTree>
    <p:extLst>
      <p:ext uri="{BB962C8B-B14F-4D97-AF65-F5344CB8AC3E}">
        <p14:creationId xmlns:p14="http://schemas.microsoft.com/office/powerpoint/2010/main" val="2104033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11</a:t>
            </a:fld>
            <a:endParaRPr lang="cs-CZ" altLang="cs-CZ">
              <a:latin typeface="Calibri" pitchFamily="34" charset="0"/>
            </a:endParaRPr>
          </a:p>
        </p:txBody>
      </p:sp>
    </p:spTree>
    <p:extLst>
      <p:ext uri="{BB962C8B-B14F-4D97-AF65-F5344CB8AC3E}">
        <p14:creationId xmlns:p14="http://schemas.microsoft.com/office/powerpoint/2010/main" val="1429730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12</a:t>
            </a:fld>
            <a:endParaRPr lang="cs-CZ" altLang="cs-CZ">
              <a:latin typeface="Calibri" pitchFamily="34" charset="0"/>
            </a:endParaRPr>
          </a:p>
        </p:txBody>
      </p:sp>
    </p:spTree>
    <p:extLst>
      <p:ext uri="{BB962C8B-B14F-4D97-AF65-F5344CB8AC3E}">
        <p14:creationId xmlns:p14="http://schemas.microsoft.com/office/powerpoint/2010/main" val="1460737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13</a:t>
            </a:fld>
            <a:endParaRPr lang="cs-CZ" altLang="cs-CZ">
              <a:latin typeface="Calibri" pitchFamily="34" charset="0"/>
            </a:endParaRPr>
          </a:p>
        </p:txBody>
      </p:sp>
    </p:spTree>
    <p:extLst>
      <p:ext uri="{BB962C8B-B14F-4D97-AF65-F5344CB8AC3E}">
        <p14:creationId xmlns:p14="http://schemas.microsoft.com/office/powerpoint/2010/main" val="845533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Zástupný symbol pro poznámky 2"/>
          <p:cNvSpPr>
            <a:spLocks noGrp="1"/>
          </p:cNvSpPr>
          <p:nvPr>
            <p:ph type="body" idx="1"/>
          </p:nvPr>
        </p:nvSpPr>
        <p:spPr/>
        <p:txBody>
          <a:bodyPr>
            <a:normAutofit/>
          </a:bodyPr>
          <a:lstStyle/>
          <a:p>
            <a:pPr eaLnBrk="1" fontAlgn="auto" hangingPunct="1">
              <a:spcBef>
                <a:spcPts val="0"/>
              </a:spcBef>
              <a:spcAft>
                <a:spcPts val="0"/>
              </a:spcAft>
              <a:defRPr/>
            </a:pPr>
            <a:endParaRPr lang="cs-CZ" dirty="0"/>
          </a:p>
        </p:txBody>
      </p:sp>
      <p:sp>
        <p:nvSpPr>
          <p:cNvPr id="51204" name="Zástupný symbol pro číslo snímku 3"/>
          <p:cNvSpPr>
            <a:spLocks noGrp="1"/>
          </p:cNvSpPr>
          <p:nvPr>
            <p:ph type="sldNum" sz="quarter" idx="5"/>
          </p:nvPr>
        </p:nvSpPr>
        <p:spPr bwMode="auto"/>
        <p:txBody>
          <a:bodyPr wrap="square" numCol="1" anchorCtr="0" compatLnSpc="1">
            <a:prstTxWarp prst="textNoShape">
              <a:avLst/>
            </a:prstTxWarp>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defRPr/>
            </a:pPr>
            <a:fld id="{89F30510-CC21-424F-9764-7B67CF86340A}" type="slidenum">
              <a:rPr lang="cs-CZ" altLang="cs-CZ" smtClean="0">
                <a:latin typeface="Calibri" pitchFamily="34" charset="0"/>
              </a:rPr>
              <a:pPr fontAlgn="base">
                <a:spcBef>
                  <a:spcPct val="0"/>
                </a:spcBef>
                <a:spcAft>
                  <a:spcPct val="0"/>
                </a:spcAft>
                <a:defRPr/>
              </a:pPr>
              <a:t>14</a:t>
            </a:fld>
            <a:endParaRPr lang="cs-CZ" altLang="cs-CZ">
              <a:latin typeface="Calibri" pitchFamily="34" charset="0"/>
            </a:endParaRPr>
          </a:p>
        </p:txBody>
      </p:sp>
    </p:spTree>
    <p:extLst>
      <p:ext uri="{BB962C8B-B14F-4D97-AF65-F5344CB8AC3E}">
        <p14:creationId xmlns:p14="http://schemas.microsoft.com/office/powerpoint/2010/main" val="2527635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Kliknutím lze upravit styl.</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pPr>
              <a:defRPr/>
            </a:pPr>
            <a:fld id="{5FBE9683-DCA1-4D29-A1E5-EBDFC7E9286E}"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F2A6E95-259B-4713-AF1E-8B4EEEFE8785}"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41122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pPr>
              <a:defRPr/>
            </a:pPr>
            <a:fld id="{1AEE65AD-F62A-4B4A-A85B-83F31EFFECE0}"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4405F715-6D26-4684-93C5-E00CE833049A}"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760207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pPr>
              <a:defRPr/>
            </a:pPr>
            <a:fld id="{3220F964-EA3D-41D0-97A3-658755B0D27C}"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D74DAA27-8ED0-4865-8A2F-7C1EB51A855E}"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1196211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pPr>
              <a:defRPr/>
            </a:pPr>
            <a:fld id="{858F71AC-FDB0-4430-B852-EAD316855ED9}"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0FE9B23-02B4-4957-8BE2-0931FEC70F97}"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594272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pPr>
              <a:defRPr/>
            </a:pPr>
            <a:fld id="{C017C547-04B9-493A-B743-84B3CB6E1FA6}"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5289B38-8D97-45FA-A46C-589A0C15510D}"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395333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Date Placeholder 4"/>
          <p:cNvSpPr>
            <a:spLocks noGrp="1"/>
          </p:cNvSpPr>
          <p:nvPr>
            <p:ph type="dt" sz="half" idx="10"/>
          </p:nvPr>
        </p:nvSpPr>
        <p:spPr/>
        <p:txBody>
          <a:bodyPr/>
          <a:lstStyle/>
          <a:p>
            <a:pPr>
              <a:defRPr/>
            </a:pPr>
            <a:fld id="{E964497A-0ADB-437E-B237-1D59F4E92B42}"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4A88282A-5FA8-4A7E-A999-D1CDD5684BDD}"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91216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pPr>
              <a:defRPr/>
            </a:pPr>
            <a:fld id="{D26E777A-EBE4-43EE-B16C-1D14EB13142B}"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8" name="Footer Placeholder 7"/>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B765A841-A1B5-4CDD-964C-13A8A1F499C3}"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055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pPr>
              <a:defRPr/>
            </a:pPr>
            <a:fld id="{B7ABE49B-9DD5-4652-9180-96D6A108E91C}"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4" name="Footer Placeholder 3"/>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99E15F04-57A1-4D14-828C-D5AC9F011B9E}"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462455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118EB08-8B8E-40F1-BC4B-813AA6EBF55A}"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3" name="Footer Placeholder 2"/>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AC19F20-AEAE-46FE-AA26-FD2AB3D37020}"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4047914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pPr>
              <a:defRPr/>
            </a:pPr>
            <a:fld id="{CCD52F52-9068-44ED-8E35-96BB550F443B}"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AE6D827B-4EEC-4510-A50B-38305E8E620F}"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22385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pPr>
              <a:defRPr/>
            </a:pPr>
            <a:fld id="{F2F2E694-7E52-4737-9917-0B0EDB8FE6F5}" type="datetimeFigureOut">
              <a:rPr lang="cs-CZ" smtClean="0">
                <a:solidFill>
                  <a:prstClr val="black">
                    <a:tint val="75000"/>
                  </a:prstClr>
                </a:solidFill>
              </a:rPr>
              <a:pPr>
                <a:defRPr/>
              </a:pPr>
              <a:t>21.04.2021</a:t>
            </a:fld>
            <a:endParaRPr lang="cs-CZ">
              <a:solidFill>
                <a:prstClr val="black">
                  <a:tint val="75000"/>
                </a:prstClr>
              </a:solidFill>
            </a:endParaRPr>
          </a:p>
        </p:txBody>
      </p:sp>
      <p:sp>
        <p:nvSpPr>
          <p:cNvPr id="6" name="Footer Placeholder 5"/>
          <p:cNvSpPr>
            <a:spLocks noGrp="1"/>
          </p:cNvSpPr>
          <p:nvPr>
            <p:ph type="ftr" sz="quarter" idx="11"/>
          </p:nvPr>
        </p:nvSpPr>
        <p:spPr/>
        <p:txBody>
          <a:bodyPr/>
          <a:lstStyle>
            <a:lvl1pPr>
              <a:defRPr>
                <a:latin typeface="Myriad Pro"/>
              </a:defRPr>
            </a:lvl1pPr>
          </a:lstStyle>
          <a:p>
            <a:pPr>
              <a:defRPr/>
            </a:pPr>
            <a:endParaRPr lang="cs-CZ">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8E39782-32F4-42C5-9D55-E21C09DF5663}" type="slidenum">
              <a:rPr lang="cs-CZ" smtClean="0">
                <a:solidFill>
                  <a:prstClr val="black">
                    <a:tint val="75000"/>
                  </a:prstClr>
                </a:solidFill>
              </a:rPr>
              <a:pPr>
                <a:defRPr/>
              </a:pPr>
              <a:t>‹#›</a:t>
            </a:fld>
            <a:endParaRPr lang="cs-CZ">
              <a:solidFill>
                <a:prstClr val="black">
                  <a:tint val="75000"/>
                </a:prstClr>
              </a:solidFill>
            </a:endParaRPr>
          </a:p>
        </p:txBody>
      </p:sp>
    </p:spTree>
    <p:extLst>
      <p:ext uri="{BB962C8B-B14F-4D97-AF65-F5344CB8AC3E}">
        <p14:creationId xmlns:p14="http://schemas.microsoft.com/office/powerpoint/2010/main" val="4246070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mt="25000"/>
          </a:blip>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cs-CZ"/>
              <a:t>Kliknutím lze upravit styl.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Myriad Pro"/>
              </a:defRPr>
            </a:lvl1pPr>
          </a:lstStyle>
          <a:p>
            <a:fld id="{B6B818D7-4D69-C74B-856A-11258C666662}" type="datetimeFigureOut">
              <a:rPr lang="en-US" smtClean="0"/>
              <a:pPr/>
              <a:t>4/21/2021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err="1">
                <a:latin typeface="Myriad Pro"/>
              </a:rPr>
              <a:t>Název</a:t>
            </a:r>
            <a:r>
              <a:rPr lang="en-US" dirty="0">
                <a:latin typeface="Myriad Pro"/>
              </a:rPr>
              <a:t> </a:t>
            </a:r>
            <a:r>
              <a:rPr lang="en-US" dirty="0" err="1">
                <a:latin typeface="Myriad Pro"/>
              </a:rPr>
              <a:t>prezentace</a:t>
            </a:r>
            <a:endParaRPr lang="en-US" dirty="0">
              <a:latin typeface="Myriad Pro"/>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Myriad Pro"/>
              </a:defRPr>
            </a:lvl1pPr>
          </a:lstStyle>
          <a:p>
            <a:fld id="{CA6B5227-2C6F-B94D-9D8F-826F9170706D}" type="slidenum">
              <a:rPr lang="en-US" smtClean="0"/>
              <a:pPr/>
              <a:t>‹#›</a:t>
            </a:fld>
            <a:endParaRPr lang="en-US" dirty="0"/>
          </a:p>
        </p:txBody>
      </p:sp>
    </p:spTree>
    <p:extLst>
      <p:ext uri="{BB962C8B-B14F-4D97-AF65-F5344CB8AC3E}">
        <p14:creationId xmlns:p14="http://schemas.microsoft.com/office/powerpoint/2010/main" val="999141707"/>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defTabSz="457200" rtl="0" eaLnBrk="1" latinLnBrk="0" hangingPunct="1">
        <a:spcBef>
          <a:spcPct val="0"/>
        </a:spcBef>
        <a:buNone/>
        <a:defRPr sz="3500" b="1" i="0" kern="1200" cap="all">
          <a:solidFill>
            <a:schemeClr val="tx1"/>
          </a:solidFill>
          <a:latin typeface="Myriad Pro"/>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yriad Pro"/>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yriad Pro"/>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yriad Pro"/>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yriad Pro"/>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yriad Pro"/>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crr.cz/cs/kontakty/kontakty-irop/" TargetMode="External"/><Relationship Id="rId2" Type="http://schemas.openxmlformats.org/officeDocument/2006/relationships/hyperlink" Target="http://www.dotaceeu.cz/IROP"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mailto:Marketa.Lutovska@crr.cz" TargetMode="External"/><Relationship Id="rId2" Type="http://schemas.openxmlformats.org/officeDocument/2006/relationships/hyperlink" Target="mailto:Ales.pekarek@mmr.cz"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s://irop.mmr.cz/cs/ostatni/web/novinky/irop-vyhlasuje-vyzvy-react-eu-oblast-zdravotnictvi" TargetMode="External"/><Relationship Id="rId2" Type="http://schemas.openxmlformats.org/officeDocument/2006/relationships/hyperlink" Target="https://irop.mmr.cz/cs/zadatele-a-prijemci/dokumenty/dokumenty/obecna-pravidla-pro-zadatele-a-prijemce"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mseu.mssf.cz/"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mzcr.cz/seznam-poskytovatelu-zdravotnich-sluzeb-s-urgentnimi-prijmy/"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ráze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3315" name="Subtitle 2"/>
          <p:cNvSpPr>
            <a:spLocks noGrp="1"/>
          </p:cNvSpPr>
          <p:nvPr>
            <p:ph type="subTitle" idx="1"/>
          </p:nvPr>
        </p:nvSpPr>
        <p:spPr>
          <a:xfrm>
            <a:off x="363538" y="4946650"/>
            <a:ext cx="6400800" cy="696913"/>
          </a:xfrm>
        </p:spPr>
        <p:txBody>
          <a:bodyPr>
            <a:normAutofit/>
          </a:bodyPr>
          <a:lstStyle/>
          <a:p>
            <a:pPr algn="l" eaLnBrk="1" hangingPunct="1"/>
            <a:r>
              <a:rPr lang="cs-CZ" altLang="cs-CZ" sz="2500" dirty="0">
                <a:solidFill>
                  <a:srgbClr val="000000"/>
                </a:solidFill>
                <a:ea typeface="Myriad Pro"/>
                <a:cs typeface="Myriad Pro"/>
              </a:rPr>
              <a:t>19. 1. 2016</a:t>
            </a:r>
          </a:p>
        </p:txBody>
      </p:sp>
      <p:sp>
        <p:nvSpPr>
          <p:cNvPr id="7" name="Title 1"/>
          <p:cNvSpPr txBox="1">
            <a:spLocks/>
          </p:cNvSpPr>
          <p:nvPr/>
        </p:nvSpPr>
        <p:spPr bwMode="auto">
          <a:xfrm>
            <a:off x="30393" y="548680"/>
            <a:ext cx="7133895" cy="3505795"/>
          </a:xfrm>
          <a:prstGeom prst="rect">
            <a:avLst/>
          </a:prstGeom>
        </p:spPr>
        <p:txBody>
          <a:bodyPr vert="horz" wrap="square" lIns="91440" tIns="45720" rIns="91440" bIns="45720" numCol="1" rtlCol="0" anchor="ctr" anchorCtr="0" compatLnSpc="1">
            <a:prstTxWarp prst="textNoShape">
              <a:avLst/>
            </a:prstTxWarp>
            <a:noAutofit/>
          </a:bodyPr>
          <a:lstStyle>
            <a:lvl1pPr algn="ctr" defTabSz="457200" rtl="0" eaLnBrk="1" latinLnBrk="0" hangingPunct="1">
              <a:spcBef>
                <a:spcPct val="0"/>
              </a:spcBef>
              <a:buNone/>
              <a:defRPr sz="3500" b="1" i="0" kern="1200" cap="all">
                <a:solidFill>
                  <a:schemeClr val="tx1"/>
                </a:solidFill>
                <a:latin typeface="Myriad Pro"/>
                <a:ea typeface="+mj-ea"/>
                <a:cs typeface="+mj-cs"/>
              </a:defRPr>
            </a:lvl1pPr>
          </a:lstStyle>
          <a:p>
            <a:pPr>
              <a:lnSpc>
                <a:spcPct val="107000"/>
              </a:lnSpc>
            </a:pPr>
            <a:br>
              <a:rPr lang="cs-CZ" altLang="cs-CZ" sz="36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r>
              <a:rPr lang="cs-CZ" altLang="cs-CZ" sz="3600" cap="none" dirty="0">
                <a:solidFill>
                  <a:srgbClr val="0070C0"/>
                </a:solidFill>
                <a:latin typeface="Myriad Pro Black"/>
                <a:ea typeface="Myriad Pro Black"/>
                <a:cs typeface="Myriad Pro Black"/>
              </a:rPr>
              <a:t>PREZENTACE </a:t>
            </a:r>
          </a:p>
          <a:p>
            <a:pPr>
              <a:lnSpc>
                <a:spcPct val="107000"/>
              </a:lnSpc>
            </a:pPr>
            <a:r>
              <a:rPr lang="cs-CZ" altLang="cs-CZ" sz="3600" cap="none" dirty="0">
                <a:solidFill>
                  <a:srgbClr val="0070C0"/>
                </a:solidFill>
                <a:latin typeface="Myriad Pro Black"/>
                <a:ea typeface="Myriad Pro Black"/>
                <a:cs typeface="Myriad Pro Black"/>
              </a:rPr>
              <a:t>98., 99.,100. výzva </a:t>
            </a:r>
          </a:p>
          <a:p>
            <a:pPr>
              <a:lnSpc>
                <a:spcPct val="107000"/>
              </a:lnSpc>
            </a:pPr>
            <a:r>
              <a:rPr lang="cs-CZ" altLang="cs-CZ" sz="3200" cap="none" dirty="0">
                <a:solidFill>
                  <a:srgbClr val="0070C0"/>
                </a:solidFill>
                <a:latin typeface="Myriad Pro Black"/>
                <a:ea typeface="Myriad Pro Black"/>
                <a:cs typeface="Myriad Pro Black"/>
              </a:rPr>
              <a:t>zdravotnictví </a:t>
            </a:r>
          </a:p>
          <a:p>
            <a:pPr>
              <a:lnSpc>
                <a:spcPct val="107000"/>
              </a:lnSpc>
            </a:pPr>
            <a:r>
              <a:rPr lang="cs-CZ" altLang="cs-CZ" sz="3600" cap="none" dirty="0">
                <a:solidFill>
                  <a:srgbClr val="0070C0"/>
                </a:solidFill>
                <a:latin typeface="Myriad Pro Black"/>
                <a:ea typeface="Myriad Pro Black"/>
                <a:cs typeface="Myriad Pro Black"/>
              </a:rPr>
              <a:t>IROP, specifický 6.1 </a:t>
            </a:r>
            <a:r>
              <a:rPr lang="cs-CZ" altLang="cs-CZ" sz="3600" cap="none" dirty="0" err="1">
                <a:solidFill>
                  <a:srgbClr val="0070C0"/>
                </a:solidFill>
                <a:latin typeface="Myriad Pro Black"/>
                <a:ea typeface="Myriad Pro Black"/>
                <a:cs typeface="Myriad Pro Black"/>
              </a:rPr>
              <a:t>React</a:t>
            </a:r>
            <a:r>
              <a:rPr lang="cs-CZ" altLang="cs-CZ" sz="3600" cap="none" dirty="0">
                <a:solidFill>
                  <a:srgbClr val="0070C0"/>
                </a:solidFill>
                <a:latin typeface="Myriad Pro Black"/>
                <a:ea typeface="Myriad Pro Black"/>
                <a:cs typeface="Myriad Pro Black"/>
              </a:rPr>
              <a:t>-EU</a:t>
            </a:r>
            <a:br>
              <a:rPr lang="cs-CZ" altLang="cs-CZ" sz="32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br>
              <a:rPr lang="cs-CZ" altLang="cs-CZ" sz="3600" cap="none" dirty="0">
                <a:solidFill>
                  <a:srgbClr val="000000"/>
                </a:solidFill>
                <a:latin typeface="Myriad Pro Black"/>
                <a:ea typeface="Myriad Pro Black"/>
                <a:cs typeface="Myriad Pro Black"/>
              </a:rPr>
            </a:br>
            <a:endParaRPr lang="cs-CZ" altLang="cs-CZ" sz="3600" i="1" cap="none" dirty="0">
              <a:solidFill>
                <a:srgbClr val="000000"/>
              </a:solidFill>
              <a:latin typeface="Myriad Pro Black"/>
              <a:ea typeface="Myriad Pro Black"/>
              <a:cs typeface="Myriad Pro Black"/>
            </a:endParaRPr>
          </a:p>
        </p:txBody>
      </p:sp>
      <p:sp>
        <p:nvSpPr>
          <p:cNvPr id="2" name="TextovéPole 1"/>
          <p:cNvSpPr txBox="1"/>
          <p:nvPr/>
        </p:nvSpPr>
        <p:spPr>
          <a:xfrm>
            <a:off x="451620" y="4947265"/>
            <a:ext cx="1872208" cy="400110"/>
          </a:xfrm>
          <a:prstGeom prst="rect">
            <a:avLst/>
          </a:prstGeom>
          <a:solidFill>
            <a:schemeClr val="bg1"/>
          </a:solidFill>
        </p:spPr>
        <p:txBody>
          <a:bodyPr wrap="square" rtlCol="0">
            <a:spAutoFit/>
          </a:bodyPr>
          <a:lstStyle/>
          <a:p>
            <a:r>
              <a:rPr lang="cs-CZ" sz="2000" dirty="0"/>
              <a:t>22. 4. 2021</a:t>
            </a:r>
          </a:p>
        </p:txBody>
      </p:sp>
      <p:pic>
        <p:nvPicPr>
          <p:cNvPr id="8"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0785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1600" b="1" dirty="0"/>
          </a:p>
          <a:p>
            <a:pPr marL="400050" lvl="1" indent="0">
              <a:spcBef>
                <a:spcPts val="1200"/>
              </a:spcBef>
              <a:spcAft>
                <a:spcPts val="600"/>
              </a:spcAft>
              <a:buNone/>
              <a:defRPr/>
            </a:pPr>
            <a:r>
              <a:rPr lang="cs-CZ" sz="1600" b="1" dirty="0"/>
              <a:t>Hlavní podporované aktivity projektu: 85% CZV</a:t>
            </a:r>
          </a:p>
          <a:p>
            <a:pPr lvl="1" indent="-342900">
              <a:spcBef>
                <a:spcPts val="1200"/>
              </a:spcBef>
              <a:spcAft>
                <a:spcPts val="600"/>
              </a:spcAft>
              <a:buFont typeface="Arial" panose="020B0604020202020204" pitchFamily="34" charset="0"/>
              <a:buChar char="•"/>
              <a:defRPr/>
            </a:pPr>
            <a:r>
              <a:rPr lang="cs-CZ" sz="1600" dirty="0"/>
              <a:t>pořízení přístrojového vybavení a technologií (zdravotnické techniky a zdravotnických prostředků) v podporovaných lékařských oborech / pracovištích dle typu urgentního příjmu uvedených v </a:t>
            </a:r>
            <a:r>
              <a:rPr lang="cs-CZ" sz="1600" b="1" dirty="0"/>
              <a:t>Seznamu vybavení </a:t>
            </a:r>
            <a:r>
              <a:rPr lang="cs-CZ" sz="1600" dirty="0"/>
              <a:t>vč. stavebních úprav potřebných k uvedení do provozu</a:t>
            </a:r>
            <a:endParaRPr lang="cs-CZ" altLang="cs-CZ" sz="1600" dirty="0"/>
          </a:p>
          <a:p>
            <a:pPr marL="400050" lvl="1" indent="0">
              <a:spcBef>
                <a:spcPts val="1200"/>
              </a:spcBef>
              <a:spcAft>
                <a:spcPts val="600"/>
              </a:spcAft>
              <a:buNone/>
              <a:defRPr/>
            </a:pPr>
            <a:endParaRPr lang="cs-CZ" sz="1600" dirty="0"/>
          </a:p>
          <a:p>
            <a:pPr marL="355600" indent="-355600">
              <a:spcAft>
                <a:spcPts val="600"/>
              </a:spcAft>
              <a:buClr>
                <a:schemeClr val="tx2"/>
              </a:buClr>
              <a:buNone/>
              <a:defRPr/>
            </a:pPr>
            <a:r>
              <a:rPr lang="cs-CZ" sz="1600" dirty="0"/>
              <a:t>     Příjemce je oprávněn pořízené přístrojové vybavení umístit pouze na podporovaných pracovištích / v podporovaných oborech pro danou aktivitu (přístroje nelze umístit na pracovištích / oborech mimo výčet uvedený pod danou aktivitou). </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2414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8676456" cy="4958418"/>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600" b="1" dirty="0"/>
              <a:t>Hlavní podporované aktivity projektu: 85% CZV</a:t>
            </a:r>
          </a:p>
          <a:p>
            <a:pPr lvl="1" indent="-342900">
              <a:spcBef>
                <a:spcPts val="1200"/>
              </a:spcBef>
              <a:spcAft>
                <a:spcPts val="600"/>
              </a:spcAft>
              <a:buFont typeface="Arial" panose="020B0604020202020204" pitchFamily="34" charset="0"/>
              <a:buChar char="•"/>
              <a:defRPr/>
            </a:pPr>
            <a:r>
              <a:rPr lang="cs-CZ" sz="1600" dirty="0"/>
              <a:t>stavby, rekonstrukce a modernizace pracovišť v podporovaných  lékařských oborech / pracovištích dle typu urgentního příjmu</a:t>
            </a:r>
          </a:p>
          <a:p>
            <a:pPr lvl="1" indent="-342900">
              <a:spcBef>
                <a:spcPts val="1200"/>
              </a:spcBef>
              <a:spcAft>
                <a:spcPts val="600"/>
              </a:spcAft>
              <a:buFont typeface="Arial" panose="020B0604020202020204" pitchFamily="34" charset="0"/>
              <a:buChar char="•"/>
              <a:defRPr/>
            </a:pPr>
            <a:endParaRPr lang="cs-CZ" sz="1600" dirty="0"/>
          </a:p>
          <a:p>
            <a:pPr marL="400050" lvl="1" indent="0">
              <a:spcBef>
                <a:spcPts val="1200"/>
              </a:spcBef>
              <a:spcAft>
                <a:spcPts val="600"/>
              </a:spcAft>
              <a:buNone/>
              <a:defRPr/>
            </a:pPr>
            <a:r>
              <a:rPr lang="cs-CZ" sz="1600" dirty="0"/>
              <a:t>Příjemce je oprávněn realizovat stavební výdaje pouze na podporovaných pracovištích / v podporovaných oborech pro danou aktivitu, k jejichž rozvoji má projekt vést.</a:t>
            </a:r>
          </a:p>
          <a:p>
            <a:pPr marL="355600" indent="-355600" eaLnBrk="1" fontAlgn="auto" hangingPunct="1">
              <a:spcAft>
                <a:spcPts val="600"/>
              </a:spcAft>
              <a:buClr>
                <a:schemeClr val="tx2"/>
              </a:buClr>
              <a:buFont typeface="Arial" charset="0"/>
              <a:buNone/>
              <a:defRPr/>
            </a:pP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1165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800" b="1" dirty="0"/>
              <a:t>Vedlejší  podporované aktivity projektu: 15% CZV</a:t>
            </a:r>
          </a:p>
          <a:p>
            <a:pPr lvl="0"/>
            <a:r>
              <a:rPr lang="cs-CZ" sz="1800" dirty="0"/>
              <a:t>zpracování projektových dokumentací,</a:t>
            </a:r>
          </a:p>
          <a:p>
            <a:pPr lvl="0"/>
            <a:r>
              <a:rPr lang="cs-CZ" sz="1800" dirty="0"/>
              <a:t>technický dozor investora (TDI), autorský dozor (AD), zajištění bezpečnosti a ochrany zdraví při práci (BOZP),</a:t>
            </a:r>
          </a:p>
          <a:p>
            <a:pPr lvl="0"/>
            <a:r>
              <a:rPr lang="cs-CZ" sz="1800" dirty="0"/>
              <a:t>povinná publicita projektu</a:t>
            </a:r>
            <a:r>
              <a:rPr lang="cs-CZ" sz="2000" dirty="0"/>
              <a:t>.</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449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1556792"/>
            <a:ext cx="8749159" cy="4616064"/>
          </a:xfrm>
        </p:spPr>
        <p:txBody>
          <a:bodyPr rtlCol="0">
            <a:noAutofit/>
          </a:bodyPr>
          <a:lstStyle/>
          <a:p>
            <a:pPr lvl="1" indent="-342900">
              <a:spcBef>
                <a:spcPts val="1800"/>
              </a:spcBef>
              <a:spcAft>
                <a:spcPts val="600"/>
              </a:spcAft>
              <a:buFont typeface="Arial" panose="020B0604020202020204" pitchFamily="34" charset="0"/>
              <a:buChar char="•"/>
              <a:defRPr/>
            </a:pPr>
            <a:r>
              <a:rPr lang="cs-CZ" altLang="cs-CZ" sz="1600" dirty="0"/>
              <a:t>Vyhlášení výzvy:  </a:t>
            </a:r>
            <a:r>
              <a:rPr lang="cs-CZ" altLang="cs-CZ" sz="1600" b="1" dirty="0"/>
              <a:t>15. 4. 2021</a:t>
            </a:r>
          </a:p>
          <a:p>
            <a:pPr lvl="1" indent="-342900">
              <a:spcBef>
                <a:spcPts val="1800"/>
              </a:spcBef>
              <a:spcAft>
                <a:spcPts val="600"/>
              </a:spcAft>
              <a:buFont typeface="Arial" panose="020B0604020202020204" pitchFamily="34" charset="0"/>
              <a:buChar char="•"/>
              <a:defRPr/>
            </a:pPr>
            <a:r>
              <a:rPr lang="cs-CZ" altLang="cs-CZ" sz="1600" dirty="0"/>
              <a:t>Zpřístupnění ISKP:   </a:t>
            </a:r>
            <a:r>
              <a:rPr lang="cs-CZ" altLang="cs-CZ" sz="1600" b="1" dirty="0"/>
              <a:t>22. 4. 2021</a:t>
            </a:r>
          </a:p>
          <a:p>
            <a:pPr lvl="1" indent="-342900">
              <a:spcBef>
                <a:spcPts val="1800"/>
              </a:spcBef>
              <a:spcAft>
                <a:spcPts val="600"/>
              </a:spcAft>
              <a:buFont typeface="Arial" panose="020B0604020202020204" pitchFamily="34" charset="0"/>
              <a:buChar char="•"/>
              <a:defRPr/>
            </a:pPr>
            <a:r>
              <a:rPr lang="cs-CZ" altLang="cs-CZ" sz="1600" dirty="0"/>
              <a:t>Příjem žádostí:  od </a:t>
            </a:r>
            <a:r>
              <a:rPr lang="cs-CZ" altLang="cs-CZ" sz="1600" b="1" dirty="0"/>
              <a:t>14. 5. 2021, 14:00</a:t>
            </a:r>
            <a:endParaRPr lang="cs-CZ" sz="1600" b="1" dirty="0">
              <a:cs typeface="Arial" charset="0"/>
            </a:endParaRPr>
          </a:p>
          <a:p>
            <a:pPr lvl="1" indent="-342900">
              <a:spcBef>
                <a:spcPts val="1200"/>
              </a:spcBef>
              <a:spcAft>
                <a:spcPts val="600"/>
              </a:spcAft>
              <a:buFont typeface="Arial" panose="020B0604020202020204" pitchFamily="34" charset="0"/>
              <a:buChar char="•"/>
              <a:defRPr/>
            </a:pPr>
            <a:r>
              <a:rPr lang="cs-CZ" sz="1600" dirty="0"/>
              <a:t>Průběžná výzva: </a:t>
            </a:r>
            <a:r>
              <a:rPr lang="cs-CZ" sz="1600" dirty="0">
                <a:cs typeface="Arial" charset="0"/>
              </a:rPr>
              <a:t>průběžné hodnocení projektů</a:t>
            </a:r>
          </a:p>
          <a:p>
            <a:pPr lvl="1" indent="-342900">
              <a:spcBef>
                <a:spcPts val="1200"/>
              </a:spcBef>
              <a:spcAft>
                <a:spcPts val="600"/>
              </a:spcAft>
              <a:buFont typeface="Arial" panose="020B0604020202020204" pitchFamily="34" charset="0"/>
              <a:buChar char="•"/>
              <a:defRPr/>
            </a:pPr>
            <a:r>
              <a:rPr lang="cs-CZ" sz="1600" dirty="0">
                <a:cs typeface="Arial" charset="0"/>
              </a:rPr>
              <a:t>Datum ukončení příjmu žádostí:  </a:t>
            </a:r>
            <a:r>
              <a:rPr lang="cs-CZ" sz="1600" b="1" dirty="0">
                <a:cs typeface="Arial" charset="0"/>
              </a:rPr>
              <a:t>21. 9. 2021</a:t>
            </a:r>
          </a:p>
          <a:p>
            <a:pPr lvl="1" indent="-342900">
              <a:spcBef>
                <a:spcPts val="1200"/>
              </a:spcBef>
              <a:spcAft>
                <a:spcPts val="600"/>
              </a:spcAft>
              <a:buFont typeface="Arial" panose="020B0604020202020204" pitchFamily="34" charset="0"/>
              <a:buChar char="•"/>
              <a:defRPr/>
            </a:pPr>
            <a:r>
              <a:rPr lang="cs-CZ" sz="1600" dirty="0">
                <a:cs typeface="Arial" charset="0"/>
              </a:rPr>
              <a:t>Datum ukončení realizace projektu: </a:t>
            </a:r>
            <a:r>
              <a:rPr lang="cs-CZ" sz="1600" b="1" dirty="0">
                <a:cs typeface="Arial" charset="0"/>
              </a:rPr>
              <a:t>31. 12. 2023</a:t>
            </a:r>
            <a:endParaRPr lang="cs-CZ" sz="1600" dirty="0">
              <a:cs typeface="Arial" charset="0"/>
            </a:endParaRPr>
          </a:p>
          <a:p>
            <a:pPr lvl="1" indent="-342900">
              <a:spcBef>
                <a:spcPts val="1200"/>
              </a:spcBef>
              <a:spcAft>
                <a:spcPts val="600"/>
              </a:spcAft>
              <a:buFont typeface="Arial" panose="020B0604020202020204" pitchFamily="34" charset="0"/>
              <a:buChar char="•"/>
              <a:defRPr/>
            </a:pPr>
            <a:r>
              <a:rPr lang="cs-CZ" sz="1600" dirty="0">
                <a:cs typeface="Arial" charset="0"/>
              </a:rPr>
              <a:t>Alokace:</a:t>
            </a:r>
            <a:r>
              <a:rPr lang="cs-CZ" sz="1600" dirty="0">
                <a:solidFill>
                  <a:srgbClr val="FF0000"/>
                </a:solidFill>
                <a:cs typeface="Arial" charset="0"/>
              </a:rPr>
              <a:t>  </a:t>
            </a:r>
            <a:r>
              <a:rPr lang="cs-CZ" sz="1600" b="1" dirty="0">
                <a:cs typeface="Arial" charset="0"/>
              </a:rPr>
              <a:t>5 526 021 470 Kč (EFRR) </a:t>
            </a:r>
          </a:p>
          <a:p>
            <a:pPr lvl="1" indent="-342900">
              <a:spcBef>
                <a:spcPts val="1200"/>
              </a:spcBef>
              <a:spcAft>
                <a:spcPts val="600"/>
              </a:spcAft>
              <a:buFont typeface="Arial" panose="020B0604020202020204" pitchFamily="34" charset="0"/>
              <a:buChar char="•"/>
              <a:defRPr/>
            </a:pPr>
            <a:r>
              <a:rPr lang="cs-CZ" sz="1600" dirty="0"/>
              <a:t>Cílová skupina: zvláště ohrožené skupiny pacientů, zaměstnanci poskytovatelů zdravotních služeb, občané</a:t>
            </a:r>
          </a:p>
          <a:p>
            <a:pPr lvl="1" indent="-342900">
              <a:spcBef>
                <a:spcPts val="1200"/>
              </a:spcBef>
              <a:spcAft>
                <a:spcPts val="600"/>
              </a:spcAft>
              <a:buFont typeface="Arial" panose="020B0604020202020204" pitchFamily="34" charset="0"/>
              <a:buChar char="•"/>
              <a:defRPr/>
            </a:pPr>
            <a:endParaRPr lang="cs-CZ" sz="2000" dirty="0"/>
          </a:p>
          <a:p>
            <a:pPr marL="355600" indent="-355600" eaLnBrk="1" fontAlgn="auto" hangingPunct="1">
              <a:spcAft>
                <a:spcPts val="600"/>
              </a:spcAft>
              <a:buClr>
                <a:schemeClr val="tx2"/>
              </a:buClr>
              <a:buFont typeface="Arial" charset="0"/>
              <a:buNone/>
              <a:defRPr/>
            </a:pPr>
            <a:endParaRPr lang="cs-CZ" dirty="0">
              <a:latin typeface="Arial" charset="0"/>
              <a:cs typeface="Arial" charset="0"/>
            </a:endParaRPr>
          </a:p>
        </p:txBody>
      </p:sp>
      <p:sp>
        <p:nvSpPr>
          <p:cNvPr id="45059" name="Rectangle 3"/>
          <p:cNvSpPr>
            <a:spLocks noChangeArrowheads="1"/>
          </p:cNvSpPr>
          <p:nvPr/>
        </p:nvSpPr>
        <p:spPr bwMode="auto">
          <a:xfrm>
            <a:off x="3924300" y="406400"/>
            <a:ext cx="4968875" cy="808038"/>
          </a:xfrm>
          <a:prstGeom prst="rect">
            <a:avLst/>
          </a:prstGeom>
          <a:noFill/>
          <a:ln w="6350">
            <a:noFill/>
            <a:miter lim="800000"/>
            <a:headEnd/>
            <a:tailEnd/>
          </a:ln>
          <a:effectLst/>
        </p:spPr>
        <p:txBody>
          <a:bodyPr anchor="ctr"/>
          <a:lstStyle/>
          <a:p>
            <a:pPr algn="r" fontAlgn="auto">
              <a:spcBef>
                <a:spcPts val="0"/>
              </a:spcBef>
              <a:spcAft>
                <a:spcPts val="0"/>
              </a:spcAft>
              <a:defRPr/>
            </a:pPr>
            <a:endParaRPr lang="pl-PL" sz="2800" dirty="0">
              <a:solidFill>
                <a:schemeClr val="bg1">
                  <a:lumMod val="50000"/>
                </a:schemeClr>
              </a:solidFill>
              <a:latin typeface="+mj-lt"/>
              <a:ea typeface="+mj-ea"/>
              <a:cs typeface="+mj-cs"/>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
        <p:nvSpPr>
          <p:cNvPr id="8" name="Nadpis 1">
            <a:extLst>
              <a:ext uri="{FF2B5EF4-FFF2-40B4-BE49-F238E27FC236}">
                <a16:creationId xmlns:a16="http://schemas.microsoft.com/office/drawing/2014/main" id="{5145380E-42EF-45C2-A181-FABC39DA2D10}"/>
              </a:ext>
            </a:extLst>
          </p:cNvPr>
          <p:cNvSpPr txBox="1">
            <a:spLocks/>
          </p:cNvSpPr>
          <p:nvPr/>
        </p:nvSpPr>
        <p:spPr>
          <a:xfrm>
            <a:off x="457200" y="278339"/>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endParaRPr lang="cs-CZ" sz="1800" b="1" dirty="0">
              <a:solidFill>
                <a:srgbClr val="0070C0"/>
              </a:solidFill>
              <a:latin typeface="Myriad Pro"/>
            </a:endParaRPr>
          </a:p>
          <a:p>
            <a:pPr fontAlgn="auto">
              <a:spcAft>
                <a:spcPts val="0"/>
              </a:spcAft>
              <a:defRPr/>
            </a:pPr>
            <a:endParaRPr lang="cs-CZ" sz="1800" b="1" dirty="0">
              <a:solidFill>
                <a:srgbClr val="0070C0"/>
              </a:solidFill>
              <a:latin typeface="Myriad Pro"/>
            </a:endParaRPr>
          </a:p>
          <a:p>
            <a:pPr fontAlgn="auto">
              <a:spcAft>
                <a:spcPts val="0"/>
              </a:spcAft>
              <a:defRPr/>
            </a:pPr>
            <a:r>
              <a:rPr lang="cs-CZ" sz="1800" b="1" dirty="0">
                <a:solidFill>
                  <a:srgbClr val="0070C0"/>
                </a:solidFill>
                <a:latin typeface="Myriad Pro"/>
              </a:rPr>
              <a:t>Rozvoj a zvýšení odolnosti poskytovatelů péče o zvlášť ohrožené pacienty </a:t>
            </a:r>
          </a:p>
          <a:p>
            <a:pPr fontAlgn="auto">
              <a:spcAft>
                <a:spcPts val="0"/>
              </a:spcAft>
              <a:defRPr/>
            </a:pPr>
            <a:endParaRPr lang="cs-CZ" sz="3200" b="1" dirty="0">
              <a:solidFill>
                <a:srgbClr val="0070C0"/>
              </a:solidFill>
              <a:latin typeface="Myriad Pro"/>
            </a:endParaRPr>
          </a:p>
        </p:txBody>
      </p:sp>
    </p:spTree>
    <p:extLst>
      <p:ext uri="{BB962C8B-B14F-4D97-AF65-F5344CB8AC3E}">
        <p14:creationId xmlns:p14="http://schemas.microsoft.com/office/powerpoint/2010/main" val="404868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68557" y="1512940"/>
            <a:ext cx="8749159" cy="4166330"/>
          </a:xfrm>
        </p:spPr>
        <p:txBody>
          <a:bodyPr rtlCol="0">
            <a:noAutofit/>
          </a:bodyPr>
          <a:lstStyle/>
          <a:p>
            <a:pPr marL="400050" lvl="1" indent="0">
              <a:spcBef>
                <a:spcPts val="1800"/>
              </a:spcBef>
              <a:spcAft>
                <a:spcPts val="600"/>
              </a:spcAft>
              <a:buNone/>
              <a:defRPr/>
            </a:pPr>
            <a:r>
              <a:rPr lang="cs-CZ" altLang="cs-CZ" sz="1600" b="1" dirty="0"/>
              <a:t>Podporované aktivity / ohrožené cílové skupiny</a:t>
            </a:r>
          </a:p>
          <a:p>
            <a:pPr lvl="1" indent="-342900">
              <a:spcBef>
                <a:spcPts val="1800"/>
              </a:spcBef>
              <a:spcAft>
                <a:spcPts val="600"/>
              </a:spcAft>
              <a:buFont typeface="Arial" panose="020B0604020202020204" pitchFamily="34" charset="0"/>
              <a:buChar char="•"/>
              <a:defRPr/>
            </a:pPr>
            <a:r>
              <a:rPr lang="cs-CZ" sz="1600" dirty="0">
                <a:cs typeface="Arial" charset="0"/>
              </a:rPr>
              <a:t>Podpora péče o onkologické pacienty </a:t>
            </a:r>
          </a:p>
          <a:p>
            <a:pPr lvl="1" indent="-342900">
              <a:spcBef>
                <a:spcPts val="1800"/>
              </a:spcBef>
              <a:spcAft>
                <a:spcPts val="600"/>
              </a:spcAft>
              <a:buFont typeface="Arial" panose="020B0604020202020204" pitchFamily="34" charset="0"/>
              <a:buChar char="•"/>
              <a:defRPr/>
            </a:pPr>
            <a:r>
              <a:rPr lang="cs-CZ" sz="1600" dirty="0">
                <a:cs typeface="Arial" charset="0"/>
              </a:rPr>
              <a:t>Podpora péče o pacienty s kardiovaskulárními onemocněními </a:t>
            </a:r>
          </a:p>
          <a:p>
            <a:pPr lvl="1" indent="-342900">
              <a:spcBef>
                <a:spcPts val="1800"/>
              </a:spcBef>
              <a:spcAft>
                <a:spcPts val="600"/>
              </a:spcAft>
              <a:buFont typeface="Arial" panose="020B0604020202020204" pitchFamily="34" charset="0"/>
              <a:buChar char="•"/>
              <a:defRPr/>
            </a:pPr>
            <a:r>
              <a:rPr lang="cs-CZ" sz="1600" dirty="0">
                <a:cs typeface="Arial" charset="0"/>
              </a:rPr>
              <a:t>Podpora péče o pacienty se zvláště těžkou obezitou  </a:t>
            </a:r>
          </a:p>
          <a:p>
            <a:pPr lvl="1" indent="-342900">
              <a:spcBef>
                <a:spcPts val="1800"/>
              </a:spcBef>
              <a:spcAft>
                <a:spcPts val="600"/>
              </a:spcAft>
              <a:buFont typeface="Arial" panose="020B0604020202020204" pitchFamily="34" charset="0"/>
              <a:buChar char="•"/>
              <a:defRPr/>
            </a:pPr>
            <a:r>
              <a:rPr lang="cs-CZ" sz="1600" dirty="0">
                <a:cs typeface="Arial" charset="0"/>
              </a:rPr>
              <a:t>Podpora péče o pacienty, jejichž zdravotní stav vyžaduje doléčení v lůžkovém zdravotnickém zařízení   </a:t>
            </a:r>
          </a:p>
          <a:p>
            <a:pPr lvl="1" indent="-342900">
              <a:spcBef>
                <a:spcPts val="1800"/>
              </a:spcBef>
              <a:spcAft>
                <a:spcPts val="600"/>
              </a:spcAft>
              <a:buFont typeface="Arial" panose="020B0604020202020204" pitchFamily="34" charset="0"/>
              <a:buChar char="•"/>
              <a:defRPr/>
            </a:pPr>
            <a:r>
              <a:rPr lang="cs-CZ" sz="1600" dirty="0">
                <a:cs typeface="Arial" charset="0"/>
              </a:rPr>
              <a:t>Podpora péče o osoby s duševním onemocněním </a:t>
            </a:r>
          </a:p>
        </p:txBody>
      </p:sp>
      <p:sp>
        <p:nvSpPr>
          <p:cNvPr id="6" name="Nadpis 1"/>
          <p:cNvSpPr txBox="1">
            <a:spLocks/>
          </p:cNvSpPr>
          <p:nvPr/>
        </p:nvSpPr>
        <p:spPr>
          <a:xfrm>
            <a:off x="457200" y="278339"/>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a:p>
            <a:pPr fontAlgn="auto">
              <a:spcAft>
                <a:spcPts val="0"/>
              </a:spcAft>
              <a:defRPr/>
            </a:pPr>
            <a:endParaRPr lang="cs-CZ" sz="3200" b="1" dirty="0">
              <a:solidFill>
                <a:srgbClr val="0070C0"/>
              </a:solidFill>
              <a:latin typeface="Myriad Pro"/>
            </a:endParaRP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135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8"/>
            <a:ext cx="9036496" cy="5192127"/>
          </a:xfrm>
        </p:spPr>
        <p:txBody>
          <a:bodyPr rtlCol="0">
            <a:noAutofit/>
          </a:bodyPr>
          <a:lstStyle/>
          <a:p>
            <a:pPr marL="400050" lvl="1" indent="0">
              <a:spcBef>
                <a:spcPts val="1800"/>
              </a:spcBef>
              <a:spcAft>
                <a:spcPts val="600"/>
              </a:spcAft>
              <a:buNone/>
              <a:defRPr/>
            </a:pPr>
            <a:r>
              <a:rPr lang="cs-CZ" altLang="cs-CZ" sz="1600" b="1" dirty="0"/>
              <a:t>Oprávnění žadatelé: </a:t>
            </a:r>
            <a:r>
              <a:rPr lang="cs-CZ" altLang="cs-CZ" sz="1600" dirty="0"/>
              <a:t>poskytovatelé zdravotní péče podle zákona č. 372/2011 Sb., o zdravotních službách a podmínkách jejich poskytování</a:t>
            </a:r>
          </a:p>
          <a:p>
            <a:pPr lvl="1" indent="-342900">
              <a:spcBef>
                <a:spcPts val="1800"/>
              </a:spcBef>
              <a:spcAft>
                <a:spcPts val="600"/>
              </a:spcAft>
              <a:buFont typeface="Arial" panose="020B0604020202020204" pitchFamily="34" charset="0"/>
              <a:buChar char="•"/>
              <a:defRPr/>
            </a:pPr>
            <a:r>
              <a:rPr lang="cs-CZ" altLang="cs-CZ" sz="1600" dirty="0"/>
              <a:t>poskytovatelé lůžkové péče definované dle ohrožené cílové skupiny pacientů (lůžková péče musí být poskytována v rámci nepřetržitého provozu)</a:t>
            </a:r>
          </a:p>
          <a:p>
            <a:pPr marL="400050" lvl="1" indent="0">
              <a:spcBef>
                <a:spcPts val="1200"/>
              </a:spcBef>
              <a:spcAft>
                <a:spcPts val="600"/>
              </a:spcAft>
              <a:buNone/>
              <a:defRPr/>
            </a:pPr>
            <a:r>
              <a:rPr lang="cs-CZ" sz="1600" b="1" u="sng" dirty="0"/>
              <a:t>Podpora péče o onkologické pacienty</a:t>
            </a:r>
          </a:p>
          <a:p>
            <a:pPr marL="400050" lvl="1" indent="0">
              <a:spcBef>
                <a:spcPts val="1200"/>
              </a:spcBef>
              <a:spcAft>
                <a:spcPts val="600"/>
              </a:spcAft>
              <a:buNone/>
              <a:defRPr/>
            </a:pPr>
            <a:r>
              <a:rPr lang="cs-CZ" sz="1600" b="1" dirty="0"/>
              <a:t> </a:t>
            </a:r>
            <a:r>
              <a:rPr lang="cs-CZ" sz="1600" dirty="0"/>
              <a:t>- komplexní onkologická centra (KOC) – poskytovatel lůžkové péče definovaný ve Věstníku MZ ČR, částka č. 7/2020, resp. 8/2020, jakožto centrum vysoce specializované péče pro dospělé vč. spolupracujících subjektů</a:t>
            </a:r>
          </a:p>
          <a:p>
            <a:pPr marL="400050" lvl="1" indent="0">
              <a:spcBef>
                <a:spcPts val="1200"/>
              </a:spcBef>
              <a:spcAft>
                <a:spcPts val="600"/>
              </a:spcAft>
              <a:buNone/>
              <a:defRPr/>
            </a:pPr>
            <a:r>
              <a:rPr lang="cs-CZ" sz="1600" dirty="0"/>
              <a:t>- </a:t>
            </a:r>
            <a:r>
              <a:rPr lang="cs-CZ" sz="1600" dirty="0" err="1"/>
              <a:t>hematoonkologická</a:t>
            </a:r>
            <a:r>
              <a:rPr lang="cs-CZ" sz="1600" dirty="0"/>
              <a:t> centra - poskytovatel lůžkové péče definovaný ve Věstníku MZ ČR č. 7/2020 jakožto centrum vysoce specializované </a:t>
            </a:r>
            <a:r>
              <a:rPr lang="cs-CZ" sz="1600" dirty="0" err="1"/>
              <a:t>hematoonkologické</a:t>
            </a:r>
            <a:r>
              <a:rPr lang="cs-CZ" sz="1600" dirty="0"/>
              <a:t> péče pro dospělé (pokud nejsou KOC)</a:t>
            </a:r>
          </a:p>
          <a:p>
            <a:pPr marL="400050" lvl="1" indent="0">
              <a:spcBef>
                <a:spcPts val="1200"/>
              </a:spcBef>
              <a:spcAft>
                <a:spcPts val="600"/>
              </a:spcAft>
              <a:buNone/>
              <a:defRPr/>
            </a:pPr>
            <a:endParaRPr lang="cs-CZ" sz="2000" dirty="0"/>
          </a:p>
          <a:p>
            <a:pPr marL="355600" indent="-355600" eaLnBrk="1" fontAlgn="auto" hangingPunct="1">
              <a:spcAft>
                <a:spcPts val="600"/>
              </a:spcAft>
              <a:buClr>
                <a:schemeClr val="tx2"/>
              </a:buClr>
              <a:buFont typeface="Arial" charset="0"/>
              <a:buNone/>
              <a:defRPr/>
            </a:pP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1120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8"/>
            <a:ext cx="9036496" cy="5192127"/>
          </a:xfrm>
        </p:spPr>
        <p:txBody>
          <a:bodyPr rtlCol="0">
            <a:noAutofit/>
          </a:bodyPr>
          <a:lstStyle/>
          <a:p>
            <a:pPr marL="0" indent="0">
              <a:buNone/>
            </a:pPr>
            <a:r>
              <a:rPr lang="cs-CZ" sz="1600" b="1" u="sng" dirty="0"/>
              <a:t>Podpora péče o pacienty s kardiovaskulárními onemocněními</a:t>
            </a:r>
            <a:endParaRPr lang="cs-CZ" sz="1600" dirty="0"/>
          </a:p>
          <a:p>
            <a:pPr>
              <a:buFontTx/>
              <a:buChar char="-"/>
            </a:pPr>
            <a:r>
              <a:rPr lang="cs-CZ" sz="1600" dirty="0"/>
              <a:t>poskytovatel lůžkové péče definovaný ve Věstníku MZ ČR, částka č. 4/2021 jakožto centrum vysoce specializované komplexní kardiovaskulární péče pro dospělé nebo centrum vysoce specializované komplexní kardiovaskulární péče a pro transplantace srdce pro dospělé vč. spolupracujících subjektů s výjimkou těch, kteří jsou zároveň UP 1, tj. zároveň oprávněným žadatelem v rámci 98. výzvy IROP</a:t>
            </a:r>
          </a:p>
          <a:p>
            <a:pPr marL="0" indent="0">
              <a:buNone/>
            </a:pPr>
            <a:endParaRPr lang="cs-CZ" sz="1600" b="1" dirty="0"/>
          </a:p>
          <a:p>
            <a:pPr marL="0" indent="0">
              <a:buNone/>
            </a:pPr>
            <a:endParaRPr lang="cs-CZ" sz="1600" b="1" dirty="0"/>
          </a:p>
          <a:p>
            <a:pPr marL="0" indent="0">
              <a:buNone/>
            </a:pPr>
            <a:r>
              <a:rPr lang="cs-CZ" sz="1600" b="1" u="sng" dirty="0"/>
              <a:t>Podpora péče o pacienty se zvláště závažnou obezitou</a:t>
            </a:r>
          </a:p>
          <a:p>
            <a:pPr>
              <a:buFontTx/>
              <a:buChar char="-"/>
            </a:pPr>
            <a:r>
              <a:rPr lang="cs-CZ" sz="1600" dirty="0"/>
              <a:t>poskytovatel lůžkové zdravotní péče v souladu se zákonem č. 372/2011 Sb., který je příspěvkovou organizací MZ ČR se sídlem na území hl. města Prahy. Podpořen bude vznik jednoho centra pro pacienty se zvláště závažnou obezitou složeného max. ze dvou poskytovatelů zdravotní péče, přičemž každý z nich musí zajišťovat minimálně lůžkovou péči v oborech vnitřní lékařství, chirurgie, anesteziologie/resuscitace/intenzivní péče.</a:t>
            </a:r>
          </a:p>
          <a:p>
            <a:pPr>
              <a:buFontTx/>
              <a:buChar char="-"/>
            </a:pPr>
            <a:endParaRPr lang="cs-CZ" sz="1600"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9137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8"/>
            <a:ext cx="9036496" cy="5192127"/>
          </a:xfrm>
        </p:spPr>
        <p:txBody>
          <a:bodyPr rtlCol="0">
            <a:noAutofit/>
          </a:bodyPr>
          <a:lstStyle/>
          <a:p>
            <a:pPr marL="0" indent="0">
              <a:buNone/>
            </a:pPr>
            <a:r>
              <a:rPr lang="cs-CZ" sz="1600" b="1" u="sng" dirty="0"/>
              <a:t>Podpora péče o pacienty, jejichž zdravotní stav vyžaduje doléčení v lůžkovém zdravotnickém zařízení </a:t>
            </a:r>
            <a:endParaRPr lang="cs-CZ" sz="1600" dirty="0"/>
          </a:p>
          <a:p>
            <a:pPr>
              <a:buFontTx/>
              <a:buChar char="-"/>
            </a:pPr>
            <a:r>
              <a:rPr lang="cs-CZ" sz="1600" dirty="0"/>
              <a:t> poskytovatel lůžkové následné péče v souladu se zákonem č. 372/2011 Sb., který poskytuje alespoň jeden z níže uvedených typů zdravotní péče s vykazovanými kódy ošetřovacích dnů dle sazebníku zdravotních výkonů zdravotních pojišťoven:</a:t>
            </a:r>
          </a:p>
          <a:p>
            <a:pPr lvl="0">
              <a:buFont typeface="Wingdings" panose="05000000000000000000" pitchFamily="2" charset="2"/>
              <a:buChar char="§"/>
            </a:pPr>
            <a:r>
              <a:rPr lang="cs-CZ" sz="1600" dirty="0"/>
              <a:t>následná ventilační péče (NVP) - 00015,</a:t>
            </a:r>
          </a:p>
          <a:p>
            <a:pPr lvl="0">
              <a:buFont typeface="Wingdings" panose="05000000000000000000" pitchFamily="2" charset="2"/>
              <a:buChar char="§"/>
            </a:pPr>
            <a:r>
              <a:rPr lang="cs-CZ" sz="1600" dirty="0"/>
              <a:t>následná intenzivní péče (NIP) - 00017,</a:t>
            </a:r>
          </a:p>
          <a:p>
            <a:pPr lvl="0">
              <a:buFont typeface="Wingdings" panose="05000000000000000000" pitchFamily="2" charset="2"/>
              <a:buChar char="§"/>
            </a:pPr>
            <a:r>
              <a:rPr lang="cs-CZ" sz="1600" dirty="0"/>
              <a:t>rehabilitační následná péče - 00022,</a:t>
            </a:r>
          </a:p>
          <a:p>
            <a:pPr lvl="0">
              <a:buFont typeface="Wingdings" panose="05000000000000000000" pitchFamily="2" charset="2"/>
              <a:buChar char="§"/>
            </a:pPr>
            <a:r>
              <a:rPr lang="cs-CZ" sz="1600" dirty="0"/>
              <a:t>pneumologická a ftizeologická následná péče - 00023,</a:t>
            </a:r>
          </a:p>
          <a:p>
            <a:pPr lvl="0">
              <a:buFont typeface="Wingdings" panose="05000000000000000000" pitchFamily="2" charset="2"/>
              <a:buChar char="§"/>
            </a:pPr>
            <a:r>
              <a:rPr lang="cs-CZ" sz="1600" dirty="0"/>
              <a:t>následná péče, zahrnující péči geriatrickou a ostatní následnou péči - 00024.  </a:t>
            </a:r>
          </a:p>
          <a:p>
            <a:pPr marL="0" indent="0">
              <a:buNone/>
            </a:pPr>
            <a:endParaRPr lang="cs-CZ" sz="1600" dirty="0"/>
          </a:p>
          <a:p>
            <a:pPr marL="0" indent="0">
              <a:buNone/>
            </a:pPr>
            <a:r>
              <a:rPr lang="cs-CZ" sz="1600" dirty="0"/>
              <a:t>Dlouhodobá intenzivní ošetřovatelská péče DIOP 00020 nespadá pod podporovaná pracoviště! </a:t>
            </a:r>
          </a:p>
          <a:p>
            <a:pPr marL="0" indent="0">
              <a:buNone/>
            </a:pPr>
            <a:endParaRPr lang="cs-CZ" sz="1600" dirty="0"/>
          </a:p>
          <a:p>
            <a:pPr marL="0" indent="0">
              <a:buNone/>
            </a:pPr>
            <a:r>
              <a:rPr lang="cs-CZ" sz="1600" b="1" u="sng" dirty="0"/>
              <a:t>Podpora péče o osoby s duševním onemocněním </a:t>
            </a:r>
            <a:endParaRPr lang="cs-CZ" sz="1600" dirty="0"/>
          </a:p>
          <a:p>
            <a:pPr>
              <a:buFontTx/>
              <a:buChar char="-"/>
            </a:pPr>
            <a:r>
              <a:rPr lang="cs-CZ" sz="1600" dirty="0"/>
              <a:t>poskytovatelé akutní lůžkové péče v souladu se zákonem č. 372/2011 Sb. v oboru psychiatrie nebo dětská a dorostová psychiatrie nebo </a:t>
            </a:r>
            <a:r>
              <a:rPr lang="cs-CZ" sz="1600" dirty="0" err="1"/>
              <a:t>gerontopsychiatrie</a:t>
            </a:r>
            <a:r>
              <a:rPr lang="cs-CZ" sz="1600" dirty="0"/>
              <a:t> nebo návykové nemoci ve všeobecných a psychiatrických nemocnicích.  </a:t>
            </a:r>
          </a:p>
          <a:p>
            <a:pPr marL="0" indent="0">
              <a:buNone/>
            </a:pPr>
            <a:endParaRPr lang="cs-CZ" sz="1600" dirty="0"/>
          </a:p>
          <a:p>
            <a:pPr>
              <a:buFontTx/>
              <a:buChar char="-"/>
            </a:pPr>
            <a:endParaRPr lang="cs-CZ" sz="1600"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608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1484783"/>
            <a:ext cx="8748464" cy="4608513"/>
          </a:xfrm>
        </p:spPr>
        <p:txBody>
          <a:bodyPr rtlCol="0">
            <a:noAutofit/>
          </a:bodyPr>
          <a:lstStyle/>
          <a:p>
            <a:pPr marL="400050" lvl="1" indent="0">
              <a:spcBef>
                <a:spcPts val="1200"/>
              </a:spcBef>
              <a:spcAft>
                <a:spcPts val="600"/>
              </a:spcAft>
              <a:buNone/>
              <a:defRPr/>
            </a:pPr>
            <a:endParaRPr lang="cs-CZ" sz="2000" b="1" dirty="0"/>
          </a:p>
        </p:txBody>
      </p:sp>
      <p:sp>
        <p:nvSpPr>
          <p:cNvPr id="6" name="Nadpis 1"/>
          <p:cNvSpPr txBox="1">
            <a:spLocks/>
          </p:cNvSpPr>
          <p:nvPr/>
        </p:nvSpPr>
        <p:spPr>
          <a:xfrm>
            <a:off x="363538" y="239713"/>
            <a:ext cx="8229600" cy="855064"/>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 - limity</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38" name="Tabulka 8237">
            <a:extLst>
              <a:ext uri="{FF2B5EF4-FFF2-40B4-BE49-F238E27FC236}">
                <a16:creationId xmlns:a16="http://schemas.microsoft.com/office/drawing/2014/main" id="{E355CD88-C8F1-4AD8-8C0C-7EE884CE15B7}"/>
              </a:ext>
            </a:extLst>
          </p:cNvPr>
          <p:cNvGraphicFramePr>
            <a:graphicFrameLocks noGrp="1"/>
          </p:cNvGraphicFramePr>
          <p:nvPr>
            <p:extLst>
              <p:ext uri="{D42A27DB-BD31-4B8C-83A1-F6EECF244321}">
                <p14:modId xmlns:p14="http://schemas.microsoft.com/office/powerpoint/2010/main" val="1730637181"/>
              </p:ext>
            </p:extLst>
          </p:nvPr>
        </p:nvGraphicFramePr>
        <p:xfrm>
          <a:off x="539552" y="1412776"/>
          <a:ext cx="8229600" cy="4176465"/>
        </p:xfrm>
        <a:graphic>
          <a:graphicData uri="http://schemas.openxmlformats.org/drawingml/2006/table">
            <a:tbl>
              <a:tblPr firstRow="1" firstCol="1" bandRow="1">
                <a:tableStyleId>{5C22544A-7EE6-4342-B048-85BDC9FD1C3A}</a:tableStyleId>
              </a:tblPr>
              <a:tblGrid>
                <a:gridCol w="4320480">
                  <a:extLst>
                    <a:ext uri="{9D8B030D-6E8A-4147-A177-3AD203B41FA5}">
                      <a16:colId xmlns:a16="http://schemas.microsoft.com/office/drawing/2014/main" val="1400077405"/>
                    </a:ext>
                  </a:extLst>
                </a:gridCol>
                <a:gridCol w="3909120">
                  <a:extLst>
                    <a:ext uri="{9D8B030D-6E8A-4147-A177-3AD203B41FA5}">
                      <a16:colId xmlns:a16="http://schemas.microsoft.com/office/drawing/2014/main" val="2626862234"/>
                    </a:ext>
                  </a:extLst>
                </a:gridCol>
              </a:tblGrid>
              <a:tr h="919741">
                <a:tc gridSpan="2">
                  <a:txBody>
                    <a:bodyPr/>
                    <a:lstStyle/>
                    <a:p>
                      <a:pPr algn="ctr">
                        <a:lnSpc>
                          <a:spcPct val="107000"/>
                        </a:lnSpc>
                        <a:spcAft>
                          <a:spcPts val="0"/>
                        </a:spcAft>
                      </a:pPr>
                      <a:r>
                        <a:rPr lang="cs-CZ" sz="1600" b="1" dirty="0">
                          <a:effectLst/>
                        </a:rPr>
                        <a:t> </a:t>
                      </a:r>
                    </a:p>
                    <a:p>
                      <a:pPr algn="ctr">
                        <a:lnSpc>
                          <a:spcPct val="107000"/>
                        </a:lnSpc>
                        <a:spcAft>
                          <a:spcPts val="0"/>
                        </a:spcAft>
                      </a:pPr>
                      <a:r>
                        <a:rPr lang="cs-CZ" sz="1600" b="1" dirty="0">
                          <a:effectLst/>
                        </a:rPr>
                        <a:t>Výše dotace a omezení na výzvu </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5325566"/>
                  </a:ext>
                </a:extLst>
              </a:tr>
              <a:tr h="603028">
                <a:tc>
                  <a:txBody>
                    <a:bodyPr/>
                    <a:lstStyle/>
                    <a:p>
                      <a:pPr>
                        <a:lnSpc>
                          <a:spcPct val="107000"/>
                        </a:lnSpc>
                        <a:spcAft>
                          <a:spcPts val="0"/>
                        </a:spcAft>
                      </a:pPr>
                      <a:r>
                        <a:rPr lang="cs-CZ" sz="1600" b="1" dirty="0">
                          <a:effectLst/>
                        </a:rPr>
                        <a:t>min. CZV na projekt</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1600" b="1" dirty="0">
                          <a:effectLst/>
                        </a:rPr>
                        <a:t>20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966241247"/>
                  </a:ext>
                </a:extLst>
              </a:tr>
              <a:tr h="603028">
                <a:tc>
                  <a:txBody>
                    <a:bodyPr/>
                    <a:lstStyle/>
                    <a:p>
                      <a:pPr>
                        <a:lnSpc>
                          <a:spcPct val="107000"/>
                        </a:lnSpc>
                        <a:spcAft>
                          <a:spcPts val="0"/>
                        </a:spcAft>
                      </a:pPr>
                      <a:r>
                        <a:rPr lang="cs-CZ" sz="1600" b="1" dirty="0">
                          <a:effectLst/>
                        </a:rPr>
                        <a:t>max. CZV na projekt</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1600" b="1" dirty="0">
                          <a:effectLst/>
                        </a:rPr>
                        <a:t>250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367997565"/>
                  </a:ext>
                </a:extLst>
              </a:tr>
              <a:tr h="603028">
                <a:tc>
                  <a:txBody>
                    <a:bodyPr/>
                    <a:lstStyle/>
                    <a:p>
                      <a:pPr>
                        <a:lnSpc>
                          <a:spcPct val="107000"/>
                        </a:lnSpc>
                        <a:spcAft>
                          <a:spcPts val="0"/>
                        </a:spcAft>
                      </a:pPr>
                      <a:r>
                        <a:rPr lang="cs-CZ" sz="1600" b="1" dirty="0">
                          <a:effectLst/>
                        </a:rPr>
                        <a:t>počet projektů na poskytovatele</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1600" b="1" dirty="0">
                          <a:effectLst/>
                        </a:rPr>
                        <a:t>1/aktivita</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525409178"/>
                  </a:ext>
                </a:extLst>
              </a:tr>
              <a:tr h="844612">
                <a:tc>
                  <a:txBody>
                    <a:bodyPr/>
                    <a:lstStyle/>
                    <a:p>
                      <a:pPr>
                        <a:lnSpc>
                          <a:spcPct val="107000"/>
                        </a:lnSpc>
                        <a:spcAft>
                          <a:spcPts val="0"/>
                        </a:spcAft>
                      </a:pPr>
                      <a:r>
                        <a:rPr lang="cs-CZ" sz="1600" b="1" dirty="0">
                          <a:effectLst/>
                        </a:rPr>
                        <a:t>max. výše alokace na poskytovatele za všechny projekty</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350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479914642"/>
                  </a:ext>
                </a:extLst>
              </a:tr>
              <a:tr h="603028">
                <a:tc>
                  <a:txBody>
                    <a:bodyPr/>
                    <a:lstStyle/>
                    <a:p>
                      <a:pPr>
                        <a:lnSpc>
                          <a:spcPct val="107000"/>
                        </a:lnSpc>
                        <a:spcAft>
                          <a:spcPts val="0"/>
                        </a:spcAft>
                      </a:pPr>
                      <a:r>
                        <a:rPr lang="cs-CZ" sz="1600" b="1" dirty="0">
                          <a:effectLst/>
                        </a:rPr>
                        <a:t>max. výše alokace na spolupracující KOC</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1600" b="1" dirty="0">
                          <a:effectLst/>
                        </a:rPr>
                        <a:t>400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024657234"/>
                  </a:ext>
                </a:extLst>
              </a:tr>
            </a:tbl>
          </a:graphicData>
        </a:graphic>
      </p:graphicFrame>
    </p:spTree>
    <p:extLst>
      <p:ext uri="{BB962C8B-B14F-4D97-AF65-F5344CB8AC3E}">
        <p14:creationId xmlns:p14="http://schemas.microsoft.com/office/powerpoint/2010/main" val="1580301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0" indent="0">
              <a:buNone/>
            </a:pPr>
            <a:r>
              <a:rPr lang="cs-CZ" sz="1600" b="1" dirty="0"/>
              <a:t>Podporovaná pracoviště / lékařské obory dle ohrožené cílové skupiny:</a:t>
            </a:r>
          </a:p>
          <a:p>
            <a:pPr marL="0" indent="0">
              <a:buNone/>
            </a:pPr>
            <a:endParaRPr lang="cs-CZ" sz="1600" dirty="0"/>
          </a:p>
          <a:p>
            <a:pPr lvl="0"/>
            <a:r>
              <a:rPr lang="cs-CZ" sz="1600" b="1" dirty="0"/>
              <a:t>onkologičtí pacienti </a:t>
            </a:r>
            <a:r>
              <a:rPr lang="cs-CZ" sz="1600" dirty="0"/>
              <a:t>(lékařské obory: obory v rámci Komplexního onkologického či </a:t>
            </a:r>
            <a:r>
              <a:rPr lang="cs-CZ" sz="1600" dirty="0" err="1"/>
              <a:t>hematoonkologického</a:t>
            </a:r>
            <a:r>
              <a:rPr lang="cs-CZ" sz="1600" dirty="0"/>
              <a:t> centra)</a:t>
            </a:r>
          </a:p>
          <a:p>
            <a:pPr lvl="0"/>
            <a:r>
              <a:rPr lang="cs-CZ" sz="1600" b="1" dirty="0"/>
              <a:t>pacienti s kardiovaskulárními onemocněními </a:t>
            </a:r>
            <a:r>
              <a:rPr lang="cs-CZ" sz="1600" dirty="0"/>
              <a:t>(lékařské obory: obory v rámci Centra vysoce specializované komplexní kardiovaskulární péče pro dospělé nebo Centra vysoce specializované komplexní kardiovaskulární péče a pro transplantace srdce pro dospělé);</a:t>
            </a:r>
          </a:p>
          <a:p>
            <a:pPr lvl="0"/>
            <a:r>
              <a:rPr lang="cs-CZ" sz="1600" b="1" dirty="0"/>
              <a:t>pacienti se zvláště závažnou obezitou </a:t>
            </a:r>
            <a:r>
              <a:rPr lang="cs-CZ" sz="1600" dirty="0"/>
              <a:t>(lékařské obory lůžkové péče: vnitřní lékařství (metabolicky/endokrinologicky zaměřené), chirurgie a další chirurgické obory, rehabilitační a fyzikální medicína, anesteziologie a resuscitace, JIP, ARO; a dále: radiologie a zobrazovací metody);  </a:t>
            </a:r>
          </a:p>
          <a:p>
            <a:pPr lvl="0"/>
            <a:r>
              <a:rPr lang="cs-CZ" sz="1600" b="1" dirty="0"/>
              <a:t>pacienti, jejichž zdravotní stav vyžaduje doléčení v lůžkovém zdravotnickém zařízení </a:t>
            </a:r>
            <a:r>
              <a:rPr lang="cs-CZ" sz="1600" dirty="0"/>
              <a:t>(obory následné péče);</a:t>
            </a:r>
          </a:p>
          <a:p>
            <a:pPr lvl="0"/>
            <a:r>
              <a:rPr lang="cs-CZ" sz="1600" b="1" dirty="0"/>
              <a:t>osoby s duševním onemocněním </a:t>
            </a:r>
            <a:r>
              <a:rPr lang="cs-CZ" sz="1600" dirty="0"/>
              <a:t>(lékařské obory: psychiatrie, dětská a dorostová psychiatrie, </a:t>
            </a:r>
            <a:r>
              <a:rPr lang="cs-CZ" sz="1600" dirty="0" err="1"/>
              <a:t>gerontopsychiatrie</a:t>
            </a:r>
            <a:r>
              <a:rPr lang="cs-CZ" sz="1600" dirty="0"/>
              <a:t> a návykové nemoci ve formě: akutní lůžková péče).</a:t>
            </a:r>
          </a:p>
          <a:p>
            <a:pPr marL="400050" lvl="1" indent="0">
              <a:spcBef>
                <a:spcPts val="1200"/>
              </a:spcBef>
              <a:spcAft>
                <a:spcPts val="600"/>
              </a:spcAft>
              <a:buNone/>
              <a:defRPr/>
            </a:pPr>
            <a:endParaRPr lang="cs-CZ" sz="1800" b="1" dirty="0"/>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 – podporovaná péče</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17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a:solidFill>
                  <a:srgbClr val="0070C0"/>
                </a:solidFill>
              </a:rPr>
              <a:t>Role MMR, CRR </a:t>
            </a:r>
            <a:r>
              <a:rPr lang="cs-CZ" sz="3200" cap="none" dirty="0">
                <a:solidFill>
                  <a:srgbClr val="0070C0"/>
                </a:solidFill>
              </a:rPr>
              <a:t>a MZ v </a:t>
            </a:r>
            <a:r>
              <a:rPr lang="cs-CZ" sz="3200" dirty="0" err="1">
                <a:solidFill>
                  <a:srgbClr val="0070C0"/>
                </a:solidFill>
              </a:rPr>
              <a:t>irop</a:t>
            </a:r>
            <a:br>
              <a:rPr lang="cs-CZ" sz="3200" dirty="0">
                <a:solidFill>
                  <a:srgbClr val="0070C0"/>
                </a:solidFill>
              </a:rPr>
            </a:br>
            <a:endParaRPr lang="cs-CZ" sz="3200" dirty="0"/>
          </a:p>
        </p:txBody>
      </p:sp>
      <p:sp>
        <p:nvSpPr>
          <p:cNvPr id="3" name="Zástupný symbol pro obsah 2"/>
          <p:cNvSpPr>
            <a:spLocks noGrp="1"/>
          </p:cNvSpPr>
          <p:nvPr>
            <p:ph idx="1"/>
          </p:nvPr>
        </p:nvSpPr>
        <p:spPr>
          <a:xfrm>
            <a:off x="457200" y="1268760"/>
            <a:ext cx="8229600" cy="4857403"/>
          </a:xfrm>
        </p:spPr>
        <p:txBody>
          <a:bodyPr>
            <a:normAutofit/>
          </a:bodyPr>
          <a:lstStyle/>
          <a:p>
            <a:pPr marL="0" lvl="0" indent="0" defTabSz="914400">
              <a:lnSpc>
                <a:spcPct val="150000"/>
              </a:lnSpc>
              <a:spcBef>
                <a:spcPts val="0"/>
              </a:spcBef>
              <a:buNone/>
            </a:pPr>
            <a:r>
              <a:rPr lang="cs-CZ" sz="1600" b="1" dirty="0">
                <a:solidFill>
                  <a:prstClr val="black"/>
                </a:solidFill>
                <a:latin typeface="Arial"/>
              </a:rPr>
              <a:t>Ministerstvo pro místní rozvoj České republiky</a:t>
            </a:r>
          </a:p>
          <a:p>
            <a:pPr marL="0" lvl="0" indent="0" defTabSz="914400">
              <a:lnSpc>
                <a:spcPct val="150000"/>
              </a:lnSpc>
              <a:spcBef>
                <a:spcPts val="0"/>
              </a:spcBef>
              <a:buNone/>
            </a:pPr>
            <a:r>
              <a:rPr lang="cs-CZ" sz="1600" dirty="0">
                <a:solidFill>
                  <a:prstClr val="black"/>
                </a:solidFill>
                <a:latin typeface="Arial"/>
              </a:rPr>
              <a:t>= Řídicí orgán IROP (ŘO IROP), </a:t>
            </a:r>
            <a:r>
              <a:rPr lang="cs-CZ" sz="1600" dirty="0">
                <a:solidFill>
                  <a:prstClr val="black"/>
                </a:solidFill>
                <a:latin typeface="Arial"/>
                <a:hlinkClick r:id="rId2"/>
              </a:rPr>
              <a:t>http://www.dotaceeu.cz/IROP</a:t>
            </a:r>
            <a:endParaRPr lang="cs-CZ" sz="1600" dirty="0">
              <a:solidFill>
                <a:prstClr val="black"/>
              </a:solidFill>
              <a:latin typeface="Arial"/>
            </a:endParaRPr>
          </a:p>
          <a:p>
            <a:pPr marL="0" lvl="0" indent="0" defTabSz="914400">
              <a:lnSpc>
                <a:spcPct val="150000"/>
              </a:lnSpc>
              <a:spcBef>
                <a:spcPts val="0"/>
              </a:spcBef>
              <a:buFont typeface="Arial" panose="020B0604020202020204" pitchFamily="34" charset="0"/>
              <a:buChar char="•"/>
            </a:pPr>
            <a:r>
              <a:rPr lang="cs-CZ" sz="1600" dirty="0">
                <a:solidFill>
                  <a:prstClr val="black"/>
                </a:solidFill>
                <a:latin typeface="Arial"/>
              </a:rPr>
              <a:t>  řízení programu</a:t>
            </a:r>
          </a:p>
          <a:p>
            <a:pPr marL="0" indent="0" defTabSz="914400">
              <a:lnSpc>
                <a:spcPct val="150000"/>
              </a:lnSpc>
              <a:spcBef>
                <a:spcPts val="0"/>
              </a:spcBef>
              <a:buFont typeface="Arial" panose="020B0604020202020204" pitchFamily="34" charset="0"/>
              <a:buChar char="•"/>
            </a:pPr>
            <a:r>
              <a:rPr lang="cs-CZ" sz="1600" dirty="0">
                <a:solidFill>
                  <a:prstClr val="black"/>
                </a:solidFill>
                <a:latin typeface="Arial"/>
              </a:rPr>
              <a:t>  příprava výzev a pravidel pro žadatele a příjemce </a:t>
            </a:r>
          </a:p>
          <a:p>
            <a:pPr marL="0" indent="0" defTabSz="914400">
              <a:lnSpc>
                <a:spcPct val="150000"/>
              </a:lnSpc>
              <a:spcBef>
                <a:spcPts val="0"/>
              </a:spcBef>
              <a:buFont typeface="Arial" panose="020B0604020202020204" pitchFamily="34" charset="0"/>
              <a:buChar char="•"/>
            </a:pPr>
            <a:r>
              <a:rPr lang="cs-CZ" sz="1600" dirty="0">
                <a:solidFill>
                  <a:prstClr val="black"/>
                </a:solidFill>
                <a:latin typeface="Arial"/>
              </a:rPr>
              <a:t>  poskytovatel dotace </a:t>
            </a:r>
          </a:p>
          <a:p>
            <a:pPr marL="0" lvl="0" indent="0" algn="just" defTabSz="914400" eaLnBrk="0" fontAlgn="base" hangingPunct="0">
              <a:lnSpc>
                <a:spcPct val="150000"/>
              </a:lnSpc>
              <a:spcBef>
                <a:spcPts val="0"/>
              </a:spcBef>
              <a:spcAft>
                <a:spcPct val="0"/>
              </a:spcAft>
              <a:buNone/>
            </a:pPr>
            <a:r>
              <a:rPr lang="cs-CZ" sz="1600" b="1" dirty="0">
                <a:solidFill>
                  <a:prstClr val="black"/>
                </a:solidFill>
                <a:latin typeface="Arial"/>
              </a:rPr>
              <a:t>Centrum pro regionální rozvoj České republiky</a:t>
            </a:r>
          </a:p>
          <a:p>
            <a:pPr marL="0" lvl="0" indent="0" algn="just" defTabSz="914400" eaLnBrk="0" fontAlgn="base" hangingPunct="0">
              <a:lnSpc>
                <a:spcPct val="150000"/>
              </a:lnSpc>
              <a:spcBef>
                <a:spcPts val="0"/>
              </a:spcBef>
              <a:spcAft>
                <a:spcPct val="0"/>
              </a:spcAft>
              <a:buNone/>
            </a:pPr>
            <a:r>
              <a:rPr lang="cs-CZ" sz="1600" dirty="0">
                <a:solidFill>
                  <a:prstClr val="black"/>
                </a:solidFill>
                <a:latin typeface="Arial"/>
              </a:rPr>
              <a:t>= Zprostředkující subjekt pro IROP, </a:t>
            </a:r>
            <a:r>
              <a:rPr lang="cs-CZ" sz="1600" dirty="0">
                <a:solidFill>
                  <a:prstClr val="black"/>
                </a:solidFill>
                <a:latin typeface="Arial"/>
                <a:hlinkClick r:id="rId3"/>
              </a:rPr>
              <a:t>http://www.crr.cz/cs/kontakty/kontakty-irop</a:t>
            </a:r>
            <a:r>
              <a:rPr lang="cs-CZ" sz="1600" dirty="0">
                <a:solidFill>
                  <a:prstClr val="black"/>
                </a:solidFill>
                <a:latin typeface="Arial"/>
              </a:rPr>
              <a:t>/</a:t>
            </a:r>
          </a:p>
          <a:p>
            <a:pPr marL="0" lvl="0" indent="0" algn="just" defTabSz="914400" eaLnBrk="0" fontAlgn="base" hangingPunct="0">
              <a:lnSpc>
                <a:spcPct val="150000"/>
              </a:lnSpc>
              <a:spcBef>
                <a:spcPts val="0"/>
              </a:spcBef>
              <a:spcAft>
                <a:spcPct val="0"/>
              </a:spcAft>
              <a:buFont typeface="Arial" panose="020B0604020202020204" pitchFamily="34" charset="0"/>
              <a:buChar char="•"/>
            </a:pPr>
            <a:r>
              <a:rPr lang="cs-CZ" sz="1600" dirty="0">
                <a:solidFill>
                  <a:prstClr val="black"/>
                </a:solidFill>
                <a:latin typeface="Arial"/>
              </a:rPr>
              <a:t>  konzultace, příjem a hodnocení žádostí o podporu, kontroly projektů, kontroly žádostí o platbu, administrace změn projektů, zpracování podkladů pro certifikaci</a:t>
            </a:r>
          </a:p>
          <a:p>
            <a:pPr marL="0" lvl="0" indent="0" defTabSz="914400" eaLnBrk="0" fontAlgn="base" hangingPunct="0">
              <a:lnSpc>
                <a:spcPct val="150000"/>
              </a:lnSpc>
              <a:spcBef>
                <a:spcPts val="0"/>
              </a:spcBef>
              <a:spcAft>
                <a:spcPct val="0"/>
              </a:spcAft>
              <a:buNone/>
            </a:pPr>
            <a:r>
              <a:rPr lang="cs-CZ" sz="1600" b="1" dirty="0">
                <a:solidFill>
                  <a:prstClr val="black"/>
                </a:solidFill>
                <a:latin typeface="Arial"/>
              </a:rPr>
              <a:t>Ministerstvo zdravotnictví</a:t>
            </a:r>
          </a:p>
          <a:p>
            <a:pPr marL="0" lvl="0" indent="0" defTabSz="914400" eaLnBrk="0" fontAlgn="base" hangingPunct="0">
              <a:lnSpc>
                <a:spcPct val="150000"/>
              </a:lnSpc>
              <a:spcBef>
                <a:spcPts val="0"/>
              </a:spcBef>
              <a:spcAft>
                <a:spcPct val="0"/>
              </a:spcAft>
              <a:buNone/>
            </a:pPr>
            <a:r>
              <a:rPr lang="cs-CZ" sz="1600" dirty="0">
                <a:solidFill>
                  <a:prstClr val="black"/>
                </a:solidFill>
                <a:latin typeface="Arial"/>
              </a:rPr>
              <a:t>= Věcný gestor, Koncepční pracovní skupiny pro rozvoj a posílení odolnosti systému českého zdravotnictví </a:t>
            </a:r>
          </a:p>
          <a:p>
            <a:endParaRPr lang="cs-CZ" dirty="0"/>
          </a:p>
        </p:txBody>
      </p:sp>
      <p:pic>
        <p:nvPicPr>
          <p:cNvPr id="4" name="Picture 2" descr="\\nt1\O\Loga 2014_2020\IROP\Logolinky\RGB\JPG\IROP_CZ_RO_B_C RGB_malý.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9749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8676456" cy="4958418"/>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600" b="1" dirty="0"/>
              <a:t>Hlavní podporované aktivity projektu: 85% CZV</a:t>
            </a:r>
          </a:p>
          <a:p>
            <a:pPr lvl="0">
              <a:buFont typeface="Arial" panose="020B0604020202020204" pitchFamily="34" charset="0"/>
              <a:buChar char="•"/>
            </a:pPr>
            <a:r>
              <a:rPr lang="cs-CZ" sz="1600" dirty="0"/>
              <a:t>pořízení přístrojového vybavení a technologií (zdravotnické techniky a zdravotnických prostředků) v podporovaných lékařských oborech / pracovištích dle aktivity /cílové skupiny uvedených v </a:t>
            </a:r>
            <a:r>
              <a:rPr lang="cs-CZ" sz="1600" b="1" dirty="0"/>
              <a:t>Seznamu vybavení </a:t>
            </a:r>
            <a:r>
              <a:rPr lang="cs-CZ" sz="1600" dirty="0"/>
              <a:t>vč. stavebních úprav potřebných k uvedení do provozu;</a:t>
            </a:r>
          </a:p>
          <a:p>
            <a:pPr marL="400050" lvl="1" indent="0">
              <a:spcBef>
                <a:spcPts val="1200"/>
              </a:spcBef>
              <a:spcAft>
                <a:spcPts val="600"/>
              </a:spcAft>
              <a:buNone/>
              <a:defRPr/>
            </a:pPr>
            <a:r>
              <a:rPr lang="cs-CZ" sz="1600" dirty="0"/>
              <a:t>Příjemce je oprávněn pořízené přístrojové vybavení umístit pouze na podporovaných pracovištích / v podporovaných oborech pro danou aktivitu / cílovou skupinu - </a:t>
            </a:r>
            <a:r>
              <a:rPr lang="cs-CZ" sz="1600" b="1" dirty="0"/>
              <a:t>přístroje nelze umístit na pracovištích /  oborech mimo výčet uvedený pod danou aktivitou / cílovou skupinou.</a:t>
            </a:r>
          </a:p>
          <a:p>
            <a:pPr marL="400050" lvl="1" indent="0">
              <a:spcBef>
                <a:spcPts val="1200"/>
              </a:spcBef>
              <a:spcAft>
                <a:spcPts val="600"/>
              </a:spcAft>
              <a:buNone/>
              <a:defRPr/>
            </a:pPr>
            <a:endParaRPr lang="cs-CZ" sz="1600" b="1" dirty="0"/>
          </a:p>
          <a:p>
            <a:pPr>
              <a:spcAft>
                <a:spcPts val="600"/>
              </a:spcAft>
              <a:buFont typeface="Arial" panose="020B0604020202020204" pitchFamily="34" charset="0"/>
              <a:buChar char="•"/>
              <a:defRPr/>
            </a:pPr>
            <a:r>
              <a:rPr lang="cs-CZ" sz="1600" dirty="0"/>
              <a:t>pořízení mobilních vozů / sanitek pro převoz pacientů se zvláště závažnou obezitou (pouze u aktivity Podpora péče o pacienty se zvláště těžkou obezitou).</a:t>
            </a:r>
          </a:p>
          <a:p>
            <a:pPr marL="400050" lvl="1" indent="0">
              <a:spcBef>
                <a:spcPts val="1200"/>
              </a:spcBef>
              <a:spcAft>
                <a:spcPts val="600"/>
              </a:spcAft>
              <a:buNone/>
              <a:defRPr/>
            </a:pPr>
            <a:endParaRPr lang="cs-CZ" sz="1600" dirty="0"/>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2267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8676456" cy="4958418"/>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600" b="1" dirty="0"/>
              <a:t>Hlavní podporované aktivity projektu: 85% CZV</a:t>
            </a:r>
          </a:p>
          <a:p>
            <a:pPr lvl="1" indent="-342900">
              <a:spcBef>
                <a:spcPts val="1200"/>
              </a:spcBef>
              <a:spcAft>
                <a:spcPts val="600"/>
              </a:spcAft>
              <a:buFont typeface="Arial" panose="020B0604020202020204" pitchFamily="34" charset="0"/>
              <a:buChar char="•"/>
              <a:defRPr/>
            </a:pPr>
            <a:r>
              <a:rPr lang="cs-CZ" sz="1600" dirty="0"/>
              <a:t>stavby, rekonstrukce a modernizace pracovišť v podporovaných lékařských oborech / pracovištích dle aktivity /  cílové skupiny;</a:t>
            </a:r>
          </a:p>
          <a:p>
            <a:pPr marL="400050" lvl="1" indent="0">
              <a:spcBef>
                <a:spcPts val="1200"/>
              </a:spcBef>
              <a:spcAft>
                <a:spcPts val="600"/>
              </a:spcAft>
              <a:buNone/>
              <a:defRPr/>
            </a:pPr>
            <a:r>
              <a:rPr lang="cs-CZ" sz="1600" dirty="0"/>
              <a:t>Příjemce je oprávněn realizovat stavební výdaje pouze na podporovaných pracovištích / v podporovaných oborech pro danou aktivitu / cílovou skupinu, k jejichž rozvoji má projekt vést.</a:t>
            </a: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374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800" b="1" dirty="0"/>
              <a:t>Vedlejší  podporované aktivity projektu: 15% CZV</a:t>
            </a:r>
          </a:p>
          <a:p>
            <a:pPr lvl="0"/>
            <a:r>
              <a:rPr lang="cs-CZ" sz="1800" dirty="0"/>
              <a:t>zpracování projektových dokumentací,</a:t>
            </a:r>
          </a:p>
          <a:p>
            <a:pPr lvl="0"/>
            <a:r>
              <a:rPr lang="cs-CZ" sz="1800" dirty="0"/>
              <a:t>technický dozor investora (TDI), autorský dozor (AD), zajištění bezpečnosti a ochrany zdraví při práci (BOZP),</a:t>
            </a:r>
          </a:p>
          <a:p>
            <a:pPr lvl="0"/>
            <a:r>
              <a:rPr lang="cs-CZ" sz="1800" dirty="0"/>
              <a:t>povinná publicita projektu</a:t>
            </a:r>
            <a:r>
              <a:rPr lang="cs-CZ" sz="2000" dirty="0"/>
              <a:t>.</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99.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807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1556791"/>
            <a:ext cx="9252520" cy="4382355"/>
          </a:xfrm>
        </p:spPr>
        <p:txBody>
          <a:bodyPr rtlCol="0">
            <a:noAutofit/>
          </a:bodyPr>
          <a:lstStyle/>
          <a:p>
            <a:pPr lvl="1" indent="-342900">
              <a:spcBef>
                <a:spcPts val="1800"/>
              </a:spcBef>
              <a:spcAft>
                <a:spcPts val="600"/>
              </a:spcAft>
              <a:buFont typeface="Arial" panose="020B0604020202020204" pitchFamily="34" charset="0"/>
              <a:buChar char="•"/>
              <a:defRPr/>
            </a:pPr>
            <a:r>
              <a:rPr lang="cs-CZ" altLang="cs-CZ" sz="1600" dirty="0"/>
              <a:t>Vyhlášení výzvy:  </a:t>
            </a:r>
            <a:r>
              <a:rPr lang="cs-CZ" altLang="cs-CZ" sz="1600" b="1" dirty="0"/>
              <a:t>15. 4. 2021</a:t>
            </a:r>
          </a:p>
          <a:p>
            <a:pPr lvl="1" indent="-342900">
              <a:spcBef>
                <a:spcPts val="1800"/>
              </a:spcBef>
              <a:spcAft>
                <a:spcPts val="600"/>
              </a:spcAft>
              <a:buFont typeface="Arial" panose="020B0604020202020204" pitchFamily="34" charset="0"/>
              <a:buChar char="•"/>
              <a:defRPr/>
            </a:pPr>
            <a:r>
              <a:rPr lang="cs-CZ" altLang="cs-CZ" sz="1600" dirty="0"/>
              <a:t>Zpřístupnění ISKP:   </a:t>
            </a:r>
            <a:r>
              <a:rPr lang="cs-CZ" altLang="cs-CZ" sz="1600" b="1" dirty="0"/>
              <a:t>22. 4. 2021</a:t>
            </a:r>
          </a:p>
          <a:p>
            <a:pPr lvl="1" indent="-342900">
              <a:spcBef>
                <a:spcPts val="1800"/>
              </a:spcBef>
              <a:spcAft>
                <a:spcPts val="600"/>
              </a:spcAft>
              <a:buFont typeface="Arial" panose="020B0604020202020204" pitchFamily="34" charset="0"/>
              <a:buChar char="•"/>
              <a:defRPr/>
            </a:pPr>
            <a:r>
              <a:rPr lang="cs-CZ" altLang="cs-CZ" sz="1600" dirty="0"/>
              <a:t>Příjem žádostí:  od </a:t>
            </a:r>
            <a:r>
              <a:rPr lang="cs-CZ" altLang="cs-CZ" sz="1600" b="1" dirty="0"/>
              <a:t>25. 5. 2021, 14:00</a:t>
            </a:r>
            <a:endParaRPr lang="cs-CZ" sz="1600" b="1" dirty="0">
              <a:cs typeface="Arial" charset="0"/>
            </a:endParaRPr>
          </a:p>
          <a:p>
            <a:pPr lvl="1" indent="-342900">
              <a:spcBef>
                <a:spcPts val="1200"/>
              </a:spcBef>
              <a:spcAft>
                <a:spcPts val="600"/>
              </a:spcAft>
              <a:buFont typeface="Arial" panose="020B0604020202020204" pitchFamily="34" charset="0"/>
              <a:buChar char="•"/>
              <a:defRPr/>
            </a:pPr>
            <a:r>
              <a:rPr lang="cs-CZ" sz="1600" dirty="0"/>
              <a:t>Průběžná výzva: </a:t>
            </a:r>
            <a:r>
              <a:rPr lang="cs-CZ" sz="1600" dirty="0">
                <a:cs typeface="Arial" charset="0"/>
              </a:rPr>
              <a:t>průběžné hodnocení projektů</a:t>
            </a:r>
          </a:p>
          <a:p>
            <a:pPr lvl="1" indent="-342900">
              <a:spcBef>
                <a:spcPts val="1200"/>
              </a:spcBef>
              <a:spcAft>
                <a:spcPts val="600"/>
              </a:spcAft>
              <a:buFont typeface="Arial" panose="020B0604020202020204" pitchFamily="34" charset="0"/>
              <a:buChar char="•"/>
              <a:defRPr/>
            </a:pPr>
            <a:r>
              <a:rPr lang="cs-CZ" sz="1600" dirty="0">
                <a:cs typeface="Arial" charset="0"/>
              </a:rPr>
              <a:t>Datum ukončení příjmu žádostí:  </a:t>
            </a:r>
            <a:r>
              <a:rPr lang="cs-CZ" sz="1600" b="1" dirty="0">
                <a:cs typeface="Arial" charset="0"/>
              </a:rPr>
              <a:t>28. 9. 2021</a:t>
            </a:r>
          </a:p>
          <a:p>
            <a:pPr lvl="1" indent="-342900">
              <a:spcBef>
                <a:spcPts val="1200"/>
              </a:spcBef>
              <a:spcAft>
                <a:spcPts val="600"/>
              </a:spcAft>
              <a:buFont typeface="Arial" panose="020B0604020202020204" pitchFamily="34" charset="0"/>
              <a:buChar char="•"/>
              <a:defRPr/>
            </a:pPr>
            <a:r>
              <a:rPr lang="cs-CZ" sz="1600" dirty="0">
                <a:cs typeface="Arial" charset="0"/>
              </a:rPr>
              <a:t>Datum ukončení realizace projektu: </a:t>
            </a:r>
            <a:r>
              <a:rPr lang="cs-CZ" sz="1600" b="1" dirty="0">
                <a:cs typeface="Arial" charset="0"/>
              </a:rPr>
              <a:t>31. 12. 2023</a:t>
            </a:r>
            <a:endParaRPr lang="cs-CZ" sz="1600" dirty="0">
              <a:cs typeface="Arial" charset="0"/>
            </a:endParaRPr>
          </a:p>
          <a:p>
            <a:pPr lvl="1" indent="-342900">
              <a:spcBef>
                <a:spcPts val="1200"/>
              </a:spcBef>
              <a:spcAft>
                <a:spcPts val="600"/>
              </a:spcAft>
              <a:buFont typeface="Arial" panose="020B0604020202020204" pitchFamily="34" charset="0"/>
              <a:buChar char="•"/>
              <a:defRPr/>
            </a:pPr>
            <a:r>
              <a:rPr lang="cs-CZ" sz="1600" dirty="0">
                <a:cs typeface="Arial" charset="0"/>
              </a:rPr>
              <a:t>Alokace:</a:t>
            </a:r>
            <a:r>
              <a:rPr lang="cs-CZ" sz="1600" dirty="0">
                <a:solidFill>
                  <a:srgbClr val="FF0000"/>
                </a:solidFill>
                <a:cs typeface="Arial" charset="0"/>
              </a:rPr>
              <a:t>  </a:t>
            </a:r>
            <a:r>
              <a:rPr lang="cs-CZ" sz="1600" b="1" dirty="0">
                <a:cs typeface="Arial" charset="0"/>
              </a:rPr>
              <a:t>1 492 007 156 Kč (EFRR) </a:t>
            </a:r>
          </a:p>
          <a:p>
            <a:pPr lvl="1" indent="-342900">
              <a:spcBef>
                <a:spcPts val="1200"/>
              </a:spcBef>
              <a:spcAft>
                <a:spcPts val="600"/>
              </a:spcAft>
              <a:buFont typeface="Arial" panose="020B0604020202020204" pitchFamily="34" charset="0"/>
              <a:buChar char="•"/>
              <a:defRPr/>
            </a:pPr>
            <a:r>
              <a:rPr lang="cs-CZ" sz="1600" dirty="0"/>
              <a:t>Cílová skupina: pacienti, zaměstnanci poskytovatelů zdravotních služeb, občané</a:t>
            </a:r>
          </a:p>
          <a:p>
            <a:pPr lvl="1" indent="-342900">
              <a:spcBef>
                <a:spcPts val="1200"/>
              </a:spcBef>
              <a:spcAft>
                <a:spcPts val="600"/>
              </a:spcAft>
              <a:buFont typeface="Arial" panose="020B0604020202020204" pitchFamily="34" charset="0"/>
              <a:buChar char="•"/>
              <a:defRPr/>
            </a:pPr>
            <a:endParaRPr lang="cs-CZ" sz="2000" dirty="0"/>
          </a:p>
          <a:p>
            <a:pPr marL="355600" indent="-355600" eaLnBrk="1" fontAlgn="auto" hangingPunct="1">
              <a:spcAft>
                <a:spcPts val="600"/>
              </a:spcAft>
              <a:buClr>
                <a:schemeClr val="tx2"/>
              </a:buClr>
              <a:buFont typeface="Arial" charset="0"/>
              <a:buNone/>
              <a:defRPr/>
            </a:pPr>
            <a:endParaRPr lang="cs-CZ" dirty="0">
              <a:latin typeface="Arial" charset="0"/>
              <a:cs typeface="Arial" charset="0"/>
            </a:endParaRPr>
          </a:p>
        </p:txBody>
      </p:sp>
      <p:sp>
        <p:nvSpPr>
          <p:cNvPr id="45059" name="Rectangle 3"/>
          <p:cNvSpPr>
            <a:spLocks noChangeArrowheads="1"/>
          </p:cNvSpPr>
          <p:nvPr/>
        </p:nvSpPr>
        <p:spPr bwMode="auto">
          <a:xfrm>
            <a:off x="3924300" y="406400"/>
            <a:ext cx="4968875" cy="808038"/>
          </a:xfrm>
          <a:prstGeom prst="rect">
            <a:avLst/>
          </a:prstGeom>
          <a:noFill/>
          <a:ln w="6350">
            <a:noFill/>
            <a:miter lim="800000"/>
            <a:headEnd/>
            <a:tailEnd/>
          </a:ln>
          <a:effectLst/>
        </p:spPr>
        <p:txBody>
          <a:bodyPr anchor="ctr"/>
          <a:lstStyle/>
          <a:p>
            <a:pPr algn="r" fontAlgn="auto">
              <a:spcBef>
                <a:spcPts val="0"/>
              </a:spcBef>
              <a:spcAft>
                <a:spcPts val="0"/>
              </a:spcAft>
              <a:defRPr/>
            </a:pPr>
            <a:endParaRPr lang="pl-PL" sz="2800" dirty="0">
              <a:solidFill>
                <a:schemeClr val="bg1">
                  <a:lumMod val="50000"/>
                </a:schemeClr>
              </a:solidFill>
              <a:latin typeface="+mj-lt"/>
              <a:ea typeface="+mj-ea"/>
              <a:cs typeface="+mj-cs"/>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 </a:t>
            </a:r>
            <a:r>
              <a:rPr lang="cs-CZ" sz="1800" b="1" dirty="0">
                <a:solidFill>
                  <a:srgbClr val="0070C0"/>
                </a:solidFill>
                <a:latin typeface="Myriad Pro"/>
              </a:rPr>
              <a:t>Zvýšení připravenosti subjektů zapojených do řešení hrozeb</a:t>
            </a:r>
          </a:p>
          <a:p>
            <a:pPr fontAlgn="auto">
              <a:spcAft>
                <a:spcPts val="0"/>
              </a:spcAft>
              <a:defRPr/>
            </a:pPr>
            <a:endParaRPr lang="cs-CZ" sz="1800" b="1" dirty="0">
              <a:solidFill>
                <a:srgbClr val="0070C0"/>
              </a:solidFill>
              <a:latin typeface="Myriad Pro"/>
            </a:endParaRPr>
          </a:p>
          <a:p>
            <a:pPr fontAlgn="auto">
              <a:spcAft>
                <a:spcPts val="0"/>
              </a:spcAft>
              <a:defRPr/>
            </a:pPr>
            <a:endParaRPr lang="cs-CZ" sz="3200" b="1" dirty="0">
              <a:solidFill>
                <a:srgbClr val="0070C0"/>
              </a:solidFill>
              <a:latin typeface="Myriad Pro"/>
            </a:endParaRP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581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68557" y="1512940"/>
            <a:ext cx="8749159" cy="4166330"/>
          </a:xfrm>
        </p:spPr>
        <p:txBody>
          <a:bodyPr rtlCol="0">
            <a:noAutofit/>
          </a:bodyPr>
          <a:lstStyle/>
          <a:p>
            <a:pPr marL="400050" lvl="1" indent="0">
              <a:spcBef>
                <a:spcPts val="1800"/>
              </a:spcBef>
              <a:spcAft>
                <a:spcPts val="600"/>
              </a:spcAft>
              <a:buNone/>
              <a:defRPr/>
            </a:pPr>
            <a:r>
              <a:rPr lang="cs-CZ" altLang="cs-CZ" sz="1600" b="1" dirty="0"/>
              <a:t>Podporované aktivity </a:t>
            </a:r>
          </a:p>
          <a:p>
            <a:pPr lvl="1" indent="-342900">
              <a:spcBef>
                <a:spcPts val="1800"/>
              </a:spcBef>
              <a:spcAft>
                <a:spcPts val="600"/>
              </a:spcAft>
              <a:buFont typeface="Arial" panose="020B0604020202020204" pitchFamily="34" charset="0"/>
              <a:buChar char="•"/>
              <a:defRPr/>
            </a:pPr>
            <a:r>
              <a:rPr lang="cs-CZ" sz="1600" dirty="0"/>
              <a:t>Rozvoj laboratorních kapacit nemocnic</a:t>
            </a:r>
          </a:p>
          <a:p>
            <a:pPr lvl="1" indent="-342900">
              <a:spcBef>
                <a:spcPts val="1800"/>
              </a:spcBef>
              <a:spcAft>
                <a:spcPts val="600"/>
              </a:spcAft>
              <a:buFont typeface="Arial" panose="020B0604020202020204" pitchFamily="34" charset="0"/>
              <a:buChar char="•"/>
              <a:defRPr/>
            </a:pPr>
            <a:r>
              <a:rPr lang="cs-CZ" sz="1600" dirty="0"/>
              <a:t>Rozvoj </a:t>
            </a:r>
            <a:r>
              <a:rPr lang="cs-CZ" sz="1600" dirty="0" err="1"/>
              <a:t>infektologických</a:t>
            </a:r>
            <a:r>
              <a:rPr lang="cs-CZ" sz="1600" dirty="0"/>
              <a:t> pracovišť všeobecných nemocnic</a:t>
            </a:r>
            <a:endParaRPr lang="cs-CZ" sz="1600" dirty="0">
              <a:cs typeface="Arial" charset="0"/>
            </a:endParaRPr>
          </a:p>
        </p:txBody>
      </p:sp>
      <p:sp>
        <p:nvSpPr>
          <p:cNvPr id="6" name="Nadpis 1"/>
          <p:cNvSpPr txBox="1">
            <a:spLocks/>
          </p:cNvSpPr>
          <p:nvPr/>
        </p:nvSpPr>
        <p:spPr>
          <a:xfrm>
            <a:off x="457200" y="278339"/>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a:p>
            <a:pPr fontAlgn="auto">
              <a:spcAft>
                <a:spcPts val="0"/>
              </a:spcAft>
              <a:defRPr/>
            </a:pPr>
            <a:endParaRPr lang="cs-CZ" sz="3200" b="1" dirty="0">
              <a:solidFill>
                <a:srgbClr val="0070C0"/>
              </a:solidFill>
              <a:latin typeface="Myriad Pro"/>
            </a:endParaRP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8801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9252520" cy="4958418"/>
          </a:xfrm>
        </p:spPr>
        <p:txBody>
          <a:bodyPr rtlCol="0">
            <a:noAutofit/>
          </a:bodyPr>
          <a:lstStyle/>
          <a:p>
            <a:pPr marL="400050" lvl="1" indent="0">
              <a:spcBef>
                <a:spcPts val="1800"/>
              </a:spcBef>
              <a:spcAft>
                <a:spcPts val="600"/>
              </a:spcAft>
              <a:buNone/>
              <a:defRPr/>
            </a:pPr>
            <a:r>
              <a:rPr lang="cs-CZ" altLang="cs-CZ" sz="1600" b="1" dirty="0"/>
              <a:t>Oprávnění žadatelé: </a:t>
            </a:r>
            <a:r>
              <a:rPr lang="cs-CZ" altLang="cs-CZ" sz="1600" dirty="0"/>
              <a:t>poskytovatelé zdravotní péče podle zákona č. 372/2011 Sb., o zdravotních službách a podmínkách jejich poskytování</a:t>
            </a:r>
          </a:p>
          <a:p>
            <a:pPr lvl="1" indent="-342900">
              <a:spcBef>
                <a:spcPts val="1800"/>
              </a:spcBef>
              <a:spcAft>
                <a:spcPts val="600"/>
              </a:spcAft>
              <a:buFont typeface="Arial" panose="020B0604020202020204" pitchFamily="34" charset="0"/>
              <a:buChar char="•"/>
              <a:defRPr/>
            </a:pPr>
            <a:r>
              <a:rPr lang="cs-CZ" altLang="cs-CZ" sz="1600" dirty="0"/>
              <a:t>poskytovatelé lůžkové péče</a:t>
            </a:r>
          </a:p>
          <a:p>
            <a:pPr marL="400050" lvl="1" indent="0">
              <a:spcBef>
                <a:spcPts val="1800"/>
              </a:spcBef>
              <a:spcAft>
                <a:spcPts val="600"/>
              </a:spcAft>
              <a:buNone/>
              <a:defRPr/>
            </a:pPr>
            <a:r>
              <a:rPr lang="cs-CZ" sz="1600" b="1" dirty="0">
                <a:latin typeface="Arial" charset="0"/>
                <a:cs typeface="Arial" charset="0"/>
              </a:rPr>
              <a:t>Rozvoj laboratorních kapacit nemocnic</a:t>
            </a:r>
          </a:p>
          <a:p>
            <a:pPr marL="400050" lvl="1" indent="0">
              <a:spcBef>
                <a:spcPts val="1800"/>
              </a:spcBef>
              <a:spcAft>
                <a:spcPts val="600"/>
              </a:spcAft>
              <a:buNone/>
              <a:defRPr/>
            </a:pPr>
            <a:r>
              <a:rPr lang="cs-CZ" sz="1600" dirty="0">
                <a:latin typeface="Arial" charset="0"/>
                <a:cs typeface="Arial" charset="0"/>
              </a:rPr>
              <a:t>- poskytovatelé lůžkové péče zapojení ve standardizované síti urgentních příjmů 1. typu </a:t>
            </a:r>
          </a:p>
          <a:p>
            <a:pPr marL="400050" lvl="1" indent="0">
              <a:spcBef>
                <a:spcPts val="1800"/>
              </a:spcBef>
              <a:spcAft>
                <a:spcPts val="600"/>
              </a:spcAft>
              <a:buNone/>
              <a:defRPr/>
            </a:pPr>
            <a:r>
              <a:rPr lang="cs-CZ" sz="1600" b="1" dirty="0">
                <a:latin typeface="Arial" charset="0"/>
                <a:cs typeface="Arial" charset="0"/>
              </a:rPr>
              <a:t>Rozvoj </a:t>
            </a:r>
            <a:r>
              <a:rPr lang="cs-CZ" sz="1600" b="1" dirty="0" err="1">
                <a:latin typeface="Arial" charset="0"/>
                <a:cs typeface="Arial" charset="0"/>
              </a:rPr>
              <a:t>infektologických</a:t>
            </a:r>
            <a:r>
              <a:rPr lang="cs-CZ" sz="1600" b="1" dirty="0">
                <a:latin typeface="Arial" charset="0"/>
                <a:cs typeface="Arial" charset="0"/>
              </a:rPr>
              <a:t> pracovišť všeobecných nemocnic</a:t>
            </a:r>
          </a:p>
          <a:p>
            <a:pPr marL="400050" lvl="1" indent="0">
              <a:spcBef>
                <a:spcPts val="1800"/>
              </a:spcBef>
              <a:spcAft>
                <a:spcPts val="600"/>
              </a:spcAft>
              <a:buNone/>
              <a:defRPr/>
            </a:pPr>
            <a:r>
              <a:rPr lang="cs-CZ" sz="1600" dirty="0">
                <a:latin typeface="Arial" charset="0"/>
                <a:cs typeface="Arial" charset="0"/>
              </a:rPr>
              <a:t>- všeobecné nemocnice:  v souladu se zákonem č. 372/2011 Sb. se jedná o pracoviště poskytovatele lůžkových služeb poskytujícího akutní lůžkovou péči v oboru infekční lékařství</a:t>
            </a:r>
          </a:p>
          <a:p>
            <a:pPr marL="400050" lvl="1" indent="0">
              <a:spcBef>
                <a:spcPts val="1800"/>
              </a:spcBef>
              <a:spcAft>
                <a:spcPts val="600"/>
              </a:spcAft>
              <a:buNone/>
              <a:defRPr/>
            </a:pPr>
            <a:endParaRPr lang="cs-CZ" dirty="0">
              <a:latin typeface="Arial" charset="0"/>
              <a:cs typeface="Arial" charset="0"/>
            </a:endParaRPr>
          </a:p>
          <a:p>
            <a:pPr marL="400050" lvl="1" indent="0">
              <a:spcBef>
                <a:spcPts val="1800"/>
              </a:spcBef>
              <a:spcAft>
                <a:spcPts val="600"/>
              </a:spcAft>
              <a:buNone/>
              <a:defRPr/>
            </a:pP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798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9252520" cy="4958418"/>
          </a:xfrm>
        </p:spPr>
        <p:txBody>
          <a:bodyPr rtlCol="0">
            <a:noAutofit/>
          </a:bodyPr>
          <a:lstStyle/>
          <a:p>
            <a:pPr marL="400050" lvl="1" indent="0">
              <a:spcBef>
                <a:spcPts val="1800"/>
              </a:spcBef>
              <a:spcAft>
                <a:spcPts val="600"/>
              </a:spcAft>
              <a:buNone/>
              <a:defRPr/>
            </a:pP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 - limity</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28" name="Tabulka 8227">
            <a:extLst>
              <a:ext uri="{FF2B5EF4-FFF2-40B4-BE49-F238E27FC236}">
                <a16:creationId xmlns:a16="http://schemas.microsoft.com/office/drawing/2014/main" id="{44904CE5-A56A-48D9-A988-6D9F6046F210}"/>
              </a:ext>
            </a:extLst>
          </p:cNvPr>
          <p:cNvGraphicFramePr>
            <a:graphicFrameLocks noGrp="1"/>
          </p:cNvGraphicFramePr>
          <p:nvPr>
            <p:extLst>
              <p:ext uri="{D42A27DB-BD31-4B8C-83A1-F6EECF244321}">
                <p14:modId xmlns:p14="http://schemas.microsoft.com/office/powerpoint/2010/main" val="1908980576"/>
              </p:ext>
            </p:extLst>
          </p:nvPr>
        </p:nvGraphicFramePr>
        <p:xfrm>
          <a:off x="467544" y="1052736"/>
          <a:ext cx="7909570" cy="4032448"/>
        </p:xfrm>
        <a:graphic>
          <a:graphicData uri="http://schemas.openxmlformats.org/drawingml/2006/table">
            <a:tbl>
              <a:tblPr firstRow="1" firstCol="1" bandRow="1">
                <a:tableStyleId>{5C22544A-7EE6-4342-B048-85BDC9FD1C3A}</a:tableStyleId>
              </a:tblPr>
              <a:tblGrid>
                <a:gridCol w="3954785">
                  <a:extLst>
                    <a:ext uri="{9D8B030D-6E8A-4147-A177-3AD203B41FA5}">
                      <a16:colId xmlns:a16="http://schemas.microsoft.com/office/drawing/2014/main" val="604441478"/>
                    </a:ext>
                  </a:extLst>
                </a:gridCol>
                <a:gridCol w="3954785">
                  <a:extLst>
                    <a:ext uri="{9D8B030D-6E8A-4147-A177-3AD203B41FA5}">
                      <a16:colId xmlns:a16="http://schemas.microsoft.com/office/drawing/2014/main" val="1119807488"/>
                    </a:ext>
                  </a:extLst>
                </a:gridCol>
              </a:tblGrid>
              <a:tr h="749078">
                <a:tc gridSpan="2">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Výše dotace a omezení na výzvu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cs-CZ"/>
                    </a:p>
                  </a:txBody>
                  <a:tcPr/>
                </a:tc>
                <a:extLst>
                  <a:ext uri="{0D108BD9-81ED-4DB2-BD59-A6C34878D82A}">
                    <a16:rowId xmlns:a16="http://schemas.microsoft.com/office/drawing/2014/main" val="1486892885"/>
                  </a:ext>
                </a:extLst>
              </a:tr>
              <a:tr h="456667">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cs-CZ" sz="1600" b="1" dirty="0">
                          <a:solidFill>
                            <a:schemeClr val="tx1"/>
                          </a:solidFill>
                          <a:latin typeface="Arial" charset="0"/>
                          <a:cs typeface="Arial" charset="0"/>
                        </a:rPr>
                        <a:t>Rozvoj laboratorních kapacit nemocnic</a:t>
                      </a:r>
                    </a:p>
                  </a:txBody>
                  <a:tcPr marL="68580" marR="68580" marT="0" marB="0">
                    <a:solidFill>
                      <a:schemeClr val="bg1">
                        <a:lumMod val="75000"/>
                      </a:schemeClr>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cs-CZ" sz="1600" b="1" dirty="0">
                          <a:latin typeface="Arial" charset="0"/>
                          <a:cs typeface="Arial" charset="0"/>
                        </a:rPr>
                        <a:t>Rozvoj </a:t>
                      </a:r>
                      <a:r>
                        <a:rPr lang="cs-CZ" sz="1600" b="1" dirty="0" err="1">
                          <a:latin typeface="Arial" charset="0"/>
                          <a:cs typeface="Arial" charset="0"/>
                        </a:rPr>
                        <a:t>infektologických</a:t>
                      </a:r>
                      <a:r>
                        <a:rPr lang="cs-CZ" sz="1600" b="1" dirty="0">
                          <a:latin typeface="Arial" charset="0"/>
                          <a:cs typeface="Arial" charset="0"/>
                        </a:rPr>
                        <a:t> pracovišť </a:t>
                      </a:r>
                    </a:p>
                  </a:txBody>
                  <a:tcPr marL="68580" marR="68580" marT="0" marB="0">
                    <a:solidFill>
                      <a:schemeClr val="bg1">
                        <a:lumMod val="75000"/>
                      </a:schemeClr>
                    </a:solidFill>
                  </a:tcPr>
                </a:tc>
                <a:extLst>
                  <a:ext uri="{0D108BD9-81ED-4DB2-BD59-A6C34878D82A}">
                    <a16:rowId xmlns:a16="http://schemas.microsoft.com/office/drawing/2014/main" val="4144985943"/>
                  </a:ext>
                </a:extLst>
              </a:tr>
              <a:tr h="622421">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min. 50 mil. Kč</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min. 20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543710500"/>
                  </a:ext>
                </a:extLst>
              </a:tr>
              <a:tr h="635812">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max. 200 mil. Kč</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max. 200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011215405"/>
                  </a:ext>
                </a:extLst>
              </a:tr>
              <a:tr h="588279">
                <a:tc gridSpan="2">
                  <a:txBody>
                    <a:bodyPr/>
                    <a:lstStyle/>
                    <a:p>
                      <a:pPr algn="ctr">
                        <a:lnSpc>
                          <a:spcPct val="107000"/>
                        </a:lnSpc>
                        <a:spcAft>
                          <a:spcPts val="0"/>
                        </a:spcAft>
                      </a:pPr>
                      <a:endParaRPr lang="cs-CZ" sz="1600" b="1" dirty="0">
                        <a:solidFill>
                          <a:schemeClr val="tx1"/>
                        </a:solidFill>
                        <a:effectLst/>
                      </a:endParaRPr>
                    </a:p>
                    <a:p>
                      <a:pPr algn="ctr">
                        <a:lnSpc>
                          <a:spcPct val="107000"/>
                        </a:lnSpc>
                        <a:spcAft>
                          <a:spcPts val="0"/>
                        </a:spcAft>
                      </a:pPr>
                      <a:r>
                        <a:rPr lang="cs-CZ" sz="1600" b="1" dirty="0">
                          <a:solidFill>
                            <a:schemeClr val="tx1"/>
                          </a:solidFill>
                          <a:effectLst/>
                        </a:rPr>
                        <a:t>max. 200 mil. Kč</a:t>
                      </a:r>
                      <a:endParaRPr lang="cs-CZ"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hMerge="1">
                  <a:txBody>
                    <a:bodyPr/>
                    <a:lstStyle/>
                    <a:p>
                      <a:pPr algn="ctr">
                        <a:lnSpc>
                          <a:spcPct val="107000"/>
                        </a:lnSpc>
                        <a:spcAft>
                          <a:spcPts val="0"/>
                        </a:spcAft>
                      </a:pP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495306278"/>
                  </a:ext>
                </a:extLst>
              </a:tr>
              <a:tr h="980191">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max. 1 projekt na žadatele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max. 1 projekt na žadatele </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267115479"/>
                  </a:ext>
                </a:extLst>
              </a:tr>
            </a:tbl>
          </a:graphicData>
        </a:graphic>
      </p:graphicFrame>
    </p:spTree>
    <p:extLst>
      <p:ext uri="{BB962C8B-B14F-4D97-AF65-F5344CB8AC3E}">
        <p14:creationId xmlns:p14="http://schemas.microsoft.com/office/powerpoint/2010/main" val="3650122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824536"/>
          </a:xfrm>
        </p:spPr>
        <p:txBody>
          <a:bodyPr rtlCol="0">
            <a:noAutofit/>
          </a:bodyPr>
          <a:lstStyle/>
          <a:p>
            <a:pPr marL="0" indent="0">
              <a:buNone/>
            </a:pPr>
            <a:r>
              <a:rPr lang="cs-CZ" sz="1600" b="1" dirty="0"/>
              <a:t>Podporovaná pracoviště / lékařské obory </a:t>
            </a:r>
          </a:p>
          <a:p>
            <a:pPr marL="400050" lvl="1" indent="0">
              <a:spcBef>
                <a:spcPts val="1800"/>
              </a:spcBef>
              <a:spcAft>
                <a:spcPts val="600"/>
              </a:spcAft>
              <a:buNone/>
              <a:defRPr/>
            </a:pPr>
            <a:r>
              <a:rPr lang="cs-CZ" sz="1600" b="1" dirty="0">
                <a:solidFill>
                  <a:srgbClr val="FF0000"/>
                </a:solidFill>
                <a:latin typeface="Arial" charset="0"/>
                <a:cs typeface="Arial" charset="0"/>
              </a:rPr>
              <a:t>Rozvoj laboratorních kapacit nemocnic</a:t>
            </a:r>
          </a:p>
          <a:p>
            <a:pPr marL="400050" lvl="1" indent="0">
              <a:spcBef>
                <a:spcPts val="600"/>
              </a:spcBef>
              <a:spcAft>
                <a:spcPts val="600"/>
              </a:spcAft>
              <a:buNone/>
              <a:defRPr/>
            </a:pPr>
            <a:r>
              <a:rPr lang="cs-CZ" sz="1600" dirty="0">
                <a:latin typeface="Arial" charset="0"/>
                <a:cs typeface="Arial" charset="0"/>
              </a:rPr>
              <a:t>- klinická biochemie</a:t>
            </a:r>
          </a:p>
          <a:p>
            <a:pPr marL="400050" lvl="1" indent="0">
              <a:spcBef>
                <a:spcPts val="600"/>
              </a:spcBef>
              <a:spcAft>
                <a:spcPts val="600"/>
              </a:spcAft>
              <a:buNone/>
              <a:defRPr/>
            </a:pPr>
            <a:r>
              <a:rPr lang="cs-CZ" sz="1600" dirty="0">
                <a:latin typeface="Arial" charset="0"/>
                <a:cs typeface="Arial" charset="0"/>
              </a:rPr>
              <a:t>- hematologie</a:t>
            </a:r>
          </a:p>
          <a:p>
            <a:pPr marL="400050" lvl="1" indent="0">
              <a:spcBef>
                <a:spcPts val="600"/>
              </a:spcBef>
              <a:spcAft>
                <a:spcPts val="600"/>
              </a:spcAft>
              <a:buNone/>
              <a:defRPr/>
            </a:pPr>
            <a:r>
              <a:rPr lang="cs-CZ" sz="1600" dirty="0">
                <a:latin typeface="Arial" charset="0"/>
                <a:cs typeface="Arial" charset="0"/>
              </a:rPr>
              <a:t>- </a:t>
            </a:r>
            <a:r>
              <a:rPr lang="cs-CZ" sz="1600" dirty="0" err="1">
                <a:latin typeface="Arial" charset="0"/>
                <a:cs typeface="Arial" charset="0"/>
              </a:rPr>
              <a:t>transfuziologie</a:t>
            </a:r>
            <a:endParaRPr lang="cs-CZ" sz="1600" dirty="0">
              <a:latin typeface="Arial" charset="0"/>
              <a:cs typeface="Arial" charset="0"/>
            </a:endParaRPr>
          </a:p>
          <a:p>
            <a:pPr marL="400050" lvl="1" indent="0">
              <a:spcBef>
                <a:spcPts val="600"/>
              </a:spcBef>
              <a:spcAft>
                <a:spcPts val="600"/>
              </a:spcAft>
              <a:buNone/>
              <a:defRPr/>
            </a:pPr>
            <a:r>
              <a:rPr lang="cs-CZ" sz="1600" dirty="0">
                <a:latin typeface="Arial" charset="0"/>
                <a:cs typeface="Arial" charset="0"/>
              </a:rPr>
              <a:t>- lékařská mikrobiologie</a:t>
            </a:r>
          </a:p>
          <a:p>
            <a:pPr marL="400050" lvl="1" indent="0">
              <a:spcBef>
                <a:spcPts val="600"/>
              </a:spcBef>
              <a:spcAft>
                <a:spcPts val="600"/>
              </a:spcAft>
              <a:buNone/>
              <a:defRPr/>
            </a:pPr>
            <a:r>
              <a:rPr lang="cs-CZ" sz="1600" dirty="0">
                <a:latin typeface="Arial" charset="0"/>
                <a:cs typeface="Arial" charset="0"/>
              </a:rPr>
              <a:t>- lékařská genetika</a:t>
            </a:r>
          </a:p>
          <a:p>
            <a:pPr marL="400050" lvl="1" indent="0">
              <a:spcBef>
                <a:spcPts val="600"/>
              </a:spcBef>
              <a:spcAft>
                <a:spcPts val="600"/>
              </a:spcAft>
              <a:buNone/>
              <a:defRPr/>
            </a:pPr>
            <a:r>
              <a:rPr lang="cs-CZ" sz="1600" dirty="0">
                <a:latin typeface="Arial" charset="0"/>
                <a:cs typeface="Arial" charset="0"/>
              </a:rPr>
              <a:t>- imunologie</a:t>
            </a:r>
          </a:p>
          <a:p>
            <a:pPr marL="400050" lvl="1" indent="0">
              <a:spcBef>
                <a:spcPts val="600"/>
              </a:spcBef>
              <a:spcAft>
                <a:spcPts val="600"/>
              </a:spcAft>
              <a:buNone/>
              <a:defRPr/>
            </a:pPr>
            <a:r>
              <a:rPr lang="cs-CZ" sz="1600" dirty="0">
                <a:latin typeface="Arial" charset="0"/>
                <a:cs typeface="Arial" charset="0"/>
              </a:rPr>
              <a:t>- patologie</a:t>
            </a:r>
          </a:p>
          <a:p>
            <a:pPr marL="400050" lvl="1" indent="0">
              <a:spcBef>
                <a:spcPts val="1800"/>
              </a:spcBef>
              <a:spcAft>
                <a:spcPts val="600"/>
              </a:spcAft>
              <a:buNone/>
              <a:defRPr/>
            </a:pPr>
            <a:r>
              <a:rPr lang="cs-CZ" sz="1600" b="1" dirty="0">
                <a:solidFill>
                  <a:srgbClr val="FF0000"/>
                </a:solidFill>
                <a:latin typeface="Arial" charset="0"/>
                <a:cs typeface="Arial" charset="0"/>
              </a:rPr>
              <a:t>Rozvoj </a:t>
            </a:r>
            <a:r>
              <a:rPr lang="cs-CZ" sz="1600" b="1" dirty="0" err="1">
                <a:solidFill>
                  <a:srgbClr val="FF0000"/>
                </a:solidFill>
                <a:latin typeface="Arial" charset="0"/>
                <a:cs typeface="Arial" charset="0"/>
              </a:rPr>
              <a:t>infektologických</a:t>
            </a:r>
            <a:r>
              <a:rPr lang="cs-CZ" sz="1600" b="1" dirty="0">
                <a:solidFill>
                  <a:srgbClr val="FF0000"/>
                </a:solidFill>
                <a:latin typeface="Arial" charset="0"/>
                <a:cs typeface="Arial" charset="0"/>
              </a:rPr>
              <a:t> pracovišť všeobecných nemocnic</a:t>
            </a:r>
          </a:p>
          <a:p>
            <a:pPr marL="400050" lvl="1" indent="0">
              <a:spcBef>
                <a:spcPts val="1800"/>
              </a:spcBef>
              <a:spcAft>
                <a:spcPts val="600"/>
              </a:spcAft>
              <a:buNone/>
              <a:defRPr/>
            </a:pPr>
            <a:r>
              <a:rPr lang="cs-CZ" sz="1600" dirty="0">
                <a:latin typeface="Arial" charset="0"/>
                <a:cs typeface="Arial" charset="0"/>
              </a:rPr>
              <a:t>- infekční lékařství</a:t>
            </a:r>
          </a:p>
          <a:p>
            <a:pPr marL="400050" lvl="1" indent="0">
              <a:spcBef>
                <a:spcPts val="1800"/>
              </a:spcBef>
              <a:spcAft>
                <a:spcPts val="600"/>
              </a:spcAft>
              <a:buNone/>
              <a:defRPr/>
            </a:pPr>
            <a:endParaRPr lang="cs-CZ" dirty="0">
              <a:latin typeface="Arial" charset="0"/>
              <a:cs typeface="Arial" charset="0"/>
            </a:endParaRPr>
          </a:p>
          <a:p>
            <a:pPr marL="0" indent="0">
              <a:buNone/>
            </a:pPr>
            <a:endParaRPr lang="cs-CZ" sz="1600" b="1" dirty="0"/>
          </a:p>
          <a:p>
            <a:pPr marL="0" indent="0">
              <a:buNone/>
            </a:pPr>
            <a:endParaRPr lang="cs-CZ" sz="1600" b="1" dirty="0"/>
          </a:p>
          <a:p>
            <a:pPr marL="400050" lvl="1" indent="0">
              <a:spcBef>
                <a:spcPts val="1200"/>
              </a:spcBef>
              <a:spcAft>
                <a:spcPts val="600"/>
              </a:spcAft>
              <a:buNone/>
              <a:defRPr/>
            </a:pPr>
            <a:endParaRPr lang="cs-CZ" sz="1800" b="1" dirty="0"/>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882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8676456" cy="4958418"/>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600" b="1" dirty="0"/>
              <a:t>Hlavní podporované aktivity projektu: 85% CZV</a:t>
            </a:r>
          </a:p>
          <a:p>
            <a:pPr lvl="1" indent="-342900">
              <a:spcBef>
                <a:spcPts val="1200"/>
              </a:spcBef>
              <a:spcAft>
                <a:spcPts val="600"/>
              </a:spcAft>
              <a:buFont typeface="Arial" panose="020B0604020202020204" pitchFamily="34" charset="0"/>
              <a:buChar char="•"/>
              <a:defRPr/>
            </a:pPr>
            <a:r>
              <a:rPr lang="cs-CZ" sz="1600" dirty="0"/>
              <a:t>pořízení přístrojového vybavení a technologií (zdravotnické techniky a zdravotnických prostředků) v podporovaných lékařských oborech / pracovištích dle aktivit uvedených v </a:t>
            </a:r>
            <a:r>
              <a:rPr lang="cs-CZ" sz="1600" b="1" dirty="0"/>
              <a:t>Seznamu vybavení </a:t>
            </a:r>
            <a:r>
              <a:rPr lang="cs-CZ" sz="1600" dirty="0"/>
              <a:t>vč. stavebních úprav potřebných k uvedení do provozu. </a:t>
            </a:r>
          </a:p>
          <a:p>
            <a:pPr lvl="1" indent="-342900">
              <a:spcBef>
                <a:spcPts val="1200"/>
              </a:spcBef>
              <a:spcAft>
                <a:spcPts val="600"/>
              </a:spcAft>
              <a:buFont typeface="Arial" panose="020B0604020202020204" pitchFamily="34" charset="0"/>
              <a:buChar char="•"/>
              <a:defRPr/>
            </a:pPr>
            <a:r>
              <a:rPr lang="cs-CZ" sz="1600" dirty="0"/>
              <a:t>Příjemce je oprávněn pořízené přístrojové vybavení  umístit pouze na podporovaných pracovištích / v podporovaných oborech pro danou aktivitu (přístroje nelze umístit na pracovištích / oborech mimo výčet uvedený pod danou aktivitou). </a:t>
            </a: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0692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8676456" cy="4958418"/>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600" b="1" dirty="0"/>
              <a:t>Hlavní podporované aktivity projektu: 85% CZV</a:t>
            </a:r>
          </a:p>
          <a:p>
            <a:pPr lvl="1" indent="-342900">
              <a:spcBef>
                <a:spcPts val="1200"/>
              </a:spcBef>
              <a:spcAft>
                <a:spcPts val="600"/>
              </a:spcAft>
              <a:buFont typeface="Arial" panose="020B0604020202020204" pitchFamily="34" charset="0"/>
              <a:buChar char="•"/>
              <a:defRPr/>
            </a:pPr>
            <a:r>
              <a:rPr lang="cs-CZ" sz="1600" dirty="0"/>
              <a:t>stavby, rekonstrukce a modernizace pracovišť v podporovaných lékařských oborech / pracovištích definovaných v jednotlivých aktivitách</a:t>
            </a:r>
          </a:p>
          <a:p>
            <a:pPr marL="400050" lvl="1" indent="0">
              <a:spcBef>
                <a:spcPts val="1200"/>
              </a:spcBef>
              <a:spcAft>
                <a:spcPts val="600"/>
              </a:spcAft>
              <a:buNone/>
              <a:defRPr/>
            </a:pPr>
            <a:endParaRPr lang="cs-CZ" sz="1600" dirty="0"/>
          </a:p>
          <a:p>
            <a:pPr marL="400050" lvl="1" indent="0">
              <a:spcBef>
                <a:spcPts val="1200"/>
              </a:spcBef>
              <a:spcAft>
                <a:spcPts val="600"/>
              </a:spcAft>
              <a:buNone/>
              <a:defRPr/>
            </a:pPr>
            <a:r>
              <a:rPr lang="cs-CZ" sz="1600" dirty="0"/>
              <a:t>Příjemce je oprávněn realizovat stavební výdaje pouze na podporovaných pracovištích /  v podporovaných oborech pro danou aktivitu, k jejichž rozvoji má projekt vést.</a:t>
            </a: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624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sz="3200" dirty="0" err="1">
                <a:solidFill>
                  <a:srgbClr val="0070C0"/>
                </a:solidFill>
              </a:rPr>
              <a:t>React</a:t>
            </a:r>
            <a:r>
              <a:rPr lang="cs-CZ" altLang="cs-CZ" sz="3200" dirty="0">
                <a:solidFill>
                  <a:srgbClr val="0070C0"/>
                </a:solidFill>
              </a:rPr>
              <a:t> EU - zdravotnictví</a:t>
            </a:r>
            <a:br>
              <a:rPr lang="cs-CZ" sz="3200" dirty="0">
                <a:solidFill>
                  <a:srgbClr val="0070C0"/>
                </a:solidFill>
              </a:rPr>
            </a:br>
            <a:endParaRPr lang="cs-CZ" sz="3200" dirty="0"/>
          </a:p>
        </p:txBody>
      </p:sp>
      <p:sp>
        <p:nvSpPr>
          <p:cNvPr id="3" name="Zástupný symbol pro obsah 2"/>
          <p:cNvSpPr>
            <a:spLocks noGrp="1"/>
          </p:cNvSpPr>
          <p:nvPr>
            <p:ph idx="1"/>
          </p:nvPr>
        </p:nvSpPr>
        <p:spPr>
          <a:xfrm>
            <a:off x="457200" y="1268760"/>
            <a:ext cx="8229600" cy="4857403"/>
          </a:xfrm>
        </p:spPr>
        <p:txBody>
          <a:bodyPr>
            <a:normAutofit/>
          </a:bodyPr>
          <a:lstStyle/>
          <a:p>
            <a:pPr>
              <a:buFont typeface="Wingdings" panose="05000000000000000000" pitchFamily="2" charset="2"/>
              <a:buChar char="§"/>
              <a:defRPr/>
            </a:pPr>
            <a:r>
              <a:rPr lang="cs-CZ" altLang="cs-CZ" sz="1600" dirty="0"/>
              <a:t>Investiční nástroj EU - reakce na boj s Covid-19 a jeho dopady</a:t>
            </a:r>
          </a:p>
          <a:p>
            <a:pPr>
              <a:buFont typeface="Wingdings" panose="05000000000000000000" pitchFamily="2" charset="2"/>
              <a:buChar char="§"/>
              <a:defRPr/>
            </a:pPr>
            <a:endParaRPr lang="cs-CZ" altLang="cs-CZ" sz="1600" dirty="0"/>
          </a:p>
          <a:p>
            <a:pPr>
              <a:buFont typeface="Wingdings" panose="05000000000000000000" pitchFamily="2" charset="2"/>
              <a:buChar char="§"/>
              <a:defRPr/>
            </a:pPr>
            <a:r>
              <a:rPr lang="cs-CZ" altLang="cs-CZ" sz="1600" dirty="0"/>
              <a:t>Působnost na území celé ČR, včetně Prahy</a:t>
            </a:r>
          </a:p>
          <a:p>
            <a:pPr>
              <a:buFont typeface="Wingdings" panose="05000000000000000000" pitchFamily="2" charset="2"/>
              <a:buChar char="§"/>
              <a:defRPr/>
            </a:pPr>
            <a:endParaRPr lang="cs-CZ" altLang="cs-CZ" sz="1600" dirty="0"/>
          </a:p>
          <a:p>
            <a:pPr>
              <a:buFont typeface="Wingdings" panose="05000000000000000000" pitchFamily="2" charset="2"/>
              <a:buChar char="§"/>
              <a:defRPr/>
            </a:pPr>
            <a:r>
              <a:rPr lang="cs-CZ" altLang="cs-CZ" sz="1600" dirty="0"/>
              <a:t>Celková alokace 15 mld. Kč, předpoklad 19 mld. Kč</a:t>
            </a:r>
          </a:p>
          <a:p>
            <a:pPr>
              <a:buFont typeface="Wingdings" panose="05000000000000000000" pitchFamily="2" charset="2"/>
              <a:buChar char="§"/>
              <a:defRPr/>
            </a:pPr>
            <a:endParaRPr lang="cs-CZ" altLang="cs-CZ" sz="1600" dirty="0"/>
          </a:p>
          <a:p>
            <a:pPr>
              <a:buFont typeface="Wingdings" panose="05000000000000000000" pitchFamily="2" charset="2"/>
              <a:buChar char="§"/>
              <a:defRPr/>
            </a:pPr>
            <a:r>
              <a:rPr lang="cs-CZ" altLang="cs-CZ" sz="1600" dirty="0"/>
              <a:t>Míra financování z EU (EFRR) – 100%</a:t>
            </a:r>
          </a:p>
          <a:p>
            <a:pPr>
              <a:buFont typeface="Wingdings" panose="05000000000000000000" pitchFamily="2" charset="2"/>
              <a:buChar char="§"/>
              <a:defRPr/>
            </a:pPr>
            <a:endParaRPr lang="cs-CZ" altLang="cs-CZ" sz="1600" dirty="0"/>
          </a:p>
          <a:p>
            <a:pPr>
              <a:buFont typeface="Wingdings" panose="05000000000000000000" pitchFamily="2" charset="2"/>
              <a:buChar char="§"/>
              <a:defRPr/>
            </a:pPr>
            <a:r>
              <a:rPr lang="cs-CZ" altLang="cs-CZ" sz="1600" dirty="0"/>
              <a:t>Implementace jako PO 6 IROP 2014-2020</a:t>
            </a:r>
          </a:p>
          <a:p>
            <a:pPr marL="0" indent="0" defTabSz="914400">
              <a:lnSpc>
                <a:spcPct val="150000"/>
              </a:lnSpc>
              <a:spcBef>
                <a:spcPts val="0"/>
              </a:spcBef>
              <a:buNone/>
            </a:pPr>
            <a:endParaRPr lang="cs-CZ" sz="1700" dirty="0">
              <a:solidFill>
                <a:prstClr val="black"/>
              </a:solidFill>
              <a:latin typeface="Arial"/>
            </a:endParaRPr>
          </a:p>
          <a:p>
            <a:pPr marL="0" indent="0">
              <a:buNone/>
            </a:pPr>
            <a:endParaRPr lang="cs-CZ" dirty="0"/>
          </a:p>
        </p:txBody>
      </p:sp>
      <p:pic>
        <p:nvPicPr>
          <p:cNvPr id="4" name="Picture 2" descr="\\nt1\O\Loga 2014_2020\IROP\Logolinky\RGB\JPG\IROP_CZ_RO_B_C RGB_malý.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60561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2000" b="1" dirty="0"/>
          </a:p>
          <a:p>
            <a:pPr marL="400050" lvl="1" indent="0">
              <a:spcBef>
                <a:spcPts val="1200"/>
              </a:spcBef>
              <a:spcAft>
                <a:spcPts val="600"/>
              </a:spcAft>
              <a:buNone/>
              <a:defRPr/>
            </a:pPr>
            <a:r>
              <a:rPr lang="cs-CZ" sz="1800" b="1" dirty="0"/>
              <a:t>Vedlejší  podporované aktivity projektu: 15% CZV</a:t>
            </a:r>
          </a:p>
          <a:p>
            <a:pPr lvl="0"/>
            <a:r>
              <a:rPr lang="cs-CZ" sz="1800" dirty="0"/>
              <a:t>zpracování projektových dokumentací,</a:t>
            </a:r>
          </a:p>
          <a:p>
            <a:pPr lvl="0"/>
            <a:r>
              <a:rPr lang="cs-CZ" sz="1800" dirty="0"/>
              <a:t>technický dozor investora (TDI), autorský dozor (AD), zajištění bezpečnosti a ochrany zdraví při práci (BOZP),</a:t>
            </a:r>
          </a:p>
          <a:p>
            <a:pPr lvl="0"/>
            <a:r>
              <a:rPr lang="cs-CZ" sz="1800" dirty="0"/>
              <a:t>povinná publicita projektu</a:t>
            </a:r>
            <a:r>
              <a:rPr lang="cs-CZ" sz="2000" dirty="0"/>
              <a:t>.</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100.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6667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2000" b="1" dirty="0"/>
          </a:p>
          <a:p>
            <a:pPr marL="0" indent="0">
              <a:buNone/>
            </a:pPr>
            <a:r>
              <a:rPr lang="cs-CZ" sz="1600" b="1" dirty="0"/>
              <a:t>Datum zahájení realizace projektu</a:t>
            </a:r>
          </a:p>
          <a:p>
            <a:pPr marL="0" indent="0">
              <a:buNone/>
            </a:pPr>
            <a:endParaRPr lang="cs-CZ" sz="1600" dirty="0"/>
          </a:p>
          <a:p>
            <a:r>
              <a:rPr lang="cs-CZ" sz="1600" dirty="0"/>
              <a:t>Datem zahájení realizace projektu se rozumí datum prvního právního úkonu týkajícího se aktivit projektu, na které byly vynaloženy způsobilé výdaje. </a:t>
            </a:r>
          </a:p>
          <a:p>
            <a:endParaRPr lang="cs-CZ" sz="1600" dirty="0"/>
          </a:p>
          <a:p>
            <a:pPr lvl="0"/>
            <a:r>
              <a:rPr lang="cs-CZ" sz="1600" dirty="0"/>
              <a:t>U </a:t>
            </a:r>
            <a:r>
              <a:rPr lang="cs-CZ" sz="1600" b="1" dirty="0"/>
              <a:t>neukončených</a:t>
            </a:r>
            <a:r>
              <a:rPr lang="cs-CZ" sz="1600" dirty="0"/>
              <a:t> projektů </a:t>
            </a:r>
            <a:r>
              <a:rPr lang="cs-CZ" sz="1600" b="1" dirty="0"/>
              <a:t>může</a:t>
            </a:r>
            <a:r>
              <a:rPr lang="cs-CZ" sz="1600" dirty="0"/>
              <a:t> nastat datum prvního právního úkonu před 1. 2. 2020</a:t>
            </a:r>
          </a:p>
          <a:p>
            <a:pPr lvl="0"/>
            <a:r>
              <a:rPr lang="cs-CZ" sz="1600" dirty="0"/>
              <a:t>U </a:t>
            </a:r>
            <a:r>
              <a:rPr lang="cs-CZ" sz="1600" b="1" dirty="0"/>
              <a:t>ukončených</a:t>
            </a:r>
            <a:r>
              <a:rPr lang="cs-CZ" sz="1600" dirty="0"/>
              <a:t> projektů </a:t>
            </a:r>
            <a:r>
              <a:rPr lang="cs-CZ" sz="1600" b="1" dirty="0"/>
              <a:t>musí</a:t>
            </a:r>
            <a:r>
              <a:rPr lang="cs-CZ" sz="1600" dirty="0"/>
              <a:t> být datum prvního právního úkonu po 1. 2. 2020</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139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400050" lvl="1" indent="0">
              <a:spcBef>
                <a:spcPts val="1200"/>
              </a:spcBef>
              <a:spcAft>
                <a:spcPts val="600"/>
              </a:spcAft>
              <a:buNone/>
              <a:defRPr/>
            </a:pPr>
            <a:endParaRPr lang="cs-CZ" sz="2000" b="1" dirty="0"/>
          </a:p>
          <a:p>
            <a:pPr marL="0" indent="0">
              <a:buNone/>
            </a:pPr>
            <a:r>
              <a:rPr lang="cs-CZ" sz="1600" b="1" dirty="0">
                <a:solidFill>
                  <a:srgbClr val="FF0000"/>
                </a:solidFill>
              </a:rPr>
              <a:t>Datum ukončení realizace projektu: 31.12.2023</a:t>
            </a:r>
          </a:p>
          <a:p>
            <a:pPr marL="0" indent="0">
              <a:buNone/>
            </a:pPr>
            <a:endParaRPr lang="cs-CZ" sz="1600" b="1" dirty="0">
              <a:solidFill>
                <a:srgbClr val="FF0000"/>
              </a:solidFill>
            </a:endParaRPr>
          </a:p>
          <a:p>
            <a:r>
              <a:rPr lang="cs-CZ" sz="1600" dirty="0"/>
              <a:t>Datem ukončení realizace projektu se rozumí datum, do kterého budou prokazatelně uzavřeny všechny aktivity projektu.</a:t>
            </a:r>
          </a:p>
          <a:p>
            <a:r>
              <a:rPr lang="cs-CZ" sz="1600" dirty="0"/>
              <a:t>U všech projektů musí nejpozději k datu ukončení realizace projektu být podpořené pracoviště technologicky vybaveno k poskytování zdravotní péče.</a:t>
            </a:r>
          </a:p>
          <a:p>
            <a:endParaRPr lang="cs-CZ" sz="1600" dirty="0"/>
          </a:p>
          <a:p>
            <a:pPr marL="0" indent="0">
              <a:buNone/>
            </a:pPr>
            <a:r>
              <a:rPr lang="cs-CZ" sz="1600" b="1" dirty="0"/>
              <a:t>DOKUMENTY PROKAZUJÍCÍ UKONČENÍ REALIZACE PROJEKTU MUSÍ BÝT VYDANÉ S DATEM NEJPOZDĚJI 31.12. 2023</a:t>
            </a:r>
          </a:p>
          <a:p>
            <a:pPr>
              <a:buFontTx/>
              <a:buChar char="-"/>
            </a:pPr>
            <a:r>
              <a:rPr lang="cs-CZ" sz="1600" dirty="0"/>
              <a:t>protokol o předání a převzetí </a:t>
            </a:r>
          </a:p>
          <a:p>
            <a:pPr>
              <a:buFontTx/>
              <a:buChar char="-"/>
            </a:pPr>
            <a:r>
              <a:rPr lang="cs-CZ" sz="1600" dirty="0"/>
              <a:t>protokol o zaškolení obsluhujícího personálu</a:t>
            </a:r>
          </a:p>
          <a:p>
            <a:pPr>
              <a:buFontTx/>
              <a:buChar char="-"/>
            </a:pPr>
            <a:r>
              <a:rPr lang="cs-CZ" sz="1600" dirty="0"/>
              <a:t>kolaudační souhlas nebo kolaudační rozhodnutí (nejpozději s 1 </a:t>
            </a:r>
            <a:r>
              <a:rPr lang="cs-CZ" sz="1600" dirty="0" err="1"/>
              <a:t>ZoU</a:t>
            </a:r>
            <a:r>
              <a:rPr lang="cs-CZ" sz="1600" dirty="0"/>
              <a:t>)</a:t>
            </a:r>
          </a:p>
          <a:p>
            <a:pPr>
              <a:buFontTx/>
              <a:buChar char="-"/>
            </a:pPr>
            <a:r>
              <a:rPr lang="cs-CZ" sz="1600" dirty="0"/>
              <a:t>rozhodnutí o povolení zkušebního provozu/povolení k předčasnému užívání stavby </a:t>
            </a:r>
          </a:p>
          <a:p>
            <a:pPr>
              <a:buFontTx/>
              <a:buChar char="-"/>
            </a:pPr>
            <a:endParaRPr lang="cs-CZ" sz="1600" dirty="0"/>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9937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0" indent="0">
              <a:buNone/>
            </a:pPr>
            <a:r>
              <a:rPr lang="cs-CZ" sz="1600" b="1" dirty="0">
                <a:solidFill>
                  <a:srgbClr val="FF0000"/>
                </a:solidFill>
              </a:rPr>
              <a:t>Způsobilé výdaje – hlavní aktivity</a:t>
            </a:r>
          </a:p>
          <a:p>
            <a:pPr marL="0" indent="0">
              <a:buNone/>
            </a:pPr>
            <a:endParaRPr lang="cs-CZ" sz="1600" b="1" dirty="0">
              <a:solidFill>
                <a:srgbClr val="FF0000"/>
              </a:solidFill>
            </a:endParaRPr>
          </a:p>
          <a:p>
            <a:r>
              <a:rPr lang="cs-CZ" sz="1600" dirty="0"/>
              <a:t>stavby a stavební práce (rozvoj pracovišť / lékařských oborů definovaných v jednotlivých aktivitách</a:t>
            </a:r>
          </a:p>
          <a:p>
            <a:r>
              <a:rPr lang="cs-CZ" sz="1600" dirty="0"/>
              <a:t>výdaje na prostory, které tvoří funkční celek s podporovanými pracovišti a jsou součástí stavby, např. chodby, balkony, výtahy, sociální zázemí, šatny, čekárny, sklady zdravotního materiálu </a:t>
            </a:r>
          </a:p>
          <a:p>
            <a:r>
              <a:rPr lang="cs-CZ" sz="1600" dirty="0"/>
              <a:t>výdaje na vybavení prostor pro poskytování a zajišťování zdravotní péče, které tvoří funkční celek, např. vybavení, nábytek, technologické a technické vybavení </a:t>
            </a:r>
          </a:p>
          <a:p>
            <a:pPr marL="0" indent="0">
              <a:buNone/>
            </a:pPr>
            <a:endParaRPr lang="cs-CZ" sz="1600" dirty="0"/>
          </a:p>
          <a:p>
            <a:r>
              <a:rPr lang="cs-CZ" sz="1600" dirty="0"/>
              <a:t>pořízení přístrojového vybavení ze Seznamu vybavení</a:t>
            </a:r>
          </a:p>
          <a:p>
            <a:r>
              <a:rPr lang="cs-CZ" sz="1600" dirty="0"/>
              <a:t>stavební úpravy pro uvedení přístrojového vybavení do provozu</a:t>
            </a:r>
          </a:p>
          <a:p>
            <a:r>
              <a:rPr lang="cs-CZ" sz="1600" dirty="0"/>
              <a:t>výdaje na instruktáž personálu </a:t>
            </a:r>
          </a:p>
          <a:p>
            <a:pPr marL="0" indent="0">
              <a:buNone/>
            </a:pPr>
            <a:endParaRPr lang="cs-CZ" sz="1600" dirty="0"/>
          </a:p>
          <a:p>
            <a:r>
              <a:rPr lang="cs-CZ" sz="1600" dirty="0"/>
              <a:t>výdaje na technologie např. potrubní pošta, IT pokud je nezbytné pro instalaci a provoz položek uvedených v Seznamu vybavení</a:t>
            </a:r>
          </a:p>
          <a:p>
            <a:pPr marL="0" indent="0">
              <a:buNone/>
            </a:pPr>
            <a:endParaRPr lang="cs-CZ" sz="1600" dirty="0"/>
          </a:p>
          <a:p>
            <a:pPr marL="0" indent="0">
              <a:buNone/>
            </a:pPr>
            <a:endParaRPr lang="cs-CZ" sz="1600" dirty="0"/>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9609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0" indent="0">
              <a:buNone/>
            </a:pPr>
            <a:r>
              <a:rPr lang="cs-CZ" sz="1600" b="1" dirty="0">
                <a:solidFill>
                  <a:srgbClr val="FF0000"/>
                </a:solidFill>
              </a:rPr>
              <a:t>Způsobilé výdaje – vedlejší aktivity</a:t>
            </a:r>
          </a:p>
          <a:p>
            <a:pPr marL="0" indent="0">
              <a:buNone/>
            </a:pPr>
            <a:endParaRPr lang="cs-CZ" sz="1600" b="1" dirty="0">
              <a:solidFill>
                <a:srgbClr val="FF0000"/>
              </a:solidFill>
            </a:endParaRPr>
          </a:p>
          <a:p>
            <a:pPr marL="0" indent="0">
              <a:buNone/>
            </a:pPr>
            <a:r>
              <a:rPr lang="cs-CZ" sz="1600" b="1" dirty="0"/>
              <a:t>Projektová dokumentace</a:t>
            </a:r>
          </a:p>
          <a:p>
            <a:pPr lvl="0"/>
            <a:r>
              <a:rPr lang="cs-CZ" sz="1600" dirty="0"/>
              <a:t>výdaje na zpracování projektové dokumentace pro vydání stavebního povolení, územního rozhodnutí, pro provádění nebo ohlášení stavby, EIA aj. </a:t>
            </a:r>
            <a:endParaRPr lang="cs-CZ" sz="1600" b="1" dirty="0"/>
          </a:p>
          <a:p>
            <a:pPr marL="0" indent="0">
              <a:buNone/>
            </a:pPr>
            <a:r>
              <a:rPr lang="cs-CZ" sz="1600" dirty="0"/>
              <a:t> </a:t>
            </a:r>
            <a:endParaRPr lang="cs-CZ" sz="1600" b="1" dirty="0"/>
          </a:p>
          <a:p>
            <a:pPr marL="0" indent="0">
              <a:buNone/>
            </a:pPr>
            <a:r>
              <a:rPr lang="cs-CZ" sz="1600" b="1" dirty="0"/>
              <a:t>Zabezpečení výstavby</a:t>
            </a:r>
            <a:endParaRPr lang="cs-CZ" sz="1600" dirty="0"/>
          </a:p>
          <a:p>
            <a:pPr lvl="0"/>
            <a:r>
              <a:rPr lang="cs-CZ" sz="1600" dirty="0"/>
              <a:t>výdaje na  technický dozor investora (TDI), autorský dozor (AD), zajištění bezpečnosti a ochrany zdraví při práci (BOZP);</a:t>
            </a:r>
            <a:endParaRPr lang="cs-CZ" sz="1600" b="1" dirty="0"/>
          </a:p>
          <a:p>
            <a:pPr marL="0" indent="0">
              <a:buNone/>
            </a:pPr>
            <a:r>
              <a:rPr lang="cs-CZ" sz="1600" b="1" dirty="0"/>
              <a:t> </a:t>
            </a:r>
          </a:p>
          <a:p>
            <a:pPr marL="0" indent="0">
              <a:buFont typeface="Arial"/>
              <a:buNone/>
            </a:pPr>
            <a:r>
              <a:rPr lang="cs-CZ" sz="1600" b="1" dirty="0"/>
              <a:t>Povinná publicita</a:t>
            </a:r>
          </a:p>
          <a:p>
            <a:pPr>
              <a:buFont typeface="Arial" panose="020B0604020202020204" pitchFamily="34" charset="0"/>
              <a:buChar char="•"/>
            </a:pPr>
            <a:r>
              <a:rPr lang="cs-CZ" sz="1600" dirty="0"/>
              <a:t>výdaje na povinné informační a propagační nástroje podle kap. 13 Obecných pravidel.</a:t>
            </a:r>
          </a:p>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8114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5048112"/>
          </a:xfrm>
        </p:spPr>
        <p:txBody>
          <a:bodyPr rtlCol="0">
            <a:noAutofit/>
          </a:bodyPr>
          <a:lstStyle/>
          <a:p>
            <a:pPr marL="0" indent="0">
              <a:buNone/>
            </a:pPr>
            <a:r>
              <a:rPr lang="cs-CZ" sz="1600" b="1" dirty="0">
                <a:solidFill>
                  <a:srgbClr val="FF0000"/>
                </a:solidFill>
              </a:rPr>
              <a:t>Nezpůsobilé výdaje </a:t>
            </a:r>
          </a:p>
          <a:p>
            <a:pPr marL="0" indent="0">
              <a:buNone/>
            </a:pPr>
            <a:endParaRPr lang="cs-CZ" sz="1600" b="1" dirty="0">
              <a:solidFill>
                <a:srgbClr val="FF0000"/>
              </a:solidFill>
            </a:endParaRPr>
          </a:p>
          <a:p>
            <a:pPr lvl="0"/>
            <a:r>
              <a:rPr lang="cs-CZ" sz="1600" dirty="0"/>
              <a:t>výdaje na pořízení nemovitostí a odstranění stavby (demolice);</a:t>
            </a:r>
          </a:p>
          <a:p>
            <a:pPr lvl="0"/>
            <a:r>
              <a:rPr lang="cs-CZ" sz="1600" dirty="0"/>
              <a:t>výdaje na zpracování  žádosti o podporu,</a:t>
            </a:r>
          </a:p>
          <a:p>
            <a:pPr lvl="0"/>
            <a:r>
              <a:rPr lang="cs-CZ" sz="1600" dirty="0"/>
              <a:t>•	výdaje na externí management projektu a zpracování monitorovacích zpráv a žádostí o platbu,</a:t>
            </a:r>
          </a:p>
          <a:p>
            <a:pPr lvl="0"/>
            <a:r>
              <a:rPr lang="cs-CZ" sz="1600" dirty="0"/>
              <a:t>výdaje na přípravu a realizaci výběrových a zadávacích  řízení;</a:t>
            </a:r>
          </a:p>
          <a:p>
            <a:pPr lvl="0"/>
            <a:r>
              <a:rPr lang="cs-CZ" sz="1600" dirty="0"/>
              <a:t>výdaje na prostory, které netvoří funkční celek s podporovanými pracovišti  nebo nejsou určeny pro poskytování a zajišťování zdravotní péče např. prostory pro řízení a administrativu, parkoviště, parky, přístupové komunikace, jídelny,</a:t>
            </a:r>
          </a:p>
          <a:p>
            <a:pPr lvl="0"/>
            <a:r>
              <a:rPr lang="cs-CZ" sz="1600" dirty="0"/>
              <a:t>výdaje na pořízení přístrojového vybavení neuvedeného v Seznamu vybavení,</a:t>
            </a:r>
          </a:p>
          <a:p>
            <a:r>
              <a:rPr lang="cs-CZ" sz="1600" dirty="0"/>
              <a:t>výdaje na plošné zateplení objektů, plošné výměny oken, rekonstrukci střech bez přímé vazby na podporovaná pracoviště,</a:t>
            </a:r>
          </a:p>
          <a:p>
            <a:r>
              <a:rPr lang="cs-CZ" sz="1600" dirty="0"/>
              <a:t>výdaje na ambulantní sektor bez vazby na poskytovanou lůžkovou péči, </a:t>
            </a:r>
          </a:p>
          <a:p>
            <a:r>
              <a:rPr lang="cs-CZ" sz="1600" dirty="0"/>
              <a:t>opravy a údržba,</a:t>
            </a:r>
          </a:p>
          <a:p>
            <a:r>
              <a:rPr lang="cs-CZ" sz="1600" dirty="0"/>
              <a:t>vzdělávání personálu (vyjma instruktáže),  </a:t>
            </a:r>
          </a:p>
          <a:p>
            <a:r>
              <a:rPr lang="cs-CZ" sz="1600" dirty="0"/>
              <a:t>mzdové náklady.</a:t>
            </a:r>
          </a:p>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15298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443894"/>
          </a:xfrm>
        </p:spPr>
        <p:txBody>
          <a:bodyPr rtlCol="0">
            <a:noAutofit/>
          </a:bodyPr>
          <a:lstStyle/>
          <a:p>
            <a:pPr marL="0" indent="0">
              <a:buNone/>
            </a:pPr>
            <a:r>
              <a:rPr lang="cs-CZ" sz="1600" b="1" dirty="0"/>
              <a:t>Způsobilé výdaje - časová způsobilost:</a:t>
            </a:r>
          </a:p>
          <a:p>
            <a:pPr marL="0" indent="0">
              <a:buNone/>
            </a:pPr>
            <a:endParaRPr lang="cs-CZ" sz="1600" b="1" dirty="0"/>
          </a:p>
          <a:p>
            <a:pPr marL="0" indent="0">
              <a:buNone/>
            </a:pPr>
            <a:r>
              <a:rPr lang="cs-CZ" sz="1600" b="1" dirty="0"/>
              <a:t>Ukončené projekty </a:t>
            </a:r>
            <a:r>
              <a:rPr lang="cs-CZ" sz="1600" dirty="0"/>
              <a:t>k datu podání žádosti o podporu</a:t>
            </a:r>
          </a:p>
          <a:p>
            <a:pPr>
              <a:buFontTx/>
              <a:buChar char="-"/>
            </a:pPr>
            <a:r>
              <a:rPr lang="cs-CZ" sz="1600" dirty="0"/>
              <a:t>datum uskutečnění zdanitelného plnění na účetním dokladu a vznik výdaje, tj. úhrada  po 1. 2. 2020</a:t>
            </a:r>
          </a:p>
          <a:p>
            <a:pPr lvl="2" indent="0">
              <a:buNone/>
            </a:pPr>
            <a:endParaRPr lang="cs-CZ" sz="1600" dirty="0"/>
          </a:p>
          <a:p>
            <a:pPr marL="0" indent="0">
              <a:buNone/>
            </a:pPr>
            <a:r>
              <a:rPr lang="cs-CZ" sz="1600" b="1" dirty="0"/>
              <a:t>Neukončené projekty </a:t>
            </a:r>
            <a:r>
              <a:rPr lang="cs-CZ" sz="1600" dirty="0"/>
              <a:t>k datu podání žádosti o podporu</a:t>
            </a:r>
          </a:p>
          <a:p>
            <a:pPr>
              <a:buFontTx/>
              <a:buChar char="-"/>
            </a:pPr>
            <a:r>
              <a:rPr lang="cs-CZ" sz="1600" dirty="0"/>
              <a:t>datum uskutečnění zdanitelného plnění na účetním dokladu a vznik výdaje, tj. úhrada po 1. 2. 2020</a:t>
            </a:r>
          </a:p>
          <a:p>
            <a:pPr marL="0" indent="0">
              <a:buNone/>
            </a:pPr>
            <a:endParaRPr lang="cs-CZ" sz="1600" b="1" dirty="0">
              <a:solidFill>
                <a:srgbClr val="FF0000"/>
              </a:solidFill>
            </a:endParaRPr>
          </a:p>
          <a:p>
            <a:pPr marL="0" indent="0">
              <a:buNone/>
            </a:pPr>
            <a:r>
              <a:rPr lang="cs-CZ" sz="1600" b="1" dirty="0">
                <a:solidFill>
                  <a:srgbClr val="FF0000"/>
                </a:solidFill>
              </a:rPr>
              <a:t>Všechny výdaje musí být uhrazeny nejpozději 31.12.2023.</a:t>
            </a: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3596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268760"/>
            <a:ext cx="8312918" cy="4608512"/>
          </a:xfrm>
        </p:spPr>
        <p:txBody>
          <a:bodyPr rtlCol="0">
            <a:noAutofit/>
          </a:bodyPr>
          <a:lstStyle/>
          <a:p>
            <a:pPr marL="0" indent="0">
              <a:buNone/>
            </a:pPr>
            <a:endParaRPr lang="cs-CZ" sz="1600" b="1" dirty="0">
              <a:solidFill>
                <a:srgbClr val="FF0000"/>
              </a:solidFill>
            </a:endParaRPr>
          </a:p>
          <a:p>
            <a:pPr marL="0" indent="0">
              <a:buNone/>
            </a:pPr>
            <a:r>
              <a:rPr lang="cs-CZ" sz="1600" b="1" dirty="0">
                <a:solidFill>
                  <a:srgbClr val="FF0000"/>
                </a:solidFill>
              </a:rPr>
              <a:t>99302 (CV2) - Hodnota pořízeného zdravotnického vybavení</a:t>
            </a:r>
          </a:p>
          <a:p>
            <a:pPr marL="0" indent="0">
              <a:buNone/>
            </a:pPr>
            <a:r>
              <a:rPr lang="cs-CZ" sz="1600" dirty="0"/>
              <a:t>=  pořízení zdravotnického vybavení, zdravotnických prostředků, zdravotnických pomůcek, potřeb, veškeré vybavení potřebné pro poskytování nebo zajišťování péče (CZV)</a:t>
            </a:r>
          </a:p>
          <a:p>
            <a:pPr marL="0" indent="0">
              <a:buNone/>
            </a:pPr>
            <a:r>
              <a:rPr lang="cs-CZ" sz="1600" dirty="0"/>
              <a:t>= u stavebních projektů bez vybavení hodnota 0</a:t>
            </a:r>
          </a:p>
          <a:p>
            <a:pPr marL="0" indent="0">
              <a:buNone/>
            </a:pPr>
            <a:r>
              <a:rPr lang="cs-CZ" sz="1600" b="1" dirty="0">
                <a:solidFill>
                  <a:srgbClr val="FF0000"/>
                </a:solidFill>
              </a:rPr>
              <a:t>99308 (CV8) - Nově vytvořená lůžka pro pacienty s COVID-19</a:t>
            </a:r>
          </a:p>
          <a:p>
            <a:pPr marL="0" indent="0">
              <a:buNone/>
            </a:pPr>
            <a:r>
              <a:rPr lang="cs-CZ" sz="1600" b="1" dirty="0"/>
              <a:t>=</a:t>
            </a:r>
            <a:r>
              <a:rPr lang="cs-CZ" sz="1600" dirty="0"/>
              <a:t>pořízení zcela nových lůžek (i obnovovaných) pro pacienty s COVID-19 nebo podezřením na COVID-19. Do těchto lůžek se nepočítávají lůžka pořizována pro jiné ohrožené skupiny pacientů, transportní lůžka nebo mycí lůžka.</a:t>
            </a:r>
          </a:p>
          <a:p>
            <a:pPr marL="0" indent="0">
              <a:buNone/>
            </a:pPr>
            <a:r>
              <a:rPr lang="cs-CZ" sz="1600" b="1" dirty="0">
                <a:solidFill>
                  <a:srgbClr val="FF0000"/>
                </a:solidFill>
              </a:rPr>
              <a:t>99314 - Podpořená pracoviště zdravotní péče a ochrany veřejného zdraví</a:t>
            </a:r>
          </a:p>
          <a:p>
            <a:pPr marL="0" indent="0">
              <a:buNone/>
            </a:pPr>
            <a:r>
              <a:rPr lang="cs-CZ" sz="1600" b="1" dirty="0">
                <a:solidFill>
                  <a:srgbClr val="FF0000"/>
                </a:solidFill>
              </a:rPr>
              <a:t> </a:t>
            </a:r>
            <a:r>
              <a:rPr lang="cs-CZ" sz="1600" dirty="0"/>
              <a:t>= počet podpořených oborů/pracovišť z projektu (dle textace výzvy, nikoliv dle počtu objektů/klinik, ve kterých je poskytován stejný obor péče) </a:t>
            </a:r>
          </a:p>
          <a:p>
            <a:pPr marL="0" indent="0">
              <a:buNone/>
            </a:pPr>
            <a:r>
              <a:rPr lang="cs-CZ" sz="1600" b="1" dirty="0">
                <a:solidFill>
                  <a:srgbClr val="FF0000"/>
                </a:solidFill>
              </a:rPr>
              <a:t>99312 (CV12) - Počet hospitalizací s využitím kapacit či prostředků podpořených z IROP (REACT EU)</a:t>
            </a:r>
          </a:p>
          <a:p>
            <a:pPr marL="0" indent="0">
              <a:buNone/>
            </a:pPr>
            <a:r>
              <a:rPr lang="cs-CZ" sz="1600" dirty="0"/>
              <a:t>= skutečný počet hospitalizovaných osob za jeden rok s využitím nové a modernizované zdravotní péče z prostředků IROP.</a:t>
            </a:r>
          </a:p>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a:defRPr/>
            </a:pPr>
            <a:r>
              <a:rPr lang="cs-CZ" sz="3200" b="1" dirty="0">
                <a:solidFill>
                  <a:srgbClr val="0070C0"/>
                </a:solidFill>
                <a:latin typeface="Myriad Pro"/>
              </a:rPr>
              <a:t>Společné parametry výzev</a:t>
            </a:r>
          </a:p>
          <a:p>
            <a:pPr>
              <a:defRPr/>
            </a:pPr>
            <a:r>
              <a:rPr lang="cs-CZ" sz="3200" b="1" dirty="0">
                <a:solidFill>
                  <a:srgbClr val="0070C0"/>
                </a:solidFill>
              </a:rPr>
              <a:t>INDIKÁTORY</a:t>
            </a:r>
          </a:p>
          <a:p>
            <a:pPr fontAlgn="auto">
              <a:spcAft>
                <a:spcPts val="0"/>
              </a:spcAft>
              <a:defRPr/>
            </a:pPr>
            <a:r>
              <a:rPr lang="cs-CZ" sz="3200" b="1" dirty="0">
                <a:solidFill>
                  <a:srgbClr val="0070C0"/>
                </a:solidFill>
                <a:latin typeface="Myriad Pro"/>
              </a:rPr>
              <a:t>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9502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752528"/>
          </a:xfrm>
          <a:noFill/>
        </p:spPr>
        <p:txBody>
          <a:bodyPr rtlCol="0">
            <a:noAutofit/>
          </a:bodyPr>
          <a:lstStyle/>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ulka 1">
            <a:extLst>
              <a:ext uri="{FF2B5EF4-FFF2-40B4-BE49-F238E27FC236}">
                <a16:creationId xmlns:a16="http://schemas.microsoft.com/office/drawing/2014/main" id="{CF280C32-2D08-4648-A928-D9C71F32E8C1}"/>
              </a:ext>
            </a:extLst>
          </p:cNvPr>
          <p:cNvGraphicFramePr>
            <a:graphicFrameLocks noGrp="1"/>
          </p:cNvGraphicFramePr>
          <p:nvPr>
            <p:extLst>
              <p:ext uri="{D42A27DB-BD31-4B8C-83A1-F6EECF244321}">
                <p14:modId xmlns:p14="http://schemas.microsoft.com/office/powerpoint/2010/main" val="3136828202"/>
              </p:ext>
            </p:extLst>
          </p:nvPr>
        </p:nvGraphicFramePr>
        <p:xfrm>
          <a:off x="467544" y="829161"/>
          <a:ext cx="8676456" cy="5200764"/>
        </p:xfrm>
        <a:graphic>
          <a:graphicData uri="http://schemas.openxmlformats.org/drawingml/2006/table">
            <a:tbl>
              <a:tblPr firstRow="1" firstCol="1" bandRow="1">
                <a:tableStyleId>{5C22544A-7EE6-4342-B048-85BDC9FD1C3A}</a:tableStyleId>
              </a:tblPr>
              <a:tblGrid>
                <a:gridCol w="1750513">
                  <a:extLst>
                    <a:ext uri="{9D8B030D-6E8A-4147-A177-3AD203B41FA5}">
                      <a16:colId xmlns:a16="http://schemas.microsoft.com/office/drawing/2014/main" val="2275205140"/>
                    </a:ext>
                  </a:extLst>
                </a:gridCol>
                <a:gridCol w="6925943">
                  <a:extLst>
                    <a:ext uri="{9D8B030D-6E8A-4147-A177-3AD203B41FA5}">
                      <a16:colId xmlns:a16="http://schemas.microsoft.com/office/drawing/2014/main" val="514042601"/>
                    </a:ext>
                  </a:extLst>
                </a:gridCol>
              </a:tblGrid>
              <a:tr h="311821">
                <a:tc>
                  <a:txBody>
                    <a:bodyPr/>
                    <a:lstStyle/>
                    <a:p>
                      <a:pPr algn="just">
                        <a:lnSpc>
                          <a:spcPct val="115000"/>
                        </a:lnSpc>
                        <a:spcBef>
                          <a:spcPts val="1200"/>
                        </a:spcBef>
                        <a:spcAft>
                          <a:spcPts val="0"/>
                        </a:spcAft>
                      </a:pPr>
                      <a:r>
                        <a:rPr lang="cs-CZ" sz="1000" dirty="0">
                          <a:effectLst/>
                        </a:rPr>
                        <a:t>98.výzva      Aktivita</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dirty="0">
                          <a:effectLst/>
                        </a:rPr>
                        <a:t>99314 - Podpořená pracoviště zdravotní péče a ochrany veřejného zdraví</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8160274"/>
                  </a:ext>
                </a:extLst>
              </a:tr>
              <a:tr h="2887472">
                <a:tc>
                  <a:txBody>
                    <a:bodyPr/>
                    <a:lstStyle/>
                    <a:p>
                      <a:pPr algn="just">
                        <a:lnSpc>
                          <a:spcPct val="115000"/>
                        </a:lnSpc>
                        <a:spcBef>
                          <a:spcPts val="1200"/>
                        </a:spcBef>
                        <a:spcAft>
                          <a:spcPts val="0"/>
                        </a:spcAft>
                      </a:pPr>
                      <a:r>
                        <a:rPr lang="cs-CZ" sz="1000">
                          <a:effectLst/>
                        </a:rPr>
                        <a:t>UP 1</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cs-CZ" sz="1000" dirty="0">
                          <a:effectLst/>
                        </a:rPr>
                        <a:t>Anesteziologie a resuscitace (včetně operačních sálů a centrální sterilizace) = 1</a:t>
                      </a:r>
                      <a:endParaRPr lang="cs-CZ" sz="1050" dirty="0">
                        <a:effectLst/>
                      </a:endParaRPr>
                    </a:p>
                    <a:p>
                      <a:pPr>
                        <a:lnSpc>
                          <a:spcPct val="115000"/>
                        </a:lnSpc>
                        <a:spcAft>
                          <a:spcPts val="0"/>
                        </a:spcAft>
                      </a:pPr>
                      <a:r>
                        <a:rPr lang="cs-CZ" sz="1000" dirty="0">
                          <a:effectLst/>
                        </a:rPr>
                        <a:t>Dětské lékařství a další dětské obory analogické k oborům definovaným pro dospělé pacienty = n </a:t>
                      </a:r>
                    </a:p>
                    <a:p>
                      <a:pPr>
                        <a:lnSpc>
                          <a:spcPct val="115000"/>
                        </a:lnSpc>
                        <a:spcAft>
                          <a:spcPts val="0"/>
                        </a:spcAft>
                      </a:pPr>
                      <a:r>
                        <a:rPr lang="cs-CZ" sz="1000" dirty="0">
                          <a:effectLst/>
                        </a:rPr>
                        <a:t>(dle počtu oborů: dětské lékařství = 1, dětská chirurgie = 1, dětská neurologie = 1, dětská otolaryngologie = 1, dětská </a:t>
                      </a:r>
                      <a:r>
                        <a:rPr lang="cs-CZ" sz="1000" dirty="0" err="1">
                          <a:effectLst/>
                        </a:rPr>
                        <a:t>pneumologie</a:t>
                      </a:r>
                      <a:r>
                        <a:rPr lang="cs-CZ" sz="1000" dirty="0">
                          <a:effectLst/>
                        </a:rPr>
                        <a:t> = 1, dětská urologie = 1, gynekologie dětí a dospívajících = 1….)</a:t>
                      </a:r>
                      <a:endParaRPr lang="cs-CZ" sz="1050" dirty="0">
                        <a:effectLst/>
                      </a:endParaRPr>
                    </a:p>
                    <a:p>
                      <a:pPr>
                        <a:lnSpc>
                          <a:spcPct val="115000"/>
                        </a:lnSpc>
                        <a:spcAft>
                          <a:spcPts val="0"/>
                        </a:spcAft>
                      </a:pPr>
                      <a:r>
                        <a:rPr lang="cs-CZ" sz="1000" dirty="0">
                          <a:effectLst/>
                        </a:rPr>
                        <a:t>Gynekologie a porodnictví = 1</a:t>
                      </a:r>
                      <a:endParaRPr lang="cs-CZ" sz="1050" dirty="0">
                        <a:effectLst/>
                      </a:endParaRPr>
                    </a:p>
                    <a:p>
                      <a:pPr>
                        <a:lnSpc>
                          <a:spcPct val="115000"/>
                        </a:lnSpc>
                        <a:spcAft>
                          <a:spcPts val="0"/>
                        </a:spcAft>
                      </a:pPr>
                      <a:r>
                        <a:rPr lang="cs-CZ" sz="1000" dirty="0">
                          <a:effectLst/>
                        </a:rPr>
                        <a:t>Chirurgie = 1, cévní chirurgie = 1, kardiochirurgie = 1,  neurochirurgie = 1, urologie = 1,  otorinolaryngologie a chirurgie hlavy a krku = 1, oftalmologie = 1 </a:t>
                      </a:r>
                      <a:endParaRPr lang="cs-CZ" sz="1050" dirty="0">
                        <a:effectLst/>
                      </a:endParaRPr>
                    </a:p>
                    <a:p>
                      <a:pPr>
                        <a:lnSpc>
                          <a:spcPct val="115000"/>
                        </a:lnSpc>
                        <a:spcAft>
                          <a:spcPts val="0"/>
                        </a:spcAft>
                      </a:pPr>
                      <a:r>
                        <a:rPr lang="cs-CZ" sz="1000" dirty="0">
                          <a:effectLst/>
                        </a:rPr>
                        <a:t>JIP, ARO, </a:t>
                      </a:r>
                      <a:r>
                        <a:rPr lang="cs-CZ" sz="1000" dirty="0" err="1">
                          <a:effectLst/>
                        </a:rPr>
                        <a:t>semiintenzivní</a:t>
                      </a:r>
                      <a:r>
                        <a:rPr lang="cs-CZ" sz="1000" dirty="0">
                          <a:effectLst/>
                        </a:rPr>
                        <a:t> péče = 3</a:t>
                      </a:r>
                      <a:endParaRPr lang="cs-CZ" sz="1050" dirty="0">
                        <a:effectLst/>
                      </a:endParaRPr>
                    </a:p>
                    <a:p>
                      <a:pPr>
                        <a:lnSpc>
                          <a:spcPct val="115000"/>
                        </a:lnSpc>
                        <a:spcAft>
                          <a:spcPts val="0"/>
                        </a:spcAft>
                      </a:pPr>
                      <a:r>
                        <a:rPr lang="cs-CZ" sz="1000" dirty="0">
                          <a:effectLst/>
                        </a:rPr>
                        <a:t>Kardiologie = 1</a:t>
                      </a:r>
                      <a:endParaRPr lang="cs-CZ" sz="1050" dirty="0">
                        <a:effectLst/>
                      </a:endParaRPr>
                    </a:p>
                    <a:p>
                      <a:pPr>
                        <a:lnSpc>
                          <a:spcPct val="115000"/>
                        </a:lnSpc>
                        <a:spcAft>
                          <a:spcPts val="0"/>
                        </a:spcAft>
                      </a:pPr>
                      <a:r>
                        <a:rPr lang="cs-CZ" sz="1000" dirty="0">
                          <a:effectLst/>
                        </a:rPr>
                        <a:t>Laboratoře = 1</a:t>
                      </a:r>
                      <a:endParaRPr lang="cs-CZ" sz="1050" dirty="0">
                        <a:effectLst/>
                      </a:endParaRPr>
                    </a:p>
                    <a:p>
                      <a:pPr>
                        <a:lnSpc>
                          <a:spcPct val="115000"/>
                        </a:lnSpc>
                        <a:spcAft>
                          <a:spcPts val="0"/>
                        </a:spcAft>
                      </a:pPr>
                      <a:r>
                        <a:rPr lang="cs-CZ" sz="1000" dirty="0">
                          <a:effectLst/>
                        </a:rPr>
                        <a:t>Neurologie = 1</a:t>
                      </a:r>
                      <a:endParaRPr lang="cs-CZ" sz="1050" dirty="0">
                        <a:effectLst/>
                      </a:endParaRPr>
                    </a:p>
                    <a:p>
                      <a:pPr>
                        <a:lnSpc>
                          <a:spcPct val="115000"/>
                        </a:lnSpc>
                        <a:spcAft>
                          <a:spcPts val="0"/>
                        </a:spcAft>
                      </a:pPr>
                      <a:r>
                        <a:rPr lang="cs-CZ" sz="1000" dirty="0">
                          <a:effectLst/>
                        </a:rPr>
                        <a:t>Ortopedie a traumatologie pohybového ústrojí = 1</a:t>
                      </a:r>
                      <a:endParaRPr lang="cs-CZ" sz="1050" dirty="0">
                        <a:effectLst/>
                      </a:endParaRPr>
                    </a:p>
                    <a:p>
                      <a:pPr>
                        <a:lnSpc>
                          <a:spcPct val="115000"/>
                        </a:lnSpc>
                        <a:spcAft>
                          <a:spcPts val="0"/>
                        </a:spcAft>
                      </a:pPr>
                      <a:r>
                        <a:rPr lang="cs-CZ" sz="1000" dirty="0">
                          <a:effectLst/>
                        </a:rPr>
                        <a:t>Popáleninová medicína = 1</a:t>
                      </a:r>
                      <a:endParaRPr lang="cs-CZ" sz="1050" dirty="0">
                        <a:effectLst/>
                      </a:endParaRPr>
                    </a:p>
                    <a:p>
                      <a:pPr>
                        <a:lnSpc>
                          <a:spcPct val="115000"/>
                        </a:lnSpc>
                        <a:spcAft>
                          <a:spcPts val="0"/>
                        </a:spcAft>
                      </a:pPr>
                      <a:r>
                        <a:rPr lang="cs-CZ" sz="1000" dirty="0" err="1">
                          <a:effectLst/>
                        </a:rPr>
                        <a:t>Pneumologie</a:t>
                      </a:r>
                      <a:r>
                        <a:rPr lang="cs-CZ" sz="1000" dirty="0">
                          <a:effectLst/>
                        </a:rPr>
                        <a:t> a ftizeologie  = 1</a:t>
                      </a:r>
                      <a:endParaRPr lang="cs-CZ" sz="1050" dirty="0">
                        <a:effectLst/>
                      </a:endParaRPr>
                    </a:p>
                    <a:p>
                      <a:pPr>
                        <a:lnSpc>
                          <a:spcPct val="115000"/>
                        </a:lnSpc>
                        <a:spcAft>
                          <a:spcPts val="0"/>
                        </a:spcAft>
                      </a:pPr>
                      <a:r>
                        <a:rPr lang="cs-CZ" sz="1000" dirty="0">
                          <a:effectLst/>
                        </a:rPr>
                        <a:t>Radiologie a zobrazovací metody, nukleární medicína = 2</a:t>
                      </a:r>
                      <a:endParaRPr lang="cs-CZ" sz="1050" dirty="0">
                        <a:effectLst/>
                      </a:endParaRPr>
                    </a:p>
                    <a:p>
                      <a:pPr>
                        <a:lnSpc>
                          <a:spcPct val="115000"/>
                        </a:lnSpc>
                        <a:spcAft>
                          <a:spcPts val="0"/>
                        </a:spcAft>
                      </a:pPr>
                      <a:r>
                        <a:rPr lang="cs-CZ" sz="1000" dirty="0">
                          <a:effectLst/>
                        </a:rPr>
                        <a:t>Úrazová chirurgie = 1</a:t>
                      </a:r>
                      <a:endParaRPr lang="cs-CZ" sz="1050" dirty="0">
                        <a:effectLst/>
                      </a:endParaRPr>
                    </a:p>
                    <a:p>
                      <a:pPr>
                        <a:lnSpc>
                          <a:spcPct val="115000"/>
                        </a:lnSpc>
                        <a:spcAft>
                          <a:spcPts val="0"/>
                        </a:spcAft>
                      </a:pPr>
                      <a:r>
                        <a:rPr lang="cs-CZ" sz="1000" dirty="0">
                          <a:effectLst/>
                        </a:rPr>
                        <a:t>Vnitřní lékařství (interna) = 1</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33219504"/>
                  </a:ext>
                </a:extLst>
              </a:tr>
              <a:tr h="1920826">
                <a:tc>
                  <a:txBody>
                    <a:bodyPr/>
                    <a:lstStyle/>
                    <a:p>
                      <a:pPr algn="just">
                        <a:lnSpc>
                          <a:spcPct val="115000"/>
                        </a:lnSpc>
                        <a:spcBef>
                          <a:spcPts val="1200"/>
                        </a:spcBef>
                        <a:spcAft>
                          <a:spcPts val="0"/>
                        </a:spcAft>
                      </a:pPr>
                      <a:r>
                        <a:rPr lang="cs-CZ" sz="1000">
                          <a:effectLst/>
                        </a:rPr>
                        <a:t>UP 2</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cs-CZ" sz="1000" dirty="0">
                          <a:effectLst/>
                        </a:rPr>
                        <a:t>Anesteziologie a resuscitace (včetně operačních sálů a centrální sterilizace) = 1</a:t>
                      </a:r>
                      <a:endParaRPr lang="cs-CZ" sz="1050" dirty="0">
                        <a:effectLst/>
                      </a:endParaRPr>
                    </a:p>
                    <a:p>
                      <a:pPr>
                        <a:lnSpc>
                          <a:spcPct val="115000"/>
                        </a:lnSpc>
                        <a:spcAft>
                          <a:spcPts val="0"/>
                        </a:spcAft>
                      </a:pPr>
                      <a:r>
                        <a:rPr lang="cs-CZ" sz="1000" dirty="0">
                          <a:effectLst/>
                        </a:rPr>
                        <a:t>Gynekologie a porodnictví = 1</a:t>
                      </a:r>
                      <a:endParaRPr lang="cs-CZ" sz="1050" dirty="0">
                        <a:effectLst/>
                      </a:endParaRPr>
                    </a:p>
                    <a:p>
                      <a:pPr>
                        <a:lnSpc>
                          <a:spcPct val="115000"/>
                        </a:lnSpc>
                        <a:spcAft>
                          <a:spcPts val="0"/>
                        </a:spcAft>
                      </a:pPr>
                      <a:r>
                        <a:rPr lang="cs-CZ" sz="1000" dirty="0">
                          <a:effectLst/>
                        </a:rPr>
                        <a:t>Chirurgie = 1</a:t>
                      </a:r>
                      <a:endParaRPr lang="cs-CZ" sz="1050" dirty="0">
                        <a:effectLst/>
                      </a:endParaRPr>
                    </a:p>
                    <a:p>
                      <a:pPr>
                        <a:lnSpc>
                          <a:spcPct val="115000"/>
                        </a:lnSpc>
                        <a:spcAft>
                          <a:spcPts val="0"/>
                        </a:spcAft>
                      </a:pPr>
                      <a:r>
                        <a:rPr lang="cs-CZ" sz="1000" dirty="0">
                          <a:effectLst/>
                        </a:rPr>
                        <a:t>JIP, ARO, </a:t>
                      </a:r>
                      <a:r>
                        <a:rPr lang="cs-CZ" sz="1000" dirty="0" err="1">
                          <a:effectLst/>
                        </a:rPr>
                        <a:t>semiintenzivní</a:t>
                      </a:r>
                      <a:r>
                        <a:rPr lang="cs-CZ" sz="1000" dirty="0">
                          <a:effectLst/>
                        </a:rPr>
                        <a:t> péče = 3</a:t>
                      </a:r>
                      <a:endParaRPr lang="cs-CZ" sz="1050" dirty="0">
                        <a:effectLst/>
                      </a:endParaRPr>
                    </a:p>
                    <a:p>
                      <a:pPr>
                        <a:lnSpc>
                          <a:spcPct val="115000"/>
                        </a:lnSpc>
                        <a:spcAft>
                          <a:spcPts val="0"/>
                        </a:spcAft>
                      </a:pPr>
                      <a:r>
                        <a:rPr lang="cs-CZ" sz="1000" dirty="0">
                          <a:effectLst/>
                        </a:rPr>
                        <a:t>Laboratoře = 1</a:t>
                      </a:r>
                      <a:endParaRPr lang="cs-CZ" sz="1050" dirty="0">
                        <a:effectLst/>
                      </a:endParaRPr>
                    </a:p>
                    <a:p>
                      <a:pPr>
                        <a:lnSpc>
                          <a:spcPct val="115000"/>
                        </a:lnSpc>
                        <a:spcAft>
                          <a:spcPts val="0"/>
                        </a:spcAft>
                      </a:pPr>
                      <a:r>
                        <a:rPr lang="cs-CZ" sz="1000" dirty="0">
                          <a:effectLst/>
                        </a:rPr>
                        <a:t>Ortopedie a traumatologie pohybového ústrojí = 1</a:t>
                      </a:r>
                      <a:endParaRPr lang="cs-CZ" sz="1050" dirty="0">
                        <a:effectLst/>
                      </a:endParaRPr>
                    </a:p>
                    <a:p>
                      <a:pPr>
                        <a:lnSpc>
                          <a:spcPct val="115000"/>
                        </a:lnSpc>
                        <a:spcAft>
                          <a:spcPts val="0"/>
                        </a:spcAft>
                      </a:pPr>
                      <a:r>
                        <a:rPr lang="cs-CZ" sz="1000" dirty="0" err="1">
                          <a:effectLst/>
                        </a:rPr>
                        <a:t>Pneumologie</a:t>
                      </a:r>
                      <a:r>
                        <a:rPr lang="cs-CZ" sz="1000" dirty="0">
                          <a:effectLst/>
                        </a:rPr>
                        <a:t> a ftizeologie = 1</a:t>
                      </a:r>
                      <a:endParaRPr lang="cs-CZ" sz="1050" dirty="0">
                        <a:effectLst/>
                      </a:endParaRPr>
                    </a:p>
                    <a:p>
                      <a:pPr>
                        <a:lnSpc>
                          <a:spcPct val="115000"/>
                        </a:lnSpc>
                        <a:spcAft>
                          <a:spcPts val="0"/>
                        </a:spcAft>
                      </a:pPr>
                      <a:r>
                        <a:rPr lang="cs-CZ" sz="1000" dirty="0">
                          <a:effectLst/>
                        </a:rPr>
                        <a:t>Radiologie a zobrazovací metody, nukleární medicína = 2</a:t>
                      </a:r>
                      <a:endParaRPr lang="cs-CZ" sz="1050" dirty="0">
                        <a:effectLst/>
                      </a:endParaRPr>
                    </a:p>
                    <a:p>
                      <a:pPr>
                        <a:lnSpc>
                          <a:spcPct val="115000"/>
                        </a:lnSpc>
                        <a:spcAft>
                          <a:spcPts val="0"/>
                        </a:spcAft>
                      </a:pPr>
                      <a:r>
                        <a:rPr lang="cs-CZ" sz="1000" dirty="0">
                          <a:effectLst/>
                        </a:rPr>
                        <a:t>Úrazová chirurgie = 1</a:t>
                      </a:r>
                      <a:endParaRPr lang="cs-CZ" sz="1050" dirty="0">
                        <a:effectLst/>
                      </a:endParaRPr>
                    </a:p>
                    <a:p>
                      <a:pPr>
                        <a:lnSpc>
                          <a:spcPct val="115000"/>
                        </a:lnSpc>
                        <a:spcAft>
                          <a:spcPts val="0"/>
                        </a:spcAft>
                      </a:pPr>
                      <a:r>
                        <a:rPr lang="cs-CZ" sz="1000" dirty="0">
                          <a:effectLst/>
                        </a:rPr>
                        <a:t>Vnitřní lékařství (interna) = 1</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5463263"/>
                  </a:ext>
                </a:extLst>
              </a:tr>
            </a:tbl>
          </a:graphicData>
        </a:graphic>
      </p:graphicFrame>
    </p:spTree>
    <p:extLst>
      <p:ext uri="{BB962C8B-B14F-4D97-AF65-F5344CB8AC3E}">
        <p14:creationId xmlns:p14="http://schemas.microsoft.com/office/powerpoint/2010/main" val="2344246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752528"/>
          </a:xfrm>
          <a:noFill/>
        </p:spPr>
        <p:txBody>
          <a:bodyPr rtlCol="0">
            <a:noAutofit/>
          </a:bodyPr>
          <a:lstStyle/>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ulka 2">
            <a:extLst>
              <a:ext uri="{FF2B5EF4-FFF2-40B4-BE49-F238E27FC236}">
                <a16:creationId xmlns:a16="http://schemas.microsoft.com/office/drawing/2014/main" id="{443D7EA0-57BC-4992-8035-22A6CEF0ECA1}"/>
              </a:ext>
            </a:extLst>
          </p:cNvPr>
          <p:cNvGraphicFramePr>
            <a:graphicFrameLocks noGrp="1"/>
          </p:cNvGraphicFramePr>
          <p:nvPr>
            <p:extLst>
              <p:ext uri="{D42A27DB-BD31-4B8C-83A1-F6EECF244321}">
                <p14:modId xmlns:p14="http://schemas.microsoft.com/office/powerpoint/2010/main" val="1756187409"/>
              </p:ext>
            </p:extLst>
          </p:nvPr>
        </p:nvGraphicFramePr>
        <p:xfrm>
          <a:off x="363539" y="1124744"/>
          <a:ext cx="8312918" cy="3312368"/>
        </p:xfrm>
        <a:graphic>
          <a:graphicData uri="http://schemas.openxmlformats.org/drawingml/2006/table">
            <a:tbl>
              <a:tblPr firstRow="1" firstCol="1" bandRow="1">
                <a:tableStyleId>{5C22544A-7EE6-4342-B048-85BDC9FD1C3A}</a:tableStyleId>
              </a:tblPr>
              <a:tblGrid>
                <a:gridCol w="2750545">
                  <a:extLst>
                    <a:ext uri="{9D8B030D-6E8A-4147-A177-3AD203B41FA5}">
                      <a16:colId xmlns:a16="http://schemas.microsoft.com/office/drawing/2014/main" val="1426441225"/>
                    </a:ext>
                  </a:extLst>
                </a:gridCol>
                <a:gridCol w="5562373">
                  <a:extLst>
                    <a:ext uri="{9D8B030D-6E8A-4147-A177-3AD203B41FA5}">
                      <a16:colId xmlns:a16="http://schemas.microsoft.com/office/drawing/2014/main" val="1145961295"/>
                    </a:ext>
                  </a:extLst>
                </a:gridCol>
              </a:tblGrid>
              <a:tr h="522258">
                <a:tc>
                  <a:txBody>
                    <a:bodyPr/>
                    <a:lstStyle/>
                    <a:p>
                      <a:pPr algn="just">
                        <a:lnSpc>
                          <a:spcPct val="115000"/>
                        </a:lnSpc>
                        <a:spcBef>
                          <a:spcPts val="1200"/>
                        </a:spcBef>
                        <a:spcAft>
                          <a:spcPts val="0"/>
                        </a:spcAft>
                      </a:pPr>
                      <a:r>
                        <a:rPr lang="cs-CZ" sz="1000" dirty="0">
                          <a:effectLst/>
                        </a:rPr>
                        <a:t>99. výzva                  Aktivita/cílová skupina</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a:effectLst/>
                        </a:rPr>
                        <a:t>99314 - Podpořená pracoviště zdravotní péče a ochrany veřejného zdraví</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00245971"/>
                  </a:ext>
                </a:extLst>
              </a:tr>
              <a:tr h="252428">
                <a:tc>
                  <a:txBody>
                    <a:bodyPr/>
                    <a:lstStyle/>
                    <a:p>
                      <a:pPr algn="just">
                        <a:lnSpc>
                          <a:spcPct val="115000"/>
                        </a:lnSpc>
                        <a:spcBef>
                          <a:spcPts val="1200"/>
                        </a:spcBef>
                        <a:spcAft>
                          <a:spcPts val="0"/>
                        </a:spcAft>
                      </a:pPr>
                      <a:r>
                        <a:rPr lang="cs-CZ" sz="1000">
                          <a:effectLst/>
                        </a:rPr>
                        <a:t>onkologičtí pacienti</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a:effectLst/>
                        </a:rPr>
                        <a:t>KOC  nebo hematoonkologické centrum = 1</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03605133"/>
                  </a:ext>
                </a:extLst>
              </a:tr>
              <a:tr h="522258">
                <a:tc>
                  <a:txBody>
                    <a:bodyPr/>
                    <a:lstStyle/>
                    <a:p>
                      <a:pPr algn="just">
                        <a:lnSpc>
                          <a:spcPct val="115000"/>
                        </a:lnSpc>
                        <a:spcBef>
                          <a:spcPts val="1200"/>
                        </a:spcBef>
                        <a:spcAft>
                          <a:spcPts val="0"/>
                        </a:spcAft>
                      </a:pPr>
                      <a:r>
                        <a:rPr lang="cs-CZ" sz="1000" dirty="0">
                          <a:effectLst/>
                        </a:rPr>
                        <a:t>pacienti s kardiovaskulárními onemocněními</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a:effectLst/>
                        </a:rPr>
                        <a:t>KKC = 1</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98823477"/>
                  </a:ext>
                </a:extLst>
              </a:tr>
              <a:tr h="431248">
                <a:tc>
                  <a:txBody>
                    <a:bodyPr/>
                    <a:lstStyle/>
                    <a:p>
                      <a:pPr algn="just">
                        <a:lnSpc>
                          <a:spcPct val="115000"/>
                        </a:lnSpc>
                        <a:spcBef>
                          <a:spcPts val="1200"/>
                        </a:spcBef>
                        <a:spcAft>
                          <a:spcPts val="0"/>
                        </a:spcAft>
                      </a:pPr>
                      <a:r>
                        <a:rPr lang="cs-CZ" sz="1000" dirty="0">
                          <a:effectLst/>
                        </a:rPr>
                        <a:t>pacienti se zvláště závažnou obezitou</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cs-CZ" sz="1000" dirty="0">
                          <a:effectLst/>
                        </a:rPr>
                        <a:t>centrum = 1</a:t>
                      </a:r>
                    </a:p>
                    <a:p>
                      <a:pPr marL="0" marR="0" lvl="0" indent="0" algn="l" defTabSz="457200" rtl="0" eaLnBrk="1" fontAlgn="auto" latinLnBrk="0" hangingPunct="1">
                        <a:lnSpc>
                          <a:spcPct val="115000"/>
                        </a:lnSpc>
                        <a:spcBef>
                          <a:spcPts val="0"/>
                        </a:spcBef>
                        <a:spcAft>
                          <a:spcPts val="0"/>
                        </a:spcAft>
                        <a:buClrTx/>
                        <a:buSzTx/>
                        <a:buFontTx/>
                        <a:buNone/>
                        <a:tabLst/>
                        <a:defRPr/>
                      </a:pPr>
                      <a:r>
                        <a:rPr lang="cs-CZ" sz="1050" dirty="0">
                          <a:effectLst/>
                        </a:rPr>
                        <a:t>centrum = 1</a:t>
                      </a:r>
                      <a:endParaRPr lang="cs-CZ" sz="1100" dirty="0">
                        <a:effectLst/>
                      </a:endParaRPr>
                    </a:p>
                  </a:txBody>
                  <a:tcPr marL="68580" marR="68580" marT="0" marB="0"/>
                </a:tc>
                <a:extLst>
                  <a:ext uri="{0D108BD9-81ED-4DB2-BD59-A6C34878D82A}">
                    <a16:rowId xmlns:a16="http://schemas.microsoft.com/office/drawing/2014/main" val="2276183324"/>
                  </a:ext>
                </a:extLst>
              </a:tr>
              <a:tr h="792088">
                <a:tc>
                  <a:txBody>
                    <a:bodyPr/>
                    <a:lstStyle/>
                    <a:p>
                      <a:pPr algn="just">
                        <a:lnSpc>
                          <a:spcPct val="115000"/>
                        </a:lnSpc>
                        <a:spcBef>
                          <a:spcPts val="1200"/>
                        </a:spcBef>
                        <a:spcAft>
                          <a:spcPts val="0"/>
                        </a:spcAft>
                      </a:pPr>
                      <a:r>
                        <a:rPr lang="cs-CZ" sz="1000">
                          <a:effectLst/>
                        </a:rPr>
                        <a:t>pacienti, jejichž zdravotní stav vyžaduje doléčení v lůžkovém zdravotnickém zařízení</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endParaRPr lang="cs-CZ" sz="1000" dirty="0">
                        <a:effectLst/>
                      </a:endParaRPr>
                    </a:p>
                    <a:p>
                      <a:pPr algn="just">
                        <a:lnSpc>
                          <a:spcPct val="115000"/>
                        </a:lnSpc>
                        <a:spcBef>
                          <a:spcPts val="1200"/>
                        </a:spcBef>
                        <a:spcAft>
                          <a:spcPts val="0"/>
                        </a:spcAft>
                      </a:pPr>
                      <a:r>
                        <a:rPr lang="cs-CZ" sz="1000" dirty="0">
                          <a:effectLst/>
                        </a:rPr>
                        <a:t>obory následné péče = 1, 2, 3, 4, 5…n</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90867194"/>
                  </a:ext>
                </a:extLst>
              </a:tr>
              <a:tr h="792088">
                <a:tc>
                  <a:txBody>
                    <a:bodyPr/>
                    <a:lstStyle/>
                    <a:p>
                      <a:pPr algn="just">
                        <a:lnSpc>
                          <a:spcPct val="115000"/>
                        </a:lnSpc>
                        <a:spcBef>
                          <a:spcPts val="1200"/>
                        </a:spcBef>
                        <a:spcAft>
                          <a:spcPts val="0"/>
                        </a:spcAft>
                      </a:pPr>
                      <a:r>
                        <a:rPr lang="cs-CZ" sz="1000" dirty="0">
                          <a:effectLst/>
                        </a:rPr>
                        <a:t>osoby s duševním onemocněním</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cs-CZ" sz="1000" dirty="0">
                          <a:effectLst/>
                        </a:rPr>
                        <a:t>psychiatrie = 1  </a:t>
                      </a:r>
                      <a:endParaRPr lang="cs-CZ" sz="1050" dirty="0">
                        <a:effectLst/>
                      </a:endParaRPr>
                    </a:p>
                    <a:p>
                      <a:pPr>
                        <a:lnSpc>
                          <a:spcPct val="115000"/>
                        </a:lnSpc>
                        <a:spcAft>
                          <a:spcPts val="0"/>
                        </a:spcAft>
                      </a:pPr>
                      <a:r>
                        <a:rPr lang="cs-CZ" sz="1000" dirty="0">
                          <a:effectLst/>
                        </a:rPr>
                        <a:t>dětská a dorostová psychiatrie = 1  </a:t>
                      </a:r>
                      <a:endParaRPr lang="cs-CZ" sz="1050" dirty="0">
                        <a:effectLst/>
                      </a:endParaRPr>
                    </a:p>
                    <a:p>
                      <a:pPr>
                        <a:lnSpc>
                          <a:spcPct val="115000"/>
                        </a:lnSpc>
                        <a:spcAft>
                          <a:spcPts val="0"/>
                        </a:spcAft>
                      </a:pPr>
                      <a:r>
                        <a:rPr lang="cs-CZ" sz="1000" dirty="0" err="1">
                          <a:effectLst/>
                        </a:rPr>
                        <a:t>gerontopsychiatrie</a:t>
                      </a:r>
                      <a:r>
                        <a:rPr lang="cs-CZ" sz="1000" dirty="0">
                          <a:effectLst/>
                        </a:rPr>
                        <a:t> = 1</a:t>
                      </a:r>
                    </a:p>
                    <a:p>
                      <a:pPr>
                        <a:lnSpc>
                          <a:spcPct val="115000"/>
                        </a:lnSpc>
                        <a:spcAft>
                          <a:spcPts val="0"/>
                        </a:spcAft>
                      </a:pPr>
                      <a:r>
                        <a:rPr lang="cs-CZ" sz="1000" dirty="0">
                          <a:effectLst/>
                        </a:rPr>
                        <a:t> návykové nemoci = 1</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73752366"/>
                  </a:ext>
                </a:extLst>
              </a:tr>
            </a:tbl>
          </a:graphicData>
        </a:graphic>
      </p:graphicFrame>
    </p:spTree>
    <p:extLst>
      <p:ext uri="{BB962C8B-B14F-4D97-AF65-F5344CB8AC3E}">
        <p14:creationId xmlns:p14="http://schemas.microsoft.com/office/powerpoint/2010/main" val="82417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116632"/>
            <a:ext cx="7560840" cy="1296144"/>
          </a:xfrm>
        </p:spPr>
        <p:txBody>
          <a:bodyPr/>
          <a:lstStyle/>
          <a:p>
            <a:pPr>
              <a:lnSpc>
                <a:spcPct val="107000"/>
              </a:lnSpc>
            </a:pPr>
            <a:r>
              <a:rPr lang="cs-CZ" altLang="cs-CZ" sz="2400" cap="none" dirty="0">
                <a:solidFill>
                  <a:srgbClr val="0070C0"/>
                </a:solidFill>
                <a:latin typeface="Myriad Pro Black"/>
                <a:ea typeface="Myriad Pro Black"/>
                <a:cs typeface="Myriad Pro Black"/>
              </a:rPr>
              <a:t>Specifický 6.1 REACT-EU, 98., 99., 100. výzva </a:t>
            </a:r>
            <a:br>
              <a:rPr lang="cs-CZ" altLang="cs-CZ" sz="2400" cap="none" dirty="0">
                <a:solidFill>
                  <a:srgbClr val="0070C0"/>
                </a:solidFill>
                <a:latin typeface="Myriad Pro Black"/>
                <a:ea typeface="Myriad Pro Black"/>
                <a:cs typeface="Myriad Pro Black"/>
              </a:rPr>
            </a:br>
            <a:r>
              <a:rPr lang="cs-CZ" altLang="cs-CZ" sz="2000" cap="none" dirty="0">
                <a:solidFill>
                  <a:srgbClr val="0070C0"/>
                </a:solidFill>
                <a:latin typeface="Myriad Pro Black"/>
                <a:ea typeface="Myriad Pro Black"/>
                <a:cs typeface="Myriad Pro Black"/>
              </a:rPr>
              <a:t>zdravotnictví </a:t>
            </a:r>
            <a:r>
              <a:rPr lang="cs-CZ" altLang="cs-CZ" sz="2400" cap="none" dirty="0">
                <a:solidFill>
                  <a:srgbClr val="0070C0"/>
                </a:solidFill>
                <a:latin typeface="Myriad Pro Black"/>
                <a:ea typeface="Myriad Pro Black"/>
                <a:cs typeface="Myriad Pro Black"/>
              </a:rPr>
              <a:t> </a:t>
            </a:r>
            <a:endParaRPr lang="cs-CZ" dirty="0"/>
          </a:p>
        </p:txBody>
      </p:sp>
      <p:sp>
        <p:nvSpPr>
          <p:cNvPr id="3" name="Zástupný symbol pro obsah 2"/>
          <p:cNvSpPr>
            <a:spLocks noGrp="1"/>
          </p:cNvSpPr>
          <p:nvPr>
            <p:ph idx="1"/>
          </p:nvPr>
        </p:nvSpPr>
        <p:spPr>
          <a:xfrm>
            <a:off x="457200" y="1600201"/>
            <a:ext cx="8579296" cy="3917032"/>
          </a:xfrm>
        </p:spPr>
        <p:txBody>
          <a:bodyPr>
            <a:normAutofit/>
          </a:bodyPr>
          <a:lstStyle/>
          <a:p>
            <a:pPr marL="0" indent="0" algn="just">
              <a:buNone/>
              <a:defRPr/>
            </a:pPr>
            <a:r>
              <a:rPr lang="cs-CZ" sz="1700" dirty="0">
                <a:solidFill>
                  <a:srgbClr val="FF0000"/>
                </a:solidFill>
              </a:rPr>
              <a:t>98. výzva </a:t>
            </a:r>
            <a:r>
              <a:rPr lang="cs-CZ" sz="1700" dirty="0"/>
              <a:t>Rozvoj, modernizace a posílení odolnosti páteřní sítě poskytovatelů zdravotní péče s ohledem na potenciální hrozby</a:t>
            </a:r>
          </a:p>
          <a:p>
            <a:pPr marL="0" indent="0" algn="just">
              <a:buNone/>
              <a:defRPr/>
            </a:pPr>
            <a:endParaRPr lang="cs-CZ" sz="1700" dirty="0"/>
          </a:p>
          <a:p>
            <a:pPr marL="0" indent="0" algn="just">
              <a:buNone/>
              <a:defRPr/>
            </a:pPr>
            <a:r>
              <a:rPr lang="cs-CZ" sz="1700" dirty="0">
                <a:solidFill>
                  <a:srgbClr val="FF0000"/>
                </a:solidFill>
              </a:rPr>
              <a:t>99. výzva </a:t>
            </a:r>
            <a:r>
              <a:rPr lang="cs-CZ" sz="1700" dirty="0"/>
              <a:t>Rozvoj a zvýšení odolnosti poskytovatelů péče o zvlášť ohrožené y pacienty</a:t>
            </a:r>
          </a:p>
          <a:p>
            <a:pPr marL="457200" indent="-457200" algn="just">
              <a:buFont typeface="+mj-lt"/>
              <a:buAutoNum type="alphaUcPeriod"/>
              <a:defRPr/>
            </a:pPr>
            <a:endParaRPr lang="cs-CZ" sz="1700" dirty="0"/>
          </a:p>
          <a:p>
            <a:pPr marL="0" indent="0" algn="just">
              <a:buNone/>
              <a:defRPr/>
            </a:pPr>
            <a:r>
              <a:rPr lang="cs-CZ" sz="1700" dirty="0">
                <a:solidFill>
                  <a:srgbClr val="FF0000"/>
                </a:solidFill>
              </a:rPr>
              <a:t>100. výzva </a:t>
            </a:r>
            <a:r>
              <a:rPr lang="cs-CZ" sz="1700" dirty="0"/>
              <a:t>Zvýšení připravenosti subjektů zapojených do řešení hrozeb</a:t>
            </a:r>
          </a:p>
          <a:p>
            <a:pPr marL="457200" indent="-457200" algn="just">
              <a:buFont typeface="+mj-lt"/>
              <a:buAutoNum type="alphaUcPeriod"/>
              <a:defRPr/>
            </a:pPr>
            <a:endParaRPr lang="cs-CZ" sz="1700" dirty="0"/>
          </a:p>
          <a:p>
            <a:pPr marL="0" indent="0" algn="just">
              <a:buNone/>
              <a:defRPr/>
            </a:pPr>
            <a:r>
              <a:rPr lang="cs-CZ" sz="1700" dirty="0"/>
              <a:t>102. výzva Zvýšení připravenosti subjektů zapojených do řešení hrozeb 2</a:t>
            </a:r>
          </a:p>
          <a:p>
            <a:pPr marL="0" indent="0" algn="just">
              <a:buNone/>
              <a:defRPr/>
            </a:pPr>
            <a:r>
              <a:rPr lang="cs-CZ" sz="1700" dirty="0"/>
              <a:t>Rozvoj laboratorních kapacit zdravotních ústavů a rozvoj infrastruktury krajských hygienických stanic</a:t>
            </a:r>
          </a:p>
          <a:p>
            <a:pPr lvl="0">
              <a:spcBef>
                <a:spcPts val="600"/>
              </a:spcBef>
              <a:buFont typeface="Arial" panose="020B0604020202020204" pitchFamily="34" charset="0"/>
              <a:buChar char="•"/>
            </a:pPr>
            <a:endParaRPr lang="cs-CZ" sz="2400" dirty="0"/>
          </a:p>
        </p:txBody>
      </p:sp>
      <p:pic>
        <p:nvPicPr>
          <p:cNvPr id="4" name="Picture 2" descr="\\nt1\O\Loga 2014_2020\IROP\Logolinky\RGB\JPG\IROP_CZ_RO_B_C RGB_malý.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15379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363538" y="1124744"/>
            <a:ext cx="8312918" cy="4752528"/>
          </a:xfrm>
          <a:noFill/>
        </p:spPr>
        <p:txBody>
          <a:bodyPr rtlCol="0">
            <a:noAutofit/>
          </a:bodyPr>
          <a:lstStyle/>
          <a:p>
            <a:pPr marL="0" indent="0">
              <a:buNone/>
            </a:pPr>
            <a:endParaRPr lang="cs-CZ" sz="1600" b="1" dirty="0">
              <a:solidFill>
                <a:srgbClr val="FF0000"/>
              </a:solidFill>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Společné parametry výzev </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ulka 1">
            <a:extLst>
              <a:ext uri="{FF2B5EF4-FFF2-40B4-BE49-F238E27FC236}">
                <a16:creationId xmlns:a16="http://schemas.microsoft.com/office/drawing/2014/main" id="{BFA28D42-941E-4549-BA3C-062A5036D2F6}"/>
              </a:ext>
            </a:extLst>
          </p:cNvPr>
          <p:cNvGraphicFramePr>
            <a:graphicFrameLocks noGrp="1"/>
          </p:cNvGraphicFramePr>
          <p:nvPr>
            <p:extLst>
              <p:ext uri="{D42A27DB-BD31-4B8C-83A1-F6EECF244321}">
                <p14:modId xmlns:p14="http://schemas.microsoft.com/office/powerpoint/2010/main" val="2083551892"/>
              </p:ext>
            </p:extLst>
          </p:nvPr>
        </p:nvGraphicFramePr>
        <p:xfrm>
          <a:off x="363538" y="1124744"/>
          <a:ext cx="8312918" cy="2382426"/>
        </p:xfrm>
        <a:graphic>
          <a:graphicData uri="http://schemas.openxmlformats.org/drawingml/2006/table">
            <a:tbl>
              <a:tblPr firstRow="1" firstCol="1" bandRow="1">
                <a:tableStyleId>{5C22544A-7EE6-4342-B048-85BDC9FD1C3A}</a:tableStyleId>
              </a:tblPr>
              <a:tblGrid>
                <a:gridCol w="3298763">
                  <a:extLst>
                    <a:ext uri="{9D8B030D-6E8A-4147-A177-3AD203B41FA5}">
                      <a16:colId xmlns:a16="http://schemas.microsoft.com/office/drawing/2014/main" val="1336747766"/>
                    </a:ext>
                  </a:extLst>
                </a:gridCol>
                <a:gridCol w="5014155">
                  <a:extLst>
                    <a:ext uri="{9D8B030D-6E8A-4147-A177-3AD203B41FA5}">
                      <a16:colId xmlns:a16="http://schemas.microsoft.com/office/drawing/2014/main" val="1457412450"/>
                    </a:ext>
                  </a:extLst>
                </a:gridCol>
              </a:tblGrid>
              <a:tr h="504056">
                <a:tc>
                  <a:txBody>
                    <a:bodyPr/>
                    <a:lstStyle/>
                    <a:p>
                      <a:pPr algn="just">
                        <a:lnSpc>
                          <a:spcPct val="115000"/>
                        </a:lnSpc>
                        <a:spcBef>
                          <a:spcPts val="1200"/>
                        </a:spcBef>
                        <a:spcAft>
                          <a:spcPts val="0"/>
                        </a:spcAft>
                      </a:pPr>
                      <a:r>
                        <a:rPr lang="cs-CZ" sz="1000" dirty="0">
                          <a:effectLst/>
                        </a:rPr>
                        <a:t>100. Výzva       Aktivita</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dirty="0">
                          <a:effectLst/>
                        </a:rPr>
                        <a:t>99314 - Podpořená pracoviště zdravotní péče a ochrany veřejného zdraví</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430572"/>
                  </a:ext>
                </a:extLst>
              </a:tr>
              <a:tr h="1479950">
                <a:tc>
                  <a:txBody>
                    <a:bodyPr/>
                    <a:lstStyle/>
                    <a:p>
                      <a:pPr algn="just">
                        <a:lnSpc>
                          <a:spcPct val="115000"/>
                        </a:lnSpc>
                        <a:spcBef>
                          <a:spcPts val="1200"/>
                        </a:spcBef>
                        <a:spcAft>
                          <a:spcPts val="0"/>
                        </a:spcAft>
                      </a:pPr>
                      <a:r>
                        <a:rPr lang="cs-CZ" sz="1000">
                          <a:effectLst/>
                        </a:rPr>
                        <a:t>Rozvoj laboratorních kapacit </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pPr>
                      <a:r>
                        <a:rPr lang="cs-CZ" sz="1000">
                          <a:effectLst/>
                        </a:rPr>
                        <a:t>klinická biochemie = 1</a:t>
                      </a:r>
                      <a:endParaRPr lang="cs-CZ" sz="1050">
                        <a:effectLst/>
                      </a:endParaRPr>
                    </a:p>
                    <a:p>
                      <a:pPr>
                        <a:lnSpc>
                          <a:spcPct val="115000"/>
                        </a:lnSpc>
                        <a:spcAft>
                          <a:spcPts val="0"/>
                        </a:spcAft>
                      </a:pPr>
                      <a:r>
                        <a:rPr lang="cs-CZ" sz="1000">
                          <a:effectLst/>
                        </a:rPr>
                        <a:t>hematologie = 1</a:t>
                      </a:r>
                      <a:endParaRPr lang="cs-CZ" sz="1050">
                        <a:effectLst/>
                      </a:endParaRPr>
                    </a:p>
                    <a:p>
                      <a:pPr>
                        <a:lnSpc>
                          <a:spcPct val="115000"/>
                        </a:lnSpc>
                        <a:spcAft>
                          <a:spcPts val="0"/>
                        </a:spcAft>
                      </a:pPr>
                      <a:r>
                        <a:rPr lang="cs-CZ" sz="1000">
                          <a:effectLst/>
                        </a:rPr>
                        <a:t>transfuziologie = 1</a:t>
                      </a:r>
                      <a:endParaRPr lang="cs-CZ" sz="1050">
                        <a:effectLst/>
                      </a:endParaRPr>
                    </a:p>
                    <a:p>
                      <a:pPr>
                        <a:lnSpc>
                          <a:spcPct val="115000"/>
                        </a:lnSpc>
                        <a:spcAft>
                          <a:spcPts val="0"/>
                        </a:spcAft>
                      </a:pPr>
                      <a:r>
                        <a:rPr lang="cs-CZ" sz="1000">
                          <a:effectLst/>
                        </a:rPr>
                        <a:t>lékařská mikrobiologie = 1</a:t>
                      </a:r>
                      <a:endParaRPr lang="cs-CZ" sz="1050">
                        <a:effectLst/>
                      </a:endParaRPr>
                    </a:p>
                    <a:p>
                      <a:pPr>
                        <a:lnSpc>
                          <a:spcPct val="115000"/>
                        </a:lnSpc>
                        <a:spcAft>
                          <a:spcPts val="0"/>
                        </a:spcAft>
                      </a:pPr>
                      <a:r>
                        <a:rPr lang="cs-CZ" sz="1000">
                          <a:effectLst/>
                        </a:rPr>
                        <a:t>lékařská genetika= 1</a:t>
                      </a:r>
                      <a:endParaRPr lang="cs-CZ" sz="1050">
                        <a:effectLst/>
                      </a:endParaRPr>
                    </a:p>
                    <a:p>
                      <a:pPr>
                        <a:lnSpc>
                          <a:spcPct val="115000"/>
                        </a:lnSpc>
                        <a:spcAft>
                          <a:spcPts val="0"/>
                        </a:spcAft>
                      </a:pPr>
                      <a:r>
                        <a:rPr lang="cs-CZ" sz="1000">
                          <a:effectLst/>
                        </a:rPr>
                        <a:t>imunologie = 1</a:t>
                      </a:r>
                      <a:endParaRPr lang="cs-CZ" sz="1050">
                        <a:effectLst/>
                      </a:endParaRPr>
                    </a:p>
                    <a:p>
                      <a:pPr>
                        <a:lnSpc>
                          <a:spcPct val="115000"/>
                        </a:lnSpc>
                        <a:spcAft>
                          <a:spcPts val="0"/>
                        </a:spcAft>
                      </a:pPr>
                      <a:r>
                        <a:rPr lang="cs-CZ" sz="1000">
                          <a:effectLst/>
                        </a:rPr>
                        <a:t>patologie = 1</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1117042"/>
                  </a:ext>
                </a:extLst>
              </a:tr>
              <a:tr h="398420">
                <a:tc>
                  <a:txBody>
                    <a:bodyPr/>
                    <a:lstStyle/>
                    <a:p>
                      <a:pPr algn="just">
                        <a:lnSpc>
                          <a:spcPct val="115000"/>
                        </a:lnSpc>
                        <a:spcBef>
                          <a:spcPts val="1200"/>
                        </a:spcBef>
                        <a:spcAft>
                          <a:spcPts val="0"/>
                        </a:spcAft>
                      </a:pPr>
                      <a:r>
                        <a:rPr lang="cs-CZ" sz="1000">
                          <a:effectLst/>
                        </a:rPr>
                        <a:t>Rozvoj infektologických pracovišť </a:t>
                      </a:r>
                      <a:endParaRPr lang="cs-CZ"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Bef>
                          <a:spcPts val="1200"/>
                        </a:spcBef>
                        <a:spcAft>
                          <a:spcPts val="0"/>
                        </a:spcAft>
                      </a:pPr>
                      <a:r>
                        <a:rPr lang="cs-CZ" sz="1000" dirty="0">
                          <a:effectLst/>
                        </a:rPr>
                        <a:t>Infekční lékařství = 1</a:t>
                      </a:r>
                      <a:endParaRPr lang="cs-CZ"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21584668"/>
                  </a:ext>
                </a:extLst>
              </a:tr>
            </a:tbl>
          </a:graphicData>
        </a:graphic>
      </p:graphicFrame>
    </p:spTree>
    <p:extLst>
      <p:ext uri="{BB962C8B-B14F-4D97-AF65-F5344CB8AC3E}">
        <p14:creationId xmlns:p14="http://schemas.microsoft.com/office/powerpoint/2010/main" val="20243076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216024" y="1052737"/>
            <a:ext cx="8820472" cy="4968551"/>
          </a:xfrm>
        </p:spPr>
        <p:txBody>
          <a:bodyPr rtlCol="0">
            <a:noAutofit/>
          </a:bodyPr>
          <a:lstStyle/>
          <a:p>
            <a:pPr marL="0" indent="0">
              <a:buNone/>
            </a:pPr>
            <a:endParaRPr lang="cs-CZ" sz="2000" b="1" dirty="0"/>
          </a:p>
          <a:p>
            <a:pPr marL="0" indent="0">
              <a:buNone/>
            </a:pPr>
            <a:r>
              <a:rPr lang="cs-CZ" sz="2800" b="1" dirty="0">
                <a:solidFill>
                  <a:srgbClr val="0070C0"/>
                </a:solidFill>
              </a:rPr>
              <a:t>   </a:t>
            </a:r>
            <a:r>
              <a:rPr lang="cs-CZ" sz="2400" b="1" dirty="0"/>
              <a:t>Udržitelnost</a:t>
            </a:r>
          </a:p>
          <a:p>
            <a:pPr marL="0" indent="0">
              <a:buNone/>
            </a:pPr>
            <a:r>
              <a:rPr lang="cs-CZ" sz="1600" dirty="0"/>
              <a:t>     = 5 let od provedení poslední platby příjemci ze strany ŘO IROP, tzn. od data 	nastavení centrálního stavu „Projekt finančně ukončen ze strany ŘO“ v MS2014+.</a:t>
            </a:r>
          </a:p>
          <a:p>
            <a:r>
              <a:rPr lang="cs-CZ" sz="1600" dirty="0"/>
              <a:t>v době udržitelnosti bude prováděna kontrola prostřednictvím Zpráv o udržitelnosti. </a:t>
            </a:r>
          </a:p>
          <a:p>
            <a:pPr marL="0" indent="0">
              <a:buNone/>
            </a:pPr>
            <a:endParaRPr lang="cs-CZ" sz="1600" dirty="0"/>
          </a:p>
          <a:p>
            <a:pPr marL="0" indent="0">
              <a:buNone/>
            </a:pPr>
            <a:r>
              <a:rPr lang="cs-CZ" sz="1600" dirty="0"/>
              <a:t>Po dobu udržitelnosti je příjemce povinen:</a:t>
            </a:r>
          </a:p>
          <a:p>
            <a:pPr>
              <a:buFont typeface="Arial" panose="020B0604020202020204" pitchFamily="34" charset="0"/>
              <a:buChar char="•"/>
            </a:pPr>
            <a:r>
              <a:rPr lang="cs-CZ" sz="1600" dirty="0"/>
              <a:t>zachovávat výstupy projektu,</a:t>
            </a:r>
          </a:p>
          <a:p>
            <a:pPr>
              <a:buFont typeface="Arial" panose="020B0604020202020204" pitchFamily="34" charset="0"/>
              <a:buChar char="•"/>
            </a:pPr>
            <a:r>
              <a:rPr lang="cs-CZ" sz="1600" dirty="0"/>
              <a:t>provozovat péči v daných oborech / pracovištích, na které mu byla poskytnuta dotace (vazba na indikátor POČET HOSPITALIZACÍ S VYUŽITÍM KAPACIT ČI PROSTŘEDKŮ PODPOŘENÝCH Z IROP (REACT EU),</a:t>
            </a:r>
          </a:p>
          <a:p>
            <a:pPr>
              <a:buFont typeface="Arial" panose="020B0604020202020204" pitchFamily="34" charset="0"/>
              <a:buChar char="•"/>
            </a:pPr>
            <a:r>
              <a:rPr lang="cs-CZ" sz="1600" dirty="0"/>
              <a:t> veškerý pořízený majetek  (budovy, přístroje, vybavení, technologie) používat k účelu, ke kterému se zavázal v žádosti o podporu,</a:t>
            </a:r>
          </a:p>
          <a:p>
            <a:pPr>
              <a:buFont typeface="Arial" panose="020B0604020202020204" pitchFamily="34" charset="0"/>
              <a:buChar char="•"/>
            </a:pPr>
            <a:r>
              <a:rPr lang="cs-CZ" sz="1600" dirty="0"/>
              <a:t>řádně uchovávat veškerou dokumentaci a účetní doklady související s realizací projektu,</a:t>
            </a:r>
          </a:p>
          <a:p>
            <a:pPr>
              <a:buFont typeface="Arial" panose="020B0604020202020204" pitchFamily="34" charset="0"/>
              <a:buChar char="•"/>
            </a:pPr>
            <a:r>
              <a:rPr lang="cs-CZ" sz="1600" dirty="0"/>
              <a:t>zachovat publicitu projektu.</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
        <p:nvSpPr>
          <p:cNvPr id="8" name="Nadpis 1"/>
          <p:cNvSpPr txBox="1">
            <a:spLocks/>
          </p:cNvSpPr>
          <p:nvPr/>
        </p:nvSpPr>
        <p:spPr>
          <a:xfrm>
            <a:off x="457200" y="332656"/>
            <a:ext cx="8229600" cy="1080120"/>
          </a:xfrm>
          <a:prstGeom prst="rect">
            <a:avLst/>
          </a:prstGeom>
        </p:spPr>
        <p:txBody>
          <a:bodyPr/>
          <a:lstStyle>
            <a:lvl1pPr algn="ctr" defTabSz="457200" rtl="0" eaLnBrk="1" latinLnBrk="0" hangingPunct="1">
              <a:spcBef>
                <a:spcPct val="0"/>
              </a:spcBef>
              <a:buNone/>
              <a:defRPr sz="3500" b="1" i="0" kern="1200" cap="all">
                <a:solidFill>
                  <a:schemeClr val="tx1"/>
                </a:solidFill>
                <a:latin typeface="Myriad Pro"/>
                <a:ea typeface="+mj-ea"/>
                <a:cs typeface="+mj-cs"/>
              </a:defRPr>
            </a:lvl1pPr>
          </a:lstStyle>
          <a:p>
            <a:pPr fontAlgn="auto">
              <a:spcAft>
                <a:spcPts val="0"/>
              </a:spcAft>
              <a:defRPr/>
            </a:pPr>
            <a:r>
              <a:rPr lang="cs-CZ" sz="3200" dirty="0">
                <a:solidFill>
                  <a:srgbClr val="0070C0"/>
                </a:solidFill>
              </a:rPr>
              <a:t>Společné parametry výzev </a:t>
            </a:r>
          </a:p>
        </p:txBody>
      </p:sp>
    </p:spTree>
    <p:extLst>
      <p:ext uri="{BB962C8B-B14F-4D97-AF65-F5344CB8AC3E}">
        <p14:creationId xmlns:p14="http://schemas.microsoft.com/office/powerpoint/2010/main" val="38693211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83568" y="1124744"/>
            <a:ext cx="8003232" cy="5001419"/>
          </a:xfrm>
        </p:spPr>
        <p:txBody>
          <a:bodyPr>
            <a:normAutofit fontScale="40000" lnSpcReduction="20000"/>
          </a:bodyPr>
          <a:lstStyle/>
          <a:p>
            <a:pPr marL="0" indent="0" algn="ctr">
              <a:buNone/>
            </a:pPr>
            <a:endParaRPr lang="cs-CZ" sz="4400" dirty="0">
              <a:solidFill>
                <a:srgbClr val="000000"/>
              </a:solidFill>
              <a:latin typeface="Myriad Pro Black"/>
              <a:cs typeface="Myriad Pro Black"/>
            </a:endParaRPr>
          </a:p>
          <a:p>
            <a:pPr marL="0" indent="0" algn="ctr">
              <a:buNone/>
            </a:pPr>
            <a:endParaRPr lang="cs-CZ" sz="4800" b="1" dirty="0">
              <a:solidFill>
                <a:srgbClr val="000000"/>
              </a:solidFill>
              <a:latin typeface="Myriad Pro Black"/>
              <a:cs typeface="Myriad Pro Black"/>
            </a:endParaRPr>
          </a:p>
          <a:p>
            <a:pPr marL="0" indent="0" algn="ctr">
              <a:buNone/>
            </a:pPr>
            <a:r>
              <a:rPr lang="cs-CZ" sz="4800" b="1" dirty="0">
                <a:solidFill>
                  <a:srgbClr val="000000"/>
                </a:solidFill>
                <a:latin typeface="Myriad Pro Black"/>
                <a:cs typeface="Myriad Pro Black"/>
              </a:rPr>
              <a:t>DĚKUJEME VÁM ZA POZORNOST</a:t>
            </a:r>
            <a:br>
              <a:rPr lang="cs-CZ" sz="4800" b="1" dirty="0">
                <a:solidFill>
                  <a:srgbClr val="000000"/>
                </a:solidFill>
                <a:cs typeface="Myriad Pro"/>
              </a:rPr>
            </a:br>
            <a:br>
              <a:rPr lang="cs-CZ" sz="4800" b="1" dirty="0">
                <a:solidFill>
                  <a:srgbClr val="000000"/>
                </a:solidFill>
                <a:cs typeface="Myriad Pro"/>
              </a:rPr>
            </a:br>
            <a:br>
              <a:rPr lang="cs-CZ" b="1" dirty="0">
                <a:solidFill>
                  <a:srgbClr val="000000"/>
                </a:solidFill>
                <a:cs typeface="Myriad Pro"/>
              </a:rPr>
            </a:br>
            <a:r>
              <a:rPr lang="cs-CZ" sz="5300" dirty="0">
                <a:solidFill>
                  <a:srgbClr val="000000"/>
                </a:solidFill>
                <a:cs typeface="Myriad Pro"/>
              </a:rPr>
              <a:t>Ministerstvo pro místní rozvoj ČR</a:t>
            </a:r>
          </a:p>
          <a:p>
            <a:pPr marL="0" indent="0" algn="ctr">
              <a:buNone/>
            </a:pPr>
            <a:r>
              <a:rPr lang="cs-CZ" sz="5300" dirty="0">
                <a:solidFill>
                  <a:srgbClr val="000000"/>
                </a:solidFill>
                <a:cs typeface="Myriad Pro"/>
              </a:rPr>
              <a:t>Odbor řízení operačních programů</a:t>
            </a:r>
          </a:p>
          <a:p>
            <a:pPr marL="0" indent="0" algn="ctr">
              <a:buNone/>
            </a:pPr>
            <a:endParaRPr lang="cs-CZ" sz="5300" b="1" dirty="0">
              <a:solidFill>
                <a:srgbClr val="000000"/>
              </a:solidFill>
              <a:cs typeface="Myriad Pro"/>
            </a:endParaRPr>
          </a:p>
          <a:p>
            <a:pPr marL="0" indent="0" algn="ctr">
              <a:buNone/>
            </a:pPr>
            <a:r>
              <a:rPr lang="cs-CZ" sz="5300" b="1" dirty="0">
                <a:solidFill>
                  <a:srgbClr val="000000"/>
                </a:solidFill>
                <a:cs typeface="Myriad Pro"/>
              </a:rPr>
              <a:t>Aleš Pekárek </a:t>
            </a:r>
            <a:r>
              <a:rPr lang="cs-CZ" sz="5300" dirty="0">
                <a:solidFill>
                  <a:srgbClr val="000000"/>
                </a:solidFill>
                <a:cs typeface="Myriad Pro"/>
                <a:hlinkClick r:id="rId2"/>
              </a:rPr>
              <a:t>Ales.pekarek@mmr.cz</a:t>
            </a:r>
            <a:endParaRPr lang="cs-CZ" sz="5300" dirty="0">
              <a:solidFill>
                <a:srgbClr val="000000"/>
              </a:solidFill>
              <a:cs typeface="Myriad Pro"/>
            </a:endParaRPr>
          </a:p>
          <a:p>
            <a:pPr marL="0" indent="0" algn="ctr">
              <a:buNone/>
            </a:pPr>
            <a:endParaRPr lang="cs-CZ" sz="5300" b="1" dirty="0">
              <a:solidFill>
                <a:srgbClr val="000000"/>
              </a:solidFill>
              <a:cs typeface="Myriad Pro"/>
            </a:endParaRPr>
          </a:p>
          <a:p>
            <a:pPr marL="0" indent="0" algn="ctr">
              <a:buNone/>
            </a:pPr>
            <a:r>
              <a:rPr lang="cs-CZ" sz="5300" b="1" dirty="0">
                <a:solidFill>
                  <a:srgbClr val="000000"/>
                </a:solidFill>
                <a:cs typeface="Myriad Pro"/>
              </a:rPr>
              <a:t>Petra Živcová </a:t>
            </a:r>
            <a:r>
              <a:rPr lang="cs-CZ" sz="5300" dirty="0">
                <a:solidFill>
                  <a:srgbClr val="000000"/>
                </a:solidFill>
                <a:cs typeface="Myriad Pro"/>
                <a:hlinkClick r:id="rId3"/>
              </a:rPr>
              <a:t>Petra.zivcova@mmr.cz</a:t>
            </a:r>
            <a:endParaRPr lang="cs-CZ" sz="5300" dirty="0">
              <a:solidFill>
                <a:srgbClr val="000000"/>
              </a:solidFill>
              <a:cs typeface="Myriad Pro"/>
            </a:endParaRPr>
          </a:p>
          <a:p>
            <a:pPr marL="0" indent="0" algn="ctr">
              <a:buNone/>
            </a:pPr>
            <a:endParaRPr lang="cs-CZ" sz="5300" b="1" dirty="0">
              <a:solidFill>
                <a:srgbClr val="000000"/>
              </a:solidFill>
              <a:cs typeface="Myriad Pro"/>
            </a:endParaRPr>
          </a:p>
          <a:p>
            <a:pPr marL="0" indent="0" algn="ctr">
              <a:buNone/>
            </a:pPr>
            <a:endParaRPr lang="cs-CZ" sz="5300" b="1" dirty="0">
              <a:solidFill>
                <a:srgbClr val="000000"/>
              </a:solidFill>
              <a:cs typeface="Myriad Pro"/>
            </a:endParaRPr>
          </a:p>
          <a:p>
            <a:pPr marL="0" indent="0" algn="ctr">
              <a:buNone/>
            </a:pPr>
            <a:endParaRPr lang="cs-CZ" sz="5300" dirty="0">
              <a:solidFill>
                <a:srgbClr val="000000"/>
              </a:solidFill>
              <a:cs typeface="Myriad Pro"/>
            </a:endParaRPr>
          </a:p>
          <a:p>
            <a:pPr marL="0" indent="0" algn="ctr">
              <a:buNone/>
            </a:pPr>
            <a:endParaRPr lang="cs-CZ" dirty="0">
              <a:solidFill>
                <a:srgbClr val="000000"/>
              </a:solidFill>
              <a:cs typeface="Myriad Pro"/>
            </a:endParaRPr>
          </a:p>
          <a:p>
            <a:pPr marL="0" indent="0" algn="ctr">
              <a:buNone/>
            </a:pPr>
            <a:br>
              <a:rPr lang="cs-CZ" dirty="0">
                <a:solidFill>
                  <a:srgbClr val="000000"/>
                </a:solidFill>
                <a:cs typeface="Myriad Pro"/>
              </a:rPr>
            </a:br>
            <a:br>
              <a:rPr lang="cs-CZ" dirty="0">
                <a:solidFill>
                  <a:srgbClr val="000000"/>
                </a:solidFill>
                <a:cs typeface="Myriad Pro"/>
              </a:rPr>
            </a:br>
            <a:endParaRPr lang="cs-CZ" dirty="0"/>
          </a:p>
        </p:txBody>
      </p:sp>
      <p:pic>
        <p:nvPicPr>
          <p:cNvPr id="4" name="Picture 2" descr="\\nt1\O\Loga 2014_2020\IROP\Logolinky\RGB\JPG\IROP_CZ_RO_B_C RGB_malý.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4939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4624"/>
            <a:ext cx="8229600" cy="1512168"/>
          </a:xfrm>
        </p:spPr>
        <p:txBody>
          <a:bodyPr/>
          <a:lstStyle/>
          <a:p>
            <a:r>
              <a:rPr lang="cs-CZ" sz="3200" dirty="0">
                <a:solidFill>
                  <a:srgbClr val="0070C0"/>
                </a:solidFill>
              </a:rPr>
              <a:t>Základní dokumenty k výzvám </a:t>
            </a:r>
            <a:endParaRPr lang="cs-CZ" dirty="0"/>
          </a:p>
        </p:txBody>
      </p:sp>
      <p:sp>
        <p:nvSpPr>
          <p:cNvPr id="3" name="Zástupný symbol pro obsah 2"/>
          <p:cNvSpPr>
            <a:spLocks noGrp="1"/>
          </p:cNvSpPr>
          <p:nvPr>
            <p:ph idx="1"/>
          </p:nvPr>
        </p:nvSpPr>
        <p:spPr/>
        <p:txBody>
          <a:bodyPr>
            <a:normAutofit/>
          </a:bodyPr>
          <a:lstStyle/>
          <a:p>
            <a:pPr marL="400050" lvl="1" indent="0">
              <a:spcAft>
                <a:spcPts val="600"/>
              </a:spcAft>
              <a:buNone/>
              <a:defRPr/>
            </a:pPr>
            <a:r>
              <a:rPr lang="cs-CZ" sz="1600" b="1" dirty="0">
                <a:cs typeface="Arial" charset="0"/>
              </a:rPr>
              <a:t>Obecná pravidla (aktuální verze č. 1. 14 ze dne 1. března 2021)</a:t>
            </a:r>
          </a:p>
          <a:p>
            <a:pPr marL="400050" lvl="1" indent="0">
              <a:spcAft>
                <a:spcPts val="600"/>
              </a:spcAft>
              <a:buNone/>
              <a:defRPr/>
            </a:pPr>
            <a:r>
              <a:rPr lang="cs-CZ" sz="1600" i="1" dirty="0">
                <a:cs typeface="Arial" charset="0"/>
              </a:rPr>
              <a:t>(závazné pro všechny specifické cíle a výzvy)</a:t>
            </a:r>
          </a:p>
          <a:p>
            <a:pPr marL="685800" lvl="1">
              <a:spcAft>
                <a:spcPts val="600"/>
              </a:spcAft>
              <a:buFont typeface="Arial" panose="020B0604020202020204" pitchFamily="34" charset="0"/>
              <a:buChar char="•"/>
              <a:defRPr/>
            </a:pPr>
            <a:r>
              <a:rPr lang="cs-CZ" sz="1600" dirty="0">
                <a:cs typeface="Arial" charset="0"/>
              </a:rPr>
              <a:t>hodnocení a monitoring projektů, publicita, VŘ,  financování, kontroly, změny </a:t>
            </a:r>
          </a:p>
          <a:p>
            <a:pPr marL="457200" lvl="1" indent="0">
              <a:buNone/>
              <a:defRPr/>
            </a:pPr>
            <a:r>
              <a:rPr lang="cs-CZ" sz="1600" dirty="0">
                <a:hlinkClick r:id="rId2"/>
              </a:rPr>
              <a:t>IROP - Ministerstvo pro místní rozvoj ČR - Obecná pravidla pro žadatele a příjemce (mmr.cz)</a:t>
            </a:r>
            <a:endParaRPr lang="cs-CZ" sz="1600" dirty="0"/>
          </a:p>
          <a:p>
            <a:pPr marL="457200" lvl="1" indent="0">
              <a:buNone/>
              <a:defRPr/>
            </a:pPr>
            <a:endParaRPr lang="cs-CZ" sz="1600" dirty="0"/>
          </a:p>
          <a:p>
            <a:pPr marL="400050" lvl="1" indent="0">
              <a:spcAft>
                <a:spcPts val="600"/>
              </a:spcAft>
              <a:buNone/>
              <a:defRPr/>
            </a:pPr>
            <a:r>
              <a:rPr lang="cs-CZ" sz="1600" b="1" dirty="0"/>
              <a:t>Výzvy k předkládání žádostí o podporu</a:t>
            </a:r>
          </a:p>
          <a:p>
            <a:pPr marL="400050" lvl="1" indent="0">
              <a:spcAft>
                <a:spcPts val="600"/>
              </a:spcAft>
              <a:buNone/>
              <a:defRPr/>
            </a:pPr>
            <a:r>
              <a:rPr lang="cs-CZ" sz="1600" b="1" dirty="0">
                <a:cs typeface="Arial" charset="0"/>
              </a:rPr>
              <a:t>Specifická pravidla </a:t>
            </a:r>
            <a:r>
              <a:rPr lang="cs-CZ" sz="1600" i="1" dirty="0">
                <a:cs typeface="Arial" charset="0"/>
              </a:rPr>
              <a:t>(pro každou výzvu samostatný dokument)</a:t>
            </a:r>
            <a:r>
              <a:rPr lang="cs-CZ" sz="1600" i="1" u="sng" dirty="0">
                <a:cs typeface="Arial" charset="0"/>
              </a:rPr>
              <a:t> </a:t>
            </a:r>
          </a:p>
          <a:p>
            <a:pPr lvl="1" indent="-342900">
              <a:spcAft>
                <a:spcPts val="600"/>
              </a:spcAft>
              <a:buFont typeface="Arial" panose="020B0604020202020204" pitchFamily="34" charset="0"/>
              <a:buChar char="•"/>
              <a:defRPr/>
            </a:pPr>
            <a:r>
              <a:rPr lang="cs-CZ" sz="1600" dirty="0">
                <a:cs typeface="Arial" charset="0"/>
              </a:rPr>
              <a:t>podporované aktivity, způsobilé výdaje, hodnoticí kritéria, povinné přílohy</a:t>
            </a:r>
          </a:p>
          <a:p>
            <a:pPr lvl="1" indent="-342900">
              <a:spcAft>
                <a:spcPts val="600"/>
              </a:spcAft>
              <a:buFont typeface="Arial" panose="020B0604020202020204" pitchFamily="34" charset="0"/>
              <a:buChar char="•"/>
              <a:defRPr/>
            </a:pPr>
            <a:r>
              <a:rPr lang="cs-CZ" sz="1600" u="sng" dirty="0">
                <a:hlinkClick r:id="rId3"/>
              </a:rPr>
              <a:t>https://irop.mmr.cz/cs/ostatni/web/novinky/irop-vyhlasuje-vyzvy-react-eu-oblast-zdravotnictvi</a:t>
            </a:r>
            <a:endParaRPr lang="cs-CZ" sz="1600" u="sng" dirty="0"/>
          </a:p>
          <a:p>
            <a:pPr marL="400050" lvl="1" indent="0">
              <a:spcAft>
                <a:spcPts val="600"/>
              </a:spcAft>
              <a:buNone/>
              <a:defRPr/>
            </a:pPr>
            <a:r>
              <a:rPr lang="cs-CZ" sz="1600" b="1" dirty="0"/>
              <a:t>Systém pro zpracování žádosti – ISKP14+</a:t>
            </a:r>
          </a:p>
          <a:p>
            <a:pPr marL="400050" lvl="1" indent="0">
              <a:spcAft>
                <a:spcPts val="600"/>
              </a:spcAft>
              <a:buNone/>
              <a:defRPr/>
            </a:pPr>
            <a:r>
              <a:rPr lang="cs-CZ" sz="1600" dirty="0">
                <a:hlinkClick r:id="rId4"/>
              </a:rPr>
              <a:t>ISKP14+ : Úvod (mssf.cz)</a:t>
            </a:r>
            <a:endParaRPr lang="cs-CZ" sz="1600" u="sng" dirty="0"/>
          </a:p>
          <a:p>
            <a:pPr marL="400050" lvl="1" indent="0">
              <a:spcAft>
                <a:spcPts val="600"/>
              </a:spcAft>
              <a:buNone/>
              <a:defRPr/>
            </a:pPr>
            <a:endParaRPr lang="cs-CZ" sz="1600" u="sng" dirty="0"/>
          </a:p>
          <a:p>
            <a:pPr marL="400050" lvl="1" indent="0">
              <a:spcAft>
                <a:spcPts val="600"/>
              </a:spcAft>
              <a:buNone/>
              <a:defRPr/>
            </a:pPr>
            <a:endParaRPr lang="cs-CZ" sz="1600" u="sng" dirty="0"/>
          </a:p>
          <a:p>
            <a:pPr lvl="1" indent="-342900">
              <a:spcAft>
                <a:spcPts val="600"/>
              </a:spcAft>
              <a:buFont typeface="Arial" panose="020B0604020202020204" pitchFamily="34" charset="0"/>
              <a:buChar char="•"/>
              <a:defRPr/>
            </a:pPr>
            <a:endParaRPr lang="cs-CZ" sz="1600" b="1" dirty="0">
              <a:solidFill>
                <a:srgbClr val="0070C0"/>
              </a:solidFill>
            </a:endParaRPr>
          </a:p>
          <a:p>
            <a:pPr lvl="1" indent="-342900">
              <a:spcAft>
                <a:spcPts val="600"/>
              </a:spcAft>
              <a:buFont typeface="Arial" panose="020B0604020202020204" pitchFamily="34" charset="0"/>
              <a:buChar char="•"/>
              <a:defRPr/>
            </a:pPr>
            <a:endParaRPr lang="cs-CZ" sz="1600" dirty="0">
              <a:cs typeface="Arial" charset="0"/>
            </a:endParaRPr>
          </a:p>
          <a:p>
            <a:endParaRPr lang="cs-CZ" dirty="0"/>
          </a:p>
        </p:txBody>
      </p:sp>
      <p:pic>
        <p:nvPicPr>
          <p:cNvPr id="4" name="Picture 2" descr="\\nt1\O\Loga 2014_2020\IROP\Logolinky\RGB\JPG\IROP_CZ_RO_B_C RGB_malý.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7018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1556791"/>
            <a:ext cx="9252520" cy="4382355"/>
          </a:xfrm>
        </p:spPr>
        <p:txBody>
          <a:bodyPr rtlCol="0">
            <a:noAutofit/>
          </a:bodyPr>
          <a:lstStyle/>
          <a:p>
            <a:pPr lvl="1" indent="-342900">
              <a:spcBef>
                <a:spcPts val="1800"/>
              </a:spcBef>
              <a:spcAft>
                <a:spcPts val="600"/>
              </a:spcAft>
              <a:buFont typeface="Arial" panose="020B0604020202020204" pitchFamily="34" charset="0"/>
              <a:buChar char="•"/>
              <a:defRPr/>
            </a:pPr>
            <a:r>
              <a:rPr lang="cs-CZ" altLang="cs-CZ" sz="1600" dirty="0"/>
              <a:t>Vyhlášení výzvy:  </a:t>
            </a:r>
            <a:r>
              <a:rPr lang="cs-CZ" altLang="cs-CZ" sz="1600" b="1" dirty="0"/>
              <a:t>15. 4. 2021</a:t>
            </a:r>
          </a:p>
          <a:p>
            <a:pPr lvl="1" indent="-342900">
              <a:spcBef>
                <a:spcPts val="1800"/>
              </a:spcBef>
              <a:spcAft>
                <a:spcPts val="600"/>
              </a:spcAft>
              <a:buFont typeface="Arial" panose="020B0604020202020204" pitchFamily="34" charset="0"/>
              <a:buChar char="•"/>
              <a:defRPr/>
            </a:pPr>
            <a:r>
              <a:rPr lang="cs-CZ" altLang="cs-CZ" sz="1600" dirty="0"/>
              <a:t>Zpřístupnění ISKP:   </a:t>
            </a:r>
            <a:r>
              <a:rPr lang="cs-CZ" altLang="cs-CZ" sz="1600" b="1" dirty="0"/>
              <a:t>22. 4. 2021</a:t>
            </a:r>
          </a:p>
          <a:p>
            <a:pPr lvl="1" indent="-342900">
              <a:spcBef>
                <a:spcPts val="1800"/>
              </a:spcBef>
              <a:spcAft>
                <a:spcPts val="600"/>
              </a:spcAft>
              <a:buFont typeface="Arial" panose="020B0604020202020204" pitchFamily="34" charset="0"/>
              <a:buChar char="•"/>
              <a:defRPr/>
            </a:pPr>
            <a:r>
              <a:rPr lang="cs-CZ" altLang="cs-CZ" sz="1600" dirty="0"/>
              <a:t>Příjem žádostí:  od </a:t>
            </a:r>
            <a:r>
              <a:rPr lang="cs-CZ" altLang="cs-CZ" sz="1600" b="1" dirty="0"/>
              <a:t>5. 5. 2021, 14:00</a:t>
            </a:r>
            <a:endParaRPr lang="cs-CZ" sz="1600" b="1" dirty="0">
              <a:cs typeface="Arial" charset="0"/>
            </a:endParaRPr>
          </a:p>
          <a:p>
            <a:pPr lvl="1" indent="-342900">
              <a:spcBef>
                <a:spcPts val="1200"/>
              </a:spcBef>
              <a:spcAft>
                <a:spcPts val="600"/>
              </a:spcAft>
              <a:buFont typeface="Arial" panose="020B0604020202020204" pitchFamily="34" charset="0"/>
              <a:buChar char="•"/>
              <a:defRPr/>
            </a:pPr>
            <a:r>
              <a:rPr lang="cs-CZ" sz="1600" dirty="0"/>
              <a:t>Průběžná výzva: </a:t>
            </a:r>
            <a:r>
              <a:rPr lang="cs-CZ" sz="1600" dirty="0">
                <a:cs typeface="Arial" charset="0"/>
              </a:rPr>
              <a:t>průběžné hodnocení projektů</a:t>
            </a:r>
          </a:p>
          <a:p>
            <a:pPr lvl="1" indent="-342900">
              <a:spcBef>
                <a:spcPts val="1200"/>
              </a:spcBef>
              <a:spcAft>
                <a:spcPts val="600"/>
              </a:spcAft>
              <a:buFont typeface="Arial" panose="020B0604020202020204" pitchFamily="34" charset="0"/>
              <a:buChar char="•"/>
              <a:defRPr/>
            </a:pPr>
            <a:r>
              <a:rPr lang="cs-CZ" sz="1600" dirty="0">
                <a:cs typeface="Arial" charset="0"/>
              </a:rPr>
              <a:t>Datum ukončení příjmu žádostí:  </a:t>
            </a:r>
            <a:r>
              <a:rPr lang="cs-CZ" sz="1600" b="1" dirty="0">
                <a:cs typeface="Arial" charset="0"/>
              </a:rPr>
              <a:t>14. 9. 2021</a:t>
            </a:r>
          </a:p>
          <a:p>
            <a:pPr lvl="1" indent="-342900">
              <a:spcBef>
                <a:spcPts val="1200"/>
              </a:spcBef>
              <a:spcAft>
                <a:spcPts val="600"/>
              </a:spcAft>
              <a:buFont typeface="Arial" panose="020B0604020202020204" pitchFamily="34" charset="0"/>
              <a:buChar char="•"/>
              <a:defRPr/>
            </a:pPr>
            <a:r>
              <a:rPr lang="cs-CZ" sz="1600" dirty="0">
                <a:cs typeface="Arial" charset="0"/>
              </a:rPr>
              <a:t>Datum ukončení realizace projektu: </a:t>
            </a:r>
            <a:r>
              <a:rPr lang="cs-CZ" sz="1600" b="1" dirty="0">
                <a:cs typeface="Arial" charset="0"/>
              </a:rPr>
              <a:t>31. 12. 2023</a:t>
            </a:r>
            <a:endParaRPr lang="cs-CZ" sz="1600" dirty="0">
              <a:cs typeface="Arial" charset="0"/>
            </a:endParaRPr>
          </a:p>
          <a:p>
            <a:pPr lvl="1" indent="-342900">
              <a:spcBef>
                <a:spcPts val="1200"/>
              </a:spcBef>
              <a:spcAft>
                <a:spcPts val="600"/>
              </a:spcAft>
              <a:buFont typeface="Arial" panose="020B0604020202020204" pitchFamily="34" charset="0"/>
              <a:buChar char="•"/>
              <a:defRPr/>
            </a:pPr>
            <a:r>
              <a:rPr lang="cs-CZ" sz="1600" dirty="0">
                <a:cs typeface="Arial" charset="0"/>
              </a:rPr>
              <a:t>Alokace:</a:t>
            </a:r>
            <a:r>
              <a:rPr lang="cs-CZ" sz="1600" dirty="0">
                <a:solidFill>
                  <a:srgbClr val="FF0000"/>
                </a:solidFill>
                <a:cs typeface="Arial" charset="0"/>
              </a:rPr>
              <a:t>  </a:t>
            </a:r>
            <a:r>
              <a:rPr lang="cs-CZ" sz="1600" b="1" dirty="0">
                <a:cs typeface="Arial" charset="0"/>
              </a:rPr>
              <a:t>7 982 031 013 Kč (EFRR) </a:t>
            </a:r>
          </a:p>
          <a:p>
            <a:pPr lvl="1" indent="-342900">
              <a:spcBef>
                <a:spcPts val="1200"/>
              </a:spcBef>
              <a:spcAft>
                <a:spcPts val="600"/>
              </a:spcAft>
              <a:buFont typeface="Arial" panose="020B0604020202020204" pitchFamily="34" charset="0"/>
              <a:buChar char="•"/>
              <a:defRPr/>
            </a:pPr>
            <a:r>
              <a:rPr lang="cs-CZ" sz="1600" dirty="0"/>
              <a:t>Cílová skupina: pacienti, zaměstnanci poskytovatelů zdravotních služeb, občané</a:t>
            </a:r>
          </a:p>
          <a:p>
            <a:pPr lvl="1" indent="-342900">
              <a:spcBef>
                <a:spcPts val="1200"/>
              </a:spcBef>
              <a:spcAft>
                <a:spcPts val="600"/>
              </a:spcAft>
              <a:buFont typeface="Arial" panose="020B0604020202020204" pitchFamily="34" charset="0"/>
              <a:buChar char="•"/>
              <a:defRPr/>
            </a:pPr>
            <a:endParaRPr lang="cs-CZ" sz="2000" dirty="0"/>
          </a:p>
          <a:p>
            <a:pPr marL="355600" indent="-355600" eaLnBrk="1" fontAlgn="auto" hangingPunct="1">
              <a:spcAft>
                <a:spcPts val="600"/>
              </a:spcAft>
              <a:buClr>
                <a:schemeClr val="tx2"/>
              </a:buClr>
              <a:buFont typeface="Arial" charset="0"/>
              <a:buNone/>
              <a:defRPr/>
            </a:pPr>
            <a:endParaRPr lang="cs-CZ" dirty="0">
              <a:latin typeface="Arial" charset="0"/>
              <a:cs typeface="Arial" charset="0"/>
            </a:endParaRPr>
          </a:p>
        </p:txBody>
      </p:sp>
      <p:sp>
        <p:nvSpPr>
          <p:cNvPr id="45059" name="Rectangle 3"/>
          <p:cNvSpPr>
            <a:spLocks noChangeArrowheads="1"/>
          </p:cNvSpPr>
          <p:nvPr/>
        </p:nvSpPr>
        <p:spPr bwMode="auto">
          <a:xfrm>
            <a:off x="3924300" y="406400"/>
            <a:ext cx="4968875" cy="808038"/>
          </a:xfrm>
          <a:prstGeom prst="rect">
            <a:avLst/>
          </a:prstGeom>
          <a:noFill/>
          <a:ln w="6350">
            <a:noFill/>
            <a:miter lim="800000"/>
            <a:headEnd/>
            <a:tailEnd/>
          </a:ln>
          <a:effectLst/>
        </p:spPr>
        <p:txBody>
          <a:bodyPr anchor="ctr"/>
          <a:lstStyle/>
          <a:p>
            <a:pPr algn="r" fontAlgn="auto">
              <a:spcBef>
                <a:spcPts val="0"/>
              </a:spcBef>
              <a:spcAft>
                <a:spcPts val="0"/>
              </a:spcAft>
              <a:defRPr/>
            </a:pPr>
            <a:endParaRPr lang="pl-PL" sz="2800" dirty="0">
              <a:solidFill>
                <a:schemeClr val="bg1">
                  <a:lumMod val="50000"/>
                </a:schemeClr>
              </a:solidFill>
              <a:latin typeface="+mj-lt"/>
              <a:ea typeface="+mj-ea"/>
              <a:cs typeface="+mj-cs"/>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 </a:t>
            </a:r>
            <a:r>
              <a:rPr lang="cs-CZ" sz="1800" b="1" dirty="0">
                <a:solidFill>
                  <a:srgbClr val="0070C0"/>
                </a:solidFill>
                <a:latin typeface="Myriad Pro"/>
              </a:rPr>
              <a:t>Rozvoj, modernizace a posílení odolnosti páteřní sítě poskytovatelů zdravotní péče s ohledem na potenciální hrozby</a:t>
            </a:r>
          </a:p>
          <a:p>
            <a:pPr fontAlgn="auto">
              <a:spcAft>
                <a:spcPts val="0"/>
              </a:spcAft>
              <a:defRPr/>
            </a:pPr>
            <a:endParaRPr lang="cs-CZ" sz="3200" b="1" dirty="0">
              <a:solidFill>
                <a:srgbClr val="0070C0"/>
              </a:solidFill>
              <a:latin typeface="Myriad Pro"/>
            </a:endParaRP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9574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68557" y="1512940"/>
            <a:ext cx="8749159" cy="4166330"/>
          </a:xfrm>
        </p:spPr>
        <p:txBody>
          <a:bodyPr rtlCol="0">
            <a:noAutofit/>
          </a:bodyPr>
          <a:lstStyle/>
          <a:p>
            <a:pPr marL="400050" lvl="1" indent="0">
              <a:spcBef>
                <a:spcPts val="1800"/>
              </a:spcBef>
              <a:spcAft>
                <a:spcPts val="600"/>
              </a:spcAft>
              <a:buNone/>
              <a:defRPr/>
            </a:pPr>
            <a:r>
              <a:rPr lang="cs-CZ" altLang="cs-CZ" sz="1600" b="1" dirty="0"/>
              <a:t>Podporované aktivity </a:t>
            </a:r>
          </a:p>
          <a:p>
            <a:pPr marL="685800" lvl="1">
              <a:spcBef>
                <a:spcPts val="1800"/>
              </a:spcBef>
              <a:spcAft>
                <a:spcPts val="600"/>
              </a:spcAft>
              <a:buFont typeface="Arial" panose="020B0604020202020204" pitchFamily="34" charset="0"/>
              <a:buChar char="•"/>
              <a:defRPr/>
            </a:pPr>
            <a:r>
              <a:rPr lang="cs-CZ" sz="1600" dirty="0">
                <a:cs typeface="Arial" charset="0"/>
              </a:rPr>
              <a:t>Rozvoj, modernizace a posílení odolnosti páteřní sítě poskytovatelů zdravotní péče s ohledem na potenciální hrozby</a:t>
            </a:r>
          </a:p>
          <a:p>
            <a:pPr marL="400050" lvl="1" indent="0">
              <a:spcBef>
                <a:spcPts val="1800"/>
              </a:spcBef>
              <a:spcAft>
                <a:spcPts val="600"/>
              </a:spcAft>
              <a:buNone/>
              <a:defRPr/>
            </a:pPr>
            <a:r>
              <a:rPr lang="cs-CZ" sz="1600" dirty="0">
                <a:cs typeface="Arial" charset="0"/>
              </a:rPr>
              <a:t>                        -  Urgentní příjmy 1 typu (UP1)</a:t>
            </a:r>
          </a:p>
          <a:p>
            <a:pPr marL="400050" lvl="1" indent="0">
              <a:spcBef>
                <a:spcPts val="1800"/>
              </a:spcBef>
              <a:spcAft>
                <a:spcPts val="600"/>
              </a:spcAft>
              <a:buNone/>
              <a:defRPr/>
            </a:pPr>
            <a:r>
              <a:rPr lang="cs-CZ" sz="1600" dirty="0">
                <a:cs typeface="Arial" charset="0"/>
              </a:rPr>
              <a:t>                         -  Urgentní příjmy 2 typu (UP2)</a:t>
            </a:r>
          </a:p>
        </p:txBody>
      </p:sp>
      <p:sp>
        <p:nvSpPr>
          <p:cNvPr id="6" name="Nadpis 1"/>
          <p:cNvSpPr txBox="1">
            <a:spLocks/>
          </p:cNvSpPr>
          <p:nvPr/>
        </p:nvSpPr>
        <p:spPr>
          <a:xfrm>
            <a:off x="457200" y="278339"/>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a:p>
            <a:pPr fontAlgn="auto">
              <a:spcAft>
                <a:spcPts val="0"/>
              </a:spcAft>
              <a:defRPr/>
            </a:pPr>
            <a:endParaRPr lang="cs-CZ" sz="3200" b="1" dirty="0">
              <a:solidFill>
                <a:srgbClr val="0070C0"/>
              </a:solidFill>
              <a:latin typeface="Myriad Pro"/>
            </a:endParaRP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062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144016" y="980729"/>
            <a:ext cx="9252520" cy="4958418"/>
          </a:xfrm>
        </p:spPr>
        <p:txBody>
          <a:bodyPr rtlCol="0">
            <a:noAutofit/>
          </a:bodyPr>
          <a:lstStyle/>
          <a:p>
            <a:pPr marL="400050" lvl="1" indent="0">
              <a:spcBef>
                <a:spcPts val="1800"/>
              </a:spcBef>
              <a:spcAft>
                <a:spcPts val="600"/>
              </a:spcAft>
              <a:buNone/>
              <a:defRPr/>
            </a:pPr>
            <a:r>
              <a:rPr lang="cs-CZ" altLang="cs-CZ" sz="1600" b="1" dirty="0"/>
              <a:t>Oprávnění žadatelé: </a:t>
            </a:r>
            <a:r>
              <a:rPr lang="cs-CZ" altLang="cs-CZ" sz="1600" dirty="0"/>
              <a:t>poskytovatelé zdravotní péče podle zákona č. 372/2011 Sb., o zdravotních službách a podmínkách jejich poskytování</a:t>
            </a:r>
          </a:p>
          <a:p>
            <a:pPr lvl="1" indent="-342900">
              <a:spcBef>
                <a:spcPts val="1800"/>
              </a:spcBef>
              <a:spcAft>
                <a:spcPts val="600"/>
              </a:spcAft>
              <a:buFont typeface="Arial" panose="020B0604020202020204" pitchFamily="34" charset="0"/>
              <a:buChar char="•"/>
              <a:defRPr/>
            </a:pPr>
            <a:r>
              <a:rPr lang="cs-CZ" altLang="cs-CZ" sz="1600" dirty="0"/>
              <a:t>poskytovatelé lůžkové péče zapojení ve standardizované síti urgentních příjmů (97 poskytovatelů)  </a:t>
            </a:r>
            <a:r>
              <a:rPr lang="cs-CZ" altLang="cs-CZ" sz="1600" dirty="0">
                <a:hlinkClick r:id="rId3"/>
              </a:rPr>
              <a:t>https://www.mzcr.cz/seznam-poskytovatelu-zdravotnich-sluzeb-s-urgentnimi-prijmy/</a:t>
            </a:r>
            <a:r>
              <a:rPr lang="cs-CZ" altLang="cs-CZ" sz="1600" dirty="0"/>
              <a:t> </a:t>
            </a:r>
          </a:p>
          <a:p>
            <a:pPr marL="400050" lvl="1" indent="0">
              <a:spcBef>
                <a:spcPts val="1800"/>
              </a:spcBef>
              <a:spcAft>
                <a:spcPts val="600"/>
              </a:spcAft>
              <a:buNone/>
              <a:defRPr/>
            </a:pPr>
            <a:endParaRPr lang="cs-CZ" dirty="0">
              <a:latin typeface="Arial" charset="0"/>
              <a:cs typeface="Arial" charset="0"/>
            </a:endParaRPr>
          </a:p>
        </p:txBody>
      </p:sp>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p:txBody>
      </p:sp>
      <p:pic>
        <p:nvPicPr>
          <p:cNvPr id="7" name="Picture 2" descr="\\nt1\O\Loga 2014_2020\IROP\Logolinky\RGB\JPG\IROP_CZ_RO_B_C RGB_malý.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228" name="Tabulka 8227">
            <a:extLst>
              <a:ext uri="{FF2B5EF4-FFF2-40B4-BE49-F238E27FC236}">
                <a16:creationId xmlns:a16="http://schemas.microsoft.com/office/drawing/2014/main" id="{44904CE5-A56A-48D9-A988-6D9F6046F210}"/>
              </a:ext>
            </a:extLst>
          </p:cNvPr>
          <p:cNvGraphicFramePr>
            <a:graphicFrameLocks noGrp="1"/>
          </p:cNvGraphicFramePr>
          <p:nvPr>
            <p:extLst>
              <p:ext uri="{D42A27DB-BD31-4B8C-83A1-F6EECF244321}">
                <p14:modId xmlns:p14="http://schemas.microsoft.com/office/powerpoint/2010/main" val="2136916877"/>
              </p:ext>
            </p:extLst>
          </p:nvPr>
        </p:nvGraphicFramePr>
        <p:xfrm>
          <a:off x="683568" y="2708921"/>
          <a:ext cx="7909570" cy="2952327"/>
        </p:xfrm>
        <a:graphic>
          <a:graphicData uri="http://schemas.openxmlformats.org/drawingml/2006/table">
            <a:tbl>
              <a:tblPr firstRow="1" firstCol="1" bandRow="1">
                <a:tableStyleId>{5C22544A-7EE6-4342-B048-85BDC9FD1C3A}</a:tableStyleId>
              </a:tblPr>
              <a:tblGrid>
                <a:gridCol w="3954785">
                  <a:extLst>
                    <a:ext uri="{9D8B030D-6E8A-4147-A177-3AD203B41FA5}">
                      <a16:colId xmlns:a16="http://schemas.microsoft.com/office/drawing/2014/main" val="604441478"/>
                    </a:ext>
                  </a:extLst>
                </a:gridCol>
                <a:gridCol w="3954785">
                  <a:extLst>
                    <a:ext uri="{9D8B030D-6E8A-4147-A177-3AD203B41FA5}">
                      <a16:colId xmlns:a16="http://schemas.microsoft.com/office/drawing/2014/main" val="1119807488"/>
                    </a:ext>
                  </a:extLst>
                </a:gridCol>
              </a:tblGrid>
              <a:tr h="532668">
                <a:tc gridSpan="2">
                  <a:txBody>
                    <a:bodyPr/>
                    <a:lstStyle/>
                    <a:p>
                      <a:pPr algn="ctr">
                        <a:lnSpc>
                          <a:spcPct val="107000"/>
                        </a:lnSpc>
                        <a:spcAft>
                          <a:spcPts val="0"/>
                        </a:spcAft>
                      </a:pPr>
                      <a:r>
                        <a:rPr lang="cs-CZ" sz="1600" dirty="0">
                          <a:effectLst/>
                        </a:rPr>
                        <a:t>Výše dotace a omezení na výzvu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cs-CZ"/>
                    </a:p>
                  </a:txBody>
                  <a:tcPr/>
                </a:tc>
                <a:extLst>
                  <a:ext uri="{0D108BD9-81ED-4DB2-BD59-A6C34878D82A}">
                    <a16:rowId xmlns:a16="http://schemas.microsoft.com/office/drawing/2014/main" val="1486892885"/>
                  </a:ext>
                </a:extLst>
              </a:tr>
              <a:tr h="456339">
                <a:tc>
                  <a:txBody>
                    <a:bodyPr/>
                    <a:lstStyle/>
                    <a:p>
                      <a:pPr algn="ctr">
                        <a:lnSpc>
                          <a:spcPct val="107000"/>
                        </a:lnSpc>
                        <a:spcAft>
                          <a:spcPts val="0"/>
                        </a:spcAft>
                      </a:pPr>
                      <a:r>
                        <a:rPr lang="cs-CZ" sz="1600" dirty="0">
                          <a:solidFill>
                            <a:schemeClr val="tx1"/>
                          </a:solidFill>
                          <a:effectLst/>
                        </a:rPr>
                        <a:t>Typ UP 1</a:t>
                      </a:r>
                      <a:endParaRPr lang="cs-CZ"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1600" b="1" dirty="0">
                          <a:solidFill>
                            <a:schemeClr val="tx1"/>
                          </a:solidFill>
                          <a:effectLst/>
                        </a:rPr>
                        <a:t>Typ UP 2</a:t>
                      </a:r>
                      <a:endParaRPr lang="cs-CZ"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144985943"/>
                  </a:ext>
                </a:extLst>
              </a:tr>
              <a:tr h="621973">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min. 50 mil. Kč</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min. 20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543710500"/>
                  </a:ext>
                </a:extLst>
              </a:tr>
              <a:tr h="587856">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max. 500 mil. Kč</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max. 150 mil. Kč</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495306278"/>
                  </a:ext>
                </a:extLst>
              </a:tr>
              <a:tr h="753491">
                <a:tc>
                  <a:txBody>
                    <a:bodyPr/>
                    <a:lstStyle/>
                    <a:p>
                      <a:pPr algn="ctr">
                        <a:lnSpc>
                          <a:spcPct val="107000"/>
                        </a:lnSpc>
                        <a:spcAft>
                          <a:spcPts val="0"/>
                        </a:spcAft>
                      </a:pPr>
                      <a:endParaRPr lang="cs-CZ" sz="1600" dirty="0">
                        <a:effectLst/>
                      </a:endParaRPr>
                    </a:p>
                    <a:p>
                      <a:pPr algn="ctr">
                        <a:lnSpc>
                          <a:spcPct val="107000"/>
                        </a:lnSpc>
                        <a:spcAft>
                          <a:spcPts val="0"/>
                        </a:spcAft>
                      </a:pPr>
                      <a:r>
                        <a:rPr lang="cs-CZ" sz="1600" dirty="0">
                          <a:effectLst/>
                        </a:rPr>
                        <a:t>max. 3 projekty na žadatele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cs-CZ" sz="1600" b="1" dirty="0">
                        <a:effectLst/>
                      </a:endParaRPr>
                    </a:p>
                    <a:p>
                      <a:pPr algn="ctr">
                        <a:lnSpc>
                          <a:spcPct val="107000"/>
                        </a:lnSpc>
                        <a:spcAft>
                          <a:spcPts val="0"/>
                        </a:spcAft>
                      </a:pPr>
                      <a:r>
                        <a:rPr lang="cs-CZ" sz="1600" b="1" dirty="0">
                          <a:effectLst/>
                        </a:rPr>
                        <a:t>max. 1 projekt na žadatele </a:t>
                      </a:r>
                      <a:endParaRPr lang="cs-CZ"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267115479"/>
                  </a:ext>
                </a:extLst>
              </a:tr>
            </a:tbl>
          </a:graphicData>
        </a:graphic>
      </p:graphicFrame>
    </p:spTree>
    <p:extLst>
      <p:ext uri="{BB962C8B-B14F-4D97-AF65-F5344CB8AC3E}">
        <p14:creationId xmlns:p14="http://schemas.microsoft.com/office/powerpoint/2010/main" val="1451296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6" name="Nadpis 1"/>
          <p:cNvSpPr txBox="1">
            <a:spLocks/>
          </p:cNvSpPr>
          <p:nvPr/>
        </p:nvSpPr>
        <p:spPr>
          <a:xfrm>
            <a:off x="363538" y="239713"/>
            <a:ext cx="8229600" cy="741015"/>
          </a:xfrm>
          <a:prstGeom prst="rect">
            <a:avLst/>
          </a:prstGeom>
        </p:spPr>
        <p:txBody>
          <a:bodyPr/>
          <a:lstStyle>
            <a:lvl1pPr algn="ctr" defTabSz="457200" rtl="0" eaLnBrk="1" latinLnBrk="0" hangingPunct="1">
              <a:spcBef>
                <a:spcPct val="0"/>
              </a:spcBef>
              <a:buNone/>
              <a:defRPr sz="3500" kern="1200" cap="all">
                <a:solidFill>
                  <a:schemeClr val="tx1"/>
                </a:solidFill>
                <a:latin typeface="Arial"/>
                <a:ea typeface="+mj-ea"/>
                <a:cs typeface="+mj-cs"/>
              </a:defRPr>
            </a:lvl1pPr>
          </a:lstStyle>
          <a:p>
            <a:pPr fontAlgn="auto">
              <a:spcAft>
                <a:spcPts val="0"/>
              </a:spcAft>
              <a:defRPr/>
            </a:pPr>
            <a:r>
              <a:rPr lang="cs-CZ" sz="3200" b="1" dirty="0">
                <a:solidFill>
                  <a:srgbClr val="0070C0"/>
                </a:solidFill>
                <a:latin typeface="Myriad Pro"/>
              </a:rPr>
              <a:t>98. Výzva IROP</a:t>
            </a:r>
          </a:p>
        </p:txBody>
      </p:sp>
      <p:pic>
        <p:nvPicPr>
          <p:cNvPr id="7" name="Picture 2" descr="\\nt1\O\Loga 2014_2020\IROP\Logolinky\RGB\JPG\IROP_CZ_RO_B_C RGB_malý.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1" y="6172856"/>
            <a:ext cx="4199492" cy="69142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ulka 2">
            <a:extLst>
              <a:ext uri="{FF2B5EF4-FFF2-40B4-BE49-F238E27FC236}">
                <a16:creationId xmlns:a16="http://schemas.microsoft.com/office/drawing/2014/main" id="{765BE837-60AC-4542-AAAA-DC239EBDD7D9}"/>
              </a:ext>
            </a:extLst>
          </p:cNvPr>
          <p:cNvGraphicFramePr>
            <a:graphicFrameLocks noGrp="1"/>
          </p:cNvGraphicFramePr>
          <p:nvPr>
            <p:extLst>
              <p:ext uri="{D42A27DB-BD31-4B8C-83A1-F6EECF244321}">
                <p14:modId xmlns:p14="http://schemas.microsoft.com/office/powerpoint/2010/main" val="452981666"/>
              </p:ext>
            </p:extLst>
          </p:nvPr>
        </p:nvGraphicFramePr>
        <p:xfrm>
          <a:off x="503548" y="929993"/>
          <a:ext cx="8136904" cy="5121453"/>
        </p:xfrm>
        <a:graphic>
          <a:graphicData uri="http://schemas.openxmlformats.org/drawingml/2006/table">
            <a:tbl>
              <a:tblPr firstRow="1" firstCol="1" bandRow="1">
                <a:tableStyleId>{616DA210-FB5B-4158-B5E0-FEB733F419BA}</a:tableStyleId>
              </a:tblPr>
              <a:tblGrid>
                <a:gridCol w="5258090">
                  <a:extLst>
                    <a:ext uri="{9D8B030D-6E8A-4147-A177-3AD203B41FA5}">
                      <a16:colId xmlns:a16="http://schemas.microsoft.com/office/drawing/2014/main" val="1290154760"/>
                    </a:ext>
                  </a:extLst>
                </a:gridCol>
                <a:gridCol w="1510662">
                  <a:extLst>
                    <a:ext uri="{9D8B030D-6E8A-4147-A177-3AD203B41FA5}">
                      <a16:colId xmlns:a16="http://schemas.microsoft.com/office/drawing/2014/main" val="3222376487"/>
                    </a:ext>
                  </a:extLst>
                </a:gridCol>
                <a:gridCol w="1368152">
                  <a:extLst>
                    <a:ext uri="{9D8B030D-6E8A-4147-A177-3AD203B41FA5}">
                      <a16:colId xmlns:a16="http://schemas.microsoft.com/office/drawing/2014/main" val="4152215276"/>
                    </a:ext>
                  </a:extLst>
                </a:gridCol>
              </a:tblGrid>
              <a:tr h="475351">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cs-CZ" sz="1200" dirty="0">
                          <a:effectLst/>
                        </a:rPr>
                        <a:t> </a:t>
                      </a:r>
                    </a:p>
                    <a:p>
                      <a:pPr marL="0" marR="0" lvl="0" indent="0" algn="ctr" defTabSz="457200" rtl="0" eaLnBrk="1" fontAlgn="auto" latinLnBrk="0" hangingPunct="1">
                        <a:lnSpc>
                          <a:spcPct val="107000"/>
                        </a:lnSpc>
                        <a:spcBef>
                          <a:spcPts val="0"/>
                        </a:spcBef>
                        <a:spcAft>
                          <a:spcPts val="0"/>
                        </a:spcAft>
                        <a:buClrTx/>
                        <a:buSzTx/>
                        <a:buFontTx/>
                        <a:buNone/>
                        <a:tabLst/>
                        <a:defRPr/>
                      </a:pPr>
                      <a:r>
                        <a:rPr lang="cs-CZ" sz="1200" dirty="0"/>
                        <a:t>Podporovaná pracoviště / lékařské obory</a:t>
                      </a:r>
                    </a:p>
                    <a:p>
                      <a:pPr algn="ctr">
                        <a:lnSpc>
                          <a:spcPct val="107000"/>
                        </a:lnSpc>
                        <a:spcAft>
                          <a:spcPts val="0"/>
                        </a:spcAft>
                      </a:pPr>
                      <a:endParaRPr lang="cs-CZ"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endParaRPr lang="cs-CZ" sz="1200" dirty="0">
                        <a:effectLst/>
                      </a:endParaRPr>
                    </a:p>
                    <a:p>
                      <a:pPr algn="ctr">
                        <a:lnSpc>
                          <a:spcPct val="107000"/>
                        </a:lnSpc>
                        <a:spcAft>
                          <a:spcPts val="0"/>
                        </a:spcAft>
                      </a:pPr>
                      <a:r>
                        <a:rPr lang="cs-CZ" sz="1200" dirty="0">
                          <a:effectLst/>
                        </a:rPr>
                        <a:t>UP 1</a:t>
                      </a:r>
                      <a:endParaRPr lang="cs-CZ"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gn="ctr">
                        <a:lnSpc>
                          <a:spcPct val="107000"/>
                        </a:lnSpc>
                        <a:spcAft>
                          <a:spcPts val="0"/>
                        </a:spcAft>
                      </a:pPr>
                      <a:endParaRPr lang="cs-CZ" sz="1200" dirty="0">
                        <a:effectLst/>
                      </a:endParaRPr>
                    </a:p>
                    <a:p>
                      <a:pPr algn="ctr">
                        <a:lnSpc>
                          <a:spcPct val="107000"/>
                        </a:lnSpc>
                        <a:spcAft>
                          <a:spcPts val="0"/>
                        </a:spcAft>
                      </a:pPr>
                      <a:r>
                        <a:rPr lang="cs-CZ" sz="1200" dirty="0">
                          <a:effectLst/>
                        </a:rPr>
                        <a:t>UP 2</a:t>
                      </a:r>
                      <a:endParaRPr lang="cs-CZ"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827430892"/>
                  </a:ext>
                </a:extLst>
              </a:tr>
              <a:tr h="366721">
                <a:tc>
                  <a:txBody>
                    <a:bodyPr/>
                    <a:lstStyle/>
                    <a:p>
                      <a:pPr>
                        <a:lnSpc>
                          <a:spcPct val="107000"/>
                        </a:lnSpc>
                        <a:spcAft>
                          <a:spcPts val="0"/>
                        </a:spcAft>
                      </a:pPr>
                      <a:r>
                        <a:rPr lang="cs-CZ" sz="1100" dirty="0">
                          <a:effectLst/>
                        </a:rPr>
                        <a:t>Anesteziologie a resuscitace (včetně operačních sálů a centrální sterilizace)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770908904"/>
                  </a:ext>
                </a:extLst>
              </a:tr>
              <a:tr h="378776">
                <a:tc>
                  <a:txBody>
                    <a:bodyPr/>
                    <a:lstStyle/>
                    <a:p>
                      <a:pPr>
                        <a:lnSpc>
                          <a:spcPct val="107000"/>
                        </a:lnSpc>
                        <a:spcAft>
                          <a:spcPts val="0"/>
                        </a:spcAft>
                      </a:pPr>
                      <a:r>
                        <a:rPr lang="cs-CZ" sz="1100" dirty="0">
                          <a:effectLst/>
                        </a:rPr>
                        <a:t>Dětské lékařství a další dětské obory analogické k oborům definovaným pro dospělé pacienty</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NE</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56121305"/>
                  </a:ext>
                </a:extLst>
              </a:tr>
              <a:tr h="305021">
                <a:tc>
                  <a:txBody>
                    <a:bodyPr/>
                    <a:lstStyle/>
                    <a:p>
                      <a:pPr>
                        <a:lnSpc>
                          <a:spcPct val="107000"/>
                        </a:lnSpc>
                        <a:spcAft>
                          <a:spcPts val="0"/>
                        </a:spcAft>
                      </a:pPr>
                      <a:r>
                        <a:rPr lang="cs-CZ" sz="1100" dirty="0">
                          <a:effectLst/>
                        </a:rPr>
                        <a:t>Gynekologie a porodnictví</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102611178"/>
                  </a:ext>
                </a:extLst>
              </a:tr>
              <a:tr h="464484">
                <a:tc>
                  <a:txBody>
                    <a:bodyPr/>
                    <a:lstStyle/>
                    <a:p>
                      <a:pPr>
                        <a:lnSpc>
                          <a:spcPct val="107000"/>
                        </a:lnSpc>
                        <a:spcAft>
                          <a:spcPts val="0"/>
                        </a:spcAft>
                      </a:pPr>
                      <a:r>
                        <a:rPr lang="cs-CZ" sz="1100" dirty="0">
                          <a:effectLst/>
                        </a:rPr>
                        <a:t>Chirurgie, cévní chirurgie, kardiochirurgie a neurochirurgie, urologie, otorinolaryngologie a chirurgie hlavy a krku, oftalmologie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 </a:t>
                      </a:r>
                    </a:p>
                    <a:p>
                      <a:pPr algn="ctr">
                        <a:lnSpc>
                          <a:spcPct val="107000"/>
                        </a:lnSpc>
                        <a:spcAft>
                          <a:spcPts val="0"/>
                        </a:spcAft>
                      </a:pPr>
                      <a:r>
                        <a:rPr lang="cs-CZ" sz="1100" b="1" dirty="0">
                          <a:effectLst/>
                        </a:rPr>
                        <a:t>chirurgie</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502061850"/>
                  </a:ext>
                </a:extLst>
              </a:tr>
              <a:tr h="282777">
                <a:tc>
                  <a:txBody>
                    <a:bodyPr/>
                    <a:lstStyle/>
                    <a:p>
                      <a:pPr>
                        <a:lnSpc>
                          <a:spcPct val="107000"/>
                        </a:lnSpc>
                        <a:spcAft>
                          <a:spcPts val="0"/>
                        </a:spcAft>
                      </a:pPr>
                      <a:r>
                        <a:rPr lang="cs-CZ" sz="1100" dirty="0">
                          <a:effectLst/>
                        </a:rPr>
                        <a:t>JIP, ARO, </a:t>
                      </a:r>
                      <a:r>
                        <a:rPr lang="cs-CZ" sz="1100" dirty="0" err="1">
                          <a:effectLst/>
                        </a:rPr>
                        <a:t>semiintenzivní</a:t>
                      </a:r>
                      <a:r>
                        <a:rPr lang="cs-CZ" sz="1100" dirty="0">
                          <a:effectLst/>
                        </a:rPr>
                        <a:t> péče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595101349"/>
                  </a:ext>
                </a:extLst>
              </a:tr>
              <a:tr h="305021">
                <a:tc>
                  <a:txBody>
                    <a:bodyPr/>
                    <a:lstStyle/>
                    <a:p>
                      <a:pPr>
                        <a:lnSpc>
                          <a:spcPct val="107000"/>
                        </a:lnSpc>
                        <a:spcAft>
                          <a:spcPts val="0"/>
                        </a:spcAft>
                      </a:pPr>
                      <a:r>
                        <a:rPr lang="cs-CZ" sz="1100" dirty="0">
                          <a:effectLst/>
                        </a:rPr>
                        <a:t>Kardiologie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NE</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161125763"/>
                  </a:ext>
                </a:extLst>
              </a:tr>
              <a:tr h="305021">
                <a:tc>
                  <a:txBody>
                    <a:bodyPr/>
                    <a:lstStyle/>
                    <a:p>
                      <a:pPr>
                        <a:lnSpc>
                          <a:spcPct val="107000"/>
                        </a:lnSpc>
                        <a:spcAft>
                          <a:spcPts val="0"/>
                        </a:spcAft>
                      </a:pPr>
                      <a:r>
                        <a:rPr lang="cs-CZ" sz="1100" dirty="0">
                          <a:effectLst/>
                        </a:rPr>
                        <a:t>Laboratoře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923095778"/>
                  </a:ext>
                </a:extLst>
              </a:tr>
              <a:tr h="305021">
                <a:tc>
                  <a:txBody>
                    <a:bodyPr/>
                    <a:lstStyle/>
                    <a:p>
                      <a:pPr>
                        <a:lnSpc>
                          <a:spcPct val="107000"/>
                        </a:lnSpc>
                        <a:spcAft>
                          <a:spcPts val="0"/>
                        </a:spcAft>
                      </a:pPr>
                      <a:r>
                        <a:rPr lang="cs-CZ" sz="1100" dirty="0">
                          <a:effectLst/>
                        </a:rPr>
                        <a:t>Neurologie</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NE</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505627726"/>
                  </a:ext>
                </a:extLst>
              </a:tr>
              <a:tr h="305021">
                <a:tc>
                  <a:txBody>
                    <a:bodyPr/>
                    <a:lstStyle/>
                    <a:p>
                      <a:pPr>
                        <a:lnSpc>
                          <a:spcPct val="107000"/>
                        </a:lnSpc>
                        <a:spcAft>
                          <a:spcPts val="0"/>
                        </a:spcAft>
                      </a:pPr>
                      <a:r>
                        <a:rPr lang="cs-CZ" sz="1100" dirty="0">
                          <a:effectLst/>
                        </a:rPr>
                        <a:t>Ortopedie a traumatologie pohybového ústrojí</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2901038067"/>
                  </a:ext>
                </a:extLst>
              </a:tr>
              <a:tr h="305021">
                <a:tc>
                  <a:txBody>
                    <a:bodyPr/>
                    <a:lstStyle/>
                    <a:p>
                      <a:pPr>
                        <a:lnSpc>
                          <a:spcPct val="107000"/>
                        </a:lnSpc>
                        <a:spcAft>
                          <a:spcPts val="0"/>
                        </a:spcAft>
                      </a:pPr>
                      <a:r>
                        <a:rPr lang="cs-CZ" sz="1100" dirty="0">
                          <a:effectLst/>
                        </a:rPr>
                        <a:t>Popáleninová medicína</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NE</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266924340"/>
                  </a:ext>
                </a:extLst>
              </a:tr>
              <a:tr h="305021">
                <a:tc>
                  <a:txBody>
                    <a:bodyPr/>
                    <a:lstStyle/>
                    <a:p>
                      <a:pPr>
                        <a:lnSpc>
                          <a:spcPct val="107000"/>
                        </a:lnSpc>
                        <a:spcAft>
                          <a:spcPts val="0"/>
                        </a:spcAft>
                      </a:pPr>
                      <a:r>
                        <a:rPr lang="cs-CZ" sz="1100" dirty="0" err="1">
                          <a:effectLst/>
                        </a:rPr>
                        <a:t>Pneumologie</a:t>
                      </a:r>
                      <a:r>
                        <a:rPr lang="cs-CZ" sz="1100" dirty="0">
                          <a:effectLst/>
                        </a:rPr>
                        <a:t> a ftizeologie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46410592"/>
                  </a:ext>
                </a:extLst>
              </a:tr>
              <a:tr h="305021">
                <a:tc>
                  <a:txBody>
                    <a:bodyPr/>
                    <a:lstStyle/>
                    <a:p>
                      <a:pPr>
                        <a:lnSpc>
                          <a:spcPct val="107000"/>
                        </a:lnSpc>
                        <a:spcAft>
                          <a:spcPts val="0"/>
                        </a:spcAft>
                      </a:pPr>
                      <a:r>
                        <a:rPr lang="cs-CZ" sz="1100" dirty="0">
                          <a:effectLst/>
                        </a:rPr>
                        <a:t>Radiologie a zobrazovací metody, nukleární medicína</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3176223443"/>
                  </a:ext>
                </a:extLst>
              </a:tr>
              <a:tr h="305021">
                <a:tc>
                  <a:txBody>
                    <a:bodyPr/>
                    <a:lstStyle/>
                    <a:p>
                      <a:pPr>
                        <a:lnSpc>
                          <a:spcPct val="107000"/>
                        </a:lnSpc>
                        <a:spcAft>
                          <a:spcPts val="0"/>
                        </a:spcAft>
                      </a:pPr>
                      <a:r>
                        <a:rPr lang="cs-CZ" sz="1100" dirty="0">
                          <a:effectLst/>
                        </a:rPr>
                        <a:t> Úrazová chirurgie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80008527"/>
                  </a:ext>
                </a:extLst>
              </a:tr>
              <a:tr h="305021">
                <a:tc>
                  <a:txBody>
                    <a:bodyPr/>
                    <a:lstStyle/>
                    <a:p>
                      <a:pPr>
                        <a:lnSpc>
                          <a:spcPct val="107000"/>
                        </a:lnSpc>
                        <a:spcAft>
                          <a:spcPts val="0"/>
                        </a:spcAft>
                      </a:pPr>
                      <a:r>
                        <a:rPr lang="cs-CZ" sz="1100" dirty="0">
                          <a:effectLst/>
                        </a:rPr>
                        <a:t>Vnitřní lékařství (interna)</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a:effectLst/>
                        </a:rPr>
                        <a:t>ANO</a:t>
                      </a:r>
                      <a:endParaRPr lang="cs-CZ"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0"/>
                        </a:spcAft>
                      </a:pPr>
                      <a:r>
                        <a:rPr lang="cs-CZ" sz="1100" b="1" dirty="0">
                          <a:effectLst/>
                        </a:rPr>
                        <a:t>ANO</a:t>
                      </a:r>
                      <a:endParaRPr lang="cs-CZ"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150279242"/>
                  </a:ext>
                </a:extLst>
              </a:tr>
            </a:tbl>
          </a:graphicData>
        </a:graphic>
      </p:graphicFrame>
    </p:spTree>
    <p:extLst>
      <p:ext uri="{BB962C8B-B14F-4D97-AF65-F5344CB8AC3E}">
        <p14:creationId xmlns:p14="http://schemas.microsoft.com/office/powerpoint/2010/main" val="3119815925"/>
      </p:ext>
    </p:extLst>
  </p:cSld>
  <p:clrMapOvr>
    <a:masterClrMapping/>
  </p:clrMapOvr>
</p:sld>
</file>

<file path=ppt/theme/theme1.xml><?xml version="1.0" encoding="utf-8"?>
<a:theme xmlns:a="http://schemas.openxmlformats.org/drawingml/2006/main" name="MotivIROP">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ákladní">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9814</TotalTime>
  <Words>3107</Words>
  <Application>Microsoft Office PowerPoint</Application>
  <PresentationFormat>Předvádění na obrazovce (4:3)</PresentationFormat>
  <Paragraphs>508</Paragraphs>
  <Slides>42</Slides>
  <Notes>36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42</vt:i4>
      </vt:variant>
    </vt:vector>
  </HeadingPairs>
  <TitlesOfParts>
    <vt:vector size="49" baseType="lpstr">
      <vt:lpstr>Arial</vt:lpstr>
      <vt:lpstr>Arial Black</vt:lpstr>
      <vt:lpstr>Calibri</vt:lpstr>
      <vt:lpstr>Myriad Pro</vt:lpstr>
      <vt:lpstr>Myriad Pro Black</vt:lpstr>
      <vt:lpstr>Wingdings</vt:lpstr>
      <vt:lpstr>MotivIROP</vt:lpstr>
      <vt:lpstr>Prezentace aplikace PowerPoint</vt:lpstr>
      <vt:lpstr>Role MMR, CRR a MZ v irop </vt:lpstr>
      <vt:lpstr>React EU - zdravotnictví </vt:lpstr>
      <vt:lpstr>Specifický 6.1 REACT-EU, 98., 99., 100. výzva  zdravotnictví  </vt:lpstr>
      <vt:lpstr>Základní dokumenty k výzvám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MMR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Příprava programového období 2014-2020</dc:title>
  <dc:creator>*</dc:creator>
  <cp:lastModifiedBy>Živcová Petra</cp:lastModifiedBy>
  <cp:revision>846</cp:revision>
  <cp:lastPrinted>2016-05-12T10:51:48Z</cp:lastPrinted>
  <dcterms:created xsi:type="dcterms:W3CDTF">2014-10-03T06:20:14Z</dcterms:created>
  <dcterms:modified xsi:type="dcterms:W3CDTF">2021-04-21T07:47:44Z</dcterms:modified>
</cp:coreProperties>
</file>