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0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notesSlides/notesSlide11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56" r:id="rId1"/>
    <p:sldMasterId id="2147483870" r:id="rId2"/>
    <p:sldMasterId id="2147483884" r:id="rId3"/>
  </p:sldMasterIdLst>
  <p:notesMasterIdLst>
    <p:notesMasterId r:id="rId82"/>
  </p:notesMasterIdLst>
  <p:handoutMasterIdLst>
    <p:handoutMasterId r:id="rId83"/>
  </p:handoutMasterIdLst>
  <p:sldIdLst>
    <p:sldId id="256" r:id="rId4"/>
    <p:sldId id="522" r:id="rId5"/>
    <p:sldId id="487" r:id="rId6"/>
    <p:sldId id="488" r:id="rId7"/>
    <p:sldId id="373" r:id="rId8"/>
    <p:sldId id="519" r:id="rId9"/>
    <p:sldId id="459" r:id="rId10"/>
    <p:sldId id="460" r:id="rId11"/>
    <p:sldId id="359" r:id="rId12"/>
    <p:sldId id="358" r:id="rId13"/>
    <p:sldId id="353" r:id="rId14"/>
    <p:sldId id="461" r:id="rId15"/>
    <p:sldId id="513" r:id="rId16"/>
    <p:sldId id="514" r:id="rId17"/>
    <p:sldId id="526" r:id="rId18"/>
    <p:sldId id="527" r:id="rId19"/>
    <p:sldId id="525" r:id="rId20"/>
    <p:sldId id="515" r:id="rId21"/>
    <p:sldId id="516" r:id="rId22"/>
    <p:sldId id="517" r:id="rId23"/>
    <p:sldId id="486" r:id="rId24"/>
    <p:sldId id="376" r:id="rId25"/>
    <p:sldId id="366" r:id="rId26"/>
    <p:sldId id="334" r:id="rId27"/>
    <p:sldId id="377" r:id="rId28"/>
    <p:sldId id="432" r:id="rId29"/>
    <p:sldId id="433" r:id="rId30"/>
    <p:sldId id="466" r:id="rId31"/>
    <p:sldId id="495" r:id="rId32"/>
    <p:sldId id="381" r:id="rId33"/>
    <p:sldId id="467" r:id="rId34"/>
    <p:sldId id="496" r:id="rId35"/>
    <p:sldId id="497" r:id="rId36"/>
    <p:sldId id="489" r:id="rId37"/>
    <p:sldId id="382" r:id="rId38"/>
    <p:sldId id="479" r:id="rId39"/>
    <p:sldId id="498" r:id="rId40"/>
    <p:sldId id="439" r:id="rId41"/>
    <p:sldId id="441" r:id="rId42"/>
    <p:sldId id="470" r:id="rId43"/>
    <p:sldId id="490" r:id="rId44"/>
    <p:sldId id="383" r:id="rId45"/>
    <p:sldId id="468" r:id="rId46"/>
    <p:sldId id="499" r:id="rId47"/>
    <p:sldId id="491" r:id="rId48"/>
    <p:sldId id="384" r:id="rId49"/>
    <p:sldId id="469" r:id="rId50"/>
    <p:sldId id="481" r:id="rId51"/>
    <p:sldId id="492" r:id="rId52"/>
    <p:sldId id="385" r:id="rId53"/>
    <p:sldId id="446" r:id="rId54"/>
    <p:sldId id="471" r:id="rId55"/>
    <p:sldId id="500" r:id="rId56"/>
    <p:sldId id="501" r:id="rId57"/>
    <p:sldId id="493" r:id="rId58"/>
    <p:sldId id="386" r:id="rId59"/>
    <p:sldId id="472" r:id="rId60"/>
    <p:sldId id="502" r:id="rId61"/>
    <p:sldId id="504" r:id="rId62"/>
    <p:sldId id="494" r:id="rId63"/>
    <p:sldId id="387" r:id="rId64"/>
    <p:sldId id="453" r:id="rId65"/>
    <p:sldId id="473" r:id="rId66"/>
    <p:sldId id="506" r:id="rId67"/>
    <p:sldId id="507" r:id="rId68"/>
    <p:sldId id="410" r:id="rId69"/>
    <p:sldId id="483" r:id="rId70"/>
    <p:sldId id="508" r:id="rId71"/>
    <p:sldId id="509" r:id="rId72"/>
    <p:sldId id="510" r:id="rId73"/>
    <p:sldId id="511" r:id="rId74"/>
    <p:sldId id="321" r:id="rId75"/>
    <p:sldId id="477" r:id="rId76"/>
    <p:sldId id="293" r:id="rId77"/>
    <p:sldId id="462" r:id="rId78"/>
    <p:sldId id="300" r:id="rId79"/>
    <p:sldId id="465" r:id="rId80"/>
    <p:sldId id="425" r:id="rId81"/>
  </p:sldIdLst>
  <p:sldSz cx="9144000" cy="6858000" type="screen4x3"/>
  <p:notesSz cx="6797675" cy="9926638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zal Rostislav" initials="MR" lastIdx="14" clrIdx="0"/>
  <p:cmAuthor id="2" name="Fišerová Martina" initials="FM" lastIdx="1" clrIdx="1"/>
  <p:cmAuthor id="3" name="Jan Heřmánek" initials="J.H" lastIdx="1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19D"/>
    <a:srgbClr val="0432FF"/>
    <a:srgbClr val="2700DC"/>
    <a:srgbClr val="1D70B8"/>
    <a:srgbClr val="EA2E7A"/>
    <a:srgbClr val="783B83"/>
    <a:srgbClr val="8DC63F"/>
    <a:srgbClr val="AAD571"/>
    <a:srgbClr val="878787"/>
    <a:srgbClr val="1D71B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Střední styl 2 – zvýraznění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69CF1AB2-1976-4502-BF36-3FF5EA218861}" styleName="Střední styl 4 – zvýraznění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327F97BB-C833-4FB7-BDE5-3F7075034690}" styleName="Styl s motivem 2 – zvýraznění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FABFCF23-3B69-468F-B69F-88F6DE6A72F2}" styleName="Střední styl 1 – zvýraznění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5A111915-BE36-4E01-A7E5-04B1672EAD32}" styleName="Světlý styl 2 – zvýraznění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22838BEF-8BB2-4498-84A7-C5851F593DF1}" styleName="Střední styl 4 – zvýraznění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7143" autoAdjust="0"/>
    <p:restoredTop sz="89258" autoAdjust="0"/>
  </p:normalViewPr>
  <p:slideViewPr>
    <p:cSldViewPr snapToGrid="0">
      <p:cViewPr varScale="1">
        <p:scale>
          <a:sx n="65" d="100"/>
          <a:sy n="65" d="100"/>
        </p:scale>
        <p:origin x="1062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137" d="100"/>
          <a:sy n="137" d="100"/>
        </p:scale>
        <p:origin x="3536" y="2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76" Type="http://schemas.openxmlformats.org/officeDocument/2006/relationships/slide" Target="slides/slide73.xml"/><Relationship Id="rId84" Type="http://schemas.openxmlformats.org/officeDocument/2006/relationships/commentAuthors" Target="commentAuthors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slide" Target="slides/slide63.xml"/><Relationship Id="rId74" Type="http://schemas.openxmlformats.org/officeDocument/2006/relationships/slide" Target="slides/slide71.xml"/><Relationship Id="rId79" Type="http://schemas.openxmlformats.org/officeDocument/2006/relationships/slide" Target="slides/slide76.xml"/><Relationship Id="rId87" Type="http://schemas.openxmlformats.org/officeDocument/2006/relationships/theme" Target="theme/theme1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82" Type="http://schemas.openxmlformats.org/officeDocument/2006/relationships/notesMaster" Target="notesMasters/notesMaster1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77" Type="http://schemas.openxmlformats.org/officeDocument/2006/relationships/slide" Target="slides/slide74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80" Type="http://schemas.openxmlformats.org/officeDocument/2006/relationships/slide" Target="slides/slide77.xml"/><Relationship Id="rId85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83" Type="http://schemas.openxmlformats.org/officeDocument/2006/relationships/handoutMaster" Target="handoutMasters/handoutMaster1.xml"/><Relationship Id="rId8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81" Type="http://schemas.openxmlformats.org/officeDocument/2006/relationships/slide" Target="slides/slide78.xml"/><Relationship Id="rId86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hrojan\Desktop\Anal&#253;za%20obc&#237;\2020\08_Srpen\01.08.2020%20HH08%20KategorieMestIN_&#250;prava.xlsx" TargetMode="Externa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hrojan\Desktop\&#268;erp&#225;n&#237;%20dle%20PF\2020\&#268;erp&#225;n&#237;_PF_Kraje_2020_08_01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 b="0">
                <a:solidFill>
                  <a:schemeClr val="tx1">
                    <a:lumMod val="65000"/>
                    <a:lumOff val="35000"/>
                  </a:schemeClr>
                </a:solidFill>
              </a:rPr>
              <a:t>Objemy a počty podpořených projektů obcí</a:t>
            </a:r>
            <a:r>
              <a:rPr lang="cs-CZ" b="0" baseline="0">
                <a:solidFill>
                  <a:schemeClr val="tx1">
                    <a:lumMod val="65000"/>
                    <a:lumOff val="35000"/>
                  </a:schemeClr>
                </a:solidFill>
              </a:rPr>
              <a:t> dle jejich velikosti</a:t>
            </a:r>
            <a:endParaRPr lang="cs-CZ" b="0">
              <a:solidFill>
                <a:schemeClr val="tx1">
                  <a:lumMod val="65000"/>
                  <a:lumOff val="35000"/>
                </a:schemeClr>
              </a:solidFill>
            </a:endParaRP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>
        <c:manualLayout>
          <c:layoutTarget val="inner"/>
          <c:xMode val="edge"/>
          <c:yMode val="edge"/>
          <c:x val="6.4714613302148852E-2"/>
          <c:y val="0.18993733175144548"/>
          <c:w val="0.85870300164261215"/>
          <c:h val="0.68918309699763003"/>
        </c:manualLayout>
      </c:layout>
      <c:barChart>
        <c:barDir val="col"/>
        <c:grouping val="clustered"/>
        <c:varyColors val="0"/>
        <c:ser>
          <c:idx val="1"/>
          <c:order val="1"/>
          <c:tx>
            <c:strRef>
              <c:f>VelikostiObci!$C$84</c:f>
              <c:strCache>
                <c:ptCount val="1"/>
                <c:pt idx="0">
                  <c:v>Objem EFRR</c:v>
                </c:pt>
              </c:strCache>
            </c:strRef>
          </c:tx>
          <c:spPr>
            <a:solidFill>
              <a:srgbClr val="1D70B8"/>
            </a:solidFill>
            <a:ln w="3175">
              <a:noFill/>
            </a:ln>
            <a:effectLst/>
          </c:spPr>
          <c:invertIfNegative val="0"/>
          <c:cat>
            <c:strRef>
              <c:f>VelikostiObci!$A$85:$A$92</c:f>
              <c:strCache>
                <c:ptCount val="8"/>
                <c:pt idx="0">
                  <c:v>1 - 500</c:v>
                </c:pt>
                <c:pt idx="1">
                  <c:v>501 - 1 000</c:v>
                </c:pt>
                <c:pt idx="2">
                  <c:v>1 001 - 3 000</c:v>
                </c:pt>
                <c:pt idx="3">
                  <c:v>3 001 - 10 000</c:v>
                </c:pt>
                <c:pt idx="4">
                  <c:v>10 001 - 20 000</c:v>
                </c:pt>
                <c:pt idx="5">
                  <c:v>20 001 - 50 000</c:v>
                </c:pt>
                <c:pt idx="6">
                  <c:v>50 001 - 100 000</c:v>
                </c:pt>
                <c:pt idx="7">
                  <c:v>nad 100 000</c:v>
                </c:pt>
              </c:strCache>
            </c:strRef>
          </c:cat>
          <c:val>
            <c:numRef>
              <c:f>VelikostiObci!$C$85:$C$92</c:f>
              <c:numCache>
                <c:formatCode>#\ ##0.00\ \ \ " mld."\ "Kč"</c:formatCode>
                <c:ptCount val="8"/>
                <c:pt idx="0">
                  <c:v>1493647401.0100002</c:v>
                </c:pt>
                <c:pt idx="1">
                  <c:v>2864742193.1400008</c:v>
                </c:pt>
                <c:pt idx="2">
                  <c:v>7712570663.039999</c:v>
                </c:pt>
                <c:pt idx="3">
                  <c:v>8147609633.539999</c:v>
                </c:pt>
                <c:pt idx="4">
                  <c:v>4117360233.0799994</c:v>
                </c:pt>
                <c:pt idx="5">
                  <c:v>4708969560.3500004</c:v>
                </c:pt>
                <c:pt idx="6">
                  <c:v>3661677281.2300005</c:v>
                </c:pt>
                <c:pt idx="7">
                  <c:v>5903189211.8399992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D67-457F-84AF-AA293DA0D49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0"/>
        <c:axId val="464289560"/>
        <c:axId val="464291200"/>
      </c:barChart>
      <c:scatterChart>
        <c:scatterStyle val="lineMarker"/>
        <c:varyColors val="0"/>
        <c:ser>
          <c:idx val="0"/>
          <c:order val="0"/>
          <c:tx>
            <c:strRef>
              <c:f>VelikostiObci!$B$84</c:f>
              <c:strCache>
                <c:ptCount val="1"/>
                <c:pt idx="0">
                  <c:v>Počet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diamond"/>
            <c:size val="12"/>
            <c:spPr>
              <a:solidFill>
                <a:srgbClr val="EA2E7A"/>
              </a:solidFill>
              <a:ln w="9525">
                <a:solidFill>
                  <a:schemeClr val="tx1"/>
                </a:solidFill>
              </a:ln>
              <a:effectLst/>
            </c:spPr>
          </c:marker>
          <c:xVal>
            <c:strRef>
              <c:f>VelikostiObci!$A$85:$A$92</c:f>
              <c:strCache>
                <c:ptCount val="8"/>
                <c:pt idx="0">
                  <c:v>1 - 500</c:v>
                </c:pt>
                <c:pt idx="1">
                  <c:v>501 - 1 000</c:v>
                </c:pt>
                <c:pt idx="2">
                  <c:v>1 001 - 3 000</c:v>
                </c:pt>
                <c:pt idx="3">
                  <c:v>3 001 - 10 000</c:v>
                </c:pt>
                <c:pt idx="4">
                  <c:v>10 001 - 20 000</c:v>
                </c:pt>
                <c:pt idx="5">
                  <c:v>20 001 - 50 000</c:v>
                </c:pt>
                <c:pt idx="6">
                  <c:v>50 001 - 100 000</c:v>
                </c:pt>
                <c:pt idx="7">
                  <c:v>nad 100 000</c:v>
                </c:pt>
              </c:strCache>
            </c:strRef>
          </c:xVal>
          <c:yVal>
            <c:numRef>
              <c:f>VelikostiObci!$B$85:$B$92</c:f>
              <c:numCache>
                <c:formatCode>#,##0</c:formatCode>
                <c:ptCount val="8"/>
                <c:pt idx="0">
                  <c:v>458</c:v>
                </c:pt>
                <c:pt idx="1">
                  <c:v>682</c:v>
                </c:pt>
                <c:pt idx="2">
                  <c:v>1331</c:v>
                </c:pt>
                <c:pt idx="3">
                  <c:v>1197</c:v>
                </c:pt>
                <c:pt idx="4">
                  <c:v>498</c:v>
                </c:pt>
                <c:pt idx="5">
                  <c:v>408</c:v>
                </c:pt>
                <c:pt idx="6">
                  <c:v>204</c:v>
                </c:pt>
                <c:pt idx="7">
                  <c:v>208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2D67-457F-84AF-AA293DA0D49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41258928"/>
        <c:axId val="541253024"/>
      </c:scatterChart>
      <c:catAx>
        <c:axId val="4642895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464291200"/>
        <c:crosses val="autoZero"/>
        <c:auto val="1"/>
        <c:lblAlgn val="ctr"/>
        <c:lblOffset val="100"/>
        <c:noMultiLvlLbl val="0"/>
      </c:catAx>
      <c:valAx>
        <c:axId val="4642912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50000"/>
                </a:schemeClr>
              </a:solidFill>
              <a:prstDash val="sysDash"/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464289560"/>
        <c:crosses val="autoZero"/>
        <c:crossBetween val="between"/>
        <c:dispUnits>
          <c:builtInUnit val="billions"/>
          <c:dispUnitsLbl>
            <c:layout>
              <c:manualLayout>
                <c:xMode val="edge"/>
                <c:yMode val="edge"/>
                <c:x val="5.9278764703994619E-3"/>
                <c:y val="0.32465278099111605"/>
              </c:manualLayout>
            </c:layout>
            <c:tx>
              <c:rich>
                <a:bodyPr rot="-5400000" spcFirstLastPara="1" vertOverflow="ellipsis" vert="horz" wrap="square" anchor="ctr" anchorCtr="1"/>
                <a:lstStyle/>
                <a:p>
                  <a:pPr>
                    <a:defRPr sz="1200" b="0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r>
                    <a:rPr lang="cs-CZ" sz="1200" b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</a:rPr>
                    <a:t>Miliardy Kč (EFRR)</a:t>
                  </a:r>
                </a:p>
              </c:rich>
            </c:tx>
            <c:spPr>
              <a:noFill/>
              <a:ln>
                <a:noFill/>
              </a:ln>
              <a:effectLst/>
            </c:spPr>
            <c:txPr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</c:dispUnitsLbl>
        </c:dispUnits>
      </c:valAx>
      <c:valAx>
        <c:axId val="541253024"/>
        <c:scaling>
          <c:orientation val="minMax"/>
        </c:scaling>
        <c:delete val="0"/>
        <c:axPos val="r"/>
        <c:numFmt formatCode="#,##0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541258928"/>
        <c:crosses val="max"/>
        <c:crossBetween val="midCat"/>
      </c:valAx>
      <c:valAx>
        <c:axId val="54125892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541253024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t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 b="0">
                <a:solidFill>
                  <a:schemeClr val="tx1">
                    <a:lumMod val="65000"/>
                    <a:lumOff val="35000"/>
                  </a:schemeClr>
                </a:solidFill>
              </a:rPr>
              <a:t>Podpora na</a:t>
            </a:r>
            <a:r>
              <a:rPr lang="cs-CZ" b="0" baseline="0">
                <a:solidFill>
                  <a:schemeClr val="tx1">
                    <a:lumMod val="65000"/>
                    <a:lumOff val="35000"/>
                  </a:schemeClr>
                </a:solidFill>
              </a:rPr>
              <a:t> obyvatele kraje</a:t>
            </a:r>
            <a:endParaRPr lang="cs-CZ" b="0">
              <a:solidFill>
                <a:schemeClr val="tx1">
                  <a:lumMod val="65000"/>
                  <a:lumOff val="35000"/>
                </a:schemeClr>
              </a:solidFill>
            </a:endParaRP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>
        <c:manualLayout>
          <c:layoutTarget val="inner"/>
          <c:xMode val="edge"/>
          <c:yMode val="edge"/>
          <c:x val="0.11443080632026549"/>
          <c:y val="0.18671136216966178"/>
          <c:w val="0.86640065806941136"/>
          <c:h val="0.5398193497482380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KrajePřehled!$C$98</c:f>
              <c:strCache>
                <c:ptCount val="1"/>
                <c:pt idx="0">
                  <c:v>Podpora na 100 000 obyvatel kraje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4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AA98-41FE-B5AA-A9D21AD9A985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C621-4204-97F3-F044CAD3F760}"/>
              </c:ext>
            </c:extLst>
          </c:dPt>
          <c:dPt>
            <c:idx val="7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5CCD-45EE-9967-7126427D05EE}"/>
              </c:ext>
            </c:extLst>
          </c:dPt>
          <c:dPt>
            <c:idx val="10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5CCD-45EE-9967-7126427D05EE}"/>
              </c:ext>
            </c:extLst>
          </c:dPt>
          <c:dPt>
            <c:idx val="12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8-C4DB-4B84-A3DF-B00F30391542}"/>
              </c:ext>
            </c:extLst>
          </c:dPt>
          <c:cat>
            <c:strRef>
              <c:f>KrajePřehled!$A$99:$A$111</c:f>
              <c:strCache>
                <c:ptCount val="13"/>
                <c:pt idx="0">
                  <c:v>Středočeský</c:v>
                </c:pt>
                <c:pt idx="1">
                  <c:v>Jihočeský</c:v>
                </c:pt>
                <c:pt idx="2">
                  <c:v>Plzeňský</c:v>
                </c:pt>
                <c:pt idx="3">
                  <c:v>Karlovarský</c:v>
                </c:pt>
                <c:pt idx="4">
                  <c:v>Ústecký</c:v>
                </c:pt>
                <c:pt idx="5">
                  <c:v>Liberecký</c:v>
                </c:pt>
                <c:pt idx="6">
                  <c:v>Královéhradecký</c:v>
                </c:pt>
                <c:pt idx="7">
                  <c:v>Pardubický</c:v>
                </c:pt>
                <c:pt idx="8">
                  <c:v>Vysočina</c:v>
                </c:pt>
                <c:pt idx="9">
                  <c:v>Jihomoravský</c:v>
                </c:pt>
                <c:pt idx="10">
                  <c:v>Olomoucký</c:v>
                </c:pt>
                <c:pt idx="11">
                  <c:v>Zlínský</c:v>
                </c:pt>
                <c:pt idx="12">
                  <c:v>Moravskoslezský</c:v>
                </c:pt>
              </c:strCache>
            </c:strRef>
          </c:cat>
          <c:val>
            <c:numRef>
              <c:f>KrajePřehled!$C$99:$C$111</c:f>
              <c:numCache>
                <c:formatCode>#\ ##0\ "Kč"</c:formatCode>
                <c:ptCount val="13"/>
                <c:pt idx="0">
                  <c:v>1142199986.838361</c:v>
                </c:pt>
                <c:pt idx="1">
                  <c:v>1239533991.6869209</c:v>
                </c:pt>
                <c:pt idx="2">
                  <c:v>1226736223.459753</c:v>
                </c:pt>
                <c:pt idx="3">
                  <c:v>982791555.51835358</c:v>
                </c:pt>
                <c:pt idx="4">
                  <c:v>870387217.24801505</c:v>
                </c:pt>
                <c:pt idx="5">
                  <c:v>1145278500.7205982</c:v>
                </c:pt>
                <c:pt idx="6">
                  <c:v>1469439315.2902703</c:v>
                </c:pt>
                <c:pt idx="7">
                  <c:v>1321853204.4789393</c:v>
                </c:pt>
                <c:pt idx="8">
                  <c:v>1576592987.6089571</c:v>
                </c:pt>
                <c:pt idx="9">
                  <c:v>985954241.47930193</c:v>
                </c:pt>
                <c:pt idx="10">
                  <c:v>1210785656.3951998</c:v>
                </c:pt>
                <c:pt idx="11">
                  <c:v>1078458846.2634809</c:v>
                </c:pt>
                <c:pt idx="12">
                  <c:v>1133507310.7234015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621-4204-97F3-F044CAD3F76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9"/>
        <c:axId val="714972632"/>
        <c:axId val="714971320"/>
      </c:barChart>
      <c:lineChart>
        <c:grouping val="standard"/>
        <c:varyColors val="0"/>
        <c:ser>
          <c:idx val="1"/>
          <c:order val="1"/>
          <c:tx>
            <c:strRef>
              <c:f>KrajePřehled!$D$98</c:f>
              <c:strCache>
                <c:ptCount val="1"/>
                <c:pt idx="0">
                  <c:v>Průměr krajů</c:v>
                </c:pt>
              </c:strCache>
            </c:strRef>
          </c:tx>
          <c:spPr>
            <a:ln w="34925" cap="sq">
              <a:solidFill>
                <a:srgbClr val="EA2E7A"/>
              </a:solidFill>
              <a:round/>
            </a:ln>
            <a:effectLst/>
          </c:spPr>
          <c:marker>
            <c:symbol val="none"/>
          </c:marker>
          <c:cat>
            <c:strRef>
              <c:f>KrajePřehled!$A$99:$A$111</c:f>
              <c:strCache>
                <c:ptCount val="13"/>
                <c:pt idx="0">
                  <c:v>Středočeský</c:v>
                </c:pt>
                <c:pt idx="1">
                  <c:v>Jihočeský</c:v>
                </c:pt>
                <c:pt idx="2">
                  <c:v>Plzeňský</c:v>
                </c:pt>
                <c:pt idx="3">
                  <c:v>Karlovarský</c:v>
                </c:pt>
                <c:pt idx="4">
                  <c:v>Ústecký</c:v>
                </c:pt>
                <c:pt idx="5">
                  <c:v>Liberecký</c:v>
                </c:pt>
                <c:pt idx="6">
                  <c:v>Královéhradecký</c:v>
                </c:pt>
                <c:pt idx="7">
                  <c:v>Pardubický</c:v>
                </c:pt>
                <c:pt idx="8">
                  <c:v>Vysočina</c:v>
                </c:pt>
                <c:pt idx="9">
                  <c:v>Jihomoravský</c:v>
                </c:pt>
                <c:pt idx="10">
                  <c:v>Olomoucký</c:v>
                </c:pt>
                <c:pt idx="11">
                  <c:v>Zlínský</c:v>
                </c:pt>
                <c:pt idx="12">
                  <c:v>Moravskoslezský</c:v>
                </c:pt>
              </c:strCache>
            </c:strRef>
          </c:cat>
          <c:val>
            <c:numRef>
              <c:f>KrajePřehled!$D$99:$D$111</c:f>
              <c:numCache>
                <c:formatCode>#\ ##0\ "Kč"</c:formatCode>
                <c:ptCount val="13"/>
                <c:pt idx="0">
                  <c:v>1158076015.9911253</c:v>
                </c:pt>
                <c:pt idx="1">
                  <c:v>1158076015.9911253</c:v>
                </c:pt>
                <c:pt idx="2">
                  <c:v>1158076015.9911253</c:v>
                </c:pt>
                <c:pt idx="3">
                  <c:v>1158076015.9911253</c:v>
                </c:pt>
                <c:pt idx="4">
                  <c:v>1158076015.9911253</c:v>
                </c:pt>
                <c:pt idx="5">
                  <c:v>1158076015.9911253</c:v>
                </c:pt>
                <c:pt idx="6">
                  <c:v>1158076015.9911253</c:v>
                </c:pt>
                <c:pt idx="7">
                  <c:v>1158076015.9911253</c:v>
                </c:pt>
                <c:pt idx="8">
                  <c:v>1158076015.9911253</c:v>
                </c:pt>
                <c:pt idx="9">
                  <c:v>1158076015.9911253</c:v>
                </c:pt>
                <c:pt idx="10">
                  <c:v>1158076015.9911253</c:v>
                </c:pt>
                <c:pt idx="11">
                  <c:v>1158076015.9911253</c:v>
                </c:pt>
                <c:pt idx="12">
                  <c:v>1158076015.9911253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C621-4204-97F3-F044CAD3F76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714972632"/>
        <c:axId val="714971320"/>
      </c:lineChart>
      <c:catAx>
        <c:axId val="7149726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714971320"/>
        <c:crosses val="autoZero"/>
        <c:auto val="1"/>
        <c:lblAlgn val="ctr"/>
        <c:lblOffset val="100"/>
        <c:noMultiLvlLbl val="0"/>
      </c:catAx>
      <c:valAx>
        <c:axId val="7149713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50000"/>
                </a:schemeClr>
              </a:solidFill>
              <a:prstDash val="sysDash"/>
              <a:round/>
            </a:ln>
            <a:effectLst/>
          </c:spPr>
        </c:majorGridlines>
        <c:numFmt formatCode="#\ ##0" sourceLinked="0"/>
        <c:majorTickMark val="none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714972632"/>
        <c:crosses val="autoZero"/>
        <c:crossBetween val="between"/>
        <c:dispUnits>
          <c:builtInUnit val="millions"/>
          <c:dispUnitsLbl>
            <c:layout>
              <c:manualLayout>
                <c:xMode val="edge"/>
                <c:yMode val="edge"/>
                <c:x val="1.1134490534763725E-2"/>
                <c:y val="0.25339240066423879"/>
              </c:manualLayout>
            </c:layout>
            <c:tx>
              <c:rich>
                <a:bodyPr rot="-5400000" spcFirstLastPara="1" vertOverflow="ellipsis" vert="horz" wrap="square" anchor="ctr" anchorCtr="1"/>
                <a:lstStyle/>
                <a:p>
                  <a:pPr>
                    <a:defRPr sz="1200" b="0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r>
                    <a:rPr lang="en-US" sz="1200" b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</a:rPr>
                    <a:t>Miliony</a:t>
                  </a:r>
                  <a:r>
                    <a:rPr lang="cs-CZ" sz="1200" b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</a:rPr>
                    <a:t> Kč (EFRR)</a:t>
                  </a:r>
                  <a:endParaRPr lang="en-US" sz="1200" b="0">
                    <a:solidFill>
                      <a:schemeClr val="tx1">
                        <a:lumMod val="65000"/>
                        <a:lumOff val="35000"/>
                      </a:schemeClr>
                    </a:solidFill>
                  </a:endParaRPr>
                </a:p>
              </c:rich>
            </c:tx>
            <c:spPr>
              <a:noFill/>
              <a:ln>
                <a:noFill/>
              </a:ln>
              <a:effectLst/>
            </c:spPr>
            <c:txPr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</c:dispUnitsLbl>
        </c:dispUnits>
      </c:valAx>
      <c:spPr>
        <a:noFill/>
        <a:ln>
          <a:noFill/>
        </a:ln>
        <a:effectLst/>
      </c:spPr>
    </c:plotArea>
    <c:legend>
      <c:legendPos val="t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C15ABAC-39B0-40F5-9669-FF9E5B9C1A43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812FCFAF-305D-4642-9A97-F78108111FAD}">
      <dgm:prSet custT="1"/>
      <dgm:spPr>
        <a:solidFill>
          <a:schemeClr val="accent1"/>
        </a:solidFill>
      </dgm:spPr>
      <dgm:t>
        <a:bodyPr/>
        <a:lstStyle/>
        <a:p>
          <a:pPr rtl="0"/>
          <a:r>
            <a:rPr lang="cs-CZ" sz="1800" b="1" dirty="0">
              <a:latin typeface="Arial" panose="020B0604020202020204" pitchFamily="34" charset="0"/>
              <a:cs typeface="Arial" panose="020B0604020202020204" pitchFamily="34" charset="0"/>
            </a:rPr>
            <a:t>7 operačních programů</a:t>
          </a:r>
          <a:endParaRPr lang="cs-CZ" sz="1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260DC2E-E94D-4D9B-BEE7-B6386011DFDF}" type="parTrans" cxnId="{DF004BD7-222E-4B4E-AFD6-6575F57F61DA}">
      <dgm:prSet/>
      <dgm:spPr/>
      <dgm:t>
        <a:bodyPr/>
        <a:lstStyle/>
        <a:p>
          <a:endParaRPr lang="cs-CZ"/>
        </a:p>
      </dgm:t>
    </dgm:pt>
    <dgm:pt modelId="{1069E774-1417-4082-B21A-643EB56E9CC6}" type="sibTrans" cxnId="{DF004BD7-222E-4B4E-AFD6-6575F57F61DA}">
      <dgm:prSet/>
      <dgm:spPr/>
      <dgm:t>
        <a:bodyPr/>
        <a:lstStyle/>
        <a:p>
          <a:endParaRPr lang="cs-CZ"/>
        </a:p>
      </dgm:t>
    </dgm:pt>
    <dgm:pt modelId="{9D52FBFF-2B9B-43E0-BBD7-BBEC054211CD}">
      <dgm:prSet custT="1"/>
      <dgm:spPr/>
      <dgm:t>
        <a:bodyPr/>
        <a:lstStyle/>
        <a:p>
          <a:pPr rtl="0"/>
          <a:r>
            <a:rPr lang="cs-CZ" sz="1800" b="1" dirty="0">
              <a:latin typeface="Arial" panose="020B0604020202020204" pitchFamily="34" charset="0"/>
              <a:cs typeface="Arial" panose="020B0604020202020204" pitchFamily="34" charset="0"/>
            </a:rPr>
            <a:t>Přeshraniční operační programy </a:t>
          </a:r>
          <a:endParaRPr lang="cs-CZ" sz="1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11273AA-13C0-4F94-BC51-7FFDA5D19D4E}" type="parTrans" cxnId="{70442D9C-8827-4454-90AF-5E9344B2DFF3}">
      <dgm:prSet/>
      <dgm:spPr/>
      <dgm:t>
        <a:bodyPr/>
        <a:lstStyle/>
        <a:p>
          <a:endParaRPr lang="cs-CZ"/>
        </a:p>
      </dgm:t>
    </dgm:pt>
    <dgm:pt modelId="{A7F4E5B5-A449-42ED-A68E-085D0B12888B}" type="sibTrans" cxnId="{70442D9C-8827-4454-90AF-5E9344B2DFF3}">
      <dgm:prSet/>
      <dgm:spPr/>
      <dgm:t>
        <a:bodyPr/>
        <a:lstStyle/>
        <a:p>
          <a:endParaRPr lang="cs-CZ"/>
        </a:p>
      </dgm:t>
    </dgm:pt>
    <dgm:pt modelId="{7816EABF-7AA4-4290-9B09-3C3E5C2B3EB1}" type="pres">
      <dgm:prSet presAssocID="{EC15ABAC-39B0-40F5-9669-FF9E5B9C1A43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cs-CZ"/>
        </a:p>
      </dgm:t>
    </dgm:pt>
    <dgm:pt modelId="{183AF3FE-DD19-4B1E-864E-07E0FD661C10}" type="pres">
      <dgm:prSet presAssocID="{812FCFAF-305D-4642-9A97-F78108111FAD}" presName="parentText" presStyleLbl="node1" presStyleIdx="0" presStyleCnt="2" custScaleY="51308" custLinFactY="-60931" custLinFactNeighborX="10606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3DBC9A35-A6C4-489C-9989-F3A50E769E3F}" type="pres">
      <dgm:prSet presAssocID="{1069E774-1417-4082-B21A-643EB56E9CC6}" presName="spacer" presStyleCnt="0"/>
      <dgm:spPr/>
    </dgm:pt>
    <dgm:pt modelId="{02C9FC45-1524-4261-AB72-58D69F5D8700}" type="pres">
      <dgm:prSet presAssocID="{9D52FBFF-2B9B-43E0-BBD7-BBEC054211CD}" presName="parentText" presStyleLbl="node1" presStyleIdx="1" presStyleCnt="2" custScaleY="50146" custLinFactY="52083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18C32F2B-3D17-4CD8-BF15-D973892A1324}" type="presOf" srcId="{9D52FBFF-2B9B-43E0-BBD7-BBEC054211CD}" destId="{02C9FC45-1524-4261-AB72-58D69F5D8700}" srcOrd="0" destOrd="0" presId="urn:microsoft.com/office/officeart/2005/8/layout/vList2"/>
    <dgm:cxn modelId="{30712A38-83E5-4216-A444-495275BFBCFE}" type="presOf" srcId="{EC15ABAC-39B0-40F5-9669-FF9E5B9C1A43}" destId="{7816EABF-7AA4-4290-9B09-3C3E5C2B3EB1}" srcOrd="0" destOrd="0" presId="urn:microsoft.com/office/officeart/2005/8/layout/vList2"/>
    <dgm:cxn modelId="{BD42EC73-3F7C-48B0-8608-5BBAAC6503AE}" type="presOf" srcId="{812FCFAF-305D-4642-9A97-F78108111FAD}" destId="{183AF3FE-DD19-4B1E-864E-07E0FD661C10}" srcOrd="0" destOrd="0" presId="urn:microsoft.com/office/officeart/2005/8/layout/vList2"/>
    <dgm:cxn modelId="{70442D9C-8827-4454-90AF-5E9344B2DFF3}" srcId="{EC15ABAC-39B0-40F5-9669-FF9E5B9C1A43}" destId="{9D52FBFF-2B9B-43E0-BBD7-BBEC054211CD}" srcOrd="1" destOrd="0" parTransId="{211273AA-13C0-4F94-BC51-7FFDA5D19D4E}" sibTransId="{A7F4E5B5-A449-42ED-A68E-085D0B12888B}"/>
    <dgm:cxn modelId="{DF004BD7-222E-4B4E-AFD6-6575F57F61DA}" srcId="{EC15ABAC-39B0-40F5-9669-FF9E5B9C1A43}" destId="{812FCFAF-305D-4642-9A97-F78108111FAD}" srcOrd="0" destOrd="0" parTransId="{1260DC2E-E94D-4D9B-BEE7-B6386011DFDF}" sibTransId="{1069E774-1417-4082-B21A-643EB56E9CC6}"/>
    <dgm:cxn modelId="{16B843E8-2CE4-44EF-ABE1-DF765FFDCFFE}" type="presParOf" srcId="{7816EABF-7AA4-4290-9B09-3C3E5C2B3EB1}" destId="{183AF3FE-DD19-4B1E-864E-07E0FD661C10}" srcOrd="0" destOrd="0" presId="urn:microsoft.com/office/officeart/2005/8/layout/vList2"/>
    <dgm:cxn modelId="{0530C38B-218E-4A0B-A6D8-A665F8C731B8}" type="presParOf" srcId="{7816EABF-7AA4-4290-9B09-3C3E5C2B3EB1}" destId="{3DBC9A35-A6C4-489C-9989-F3A50E769E3F}" srcOrd="1" destOrd="0" presId="urn:microsoft.com/office/officeart/2005/8/layout/vList2"/>
    <dgm:cxn modelId="{875D999B-9566-44B0-B0D4-EE6354985C87}" type="presParOf" srcId="{7816EABF-7AA4-4290-9B09-3C3E5C2B3EB1}" destId="{02C9FC45-1524-4261-AB72-58D69F5D8700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83AF3FE-DD19-4B1E-864E-07E0FD661C10}">
      <dsp:nvSpPr>
        <dsp:cNvPr id="0" name=""/>
        <dsp:cNvSpPr/>
      </dsp:nvSpPr>
      <dsp:spPr>
        <a:xfrm>
          <a:off x="0" y="283801"/>
          <a:ext cx="7543800" cy="624315"/>
        </a:xfrm>
        <a:prstGeom prst="roundRect">
          <a:avLst/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800" b="1" kern="1200" dirty="0">
              <a:latin typeface="Arial" panose="020B0604020202020204" pitchFamily="34" charset="0"/>
              <a:cs typeface="Arial" panose="020B0604020202020204" pitchFamily="34" charset="0"/>
            </a:rPr>
            <a:t>7 operačních programů</a:t>
          </a:r>
          <a:endParaRPr lang="cs-CZ" sz="1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0477" y="314278"/>
        <a:ext cx="7482846" cy="563361"/>
      </dsp:txXfrm>
    </dsp:sp>
    <dsp:sp modelId="{02C9FC45-1524-4261-AB72-58D69F5D8700}">
      <dsp:nvSpPr>
        <dsp:cNvPr id="0" name=""/>
        <dsp:cNvSpPr/>
      </dsp:nvSpPr>
      <dsp:spPr>
        <a:xfrm>
          <a:off x="0" y="2844871"/>
          <a:ext cx="7543800" cy="61017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800" b="1" kern="1200" dirty="0">
              <a:latin typeface="Arial" panose="020B0604020202020204" pitchFamily="34" charset="0"/>
              <a:cs typeface="Arial" panose="020B0604020202020204" pitchFamily="34" charset="0"/>
            </a:rPr>
            <a:t>Přeshraniční operační programy </a:t>
          </a:r>
          <a:endParaRPr lang="cs-CZ" sz="1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9786" y="2874657"/>
        <a:ext cx="7484228" cy="55060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0.97957</cdr:x>
      <cdr:y>0.34223</cdr:y>
    </cdr:from>
    <cdr:to>
      <cdr:x>0.99764</cdr:x>
      <cdr:y>0.75256</cdr:y>
    </cdr:to>
    <cdr:sp macro="" textlink="">
      <cdr:nvSpPr>
        <cdr:cNvPr id="2" name="TextovéPole 1"/>
        <cdr:cNvSpPr txBox="1"/>
      </cdr:nvSpPr>
      <cdr:spPr>
        <a:xfrm xmlns:a="http://schemas.openxmlformats.org/drawingml/2006/main">
          <a:off x="7905772" y="1294303"/>
          <a:ext cx="145838" cy="155185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vert="vert270" wrap="square" rtlCol="0" anchor="ctr" anchorCtr="1"/>
        <a:lstStyle xmlns:a="http://schemas.openxmlformats.org/drawingml/2006/main"/>
        <a:p xmlns:a="http://schemas.openxmlformats.org/drawingml/2006/main">
          <a:r>
            <a:rPr lang="cs-CZ" sz="1200" dirty="0">
              <a:solidFill>
                <a:schemeClr val="tx1">
                  <a:lumMod val="65000"/>
                  <a:lumOff val="35000"/>
                </a:schemeClr>
              </a:solidFill>
            </a:rPr>
            <a:t>Projekty</a:t>
          </a:r>
          <a:endParaRPr lang="cs-CZ" sz="1100" dirty="0">
            <a:solidFill>
              <a:schemeClr val="tx1">
                <a:lumMod val="65000"/>
                <a:lumOff val="35000"/>
              </a:schemeClr>
            </a:solidFill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>
            <a:extLst>
              <a:ext uri="{FF2B5EF4-FFF2-40B4-BE49-F238E27FC236}">
                <a16:creationId xmlns:a16="http://schemas.microsoft.com/office/drawing/2014/main" id="{DA828EF0-7CBA-D14D-8B93-4AEC502D1E0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160A80E7-8FBD-DD48-987B-63C5EE2A5E1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4856ED-4A75-E14F-82F9-3E3A8AD014FD}" type="datetimeFigureOut">
              <a:rPr lang="cs-CZ" smtClean="0"/>
              <a:t>17.09.2020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41A00D05-E443-ED44-AA5F-6BE26237537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14666CAB-A58F-8B4D-9AF9-5F2D5B23779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DCA9EE-A766-5048-BAAD-80864286853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435321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61D0AC-43AB-41D4-86E8-17FEADBDF08C}" type="datetimeFigureOut">
              <a:rPr lang="cs-CZ" smtClean="0"/>
              <a:t>17.09.2020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8AEC34-F7C9-4DC8-A740-BE07CA30570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33121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Data z MS2014+ k 1.8.2020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AEC34-F7C9-4DC8-A740-BE07CA305709}" type="slidenum">
              <a:rPr lang="cs-CZ" smtClean="0"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735491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z MS2014+ k 1.8.2020.</a:t>
            </a:r>
          </a:p>
          <a:p>
            <a:r>
              <a:rPr lang="cs-CZ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Pouze projekty s jedním krajem realizace.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AEC34-F7C9-4DC8-A740-BE07CA305709}" type="slidenum">
              <a:rPr lang="cs-CZ" smtClean="0"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744048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AEC34-F7C9-4DC8-A740-BE07CA305709}" type="slidenum">
              <a:rPr lang="cs-CZ" smtClean="0"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7093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AEC34-F7C9-4DC8-A740-BE07CA305709}" type="slidenum">
              <a:rPr lang="cs-CZ" smtClean="0"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0717311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4421117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8AEC34-F7C9-4DC8-A740-BE07CA305709}" type="slidenum">
              <a:rPr lang="cs-CZ" smtClean="0"/>
              <a:t>36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7028478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8AEC34-F7C9-4DC8-A740-BE07CA305709}" type="slidenum">
              <a:rPr lang="cs-CZ" smtClean="0"/>
              <a:t>38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3986330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8AEC34-F7C9-4DC8-A740-BE07CA305709}" type="slidenum">
              <a:rPr lang="cs-CZ" smtClean="0"/>
              <a:t>50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4981479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8AEC34-F7C9-4DC8-A740-BE07CA305709}" type="slidenum">
              <a:rPr lang="cs-CZ" smtClean="0"/>
              <a:t>51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9380378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AEC34-F7C9-4DC8-A740-BE07CA305709}" type="slidenum">
              <a:rPr lang="cs-CZ" smtClean="0"/>
              <a:t>59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984954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7081806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8AEC34-F7C9-4DC8-A740-BE07CA305709}" type="slidenum">
              <a:rPr lang="cs-CZ" smtClean="0"/>
              <a:t>74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3204912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AEC34-F7C9-4DC8-A740-BE07CA305709}" type="slidenum">
              <a:rPr lang="cs-CZ" smtClean="0"/>
              <a:t>75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61973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783972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b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7B7CA9-27A4-4243-830C-2C89B6E46066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834200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b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7B7CA9-27A4-4243-830C-2C89B6E46066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84865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7B7CA9-27A4-4243-830C-2C89B6E46066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593637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sz="1200" b="1" i="0" kern="1200" baseline="0" dirty="0">
              <a:solidFill>
                <a:srgbClr val="FF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2295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758A3C-3B05-48C5-9A81-9ECA945227A4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2295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cs-CZ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96966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sz="1200" b="1" i="0" kern="1200" baseline="0" dirty="0">
              <a:solidFill>
                <a:srgbClr val="FF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758A3C-3B05-48C5-9A81-9ECA945227A4}" type="slidenum">
              <a:rPr lang="cs-CZ" smtClean="0"/>
              <a:t>10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071709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AEC34-F7C9-4DC8-A740-BE07CA305709}" type="slidenum">
              <a:rPr lang="cs-CZ" smtClean="0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887795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D71B8"/>
              </a:buClr>
              <a:buSzPts val="2800"/>
              <a:buFont typeface="Arial"/>
              <a:buNone/>
              <a:defRPr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cs-CZ"/>
              <a:t>Kliknutím lze upravit styl.</a:t>
            </a:r>
            <a:endParaRPr/>
          </a:p>
        </p:txBody>
      </p:sp>
      <p:sp>
        <p:nvSpPr>
          <p:cNvPr id="26" name="Google Shape;26;p3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38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D71B8"/>
              </a:buClr>
              <a:buSzPts val="1500"/>
              <a:buFont typeface="Arial"/>
              <a:buChar char="•"/>
              <a:defRPr b="0">
                <a:solidFill>
                  <a:srgbClr val="4C4C4C"/>
                </a:solidFill>
              </a:defRPr>
            </a:lvl1pPr>
            <a:lvl2pPr marL="914400" lvl="1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2pPr>
            <a:lvl3pPr marL="1371600" lvl="2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3pPr>
            <a:lvl4pPr marL="1828800" lvl="3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4pPr>
            <a:lvl5pPr marL="2286000" lvl="4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7" name="Google Shape;27;p3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D09803C-109F-484A-83D6-FFACFBED6390}" type="datetimeFigureOut">
              <a:rPr lang="cs-CZ" smtClean="0"/>
              <a:pPr/>
              <a:t>17.09.2020</a:t>
            </a:fld>
            <a:endParaRPr lang="cs-CZ"/>
          </a:p>
        </p:txBody>
      </p:sp>
      <p:sp>
        <p:nvSpPr>
          <p:cNvPr id="28" name="Google Shape;28;p3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cs-CZ"/>
          </a:p>
        </p:txBody>
      </p:sp>
      <p:sp>
        <p:nvSpPr>
          <p:cNvPr id="29" name="Google Shape;29;p3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FDE5F6C0-4E17-4BB5-911A-51F62883F08C}" type="slidenum">
              <a:rPr lang="cs-CZ" smtClean="0"/>
              <a:pPr/>
              <a:t>‹#›</a:t>
            </a:fld>
            <a:endParaRPr lang="cs-CZ"/>
          </a:p>
        </p:txBody>
      </p:sp>
      <p:pic>
        <p:nvPicPr>
          <p:cNvPr id="30" name="Google Shape;30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309100" y="5973175"/>
            <a:ext cx="4525800" cy="11314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32313565"/>
      </p:ext>
    </p:extLst>
  </p:cSld>
  <p:clrMapOvr>
    <a:masterClrMapping/>
  </p:clrMapOvr>
  <p:transition spd="slow">
    <p:push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rázek s titulkem" type="picTx">
  <p:cSld name="Obrázek s titulkem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2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D71B8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cs-CZ"/>
              <a:t>Kliknutím lze upravit styl.</a:t>
            </a:r>
            <a:endParaRPr/>
          </a:p>
        </p:txBody>
      </p:sp>
      <p:sp>
        <p:nvSpPr>
          <p:cNvPr id="86" name="Google Shape;86;p12"/>
          <p:cNvSpPr>
            <a:spLocks noGrp="1"/>
          </p:cNvSpPr>
          <p:nvPr>
            <p:ph type="pic" idx="2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D71B8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D71B8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D71B8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D71B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D71B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cs-CZ"/>
              <a:t>Kliknutím na ikonu přidáte obrázek.</a:t>
            </a:r>
            <a:endParaRPr/>
          </a:p>
        </p:txBody>
      </p:sp>
      <p:sp>
        <p:nvSpPr>
          <p:cNvPr id="87" name="Google Shape;87;p12"/>
          <p:cNvSpPr txBox="1">
            <a:spLocks noGrp="1"/>
          </p:cNvSpPr>
          <p:nvPr>
            <p:ph type="body" idx="1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4C4C4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88" name="Google Shape;88;p12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D09803C-109F-484A-83D6-FFACFBED6390}" type="datetimeFigureOut">
              <a:rPr lang="cs-CZ" smtClean="0"/>
              <a:pPr/>
              <a:t>17.09.2020</a:t>
            </a:fld>
            <a:endParaRPr lang="cs-CZ"/>
          </a:p>
        </p:txBody>
      </p:sp>
      <p:sp>
        <p:nvSpPr>
          <p:cNvPr id="89" name="Google Shape;89;p12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cs-CZ"/>
          </a:p>
        </p:txBody>
      </p:sp>
      <p:sp>
        <p:nvSpPr>
          <p:cNvPr id="90" name="Google Shape;90;p12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FDE5F6C0-4E17-4BB5-911A-51F62883F08C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95865357"/>
      </p:ext>
    </p:extLst>
  </p:cSld>
  <p:clrMapOvr>
    <a:masterClrMapping/>
  </p:clrMapOvr>
  <p:transition spd="slow">
    <p:push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dpis a svislý text" type="vertTx">
  <p:cSld name="Nadpis a svislý text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3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D71B8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cs-CZ"/>
              <a:t>Kliknutím lze upravit styl.</a:t>
            </a:r>
            <a:endParaRPr/>
          </a:p>
        </p:txBody>
      </p:sp>
      <p:sp>
        <p:nvSpPr>
          <p:cNvPr id="93" name="Google Shape;93;p13"/>
          <p:cNvSpPr txBox="1">
            <a:spLocks noGrp="1"/>
          </p:cNvSpPr>
          <p:nvPr>
            <p:ph type="body" idx="1"/>
          </p:nvPr>
        </p:nvSpPr>
        <p:spPr>
          <a:xfrm rot="5400000">
            <a:off x="2396331" y="57944"/>
            <a:ext cx="4351338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2385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1pPr>
            <a:lvl2pPr marL="914400" lvl="1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2pPr>
            <a:lvl3pPr marL="1371600" lvl="2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3pPr>
            <a:lvl4pPr marL="1828800" lvl="3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4pPr>
            <a:lvl5pPr marL="2286000" lvl="4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94" name="Google Shape;94;p13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D09803C-109F-484A-83D6-FFACFBED6390}" type="datetimeFigureOut">
              <a:rPr lang="cs-CZ" smtClean="0"/>
              <a:t>17.09.2020</a:t>
            </a:fld>
            <a:endParaRPr lang="cs-CZ"/>
          </a:p>
        </p:txBody>
      </p:sp>
      <p:sp>
        <p:nvSpPr>
          <p:cNvPr id="95" name="Google Shape;95;p13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cs-CZ"/>
          </a:p>
        </p:txBody>
      </p:sp>
      <p:sp>
        <p:nvSpPr>
          <p:cNvPr id="96" name="Google Shape;96;p13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FDE5F6C0-4E17-4BB5-911A-51F62883F08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61163595"/>
      </p:ext>
    </p:extLst>
  </p:cSld>
  <p:clrMapOvr>
    <a:masterClrMapping/>
  </p:clrMapOvr>
  <p:transition spd="slow">
    <p:push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vislý nadpis a text" type="vertTitleAndTx">
  <p:cSld name="Svislý nadpis a text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4"/>
          <p:cNvSpPr txBox="1">
            <a:spLocks noGrp="1"/>
          </p:cNvSpPr>
          <p:nvPr>
            <p:ph type="title"/>
          </p:nvPr>
        </p:nvSpPr>
        <p:spPr>
          <a:xfrm rot="5400000">
            <a:off x="4623593" y="2285206"/>
            <a:ext cx="5811838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D71B8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cs-CZ"/>
              <a:t>Kliknutím lze upravit styl.</a:t>
            </a:r>
            <a:endParaRPr/>
          </a:p>
        </p:txBody>
      </p:sp>
      <p:sp>
        <p:nvSpPr>
          <p:cNvPr id="99" name="Google Shape;99;p14"/>
          <p:cNvSpPr txBox="1">
            <a:spLocks noGrp="1"/>
          </p:cNvSpPr>
          <p:nvPr>
            <p:ph type="body" idx="1"/>
          </p:nvPr>
        </p:nvSpPr>
        <p:spPr>
          <a:xfrm rot="5400000">
            <a:off x="623093" y="370681"/>
            <a:ext cx="5811838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2385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1pPr>
            <a:lvl2pPr marL="914400" lvl="1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2pPr>
            <a:lvl3pPr marL="1371600" lvl="2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3pPr>
            <a:lvl4pPr marL="1828800" lvl="3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4pPr>
            <a:lvl5pPr marL="2286000" lvl="4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00" name="Google Shape;100;p14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D09803C-109F-484A-83D6-FFACFBED6390}" type="datetimeFigureOut">
              <a:rPr lang="cs-CZ" smtClean="0"/>
              <a:t>17.09.2020</a:t>
            </a:fld>
            <a:endParaRPr lang="cs-CZ"/>
          </a:p>
        </p:txBody>
      </p:sp>
      <p:sp>
        <p:nvSpPr>
          <p:cNvPr id="101" name="Google Shape;101;p14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cs-CZ"/>
          </a:p>
        </p:txBody>
      </p:sp>
      <p:sp>
        <p:nvSpPr>
          <p:cNvPr id="102" name="Google Shape;102;p14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FDE5F6C0-4E17-4BB5-911A-51F62883F08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628086"/>
      </p:ext>
    </p:extLst>
  </p:cSld>
  <p:clrMapOvr>
    <a:masterClrMapping/>
  </p:clrMapOvr>
  <p:transition spd="slow">
    <p:push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Úvodní snímek" type="title">
  <p:cSld name="Úvodní snímek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2"/>
          <p:cNvSpPr txBox="1">
            <a:spLocks noGrp="1"/>
          </p:cNvSpPr>
          <p:nvPr>
            <p:ph type="ctrTitle"/>
          </p:nvPr>
        </p:nvSpPr>
        <p:spPr>
          <a:xfrm>
            <a:off x="685800" y="2696902"/>
            <a:ext cx="7772400" cy="14612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D71B8"/>
              </a:buClr>
              <a:buSzPts val="5000"/>
              <a:buFont typeface="Arial"/>
              <a:buNone/>
              <a:defRPr sz="5000">
                <a:solidFill>
                  <a:srgbClr val="1D71B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subTitle" idx="1"/>
          </p:nvPr>
        </p:nvSpPr>
        <p:spPr>
          <a:xfrm>
            <a:off x="1143000" y="4317356"/>
            <a:ext cx="6858000" cy="940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000"/>
              <a:buNone/>
              <a:defRPr sz="3000">
                <a:solidFill>
                  <a:srgbClr val="4C4C4C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2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pic>
        <p:nvPicPr>
          <p:cNvPr id="22" name="Google Shape;22;p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634918" y="6079792"/>
            <a:ext cx="3874162" cy="87194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23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75948" y="420525"/>
            <a:ext cx="2392102" cy="239210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03696453"/>
      </p:ext>
    </p:extLst>
  </p:cSld>
  <p:clrMapOvr>
    <a:masterClrMapping/>
  </p:clrMapOvr>
  <p:transition spd="slow">
    <p:push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D71B8"/>
              </a:buClr>
              <a:buSzPts val="2800"/>
              <a:buFont typeface="Arial"/>
              <a:buNone/>
              <a:defRPr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3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38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D71B8"/>
              </a:buClr>
              <a:buSzPts val="1500"/>
              <a:buFont typeface="Arial"/>
              <a:buChar char="•"/>
              <a:defRPr b="0">
                <a:solidFill>
                  <a:srgbClr val="4C4C4C"/>
                </a:solidFill>
              </a:defRPr>
            </a:lvl1pPr>
            <a:lvl2pPr marL="914400" lvl="1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2pPr>
            <a:lvl3pPr marL="1371600" lvl="2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3pPr>
            <a:lvl4pPr marL="1828800" lvl="3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4pPr>
            <a:lvl5pPr marL="2286000" lvl="4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" name="Google Shape;27;p3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3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3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pic>
        <p:nvPicPr>
          <p:cNvPr id="30" name="Google Shape;30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309100" y="5973175"/>
            <a:ext cx="4525800" cy="11314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30103039"/>
      </p:ext>
    </p:extLst>
  </p:cSld>
  <p:clrMapOvr>
    <a:masterClrMapping/>
  </p:clrMapOvr>
  <p:transition spd="slow">
    <p:push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Úvodní snímek">
  <p:cSld name="1_Úvodní snímek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4"/>
          <p:cNvSpPr txBox="1">
            <a:spLocks noGrp="1"/>
          </p:cNvSpPr>
          <p:nvPr>
            <p:ph type="ctrTitle"/>
          </p:nvPr>
        </p:nvSpPr>
        <p:spPr>
          <a:xfrm>
            <a:off x="685800" y="2696902"/>
            <a:ext cx="7772400" cy="14612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D71B8"/>
              </a:buClr>
              <a:buSzPts val="5000"/>
              <a:buFont typeface="Arial"/>
              <a:buNone/>
              <a:defRPr sz="5000">
                <a:solidFill>
                  <a:srgbClr val="1D71B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4"/>
          <p:cNvSpPr txBox="1">
            <a:spLocks noGrp="1"/>
          </p:cNvSpPr>
          <p:nvPr>
            <p:ph type="subTitle" idx="1"/>
          </p:nvPr>
        </p:nvSpPr>
        <p:spPr>
          <a:xfrm>
            <a:off x="1143000" y="4317356"/>
            <a:ext cx="6858000" cy="940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000"/>
              <a:buNone/>
              <a:defRPr sz="3000">
                <a:solidFill>
                  <a:srgbClr val="4C4C4C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34" name="Google Shape;34;p4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4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4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pic>
        <p:nvPicPr>
          <p:cNvPr id="37" name="Google Shape;37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309100" y="5973175"/>
            <a:ext cx="4525800" cy="11314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68336883"/>
      </p:ext>
    </p:extLst>
  </p:cSld>
  <p:clrMapOvr>
    <a:masterClrMapping/>
  </p:clrMapOvr>
  <p:transition spd="slow">
    <p:push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Úvodní snímek">
  <p:cSld name="2_Úvodní snímek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5"/>
          <p:cNvSpPr txBox="1">
            <a:spLocks noGrp="1"/>
          </p:cNvSpPr>
          <p:nvPr>
            <p:ph type="ctrTitle"/>
          </p:nvPr>
        </p:nvSpPr>
        <p:spPr>
          <a:xfrm>
            <a:off x="685799" y="695469"/>
            <a:ext cx="7772400" cy="14612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D71B8"/>
              </a:buClr>
              <a:buSzPts val="5000"/>
              <a:buFont typeface="Arial"/>
              <a:buNone/>
              <a:defRPr sz="5000" b="1">
                <a:solidFill>
                  <a:srgbClr val="1D71B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5"/>
          <p:cNvSpPr txBox="1">
            <a:spLocks noGrp="1"/>
          </p:cNvSpPr>
          <p:nvPr>
            <p:ph type="subTitle" idx="1"/>
          </p:nvPr>
        </p:nvSpPr>
        <p:spPr>
          <a:xfrm>
            <a:off x="1142998" y="2317521"/>
            <a:ext cx="6858000" cy="15489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500"/>
              <a:buNone/>
              <a:defRPr sz="1500">
                <a:solidFill>
                  <a:srgbClr val="4C4C4C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1" name="Google Shape;41;p5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5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5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pic>
        <p:nvPicPr>
          <p:cNvPr id="44" name="Google Shape;44;p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634918" y="6056642"/>
            <a:ext cx="3874162" cy="871942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45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75948" y="3591538"/>
            <a:ext cx="2392102" cy="239210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95464075"/>
      </p:ext>
    </p:extLst>
  </p:cSld>
  <p:clrMapOvr>
    <a:masterClrMapping/>
  </p:clrMapOvr>
  <p:transition spd="slow">
    <p:push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Záhlaví části" type="secHead">
  <p:cSld name="Záhlaví části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6"/>
          <p:cNvSpPr txBox="1"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D71B8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6"/>
          <p:cNvSpPr txBox="1"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>
                <a:solidFill>
                  <a:srgbClr val="4C4C4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49" name="Google Shape;49;p6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4C4C4C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6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4C4C4C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6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9236412"/>
      </p:ext>
    </p:extLst>
  </p:cSld>
  <p:clrMapOvr>
    <a:masterClrMapping/>
  </p:clrMapOvr>
  <p:transition spd="slow">
    <p:push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va obsahy" type="twoObj">
  <p:cSld name="Dva obsah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7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D71B8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7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2385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1pPr>
            <a:lvl2pPr marL="914400" lvl="1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2pPr>
            <a:lvl3pPr marL="1371600" lvl="2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3pPr>
            <a:lvl4pPr marL="1828800" lvl="3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4pPr>
            <a:lvl5pPr marL="2286000" lvl="4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5" name="Google Shape;55;p7"/>
          <p:cNvSpPr txBox="1">
            <a:spLocks noGrp="1"/>
          </p:cNvSpPr>
          <p:nvPr>
            <p:ph type="body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2385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1pPr>
            <a:lvl2pPr marL="914400" lvl="1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2pPr>
            <a:lvl3pPr marL="1371600" lvl="2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3pPr>
            <a:lvl4pPr marL="1828800" lvl="3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4pPr>
            <a:lvl5pPr marL="2286000" lvl="4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6" name="Google Shape;56;p7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4C4C4C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7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4C4C4C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7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27859732"/>
      </p:ext>
    </p:extLst>
  </p:cSld>
  <p:clrMapOvr>
    <a:masterClrMapping/>
  </p:clrMapOvr>
  <p:transition spd="slow">
    <p:push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orovnání" type="twoTxTwoObj">
  <p:cSld name="Porovnání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8"/>
          <p:cNvSpPr txBox="1"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D71B8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8"/>
          <p:cNvSpPr txBox="1"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1">
                <a:solidFill>
                  <a:srgbClr val="4C4C4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2" name="Google Shape;62;p8"/>
          <p:cNvSpPr txBox="1">
            <a:spLocks noGrp="1"/>
          </p:cNvSpPr>
          <p:nvPr>
            <p:ph type="body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2385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1pPr>
            <a:lvl2pPr marL="914400" lvl="1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2pPr>
            <a:lvl3pPr marL="1371600" lvl="2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3pPr>
            <a:lvl4pPr marL="1828800" lvl="3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4pPr>
            <a:lvl5pPr marL="2286000" lvl="4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3" name="Google Shape;63;p8"/>
          <p:cNvSpPr txBox="1">
            <a:spLocks noGrp="1"/>
          </p:cNvSpPr>
          <p:nvPr>
            <p:ph type="body" idx="3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1">
                <a:solidFill>
                  <a:srgbClr val="4C4C4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4" name="Google Shape;64;p8"/>
          <p:cNvSpPr txBox="1">
            <a:spLocks noGrp="1"/>
          </p:cNvSpPr>
          <p:nvPr>
            <p:ph type="body" idx="4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2385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1pPr>
            <a:lvl2pPr marL="914400" lvl="1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2pPr>
            <a:lvl3pPr marL="1371600" lvl="2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3pPr>
            <a:lvl4pPr marL="1828800" lvl="3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4pPr>
            <a:lvl5pPr marL="2286000" lvl="4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5" name="Google Shape;65;p8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4C4C4C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8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4C4C4C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8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83164560"/>
      </p:ext>
    </p:extLst>
  </p:cSld>
  <p:clrMapOvr>
    <a:masterClrMapping/>
  </p:clrMapOvr>
  <p:transition spd="slow">
    <p:push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Úvodní snímek">
  <p:cSld name="1_Úvodní snímek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4"/>
          <p:cNvSpPr txBox="1">
            <a:spLocks noGrp="1"/>
          </p:cNvSpPr>
          <p:nvPr>
            <p:ph type="ctrTitle"/>
          </p:nvPr>
        </p:nvSpPr>
        <p:spPr>
          <a:xfrm>
            <a:off x="685800" y="2696902"/>
            <a:ext cx="7772400" cy="14612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D71B8"/>
              </a:buClr>
              <a:buSzPts val="5000"/>
              <a:buFont typeface="Arial"/>
              <a:buNone/>
              <a:defRPr sz="5000">
                <a:solidFill>
                  <a:srgbClr val="1D71B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cs-CZ"/>
              <a:t>Kliknutím lze upravit styl.</a:t>
            </a:r>
            <a:endParaRPr/>
          </a:p>
        </p:txBody>
      </p:sp>
      <p:sp>
        <p:nvSpPr>
          <p:cNvPr id="33" name="Google Shape;33;p4"/>
          <p:cNvSpPr txBox="1">
            <a:spLocks noGrp="1"/>
          </p:cNvSpPr>
          <p:nvPr>
            <p:ph type="subTitle" idx="1"/>
          </p:nvPr>
        </p:nvSpPr>
        <p:spPr>
          <a:xfrm>
            <a:off x="1143000" y="4317356"/>
            <a:ext cx="6858000" cy="940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000"/>
              <a:buNone/>
              <a:defRPr sz="3000">
                <a:solidFill>
                  <a:srgbClr val="4C4C4C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/>
          </a:p>
        </p:txBody>
      </p:sp>
      <p:sp>
        <p:nvSpPr>
          <p:cNvPr id="34" name="Google Shape;34;p4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D09803C-109F-484A-83D6-FFACFBED6390}" type="datetimeFigureOut">
              <a:rPr lang="cs-CZ" smtClean="0"/>
              <a:pPr/>
              <a:t>17.09.2020</a:t>
            </a:fld>
            <a:endParaRPr lang="cs-CZ"/>
          </a:p>
        </p:txBody>
      </p:sp>
      <p:sp>
        <p:nvSpPr>
          <p:cNvPr id="35" name="Google Shape;35;p4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cs-CZ"/>
          </a:p>
        </p:txBody>
      </p:sp>
      <p:sp>
        <p:nvSpPr>
          <p:cNvPr id="36" name="Google Shape;36;p4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FDE5F6C0-4E17-4BB5-911A-51F62883F08C}" type="slidenum">
              <a:rPr lang="cs-CZ" smtClean="0"/>
              <a:pPr/>
              <a:t>‹#›</a:t>
            </a:fld>
            <a:endParaRPr lang="cs-CZ"/>
          </a:p>
        </p:txBody>
      </p:sp>
      <p:pic>
        <p:nvPicPr>
          <p:cNvPr id="37" name="Google Shape;37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309100" y="5973175"/>
            <a:ext cx="4525800" cy="11314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89900743"/>
      </p:ext>
    </p:extLst>
  </p:cSld>
  <p:clrMapOvr>
    <a:masterClrMapping/>
  </p:clrMapOvr>
  <p:transition spd="slow">
    <p:push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Jenom nadpis" type="titleOnly">
  <p:cSld name="Jenom nadpis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9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D71B8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9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4C4C4C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9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4C4C4C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9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25571885"/>
      </p:ext>
    </p:extLst>
  </p:cSld>
  <p:clrMapOvr>
    <a:masterClrMapping/>
  </p:clrMapOvr>
  <p:transition spd="slow">
    <p:push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ázdný" type="blank">
  <p:cSld name="Prázdný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0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0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0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27453549"/>
      </p:ext>
    </p:extLst>
  </p:cSld>
  <p:clrMapOvr>
    <a:masterClrMapping/>
  </p:clrMapOvr>
  <p:transition spd="slow">
    <p:push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sah s titulkem" type="objTx">
  <p:cSld name="Obsah s titulkem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1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D71B8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1"/>
          <p:cNvSpPr txBox="1">
            <a:spLocks noGrp="1"/>
          </p:cNvSpPr>
          <p:nvPr>
            <p:ph type="body"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200"/>
              <a:buChar char="•"/>
              <a:defRPr sz="3200">
                <a:solidFill>
                  <a:srgbClr val="4C4C4C"/>
                </a:solidFill>
              </a:defRPr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800"/>
              <a:buChar char="•"/>
              <a:defRPr sz="2800">
                <a:solidFill>
                  <a:srgbClr val="4C4C4C"/>
                </a:solidFill>
              </a:defRPr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 sz="2400">
                <a:solidFill>
                  <a:srgbClr val="4C4C4C"/>
                </a:solidFill>
              </a:defRPr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  <a:defRPr sz="2000">
                <a:solidFill>
                  <a:srgbClr val="4C4C4C"/>
                </a:solidFill>
              </a:defRPr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  <a:defRPr sz="2000">
                <a:solidFill>
                  <a:srgbClr val="4C4C4C"/>
                </a:solidFill>
              </a:defRPr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80" name="Google Shape;80;p11"/>
          <p:cNvSpPr txBox="1">
            <a:spLocks noGrp="1"/>
          </p:cNvSpPr>
          <p:nvPr>
            <p:ph type="body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4C4C4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1" name="Google Shape;81;p11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4C4C4C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1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4C4C4C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1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20494785"/>
      </p:ext>
    </p:extLst>
  </p:cSld>
  <p:clrMapOvr>
    <a:masterClrMapping/>
  </p:clrMapOvr>
  <p:transition spd="slow">
    <p:push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rázek s titulkem" type="picTx">
  <p:cSld name="Obrázek s titulkem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2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D71B8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12"/>
          <p:cNvSpPr>
            <a:spLocks noGrp="1"/>
          </p:cNvSpPr>
          <p:nvPr>
            <p:ph type="pic" idx="2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D71B8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D71B8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D71B8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D71B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D71B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7" name="Google Shape;87;p12"/>
          <p:cNvSpPr txBox="1">
            <a:spLocks noGrp="1"/>
          </p:cNvSpPr>
          <p:nvPr>
            <p:ph type="body" idx="1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4C4C4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8" name="Google Shape;88;p12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12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12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40486721"/>
      </p:ext>
    </p:extLst>
  </p:cSld>
  <p:clrMapOvr>
    <a:masterClrMapping/>
  </p:clrMapOvr>
  <p:transition spd="slow">
    <p:push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dpis a svislý text" type="vertTx">
  <p:cSld name="Nadpis a svislý text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3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D71B8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13"/>
          <p:cNvSpPr txBox="1">
            <a:spLocks noGrp="1"/>
          </p:cNvSpPr>
          <p:nvPr>
            <p:ph type="body" idx="1"/>
          </p:nvPr>
        </p:nvSpPr>
        <p:spPr>
          <a:xfrm rot="5400000">
            <a:off x="2396331" y="57944"/>
            <a:ext cx="4351338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2385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1pPr>
            <a:lvl2pPr marL="914400" lvl="1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2pPr>
            <a:lvl3pPr marL="1371600" lvl="2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3pPr>
            <a:lvl4pPr marL="1828800" lvl="3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4pPr>
            <a:lvl5pPr marL="2286000" lvl="4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4" name="Google Shape;94;p13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13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13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16557391"/>
      </p:ext>
    </p:extLst>
  </p:cSld>
  <p:clrMapOvr>
    <a:masterClrMapping/>
  </p:clrMapOvr>
  <p:transition spd="slow">
    <p:push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vislý nadpis a text" type="vertTitleAndTx">
  <p:cSld name="Svislý nadpis a text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4"/>
          <p:cNvSpPr txBox="1">
            <a:spLocks noGrp="1"/>
          </p:cNvSpPr>
          <p:nvPr>
            <p:ph type="title"/>
          </p:nvPr>
        </p:nvSpPr>
        <p:spPr>
          <a:xfrm rot="5400000">
            <a:off x="4623593" y="2285206"/>
            <a:ext cx="5811838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D71B8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14"/>
          <p:cNvSpPr txBox="1">
            <a:spLocks noGrp="1"/>
          </p:cNvSpPr>
          <p:nvPr>
            <p:ph type="body" idx="1"/>
          </p:nvPr>
        </p:nvSpPr>
        <p:spPr>
          <a:xfrm rot="5400000">
            <a:off x="623093" y="370681"/>
            <a:ext cx="5811838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2385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1pPr>
            <a:lvl2pPr marL="914400" lvl="1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2pPr>
            <a:lvl3pPr marL="1371600" lvl="2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3pPr>
            <a:lvl4pPr marL="1828800" lvl="3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4pPr>
            <a:lvl5pPr marL="2286000" lvl="4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0" name="Google Shape;100;p14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14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14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46906593"/>
      </p:ext>
    </p:extLst>
  </p:cSld>
  <p:clrMapOvr>
    <a:masterClrMapping/>
  </p:clrMapOvr>
  <p:transition spd="slow">
    <p:push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696902"/>
            <a:ext cx="7772400" cy="1461244"/>
          </a:xfrm>
        </p:spPr>
        <p:txBody>
          <a:bodyPr anchor="b">
            <a:normAutofit/>
          </a:bodyPr>
          <a:lstStyle>
            <a:lvl1pPr algn="ctr">
              <a:defRPr sz="5000">
                <a:solidFill>
                  <a:srgbClr val="1D71B8"/>
                </a:solidFill>
              </a:defRPr>
            </a:lvl1pPr>
          </a:lstStyle>
          <a:p>
            <a:r>
              <a:rPr lang="cs-CZ" dirty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4317356"/>
            <a:ext cx="6858000" cy="940443"/>
          </a:xfrm>
        </p:spPr>
        <p:txBody>
          <a:bodyPr>
            <a:normAutofit/>
          </a:bodyPr>
          <a:lstStyle>
            <a:lvl1pPr marL="0" indent="0" algn="ctr">
              <a:buNone/>
              <a:defRPr sz="3000">
                <a:solidFill>
                  <a:srgbClr val="C0C0C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dirty="0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9803C-109F-484A-83D6-FFACFBED6390}" type="datetimeFigureOut">
              <a:rPr lang="cs-CZ" smtClean="0"/>
              <a:t>17.09.2020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E5F6C0-4E17-4BB5-911A-51F62883F08C}" type="slidenum">
              <a:rPr lang="cs-CZ" smtClean="0"/>
              <a:t>‹#›</a:t>
            </a:fld>
            <a:endParaRPr lang="cs-CZ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AB0A7F68-D4D0-EE48-ADB6-74D619B2C7F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0888" y="695469"/>
            <a:ext cx="1842223" cy="1842223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5C0B2BF2-315A-B540-A0F1-D67C119C473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4918" y="6079792"/>
            <a:ext cx="3874162" cy="871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442187"/>
      </p:ext>
    </p:extLst>
  </p:cSld>
  <p:clrMapOvr>
    <a:masterClrMapping/>
  </p:clrMapOvr>
  <p:transition spd="slow">
    <p:push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cs-CZ" dirty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D71B8"/>
              </a:buClr>
              <a:buSzTx/>
              <a:buFont typeface="Arial" panose="020B0604020202020204" pitchFamily="34" charset="0"/>
              <a:buChar char="•"/>
              <a:tabLst/>
              <a:defRPr lang="cs-CZ" b="0" smtClean="0">
                <a:effectLst/>
              </a:defRPr>
            </a:lvl1pPr>
          </a:lstStyle>
          <a:p>
            <a:pPr lvl="0"/>
            <a:r>
              <a:rPr lang="cs-CZ" dirty="0" err="1"/>
              <a:t>Lorem</a:t>
            </a:r>
            <a:r>
              <a:rPr lang="cs-CZ" dirty="0"/>
              <a:t> </a:t>
            </a:r>
            <a:r>
              <a:rPr lang="cs-CZ" dirty="0" err="1"/>
              <a:t>ipsum</a:t>
            </a:r>
            <a:r>
              <a:rPr lang="cs-CZ" dirty="0"/>
              <a:t> </a:t>
            </a:r>
            <a:r>
              <a:rPr lang="cs-CZ" dirty="0" err="1"/>
              <a:t>dolor</a:t>
            </a:r>
            <a:r>
              <a:rPr lang="cs-CZ" dirty="0"/>
              <a:t> </a:t>
            </a:r>
            <a:r>
              <a:rPr lang="cs-CZ" dirty="0" err="1"/>
              <a:t>sit</a:t>
            </a:r>
            <a:r>
              <a:rPr lang="cs-CZ" dirty="0"/>
              <a:t> </a:t>
            </a:r>
            <a:r>
              <a:rPr lang="cs-CZ" dirty="0" err="1"/>
              <a:t>amet</a:t>
            </a:r>
            <a:r>
              <a:rPr lang="cs-CZ" dirty="0"/>
              <a:t>, </a:t>
            </a:r>
            <a:r>
              <a:rPr lang="cs-CZ" dirty="0" err="1"/>
              <a:t>consectetur</a:t>
            </a:r>
            <a:r>
              <a:rPr lang="cs-CZ" dirty="0"/>
              <a:t> </a:t>
            </a:r>
            <a:r>
              <a:rPr lang="cs-CZ" dirty="0" err="1"/>
              <a:t>adipiscing</a:t>
            </a:r>
            <a:r>
              <a:rPr lang="cs-CZ" dirty="0"/>
              <a:t> elit. </a:t>
            </a:r>
            <a:r>
              <a:rPr lang="cs-CZ" dirty="0" err="1"/>
              <a:t>Pellentesque</a:t>
            </a:r>
            <a:r>
              <a:rPr lang="cs-CZ" dirty="0"/>
              <a:t> </a:t>
            </a:r>
            <a:r>
              <a:rPr lang="cs-CZ" dirty="0" err="1"/>
              <a:t>commodo</a:t>
            </a:r>
            <a:r>
              <a:rPr lang="cs-CZ" dirty="0"/>
              <a:t> </a:t>
            </a:r>
            <a:r>
              <a:rPr lang="cs-CZ" dirty="0" err="1"/>
              <a:t>justo</a:t>
            </a:r>
            <a:r>
              <a:rPr lang="cs-CZ" dirty="0"/>
              <a:t> </a:t>
            </a:r>
            <a:r>
              <a:rPr lang="cs-CZ" dirty="0" err="1"/>
              <a:t>laoreet</a:t>
            </a:r>
            <a:r>
              <a:rPr lang="cs-CZ" dirty="0"/>
              <a:t>, </a:t>
            </a:r>
            <a:r>
              <a:rPr lang="cs-CZ" dirty="0" err="1"/>
              <a:t>consectetur</a:t>
            </a:r>
            <a:r>
              <a:rPr lang="cs-CZ" dirty="0"/>
              <a:t> </a:t>
            </a:r>
            <a:r>
              <a:rPr lang="cs-CZ" dirty="0" err="1"/>
              <a:t>metus</a:t>
            </a:r>
            <a:r>
              <a:rPr lang="cs-CZ" dirty="0"/>
              <a:t> vitae, </a:t>
            </a:r>
            <a:r>
              <a:rPr lang="cs-CZ" dirty="0" err="1"/>
              <a:t>bibendum</a:t>
            </a:r>
            <a:r>
              <a:rPr lang="cs-CZ" dirty="0"/>
              <a:t> </a:t>
            </a:r>
            <a:r>
              <a:rPr lang="cs-CZ" dirty="0" err="1"/>
              <a:t>orci</a:t>
            </a:r>
            <a:r>
              <a:rPr lang="cs-CZ" dirty="0"/>
              <a:t>. </a:t>
            </a:r>
            <a:r>
              <a:rPr lang="cs-CZ" dirty="0" err="1"/>
              <a:t>Maece-nas</a:t>
            </a:r>
            <a:r>
              <a:rPr lang="cs-CZ" dirty="0"/>
              <a:t> </a:t>
            </a:r>
            <a:r>
              <a:rPr lang="cs-CZ" dirty="0" err="1"/>
              <a:t>placerat</a:t>
            </a:r>
            <a:r>
              <a:rPr lang="cs-CZ" dirty="0"/>
              <a:t> </a:t>
            </a:r>
            <a:r>
              <a:rPr lang="cs-CZ" dirty="0" err="1"/>
              <a:t>rhoncus</a:t>
            </a:r>
            <a:r>
              <a:rPr lang="cs-CZ" dirty="0"/>
              <a:t> </a:t>
            </a:r>
            <a:r>
              <a:rPr lang="cs-CZ" dirty="0" err="1"/>
              <a:t>cursus</a:t>
            </a:r>
            <a:r>
              <a:rPr lang="cs-CZ" dirty="0"/>
              <a:t>. </a:t>
            </a:r>
            <a:r>
              <a:rPr lang="cs-CZ" dirty="0" err="1"/>
              <a:t>Fusce</a:t>
            </a:r>
            <a:r>
              <a:rPr lang="cs-CZ" dirty="0"/>
              <a:t> non </a:t>
            </a:r>
            <a:r>
              <a:rPr lang="cs-CZ" dirty="0" err="1"/>
              <a:t>tincidunt</a:t>
            </a:r>
            <a:r>
              <a:rPr lang="cs-CZ" dirty="0"/>
              <a:t> </a:t>
            </a:r>
            <a:r>
              <a:rPr lang="cs-CZ" dirty="0" err="1"/>
              <a:t>arcu</a:t>
            </a:r>
            <a:r>
              <a:rPr lang="cs-CZ" dirty="0"/>
              <a:t>, </a:t>
            </a:r>
            <a:r>
              <a:rPr lang="cs-CZ" dirty="0" err="1"/>
              <a:t>nec</a:t>
            </a:r>
            <a:r>
              <a:rPr lang="cs-CZ" dirty="0"/>
              <a:t> </a:t>
            </a:r>
            <a:r>
              <a:rPr lang="cs-CZ" dirty="0" err="1"/>
              <a:t>dignissim</a:t>
            </a:r>
            <a:r>
              <a:rPr lang="cs-CZ" dirty="0"/>
              <a:t> </a:t>
            </a:r>
            <a:r>
              <a:rPr lang="cs-CZ" dirty="0" err="1"/>
              <a:t>dolor</a:t>
            </a:r>
            <a:r>
              <a:rPr lang="cs-CZ" dirty="0"/>
              <a:t>. </a:t>
            </a:r>
            <a:r>
              <a:rPr lang="cs-CZ" dirty="0" err="1"/>
              <a:t>Nam</a:t>
            </a:r>
            <a:r>
              <a:rPr lang="cs-CZ" dirty="0"/>
              <a:t> </a:t>
            </a:r>
            <a:r>
              <a:rPr lang="cs-CZ" dirty="0" err="1"/>
              <a:t>eget</a:t>
            </a:r>
            <a:r>
              <a:rPr lang="cs-CZ" dirty="0"/>
              <a:t> </a:t>
            </a:r>
            <a:r>
              <a:rPr lang="cs-CZ" dirty="0" err="1"/>
              <a:t>luctus</a:t>
            </a:r>
            <a:r>
              <a:rPr lang="cs-CZ" dirty="0"/>
              <a:t> </a:t>
            </a:r>
            <a:r>
              <a:rPr lang="cs-CZ" dirty="0" err="1"/>
              <a:t>nunc</a:t>
            </a:r>
            <a:r>
              <a:rPr lang="cs-CZ" dirty="0"/>
              <a:t>, a </a:t>
            </a:r>
            <a:r>
              <a:rPr lang="cs-CZ" dirty="0" err="1"/>
              <a:t>tempor</a:t>
            </a:r>
            <a:r>
              <a:rPr lang="cs-CZ" dirty="0"/>
              <a:t> elit.</a:t>
            </a:r>
          </a:p>
          <a:p>
            <a:pPr lvl="0"/>
            <a:r>
              <a:rPr lang="cs-CZ" dirty="0"/>
              <a:t>Upravte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9803C-109F-484A-83D6-FFACFBED6390}" type="datetimeFigureOut">
              <a:rPr lang="cs-CZ" smtClean="0"/>
              <a:t>17.09.2020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E5F6C0-4E17-4BB5-911A-51F62883F08C}" type="slidenum">
              <a:rPr lang="cs-CZ" smtClean="0"/>
              <a:t>‹#›</a:t>
            </a:fld>
            <a:endParaRPr lang="cs-CZ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938A1F98-B760-AE40-BB7A-7C3A16557D4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5644" y="6089279"/>
            <a:ext cx="3892711" cy="876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117844"/>
      </p:ext>
    </p:extLst>
  </p:cSld>
  <p:clrMapOvr>
    <a:masterClrMapping/>
  </p:clrMapOvr>
  <p:transition spd="slow">
    <p:push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696902"/>
            <a:ext cx="7772400" cy="1461244"/>
          </a:xfrm>
        </p:spPr>
        <p:txBody>
          <a:bodyPr anchor="b">
            <a:normAutofit/>
          </a:bodyPr>
          <a:lstStyle>
            <a:lvl1pPr algn="ctr">
              <a:defRPr sz="5000">
                <a:solidFill>
                  <a:srgbClr val="1D71B8"/>
                </a:solidFill>
              </a:defRPr>
            </a:lvl1pPr>
          </a:lstStyle>
          <a:p>
            <a:r>
              <a:rPr lang="cs-CZ" dirty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4317356"/>
            <a:ext cx="6858000" cy="940443"/>
          </a:xfrm>
        </p:spPr>
        <p:txBody>
          <a:bodyPr>
            <a:normAutofit/>
          </a:bodyPr>
          <a:lstStyle>
            <a:lvl1pPr marL="0" indent="0" algn="ctr">
              <a:buNone/>
              <a:defRPr sz="3000">
                <a:solidFill>
                  <a:srgbClr val="C0C0C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dirty="0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9803C-109F-484A-83D6-FFACFBED6390}" type="datetimeFigureOut">
              <a:rPr lang="cs-CZ" smtClean="0"/>
              <a:t>17.09.2020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E5F6C0-4E17-4BB5-911A-51F62883F08C}" type="slidenum">
              <a:rPr lang="cs-CZ" smtClean="0"/>
              <a:t>‹#›</a:t>
            </a:fld>
            <a:endParaRPr lang="cs-CZ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1057EF51-3674-2346-A505-BFB4C7190E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5644" y="6089279"/>
            <a:ext cx="3892711" cy="876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308680"/>
      </p:ext>
    </p:extLst>
  </p:cSld>
  <p:clrMapOvr>
    <a:masterClrMapping/>
  </p:clrMapOvr>
  <p:transition spd="slow">
    <p:push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799" y="695469"/>
            <a:ext cx="7772400" cy="1461244"/>
          </a:xfrm>
        </p:spPr>
        <p:txBody>
          <a:bodyPr anchor="b">
            <a:normAutofit/>
          </a:bodyPr>
          <a:lstStyle>
            <a:lvl1pPr algn="ctr">
              <a:defRPr sz="5000" b="1">
                <a:solidFill>
                  <a:srgbClr val="1D71B8"/>
                </a:solidFill>
              </a:defRPr>
            </a:lvl1pPr>
          </a:lstStyle>
          <a:p>
            <a:r>
              <a:rPr lang="cs-CZ" dirty="0"/>
              <a:t>Kontakt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42998" y="2317521"/>
            <a:ext cx="6858000" cy="1548944"/>
          </a:xfrm>
        </p:spPr>
        <p:txBody>
          <a:bodyPr>
            <a:noAutofit/>
          </a:bodyPr>
          <a:lstStyle>
            <a:lvl1pPr marL="0" indent="0" algn="ctr">
              <a:buNone/>
              <a:defRPr sz="1500">
                <a:solidFill>
                  <a:srgbClr val="C0C0C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dirty="0"/>
              <a:t>Jméno Příjmení</a:t>
            </a:r>
          </a:p>
          <a:p>
            <a:r>
              <a:rPr lang="cs-CZ" dirty="0"/>
              <a:t>Funkce</a:t>
            </a:r>
          </a:p>
          <a:p>
            <a:r>
              <a:rPr lang="cs-CZ" dirty="0"/>
              <a:t>E-mail</a:t>
            </a:r>
          </a:p>
          <a:p>
            <a:r>
              <a:rPr lang="cs-CZ" dirty="0"/>
              <a:t>+420 XXX XXX XXX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9803C-109F-484A-83D6-FFACFBED6390}" type="datetimeFigureOut">
              <a:rPr lang="cs-CZ" smtClean="0"/>
              <a:t>17.09.2020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E5F6C0-4E17-4BB5-911A-51F62883F08C}" type="slidenum">
              <a:rPr lang="cs-CZ" smtClean="0"/>
              <a:t>‹#›</a:t>
            </a:fld>
            <a:endParaRPr lang="cs-CZ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AB0A7F68-D4D0-EE48-ADB6-74D619B2C7F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0887" y="3866465"/>
            <a:ext cx="1842223" cy="1842223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5C0B2BF2-315A-B540-A0F1-D67C119C473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4918" y="6056642"/>
            <a:ext cx="3874162" cy="871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982048"/>
      </p:ext>
    </p:extLst>
  </p:cSld>
  <p:clrMapOvr>
    <a:masterClrMapping/>
  </p:clrMapOvr>
  <p:transition spd="slow">
    <p:push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Úvodní snímek">
  <p:cSld name="2_Úvodní snímek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5"/>
          <p:cNvSpPr txBox="1">
            <a:spLocks noGrp="1"/>
          </p:cNvSpPr>
          <p:nvPr>
            <p:ph type="ctrTitle"/>
          </p:nvPr>
        </p:nvSpPr>
        <p:spPr>
          <a:xfrm>
            <a:off x="685799" y="695469"/>
            <a:ext cx="7772400" cy="14612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D71B8"/>
              </a:buClr>
              <a:buSzPts val="5000"/>
              <a:buFont typeface="Arial"/>
              <a:buNone/>
              <a:defRPr sz="5000" b="1">
                <a:solidFill>
                  <a:srgbClr val="1D71B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cs-CZ"/>
              <a:t>Kliknutím lze upravit styl.</a:t>
            </a:r>
            <a:endParaRPr/>
          </a:p>
        </p:txBody>
      </p:sp>
      <p:sp>
        <p:nvSpPr>
          <p:cNvPr id="40" name="Google Shape;40;p5"/>
          <p:cNvSpPr txBox="1">
            <a:spLocks noGrp="1"/>
          </p:cNvSpPr>
          <p:nvPr>
            <p:ph type="subTitle" idx="1"/>
          </p:nvPr>
        </p:nvSpPr>
        <p:spPr>
          <a:xfrm>
            <a:off x="1142998" y="2317521"/>
            <a:ext cx="6858000" cy="15489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500"/>
              <a:buNone/>
              <a:defRPr sz="1500">
                <a:solidFill>
                  <a:srgbClr val="4C4C4C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/>
          </a:p>
        </p:txBody>
      </p:sp>
      <p:sp>
        <p:nvSpPr>
          <p:cNvPr id="41" name="Google Shape;41;p5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D09803C-109F-484A-83D6-FFACFBED6390}" type="datetimeFigureOut">
              <a:rPr lang="cs-CZ" smtClean="0"/>
              <a:pPr/>
              <a:t>17.09.2020</a:t>
            </a:fld>
            <a:endParaRPr lang="cs-CZ"/>
          </a:p>
        </p:txBody>
      </p:sp>
      <p:sp>
        <p:nvSpPr>
          <p:cNvPr id="42" name="Google Shape;42;p5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cs-CZ"/>
          </a:p>
        </p:txBody>
      </p:sp>
      <p:sp>
        <p:nvSpPr>
          <p:cNvPr id="43" name="Google Shape;43;p5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FDE5F6C0-4E17-4BB5-911A-51F62883F08C}" type="slidenum">
              <a:rPr lang="cs-CZ" smtClean="0"/>
              <a:pPr/>
              <a:t>‹#›</a:t>
            </a:fld>
            <a:endParaRPr lang="cs-CZ"/>
          </a:p>
        </p:txBody>
      </p:sp>
      <p:pic>
        <p:nvPicPr>
          <p:cNvPr id="44" name="Google Shape;44;p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634918" y="6056642"/>
            <a:ext cx="3874162" cy="871942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45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75948" y="3591538"/>
            <a:ext cx="2392102" cy="239210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69671534"/>
      </p:ext>
    </p:extLst>
  </p:cSld>
  <p:clrMapOvr>
    <a:masterClrMapping/>
  </p:clrMapOvr>
  <p:transition spd="slow">
    <p:push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9803C-109F-484A-83D6-FFACFBED6390}" type="datetimeFigureOut">
              <a:rPr lang="cs-CZ" smtClean="0"/>
              <a:t>17.09.2020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E5F6C0-4E17-4BB5-911A-51F62883F08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94081535"/>
      </p:ext>
    </p:extLst>
  </p:cSld>
  <p:clrMapOvr>
    <a:masterClrMapping/>
  </p:clrMapOvr>
  <p:transition spd="slow">
    <p:push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9803C-109F-484A-83D6-FFACFBED6390}" type="datetimeFigureOut">
              <a:rPr lang="cs-CZ" smtClean="0"/>
              <a:t>17.09.2020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E5F6C0-4E17-4BB5-911A-51F62883F08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98358856"/>
      </p:ext>
    </p:extLst>
  </p:cSld>
  <p:clrMapOvr>
    <a:masterClrMapping/>
  </p:clrMapOvr>
  <p:transition spd="slow">
    <p:push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9803C-109F-484A-83D6-FFACFBED6390}" type="datetimeFigureOut">
              <a:rPr lang="cs-CZ" smtClean="0"/>
              <a:t>17.09.2020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E5F6C0-4E17-4BB5-911A-51F62883F08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89597234"/>
      </p:ext>
    </p:extLst>
  </p:cSld>
  <p:clrMapOvr>
    <a:masterClrMapping/>
  </p:clrMapOvr>
  <p:transition spd="slow">
    <p:push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9803C-109F-484A-83D6-FFACFBED6390}" type="datetimeFigureOut">
              <a:rPr lang="cs-CZ" smtClean="0"/>
              <a:t>17.09.2020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E5F6C0-4E17-4BB5-911A-51F62883F08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67768683"/>
      </p:ext>
    </p:extLst>
  </p:cSld>
  <p:clrMapOvr>
    <a:masterClrMapping/>
  </p:clrMapOvr>
  <p:transition spd="slow">
    <p:push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9803C-109F-484A-83D6-FFACFBED6390}" type="datetimeFigureOut">
              <a:rPr lang="cs-CZ" smtClean="0"/>
              <a:t>17.09.2020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E5F6C0-4E17-4BB5-911A-51F62883F08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17615731"/>
      </p:ext>
    </p:extLst>
  </p:cSld>
  <p:clrMapOvr>
    <a:masterClrMapping/>
  </p:clrMapOvr>
  <p:transition spd="slow">
    <p:push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9803C-109F-484A-83D6-FFACFBED6390}" type="datetimeFigureOut">
              <a:rPr lang="cs-CZ" smtClean="0"/>
              <a:t>17.09.2020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E5F6C0-4E17-4BB5-911A-51F62883F08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78207454"/>
      </p:ext>
    </p:extLst>
  </p:cSld>
  <p:clrMapOvr>
    <a:masterClrMapping/>
  </p:clrMapOvr>
  <p:transition spd="slow">
    <p:push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9803C-109F-484A-83D6-FFACFBED6390}" type="datetimeFigureOut">
              <a:rPr lang="cs-CZ" smtClean="0"/>
              <a:t>17.09.2020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E5F6C0-4E17-4BB5-911A-51F62883F08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08353507"/>
      </p:ext>
    </p:extLst>
  </p:cSld>
  <p:clrMapOvr>
    <a:masterClrMapping/>
  </p:clrMapOvr>
  <p:transition spd="slow">
    <p:push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9803C-109F-484A-83D6-FFACFBED6390}" type="datetimeFigureOut">
              <a:rPr lang="cs-CZ" smtClean="0"/>
              <a:t>17.09.2020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E5F6C0-4E17-4BB5-911A-51F62883F08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87764993"/>
      </p:ext>
    </p:extLst>
  </p:cSld>
  <p:clrMapOvr>
    <a:masterClrMapping/>
  </p:clrMapOvr>
  <p:transition spd="slow">
    <p:push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9803C-109F-484A-83D6-FFACFBED6390}" type="datetimeFigureOut">
              <a:rPr lang="cs-CZ" smtClean="0"/>
              <a:t>17.09.2020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E5F6C0-4E17-4BB5-911A-51F62883F08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08093707"/>
      </p:ext>
    </p:extLst>
  </p:cSld>
  <p:clrMapOvr>
    <a:masterClrMapping/>
  </p:clrMapOvr>
  <p:transition spd="slow">
    <p:push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Záhlaví části" type="secHead">
  <p:cSld name="Záhlaví části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6"/>
          <p:cNvSpPr txBox="1"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D71B8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cs-CZ"/>
              <a:t>Kliknutím lze upravit styl.</a:t>
            </a:r>
            <a:endParaRPr/>
          </a:p>
        </p:txBody>
      </p:sp>
      <p:sp>
        <p:nvSpPr>
          <p:cNvPr id="48" name="Google Shape;48;p6"/>
          <p:cNvSpPr txBox="1"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>
                <a:solidFill>
                  <a:srgbClr val="4C4C4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9" name="Google Shape;49;p6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4C4C4C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D09803C-109F-484A-83D6-FFACFBED6390}" type="datetimeFigureOut">
              <a:rPr lang="cs-CZ" smtClean="0"/>
              <a:pPr/>
              <a:t>17.09.2020</a:t>
            </a:fld>
            <a:endParaRPr lang="cs-CZ"/>
          </a:p>
        </p:txBody>
      </p:sp>
      <p:sp>
        <p:nvSpPr>
          <p:cNvPr id="50" name="Google Shape;50;p6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4C4C4C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cs-CZ"/>
          </a:p>
        </p:txBody>
      </p:sp>
      <p:sp>
        <p:nvSpPr>
          <p:cNvPr id="51" name="Google Shape;51;p6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FDE5F6C0-4E17-4BB5-911A-51F62883F08C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01194366"/>
      </p:ext>
    </p:extLst>
  </p:cSld>
  <p:clrMapOvr>
    <a:masterClrMapping/>
  </p:clrMapOvr>
  <p:transition spd="slow">
    <p:push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va obsahy" type="twoObj">
  <p:cSld name="Dva obsah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7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D71B8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cs-CZ"/>
              <a:t>Kliknutím lze upravit styl.</a:t>
            </a:r>
            <a:endParaRPr/>
          </a:p>
        </p:txBody>
      </p:sp>
      <p:sp>
        <p:nvSpPr>
          <p:cNvPr id="54" name="Google Shape;54;p7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2385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1pPr>
            <a:lvl2pPr marL="914400" lvl="1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2pPr>
            <a:lvl3pPr marL="1371600" lvl="2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3pPr>
            <a:lvl4pPr marL="1828800" lvl="3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4pPr>
            <a:lvl5pPr marL="2286000" lvl="4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5" name="Google Shape;55;p7"/>
          <p:cNvSpPr txBox="1">
            <a:spLocks noGrp="1"/>
          </p:cNvSpPr>
          <p:nvPr>
            <p:ph type="body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2385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1pPr>
            <a:lvl2pPr marL="914400" lvl="1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2pPr>
            <a:lvl3pPr marL="1371600" lvl="2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3pPr>
            <a:lvl4pPr marL="1828800" lvl="3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4pPr>
            <a:lvl5pPr marL="2286000" lvl="4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6" name="Google Shape;56;p7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4C4C4C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D09803C-109F-484A-83D6-FFACFBED6390}" type="datetimeFigureOut">
              <a:rPr lang="cs-CZ" smtClean="0"/>
              <a:t>17.09.2020</a:t>
            </a:fld>
            <a:endParaRPr lang="cs-CZ"/>
          </a:p>
        </p:txBody>
      </p:sp>
      <p:sp>
        <p:nvSpPr>
          <p:cNvPr id="57" name="Google Shape;57;p7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4C4C4C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cs-CZ"/>
          </a:p>
        </p:txBody>
      </p:sp>
      <p:sp>
        <p:nvSpPr>
          <p:cNvPr id="58" name="Google Shape;58;p7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FDE5F6C0-4E17-4BB5-911A-51F62883F08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41565481"/>
      </p:ext>
    </p:extLst>
  </p:cSld>
  <p:clrMapOvr>
    <a:masterClrMapping/>
  </p:clrMapOvr>
  <p:transition spd="slow">
    <p:push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orovnání" type="twoTxTwoObj">
  <p:cSld name="Porovnání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8"/>
          <p:cNvSpPr txBox="1"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D71B8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cs-CZ"/>
              <a:t>Kliknutím lze upravit styl.</a:t>
            </a:r>
            <a:endParaRPr/>
          </a:p>
        </p:txBody>
      </p:sp>
      <p:sp>
        <p:nvSpPr>
          <p:cNvPr id="61" name="Google Shape;61;p8"/>
          <p:cNvSpPr txBox="1"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1">
                <a:solidFill>
                  <a:srgbClr val="4C4C4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2" name="Google Shape;62;p8"/>
          <p:cNvSpPr txBox="1">
            <a:spLocks noGrp="1"/>
          </p:cNvSpPr>
          <p:nvPr>
            <p:ph type="body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2385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1pPr>
            <a:lvl2pPr marL="914400" lvl="1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2pPr>
            <a:lvl3pPr marL="1371600" lvl="2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3pPr>
            <a:lvl4pPr marL="1828800" lvl="3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4pPr>
            <a:lvl5pPr marL="2286000" lvl="4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3" name="Google Shape;63;p8"/>
          <p:cNvSpPr txBox="1">
            <a:spLocks noGrp="1"/>
          </p:cNvSpPr>
          <p:nvPr>
            <p:ph type="body" idx="3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1">
                <a:solidFill>
                  <a:srgbClr val="4C4C4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4" name="Google Shape;64;p8"/>
          <p:cNvSpPr txBox="1">
            <a:spLocks noGrp="1"/>
          </p:cNvSpPr>
          <p:nvPr>
            <p:ph type="body" idx="4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2385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1pPr>
            <a:lvl2pPr marL="914400" lvl="1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2pPr>
            <a:lvl3pPr marL="1371600" lvl="2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3pPr>
            <a:lvl4pPr marL="1828800" lvl="3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4pPr>
            <a:lvl5pPr marL="2286000" lvl="4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5" name="Google Shape;65;p8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4C4C4C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D09803C-109F-484A-83D6-FFACFBED6390}" type="datetimeFigureOut">
              <a:rPr lang="cs-CZ" smtClean="0"/>
              <a:t>17.09.2020</a:t>
            </a:fld>
            <a:endParaRPr lang="cs-CZ"/>
          </a:p>
        </p:txBody>
      </p:sp>
      <p:sp>
        <p:nvSpPr>
          <p:cNvPr id="66" name="Google Shape;66;p8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4C4C4C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cs-CZ"/>
          </a:p>
        </p:txBody>
      </p:sp>
      <p:sp>
        <p:nvSpPr>
          <p:cNvPr id="67" name="Google Shape;67;p8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FDE5F6C0-4E17-4BB5-911A-51F62883F08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13737501"/>
      </p:ext>
    </p:extLst>
  </p:cSld>
  <p:clrMapOvr>
    <a:masterClrMapping/>
  </p:clrMapOvr>
  <p:transition spd="slow">
    <p:push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Jenom nadpis" type="titleOnly">
  <p:cSld name="Jenom nadpis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9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D71B8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cs-CZ"/>
              <a:t>Kliknutím lze upravit styl.</a:t>
            </a:r>
            <a:endParaRPr/>
          </a:p>
        </p:txBody>
      </p:sp>
      <p:sp>
        <p:nvSpPr>
          <p:cNvPr id="70" name="Google Shape;70;p9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4C4C4C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D09803C-109F-484A-83D6-FFACFBED6390}" type="datetimeFigureOut">
              <a:rPr lang="cs-CZ" smtClean="0"/>
              <a:t>17.09.2020</a:t>
            </a:fld>
            <a:endParaRPr lang="cs-CZ"/>
          </a:p>
        </p:txBody>
      </p:sp>
      <p:sp>
        <p:nvSpPr>
          <p:cNvPr id="71" name="Google Shape;71;p9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4C4C4C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cs-CZ"/>
          </a:p>
        </p:txBody>
      </p:sp>
      <p:sp>
        <p:nvSpPr>
          <p:cNvPr id="72" name="Google Shape;72;p9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FDE5F6C0-4E17-4BB5-911A-51F62883F08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97247061"/>
      </p:ext>
    </p:extLst>
  </p:cSld>
  <p:clrMapOvr>
    <a:masterClrMapping/>
  </p:clrMapOvr>
  <p:transition spd="slow">
    <p:push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ázdný" type="blank">
  <p:cSld name="Prázdný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0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D09803C-109F-484A-83D6-FFACFBED6390}" type="datetimeFigureOut">
              <a:rPr lang="cs-CZ" smtClean="0"/>
              <a:t>17.09.2020</a:t>
            </a:fld>
            <a:endParaRPr lang="cs-CZ"/>
          </a:p>
        </p:txBody>
      </p:sp>
      <p:sp>
        <p:nvSpPr>
          <p:cNvPr id="75" name="Google Shape;75;p10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cs-CZ"/>
          </a:p>
        </p:txBody>
      </p:sp>
      <p:sp>
        <p:nvSpPr>
          <p:cNvPr id="76" name="Google Shape;76;p10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FDE5F6C0-4E17-4BB5-911A-51F62883F08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13719588"/>
      </p:ext>
    </p:extLst>
  </p:cSld>
  <p:clrMapOvr>
    <a:masterClrMapping/>
  </p:clrMapOvr>
  <p:transition spd="slow">
    <p:push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sah s titulkem" type="objTx">
  <p:cSld name="Obsah s titulkem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1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D71B8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cs-CZ"/>
              <a:t>Kliknutím lze upravit styl.</a:t>
            </a:r>
            <a:endParaRPr/>
          </a:p>
        </p:txBody>
      </p:sp>
      <p:sp>
        <p:nvSpPr>
          <p:cNvPr id="79" name="Google Shape;79;p11"/>
          <p:cNvSpPr txBox="1">
            <a:spLocks noGrp="1"/>
          </p:cNvSpPr>
          <p:nvPr>
            <p:ph type="body"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200"/>
              <a:buChar char="•"/>
              <a:defRPr sz="3200">
                <a:solidFill>
                  <a:srgbClr val="4C4C4C"/>
                </a:solidFill>
              </a:defRPr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800"/>
              <a:buChar char="•"/>
              <a:defRPr sz="2800">
                <a:solidFill>
                  <a:srgbClr val="4C4C4C"/>
                </a:solidFill>
              </a:defRPr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 sz="2400">
                <a:solidFill>
                  <a:srgbClr val="4C4C4C"/>
                </a:solidFill>
              </a:defRPr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  <a:defRPr sz="2000">
                <a:solidFill>
                  <a:srgbClr val="4C4C4C"/>
                </a:solidFill>
              </a:defRPr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  <a:defRPr sz="2000">
                <a:solidFill>
                  <a:srgbClr val="4C4C4C"/>
                </a:solidFill>
              </a:defRPr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80" name="Google Shape;80;p11"/>
          <p:cNvSpPr txBox="1">
            <a:spLocks noGrp="1"/>
          </p:cNvSpPr>
          <p:nvPr>
            <p:ph type="body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4C4C4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81" name="Google Shape;81;p11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4C4C4C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D09803C-109F-484A-83D6-FFACFBED6390}" type="datetimeFigureOut">
              <a:rPr lang="cs-CZ" smtClean="0"/>
              <a:t>17.09.2020</a:t>
            </a:fld>
            <a:endParaRPr lang="cs-CZ"/>
          </a:p>
        </p:txBody>
      </p:sp>
      <p:sp>
        <p:nvSpPr>
          <p:cNvPr id="82" name="Google Shape;82;p11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4C4C4C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cs-CZ"/>
          </a:p>
        </p:txBody>
      </p:sp>
      <p:sp>
        <p:nvSpPr>
          <p:cNvPr id="83" name="Google Shape;83;p11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FDE5F6C0-4E17-4BB5-911A-51F62883F08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51673761"/>
      </p:ext>
    </p:extLst>
  </p:cSld>
  <p:clrMapOvr>
    <a:masterClrMapping/>
  </p:clrMapOvr>
  <p:transition spd="slow">
    <p:push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1"/>
          <p:cNvPicPr preferRelativeResize="0"/>
          <p:nvPr/>
        </p:nvPicPr>
        <p:blipFill rotWithShape="1">
          <a:blip r:embed="rId14">
            <a:alphaModFix/>
          </a:blip>
          <a:srcRect l="1013" b="6089"/>
          <a:stretch/>
        </p:blipFill>
        <p:spPr>
          <a:xfrm>
            <a:off x="0" y="1"/>
            <a:ext cx="9143999" cy="6132874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1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D71B8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1D71B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38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D71B8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238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D71B8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D71B8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238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D71B8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238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D71B8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CD09803C-109F-484A-83D6-FFACFBED6390}" type="datetimeFigureOut">
              <a:rPr lang="cs-CZ" smtClean="0"/>
              <a:pPr/>
              <a:t>17.09.2020</a:t>
            </a:fld>
            <a:endParaRPr lang="cs-CZ"/>
          </a:p>
        </p:txBody>
      </p:sp>
      <p:sp>
        <p:nvSpPr>
          <p:cNvPr id="14" name="Google Shape;14;p1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cs-CZ"/>
          </a:p>
        </p:txBody>
      </p:sp>
      <p:sp>
        <p:nvSpPr>
          <p:cNvPr id="15" name="Google Shape;15;p1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FDE5F6C0-4E17-4BB5-911A-51F62883F08C}" type="slidenum">
              <a:rPr lang="cs-CZ" smtClean="0"/>
              <a:pPr/>
              <a:t>‹#›</a:t>
            </a:fld>
            <a:endParaRPr lang="cs-CZ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BA1EF0B5-C7E7-4D35-8DA3-8FBF269A83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9143999" cy="6132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96499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58" r:id="rId1"/>
    <p:sldLayoutId id="2147483859" r:id="rId2"/>
    <p:sldLayoutId id="2147483860" r:id="rId3"/>
    <p:sldLayoutId id="2147483861" r:id="rId4"/>
    <p:sldLayoutId id="2147483862" r:id="rId5"/>
    <p:sldLayoutId id="2147483863" r:id="rId6"/>
    <p:sldLayoutId id="2147483864" r:id="rId7"/>
    <p:sldLayoutId id="2147483865" r:id="rId8"/>
    <p:sldLayoutId id="2147483866" r:id="rId9"/>
    <p:sldLayoutId id="2147483867" r:id="rId10"/>
    <p:sldLayoutId id="2147483868" r:id="rId11"/>
    <p:sldLayoutId id="2147483869" r:id="rId12"/>
  </p:sldLayoutIdLst>
  <p:transition spd="slow">
    <p:push/>
  </p:transition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1"/>
          <p:cNvPicPr preferRelativeResize="0"/>
          <p:nvPr/>
        </p:nvPicPr>
        <p:blipFill rotWithShape="1">
          <a:blip r:embed="rId15">
            <a:alphaModFix/>
          </a:blip>
          <a:srcRect l="1013" b="6089"/>
          <a:stretch/>
        </p:blipFill>
        <p:spPr>
          <a:xfrm>
            <a:off x="0" y="1"/>
            <a:ext cx="9143999" cy="6132874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1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D71B8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1D71B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38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D71B8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238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D71B8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D71B8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238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D71B8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238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D71B8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" name="Google Shape;15;p1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7271535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71" r:id="rId1"/>
    <p:sldLayoutId id="2147483872" r:id="rId2"/>
    <p:sldLayoutId id="2147483873" r:id="rId3"/>
    <p:sldLayoutId id="2147483874" r:id="rId4"/>
    <p:sldLayoutId id="2147483875" r:id="rId5"/>
    <p:sldLayoutId id="2147483876" r:id="rId6"/>
    <p:sldLayoutId id="2147483877" r:id="rId7"/>
    <p:sldLayoutId id="2147483878" r:id="rId8"/>
    <p:sldLayoutId id="2147483879" r:id="rId9"/>
    <p:sldLayoutId id="2147483880" r:id="rId10"/>
    <p:sldLayoutId id="2147483881" r:id="rId11"/>
    <p:sldLayoutId id="2147483882" r:id="rId12"/>
    <p:sldLayoutId id="2147483883" r:id="rId13"/>
  </p:sldLayoutIdLst>
  <p:transition spd="slow">
    <p:push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ek 9">
            <a:extLst>
              <a:ext uri="{FF2B5EF4-FFF2-40B4-BE49-F238E27FC236}">
                <a16:creationId xmlns:a16="http://schemas.microsoft.com/office/drawing/2014/main" id="{5EB521AB-0A28-6B44-8E85-5B876EDAA7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9143999" cy="613287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dirty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dirty="0"/>
              <a:t>Upravte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D09803C-109F-484A-83D6-FFACFBED6390}" type="datetimeFigureOut">
              <a:rPr lang="cs-CZ" smtClean="0"/>
              <a:pPr/>
              <a:t>17.09.2020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DE5F6C0-4E17-4BB5-911A-51F62883F08C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998226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5" r:id="rId1"/>
    <p:sldLayoutId id="2147483886" r:id="rId2"/>
    <p:sldLayoutId id="2147483887" r:id="rId3"/>
    <p:sldLayoutId id="2147483888" r:id="rId4"/>
    <p:sldLayoutId id="2147483889" r:id="rId5"/>
    <p:sldLayoutId id="2147483890" r:id="rId6"/>
    <p:sldLayoutId id="2147483891" r:id="rId7"/>
    <p:sldLayoutId id="2147483892" r:id="rId8"/>
    <p:sldLayoutId id="2147483893" r:id="rId9"/>
    <p:sldLayoutId id="2147483894" r:id="rId10"/>
    <p:sldLayoutId id="2147483895" r:id="rId11"/>
    <p:sldLayoutId id="2147483896" r:id="rId12"/>
    <p:sldLayoutId id="2147483897" r:id="rId13"/>
  </p:sldLayoutIdLst>
  <p:transition spd="slow">
    <p:push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rgbClr val="1D71B8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1D71B8"/>
        </a:buClr>
        <a:buFont typeface="Arial" panose="020B0604020202020204" pitchFamily="34" charset="0"/>
        <a:buChar char="•"/>
        <a:defRPr sz="1500" kern="1200">
          <a:solidFill>
            <a:srgbClr val="AAAAA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1D71B8"/>
        </a:buClr>
        <a:buFont typeface="Arial" panose="020B0604020202020204" pitchFamily="34" charset="0"/>
        <a:buChar char="•"/>
        <a:defRPr sz="1500" kern="1200">
          <a:solidFill>
            <a:srgbClr val="AAAAA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1D71B8"/>
        </a:buClr>
        <a:buFont typeface="Arial" panose="020B0604020202020204" pitchFamily="34" charset="0"/>
        <a:buChar char="•"/>
        <a:defRPr sz="1500" kern="1200">
          <a:solidFill>
            <a:srgbClr val="AAAAA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1D71B8"/>
        </a:buClr>
        <a:buFont typeface="Arial" panose="020B0604020202020204" pitchFamily="34" charset="0"/>
        <a:buChar char="•"/>
        <a:defRPr sz="1500" kern="1200">
          <a:solidFill>
            <a:srgbClr val="AAAAA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1D71B8"/>
        </a:buClr>
        <a:buFont typeface="Arial" panose="020B0604020202020204" pitchFamily="34" charset="0"/>
        <a:buChar char="•"/>
        <a:defRPr sz="1500" kern="1200">
          <a:solidFill>
            <a:srgbClr val="AAAAA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10.png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microsoft.com/office/2007/relationships/hdphoto" Target="../media/hdphoto6.wdp"/><Relationship Id="rId3" Type="http://schemas.openxmlformats.org/officeDocument/2006/relationships/image" Target="../media/image13.png"/><Relationship Id="rId7" Type="http://schemas.openxmlformats.org/officeDocument/2006/relationships/image" Target="../media/image10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microsoft.com/office/2007/relationships/hdphoto" Target="../media/hdphoto4.wdp"/><Relationship Id="rId11" Type="http://schemas.openxmlformats.org/officeDocument/2006/relationships/image" Target="../media/image16.png"/><Relationship Id="rId5" Type="http://schemas.openxmlformats.org/officeDocument/2006/relationships/image" Target="../media/image14.png"/><Relationship Id="rId10" Type="http://schemas.microsoft.com/office/2007/relationships/hdphoto" Target="../media/hdphoto5.wdp"/><Relationship Id="rId4" Type="http://schemas.microsoft.com/office/2007/relationships/hdphoto" Target="../media/hdphoto3.wdp"/><Relationship Id="rId9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7" Type="http://schemas.openxmlformats.org/officeDocument/2006/relationships/image" Target="../media/image25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3.svg"/><Relationship Id="rId4" Type="http://schemas.openxmlformats.org/officeDocument/2006/relationships/image" Target="../media/image2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svg"/><Relationship Id="rId4" Type="http://schemas.openxmlformats.org/officeDocument/2006/relationships/image" Target="../media/image23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42.svg"/><Relationship Id="rId3" Type="http://schemas.openxmlformats.org/officeDocument/2006/relationships/image" Target="../media/image32.svg"/><Relationship Id="rId7" Type="http://schemas.openxmlformats.org/officeDocument/2006/relationships/image" Target="../media/image36.svg"/><Relationship Id="rId12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11" Type="http://schemas.openxmlformats.org/officeDocument/2006/relationships/image" Target="../media/image40.svg"/><Relationship Id="rId5" Type="http://schemas.openxmlformats.org/officeDocument/2006/relationships/image" Target="../media/image34.svg"/><Relationship Id="rId10" Type="http://schemas.openxmlformats.org/officeDocument/2006/relationships/image" Target="../media/image29.png"/><Relationship Id="rId4" Type="http://schemas.openxmlformats.org/officeDocument/2006/relationships/image" Target="../media/image26.png"/><Relationship Id="rId9" Type="http://schemas.openxmlformats.org/officeDocument/2006/relationships/image" Target="../media/image38.sv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url?sa=i&amp;rct=j&amp;q=&amp;esrc=s&amp;source=images&amp;cd=&amp;cad=rja&amp;uact=8&amp;ved=2ahUKEwiGpfvo55vmAhUSa1AKHdHgBiIQjRx6BAgBEAQ&amp;url=https://velosolutions.com/pump-track/en/pump-track-cesis-latvia/&amp;psig=AOvVaw290dVaCYcDrMo58pPgDn58&amp;ust=1575542619675948" TargetMode="External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7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62.svg"/><Relationship Id="rId7" Type="http://schemas.openxmlformats.org/officeDocument/2006/relationships/image" Target="../media/image66.sv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5" Type="http://schemas.openxmlformats.org/officeDocument/2006/relationships/image" Target="../media/image64.svg"/><Relationship Id="rId4" Type="http://schemas.openxmlformats.org/officeDocument/2006/relationships/image" Target="../media/image46.png"/><Relationship Id="rId9" Type="http://schemas.openxmlformats.org/officeDocument/2006/relationships/image" Target="../media/image68.sv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sv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svg"/><Relationship Id="rId4" Type="http://schemas.openxmlformats.org/officeDocument/2006/relationships/image" Target="../media/image52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svg"/><Relationship Id="rId3" Type="http://schemas.openxmlformats.org/officeDocument/2006/relationships/image" Target="../media/image55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9.svg"/><Relationship Id="rId5" Type="http://schemas.openxmlformats.org/officeDocument/2006/relationships/image" Target="../media/image56.png"/><Relationship Id="rId4" Type="http://schemas.openxmlformats.org/officeDocument/2006/relationships/image" Target="../media/image77.sv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svg"/><Relationship Id="rId3" Type="http://schemas.openxmlformats.org/officeDocument/2006/relationships/image" Target="../media/image58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5.svg"/><Relationship Id="rId5" Type="http://schemas.openxmlformats.org/officeDocument/2006/relationships/image" Target="../media/image59.png"/><Relationship Id="rId4" Type="http://schemas.openxmlformats.org/officeDocument/2006/relationships/image" Target="../media/image83.sv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svg"/><Relationship Id="rId7" Type="http://schemas.openxmlformats.org/officeDocument/2006/relationships/image" Target="../media/image96.sv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6.png"/><Relationship Id="rId5" Type="http://schemas.openxmlformats.org/officeDocument/2006/relationships/image" Target="../media/image94.svg"/><Relationship Id="rId4" Type="http://schemas.openxmlformats.org/officeDocument/2006/relationships/image" Target="../media/image65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69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svg"/><Relationship Id="rId7" Type="http://schemas.openxmlformats.org/officeDocument/2006/relationships/image" Target="../media/image106.sv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3.png"/><Relationship Id="rId5" Type="http://schemas.openxmlformats.org/officeDocument/2006/relationships/image" Target="../media/image104.svg"/><Relationship Id="rId4" Type="http://schemas.openxmlformats.org/officeDocument/2006/relationships/image" Target="../media/image72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svg"/><Relationship Id="rId7" Type="http://schemas.openxmlformats.org/officeDocument/2006/relationships/image" Target="../media/image112.sv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6.png"/><Relationship Id="rId5" Type="http://schemas.openxmlformats.org/officeDocument/2006/relationships/image" Target="../media/image110.svg"/><Relationship Id="rId4" Type="http://schemas.openxmlformats.org/officeDocument/2006/relationships/image" Target="../media/image75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7.xml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116.svg"/><Relationship Id="rId7" Type="http://schemas.openxmlformats.org/officeDocument/2006/relationships/image" Target="../media/image120.sv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1.png"/><Relationship Id="rId5" Type="http://schemas.openxmlformats.org/officeDocument/2006/relationships/image" Target="../media/image118.svg"/><Relationship Id="rId4" Type="http://schemas.openxmlformats.org/officeDocument/2006/relationships/image" Target="../media/image80.png"/><Relationship Id="rId9" Type="http://schemas.openxmlformats.org/officeDocument/2006/relationships/image" Target="../media/image122.sv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116.svg"/><Relationship Id="rId7" Type="http://schemas.openxmlformats.org/officeDocument/2006/relationships/image" Target="../media/image122.sv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5.png"/><Relationship Id="rId11" Type="http://schemas.openxmlformats.org/officeDocument/2006/relationships/image" Target="../media/image128.svg"/><Relationship Id="rId5" Type="http://schemas.openxmlformats.org/officeDocument/2006/relationships/image" Target="../media/image120.svg"/><Relationship Id="rId10" Type="http://schemas.openxmlformats.org/officeDocument/2006/relationships/image" Target="../media/image87.png"/><Relationship Id="rId4" Type="http://schemas.openxmlformats.org/officeDocument/2006/relationships/image" Target="../media/image84.png"/><Relationship Id="rId9" Type="http://schemas.openxmlformats.org/officeDocument/2006/relationships/image" Target="../media/image118.sv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7.xml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13" Type="http://schemas.openxmlformats.org/officeDocument/2006/relationships/image" Target="../media/image138.svg"/><Relationship Id="rId18" Type="http://schemas.openxmlformats.org/officeDocument/2006/relationships/image" Target="../media/image80.png"/><Relationship Id="rId3" Type="http://schemas.openxmlformats.org/officeDocument/2006/relationships/image" Target="../media/image34.svg"/><Relationship Id="rId21" Type="http://schemas.openxmlformats.org/officeDocument/2006/relationships/image" Target="../media/image122.svg"/><Relationship Id="rId7" Type="http://schemas.openxmlformats.org/officeDocument/2006/relationships/image" Target="../media/image79.svg"/><Relationship Id="rId12" Type="http://schemas.openxmlformats.org/officeDocument/2006/relationships/image" Target="../media/image96.png"/><Relationship Id="rId17" Type="http://schemas.openxmlformats.org/officeDocument/2006/relationships/image" Target="../media/image141.svg"/><Relationship Id="rId2" Type="http://schemas.openxmlformats.org/officeDocument/2006/relationships/image" Target="../media/image92.png"/><Relationship Id="rId16" Type="http://schemas.openxmlformats.org/officeDocument/2006/relationships/image" Target="../media/image98.png"/><Relationship Id="rId20" Type="http://schemas.openxmlformats.org/officeDocument/2006/relationships/image" Target="../media/image9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4.png"/><Relationship Id="rId11" Type="http://schemas.openxmlformats.org/officeDocument/2006/relationships/image" Target="../media/image47.svg"/><Relationship Id="rId5" Type="http://schemas.openxmlformats.org/officeDocument/2006/relationships/image" Target="../media/image32.svg"/><Relationship Id="rId15" Type="http://schemas.openxmlformats.org/officeDocument/2006/relationships/image" Target="../media/image77.svg"/><Relationship Id="rId23" Type="http://schemas.openxmlformats.org/officeDocument/2006/relationships/image" Target="../media/image116.svg"/><Relationship Id="rId10" Type="http://schemas.openxmlformats.org/officeDocument/2006/relationships/image" Target="../media/image95.png"/><Relationship Id="rId19" Type="http://schemas.openxmlformats.org/officeDocument/2006/relationships/image" Target="../media/image118.svg"/><Relationship Id="rId4" Type="http://schemas.openxmlformats.org/officeDocument/2006/relationships/image" Target="../media/image93.png"/><Relationship Id="rId9" Type="http://schemas.openxmlformats.org/officeDocument/2006/relationships/image" Target="../media/image120.svg"/><Relationship Id="rId14" Type="http://schemas.openxmlformats.org/officeDocument/2006/relationships/image" Target="../media/image97.png"/><Relationship Id="rId22" Type="http://schemas.openxmlformats.org/officeDocument/2006/relationships/image" Target="../media/image79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8.svg"/><Relationship Id="rId3" Type="http://schemas.openxmlformats.org/officeDocument/2006/relationships/image" Target="../media/image100.png"/><Relationship Id="rId7" Type="http://schemas.openxmlformats.org/officeDocument/2006/relationships/image" Target="../media/image102.png"/><Relationship Id="rId2" Type="http://schemas.openxmlformats.org/officeDocument/2006/relationships/hyperlink" Target="https://www.irop.mmr.cz/cs/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6.svg"/><Relationship Id="rId5" Type="http://schemas.openxmlformats.org/officeDocument/2006/relationships/image" Target="../media/image101.png"/><Relationship Id="rId4" Type="http://schemas.openxmlformats.org/officeDocument/2006/relationships/image" Target="../media/image144.sv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hyperlink" Target="mailto:irop@mmr.cz" TargetMode="External"/><Relationship Id="rId7" Type="http://schemas.openxmlformats.org/officeDocument/2006/relationships/image" Target="../media/image152.svg"/><Relationship Id="rId2" Type="http://schemas.openxmlformats.org/officeDocument/2006/relationships/hyperlink" Target="http://www.irop.mmr.cz/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4.png"/><Relationship Id="rId5" Type="http://schemas.openxmlformats.org/officeDocument/2006/relationships/image" Target="../media/image150.svg"/><Relationship Id="rId4" Type="http://schemas.openxmlformats.org/officeDocument/2006/relationships/image" Target="../media/image10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5"/>
          <p:cNvSpPr txBox="1">
            <a:spLocks noGrp="1"/>
          </p:cNvSpPr>
          <p:nvPr>
            <p:ph type="ctrTitle"/>
          </p:nvPr>
        </p:nvSpPr>
        <p:spPr>
          <a:xfrm>
            <a:off x="685800" y="2696902"/>
            <a:ext cx="7772400" cy="14612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lvl="0"/>
            <a:r>
              <a:rPr lang="cs-CZ" sz="3200" b="1" kern="1200" dirty="0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Představení návrhu </a:t>
            </a:r>
            <a:br>
              <a:rPr lang="cs-CZ" sz="3200" b="1" kern="1200" dirty="0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lang="cs-CZ" sz="3200" b="1" kern="1200" dirty="0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IROP </a:t>
            </a:r>
            <a:r>
              <a:rPr lang="cs-CZ" sz="3200" b="1" kern="1200" dirty="0" smtClean="0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2021 - 2027</a:t>
            </a:r>
            <a:endParaRPr dirty="0"/>
          </a:p>
        </p:txBody>
      </p:sp>
      <p:sp>
        <p:nvSpPr>
          <p:cNvPr id="109" name="Google Shape;109;p15"/>
          <p:cNvSpPr txBox="1"/>
          <p:nvPr/>
        </p:nvSpPr>
        <p:spPr>
          <a:xfrm>
            <a:off x="2241437" y="4975849"/>
            <a:ext cx="4520449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cs-CZ" sz="1600" dirty="0" smtClean="0">
                <a:solidFill>
                  <a:schemeClr val="tx2">
                    <a:lumMod val="50000"/>
                  </a:schemeClr>
                </a:solidFill>
              </a:rPr>
              <a:t>17. 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9. 2020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cs-CZ" sz="1600" dirty="0" smtClean="0">
                <a:solidFill>
                  <a:schemeClr val="tx2">
                    <a:lumMod val="50000"/>
                  </a:schemeClr>
                </a:solidFill>
              </a:rPr>
              <a:t>Ostrava</a:t>
            </a:r>
            <a:endParaRPr lang="cs-CZ" sz="1600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 spd="slow">
    <p:push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53545" y="261257"/>
            <a:ext cx="8036909" cy="1330582"/>
          </a:xfrm>
        </p:spPr>
        <p:txBody>
          <a:bodyPr>
            <a:noAutofit/>
          </a:bodyPr>
          <a:lstStyle/>
          <a:p>
            <a:pPr algn="ctr"/>
            <a:r>
              <a:rPr lang="cs-CZ" sz="3200" b="1" dirty="0">
                <a:solidFill>
                  <a:srgbClr val="1D70B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Tematická koncentrace v Evropském fondu pro regionální rozvoj</a:t>
            </a:r>
            <a:br>
              <a:rPr lang="cs-CZ" sz="3200" b="1" dirty="0">
                <a:solidFill>
                  <a:srgbClr val="1D70B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endParaRPr lang="cs-CZ" sz="3200" b="1" dirty="0">
              <a:solidFill>
                <a:srgbClr val="1D70B8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type="body" idx="1"/>
          </p:nvPr>
        </p:nvSpPr>
        <p:spPr>
          <a:xfrm>
            <a:off x="476056" y="804280"/>
            <a:ext cx="8191888" cy="6059799"/>
          </a:xfrm>
        </p:spPr>
        <p:txBody>
          <a:bodyPr anchor="ctr">
            <a:normAutofit/>
          </a:bodyPr>
          <a:lstStyle/>
          <a:p>
            <a:pPr marL="0" indent="0" algn="ctr">
              <a:spcBef>
                <a:spcPts val="1319"/>
              </a:spcBef>
              <a:buNone/>
            </a:pPr>
            <a:endParaRPr lang="cs-CZ" sz="1600" b="1" dirty="0">
              <a:solidFill>
                <a:schemeClr val="bg2">
                  <a:lumMod val="25000"/>
                </a:schemeClr>
              </a:solidFill>
            </a:endParaRPr>
          </a:p>
          <a:p>
            <a:pPr marL="0" indent="0">
              <a:spcBef>
                <a:spcPts val="1319"/>
              </a:spcBef>
              <a:buNone/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Pravidla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tematické koncentrace – min. 70 % zdrojů EFRR na Cíle politiky 1 a 2</a:t>
            </a:r>
            <a:r>
              <a:rPr lang="cs-CZ" sz="1600" b="1" dirty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cs-CZ" sz="1600" b="1" dirty="0">
                <a:solidFill>
                  <a:schemeClr val="bg2">
                    <a:lumMod val="25000"/>
                  </a:schemeClr>
                </a:solidFill>
              </a:rPr>
            </a:br>
            <a:endParaRPr lang="cs-CZ" sz="1600" b="1" dirty="0">
              <a:solidFill>
                <a:schemeClr val="bg2">
                  <a:lumMod val="25000"/>
                </a:schemeClr>
              </a:solidFill>
            </a:endParaRPr>
          </a:p>
          <a:p>
            <a:pPr marL="0" indent="0">
              <a:spcBef>
                <a:spcPts val="1319"/>
              </a:spcBef>
              <a:buNone/>
            </a:pPr>
            <a:r>
              <a:rPr lang="cs-CZ" sz="1600" b="1" dirty="0">
                <a:solidFill>
                  <a:srgbClr val="0070C0"/>
                </a:solidFill>
              </a:rPr>
              <a:t>CP 1  Inteligentnější Evropa: min. 40 % alokace EFRR</a:t>
            </a:r>
            <a:r>
              <a:rPr lang="cs-CZ" sz="1600" dirty="0">
                <a:solidFill>
                  <a:srgbClr val="0070C0"/>
                </a:solidFill>
              </a:rPr>
              <a:t> </a:t>
            </a:r>
            <a:endParaRPr lang="cs-CZ" sz="1600" dirty="0">
              <a:solidFill>
                <a:srgbClr val="FF0000"/>
              </a:solidFill>
            </a:endParaRPr>
          </a:p>
          <a:p>
            <a:pPr lvl="1">
              <a:lnSpc>
                <a:spcPct val="100000"/>
              </a:lnSpc>
              <a:spcBef>
                <a:spcPts val="1319"/>
              </a:spcBef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posílení výzkumných a inovačních kapacit a zavádění pokročilých technologií; </a:t>
            </a: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využití přínosů digitalizace pro občany, podniky a vlády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; posílení růstu a konkurenceschopnosti MSP; rozvoj dovedností pro inteligentní specializaci, průmysl. transformaci a podnikání</a:t>
            </a:r>
          </a:p>
          <a:p>
            <a:pPr marL="0" indent="0">
              <a:spcBef>
                <a:spcPts val="1319"/>
              </a:spcBef>
              <a:buNone/>
            </a:pPr>
            <a:r>
              <a:rPr lang="cs-CZ" sz="1600" b="1" dirty="0">
                <a:solidFill>
                  <a:srgbClr val="0070C0"/>
                </a:solidFill>
              </a:rPr>
              <a:t>CP 2  Zelenější Evropa: min. </a:t>
            </a:r>
            <a:r>
              <a:rPr lang="cs-CZ" sz="1600" b="1" dirty="0">
                <a:solidFill>
                  <a:srgbClr val="1D70B8"/>
                </a:solidFill>
              </a:rPr>
              <a:t>30 % alokace EFRR </a:t>
            </a:r>
            <a:endParaRPr lang="cs-CZ" sz="1600" dirty="0">
              <a:solidFill>
                <a:srgbClr val="FF0000"/>
              </a:solidFill>
            </a:endParaRPr>
          </a:p>
          <a:p>
            <a:pPr lvl="1">
              <a:lnSpc>
                <a:spcPct val="100000"/>
              </a:lnSpc>
              <a:spcBef>
                <a:spcPts val="1319"/>
              </a:spcBef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opatření v oblasti energ. účinnosti; </a:t>
            </a:r>
            <a:r>
              <a:rPr lang="pl-PL" sz="1600" dirty="0">
                <a:solidFill>
                  <a:schemeClr val="tx2">
                    <a:lumMod val="50000"/>
                  </a:schemeClr>
                </a:solidFill>
              </a:rPr>
              <a:t>energie z obnovitelných zdrojů; rozvoj inteligentních energ. systémů, sítí a skladování na místní úrovni; </a:t>
            </a:r>
            <a:r>
              <a:rPr lang="pl-PL" sz="1600" b="1" dirty="0">
                <a:solidFill>
                  <a:schemeClr val="tx2">
                    <a:lumMod val="50000"/>
                  </a:schemeClr>
                </a:solidFill>
              </a:rPr>
              <a:t>přizpůsobení se změnám klimatu</a:t>
            </a:r>
            <a:r>
              <a:rPr lang="pl-PL" sz="1600" dirty="0">
                <a:solidFill>
                  <a:schemeClr val="tx2">
                    <a:lumMod val="50000"/>
                  </a:schemeClr>
                </a:solidFill>
              </a:rPr>
              <a:t>, </a:t>
            </a:r>
            <a:r>
              <a:rPr lang="pl-PL" sz="1600" b="1" dirty="0">
                <a:solidFill>
                  <a:schemeClr val="tx2">
                    <a:lumMod val="50000"/>
                  </a:schemeClr>
                </a:solidFill>
              </a:rPr>
              <a:t>prevence rizik a odolnosti vůči katastrofám</a:t>
            </a:r>
            <a:r>
              <a:rPr lang="pl-PL" sz="1600" dirty="0">
                <a:solidFill>
                  <a:schemeClr val="tx2">
                    <a:lumMod val="50000"/>
                  </a:schemeClr>
                </a:solidFill>
              </a:rPr>
              <a:t>; udržitelného hospodaření s vodou; přechod k oběhovému hospodářství</a:t>
            </a:r>
            <a:r>
              <a:rPr lang="pl-PL" sz="1600" b="1" dirty="0">
                <a:solidFill>
                  <a:schemeClr val="tx2">
                    <a:lumMod val="50000"/>
                  </a:schemeClr>
                </a:solidFill>
              </a:rPr>
              <a:t>; posílení biologické rozmanitosti, zelené infrastruktury v městském prostředí a snížení znečištění + městská mobilita </a:t>
            </a:r>
          </a:p>
          <a:p>
            <a:pPr lvl="1" algn="just">
              <a:lnSpc>
                <a:spcPct val="100000"/>
              </a:lnSpc>
              <a:spcBef>
                <a:spcPts val="1319"/>
              </a:spcBef>
            </a:pPr>
            <a:endParaRPr lang="cs-CZ" sz="1800" dirty="0">
              <a:solidFill>
                <a:srgbClr val="1D70B8"/>
              </a:solidFill>
            </a:endParaRPr>
          </a:p>
          <a:p>
            <a:pPr algn="just">
              <a:spcBef>
                <a:spcPts val="1319"/>
              </a:spcBef>
            </a:pPr>
            <a:endParaRPr lang="cs-CZ" sz="18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5478136"/>
      </p:ext>
    </p:extLst>
  </p:cSld>
  <p:clrMapOvr>
    <a:masterClrMapping/>
  </p:clrMapOvr>
  <p:transition spd="slow">
    <p:push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A29780-7AA5-BF4E-B7C5-D75AB6C36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1874" y="365126"/>
            <a:ext cx="8420252" cy="1325563"/>
          </a:xfrm>
        </p:spPr>
        <p:txBody>
          <a:bodyPr>
            <a:normAutofit/>
          </a:bodyPr>
          <a:lstStyle/>
          <a:p>
            <a:pPr algn="ctr"/>
            <a:r>
              <a:rPr lang="cs-CZ" sz="3200" dirty="0"/>
              <a:t>Příprava programů po roce 2020 na národní úrovni 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7778024-FDCE-E846-A037-107DCED977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0042" y="1892938"/>
            <a:ext cx="7763916" cy="4002815"/>
          </a:xfrm>
        </p:spPr>
        <p:txBody>
          <a:bodyPr>
            <a:normAutofit/>
          </a:bodyPr>
          <a:lstStyle/>
          <a:p>
            <a:pPr marL="457200" lvl="2" indent="-457200">
              <a:lnSpc>
                <a:spcPct val="150000"/>
              </a:lnSpc>
              <a:spcAft>
                <a:spcPts val="600"/>
              </a:spcAft>
              <a:buSzPct val="100000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Národní koncepce realizace politiky soudržnosti po roce 2020 (schválena)</a:t>
            </a:r>
          </a:p>
          <a:p>
            <a:pPr marL="457200" lvl="2" indent="-457200">
              <a:lnSpc>
                <a:spcPct val="150000"/>
              </a:lnSpc>
              <a:spcAft>
                <a:spcPts val="600"/>
              </a:spcAft>
              <a:buSzPct val="100000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Strategie regionálního rozvoje ČR 2021</a:t>
            </a:r>
            <a:r>
              <a:rPr lang="en-US" sz="1600" dirty="0">
                <a:solidFill>
                  <a:schemeClr val="tx2">
                    <a:lumMod val="50000"/>
                  </a:schemeClr>
                </a:solidFill>
              </a:rPr>
              <a:t>+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 (schválena)</a:t>
            </a:r>
          </a:p>
          <a:p>
            <a:pPr marL="457200" lvl="2" indent="-457200">
              <a:lnSpc>
                <a:spcPct val="150000"/>
              </a:lnSpc>
              <a:spcAft>
                <a:spcPts val="600"/>
              </a:spcAft>
              <a:buSzPct val="100000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Jednotný národní rámec pravidel a postupů v programovém období 2021-2027  - jednotné metodické prostředí (10/2020)</a:t>
            </a:r>
          </a:p>
          <a:p>
            <a:pPr marL="457200" lvl="2" indent="-457200">
              <a:lnSpc>
                <a:spcPct val="150000"/>
              </a:lnSpc>
              <a:spcAft>
                <a:spcPts val="600"/>
              </a:spcAft>
              <a:buSzPct val="100000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Dohoda o partnerství 2021 – 2027 (10/2020)</a:t>
            </a:r>
          </a:p>
          <a:p>
            <a:pPr marL="457200" lvl="2" indent="-457200">
              <a:lnSpc>
                <a:spcPct val="150000"/>
              </a:lnSpc>
              <a:spcAft>
                <a:spcPts val="600"/>
              </a:spcAft>
              <a:buSzPct val="100000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Ostatní operační programy (10/2020)</a:t>
            </a:r>
          </a:p>
          <a:p>
            <a:pPr marL="457200" lvl="2" indent="-457200">
              <a:lnSpc>
                <a:spcPct val="150000"/>
              </a:lnSpc>
              <a:spcAft>
                <a:spcPts val="600"/>
              </a:spcAft>
              <a:buSzPct val="100000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Pravidla spolufinancování projektů ze státního rozpočtu (10/2020)</a:t>
            </a:r>
          </a:p>
          <a:p>
            <a:pPr marL="457200" lvl="2" indent="-457200">
              <a:lnSpc>
                <a:spcPct val="150000"/>
              </a:lnSpc>
              <a:spcAft>
                <a:spcPts val="600"/>
              </a:spcAft>
              <a:buSzPct val="100000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Příprava monitorovacího systému MS2021+ (vyhlášeno VŘ)</a:t>
            </a:r>
          </a:p>
          <a:p>
            <a:pPr marL="457200" lvl="2" indent="-457200">
              <a:lnSpc>
                <a:spcPct val="150000"/>
              </a:lnSpc>
              <a:spcAft>
                <a:spcPts val="600"/>
              </a:spcAft>
              <a:buSzPct val="100000"/>
            </a:pPr>
            <a:endParaRPr lang="cs-CZ" sz="1600" dirty="0">
              <a:solidFill>
                <a:schemeClr val="tx2">
                  <a:lumMod val="50000"/>
                </a:schemeClr>
              </a:solidFill>
            </a:endParaRPr>
          </a:p>
          <a:p>
            <a:pPr eaLnBrk="0">
              <a:spcBef>
                <a:spcPts val="1500"/>
              </a:spcBef>
              <a:spcAft>
                <a:spcPts val="600"/>
              </a:spcAft>
              <a:buClr>
                <a:schemeClr val="accent1"/>
              </a:buClr>
              <a:buSzPct val="65000"/>
            </a:pPr>
            <a:endParaRPr lang="cs-CZ" sz="1800" dirty="0">
              <a:solidFill>
                <a:schemeClr val="tx1"/>
              </a:solidFill>
            </a:endParaRPr>
          </a:p>
          <a:p>
            <a:pPr eaLnBrk="0">
              <a:spcBef>
                <a:spcPts val="1500"/>
              </a:spcBef>
              <a:spcAft>
                <a:spcPts val="600"/>
              </a:spcAft>
              <a:buClr>
                <a:schemeClr val="accent1"/>
              </a:buClr>
              <a:buSzPct val="65000"/>
            </a:pPr>
            <a:endParaRPr lang="cs-CZ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6878610"/>
      </p:ext>
    </p:extLst>
  </p:cSld>
  <p:clrMapOvr>
    <a:masterClrMapping/>
  </p:clrMapOvr>
  <p:transition spd="slow">
    <p:push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A29780-7AA5-BF4E-B7C5-D75AB6C36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-263346"/>
            <a:ext cx="7886700" cy="1954036"/>
          </a:xfrm>
        </p:spPr>
        <p:txBody>
          <a:bodyPr>
            <a:normAutofit/>
          </a:bodyPr>
          <a:lstStyle/>
          <a:p>
            <a:pPr algn="ctr"/>
            <a:r>
              <a:rPr lang="cs-CZ" sz="3200" dirty="0"/>
              <a:t>Architektura období 2021+ </a:t>
            </a:r>
          </a:p>
        </p:txBody>
      </p:sp>
      <p:graphicFrame>
        <p:nvGraphicFramePr>
          <p:cNvPr id="5" name="Zástupný symbol pro obsah 4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508961860"/>
              </p:ext>
            </p:extLst>
          </p:nvPr>
        </p:nvGraphicFramePr>
        <p:xfrm>
          <a:off x="800100" y="1115560"/>
          <a:ext cx="7543800" cy="38465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TextovéPole 3">
            <a:extLst>
              <a:ext uri="{FF2B5EF4-FFF2-40B4-BE49-F238E27FC236}">
                <a16:creationId xmlns:a16="http://schemas.microsoft.com/office/drawing/2014/main" id="{A66B7154-BF3D-4F45-830C-FA392FFA2CFB}"/>
              </a:ext>
            </a:extLst>
          </p:cNvPr>
          <p:cNvSpPr txBox="1"/>
          <p:nvPr/>
        </p:nvSpPr>
        <p:spPr>
          <a:xfrm>
            <a:off x="729344" y="4678918"/>
            <a:ext cx="6727372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 ČR – Polsko</a:t>
            </a:r>
          </a:p>
          <a:p>
            <a:pPr marL="285750" indent="-285750"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 Slovensko – ČR</a:t>
            </a:r>
          </a:p>
          <a:p>
            <a:pPr marL="285750" indent="-285750"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 Rakousko – ČR</a:t>
            </a:r>
          </a:p>
          <a:p>
            <a:pPr marL="285750" indent="-285750"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 Svobodný stát Bavorsko – ČR</a:t>
            </a:r>
          </a:p>
          <a:p>
            <a:pPr marL="285750" indent="-285750"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 Svobodný stát Sasko – ČR</a:t>
            </a:r>
          </a:p>
          <a:p>
            <a:endParaRPr lang="cs-CZ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1CB5E1DE-7FA2-4C12-AA36-746FF57C63FA}"/>
              </a:ext>
            </a:extLst>
          </p:cNvPr>
          <p:cNvSpPr txBox="1"/>
          <p:nvPr/>
        </p:nvSpPr>
        <p:spPr>
          <a:xfrm>
            <a:off x="729344" y="1992376"/>
            <a:ext cx="7886700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 Technologie a aplikace pro konkurenceschopnost (MPO)</a:t>
            </a:r>
          </a:p>
          <a:p>
            <a:pPr marL="285750" indent="-285750"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 Doprava (MD)</a:t>
            </a:r>
          </a:p>
          <a:p>
            <a:pPr marL="285750" indent="-285750"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 Životní prostředí (MŽP)</a:t>
            </a:r>
          </a:p>
          <a:p>
            <a:pPr marL="285750" indent="-285750"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 Jan Amos Komenský (MŠMT)</a:t>
            </a:r>
          </a:p>
          <a:p>
            <a:pPr marL="285750" indent="-285750"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 Zaměstnanost plus (MPSV)</a:t>
            </a:r>
          </a:p>
          <a:p>
            <a:pPr marL="285750" indent="-285750"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IROP (MMR)</a:t>
            </a:r>
          </a:p>
          <a:p>
            <a:pPr marL="285750" indent="-285750"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 Technická pomoc (MMR)</a:t>
            </a:r>
          </a:p>
          <a:p>
            <a:pPr marL="285750" indent="-285750">
              <a:buClr>
                <a:srgbClr val="1D70B8"/>
              </a:buClr>
              <a:buFont typeface="Arial" panose="020B0604020202020204" pitchFamily="34" charset="0"/>
              <a:buChar char="•"/>
            </a:pPr>
            <a:endParaRPr lang="cs-CZ" sz="1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rgbClr val="1D70B8"/>
              </a:buClr>
              <a:buFont typeface="Arial" panose="020B0604020202020204" pitchFamily="34" charset="0"/>
              <a:buChar char="•"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90597426"/>
      </p:ext>
    </p:extLst>
  </p:cSld>
  <p:clrMapOvr>
    <a:masterClrMapping/>
  </p:clrMapOvr>
  <p:transition spd="slow">
    <p:push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8650" y="335804"/>
            <a:ext cx="7886700" cy="1082867"/>
          </a:xfrm>
        </p:spPr>
        <p:txBody>
          <a:bodyPr>
            <a:normAutofit/>
          </a:bodyPr>
          <a:lstStyle/>
          <a:p>
            <a:pPr algn="ctr"/>
            <a:r>
              <a:rPr lang="cs-CZ" sz="3200" dirty="0"/>
              <a:t>Obce jako příjemci podpory v IROP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18C1064E-F89F-4EBD-9175-2CDC350EB9DA}"/>
              </a:ext>
            </a:extLst>
          </p:cNvPr>
          <p:cNvSpPr txBox="1"/>
          <p:nvPr/>
        </p:nvSpPr>
        <p:spPr>
          <a:xfrm>
            <a:off x="8091377" y="2466753"/>
            <a:ext cx="105262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E527A9C0-0CE6-4500-9C53-C3E1A11751F1}" type="CATEGORYNAME">
              <a:rPr lang="en-US"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Kraj</a:t>
            </a:fld>
            <a:endParaRPr lang="cs-CZ" sz="1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C17A0E3A-C7DA-47AF-8AB7-7266B003618E}"/>
              </a:ext>
            </a:extLst>
          </p:cNvPr>
          <p:cNvSpPr txBox="1"/>
          <p:nvPr/>
        </p:nvSpPr>
        <p:spPr>
          <a:xfrm>
            <a:off x="6611919" y="1881156"/>
            <a:ext cx="72301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78ACFAD7-5CF2-4638-B952-3E54B834A702}" type="CATEGORYNAME">
              <a:rPr lang="en-US"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SVJ</a:t>
            </a:fld>
            <a:endParaRPr lang="cs-CZ" sz="1000" dirty="0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B63A94A4-E5F6-43D1-90CD-465576E5058D}"/>
              </a:ext>
            </a:extLst>
          </p:cNvPr>
          <p:cNvSpPr txBox="1"/>
          <p:nvPr/>
        </p:nvSpPr>
        <p:spPr>
          <a:xfrm>
            <a:off x="4929775" y="2589863"/>
            <a:ext cx="83997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1DD46882-5908-462F-A853-FDFBEF96255F}" type="CATEGORYNAME">
              <a:rPr lang="en-US"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Soukromý sektor</a:t>
            </a:fld>
            <a:endParaRPr lang="cs-CZ" sz="1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1000" dirty="0"/>
          </a:p>
        </p:txBody>
      </p:sp>
      <p:sp>
        <p:nvSpPr>
          <p:cNvPr id="11" name="TextovéPole 1">
            <a:extLst>
              <a:ext uri="{FF2B5EF4-FFF2-40B4-BE49-F238E27FC236}">
                <a16:creationId xmlns:a16="http://schemas.microsoft.com/office/drawing/2014/main" id="{A5C4BA92-6392-4D50-869D-C6634420A47D}"/>
              </a:ext>
            </a:extLst>
          </p:cNvPr>
          <p:cNvSpPr txBox="1"/>
          <p:nvPr/>
        </p:nvSpPr>
        <p:spPr>
          <a:xfrm>
            <a:off x="1367240" y="2238342"/>
            <a:ext cx="583207" cy="351521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fld id="{57AAB2FD-93D0-407B-8DE0-8910FBF706A9}" type="CATEGORYNAME">
              <a:rPr lang="en-US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NNO</a:t>
            </a:fld>
            <a:endParaRPr lang="cs-CZ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ovéPole 1">
            <a:extLst>
              <a:ext uri="{FF2B5EF4-FFF2-40B4-BE49-F238E27FC236}">
                <a16:creationId xmlns:a16="http://schemas.microsoft.com/office/drawing/2014/main" id="{CFACDCCE-D075-4F6E-AA7C-17AA981C2B23}"/>
              </a:ext>
            </a:extLst>
          </p:cNvPr>
          <p:cNvSpPr txBox="1"/>
          <p:nvPr/>
        </p:nvSpPr>
        <p:spPr>
          <a:xfrm>
            <a:off x="2439747" y="1683800"/>
            <a:ext cx="1052623" cy="653710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cs-CZ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Církevní instituce</a:t>
            </a:r>
          </a:p>
        </p:txBody>
      </p:sp>
      <p:graphicFrame>
        <p:nvGraphicFramePr>
          <p:cNvPr id="9" name="Graf 8">
            <a:extLst>
              <a:ext uri="{FF2B5EF4-FFF2-40B4-BE49-F238E27FC236}">
                <a16:creationId xmlns:a16="http://schemas.microsoft.com/office/drawing/2014/main" id="{00000000-0008-0000-0500-000010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02941574"/>
              </p:ext>
            </p:extLst>
          </p:nvPr>
        </p:nvGraphicFramePr>
        <p:xfrm>
          <a:off x="536659" y="1418671"/>
          <a:ext cx="8070681" cy="37819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779914048"/>
      </p:ext>
    </p:extLst>
  </p:cSld>
  <p:clrMapOvr>
    <a:masterClrMapping/>
  </p:clrMapOvr>
  <p:transition spd="slow">
    <p:push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8650" y="243638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cs-CZ" sz="3200" dirty="0"/>
              <a:t>Podpora IROP v krajích</a:t>
            </a:r>
          </a:p>
        </p:txBody>
      </p:sp>
      <p:graphicFrame>
        <p:nvGraphicFramePr>
          <p:cNvPr id="4" name="Graf 3">
            <a:extLst>
              <a:ext uri="{FF2B5EF4-FFF2-40B4-BE49-F238E27FC236}">
                <a16:creationId xmlns:a16="http://schemas.microsoft.com/office/drawing/2014/main" id="{00000000-0008-0000-0300-000007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43195197"/>
              </p:ext>
            </p:extLst>
          </p:nvPr>
        </p:nvGraphicFramePr>
        <p:xfrm>
          <a:off x="628650" y="1347108"/>
          <a:ext cx="7886700" cy="42178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081481031"/>
      </p:ext>
    </p:extLst>
  </p:cSld>
  <p:clrMapOvr>
    <a:masterClrMapping/>
  </p:clrMapOvr>
  <p:transition spd="slow">
    <p:push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Obrázek 21">
            <a:extLst>
              <a:ext uri="{FF2B5EF4-FFF2-40B4-BE49-F238E27FC236}">
                <a16:creationId xmlns:a16="http://schemas.microsoft.com/office/drawing/2014/main" id="{D238BE91-38E2-FB48-8475-758C3E697B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6893" y="3807924"/>
            <a:ext cx="2835991" cy="2835991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6A7AC009-F2C6-C346-B18B-EDA07A50DB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918" y="3896220"/>
            <a:ext cx="2835991" cy="2835991"/>
          </a:xfrm>
          <a:prstGeom prst="rect">
            <a:avLst/>
          </a:prstGeom>
        </p:spPr>
      </p:pic>
      <p:pic>
        <p:nvPicPr>
          <p:cNvPr id="27" name="Obrázek 26" descr="Obsah obrázku mapa&#10;&#10;Popis byl vytvořen automaticky">
            <a:extLst>
              <a:ext uri="{FF2B5EF4-FFF2-40B4-BE49-F238E27FC236}">
                <a16:creationId xmlns:a16="http://schemas.microsoft.com/office/drawing/2014/main" id="{38E1737A-4A73-4FFC-8AF1-1DBEB71FE73F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alphaModFix amt="5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aintStrok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867" y="3089458"/>
            <a:ext cx="2090894" cy="1324297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43382" y="252774"/>
            <a:ext cx="8687606" cy="1397797"/>
          </a:xfrm>
        </p:spPr>
        <p:txBody>
          <a:bodyPr anchor="ctr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cs-CZ" sz="3200" dirty="0"/>
              <a:t>Již zrealizováno v Moravskoslezském kraji </a:t>
            </a:r>
            <a:r>
              <a:rPr lang="cs-CZ" sz="3200" dirty="0" smtClean="0"/>
              <a:t/>
            </a:r>
            <a:br>
              <a:rPr lang="cs-CZ" sz="3200" dirty="0" smtClean="0"/>
            </a:br>
            <a:r>
              <a:rPr lang="cs-CZ" sz="3200" dirty="0" smtClean="0"/>
              <a:t>z </a:t>
            </a:r>
            <a:r>
              <a:rPr lang="cs-CZ" sz="3200" dirty="0"/>
              <a:t>IROP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B3E571ED-3BDF-4C61-B1D5-1F430DA1C323}"/>
              </a:ext>
            </a:extLst>
          </p:cNvPr>
          <p:cNvSpPr txBox="1"/>
          <p:nvPr/>
        </p:nvSpPr>
        <p:spPr>
          <a:xfrm>
            <a:off x="7595856" y="6351580"/>
            <a:ext cx="57663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solidFill>
                  <a:schemeClr val="bg2">
                    <a:lumMod val="25000"/>
                  </a:schemeClr>
                </a:solidFill>
              </a:rPr>
              <a:t>Data k 11. 8. 2020</a:t>
            </a:r>
          </a:p>
        </p:txBody>
      </p:sp>
      <p:sp>
        <p:nvSpPr>
          <p:cNvPr id="29" name="TextovéPole 28">
            <a:extLst>
              <a:ext uri="{FF2B5EF4-FFF2-40B4-BE49-F238E27FC236}">
                <a16:creationId xmlns:a16="http://schemas.microsoft.com/office/drawing/2014/main" id="{DE20F1A6-A6F1-4DC9-9BEA-717B89E2220C}"/>
              </a:ext>
            </a:extLst>
          </p:cNvPr>
          <p:cNvSpPr txBox="1"/>
          <p:nvPr/>
        </p:nvSpPr>
        <p:spPr>
          <a:xfrm>
            <a:off x="5436341" y="3108025"/>
            <a:ext cx="11517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819FD409-C1FF-41AD-BA95-7E10529B45F4}"/>
              </a:ext>
            </a:extLst>
          </p:cNvPr>
          <p:cNvSpPr txBox="1"/>
          <p:nvPr/>
        </p:nvSpPr>
        <p:spPr>
          <a:xfrm>
            <a:off x="512324" y="1570491"/>
            <a:ext cx="22971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Celková délka rekonstruovaných nebo modernizovaných silnic</a:t>
            </a:r>
          </a:p>
        </p:txBody>
      </p:sp>
      <p:sp>
        <p:nvSpPr>
          <p:cNvPr id="41" name="TextovéPole 40">
            <a:extLst>
              <a:ext uri="{FF2B5EF4-FFF2-40B4-BE49-F238E27FC236}">
                <a16:creationId xmlns:a16="http://schemas.microsoft.com/office/drawing/2014/main" id="{066941A5-DE24-4807-9EE9-C6B574EAB239}"/>
              </a:ext>
            </a:extLst>
          </p:cNvPr>
          <p:cNvSpPr txBox="1"/>
          <p:nvPr/>
        </p:nvSpPr>
        <p:spPr>
          <a:xfrm>
            <a:off x="1640993" y="3612107"/>
            <a:ext cx="14173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585 km</a:t>
            </a:r>
          </a:p>
        </p:txBody>
      </p:sp>
      <p:pic>
        <p:nvPicPr>
          <p:cNvPr id="42" name="Obrázek 41" descr="Obsah obrázku mapa&#10;&#10;Popis byl vytvořen automaticky">
            <a:extLst>
              <a:ext uri="{FF2B5EF4-FFF2-40B4-BE49-F238E27FC236}">
                <a16:creationId xmlns:a16="http://schemas.microsoft.com/office/drawing/2014/main" id="{78125E3B-7680-44F4-B32A-97E9AB494F2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alphaModFix amt="5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aintStrok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0152" y="3089458"/>
            <a:ext cx="2090894" cy="1324297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DA4B3406-ABA7-422A-B70F-55CAAA558899}"/>
              </a:ext>
            </a:extLst>
          </p:cNvPr>
          <p:cNvSpPr txBox="1"/>
          <p:nvPr/>
        </p:nvSpPr>
        <p:spPr>
          <a:xfrm>
            <a:off x="5609469" y="3557666"/>
            <a:ext cx="12912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666 vozidel</a:t>
            </a:r>
          </a:p>
        </p:txBody>
      </p:sp>
      <p:sp>
        <p:nvSpPr>
          <p:cNvPr id="36" name="TextovéPole 35">
            <a:extLst>
              <a:ext uri="{FF2B5EF4-FFF2-40B4-BE49-F238E27FC236}">
                <a16:creationId xmlns:a16="http://schemas.microsoft.com/office/drawing/2014/main" id="{6226C1CC-62F6-4345-9E41-281336C82785}"/>
              </a:ext>
            </a:extLst>
          </p:cNvPr>
          <p:cNvSpPr txBox="1"/>
          <p:nvPr/>
        </p:nvSpPr>
        <p:spPr>
          <a:xfrm>
            <a:off x="1300046" y="4775070"/>
            <a:ext cx="8211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10 %</a:t>
            </a:r>
          </a:p>
        </p:txBody>
      </p:sp>
      <p:sp>
        <p:nvSpPr>
          <p:cNvPr id="35" name="TextovéPole 34">
            <a:extLst>
              <a:ext uri="{FF2B5EF4-FFF2-40B4-BE49-F238E27FC236}">
                <a16:creationId xmlns:a16="http://schemas.microsoft.com/office/drawing/2014/main" id="{1C2B3F4A-D91F-4B6B-B02C-04480263F09E}"/>
              </a:ext>
            </a:extLst>
          </p:cNvPr>
          <p:cNvSpPr txBox="1"/>
          <p:nvPr/>
        </p:nvSpPr>
        <p:spPr>
          <a:xfrm>
            <a:off x="5299403" y="4792979"/>
            <a:ext cx="11184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19 %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5635D049-BBE1-4F3D-A50C-3F375CB74958}"/>
              </a:ext>
            </a:extLst>
          </p:cNvPr>
          <p:cNvSpPr txBox="1"/>
          <p:nvPr/>
        </p:nvSpPr>
        <p:spPr>
          <a:xfrm>
            <a:off x="2470012" y="5101725"/>
            <a:ext cx="11767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57 km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8A6995ED-0F6A-4085-9A17-116A1CCF60AC}"/>
              </a:ext>
            </a:extLst>
          </p:cNvPr>
          <p:cNvSpPr txBox="1"/>
          <p:nvPr/>
        </p:nvSpPr>
        <p:spPr>
          <a:xfrm>
            <a:off x="6588063" y="5056643"/>
            <a:ext cx="19338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128 vozidel</a:t>
            </a: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A9872892-2D92-43B2-96E6-2F9554232AF6}"/>
              </a:ext>
            </a:extLst>
          </p:cNvPr>
          <p:cNvSpPr txBox="1"/>
          <p:nvPr/>
        </p:nvSpPr>
        <p:spPr>
          <a:xfrm>
            <a:off x="4728009" y="1479403"/>
            <a:ext cx="25968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Počet nově pořízených vozidel pro veřejnou dopravu</a:t>
            </a:r>
          </a:p>
        </p:txBody>
      </p:sp>
      <p:pic>
        <p:nvPicPr>
          <p:cNvPr id="20" name="Obrázek 19">
            <a:extLst>
              <a:ext uri="{FF2B5EF4-FFF2-40B4-BE49-F238E27FC236}">
                <a16:creationId xmlns:a16="http://schemas.microsoft.com/office/drawing/2014/main" id="{684D41CD-7B35-FD48-ACF4-73FE4251FC7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59228" y="1372547"/>
            <a:ext cx="2471760" cy="2471760"/>
          </a:xfrm>
          <a:prstGeom prst="rect">
            <a:avLst/>
          </a:prstGeom>
        </p:spPr>
      </p:pic>
      <p:pic>
        <p:nvPicPr>
          <p:cNvPr id="18" name="Obrázek 17">
            <a:extLst>
              <a:ext uri="{FF2B5EF4-FFF2-40B4-BE49-F238E27FC236}">
                <a16:creationId xmlns:a16="http://schemas.microsoft.com/office/drawing/2014/main" id="{60B0677F-5BF4-9F4B-A6D3-E1B5AEF47439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7364">
            <a:off x="2328234" y="1284422"/>
            <a:ext cx="2790885" cy="2790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615656"/>
      </p:ext>
    </p:extLst>
  </p:cSld>
  <p:clrMapOvr>
    <a:masterClrMapping/>
  </p:clrMapOvr>
  <p:transition spd="slow">
    <p:push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ek 9" descr="Obsah obrázku mapa&#10;&#10;Popis byl vytvořen automaticky">
            <a:extLst>
              <a:ext uri="{FF2B5EF4-FFF2-40B4-BE49-F238E27FC236}">
                <a16:creationId xmlns:a16="http://schemas.microsoft.com/office/drawing/2014/main" id="{4169A6E4-33A6-5141-9BD5-748B32FC66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1617" y="3897180"/>
            <a:ext cx="2769627" cy="2769627"/>
          </a:xfrm>
          <a:prstGeom prst="rect">
            <a:avLst/>
          </a:prstGeom>
        </p:spPr>
      </p:pic>
      <p:pic>
        <p:nvPicPr>
          <p:cNvPr id="6" name="Obrázek 5" descr="Obsah obrázku mapa&#10;&#10;Popis byl vytvořen automaticky">
            <a:extLst>
              <a:ext uri="{FF2B5EF4-FFF2-40B4-BE49-F238E27FC236}">
                <a16:creationId xmlns:a16="http://schemas.microsoft.com/office/drawing/2014/main" id="{937E42E6-E09C-8145-B5A6-BBD0FDA19A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5209" y="3869825"/>
            <a:ext cx="2769627" cy="2769627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09355" y="218548"/>
            <a:ext cx="8670980" cy="1397797"/>
          </a:xfrm>
        </p:spPr>
        <p:txBody>
          <a:bodyPr>
            <a:normAutofit/>
          </a:bodyPr>
          <a:lstStyle/>
          <a:p>
            <a:pPr algn="ctr"/>
            <a:r>
              <a:rPr lang="cs-CZ" sz="3200" dirty="0"/>
              <a:t>Již zrealizováno v Moravskoslezském kraji  z IROP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B3E571ED-3BDF-4C61-B1D5-1F430DA1C323}"/>
              </a:ext>
            </a:extLst>
          </p:cNvPr>
          <p:cNvSpPr txBox="1"/>
          <p:nvPr/>
        </p:nvSpPr>
        <p:spPr>
          <a:xfrm>
            <a:off x="7577750" y="6351580"/>
            <a:ext cx="57844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solidFill>
                  <a:schemeClr val="bg2">
                    <a:lumMod val="25000"/>
                  </a:schemeClr>
                </a:solidFill>
              </a:rPr>
              <a:t>Data k 11. 8. 2020</a:t>
            </a:r>
          </a:p>
        </p:txBody>
      </p:sp>
      <p:pic>
        <p:nvPicPr>
          <p:cNvPr id="20" name="Obrázek 19" descr="Obsah obrázku mapa&#10;&#10;Popis byl vytvořen automaticky">
            <a:extLst>
              <a:ext uri="{FF2B5EF4-FFF2-40B4-BE49-F238E27FC236}">
                <a16:creationId xmlns:a16="http://schemas.microsoft.com/office/drawing/2014/main" id="{15963EEC-E9DA-4424-8601-820C064662DE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alphaModFix amt="50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PaintStrok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152" y="3181576"/>
            <a:ext cx="2090894" cy="132429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3" name="Obrázek 22" descr="Obsah obrázku mapa&#10;&#10;Popis byl vytvořen automaticky">
            <a:extLst>
              <a:ext uri="{FF2B5EF4-FFF2-40B4-BE49-F238E27FC236}">
                <a16:creationId xmlns:a16="http://schemas.microsoft.com/office/drawing/2014/main" id="{67541311-6C85-413A-A347-5CB25BB86B0A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alphaModFix amt="50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PaintStrok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4800" y="3181576"/>
            <a:ext cx="2083263" cy="1324297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66E1C219-378D-48F5-9F37-D81323380AEC}"/>
              </a:ext>
            </a:extLst>
          </p:cNvPr>
          <p:cNvSpPr txBox="1"/>
          <p:nvPr/>
        </p:nvSpPr>
        <p:spPr>
          <a:xfrm>
            <a:off x="1128742" y="3676278"/>
            <a:ext cx="15592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 pracovišť</a:t>
            </a:r>
          </a:p>
        </p:txBody>
      </p:sp>
      <p:sp>
        <p:nvSpPr>
          <p:cNvPr id="28" name="TextovéPole 27">
            <a:extLst>
              <a:ext uri="{FF2B5EF4-FFF2-40B4-BE49-F238E27FC236}">
                <a16:creationId xmlns:a16="http://schemas.microsoft.com/office/drawing/2014/main" id="{45285BB5-F283-4D12-9151-66DF6D654D77}"/>
              </a:ext>
            </a:extLst>
          </p:cNvPr>
          <p:cNvSpPr txBox="1"/>
          <p:nvPr/>
        </p:nvSpPr>
        <p:spPr>
          <a:xfrm>
            <a:off x="4940867" y="3673966"/>
            <a:ext cx="14382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939 zařízení</a:t>
            </a:r>
          </a:p>
        </p:txBody>
      </p:sp>
      <p:sp>
        <p:nvSpPr>
          <p:cNvPr id="29" name="TextovéPole 28">
            <a:extLst>
              <a:ext uri="{FF2B5EF4-FFF2-40B4-BE49-F238E27FC236}">
                <a16:creationId xmlns:a16="http://schemas.microsoft.com/office/drawing/2014/main" id="{DE20F1A6-A6F1-4DC9-9BEA-717B89E2220C}"/>
              </a:ext>
            </a:extLst>
          </p:cNvPr>
          <p:cNvSpPr txBox="1"/>
          <p:nvPr/>
        </p:nvSpPr>
        <p:spPr>
          <a:xfrm>
            <a:off x="5436341" y="3108025"/>
            <a:ext cx="11517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36" name="TextovéPole 35">
            <a:extLst>
              <a:ext uri="{FF2B5EF4-FFF2-40B4-BE49-F238E27FC236}">
                <a16:creationId xmlns:a16="http://schemas.microsoft.com/office/drawing/2014/main" id="{6226C1CC-62F6-4345-9E41-281336C82785}"/>
              </a:ext>
            </a:extLst>
          </p:cNvPr>
          <p:cNvSpPr txBox="1"/>
          <p:nvPr/>
        </p:nvSpPr>
        <p:spPr>
          <a:xfrm>
            <a:off x="4838878" y="4772433"/>
            <a:ext cx="8211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14 %</a:t>
            </a:r>
          </a:p>
        </p:txBody>
      </p:sp>
      <p:sp>
        <p:nvSpPr>
          <p:cNvPr id="37" name="TextovéPole 36">
            <a:extLst>
              <a:ext uri="{FF2B5EF4-FFF2-40B4-BE49-F238E27FC236}">
                <a16:creationId xmlns:a16="http://schemas.microsoft.com/office/drawing/2014/main" id="{213E6FB1-A520-4721-BDFE-81B82DBE75B8}"/>
              </a:ext>
            </a:extLst>
          </p:cNvPr>
          <p:cNvSpPr txBox="1"/>
          <p:nvPr/>
        </p:nvSpPr>
        <p:spPr>
          <a:xfrm>
            <a:off x="680057" y="4751709"/>
            <a:ext cx="20079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12 %</a:t>
            </a:r>
          </a:p>
        </p:txBody>
      </p:sp>
      <p:sp>
        <p:nvSpPr>
          <p:cNvPr id="40" name="TextovéPole 39">
            <a:extLst>
              <a:ext uri="{FF2B5EF4-FFF2-40B4-BE49-F238E27FC236}">
                <a16:creationId xmlns:a16="http://schemas.microsoft.com/office/drawing/2014/main" id="{2AEBF25A-2E2A-4902-A495-BB1605DDA4A4}"/>
              </a:ext>
            </a:extLst>
          </p:cNvPr>
          <p:cNvSpPr txBox="1"/>
          <p:nvPr/>
        </p:nvSpPr>
        <p:spPr>
          <a:xfrm>
            <a:off x="4544845" y="1420391"/>
            <a:ext cx="26397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Počet podpořených vzdělávacích zařízení-ZŠ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CF3A9A42-E175-4672-83A5-D8304EE0BD2C}"/>
              </a:ext>
            </a:extLst>
          </p:cNvPr>
          <p:cNvSpPr txBox="1"/>
          <p:nvPr/>
        </p:nvSpPr>
        <p:spPr>
          <a:xfrm>
            <a:off x="2198899" y="5126027"/>
            <a:ext cx="13837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pracovišť</a:t>
            </a:r>
          </a:p>
        </p:txBody>
      </p:sp>
      <p:sp>
        <p:nvSpPr>
          <p:cNvPr id="33" name="TextovéPole 32">
            <a:extLst>
              <a:ext uri="{FF2B5EF4-FFF2-40B4-BE49-F238E27FC236}">
                <a16:creationId xmlns:a16="http://schemas.microsoft.com/office/drawing/2014/main" id="{4D1DD87C-0105-47B6-8FCF-93C9F22FCC16}"/>
              </a:ext>
            </a:extLst>
          </p:cNvPr>
          <p:cNvSpPr txBox="1"/>
          <p:nvPr/>
        </p:nvSpPr>
        <p:spPr>
          <a:xfrm>
            <a:off x="6229949" y="5153752"/>
            <a:ext cx="17712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127 zařízení</a:t>
            </a:r>
          </a:p>
        </p:txBody>
      </p:sp>
      <p:sp>
        <p:nvSpPr>
          <p:cNvPr id="38" name="TextovéPole 37">
            <a:extLst>
              <a:ext uri="{FF2B5EF4-FFF2-40B4-BE49-F238E27FC236}">
                <a16:creationId xmlns:a16="http://schemas.microsoft.com/office/drawing/2014/main" id="{DAE21E94-1C3C-427B-8FEE-AA61ACA01195}"/>
              </a:ext>
            </a:extLst>
          </p:cNvPr>
          <p:cNvSpPr txBox="1"/>
          <p:nvPr/>
        </p:nvSpPr>
        <p:spPr>
          <a:xfrm>
            <a:off x="476965" y="1174169"/>
            <a:ext cx="22855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sz="1600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Podpořená pracoviště zdravotní péče</a:t>
            </a:r>
          </a:p>
        </p:txBody>
      </p:sp>
      <p:pic>
        <p:nvPicPr>
          <p:cNvPr id="19" name="Obrázek 18">
            <a:extLst>
              <a:ext uri="{FF2B5EF4-FFF2-40B4-BE49-F238E27FC236}">
                <a16:creationId xmlns:a16="http://schemas.microsoft.com/office/drawing/2014/main" id="{208619CE-AE3E-664A-8829-584C416DDF5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550187" y="1511771"/>
            <a:ext cx="2593813" cy="2593813"/>
          </a:xfrm>
          <a:prstGeom prst="rect">
            <a:avLst/>
          </a:prstGeom>
        </p:spPr>
      </p:pic>
      <p:pic>
        <p:nvPicPr>
          <p:cNvPr id="21" name="Obrázek 20" descr="Obsah obrázku hračka, hydrant&#10;&#10;Popis byl vytvořen automaticky">
            <a:extLst>
              <a:ext uri="{FF2B5EF4-FFF2-40B4-BE49-F238E27FC236}">
                <a16:creationId xmlns:a16="http://schemas.microsoft.com/office/drawing/2014/main" id="{3FD04C26-7F1B-7E40-93A3-A74697F70093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8369" y="1332185"/>
            <a:ext cx="2581588" cy="258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110264"/>
      </p:ext>
    </p:extLst>
  </p:cSld>
  <p:clrMapOvr>
    <a:masterClrMapping/>
  </p:clrMapOvr>
  <p:transition spd="slow">
    <p:push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6DB45F6E-7C5C-4CCF-889A-9E0300EF88F4}"/>
              </a:ext>
            </a:extLst>
          </p:cNvPr>
          <p:cNvSpPr txBox="1"/>
          <p:nvPr/>
        </p:nvSpPr>
        <p:spPr>
          <a:xfrm>
            <a:off x="1147444" y="385473"/>
            <a:ext cx="683462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>
                <a:solidFill>
                  <a:srgbClr val="1D70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Přístup Řídicího orgánu k IROP 2021-2027</a:t>
            </a:r>
            <a:endParaRPr lang="cs-CZ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2F173DD9-077B-4C7B-84BB-77CB6F2E5781}"/>
              </a:ext>
            </a:extLst>
          </p:cNvPr>
          <p:cNvSpPr txBox="1"/>
          <p:nvPr/>
        </p:nvSpPr>
        <p:spPr>
          <a:xfrm>
            <a:off x="347133" y="1333903"/>
            <a:ext cx="8602134" cy="55553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spcBef>
                <a:spcPts val="600"/>
              </a:spcBef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Zohlednění 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zkušeností z minulých období – evoluce, ne revoluce </a:t>
            </a:r>
          </a:p>
          <a:p>
            <a:pPr marL="342900" indent="-342900">
              <a:lnSpc>
                <a:spcPct val="150000"/>
              </a:lnSpc>
              <a:spcBef>
                <a:spcPts val="600"/>
              </a:spcBef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Základem je </a:t>
            </a:r>
            <a:r>
              <a:rPr lang="cs-CZ" sz="16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využití dobré, ale i poučení ze špatná praxe 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výzev a realizace projektů v </a:t>
            </a:r>
            <a:r>
              <a:rPr lang="cs-CZ" sz="16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IROP</a:t>
            </a:r>
          </a:p>
          <a:p>
            <a:pPr marL="342900" indent="-342900">
              <a:lnSpc>
                <a:spcPct val="150000"/>
              </a:lnSpc>
              <a:spcBef>
                <a:spcPts val="600"/>
              </a:spcBef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b="1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Zachování</a:t>
            </a:r>
            <a:r>
              <a:rPr lang="cs-CZ" sz="16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stávající </a:t>
            </a:r>
            <a:r>
              <a:rPr lang="cs-CZ" sz="16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implementační struktury 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odborných kapacit na MMR a </a:t>
            </a:r>
            <a:r>
              <a:rPr lang="cs-CZ" sz="16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CRR</a:t>
            </a:r>
            <a:endParaRPr lang="cs-CZ" sz="1600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spcBef>
                <a:spcPts val="600"/>
              </a:spcBef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Minimalizace experimentů 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z důvodu </a:t>
            </a:r>
            <a:r>
              <a:rPr lang="cs-CZ" sz="16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N+3 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(průběžné výzvy, tlak na vysokou připravenost projektů</a:t>
            </a:r>
            <a:r>
              <a:rPr lang="cs-CZ" sz="16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342900" lvl="2" indent="-342900">
              <a:lnSpc>
                <a:spcPct val="150000"/>
              </a:lnSpc>
              <a:spcBef>
                <a:spcPts val="600"/>
              </a:spcBef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Způsobilost výdajů od 1. 1. 2021</a:t>
            </a:r>
          </a:p>
          <a:p>
            <a:pPr marL="342900" lvl="2" indent="-342900">
              <a:lnSpc>
                <a:spcPct val="150000"/>
              </a:lnSpc>
              <a:spcBef>
                <a:spcPts val="600"/>
              </a:spcBef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Možnost registrovat projekt i ve fázi realizace (nesmí být dokončen)</a:t>
            </a:r>
          </a:p>
          <a:p>
            <a:pPr marL="342900" indent="-342900">
              <a:lnSpc>
                <a:spcPct val="150000"/>
              </a:lnSpc>
              <a:spcBef>
                <a:spcPts val="600"/>
              </a:spcBef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b="1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Větší </a:t>
            </a:r>
            <a:r>
              <a:rPr lang="cs-CZ" sz="16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přehlednost informací 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 žadatele </a:t>
            </a:r>
          </a:p>
          <a:p>
            <a:pPr marL="342900" indent="-342900">
              <a:lnSpc>
                <a:spcPct val="150000"/>
              </a:lnSpc>
              <a:spcBef>
                <a:spcPts val="600"/>
              </a:spcBef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Předvídatelnost podmínek výzev </a:t>
            </a:r>
            <a:r>
              <a:rPr lang="cs-CZ" sz="16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zrychlení hodnocení projektů</a:t>
            </a:r>
            <a:endParaRPr lang="cs-CZ" sz="2000" dirty="0"/>
          </a:p>
          <a:p>
            <a:pPr lvl="2"/>
            <a:endParaRPr lang="cs-CZ" sz="2000" dirty="0"/>
          </a:p>
          <a:p>
            <a:pPr lvl="1"/>
            <a:endParaRPr lang="cs-CZ" sz="20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cs-CZ" sz="20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1571785861"/>
      </p:ext>
    </p:extLst>
  </p:cSld>
  <p:clrMapOvr>
    <a:masterClrMapping/>
  </p:clrMapOvr>
  <p:transition spd="slow">
    <p:push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6DB45F6E-7C5C-4CCF-889A-9E0300EF88F4}"/>
              </a:ext>
            </a:extLst>
          </p:cNvPr>
          <p:cNvSpPr txBox="1"/>
          <p:nvPr/>
        </p:nvSpPr>
        <p:spPr>
          <a:xfrm>
            <a:off x="622329" y="478512"/>
            <a:ext cx="78993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>
                <a:solidFill>
                  <a:srgbClr val="1D70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Připravované nástroje</a:t>
            </a:r>
            <a:endParaRPr lang="cs-CZ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2F173DD9-077B-4C7B-84BB-77CB6F2E5781}"/>
              </a:ext>
            </a:extLst>
          </p:cNvPr>
          <p:cNvSpPr txBox="1"/>
          <p:nvPr/>
        </p:nvSpPr>
        <p:spPr>
          <a:xfrm>
            <a:off x="622328" y="1471438"/>
            <a:ext cx="819970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buClr>
                <a:srgbClr val="1D70B8"/>
              </a:buClr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Obecně</a:t>
            </a:r>
          </a:p>
          <a:p>
            <a:pPr marL="1257300" lvl="2" indent="-342900"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Max. 30 % alokace v IROP na integrované nástroje</a:t>
            </a:r>
          </a:p>
          <a:p>
            <a:pPr marL="1257300" lvl="2" indent="-342900"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Vymezením aktivit a dalšími nástroji maximálně eliminovat případné překryvy mezi nástroji územní dimenze a individuálními projekty</a:t>
            </a:r>
          </a:p>
          <a:p>
            <a:pPr marL="1257300" lvl="2" indent="-342900"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Implementace obdobná aktuálnímu procesu IPRÚ – v roli nositele posuzování souladu projektového záměru s integrovanou strategií</a:t>
            </a:r>
          </a:p>
          <a:p>
            <a:pPr lvl="3">
              <a:buClr>
                <a:srgbClr val="1D70B8"/>
              </a:buClr>
            </a:pPr>
            <a:endParaRPr lang="cs-CZ" sz="1600" b="1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Clr>
                <a:srgbClr val="1D70B8"/>
              </a:buClr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ITI</a:t>
            </a:r>
          </a:p>
          <a:p>
            <a:pPr marL="1257300" lvl="2" indent="-342900"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Pouze nástroj ITI (stávající IPRÚ v roli ITI)</a:t>
            </a:r>
          </a:p>
          <a:p>
            <a:pPr marL="1257300" lvl="2" indent="-342900"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ITI bude vykonávat pouze roli nositele, bez zapojení zprostředkujícího subjektu ITI</a:t>
            </a:r>
          </a:p>
          <a:p>
            <a:pPr marL="1257300" lvl="2" indent="-342900"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Součástí strategie již stěžejní strategické projekty</a:t>
            </a:r>
          </a:p>
          <a:p>
            <a:pPr marL="1257300" lvl="2" indent="-342900"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Opět vyčleněná alokace ve specifických cílech IROP</a:t>
            </a:r>
          </a:p>
          <a:p>
            <a:pPr lvl="1">
              <a:buClr>
                <a:srgbClr val="1D70B8"/>
              </a:buClr>
            </a:pPr>
            <a:endParaRPr lang="cs-CZ" sz="1600" b="1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Clr>
                <a:srgbClr val="1D70B8"/>
              </a:buClr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CLLD</a:t>
            </a:r>
          </a:p>
          <a:p>
            <a:pPr marL="1257300" lvl="2" indent="-342900"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Samostatný SC 5.1 IROP</a:t>
            </a:r>
          </a:p>
          <a:p>
            <a:pPr marL="1257300" lvl="2" indent="-342900"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Větší důraz na animační činnost, přípravu projektů v území, spolupráci     se žadateli</a:t>
            </a:r>
          </a:p>
          <a:p>
            <a:pPr marL="1257300" lvl="2" indent="-342900">
              <a:buClr>
                <a:srgbClr val="1D70B8"/>
              </a:buClr>
              <a:buFont typeface="Arial" panose="020B0604020202020204" pitchFamily="34" charset="0"/>
              <a:buChar char="•"/>
            </a:pPr>
            <a:endParaRPr lang="cs-CZ" sz="1600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>
              <a:buClr>
                <a:srgbClr val="1D70B8"/>
              </a:buClr>
            </a:pPr>
            <a:endParaRPr lang="cs-CZ" sz="1600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2522983"/>
      </p:ext>
    </p:extLst>
  </p:cSld>
  <p:clrMapOvr>
    <a:masterClrMapping/>
  </p:clrMapOvr>
  <p:transition spd="slow">
    <p:push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6DB45F6E-7C5C-4CCF-889A-9E0300EF88F4}"/>
              </a:ext>
            </a:extLst>
          </p:cNvPr>
          <p:cNvSpPr txBox="1"/>
          <p:nvPr/>
        </p:nvSpPr>
        <p:spPr>
          <a:xfrm>
            <a:off x="622329" y="478512"/>
            <a:ext cx="78993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>
                <a:solidFill>
                  <a:srgbClr val="1D70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Připravované nástroje</a:t>
            </a:r>
            <a:endParaRPr lang="cs-CZ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2F173DD9-077B-4C7B-84BB-77CB6F2E5781}"/>
              </a:ext>
            </a:extLst>
          </p:cNvPr>
          <p:cNvSpPr txBox="1"/>
          <p:nvPr/>
        </p:nvSpPr>
        <p:spPr>
          <a:xfrm>
            <a:off x="622328" y="1471438"/>
            <a:ext cx="7899344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00150" lvl="2" indent="-285750">
              <a:buClr>
                <a:srgbClr val="1D70B8"/>
              </a:buClr>
              <a:buFont typeface="Arial" panose="020B0604020202020204" pitchFamily="34" charset="0"/>
              <a:buChar char="•"/>
            </a:pPr>
            <a:endParaRPr lang="cs-CZ" sz="1600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Clr>
                <a:srgbClr val="1D70B8"/>
              </a:buClr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KPSV +</a:t>
            </a:r>
          </a:p>
          <a:p>
            <a:pPr marL="1257300" lvl="2" indent="-342900"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Koordinovaný přístup k sociálně vyloučeným lokalitám 2021+</a:t>
            </a:r>
          </a:p>
          <a:p>
            <a:pPr marL="1257300" lvl="2" indent="-342900"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Koordinuje Agentura pro sociální začleňování</a:t>
            </a:r>
          </a:p>
          <a:p>
            <a:pPr marL="1257300" lvl="2" indent="-342900"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Zapojené programy - OPZ+, OP JAK, IROP</a:t>
            </a:r>
          </a:p>
          <a:p>
            <a:pPr marL="1257300" lvl="2" indent="-342900"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IROP – sociální služby, sociální bydlení, vzdělávání </a:t>
            </a:r>
          </a:p>
          <a:p>
            <a:pPr marL="1257300" lvl="2" indent="-342900"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Opět vyčleněná alokace ve vyhlášených výzvách IROP</a:t>
            </a:r>
          </a:p>
          <a:p>
            <a:pPr lvl="1">
              <a:buClr>
                <a:srgbClr val="1D70B8"/>
              </a:buClr>
            </a:pPr>
            <a:endParaRPr lang="cs-CZ" sz="1600" b="1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Clr>
                <a:srgbClr val="1D70B8"/>
              </a:buClr>
            </a:pPr>
            <a:endParaRPr lang="cs-CZ" sz="1600" b="1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Clr>
                <a:srgbClr val="1D70B8"/>
              </a:buClr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RAP</a:t>
            </a:r>
          </a:p>
          <a:p>
            <a:pPr marL="1200150" lvl="2" indent="-285750"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Regionální akční plány jen v IROP</a:t>
            </a:r>
          </a:p>
          <a:p>
            <a:pPr marL="1200150" lvl="2" indent="-285750"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Primárně krajská témata</a:t>
            </a:r>
          </a:p>
          <a:p>
            <a:pPr marL="1200150" lvl="2" indent="-285750"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Silnice II. třídy, střední školství, zdravotnická záchranná služba, deinstitucionalizace sociálních služeb</a:t>
            </a:r>
          </a:p>
          <a:p>
            <a:pPr marL="1200150" lvl="2" indent="-285750"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RAP schválen Regionální stálou konferencí</a:t>
            </a:r>
          </a:p>
          <a:p>
            <a:pPr marL="1200150" lvl="2" indent="-285750"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Výzva IROP s alokací po krajích podle jasného klíče</a:t>
            </a:r>
          </a:p>
        </p:txBody>
      </p:sp>
    </p:spTree>
    <p:extLst>
      <p:ext uri="{BB962C8B-B14F-4D97-AF65-F5344CB8AC3E}">
        <p14:creationId xmlns:p14="http://schemas.microsoft.com/office/powerpoint/2010/main" val="404149032"/>
      </p:ext>
    </p:extLst>
  </p:cSld>
  <p:clrMapOvr>
    <a:masterClrMapping/>
  </p:clrMapOvr>
  <p:transition spd="slow">
    <p:push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>
            <a:extLst>
              <a:ext uri="{FF2B5EF4-FFF2-40B4-BE49-F238E27FC236}">
                <a16:creationId xmlns:a16="http://schemas.microsoft.com/office/drawing/2014/main" id="{1F154147-A87E-7D48-B739-31E1DD3422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0001"/>
            <a:ext cx="7886700" cy="832696"/>
          </a:xfrm>
        </p:spPr>
        <p:txBody>
          <a:bodyPr anchor="ctr"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cs-CZ" sz="3200" dirty="0"/>
              <a:t>Program roadshow IROP</a:t>
            </a:r>
          </a:p>
        </p:txBody>
      </p:sp>
      <p:sp>
        <p:nvSpPr>
          <p:cNvPr id="7" name="Zástupný symbol pro obsah 6">
            <a:extLst>
              <a:ext uri="{FF2B5EF4-FFF2-40B4-BE49-F238E27FC236}">
                <a16:creationId xmlns:a16="http://schemas.microsoft.com/office/drawing/2014/main" id="{99C3137F-82EF-EF44-8BB0-17E869E31D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88571" y="1071710"/>
            <a:ext cx="9323615" cy="6014891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08:00 – 09:00	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Registrace účastníků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09:00 – 09:10	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Zahájení konference – úvodní slovo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09:10 – 09:30	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Změny v novém programovém období 2021 - 2027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09:30 – 10:30	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Představení návrhu IROP 2021 - 2027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10:30 – 11:00	</a:t>
            </a:r>
            <a:r>
              <a:rPr lang="cs-CZ" sz="1600" dirty="0" smtClean="0">
                <a:solidFill>
                  <a:schemeClr val="tx2">
                    <a:lumMod val="50000"/>
                  </a:schemeClr>
                </a:solidFill>
              </a:rPr>
              <a:t>Přestávka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11:00 – 12:00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	Představení konzultačního servisu Centra pro regionální rozvoj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sz="1600" b="1" dirty="0" smtClean="0">
                <a:solidFill>
                  <a:schemeClr val="tx2">
                    <a:lumMod val="50000"/>
                  </a:schemeClr>
                </a:solidFill>
              </a:rPr>
              <a:t>12:00 </a:t>
            </a: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– </a:t>
            </a:r>
            <a:r>
              <a:rPr lang="cs-CZ" sz="1600" b="1" dirty="0" smtClean="0">
                <a:solidFill>
                  <a:schemeClr val="tx2">
                    <a:lumMod val="50000"/>
                  </a:schemeClr>
                </a:solidFill>
              </a:rPr>
              <a:t>12:30 </a:t>
            </a: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	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Zaměření a změny v ITI pro nové období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sz="1600" b="1" dirty="0" smtClean="0">
                <a:solidFill>
                  <a:schemeClr val="tx2">
                    <a:lumMod val="50000"/>
                  </a:schemeClr>
                </a:solidFill>
              </a:rPr>
              <a:t>12:30 </a:t>
            </a: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– </a:t>
            </a:r>
            <a:r>
              <a:rPr lang="cs-CZ" sz="1600" b="1" dirty="0" smtClean="0">
                <a:solidFill>
                  <a:schemeClr val="tx2">
                    <a:lumMod val="50000"/>
                  </a:schemeClr>
                </a:solidFill>
              </a:rPr>
              <a:t>13:00</a:t>
            </a: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	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Zaměření a změny v CLLD pro nové období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sz="1600" b="1" dirty="0" smtClean="0">
                <a:solidFill>
                  <a:schemeClr val="tx2">
                    <a:lumMod val="50000"/>
                  </a:schemeClr>
                </a:solidFill>
              </a:rPr>
              <a:t>13:00 </a:t>
            </a: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– 14:00	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Přestávka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14:00 – 16:00 	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Individuální konzultace</a:t>
            </a:r>
          </a:p>
          <a:p>
            <a:pPr marL="0" lvl="0" indent="0">
              <a:lnSpc>
                <a:spcPct val="150000"/>
              </a:lnSpc>
              <a:buNone/>
            </a:pPr>
            <a:endParaRPr lang="cs-CZ" sz="1600" dirty="0">
              <a:solidFill>
                <a:srgbClr val="3C3C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7627485"/>
      </p:ext>
    </p:extLst>
  </p:cSld>
  <p:clrMapOvr>
    <a:masterClrMapping/>
  </p:clrMapOvr>
  <p:transition spd="slow">
    <p:push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6DB45F6E-7C5C-4CCF-889A-9E0300EF88F4}"/>
              </a:ext>
            </a:extLst>
          </p:cNvPr>
          <p:cNvSpPr txBox="1"/>
          <p:nvPr/>
        </p:nvSpPr>
        <p:spPr>
          <a:xfrm>
            <a:off x="1115314" y="387314"/>
            <a:ext cx="691337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>
                <a:solidFill>
                  <a:srgbClr val="1D70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Implementační struktura IROP 2021-2027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2F173DD9-077B-4C7B-84BB-77CB6F2E5781}"/>
              </a:ext>
            </a:extLst>
          </p:cNvPr>
          <p:cNvSpPr txBox="1"/>
          <p:nvPr/>
        </p:nvSpPr>
        <p:spPr>
          <a:xfrm>
            <a:off x="720000" y="2011417"/>
            <a:ext cx="7704000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>
              <a:lnSpc>
                <a:spcPct val="200000"/>
              </a:lnSpc>
              <a:spcBef>
                <a:spcPts val="600"/>
              </a:spcBef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Řídicí orgán IROP 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Ministerstvo pro místní rozvoj; odbor řízení operačních programů</a:t>
            </a:r>
          </a:p>
          <a:p>
            <a:pPr marL="800100" lvl="1" indent="-342900">
              <a:lnSpc>
                <a:spcPct val="200000"/>
              </a:lnSpc>
              <a:spcBef>
                <a:spcPts val="600"/>
              </a:spcBef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Zprostředkující subjekt 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Centrum pro regionální rozvoj České republiky s krajskými pobočkami</a:t>
            </a:r>
          </a:p>
          <a:p>
            <a:pPr marL="800100" lvl="1" indent="-342900">
              <a:lnSpc>
                <a:spcPct val="200000"/>
              </a:lnSpc>
              <a:spcBef>
                <a:spcPts val="600"/>
              </a:spcBef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Nositelé integrovaných strategií ITI a CLLD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stávající IPRÚ se stanou ITI</a:t>
            </a:r>
          </a:p>
          <a:p>
            <a:pPr marL="285750" indent="-28575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cs-CZ" sz="2000" dirty="0"/>
          </a:p>
          <a:p>
            <a:pPr marL="285750" indent="-28575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78811149"/>
      </p:ext>
    </p:extLst>
  </p:cSld>
  <p:clrMapOvr>
    <a:masterClrMapping/>
  </p:clrMapOvr>
  <p:transition spd="slow">
    <p:push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5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lvl="0"/>
            <a:r>
              <a:rPr lang="cs-CZ" sz="3200" b="1" kern="12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Představení návrhu IROP </a:t>
            </a:r>
            <a:r>
              <a:rPr lang="cs-CZ" sz="3200" b="1" kern="1200" dirty="0" smtClean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2021 - 2027 </a:t>
            </a:r>
            <a:r>
              <a:rPr lang="cs-CZ" sz="3200" b="1" kern="1200" dirty="0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/>
            </a:r>
            <a:br>
              <a:rPr lang="cs-CZ" sz="3200" b="1" kern="1200" dirty="0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lang="cs-CZ" sz="3200" b="1" kern="1200" dirty="0">
                <a:solidFill>
                  <a:srgbClr val="E7E6E6">
                    <a:lumMod val="25000"/>
                  </a:srgb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/>
            </a:r>
            <a:br>
              <a:rPr lang="cs-CZ" sz="3200" b="1" kern="1200" dirty="0">
                <a:solidFill>
                  <a:srgbClr val="E7E6E6">
                    <a:lumMod val="25000"/>
                  </a:srgb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lang="cs-CZ" sz="3200" b="1" kern="1200" dirty="0" smtClean="0">
                <a:solidFill>
                  <a:srgbClr val="E7E6E6">
                    <a:lumMod val="50000"/>
                  </a:srgb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Martina Fišerová</a:t>
            </a:r>
            <a:r>
              <a:rPr lang="cs-CZ" sz="3200" b="1" kern="1200" dirty="0">
                <a:solidFill>
                  <a:srgbClr val="E7E6E6">
                    <a:lumMod val="50000"/>
                  </a:srgb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/>
            </a:r>
            <a:br>
              <a:rPr lang="cs-CZ" sz="3200" b="1" kern="1200" dirty="0">
                <a:solidFill>
                  <a:srgbClr val="E7E6E6">
                    <a:lumMod val="50000"/>
                  </a:srgb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lang="cs-CZ" sz="3200" b="1" kern="1200" dirty="0">
                <a:solidFill>
                  <a:srgbClr val="E7E6E6">
                    <a:lumMod val="50000"/>
                  </a:srgb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Řídicí orgán IROP, MMR</a:t>
            </a:r>
            <a:endParaRPr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6653240"/>
      </p:ext>
    </p:extLst>
  </p:cSld>
  <p:clrMapOvr>
    <a:masterClrMapping/>
  </p:clrMapOvr>
  <p:transition spd="slow">
    <p:push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6DB45F6E-7C5C-4CCF-889A-9E0300EF88F4}"/>
              </a:ext>
            </a:extLst>
          </p:cNvPr>
          <p:cNvSpPr txBox="1"/>
          <p:nvPr/>
        </p:nvSpPr>
        <p:spPr>
          <a:xfrm>
            <a:off x="502647" y="463513"/>
            <a:ext cx="813870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>
                <a:solidFill>
                  <a:srgbClr val="1D70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Změny v IROP ve srovnání s obdobím </a:t>
            </a:r>
            <a:r>
              <a:rPr lang="cs-CZ" sz="3200" b="1" dirty="0" smtClean="0">
                <a:solidFill>
                  <a:srgbClr val="1D70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2014 - 2020</a:t>
            </a:r>
            <a:endParaRPr lang="cs-CZ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2F173DD9-077B-4C7B-84BB-77CB6F2E5781}"/>
              </a:ext>
            </a:extLst>
          </p:cNvPr>
          <p:cNvSpPr txBox="1"/>
          <p:nvPr/>
        </p:nvSpPr>
        <p:spPr>
          <a:xfrm>
            <a:off x="622328" y="1295294"/>
            <a:ext cx="7899344" cy="67326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>
              <a:lnSpc>
                <a:spcPct val="150000"/>
              </a:lnSpc>
              <a:buClr>
                <a:srgbClr val="1D70B8"/>
              </a:buClr>
              <a:buFont typeface="Arial" panose="020B0604020202020204" pitchFamily="34" charset="0"/>
              <a:buChar char="•"/>
            </a:pPr>
            <a:endParaRPr lang="cs-CZ" sz="1700" b="1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50000"/>
              </a:lnSpc>
              <a:buClr>
                <a:srgbClr val="1D70B8"/>
              </a:buClr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Nová témata v IROP</a:t>
            </a:r>
          </a:p>
          <a:p>
            <a:pPr marL="1257300" lvl="2" indent="-342900">
              <a:lnSpc>
                <a:spcPct val="150000"/>
              </a:lnSpc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Regenerace veřejných prostranství obcí a měst</a:t>
            </a:r>
          </a:p>
          <a:p>
            <a:pPr marL="1257300" lvl="2" indent="-342900">
              <a:lnSpc>
                <a:spcPct val="150000"/>
              </a:lnSpc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Veřejná infrastruktura pro cestovní ruch</a:t>
            </a:r>
          </a:p>
          <a:p>
            <a:pPr marL="1257300" lvl="2" indent="-342900">
              <a:lnSpc>
                <a:spcPct val="150000"/>
              </a:lnSpc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Jiné dílčí aktivity např. ve zdravotnictví </a:t>
            </a:r>
          </a:p>
          <a:p>
            <a:pPr marL="1257300" lvl="2" indent="-342900">
              <a:lnSpc>
                <a:spcPct val="150000"/>
              </a:lnSpc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Širší možnosti pro CLLD</a:t>
            </a:r>
          </a:p>
          <a:p>
            <a:pPr marL="1200150" lvl="2" indent="-285750">
              <a:lnSpc>
                <a:spcPct val="150000"/>
              </a:lnSpc>
              <a:buClr>
                <a:srgbClr val="1D70B8"/>
              </a:buClr>
              <a:buFont typeface="Arial" panose="020B0604020202020204" pitchFamily="34" charset="0"/>
              <a:buChar char="•"/>
            </a:pPr>
            <a:endParaRPr lang="cs-CZ" sz="1600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50000"/>
              </a:lnSpc>
              <a:buClr>
                <a:srgbClr val="1D70B8"/>
              </a:buClr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 v IROP nebude</a:t>
            </a:r>
          </a:p>
          <a:p>
            <a:pPr marL="1257300" lvl="2" indent="-342900">
              <a:lnSpc>
                <a:spcPct val="150000"/>
              </a:lnSpc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Zateplování bytových domů (MŽP – Nová Zelená úsporám)</a:t>
            </a:r>
          </a:p>
          <a:p>
            <a:pPr marL="1257300" lvl="2" indent="-342900">
              <a:lnSpc>
                <a:spcPct val="150000"/>
              </a:lnSpc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Územní plánování (národní dotace + OPŽP)</a:t>
            </a:r>
          </a:p>
          <a:p>
            <a:pPr marL="1257300" lvl="2" indent="-342900">
              <a:lnSpc>
                <a:spcPct val="150000"/>
              </a:lnSpc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Sociální podnikání (OPZ+)</a:t>
            </a:r>
          </a:p>
          <a:p>
            <a:pPr marL="1257300" lvl="2" indent="-342900">
              <a:lnSpc>
                <a:spcPct val="150000"/>
              </a:lnSpc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Režijní a animační výdaje MAS (OPTP)</a:t>
            </a:r>
          </a:p>
          <a:p>
            <a:pPr marL="1257300" lvl="2" indent="-342900">
              <a:lnSpc>
                <a:spcPct val="150000"/>
              </a:lnSpc>
              <a:buClr>
                <a:srgbClr val="1D70B8"/>
              </a:buClr>
              <a:buFont typeface="Wingdings" panose="05000000000000000000" pitchFamily="2" charset="2"/>
              <a:buChar char="ü"/>
            </a:pPr>
            <a:endParaRPr lang="cs-CZ" sz="170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/>
            <a:endParaRPr lang="cs-CZ" sz="2000" dirty="0"/>
          </a:p>
          <a:p>
            <a:pPr lvl="2"/>
            <a:endParaRPr lang="cs-CZ" sz="2000" dirty="0"/>
          </a:p>
          <a:p>
            <a:pPr lvl="1"/>
            <a:endParaRPr lang="cs-CZ" sz="20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cs-CZ" sz="20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1905315870"/>
      </p:ext>
    </p:extLst>
  </p:cSld>
  <p:clrMapOvr>
    <a:masterClrMapping/>
  </p:clrMapOvr>
  <p:transition spd="slow">
    <p:push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6DB45F6E-7C5C-4CCF-889A-9E0300EF88F4}"/>
              </a:ext>
            </a:extLst>
          </p:cNvPr>
          <p:cNvSpPr txBox="1"/>
          <p:nvPr/>
        </p:nvSpPr>
        <p:spPr>
          <a:xfrm>
            <a:off x="1115314" y="443539"/>
            <a:ext cx="69133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>
                <a:solidFill>
                  <a:srgbClr val="1D70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Návrh priorit IROP </a:t>
            </a:r>
            <a:r>
              <a:rPr lang="cs-CZ" sz="3200" b="1" dirty="0" smtClean="0">
                <a:solidFill>
                  <a:srgbClr val="1D70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2021 - 2027</a:t>
            </a:r>
            <a:endParaRPr lang="cs-CZ" sz="3200" b="1" dirty="0">
              <a:solidFill>
                <a:srgbClr val="1D70B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2F173DD9-077B-4C7B-84BB-77CB6F2E5781}"/>
              </a:ext>
            </a:extLst>
          </p:cNvPr>
          <p:cNvSpPr txBox="1"/>
          <p:nvPr/>
        </p:nvSpPr>
        <p:spPr>
          <a:xfrm>
            <a:off x="227014" y="1125040"/>
            <a:ext cx="78993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endParaRPr lang="cs-CZ" sz="2000" dirty="0"/>
          </a:p>
          <a:p>
            <a:pPr lvl="1"/>
            <a:endParaRPr lang="cs-CZ" sz="20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cs-CZ" sz="2000" dirty="0"/>
          </a:p>
        </p:txBody>
      </p:sp>
      <p:graphicFrame>
        <p:nvGraphicFramePr>
          <p:cNvPr id="3" name="Tabulk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7074938"/>
              </p:ext>
            </p:extLst>
          </p:nvPr>
        </p:nvGraphicFramePr>
        <p:xfrm>
          <a:off x="792480" y="1318492"/>
          <a:ext cx="7578436" cy="4575054"/>
        </p:xfrm>
        <a:graphic>
          <a:graphicData uri="http://schemas.openxmlformats.org/drawingml/2006/table">
            <a:tbl>
              <a:tblPr firstRow="1" bandRow="1">
                <a:tableStyleId>{FABFCF23-3B69-468F-B69F-88F6DE6A72F2}</a:tableStyleId>
              </a:tblPr>
              <a:tblGrid>
                <a:gridCol w="1427871">
                  <a:extLst>
                    <a:ext uri="{9D8B030D-6E8A-4147-A177-3AD203B41FA5}">
                      <a16:colId xmlns:a16="http://schemas.microsoft.com/office/drawing/2014/main" val="3421724118"/>
                    </a:ext>
                  </a:extLst>
                </a:gridCol>
                <a:gridCol w="4596828">
                  <a:extLst>
                    <a:ext uri="{9D8B030D-6E8A-4147-A177-3AD203B41FA5}">
                      <a16:colId xmlns:a16="http://schemas.microsoft.com/office/drawing/2014/main" val="1891220431"/>
                    </a:ext>
                  </a:extLst>
                </a:gridCol>
                <a:gridCol w="1553737">
                  <a:extLst>
                    <a:ext uri="{9D8B030D-6E8A-4147-A177-3AD203B41FA5}">
                      <a16:colId xmlns:a16="http://schemas.microsoft.com/office/drawing/2014/main" val="934482360"/>
                    </a:ext>
                  </a:extLst>
                </a:gridCol>
              </a:tblGrid>
              <a:tr h="502144">
                <a:tc>
                  <a:txBody>
                    <a:bodyPr/>
                    <a:lstStyle/>
                    <a:p>
                      <a:r>
                        <a:rPr lang="cs-CZ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Priorita</a:t>
                      </a:r>
                    </a:p>
                  </a:txBody>
                  <a:tcPr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cs-CZ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Název</a:t>
                      </a:r>
                      <a:r>
                        <a:rPr lang="cs-CZ" sz="16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priority </a:t>
                      </a:r>
                      <a:endParaRPr lang="cs-CZ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cs-CZ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Cíl politiky</a:t>
                      </a: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763492234"/>
                  </a:ext>
                </a:extLst>
              </a:tr>
              <a:tr h="511941">
                <a:tc>
                  <a:txBody>
                    <a:bodyPr/>
                    <a:lstStyle/>
                    <a:p>
                      <a:r>
                        <a:rPr lang="cs-CZ" sz="16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Priorita 1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cs-CZ" sz="16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Zlepšení výkonu veřejné správy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240386708"/>
                  </a:ext>
                </a:extLst>
              </a:tr>
              <a:tr h="79424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Priorita 2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cs-CZ" sz="16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Rozvoj městské</a:t>
                      </a:r>
                      <a:r>
                        <a:rPr lang="cs-CZ" sz="1600" baseline="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mobility, revitalizace měst a obcí, ochrana obyvatelstva</a:t>
                      </a:r>
                      <a:endParaRPr lang="cs-CZ" sz="1600" dirty="0">
                        <a:solidFill>
                          <a:schemeClr val="tx2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59141711"/>
                  </a:ext>
                </a:extLst>
              </a:tr>
              <a:tr h="67773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Priorita 3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cs-CZ" sz="16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Rozvoj</a:t>
                      </a:r>
                      <a:r>
                        <a:rPr lang="cs-CZ" sz="1600" baseline="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dopravní infrastruktury</a:t>
                      </a:r>
                      <a:endParaRPr lang="cs-CZ" sz="1600" dirty="0">
                        <a:solidFill>
                          <a:schemeClr val="tx2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439384018"/>
                  </a:ext>
                </a:extLst>
              </a:tr>
              <a:tr h="93889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Priorita 4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cs-CZ" sz="16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Zlepšení kvality a dostupnosti</a:t>
                      </a:r>
                      <a:r>
                        <a:rPr lang="cs-CZ" sz="1600" baseline="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sociálních a zdravotních služeb, </a:t>
                      </a:r>
                      <a:r>
                        <a:rPr lang="cs-CZ" sz="1600" b="0" i="0" u="none" strike="noStrike" cap="none" baseline="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Arial"/>
                        </a:rPr>
                        <a:t>vzdělávací infrastruktury a </a:t>
                      </a:r>
                    </a:p>
                    <a:p>
                      <a:r>
                        <a:rPr lang="cs-CZ" sz="1600" b="0" i="0" u="none" strike="noStrike" cap="none" baseline="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Arial"/>
                        </a:rPr>
                        <a:t>rozvoj kulturního dědictví</a:t>
                      </a:r>
                    </a:p>
                    <a:p>
                      <a:endParaRPr lang="cs-CZ" sz="1600" dirty="0">
                        <a:solidFill>
                          <a:schemeClr val="tx2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715753029"/>
                  </a:ext>
                </a:extLst>
              </a:tr>
              <a:tr h="102218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Priorita 5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cs-CZ" sz="16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Komunitně vedený místní rozvoj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92759136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347726"/>
      </p:ext>
    </p:extLst>
  </p:cSld>
  <p:clrMapOvr>
    <a:masterClrMapping/>
  </p:clrMapOvr>
  <p:transition spd="slow">
    <p:push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000" r="-1" b="-1"/>
          <a:stretch/>
        </p:blipFill>
        <p:spPr>
          <a:xfrm>
            <a:off x="20" y="0"/>
            <a:ext cx="9119981" cy="6840000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9144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2906" y="5317240"/>
            <a:ext cx="8408194" cy="744836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cs-CZ" sz="2400" dirty="0">
                <a:solidFill>
                  <a:srgbClr val="1D70B8"/>
                </a:solidFill>
              </a:rPr>
              <a:t>Specifický cíl  1.1 </a:t>
            </a:r>
            <a:br>
              <a:rPr lang="cs-CZ" sz="2400" dirty="0">
                <a:solidFill>
                  <a:srgbClr val="1D70B8"/>
                </a:solidFill>
              </a:rPr>
            </a:br>
            <a:r>
              <a:rPr lang="cs-CZ" sz="2400" dirty="0">
                <a:solidFill>
                  <a:srgbClr val="1D70B8"/>
                </a:solidFill>
              </a:rPr>
              <a:t>eGovernment a kybernetická bezpečnost</a:t>
            </a:r>
            <a:endParaRPr lang="en-US" sz="2400" dirty="0">
              <a:solidFill>
                <a:srgbClr val="1D70B8"/>
              </a:solidFill>
              <a:latin typeface="+mj-lt"/>
              <a:cs typeface="+mj-cs"/>
            </a:endParaRP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5114095"/>
      </p:ext>
    </p:extLst>
  </p:cSld>
  <p:clrMapOvr>
    <a:masterClrMapping/>
  </p:clrMapOvr>
  <p:transition spd="slow">
    <p:push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A29780-7AA5-BF4E-B7C5-D75AB6C36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082" y="365127"/>
            <a:ext cx="8373836" cy="1262196"/>
          </a:xfrm>
        </p:spPr>
        <p:txBody>
          <a:bodyPr>
            <a:noAutofit/>
          </a:bodyPr>
          <a:lstStyle/>
          <a:p>
            <a:pPr algn="ctr"/>
            <a:r>
              <a:rPr lang="cs-CZ" sz="3200" dirty="0"/>
              <a:t>Specifický cíl 1.1 </a:t>
            </a:r>
            <a:br>
              <a:rPr lang="cs-CZ" sz="3200" dirty="0"/>
            </a:br>
            <a:r>
              <a:rPr lang="cs-CZ" sz="3200" dirty="0" err="1"/>
              <a:t>eGovernment</a:t>
            </a:r>
            <a:r>
              <a:rPr lang="cs-CZ" sz="3200" dirty="0"/>
              <a:t> a kybernetická bezpečnost </a:t>
            </a:r>
            <a:br>
              <a:rPr lang="cs-CZ" sz="3200" dirty="0"/>
            </a:br>
            <a:endParaRPr lang="cs-CZ" sz="3200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7778024-FDCE-E846-A037-107DCED977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0250" y="1449704"/>
            <a:ext cx="7886700" cy="4515161"/>
          </a:xfrm>
        </p:spPr>
        <p:txBody>
          <a:bodyPr>
            <a:normAutofit fontScale="92500"/>
          </a:bodyPr>
          <a:lstStyle/>
          <a:p>
            <a:pPr lvl="0">
              <a:lnSpc>
                <a:spcPct val="150000"/>
              </a:lnSpc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Elektronizace vybraných služeb veřejné správy (např. </a:t>
            </a:r>
            <a:r>
              <a:rPr lang="cs-CZ" sz="1600" b="1" dirty="0" err="1">
                <a:solidFill>
                  <a:schemeClr val="tx2">
                    <a:lumMod val="50000"/>
                  </a:schemeClr>
                </a:solidFill>
              </a:rPr>
              <a:t>eHealth</a:t>
            </a: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, </a:t>
            </a:r>
            <a:r>
              <a:rPr lang="cs-CZ" sz="1600" b="1" dirty="0" err="1">
                <a:solidFill>
                  <a:schemeClr val="tx2">
                    <a:lumMod val="50000"/>
                  </a:schemeClr>
                </a:solidFill>
              </a:rPr>
              <a:t>eJustice</a:t>
            </a: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…)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sz="1600" u="sng" dirty="0">
                <a:solidFill>
                  <a:schemeClr val="tx2">
                    <a:lumMod val="50000"/>
                  </a:schemeClr>
                </a:solidFill>
              </a:rPr>
              <a:t>Příklad: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 Komplexní klinický a informační systém nemocnice (klinický modul, </a:t>
            </a:r>
            <a:r>
              <a:rPr lang="cs-CZ" sz="1600" dirty="0" smtClean="0">
                <a:solidFill>
                  <a:schemeClr val="tx2">
                    <a:lumMod val="50000"/>
                  </a:schemeClr>
                </a:solidFill>
              </a:rPr>
              <a:t>laboratorní 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modul, lékárna, stravovací provoz, ekonomický informační systém, komunikace s pojišťovnou, výměna dat mezi různými poskytovateli zdravotních služeb….)</a:t>
            </a:r>
          </a:p>
          <a:p>
            <a:pPr>
              <a:lnSpc>
                <a:spcPct val="150000"/>
              </a:lnSpc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Elektronická identita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sz="1600" u="sng" dirty="0">
                <a:solidFill>
                  <a:schemeClr val="tx2">
                    <a:lumMod val="50000"/>
                  </a:schemeClr>
                </a:solidFill>
              </a:rPr>
              <a:t>Příklad: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 Rozvoj a aplikace elektronické identity občanů a firem pro použití v elektronických službách veřejné správy</a:t>
            </a:r>
          </a:p>
          <a:p>
            <a:pPr>
              <a:lnSpc>
                <a:spcPct val="150000"/>
              </a:lnSpc>
            </a:pPr>
            <a:r>
              <a:rPr lang="cs-CZ" sz="1600" b="1" dirty="0" smtClean="0">
                <a:solidFill>
                  <a:schemeClr val="tx2">
                    <a:lumMod val="50000"/>
                  </a:schemeClr>
                </a:solidFill>
              </a:rPr>
              <a:t>Rozšíření propojeného datového fondu</a:t>
            </a:r>
            <a:endParaRPr lang="cs-CZ" sz="1600" b="1" dirty="0">
              <a:solidFill>
                <a:schemeClr val="tx2">
                  <a:lumMod val="50000"/>
                </a:schemeClr>
              </a:solidFill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cs-CZ" sz="1600" u="sng" dirty="0">
                <a:solidFill>
                  <a:schemeClr val="tx2">
                    <a:lumMod val="50000"/>
                  </a:schemeClr>
                </a:solidFill>
              </a:rPr>
              <a:t>Příklad: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cs-CZ" sz="1600" dirty="0" smtClean="0">
                <a:solidFill>
                  <a:schemeClr val="tx2">
                    <a:lumMod val="50000"/>
                  </a:schemeClr>
                </a:solidFill>
              </a:rPr>
              <a:t>pořízení prostorových dat a dalších datových fondů </a:t>
            </a:r>
            <a:r>
              <a:rPr lang="cs-CZ" sz="1600" dirty="0" err="1" smtClean="0">
                <a:solidFill>
                  <a:schemeClr val="tx2">
                    <a:lumMod val="50000"/>
                  </a:schemeClr>
                </a:solidFill>
              </a:rPr>
              <a:t>agendových</a:t>
            </a:r>
            <a:r>
              <a:rPr lang="cs-CZ" sz="1600" dirty="0" smtClean="0">
                <a:solidFill>
                  <a:schemeClr val="tx2">
                    <a:lumMod val="50000"/>
                  </a:schemeClr>
                </a:solidFill>
              </a:rPr>
              <a:t> informačních systémů</a:t>
            </a:r>
            <a:endParaRPr lang="cs-CZ" sz="1600" dirty="0">
              <a:solidFill>
                <a:schemeClr val="tx2">
                  <a:lumMod val="50000"/>
                </a:schemeClr>
              </a:solidFill>
            </a:endParaRPr>
          </a:p>
          <a:p>
            <a:pPr lvl="0"/>
            <a:endParaRPr lang="cs-CZ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8138956"/>
      </p:ext>
    </p:extLst>
  </p:cSld>
  <p:clrMapOvr>
    <a:masterClrMapping/>
  </p:clrMapOvr>
  <p:transition spd="slow">
    <p:push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A29780-7AA5-BF4E-B7C5-D75AB6C36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207" y="425415"/>
            <a:ext cx="8353586" cy="1024289"/>
          </a:xfrm>
        </p:spPr>
        <p:txBody>
          <a:bodyPr>
            <a:normAutofit fontScale="90000"/>
          </a:bodyPr>
          <a:lstStyle/>
          <a:p>
            <a:pPr algn="ctr"/>
            <a:r>
              <a:rPr lang="cs-CZ" sz="3600" dirty="0"/>
              <a:t>Specifický cíl 1.1 </a:t>
            </a:r>
            <a:br>
              <a:rPr lang="cs-CZ" sz="3600" dirty="0"/>
            </a:br>
            <a:r>
              <a:rPr lang="cs-CZ" sz="3600" dirty="0" err="1"/>
              <a:t>eGovernment</a:t>
            </a:r>
            <a:r>
              <a:rPr lang="cs-CZ" sz="3600" dirty="0"/>
              <a:t> a kybernetická bezpečnost </a:t>
            </a:r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7778024-FDCE-E846-A037-107DCED977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05109" y="1449704"/>
            <a:ext cx="7886700" cy="4515161"/>
          </a:xfrm>
        </p:spPr>
        <p:txBody>
          <a:bodyPr>
            <a:normAutofit/>
          </a:bodyPr>
          <a:lstStyle/>
          <a:p>
            <a:pPr marL="0" lvl="0" indent="0">
              <a:lnSpc>
                <a:spcPct val="150000"/>
              </a:lnSpc>
              <a:buNone/>
            </a:pPr>
            <a:r>
              <a:rPr lang="cs-CZ" sz="1600" b="1" dirty="0" err="1">
                <a:solidFill>
                  <a:schemeClr val="tx2">
                    <a:lumMod val="50000"/>
                  </a:schemeClr>
                </a:solidFill>
              </a:rPr>
              <a:t>eGovernment</a:t>
            </a: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cs-CZ" sz="1600" b="1" dirty="0" err="1">
                <a:solidFill>
                  <a:schemeClr val="tx2">
                    <a:lumMod val="50000"/>
                  </a:schemeClr>
                </a:solidFill>
              </a:rPr>
              <a:t>cloud</a:t>
            </a:r>
            <a:endParaRPr lang="cs-CZ" sz="1600" b="1" dirty="0">
              <a:solidFill>
                <a:schemeClr val="tx2">
                  <a:lumMod val="50000"/>
                </a:schemeClr>
              </a:solidFill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	</a:t>
            </a:r>
            <a:r>
              <a:rPr lang="cs-CZ" sz="1600" u="sng" dirty="0">
                <a:solidFill>
                  <a:schemeClr val="tx2">
                    <a:lumMod val="50000"/>
                  </a:schemeClr>
                </a:solidFill>
              </a:rPr>
              <a:t>Příklad: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 Vybudování státního datového centra; služby na úrovni SW 	platforem (databáze, webové servery – např. jednotný web pro všechny 	obce); služby na úrovni aplikací (např. jednotný email pro celý stát gov.cz)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Automatizace zpracování digitálních dat (robotizace)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	</a:t>
            </a:r>
            <a:r>
              <a:rPr lang="cs-CZ" sz="1600" u="sng" dirty="0">
                <a:solidFill>
                  <a:schemeClr val="tx2">
                    <a:lumMod val="50000"/>
                  </a:schemeClr>
                </a:solidFill>
              </a:rPr>
              <a:t>Příklad: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 Automatické pořizování snímků aut překračujících rychlost v obci a 	automatické rozesílání pokut bez účasti úředníka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Portály obcí a krajů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	</a:t>
            </a:r>
            <a:r>
              <a:rPr lang="cs-CZ" sz="1600" u="sng" dirty="0">
                <a:solidFill>
                  <a:schemeClr val="tx2">
                    <a:lumMod val="50000"/>
                  </a:schemeClr>
                </a:solidFill>
              </a:rPr>
              <a:t>Příklad: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 Portál obce umožňující občanovi vést si svůj profil občana obce, 	veškerá podání vůči obci na jednom místě, provázanost s Portálem občana</a:t>
            </a:r>
          </a:p>
          <a:p>
            <a:pPr lvl="0"/>
            <a:endParaRPr lang="cs-CZ" dirty="0">
              <a:solidFill>
                <a:schemeClr val="tx1"/>
              </a:solidFill>
            </a:endParaRPr>
          </a:p>
        </p:txBody>
      </p:sp>
      <p:pic>
        <p:nvPicPr>
          <p:cNvPr id="5" name="Grafický objekt 4" descr="Robot">
            <a:extLst>
              <a:ext uri="{FF2B5EF4-FFF2-40B4-BE49-F238E27FC236}">
                <a16:creationId xmlns:a16="http://schemas.microsoft.com/office/drawing/2014/main" id="{D070F3AD-701B-47CB-AFC2-A53F27B8281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8650" y="3248603"/>
            <a:ext cx="527259" cy="527259"/>
          </a:xfrm>
          <a:prstGeom prst="rect">
            <a:avLst/>
          </a:prstGeom>
        </p:spPr>
      </p:pic>
      <p:pic>
        <p:nvPicPr>
          <p:cNvPr id="7" name="Grafický objekt 6" descr="Sociální síť">
            <a:extLst>
              <a:ext uri="{FF2B5EF4-FFF2-40B4-BE49-F238E27FC236}">
                <a16:creationId xmlns:a16="http://schemas.microsoft.com/office/drawing/2014/main" id="{DE337622-D92F-4E29-81FD-6D6CF668305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96526" y="1586860"/>
            <a:ext cx="527259" cy="527259"/>
          </a:xfrm>
          <a:prstGeom prst="rect">
            <a:avLst/>
          </a:prstGeom>
        </p:spPr>
      </p:pic>
      <p:pic>
        <p:nvPicPr>
          <p:cNvPr id="9" name="Grafický objekt 8" descr="Internet">
            <a:extLst>
              <a:ext uri="{FF2B5EF4-FFF2-40B4-BE49-F238E27FC236}">
                <a16:creationId xmlns:a16="http://schemas.microsoft.com/office/drawing/2014/main" id="{F7E2EAB5-5023-45D3-9381-A147A17171B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60772" y="4623317"/>
            <a:ext cx="463013" cy="494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370953"/>
      </p:ext>
    </p:extLst>
  </p:cSld>
  <p:clrMapOvr>
    <a:masterClrMapping/>
  </p:clrMapOvr>
  <p:transition spd="slow">
    <p:push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A29780-7AA5-BF4E-B7C5-D75AB6C36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825" y="365127"/>
            <a:ext cx="8134350" cy="1277694"/>
          </a:xfrm>
        </p:spPr>
        <p:txBody>
          <a:bodyPr>
            <a:noAutofit/>
          </a:bodyPr>
          <a:lstStyle/>
          <a:p>
            <a:pPr algn="ctr"/>
            <a:r>
              <a:rPr lang="cs-CZ" sz="3200" dirty="0"/>
              <a:t>Specifický cíl 1.1 </a:t>
            </a:r>
            <a:br>
              <a:rPr lang="cs-CZ" sz="3200" dirty="0"/>
            </a:br>
            <a:r>
              <a:rPr lang="cs-CZ" sz="3200" dirty="0" err="1"/>
              <a:t>eGovernment</a:t>
            </a:r>
            <a:r>
              <a:rPr lang="cs-CZ" sz="3200" dirty="0"/>
              <a:t> a kybernetická bezpečnost </a:t>
            </a:r>
            <a:br>
              <a:rPr lang="cs-CZ" sz="3200" dirty="0"/>
            </a:br>
            <a:endParaRPr lang="cs-CZ" sz="3200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7778024-FDCE-E846-A037-107DCED977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91747" y="1303386"/>
            <a:ext cx="7886700" cy="4515161"/>
          </a:xfrm>
        </p:spPr>
        <p:txBody>
          <a:bodyPr>
            <a:normAutofit/>
          </a:bodyPr>
          <a:lstStyle/>
          <a:p>
            <a:pPr lvl="0"/>
            <a:endParaRPr lang="cs-CZ" sz="1800" dirty="0">
              <a:solidFill>
                <a:schemeClr val="bg2">
                  <a:lumMod val="25000"/>
                </a:schemeClr>
              </a:solidFill>
            </a:endParaRPr>
          </a:p>
          <a:p>
            <a:pPr marL="0" lvl="0" indent="0">
              <a:lnSpc>
                <a:spcPct val="150000"/>
              </a:lnSpc>
              <a:buNone/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Metropolitní a krajské sítě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	</a:t>
            </a:r>
            <a:r>
              <a:rPr lang="cs-CZ" sz="1600" u="sng" dirty="0">
                <a:solidFill>
                  <a:schemeClr val="tx2">
                    <a:lumMod val="50000"/>
                  </a:schemeClr>
                </a:solidFill>
              </a:rPr>
              <a:t>Příklad: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 Rozvoj neveřejných optických sítí – propojení veřejných institucí 	(např. úřadů, nemocnic a škol)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Kybernetická bezpečnost</a:t>
            </a:r>
          </a:p>
          <a:p>
            <a:pPr marL="457200" lvl="1" indent="0">
              <a:lnSpc>
                <a:spcPct val="150000"/>
              </a:lnSpc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	</a:t>
            </a:r>
            <a:r>
              <a:rPr lang="cs-CZ" sz="1600" u="sng" dirty="0">
                <a:solidFill>
                  <a:schemeClr val="tx2">
                    <a:lumMod val="50000"/>
                  </a:schemeClr>
                </a:solidFill>
              </a:rPr>
              <a:t>Příklad: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 Komplexní zabezpečení nemocnice (fyzická ochrana serverů; 	antivirus; systém pro sledování síťového provozu; filtrování komunikace 	zvenčí či zevnitř; </a:t>
            </a:r>
            <a:r>
              <a:rPr lang="cs-CZ" sz="1600" dirty="0" smtClean="0">
                <a:solidFill>
                  <a:schemeClr val="tx2">
                    <a:lumMod val="50000"/>
                  </a:schemeClr>
                </a:solidFill>
              </a:rPr>
              <a:t>ověřování 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identity uživatelů; šifrovací prostředky)</a:t>
            </a:r>
          </a:p>
          <a:p>
            <a:pPr lvl="0"/>
            <a:endParaRPr lang="cs-CZ" dirty="0">
              <a:solidFill>
                <a:schemeClr val="tx1"/>
              </a:solidFill>
            </a:endParaRPr>
          </a:p>
        </p:txBody>
      </p:sp>
      <p:pic>
        <p:nvPicPr>
          <p:cNvPr id="5" name="Grafický objekt 4" descr="Zámek">
            <a:extLst>
              <a:ext uri="{FF2B5EF4-FFF2-40B4-BE49-F238E27FC236}">
                <a16:creationId xmlns:a16="http://schemas.microsoft.com/office/drawing/2014/main" id="{FED45FEF-B78B-41B2-B2A7-BA16B3812C9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88964" y="3140121"/>
            <a:ext cx="502783" cy="502783"/>
          </a:xfrm>
          <a:prstGeom prst="rect">
            <a:avLst/>
          </a:prstGeom>
        </p:spPr>
      </p:pic>
      <p:pic>
        <p:nvPicPr>
          <p:cNvPr id="7" name="Grafický objekt 6" descr="Monitor">
            <a:extLst>
              <a:ext uri="{FF2B5EF4-FFF2-40B4-BE49-F238E27FC236}">
                <a16:creationId xmlns:a16="http://schemas.microsoft.com/office/drawing/2014/main" id="{1A732DAC-354A-461E-9DA9-974A59F206E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02117" y="1890668"/>
            <a:ext cx="476476" cy="476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824949"/>
      </p:ext>
    </p:extLst>
  </p:cSld>
  <p:clrMapOvr>
    <a:masterClrMapping/>
  </p:clrMapOvr>
  <p:transition spd="slow">
    <p:push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A29780-7AA5-BF4E-B7C5-D75AB6C36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940" y="542441"/>
            <a:ext cx="8156121" cy="1100379"/>
          </a:xfrm>
        </p:spPr>
        <p:txBody>
          <a:bodyPr>
            <a:normAutofit fontScale="90000"/>
          </a:bodyPr>
          <a:lstStyle/>
          <a:p>
            <a:pPr algn="ctr"/>
            <a:r>
              <a:rPr lang="cs-CZ" sz="3600" dirty="0"/>
              <a:t>Specifický cíl 1.1 </a:t>
            </a:r>
            <a:br>
              <a:rPr lang="cs-CZ" sz="3600" dirty="0"/>
            </a:br>
            <a:r>
              <a:rPr lang="cs-CZ" sz="3600" dirty="0" err="1"/>
              <a:t>eGovernment</a:t>
            </a:r>
            <a:r>
              <a:rPr lang="cs-CZ" sz="3600" dirty="0"/>
              <a:t> a kybernetická bezpečnost</a:t>
            </a:r>
            <a:r>
              <a:rPr lang="cs-CZ" sz="2400" dirty="0"/>
              <a:t/>
            </a:r>
            <a:br>
              <a:rPr lang="cs-CZ" sz="2400" dirty="0"/>
            </a:br>
            <a:r>
              <a:rPr lang="cs-CZ" sz="2700" b="0" dirty="0"/>
              <a:t>Klíčové parametry</a:t>
            </a:r>
            <a:r>
              <a:rPr lang="cs-CZ" sz="2700" dirty="0"/>
              <a:t/>
            </a:r>
            <a:br>
              <a:rPr lang="cs-CZ" sz="2700" dirty="0"/>
            </a:br>
            <a:endParaRPr lang="cs-CZ" sz="2700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7778024-FDCE-E846-A037-107DCED977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08933"/>
            <a:ext cx="7886700" cy="4515161"/>
          </a:xfrm>
        </p:spPr>
        <p:txBody>
          <a:bodyPr>
            <a:normAutofit/>
          </a:bodyPr>
          <a:lstStyle/>
          <a:p>
            <a:pPr lvl="0"/>
            <a:endParaRPr lang="cs-CZ" sz="1800" dirty="0">
              <a:solidFill>
                <a:schemeClr val="bg2">
                  <a:lumMod val="25000"/>
                </a:schemeClr>
              </a:solidFill>
            </a:endParaRPr>
          </a:p>
          <a:p>
            <a:pPr lvl="0">
              <a:lnSpc>
                <a:spcPct val="200000"/>
              </a:lnSpc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Souhlasné stanovisko hlavního architekta </a:t>
            </a:r>
            <a:r>
              <a:rPr lang="cs-CZ" sz="1600" dirty="0" err="1">
                <a:solidFill>
                  <a:schemeClr val="tx2">
                    <a:lumMod val="50000"/>
                  </a:schemeClr>
                </a:solidFill>
              </a:rPr>
              <a:t>eGovernmentu</a:t>
            </a:r>
            <a:endParaRPr lang="cs-CZ" sz="1600" dirty="0">
              <a:solidFill>
                <a:schemeClr val="tx2">
                  <a:lumMod val="50000"/>
                </a:schemeClr>
              </a:solidFill>
            </a:endParaRPr>
          </a:p>
          <a:p>
            <a:pPr lvl="0">
              <a:lnSpc>
                <a:spcPct val="200000"/>
              </a:lnSpc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Soulad projektu se strategií „Digitální Česko“</a:t>
            </a:r>
          </a:p>
          <a:p>
            <a:pPr lvl="0">
              <a:lnSpc>
                <a:spcPct val="200000"/>
              </a:lnSpc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15 let udržitelnosti u metropolitních sítí</a:t>
            </a:r>
          </a:p>
          <a:p>
            <a:pPr>
              <a:lnSpc>
                <a:spcPct val="200000"/>
              </a:lnSpc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Realizace i v Praze </a:t>
            </a:r>
          </a:p>
          <a:p>
            <a:pPr>
              <a:lnSpc>
                <a:spcPct val="200000"/>
              </a:lnSpc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Využití ITI</a:t>
            </a:r>
          </a:p>
          <a:p>
            <a:pPr lvl="0"/>
            <a:endParaRPr lang="cs-CZ" sz="2400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9100780"/>
      </p:ext>
    </p:extLst>
  </p:cSld>
  <p:clrMapOvr>
    <a:masterClrMapping/>
  </p:clrMapOvr>
  <p:transition spd="slow">
    <p:push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000" r="-1" b="-1"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9144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2906" y="5317240"/>
            <a:ext cx="8408194" cy="744836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cs-CZ" sz="2400" dirty="0">
                <a:solidFill>
                  <a:srgbClr val="1D70B8"/>
                </a:solidFill>
              </a:rPr>
              <a:t>Specifický cíl 2.1 </a:t>
            </a:r>
            <a:br>
              <a:rPr lang="cs-CZ" sz="2400" dirty="0">
                <a:solidFill>
                  <a:srgbClr val="1D70B8"/>
                </a:solidFill>
              </a:rPr>
            </a:br>
            <a:r>
              <a:rPr lang="cs-CZ" sz="2400" dirty="0">
                <a:solidFill>
                  <a:srgbClr val="1D70B8"/>
                </a:solidFill>
              </a:rPr>
              <a:t>Čistá a aktivní mobilita</a:t>
            </a:r>
            <a:endParaRPr lang="en-US" sz="2400" dirty="0">
              <a:solidFill>
                <a:srgbClr val="1D70B8"/>
              </a:solidFill>
              <a:latin typeface="+mj-lt"/>
              <a:cs typeface="+mj-cs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7286484"/>
      </p:ext>
    </p:extLst>
  </p:cSld>
  <p:clrMapOvr>
    <a:masterClrMapping/>
  </p:clrMapOvr>
  <p:transition spd="slow">
    <p:push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5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lvl="0"/>
            <a:r>
              <a:rPr lang="cs-CZ" sz="3200" b="1" kern="1200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/>
            </a:r>
            <a:br>
              <a:rPr lang="cs-CZ" sz="3200" b="1" kern="1200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lang="cs-CZ" sz="3200" b="1" kern="1200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/>
            </a:r>
            <a:br>
              <a:rPr lang="cs-CZ" sz="3200" b="1" kern="1200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lang="cs-CZ" sz="3200" b="1" kern="12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Zahájení konference – úvodní slovo</a:t>
            </a:r>
            <a:r>
              <a:rPr lang="cs-CZ" sz="3200" b="1" kern="1200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/>
            </a:r>
            <a:br>
              <a:rPr lang="cs-CZ" sz="3200" b="1" kern="1200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lang="cs-CZ" sz="3200" b="1" kern="1200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/>
            </a:r>
            <a:br>
              <a:rPr lang="cs-CZ" sz="3200" b="1" kern="1200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lang="cs-CZ" sz="3200" b="1" kern="1200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/>
            </a:r>
            <a:br>
              <a:rPr lang="cs-CZ" sz="3200" b="1" kern="1200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lang="cs-CZ" sz="2900" b="1" kern="1200" dirty="0">
                <a:solidFill>
                  <a:srgbClr val="E7E6E6">
                    <a:lumMod val="50000"/>
                  </a:srgb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Rostislav Mazal</a:t>
            </a:r>
            <a:br>
              <a:rPr lang="cs-CZ" sz="2900" b="1" kern="1200" dirty="0">
                <a:solidFill>
                  <a:srgbClr val="E7E6E6">
                    <a:lumMod val="50000"/>
                  </a:srgb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lang="cs-CZ" sz="2900" b="1" kern="1200" dirty="0">
                <a:solidFill>
                  <a:srgbClr val="E7E6E6">
                    <a:lumMod val="50000"/>
                  </a:srgb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ředitel Řídicího orgánu IROP, MMR</a:t>
            </a:r>
            <a:endParaRPr sz="2900" b="1" kern="1200" dirty="0">
              <a:solidFill>
                <a:srgbClr val="E7E6E6">
                  <a:lumMod val="50000"/>
                </a:srgbClr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8340599"/>
      </p:ext>
    </p:extLst>
  </p:cSld>
  <p:clrMapOvr>
    <a:masterClrMapping/>
  </p:clrMapOvr>
  <p:transition spd="slow">
    <p:push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A29780-7AA5-BF4E-B7C5-D75AB6C36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7101" y="87782"/>
            <a:ext cx="8289798" cy="1624853"/>
          </a:xfrm>
        </p:spPr>
        <p:txBody>
          <a:bodyPr>
            <a:normAutofit/>
          </a:bodyPr>
          <a:lstStyle/>
          <a:p>
            <a:pPr algn="ctr"/>
            <a:r>
              <a:rPr lang="cs-CZ" sz="3200" dirty="0"/>
              <a:t>Specifický cíl 2.1 </a:t>
            </a:r>
            <a:br>
              <a:rPr lang="cs-CZ" sz="3200" dirty="0"/>
            </a:br>
            <a:r>
              <a:rPr lang="cs-CZ" sz="3200" dirty="0"/>
              <a:t>Čistá a aktivní mobilita</a:t>
            </a:r>
            <a:br>
              <a:rPr lang="cs-CZ" sz="3200" dirty="0"/>
            </a:br>
            <a:endParaRPr lang="cs-CZ" sz="3200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7778024-FDCE-E846-A037-107DCED977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1327602"/>
            <a:ext cx="7886700" cy="4709138"/>
          </a:xfrm>
        </p:spPr>
        <p:txBody>
          <a:bodyPr>
            <a:normAutofit fontScale="85000" lnSpcReduction="10000"/>
          </a:bodyPr>
          <a:lstStyle/>
          <a:p>
            <a:pPr marL="0" lvl="0" indent="0">
              <a:lnSpc>
                <a:spcPct val="150000"/>
              </a:lnSpc>
              <a:buNone/>
            </a:pPr>
            <a:r>
              <a:rPr lang="cs-CZ" sz="1700" b="1" dirty="0">
                <a:solidFill>
                  <a:schemeClr val="tx2">
                    <a:lumMod val="50000"/>
                  </a:schemeClr>
                </a:solidFill>
              </a:rPr>
              <a:t>Nízkoemisní a bezemisní vozidla pro veřejnou dopravu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sz="1700" dirty="0">
                <a:solidFill>
                  <a:schemeClr val="tx2">
                    <a:lumMod val="50000"/>
                  </a:schemeClr>
                </a:solidFill>
              </a:rPr>
              <a:t>	</a:t>
            </a:r>
            <a:r>
              <a:rPr lang="cs-CZ" sz="1700" u="sng" dirty="0">
                <a:solidFill>
                  <a:schemeClr val="tx2">
                    <a:lumMod val="50000"/>
                  </a:schemeClr>
                </a:solidFill>
              </a:rPr>
              <a:t>Příklad:</a:t>
            </a:r>
            <a:r>
              <a:rPr lang="cs-CZ" sz="1700" dirty="0">
                <a:solidFill>
                  <a:schemeClr val="tx2">
                    <a:lumMod val="50000"/>
                  </a:schemeClr>
                </a:solidFill>
              </a:rPr>
              <a:t> Vodíkové autobusy pro MHD</a:t>
            </a:r>
          </a:p>
          <a:p>
            <a:pPr marL="0" lvl="0" indent="0">
              <a:lnSpc>
                <a:spcPct val="150000"/>
              </a:lnSpc>
              <a:buNone/>
            </a:pPr>
            <a:r>
              <a:rPr lang="cs-CZ" sz="1700" b="1" dirty="0">
                <a:solidFill>
                  <a:schemeClr val="tx2">
                    <a:lumMod val="50000"/>
                  </a:schemeClr>
                </a:solidFill>
              </a:rPr>
              <a:t>Plnící a dobíjecí stanice pro veřejnou dopravu </a:t>
            </a:r>
          </a:p>
          <a:p>
            <a:pPr marL="0" lvl="0" indent="0">
              <a:lnSpc>
                <a:spcPct val="150000"/>
              </a:lnSpc>
              <a:buNone/>
            </a:pPr>
            <a:r>
              <a:rPr lang="cs-CZ" sz="1700" b="1" dirty="0">
                <a:solidFill>
                  <a:schemeClr val="tx2">
                    <a:lumMod val="50000"/>
                  </a:schemeClr>
                </a:solidFill>
              </a:rPr>
              <a:t>Telematika pro veřejnou dopravu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sz="1700" dirty="0">
                <a:solidFill>
                  <a:schemeClr val="tx2">
                    <a:lumMod val="50000"/>
                  </a:schemeClr>
                </a:solidFill>
              </a:rPr>
              <a:t>	</a:t>
            </a:r>
            <a:r>
              <a:rPr lang="cs-CZ" sz="1700" u="sng" dirty="0">
                <a:solidFill>
                  <a:schemeClr val="tx2">
                    <a:lumMod val="50000"/>
                  </a:schemeClr>
                </a:solidFill>
              </a:rPr>
              <a:t>Příklad:</a:t>
            </a:r>
            <a:r>
              <a:rPr lang="cs-CZ" sz="1700" dirty="0">
                <a:solidFill>
                  <a:schemeClr val="tx2">
                    <a:lumMod val="50000"/>
                  </a:schemeClr>
                </a:solidFill>
              </a:rPr>
              <a:t> Platební terminály pro platbu kartou v MHD</a:t>
            </a:r>
          </a:p>
          <a:p>
            <a:pPr marL="0" lvl="0" indent="0">
              <a:lnSpc>
                <a:spcPct val="150000"/>
              </a:lnSpc>
              <a:buNone/>
            </a:pPr>
            <a:r>
              <a:rPr lang="cs-CZ" sz="1700" b="1" dirty="0">
                <a:solidFill>
                  <a:schemeClr val="tx2">
                    <a:lumMod val="50000"/>
                  </a:schemeClr>
                </a:solidFill>
              </a:rPr>
              <a:t>Multimodální osobní doprava ve městech a obcích (přestupní terminály)</a:t>
            </a:r>
          </a:p>
          <a:p>
            <a:pPr marL="0" lvl="0" indent="0">
              <a:lnSpc>
                <a:spcPct val="150000"/>
              </a:lnSpc>
              <a:buNone/>
            </a:pPr>
            <a:r>
              <a:rPr lang="cs-CZ" sz="1700" b="1" dirty="0">
                <a:solidFill>
                  <a:schemeClr val="tx2">
                    <a:lumMod val="50000"/>
                  </a:schemeClr>
                </a:solidFill>
              </a:rPr>
              <a:t>Bezpečnost v dopravě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sz="1700" dirty="0">
                <a:solidFill>
                  <a:schemeClr val="tx2">
                    <a:lumMod val="50000"/>
                  </a:schemeClr>
                </a:solidFill>
              </a:rPr>
              <a:t>	</a:t>
            </a:r>
            <a:r>
              <a:rPr lang="cs-CZ" sz="1700" u="sng" dirty="0">
                <a:solidFill>
                  <a:schemeClr val="tx2">
                    <a:lumMod val="50000"/>
                  </a:schemeClr>
                </a:solidFill>
              </a:rPr>
              <a:t>Příklad:</a:t>
            </a:r>
            <a:r>
              <a:rPr lang="cs-CZ" sz="1700" dirty="0">
                <a:solidFill>
                  <a:schemeClr val="tx2">
                    <a:lumMod val="50000"/>
                  </a:schemeClr>
                </a:solidFill>
              </a:rPr>
              <a:t> Rekonstrukce mostu ve městě se zaměřením na bezpečnost chodců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sz="1700" b="1" dirty="0">
                <a:solidFill>
                  <a:schemeClr val="tx2">
                    <a:lumMod val="50000"/>
                  </a:schemeClr>
                </a:solidFill>
              </a:rPr>
              <a:t>Infrastruktura pro cyklistickou dopravu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sz="1700" dirty="0">
                <a:solidFill>
                  <a:schemeClr val="tx2">
                    <a:lumMod val="50000"/>
                  </a:schemeClr>
                </a:solidFill>
              </a:rPr>
              <a:t>	</a:t>
            </a:r>
            <a:r>
              <a:rPr lang="cs-CZ" sz="1700" u="sng" dirty="0">
                <a:solidFill>
                  <a:schemeClr val="tx2">
                    <a:lumMod val="50000"/>
                  </a:schemeClr>
                </a:solidFill>
              </a:rPr>
              <a:t>Příklad:</a:t>
            </a:r>
            <a:r>
              <a:rPr lang="cs-CZ" sz="1700" dirty="0">
                <a:solidFill>
                  <a:schemeClr val="tx2">
                    <a:lumMod val="50000"/>
                  </a:schemeClr>
                </a:solidFill>
              </a:rPr>
              <a:t> Cyklostezka mezi 2 městy; mobiliář u existující cyklostezky</a:t>
            </a:r>
          </a:p>
          <a:p>
            <a:pPr marL="0" indent="0">
              <a:lnSpc>
                <a:spcPct val="150000"/>
              </a:lnSpc>
              <a:buNone/>
            </a:pPr>
            <a:endParaRPr lang="cs-CZ" sz="1700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4" name="Grafický objekt 3" descr="Projížďka na kole">
            <a:extLst>
              <a:ext uri="{FF2B5EF4-FFF2-40B4-BE49-F238E27FC236}">
                <a16:creationId xmlns:a16="http://schemas.microsoft.com/office/drawing/2014/main" id="{BE88E5E2-E34C-479F-9A2E-2ED11E19FCE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61202" y="4982644"/>
            <a:ext cx="438262" cy="438262"/>
          </a:xfrm>
          <a:prstGeom prst="rect">
            <a:avLst/>
          </a:prstGeom>
        </p:spPr>
      </p:pic>
      <p:pic>
        <p:nvPicPr>
          <p:cNvPr id="5" name="Grafický objekt 4" descr="Scéna na mostě">
            <a:extLst>
              <a:ext uri="{FF2B5EF4-FFF2-40B4-BE49-F238E27FC236}">
                <a16:creationId xmlns:a16="http://schemas.microsoft.com/office/drawing/2014/main" id="{A8FE4D2C-DC43-4A29-9E97-34E66ACA985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72156" y="4158006"/>
            <a:ext cx="396098" cy="396098"/>
          </a:xfrm>
          <a:prstGeom prst="rect">
            <a:avLst/>
          </a:prstGeom>
        </p:spPr>
      </p:pic>
      <p:pic>
        <p:nvPicPr>
          <p:cNvPr id="7" name="Grafický objekt 6" descr="Elektrické auto">
            <a:extLst>
              <a:ext uri="{FF2B5EF4-FFF2-40B4-BE49-F238E27FC236}">
                <a16:creationId xmlns:a16="http://schemas.microsoft.com/office/drawing/2014/main" id="{87F1F034-FF52-4AEC-B573-58619B8EEA7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 r="81311" b="47618"/>
          <a:stretch/>
        </p:blipFill>
        <p:spPr>
          <a:xfrm rot="16200000">
            <a:off x="682963" y="2280391"/>
            <a:ext cx="378385" cy="478987"/>
          </a:xfrm>
          <a:prstGeom prst="rect">
            <a:avLst/>
          </a:prstGeom>
        </p:spPr>
      </p:pic>
      <p:pic>
        <p:nvPicPr>
          <p:cNvPr id="9" name="Grafický objekt 8" descr="Autobus">
            <a:extLst>
              <a:ext uri="{FF2B5EF4-FFF2-40B4-BE49-F238E27FC236}">
                <a16:creationId xmlns:a16="http://schemas.microsoft.com/office/drawing/2014/main" id="{409B8F7C-2EB4-415D-A595-5195C9A1A7B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00100" y="1437094"/>
            <a:ext cx="457200" cy="457200"/>
          </a:xfrm>
          <a:prstGeom prst="rect">
            <a:avLst/>
          </a:prstGeom>
        </p:spPr>
      </p:pic>
      <p:pic>
        <p:nvPicPr>
          <p:cNvPr id="13" name="Grafický objekt 12" descr="Stream">
            <a:extLst>
              <a:ext uri="{FF2B5EF4-FFF2-40B4-BE49-F238E27FC236}">
                <a16:creationId xmlns:a16="http://schemas.microsoft.com/office/drawing/2014/main" id="{9DD69E18-176D-477D-94C3-E807F17EB72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00100" y="2786406"/>
            <a:ext cx="457200" cy="457200"/>
          </a:xfrm>
          <a:prstGeom prst="rect">
            <a:avLst/>
          </a:prstGeom>
        </p:spPr>
      </p:pic>
      <p:pic>
        <p:nvPicPr>
          <p:cNvPr id="19" name="Grafický objekt 18" descr="Obchod">
            <a:extLst>
              <a:ext uri="{FF2B5EF4-FFF2-40B4-BE49-F238E27FC236}">
                <a16:creationId xmlns:a16="http://schemas.microsoft.com/office/drawing/2014/main" id="{F46CDE39-F4D5-4BC9-9CBD-793079CDA9E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861202" y="3682171"/>
            <a:ext cx="396098" cy="396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277382"/>
      </p:ext>
    </p:extLst>
  </p:cSld>
  <p:clrMapOvr>
    <a:masterClrMapping/>
  </p:clrMapOvr>
  <p:transition spd="slow">
    <p:push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A29780-7AA5-BF4E-B7C5-D75AB6C36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6225" y="365126"/>
            <a:ext cx="859155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cs-CZ" sz="3600" dirty="0"/>
              <a:t>Specifický cíl 2.1 </a:t>
            </a:r>
            <a:br>
              <a:rPr lang="cs-CZ" sz="3600" dirty="0"/>
            </a:br>
            <a:r>
              <a:rPr lang="cs-CZ" sz="3600" dirty="0"/>
              <a:t>Čistá a aktivní mobilita</a:t>
            </a:r>
            <a:r>
              <a:rPr lang="cs-CZ" sz="2400" dirty="0"/>
              <a:t/>
            </a:r>
            <a:br>
              <a:rPr lang="cs-CZ" sz="2400" dirty="0"/>
            </a:br>
            <a:r>
              <a:rPr lang="cs-CZ" sz="2700" b="0" dirty="0"/>
              <a:t>Klíčové parametry</a:t>
            </a:r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7778024-FDCE-E846-A037-107DCED977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0250" y="1449704"/>
            <a:ext cx="7886700" cy="4515161"/>
          </a:xfrm>
        </p:spPr>
        <p:txBody>
          <a:bodyPr>
            <a:normAutofit lnSpcReduction="10000"/>
          </a:bodyPr>
          <a:lstStyle/>
          <a:p>
            <a:pPr lvl="0"/>
            <a:endParaRPr lang="cs-CZ" sz="1800" dirty="0">
              <a:solidFill>
                <a:schemeClr val="bg2">
                  <a:lumMod val="25000"/>
                </a:schemeClr>
              </a:solidFill>
            </a:endParaRPr>
          </a:p>
          <a:p>
            <a:pPr lvl="0">
              <a:lnSpc>
                <a:spcPct val="200000"/>
              </a:lnSpc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Vozidla na CNG musí být alespoň částečně na biometan</a:t>
            </a:r>
          </a:p>
          <a:p>
            <a:pPr lvl="0">
              <a:lnSpc>
                <a:spcPct val="200000"/>
              </a:lnSpc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V projektu v obci nad 40 tisíc obyvatel = soulad s Plánem udržitelné městské mobility</a:t>
            </a:r>
          </a:p>
          <a:p>
            <a:pPr lvl="0">
              <a:lnSpc>
                <a:spcPct val="200000"/>
              </a:lnSpc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V projektu obce do 40 tisíc obyvatel = Karta souladu projektu s principy udržitelné mobility</a:t>
            </a:r>
          </a:p>
          <a:p>
            <a:pPr lvl="0">
              <a:lnSpc>
                <a:spcPct val="200000"/>
              </a:lnSpc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Realizace i v Praze (vozidla, plnicí a dobíjecí stanice)</a:t>
            </a:r>
          </a:p>
          <a:p>
            <a:pPr lvl="0">
              <a:lnSpc>
                <a:spcPct val="200000"/>
              </a:lnSpc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Využití ITI</a:t>
            </a:r>
          </a:p>
        </p:txBody>
      </p:sp>
    </p:spTree>
    <p:extLst>
      <p:ext uri="{BB962C8B-B14F-4D97-AF65-F5344CB8AC3E}">
        <p14:creationId xmlns:p14="http://schemas.microsoft.com/office/powerpoint/2010/main" val="1293232350"/>
      </p:ext>
    </p:extLst>
  </p:cSld>
  <p:clrMapOvr>
    <a:masterClrMapping/>
  </p:clrMapOvr>
  <p:transition spd="slow">
    <p:push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hq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3" r="9245" b="-2"/>
          <a:stretch/>
        </p:blipFill>
        <p:spPr>
          <a:xfrm>
            <a:off x="20" y="1"/>
            <a:ext cx="9143980" cy="6857999"/>
          </a:xfrm>
          <a:prstGeom prst="rect">
            <a:avLst/>
          </a:prstGeom>
          <a:effectLst>
            <a:glow>
              <a:schemeClr val="accent1">
                <a:alpha val="40000"/>
              </a:schemeClr>
            </a:glow>
          </a:effec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6EA29780-7AA5-BF4E-B7C5-D75AB6C36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4333647"/>
            <a:ext cx="7886700" cy="290051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cs-CZ" sz="3200" dirty="0">
                <a:solidFill>
                  <a:schemeClr val="bg1"/>
                </a:solidFill>
              </a:rPr>
              <a:t>Příklad: Cyklostezka Čelákovice – Lázeň Toušeň</a:t>
            </a:r>
            <a:r>
              <a:rPr lang="cs-CZ" sz="4000" dirty="0"/>
              <a:t/>
            </a:r>
            <a:br>
              <a:rPr lang="cs-CZ" sz="4000" dirty="0"/>
            </a:br>
            <a:r>
              <a:rPr lang="en-US" sz="3800" dirty="0">
                <a:solidFill>
                  <a:srgbClr val="FFFFFF"/>
                </a:solidFill>
                <a:latin typeface="+mj-lt"/>
                <a:cs typeface="+mj-cs"/>
              </a:rPr>
              <a:t/>
            </a:r>
            <a:br>
              <a:rPr lang="en-US" sz="3800" dirty="0">
                <a:solidFill>
                  <a:srgbClr val="FFFFFF"/>
                </a:solidFill>
                <a:latin typeface="+mj-lt"/>
                <a:cs typeface="+mj-cs"/>
              </a:rPr>
            </a:br>
            <a:endParaRPr lang="en-US" sz="3800" dirty="0">
              <a:solidFill>
                <a:srgbClr val="FFFFFF"/>
              </a:solidFill>
              <a:latin typeface="+mj-lt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470819132"/>
      </p:ext>
    </p:extLst>
  </p:cSld>
  <p:clrMapOvr>
    <a:masterClrMapping/>
  </p:clrMapOvr>
  <p:transition spd="slow">
    <p:push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 cstate="hq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" r="10182" b="-2"/>
          <a:stretch/>
        </p:blipFill>
        <p:spPr>
          <a:xfrm>
            <a:off x="20" y="1"/>
            <a:ext cx="9143980" cy="6857999"/>
          </a:xfrm>
          <a:prstGeom prst="rect">
            <a:avLst/>
          </a:prstGeom>
          <a:effectLst>
            <a:glow>
              <a:schemeClr val="accent1">
                <a:alpha val="40000"/>
              </a:schemeClr>
            </a:glow>
          </a:effec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6EA29780-7AA5-BF4E-B7C5-D75AB6C36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865562"/>
            <a:ext cx="7886700" cy="290051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cs-CZ" sz="3200" dirty="0">
                <a:solidFill>
                  <a:schemeClr val="bg1"/>
                </a:solidFill>
              </a:rPr>
              <a:t>Příklad: Platební terminály v MHD Havířov</a:t>
            </a:r>
            <a:r>
              <a:rPr lang="cs-CZ" sz="4000" dirty="0"/>
              <a:t/>
            </a:r>
            <a:br>
              <a:rPr lang="cs-CZ" sz="4000" dirty="0"/>
            </a:br>
            <a:endParaRPr lang="en-US" sz="3800" dirty="0">
              <a:solidFill>
                <a:srgbClr val="FFFFFF"/>
              </a:solidFill>
              <a:latin typeface="+mj-lt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215346460"/>
      </p:ext>
    </p:extLst>
  </p:cSld>
  <p:clrMapOvr>
    <a:masterClrMapping/>
  </p:clrMapOvr>
  <p:transition spd="slow">
    <p:push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682" r="7317" b="-1"/>
          <a:stretch/>
        </p:blipFill>
        <p:spPr>
          <a:xfrm>
            <a:off x="20" y="1"/>
            <a:ext cx="9143980" cy="6857999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9144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2906" y="5317240"/>
            <a:ext cx="8408194" cy="744836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cs-CZ" sz="2400" dirty="0">
                <a:solidFill>
                  <a:srgbClr val="1D70B8"/>
                </a:solidFill>
              </a:rPr>
              <a:t>Specifický cíl 2.2 </a:t>
            </a:r>
            <a:br>
              <a:rPr lang="cs-CZ" sz="2400" dirty="0">
                <a:solidFill>
                  <a:srgbClr val="1D70B8"/>
                </a:solidFill>
              </a:rPr>
            </a:br>
            <a:r>
              <a:rPr lang="cs-CZ" sz="2400" dirty="0">
                <a:solidFill>
                  <a:srgbClr val="1D70B8"/>
                </a:solidFill>
              </a:rPr>
              <a:t>Revitalizace měst a obcí</a:t>
            </a:r>
            <a:endParaRPr lang="en-US" sz="2400" dirty="0">
              <a:solidFill>
                <a:srgbClr val="1D70B8"/>
              </a:solidFill>
              <a:latin typeface="+mj-lt"/>
              <a:cs typeface="+mj-cs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0269052"/>
      </p:ext>
    </p:extLst>
  </p:cSld>
  <p:clrMapOvr>
    <a:masterClrMapping/>
  </p:clrMapOvr>
  <p:transition spd="slow">
    <p:push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A29780-7AA5-BF4E-B7C5-D75AB6C36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525" y="117044"/>
            <a:ext cx="8362951" cy="1573646"/>
          </a:xfrm>
        </p:spPr>
        <p:txBody>
          <a:bodyPr>
            <a:normAutofit/>
          </a:bodyPr>
          <a:lstStyle/>
          <a:p>
            <a:pPr algn="ctr"/>
            <a:r>
              <a:rPr lang="cs-CZ" sz="3200" dirty="0"/>
              <a:t>Specifický cíl 2.2 </a:t>
            </a:r>
            <a:br>
              <a:rPr lang="cs-CZ" sz="3200" dirty="0"/>
            </a:br>
            <a:r>
              <a:rPr lang="cs-CZ" sz="3200" dirty="0"/>
              <a:t>Revitalizace měst a obcí</a:t>
            </a:r>
            <a:br>
              <a:rPr lang="cs-CZ" sz="3200" dirty="0"/>
            </a:br>
            <a:endParaRPr lang="cs-CZ" sz="3200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7778024-FDCE-E846-A037-107DCED977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42296" y="903867"/>
            <a:ext cx="7980478" cy="5115549"/>
          </a:xfrm>
        </p:spPr>
        <p:txBody>
          <a:bodyPr>
            <a:normAutofit/>
          </a:bodyPr>
          <a:lstStyle/>
          <a:p>
            <a:pPr marL="0" lvl="0" indent="0" algn="just">
              <a:lnSpc>
                <a:spcPct val="150000"/>
              </a:lnSpc>
              <a:buNone/>
            </a:pPr>
            <a:endParaRPr lang="cs-CZ" sz="1700" dirty="0">
              <a:solidFill>
                <a:schemeClr val="bg2">
                  <a:lumMod val="25000"/>
                </a:schemeClr>
              </a:solidFill>
            </a:endParaRPr>
          </a:p>
          <a:p>
            <a:pPr marL="0" lvl="0" indent="0">
              <a:lnSpc>
                <a:spcPct val="160000"/>
              </a:lnSpc>
              <a:buNone/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Revitalizace veřejných prostranství a budování zelené infrastruktury měst a obcí včetně modernizace technické infrastruktury v řešených veřejných prostranstvích např. parky, náměstí, městské třídy, náplavky, uliční prostory</a:t>
            </a:r>
          </a:p>
          <a:p>
            <a:pPr marL="0" indent="0">
              <a:lnSpc>
                <a:spcPct val="160000"/>
              </a:lnSpc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	</a:t>
            </a:r>
            <a:r>
              <a:rPr lang="cs-CZ" sz="1600" u="sng" dirty="0">
                <a:solidFill>
                  <a:schemeClr val="tx2">
                    <a:lumMod val="50000"/>
                  </a:schemeClr>
                </a:solidFill>
              </a:rPr>
              <a:t>Příklady: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 Komplexní revitalizace náměstí nebo návsí, vnitrobloků, veřejně 	přístupného areálu nemocnice – včetně chytrých laviček, lamp s 	dobíječkami elektromobilů, herních prvků apod.</a:t>
            </a:r>
          </a:p>
          <a:p>
            <a:pPr marL="0" indent="0">
              <a:lnSpc>
                <a:spcPct val="160000"/>
              </a:lnSpc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	</a:t>
            </a:r>
            <a:r>
              <a:rPr lang="cs-CZ" sz="1600" u="sng" dirty="0">
                <a:solidFill>
                  <a:schemeClr val="tx2">
                    <a:lumMod val="50000"/>
                  </a:schemeClr>
                </a:solidFill>
              </a:rPr>
              <a:t>Rozmezí s </a:t>
            </a:r>
            <a:r>
              <a:rPr lang="cs-CZ" sz="1600" u="sng" dirty="0" smtClean="0">
                <a:solidFill>
                  <a:schemeClr val="tx2">
                    <a:lumMod val="50000"/>
                  </a:schemeClr>
                </a:solidFill>
              </a:rPr>
              <a:t>OPŽP</a:t>
            </a:r>
            <a:r>
              <a:rPr lang="cs-CZ" sz="1600" dirty="0" smtClean="0">
                <a:solidFill>
                  <a:schemeClr val="tx2">
                    <a:lumMod val="50000"/>
                  </a:schemeClr>
                </a:solidFill>
              </a:rPr>
              <a:t>: 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v OPŽP projekty </a:t>
            </a:r>
            <a:r>
              <a:rPr lang="cs-CZ" sz="1600" dirty="0" smtClean="0">
                <a:solidFill>
                  <a:schemeClr val="tx2">
                    <a:lumMod val="50000"/>
                  </a:schemeClr>
                </a:solidFill>
              </a:rPr>
              <a:t>zaměřeny 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jen na zeleň, vodní plochy a </a:t>
            </a:r>
            <a:r>
              <a:rPr lang="cs-CZ" sz="1600" dirty="0" smtClean="0">
                <a:solidFill>
                  <a:schemeClr val="tx2">
                    <a:lumMod val="50000"/>
                  </a:schemeClr>
                </a:solidFill>
              </a:rPr>
              <a:t>	hospodaření 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s vodou (bez mobiliáře </a:t>
            </a:r>
            <a:r>
              <a:rPr lang="cs-CZ" sz="1600" dirty="0" smtClean="0">
                <a:solidFill>
                  <a:schemeClr val="tx2">
                    <a:lumMod val="50000"/>
                  </a:schemeClr>
                </a:solidFill>
              </a:rPr>
              <a:t>a 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komplexních technických úprav); v </a:t>
            </a:r>
            <a:r>
              <a:rPr lang="cs-CZ" sz="1600" dirty="0" smtClean="0">
                <a:solidFill>
                  <a:schemeClr val="tx2">
                    <a:lumMod val="50000"/>
                  </a:schemeClr>
                </a:solidFill>
              </a:rPr>
              <a:t>	IROP 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komplexní projekty – </a:t>
            </a:r>
            <a:r>
              <a:rPr lang="cs-CZ" sz="1600" dirty="0" smtClean="0">
                <a:solidFill>
                  <a:schemeClr val="tx2">
                    <a:lumMod val="50000"/>
                  </a:schemeClr>
                </a:solidFill>
              </a:rPr>
              <a:t>zeleň, voda, podzemní retenční nádrže a 	propustná dlažba 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do 30</a:t>
            </a:r>
            <a:r>
              <a:rPr lang="en-US" sz="1600" dirty="0">
                <a:solidFill>
                  <a:schemeClr val="tx2">
                    <a:lumMod val="50000"/>
                  </a:schemeClr>
                </a:solidFill>
              </a:rPr>
              <a:t>%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cs-CZ" sz="1600" dirty="0" smtClean="0">
                <a:solidFill>
                  <a:schemeClr val="tx2">
                    <a:lumMod val="50000"/>
                  </a:schemeClr>
                </a:solidFill>
              </a:rPr>
              <a:t>celkových 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způsobilých výdajů projektu</a:t>
            </a:r>
            <a:endParaRPr lang="cs-CZ" sz="1600" u="sng" dirty="0">
              <a:solidFill>
                <a:schemeClr val="tx2">
                  <a:lumMod val="50000"/>
                </a:schemeClr>
              </a:solidFill>
            </a:endParaRPr>
          </a:p>
          <a:p>
            <a:pPr marL="0" indent="0" algn="just">
              <a:lnSpc>
                <a:spcPct val="150000"/>
              </a:lnSpc>
              <a:buNone/>
            </a:pPr>
            <a:endParaRPr lang="cs-CZ" sz="2000" dirty="0">
              <a:solidFill>
                <a:schemeClr val="bg2">
                  <a:lumMod val="25000"/>
                </a:schemeClr>
              </a:solidFill>
            </a:endParaRPr>
          </a:p>
          <a:p>
            <a:pPr marL="0" lvl="0" indent="0" algn="just">
              <a:lnSpc>
                <a:spcPct val="150000"/>
              </a:lnSpc>
              <a:buNone/>
            </a:pPr>
            <a:endParaRPr lang="cs-CZ" sz="1700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4" name="Grafický objekt 3" descr="Les">
            <a:extLst>
              <a:ext uri="{FF2B5EF4-FFF2-40B4-BE49-F238E27FC236}">
                <a16:creationId xmlns:a16="http://schemas.microsoft.com/office/drawing/2014/main" id="{DA100A2C-3130-48D5-9287-CF73BDF9B7D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46314" y="1639666"/>
            <a:ext cx="440194" cy="440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676355"/>
      </p:ext>
    </p:extLst>
  </p:cSld>
  <p:clrMapOvr>
    <a:masterClrMapping/>
  </p:clrMapOvr>
  <p:transition spd="slow">
    <p:push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6">
            <a:extLst>
              <a:ext uri="{FF2B5EF4-FFF2-40B4-BE49-F238E27FC236}">
                <a16:creationId xmlns:a16="http://schemas.microsoft.com/office/drawing/2014/main" id="{688B09C6-F1A7-4403-AE5A-B8F95D9EF4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075268" cy="4654115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5918DA12-7A17-49BC-8860-4117D4AD2E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690257"/>
            <a:ext cx="5379693" cy="3167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819313"/>
      </p:ext>
    </p:extLst>
  </p:cSld>
  <p:clrMapOvr>
    <a:masterClrMapping/>
  </p:clrMapOvr>
  <p:transition spd="slow">
    <p:push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99C4705-7309-4A1E-980C-3E4D8512904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77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b="9910"/>
          <a:stretch/>
        </p:blipFill>
        <p:spPr>
          <a:xfrm>
            <a:off x="-1" y="-252658"/>
            <a:ext cx="9144001" cy="7363316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39611" y="891541"/>
            <a:ext cx="3425731" cy="407407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 sz="3200" kern="1200" dirty="0">
                <a:solidFill>
                  <a:srgbClr val="FFFFFF"/>
                </a:solidFill>
              </a:rPr>
              <a:t>Voda ve městě…</a:t>
            </a:r>
            <a:endParaRPr lang="en-US" sz="3200" kern="1200" dirty="0">
              <a:solidFill>
                <a:srgbClr val="FFFFFF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618E5F7-2342-4901-9C3F-9D3F66BF8B4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23074" y="891540"/>
            <a:ext cx="541782" cy="5071110"/>
          </a:xfrm>
          <a:prstGeom prst="rect">
            <a:avLst/>
          </a:prstGeom>
          <a:solidFill>
            <a:srgbClr val="4C52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3"/>
          <a:srcRect l="23273" r="17150" b="2"/>
          <a:stretch/>
        </p:blipFill>
        <p:spPr>
          <a:xfrm>
            <a:off x="20" y="891540"/>
            <a:ext cx="4571980" cy="5071110"/>
          </a:xfrm>
          <a:prstGeom prst="rect">
            <a:avLst/>
          </a:prstGeom>
          <a:effectLst>
            <a:outerShdw blurRad="406400" dist="317500" dir="5400000" sx="89000" sy="89000" rotWithShape="0">
              <a:prstClr val="black">
                <a:alpha val="15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67758344"/>
      </p:ext>
    </p:extLst>
  </p:cSld>
  <p:clrMapOvr>
    <a:masterClrMapping/>
  </p:clrMapOvr>
  <p:transition spd="slow">
    <p:push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95695" y="4516668"/>
            <a:ext cx="5976368" cy="1920240"/>
          </a:xfrm>
        </p:spPr>
        <p:txBody>
          <a:bodyPr>
            <a:normAutofit/>
          </a:bodyPr>
          <a:lstStyle/>
          <a:p>
            <a:r>
              <a:rPr lang="cs-CZ" sz="3200" dirty="0">
                <a:solidFill>
                  <a:schemeClr val="bg1"/>
                </a:solidFill>
              </a:rPr>
              <a:t>SMART </a:t>
            </a:r>
            <a:r>
              <a:rPr lang="en-US" sz="3200" dirty="0">
                <a:solidFill>
                  <a:schemeClr val="bg1"/>
                </a:solidFill>
              </a:rPr>
              <a:t>&amp;</a:t>
            </a:r>
            <a:r>
              <a:rPr lang="cs-CZ" sz="3200" dirty="0">
                <a:solidFill>
                  <a:schemeClr val="bg1"/>
                </a:solidFill>
              </a:rPr>
              <a:t> GREEN prvky</a:t>
            </a: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3"/>
          <a:srcRect l="1968" r="25332" b="1"/>
          <a:stretch/>
        </p:blipFill>
        <p:spPr>
          <a:xfrm>
            <a:off x="5693310" y="3512354"/>
            <a:ext cx="3450696" cy="3345646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4"/>
          <a:srcRect l="7982" r="11362" b="1"/>
          <a:stretch/>
        </p:blipFill>
        <p:spPr>
          <a:xfrm>
            <a:off x="5693310" y="-1"/>
            <a:ext cx="3450690" cy="3512355"/>
          </a:xfrm>
          <a:prstGeom prst="rect">
            <a:avLst/>
          </a:prstGeom>
        </p:spPr>
      </p:pic>
      <p:sp>
        <p:nvSpPr>
          <p:cNvPr id="11" name="Nadpis 1">
            <a:extLst>
              <a:ext uri="{FF2B5EF4-FFF2-40B4-BE49-F238E27FC236}">
                <a16:creationId xmlns:a16="http://schemas.microsoft.com/office/drawing/2014/main" id="{A6672BF6-B500-4174-A734-3E235D2C5A9A}"/>
              </a:ext>
            </a:extLst>
          </p:cNvPr>
          <p:cNvSpPr txBox="1">
            <a:spLocks/>
          </p:cNvSpPr>
          <p:nvPr/>
        </p:nvSpPr>
        <p:spPr>
          <a:xfrm>
            <a:off x="369127" y="4020005"/>
            <a:ext cx="5146422" cy="19202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1D71B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cs-CZ" sz="3200" dirty="0">
                <a:solidFill>
                  <a:schemeClr val="bg1"/>
                </a:solidFill>
              </a:rPr>
              <a:t>SMART </a:t>
            </a:r>
            <a:r>
              <a:rPr lang="en-US" sz="3200" dirty="0">
                <a:solidFill>
                  <a:schemeClr val="bg1"/>
                </a:solidFill>
              </a:rPr>
              <a:t>&amp;</a:t>
            </a:r>
            <a:r>
              <a:rPr lang="cs-CZ" sz="3200" dirty="0">
                <a:solidFill>
                  <a:schemeClr val="bg1"/>
                </a:solidFill>
              </a:rPr>
              <a:t> GREEN prvky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5"/>
          <a:srcRect l="16078" r="3605" b="-3"/>
          <a:stretch/>
        </p:blipFill>
        <p:spPr>
          <a:xfrm>
            <a:off x="0" y="-2"/>
            <a:ext cx="5741664" cy="6857999"/>
          </a:xfrm>
          <a:prstGeom prst="rect">
            <a:avLst/>
          </a:prstGeom>
        </p:spPr>
      </p:pic>
      <p:sp>
        <p:nvSpPr>
          <p:cNvPr id="12" name="Nadpis 1">
            <a:extLst>
              <a:ext uri="{FF2B5EF4-FFF2-40B4-BE49-F238E27FC236}">
                <a16:creationId xmlns:a16="http://schemas.microsoft.com/office/drawing/2014/main" id="{7234DC68-6C4A-47C7-89CE-A53492A3AFC1}"/>
              </a:ext>
            </a:extLst>
          </p:cNvPr>
          <p:cNvSpPr txBox="1">
            <a:spLocks/>
          </p:cNvSpPr>
          <p:nvPr/>
        </p:nvSpPr>
        <p:spPr>
          <a:xfrm>
            <a:off x="1525434" y="-192445"/>
            <a:ext cx="4116890" cy="19202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1D71B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cs-CZ" sz="3200" dirty="0">
                <a:solidFill>
                  <a:schemeClr val="bg1"/>
                </a:solidFill>
              </a:rPr>
              <a:t>SMART </a:t>
            </a:r>
            <a:r>
              <a:rPr lang="en-US" sz="3200" dirty="0">
                <a:solidFill>
                  <a:schemeClr val="bg1"/>
                </a:solidFill>
              </a:rPr>
              <a:t>&amp;</a:t>
            </a:r>
            <a:r>
              <a:rPr lang="cs-CZ" sz="3200" dirty="0">
                <a:solidFill>
                  <a:schemeClr val="bg1"/>
                </a:solidFill>
              </a:rPr>
              <a:t> GREEN prvky</a:t>
            </a:r>
          </a:p>
        </p:txBody>
      </p:sp>
    </p:spTree>
    <p:extLst>
      <p:ext uri="{BB962C8B-B14F-4D97-AF65-F5344CB8AC3E}">
        <p14:creationId xmlns:p14="http://schemas.microsoft.com/office/powerpoint/2010/main" val="520274584"/>
      </p:ext>
    </p:extLst>
  </p:cSld>
  <p:clrMapOvr>
    <a:masterClrMapping/>
  </p:clrMapOvr>
  <p:transition spd="slow">
    <p:push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80694" y="1282891"/>
            <a:ext cx="3958301" cy="368272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3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Herní prvky</a:t>
            </a:r>
          </a:p>
        </p:txBody>
      </p:sp>
      <p:pic>
        <p:nvPicPr>
          <p:cNvPr id="13" name="Zástupný symbol pro obsah 12"/>
          <p:cNvPicPr>
            <a:picLocks noGrp="1" noChangeAspect="1"/>
          </p:cNvPicPr>
          <p:nvPr>
            <p:ph idx="4294967295"/>
          </p:nvPr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37" r="27592" b="-1"/>
          <a:stretch/>
        </p:blipFill>
        <p:spPr>
          <a:xfrm>
            <a:off x="0" y="0"/>
            <a:ext cx="6099175" cy="6858000"/>
          </a:xfrm>
          <a:prstGeom prst="rect">
            <a:avLst/>
          </a:prstGeom>
        </p:spPr>
      </p:pic>
      <p:pic>
        <p:nvPicPr>
          <p:cNvPr id="9" name="Obrázek 8" descr="Výsledek obrázku pro pumptrack">
            <a:hlinkClick r:id="rId3" tgtFrame="&quot;_blank&quot;"/>
          </p:cNvPr>
          <p:cNvPicPr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2" r="39813" b="1"/>
          <a:stretch/>
        </p:blipFill>
        <p:spPr bwMode="auto">
          <a:xfrm>
            <a:off x="6099790" y="10"/>
            <a:ext cx="3044212" cy="6857990"/>
          </a:xfrm>
          <a:prstGeom prst="rect">
            <a:avLst/>
          </a:prstGeom>
          <a:noFill/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646070D4-D2AB-4F06-AA1B-596A71CEEABA}"/>
              </a:ext>
            </a:extLst>
          </p:cNvPr>
          <p:cNvSpPr txBox="1"/>
          <p:nvPr/>
        </p:nvSpPr>
        <p:spPr>
          <a:xfrm>
            <a:off x="541782" y="5799221"/>
            <a:ext cx="52814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Herní prvky</a:t>
            </a:r>
          </a:p>
        </p:txBody>
      </p:sp>
    </p:spTree>
    <p:extLst>
      <p:ext uri="{BB962C8B-B14F-4D97-AF65-F5344CB8AC3E}">
        <p14:creationId xmlns:p14="http://schemas.microsoft.com/office/powerpoint/2010/main" val="3487596186"/>
      </p:ext>
    </p:extLst>
  </p:cSld>
  <p:clrMapOvr>
    <a:masterClrMapping/>
  </p:clrMapOvr>
  <p:transition spd="slow">
    <p:push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5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lvl="0"/>
            <a:r>
              <a:rPr lang="cs-CZ" sz="2900" b="1" kern="12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/>
            </a:r>
            <a:br>
              <a:rPr lang="cs-CZ" sz="2900" b="1" kern="12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lang="cs-CZ" sz="3200" b="1" kern="12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Změny v novém programovém období </a:t>
            </a:r>
            <a:br>
              <a:rPr lang="cs-CZ" sz="3200" b="1" kern="12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lang="cs-CZ" sz="3200" b="1" kern="1200" dirty="0" smtClean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2021 - 2027</a:t>
            </a:r>
            <a:r>
              <a:rPr lang="cs-CZ" sz="2900" b="1" kern="1200" dirty="0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/>
            </a:r>
            <a:br>
              <a:rPr lang="cs-CZ" sz="2900" b="1" kern="1200" dirty="0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lang="cs-CZ" sz="2900" b="1" kern="1200" dirty="0">
                <a:solidFill>
                  <a:srgbClr val="C0C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/>
            </a:r>
            <a:br>
              <a:rPr lang="cs-CZ" sz="2900" b="1" kern="1200" dirty="0">
                <a:solidFill>
                  <a:srgbClr val="C0C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lang="cs-CZ" sz="2900" b="1" kern="1200" dirty="0">
                <a:solidFill>
                  <a:srgbClr val="C0C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/>
            </a:r>
            <a:br>
              <a:rPr lang="cs-CZ" sz="2900" b="1" kern="1200" dirty="0">
                <a:solidFill>
                  <a:srgbClr val="C0C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lang="cs-CZ" sz="2900" b="1" kern="1200" dirty="0">
                <a:solidFill>
                  <a:srgbClr val="E7E6E6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Rostislav Mazal</a:t>
            </a:r>
            <a:br>
              <a:rPr lang="cs-CZ" sz="2900" b="1" kern="1200" dirty="0">
                <a:solidFill>
                  <a:srgbClr val="E7E6E6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900" b="1" kern="1200" dirty="0">
                <a:solidFill>
                  <a:srgbClr val="E7E6E6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ředitel Řídicího orgánu IROP, MMR</a:t>
            </a:r>
            <a:endParaRPr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7189197"/>
      </p:ext>
    </p:extLst>
  </p:cSld>
  <p:clrMapOvr>
    <a:masterClrMapping/>
  </p:clrMapOvr>
  <p:transition spd="slow">
    <p:push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A29780-7AA5-BF4E-B7C5-D75AB6C36F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cs-CZ" sz="3600" dirty="0"/>
              <a:t>Specifický cíl 2.2 </a:t>
            </a:r>
            <a:br>
              <a:rPr lang="cs-CZ" sz="3600" dirty="0"/>
            </a:br>
            <a:r>
              <a:rPr lang="cs-CZ" sz="3600" dirty="0"/>
              <a:t>Revitalizace měst a obcí</a:t>
            </a:r>
            <a:br>
              <a:rPr lang="cs-CZ" sz="3600" dirty="0"/>
            </a:br>
            <a:r>
              <a:rPr lang="cs-CZ" sz="2700" b="0" dirty="0"/>
              <a:t>Klíčové parametry</a:t>
            </a:r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7778024-FDCE-E846-A037-107DCED977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0250" y="1449704"/>
            <a:ext cx="7886700" cy="4515161"/>
          </a:xfrm>
        </p:spPr>
        <p:txBody>
          <a:bodyPr>
            <a:normAutofit fontScale="92500" lnSpcReduction="10000"/>
          </a:bodyPr>
          <a:lstStyle/>
          <a:p>
            <a:pPr lvl="0"/>
            <a:endParaRPr lang="cs-CZ" sz="1800" dirty="0">
              <a:solidFill>
                <a:schemeClr val="bg2">
                  <a:lumMod val="25000"/>
                </a:schemeClr>
              </a:solidFill>
            </a:endParaRPr>
          </a:p>
          <a:p>
            <a:pPr lvl="0">
              <a:lnSpc>
                <a:spcPct val="200000"/>
              </a:lnSpc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Ve spolupráci s MŽP bude vytvořena sada kritérií přijatelnosti tak, aby projekt zapadal do „zeleného“ Cíle politiky 2:</a:t>
            </a:r>
          </a:p>
          <a:p>
            <a:pPr lvl="1">
              <a:lnSpc>
                <a:spcPct val="200000"/>
              </a:lnSpc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Např. projekt řeší hospodaření s vodou; projekt obsahuje vegetaci; projekt je v souladu s územní studií veřejného prostranství…</a:t>
            </a:r>
          </a:p>
          <a:p>
            <a:pPr>
              <a:lnSpc>
                <a:spcPct val="200000"/>
              </a:lnSpc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Z IROP nebudou podporovány projekty izolovaně řešící pouze vegetaci, vodní toky nebo plochy</a:t>
            </a:r>
          </a:p>
          <a:p>
            <a:pPr>
              <a:lnSpc>
                <a:spcPct val="200000"/>
              </a:lnSpc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Realizace i v Praze</a:t>
            </a:r>
          </a:p>
          <a:p>
            <a:pPr>
              <a:lnSpc>
                <a:spcPct val="200000"/>
              </a:lnSpc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Využití ITI</a:t>
            </a:r>
          </a:p>
        </p:txBody>
      </p:sp>
    </p:spTree>
    <p:extLst>
      <p:ext uri="{BB962C8B-B14F-4D97-AF65-F5344CB8AC3E}">
        <p14:creationId xmlns:p14="http://schemas.microsoft.com/office/powerpoint/2010/main" val="1410101813"/>
      </p:ext>
    </p:extLst>
  </p:cSld>
  <p:clrMapOvr>
    <a:masterClrMapping/>
  </p:clrMapOvr>
  <p:transition spd="slow">
    <p:push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346" t="22069" r="12334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9144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2905" y="5317240"/>
            <a:ext cx="8566037" cy="744836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cs-CZ" sz="2400" dirty="0">
                <a:solidFill>
                  <a:srgbClr val="1D70B8"/>
                </a:solidFill>
              </a:rPr>
              <a:t>Specifický cíl 2.3</a:t>
            </a:r>
            <a:br>
              <a:rPr lang="cs-CZ" sz="2400" dirty="0">
                <a:solidFill>
                  <a:srgbClr val="1D70B8"/>
                </a:solidFill>
              </a:rPr>
            </a:br>
            <a:r>
              <a:rPr lang="cs-CZ" sz="2400" dirty="0">
                <a:solidFill>
                  <a:srgbClr val="1D70B8"/>
                </a:solidFill>
              </a:rPr>
              <a:t> Prevence rizik, zvýšení odolnosti a ochrana obyvatelstva</a:t>
            </a:r>
            <a:endParaRPr lang="en-US" sz="2400" dirty="0">
              <a:solidFill>
                <a:srgbClr val="1D70B8"/>
              </a:solidFill>
              <a:latin typeface="+mj-lt"/>
              <a:cs typeface="+mj-cs"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00334708"/>
      </p:ext>
    </p:extLst>
  </p:cSld>
  <p:clrMapOvr>
    <a:masterClrMapping/>
  </p:clrMapOvr>
  <p:transition spd="slow">
    <p:push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A29780-7AA5-BF4E-B7C5-D75AB6C36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714045"/>
          </a:xfrm>
        </p:spPr>
        <p:txBody>
          <a:bodyPr>
            <a:normAutofit fontScale="90000"/>
          </a:bodyPr>
          <a:lstStyle/>
          <a:p>
            <a:pPr algn="ctr"/>
            <a:r>
              <a:rPr lang="cs-CZ" sz="3600" dirty="0"/>
              <a:t>Specifický cíl 2.3 </a:t>
            </a:r>
            <a:br>
              <a:rPr lang="cs-CZ" sz="3600" dirty="0"/>
            </a:br>
            <a:r>
              <a:rPr lang="cs-CZ" sz="3600" dirty="0"/>
              <a:t>Prevence rizik, zvýšení odolnosti a ochrana obyvatelstva</a:t>
            </a:r>
            <a:r>
              <a:rPr lang="cs-CZ" sz="2400" dirty="0"/>
              <a:t/>
            </a:r>
            <a:br>
              <a:rPr lang="cs-CZ" sz="2400" dirty="0"/>
            </a:br>
            <a:endParaRPr lang="cs-CZ" sz="2400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7778024-FDCE-E846-A037-107DCED977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60447" y="1749063"/>
            <a:ext cx="7886700" cy="4351338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Materiálně-technické vybavení a vytvoření hmotných podmínek pro základní složky IZS (Policie, HZS, ZZS) 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pro předcházení změnám klimatu a novým hrozbám, pro zajištění dlouhodobé evakuace obyvatelstva atd. - stanice a technika</a:t>
            </a:r>
          </a:p>
          <a:p>
            <a:pPr marL="0" indent="0"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	</a:t>
            </a:r>
            <a:r>
              <a:rPr lang="cs-CZ" sz="1600" u="sng" dirty="0">
                <a:solidFill>
                  <a:schemeClr val="tx2">
                    <a:lumMod val="50000"/>
                  </a:schemeClr>
                </a:solidFill>
              </a:rPr>
              <a:t>Příklady: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 Rekonstrukce hasičské zbrojnice; technický automobil pro zásah 	při haváriích způsobených únikem nebezpečných látek</a:t>
            </a:r>
          </a:p>
          <a:p>
            <a:pPr marL="0" lvl="0" indent="0">
              <a:buNone/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Výstavba a modernizace výcvikových a vzdělávacích středisek </a:t>
            </a:r>
          </a:p>
          <a:p>
            <a:pPr marL="0" indent="0"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	</a:t>
            </a:r>
            <a:r>
              <a:rPr lang="cs-CZ" sz="1600" u="sng" dirty="0">
                <a:solidFill>
                  <a:schemeClr val="tx2">
                    <a:lumMod val="50000"/>
                  </a:schemeClr>
                </a:solidFill>
              </a:rPr>
              <a:t>Příklad: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 Výcviková a školící základna pro Zdravotnickou záchrannou službu</a:t>
            </a:r>
          </a:p>
          <a:p>
            <a:pPr marL="0" indent="0">
              <a:buNone/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Modernizace jednotného systému varování a vyrozumění obyvatelstva </a:t>
            </a:r>
          </a:p>
          <a:p>
            <a:pPr marL="0" indent="0"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	</a:t>
            </a:r>
            <a:r>
              <a:rPr lang="cs-CZ" sz="1600" u="sng" dirty="0">
                <a:solidFill>
                  <a:schemeClr val="tx2">
                    <a:lumMod val="50000"/>
                  </a:schemeClr>
                </a:solidFill>
              </a:rPr>
              <a:t>Příklad: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 Zavádění nových technických a technologických možností pro 	informování obyvatelstva</a:t>
            </a:r>
          </a:p>
          <a:p>
            <a:pPr marL="0" indent="0">
              <a:buNone/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Výstavba a modernizace strategicky významných ICT systémů základních složek IZS</a:t>
            </a:r>
          </a:p>
          <a:p>
            <a:pPr marL="0" indent="0"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	</a:t>
            </a:r>
            <a:r>
              <a:rPr lang="cs-CZ" sz="1600" u="sng" dirty="0">
                <a:solidFill>
                  <a:schemeClr val="tx2">
                    <a:lumMod val="50000"/>
                  </a:schemeClr>
                </a:solidFill>
              </a:rPr>
              <a:t>Příklad: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 Modernizace Národního informačního systému IZS</a:t>
            </a:r>
          </a:p>
        </p:txBody>
      </p:sp>
      <p:pic>
        <p:nvPicPr>
          <p:cNvPr id="7" name="Grafický objekt 6" descr="Informace">
            <a:extLst>
              <a:ext uri="{FF2B5EF4-FFF2-40B4-BE49-F238E27FC236}">
                <a16:creationId xmlns:a16="http://schemas.microsoft.com/office/drawing/2014/main" id="{0D5183F9-BC6C-4433-97F4-EB82A515B04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12821" y="5123275"/>
            <a:ext cx="406395" cy="406395"/>
          </a:xfrm>
          <a:prstGeom prst="rect">
            <a:avLst/>
          </a:prstGeom>
        </p:spPr>
      </p:pic>
      <p:pic>
        <p:nvPicPr>
          <p:cNvPr id="9" name="Grafický objekt 8" descr="Budova">
            <a:extLst>
              <a:ext uri="{FF2B5EF4-FFF2-40B4-BE49-F238E27FC236}">
                <a16:creationId xmlns:a16="http://schemas.microsoft.com/office/drawing/2014/main" id="{581D9DA6-13AC-4C85-A70F-5E0F7219F9F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91386" y="3308730"/>
            <a:ext cx="457199" cy="457199"/>
          </a:xfrm>
          <a:prstGeom prst="rect">
            <a:avLst/>
          </a:prstGeom>
        </p:spPr>
      </p:pic>
      <p:pic>
        <p:nvPicPr>
          <p:cNvPr id="11" name="Grafický objekt 10" descr="Megafon">
            <a:extLst>
              <a:ext uri="{FF2B5EF4-FFF2-40B4-BE49-F238E27FC236}">
                <a16:creationId xmlns:a16="http://schemas.microsoft.com/office/drawing/2014/main" id="{FDD1BB51-6CD2-40F2-B76B-0743741A6D6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65839" y="4107796"/>
            <a:ext cx="457200" cy="457200"/>
          </a:xfrm>
          <a:prstGeom prst="rect">
            <a:avLst/>
          </a:prstGeom>
        </p:spPr>
      </p:pic>
      <p:pic>
        <p:nvPicPr>
          <p:cNvPr id="13" name="Grafický objekt 12" descr="Policie">
            <a:extLst>
              <a:ext uri="{FF2B5EF4-FFF2-40B4-BE49-F238E27FC236}">
                <a16:creationId xmlns:a16="http://schemas.microsoft.com/office/drawing/2014/main" id="{20B14382-2BA1-4AED-8EDC-BB88CCFDB61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97884" y="1947012"/>
            <a:ext cx="436270" cy="436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143196"/>
      </p:ext>
    </p:extLst>
  </p:cSld>
  <p:clrMapOvr>
    <a:masterClrMapping/>
  </p:clrMapOvr>
  <p:transition spd="slow">
    <p:push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A29780-7AA5-BF4E-B7C5-D75AB6C36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786922"/>
            <a:ext cx="78867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cs-CZ" sz="3600" dirty="0"/>
              <a:t>Specifický cíl 2.3 </a:t>
            </a:r>
            <a:br>
              <a:rPr lang="cs-CZ" sz="3600" dirty="0"/>
            </a:br>
            <a:r>
              <a:rPr lang="cs-CZ" sz="3600" dirty="0"/>
              <a:t>Prevence rizik, zvýšení odolnosti a ochrana obyvatelstva</a:t>
            </a:r>
            <a:r>
              <a:rPr lang="cs-CZ" sz="2400" dirty="0"/>
              <a:t/>
            </a:r>
            <a:br>
              <a:rPr lang="cs-CZ" sz="2400" dirty="0"/>
            </a:br>
            <a:r>
              <a:rPr lang="cs-CZ" sz="2700" b="0" dirty="0"/>
              <a:t>Klíčové parametry</a:t>
            </a:r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7778024-FDCE-E846-A037-107DCED977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2015761"/>
            <a:ext cx="7886700" cy="4515161"/>
          </a:xfrm>
        </p:spPr>
        <p:txBody>
          <a:bodyPr>
            <a:normAutofit/>
          </a:bodyPr>
          <a:lstStyle/>
          <a:p>
            <a:pPr lvl="0"/>
            <a:endParaRPr lang="cs-CZ" sz="1800" dirty="0">
              <a:solidFill>
                <a:schemeClr val="bg2">
                  <a:lumMod val="25000"/>
                </a:schemeClr>
              </a:solidFill>
            </a:endParaRPr>
          </a:p>
          <a:p>
            <a:pPr lvl="0">
              <a:lnSpc>
                <a:spcPct val="200000"/>
              </a:lnSpc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Projekty Zdravotnické záchranné služby musí být v souladu s Regionálním akčním plánem (RAP)</a:t>
            </a:r>
          </a:p>
          <a:p>
            <a:pPr lvl="0">
              <a:lnSpc>
                <a:spcPct val="200000"/>
              </a:lnSpc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Žadatelé – výhradně základní složky IZS (Policie, HZS ČR, ZZS), ne obce</a:t>
            </a:r>
          </a:p>
        </p:txBody>
      </p:sp>
    </p:spTree>
    <p:extLst>
      <p:ext uri="{BB962C8B-B14F-4D97-AF65-F5344CB8AC3E}">
        <p14:creationId xmlns:p14="http://schemas.microsoft.com/office/powerpoint/2010/main" val="4221099646"/>
      </p:ext>
    </p:extLst>
  </p:cSld>
  <p:clrMapOvr>
    <a:masterClrMapping/>
  </p:clrMapOvr>
  <p:transition spd="slow">
    <p:push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999" b="-2"/>
          <a:stretch/>
        </p:blipFill>
        <p:spPr>
          <a:xfrm>
            <a:off x="20" y="1"/>
            <a:ext cx="9143980" cy="6857999"/>
          </a:xfrm>
          <a:prstGeom prst="rect">
            <a:avLst/>
          </a:prstGeom>
          <a:effectLst>
            <a:glow>
              <a:schemeClr val="accent1">
                <a:alpha val="40000"/>
              </a:schemeClr>
            </a:glow>
          </a:effec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6EA29780-7AA5-BF4E-B7C5-D75AB6C36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5578320"/>
            <a:ext cx="7886700" cy="127968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cs-CZ" sz="3200" dirty="0">
                <a:solidFill>
                  <a:schemeClr val="bg1"/>
                </a:solidFill>
              </a:rPr>
              <a:t>Příklad: Velkokapacitní požární cisterna</a:t>
            </a:r>
            <a:r>
              <a:rPr lang="cs-CZ" sz="4000" dirty="0"/>
              <a:t/>
            </a:r>
            <a:br>
              <a:rPr lang="cs-CZ" sz="4000" dirty="0"/>
            </a:br>
            <a:endParaRPr lang="en-US" sz="3800" dirty="0">
              <a:solidFill>
                <a:srgbClr val="FFFFFF"/>
              </a:solidFill>
              <a:latin typeface="+mj-lt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867972749"/>
      </p:ext>
    </p:extLst>
  </p:cSld>
  <p:clrMapOvr>
    <a:masterClrMapping/>
  </p:clrMapOvr>
  <p:transition spd="slow">
    <p:push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tráva, exteriér, podepsat, ulice&#10;&#10;Popis byl vytvořen automaticky">
            <a:extLst>
              <a:ext uri="{FF2B5EF4-FFF2-40B4-BE49-F238E27FC236}">
                <a16:creationId xmlns:a16="http://schemas.microsoft.com/office/drawing/2014/main" id="{D4D533F7-8CA0-4203-AA22-10191F9BB95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243" r="4756" b="-1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9144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Nadpis 5">
            <a:extLst>
              <a:ext uri="{FF2B5EF4-FFF2-40B4-BE49-F238E27FC236}">
                <a16:creationId xmlns:a16="http://schemas.microsoft.com/office/drawing/2014/main" id="{F99373FD-686D-47BF-B1D5-8A67B6BDE1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906" y="5317240"/>
            <a:ext cx="8408194" cy="744836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cs-CZ" sz="2400" dirty="0">
                <a:solidFill>
                  <a:srgbClr val="1D70B8"/>
                </a:solidFill>
              </a:rPr>
              <a:t>Specifický cíl 3.1 </a:t>
            </a:r>
            <a:br>
              <a:rPr lang="cs-CZ" sz="2400" dirty="0">
                <a:solidFill>
                  <a:srgbClr val="1D70B8"/>
                </a:solidFill>
              </a:rPr>
            </a:br>
            <a:r>
              <a:rPr lang="cs-CZ" sz="2400" dirty="0">
                <a:solidFill>
                  <a:srgbClr val="1D70B8"/>
                </a:solidFill>
              </a:rPr>
              <a:t>Silnice II. třídy</a:t>
            </a:r>
            <a:endParaRPr lang="en-US" sz="2400" dirty="0">
              <a:solidFill>
                <a:srgbClr val="1D70B8"/>
              </a:solidFill>
              <a:latin typeface="+mj-lt"/>
              <a:cs typeface="+mj-cs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6362442"/>
      </p:ext>
    </p:extLst>
  </p:cSld>
  <p:clrMapOvr>
    <a:masterClrMapping/>
  </p:clrMapOvr>
  <p:transition spd="slow">
    <p:push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A29780-7AA5-BF4E-B7C5-D75AB6C36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53257"/>
            <a:ext cx="7886700" cy="1250446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</a:pPr>
            <a:r>
              <a:rPr lang="cs-CZ" sz="3600" dirty="0"/>
              <a:t>Specifický cíl 3.1 </a:t>
            </a:r>
            <a:br>
              <a:rPr lang="cs-CZ" sz="3600" dirty="0"/>
            </a:br>
            <a:r>
              <a:rPr lang="cs-CZ" sz="3600" dirty="0"/>
              <a:t>Silnice II. třídy </a:t>
            </a:r>
            <a:r>
              <a:rPr lang="cs-CZ" sz="3200" dirty="0"/>
              <a:t/>
            </a:r>
            <a:br>
              <a:rPr lang="cs-CZ" sz="3200" dirty="0"/>
            </a:br>
            <a:endParaRPr lang="cs-CZ" sz="3200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7778024-FDCE-E846-A037-107DCED977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58850" y="1503703"/>
            <a:ext cx="7886700" cy="4351338"/>
          </a:xfrm>
        </p:spPr>
        <p:txBody>
          <a:bodyPr>
            <a:normAutofit/>
          </a:bodyPr>
          <a:lstStyle/>
          <a:p>
            <a:pPr marL="0" lvl="0" indent="0">
              <a:lnSpc>
                <a:spcPct val="200000"/>
              </a:lnSpc>
              <a:buNone/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Silnice II. třídy na Prioritní regionální silniční síti</a:t>
            </a:r>
          </a:p>
          <a:p>
            <a:pPr marL="457200" lvl="1" indent="0">
              <a:lnSpc>
                <a:spcPct val="200000"/>
              </a:lnSpc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Výstavba obchvatů obcí a silničních přeložek</a:t>
            </a:r>
          </a:p>
          <a:p>
            <a:pPr marL="457200" lvl="1" indent="0">
              <a:lnSpc>
                <a:spcPct val="200000"/>
              </a:lnSpc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Rekonstrukce a modernizace silnic II. třídy</a:t>
            </a:r>
          </a:p>
          <a:p>
            <a:pPr marL="457200" lvl="1" indent="0">
              <a:lnSpc>
                <a:spcPct val="200000"/>
              </a:lnSpc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Technické zhodnocení a výstavba mostů na vybraných úsecích silnic II. třídy</a:t>
            </a:r>
          </a:p>
        </p:txBody>
      </p:sp>
      <p:pic>
        <p:nvPicPr>
          <p:cNvPr id="5" name="Grafický objekt 4" descr="Ukazatel směru">
            <a:extLst>
              <a:ext uri="{FF2B5EF4-FFF2-40B4-BE49-F238E27FC236}">
                <a16:creationId xmlns:a16="http://schemas.microsoft.com/office/drawing/2014/main" id="{2C7DB78C-7C32-4B85-BD31-A74496B9169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5993" y="2387049"/>
            <a:ext cx="457200" cy="457200"/>
          </a:xfrm>
          <a:prstGeom prst="rect">
            <a:avLst/>
          </a:prstGeom>
        </p:spPr>
      </p:pic>
      <p:pic>
        <p:nvPicPr>
          <p:cNvPr id="6" name="Grafický objekt 5" descr="Scéna na mostě">
            <a:extLst>
              <a:ext uri="{FF2B5EF4-FFF2-40B4-BE49-F238E27FC236}">
                <a16:creationId xmlns:a16="http://schemas.microsoft.com/office/drawing/2014/main" id="{8AD333C1-3816-4315-86F0-302A23074A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61771" y="3426886"/>
            <a:ext cx="345645" cy="345645"/>
          </a:xfrm>
          <a:prstGeom prst="rect">
            <a:avLst/>
          </a:prstGeom>
        </p:spPr>
      </p:pic>
      <p:cxnSp>
        <p:nvCxnSpPr>
          <p:cNvPr id="8" name="Spojnice: zakřivená 7">
            <a:extLst>
              <a:ext uri="{FF2B5EF4-FFF2-40B4-BE49-F238E27FC236}">
                <a16:creationId xmlns:a16="http://schemas.microsoft.com/office/drawing/2014/main" id="{C70C57B9-0EE6-420B-BF4C-87FA5F95769F}"/>
              </a:ext>
            </a:extLst>
          </p:cNvPr>
          <p:cNvCxnSpPr/>
          <p:nvPr/>
        </p:nvCxnSpPr>
        <p:spPr>
          <a:xfrm rot="16200000" flipH="1">
            <a:off x="1104378" y="2992310"/>
            <a:ext cx="239486" cy="228600"/>
          </a:xfrm>
          <a:prstGeom prst="curvedConnector3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7291624"/>
      </p:ext>
    </p:extLst>
  </p:cSld>
  <p:clrMapOvr>
    <a:masterClrMapping/>
  </p:clrMapOvr>
  <p:transition spd="slow">
    <p:push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A29780-7AA5-BF4E-B7C5-D75AB6C36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353" y="371958"/>
            <a:ext cx="8711293" cy="1317232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</a:pPr>
            <a:r>
              <a:rPr lang="cs-CZ" sz="3600" dirty="0"/>
              <a:t>Specifický cíl 3.1 </a:t>
            </a:r>
            <a:br>
              <a:rPr lang="cs-CZ" sz="3600" dirty="0"/>
            </a:br>
            <a:r>
              <a:rPr lang="cs-CZ" sz="3600" dirty="0"/>
              <a:t>Silnice II. třídy</a:t>
            </a:r>
            <a:br>
              <a:rPr lang="cs-CZ" sz="3600" dirty="0"/>
            </a:br>
            <a:r>
              <a:rPr lang="cs-CZ" sz="2700" b="0" dirty="0"/>
              <a:t>Klíčové parametry</a:t>
            </a:r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7778024-FDCE-E846-A037-107DCED977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0250" y="1689190"/>
            <a:ext cx="7886700" cy="4515161"/>
          </a:xfrm>
        </p:spPr>
        <p:txBody>
          <a:bodyPr>
            <a:normAutofit/>
          </a:bodyPr>
          <a:lstStyle/>
          <a:p>
            <a:pPr lvl="0"/>
            <a:endParaRPr lang="cs-CZ" sz="1800" dirty="0">
              <a:solidFill>
                <a:schemeClr val="tx2">
                  <a:lumMod val="50000"/>
                </a:schemeClr>
              </a:solidFill>
            </a:endParaRPr>
          </a:p>
          <a:p>
            <a:pPr lvl="0">
              <a:lnSpc>
                <a:spcPct val="200000"/>
              </a:lnSpc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Projekty musí být v souladu s Regionálním akčním plánem </a:t>
            </a:r>
          </a:p>
          <a:p>
            <a:pPr lvl="0">
              <a:lnSpc>
                <a:spcPct val="200000"/>
              </a:lnSpc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Projekt musí být realizován na Prioritní regionální silniční síti</a:t>
            </a:r>
          </a:p>
          <a:p>
            <a:pPr lvl="0">
              <a:lnSpc>
                <a:spcPct val="200000"/>
              </a:lnSpc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Žadatelé – kraje nebo organizace zřizované/zakládané kraji</a:t>
            </a:r>
          </a:p>
        </p:txBody>
      </p:sp>
    </p:spTree>
    <p:extLst>
      <p:ext uri="{BB962C8B-B14F-4D97-AF65-F5344CB8AC3E}">
        <p14:creationId xmlns:p14="http://schemas.microsoft.com/office/powerpoint/2010/main" val="525582096"/>
      </p:ext>
    </p:extLst>
  </p:cSld>
  <p:clrMapOvr>
    <a:masterClrMapping/>
  </p:clrMapOvr>
  <p:transition spd="slow">
    <p:push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CB5935F6-581E-4A43-B5C2-A88678610D6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8" r="4172" b="1"/>
          <a:stretch/>
        </p:blipFill>
        <p:spPr>
          <a:xfrm>
            <a:off x="20" y="10"/>
            <a:ext cx="9143980" cy="6857990"/>
          </a:xfrm>
          <a:prstGeom prst="rect">
            <a:avLst/>
          </a:prstGeom>
          <a:effectLst>
            <a:glow>
              <a:schemeClr val="accent1">
                <a:alpha val="40000"/>
              </a:schemeClr>
            </a:glow>
            <a:outerShdw blurRad="50800" dist="50800" dir="5400000" algn="ctr" rotWithShape="0">
              <a:srgbClr val="000000"/>
            </a:outerShdw>
          </a:effectLst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AA136C20-5104-416E-860C-690107274EDB}"/>
              </a:ext>
            </a:extLst>
          </p:cNvPr>
          <p:cNvSpPr txBox="1"/>
          <p:nvPr/>
        </p:nvSpPr>
        <p:spPr>
          <a:xfrm>
            <a:off x="818147" y="589547"/>
            <a:ext cx="64535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Příklad: Rekonstrukce mostu</a:t>
            </a:r>
          </a:p>
        </p:txBody>
      </p:sp>
    </p:spTree>
    <p:extLst>
      <p:ext uri="{BB962C8B-B14F-4D97-AF65-F5344CB8AC3E}">
        <p14:creationId xmlns:p14="http://schemas.microsoft.com/office/powerpoint/2010/main" val="2625706249"/>
      </p:ext>
    </p:extLst>
  </p:cSld>
  <p:clrMapOvr>
    <a:masterClrMapping/>
  </p:clrMapOvr>
  <p:transition spd="slow">
    <p:push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0999" b="-1"/>
          <a:stretch/>
        </p:blipFill>
        <p:spPr>
          <a:xfrm>
            <a:off x="20" y="-2"/>
            <a:ext cx="9143980" cy="6857999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9144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2906" y="5317240"/>
            <a:ext cx="8408194" cy="744836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cs-CZ" sz="2400" dirty="0">
                <a:solidFill>
                  <a:srgbClr val="1D70B8"/>
                </a:solidFill>
              </a:rPr>
              <a:t>Specifický cíl 4.1 </a:t>
            </a:r>
            <a:br>
              <a:rPr lang="cs-CZ" sz="2400" dirty="0">
                <a:solidFill>
                  <a:srgbClr val="1D70B8"/>
                </a:solidFill>
              </a:rPr>
            </a:br>
            <a:r>
              <a:rPr lang="cs-CZ" sz="2400" dirty="0">
                <a:solidFill>
                  <a:srgbClr val="1D70B8"/>
                </a:solidFill>
              </a:rPr>
              <a:t>Vzdělávací infrastruktura</a:t>
            </a:r>
            <a:endParaRPr lang="en-US" sz="2400" dirty="0">
              <a:solidFill>
                <a:srgbClr val="1D70B8"/>
              </a:solidFill>
              <a:latin typeface="+mj-lt"/>
              <a:cs typeface="+mj-cs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1542277"/>
      </p:ext>
    </p:extLst>
  </p:cSld>
  <p:clrMapOvr>
    <a:masterClrMapping/>
  </p:clrMapOvr>
  <p:transition spd="slow">
    <p:push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53546" y="388643"/>
            <a:ext cx="8036909" cy="677824"/>
          </a:xfrm>
        </p:spPr>
        <p:txBody>
          <a:bodyPr>
            <a:normAutofit/>
          </a:bodyPr>
          <a:lstStyle/>
          <a:p>
            <a:pPr algn="ctr"/>
            <a:r>
              <a:rPr lang="cs-CZ" sz="3200" b="1" dirty="0">
                <a:solidFill>
                  <a:srgbClr val="1D70B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Legislativa pro období </a:t>
            </a:r>
            <a:r>
              <a:rPr lang="cs-CZ" sz="3200" b="1" dirty="0" smtClean="0">
                <a:solidFill>
                  <a:srgbClr val="1D70B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2021 - 2027</a:t>
            </a:r>
            <a:endParaRPr lang="cs-CZ" sz="3200" b="1" dirty="0">
              <a:solidFill>
                <a:srgbClr val="1D70B8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type="body" idx="1"/>
          </p:nvPr>
        </p:nvSpPr>
        <p:spPr>
          <a:xfrm>
            <a:off x="740566" y="1327780"/>
            <a:ext cx="7662868" cy="4509494"/>
          </a:xfrm>
        </p:spPr>
        <p:txBody>
          <a:bodyPr>
            <a:normAutofit/>
          </a:bodyPr>
          <a:lstStyle/>
          <a:p>
            <a:pPr marL="0" indent="0" algn="ctr">
              <a:spcBef>
                <a:spcPts val="879"/>
              </a:spcBef>
              <a:buNone/>
            </a:pPr>
            <a:r>
              <a:rPr lang="cs-CZ" sz="1900" b="1" dirty="0">
                <a:solidFill>
                  <a:schemeClr val="tx2">
                    <a:lumMod val="50000"/>
                  </a:schemeClr>
                </a:solidFill>
              </a:rPr>
              <a:t>Co víme a co máme k dispozici od Evropské komise?</a:t>
            </a:r>
          </a:p>
          <a:p>
            <a:pPr marL="0" indent="0">
              <a:spcBef>
                <a:spcPts val="879"/>
              </a:spcBef>
              <a:buNone/>
            </a:pPr>
            <a:endParaRPr lang="cs-CZ" sz="1800" b="1" dirty="0">
              <a:solidFill>
                <a:schemeClr val="tx2">
                  <a:lumMod val="50000"/>
                </a:schemeClr>
              </a:solidFill>
            </a:endParaRPr>
          </a:p>
          <a:p>
            <a:pPr>
              <a:lnSpc>
                <a:spcPct val="150000"/>
              </a:lnSpc>
              <a:spcBef>
                <a:spcPts val="879"/>
              </a:spcBef>
            </a:pPr>
            <a:r>
              <a:rPr lang="cs-CZ" sz="1700" dirty="0">
                <a:solidFill>
                  <a:schemeClr val="tx2">
                    <a:lumMod val="50000"/>
                  </a:schemeClr>
                </a:solidFill>
              </a:rPr>
              <a:t>Návrh Obecného nařízení z května 2018 </a:t>
            </a:r>
          </a:p>
          <a:p>
            <a:pPr>
              <a:lnSpc>
                <a:spcPct val="150000"/>
              </a:lnSpc>
              <a:spcBef>
                <a:spcPts val="879"/>
              </a:spcBef>
            </a:pPr>
            <a:r>
              <a:rPr lang="cs-CZ" sz="1700" dirty="0">
                <a:solidFill>
                  <a:schemeClr val="tx2">
                    <a:lumMod val="50000"/>
                  </a:schemeClr>
                </a:solidFill>
              </a:rPr>
              <a:t>Návrh nařízení k EFRR a Fondu soudržnosti z května 2018 a návrh změny tohoto nařízení od EK z května 2020 po Covid-19</a:t>
            </a:r>
          </a:p>
          <a:p>
            <a:pPr>
              <a:lnSpc>
                <a:spcPct val="150000"/>
              </a:lnSpc>
              <a:spcBef>
                <a:spcPts val="879"/>
              </a:spcBef>
            </a:pPr>
            <a:r>
              <a:rPr lang="cs-CZ" sz="1700" dirty="0" smtClean="0">
                <a:solidFill>
                  <a:schemeClr val="tx2">
                    <a:lumMod val="50000"/>
                  </a:schemeClr>
                </a:solidFill>
              </a:rPr>
              <a:t>Zpráva </a:t>
            </a:r>
            <a:r>
              <a:rPr lang="cs-CZ" sz="1700" dirty="0">
                <a:solidFill>
                  <a:schemeClr val="tx2">
                    <a:lumMod val="50000"/>
                  </a:schemeClr>
                </a:solidFill>
              </a:rPr>
              <a:t>o ČR 2019 - Country Report</a:t>
            </a:r>
          </a:p>
          <a:p>
            <a:pPr>
              <a:lnSpc>
                <a:spcPct val="150000"/>
              </a:lnSpc>
              <a:spcBef>
                <a:spcPts val="879"/>
              </a:spcBef>
            </a:pPr>
            <a:r>
              <a:rPr lang="cs-CZ" sz="1700" dirty="0">
                <a:solidFill>
                  <a:schemeClr val="tx2">
                    <a:lumMod val="50000"/>
                  </a:schemeClr>
                </a:solidFill>
              </a:rPr>
              <a:t>Závěry z jednání Evropské rady v Bruselu v červenci 2020 - nové míry kofinancování atd.</a:t>
            </a:r>
          </a:p>
          <a:p>
            <a:pPr algn="just">
              <a:spcBef>
                <a:spcPts val="879"/>
              </a:spcBef>
            </a:pPr>
            <a:endParaRPr lang="cs-CZ" sz="2344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2572369"/>
      </p:ext>
    </p:extLst>
  </p:cSld>
  <p:clrMapOvr>
    <a:masterClrMapping/>
  </p:clrMapOvr>
  <p:transition spd="slow">
    <p:push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A29780-7AA5-BF4E-B7C5-D75AB6C36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92849"/>
            <a:ext cx="7886700" cy="1053794"/>
          </a:xfrm>
        </p:spPr>
        <p:txBody>
          <a:bodyPr>
            <a:noAutofit/>
          </a:bodyPr>
          <a:lstStyle/>
          <a:p>
            <a:pPr algn="ctr"/>
            <a:r>
              <a:rPr lang="cs-CZ" sz="3200" dirty="0"/>
              <a:t>Specifický cíl 4.1 </a:t>
            </a:r>
            <a:br>
              <a:rPr lang="cs-CZ" sz="3200" dirty="0"/>
            </a:br>
            <a:r>
              <a:rPr lang="cs-CZ" sz="3200" dirty="0"/>
              <a:t>Vzdělávací infrastruktura</a:t>
            </a:r>
            <a:br>
              <a:rPr lang="cs-CZ" sz="3200" dirty="0"/>
            </a:br>
            <a:endParaRPr lang="cs-CZ" sz="3200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7778024-FDCE-E846-A037-107DCED977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55165" y="1513803"/>
            <a:ext cx="7886700" cy="4679636"/>
          </a:xfrm>
        </p:spPr>
        <p:txBody>
          <a:bodyPr>
            <a:noAutofit/>
          </a:bodyPr>
          <a:lstStyle/>
          <a:p>
            <a:pPr marL="0" lvl="0" indent="0">
              <a:buNone/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Navyšování kapacit mateřských škol (MŠ) na území ORP s jejich nedostatečnou kapacitou </a:t>
            </a:r>
          </a:p>
          <a:p>
            <a:pPr marL="0" indent="0"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	</a:t>
            </a:r>
            <a:r>
              <a:rPr lang="cs-CZ" sz="1600" u="sng" dirty="0">
                <a:solidFill>
                  <a:schemeClr val="tx2">
                    <a:lumMod val="50000"/>
                  </a:schemeClr>
                </a:solidFill>
              </a:rPr>
              <a:t>Příklad: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 Přístavba mateřské školky</a:t>
            </a:r>
          </a:p>
          <a:p>
            <a:pPr marL="0" lvl="0" indent="0">
              <a:buNone/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Zvyšování kvality podmínek v MŠ s ohledem na zajištění hygienických požadavků 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(jen pro MŠ s výjimkou od krajské hygienické stanice)</a:t>
            </a:r>
          </a:p>
          <a:p>
            <a:pPr marL="0" indent="0"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	</a:t>
            </a:r>
            <a:r>
              <a:rPr lang="cs-CZ" sz="1600" u="sng" dirty="0">
                <a:solidFill>
                  <a:schemeClr val="tx2">
                    <a:lumMod val="50000"/>
                  </a:schemeClr>
                </a:solidFill>
              </a:rPr>
              <a:t>Příklad: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 Rekonstrukce mateřské školky takovým způsobem, aby nemusela 	fungovat na základě výjimky krajské hygienické stanice</a:t>
            </a:r>
          </a:p>
          <a:p>
            <a:pPr marL="0" lvl="0" indent="0">
              <a:buNone/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Základní školy  -  odborné učebny ve vazbě na přírodní vědy, polytechnické vzdělávání, cizí jazyky, práce s digitálními technologiemi; vnitřní konektivita škol, zázemí pro školní poradenské pracoviště, zázemí pro komunitní aktivity při </a:t>
            </a:r>
            <a:r>
              <a:rPr lang="cs-CZ" sz="1600" b="1" dirty="0" smtClean="0">
                <a:solidFill>
                  <a:schemeClr val="tx2">
                    <a:lumMod val="50000"/>
                  </a:schemeClr>
                </a:solidFill>
              </a:rPr>
              <a:t>ZŠ; zázemí pro školní družiny/školní kluby</a:t>
            </a:r>
            <a:endParaRPr lang="cs-CZ" sz="1600" b="1" dirty="0">
              <a:solidFill>
                <a:schemeClr val="tx2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	</a:t>
            </a:r>
            <a:r>
              <a:rPr lang="cs-CZ" sz="1600" u="sng" dirty="0">
                <a:solidFill>
                  <a:schemeClr val="tx2">
                    <a:lumMod val="50000"/>
                  </a:schemeClr>
                </a:solidFill>
              </a:rPr>
              <a:t>Příklady: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 Přístavba ZŠ – učebny fyziky a chemie; komunitní tělocvičny a 	sportovní hřiště; rozvod a zabezpečení internetu v budově školy; </a:t>
            </a:r>
            <a:r>
              <a:rPr lang="cs-CZ" sz="1600" dirty="0" smtClean="0">
                <a:solidFill>
                  <a:schemeClr val="tx2">
                    <a:lumMod val="50000"/>
                  </a:schemeClr>
                </a:solidFill>
              </a:rPr>
              <a:t>	modernizace 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prostor </a:t>
            </a:r>
            <a:r>
              <a:rPr lang="cs-CZ" sz="1600" dirty="0" smtClean="0">
                <a:solidFill>
                  <a:schemeClr val="tx2">
                    <a:lumMod val="50000"/>
                  </a:schemeClr>
                </a:solidFill>
              </a:rPr>
              <a:t>školní 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družiny</a:t>
            </a:r>
          </a:p>
          <a:p>
            <a:pPr marL="0" lvl="0" indent="0" algn="just">
              <a:buNone/>
            </a:pPr>
            <a:endParaRPr lang="cs-CZ" sz="1700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4" name="Grafický objekt 3" descr="Děti">
            <a:extLst>
              <a:ext uri="{FF2B5EF4-FFF2-40B4-BE49-F238E27FC236}">
                <a16:creationId xmlns:a16="http://schemas.microsoft.com/office/drawing/2014/main" id="{E4761FA9-67D0-4687-B9F4-69E273BA06F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74877" y="1584227"/>
            <a:ext cx="480288" cy="480288"/>
          </a:xfrm>
          <a:prstGeom prst="rect">
            <a:avLst/>
          </a:prstGeom>
        </p:spPr>
      </p:pic>
      <p:pic>
        <p:nvPicPr>
          <p:cNvPr id="5" name="Grafický objekt 4" descr="Třída">
            <a:extLst>
              <a:ext uri="{FF2B5EF4-FFF2-40B4-BE49-F238E27FC236}">
                <a16:creationId xmlns:a16="http://schemas.microsoft.com/office/drawing/2014/main" id="{9CA07D6E-298D-4879-A32D-CB394129B3D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71441" y="3821291"/>
            <a:ext cx="480288" cy="480288"/>
          </a:xfrm>
          <a:prstGeom prst="rect">
            <a:avLst/>
          </a:prstGeom>
        </p:spPr>
      </p:pic>
      <p:pic>
        <p:nvPicPr>
          <p:cNvPr id="7" name="Grafický objekt 6" descr="Školní budova">
            <a:extLst>
              <a:ext uri="{FF2B5EF4-FFF2-40B4-BE49-F238E27FC236}">
                <a16:creationId xmlns:a16="http://schemas.microsoft.com/office/drawing/2014/main" id="{DC367402-CDAC-4932-AB9E-146C2A44CC5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74877" y="2556422"/>
            <a:ext cx="480288" cy="480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91703"/>
      </p:ext>
    </p:extLst>
  </p:cSld>
  <p:clrMapOvr>
    <a:masterClrMapping/>
  </p:clrMapOvr>
  <p:transition spd="slow">
    <p:push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A29780-7AA5-BF4E-B7C5-D75AB6C36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457495"/>
            <a:ext cx="7886700" cy="936577"/>
          </a:xfrm>
        </p:spPr>
        <p:txBody>
          <a:bodyPr>
            <a:noAutofit/>
          </a:bodyPr>
          <a:lstStyle/>
          <a:p>
            <a:pPr algn="ctr"/>
            <a:r>
              <a:rPr lang="cs-CZ" sz="3200" dirty="0"/>
              <a:t>Specifický cíl 4.1 </a:t>
            </a:r>
            <a:br>
              <a:rPr lang="cs-CZ" sz="3200" dirty="0"/>
            </a:br>
            <a:r>
              <a:rPr lang="cs-CZ" sz="3200" dirty="0"/>
              <a:t>Vzdělávací infrastruktura</a:t>
            </a:r>
            <a:br>
              <a:rPr lang="cs-CZ" sz="3200" dirty="0"/>
            </a:br>
            <a:endParaRPr lang="cs-CZ" sz="3200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7778024-FDCE-E846-A037-107DCED977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8764" y="1556657"/>
            <a:ext cx="7886700" cy="4353675"/>
          </a:xfrm>
        </p:spPr>
        <p:txBody>
          <a:bodyPr>
            <a:noAutofit/>
          </a:bodyPr>
          <a:lstStyle/>
          <a:p>
            <a:pPr marL="0" lvl="0" indent="0">
              <a:buNone/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Střední a vyšší odborné školy, konzervatoře 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– odborné učebny ve vazbě na odborné předměty, vnitřní konektivita škol, zázemí pro komunitní aktivity při SŠ/VOŠ</a:t>
            </a:r>
          </a:p>
          <a:p>
            <a:pPr marL="0" indent="0"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	</a:t>
            </a:r>
            <a:r>
              <a:rPr lang="cs-CZ" sz="1600" u="sng" dirty="0">
                <a:solidFill>
                  <a:schemeClr val="tx2">
                    <a:lumMod val="50000"/>
                  </a:schemeClr>
                </a:solidFill>
              </a:rPr>
              <a:t>Příklad: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 Přístavba SŠ – odborné laboratoře; komunitní sportovní hřiště; 	rozvod a zabezpečení internetu v budově školy</a:t>
            </a:r>
          </a:p>
          <a:p>
            <a:pPr marL="0" lvl="0" indent="0">
              <a:buNone/>
            </a:pPr>
            <a:r>
              <a:rPr lang="cs-CZ" sz="1600" b="1" dirty="0" smtClean="0">
                <a:solidFill>
                  <a:schemeClr val="tx2">
                    <a:lumMod val="50000"/>
                  </a:schemeClr>
                </a:solidFill>
              </a:rPr>
              <a:t>Zájmové</a:t>
            </a: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, neformální a celoživotní vzdělávání 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– odborné prostory ve vazbě na odborné předměty, školní družiny a školní kluby</a:t>
            </a:r>
          </a:p>
          <a:p>
            <a:pPr marL="0" indent="0"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	</a:t>
            </a:r>
            <a:r>
              <a:rPr lang="cs-CZ" sz="1600" u="sng" dirty="0">
                <a:solidFill>
                  <a:schemeClr val="tx2">
                    <a:lumMod val="50000"/>
                  </a:schemeClr>
                </a:solidFill>
              </a:rPr>
              <a:t>Příklady: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 Technické dílny domu dětí a </a:t>
            </a:r>
            <a:r>
              <a:rPr lang="cs-CZ" sz="1600" dirty="0" smtClean="0">
                <a:solidFill>
                  <a:schemeClr val="tx2">
                    <a:lumMod val="50000"/>
                  </a:schemeClr>
                </a:solidFill>
              </a:rPr>
              <a:t>mládeže</a:t>
            </a:r>
          </a:p>
          <a:p>
            <a:pPr marL="0" indent="0">
              <a:buNone/>
            </a:pPr>
            <a:r>
              <a:rPr lang="cs-CZ" sz="16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cs-CZ" sz="1600" b="1" dirty="0" smtClean="0">
                <a:solidFill>
                  <a:schemeClr val="tx2">
                    <a:lumMod val="50000"/>
                  </a:schemeClr>
                </a:solidFill>
              </a:rPr>
              <a:t>Školská </a:t>
            </a: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poradenská zařízení, speciální školy a střediska výchovné péče 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– vybudování, úpravy zázemí</a:t>
            </a:r>
          </a:p>
          <a:p>
            <a:pPr marL="0" indent="0"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	</a:t>
            </a:r>
            <a:r>
              <a:rPr lang="cs-CZ" sz="1600" u="sng" dirty="0">
                <a:solidFill>
                  <a:schemeClr val="tx2">
                    <a:lumMod val="50000"/>
                  </a:schemeClr>
                </a:solidFill>
              </a:rPr>
              <a:t>Příklady: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 Centrum komplexní podpory po studenty se sluchovým 	postižením při SŠ; modernizace střediska výchovné péče za účelem 	předcházení vzniku a rozvoje negativních projevů chování dětí</a:t>
            </a:r>
          </a:p>
          <a:p>
            <a:pPr marL="0" lvl="0" indent="0" algn="just">
              <a:buNone/>
            </a:pPr>
            <a:endParaRPr lang="cs-CZ" sz="1700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5" name="Grafický objekt 4" descr="Kádinka">
            <a:extLst>
              <a:ext uri="{FF2B5EF4-FFF2-40B4-BE49-F238E27FC236}">
                <a16:creationId xmlns:a16="http://schemas.microsoft.com/office/drawing/2014/main" id="{F5D4B7EA-C05F-4B5C-9E44-1096239CE03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8473" y="1641620"/>
            <a:ext cx="441482" cy="441482"/>
          </a:xfrm>
          <a:prstGeom prst="rect">
            <a:avLst/>
          </a:prstGeom>
        </p:spPr>
      </p:pic>
      <p:pic>
        <p:nvPicPr>
          <p:cNvPr id="7" name="Grafický objekt 6" descr="Úspěšná skupina">
            <a:extLst>
              <a:ext uri="{FF2B5EF4-FFF2-40B4-BE49-F238E27FC236}">
                <a16:creationId xmlns:a16="http://schemas.microsoft.com/office/drawing/2014/main" id="{675D4052-9BB0-4BD2-9A87-2084AC8DC3C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57281" y="2899828"/>
            <a:ext cx="441483" cy="441483"/>
          </a:xfrm>
          <a:prstGeom prst="rect">
            <a:avLst/>
          </a:prstGeom>
        </p:spPr>
      </p:pic>
      <p:pic>
        <p:nvPicPr>
          <p:cNvPr id="11" name="Grafický objekt 10" descr="Neslyšící">
            <a:extLst>
              <a:ext uri="{FF2B5EF4-FFF2-40B4-BE49-F238E27FC236}">
                <a16:creationId xmlns:a16="http://schemas.microsoft.com/office/drawing/2014/main" id="{A180BFB5-FF56-4086-88CF-2B7F41A0AD8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28650" y="3937296"/>
            <a:ext cx="441482" cy="441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289224"/>
      </p:ext>
    </p:extLst>
  </p:cSld>
  <p:clrMapOvr>
    <a:masterClrMapping/>
  </p:clrMapOvr>
  <p:transition spd="slow">
    <p:push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A29780-7AA5-BF4E-B7C5-D75AB6C36F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cs-CZ" sz="3600" dirty="0"/>
              <a:t>Specifický cíl 4.1 </a:t>
            </a:r>
            <a:br>
              <a:rPr lang="cs-CZ" sz="3600" dirty="0"/>
            </a:br>
            <a:r>
              <a:rPr lang="cs-CZ" sz="3600" dirty="0"/>
              <a:t>Vzdělávací infrastruktura</a:t>
            </a:r>
            <a:r>
              <a:rPr lang="cs-CZ" sz="2400" dirty="0"/>
              <a:t/>
            </a:r>
            <a:br>
              <a:rPr lang="cs-CZ" sz="2400" dirty="0"/>
            </a:br>
            <a:r>
              <a:rPr lang="cs-CZ" sz="2700" b="0" dirty="0"/>
              <a:t>Klíčové parametry</a:t>
            </a:r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7778024-FDCE-E846-A037-107DCED977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0250" y="1449704"/>
            <a:ext cx="7886700" cy="4515161"/>
          </a:xfrm>
        </p:spPr>
        <p:txBody>
          <a:bodyPr>
            <a:normAutofit/>
          </a:bodyPr>
          <a:lstStyle/>
          <a:p>
            <a:pPr lvl="0"/>
            <a:endParaRPr lang="cs-CZ" sz="1800" dirty="0">
              <a:solidFill>
                <a:schemeClr val="tx2">
                  <a:lumMod val="50000"/>
                </a:schemeClr>
              </a:solidFill>
            </a:endParaRPr>
          </a:p>
          <a:p>
            <a:pPr lvl="0">
              <a:lnSpc>
                <a:spcPct val="200000"/>
              </a:lnSpc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Projekty MŠ, ZŠ a zájmového, neformálního vzdělávání a celoživotního učení musí být v souladu s akčním plánem rozvoje vzdělávání </a:t>
            </a:r>
          </a:p>
          <a:p>
            <a:pPr lvl="0">
              <a:lnSpc>
                <a:spcPct val="200000"/>
              </a:lnSpc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Projekty středních a speciálních škol musí být v souladu s Regionálním akčním plánem </a:t>
            </a:r>
          </a:p>
          <a:p>
            <a:pPr lvl="0">
              <a:lnSpc>
                <a:spcPct val="200000"/>
              </a:lnSpc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Žadatelé – NNO musí min. 2 roky před podáním projektu nepřetržitě působit v oblasti vzdělávání nebo asistenčních služeb</a:t>
            </a:r>
          </a:p>
          <a:p>
            <a:pPr>
              <a:lnSpc>
                <a:spcPct val="200000"/>
              </a:lnSpc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Využití ITI a Koordinovaného přístupu k sociálnímu vyloučení+</a:t>
            </a:r>
          </a:p>
          <a:p>
            <a:pPr lvl="0"/>
            <a:endParaRPr lang="cs-CZ" sz="2400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4506339"/>
      </p:ext>
    </p:extLst>
  </p:cSld>
  <p:clrMapOvr>
    <a:masterClrMapping/>
  </p:clrMapOvr>
  <p:transition spd="slow">
    <p:push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 cstate="hq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00" r="-2" b="-2"/>
          <a:stretch/>
        </p:blipFill>
        <p:spPr>
          <a:xfrm>
            <a:off x="20" y="1"/>
            <a:ext cx="9143980" cy="6857999"/>
          </a:xfrm>
          <a:prstGeom prst="rect">
            <a:avLst/>
          </a:prstGeom>
          <a:effectLst>
            <a:glow>
              <a:schemeClr val="accent1">
                <a:alpha val="40000"/>
              </a:schemeClr>
            </a:glow>
          </a:effec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6EA29780-7AA5-BF4E-B7C5-D75AB6C36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868" y="-740229"/>
            <a:ext cx="8428264" cy="178042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cs-CZ" sz="3200" dirty="0">
                <a:solidFill>
                  <a:schemeClr val="bg1"/>
                </a:solidFill>
              </a:rPr>
              <a:t>Příklad: Novostavba MŠ Březová-Oleško</a:t>
            </a:r>
            <a:endParaRPr lang="en-US" sz="3200" dirty="0">
              <a:solidFill>
                <a:schemeClr val="bg1"/>
              </a:solidFill>
              <a:latin typeface="+mj-lt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90285912"/>
      </p:ext>
    </p:extLst>
  </p:cSld>
  <p:clrMapOvr>
    <a:masterClrMapping/>
  </p:clrMapOvr>
  <p:transition spd="slow">
    <p:push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hq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999" b="-2"/>
          <a:stretch/>
        </p:blipFill>
        <p:spPr>
          <a:xfrm>
            <a:off x="20" y="1"/>
            <a:ext cx="9143980" cy="6857999"/>
          </a:xfrm>
          <a:prstGeom prst="rect">
            <a:avLst/>
          </a:prstGeom>
          <a:effectLst>
            <a:glow>
              <a:schemeClr val="accent1">
                <a:alpha val="40000"/>
              </a:schemeClr>
            </a:glow>
          </a:effec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6EA29780-7AA5-BF4E-B7C5-D75AB6C36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46473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cs-CZ" sz="3200" dirty="0">
                <a:solidFill>
                  <a:schemeClr val="bg1"/>
                </a:solidFill>
              </a:rPr>
              <a:t>Příklad: Učebny chemie na gymnáziu</a:t>
            </a:r>
            <a:r>
              <a:rPr lang="cs-CZ" sz="4000" dirty="0"/>
              <a:t/>
            </a:r>
            <a:br>
              <a:rPr lang="cs-CZ" sz="4000" dirty="0"/>
            </a:br>
            <a:endParaRPr lang="en-US" sz="3800" dirty="0">
              <a:solidFill>
                <a:srgbClr val="FFFFFF"/>
              </a:solidFill>
              <a:latin typeface="+mj-lt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830203631"/>
      </p:ext>
    </p:extLst>
  </p:cSld>
  <p:clrMapOvr>
    <a:masterClrMapping/>
  </p:clrMapOvr>
  <p:transition spd="slow">
    <p:push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1" r="10948" b="-1"/>
          <a:stretch/>
        </p:blipFill>
        <p:spPr>
          <a:xfrm>
            <a:off x="20" y="1"/>
            <a:ext cx="9143980" cy="6857999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9144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2906" y="5317240"/>
            <a:ext cx="8408194" cy="744836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cs-CZ" sz="2400" dirty="0">
                <a:solidFill>
                  <a:srgbClr val="1D70B8"/>
                </a:solidFill>
              </a:rPr>
              <a:t>Specifický cíl 4.2 </a:t>
            </a:r>
            <a:br>
              <a:rPr lang="cs-CZ" sz="2400" dirty="0">
                <a:solidFill>
                  <a:srgbClr val="1D70B8"/>
                </a:solidFill>
              </a:rPr>
            </a:br>
            <a:r>
              <a:rPr lang="cs-CZ" sz="2400" dirty="0">
                <a:solidFill>
                  <a:srgbClr val="1D70B8"/>
                </a:solidFill>
              </a:rPr>
              <a:t>Sociální infrastruktura</a:t>
            </a:r>
            <a:endParaRPr lang="en-US" sz="2400" dirty="0">
              <a:solidFill>
                <a:srgbClr val="1D70B8"/>
              </a:solidFill>
              <a:latin typeface="+mj-lt"/>
              <a:cs typeface="+mj-cs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3330135"/>
      </p:ext>
    </p:extLst>
  </p:cSld>
  <p:clrMapOvr>
    <a:masterClrMapping/>
  </p:clrMapOvr>
  <p:transition spd="slow">
    <p:push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A29780-7AA5-BF4E-B7C5-D75AB6C36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325" y="317742"/>
            <a:ext cx="8515350" cy="1226769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</a:pPr>
            <a:r>
              <a:rPr lang="cs-CZ" sz="3600" dirty="0"/>
              <a:t>Specifický cíl 4.2  </a:t>
            </a:r>
            <a:br>
              <a:rPr lang="cs-CZ" sz="3600" dirty="0"/>
            </a:br>
            <a:r>
              <a:rPr lang="cs-CZ" sz="3600" dirty="0"/>
              <a:t>Sociální infrastruktura </a:t>
            </a:r>
            <a:r>
              <a:rPr lang="cs-CZ" sz="3200" dirty="0"/>
              <a:t/>
            </a:r>
            <a:br>
              <a:rPr lang="cs-CZ" sz="3200" dirty="0"/>
            </a:br>
            <a:endParaRPr lang="cs-CZ" sz="3200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7778024-FDCE-E846-A037-107DCED977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42975" y="1373073"/>
            <a:ext cx="7886700" cy="4777355"/>
          </a:xfrm>
        </p:spPr>
        <p:txBody>
          <a:bodyPr>
            <a:normAutofit/>
          </a:bodyPr>
          <a:lstStyle/>
          <a:p>
            <a:pPr marL="0" lvl="0" indent="0">
              <a:lnSpc>
                <a:spcPct val="150000"/>
              </a:lnSpc>
              <a:buNone/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Infrastruktura pro sociální služby podle zákona 108/2006 Sb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	</a:t>
            </a:r>
            <a:r>
              <a:rPr lang="cs-CZ" sz="1600" u="sng" dirty="0">
                <a:solidFill>
                  <a:schemeClr val="tx2">
                    <a:lumMod val="50000"/>
                  </a:schemeClr>
                </a:solidFill>
              </a:rPr>
              <a:t>Příklady: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 Výstavba domova pro osoby se zdravotním postižením; nákup 	automobilů pro terénní sociální služby</a:t>
            </a:r>
          </a:p>
          <a:p>
            <a:pPr marL="0" lvl="0" indent="0">
              <a:lnSpc>
                <a:spcPct val="150000"/>
              </a:lnSpc>
              <a:buNone/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Deinstitucionalizace sociálních služeb za účelem sociálního začleňování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	</a:t>
            </a:r>
            <a:r>
              <a:rPr lang="cs-CZ" sz="1600" u="sng" dirty="0">
                <a:solidFill>
                  <a:schemeClr val="tx2">
                    <a:lumMod val="50000"/>
                  </a:schemeClr>
                </a:solidFill>
              </a:rPr>
              <a:t>Příklad: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 Dokončení přeměny ústavu sociální péče v pobytové sociální 	služby komunitního charakteru</a:t>
            </a:r>
          </a:p>
          <a:p>
            <a:pPr marL="0" lvl="0" indent="0">
              <a:lnSpc>
                <a:spcPct val="150000"/>
              </a:lnSpc>
              <a:buNone/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Sociální bydlení – pořízení a adaptace bytů, bytových domů a nebytových prostor pro potřeby sociálního bydlení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	</a:t>
            </a:r>
            <a:r>
              <a:rPr lang="cs-CZ" sz="1600" u="sng" dirty="0">
                <a:solidFill>
                  <a:schemeClr val="tx2">
                    <a:lumMod val="50000"/>
                  </a:schemeClr>
                </a:solidFill>
              </a:rPr>
              <a:t>Příklad: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 Rekonstrukce nebytových prostor v sociální byty pro osoby bez 	domova</a:t>
            </a:r>
          </a:p>
          <a:p>
            <a:pPr marL="0" lvl="0" indent="0">
              <a:lnSpc>
                <a:spcPct val="150000"/>
              </a:lnSpc>
              <a:buNone/>
            </a:pPr>
            <a:endParaRPr lang="cs-CZ" sz="1700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5" name="Grafický objekt 4" descr="Připojení">
            <a:extLst>
              <a:ext uri="{FF2B5EF4-FFF2-40B4-BE49-F238E27FC236}">
                <a16:creationId xmlns:a16="http://schemas.microsoft.com/office/drawing/2014/main" id="{51151391-8CEA-4A70-9890-974645AF0C4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2068" y="2942718"/>
            <a:ext cx="461963" cy="461963"/>
          </a:xfrm>
          <a:prstGeom prst="rect">
            <a:avLst/>
          </a:prstGeom>
        </p:spPr>
      </p:pic>
      <p:pic>
        <p:nvPicPr>
          <p:cNvPr id="7" name="Grafický objekt 6" descr="Auto">
            <a:extLst>
              <a:ext uri="{FF2B5EF4-FFF2-40B4-BE49-F238E27FC236}">
                <a16:creationId xmlns:a16="http://schemas.microsoft.com/office/drawing/2014/main" id="{DB610BE8-D81F-46AB-B77C-A6BD261F033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2068" y="1544511"/>
            <a:ext cx="461963" cy="461963"/>
          </a:xfrm>
          <a:prstGeom prst="rect">
            <a:avLst/>
          </a:prstGeom>
        </p:spPr>
      </p:pic>
      <p:pic>
        <p:nvPicPr>
          <p:cNvPr id="9" name="Grafický objekt 8" descr="Domů">
            <a:extLst>
              <a:ext uri="{FF2B5EF4-FFF2-40B4-BE49-F238E27FC236}">
                <a16:creationId xmlns:a16="http://schemas.microsoft.com/office/drawing/2014/main" id="{D9CFC42D-3666-40AF-8F1F-FD12A065BA5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33384" y="4227275"/>
            <a:ext cx="395119" cy="395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52998"/>
      </p:ext>
    </p:extLst>
  </p:cSld>
  <p:clrMapOvr>
    <a:masterClrMapping/>
  </p:clrMapOvr>
  <p:transition spd="slow">
    <p:push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A29780-7AA5-BF4E-B7C5-D75AB6C36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153" y="396123"/>
            <a:ext cx="8101693" cy="1325563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</a:pPr>
            <a:r>
              <a:rPr lang="cs-CZ" sz="3600" dirty="0"/>
              <a:t>Specifický cíl 4.2 </a:t>
            </a:r>
            <a:br>
              <a:rPr lang="cs-CZ" sz="3600" dirty="0"/>
            </a:br>
            <a:r>
              <a:rPr lang="cs-CZ" sz="3600" dirty="0"/>
              <a:t>Sociální infrastruktura</a:t>
            </a:r>
            <a:r>
              <a:rPr lang="cs-CZ" sz="2400" dirty="0"/>
              <a:t/>
            </a:r>
            <a:br>
              <a:rPr lang="cs-CZ" sz="2400" dirty="0"/>
            </a:br>
            <a:r>
              <a:rPr lang="cs-CZ" sz="2700" b="0" dirty="0"/>
              <a:t>Klíčové parametry</a:t>
            </a:r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7778024-FDCE-E846-A037-107DCED977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0250" y="1449704"/>
            <a:ext cx="7886700" cy="4515161"/>
          </a:xfrm>
        </p:spPr>
        <p:txBody>
          <a:bodyPr>
            <a:normAutofit lnSpcReduction="10000"/>
          </a:bodyPr>
          <a:lstStyle/>
          <a:p>
            <a:pPr lvl="0"/>
            <a:endParaRPr lang="cs-CZ" sz="1800" dirty="0">
              <a:solidFill>
                <a:schemeClr val="bg2">
                  <a:lumMod val="25000"/>
                </a:schemeClr>
              </a:solidFill>
            </a:endParaRPr>
          </a:p>
          <a:p>
            <a:pPr lvl="0">
              <a:lnSpc>
                <a:spcPct val="150000"/>
              </a:lnSpc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Projekt pobytové sociální služby je v souladu s materiálně technickým standardem MPSV</a:t>
            </a:r>
          </a:p>
          <a:p>
            <a:pPr lvl="0">
              <a:lnSpc>
                <a:spcPct val="150000"/>
              </a:lnSpc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Projekt deinstitucionalizace sociální služby má schválený transformační plán a je v souladu s RAP</a:t>
            </a:r>
          </a:p>
          <a:p>
            <a:pPr lvl="0">
              <a:lnSpc>
                <a:spcPct val="150000"/>
              </a:lnSpc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Projekt sociálního bydlení má souhlas obce s realizací projektu</a:t>
            </a:r>
          </a:p>
          <a:p>
            <a:pPr>
              <a:lnSpc>
                <a:spcPct val="150000"/>
              </a:lnSpc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U projektu sociálního bydlení 20-letá udržitelnost </a:t>
            </a:r>
          </a:p>
          <a:p>
            <a:pPr lvl="0">
              <a:lnSpc>
                <a:spcPct val="150000"/>
              </a:lnSpc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Žadatel NNO v sociálním bydlení  -  podmínka min. 5 let před podáním žádosti nepřetržitě poskytovat sociální službu podle zákona o sociálních službách</a:t>
            </a:r>
          </a:p>
          <a:p>
            <a:pPr>
              <a:lnSpc>
                <a:spcPct val="150000"/>
              </a:lnSpc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Využití ITI a Koordinovaného přístupu k sociálnímu vyloučení+</a:t>
            </a:r>
          </a:p>
          <a:p>
            <a:pPr lvl="0">
              <a:lnSpc>
                <a:spcPct val="150000"/>
              </a:lnSpc>
            </a:pPr>
            <a:endParaRPr lang="cs-CZ" sz="2800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9641043"/>
      </p:ext>
    </p:extLst>
  </p:cSld>
  <p:clrMapOvr>
    <a:masterClrMapping/>
  </p:clrMapOvr>
  <p:transition spd="slow">
    <p:push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 cstate="hq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81" r="618" b="-2"/>
          <a:stretch/>
        </p:blipFill>
        <p:spPr>
          <a:xfrm>
            <a:off x="20" y="1"/>
            <a:ext cx="9143980" cy="6857999"/>
          </a:xfrm>
          <a:prstGeom prst="rect">
            <a:avLst/>
          </a:prstGeom>
          <a:effectLst>
            <a:glow>
              <a:schemeClr val="accent1">
                <a:alpha val="40000"/>
              </a:schemeClr>
            </a:glow>
          </a:effec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6EA29780-7AA5-BF4E-B7C5-D75AB6C36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28599"/>
            <a:ext cx="7886700" cy="705394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cs-CZ" sz="3200" dirty="0">
                <a:solidFill>
                  <a:schemeClr val="bg1"/>
                </a:solidFill>
              </a:rPr>
              <a:t>Příklad: Denní stacionář v Bruntále</a:t>
            </a:r>
            <a:r>
              <a:rPr lang="cs-CZ" sz="4000" dirty="0"/>
              <a:t/>
            </a:r>
            <a:br>
              <a:rPr lang="cs-CZ" sz="4000" dirty="0"/>
            </a:br>
            <a:endParaRPr lang="en-US" sz="3800" dirty="0">
              <a:solidFill>
                <a:srgbClr val="FFFFFF"/>
              </a:solidFill>
              <a:latin typeface="+mj-lt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60671913"/>
      </p:ext>
    </p:extLst>
  </p:cSld>
  <p:clrMapOvr>
    <a:masterClrMapping/>
  </p:clrMapOvr>
  <p:transition spd="slow">
    <p:push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18" t="318" r="13560" b="-318"/>
          <a:stretch/>
        </p:blipFill>
        <p:spPr>
          <a:xfrm>
            <a:off x="0" y="0"/>
            <a:ext cx="9209314" cy="6906986"/>
          </a:xfrm>
          <a:prstGeom prst="rect">
            <a:avLst/>
          </a:prstGeom>
        </p:spPr>
      </p:pic>
      <p:sp>
        <p:nvSpPr>
          <p:cNvPr id="2" name="Obdélník 1"/>
          <p:cNvSpPr/>
          <p:nvPr/>
        </p:nvSpPr>
        <p:spPr>
          <a:xfrm>
            <a:off x="351065" y="5274128"/>
            <a:ext cx="862148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3200" b="1" kern="1200" dirty="0">
                <a:solidFill>
                  <a:schemeClr val="bg1"/>
                </a:solidFill>
              </a:rPr>
              <a:t>Příklad: Stavební úpravy objektu č.p. 1355, Hořice - čtyři sociální bytové jednotky</a:t>
            </a:r>
            <a:r>
              <a:rPr lang="cs-CZ" sz="3200" b="1" dirty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57232175"/>
      </p:ext>
    </p:extLst>
  </p:cSld>
  <p:clrMapOvr>
    <a:masterClrMapping/>
  </p:clrMapOvr>
  <p:transition spd="slow">
    <p:push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53546" y="388643"/>
            <a:ext cx="8036909" cy="677824"/>
          </a:xfrm>
        </p:spPr>
        <p:txBody>
          <a:bodyPr>
            <a:normAutofit fontScale="90000"/>
          </a:bodyPr>
          <a:lstStyle/>
          <a:p>
            <a:pPr algn="ctr"/>
            <a:r>
              <a:rPr lang="cs-CZ" sz="3200" b="1" dirty="0">
                <a:solidFill>
                  <a:srgbClr val="1D70B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</a:t>
            </a:r>
            <a:r>
              <a:rPr lang="cs-CZ" sz="3200" b="1" dirty="0" smtClean="0">
                <a:solidFill>
                  <a:srgbClr val="1D70B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Další významné fondy ovlivňující přípravu </a:t>
            </a:r>
            <a:br>
              <a:rPr lang="cs-CZ" sz="3200" b="1" dirty="0" smtClean="0">
                <a:solidFill>
                  <a:srgbClr val="1D70B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cs-CZ" sz="3200" b="1" dirty="0" smtClean="0">
                <a:solidFill>
                  <a:srgbClr val="1D70B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IROP 2021 </a:t>
            </a:r>
            <a:r>
              <a:rPr lang="cs-CZ" sz="3200" dirty="0">
                <a:solidFill>
                  <a:srgbClr val="1D70B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</a:t>
            </a:r>
            <a:r>
              <a:rPr lang="cs-CZ" sz="3200" b="1" dirty="0" smtClean="0">
                <a:solidFill>
                  <a:srgbClr val="1D70B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2027</a:t>
            </a:r>
            <a:endParaRPr lang="cs-CZ" sz="3200" b="1" dirty="0">
              <a:solidFill>
                <a:srgbClr val="1D70B8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type="body" idx="1"/>
          </p:nvPr>
        </p:nvSpPr>
        <p:spPr>
          <a:xfrm>
            <a:off x="740565" y="1327780"/>
            <a:ext cx="7766621" cy="4509494"/>
          </a:xfrm>
        </p:spPr>
        <p:txBody>
          <a:bodyPr>
            <a:normAutofit fontScale="92500" lnSpcReduction="10000"/>
          </a:bodyPr>
          <a:lstStyle/>
          <a:p>
            <a:pPr marL="0" indent="0">
              <a:spcBef>
                <a:spcPts val="879"/>
              </a:spcBef>
              <a:buNone/>
            </a:pPr>
            <a:r>
              <a:rPr lang="cs-CZ" sz="1900" b="1" dirty="0" smtClean="0">
                <a:solidFill>
                  <a:schemeClr val="tx2">
                    <a:lumMod val="50000"/>
                  </a:schemeClr>
                </a:solidFill>
              </a:rPr>
              <a:t>REACT-EU</a:t>
            </a:r>
            <a:endParaRPr lang="cs-CZ" sz="1800" b="1" dirty="0" smtClean="0">
              <a:solidFill>
                <a:schemeClr val="tx2">
                  <a:lumMod val="50000"/>
                </a:schemeClr>
              </a:solidFill>
            </a:endParaRPr>
          </a:p>
          <a:p>
            <a:pPr>
              <a:lnSpc>
                <a:spcPct val="150000"/>
              </a:lnSpc>
              <a:spcBef>
                <a:spcPts val="879"/>
              </a:spcBef>
            </a:pPr>
            <a:r>
              <a:rPr lang="cs-CZ" sz="1700" dirty="0" smtClean="0">
                <a:solidFill>
                  <a:schemeClr val="tx2">
                    <a:lumMod val="50000"/>
                  </a:schemeClr>
                </a:solidFill>
              </a:rPr>
              <a:t>Cca 1 mld. EUR do IROP 2014 – 2020 (nová prioritní osa; nutnost témat v  reakci na následky COVID-19; v současné době se o nich vyjednává s EK - UV č. 811/2020 </a:t>
            </a:r>
          </a:p>
          <a:p>
            <a:pPr marL="0" indent="0">
              <a:spcBef>
                <a:spcPts val="879"/>
              </a:spcBef>
              <a:buNone/>
            </a:pPr>
            <a:r>
              <a:rPr lang="cs-CZ" sz="1900" b="1" dirty="0" smtClean="0">
                <a:solidFill>
                  <a:schemeClr val="tx2">
                    <a:lumMod val="50000"/>
                  </a:schemeClr>
                </a:solidFill>
              </a:rPr>
              <a:t>RRF (Fond Obnovy)</a:t>
            </a:r>
            <a:endParaRPr lang="cs-CZ" sz="1900" b="1" dirty="0">
              <a:solidFill>
                <a:schemeClr val="tx2">
                  <a:lumMod val="50000"/>
                </a:schemeClr>
              </a:solidFill>
            </a:endParaRPr>
          </a:p>
          <a:p>
            <a:pPr>
              <a:lnSpc>
                <a:spcPct val="150000"/>
              </a:lnSpc>
              <a:spcBef>
                <a:spcPts val="879"/>
              </a:spcBef>
            </a:pPr>
            <a:r>
              <a:rPr lang="cs-CZ" sz="1700" dirty="0">
                <a:solidFill>
                  <a:schemeClr val="tx2">
                    <a:lumMod val="50000"/>
                  </a:schemeClr>
                </a:solidFill>
              </a:rPr>
              <a:t>Cca </a:t>
            </a:r>
            <a:r>
              <a:rPr lang="cs-CZ" sz="1700" dirty="0" smtClean="0">
                <a:solidFill>
                  <a:schemeClr val="tx2">
                    <a:lumMod val="50000"/>
                  </a:schemeClr>
                </a:solidFill>
              </a:rPr>
              <a:t>7,3 mld. EUR na „reformní témata“ (dotace</a:t>
            </a:r>
            <a:r>
              <a:rPr lang="en-US" sz="1700" dirty="0" smtClean="0">
                <a:solidFill>
                  <a:schemeClr val="tx2">
                    <a:lumMod val="50000"/>
                  </a:schemeClr>
                </a:solidFill>
              </a:rPr>
              <a:t>&amp;</a:t>
            </a:r>
            <a:r>
              <a:rPr lang="cs-CZ" sz="1700" dirty="0" smtClean="0">
                <a:solidFill>
                  <a:schemeClr val="tx2">
                    <a:lumMod val="50000"/>
                  </a:schemeClr>
                </a:solidFill>
              </a:rPr>
              <a:t>půjčky); řídí MPO; v současné době probíhá příprava Národního plánu obnovy</a:t>
            </a:r>
            <a:endParaRPr lang="cs-CZ" sz="1700" dirty="0">
              <a:solidFill>
                <a:schemeClr val="tx2">
                  <a:lumMod val="50000"/>
                </a:schemeClr>
              </a:solidFill>
            </a:endParaRPr>
          </a:p>
          <a:p>
            <a:pPr marL="0" indent="0">
              <a:spcBef>
                <a:spcPts val="879"/>
              </a:spcBef>
              <a:buNone/>
            </a:pPr>
            <a:r>
              <a:rPr lang="cs-CZ" sz="1900" b="1" dirty="0" smtClean="0">
                <a:solidFill>
                  <a:schemeClr val="tx2">
                    <a:lumMod val="50000"/>
                  </a:schemeClr>
                </a:solidFill>
              </a:rPr>
              <a:t>JTF </a:t>
            </a:r>
            <a:r>
              <a:rPr lang="cs-CZ" sz="1900" b="1" dirty="0">
                <a:solidFill>
                  <a:schemeClr val="tx2">
                    <a:lumMod val="50000"/>
                  </a:schemeClr>
                </a:solidFill>
              </a:rPr>
              <a:t>(Fond </a:t>
            </a:r>
            <a:r>
              <a:rPr lang="cs-CZ" sz="1900" b="1" dirty="0" smtClean="0">
                <a:solidFill>
                  <a:schemeClr val="tx2">
                    <a:lumMod val="50000"/>
                  </a:schemeClr>
                </a:solidFill>
              </a:rPr>
              <a:t>spravedlivé transformace)</a:t>
            </a:r>
            <a:endParaRPr lang="cs-CZ" sz="1900" b="1" dirty="0">
              <a:solidFill>
                <a:schemeClr val="tx2">
                  <a:lumMod val="50000"/>
                </a:schemeClr>
              </a:solidFill>
            </a:endParaRPr>
          </a:p>
          <a:p>
            <a:pPr>
              <a:lnSpc>
                <a:spcPct val="150000"/>
              </a:lnSpc>
              <a:spcBef>
                <a:spcPts val="879"/>
              </a:spcBef>
            </a:pPr>
            <a:r>
              <a:rPr lang="cs-CZ" sz="1700">
                <a:solidFill>
                  <a:schemeClr val="tx2">
                    <a:lumMod val="50000"/>
                  </a:schemeClr>
                </a:solidFill>
              </a:rPr>
              <a:t>Cca </a:t>
            </a:r>
            <a:r>
              <a:rPr lang="cs-CZ" sz="1700" smtClean="0">
                <a:solidFill>
                  <a:schemeClr val="tx2">
                    <a:lumMod val="50000"/>
                  </a:schemeClr>
                </a:solidFill>
              </a:rPr>
              <a:t>1,6 </a:t>
            </a:r>
            <a:r>
              <a:rPr lang="cs-CZ" sz="1700" dirty="0">
                <a:solidFill>
                  <a:schemeClr val="tx2">
                    <a:lumMod val="50000"/>
                  </a:schemeClr>
                </a:solidFill>
              </a:rPr>
              <a:t>mld. EUR </a:t>
            </a:r>
            <a:r>
              <a:rPr lang="cs-CZ" sz="1700" dirty="0" smtClean="0">
                <a:solidFill>
                  <a:schemeClr val="tx2">
                    <a:lumMod val="50000"/>
                  </a:schemeClr>
                </a:solidFill>
              </a:rPr>
              <a:t>pro „uhelné regiony“; příprava tzv. plánů a mechanismu transformace (MMR); implementace prostřednictvím samostatného OP (bude řídit MŽP)</a:t>
            </a:r>
            <a:endParaRPr lang="cs-CZ" sz="1700" dirty="0">
              <a:solidFill>
                <a:schemeClr val="tx2">
                  <a:lumMod val="50000"/>
                </a:schemeClr>
              </a:solidFill>
            </a:endParaRPr>
          </a:p>
          <a:p>
            <a:pPr algn="just">
              <a:spcBef>
                <a:spcPts val="879"/>
              </a:spcBef>
            </a:pPr>
            <a:endParaRPr lang="cs-CZ" sz="2344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2734727"/>
      </p:ext>
    </p:extLst>
  </p:cSld>
  <p:clrMapOvr>
    <a:masterClrMapping/>
  </p:clrMapOvr>
  <p:transition spd="slow">
    <p:push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000" r="-1" b="-1"/>
          <a:stretch/>
        </p:blipFill>
        <p:spPr>
          <a:xfrm>
            <a:off x="20" y="1"/>
            <a:ext cx="9143980" cy="6857999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9144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2906" y="5317240"/>
            <a:ext cx="8408194" cy="744836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cs-CZ" sz="2400" dirty="0">
                <a:solidFill>
                  <a:srgbClr val="1D70B8"/>
                </a:solidFill>
              </a:rPr>
              <a:t>Specifický cíl 4.3 </a:t>
            </a:r>
            <a:br>
              <a:rPr lang="cs-CZ" sz="2400" dirty="0">
                <a:solidFill>
                  <a:srgbClr val="1D70B8"/>
                </a:solidFill>
              </a:rPr>
            </a:br>
            <a:r>
              <a:rPr lang="cs-CZ" sz="2400" dirty="0">
                <a:solidFill>
                  <a:srgbClr val="1D70B8"/>
                </a:solidFill>
              </a:rPr>
              <a:t>Infrastruktura ve zdravotnictví</a:t>
            </a:r>
            <a:endParaRPr lang="en-US" sz="2400" dirty="0">
              <a:solidFill>
                <a:srgbClr val="1D70B8"/>
              </a:solidFill>
              <a:latin typeface="+mj-lt"/>
              <a:cs typeface="+mj-cs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3458918"/>
      </p:ext>
    </p:extLst>
  </p:cSld>
  <p:clrMapOvr>
    <a:masterClrMapping/>
  </p:clrMapOvr>
  <p:transition spd="slow">
    <p:push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A29780-7AA5-BF4E-B7C5-D75AB6C36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53620"/>
            <a:ext cx="7886700" cy="1537070"/>
          </a:xfrm>
        </p:spPr>
        <p:txBody>
          <a:bodyPr>
            <a:normAutofit/>
          </a:bodyPr>
          <a:lstStyle/>
          <a:p>
            <a:pPr algn="ctr"/>
            <a:r>
              <a:rPr lang="cs-CZ" sz="3200" dirty="0"/>
              <a:t>Specifický cíl 4.3 </a:t>
            </a:r>
            <a:br>
              <a:rPr lang="cs-CZ" sz="3200" dirty="0"/>
            </a:br>
            <a:r>
              <a:rPr lang="cs-CZ" sz="3200" dirty="0"/>
              <a:t>Infrastruktura ve zdravotnictví </a:t>
            </a:r>
            <a:br>
              <a:rPr lang="cs-CZ" sz="3200" dirty="0"/>
            </a:br>
            <a:endParaRPr lang="cs-CZ" sz="3200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7778024-FDCE-E846-A037-107DCED977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0336" y="1340416"/>
            <a:ext cx="7886700" cy="4849757"/>
          </a:xfrm>
        </p:spPr>
        <p:txBody>
          <a:bodyPr>
            <a:normAutofit/>
          </a:bodyPr>
          <a:lstStyle/>
          <a:p>
            <a:pPr marL="0" lvl="0" indent="0">
              <a:lnSpc>
                <a:spcPct val="150000"/>
              </a:lnSpc>
              <a:buNone/>
            </a:pPr>
            <a:r>
              <a:rPr lang="cs-CZ" sz="1800" b="1" dirty="0">
                <a:solidFill>
                  <a:schemeClr val="tx2">
                    <a:lumMod val="50000"/>
                  </a:schemeClr>
                </a:solidFill>
              </a:rPr>
              <a:t>Primární péče – vznik a modernizace urgentních příjmů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	</a:t>
            </a:r>
            <a:r>
              <a:rPr lang="cs-CZ" sz="1600" u="sng" dirty="0">
                <a:solidFill>
                  <a:schemeClr val="tx2">
                    <a:lumMod val="50000"/>
                  </a:schemeClr>
                </a:solidFill>
              </a:rPr>
              <a:t>Příklad: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 Výstavba krajského urgentního příjmu poskytujícího urgentní a 	intenzivní péči v jednom celku (příjmová část, ambulantní část, expektační 	lůžková část, resuscitační a intenzivní lůžková část)</a:t>
            </a:r>
          </a:p>
          <a:p>
            <a:pPr marL="0" lvl="0" indent="0">
              <a:lnSpc>
                <a:spcPct val="150000"/>
              </a:lnSpc>
              <a:buNone/>
            </a:pPr>
            <a:r>
              <a:rPr lang="cs-CZ" sz="1800" b="1" dirty="0">
                <a:solidFill>
                  <a:schemeClr val="tx2">
                    <a:lumMod val="50000"/>
                  </a:schemeClr>
                </a:solidFill>
              </a:rPr>
              <a:t>Integrovaná péče, integrace zdravotních a sociálních služeb</a:t>
            </a:r>
          </a:p>
          <a:p>
            <a:pPr marL="457200" lvl="1" indent="0">
              <a:lnSpc>
                <a:spcPct val="150000"/>
              </a:lnSpc>
              <a:buNone/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deinstitucionalizace psychiatrické péče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	</a:t>
            </a:r>
            <a:r>
              <a:rPr lang="cs-CZ" sz="1600" u="sng" dirty="0">
                <a:solidFill>
                  <a:schemeClr val="tx2">
                    <a:lumMod val="50000"/>
                  </a:schemeClr>
                </a:solidFill>
              </a:rPr>
              <a:t>Příklad: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 Vybudování Centra duševního zdraví komunitního typu</a:t>
            </a:r>
          </a:p>
          <a:p>
            <a:pPr marL="457200" lvl="1" indent="0">
              <a:lnSpc>
                <a:spcPct val="150000"/>
              </a:lnSpc>
              <a:buNone/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dostupnost následné a dlouhodobé péče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	</a:t>
            </a:r>
            <a:r>
              <a:rPr lang="cs-CZ" sz="1600" u="sng" dirty="0">
                <a:solidFill>
                  <a:schemeClr val="tx2">
                    <a:lumMod val="50000"/>
                  </a:schemeClr>
                </a:solidFill>
              </a:rPr>
              <a:t>Příklady: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 Technické vybavení poskytovatelů péče (monitory vitálních </a:t>
            </a:r>
            <a:r>
              <a:rPr lang="cs-CZ" sz="1600" dirty="0" smtClean="0">
                <a:solidFill>
                  <a:schemeClr val="tx2">
                    <a:lumMod val="50000"/>
                  </a:schemeClr>
                </a:solidFill>
              </a:rPr>
              <a:t>	funkcí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, </a:t>
            </a:r>
            <a:r>
              <a:rPr lang="cs-CZ" sz="1600" dirty="0" smtClean="0">
                <a:solidFill>
                  <a:schemeClr val="tx2">
                    <a:lumMod val="50000"/>
                  </a:schemeClr>
                </a:solidFill>
              </a:rPr>
              <a:t>polohovací 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elektrická lůžka, </a:t>
            </a:r>
            <a:r>
              <a:rPr lang="cs-CZ" sz="1600" dirty="0" smtClean="0">
                <a:solidFill>
                  <a:schemeClr val="tx2">
                    <a:lumMod val="50000"/>
                  </a:schemeClr>
                </a:solidFill>
              </a:rPr>
              <a:t>chodítka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, </a:t>
            </a:r>
            <a:r>
              <a:rPr lang="cs-CZ" sz="1600" dirty="0" smtClean="0">
                <a:solidFill>
                  <a:schemeClr val="tx2">
                    <a:lumMod val="50000"/>
                  </a:schemeClr>
                </a:solidFill>
              </a:rPr>
              <a:t>zvedáky 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do vany…)</a:t>
            </a:r>
          </a:p>
        </p:txBody>
      </p:sp>
      <p:pic>
        <p:nvPicPr>
          <p:cNvPr id="5" name="Grafický objekt 4" descr="Nemocnice">
            <a:extLst>
              <a:ext uri="{FF2B5EF4-FFF2-40B4-BE49-F238E27FC236}">
                <a16:creationId xmlns:a16="http://schemas.microsoft.com/office/drawing/2014/main" id="{6808EE82-E9B4-490B-A063-2F62502E777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80997" y="3595178"/>
            <a:ext cx="340232" cy="340232"/>
          </a:xfrm>
          <a:prstGeom prst="rect">
            <a:avLst/>
          </a:prstGeom>
        </p:spPr>
      </p:pic>
      <p:pic>
        <p:nvPicPr>
          <p:cNvPr id="9" name="Grafický objekt 8" descr="Přespání">
            <a:extLst>
              <a:ext uri="{FF2B5EF4-FFF2-40B4-BE49-F238E27FC236}">
                <a16:creationId xmlns:a16="http://schemas.microsoft.com/office/drawing/2014/main" id="{FC77A5CA-FEDE-4F13-AA64-E8D3C90E6A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80997" y="4514303"/>
            <a:ext cx="340232" cy="340232"/>
          </a:xfrm>
          <a:prstGeom prst="rect">
            <a:avLst/>
          </a:prstGeom>
        </p:spPr>
      </p:pic>
      <p:pic>
        <p:nvPicPr>
          <p:cNvPr id="11" name="Grafický objekt 10" descr="Ambulance">
            <a:extLst>
              <a:ext uri="{FF2B5EF4-FFF2-40B4-BE49-F238E27FC236}">
                <a16:creationId xmlns:a16="http://schemas.microsoft.com/office/drawing/2014/main" id="{0F34734C-6123-41D5-BE3A-311D9FD43F0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91883" y="1842452"/>
            <a:ext cx="751114" cy="751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982909"/>
      </p:ext>
    </p:extLst>
  </p:cSld>
  <p:clrMapOvr>
    <a:masterClrMapping/>
  </p:clrMapOvr>
  <p:transition spd="slow">
    <p:push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A29780-7AA5-BF4E-B7C5-D75AB6C36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53620"/>
            <a:ext cx="7886700" cy="1537070"/>
          </a:xfrm>
        </p:spPr>
        <p:txBody>
          <a:bodyPr>
            <a:normAutofit/>
          </a:bodyPr>
          <a:lstStyle/>
          <a:p>
            <a:pPr algn="ctr"/>
            <a:r>
              <a:rPr lang="cs-CZ" sz="3200" dirty="0"/>
              <a:t>Specifický cíl 4.3 </a:t>
            </a:r>
            <a:br>
              <a:rPr lang="cs-CZ" sz="3200" dirty="0"/>
            </a:br>
            <a:r>
              <a:rPr lang="cs-CZ" sz="3200" dirty="0"/>
              <a:t>Infrastruktura ve zdravotnictví </a:t>
            </a:r>
            <a:br>
              <a:rPr lang="cs-CZ" sz="3200" dirty="0"/>
            </a:br>
            <a:endParaRPr lang="cs-CZ" sz="3200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7778024-FDCE-E846-A037-107DCED977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13557" y="1460158"/>
            <a:ext cx="7886700" cy="4849757"/>
          </a:xfrm>
        </p:spPr>
        <p:txBody>
          <a:bodyPr>
            <a:normAutofit/>
          </a:bodyPr>
          <a:lstStyle/>
          <a:p>
            <a:pPr marL="457200" lvl="1" indent="0">
              <a:lnSpc>
                <a:spcPct val="150000"/>
              </a:lnSpc>
              <a:buNone/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dostupnost paliativní a hospicové péče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	</a:t>
            </a:r>
            <a:r>
              <a:rPr lang="cs-CZ" sz="1600" u="sng" dirty="0">
                <a:solidFill>
                  <a:schemeClr val="tx2">
                    <a:lumMod val="50000"/>
                  </a:schemeClr>
                </a:solidFill>
              </a:rPr>
              <a:t>Příklad: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 Přístrojové vybavení lůžkového hospice nebo mobilního 	paliativního týmu</a:t>
            </a:r>
          </a:p>
          <a:p>
            <a:pPr marL="457200" lvl="1" indent="0">
              <a:lnSpc>
                <a:spcPct val="150000"/>
              </a:lnSpc>
              <a:buNone/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dostupnost integrované onkologické péče ve všeobecných nemocnicích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	</a:t>
            </a:r>
            <a:r>
              <a:rPr lang="cs-CZ" sz="1600" u="sng" dirty="0">
                <a:solidFill>
                  <a:schemeClr val="tx2">
                    <a:lumMod val="50000"/>
                  </a:schemeClr>
                </a:solidFill>
              </a:rPr>
              <a:t>Příklad: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 Přístrojové vybavení (lineární urychlovač, </a:t>
            </a:r>
            <a:r>
              <a:rPr lang="cs-CZ" sz="1600" dirty="0" smtClean="0">
                <a:solidFill>
                  <a:schemeClr val="tx2">
                    <a:lumMod val="50000"/>
                  </a:schemeClr>
                </a:solidFill>
              </a:rPr>
              <a:t>RTG 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simulátor apod.)</a:t>
            </a:r>
          </a:p>
          <a:p>
            <a:pPr marL="457200" lvl="1" indent="0">
              <a:lnSpc>
                <a:spcPct val="150000"/>
              </a:lnSpc>
              <a:buNone/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dostupnost integrované zdravotně-sociální péče v perinatologii a gerontologii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	</a:t>
            </a:r>
            <a:r>
              <a:rPr lang="cs-CZ" sz="1600" u="sng" dirty="0">
                <a:solidFill>
                  <a:schemeClr val="tx2">
                    <a:lumMod val="50000"/>
                  </a:schemeClr>
                </a:solidFill>
              </a:rPr>
              <a:t>Příklad: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 Přístrojové vybavení (ultrazvukové a sonografické přístroje, 	polohovací lůžka, ventilátory, rehabilitační pomůcky apod.)</a:t>
            </a:r>
          </a:p>
        </p:txBody>
      </p:sp>
      <p:pic>
        <p:nvPicPr>
          <p:cNvPr id="5" name="Grafický objekt 4" descr="Stetoskop">
            <a:extLst>
              <a:ext uri="{FF2B5EF4-FFF2-40B4-BE49-F238E27FC236}">
                <a16:creationId xmlns:a16="http://schemas.microsoft.com/office/drawing/2014/main" id="{FF66B22E-6FA0-47AD-A0C5-18A57F9335A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71686" y="3885036"/>
            <a:ext cx="389122" cy="389122"/>
          </a:xfrm>
          <a:prstGeom prst="rect">
            <a:avLst/>
          </a:prstGeom>
        </p:spPr>
      </p:pic>
      <p:pic>
        <p:nvPicPr>
          <p:cNvPr id="7" name="Grafický objekt 6" descr="Zdravotnictví">
            <a:extLst>
              <a:ext uri="{FF2B5EF4-FFF2-40B4-BE49-F238E27FC236}">
                <a16:creationId xmlns:a16="http://schemas.microsoft.com/office/drawing/2014/main" id="{76A69185-B598-4253-A09D-D9A52DFB7EA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13557" y="1575658"/>
            <a:ext cx="387251" cy="387251"/>
          </a:xfrm>
          <a:prstGeom prst="rect">
            <a:avLst/>
          </a:prstGeom>
        </p:spPr>
      </p:pic>
      <p:pic>
        <p:nvPicPr>
          <p:cNvPr id="9" name="Grafický objekt 8" descr="Jehla">
            <a:extLst>
              <a:ext uri="{FF2B5EF4-FFF2-40B4-BE49-F238E27FC236}">
                <a16:creationId xmlns:a16="http://schemas.microsoft.com/office/drawing/2014/main" id="{0C0E4CBE-F981-467C-80C2-3E2E2A17733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13557" y="2858031"/>
            <a:ext cx="387251" cy="387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778233"/>
      </p:ext>
    </p:extLst>
  </p:cSld>
  <p:clrMapOvr>
    <a:masterClrMapping/>
  </p:clrMapOvr>
  <p:transition spd="slow">
    <p:push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A29780-7AA5-BF4E-B7C5-D75AB6C36F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cs-CZ" sz="3600" dirty="0"/>
              <a:t>Specifický cíl 4.3 </a:t>
            </a:r>
            <a:br>
              <a:rPr lang="cs-CZ" sz="3600" dirty="0"/>
            </a:br>
            <a:r>
              <a:rPr lang="cs-CZ" sz="3600" dirty="0"/>
              <a:t>Infrastruktura ve zdravotnictví</a:t>
            </a:r>
            <a:r>
              <a:rPr lang="cs-CZ" sz="2400" dirty="0"/>
              <a:t/>
            </a:r>
            <a:br>
              <a:rPr lang="cs-CZ" sz="2400" dirty="0"/>
            </a:br>
            <a:r>
              <a:rPr lang="cs-CZ" sz="2700" b="0" dirty="0"/>
              <a:t>Klíčové parametry</a:t>
            </a:r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7778024-FDCE-E846-A037-107DCED977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0250" y="1449704"/>
            <a:ext cx="7886700" cy="4515161"/>
          </a:xfrm>
        </p:spPr>
        <p:txBody>
          <a:bodyPr>
            <a:normAutofit/>
          </a:bodyPr>
          <a:lstStyle/>
          <a:p>
            <a:pPr lvl="0"/>
            <a:endParaRPr lang="cs-CZ" sz="1800" dirty="0">
              <a:solidFill>
                <a:schemeClr val="bg2">
                  <a:lumMod val="25000"/>
                </a:schemeClr>
              </a:solidFill>
            </a:endParaRPr>
          </a:p>
          <a:p>
            <a:pPr lvl="0">
              <a:lnSpc>
                <a:spcPct val="200000"/>
              </a:lnSpc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Projekt na zdravotní přístroje je v souladu se stanoviskem Přístrojové komise Ministerstva zdravotnictví</a:t>
            </a:r>
          </a:p>
          <a:p>
            <a:pPr lvl="0">
              <a:lnSpc>
                <a:spcPct val="200000"/>
              </a:lnSpc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Projekt deinstitucionalizace psychiatrické péče je v souladu se Strategií reformy psychiatrické péče v ČR</a:t>
            </a:r>
          </a:p>
        </p:txBody>
      </p:sp>
    </p:spTree>
    <p:extLst>
      <p:ext uri="{BB962C8B-B14F-4D97-AF65-F5344CB8AC3E}">
        <p14:creationId xmlns:p14="http://schemas.microsoft.com/office/powerpoint/2010/main" val="2227527579"/>
      </p:ext>
    </p:extLst>
  </p:cSld>
  <p:clrMapOvr>
    <a:masterClrMapping/>
  </p:clrMapOvr>
  <p:transition spd="slow">
    <p:push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Obrázek 3"/>
          <p:cNvPicPr/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00" r="-2" b="-2"/>
          <a:stretch/>
        </p:blipFill>
        <p:spPr>
          <a:xfrm>
            <a:off x="20" y="1"/>
            <a:ext cx="9143980" cy="6857999"/>
          </a:xfrm>
          <a:prstGeom prst="rect">
            <a:avLst/>
          </a:prstGeom>
          <a:effectLst>
            <a:glow>
              <a:schemeClr val="accent1">
                <a:alpha val="40000"/>
              </a:schemeClr>
            </a:glow>
          </a:effec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6EA29780-7AA5-BF4E-B7C5-D75AB6C36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87085"/>
            <a:ext cx="7886700" cy="720362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cs-CZ" sz="3200" dirty="0">
                <a:solidFill>
                  <a:schemeClr val="bg1"/>
                </a:solidFill>
              </a:rPr>
              <a:t>Příklad: Urgentní příjem</a:t>
            </a:r>
            <a:r>
              <a:rPr lang="cs-CZ" sz="4000" dirty="0"/>
              <a:t/>
            </a:r>
            <a:br>
              <a:rPr lang="cs-CZ" sz="4000" dirty="0"/>
            </a:br>
            <a:endParaRPr lang="en-US" sz="3800" dirty="0">
              <a:solidFill>
                <a:srgbClr val="FFFFFF"/>
              </a:solidFill>
              <a:latin typeface="+mj-lt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78674155"/>
      </p:ext>
    </p:extLst>
  </p:cSld>
  <p:clrMapOvr>
    <a:masterClrMapping/>
  </p:clrMapOvr>
  <p:transition spd="slow">
    <p:push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501" r="1833"/>
          <a:stretch/>
        </p:blipFill>
        <p:spPr>
          <a:xfrm>
            <a:off x="0" y="0"/>
            <a:ext cx="9143980" cy="6857999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9144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2906" y="5317240"/>
            <a:ext cx="8408194" cy="744836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cs-CZ" sz="2400" dirty="0">
                <a:solidFill>
                  <a:srgbClr val="1D70B8"/>
                </a:solidFill>
              </a:rPr>
              <a:t>Specifický cíl 4.4 </a:t>
            </a:r>
            <a:br>
              <a:rPr lang="cs-CZ" sz="2400" dirty="0">
                <a:solidFill>
                  <a:srgbClr val="1D70B8"/>
                </a:solidFill>
              </a:rPr>
            </a:br>
            <a:r>
              <a:rPr lang="cs-CZ" sz="2400" dirty="0">
                <a:solidFill>
                  <a:srgbClr val="1D70B8"/>
                </a:solidFill>
              </a:rPr>
              <a:t>Kulturní dědictví a cestovní ruch</a:t>
            </a:r>
            <a:endParaRPr lang="en-US" sz="2400" dirty="0">
              <a:solidFill>
                <a:srgbClr val="1D70B8"/>
              </a:solidFill>
              <a:latin typeface="+mj-lt"/>
              <a:cs typeface="+mj-cs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3408635"/>
      </p:ext>
    </p:extLst>
  </p:cSld>
  <p:clrMapOvr>
    <a:masterClrMapping/>
  </p:clrMapOvr>
  <p:transition spd="slow">
    <p:push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A29780-7AA5-BF4E-B7C5-D75AB6C36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442164"/>
            <a:ext cx="7886700" cy="919276"/>
          </a:xfrm>
        </p:spPr>
        <p:txBody>
          <a:bodyPr>
            <a:noAutofit/>
          </a:bodyPr>
          <a:lstStyle/>
          <a:p>
            <a:pPr algn="ctr"/>
            <a:r>
              <a:rPr lang="cs-CZ" sz="3200" dirty="0"/>
              <a:t/>
            </a:r>
            <a:br>
              <a:rPr lang="cs-CZ" sz="3200" dirty="0"/>
            </a:br>
            <a:r>
              <a:rPr lang="cs-CZ" sz="3200" dirty="0"/>
              <a:t>Specifický cíl 4.4</a:t>
            </a:r>
            <a:br>
              <a:rPr lang="cs-CZ" sz="3200" dirty="0"/>
            </a:br>
            <a:r>
              <a:rPr lang="cs-CZ" sz="3200" dirty="0"/>
              <a:t>Kulturní dědictví a cestovní ruch </a:t>
            </a:r>
            <a:br>
              <a:rPr lang="cs-CZ" sz="3200" dirty="0"/>
            </a:br>
            <a:endParaRPr lang="cs-CZ" sz="3200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7778024-FDCE-E846-A037-107DCED977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442154"/>
            <a:ext cx="7886700" cy="4663439"/>
          </a:xfrm>
        </p:spPr>
        <p:txBody>
          <a:bodyPr>
            <a:normAutofit fontScale="85000" lnSpcReduction="2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cs-CZ" sz="2000" b="1" dirty="0">
                <a:solidFill>
                  <a:schemeClr val="tx2">
                    <a:lumMod val="50000"/>
                  </a:schemeClr>
                </a:solidFill>
              </a:rPr>
              <a:t>Revitalizace, odborná infrastruktura a </a:t>
            </a:r>
            <a:r>
              <a:rPr lang="cs-CZ" sz="2000" b="1" dirty="0" smtClean="0">
                <a:solidFill>
                  <a:schemeClr val="tx2">
                    <a:lumMod val="50000"/>
                  </a:schemeClr>
                </a:solidFill>
              </a:rPr>
              <a:t>vybavení pro: </a:t>
            </a:r>
            <a:endParaRPr lang="cs-CZ" sz="2000" b="1" dirty="0">
              <a:solidFill>
                <a:schemeClr val="tx2">
                  <a:lumMod val="50000"/>
                </a:schemeClr>
              </a:solidFill>
            </a:endParaRPr>
          </a:p>
          <a:p>
            <a:pPr marL="457200" lvl="1" indent="0">
              <a:lnSpc>
                <a:spcPct val="150000"/>
              </a:lnSpc>
              <a:buNone/>
            </a:pPr>
            <a:r>
              <a:rPr lang="cs-CZ" sz="1800" b="1" dirty="0" smtClean="0">
                <a:solidFill>
                  <a:schemeClr val="tx2">
                    <a:lumMod val="50000"/>
                  </a:schemeClr>
                </a:solidFill>
              </a:rPr>
              <a:t>národní </a:t>
            </a:r>
            <a:r>
              <a:rPr lang="cs-CZ" sz="1800" b="1" dirty="0">
                <a:solidFill>
                  <a:schemeClr val="tx2">
                    <a:lumMod val="50000"/>
                  </a:schemeClr>
                </a:solidFill>
              </a:rPr>
              <a:t>kulturní památky + Indikativní seznam </a:t>
            </a:r>
            <a:r>
              <a:rPr lang="cs-CZ" sz="1800" b="1" dirty="0" smtClean="0">
                <a:solidFill>
                  <a:schemeClr val="tx2">
                    <a:lumMod val="50000"/>
                  </a:schemeClr>
                </a:solidFill>
              </a:rPr>
              <a:t>UNESCO </a:t>
            </a:r>
            <a:r>
              <a:rPr lang="cs-CZ" sz="1800" dirty="0" smtClean="0">
                <a:solidFill>
                  <a:schemeClr val="tx2">
                    <a:lumMod val="50000"/>
                  </a:schemeClr>
                </a:solidFill>
              </a:rPr>
              <a:t>(</a:t>
            </a:r>
            <a:r>
              <a:rPr lang="cs-CZ" sz="1800" dirty="0">
                <a:solidFill>
                  <a:schemeClr val="tx2">
                    <a:lumMod val="50000"/>
                  </a:schemeClr>
                </a:solidFill>
              </a:rPr>
              <a:t>individuální </a:t>
            </a:r>
            <a:r>
              <a:rPr lang="cs-CZ" sz="1800" dirty="0" smtClean="0">
                <a:solidFill>
                  <a:schemeClr val="tx2">
                    <a:lumMod val="50000"/>
                  </a:schemeClr>
                </a:solidFill>
              </a:rPr>
              <a:t>projekty), </a:t>
            </a:r>
            <a:endParaRPr lang="cs-CZ" sz="1800" b="1" dirty="0">
              <a:solidFill>
                <a:schemeClr val="tx2">
                  <a:lumMod val="50000"/>
                </a:schemeClr>
              </a:solidFill>
            </a:endParaRPr>
          </a:p>
          <a:p>
            <a:pPr marL="457200" lvl="1" indent="0">
              <a:lnSpc>
                <a:spcPct val="150000"/>
              </a:lnSpc>
              <a:buNone/>
            </a:pPr>
            <a:r>
              <a:rPr lang="cs-CZ" sz="1800" b="1" dirty="0" smtClean="0">
                <a:solidFill>
                  <a:schemeClr val="tx2">
                    <a:lumMod val="50000"/>
                  </a:schemeClr>
                </a:solidFill>
              </a:rPr>
              <a:t>národní </a:t>
            </a:r>
            <a:r>
              <a:rPr lang="cs-CZ" sz="1800" b="1" dirty="0">
                <a:solidFill>
                  <a:schemeClr val="tx2">
                    <a:lumMod val="50000"/>
                  </a:schemeClr>
                </a:solidFill>
              </a:rPr>
              <a:t>kulturní památky + kulturní památky + Indikativní seznam </a:t>
            </a:r>
            <a:r>
              <a:rPr lang="cs-CZ" sz="1800" b="1" dirty="0" smtClean="0">
                <a:solidFill>
                  <a:schemeClr val="tx2">
                    <a:lumMod val="50000"/>
                  </a:schemeClr>
                </a:solidFill>
              </a:rPr>
              <a:t>UNESCO     </a:t>
            </a:r>
            <a:r>
              <a:rPr lang="cs-CZ" sz="1800" dirty="0" smtClean="0">
                <a:solidFill>
                  <a:schemeClr val="tx2">
                    <a:lumMod val="50000"/>
                  </a:schemeClr>
                </a:solidFill>
              </a:rPr>
              <a:t>(ITI projekty</a:t>
            </a:r>
            <a:r>
              <a:rPr lang="cs-CZ" sz="1800" dirty="0">
                <a:solidFill>
                  <a:schemeClr val="tx2">
                    <a:lumMod val="50000"/>
                  </a:schemeClr>
                </a:solidFill>
              </a:rPr>
              <a:t>)</a:t>
            </a:r>
            <a:endParaRPr lang="cs-CZ" sz="1800" b="1" dirty="0">
              <a:solidFill>
                <a:schemeClr val="tx2">
                  <a:lumMod val="50000"/>
                </a:schemeClr>
              </a:solidFill>
            </a:endParaRPr>
          </a:p>
          <a:p>
            <a:pPr marL="457200" lvl="1" indent="0">
              <a:lnSpc>
                <a:spcPct val="150000"/>
              </a:lnSpc>
              <a:buNone/>
            </a:pPr>
            <a:r>
              <a:rPr lang="cs-CZ" sz="1800" b="1" dirty="0" smtClean="0">
                <a:solidFill>
                  <a:schemeClr val="tx2">
                    <a:lumMod val="50000"/>
                  </a:schemeClr>
                </a:solidFill>
              </a:rPr>
              <a:t>krajská, státní </a:t>
            </a:r>
            <a:r>
              <a:rPr lang="cs-CZ" sz="1800" b="1" dirty="0">
                <a:solidFill>
                  <a:schemeClr val="tx2">
                    <a:lumMod val="50000"/>
                  </a:schemeClr>
                </a:solidFill>
              </a:rPr>
              <a:t>a </a:t>
            </a:r>
            <a:r>
              <a:rPr lang="cs-CZ" sz="1800" b="1" dirty="0" smtClean="0">
                <a:solidFill>
                  <a:schemeClr val="tx2">
                    <a:lumMod val="50000"/>
                  </a:schemeClr>
                </a:solidFill>
              </a:rPr>
              <a:t>obecní muzea </a:t>
            </a:r>
            <a:endParaRPr lang="cs-CZ" sz="1800" b="1" dirty="0">
              <a:solidFill>
                <a:schemeClr val="tx2">
                  <a:lumMod val="50000"/>
                </a:schemeClr>
              </a:solidFill>
            </a:endParaRPr>
          </a:p>
          <a:p>
            <a:pPr marL="457200" lvl="1" indent="0">
              <a:lnSpc>
                <a:spcPct val="150000"/>
              </a:lnSpc>
              <a:buNone/>
            </a:pPr>
            <a:r>
              <a:rPr lang="cs-CZ" sz="1800" b="1" dirty="0" smtClean="0">
                <a:solidFill>
                  <a:schemeClr val="tx2">
                    <a:lumMod val="50000"/>
                  </a:schemeClr>
                </a:solidFill>
              </a:rPr>
              <a:t>knihovny vykonávající </a:t>
            </a:r>
            <a:r>
              <a:rPr lang="cs-CZ" sz="1800" b="1" dirty="0">
                <a:solidFill>
                  <a:schemeClr val="tx2">
                    <a:lumMod val="50000"/>
                  </a:schemeClr>
                </a:solidFill>
              </a:rPr>
              <a:t>regionální funkce a </a:t>
            </a:r>
            <a:r>
              <a:rPr lang="cs-CZ" sz="1800" b="1" dirty="0" smtClean="0">
                <a:solidFill>
                  <a:schemeClr val="tx2">
                    <a:lumMod val="50000"/>
                  </a:schemeClr>
                </a:solidFill>
              </a:rPr>
              <a:t>základní knihovny </a:t>
            </a:r>
            <a:r>
              <a:rPr lang="cs-CZ" sz="1800" b="1" dirty="0">
                <a:solidFill>
                  <a:schemeClr val="tx2">
                    <a:lumMod val="50000"/>
                  </a:schemeClr>
                </a:solidFill>
              </a:rPr>
              <a:t>se specializovaným knihovním fondem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	</a:t>
            </a:r>
            <a:r>
              <a:rPr lang="cs-CZ" sz="1600" u="sng" dirty="0">
                <a:solidFill>
                  <a:schemeClr val="tx2">
                    <a:lumMod val="50000"/>
                  </a:schemeClr>
                </a:solidFill>
              </a:rPr>
              <a:t>Příklady: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 Expozice, depozitáře, návštěvnická centra, technické zázemí, 	edukační centra, konzervace a restaurování, parky u památek</a:t>
            </a:r>
          </a:p>
          <a:p>
            <a:pPr marL="0" lvl="0" indent="0">
              <a:lnSpc>
                <a:spcPct val="150000"/>
              </a:lnSpc>
              <a:buNone/>
            </a:pPr>
            <a:r>
              <a:rPr lang="cs-CZ" sz="2000" b="1" dirty="0">
                <a:solidFill>
                  <a:schemeClr val="tx2">
                    <a:lumMod val="50000"/>
                  </a:schemeClr>
                </a:solidFill>
              </a:rPr>
              <a:t>Veřejná infrastruktura udržitelného cestovního ruchu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	</a:t>
            </a:r>
            <a:r>
              <a:rPr lang="cs-CZ" sz="1600" u="sng" dirty="0">
                <a:solidFill>
                  <a:schemeClr val="tx2">
                    <a:lumMod val="50000"/>
                  </a:schemeClr>
                </a:solidFill>
              </a:rPr>
              <a:t>Příklady: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 Turistická informační centra, budování turistických </a:t>
            </a:r>
            <a:r>
              <a:rPr lang="cs-CZ" sz="1600" dirty="0" smtClean="0">
                <a:solidFill>
                  <a:schemeClr val="tx2">
                    <a:lumMod val="50000"/>
                  </a:schemeClr>
                </a:solidFill>
              </a:rPr>
              <a:t>tras, záchytná 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parkoviště, </a:t>
            </a:r>
            <a:r>
              <a:rPr lang="cs-CZ" sz="1600" dirty="0" smtClean="0">
                <a:solidFill>
                  <a:schemeClr val="tx2">
                    <a:lumMod val="50000"/>
                  </a:schemeClr>
                </a:solidFill>
              </a:rPr>
              <a:t>	naučné 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stezky, navigační systémy měst a obcí</a:t>
            </a:r>
          </a:p>
        </p:txBody>
      </p:sp>
      <p:pic>
        <p:nvPicPr>
          <p:cNvPr id="4" name="Grafický objekt 3" descr="Scéna na hradě">
            <a:extLst>
              <a:ext uri="{FF2B5EF4-FFF2-40B4-BE49-F238E27FC236}">
                <a16:creationId xmlns:a16="http://schemas.microsoft.com/office/drawing/2014/main" id="{E26047D6-52D5-4C2D-8033-5467EE33D89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59278" y="2208215"/>
            <a:ext cx="280827" cy="280827"/>
          </a:xfrm>
          <a:prstGeom prst="rect">
            <a:avLst/>
          </a:prstGeom>
        </p:spPr>
      </p:pic>
      <p:pic>
        <p:nvPicPr>
          <p:cNvPr id="5" name="Grafický objekt 4" descr="Banka">
            <a:extLst>
              <a:ext uri="{FF2B5EF4-FFF2-40B4-BE49-F238E27FC236}">
                <a16:creationId xmlns:a16="http://schemas.microsoft.com/office/drawing/2014/main" id="{F2797961-4AC1-4E57-A4CE-9B1554B3565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88115" y="3035271"/>
            <a:ext cx="292868" cy="292868"/>
          </a:xfrm>
          <a:prstGeom prst="rect">
            <a:avLst/>
          </a:prstGeom>
        </p:spPr>
      </p:pic>
      <p:pic>
        <p:nvPicPr>
          <p:cNvPr id="6" name="Grafický objekt 5" descr="Knihy">
            <a:extLst>
              <a:ext uri="{FF2B5EF4-FFF2-40B4-BE49-F238E27FC236}">
                <a16:creationId xmlns:a16="http://schemas.microsoft.com/office/drawing/2014/main" id="{46FB2080-5BE8-4594-BFBC-472ABBF1496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18795" y="3577747"/>
            <a:ext cx="262188" cy="262188"/>
          </a:xfrm>
          <a:prstGeom prst="rect">
            <a:avLst/>
          </a:prstGeom>
        </p:spPr>
      </p:pic>
      <p:pic>
        <p:nvPicPr>
          <p:cNvPr id="7" name="Grafický objekt 6" descr="Túra">
            <a:extLst>
              <a:ext uri="{FF2B5EF4-FFF2-40B4-BE49-F238E27FC236}">
                <a16:creationId xmlns:a16="http://schemas.microsoft.com/office/drawing/2014/main" id="{230F08D2-2AF6-498F-989A-7E6F8E66FA4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89313" y="5190829"/>
            <a:ext cx="420756" cy="420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516468"/>
      </p:ext>
    </p:extLst>
  </p:cSld>
  <p:clrMapOvr>
    <a:masterClrMapping/>
  </p:clrMapOvr>
  <p:transition spd="slow">
    <p:push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A29780-7AA5-BF4E-B7C5-D75AB6C36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699999"/>
            <a:ext cx="7886700" cy="1115524"/>
          </a:xfrm>
        </p:spPr>
        <p:txBody>
          <a:bodyPr>
            <a:normAutofit fontScale="90000"/>
          </a:bodyPr>
          <a:lstStyle/>
          <a:p>
            <a:pPr algn="ctr"/>
            <a:r>
              <a:rPr lang="cs-CZ" sz="3600" dirty="0"/>
              <a:t>Specifický cíl 4.4</a:t>
            </a:r>
            <a:br>
              <a:rPr lang="cs-CZ" sz="3600" dirty="0"/>
            </a:br>
            <a:r>
              <a:rPr lang="cs-CZ" sz="3600" dirty="0"/>
              <a:t>Kulturní dědictví a cestovní ruch</a:t>
            </a:r>
            <a:br>
              <a:rPr lang="cs-CZ" sz="3600" dirty="0"/>
            </a:br>
            <a:r>
              <a:rPr lang="cs-CZ" sz="2700" b="0" dirty="0"/>
              <a:t>Klíčové parametry</a:t>
            </a:r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7778024-FDCE-E846-A037-107DCED977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13986" y="1234298"/>
            <a:ext cx="7209008" cy="4723604"/>
          </a:xfrm>
        </p:spPr>
        <p:txBody>
          <a:bodyPr>
            <a:noAutofit/>
          </a:bodyPr>
          <a:lstStyle/>
          <a:p>
            <a:pPr lvl="0">
              <a:lnSpc>
                <a:spcPct val="160000"/>
              </a:lnSpc>
            </a:pPr>
            <a:endParaRPr lang="cs-CZ" sz="1600" dirty="0">
              <a:solidFill>
                <a:schemeClr val="bg2">
                  <a:lumMod val="25000"/>
                </a:schemeClr>
              </a:solidFill>
            </a:endParaRPr>
          </a:p>
          <a:p>
            <a:pPr marL="0" lvl="0" indent="0">
              <a:lnSpc>
                <a:spcPct val="160000"/>
              </a:lnSpc>
              <a:buNone/>
            </a:pPr>
            <a:endParaRPr lang="cs-CZ" sz="1600" dirty="0">
              <a:solidFill>
                <a:schemeClr val="tx2">
                  <a:lumMod val="50000"/>
                </a:schemeClr>
              </a:solidFill>
            </a:endParaRPr>
          </a:p>
          <a:p>
            <a:pPr marL="0" lvl="0" indent="0">
              <a:lnSpc>
                <a:spcPct val="160000"/>
              </a:lnSpc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Individuální projekty i projekty v ITI</a:t>
            </a:r>
          </a:p>
          <a:p>
            <a:pPr marL="0" lvl="0" indent="0">
              <a:lnSpc>
                <a:spcPct val="160000"/>
              </a:lnSpc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Památka musí být po realizaci projektu zpřístupněna veřejnosti</a:t>
            </a:r>
          </a:p>
          <a:p>
            <a:pPr marL="0" indent="0">
              <a:lnSpc>
                <a:spcPct val="160000"/>
              </a:lnSpc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Muzea – státní, krajská a obecní</a:t>
            </a:r>
          </a:p>
          <a:p>
            <a:pPr marL="0" lvl="0" indent="0">
              <a:lnSpc>
                <a:spcPct val="160000"/>
              </a:lnSpc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Knihovny – obecní s regionální funkcí; základní se specializovaným fondem; Národní knihovna ČR</a:t>
            </a:r>
          </a:p>
          <a:p>
            <a:pPr marL="0" lvl="0" indent="0">
              <a:lnSpc>
                <a:spcPct val="160000"/>
              </a:lnSpc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Cestovní ruch – projekt realizován mimo zvláště chráněná území a území soustavy  NATURA 2000</a:t>
            </a:r>
          </a:p>
        </p:txBody>
      </p:sp>
      <p:pic>
        <p:nvPicPr>
          <p:cNvPr id="4" name="Grafický objekt 3" descr="Scéna na hradě">
            <a:extLst>
              <a:ext uri="{FF2B5EF4-FFF2-40B4-BE49-F238E27FC236}">
                <a16:creationId xmlns:a16="http://schemas.microsoft.com/office/drawing/2014/main" id="{120083E6-94F5-4B56-A775-82FF6EFCBD0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2172" y="2959015"/>
            <a:ext cx="390806" cy="390806"/>
          </a:xfrm>
          <a:prstGeom prst="rect">
            <a:avLst/>
          </a:prstGeom>
        </p:spPr>
      </p:pic>
      <p:pic>
        <p:nvPicPr>
          <p:cNvPr id="5" name="Grafický objekt 4" descr="Knihy">
            <a:extLst>
              <a:ext uri="{FF2B5EF4-FFF2-40B4-BE49-F238E27FC236}">
                <a16:creationId xmlns:a16="http://schemas.microsoft.com/office/drawing/2014/main" id="{9E59B4D6-8187-4436-85B1-027F15DB250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14830" y="4416809"/>
            <a:ext cx="367632" cy="367632"/>
          </a:xfrm>
          <a:prstGeom prst="rect">
            <a:avLst/>
          </a:prstGeom>
        </p:spPr>
      </p:pic>
      <p:pic>
        <p:nvPicPr>
          <p:cNvPr id="6" name="Grafický objekt 5" descr="Túra">
            <a:extLst>
              <a:ext uri="{FF2B5EF4-FFF2-40B4-BE49-F238E27FC236}">
                <a16:creationId xmlns:a16="http://schemas.microsoft.com/office/drawing/2014/main" id="{AB636AD5-0A22-486D-8431-0396191BD39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25231" y="5313840"/>
            <a:ext cx="388755" cy="388755"/>
          </a:xfrm>
          <a:prstGeom prst="rect">
            <a:avLst/>
          </a:prstGeom>
        </p:spPr>
      </p:pic>
      <p:pic>
        <p:nvPicPr>
          <p:cNvPr id="7" name="Grafický objekt 6" descr="Banka">
            <a:extLst>
              <a:ext uri="{FF2B5EF4-FFF2-40B4-BE49-F238E27FC236}">
                <a16:creationId xmlns:a16="http://schemas.microsoft.com/office/drawing/2014/main" id="{107B9A55-9765-4450-8842-B60F4DB07A7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02835" y="3849086"/>
            <a:ext cx="401825" cy="401825"/>
          </a:xfrm>
          <a:prstGeom prst="rect">
            <a:avLst/>
          </a:prstGeom>
        </p:spPr>
      </p:pic>
      <p:pic>
        <p:nvPicPr>
          <p:cNvPr id="13" name="Grafický objekt 12" descr="Lupa">
            <a:extLst>
              <a:ext uri="{FF2B5EF4-FFF2-40B4-BE49-F238E27FC236}">
                <a16:creationId xmlns:a16="http://schemas.microsoft.com/office/drawing/2014/main" id="{632D10AD-3AC9-4FDE-8C1C-80855772206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87651" y="2459750"/>
            <a:ext cx="326335" cy="326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489552"/>
      </p:ext>
    </p:extLst>
  </p:cSld>
  <p:clrMapOvr>
    <a:masterClrMapping/>
  </p:clrMapOvr>
  <p:transition spd="slow">
    <p:push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7" r="5611" b="-2"/>
          <a:stretch/>
        </p:blipFill>
        <p:spPr>
          <a:xfrm>
            <a:off x="20" y="1"/>
            <a:ext cx="9143980" cy="6857999"/>
          </a:xfrm>
          <a:prstGeom prst="rect">
            <a:avLst/>
          </a:prstGeom>
          <a:effectLst>
            <a:glow>
              <a:schemeClr val="accent1">
                <a:alpha val="40000"/>
              </a:schemeClr>
            </a:glow>
          </a:effec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6EA29780-7AA5-BF4E-B7C5-D75AB6C36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130628"/>
            <a:ext cx="6858000" cy="729070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cs-CZ" sz="3200" dirty="0">
                <a:solidFill>
                  <a:schemeClr val="tx1"/>
                </a:solidFill>
              </a:rPr>
              <a:t>Příklad: Revitalizace vnitřku věže památky</a:t>
            </a:r>
            <a:r>
              <a:rPr lang="cs-CZ" sz="3200" dirty="0"/>
              <a:t/>
            </a:r>
            <a:br>
              <a:rPr lang="cs-CZ" sz="3200" dirty="0"/>
            </a:br>
            <a:r>
              <a:rPr lang="en-US" sz="3200" dirty="0">
                <a:solidFill>
                  <a:srgbClr val="FFFFFF"/>
                </a:solidFill>
                <a:latin typeface="+mj-lt"/>
                <a:cs typeface="+mj-cs"/>
              </a:rPr>
              <a:t/>
            </a:r>
            <a:br>
              <a:rPr lang="en-US" sz="3200" dirty="0">
                <a:solidFill>
                  <a:srgbClr val="FFFFFF"/>
                </a:solidFill>
                <a:latin typeface="+mj-lt"/>
                <a:cs typeface="+mj-cs"/>
              </a:rPr>
            </a:br>
            <a:endParaRPr lang="en-US" sz="3200" dirty="0">
              <a:solidFill>
                <a:srgbClr val="FFFFFF"/>
              </a:solidFill>
              <a:latin typeface="+mj-lt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0696416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push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6" r="22684"/>
          <a:stretch/>
        </p:blipFill>
        <p:spPr>
          <a:xfrm>
            <a:off x="20" y="1"/>
            <a:ext cx="9143980" cy="6857999"/>
          </a:xfrm>
          <a:prstGeom prst="rect">
            <a:avLst/>
          </a:prstGeom>
          <a:effectLst>
            <a:glow>
              <a:schemeClr val="accent1">
                <a:alpha val="40000"/>
              </a:schemeClr>
            </a:glow>
          </a:effec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6EA29780-7AA5-BF4E-B7C5-D75AB6C36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5771" y="560005"/>
            <a:ext cx="6607629" cy="661640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cs-CZ" sz="3200" dirty="0">
                <a:solidFill>
                  <a:schemeClr val="tx1"/>
                </a:solidFill>
              </a:rPr>
              <a:t>Příklad: Nová expozice v muzeu</a:t>
            </a:r>
            <a:br>
              <a:rPr lang="cs-CZ" sz="3200" dirty="0">
                <a:solidFill>
                  <a:schemeClr val="tx1"/>
                </a:solidFill>
              </a:rPr>
            </a:br>
            <a:endParaRPr lang="en-US" sz="3200" dirty="0">
              <a:solidFill>
                <a:schemeClr val="tx1"/>
              </a:solidFill>
              <a:latin typeface="+mj-lt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2705588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push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8650" y="162859"/>
            <a:ext cx="7886700" cy="987552"/>
          </a:xfrm>
        </p:spPr>
        <p:txBody>
          <a:bodyPr>
            <a:normAutofit/>
          </a:bodyPr>
          <a:lstStyle/>
          <a:p>
            <a:pPr algn="ctr"/>
            <a:r>
              <a:rPr lang="cs-CZ" sz="3200" b="1" dirty="0">
                <a:solidFill>
                  <a:srgbClr val="1D70B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Klíčové změny pro období 2021+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type="body" idx="1"/>
          </p:nvPr>
        </p:nvSpPr>
        <p:spPr>
          <a:xfrm>
            <a:off x="628650" y="1150411"/>
            <a:ext cx="7886700" cy="4882173"/>
          </a:xfrm>
        </p:spPr>
        <p:txBody>
          <a:bodyPr>
            <a:normAutofit/>
          </a:bodyPr>
          <a:lstStyle/>
          <a:p>
            <a:pPr marL="457200" lvl="2" indent="-457200">
              <a:lnSpc>
                <a:spcPct val="150000"/>
              </a:lnSpc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EU nemá konkrétní strategii pro nové období (obdoba EU 2020)</a:t>
            </a:r>
          </a:p>
          <a:p>
            <a:pPr marL="457200" lvl="2" indent="-457200">
              <a:lnSpc>
                <a:spcPct val="150000"/>
              </a:lnSpc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Snížení počtu tematických cílů z 11 na 5 cílů politiky</a:t>
            </a:r>
          </a:p>
          <a:p>
            <a:pPr marL="457200" lvl="2" indent="-457200">
              <a:lnSpc>
                <a:spcPct val="150000"/>
              </a:lnSpc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Zvýšení podílu tematické koncentrace</a:t>
            </a:r>
          </a:p>
          <a:p>
            <a:pPr marL="457200" lvl="2" indent="-457200">
              <a:lnSpc>
                <a:spcPct val="150000"/>
              </a:lnSpc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Snížení míry spolufinancování z EU včetně CLLD projektů</a:t>
            </a:r>
          </a:p>
          <a:p>
            <a:pPr marL="457200" lvl="2" indent="-457200">
              <a:lnSpc>
                <a:spcPct val="150000"/>
              </a:lnSpc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Kategorizace regionů na 3 kategorie v ČR</a:t>
            </a:r>
          </a:p>
          <a:p>
            <a:pPr marL="457200" lvl="2" indent="-457200">
              <a:lnSpc>
                <a:spcPct val="150000"/>
              </a:lnSpc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Zelená a digitální Evropa (Green </a:t>
            </a:r>
            <a:r>
              <a:rPr lang="cs-CZ" sz="1600" dirty="0" err="1">
                <a:solidFill>
                  <a:schemeClr val="tx2">
                    <a:lumMod val="50000"/>
                  </a:schemeClr>
                </a:solidFill>
              </a:rPr>
              <a:t>Deal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)</a:t>
            </a:r>
          </a:p>
          <a:p>
            <a:pPr marL="457200" lvl="2" indent="-457200">
              <a:lnSpc>
                <a:spcPct val="150000"/>
              </a:lnSpc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Zvýšení limitu pro udržitelný rozvoj měst (z 5 na 6 %)</a:t>
            </a:r>
          </a:p>
          <a:p>
            <a:pPr marL="457200" lvl="2" indent="-457200">
              <a:lnSpc>
                <a:spcPct val="150000"/>
              </a:lnSpc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A jako vždy změna terminologie…</a:t>
            </a:r>
          </a:p>
          <a:p>
            <a:pPr marL="457200" lvl="2" indent="-457200">
              <a:lnSpc>
                <a:spcPct val="150000"/>
              </a:lnSpc>
            </a:pPr>
            <a:endParaRPr lang="cs-CZ" sz="1600" dirty="0">
              <a:solidFill>
                <a:schemeClr val="tx1"/>
              </a:solidFill>
            </a:endParaRPr>
          </a:p>
          <a:p>
            <a:pPr marL="457200" lvl="2" indent="-457200">
              <a:buFont typeface="+mj-lt"/>
              <a:buAutoNum type="arabicParenR"/>
            </a:pPr>
            <a:endParaRPr lang="cs-CZ" dirty="0"/>
          </a:p>
          <a:p>
            <a:pPr marL="457200" lvl="2" indent="-457200">
              <a:buFont typeface="+mj-lt"/>
              <a:buAutoNum type="arabicParenR"/>
            </a:pPr>
            <a:endParaRPr lang="cs-CZ" dirty="0"/>
          </a:p>
          <a:p>
            <a:pPr marL="0" lvl="2" indent="0">
              <a:buNone/>
            </a:pPr>
            <a:endParaRPr lang="cs-CZ" dirty="0"/>
          </a:p>
          <a:p>
            <a:pPr marL="0" lvl="2" indent="0">
              <a:buNone/>
            </a:pPr>
            <a:endParaRPr lang="cs-CZ" sz="1758" b="1" dirty="0"/>
          </a:p>
        </p:txBody>
      </p:sp>
    </p:spTree>
    <p:extLst>
      <p:ext uri="{BB962C8B-B14F-4D97-AF65-F5344CB8AC3E}">
        <p14:creationId xmlns:p14="http://schemas.microsoft.com/office/powerpoint/2010/main" val="3359842057"/>
      </p:ext>
    </p:extLst>
  </p:cSld>
  <p:clrMapOvr>
    <a:masterClrMapping/>
  </p:clrMapOvr>
  <p:transition spd="slow">
    <p:push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999" b="-2"/>
          <a:stretch/>
        </p:blipFill>
        <p:spPr>
          <a:xfrm>
            <a:off x="20" y="-1"/>
            <a:ext cx="9143980" cy="6857999"/>
          </a:xfrm>
          <a:prstGeom prst="rect">
            <a:avLst/>
          </a:prstGeom>
          <a:effectLst>
            <a:glow>
              <a:schemeClr val="accent1">
                <a:alpha val="40000"/>
              </a:schemeClr>
            </a:glow>
          </a:effec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6EA29780-7AA5-BF4E-B7C5-D75AB6C36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5117418"/>
            <a:ext cx="8049986" cy="207803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cs-CZ" sz="3200" dirty="0">
                <a:solidFill>
                  <a:srgbClr val="FFFFFF"/>
                </a:solidFill>
              </a:rPr>
              <a:t>Příklad</a:t>
            </a:r>
            <a:r>
              <a:rPr lang="en-US" sz="3200" dirty="0">
                <a:solidFill>
                  <a:srgbClr val="FFFFFF"/>
                </a:solidFill>
              </a:rPr>
              <a:t>: </a:t>
            </a:r>
            <a:r>
              <a:rPr lang="cs-CZ" sz="3200" dirty="0">
                <a:solidFill>
                  <a:srgbClr val="FFFFFF"/>
                </a:solidFill>
              </a:rPr>
              <a:t>Rekonstrukce</a:t>
            </a:r>
            <a:r>
              <a:rPr lang="en-US" sz="3200" dirty="0">
                <a:solidFill>
                  <a:srgbClr val="FFFFFF"/>
                </a:solidFill>
              </a:rPr>
              <a:t> </a:t>
            </a:r>
            <a:r>
              <a:rPr lang="cs-CZ" sz="3200" dirty="0">
                <a:solidFill>
                  <a:srgbClr val="FFFFFF"/>
                </a:solidFill>
              </a:rPr>
              <a:t>městské</a:t>
            </a:r>
            <a:r>
              <a:rPr lang="en-US" sz="3200" dirty="0">
                <a:solidFill>
                  <a:srgbClr val="FFFFFF"/>
                </a:solidFill>
              </a:rPr>
              <a:t> </a:t>
            </a:r>
            <a:r>
              <a:rPr lang="cs-CZ" sz="3200" dirty="0">
                <a:solidFill>
                  <a:srgbClr val="FFFFFF"/>
                </a:solidFill>
              </a:rPr>
              <a:t>knihovny</a:t>
            </a:r>
            <a:r>
              <a:rPr lang="en-US" sz="3200" dirty="0">
                <a:solidFill>
                  <a:srgbClr val="FFFFFF"/>
                </a:solidFill>
                <a:latin typeface="+mj-lt"/>
                <a:cs typeface="+mj-cs"/>
              </a:rPr>
              <a:t/>
            </a:r>
            <a:br>
              <a:rPr lang="en-US" sz="3200" dirty="0">
                <a:solidFill>
                  <a:srgbClr val="FFFFFF"/>
                </a:solidFill>
                <a:latin typeface="+mj-lt"/>
                <a:cs typeface="+mj-cs"/>
              </a:rPr>
            </a:br>
            <a:endParaRPr lang="en-US" sz="3200" dirty="0">
              <a:solidFill>
                <a:srgbClr val="FFFFFF"/>
              </a:solidFill>
              <a:latin typeface="+mj-lt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581752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push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osoba, interiér, dítě, stůl&#10;&#10;Popis byl vytvořen automaticky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000" r="-1" b="-1"/>
          <a:stretch/>
        </p:blipFill>
        <p:spPr>
          <a:xfrm>
            <a:off x="20" y="0"/>
            <a:ext cx="9143980" cy="6857990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9144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2906" y="5317240"/>
            <a:ext cx="8408194" cy="744836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2400" dirty="0">
                <a:solidFill>
                  <a:srgbClr val="1D70B8"/>
                </a:solidFill>
              </a:rPr>
              <a:t>Specifický </a:t>
            </a:r>
            <a:r>
              <a:rPr lang="cs-CZ" sz="2400" dirty="0">
                <a:solidFill>
                  <a:srgbClr val="1D70B8"/>
                </a:solidFill>
              </a:rPr>
              <a:t>cíl</a:t>
            </a:r>
            <a:r>
              <a:rPr lang="en-US" sz="2400" dirty="0">
                <a:solidFill>
                  <a:srgbClr val="1D70B8"/>
                </a:solidFill>
              </a:rPr>
              <a:t>  5.</a:t>
            </a:r>
            <a:r>
              <a:rPr lang="cs-CZ" sz="2400" dirty="0">
                <a:solidFill>
                  <a:srgbClr val="1D70B8"/>
                </a:solidFill>
              </a:rPr>
              <a:t>1</a:t>
            </a:r>
            <a:r>
              <a:rPr lang="en-US" sz="2400" dirty="0">
                <a:solidFill>
                  <a:srgbClr val="1D70B8"/>
                </a:solidFill>
              </a:rPr>
              <a:t> </a:t>
            </a:r>
            <a:br>
              <a:rPr lang="en-US" sz="2400" dirty="0">
                <a:solidFill>
                  <a:srgbClr val="1D70B8"/>
                </a:solidFill>
              </a:rPr>
            </a:br>
            <a:r>
              <a:rPr lang="cs-CZ" sz="2400" dirty="0">
                <a:solidFill>
                  <a:srgbClr val="1D70B8"/>
                </a:solidFill>
              </a:rPr>
              <a:t>Komunitně</a:t>
            </a:r>
            <a:r>
              <a:rPr lang="en-US" sz="2400" dirty="0">
                <a:solidFill>
                  <a:srgbClr val="1D70B8"/>
                </a:solidFill>
              </a:rPr>
              <a:t> </a:t>
            </a:r>
            <a:r>
              <a:rPr lang="cs-CZ" sz="2400" dirty="0">
                <a:solidFill>
                  <a:srgbClr val="1D70B8"/>
                </a:solidFill>
              </a:rPr>
              <a:t>vedený</a:t>
            </a:r>
            <a:r>
              <a:rPr lang="en-US" sz="2400" dirty="0">
                <a:solidFill>
                  <a:srgbClr val="1D70B8"/>
                </a:solidFill>
              </a:rPr>
              <a:t> </a:t>
            </a:r>
            <a:r>
              <a:rPr lang="cs-CZ" sz="2400" dirty="0">
                <a:solidFill>
                  <a:srgbClr val="1D70B8"/>
                </a:solidFill>
              </a:rPr>
              <a:t>místní</a:t>
            </a:r>
            <a:r>
              <a:rPr lang="en-US" sz="2400" dirty="0">
                <a:solidFill>
                  <a:srgbClr val="1D70B8"/>
                </a:solidFill>
              </a:rPr>
              <a:t> </a:t>
            </a:r>
            <a:r>
              <a:rPr lang="cs-CZ" sz="2400" dirty="0">
                <a:solidFill>
                  <a:srgbClr val="1D70B8"/>
                </a:solidFill>
              </a:rPr>
              <a:t>rozvoj</a:t>
            </a:r>
            <a:endParaRPr lang="en-US" sz="2400" dirty="0">
              <a:solidFill>
                <a:srgbClr val="1D70B8"/>
              </a:solidFill>
              <a:latin typeface="+mj-lt"/>
              <a:cs typeface="+mj-cs"/>
            </a:endParaRP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97315909"/>
      </p:ext>
    </p:extLst>
  </p:cSld>
  <p:clrMapOvr>
    <a:masterClrMapping/>
  </p:clrMapOvr>
  <p:transition spd="slow">
    <p:push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A29780-7AA5-BF4E-B7C5-D75AB6C36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157" y="192084"/>
            <a:ext cx="8419248" cy="1083088"/>
          </a:xfrm>
        </p:spPr>
        <p:txBody>
          <a:bodyPr>
            <a:noAutofit/>
          </a:bodyPr>
          <a:lstStyle/>
          <a:p>
            <a:pPr algn="ctr"/>
            <a:r>
              <a:rPr lang="cs-CZ" sz="3600" dirty="0"/>
              <a:t/>
            </a:r>
            <a:br>
              <a:rPr lang="cs-CZ" sz="3600" dirty="0"/>
            </a:br>
            <a:r>
              <a:rPr lang="cs-CZ" sz="3200" dirty="0"/>
              <a:t>Specifický cíl 5.1</a:t>
            </a:r>
            <a:br>
              <a:rPr lang="cs-CZ" sz="3200" dirty="0"/>
            </a:br>
            <a:r>
              <a:rPr lang="cs-CZ" sz="3200" dirty="0"/>
              <a:t>Komunitně vedený místní rozvoj</a:t>
            </a:r>
            <a:r>
              <a:rPr lang="cs-CZ" sz="3600" dirty="0"/>
              <a:t/>
            </a:r>
            <a:br>
              <a:rPr lang="cs-CZ" sz="3600" dirty="0"/>
            </a:br>
            <a:endParaRPr lang="cs-CZ" sz="3600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7778024-FDCE-E846-A037-107DCED977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73324" y="1311286"/>
            <a:ext cx="8262591" cy="4989594"/>
          </a:xfrm>
        </p:spPr>
        <p:txBody>
          <a:bodyPr numCol="1">
            <a:noAutofit/>
          </a:bodyPr>
          <a:lstStyle/>
          <a:p>
            <a:pPr marL="0" lvl="0" indent="0">
              <a:lnSpc>
                <a:spcPts val="2000"/>
              </a:lnSpc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Bezpečnost v dopravě (např. chodníky, mosty, retardéry, </a:t>
            </a:r>
            <a:r>
              <a:rPr lang="cs-CZ" sz="1600" dirty="0" smtClean="0">
                <a:solidFill>
                  <a:schemeClr val="tx2">
                    <a:lumMod val="50000"/>
                  </a:schemeClr>
                </a:solidFill>
              </a:rPr>
              <a:t>semafory) 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vč. rekonstrukcí místních komunikací</a:t>
            </a:r>
          </a:p>
          <a:p>
            <a:pPr marL="0" lvl="0" indent="0">
              <a:lnSpc>
                <a:spcPts val="2000"/>
              </a:lnSpc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Infrastruktura pro cyklistickou dopravu </a:t>
            </a:r>
          </a:p>
          <a:p>
            <a:pPr marL="0" lvl="0" indent="0">
              <a:lnSpc>
                <a:spcPts val="2000"/>
              </a:lnSpc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Revitalizace veřejných prostranství a budování zelené infrastruktury </a:t>
            </a:r>
          </a:p>
          <a:p>
            <a:pPr marL="0" lvl="0" indent="0">
              <a:lnSpc>
                <a:spcPts val="2000"/>
              </a:lnSpc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Podpora jednotek sboru dobrovolných hasičů kategorie II, III, V (požární </a:t>
            </a:r>
            <a:r>
              <a:rPr lang="cs-CZ" sz="1600" dirty="0" smtClean="0">
                <a:solidFill>
                  <a:schemeClr val="tx2">
                    <a:lumMod val="50000"/>
                  </a:schemeClr>
                </a:solidFill>
              </a:rPr>
              <a:t>zbrojnice a 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technika, zdroje požární vody v obcích)</a:t>
            </a:r>
          </a:p>
          <a:p>
            <a:pPr marL="0" lvl="0" indent="0">
              <a:lnSpc>
                <a:spcPts val="2000"/>
              </a:lnSpc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Modernizace mateřských škol a infrastruktury dětských skupin</a:t>
            </a:r>
          </a:p>
          <a:p>
            <a:pPr marL="0" lvl="0" indent="0">
              <a:lnSpc>
                <a:spcPts val="2000"/>
              </a:lnSpc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Základní školy ve vazbě na odborné učebny a učebny neúplných škol</a:t>
            </a:r>
          </a:p>
          <a:p>
            <a:pPr marL="0" lvl="0" indent="0">
              <a:lnSpc>
                <a:spcPts val="2000"/>
              </a:lnSpc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Infrastruktura pro sociální služby</a:t>
            </a:r>
          </a:p>
          <a:p>
            <a:pPr marL="0" lvl="0" indent="0">
              <a:lnSpc>
                <a:spcPts val="2000"/>
              </a:lnSpc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Revitalizace kulturních památek</a:t>
            </a:r>
          </a:p>
          <a:p>
            <a:pPr marL="0" lvl="0" indent="0">
              <a:lnSpc>
                <a:spcPts val="2000"/>
              </a:lnSpc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Revitalizace a vybavení městských a obecních muzeí</a:t>
            </a:r>
          </a:p>
          <a:p>
            <a:pPr marL="0" lvl="0" indent="0">
              <a:lnSpc>
                <a:spcPts val="2000"/>
              </a:lnSpc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Rekonstrukce a vybavení obecních profesionálních knihoven</a:t>
            </a:r>
          </a:p>
          <a:p>
            <a:pPr marL="0" indent="0">
              <a:lnSpc>
                <a:spcPts val="2000"/>
              </a:lnSpc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Veřejná infrastruktura udržitelného cestovního ruchu</a:t>
            </a:r>
          </a:p>
        </p:txBody>
      </p:sp>
      <p:pic>
        <p:nvPicPr>
          <p:cNvPr id="5" name="Grafický objekt 4" descr="Scéna na mostě">
            <a:extLst>
              <a:ext uri="{FF2B5EF4-FFF2-40B4-BE49-F238E27FC236}">
                <a16:creationId xmlns:a16="http://schemas.microsoft.com/office/drawing/2014/main" id="{81811778-BFF5-4C9F-8AA2-4267179818F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55186" y="1477027"/>
            <a:ext cx="318138" cy="318138"/>
          </a:xfrm>
          <a:prstGeom prst="rect">
            <a:avLst/>
          </a:prstGeom>
        </p:spPr>
      </p:pic>
      <p:pic>
        <p:nvPicPr>
          <p:cNvPr id="7" name="Grafický objekt 6" descr="Projížďka na kole">
            <a:extLst>
              <a:ext uri="{FF2B5EF4-FFF2-40B4-BE49-F238E27FC236}">
                <a16:creationId xmlns:a16="http://schemas.microsoft.com/office/drawing/2014/main" id="{C0E09F56-65FE-43FD-9C70-3E874959DB1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40118" y="2026155"/>
            <a:ext cx="326515" cy="326515"/>
          </a:xfrm>
          <a:prstGeom prst="rect">
            <a:avLst/>
          </a:prstGeom>
        </p:spPr>
      </p:pic>
      <p:pic>
        <p:nvPicPr>
          <p:cNvPr id="11" name="Grafický objekt 10" descr="Třída">
            <a:extLst>
              <a:ext uri="{FF2B5EF4-FFF2-40B4-BE49-F238E27FC236}">
                <a16:creationId xmlns:a16="http://schemas.microsoft.com/office/drawing/2014/main" id="{78217B7C-A700-4A5F-8601-B28D3A1D5C0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28077" y="3863342"/>
            <a:ext cx="326515" cy="326515"/>
          </a:xfrm>
          <a:prstGeom prst="rect">
            <a:avLst/>
          </a:prstGeom>
        </p:spPr>
      </p:pic>
      <p:pic>
        <p:nvPicPr>
          <p:cNvPr id="13" name="Grafický objekt 12" descr="Knihy">
            <a:extLst>
              <a:ext uri="{FF2B5EF4-FFF2-40B4-BE49-F238E27FC236}">
                <a16:creationId xmlns:a16="http://schemas.microsoft.com/office/drawing/2014/main" id="{A842E0B1-5579-489C-BC4E-61EB3443CF9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61722" y="5397019"/>
            <a:ext cx="262188" cy="262188"/>
          </a:xfrm>
          <a:prstGeom prst="rect">
            <a:avLst/>
          </a:prstGeom>
        </p:spPr>
      </p:pic>
      <p:pic>
        <p:nvPicPr>
          <p:cNvPr id="15" name="Grafický objekt 14" descr="Les">
            <a:extLst>
              <a:ext uri="{FF2B5EF4-FFF2-40B4-BE49-F238E27FC236}">
                <a16:creationId xmlns:a16="http://schemas.microsoft.com/office/drawing/2014/main" id="{70405199-0C71-4741-A11A-A3B659DB73D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49173" y="2470882"/>
            <a:ext cx="326516" cy="326516"/>
          </a:xfrm>
          <a:prstGeom prst="rect">
            <a:avLst/>
          </a:prstGeom>
        </p:spPr>
      </p:pic>
      <p:pic>
        <p:nvPicPr>
          <p:cNvPr id="17" name="Grafický objekt 16" descr="Hasič">
            <a:extLst>
              <a:ext uri="{FF2B5EF4-FFF2-40B4-BE49-F238E27FC236}">
                <a16:creationId xmlns:a16="http://schemas.microsoft.com/office/drawing/2014/main" id="{91534A87-D882-4940-A50B-79D08A50CF0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49173" y="2932066"/>
            <a:ext cx="326516" cy="326516"/>
          </a:xfrm>
          <a:prstGeom prst="rect">
            <a:avLst/>
          </a:prstGeom>
        </p:spPr>
      </p:pic>
      <p:pic>
        <p:nvPicPr>
          <p:cNvPr id="19" name="Grafický objekt 18" descr="Děti">
            <a:extLst>
              <a:ext uri="{FF2B5EF4-FFF2-40B4-BE49-F238E27FC236}">
                <a16:creationId xmlns:a16="http://schemas.microsoft.com/office/drawing/2014/main" id="{74D944DC-6A34-4995-AB5E-E66FD1E35C0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708946" y="3460437"/>
            <a:ext cx="345646" cy="345646"/>
          </a:xfrm>
          <a:prstGeom prst="rect">
            <a:avLst/>
          </a:prstGeom>
        </p:spPr>
      </p:pic>
      <p:pic>
        <p:nvPicPr>
          <p:cNvPr id="21" name="Grafický objekt 20" descr="Osoba na vozíku">
            <a:extLst>
              <a:ext uri="{FF2B5EF4-FFF2-40B4-BE49-F238E27FC236}">
                <a16:creationId xmlns:a16="http://schemas.microsoft.com/office/drawing/2014/main" id="{F7087DFC-79E7-4F2D-AA28-E9E8E93D4E3C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747798" y="4257849"/>
            <a:ext cx="292869" cy="292869"/>
          </a:xfrm>
          <a:prstGeom prst="rect">
            <a:avLst/>
          </a:prstGeom>
        </p:spPr>
      </p:pic>
      <p:pic>
        <p:nvPicPr>
          <p:cNvPr id="25" name="Grafický objekt 24" descr="Banka">
            <a:extLst>
              <a:ext uri="{FF2B5EF4-FFF2-40B4-BE49-F238E27FC236}">
                <a16:creationId xmlns:a16="http://schemas.microsoft.com/office/drawing/2014/main" id="{32EF18AB-0A3E-4F0C-A23D-EA7C70B3E83B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728077" y="4985939"/>
            <a:ext cx="292868" cy="292868"/>
          </a:xfrm>
          <a:prstGeom prst="rect">
            <a:avLst/>
          </a:prstGeom>
        </p:spPr>
      </p:pic>
      <p:pic>
        <p:nvPicPr>
          <p:cNvPr id="27" name="Grafický objekt 26" descr="Túra">
            <a:extLst>
              <a:ext uri="{FF2B5EF4-FFF2-40B4-BE49-F238E27FC236}">
                <a16:creationId xmlns:a16="http://schemas.microsoft.com/office/drawing/2014/main" id="{6E41D6E2-2E4E-4BD3-80D9-631901CCE187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731212" y="5746367"/>
            <a:ext cx="326955" cy="326955"/>
          </a:xfrm>
          <a:prstGeom prst="rect">
            <a:avLst/>
          </a:prstGeom>
        </p:spPr>
      </p:pic>
      <p:pic>
        <p:nvPicPr>
          <p:cNvPr id="29" name="Grafický objekt 28" descr="Scéna na hradě">
            <a:extLst>
              <a:ext uri="{FF2B5EF4-FFF2-40B4-BE49-F238E27FC236}">
                <a16:creationId xmlns:a16="http://schemas.microsoft.com/office/drawing/2014/main" id="{BF11A3B7-5A63-4F6F-B6B4-DD4D23878302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740118" y="4613959"/>
            <a:ext cx="280827" cy="280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524014"/>
      </p:ext>
    </p:extLst>
  </p:cSld>
  <p:clrMapOvr>
    <a:masterClrMapping/>
  </p:clrMapOvr>
  <p:transition spd="slow">
    <p:push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A29780-7AA5-BF4E-B7C5-D75AB6C36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94192"/>
            <a:ext cx="7724936" cy="919276"/>
          </a:xfrm>
        </p:spPr>
        <p:txBody>
          <a:bodyPr>
            <a:noAutofit/>
          </a:bodyPr>
          <a:lstStyle/>
          <a:p>
            <a:pPr algn="ctr"/>
            <a:r>
              <a:rPr lang="cs-CZ" sz="3600" dirty="0"/>
              <a:t/>
            </a:r>
            <a:br>
              <a:rPr lang="cs-CZ" sz="3600" dirty="0"/>
            </a:br>
            <a:r>
              <a:rPr lang="cs-CZ" sz="3200" dirty="0"/>
              <a:t>Specifický cíl 5.1 </a:t>
            </a:r>
            <a:br>
              <a:rPr lang="cs-CZ" sz="3200" dirty="0"/>
            </a:br>
            <a:r>
              <a:rPr lang="cs-CZ" sz="3200" dirty="0"/>
              <a:t>Komunitně vedený místní rozvoj</a:t>
            </a:r>
            <a:r>
              <a:rPr lang="cs-CZ" sz="3600" dirty="0"/>
              <a:t/>
            </a:r>
            <a:br>
              <a:rPr lang="cs-CZ" sz="3600" dirty="0"/>
            </a:br>
            <a:r>
              <a:rPr lang="cs-CZ" sz="2400" b="0" dirty="0"/>
              <a:t>Klíčové parametry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7778024-FDCE-E846-A037-107DCED977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915886"/>
            <a:ext cx="7886700" cy="4108993"/>
          </a:xfrm>
        </p:spPr>
        <p:txBody>
          <a:bodyPr>
            <a:normAutofit/>
          </a:bodyPr>
          <a:lstStyle/>
          <a:p>
            <a:pPr lvl="0"/>
            <a:endParaRPr lang="cs-CZ" sz="1700" dirty="0">
              <a:solidFill>
                <a:schemeClr val="tx2">
                  <a:lumMod val="50000"/>
                </a:schemeClr>
              </a:solidFill>
            </a:endParaRPr>
          </a:p>
          <a:p>
            <a:pPr lvl="0">
              <a:lnSpc>
                <a:spcPct val="200000"/>
              </a:lnSpc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Podpora už nebude 95 % z EU jako v IROP 2014-2020, nově podpora podle kategorie regionů </a:t>
            </a: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85 % nebo 70 % z EU 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jako u individuálních projektů</a:t>
            </a:r>
          </a:p>
          <a:p>
            <a:pPr lvl="0">
              <a:lnSpc>
                <a:spcPct val="200000"/>
              </a:lnSpc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Projekt je realizován na území MAS se schválenou strategií </a:t>
            </a:r>
            <a:r>
              <a:rPr lang="cs-CZ" sz="1600" dirty="0" smtClean="0">
                <a:solidFill>
                  <a:schemeClr val="tx2">
                    <a:lumMod val="50000"/>
                  </a:schemeClr>
                </a:solidFill>
              </a:rPr>
              <a:t>CLLD. 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Jedná se o venkovské oblasti tvořené správními územími obcí s méně než 25 000 obyvateli.</a:t>
            </a:r>
          </a:p>
          <a:p>
            <a:pPr lvl="0">
              <a:lnSpc>
                <a:spcPct val="200000"/>
              </a:lnSpc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Projekt musí být v souladu s priority strategie CLLD.</a:t>
            </a:r>
            <a:endParaRPr lang="cs-CZ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7445209"/>
      </p:ext>
    </p:extLst>
  </p:cSld>
  <p:clrMapOvr>
    <a:masterClrMapping/>
  </p:clrMapOvr>
  <p:transition spd="slow">
    <p:push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A29780-7AA5-BF4E-B7C5-D75AB6C36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71108"/>
            <a:ext cx="7886700" cy="854074"/>
          </a:xfrm>
        </p:spPr>
        <p:txBody>
          <a:bodyPr>
            <a:normAutofit/>
          </a:bodyPr>
          <a:lstStyle/>
          <a:p>
            <a:pPr algn="ctr"/>
            <a:r>
              <a:rPr lang="cs-CZ" sz="3200" u="sng" dirty="0"/>
              <a:t>Návrh</a:t>
            </a:r>
            <a:r>
              <a:rPr lang="cs-CZ" sz="3200" dirty="0"/>
              <a:t> rozdělení alokace v IROP </a:t>
            </a:r>
          </a:p>
        </p:txBody>
      </p:sp>
      <p:graphicFrame>
        <p:nvGraphicFramePr>
          <p:cNvPr id="4" name="Tabulk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6758049"/>
              </p:ext>
            </p:extLst>
          </p:nvPr>
        </p:nvGraphicFramePr>
        <p:xfrm>
          <a:off x="466637" y="1041510"/>
          <a:ext cx="8210726" cy="4833846"/>
        </p:xfrm>
        <a:graphic>
          <a:graphicData uri="http://schemas.openxmlformats.org/drawingml/2006/table">
            <a:tbl>
              <a:tblPr>
                <a:tableStyleId>{22838BEF-8BB2-4498-84A7-C5851F593DF1}</a:tableStyleId>
              </a:tblPr>
              <a:tblGrid>
                <a:gridCol w="1525587">
                  <a:extLst>
                    <a:ext uri="{9D8B030D-6E8A-4147-A177-3AD203B41FA5}">
                      <a16:colId xmlns:a16="http://schemas.microsoft.com/office/drawing/2014/main" val="1867840939"/>
                    </a:ext>
                  </a:extLst>
                </a:gridCol>
                <a:gridCol w="1411458">
                  <a:extLst>
                    <a:ext uri="{9D8B030D-6E8A-4147-A177-3AD203B41FA5}">
                      <a16:colId xmlns:a16="http://schemas.microsoft.com/office/drawing/2014/main" val="662236333"/>
                    </a:ext>
                  </a:extLst>
                </a:gridCol>
                <a:gridCol w="1659272">
                  <a:extLst>
                    <a:ext uri="{9D8B030D-6E8A-4147-A177-3AD203B41FA5}">
                      <a16:colId xmlns:a16="http://schemas.microsoft.com/office/drawing/2014/main" val="3530945834"/>
                    </a:ext>
                  </a:extLst>
                </a:gridCol>
                <a:gridCol w="537629">
                  <a:extLst>
                    <a:ext uri="{9D8B030D-6E8A-4147-A177-3AD203B41FA5}">
                      <a16:colId xmlns:a16="http://schemas.microsoft.com/office/drawing/2014/main" val="1760559365"/>
                    </a:ext>
                  </a:extLst>
                </a:gridCol>
                <a:gridCol w="1427071">
                  <a:extLst>
                    <a:ext uri="{9D8B030D-6E8A-4147-A177-3AD203B41FA5}">
                      <a16:colId xmlns:a16="http://schemas.microsoft.com/office/drawing/2014/main" val="2967593070"/>
                    </a:ext>
                  </a:extLst>
                </a:gridCol>
                <a:gridCol w="1649709">
                  <a:extLst>
                    <a:ext uri="{9D8B030D-6E8A-4147-A177-3AD203B41FA5}">
                      <a16:colId xmlns:a16="http://schemas.microsoft.com/office/drawing/2014/main" val="362767184"/>
                    </a:ext>
                  </a:extLst>
                </a:gridCol>
              </a:tblGrid>
              <a:tr h="1507000"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Cíl politiky/priorita</a:t>
                      </a: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Specifický cíl</a:t>
                      </a: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Téma</a:t>
                      </a: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Fond</a:t>
                      </a: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Podíl priority na celkové alokaci</a:t>
                      </a:r>
                    </a:p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(%)</a:t>
                      </a: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200" b="1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Podíl alokace SC na celkové alokaci IROP (%)</a:t>
                      </a: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8169198"/>
                  </a:ext>
                </a:extLst>
              </a:tr>
              <a:tr h="335978"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CP 1 – priorita 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SC 1.1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eGovernment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EFRR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19 %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19 %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8338471"/>
                  </a:ext>
                </a:extLst>
              </a:tr>
              <a:tr h="274794">
                <a:tc rowSpan="4"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CP 2 – priorita 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SC 2.1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Městská mobilita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EFRR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 rowSpan="4"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31 %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18 %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4690925"/>
                  </a:ext>
                </a:extLst>
              </a:tr>
              <a:tr h="95891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l" fontAlgn="ctr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vMerge="1">
                  <a:txBody>
                    <a:bodyPr/>
                    <a:lstStyle/>
                    <a:p>
                      <a:pPr algn="l" fontAlgn="ctr"/>
                      <a:endParaRPr lang="cs-CZ" sz="11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vMerge="1">
                  <a:txBody>
                    <a:bodyPr/>
                    <a:lstStyle/>
                    <a:p>
                      <a:pPr algn="l" fontAlgn="ctr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8 %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4548700"/>
                  </a:ext>
                </a:extLst>
              </a:tr>
              <a:tr h="443893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SC 2.2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Veřejná prostranství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EFRR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9158548"/>
                  </a:ext>
                </a:extLst>
              </a:tr>
              <a:tr h="274794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SC 2.3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IZS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EFRR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5 %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058942"/>
                  </a:ext>
                </a:extLst>
              </a:tr>
              <a:tr h="287881"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CP 3 – priorita 3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SC 3.1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Silnice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EFRR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6 %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6 %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2573311"/>
                  </a:ext>
                </a:extLst>
              </a:tr>
              <a:tr h="274794">
                <a:tc rowSpan="4"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CP 4 – priorita 4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SC 4.1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Vzdělávání 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EFRR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rowSpan="4"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cap="non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Arial"/>
                        </a:rPr>
                        <a:t>35 %</a:t>
                      </a:r>
                    </a:p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cap="non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Arial"/>
                        </a:rPr>
                        <a:t> 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12 %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7210007"/>
                  </a:ext>
                </a:extLst>
              </a:tr>
              <a:tr h="443893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SC 4.2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Sociální infrastruktura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EFRR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8 %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0294826"/>
                  </a:ext>
                </a:extLst>
              </a:tr>
              <a:tr h="274794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SC 4.3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Zdravotnictví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EFRR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8 %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2353687"/>
                  </a:ext>
                </a:extLst>
              </a:tr>
              <a:tr h="274794">
                <a:tc vMerge="1"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cs-CZ" sz="1200" b="1" i="0" u="none" strike="noStrike" kern="12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cap="non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Arial"/>
                        </a:rPr>
                        <a:t>SC 4.4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cap="non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Arial"/>
                        </a:rPr>
                        <a:t>Kultura a cestovní ruch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cap="non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Arial"/>
                        </a:rPr>
                        <a:t>EFRR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cs-CZ" sz="1200" b="1" i="0" u="none" strike="noStrike" kern="12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cs-CZ" sz="1200" b="1" i="0" u="none" strike="noStrike" kern="1200" cap="non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Arial"/>
                        </a:rPr>
                        <a:t>7 %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2533572"/>
                  </a:ext>
                </a:extLst>
              </a:tr>
              <a:tr h="219195"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CP 5 – priorita 5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SC 5.1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CLLD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EFRR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8 %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8 %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75848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78688632"/>
      </p:ext>
    </p:extLst>
  </p:cSld>
  <p:clrMapOvr>
    <a:masterClrMapping/>
  </p:clrMapOvr>
  <p:transition spd="slow">
    <p:push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6DB45F6E-7C5C-4CCF-889A-9E0300EF88F4}"/>
              </a:ext>
            </a:extLst>
          </p:cNvPr>
          <p:cNvSpPr txBox="1"/>
          <p:nvPr/>
        </p:nvSpPr>
        <p:spPr>
          <a:xfrm>
            <a:off x="171359" y="102096"/>
            <a:ext cx="897264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>
                <a:solidFill>
                  <a:srgbClr val="1D71B8"/>
                </a:solidFill>
              </a:rPr>
              <a:t>Srovnání rozdělení alokace IROP dle specifických cílů</a:t>
            </a:r>
          </a:p>
        </p:txBody>
      </p:sp>
      <p:graphicFrame>
        <p:nvGraphicFramePr>
          <p:cNvPr id="3" name="Tabulka 2">
            <a:extLst>
              <a:ext uri="{FF2B5EF4-FFF2-40B4-BE49-F238E27FC236}">
                <a16:creationId xmlns:a16="http://schemas.microsoft.com/office/drawing/2014/main" id="{3E0DCB65-8507-459F-9175-466AB98E39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574808"/>
              </p:ext>
            </p:extLst>
          </p:nvPr>
        </p:nvGraphicFramePr>
        <p:xfrm>
          <a:off x="843910" y="1187769"/>
          <a:ext cx="7456181" cy="4925240"/>
        </p:xfrm>
        <a:graphic>
          <a:graphicData uri="http://schemas.openxmlformats.org/drawingml/2006/table">
            <a:tbl>
              <a:tblPr>
                <a:tableStyleId>{FABFCF23-3B69-468F-B69F-88F6DE6A72F2}</a:tableStyleId>
              </a:tblPr>
              <a:tblGrid>
                <a:gridCol w="2071161">
                  <a:extLst>
                    <a:ext uri="{9D8B030D-6E8A-4147-A177-3AD203B41FA5}">
                      <a16:colId xmlns:a16="http://schemas.microsoft.com/office/drawing/2014/main" val="2878704802"/>
                    </a:ext>
                  </a:extLst>
                </a:gridCol>
                <a:gridCol w="2692510">
                  <a:extLst>
                    <a:ext uri="{9D8B030D-6E8A-4147-A177-3AD203B41FA5}">
                      <a16:colId xmlns:a16="http://schemas.microsoft.com/office/drawing/2014/main" val="446095008"/>
                    </a:ext>
                  </a:extLst>
                </a:gridCol>
                <a:gridCol w="2692510">
                  <a:extLst>
                    <a:ext uri="{9D8B030D-6E8A-4147-A177-3AD203B41FA5}">
                      <a16:colId xmlns:a16="http://schemas.microsoft.com/office/drawing/2014/main" val="841202113"/>
                    </a:ext>
                  </a:extLst>
                </a:gridCol>
              </a:tblGrid>
              <a:tr h="664917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6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Téma</a:t>
                      </a:r>
                      <a:endParaRPr lang="cs-CZ" sz="16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6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Podíl alokace SC na celkové alokaci IROP v aktuálním období (%)</a:t>
                      </a:r>
                      <a:endParaRPr lang="cs-CZ" sz="16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6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Podíl alokace SC na celkové alokaci IROP pro nové období (%)</a:t>
                      </a:r>
                      <a:endParaRPr lang="cs-CZ" sz="16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7055443"/>
                  </a:ext>
                </a:extLst>
              </a:tr>
              <a:tr h="419372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Silnice</a:t>
                      </a:r>
                      <a:endParaRPr lang="cs-CZ" sz="1200" b="1" i="0" u="none" strike="noStrike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20 %</a:t>
                      </a:r>
                      <a:endParaRPr lang="cs-CZ" sz="1200" b="1" i="0" u="none" strike="noStrike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6 %</a:t>
                      </a:r>
                      <a:endParaRPr lang="cs-CZ" sz="1200" b="0" i="0" u="none" strike="noStrike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4060250566"/>
                  </a:ext>
                </a:extLst>
              </a:tr>
              <a:tr h="419372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Doprava</a:t>
                      </a:r>
                      <a:endParaRPr lang="cs-CZ" sz="1200" b="1" i="0" u="none" strike="noStrike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13 %</a:t>
                      </a:r>
                      <a:endParaRPr lang="cs-CZ" sz="1200" b="1" i="0" u="none" strike="noStrike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18 %</a:t>
                      </a:r>
                      <a:endParaRPr lang="cs-CZ" sz="1200" b="1" i="0" u="none" strike="noStrike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2954575"/>
                  </a:ext>
                </a:extLst>
              </a:tr>
              <a:tr h="419372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IZS</a:t>
                      </a:r>
                      <a:endParaRPr lang="cs-CZ" sz="1200" b="1" i="0" u="none" strike="noStrike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3 %</a:t>
                      </a:r>
                      <a:endParaRPr lang="cs-CZ" sz="1200" b="1" i="0" u="none" strike="noStrike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5 %</a:t>
                      </a:r>
                      <a:endParaRPr lang="cs-CZ" sz="1200" b="0" i="0" u="none" strike="noStrike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73802003"/>
                  </a:ext>
                </a:extLst>
              </a:tr>
              <a:tr h="419372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Sociální infrastruktura</a:t>
                      </a:r>
                      <a:endParaRPr lang="cs-CZ" sz="1200" b="1" i="0" u="none" strike="noStrike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7 %</a:t>
                      </a:r>
                      <a:endParaRPr lang="cs-CZ" sz="1200" b="1" i="0" u="none" strike="noStrike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8 %</a:t>
                      </a:r>
                      <a:endParaRPr lang="cs-CZ" sz="1200" b="1" i="0" u="none" strike="noStrike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5088724"/>
                  </a:ext>
                </a:extLst>
              </a:tr>
              <a:tr h="419372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Zdravotnictví</a:t>
                      </a:r>
                      <a:endParaRPr lang="cs-CZ" sz="1200" b="1" i="0" u="none" strike="noStrike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8 %</a:t>
                      </a:r>
                      <a:endParaRPr lang="cs-CZ" sz="1200" b="1" i="0" u="none" strike="noStrike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8 %</a:t>
                      </a:r>
                      <a:endParaRPr lang="cs-CZ" sz="1200" b="0" i="0" u="none" strike="noStrike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352592373"/>
                  </a:ext>
                </a:extLst>
              </a:tr>
              <a:tr h="419372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Vzdělávání</a:t>
                      </a:r>
                      <a:endParaRPr lang="cs-CZ" sz="1200" b="1" i="0" u="none" strike="noStrike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14 %</a:t>
                      </a:r>
                      <a:endParaRPr lang="cs-CZ" sz="1200" b="1" i="0" u="none" strike="noStrike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12 %</a:t>
                      </a:r>
                      <a:endParaRPr lang="cs-CZ" sz="1200" b="0" i="0" u="none" strike="noStrike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9710391"/>
                  </a:ext>
                </a:extLst>
              </a:tr>
              <a:tr h="419372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Kultura a cestovní ruch</a:t>
                      </a:r>
                      <a:endParaRPr lang="cs-CZ" sz="1200" b="1" i="0" u="none" strike="noStrike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9 %</a:t>
                      </a:r>
                      <a:endParaRPr lang="cs-CZ" sz="1200" b="1" i="0" u="none" strike="noStrike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7 %</a:t>
                      </a:r>
                      <a:endParaRPr lang="cs-CZ" sz="1200" b="1" i="0" u="none" strike="noStrike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364629131"/>
                  </a:ext>
                </a:extLst>
              </a:tr>
              <a:tr h="419372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eGovernment</a:t>
                      </a:r>
                      <a:endParaRPr lang="cs-CZ" sz="1200" b="1" i="0" u="none" strike="noStrike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7 %</a:t>
                      </a:r>
                      <a:endParaRPr lang="cs-CZ" sz="1200" b="1" i="0" u="none" strike="noStrike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19 %</a:t>
                      </a:r>
                      <a:endParaRPr lang="cs-CZ" sz="1200" b="1" i="0" u="none" strike="noStrike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0668218"/>
                  </a:ext>
                </a:extLst>
              </a:tr>
              <a:tr h="419372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CLLD</a:t>
                      </a:r>
                      <a:endParaRPr lang="cs-CZ" sz="1200" b="1" i="0" u="none" strike="noStrike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8 %</a:t>
                      </a:r>
                      <a:endParaRPr lang="cs-CZ" sz="1200" b="1" i="0" u="none" strike="noStrike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8 %</a:t>
                      </a:r>
                      <a:endParaRPr lang="cs-CZ" sz="1200" b="0" i="0" u="none" strike="noStrike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521510082"/>
                  </a:ext>
                </a:extLst>
              </a:tr>
              <a:tr h="419372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Veřejné prostranství</a:t>
                      </a:r>
                      <a:endParaRPr lang="cs-CZ" sz="1200" b="1" i="0" u="none" strike="noStrike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lang="cs-CZ" sz="1200" b="1" i="0" u="none" strike="noStrike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8 %</a:t>
                      </a:r>
                      <a:endParaRPr lang="cs-CZ" sz="1200" b="1" i="0" u="none" strike="noStrike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4102505"/>
                  </a:ext>
                </a:extLst>
              </a:tr>
            </a:tbl>
          </a:graphicData>
        </a:graphic>
      </p:graphicFrame>
      <p:cxnSp>
        <p:nvCxnSpPr>
          <p:cNvPr id="6" name="Přímá spojnice se šipkou 5">
            <a:extLst>
              <a:ext uri="{FF2B5EF4-FFF2-40B4-BE49-F238E27FC236}">
                <a16:creationId xmlns:a16="http://schemas.microsoft.com/office/drawing/2014/main" id="{00000000-0008-0000-0000-000014000000}"/>
              </a:ext>
            </a:extLst>
          </p:cNvPr>
          <p:cNvCxnSpPr>
            <a:cxnSpLocks/>
          </p:cNvCxnSpPr>
          <p:nvPr/>
        </p:nvCxnSpPr>
        <p:spPr>
          <a:xfrm>
            <a:off x="6589939" y="2024743"/>
            <a:ext cx="0" cy="23948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9" name="Přímá spojnice se šipkou 8">
            <a:extLst>
              <a:ext uri="{FF2B5EF4-FFF2-40B4-BE49-F238E27FC236}">
                <a16:creationId xmlns:a16="http://schemas.microsoft.com/office/drawing/2014/main" id="{00000000-0008-0000-0000-000018000000}"/>
              </a:ext>
            </a:extLst>
          </p:cNvPr>
          <p:cNvCxnSpPr>
            <a:cxnSpLocks/>
          </p:cNvCxnSpPr>
          <p:nvPr/>
        </p:nvCxnSpPr>
        <p:spPr>
          <a:xfrm flipV="1">
            <a:off x="6589939" y="2446565"/>
            <a:ext cx="0" cy="25309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0" name="Přímá spojnice se šipkou 9">
            <a:extLst>
              <a:ext uri="{FF2B5EF4-FFF2-40B4-BE49-F238E27FC236}">
                <a16:creationId xmlns:a16="http://schemas.microsoft.com/office/drawing/2014/main" id="{00000000-0008-0000-0000-000019000000}"/>
              </a:ext>
            </a:extLst>
          </p:cNvPr>
          <p:cNvCxnSpPr>
            <a:cxnSpLocks/>
          </p:cNvCxnSpPr>
          <p:nvPr/>
        </p:nvCxnSpPr>
        <p:spPr>
          <a:xfrm flipV="1">
            <a:off x="6589939" y="2806578"/>
            <a:ext cx="1" cy="32432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2" name="Přímá spojnice se šipkou 11">
            <a:extLst>
              <a:ext uri="{FF2B5EF4-FFF2-40B4-BE49-F238E27FC236}">
                <a16:creationId xmlns:a16="http://schemas.microsoft.com/office/drawing/2014/main" id="{00000000-0008-0000-0000-00001B000000}"/>
              </a:ext>
            </a:extLst>
          </p:cNvPr>
          <p:cNvCxnSpPr>
            <a:cxnSpLocks/>
          </p:cNvCxnSpPr>
          <p:nvPr/>
        </p:nvCxnSpPr>
        <p:spPr>
          <a:xfrm flipH="1" flipV="1">
            <a:off x="6605815" y="4895203"/>
            <a:ext cx="3174" cy="35579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3" name="Přímá spojnice se šipkou 12">
            <a:extLst>
              <a:ext uri="{FF2B5EF4-FFF2-40B4-BE49-F238E27FC236}">
                <a16:creationId xmlns:a16="http://schemas.microsoft.com/office/drawing/2014/main" id="{00000000-0008-0000-0000-00001C000000}"/>
              </a:ext>
            </a:extLst>
          </p:cNvPr>
          <p:cNvCxnSpPr>
            <a:cxnSpLocks/>
          </p:cNvCxnSpPr>
          <p:nvPr/>
        </p:nvCxnSpPr>
        <p:spPr>
          <a:xfrm flipH="1">
            <a:off x="6291943" y="3826328"/>
            <a:ext cx="430666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4" name="Přímá spojnice se šipkou 13">
            <a:extLst>
              <a:ext uri="{FF2B5EF4-FFF2-40B4-BE49-F238E27FC236}">
                <a16:creationId xmlns:a16="http://schemas.microsoft.com/office/drawing/2014/main" id="{00000000-0008-0000-0000-00001D000000}"/>
              </a:ext>
            </a:extLst>
          </p:cNvPr>
          <p:cNvCxnSpPr>
            <a:cxnSpLocks/>
          </p:cNvCxnSpPr>
          <p:nvPr/>
        </p:nvCxnSpPr>
        <p:spPr>
          <a:xfrm flipH="1">
            <a:off x="6291943" y="5476874"/>
            <a:ext cx="429306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8" name="Přímá spojnice se šipkou 17">
            <a:extLst>
              <a:ext uri="{FF2B5EF4-FFF2-40B4-BE49-F238E27FC236}">
                <a16:creationId xmlns:a16="http://schemas.microsoft.com/office/drawing/2014/main" id="{362805E0-1169-48E5-9C39-27612F2CECDC}"/>
              </a:ext>
            </a:extLst>
          </p:cNvPr>
          <p:cNvCxnSpPr>
            <a:cxnSpLocks/>
          </p:cNvCxnSpPr>
          <p:nvPr/>
        </p:nvCxnSpPr>
        <p:spPr>
          <a:xfrm flipV="1">
            <a:off x="6589939" y="3200982"/>
            <a:ext cx="1" cy="32432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0" name="Přímá spojnice se šipkou 19">
            <a:extLst>
              <a:ext uri="{FF2B5EF4-FFF2-40B4-BE49-F238E27FC236}">
                <a16:creationId xmlns:a16="http://schemas.microsoft.com/office/drawing/2014/main" id="{8F464286-AD9D-434D-8FC4-BC34361A417A}"/>
              </a:ext>
            </a:extLst>
          </p:cNvPr>
          <p:cNvCxnSpPr>
            <a:cxnSpLocks/>
          </p:cNvCxnSpPr>
          <p:nvPr/>
        </p:nvCxnSpPr>
        <p:spPr>
          <a:xfrm>
            <a:off x="6576672" y="4088946"/>
            <a:ext cx="0" cy="23948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1" name="Přímá spojnice se šipkou 20">
            <a:extLst>
              <a:ext uri="{FF2B5EF4-FFF2-40B4-BE49-F238E27FC236}">
                <a16:creationId xmlns:a16="http://schemas.microsoft.com/office/drawing/2014/main" id="{CB6978E2-ECF8-4719-A7AE-113F458DBB73}"/>
              </a:ext>
            </a:extLst>
          </p:cNvPr>
          <p:cNvCxnSpPr>
            <a:cxnSpLocks/>
          </p:cNvCxnSpPr>
          <p:nvPr/>
        </p:nvCxnSpPr>
        <p:spPr>
          <a:xfrm>
            <a:off x="6589939" y="4513184"/>
            <a:ext cx="19050" cy="27758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391917"/>
      </p:ext>
    </p:extLst>
  </p:cSld>
  <p:clrMapOvr>
    <a:masterClrMapping/>
  </p:clrMapOvr>
  <p:transition spd="slow">
    <p:push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A29780-7AA5-BF4E-B7C5-D75AB6C36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54439"/>
            <a:ext cx="7886700" cy="1253196"/>
          </a:xfrm>
        </p:spPr>
        <p:txBody>
          <a:bodyPr>
            <a:normAutofit/>
          </a:bodyPr>
          <a:lstStyle/>
          <a:p>
            <a:pPr algn="ctr"/>
            <a:r>
              <a:rPr lang="cs-CZ" sz="3200" dirty="0">
                <a:solidFill>
                  <a:srgbClr val="1D70B8"/>
                </a:solidFill>
                <a:ea typeface="+mn-ea"/>
              </a:rPr>
              <a:t>Harmonogram přípravy IROP </a:t>
            </a:r>
            <a:r>
              <a:rPr lang="cs-CZ" sz="3200" dirty="0"/>
              <a:t/>
            </a:r>
            <a:br>
              <a:rPr lang="cs-CZ" sz="3200" dirty="0"/>
            </a:br>
            <a:endParaRPr lang="cs-CZ" sz="3200" dirty="0"/>
          </a:p>
        </p:txBody>
      </p:sp>
      <p:graphicFrame>
        <p:nvGraphicFramePr>
          <p:cNvPr id="4" name="Tabulk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7369325"/>
              </p:ext>
            </p:extLst>
          </p:nvPr>
        </p:nvGraphicFramePr>
        <p:xfrm>
          <a:off x="493939" y="903514"/>
          <a:ext cx="8156122" cy="4754313"/>
        </p:xfrm>
        <a:graphic>
          <a:graphicData uri="http://schemas.openxmlformats.org/drawingml/2006/table">
            <a:tbl>
              <a:tblPr firstRow="1" firstCol="1" bandRow="1">
                <a:tableStyleId>{FABFCF23-3B69-468F-B69F-88F6DE6A72F2}</a:tableStyleId>
              </a:tblPr>
              <a:tblGrid>
                <a:gridCol w="4255681">
                  <a:extLst>
                    <a:ext uri="{9D8B030D-6E8A-4147-A177-3AD203B41FA5}">
                      <a16:colId xmlns:a16="http://schemas.microsoft.com/office/drawing/2014/main" val="3516168902"/>
                    </a:ext>
                  </a:extLst>
                </a:gridCol>
                <a:gridCol w="2083887">
                  <a:extLst>
                    <a:ext uri="{9D8B030D-6E8A-4147-A177-3AD203B41FA5}">
                      <a16:colId xmlns:a16="http://schemas.microsoft.com/office/drawing/2014/main" val="36766155"/>
                    </a:ext>
                  </a:extLst>
                </a:gridCol>
                <a:gridCol w="1816554">
                  <a:extLst>
                    <a:ext uri="{9D8B030D-6E8A-4147-A177-3AD203B41FA5}">
                      <a16:colId xmlns:a16="http://schemas.microsoft.com/office/drawing/2014/main" val="2959381974"/>
                    </a:ext>
                  </a:extLst>
                </a:gridCol>
              </a:tblGrid>
              <a:tr h="58773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Úkol</a:t>
                      </a:r>
                      <a:endParaRPr lang="cs-CZ" sz="16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Termín</a:t>
                      </a:r>
                      <a:endParaRPr lang="cs-CZ" sz="16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Garant</a:t>
                      </a:r>
                      <a:endParaRPr lang="cs-CZ" sz="16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758355515"/>
                  </a:ext>
                </a:extLst>
              </a:tr>
              <a:tr h="467404">
                <a:tc>
                  <a:txBody>
                    <a:bodyPr/>
                    <a:lstStyle/>
                    <a:p>
                      <a:pPr marL="0" algn="l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0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Vyjednávání PD IROP s EK</a:t>
                      </a: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0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2019 - 2021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0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ŘO IROP/EK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546126695"/>
                  </a:ext>
                </a:extLst>
              </a:tr>
              <a:tr h="467404">
                <a:tc>
                  <a:txBody>
                    <a:bodyPr/>
                    <a:lstStyle/>
                    <a:p>
                      <a:pPr marL="0" algn="l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0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Roadshow po krajích k IROP 2</a:t>
                      </a: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0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Jaro</a:t>
                      </a:r>
                      <a:r>
                        <a:rPr lang="cs-CZ" sz="1400" b="0" i="0" u="none" strike="noStrike" kern="1200" baseline="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a podzim </a:t>
                      </a:r>
                      <a:r>
                        <a:rPr lang="cs-CZ" sz="1400" b="0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2020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0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ŘO IROP a CRR ČR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40615432"/>
                  </a:ext>
                </a:extLst>
              </a:tr>
              <a:tr h="435429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cs-CZ" sz="1400" b="0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Návrh IROP 2021-2027 na vládu</a:t>
                      </a: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cs-CZ" sz="1400" b="0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15. 10. 2020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cs-CZ" sz="1400" b="0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MMR - NOK/vláda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79795165"/>
                  </a:ext>
                </a:extLst>
              </a:tr>
              <a:tr h="435429">
                <a:tc>
                  <a:txBody>
                    <a:bodyPr/>
                    <a:lstStyle/>
                    <a:p>
                      <a:pPr marL="0" algn="l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0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Dohoda o partnerství 2021-2027   </a:t>
                      </a: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cs-CZ" sz="1400" b="0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15. 10. 2020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cs-CZ" sz="1400" b="0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MMR - NOK/vláda</a:t>
                      </a:r>
                    </a:p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cs-CZ" sz="1400" b="0" i="0" u="none" strike="noStrike" kern="12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94929886"/>
                  </a:ext>
                </a:extLst>
              </a:tr>
              <a:tr h="435429">
                <a:tc>
                  <a:txBody>
                    <a:bodyPr/>
                    <a:lstStyle/>
                    <a:p>
                      <a:pPr marL="0" algn="l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0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Pravidla spolufinancování programů</a:t>
                      </a: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0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15. 10. 2020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0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MF/vláda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536375865"/>
                  </a:ext>
                </a:extLst>
              </a:tr>
              <a:tr h="490539">
                <a:tc>
                  <a:txBody>
                    <a:bodyPr/>
                    <a:lstStyle/>
                    <a:p>
                      <a:pPr marL="0" algn="l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0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Schválení Obecného nařízení, nařízení k EFRR  a Víceletého finančního rámce (VFR)</a:t>
                      </a: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0" i="0" u="none" strike="noStrike" kern="1200" cap="non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Arial"/>
                        </a:rPr>
                        <a:t>2. pololetí 2020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0" i="0" u="none" strike="noStrike" kern="120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Evropský parlament</a:t>
                      </a:r>
                      <a:endParaRPr lang="cs-CZ" sz="1400" b="0" i="0" u="none" strike="noStrike" kern="12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272200677"/>
                  </a:ext>
                </a:extLst>
              </a:tr>
              <a:tr h="478749">
                <a:tc>
                  <a:txBody>
                    <a:bodyPr/>
                    <a:lstStyle/>
                    <a:p>
                      <a:pPr marL="0" algn="l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0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Dokončení integrovaných strategií (ITI</a:t>
                      </a:r>
                      <a:r>
                        <a:rPr lang="cs-CZ" sz="1400" b="0" i="0" u="none" strike="noStrike" kern="1200" baseline="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a</a:t>
                      </a:r>
                      <a:r>
                        <a:rPr lang="cs-CZ" sz="1400" b="0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CLLD)</a:t>
                      </a: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0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1Q/2021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0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MAS a nositelé ITI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6756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b="0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Schválení PD IROP 2021-2027 ze strany EK</a:t>
                      </a: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0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1. pololetí 2021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0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Evropská komise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78305">
                <a:tc>
                  <a:txBody>
                    <a:bodyPr/>
                    <a:lstStyle/>
                    <a:p>
                      <a:pPr marL="0" algn="l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1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PRVNÍ VÝZVY IROP 2021 - 2027</a:t>
                      </a: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fontAlgn="b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cs-CZ" sz="1400" b="1" i="0" u="none" strike="noStrike" kern="1200" cap="non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Arial"/>
                        </a:rPr>
                        <a:t>2. pololetí 2021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1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ŘO IROP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404399865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82921868"/>
      </p:ext>
    </p:extLst>
  </p:cSld>
  <p:clrMapOvr>
    <a:masterClrMapping/>
  </p:clrMapOvr>
  <p:transition spd="slow">
    <p:push/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6DB45F6E-7C5C-4CCF-889A-9E0300EF88F4}"/>
              </a:ext>
            </a:extLst>
          </p:cNvPr>
          <p:cNvSpPr txBox="1"/>
          <p:nvPr/>
        </p:nvSpPr>
        <p:spPr>
          <a:xfrm>
            <a:off x="1115314" y="493293"/>
            <a:ext cx="69133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>
                <a:solidFill>
                  <a:srgbClr val="1D70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Doporučení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2F173DD9-077B-4C7B-84BB-77CB6F2E5781}"/>
              </a:ext>
            </a:extLst>
          </p:cNvPr>
          <p:cNvSpPr txBox="1"/>
          <p:nvPr/>
        </p:nvSpPr>
        <p:spPr>
          <a:xfrm>
            <a:off x="3519771" y="1094884"/>
            <a:ext cx="6023146" cy="55168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>
              <a:buFont typeface="Arial" panose="020B0604020202020204" pitchFamily="34" charset="0"/>
              <a:buChar char="•"/>
            </a:pPr>
            <a:endParaRPr lang="cs-CZ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lnSpc>
                <a:spcPct val="150000"/>
              </a:lnSpc>
              <a:buClr>
                <a:srgbClr val="1D70B8"/>
              </a:buClr>
              <a:buFont typeface="Arial" panose="020B0604020202020204" pitchFamily="34" charset="0"/>
              <a:buChar char="•"/>
            </a:pPr>
            <a:endParaRPr lang="cs-CZ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  <a:hlinkClick r:id="rId2"/>
            </a:endParaRPr>
          </a:p>
          <a:p>
            <a:pPr lvl="1">
              <a:lnSpc>
                <a:spcPct val="250000"/>
              </a:lnSpc>
              <a:buClr>
                <a:srgbClr val="1D70B8"/>
              </a:buClr>
            </a:pPr>
            <a:r>
              <a:rPr lang="cs-CZ" sz="24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INSPIROVAT SE</a:t>
            </a:r>
          </a:p>
          <a:p>
            <a:pPr lvl="1">
              <a:lnSpc>
                <a:spcPct val="250000"/>
              </a:lnSpc>
              <a:buClr>
                <a:srgbClr val="1D70B8"/>
              </a:buClr>
            </a:pPr>
            <a:r>
              <a:rPr lang="cs-CZ" sz="24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KONZULTOVAT</a:t>
            </a:r>
          </a:p>
          <a:p>
            <a:pPr lvl="1">
              <a:lnSpc>
                <a:spcPct val="250000"/>
              </a:lnSpc>
              <a:buClr>
                <a:srgbClr val="1D70B8"/>
              </a:buClr>
            </a:pPr>
            <a:r>
              <a:rPr lang="cs-CZ" sz="24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NEČEKAT</a:t>
            </a:r>
          </a:p>
          <a:p>
            <a:pPr marL="800100" lvl="1" indent="-342900">
              <a:lnSpc>
                <a:spcPct val="150000"/>
              </a:lnSpc>
              <a:buClr>
                <a:srgbClr val="1D70B8"/>
              </a:buClr>
              <a:buFont typeface="Arial" panose="020B0604020202020204" pitchFamily="34" charset="0"/>
              <a:buChar char="•"/>
            </a:pPr>
            <a:endParaRPr lang="cs-CZ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lnSpc>
                <a:spcPct val="150000"/>
              </a:lnSpc>
              <a:buClr>
                <a:srgbClr val="1D70B8"/>
              </a:buClr>
              <a:buFont typeface="Arial" panose="020B0604020202020204" pitchFamily="34" charset="0"/>
              <a:buChar char="•"/>
            </a:pPr>
            <a:endParaRPr lang="cs-CZ" sz="170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50000"/>
              </a:lnSpc>
              <a:buClr>
                <a:srgbClr val="1D70B8"/>
              </a:buClr>
            </a:pPr>
            <a:endParaRPr lang="cs-CZ" sz="170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cs-CZ" sz="1700" dirty="0">
              <a:solidFill>
                <a:schemeClr val="bg2">
                  <a:lumMod val="50000"/>
                </a:schemeClr>
              </a:solidFill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cs-CZ" sz="20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cs-CZ" sz="2000" dirty="0"/>
          </a:p>
        </p:txBody>
      </p:sp>
      <p:pic>
        <p:nvPicPr>
          <p:cNvPr id="7" name="Grafický objekt 6" descr="Chat">
            <a:extLst>
              <a:ext uri="{FF2B5EF4-FFF2-40B4-BE49-F238E27FC236}">
                <a16:creationId xmlns:a16="http://schemas.microsoft.com/office/drawing/2014/main" id="{BA3276EC-A9C9-4A6E-B843-2C98081DBB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703474" y="2863847"/>
            <a:ext cx="647615" cy="647615"/>
          </a:xfrm>
          <a:prstGeom prst="rect">
            <a:avLst/>
          </a:prstGeom>
        </p:spPr>
      </p:pic>
      <p:pic>
        <p:nvPicPr>
          <p:cNvPr id="9" name="Grafický objekt 8" descr="Běh">
            <a:extLst>
              <a:ext uri="{FF2B5EF4-FFF2-40B4-BE49-F238E27FC236}">
                <a16:creationId xmlns:a16="http://schemas.microsoft.com/office/drawing/2014/main" id="{F6C38FD5-ECDA-4450-8452-DC066709406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726373" y="3751471"/>
            <a:ext cx="647615" cy="647615"/>
          </a:xfrm>
          <a:prstGeom prst="rect">
            <a:avLst/>
          </a:prstGeom>
        </p:spPr>
      </p:pic>
      <p:pic>
        <p:nvPicPr>
          <p:cNvPr id="11" name="Grafický objekt 10" descr="Skupinová pracovní debata">
            <a:extLst>
              <a:ext uri="{FF2B5EF4-FFF2-40B4-BE49-F238E27FC236}">
                <a16:creationId xmlns:a16="http://schemas.microsoft.com/office/drawing/2014/main" id="{DC8D8876-8527-4A59-BCD2-2E7647741BE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556775" y="1806626"/>
            <a:ext cx="817213" cy="817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911954"/>
      </p:ext>
    </p:extLst>
  </p:cSld>
  <p:clrMapOvr>
    <a:masterClrMapping/>
  </p:clrMapOvr>
  <p:transition spd="slow">
    <p:push/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6DB45F6E-7C5C-4CCF-889A-9E0300EF88F4}"/>
              </a:ext>
            </a:extLst>
          </p:cNvPr>
          <p:cNvSpPr txBox="1"/>
          <p:nvPr/>
        </p:nvSpPr>
        <p:spPr>
          <a:xfrm>
            <a:off x="1115314" y="567454"/>
            <a:ext cx="69133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>
                <a:solidFill>
                  <a:srgbClr val="1D70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Informace o </a:t>
            </a:r>
            <a:r>
              <a:rPr lang="cs-CZ" sz="3200" b="1">
                <a:solidFill>
                  <a:srgbClr val="1D70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IROP </a:t>
            </a:r>
            <a:r>
              <a:rPr lang="cs-CZ" sz="3200" b="1" smtClean="0">
                <a:solidFill>
                  <a:srgbClr val="1D70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2021 - 2027</a:t>
            </a:r>
            <a:endParaRPr lang="cs-CZ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2F173DD9-077B-4C7B-84BB-77CB6F2E5781}"/>
              </a:ext>
            </a:extLst>
          </p:cNvPr>
          <p:cNvSpPr txBox="1"/>
          <p:nvPr/>
        </p:nvSpPr>
        <p:spPr>
          <a:xfrm>
            <a:off x="2855142" y="1936000"/>
            <a:ext cx="6288858" cy="65094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lnSpc>
                <a:spcPct val="300000"/>
              </a:lnSpc>
              <a:buClr>
                <a:srgbClr val="1D70B8"/>
              </a:buClr>
            </a:pPr>
            <a:r>
              <a:rPr lang="cs-CZ" sz="24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www.irop.mmr.cz</a:t>
            </a:r>
            <a:endParaRPr lang="cs-CZ" sz="240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300000"/>
              </a:lnSpc>
              <a:buClr>
                <a:srgbClr val="1D70B8"/>
              </a:buClr>
            </a:pPr>
            <a:r>
              <a:rPr lang="cs-CZ" sz="24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Dotazy</a:t>
            </a:r>
            <a:r>
              <a:rPr lang="cs-CZ" sz="24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cs-CZ" sz="24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irop@mmr.cz</a:t>
            </a:r>
            <a:endParaRPr lang="cs-CZ" sz="240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lnSpc>
                <a:spcPct val="300000"/>
              </a:lnSpc>
              <a:buClr>
                <a:srgbClr val="1D70B8"/>
              </a:buClr>
              <a:buFont typeface="Arial" panose="020B0604020202020204" pitchFamily="34" charset="0"/>
              <a:buChar char="•"/>
            </a:pPr>
            <a:endParaRPr lang="cs-CZ" sz="170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300000"/>
              </a:lnSpc>
              <a:buClr>
                <a:srgbClr val="1D70B8"/>
              </a:buClr>
            </a:pPr>
            <a:endParaRPr lang="cs-CZ" sz="170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lnSpc>
                <a:spcPct val="300000"/>
              </a:lnSpc>
              <a:buFont typeface="Arial" panose="020B0604020202020204" pitchFamily="34" charset="0"/>
              <a:buChar char="•"/>
            </a:pPr>
            <a:endParaRPr lang="cs-CZ" sz="1700" dirty="0">
              <a:solidFill>
                <a:schemeClr val="bg2">
                  <a:lumMod val="50000"/>
                </a:schemeClr>
              </a:solidFill>
            </a:endParaRPr>
          </a:p>
          <a:p>
            <a:pPr marL="800100" lvl="1" indent="-342900">
              <a:lnSpc>
                <a:spcPct val="300000"/>
              </a:lnSpc>
              <a:buFont typeface="Arial" panose="020B0604020202020204" pitchFamily="34" charset="0"/>
              <a:buChar char="•"/>
            </a:pPr>
            <a:endParaRPr lang="cs-CZ" sz="2000" dirty="0"/>
          </a:p>
          <a:p>
            <a:pPr marL="800100" lvl="1" indent="-342900">
              <a:lnSpc>
                <a:spcPct val="300000"/>
              </a:lnSpc>
              <a:buFont typeface="Arial" panose="020B0604020202020204" pitchFamily="34" charset="0"/>
              <a:buChar char="•"/>
            </a:pPr>
            <a:endParaRPr lang="cs-CZ" sz="2000" dirty="0"/>
          </a:p>
        </p:txBody>
      </p:sp>
      <p:pic>
        <p:nvPicPr>
          <p:cNvPr id="3" name="Grafický objekt 2" descr="E-mail">
            <a:extLst>
              <a:ext uri="{FF2B5EF4-FFF2-40B4-BE49-F238E27FC236}">
                <a16:creationId xmlns:a16="http://schemas.microsoft.com/office/drawing/2014/main" id="{301360EB-A5E0-442A-AAA0-386A667B915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060184" y="3467793"/>
            <a:ext cx="678689" cy="599036"/>
          </a:xfrm>
          <a:prstGeom prst="rect">
            <a:avLst/>
          </a:prstGeom>
        </p:spPr>
      </p:pic>
      <p:pic>
        <p:nvPicPr>
          <p:cNvPr id="7" name="Grafický objekt 6" descr="Internet">
            <a:extLst>
              <a:ext uri="{FF2B5EF4-FFF2-40B4-BE49-F238E27FC236}">
                <a16:creationId xmlns:a16="http://schemas.microsoft.com/office/drawing/2014/main" id="{65D276EE-AFC9-4942-BD49-0571F66A882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037547" y="2453815"/>
            <a:ext cx="723961" cy="72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690634"/>
      </p:ext>
    </p:extLst>
  </p:cSld>
  <p:clrMapOvr>
    <a:masterClrMapping/>
  </p:clrMapOvr>
  <p:transition spd="slow">
    <p:push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A29780-7AA5-BF4E-B7C5-D75AB6C36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45440"/>
            <a:ext cx="7886700" cy="560718"/>
          </a:xfrm>
        </p:spPr>
        <p:txBody>
          <a:bodyPr>
            <a:normAutofit/>
          </a:bodyPr>
          <a:lstStyle/>
          <a:p>
            <a:pPr algn="ctr"/>
            <a:r>
              <a:rPr lang="cs-CZ" sz="3200" dirty="0"/>
              <a:t>Cíle politiky</a:t>
            </a:r>
          </a:p>
        </p:txBody>
      </p:sp>
      <p:graphicFrame>
        <p:nvGraphicFramePr>
          <p:cNvPr id="4" name="Tabulk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7439758"/>
              </p:ext>
            </p:extLst>
          </p:nvPr>
        </p:nvGraphicFramePr>
        <p:xfrm>
          <a:off x="702260" y="1058558"/>
          <a:ext cx="7739481" cy="4977872"/>
        </p:xfrm>
        <a:graphic>
          <a:graphicData uri="http://schemas.openxmlformats.org/drawingml/2006/table">
            <a:tbl>
              <a:tblPr firstRow="1" bandRow="1">
                <a:tableStyleId>{FABFCF23-3B69-468F-B69F-88F6DE6A72F2}</a:tableStyleId>
              </a:tblPr>
              <a:tblGrid>
                <a:gridCol w="6386169">
                  <a:extLst>
                    <a:ext uri="{9D8B030D-6E8A-4147-A177-3AD203B41FA5}">
                      <a16:colId xmlns:a16="http://schemas.microsoft.com/office/drawing/2014/main" val="1588898084"/>
                    </a:ext>
                  </a:extLst>
                </a:gridCol>
                <a:gridCol w="1353312">
                  <a:extLst>
                    <a:ext uri="{9D8B030D-6E8A-4147-A177-3AD203B41FA5}">
                      <a16:colId xmlns:a16="http://schemas.microsoft.com/office/drawing/2014/main" val="3333043847"/>
                    </a:ext>
                  </a:extLst>
                </a:gridCol>
              </a:tblGrid>
              <a:tr h="443671">
                <a:tc>
                  <a:txBody>
                    <a:bodyPr/>
                    <a:lstStyle/>
                    <a:p>
                      <a:r>
                        <a:rPr lang="cs-CZ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Cíle politiky</a:t>
                      </a:r>
                    </a:p>
                  </a:txBody>
                  <a:tcPr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cs-CZ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IROP</a:t>
                      </a: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907521187"/>
                  </a:ext>
                </a:extLst>
              </a:tr>
              <a:tr h="79465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cs-CZ" sz="16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 </a:t>
                      </a:r>
                      <a:r>
                        <a:rPr lang="cs-CZ" sz="1600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Inteligentní</a:t>
                      </a:r>
                      <a:r>
                        <a:rPr lang="cs-CZ" sz="16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Evropa díky inovativní a inteligentní ekonomické transformaci</a:t>
                      </a:r>
                    </a:p>
                    <a:p>
                      <a:pPr algn="l"/>
                      <a:endParaRPr lang="cs-CZ" sz="1600" dirty="0">
                        <a:solidFill>
                          <a:schemeClr val="tx2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Wingdings" panose="05000000000000000000" pitchFamily="2" charset="2"/>
                        <a:buNone/>
                      </a:pPr>
                      <a:r>
                        <a:rPr lang="cs-CZ" sz="1800" b="1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√</a:t>
                      </a:r>
                      <a:endParaRPr lang="cs-CZ" sz="1800" b="1" kern="1200" dirty="0">
                        <a:solidFill>
                          <a:schemeClr val="tx2">
                            <a:lumMod val="50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682296797"/>
                  </a:ext>
                </a:extLst>
              </a:tr>
              <a:tr h="116912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 </a:t>
                      </a:r>
                      <a:r>
                        <a:rPr lang="cs-CZ" sz="1600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Zelenější</a:t>
                      </a:r>
                      <a:r>
                        <a:rPr lang="cs-CZ" sz="16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nízkouhlíková a odolná Evropa díky podpoře čisté a spravedlivé transformace energetiky, zelených a modrých investic, oběhového hospodářství, přizpůsobení se změnám klimatu a prevence a řízení rizik </a:t>
                      </a:r>
                      <a:endParaRPr lang="cs-CZ" sz="1600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b="1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√</a:t>
                      </a:r>
                      <a:endParaRPr lang="cs-CZ" sz="1800" b="1" kern="1200" dirty="0">
                        <a:solidFill>
                          <a:schemeClr val="tx2">
                            <a:lumMod val="50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313204002"/>
                  </a:ext>
                </a:extLst>
              </a:tr>
              <a:tr h="85997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 </a:t>
                      </a:r>
                      <a:r>
                        <a:rPr lang="cs-CZ" sz="1600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Více propojená </a:t>
                      </a:r>
                      <a:r>
                        <a:rPr lang="cs-CZ" sz="16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Evropa zvýšením mobility a regionální ICT konektivity</a:t>
                      </a:r>
                      <a:endParaRPr lang="cs-CZ" sz="1600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b="1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√</a:t>
                      </a:r>
                      <a:endParaRPr lang="cs-CZ" sz="1800" b="1" kern="1200" dirty="0">
                        <a:solidFill>
                          <a:schemeClr val="tx2">
                            <a:lumMod val="50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408888382"/>
                  </a:ext>
                </a:extLst>
              </a:tr>
              <a:tr h="8382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 </a:t>
                      </a:r>
                      <a:r>
                        <a:rPr lang="cs-CZ" sz="1600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Sociálnější</a:t>
                      </a:r>
                      <a:r>
                        <a:rPr lang="cs-CZ" sz="16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Evropa – provádění evropského pilíře sociálních práv</a:t>
                      </a:r>
                      <a:endParaRPr lang="cs-CZ" sz="1600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b="1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√</a:t>
                      </a:r>
                      <a:endParaRPr lang="cs-CZ" sz="1800" b="1" kern="1200" dirty="0">
                        <a:solidFill>
                          <a:schemeClr val="tx2">
                            <a:lumMod val="50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49554657"/>
                  </a:ext>
                </a:extLst>
              </a:tr>
              <a:tr h="84394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 Evropa </a:t>
                      </a:r>
                      <a:r>
                        <a:rPr lang="cs-CZ" sz="1600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bližší občanům </a:t>
                      </a:r>
                      <a:r>
                        <a:rPr lang="cs-CZ" sz="16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– trvale udržitelný a integrovaný rozvoj všech</a:t>
                      </a:r>
                      <a:r>
                        <a:rPr lang="cs-CZ" sz="1600" baseline="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typů území</a:t>
                      </a:r>
                      <a:endParaRPr lang="cs-CZ" sz="1600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b="1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√</a:t>
                      </a:r>
                      <a:endParaRPr lang="cs-CZ" sz="1800" b="1" kern="1200" dirty="0">
                        <a:solidFill>
                          <a:schemeClr val="tx2">
                            <a:lumMod val="50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4333693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72107354"/>
      </p:ext>
    </p:extLst>
  </p:cSld>
  <p:clrMapOvr>
    <a:masterClrMapping/>
  </p:clrMapOvr>
  <p:transition spd="slow">
    <p:push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6047" y="263347"/>
            <a:ext cx="7848728" cy="924835"/>
          </a:xfrm>
        </p:spPr>
        <p:txBody>
          <a:bodyPr>
            <a:noAutofit/>
          </a:bodyPr>
          <a:lstStyle/>
          <a:p>
            <a:pPr algn="ctr"/>
            <a:r>
              <a:rPr lang="cs-CZ" sz="3200" b="1" dirty="0">
                <a:solidFill>
                  <a:srgbClr val="1D70B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Nové míry spolufinancování</a:t>
            </a:r>
          </a:p>
        </p:txBody>
      </p:sp>
      <p:sp>
        <p:nvSpPr>
          <p:cNvPr id="6" name="Zástupný symbol pro obsah 2"/>
          <p:cNvSpPr txBox="1">
            <a:spLocks/>
          </p:cNvSpPr>
          <p:nvPr/>
        </p:nvSpPr>
        <p:spPr>
          <a:xfrm>
            <a:off x="605478" y="1481117"/>
            <a:ext cx="7933043" cy="4198323"/>
          </a:xfrm>
          <a:prstGeom prst="rect">
            <a:avLst/>
          </a:prstGeom>
        </p:spPr>
        <p:txBody>
          <a:bodyPr anchor="ctr"/>
          <a:lstStyle>
            <a:lvl1pPr marL="461063" indent="-461063" algn="l" defTabSz="122950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8971" indent="-384219" algn="l" defTabSz="1229502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36878" indent="-307376" algn="l" defTabSz="122950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51629" indent="-307376" algn="l" defTabSz="1229502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66380" indent="-307376" algn="l" defTabSz="122950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81131" indent="-307376" algn="l" defTabSz="122950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95882" indent="-307376" algn="l" defTabSz="122950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10633" indent="-307376" algn="l" defTabSz="122950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25385" indent="-307376" algn="l" defTabSz="122950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14650" lvl="1" indent="-274865" defTabSz="879569">
              <a:spcBef>
                <a:spcPts val="429"/>
              </a:spcBef>
            </a:pPr>
            <a:endParaRPr lang="cs-CZ" sz="1800" dirty="0">
              <a:solidFill>
                <a:srgbClr val="26262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Tabulk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5972863"/>
              </p:ext>
            </p:extLst>
          </p:nvPr>
        </p:nvGraphicFramePr>
        <p:xfrm>
          <a:off x="804183" y="1298748"/>
          <a:ext cx="7535635" cy="4592098"/>
        </p:xfrm>
        <a:graphic>
          <a:graphicData uri="http://schemas.openxmlformats.org/drawingml/2006/table">
            <a:tbl>
              <a:tblPr firstRow="1" firstCol="1" bandRow="1">
                <a:tableStyleId>{FABFCF23-3B69-468F-B69F-88F6DE6A72F2}</a:tableStyleId>
              </a:tblPr>
              <a:tblGrid>
                <a:gridCol w="4517377">
                  <a:extLst>
                    <a:ext uri="{9D8B030D-6E8A-4147-A177-3AD203B41FA5}">
                      <a16:colId xmlns:a16="http://schemas.microsoft.com/office/drawing/2014/main" val="1732113649"/>
                    </a:ext>
                  </a:extLst>
                </a:gridCol>
                <a:gridCol w="1460238">
                  <a:extLst>
                    <a:ext uri="{9D8B030D-6E8A-4147-A177-3AD203B41FA5}">
                      <a16:colId xmlns:a16="http://schemas.microsoft.com/office/drawing/2014/main" val="3044555941"/>
                    </a:ext>
                  </a:extLst>
                </a:gridCol>
                <a:gridCol w="1558020">
                  <a:extLst>
                    <a:ext uri="{9D8B030D-6E8A-4147-A177-3AD203B41FA5}">
                      <a16:colId xmlns:a16="http://schemas.microsoft.com/office/drawing/2014/main" val="2746508836"/>
                    </a:ext>
                  </a:extLst>
                </a:gridCol>
              </a:tblGrid>
              <a:tr h="1174426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Kategorie regionů /</a:t>
                      </a:r>
                    </a:p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Spolufinancování EU</a:t>
                      </a:r>
                      <a:endParaRPr lang="cs-CZ" sz="16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9779" marR="39779" marT="0" marB="0" anchor="ctr"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2014 - 2020</a:t>
                      </a:r>
                      <a:endParaRPr lang="cs-CZ" sz="16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9779" marR="39779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2021 - 2027</a:t>
                      </a:r>
                      <a:endParaRPr lang="cs-CZ" sz="16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9779" marR="39779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568744598"/>
                  </a:ext>
                </a:extLst>
              </a:tr>
              <a:tr h="630511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600" b="1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Více rozvinuté regiony </a:t>
                      </a:r>
                      <a:endParaRPr lang="cs-CZ" sz="1600" b="1" kern="1200" dirty="0" smtClean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600" b="0" kern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Praha</a:t>
                      </a:r>
                      <a:endParaRPr lang="cs-CZ" sz="1600" b="0" kern="12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9779" marR="39779" marT="0" marB="0"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6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50 %</a:t>
                      </a:r>
                      <a:endParaRPr lang="cs-CZ" sz="16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9779" marR="39779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6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40 %</a:t>
                      </a:r>
                      <a:endParaRPr lang="cs-CZ" sz="1600" b="1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9779" marR="39779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953591275"/>
                  </a:ext>
                </a:extLst>
              </a:tr>
              <a:tr h="1148024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600" b="1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Přechodové regiony (nové</a:t>
                      </a:r>
                      <a:r>
                        <a:rPr lang="cs-CZ" sz="1600" b="1" kern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</a:p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600" b="0" kern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Střední </a:t>
                      </a:r>
                      <a:r>
                        <a:rPr lang="cs-CZ" sz="1600" b="0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Čechy – Středočeský kraj</a:t>
                      </a:r>
                    </a:p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600" b="0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Jihozápad – Plzeňský, Jihočeský kraj</a:t>
                      </a:r>
                    </a:p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600" b="0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Jihovýchod – Jihomoravský</a:t>
                      </a:r>
                      <a:r>
                        <a:rPr lang="cs-CZ" sz="1600" b="0" kern="1200" baseline="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kraj, Kraj Vysočina</a:t>
                      </a:r>
                      <a:endParaRPr lang="cs-CZ" sz="1600" b="0" kern="12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9779" marR="39779" marT="0" marB="0"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600" b="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85 </a:t>
                      </a:r>
                      <a:r>
                        <a:rPr lang="pt-BR" sz="1600" b="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  <a:endParaRPr lang="cs-CZ" sz="1600" b="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9779" marR="39779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R="0" algn="ctr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cs-CZ" sz="1600" b="1" i="0" u="none" strike="noStrike" cap="non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Arial"/>
                        </a:rPr>
                        <a:t>70 %</a:t>
                      </a:r>
                    </a:p>
                    <a:p>
                      <a:pPr marR="0" algn="ctr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cs-CZ" sz="1600" b="0" i="0" u="none" strike="noStrike" cap="non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Arial"/>
                        </a:rPr>
                        <a:t>(původní návrh EK 55 %)</a:t>
                      </a:r>
                    </a:p>
                  </a:txBody>
                  <a:tcPr marL="39779" marR="39779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002263031"/>
                  </a:ext>
                </a:extLst>
              </a:tr>
              <a:tr h="1639137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600" b="1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Méně rozvinuté </a:t>
                      </a:r>
                      <a:r>
                        <a:rPr lang="cs-CZ" sz="1600" b="1" kern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regiony</a:t>
                      </a:r>
                    </a:p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600" b="0" kern="120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Severozápad </a:t>
                      </a:r>
                      <a:r>
                        <a:rPr lang="cs-CZ" sz="1600" b="0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– Ústecký a Karlovarský</a:t>
                      </a:r>
                      <a:r>
                        <a:rPr lang="cs-CZ" sz="1600" b="0" kern="1200" baseline="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kraj</a:t>
                      </a:r>
                      <a:endParaRPr lang="cs-CZ" sz="1600" b="0" kern="12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600" b="0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Severovýchod – Pardubický,  </a:t>
                      </a:r>
                      <a:r>
                        <a:rPr lang="cs-CZ" sz="1600" b="0" kern="1200" baseline="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Liberecký a </a:t>
                      </a:r>
                      <a:r>
                        <a:rPr lang="cs-CZ" sz="1600" b="0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Královéhradecký</a:t>
                      </a:r>
                      <a:r>
                        <a:rPr lang="cs-CZ" sz="1600" b="0" kern="1200" baseline="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kraj</a:t>
                      </a:r>
                      <a:r>
                        <a:rPr lang="cs-CZ" sz="1600" b="0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/>
                      </a:r>
                      <a:br>
                        <a:rPr lang="cs-CZ" sz="1600" b="0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cs-CZ" sz="1600" b="1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Moravskoslezsko – Moravskoslezský kraj</a:t>
                      </a:r>
                    </a:p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600" b="0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Střední Morava – Olomoucký a Zlínský kraj</a:t>
                      </a:r>
                      <a:endParaRPr lang="cs-CZ" sz="1600" b="0" kern="12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9779" marR="39779" marT="0" marB="0"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cs-CZ" sz="16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85 % </a:t>
                      </a:r>
                    </a:p>
                  </a:txBody>
                  <a:tcPr marL="39779" marR="39779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R="0" algn="ctr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cs-CZ" sz="1600" b="1" i="0" u="none" strike="noStrike" cap="non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Arial"/>
                        </a:rPr>
                        <a:t>85 % </a:t>
                      </a:r>
                    </a:p>
                    <a:p>
                      <a:pPr marR="0" algn="ctr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cs-CZ" sz="1600" b="0" i="0" u="none" strike="noStrike" cap="non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Arial"/>
                        </a:rPr>
                        <a:t>(původní návrh EK 70 %)</a:t>
                      </a:r>
                    </a:p>
                  </a:txBody>
                  <a:tcPr marL="39779" marR="39779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51153667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84672850"/>
      </p:ext>
    </p:extLst>
  </p:cSld>
  <p:clrMapOvr>
    <a:masterClrMapping/>
  </p:clrMapOvr>
  <p:transition spd="slow">
    <p:push/>
  </p:transition>
</p:sld>
</file>

<file path=ppt/theme/theme1.xml><?xml version="1.0" encoding="utf-8"?>
<a:theme xmlns:a="http://schemas.openxmlformats.org/drawingml/2006/main" name="Motiv1">
  <a:themeElements>
    <a:clrScheme name="Motiv 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otiv1" id="{EC69BA5B-1698-428E-A18F-7AF7B46584E1}" vid="{47076DAF-E50A-417E-BD01-38E541662260}"/>
    </a:ext>
  </a:extLst>
</a:theme>
</file>

<file path=ppt/theme/theme2.xml><?xml version="1.0" encoding="utf-8"?>
<a:theme xmlns:a="http://schemas.openxmlformats.org/drawingml/2006/main" name="Motiv Office">
  <a:themeElements>
    <a:clrScheme name="Motiv 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Motiv Office">
  <a:themeElements>
    <a:clrScheme name="Motiv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iv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Motiv1</Template>
  <TotalTime>3012</TotalTime>
  <Words>4030</Words>
  <Application>Microsoft Office PowerPoint</Application>
  <PresentationFormat>Předvádění na obrazovce (4:3)</PresentationFormat>
  <Paragraphs>584</Paragraphs>
  <Slides>78</Slides>
  <Notes>21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3</vt:i4>
      </vt:variant>
      <vt:variant>
        <vt:lpstr>Nadpisy snímků</vt:lpstr>
      </vt:variant>
      <vt:variant>
        <vt:i4>78</vt:i4>
      </vt:variant>
    </vt:vector>
  </HeadingPairs>
  <TitlesOfParts>
    <vt:vector size="85" baseType="lpstr">
      <vt:lpstr>Arial</vt:lpstr>
      <vt:lpstr>Calibri</vt:lpstr>
      <vt:lpstr>Calibri Light</vt:lpstr>
      <vt:lpstr>Wingdings</vt:lpstr>
      <vt:lpstr>Motiv1</vt:lpstr>
      <vt:lpstr>Motiv Office</vt:lpstr>
      <vt:lpstr>1_Motiv Office</vt:lpstr>
      <vt:lpstr>Představení návrhu  IROP 2021 - 2027</vt:lpstr>
      <vt:lpstr>Program roadshow IROP</vt:lpstr>
      <vt:lpstr>  Zahájení konference – úvodní slovo   Rostislav Mazal ředitel Řídicího orgánu IROP, MMR</vt:lpstr>
      <vt:lpstr> Změny v novém programovém období  2021 - 2027   Rostislav Mazal ředitel Řídicího orgánu IROP, MMR</vt:lpstr>
      <vt:lpstr>   Legislativa pro období 2021 - 2027</vt:lpstr>
      <vt:lpstr>   Další významné fondy ovlivňující přípravu  IROP 2021 - 2027</vt:lpstr>
      <vt:lpstr>Klíčové změny pro období 2021+</vt:lpstr>
      <vt:lpstr>Cíle politiky</vt:lpstr>
      <vt:lpstr>Nové míry spolufinancování</vt:lpstr>
      <vt:lpstr>Tematická koncentrace v Evropském fondu pro regionální rozvoj </vt:lpstr>
      <vt:lpstr>Příprava programů po roce 2020 na národní úrovni </vt:lpstr>
      <vt:lpstr>Architektura období 2021+ </vt:lpstr>
      <vt:lpstr>Obce jako příjemci podpory v IROP</vt:lpstr>
      <vt:lpstr>Podpora IROP v krajích</vt:lpstr>
      <vt:lpstr>Již zrealizováno v Moravskoslezském kraji  z IROP</vt:lpstr>
      <vt:lpstr>Již zrealizováno v Moravskoslezském kraji  z IROP</vt:lpstr>
      <vt:lpstr>Prezentace aplikace PowerPoint</vt:lpstr>
      <vt:lpstr>Prezentace aplikace PowerPoint</vt:lpstr>
      <vt:lpstr>Prezentace aplikace PowerPoint</vt:lpstr>
      <vt:lpstr>Prezentace aplikace PowerPoint</vt:lpstr>
      <vt:lpstr>Představení návrhu IROP 2021 - 2027   Martina Fišerová Řídicí orgán IROP, MMR</vt:lpstr>
      <vt:lpstr>Prezentace aplikace PowerPoint</vt:lpstr>
      <vt:lpstr>Prezentace aplikace PowerPoint</vt:lpstr>
      <vt:lpstr>Specifický cíl  1.1  eGovernment a kybernetická bezpečnost</vt:lpstr>
      <vt:lpstr>Specifický cíl 1.1  eGovernment a kybernetická bezpečnost  </vt:lpstr>
      <vt:lpstr>Specifický cíl 1.1  eGovernment a kybernetická bezpečnost  </vt:lpstr>
      <vt:lpstr>Specifický cíl 1.1  eGovernment a kybernetická bezpečnost  </vt:lpstr>
      <vt:lpstr>Specifický cíl 1.1  eGovernment a kybernetická bezpečnost Klíčové parametry </vt:lpstr>
      <vt:lpstr>Specifický cíl 2.1  Čistá a aktivní mobilita</vt:lpstr>
      <vt:lpstr>Specifický cíl 2.1  Čistá a aktivní mobilita </vt:lpstr>
      <vt:lpstr>Specifický cíl 2.1  Čistá a aktivní mobilita Klíčové parametry </vt:lpstr>
      <vt:lpstr>Příklad: Cyklostezka Čelákovice – Lázeň Toušeň  </vt:lpstr>
      <vt:lpstr>Příklad: Platební terminály v MHD Havířov </vt:lpstr>
      <vt:lpstr>Specifický cíl 2.2  Revitalizace měst a obcí</vt:lpstr>
      <vt:lpstr>Specifický cíl 2.2  Revitalizace měst a obcí </vt:lpstr>
      <vt:lpstr>Prezentace aplikace PowerPoint</vt:lpstr>
      <vt:lpstr>Voda ve městě…</vt:lpstr>
      <vt:lpstr>SMART &amp; GREEN prvky</vt:lpstr>
      <vt:lpstr>Herní prvky</vt:lpstr>
      <vt:lpstr>Specifický cíl 2.2  Revitalizace měst a obcí Klíčové parametry </vt:lpstr>
      <vt:lpstr>Specifický cíl 2.3  Prevence rizik, zvýšení odolnosti a ochrana obyvatelstva</vt:lpstr>
      <vt:lpstr>Specifický cíl 2.3  Prevence rizik, zvýšení odolnosti a ochrana obyvatelstva </vt:lpstr>
      <vt:lpstr>Specifický cíl 2.3  Prevence rizik, zvýšení odolnosti a ochrana obyvatelstva Klíčové parametry </vt:lpstr>
      <vt:lpstr>Příklad: Velkokapacitní požární cisterna </vt:lpstr>
      <vt:lpstr>Specifický cíl 3.1  Silnice II. třídy</vt:lpstr>
      <vt:lpstr>Specifický cíl 3.1  Silnice II. třídy  </vt:lpstr>
      <vt:lpstr>Specifický cíl 3.1  Silnice II. třídy Klíčové parametry </vt:lpstr>
      <vt:lpstr>Prezentace aplikace PowerPoint</vt:lpstr>
      <vt:lpstr>Specifický cíl 4.1  Vzdělávací infrastruktura</vt:lpstr>
      <vt:lpstr>Specifický cíl 4.1  Vzdělávací infrastruktura </vt:lpstr>
      <vt:lpstr>Specifický cíl 4.1  Vzdělávací infrastruktura </vt:lpstr>
      <vt:lpstr>Specifický cíl 4.1  Vzdělávací infrastruktura Klíčové parametry </vt:lpstr>
      <vt:lpstr>Příklad: Novostavba MŠ Březová-Oleško</vt:lpstr>
      <vt:lpstr>Příklad: Učebny chemie na gymnáziu </vt:lpstr>
      <vt:lpstr>Specifický cíl 4.2  Sociální infrastruktura</vt:lpstr>
      <vt:lpstr>Specifický cíl 4.2   Sociální infrastruktura  </vt:lpstr>
      <vt:lpstr>Specifický cíl 4.2  Sociální infrastruktura Klíčové parametry </vt:lpstr>
      <vt:lpstr>Příklad: Denní stacionář v Bruntále </vt:lpstr>
      <vt:lpstr>Prezentace aplikace PowerPoint</vt:lpstr>
      <vt:lpstr>Specifický cíl 4.3  Infrastruktura ve zdravotnictví</vt:lpstr>
      <vt:lpstr>Specifický cíl 4.3  Infrastruktura ve zdravotnictví  </vt:lpstr>
      <vt:lpstr>Specifický cíl 4.3  Infrastruktura ve zdravotnictví  </vt:lpstr>
      <vt:lpstr>Specifický cíl 4.3  Infrastruktura ve zdravotnictví Klíčové parametry </vt:lpstr>
      <vt:lpstr>Příklad: Urgentní příjem </vt:lpstr>
      <vt:lpstr>Specifický cíl 4.4  Kulturní dědictví a cestovní ruch</vt:lpstr>
      <vt:lpstr> Specifický cíl 4.4 Kulturní dědictví a cestovní ruch  </vt:lpstr>
      <vt:lpstr>Specifický cíl 4.4 Kulturní dědictví a cestovní ruch Klíčové parametry </vt:lpstr>
      <vt:lpstr>Příklad: Revitalizace vnitřku věže památky  </vt:lpstr>
      <vt:lpstr>Příklad: Nová expozice v muzeu </vt:lpstr>
      <vt:lpstr>Příklad: Rekonstrukce městské knihovny </vt:lpstr>
      <vt:lpstr>Specifický cíl  5.1  Komunitně vedený místní rozvoj</vt:lpstr>
      <vt:lpstr> Specifický cíl 5.1 Komunitně vedený místní rozvoj </vt:lpstr>
      <vt:lpstr> Specifický cíl 5.1  Komunitně vedený místní rozvoj Klíčové parametry</vt:lpstr>
      <vt:lpstr>Návrh rozdělení alokace v IROP </vt:lpstr>
      <vt:lpstr>Prezentace aplikace PowerPoint</vt:lpstr>
      <vt:lpstr>Harmonogram přípravy IROP  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Představení návrhu  IROP 2021-2027</dc:title>
  <dc:creator>Jana Doležalová</dc:creator>
  <cp:lastModifiedBy>Fišerová Martina</cp:lastModifiedBy>
  <cp:revision>110</cp:revision>
  <cp:lastPrinted>2020-08-31T07:49:39Z</cp:lastPrinted>
  <dcterms:created xsi:type="dcterms:W3CDTF">2020-03-04T11:03:47Z</dcterms:created>
  <dcterms:modified xsi:type="dcterms:W3CDTF">2020-09-17T15:05:18Z</dcterms:modified>
</cp:coreProperties>
</file>