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89" r:id="rId2"/>
    <p:sldId id="391" r:id="rId3"/>
    <p:sldId id="401" r:id="rId4"/>
    <p:sldId id="392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15" r:id="rId19"/>
    <p:sldId id="416" r:id="rId20"/>
    <p:sldId id="417" r:id="rId21"/>
    <p:sldId id="418" r:id="rId22"/>
    <p:sldId id="419" r:id="rId23"/>
    <p:sldId id="420" r:id="rId24"/>
    <p:sldId id="421" r:id="rId25"/>
    <p:sldId id="422" r:id="rId26"/>
    <p:sldId id="423" r:id="rId27"/>
    <p:sldId id="340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5FA4E5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40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9/30/2016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Výzva č. 34 a 35  Sociální bydlení (SVL)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Výzva č. 34 a 35  Sociální bydlení (SVL)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5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dirty="0" err="1" smtClean="0"/>
              <a:t>Výzva</a:t>
            </a:r>
            <a:r>
              <a:rPr lang="en-US" dirty="0" smtClean="0"/>
              <a:t> č. 34 a 35  </a:t>
            </a:r>
            <a:r>
              <a:rPr lang="en-US" dirty="0" err="1" smtClean="0"/>
              <a:t>Sociální</a:t>
            </a:r>
            <a:r>
              <a:rPr lang="en-US" dirty="0" smtClean="0"/>
              <a:t> </a:t>
            </a:r>
            <a:r>
              <a:rPr lang="en-US" dirty="0" err="1" smtClean="0"/>
              <a:t>bydlení</a:t>
            </a:r>
            <a:r>
              <a:rPr lang="en-US" dirty="0" smtClean="0"/>
              <a:t> (SVL)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crr.cz/cs/kontakty/kontaktni-osoby-k-vyzvam/86-vyzva/" TargetMode="Externa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51" y="462223"/>
            <a:ext cx="8695748" cy="4029389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>
                <a:solidFill>
                  <a:prstClr val="white"/>
                </a:solidFill>
              </a:rPr>
              <a:t/>
            </a:r>
            <a:br>
              <a:rPr lang="cs-CZ" sz="3600" dirty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>Infrastruktura vedoucí k přechodu do škol hlavního vzdělávacího proudu a k samostatnému způsobu života (86)</a:t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3600" dirty="0" smtClean="0">
                <a:solidFill>
                  <a:prstClr val="white"/>
                </a:solidFill>
              </a:rPr>
              <a:t/>
            </a:r>
            <a:br>
              <a:rPr lang="cs-CZ" sz="3600" dirty="0" smtClean="0">
                <a:solidFill>
                  <a:prstClr val="white"/>
                </a:solidFill>
              </a:rPr>
            </a:br>
            <a:r>
              <a:rPr lang="cs-CZ" sz="2000" i="1" dirty="0" smtClean="0">
                <a:solidFill>
                  <a:prstClr val="white"/>
                </a:solidFill>
              </a:rPr>
              <a:t>průběžná výzva</a:t>
            </a: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3600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0550" y="5577840"/>
            <a:ext cx="6496050" cy="6400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20995" y="3737987"/>
            <a:ext cx="8123275" cy="1525129"/>
          </a:xfrm>
        </p:spPr>
        <p:txBody>
          <a:bodyPr>
            <a:noAutofit/>
          </a:bodyPr>
          <a:lstStyle/>
          <a:p>
            <a:pPr lvl="0"/>
            <a:endParaRPr lang="cs-CZ" sz="2400" dirty="0" smtClean="0">
              <a:solidFill>
                <a:prstClr val="white"/>
              </a:solidFill>
            </a:endParaRPr>
          </a:p>
          <a:p>
            <a:pPr lvl="0"/>
            <a:endParaRPr lang="cs-CZ" sz="3200" dirty="0" smtClean="0">
              <a:solidFill>
                <a:prstClr val="white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671182" cy="369888"/>
          </a:xfrm>
        </p:spPr>
        <p:txBody>
          <a:bodyPr>
            <a:noAutofit/>
          </a:bodyPr>
          <a:lstStyle/>
          <a:p>
            <a:r>
              <a:rPr lang="cs-C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11. 9. 2018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005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Obecná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858558"/>
              </p:ext>
            </p:extLst>
          </p:nvPr>
        </p:nvGraphicFramePr>
        <p:xfrm>
          <a:off x="1524000" y="1397000"/>
          <a:ext cx="6096000" cy="457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svým zaměřením v souladu s cíli a podporovanými aktivitami výzvy.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 souladu s podmínkami výzvy</a:t>
                      </a:r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bude mj. ověřováno, zda se nepodporuje pobytová služba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podle z č. 108/2006 Sb., o soc. službách, příp. pobytová služba podle z. č. 359/1999 Sb., o sociálně-právní ochraně dětí = např. zda se nepodporuje chráněná dílna, dům na půl cesty atp.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splňuje definici oprávněného příjemce pro příslušný specifický cíl a výzvu.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minimální a maximální hranici celkových způsobilých výdajů, pokud jsou stanoveny.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respektuje limity způsobilých výdajů, pokud jsou stanoveny.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Výsledky projektu jsou udržitelné.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nemá negativní vliv na žádnou z horizontálních priorit IROP (udržitelný rozvoj, rovné příležitosti a zákaz diskriminace, rovnost mužů a žen).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Potřebnost realizace projektu je odůvodněná.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 souladu s pravidly veřejné podpory.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Statutární zástupce žadatele je trestně bezúhonný.</a:t>
                      </a:r>
                      <a:endParaRPr lang="cs-C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7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zaměřen na školu samostatně zřízenou pro žáky se zdravotním postižením podle § 16 odstavce 9, nebo podle § 48 zákona č. 561/2004 Sb. ve znění pozdějších předpisů.</a:t>
                      </a:r>
                    </a:p>
                    <a:p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je zaměřen na školu samostatně zřízenou pro žáky se zdravotním postižením podle § 16 odstavce 9, nebo podle § 48 zákona č. 561/2004 Sb.. ve znění pozdějších předpisů.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není zaměřen na školu samostatně zřízenou pro žáky se zdravotním postižením podle § 16 odstavce 9, nebo podle § 48 zákona č. 561/2004 Sb. ve znění pozdějších předpisů.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NERELEVANTNÍ - Projekt je zaměřen na školské poradenské zařízení (ŠPZ), tedy pedagogicko-psychologickou poradnu (PPP) anebo speciálně pedagogické centrum (SPC) podle § 116 zákona č. 561/2004 Sb. ve znění pozdějších předpisů.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03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zaměřen na školské poradenské zařízení (ŠPZ), tedy pedagogicko-psychologickou poradnu (PPP) anebo speciálně pedagogické centrum (SPC) podle § 116 zákona č. 561/2004 Sb. ve znění pozdějších předpisů.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je zaměřen na školské poradenské zařízení, tedy pedagogicko-psychologickou poradnu (PPP) anebo speciálně pedagogické centrum podle § 116 zákona č. 561/2004 Sb. ve znění pozdějších předpisů.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není zaměřen na školské poradenské zařízení, tedy pedagogicko-psychologickou poradnu anebo speciálně pedagogické centrum podle § 116 zákona č. 561/2004 Sb. ve znění pozdějších předpisů.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NERELEVANTNÍ - Projekt je zaměřen na školu samostatně zřízenou pro žáky se zdravotním postižením podle § 16 odstavce 9, nebo podle § 48 zákona č. 561/2004 Sb. ve znění pozdějších předpisů.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82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1920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není realizován ve škole či školském zařízení zřízeném při zařízeních pro výkon ústavní a ochranné výchovy ani v budově diagnostického ústavu, výchovného ústavu ani dětském domově či dětském domově se školou.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není realizován ve škole či školském zařízení zřízeném při zařízeních pro výkon ústavní a ochranné výchovy. Projekt není realizován v budově diagnostického ústavu, výchovného ústavu ani domově dětí.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je realizován ve škole či školském zařízení zřízeném při zařízeních pro výkon ústavní a ochranné výchovy, nebo projekt je realizován v budově diagnostického ústavu, výchovného ústavu nebo domově dětí.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935269"/>
              </p:ext>
            </p:extLst>
          </p:nvPr>
        </p:nvGraphicFramePr>
        <p:xfrm>
          <a:off x="1524000" y="1397000"/>
          <a:ext cx="609600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je v souladu s Krajským akčním plánem vzdělávání (KAP) a je uveden v Rámci pro podporu infrastruktury, v seznamu investičních priorit KAP pro opatření vedoucí k sociální inkluzi. </a:t>
                      </a:r>
                      <a:endParaRPr lang="cs-CZ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je v souladu s Krajským akčním plánem vzdělávání (KAP) a je uveden v seznamu investičních priorit KAP pro opatření vedoucí k sociální inkluzi.  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není v souladu s Krajským akčním plánem vzdělávání (KAP) či není uveden v seznamu investičních priorit pro opatření vedoucí k sociální inkluzi.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88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088570" y="4729655"/>
            <a:ext cx="759822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zda žadatel popsal aktivizační a či tranzitní opatření dle osnovy studie proveditelnosti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zda popsal, jak budou aktivizační a tranzitní opatření probíhat po celou dobu udržitelnosti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zda popsal, jak projekt přispěje k </a:t>
            </a:r>
            <a:r>
              <a:rPr lang="cs-CZ" sz="1400" dirty="0"/>
              <a:t>z</a:t>
            </a:r>
            <a:r>
              <a:rPr lang="cs-CZ" sz="1400" dirty="0" smtClean="0"/>
              <a:t>ačleňování žáků do škol hl. </a:t>
            </a:r>
            <a:r>
              <a:rPr lang="cs-CZ" sz="1400" dirty="0" err="1" smtClean="0"/>
              <a:t>vzd</a:t>
            </a:r>
            <a:r>
              <a:rPr lang="cs-CZ" sz="1400" dirty="0" smtClean="0"/>
              <a:t>. proudu a jejich přípravě na nezávislý způsob života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+ podmínky pro realizaci „Tréninkového bytu“; „Tréninkového pracoviště (dílny pro ergoterapii) pro tranzitní program</a:t>
            </a:r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Podpořená infrastruktura bude sloužit ve výuce či poradenství k aktivizačním či tranzitním opatřením vedoucím ke zvýšení kvality vzdělávání dětí a žáků se speciálními vzdělávacími potřebami s cílem umožnit přestup do běžných škol hlavního vzdělávacího proudu, přípravu na nezávislý způsob života a zapojení do společnosti.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Podpořená infrastruktura bude sloužit ve výuce či poradenství k aktivizačním či tranzitním opatřením vedoucím ke zvýšení kvality vzdělávání dětí a žáků se speciálními vzdělávacími potřebami, čímž bude umožněn přestup do běžných škol hlavního vzdělávacího proudu, příprava na nezávislý způsob života a zapojení do společnosti.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Podpořená infrastruktura nebude sloužit ve výuce či poradenství k aktivizačním či tranzitním opatřením vedoucím ke zvýšení kvality vzdělávání dětí a žáků se speciálními vzdělávacími potřebami, čímž nebude umožněn přestup do běžných škol hlavního vzdělávacího proudu, příprava na nezávislý způsob života a zapojení do společnosti.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81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201782" y="4729655"/>
            <a:ext cx="7485017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bude ověřováno, zda žadatel popsal kritéria pro příjem do školy/školského zařízení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bude ověřováno, zda žadatel popsal nediskriminační přístup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Kritéria pro využití výstupů projektu nejsou diskriminační pro žádnou skupinu uchazečů.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Kritéria pro využití výstupů projektu nejsou diskriminační pro žádnou skupinu uchazečů. 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Kritéria pro využití výstupů projektu jsou diskriminační pro určitou skupinu uchazečů.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3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53779"/>
              </p:ext>
            </p:extLst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není zaměřen na výstavbu (vznik) nové školy či školského zařízení.</a:t>
                      </a:r>
                      <a:endParaRPr lang="cs-CZ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není zaměřen na výstavbu (vznik) nové školy či školského zařízení.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je zaměřen na výstavbu (vznik) nové školy či školského zařízení.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55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018902" y="4729655"/>
            <a:ext cx="7667897" cy="156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r>
              <a:rPr lang="cs-CZ" dirty="0" err="1" smtClean="0"/>
              <a:t>schodolez</a:t>
            </a:r>
            <a:r>
              <a:rPr lang="cs-CZ" dirty="0" smtClean="0"/>
              <a:t> vs. bezbariérovost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ano, lze ale z vlastník zdrojů / NZV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Indikátor 5 00 01 nastavit v těchto případech jako max. </a:t>
            </a:r>
            <a:r>
              <a:rPr lang="cs-CZ" dirty="0" err="1" smtClean="0"/>
              <a:t>nom</a:t>
            </a:r>
            <a:r>
              <a:rPr lang="cs-CZ" dirty="0" smtClean="0"/>
              <a:t>. kapacitu podpořených učeben/pracovišť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zajistí fyzickou dostupnost anebo bezbariérovost podpořeného zařízení.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zajistí fyzickou dostupnost anebo bezbariérovost podpořeného zařízení.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nezajistí fyzickou dostupnost anebo bezbariérovost podpořeného zařízení.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NERELEVANTNÍ – Škola, školské zařízení je již bezbariérové nebo žadatel zajistí bezbariérovost z vlastních zdrojů.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83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Žadatel má zajištěnou administrativní, finanční a provozní kapacitu k realizaci a udržitelnosti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Žadatel má zajištěnou administrativní, finanční a provozní kapacitu k realizaci a udržitelnosti projektu.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Žadatel nemá zajištěnou administrativní, finanční a provozní kapacitu k realizaci a udržitelnosti projektu.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4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Poskytuje konzultační servis k vyhlášené výzvě</a:t>
            </a:r>
          </a:p>
          <a:p>
            <a:pPr marL="1162051" lvl="3" indent="-342900">
              <a:buFont typeface="Wingdings" panose="05000000000000000000" pitchFamily="2" charset="2"/>
              <a:buChar char="§"/>
            </a:pPr>
            <a:r>
              <a:rPr lang="cs-CZ" sz="2000" dirty="0"/>
              <a:t>tým </a:t>
            </a:r>
            <a:r>
              <a:rPr lang="cs-CZ" sz="2000" dirty="0" smtClean="0"/>
              <a:t>specialistů pro oblast vzdělávání v každém kraji: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www.crr.cz/cs/kontakty/kontaktni-osoby-k-vyzvam/86-vyzva/</a:t>
            </a:r>
            <a:r>
              <a:rPr lang="cs-CZ" sz="2000" dirty="0" smtClean="0"/>
              <a:t> = konzultujte připravované projektové záměry</a:t>
            </a:r>
          </a:p>
          <a:p>
            <a:pPr marL="819151" lvl="3" indent="0">
              <a:buNone/>
            </a:pP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Provádí hodnocení výzvy</a:t>
            </a:r>
          </a:p>
          <a:p>
            <a:pPr marL="444500" lvl="2" indent="0">
              <a:buNone/>
            </a:pPr>
            <a:endParaRPr lang="cs-CZ" sz="2000" dirty="0" smtClean="0"/>
          </a:p>
          <a:p>
            <a:pPr marL="787400" lvl="2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Administruje projekty v realizaci i ve fázi udržitelnosti</a:t>
            </a:r>
          </a:p>
          <a:p>
            <a:pPr marL="1243013" lvl="3" indent="-342900">
              <a:buFont typeface="Wingdings" panose="05000000000000000000" pitchFamily="2" charset="2"/>
              <a:buChar char="§"/>
            </a:pPr>
            <a:r>
              <a:rPr lang="cs-CZ" sz="2000" dirty="0" smtClean="0"/>
              <a:t>každému projektu je přidělen manažer projektu </a:t>
            </a:r>
            <a:endParaRPr lang="cs-CZ" sz="2000" dirty="0"/>
          </a:p>
          <a:p>
            <a:pPr marL="1243013" lvl="3" indent="-342900"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Centrum pro regionální rozvoj ČR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681849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4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Harmonogram realizace projektu je reálný a proveditelný.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Navrhovaný harmonogram projektu je reálný a proveditelný. 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Navrhovaný harmonogram projektu není reálný nebo proveditelný.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18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Výdaje na hlavní aktivity v rozpočtu projektu odpovídají tržním cenám.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Výdaje na hlavní aktivity v rozpočtu projektu odpovídají tržním cenám.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Výdaje na hlavní aktivity v rozpočtu projektu neodpovídají tržním cenám.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5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773114" y="4729655"/>
            <a:ext cx="7913686" cy="156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Pokud bude bezbariérovost zajištěna </a:t>
            </a:r>
            <a:r>
              <a:rPr lang="cs-CZ" dirty="0" err="1" smtClean="0"/>
              <a:t>schodolezem</a:t>
            </a:r>
            <a:r>
              <a:rPr lang="cs-CZ" dirty="0" smtClean="0"/>
              <a:t>, bude indikátor 5 00 01 vždy pouze jako max. nominální kapacita projektem dotčených učeben/pracovišť, nikoliv bezbariérovost celé školy/školského zařízení, resp. budovy (</a:t>
            </a:r>
            <a:r>
              <a:rPr lang="cs-CZ" dirty="0" err="1" smtClean="0"/>
              <a:t>schodolez</a:t>
            </a:r>
            <a:r>
              <a:rPr lang="cs-CZ" dirty="0" smtClean="0"/>
              <a:t> = NZV)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Cílové hodnoty indikátorů odpovídají cílům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Cílové hodnoty indikátorů odpovídají cílům projektu.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Cílové hodnoty indikátorů neodpovídají cílům projektu.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5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58240" y="4729655"/>
            <a:ext cx="752856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viz příloha č. 8 Specifických pravidel „Přehled výdajů dle vyhlášky č. 27/2016 Sb</a:t>
            </a:r>
            <a:r>
              <a:rPr lang="cs-CZ" dirty="0" smtClean="0"/>
              <a:t>. </a:t>
            </a:r>
            <a:r>
              <a:rPr lang="cs-CZ" sz="1200" dirty="0" smtClean="0"/>
              <a:t>(</a:t>
            </a:r>
            <a:r>
              <a:rPr lang="cs-CZ" sz="1200" i="1" dirty="0" smtClean="0"/>
              <a:t>o </a:t>
            </a:r>
            <a:r>
              <a:rPr lang="cs-CZ" sz="1200" i="1" dirty="0" err="1" smtClean="0"/>
              <a:t>vzděl</a:t>
            </a:r>
            <a:r>
              <a:rPr lang="cs-CZ" sz="1200" i="1" dirty="0" smtClean="0"/>
              <a:t>. žáků se speciálními </a:t>
            </a:r>
            <a:r>
              <a:rPr lang="cs-CZ" sz="1200" i="1" dirty="0" err="1" smtClean="0"/>
              <a:t>vzděl</a:t>
            </a:r>
            <a:r>
              <a:rPr lang="cs-CZ" sz="1200" i="1" dirty="0" smtClean="0"/>
              <a:t>. potřebami a žáků nadaných)</a:t>
            </a:r>
            <a:endParaRPr lang="cs-CZ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žadatel musí ve studii proveditelnosti (v souladu s osnovou) explicitně uvést, že žádné takové vybavení nepořizuje – pokud bude plynout z dokladů prokazujících stanovení cen do rozpočtu projektu – bude vyzván k odstranění v rámci </a:t>
            </a:r>
            <a:r>
              <a:rPr lang="cs-CZ" sz="1600" dirty="0" err="1" smtClean="0"/>
              <a:t>FNaP</a:t>
            </a:r>
            <a:endParaRPr lang="cs-CZ" sz="1600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822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nebude financovat aktivity, na které je finanční nárok ze zákona. 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– Projekt nefinancuje aktivity, na které je finanční nárok ze zákona.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– Projekt financuje aktivity, na které je finanční nárok ze zákona.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56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Minimálně 85 % způsobilých výdajů projektu je zaměřeno na hlavní aktivity projektu.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– Z rozpočtu projektu je zřejmé, že minimálně 85 % způsobilých výdajů je zaměřeno na hlavní aktivity projektu.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– Z rozpočtu není zřejmé, že minimálně 85 % způsobilých výdajů je zaměřeno na hlavní aktivity projektu. 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1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2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200" dirty="0" smtClean="0"/>
          </a:p>
          <a:p>
            <a:pPr marL="363538" lvl="2" indent="0">
              <a:buNone/>
            </a:pPr>
            <a:endParaRPr lang="cs-CZ" sz="12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92537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Specifická kritéria přijatelnosti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sz="1600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2" name="Tabulka 11"/>
          <p:cNvGraphicFramePr>
            <a:graphicFrameLocks noGrp="1"/>
          </p:cNvGraphicFramePr>
          <p:nvPr>
            <p:extLst/>
          </p:nvPr>
        </p:nvGraphicFramePr>
        <p:xfrm>
          <a:off x="1524000" y="1397000"/>
          <a:ext cx="6096000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V hodnocení </a:t>
                      </a:r>
                      <a:r>
                        <a:rPr lang="cs-CZ" sz="12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eCBA</a:t>
                      </a:r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/finanční analýze projekt dosáhne minimálně stanovené hodnoty ukazatelů.</a:t>
                      </a:r>
                      <a:endParaRPr lang="cs-CZ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ANO - Projekt dosáhl min. hodnoty ukazatelů. 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- Projekt nedosáhl min. hodnoty ukazatelů. </a:t>
                      </a:r>
                    </a:p>
                    <a:p>
                      <a:r>
                        <a:rPr lang="cs-CZ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NERELEVANTNÍ – Nemusí se provádět.</a:t>
                      </a:r>
                      <a:endParaRPr lang="cs-CZ" sz="12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75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/>
          </a:p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Ex-ante analýza rizik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1236617" y="1306874"/>
            <a:ext cx="7497912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ověřuje rizika v realizovatelnosti projektu včetně rizika nezpůsobilých výdajů, dvojího financování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NZV u stavebních prací pouze max. na úrovni stavebních objektů, nikoliv jednotlivých položek stavebního rozpočtu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dirty="0" smtClean="0"/>
              <a:t>projekty s vysokým rizikem – zahájena ex-ante kontrola</a:t>
            </a:r>
          </a:p>
          <a:p>
            <a:pPr lvl="2" algn="just">
              <a:spcBef>
                <a:spcPts val="600"/>
              </a:spcBef>
              <a:defRPr/>
            </a:pPr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87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786384"/>
            <a:ext cx="7838640" cy="1572768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D</a:t>
            </a:r>
            <a:r>
              <a:rPr lang="cs-CZ" sz="4000" dirty="0" smtClean="0"/>
              <a:t>ěkuji vám za pozornost</a:t>
            </a:r>
            <a:br>
              <a:rPr lang="cs-CZ" sz="4000" dirty="0" smtClean="0"/>
            </a:b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96822" y="6356348"/>
            <a:ext cx="5292349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Obdélník 5"/>
          <p:cNvSpPr/>
          <p:nvPr/>
        </p:nvSpPr>
        <p:spPr>
          <a:xfrm>
            <a:off x="1136339" y="2359151"/>
            <a:ext cx="57033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</a:rPr>
              <a:t>Darina Škodová</a:t>
            </a:r>
          </a:p>
          <a:p>
            <a:endParaRPr lang="cs-CZ" sz="2400" b="1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specialista pro </a:t>
            </a:r>
            <a:r>
              <a:rPr lang="cs-CZ" sz="1600" dirty="0" smtClean="0">
                <a:solidFill>
                  <a:schemeClr val="bg1"/>
                </a:solidFill>
              </a:rPr>
              <a:t>SC 2.4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Územní odbor IROP pro Jihomoravský kraj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Oddělení hodnocení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Centrum pro regionální rozvoj České republiky</a:t>
            </a:r>
          </a:p>
          <a:p>
            <a:r>
              <a:rPr lang="cs-CZ" sz="1600" dirty="0" smtClean="0">
                <a:solidFill>
                  <a:schemeClr val="bg1"/>
                </a:solidFill>
              </a:rPr>
              <a:t>Mariánské náměstí 617/1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 smtClean="0">
                <a:solidFill>
                  <a:schemeClr val="bg1"/>
                </a:solidFill>
              </a:rPr>
              <a:t>617 00 Brno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tel.: </a:t>
            </a:r>
            <a:r>
              <a:rPr lang="cs-CZ" sz="1600" dirty="0" smtClean="0">
                <a:solidFill>
                  <a:schemeClr val="bg1"/>
                </a:solidFill>
              </a:rPr>
              <a:t>+420 518 770 232</a:t>
            </a:r>
            <a:endParaRPr lang="cs-CZ" sz="1600" dirty="0">
              <a:solidFill>
                <a:schemeClr val="bg1"/>
              </a:solidFill>
            </a:endParaRPr>
          </a:p>
          <a:p>
            <a:r>
              <a:rPr lang="cs-CZ" sz="1600" dirty="0">
                <a:solidFill>
                  <a:schemeClr val="bg1"/>
                </a:solidFill>
              </a:rPr>
              <a:t>e-mail: </a:t>
            </a:r>
            <a:r>
              <a:rPr lang="cs-CZ" sz="1600" dirty="0" smtClean="0">
                <a:solidFill>
                  <a:schemeClr val="bg1"/>
                </a:solidFill>
              </a:rPr>
              <a:t> darina.skodova@crr.cz</a:t>
            </a:r>
            <a:endParaRPr lang="cs-CZ" sz="1600" dirty="0">
              <a:solidFill>
                <a:schemeClr val="bg1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8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1</a:t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>
                <a:latin typeface="+mn-lt"/>
                <a:ea typeface="+mn-ea"/>
                <a:cs typeface="+mn-cs"/>
              </a:rPr>
              <a:t/>
            </a:r>
            <a:br>
              <a:rPr lang="cs-CZ" dirty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dirty="0" smtClean="0">
                <a:latin typeface="+mn-lt"/>
                <a:ea typeface="+mn-ea"/>
                <a:cs typeface="+mn-cs"/>
              </a:rPr>
              <a:t/>
            </a:r>
            <a:br>
              <a:rPr lang="cs-CZ" dirty="0" smtClean="0">
                <a:latin typeface="+mn-lt"/>
                <a:ea typeface="+mn-ea"/>
                <a:cs typeface="+mn-cs"/>
              </a:rPr>
            </a:br>
            <a:r>
              <a:rPr lang="cs-CZ" sz="6700" dirty="0" smtClean="0">
                <a:latin typeface="+mn-lt"/>
                <a:ea typeface="+mn-ea"/>
                <a:cs typeface="+mn-cs"/>
              </a:rPr>
              <a:t>Hodnocení a výběr projektů</a:t>
            </a:r>
            <a:br>
              <a:rPr lang="cs-CZ" sz="6700" dirty="0" smtClean="0">
                <a:latin typeface="+mn-lt"/>
                <a:ea typeface="+mn-ea"/>
                <a:cs typeface="+mn-cs"/>
              </a:rPr>
            </a:br>
            <a:endParaRPr lang="cs-CZ" sz="6700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90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Hodnocení a výběr projektů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  <a:defRPr/>
            </a:pPr>
            <a:endParaRPr lang="cs-CZ" sz="2000" dirty="0" smtClean="0"/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probíhá průběžně dle data a času registrace žádosti o podporu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skládá se ze dvou částí: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kontrola přijatelnosti a formálních náležitostí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/>
              <a:t>ex-ante analýza rizik (popř. ex-ante kontrola)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86. výzva obsahuje: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3 formální kritéria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10 obecných kritérií přijatelnosti (průřezová IROP)</a:t>
            </a:r>
          </a:p>
          <a:p>
            <a:pPr marL="2628900" lvl="5" indent="-3429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15 specifických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kr.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 přijatelnosti (věcná podstata </a:t>
            </a:r>
            <a:r>
              <a:rPr lang="cs-CZ" sz="2000" dirty="0" err="1" smtClean="0">
                <a:solidFill>
                  <a:schemeClr val="bg1">
                    <a:lumMod val="65000"/>
                  </a:schemeClr>
                </a:solidFill>
              </a:rPr>
              <a:t>proj</a:t>
            </a:r>
            <a:r>
              <a:rPr lang="cs-CZ" sz="2000" dirty="0" smtClean="0">
                <a:solidFill>
                  <a:schemeClr val="bg1">
                    <a:lumMod val="65000"/>
                  </a:schemeClr>
                </a:solidFill>
              </a:rPr>
              <a:t>.)</a:t>
            </a:r>
          </a:p>
          <a:p>
            <a:pPr marL="800100" lvl="1" indent="-342900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kritéria nenapravitelná + napravitelná, dvě výzvy k doplnění (5 PD+)</a:t>
            </a:r>
            <a:endParaRPr lang="cs-CZ" sz="2000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016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228497"/>
            <a:ext cx="8003232" cy="1928581"/>
          </a:xfrm>
        </p:spPr>
        <p:txBody>
          <a:bodyPr>
            <a:noAutofit/>
          </a:bodyPr>
          <a:lstStyle/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706438" lvl="2" indent="-342900">
              <a:buFont typeface="+mj-lt"/>
              <a:buAutoNum type="alphaLcParenR"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Kritéria formálních náležitostí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spcBef>
                <a:spcPts val="600"/>
              </a:spcBef>
              <a:defRPr/>
            </a:pPr>
            <a:endParaRPr lang="cs-CZ" dirty="0" smtClean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375036"/>
              </p:ext>
            </p:extLst>
          </p:nvPr>
        </p:nvGraphicFramePr>
        <p:xfrm>
          <a:off x="1524000" y="1397000"/>
          <a:ext cx="609600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podána v předepsané formě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délka etap, harmonogram, klíčové aktivity, soulad příloh…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Žádost o podporu je podepsána oprávněným zástupcem žadatele</a:t>
                      </a:r>
                    </a:p>
                    <a:p>
                      <a:r>
                        <a:rPr lang="cs-CZ" sz="1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cs-CZ" sz="1400" kern="1200" baseline="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statutár, nebo na základě plné moci/usnesení z jednání zastupitelstva/rady</a:t>
                      </a:r>
                      <a:endParaRPr lang="cs-CZ" sz="1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Jsou doloženy všechny povinné přílohy a obsahově splňují náležitosti, požadované v dokumentaci k výzvě. </a:t>
                      </a:r>
                      <a:endParaRPr lang="cs-CZ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Plná moc </a:t>
            </a:r>
            <a:r>
              <a:rPr lang="cs-CZ" sz="2000" dirty="0" smtClean="0"/>
              <a:t>– vzor: příloha č. 11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Zadávací a výběrová řízení </a:t>
            </a:r>
            <a:r>
              <a:rPr lang="cs-CZ" sz="2000" dirty="0" smtClean="0"/>
              <a:t>– pouze uzavřená smlouva na plnění zakázky, je-li relevantní. Postup pro práci s modulem </a:t>
            </a:r>
            <a:r>
              <a:rPr lang="cs-CZ" sz="2000" i="1" dirty="0" smtClean="0"/>
              <a:t>Veřejné zakázky</a:t>
            </a:r>
            <a:r>
              <a:rPr lang="cs-CZ" sz="2000" dirty="0" smtClean="0"/>
              <a:t> – příloha č. 35 Obecných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Právní subjektivita </a:t>
            </a:r>
            <a:r>
              <a:rPr lang="cs-CZ" sz="2000" dirty="0" smtClean="0"/>
              <a:t>– </a:t>
            </a:r>
            <a:r>
              <a:rPr lang="cs-CZ" sz="2000" dirty="0"/>
              <a:t>d</a:t>
            </a:r>
            <a:r>
              <a:rPr lang="cs-CZ" sz="2000" dirty="0" smtClean="0"/>
              <a:t>le typu žadatele – nedokládají: kraje a jimi </a:t>
            </a:r>
            <a:r>
              <a:rPr lang="cs-CZ" sz="2000" dirty="0" err="1" smtClean="0"/>
              <a:t>zřiz</a:t>
            </a:r>
            <a:r>
              <a:rPr lang="cs-CZ" sz="2000" dirty="0" smtClean="0"/>
              <a:t>. organizace, obce a jimi </a:t>
            </a:r>
            <a:r>
              <a:rPr lang="cs-CZ" sz="2000" dirty="0" err="1" smtClean="0"/>
              <a:t>zřiz</a:t>
            </a:r>
            <a:r>
              <a:rPr lang="cs-CZ" sz="2000" dirty="0" smtClean="0"/>
              <a:t>. organizace, OSS, PO OSS; NNO doloží zakladatelskou smlouvu, </a:t>
            </a:r>
            <a:r>
              <a:rPr lang="cs-CZ" sz="2000" dirty="0" err="1" smtClean="0"/>
              <a:t>zakl</a:t>
            </a:r>
            <a:r>
              <a:rPr lang="cs-CZ" sz="2000" dirty="0" smtClean="0"/>
              <a:t>. či </a:t>
            </a:r>
            <a:r>
              <a:rPr lang="cs-CZ" sz="2000" dirty="0" err="1" smtClean="0"/>
              <a:t>zřiz</a:t>
            </a:r>
            <a:r>
              <a:rPr lang="cs-CZ" sz="2000" dirty="0" smtClean="0"/>
              <a:t>. listinu nebo jiný dokument o založení, stanovy organizace, jsou-li vytvořeny; soukromoprávní subjekty (s.r.o. atp.) doloží výpis z OR nebo z ŽR (živnost č. 72).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Studie proveditelnosti </a:t>
            </a:r>
            <a:r>
              <a:rPr lang="cs-CZ" sz="2000" dirty="0" smtClean="0"/>
              <a:t>– dle přílohy č. 3 Specifických pravidel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b="1" dirty="0" smtClean="0"/>
              <a:t>Právní vztah k majetku </a:t>
            </a:r>
            <a:r>
              <a:rPr lang="cs-CZ" sz="2000" dirty="0" smtClean="0"/>
              <a:t>(výpis z KN, nájemní SML, SML o výpůjčce, SML o právu stavby, SML o SML budoucí kupní či jiný právní úkon)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  <a:defRPr/>
            </a:pPr>
            <a:r>
              <a:rPr lang="cs-CZ" sz="2000" dirty="0"/>
              <a:t> </a:t>
            </a:r>
            <a:r>
              <a:rPr lang="cs-CZ" sz="2000" b="1" dirty="0" smtClean="0"/>
              <a:t>Územní rozhodnutí, nebo územní souhlas nebo veřejnoprávní smlouva nahrazující územní řízení </a:t>
            </a:r>
            <a:r>
              <a:rPr lang="cs-CZ" sz="2000" dirty="0" smtClean="0"/>
              <a:t>– pokud projekt vyžaduje, tak vždy s nabytím právní moci nejpozději ke dnu podání žádosti o podporu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90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7"/>
              <a:defRPr/>
            </a:pPr>
            <a:r>
              <a:rPr lang="cs-CZ" sz="2000" b="1" dirty="0" smtClean="0"/>
              <a:t>Žádost o st. </a:t>
            </a:r>
            <a:r>
              <a:rPr lang="cs-CZ" sz="2000" b="1" dirty="0" err="1" smtClean="0"/>
              <a:t>pov</a:t>
            </a:r>
            <a:r>
              <a:rPr lang="cs-CZ" sz="2000" b="1" dirty="0" smtClean="0"/>
              <a:t>., nebo ohlášení, případně stav. </a:t>
            </a:r>
            <a:r>
              <a:rPr lang="cs-CZ" sz="2000" b="1" dirty="0" err="1" smtClean="0"/>
              <a:t>pov</a:t>
            </a:r>
            <a:r>
              <a:rPr lang="cs-CZ" sz="2000" b="1" dirty="0" smtClean="0"/>
              <a:t>. nebo souhlas s provedením ohlášeného st. záměru nebo veřejnoprávní </a:t>
            </a:r>
            <a:r>
              <a:rPr lang="cs-CZ" sz="2000" b="1" dirty="0" err="1" smtClean="0"/>
              <a:t>sml</a:t>
            </a:r>
            <a:r>
              <a:rPr lang="cs-CZ" sz="2000" b="1" dirty="0" smtClean="0"/>
              <a:t>. nahrazující st. povolení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sz="2000" dirty="0" smtClean="0"/>
              <a:t>= je možná pouze žádost o st. povolení, ohlášení, návrh veřejnoprávní smlouvy nahrazující stavební povolení nebo oznámení stavebního záměru</a:t>
            </a:r>
          </a:p>
          <a:p>
            <a:pPr lvl="1" algn="just">
              <a:spcBef>
                <a:spcPts val="600"/>
              </a:spcBef>
              <a:defRPr/>
            </a:pPr>
            <a:r>
              <a:rPr lang="cs-CZ" sz="2000" dirty="0" smtClean="0"/>
              <a:t>= pokud ž. postupuje ve sloučeném územním a stavebním řízení, nebo zamýšlí veřejnoprávní smlouvu, </a:t>
            </a:r>
            <a:r>
              <a:rPr lang="cs-CZ" sz="2000" dirty="0" err="1" smtClean="0"/>
              <a:t>kt</a:t>
            </a:r>
            <a:r>
              <a:rPr lang="cs-CZ" sz="2000" dirty="0" smtClean="0"/>
              <a:t>. současně nahrazuje územní rozhodnutí a st. povolení = &gt; musí doložit sloučené územní </a:t>
            </a:r>
            <a:r>
              <a:rPr lang="cs-CZ" sz="2000" dirty="0" err="1" smtClean="0"/>
              <a:t>rozh</a:t>
            </a:r>
            <a:r>
              <a:rPr lang="cs-CZ" sz="2000" dirty="0" smtClean="0"/>
              <a:t>. a st. </a:t>
            </a:r>
            <a:r>
              <a:rPr lang="cs-CZ" sz="2000" dirty="0" err="1" smtClean="0"/>
              <a:t>pov</a:t>
            </a:r>
            <a:r>
              <a:rPr lang="cs-CZ" sz="2000" dirty="0" smtClean="0"/>
              <a:t>. s nabytím právní moci (nemusí být k datu podání žádosti, ale při výzvě k doplnění), nebo musí doložit účinnou veřejnoprávní smlouvu nahrazující územní rozhodnutí a st. povolení (nemusí být k datu podání žádosti, ale při výzvě k doplnění)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96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Projektová dokumentace </a:t>
            </a:r>
            <a:r>
              <a:rPr lang="cs-CZ" sz="2000" dirty="0" smtClean="0"/>
              <a:t>– v podrobnosti pro vydání st. </a:t>
            </a:r>
            <a:r>
              <a:rPr lang="cs-CZ" sz="2000" dirty="0" err="1" smtClean="0"/>
              <a:t>pov</a:t>
            </a:r>
            <a:r>
              <a:rPr lang="cs-CZ" sz="2000" dirty="0" smtClean="0"/>
              <a:t>., v podrobnosti pro ohlášení, pokud je již vypracována PD pro provedení stavby – dokládá ji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Položkový rozpočet stavby </a:t>
            </a:r>
            <a:r>
              <a:rPr lang="cs-CZ" sz="2000" dirty="0" smtClean="0"/>
              <a:t>– dle míry připravenosti projektu: buď zjednodušený rozpočet členění na stavební objekty nebo funkční celky (str. 15 Specifických pravidel), nebo stavební rozpočet, </a:t>
            </a:r>
            <a:r>
              <a:rPr lang="cs-CZ" sz="2000" dirty="0" err="1" smtClean="0"/>
              <a:t>kt</a:t>
            </a:r>
            <a:r>
              <a:rPr lang="cs-CZ" sz="2000" dirty="0" smtClean="0"/>
              <a:t>. detailem a strukturou odpovídá příslušnému stupni PD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Výpis z Rejstříku škol a školských zařízení </a:t>
            </a:r>
            <a:r>
              <a:rPr lang="cs-CZ" sz="2000" dirty="0" smtClean="0"/>
              <a:t>– za všechny školy dotčené projektem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Výpočet jiných peněžních příjmů </a:t>
            </a:r>
            <a:r>
              <a:rPr lang="cs-CZ" sz="2000" dirty="0" smtClean="0"/>
              <a:t>– předpokládá-li je v období realizace projektu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cs-CZ" sz="2000" b="1" dirty="0" smtClean="0"/>
              <a:t>Zřizovací či zakládací listina školy či ŠPZ </a:t>
            </a:r>
            <a:r>
              <a:rPr lang="cs-CZ" sz="2000" dirty="0" smtClean="0"/>
              <a:t>– s označením pasáže § 16 odst. 9, je-li relevantní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9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306874"/>
            <a:ext cx="8003232" cy="4819290"/>
          </a:xfrm>
        </p:spPr>
        <p:txBody>
          <a:bodyPr>
            <a:noAutofit/>
          </a:bodyPr>
          <a:lstStyle/>
          <a:p>
            <a:pPr marL="363538" lvl="2" indent="0">
              <a:buNone/>
            </a:pPr>
            <a:endParaRPr lang="cs-CZ" sz="1500" dirty="0" smtClean="0"/>
          </a:p>
          <a:p>
            <a:pPr marL="363538" lvl="2" indent="0">
              <a:buNone/>
            </a:pPr>
            <a:endParaRPr lang="cs-CZ" sz="15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 sz="1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>
                <a:latin typeface="+mn-lt"/>
                <a:ea typeface="+mn-ea"/>
                <a:cs typeface="+mn-cs"/>
              </a:rPr>
              <a:t>Povinné přílohy žádosti o podporu</a:t>
            </a:r>
            <a:endParaRPr lang="cs-CZ" dirty="0"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TextovéPole 8"/>
          <p:cNvSpPr txBox="1"/>
          <p:nvPr/>
        </p:nvSpPr>
        <p:spPr>
          <a:xfrm>
            <a:off x="457200" y="4729655"/>
            <a:ext cx="8229600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endParaRPr lang="cs-CZ" sz="1850" dirty="0" smtClean="0"/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57200" y="1306874"/>
            <a:ext cx="82773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just">
              <a:spcBef>
                <a:spcPts val="600"/>
              </a:spcBef>
              <a:buFont typeface="+mj-lt"/>
              <a:buAutoNum type="arabicPeriod" startAt="13"/>
              <a:defRPr/>
            </a:pPr>
            <a:r>
              <a:rPr lang="cs-CZ" sz="2000" b="1" dirty="0" smtClean="0"/>
              <a:t>Čestné prohlášení o skutečném majiteli </a:t>
            </a:r>
            <a:r>
              <a:rPr lang="cs-CZ" sz="2000" dirty="0" smtClean="0"/>
              <a:t>– mimo veřejnoprávní právnické osoby, vzor = příloha č. 30 Obecných pravidel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225" y="6278563"/>
            <a:ext cx="49291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80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4099</TotalTime>
  <Words>1596</Words>
  <Application>Microsoft Office PowerPoint</Application>
  <PresentationFormat>Předvádění na obrazovce (4:3)</PresentationFormat>
  <Paragraphs>208</Paragraphs>
  <Slides>27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sablona_centrum_2016</vt:lpstr>
      <vt:lpstr>   Infrastruktura vedoucí k přechodu do škol hlavního vzdělávacího proudu a k samostatnému způsobu života (86)  průběžná výzva   </vt:lpstr>
      <vt:lpstr>Centrum pro regionální rozvoj ČR</vt:lpstr>
      <vt:lpstr>1            Hodnocení a výběr projektů </vt:lpstr>
      <vt:lpstr>Hodnocení a výběr projektů</vt:lpstr>
      <vt:lpstr>Kritéria formálních náležitostí</vt:lpstr>
      <vt:lpstr>Povinné přílohy žádosti o podporu</vt:lpstr>
      <vt:lpstr>Povinné přílohy žádosti o podporu</vt:lpstr>
      <vt:lpstr>Povinné přílohy žádosti o podporu</vt:lpstr>
      <vt:lpstr>Povinné přílohy žádosti o podporu</vt:lpstr>
      <vt:lpstr>Obecná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Specifická kritéria přijatelnosti</vt:lpstr>
      <vt:lpstr>Ex-ante analýza rizik</vt:lpstr>
      <vt:lpstr>Děkuji vám za pozornost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Škodová Darina</cp:lastModifiedBy>
  <cp:revision>407</cp:revision>
  <dcterms:created xsi:type="dcterms:W3CDTF">2016-05-13T07:19:23Z</dcterms:created>
  <dcterms:modified xsi:type="dcterms:W3CDTF">2018-09-10T12:56:41Z</dcterms:modified>
</cp:coreProperties>
</file>