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08" r:id="rId2"/>
    <p:sldId id="494" r:id="rId3"/>
    <p:sldId id="310" r:id="rId4"/>
    <p:sldId id="335" r:id="rId5"/>
    <p:sldId id="336" r:id="rId6"/>
    <p:sldId id="338" r:id="rId7"/>
    <p:sldId id="337" r:id="rId8"/>
    <p:sldId id="302" r:id="rId9"/>
    <p:sldId id="299" r:id="rId10"/>
    <p:sldId id="300" r:id="rId11"/>
    <p:sldId id="306" r:id="rId12"/>
    <p:sldId id="321" r:id="rId13"/>
    <p:sldId id="339" r:id="rId14"/>
    <p:sldId id="322" r:id="rId15"/>
    <p:sldId id="346" r:id="rId16"/>
    <p:sldId id="350" r:id="rId17"/>
    <p:sldId id="352" r:id="rId18"/>
    <p:sldId id="353" r:id="rId19"/>
    <p:sldId id="323" r:id="rId20"/>
    <p:sldId id="326" r:id="rId21"/>
    <p:sldId id="354" r:id="rId22"/>
    <p:sldId id="332" r:id="rId23"/>
    <p:sldId id="334" r:id="rId24"/>
    <p:sldId id="342" r:id="rId25"/>
    <p:sldId id="347" r:id="rId26"/>
    <p:sldId id="314" r:id="rId27"/>
    <p:sldId id="355" r:id="rId28"/>
    <p:sldId id="356" r:id="rId29"/>
    <p:sldId id="351" r:id="rId30"/>
    <p:sldId id="317" r:id="rId31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82">
          <p15:clr>
            <a:srgbClr val="A4A3A4"/>
          </p15:clr>
        </p15:guide>
        <p15:guide id="2" pos="48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ulková Martina" initials="BM" lastIdx="5" clrIdx="0"/>
  <p:cmAuthor id="1" name="Míšková Marie" initials="MM" lastIdx="1" clrIdx="1">
    <p:extLst>
      <p:ext uri="{19B8F6BF-5375-455C-9EA6-DF929625EA0E}">
        <p15:presenceInfo xmlns:p15="http://schemas.microsoft.com/office/powerpoint/2012/main" userId="S::MiskovaM@crr.cz::d11d2267-e500-4a68-a73d-f45eef99d64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CC"/>
    <a:srgbClr val="5FA4E5"/>
    <a:srgbClr val="0052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914" y="102"/>
      </p:cViewPr>
      <p:guideLst>
        <p:guide orient="horz" pos="3382"/>
        <p:guide pos="48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hyperlink" Target="mailto:jarmila.musilova@crr.cz" TargetMode="External"/><Relationship Id="rId1" Type="http://schemas.openxmlformats.org/officeDocument/2006/relationships/hyperlink" Target="mailto:lenka.kyriannova@crr.cz" TargetMode="External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hyperlink" Target="mailto:jarmila.musilova@crr.cz" TargetMode="External"/><Relationship Id="rId1" Type="http://schemas.openxmlformats.org/officeDocument/2006/relationships/hyperlink" Target="mailto:lenka.kyriannova@crr.cz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03E56C-E581-4A8B-9258-18A5B7F7F08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FFDC7DDD-FA5A-46B2-BE59-F7FBD3007D36}">
      <dgm:prSet phldrT="[Text]" custT="1"/>
      <dgm:spPr/>
      <dgm:t>
        <a:bodyPr/>
        <a:lstStyle/>
        <a:p>
          <a:r>
            <a:rPr lang="cs-CZ" sz="1800" b="1" dirty="0"/>
            <a:t>obnovení kontrol zadávacích dokumentací</a:t>
          </a:r>
          <a:endParaRPr lang="cs-CZ" sz="1800" b="1" u="none" dirty="0"/>
        </a:p>
      </dgm:t>
    </dgm:pt>
    <dgm:pt modelId="{59D0E70B-D2B0-4EA6-95E1-31FF72C09482}" type="parTrans" cxnId="{55132526-84C8-4D83-BC14-A11C418DE4FA}">
      <dgm:prSet/>
      <dgm:spPr/>
      <dgm:t>
        <a:bodyPr/>
        <a:lstStyle/>
        <a:p>
          <a:endParaRPr lang="cs-CZ" sz="1800" u="none"/>
        </a:p>
      </dgm:t>
    </dgm:pt>
    <dgm:pt modelId="{882712D6-0105-4E25-9603-397AF6F63BB5}" type="sibTrans" cxnId="{55132526-84C8-4D83-BC14-A11C418DE4FA}">
      <dgm:prSet/>
      <dgm:spPr/>
      <dgm:t>
        <a:bodyPr/>
        <a:lstStyle/>
        <a:p>
          <a:endParaRPr lang="cs-CZ" sz="1800" u="none"/>
        </a:p>
      </dgm:t>
    </dgm:pt>
    <dgm:pt modelId="{03CD221B-CD65-4C2C-966A-987562058925}">
      <dgm:prSet phldrT="[Text]" custT="1"/>
      <dgm:spPr/>
      <dgm:t>
        <a:bodyPr/>
        <a:lstStyle/>
        <a:p>
          <a:r>
            <a:rPr lang="cs-CZ" sz="1700" dirty="0"/>
            <a:t>před zahájením zadávacího řízení</a:t>
          </a:r>
          <a:endParaRPr lang="cs-CZ" sz="1700" u="none" dirty="0"/>
        </a:p>
      </dgm:t>
    </dgm:pt>
    <dgm:pt modelId="{AF1CB158-EEA3-4C3E-AB79-6565D28FDB31}" type="parTrans" cxnId="{3592489C-F92E-4779-A9CA-BCD6E17B6E69}">
      <dgm:prSet/>
      <dgm:spPr/>
      <dgm:t>
        <a:bodyPr/>
        <a:lstStyle/>
        <a:p>
          <a:endParaRPr lang="cs-CZ" sz="1800" u="none"/>
        </a:p>
      </dgm:t>
    </dgm:pt>
    <dgm:pt modelId="{C0DFDAA5-7E0E-4A27-8583-1B0BF2F1A7F4}" type="sibTrans" cxnId="{3592489C-F92E-4779-A9CA-BCD6E17B6E69}">
      <dgm:prSet/>
      <dgm:spPr/>
      <dgm:t>
        <a:bodyPr/>
        <a:lstStyle/>
        <a:p>
          <a:endParaRPr lang="cs-CZ" sz="1800" u="none"/>
        </a:p>
      </dgm:t>
    </dgm:pt>
    <dgm:pt modelId="{0CD20E3C-1229-40B2-AE40-290D81DAD8BA}">
      <dgm:prSet phldrT="[Text]" custT="1"/>
      <dgm:spPr/>
      <dgm:t>
        <a:bodyPr/>
        <a:lstStyle/>
        <a:p>
          <a:r>
            <a:rPr lang="cs-CZ" sz="1800" b="1" dirty="0"/>
            <a:t>semináře s tématem veřejných zakázek pro vybrané oblasti podpory </a:t>
          </a:r>
          <a:endParaRPr lang="cs-CZ" sz="1800" b="1" u="none" dirty="0"/>
        </a:p>
      </dgm:t>
    </dgm:pt>
    <dgm:pt modelId="{482EC826-416A-4986-9711-64D4357517D6}" type="parTrans" cxnId="{C7864336-1604-4A15-896F-C27EBB727A7A}">
      <dgm:prSet/>
      <dgm:spPr/>
      <dgm:t>
        <a:bodyPr/>
        <a:lstStyle/>
        <a:p>
          <a:endParaRPr lang="cs-CZ" sz="1800" u="none"/>
        </a:p>
      </dgm:t>
    </dgm:pt>
    <dgm:pt modelId="{B51CE0D2-AD82-49A1-AA65-BE8C9B164349}" type="sibTrans" cxnId="{C7864336-1604-4A15-896F-C27EBB727A7A}">
      <dgm:prSet/>
      <dgm:spPr/>
      <dgm:t>
        <a:bodyPr/>
        <a:lstStyle/>
        <a:p>
          <a:endParaRPr lang="cs-CZ" sz="1800" u="none"/>
        </a:p>
      </dgm:t>
    </dgm:pt>
    <dgm:pt modelId="{6FD7E67C-A161-4E16-B994-22CADDE57C79}">
      <dgm:prSet phldrT="[Text]" custT="1"/>
      <dgm:spPr/>
      <dgm:t>
        <a:bodyPr/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cs-CZ" sz="1800" u="none" dirty="0"/>
            <a:t> </a:t>
          </a:r>
          <a:r>
            <a:rPr lang="cs-CZ" sz="1700" dirty="0"/>
            <a:t>silnice, kybernetická bezpečnost, nákup</a:t>
          </a:r>
          <a:endParaRPr lang="cs-CZ" sz="1700" u="none" dirty="0"/>
        </a:p>
      </dgm:t>
    </dgm:pt>
    <dgm:pt modelId="{21222BD2-F31D-4837-A75C-A61E135C5EBA}" type="parTrans" cxnId="{1E0AFE8D-3587-4CBD-8C21-1094472096E5}">
      <dgm:prSet/>
      <dgm:spPr/>
      <dgm:t>
        <a:bodyPr/>
        <a:lstStyle/>
        <a:p>
          <a:endParaRPr lang="cs-CZ" sz="1800" u="none"/>
        </a:p>
      </dgm:t>
    </dgm:pt>
    <dgm:pt modelId="{6FA84A29-332D-44B2-B10C-897D4EB42D2A}" type="sibTrans" cxnId="{1E0AFE8D-3587-4CBD-8C21-1094472096E5}">
      <dgm:prSet/>
      <dgm:spPr/>
      <dgm:t>
        <a:bodyPr/>
        <a:lstStyle/>
        <a:p>
          <a:endParaRPr lang="cs-CZ" sz="1800" u="none"/>
        </a:p>
      </dgm:t>
    </dgm:pt>
    <dgm:pt modelId="{23B102EC-C2C8-4CC0-8B6F-1F1DD26DAB17}">
      <dgm:prSet phldrT="[Text]" custT="1"/>
      <dgm:spPr/>
      <dgm:t>
        <a:bodyPr/>
        <a:lstStyle/>
        <a:p>
          <a:r>
            <a:rPr lang="cs-CZ" sz="1800" b="1" dirty="0"/>
            <a:t>workshopy, kulaté stoly, panelových diskuzí</a:t>
          </a:r>
          <a:endParaRPr lang="cs-CZ" sz="1800" b="0" u="none" dirty="0"/>
        </a:p>
      </dgm:t>
    </dgm:pt>
    <dgm:pt modelId="{47124EF6-DD6E-4DD3-9FBB-F7D59514F332}" type="parTrans" cxnId="{A5BFBAC2-4E5D-4769-ADBA-3B3B074A5CFC}">
      <dgm:prSet/>
      <dgm:spPr/>
      <dgm:t>
        <a:bodyPr/>
        <a:lstStyle/>
        <a:p>
          <a:endParaRPr lang="cs-CZ" sz="1800" u="none"/>
        </a:p>
      </dgm:t>
    </dgm:pt>
    <dgm:pt modelId="{ABA95181-9384-4A91-837E-904FB30B26D5}" type="sibTrans" cxnId="{A5BFBAC2-4E5D-4769-ADBA-3B3B074A5CFC}">
      <dgm:prSet/>
      <dgm:spPr/>
      <dgm:t>
        <a:bodyPr/>
        <a:lstStyle/>
        <a:p>
          <a:endParaRPr lang="cs-CZ" sz="1800" u="none"/>
        </a:p>
      </dgm:t>
    </dgm:pt>
    <dgm:pt modelId="{C0C1B908-7C23-48EE-AF60-4AA943F00D55}">
      <dgm:prSet phldrT="[Text]" custT="1"/>
      <dgm:spPr/>
      <dgm:t>
        <a:bodyPr/>
        <a:lstStyle/>
        <a:p>
          <a:pPr marL="171450" lvl="1" indent="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cs-CZ" sz="1800" u="none" dirty="0"/>
            <a:t> </a:t>
          </a:r>
          <a:r>
            <a:rPr lang="cs-CZ" sz="1700" dirty="0"/>
            <a:t>nejčastější chyby zadavatelů v zadávacích/</a:t>
          </a:r>
          <a:endParaRPr lang="cs-CZ" sz="1700" u="none" dirty="0"/>
        </a:p>
      </dgm:t>
    </dgm:pt>
    <dgm:pt modelId="{8F37C82A-631D-4E05-B6E7-6AEBD0A07747}" type="parTrans" cxnId="{33EABED3-B06F-44D2-9E33-36495E71C60A}">
      <dgm:prSet/>
      <dgm:spPr/>
      <dgm:t>
        <a:bodyPr/>
        <a:lstStyle/>
        <a:p>
          <a:endParaRPr lang="cs-CZ" sz="1800" u="none"/>
        </a:p>
      </dgm:t>
    </dgm:pt>
    <dgm:pt modelId="{28F5EB6E-B40E-4C31-9E7E-274175A61ACA}" type="sibTrans" cxnId="{33EABED3-B06F-44D2-9E33-36495E71C60A}">
      <dgm:prSet/>
      <dgm:spPr/>
      <dgm:t>
        <a:bodyPr/>
        <a:lstStyle/>
        <a:p>
          <a:endParaRPr lang="cs-CZ" sz="1800" u="none"/>
        </a:p>
      </dgm:t>
    </dgm:pt>
    <dgm:pt modelId="{504DE74E-C3D4-4155-999A-2B5313003C40}">
      <dgm:prSet phldrT="[Text]" custT="1"/>
      <dgm:spPr/>
      <dgm:t>
        <a:bodyPr/>
        <a:lstStyle/>
        <a:p>
          <a:r>
            <a:rPr lang="cs-CZ" sz="1800" b="1" dirty="0"/>
            <a:t>Nosná témata</a:t>
          </a:r>
          <a:endParaRPr lang="cs-CZ" sz="1800" b="1" u="none" dirty="0"/>
        </a:p>
      </dgm:t>
    </dgm:pt>
    <dgm:pt modelId="{F660DFFA-1279-4B73-9DAB-FFD5AF1AD2DF}" type="parTrans" cxnId="{C9A93BF2-DCEC-413E-9C27-7A99AD714681}">
      <dgm:prSet/>
      <dgm:spPr/>
      <dgm:t>
        <a:bodyPr/>
        <a:lstStyle/>
        <a:p>
          <a:endParaRPr lang="cs-CZ" sz="1800" u="none"/>
        </a:p>
      </dgm:t>
    </dgm:pt>
    <dgm:pt modelId="{BDB9727F-4306-4CE9-958B-BC415FAD8A13}" type="sibTrans" cxnId="{C9A93BF2-DCEC-413E-9C27-7A99AD714681}">
      <dgm:prSet/>
      <dgm:spPr/>
      <dgm:t>
        <a:bodyPr/>
        <a:lstStyle/>
        <a:p>
          <a:endParaRPr lang="cs-CZ" sz="1800" u="none"/>
        </a:p>
      </dgm:t>
    </dgm:pt>
    <dgm:pt modelId="{6BFECDD9-BD45-4775-80A1-5EC79945EA70}">
      <dgm:prSet custT="1"/>
      <dgm:spPr/>
      <dgm:t>
        <a:bodyPr/>
        <a:lstStyle/>
        <a:p>
          <a:pPr algn="just"/>
          <a:r>
            <a:rPr lang="cs-CZ" sz="1700" b="0" dirty="0"/>
            <a:t>se zapojením externích subjektů, spolupracujících s Centrem v oblasti zadávání veřejných zakázek (</a:t>
          </a:r>
          <a:r>
            <a:rPr lang="cs-CZ" sz="1700" dirty="0"/>
            <a:t>zástupci ŘO IROP, gestora zákona o zadávání veřejných zakázek, advokátních kanceláří)</a:t>
          </a:r>
          <a:endParaRPr lang="cs-CZ" sz="1700" u="none" dirty="0"/>
        </a:p>
      </dgm:t>
    </dgm:pt>
    <dgm:pt modelId="{8D3C3FA6-3E9D-433A-933B-EE52B9AFA38D}" type="parTrans" cxnId="{0997D8AE-6773-4A60-A9EA-2E431885BB3C}">
      <dgm:prSet/>
      <dgm:spPr/>
      <dgm:t>
        <a:bodyPr/>
        <a:lstStyle/>
        <a:p>
          <a:endParaRPr lang="cs-CZ" sz="1800" u="none"/>
        </a:p>
      </dgm:t>
    </dgm:pt>
    <dgm:pt modelId="{A0B7B876-3D1D-4AE5-BF7B-8CE83D88F9AA}" type="sibTrans" cxnId="{0997D8AE-6773-4A60-A9EA-2E431885BB3C}">
      <dgm:prSet/>
      <dgm:spPr/>
      <dgm:t>
        <a:bodyPr/>
        <a:lstStyle/>
        <a:p>
          <a:endParaRPr lang="cs-CZ" sz="1800" u="none"/>
        </a:p>
      </dgm:t>
    </dgm:pt>
    <dgm:pt modelId="{205AA11E-4347-4E06-B974-68E927883AE7}">
      <dgm:prSet phldrT="[Text]" custT="1"/>
      <dgm:spPr/>
      <dgm:t>
        <a:bodyPr/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None/>
            <a:tabLst/>
            <a:defRPr/>
          </a:pPr>
          <a:r>
            <a:rPr lang="cs-CZ" sz="1700" dirty="0"/>
            <a:t>   přístrojového vybavení pro zdravotnické</a:t>
          </a:r>
          <a:endParaRPr lang="cs-CZ" sz="1700" u="none" dirty="0"/>
        </a:p>
      </dgm:t>
    </dgm:pt>
    <dgm:pt modelId="{BB08B4E5-03C0-41A7-A2A4-D42C593B4167}" type="parTrans" cxnId="{BF7EF13A-48E9-41DF-A769-ED1C0A3CC979}">
      <dgm:prSet/>
      <dgm:spPr/>
      <dgm:t>
        <a:bodyPr/>
        <a:lstStyle/>
        <a:p>
          <a:endParaRPr lang="cs-CZ"/>
        </a:p>
      </dgm:t>
    </dgm:pt>
    <dgm:pt modelId="{4D5659F4-28DE-493E-AFB4-75135BFF771F}" type="sibTrans" cxnId="{BF7EF13A-48E9-41DF-A769-ED1C0A3CC979}">
      <dgm:prSet/>
      <dgm:spPr/>
      <dgm:t>
        <a:bodyPr/>
        <a:lstStyle/>
        <a:p>
          <a:endParaRPr lang="cs-CZ"/>
        </a:p>
      </dgm:t>
    </dgm:pt>
    <dgm:pt modelId="{0AE181AB-468C-4CB0-955A-9B1D541E34C8}">
      <dgm:prSet phldrT="[Text]" custT="1"/>
      <dgm:spPr/>
      <dgm:t>
        <a:bodyPr/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None/>
            <a:tabLst/>
            <a:defRPr/>
          </a:pPr>
          <a:r>
            <a:rPr lang="cs-CZ" sz="1700" dirty="0"/>
            <a:t>   subjekty apod.</a:t>
          </a:r>
          <a:endParaRPr lang="cs-CZ" sz="1700" u="none" dirty="0"/>
        </a:p>
      </dgm:t>
    </dgm:pt>
    <dgm:pt modelId="{2610CA3D-9B31-4E45-8CD9-D11CA0612E72}" type="parTrans" cxnId="{898FE263-E10B-4134-940D-0232804DED46}">
      <dgm:prSet/>
      <dgm:spPr/>
      <dgm:t>
        <a:bodyPr/>
        <a:lstStyle/>
        <a:p>
          <a:endParaRPr lang="cs-CZ"/>
        </a:p>
      </dgm:t>
    </dgm:pt>
    <dgm:pt modelId="{F66E9B4D-5972-4720-9E9D-E154FD40F113}" type="sibTrans" cxnId="{898FE263-E10B-4134-940D-0232804DED46}">
      <dgm:prSet/>
      <dgm:spPr/>
      <dgm:t>
        <a:bodyPr/>
        <a:lstStyle/>
        <a:p>
          <a:endParaRPr lang="cs-CZ"/>
        </a:p>
      </dgm:t>
    </dgm:pt>
    <dgm:pt modelId="{1DC6047F-E2FB-4438-846F-301C237873C2}">
      <dgm:prSet phldrT="[Text]" custT="1"/>
      <dgm:spPr/>
      <dgm:t>
        <a:bodyPr/>
        <a:lstStyle/>
        <a:p>
          <a:pPr marL="171450" lvl="1" indent="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cs-CZ" sz="1700" dirty="0"/>
            <a:t>   výběrových řízeních a ukázky dobré praxe,</a:t>
          </a:r>
          <a:endParaRPr lang="cs-CZ" sz="1700" u="none" dirty="0"/>
        </a:p>
      </dgm:t>
    </dgm:pt>
    <dgm:pt modelId="{4A364E22-891C-4C38-B051-35961A7A18C3}" type="parTrans" cxnId="{50008BF8-24EB-4887-B330-1803F3E6CE1D}">
      <dgm:prSet/>
      <dgm:spPr/>
      <dgm:t>
        <a:bodyPr/>
        <a:lstStyle/>
        <a:p>
          <a:endParaRPr lang="cs-CZ"/>
        </a:p>
      </dgm:t>
    </dgm:pt>
    <dgm:pt modelId="{79BA8EF5-A704-46D6-B337-2F4A939068F5}" type="sibTrans" cxnId="{50008BF8-24EB-4887-B330-1803F3E6CE1D}">
      <dgm:prSet/>
      <dgm:spPr/>
      <dgm:t>
        <a:bodyPr/>
        <a:lstStyle/>
        <a:p>
          <a:endParaRPr lang="cs-CZ"/>
        </a:p>
      </dgm:t>
    </dgm:pt>
    <dgm:pt modelId="{6C26714D-A54F-4955-8434-B32B2EAB51D6}">
      <dgm:prSet phldrT="[Text]" custT="1"/>
      <dgm:spPr/>
      <dgm:t>
        <a:bodyPr/>
        <a:lstStyle/>
        <a:p>
          <a:pPr marL="171450" lvl="1" indent="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cs-CZ" sz="1700" dirty="0"/>
            <a:t>   příp. nové trendy v zadávání veřejných</a:t>
          </a:r>
          <a:endParaRPr lang="cs-CZ" sz="1700" u="none" dirty="0"/>
        </a:p>
      </dgm:t>
    </dgm:pt>
    <dgm:pt modelId="{25CA8B7D-65C3-425C-B758-A116890047E0}" type="parTrans" cxnId="{0391D3A2-77A2-43D0-BD84-8D5E39B60E61}">
      <dgm:prSet/>
      <dgm:spPr/>
      <dgm:t>
        <a:bodyPr/>
        <a:lstStyle/>
        <a:p>
          <a:endParaRPr lang="cs-CZ"/>
        </a:p>
      </dgm:t>
    </dgm:pt>
    <dgm:pt modelId="{BBC03900-87B9-45BE-A3CC-7C6CE8147CBC}" type="sibTrans" cxnId="{0391D3A2-77A2-43D0-BD84-8D5E39B60E61}">
      <dgm:prSet/>
      <dgm:spPr/>
      <dgm:t>
        <a:bodyPr/>
        <a:lstStyle/>
        <a:p>
          <a:endParaRPr lang="cs-CZ"/>
        </a:p>
      </dgm:t>
    </dgm:pt>
    <dgm:pt modelId="{7217E372-0F6F-4206-A59F-FFAAA299E62D}">
      <dgm:prSet phldrT="[Text]" custT="1"/>
      <dgm:spPr/>
      <dgm:t>
        <a:bodyPr/>
        <a:lstStyle/>
        <a:p>
          <a:pPr marL="171450" lvl="1" indent="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cs-CZ" sz="1700" dirty="0"/>
            <a:t>   zakázek </a:t>
          </a:r>
          <a:endParaRPr lang="cs-CZ" sz="1700" u="none" dirty="0"/>
        </a:p>
      </dgm:t>
    </dgm:pt>
    <dgm:pt modelId="{72EF9B0B-5AA6-4DD3-8558-81F875FE959E}" type="parTrans" cxnId="{2FF0FC69-C19D-435E-ADB2-C23B0F85C737}">
      <dgm:prSet/>
      <dgm:spPr/>
      <dgm:t>
        <a:bodyPr/>
        <a:lstStyle/>
        <a:p>
          <a:endParaRPr lang="cs-CZ"/>
        </a:p>
      </dgm:t>
    </dgm:pt>
    <dgm:pt modelId="{E611C613-D03A-48EA-8733-70BD0B4AE0AA}" type="sibTrans" cxnId="{2FF0FC69-C19D-435E-ADB2-C23B0F85C737}">
      <dgm:prSet/>
      <dgm:spPr/>
      <dgm:t>
        <a:bodyPr/>
        <a:lstStyle/>
        <a:p>
          <a:endParaRPr lang="cs-CZ"/>
        </a:p>
      </dgm:t>
    </dgm:pt>
    <dgm:pt modelId="{12BA73C5-04B3-4B22-9505-525CC0ABA253}" type="pres">
      <dgm:prSet presAssocID="{6E03E56C-E581-4A8B-9258-18A5B7F7F08B}" presName="Name0" presStyleCnt="0">
        <dgm:presLayoutVars>
          <dgm:dir/>
          <dgm:animLvl val="lvl"/>
          <dgm:resizeHandles val="exact"/>
        </dgm:presLayoutVars>
      </dgm:prSet>
      <dgm:spPr/>
    </dgm:pt>
    <dgm:pt modelId="{DBD2012F-8003-47DD-986B-CFDD8E43A006}" type="pres">
      <dgm:prSet presAssocID="{FFDC7DDD-FA5A-46B2-BE59-F7FBD3007D36}" presName="linNode" presStyleCnt="0"/>
      <dgm:spPr/>
    </dgm:pt>
    <dgm:pt modelId="{4B7810AB-895B-491B-9421-53F6987919DC}" type="pres">
      <dgm:prSet presAssocID="{FFDC7DDD-FA5A-46B2-BE59-F7FBD3007D36}" presName="parentText" presStyleLbl="node1" presStyleIdx="0" presStyleCnt="4" custScaleY="59007" custLinFactY="-41720" custLinFactNeighborX="-605" custLinFactNeighborY="-100000">
        <dgm:presLayoutVars>
          <dgm:chMax val="1"/>
          <dgm:bulletEnabled val="1"/>
        </dgm:presLayoutVars>
      </dgm:prSet>
      <dgm:spPr/>
    </dgm:pt>
    <dgm:pt modelId="{C683BC06-3857-43DE-ABB6-04AEC15BFA29}" type="pres">
      <dgm:prSet presAssocID="{FFDC7DDD-FA5A-46B2-BE59-F7FBD3007D36}" presName="descendantText" presStyleLbl="alignAccFollowNode1" presStyleIdx="0" presStyleCnt="4" custScaleY="68434" custLinFactNeighborX="25852" custLinFactNeighborY="-1541">
        <dgm:presLayoutVars>
          <dgm:bulletEnabled val="1"/>
        </dgm:presLayoutVars>
      </dgm:prSet>
      <dgm:spPr/>
    </dgm:pt>
    <dgm:pt modelId="{3FBCB615-A790-484B-80FB-3037D1C18B96}" type="pres">
      <dgm:prSet presAssocID="{882712D6-0105-4E25-9603-397AF6F63BB5}" presName="sp" presStyleCnt="0"/>
      <dgm:spPr/>
    </dgm:pt>
    <dgm:pt modelId="{78BCD7B3-4C23-4EE4-B49B-9FD8236ECF9D}" type="pres">
      <dgm:prSet presAssocID="{0CD20E3C-1229-40B2-AE40-290D81DAD8BA}" presName="linNode" presStyleCnt="0"/>
      <dgm:spPr/>
    </dgm:pt>
    <dgm:pt modelId="{D5A3BF15-8803-410E-A193-E5D19B5C3A85}" type="pres">
      <dgm:prSet presAssocID="{0CD20E3C-1229-40B2-AE40-290D81DAD8BA}" presName="parentText" presStyleLbl="node1" presStyleIdx="1" presStyleCnt="4" custScaleY="59249" custLinFactNeighborX="-605" custLinFactNeighborY="-4407">
        <dgm:presLayoutVars>
          <dgm:chMax val="1"/>
          <dgm:bulletEnabled val="1"/>
        </dgm:presLayoutVars>
      </dgm:prSet>
      <dgm:spPr/>
    </dgm:pt>
    <dgm:pt modelId="{62E92DB3-ACD8-40F8-A3E0-57B15875DD37}" type="pres">
      <dgm:prSet presAssocID="{0CD20E3C-1229-40B2-AE40-290D81DAD8BA}" presName="descendantText" presStyleLbl="alignAccFollowNode1" presStyleIdx="1" presStyleCnt="4" custScaleY="73661" custLinFactNeighborX="-1076" custLinFactNeighborY="-3732">
        <dgm:presLayoutVars>
          <dgm:bulletEnabled val="1"/>
        </dgm:presLayoutVars>
      </dgm:prSet>
      <dgm:spPr/>
    </dgm:pt>
    <dgm:pt modelId="{3688E9B3-30C1-487E-BD96-E1872E5FFC3A}" type="pres">
      <dgm:prSet presAssocID="{B51CE0D2-AD82-49A1-AA65-BE8C9B164349}" presName="sp" presStyleCnt="0"/>
      <dgm:spPr/>
    </dgm:pt>
    <dgm:pt modelId="{08036C9C-362A-4953-88DC-95C2E758F881}" type="pres">
      <dgm:prSet presAssocID="{23B102EC-C2C8-4CC0-8B6F-1F1DD26DAB17}" presName="linNode" presStyleCnt="0"/>
      <dgm:spPr/>
    </dgm:pt>
    <dgm:pt modelId="{87882D44-1A4B-4044-92D4-72A161B110FF}" type="pres">
      <dgm:prSet presAssocID="{23B102EC-C2C8-4CC0-8B6F-1F1DD26DAB17}" presName="parentText" presStyleLbl="node1" presStyleIdx="2" presStyleCnt="4" custScaleX="98507" custScaleY="78037" custLinFactNeighborX="-1355" custLinFactNeighborY="-5151">
        <dgm:presLayoutVars>
          <dgm:chMax val="1"/>
          <dgm:bulletEnabled val="1"/>
        </dgm:presLayoutVars>
      </dgm:prSet>
      <dgm:spPr/>
    </dgm:pt>
    <dgm:pt modelId="{9E841F31-6DBC-499A-8EE4-F5A48641C91D}" type="pres">
      <dgm:prSet presAssocID="{23B102EC-C2C8-4CC0-8B6F-1F1DD26DAB17}" presName="descendantText" presStyleLbl="alignAccFollowNode1" presStyleIdx="2" presStyleCnt="4" custScaleY="85927" custLinFactNeighborX="-1076" custLinFactNeighborY="-4772">
        <dgm:presLayoutVars>
          <dgm:bulletEnabled val="1"/>
        </dgm:presLayoutVars>
      </dgm:prSet>
      <dgm:spPr/>
    </dgm:pt>
    <dgm:pt modelId="{7AFD2E66-B6D0-4E69-A02A-F2592AEE7704}" type="pres">
      <dgm:prSet presAssocID="{ABA95181-9384-4A91-837E-904FB30B26D5}" presName="sp" presStyleCnt="0"/>
      <dgm:spPr/>
    </dgm:pt>
    <dgm:pt modelId="{8270738D-F256-4738-8073-D9EEB8E09BAF}" type="pres">
      <dgm:prSet presAssocID="{504DE74E-C3D4-4155-999A-2B5313003C40}" presName="linNode" presStyleCnt="0"/>
      <dgm:spPr/>
    </dgm:pt>
    <dgm:pt modelId="{84C15081-2FA4-45D2-9978-FBD8A987F3F2}" type="pres">
      <dgm:prSet presAssocID="{504DE74E-C3D4-4155-999A-2B5313003C40}" presName="parentText" presStyleLbl="node1" presStyleIdx="3" presStyleCnt="4" custScaleY="74683" custLinFactNeighborX="-605" custLinFactNeighborY="208">
        <dgm:presLayoutVars>
          <dgm:chMax val="1"/>
          <dgm:bulletEnabled val="1"/>
        </dgm:presLayoutVars>
      </dgm:prSet>
      <dgm:spPr/>
    </dgm:pt>
    <dgm:pt modelId="{4E2DC8FE-F5D7-44C6-BC61-816EFF409740}" type="pres">
      <dgm:prSet presAssocID="{504DE74E-C3D4-4155-999A-2B5313003C40}" presName="descendantText" presStyleLbl="alignAccFollowNode1" presStyleIdx="3" presStyleCnt="4" custScaleY="81785" custLinFactNeighborX="-1076" custLinFactNeighborY="-3796">
        <dgm:presLayoutVars>
          <dgm:bulletEnabled val="1"/>
        </dgm:presLayoutVars>
      </dgm:prSet>
      <dgm:spPr/>
    </dgm:pt>
  </dgm:ptLst>
  <dgm:cxnLst>
    <dgm:cxn modelId="{F459600E-3104-4258-886C-ACDF3BDFBC05}" type="presOf" srcId="{6BFECDD9-BD45-4775-80A1-5EC79945EA70}" destId="{9E841F31-6DBC-499A-8EE4-F5A48641C91D}" srcOrd="0" destOrd="0" presId="urn:microsoft.com/office/officeart/2005/8/layout/vList5"/>
    <dgm:cxn modelId="{9AC9D014-0180-4673-A042-E742E93EE007}" type="presOf" srcId="{6E03E56C-E581-4A8B-9258-18A5B7F7F08B}" destId="{12BA73C5-04B3-4B22-9505-525CC0ABA253}" srcOrd="0" destOrd="0" presId="urn:microsoft.com/office/officeart/2005/8/layout/vList5"/>
    <dgm:cxn modelId="{55132526-84C8-4D83-BC14-A11C418DE4FA}" srcId="{6E03E56C-E581-4A8B-9258-18A5B7F7F08B}" destId="{FFDC7DDD-FA5A-46B2-BE59-F7FBD3007D36}" srcOrd="0" destOrd="0" parTransId="{59D0E70B-D2B0-4EA6-95E1-31FF72C09482}" sibTransId="{882712D6-0105-4E25-9603-397AF6F63BB5}"/>
    <dgm:cxn modelId="{01D52F2D-EA7E-454E-9306-B7B5F88C35E2}" type="presOf" srcId="{6FD7E67C-A161-4E16-B994-22CADDE57C79}" destId="{62E92DB3-ACD8-40F8-A3E0-57B15875DD37}" srcOrd="0" destOrd="0" presId="urn:microsoft.com/office/officeart/2005/8/layout/vList5"/>
    <dgm:cxn modelId="{C7864336-1604-4A15-896F-C27EBB727A7A}" srcId="{6E03E56C-E581-4A8B-9258-18A5B7F7F08B}" destId="{0CD20E3C-1229-40B2-AE40-290D81DAD8BA}" srcOrd="1" destOrd="0" parTransId="{482EC826-416A-4986-9711-64D4357517D6}" sibTransId="{B51CE0D2-AD82-49A1-AA65-BE8C9B164349}"/>
    <dgm:cxn modelId="{BF7EF13A-48E9-41DF-A769-ED1C0A3CC979}" srcId="{0CD20E3C-1229-40B2-AE40-290D81DAD8BA}" destId="{205AA11E-4347-4E06-B974-68E927883AE7}" srcOrd="1" destOrd="0" parTransId="{BB08B4E5-03C0-41A7-A2A4-D42C593B4167}" sibTransId="{4D5659F4-28DE-493E-AFB4-75135BFF771F}"/>
    <dgm:cxn modelId="{898FE263-E10B-4134-940D-0232804DED46}" srcId="{0CD20E3C-1229-40B2-AE40-290D81DAD8BA}" destId="{0AE181AB-468C-4CB0-955A-9B1D541E34C8}" srcOrd="2" destOrd="0" parTransId="{2610CA3D-9B31-4E45-8CD9-D11CA0612E72}" sibTransId="{F66E9B4D-5972-4720-9E9D-E154FD40F113}"/>
    <dgm:cxn modelId="{246EE664-BB31-4968-AAB0-95183746A59C}" type="presOf" srcId="{504DE74E-C3D4-4155-999A-2B5313003C40}" destId="{84C15081-2FA4-45D2-9978-FBD8A987F3F2}" srcOrd="0" destOrd="0" presId="urn:microsoft.com/office/officeart/2005/8/layout/vList5"/>
    <dgm:cxn modelId="{2FF0FC69-C19D-435E-ADB2-C23B0F85C737}" srcId="{504DE74E-C3D4-4155-999A-2B5313003C40}" destId="{7217E372-0F6F-4206-A59F-FFAAA299E62D}" srcOrd="3" destOrd="0" parTransId="{72EF9B0B-5AA6-4DD3-8558-81F875FE959E}" sibTransId="{E611C613-D03A-48EA-8733-70BD0B4AE0AA}"/>
    <dgm:cxn modelId="{1EAC0C75-CF20-4547-89A2-E45801D41761}" type="presOf" srcId="{1DC6047F-E2FB-4438-846F-301C237873C2}" destId="{4E2DC8FE-F5D7-44C6-BC61-816EFF409740}" srcOrd="0" destOrd="1" presId="urn:microsoft.com/office/officeart/2005/8/layout/vList5"/>
    <dgm:cxn modelId="{7110C685-F366-446F-A46D-693DBC0C8414}" type="presOf" srcId="{03CD221B-CD65-4C2C-966A-987562058925}" destId="{C683BC06-3857-43DE-ABB6-04AEC15BFA29}" srcOrd="0" destOrd="0" presId="urn:microsoft.com/office/officeart/2005/8/layout/vList5"/>
    <dgm:cxn modelId="{02C2568C-ADF0-4C76-9C3C-1FEE96AB79B4}" type="presOf" srcId="{23B102EC-C2C8-4CC0-8B6F-1F1DD26DAB17}" destId="{87882D44-1A4B-4044-92D4-72A161B110FF}" srcOrd="0" destOrd="0" presId="urn:microsoft.com/office/officeart/2005/8/layout/vList5"/>
    <dgm:cxn modelId="{1E0AFE8D-3587-4CBD-8C21-1094472096E5}" srcId="{0CD20E3C-1229-40B2-AE40-290D81DAD8BA}" destId="{6FD7E67C-A161-4E16-B994-22CADDE57C79}" srcOrd="0" destOrd="0" parTransId="{21222BD2-F31D-4837-A75C-A61E135C5EBA}" sibTransId="{6FA84A29-332D-44B2-B10C-897D4EB42D2A}"/>
    <dgm:cxn modelId="{C695B691-1F54-4293-AAE5-58AAD424D5D3}" type="presOf" srcId="{205AA11E-4347-4E06-B974-68E927883AE7}" destId="{62E92DB3-ACD8-40F8-A3E0-57B15875DD37}" srcOrd="0" destOrd="1" presId="urn:microsoft.com/office/officeart/2005/8/layout/vList5"/>
    <dgm:cxn modelId="{68DBA397-47A8-4A00-8F44-2004DF9D1BE6}" type="presOf" srcId="{0CD20E3C-1229-40B2-AE40-290D81DAD8BA}" destId="{D5A3BF15-8803-410E-A193-E5D19B5C3A85}" srcOrd="0" destOrd="0" presId="urn:microsoft.com/office/officeart/2005/8/layout/vList5"/>
    <dgm:cxn modelId="{3592489C-F92E-4779-A9CA-BCD6E17B6E69}" srcId="{FFDC7DDD-FA5A-46B2-BE59-F7FBD3007D36}" destId="{03CD221B-CD65-4C2C-966A-987562058925}" srcOrd="0" destOrd="0" parTransId="{AF1CB158-EEA3-4C3E-AB79-6565D28FDB31}" sibTransId="{C0DFDAA5-7E0E-4A27-8583-1B0BF2F1A7F4}"/>
    <dgm:cxn modelId="{0391D3A2-77A2-43D0-BD84-8D5E39B60E61}" srcId="{504DE74E-C3D4-4155-999A-2B5313003C40}" destId="{6C26714D-A54F-4955-8434-B32B2EAB51D6}" srcOrd="2" destOrd="0" parTransId="{25CA8B7D-65C3-425C-B758-A116890047E0}" sibTransId="{BBC03900-87B9-45BE-A3CC-7C6CE8147CBC}"/>
    <dgm:cxn modelId="{0997D8AE-6773-4A60-A9EA-2E431885BB3C}" srcId="{23B102EC-C2C8-4CC0-8B6F-1F1DD26DAB17}" destId="{6BFECDD9-BD45-4775-80A1-5EC79945EA70}" srcOrd="0" destOrd="0" parTransId="{8D3C3FA6-3E9D-433A-933B-EE52B9AFA38D}" sibTransId="{A0B7B876-3D1D-4AE5-BF7B-8CE83D88F9AA}"/>
    <dgm:cxn modelId="{A5BFBAC2-4E5D-4769-ADBA-3B3B074A5CFC}" srcId="{6E03E56C-E581-4A8B-9258-18A5B7F7F08B}" destId="{23B102EC-C2C8-4CC0-8B6F-1F1DD26DAB17}" srcOrd="2" destOrd="0" parTransId="{47124EF6-DD6E-4DD3-9FBB-F7D59514F332}" sibTransId="{ABA95181-9384-4A91-837E-904FB30B26D5}"/>
    <dgm:cxn modelId="{F40374C5-04E7-43B3-99A8-3C626DA4F1F0}" type="presOf" srcId="{0AE181AB-468C-4CB0-955A-9B1D541E34C8}" destId="{62E92DB3-ACD8-40F8-A3E0-57B15875DD37}" srcOrd="0" destOrd="2" presId="urn:microsoft.com/office/officeart/2005/8/layout/vList5"/>
    <dgm:cxn modelId="{E1E3CCC5-D9DB-483B-A608-767F738D8831}" type="presOf" srcId="{6C26714D-A54F-4955-8434-B32B2EAB51D6}" destId="{4E2DC8FE-F5D7-44C6-BC61-816EFF409740}" srcOrd="0" destOrd="2" presId="urn:microsoft.com/office/officeart/2005/8/layout/vList5"/>
    <dgm:cxn modelId="{33EABED3-B06F-44D2-9E33-36495E71C60A}" srcId="{504DE74E-C3D4-4155-999A-2B5313003C40}" destId="{C0C1B908-7C23-48EE-AF60-4AA943F00D55}" srcOrd="0" destOrd="0" parTransId="{8F37C82A-631D-4E05-B6E7-6AEBD0A07747}" sibTransId="{28F5EB6E-B40E-4C31-9E7E-274175A61ACA}"/>
    <dgm:cxn modelId="{8D7EECD6-04AB-4D3F-948A-88DC51F80281}" type="presOf" srcId="{7217E372-0F6F-4206-A59F-FFAAA299E62D}" destId="{4E2DC8FE-F5D7-44C6-BC61-816EFF409740}" srcOrd="0" destOrd="3" presId="urn:microsoft.com/office/officeart/2005/8/layout/vList5"/>
    <dgm:cxn modelId="{E91266F1-A711-446D-A120-E70D11BC9619}" type="presOf" srcId="{FFDC7DDD-FA5A-46B2-BE59-F7FBD3007D36}" destId="{4B7810AB-895B-491B-9421-53F6987919DC}" srcOrd="0" destOrd="0" presId="urn:microsoft.com/office/officeart/2005/8/layout/vList5"/>
    <dgm:cxn modelId="{C9A93BF2-DCEC-413E-9C27-7A99AD714681}" srcId="{6E03E56C-E581-4A8B-9258-18A5B7F7F08B}" destId="{504DE74E-C3D4-4155-999A-2B5313003C40}" srcOrd="3" destOrd="0" parTransId="{F660DFFA-1279-4B73-9DAB-FFD5AF1AD2DF}" sibTransId="{BDB9727F-4306-4CE9-958B-BC415FAD8A13}"/>
    <dgm:cxn modelId="{2853B9F2-9563-4127-AA0C-3542992FDE1F}" type="presOf" srcId="{C0C1B908-7C23-48EE-AF60-4AA943F00D55}" destId="{4E2DC8FE-F5D7-44C6-BC61-816EFF409740}" srcOrd="0" destOrd="0" presId="urn:microsoft.com/office/officeart/2005/8/layout/vList5"/>
    <dgm:cxn modelId="{50008BF8-24EB-4887-B330-1803F3E6CE1D}" srcId="{504DE74E-C3D4-4155-999A-2B5313003C40}" destId="{1DC6047F-E2FB-4438-846F-301C237873C2}" srcOrd="1" destOrd="0" parTransId="{4A364E22-891C-4C38-B051-35961A7A18C3}" sibTransId="{79BA8EF5-A704-46D6-B337-2F4A939068F5}"/>
    <dgm:cxn modelId="{46D08EFD-90B0-4178-AF90-DE001E9DFE6B}" type="presParOf" srcId="{12BA73C5-04B3-4B22-9505-525CC0ABA253}" destId="{DBD2012F-8003-47DD-986B-CFDD8E43A006}" srcOrd="0" destOrd="0" presId="urn:microsoft.com/office/officeart/2005/8/layout/vList5"/>
    <dgm:cxn modelId="{6B5B3D5C-C41C-471C-B4A6-AB68F1043DB7}" type="presParOf" srcId="{DBD2012F-8003-47DD-986B-CFDD8E43A006}" destId="{4B7810AB-895B-491B-9421-53F6987919DC}" srcOrd="0" destOrd="0" presId="urn:microsoft.com/office/officeart/2005/8/layout/vList5"/>
    <dgm:cxn modelId="{C12F17AA-7CE6-4FA6-B5CB-18ACE747F563}" type="presParOf" srcId="{DBD2012F-8003-47DD-986B-CFDD8E43A006}" destId="{C683BC06-3857-43DE-ABB6-04AEC15BFA29}" srcOrd="1" destOrd="0" presId="urn:microsoft.com/office/officeart/2005/8/layout/vList5"/>
    <dgm:cxn modelId="{895ED29E-0898-4033-9A6E-44E75651883D}" type="presParOf" srcId="{12BA73C5-04B3-4B22-9505-525CC0ABA253}" destId="{3FBCB615-A790-484B-80FB-3037D1C18B96}" srcOrd="1" destOrd="0" presId="urn:microsoft.com/office/officeart/2005/8/layout/vList5"/>
    <dgm:cxn modelId="{B637307C-89F3-4F80-995A-9D889D00E9D3}" type="presParOf" srcId="{12BA73C5-04B3-4B22-9505-525CC0ABA253}" destId="{78BCD7B3-4C23-4EE4-B49B-9FD8236ECF9D}" srcOrd="2" destOrd="0" presId="urn:microsoft.com/office/officeart/2005/8/layout/vList5"/>
    <dgm:cxn modelId="{C43D9644-54FF-439B-A46D-C484292EAE69}" type="presParOf" srcId="{78BCD7B3-4C23-4EE4-B49B-9FD8236ECF9D}" destId="{D5A3BF15-8803-410E-A193-E5D19B5C3A85}" srcOrd="0" destOrd="0" presId="urn:microsoft.com/office/officeart/2005/8/layout/vList5"/>
    <dgm:cxn modelId="{BC7A854F-CCE7-4F4F-B509-4B7793D326C8}" type="presParOf" srcId="{78BCD7B3-4C23-4EE4-B49B-9FD8236ECF9D}" destId="{62E92DB3-ACD8-40F8-A3E0-57B15875DD37}" srcOrd="1" destOrd="0" presId="urn:microsoft.com/office/officeart/2005/8/layout/vList5"/>
    <dgm:cxn modelId="{D761B5BA-27EE-46CC-BFF7-8EF38E683526}" type="presParOf" srcId="{12BA73C5-04B3-4B22-9505-525CC0ABA253}" destId="{3688E9B3-30C1-487E-BD96-E1872E5FFC3A}" srcOrd="3" destOrd="0" presId="urn:microsoft.com/office/officeart/2005/8/layout/vList5"/>
    <dgm:cxn modelId="{58312AA7-32C9-41EC-B4DF-FD18DF3F4FC0}" type="presParOf" srcId="{12BA73C5-04B3-4B22-9505-525CC0ABA253}" destId="{08036C9C-362A-4953-88DC-95C2E758F881}" srcOrd="4" destOrd="0" presId="urn:microsoft.com/office/officeart/2005/8/layout/vList5"/>
    <dgm:cxn modelId="{F1D7C598-CFA3-42B4-8447-144BFA5A485E}" type="presParOf" srcId="{08036C9C-362A-4953-88DC-95C2E758F881}" destId="{87882D44-1A4B-4044-92D4-72A161B110FF}" srcOrd="0" destOrd="0" presId="urn:microsoft.com/office/officeart/2005/8/layout/vList5"/>
    <dgm:cxn modelId="{51896F4C-4AE7-458E-8F2B-82341B21FCBC}" type="presParOf" srcId="{08036C9C-362A-4953-88DC-95C2E758F881}" destId="{9E841F31-6DBC-499A-8EE4-F5A48641C91D}" srcOrd="1" destOrd="0" presId="urn:microsoft.com/office/officeart/2005/8/layout/vList5"/>
    <dgm:cxn modelId="{30AD062C-321B-4557-88C3-C33227F38C17}" type="presParOf" srcId="{12BA73C5-04B3-4B22-9505-525CC0ABA253}" destId="{7AFD2E66-B6D0-4E69-A02A-F2592AEE7704}" srcOrd="5" destOrd="0" presId="urn:microsoft.com/office/officeart/2005/8/layout/vList5"/>
    <dgm:cxn modelId="{CF82130F-DD0F-4C08-8B07-B1F8F4EA7628}" type="presParOf" srcId="{12BA73C5-04B3-4B22-9505-525CC0ABA253}" destId="{8270738D-F256-4738-8073-D9EEB8E09BAF}" srcOrd="6" destOrd="0" presId="urn:microsoft.com/office/officeart/2005/8/layout/vList5"/>
    <dgm:cxn modelId="{002E1767-95B4-48A9-B4BF-EA3D8CC5DB56}" type="presParOf" srcId="{8270738D-F256-4738-8073-D9EEB8E09BAF}" destId="{84C15081-2FA4-45D2-9978-FBD8A987F3F2}" srcOrd="0" destOrd="0" presId="urn:microsoft.com/office/officeart/2005/8/layout/vList5"/>
    <dgm:cxn modelId="{9EFE88E5-7D4A-4468-BCCB-861B1D5CAB9B}" type="presParOf" srcId="{8270738D-F256-4738-8073-D9EEB8E09BAF}" destId="{4E2DC8FE-F5D7-44C6-BC61-816EFF40974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03E56C-E581-4A8B-9258-18A5B7F7F08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FFDC7DDD-FA5A-46B2-BE59-F7FBD3007D36}">
      <dgm:prSet phldrT="[Text]" custT="1"/>
      <dgm:spPr/>
      <dgm:t>
        <a:bodyPr/>
        <a:lstStyle/>
        <a:p>
          <a:r>
            <a:rPr lang="cs-CZ" sz="1800" b="1" u="none" dirty="0"/>
            <a:t>Zadávání dotazů</a:t>
          </a:r>
        </a:p>
      </dgm:t>
    </dgm:pt>
    <dgm:pt modelId="{59D0E70B-D2B0-4EA6-95E1-31FF72C09482}" type="parTrans" cxnId="{55132526-84C8-4D83-BC14-A11C418DE4FA}">
      <dgm:prSet/>
      <dgm:spPr/>
      <dgm:t>
        <a:bodyPr/>
        <a:lstStyle/>
        <a:p>
          <a:endParaRPr lang="cs-CZ" sz="1800" u="none"/>
        </a:p>
      </dgm:t>
    </dgm:pt>
    <dgm:pt modelId="{882712D6-0105-4E25-9603-397AF6F63BB5}" type="sibTrans" cxnId="{55132526-84C8-4D83-BC14-A11C418DE4FA}">
      <dgm:prSet/>
      <dgm:spPr/>
      <dgm:t>
        <a:bodyPr/>
        <a:lstStyle/>
        <a:p>
          <a:endParaRPr lang="cs-CZ" sz="1800" u="none"/>
        </a:p>
      </dgm:t>
    </dgm:pt>
    <dgm:pt modelId="{03CD221B-CD65-4C2C-966A-987562058925}">
      <dgm:prSet phldrT="[Text]" custT="1"/>
      <dgm:spPr/>
      <dgm:t>
        <a:bodyPr/>
        <a:lstStyle/>
        <a:p>
          <a:r>
            <a:rPr lang="cs-CZ" sz="1800" b="0" u="none" dirty="0"/>
            <a:t>prostřednictvím webu s prvotním rozdělením (vyplnění SC, aktivity, výzvy nebo obecného tématu)</a:t>
          </a:r>
          <a:endParaRPr lang="cs-CZ" sz="1800" u="none" dirty="0"/>
        </a:p>
      </dgm:t>
    </dgm:pt>
    <dgm:pt modelId="{AF1CB158-EEA3-4C3E-AB79-6565D28FDB31}" type="parTrans" cxnId="{3592489C-F92E-4779-A9CA-BCD6E17B6E69}">
      <dgm:prSet/>
      <dgm:spPr/>
      <dgm:t>
        <a:bodyPr/>
        <a:lstStyle/>
        <a:p>
          <a:endParaRPr lang="cs-CZ" sz="1800" u="none"/>
        </a:p>
      </dgm:t>
    </dgm:pt>
    <dgm:pt modelId="{C0DFDAA5-7E0E-4A27-8583-1B0BF2F1A7F4}" type="sibTrans" cxnId="{3592489C-F92E-4779-A9CA-BCD6E17B6E69}">
      <dgm:prSet/>
      <dgm:spPr/>
      <dgm:t>
        <a:bodyPr/>
        <a:lstStyle/>
        <a:p>
          <a:endParaRPr lang="cs-CZ" sz="1800" u="none"/>
        </a:p>
      </dgm:t>
    </dgm:pt>
    <dgm:pt modelId="{0CD20E3C-1229-40B2-AE40-290D81DAD8BA}">
      <dgm:prSet phldrT="[Text]" custT="1"/>
      <dgm:spPr/>
      <dgm:t>
        <a:bodyPr/>
        <a:lstStyle/>
        <a:p>
          <a:r>
            <a:rPr lang="cs-CZ" sz="1800" b="1" u="none" dirty="0"/>
            <a:t>Členění dotazů </a:t>
          </a:r>
          <a:r>
            <a:rPr lang="cs-CZ" sz="1800" u="none" dirty="0"/>
            <a:t> </a:t>
          </a:r>
          <a:endParaRPr lang="cs-CZ" sz="1800" b="1" u="none" dirty="0"/>
        </a:p>
      </dgm:t>
    </dgm:pt>
    <dgm:pt modelId="{482EC826-416A-4986-9711-64D4357517D6}" type="parTrans" cxnId="{C7864336-1604-4A15-896F-C27EBB727A7A}">
      <dgm:prSet/>
      <dgm:spPr/>
      <dgm:t>
        <a:bodyPr/>
        <a:lstStyle/>
        <a:p>
          <a:endParaRPr lang="cs-CZ" sz="1800" u="none"/>
        </a:p>
      </dgm:t>
    </dgm:pt>
    <dgm:pt modelId="{B51CE0D2-AD82-49A1-AA65-BE8C9B164349}" type="sibTrans" cxnId="{C7864336-1604-4A15-896F-C27EBB727A7A}">
      <dgm:prSet/>
      <dgm:spPr/>
      <dgm:t>
        <a:bodyPr/>
        <a:lstStyle/>
        <a:p>
          <a:endParaRPr lang="cs-CZ" sz="1800" u="none"/>
        </a:p>
      </dgm:t>
    </dgm:pt>
    <dgm:pt modelId="{6FD7E67C-A161-4E16-B994-22CADDE57C79}">
      <dgm:prSet phldrT="[Text]" custT="1"/>
      <dgm:spPr/>
      <dgm:t>
        <a:bodyPr/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800" u="none" dirty="0"/>
            <a:t> obecné (metodické), dotazy ke specifickým cílům, aktivitám a výzvám</a:t>
          </a:r>
        </a:p>
      </dgm:t>
    </dgm:pt>
    <dgm:pt modelId="{21222BD2-F31D-4837-A75C-A61E135C5EBA}" type="parTrans" cxnId="{1E0AFE8D-3587-4CBD-8C21-1094472096E5}">
      <dgm:prSet/>
      <dgm:spPr/>
      <dgm:t>
        <a:bodyPr/>
        <a:lstStyle/>
        <a:p>
          <a:endParaRPr lang="cs-CZ" sz="1800" u="none"/>
        </a:p>
      </dgm:t>
    </dgm:pt>
    <dgm:pt modelId="{6FA84A29-332D-44B2-B10C-897D4EB42D2A}" type="sibTrans" cxnId="{1E0AFE8D-3587-4CBD-8C21-1094472096E5}">
      <dgm:prSet/>
      <dgm:spPr/>
      <dgm:t>
        <a:bodyPr/>
        <a:lstStyle/>
        <a:p>
          <a:endParaRPr lang="cs-CZ" sz="1800" u="none"/>
        </a:p>
      </dgm:t>
    </dgm:pt>
    <dgm:pt modelId="{23B102EC-C2C8-4CC0-8B6F-1F1DD26DAB17}">
      <dgm:prSet phldrT="[Text]" custT="1"/>
      <dgm:spPr/>
      <dgm:t>
        <a:bodyPr/>
        <a:lstStyle/>
        <a:p>
          <a:r>
            <a:rPr lang="cs-CZ" sz="1800" b="1" u="none" dirty="0"/>
            <a:t>Zveřejnění nejčastějších dotazů a odpovědí</a:t>
          </a:r>
        </a:p>
      </dgm:t>
    </dgm:pt>
    <dgm:pt modelId="{47124EF6-DD6E-4DD3-9FBB-F7D59514F332}" type="parTrans" cxnId="{A5BFBAC2-4E5D-4769-ADBA-3B3B074A5CFC}">
      <dgm:prSet/>
      <dgm:spPr/>
      <dgm:t>
        <a:bodyPr/>
        <a:lstStyle/>
        <a:p>
          <a:endParaRPr lang="cs-CZ" sz="1800" u="none"/>
        </a:p>
      </dgm:t>
    </dgm:pt>
    <dgm:pt modelId="{ABA95181-9384-4A91-837E-904FB30B26D5}" type="sibTrans" cxnId="{A5BFBAC2-4E5D-4769-ADBA-3B3B074A5CFC}">
      <dgm:prSet/>
      <dgm:spPr/>
      <dgm:t>
        <a:bodyPr/>
        <a:lstStyle/>
        <a:p>
          <a:endParaRPr lang="cs-CZ" sz="1800" u="none"/>
        </a:p>
      </dgm:t>
    </dgm:pt>
    <dgm:pt modelId="{C0C1B908-7C23-48EE-AF60-4AA943F00D55}">
      <dgm:prSet phldrT="[Text]" custT="1"/>
      <dgm:spPr/>
      <dgm:t>
        <a:bodyPr/>
        <a:lstStyle/>
        <a:p>
          <a:pPr marL="171450" lvl="1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cs-CZ" sz="1800" u="none" dirty="0"/>
            <a:t> v případě opakujících se dotazů</a:t>
          </a:r>
        </a:p>
      </dgm:t>
    </dgm:pt>
    <dgm:pt modelId="{8F37C82A-631D-4E05-B6E7-6AEBD0A07747}" type="parTrans" cxnId="{33EABED3-B06F-44D2-9E33-36495E71C60A}">
      <dgm:prSet/>
      <dgm:spPr/>
      <dgm:t>
        <a:bodyPr/>
        <a:lstStyle/>
        <a:p>
          <a:endParaRPr lang="cs-CZ" sz="1800" u="none"/>
        </a:p>
      </dgm:t>
    </dgm:pt>
    <dgm:pt modelId="{28F5EB6E-B40E-4C31-9E7E-274175A61ACA}" type="sibTrans" cxnId="{33EABED3-B06F-44D2-9E33-36495E71C60A}">
      <dgm:prSet/>
      <dgm:spPr/>
      <dgm:t>
        <a:bodyPr/>
        <a:lstStyle/>
        <a:p>
          <a:endParaRPr lang="cs-CZ" sz="1800" u="none"/>
        </a:p>
      </dgm:t>
    </dgm:pt>
    <dgm:pt modelId="{504DE74E-C3D4-4155-999A-2B5313003C40}">
      <dgm:prSet phldrT="[Text]" custT="1"/>
      <dgm:spPr/>
      <dgm:t>
        <a:bodyPr/>
        <a:lstStyle/>
        <a:p>
          <a:r>
            <a:rPr lang="cs-CZ" sz="1800" b="1" u="none"/>
            <a:t>Zajištění jednotnosti odpovědí</a:t>
          </a:r>
          <a:endParaRPr lang="cs-CZ" sz="1800" b="1" u="none" dirty="0"/>
        </a:p>
      </dgm:t>
    </dgm:pt>
    <dgm:pt modelId="{F660DFFA-1279-4B73-9DAB-FFD5AF1AD2DF}" type="parTrans" cxnId="{C9A93BF2-DCEC-413E-9C27-7A99AD714681}">
      <dgm:prSet/>
      <dgm:spPr/>
      <dgm:t>
        <a:bodyPr/>
        <a:lstStyle/>
        <a:p>
          <a:endParaRPr lang="cs-CZ" sz="1800" u="none"/>
        </a:p>
      </dgm:t>
    </dgm:pt>
    <dgm:pt modelId="{BDB9727F-4306-4CE9-958B-BC415FAD8A13}" type="sibTrans" cxnId="{C9A93BF2-DCEC-413E-9C27-7A99AD714681}">
      <dgm:prSet/>
      <dgm:spPr/>
      <dgm:t>
        <a:bodyPr/>
        <a:lstStyle/>
        <a:p>
          <a:endParaRPr lang="cs-CZ" sz="1800" u="none"/>
        </a:p>
      </dgm:t>
    </dgm:pt>
    <dgm:pt modelId="{6BFECDD9-BD45-4775-80A1-5EC79945EA70}">
      <dgm:prSet custT="1"/>
      <dgm:spPr/>
      <dgm:t>
        <a:bodyPr/>
        <a:lstStyle/>
        <a:p>
          <a:r>
            <a:rPr lang="cs-CZ" sz="1800" u="none" dirty="0"/>
            <a:t>zadaných na webových stránkách prostřednictvím FAQ</a:t>
          </a:r>
        </a:p>
      </dgm:t>
    </dgm:pt>
    <dgm:pt modelId="{8D3C3FA6-3E9D-433A-933B-EE52B9AFA38D}" type="parTrans" cxnId="{0997D8AE-6773-4A60-A9EA-2E431885BB3C}">
      <dgm:prSet/>
      <dgm:spPr/>
      <dgm:t>
        <a:bodyPr/>
        <a:lstStyle/>
        <a:p>
          <a:endParaRPr lang="cs-CZ" sz="1800" u="none"/>
        </a:p>
      </dgm:t>
    </dgm:pt>
    <dgm:pt modelId="{A0B7B876-3D1D-4AE5-BF7B-8CE83D88F9AA}" type="sibTrans" cxnId="{0997D8AE-6773-4A60-A9EA-2E431885BB3C}">
      <dgm:prSet/>
      <dgm:spPr/>
      <dgm:t>
        <a:bodyPr/>
        <a:lstStyle/>
        <a:p>
          <a:endParaRPr lang="cs-CZ" sz="1800" u="none"/>
        </a:p>
      </dgm:t>
    </dgm:pt>
    <dgm:pt modelId="{12BA73C5-04B3-4B22-9505-525CC0ABA253}" type="pres">
      <dgm:prSet presAssocID="{6E03E56C-E581-4A8B-9258-18A5B7F7F08B}" presName="Name0" presStyleCnt="0">
        <dgm:presLayoutVars>
          <dgm:dir/>
          <dgm:animLvl val="lvl"/>
          <dgm:resizeHandles val="exact"/>
        </dgm:presLayoutVars>
      </dgm:prSet>
      <dgm:spPr/>
    </dgm:pt>
    <dgm:pt modelId="{DBD2012F-8003-47DD-986B-CFDD8E43A006}" type="pres">
      <dgm:prSet presAssocID="{FFDC7DDD-FA5A-46B2-BE59-F7FBD3007D36}" presName="linNode" presStyleCnt="0"/>
      <dgm:spPr/>
    </dgm:pt>
    <dgm:pt modelId="{4B7810AB-895B-491B-9421-53F6987919DC}" type="pres">
      <dgm:prSet presAssocID="{FFDC7DDD-FA5A-46B2-BE59-F7FBD3007D36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C683BC06-3857-43DE-ABB6-04AEC15BFA29}" type="pres">
      <dgm:prSet presAssocID="{FFDC7DDD-FA5A-46B2-BE59-F7FBD3007D36}" presName="descendantText" presStyleLbl="alignAccFollowNode1" presStyleIdx="0" presStyleCnt="4">
        <dgm:presLayoutVars>
          <dgm:bulletEnabled val="1"/>
        </dgm:presLayoutVars>
      </dgm:prSet>
      <dgm:spPr/>
    </dgm:pt>
    <dgm:pt modelId="{3FBCB615-A790-484B-80FB-3037D1C18B96}" type="pres">
      <dgm:prSet presAssocID="{882712D6-0105-4E25-9603-397AF6F63BB5}" presName="sp" presStyleCnt="0"/>
      <dgm:spPr/>
    </dgm:pt>
    <dgm:pt modelId="{78BCD7B3-4C23-4EE4-B49B-9FD8236ECF9D}" type="pres">
      <dgm:prSet presAssocID="{0CD20E3C-1229-40B2-AE40-290D81DAD8BA}" presName="linNode" presStyleCnt="0"/>
      <dgm:spPr/>
    </dgm:pt>
    <dgm:pt modelId="{D5A3BF15-8803-410E-A193-E5D19B5C3A85}" type="pres">
      <dgm:prSet presAssocID="{0CD20E3C-1229-40B2-AE40-290D81DAD8BA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62E92DB3-ACD8-40F8-A3E0-57B15875DD37}" type="pres">
      <dgm:prSet presAssocID="{0CD20E3C-1229-40B2-AE40-290D81DAD8BA}" presName="descendantText" presStyleLbl="alignAccFollowNode1" presStyleIdx="1" presStyleCnt="4">
        <dgm:presLayoutVars>
          <dgm:bulletEnabled val="1"/>
        </dgm:presLayoutVars>
      </dgm:prSet>
      <dgm:spPr/>
    </dgm:pt>
    <dgm:pt modelId="{3688E9B3-30C1-487E-BD96-E1872E5FFC3A}" type="pres">
      <dgm:prSet presAssocID="{B51CE0D2-AD82-49A1-AA65-BE8C9B164349}" presName="sp" presStyleCnt="0"/>
      <dgm:spPr/>
    </dgm:pt>
    <dgm:pt modelId="{08036C9C-362A-4953-88DC-95C2E758F881}" type="pres">
      <dgm:prSet presAssocID="{23B102EC-C2C8-4CC0-8B6F-1F1DD26DAB17}" presName="linNode" presStyleCnt="0"/>
      <dgm:spPr/>
    </dgm:pt>
    <dgm:pt modelId="{87882D44-1A4B-4044-92D4-72A161B110FF}" type="pres">
      <dgm:prSet presAssocID="{23B102EC-C2C8-4CC0-8B6F-1F1DD26DAB17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9E841F31-6DBC-499A-8EE4-F5A48641C91D}" type="pres">
      <dgm:prSet presAssocID="{23B102EC-C2C8-4CC0-8B6F-1F1DD26DAB17}" presName="descendantText" presStyleLbl="alignAccFollowNode1" presStyleIdx="2" presStyleCnt="4">
        <dgm:presLayoutVars>
          <dgm:bulletEnabled val="1"/>
        </dgm:presLayoutVars>
      </dgm:prSet>
      <dgm:spPr/>
    </dgm:pt>
    <dgm:pt modelId="{7AFD2E66-B6D0-4E69-A02A-F2592AEE7704}" type="pres">
      <dgm:prSet presAssocID="{ABA95181-9384-4A91-837E-904FB30B26D5}" presName="sp" presStyleCnt="0"/>
      <dgm:spPr/>
    </dgm:pt>
    <dgm:pt modelId="{8270738D-F256-4738-8073-D9EEB8E09BAF}" type="pres">
      <dgm:prSet presAssocID="{504DE74E-C3D4-4155-999A-2B5313003C40}" presName="linNode" presStyleCnt="0"/>
      <dgm:spPr/>
    </dgm:pt>
    <dgm:pt modelId="{84C15081-2FA4-45D2-9978-FBD8A987F3F2}" type="pres">
      <dgm:prSet presAssocID="{504DE74E-C3D4-4155-999A-2B5313003C40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4E2DC8FE-F5D7-44C6-BC61-816EFF409740}" type="pres">
      <dgm:prSet presAssocID="{504DE74E-C3D4-4155-999A-2B5313003C40}" presName="descendantText" presStyleLbl="alignAccFollowNode1" presStyleIdx="3" presStyleCnt="4" custLinFactNeighborX="-144" custLinFactNeighborY="-5747">
        <dgm:presLayoutVars>
          <dgm:bulletEnabled val="1"/>
        </dgm:presLayoutVars>
      </dgm:prSet>
      <dgm:spPr/>
    </dgm:pt>
  </dgm:ptLst>
  <dgm:cxnLst>
    <dgm:cxn modelId="{F459600E-3104-4258-886C-ACDF3BDFBC05}" type="presOf" srcId="{6BFECDD9-BD45-4775-80A1-5EC79945EA70}" destId="{9E841F31-6DBC-499A-8EE4-F5A48641C91D}" srcOrd="0" destOrd="0" presId="urn:microsoft.com/office/officeart/2005/8/layout/vList5"/>
    <dgm:cxn modelId="{9AC9D014-0180-4673-A042-E742E93EE007}" type="presOf" srcId="{6E03E56C-E581-4A8B-9258-18A5B7F7F08B}" destId="{12BA73C5-04B3-4B22-9505-525CC0ABA253}" srcOrd="0" destOrd="0" presId="urn:microsoft.com/office/officeart/2005/8/layout/vList5"/>
    <dgm:cxn modelId="{55132526-84C8-4D83-BC14-A11C418DE4FA}" srcId="{6E03E56C-E581-4A8B-9258-18A5B7F7F08B}" destId="{FFDC7DDD-FA5A-46B2-BE59-F7FBD3007D36}" srcOrd="0" destOrd="0" parTransId="{59D0E70B-D2B0-4EA6-95E1-31FF72C09482}" sibTransId="{882712D6-0105-4E25-9603-397AF6F63BB5}"/>
    <dgm:cxn modelId="{01D52F2D-EA7E-454E-9306-B7B5F88C35E2}" type="presOf" srcId="{6FD7E67C-A161-4E16-B994-22CADDE57C79}" destId="{62E92DB3-ACD8-40F8-A3E0-57B15875DD37}" srcOrd="0" destOrd="0" presId="urn:microsoft.com/office/officeart/2005/8/layout/vList5"/>
    <dgm:cxn modelId="{C7864336-1604-4A15-896F-C27EBB727A7A}" srcId="{6E03E56C-E581-4A8B-9258-18A5B7F7F08B}" destId="{0CD20E3C-1229-40B2-AE40-290D81DAD8BA}" srcOrd="1" destOrd="0" parTransId="{482EC826-416A-4986-9711-64D4357517D6}" sibTransId="{B51CE0D2-AD82-49A1-AA65-BE8C9B164349}"/>
    <dgm:cxn modelId="{246EE664-BB31-4968-AAB0-95183746A59C}" type="presOf" srcId="{504DE74E-C3D4-4155-999A-2B5313003C40}" destId="{84C15081-2FA4-45D2-9978-FBD8A987F3F2}" srcOrd="0" destOrd="0" presId="urn:microsoft.com/office/officeart/2005/8/layout/vList5"/>
    <dgm:cxn modelId="{7110C685-F366-446F-A46D-693DBC0C8414}" type="presOf" srcId="{03CD221B-CD65-4C2C-966A-987562058925}" destId="{C683BC06-3857-43DE-ABB6-04AEC15BFA29}" srcOrd="0" destOrd="0" presId="urn:microsoft.com/office/officeart/2005/8/layout/vList5"/>
    <dgm:cxn modelId="{02C2568C-ADF0-4C76-9C3C-1FEE96AB79B4}" type="presOf" srcId="{23B102EC-C2C8-4CC0-8B6F-1F1DD26DAB17}" destId="{87882D44-1A4B-4044-92D4-72A161B110FF}" srcOrd="0" destOrd="0" presId="urn:microsoft.com/office/officeart/2005/8/layout/vList5"/>
    <dgm:cxn modelId="{1E0AFE8D-3587-4CBD-8C21-1094472096E5}" srcId="{0CD20E3C-1229-40B2-AE40-290D81DAD8BA}" destId="{6FD7E67C-A161-4E16-B994-22CADDE57C79}" srcOrd="0" destOrd="0" parTransId="{21222BD2-F31D-4837-A75C-A61E135C5EBA}" sibTransId="{6FA84A29-332D-44B2-B10C-897D4EB42D2A}"/>
    <dgm:cxn modelId="{68DBA397-47A8-4A00-8F44-2004DF9D1BE6}" type="presOf" srcId="{0CD20E3C-1229-40B2-AE40-290D81DAD8BA}" destId="{D5A3BF15-8803-410E-A193-E5D19B5C3A85}" srcOrd="0" destOrd="0" presId="urn:microsoft.com/office/officeart/2005/8/layout/vList5"/>
    <dgm:cxn modelId="{3592489C-F92E-4779-A9CA-BCD6E17B6E69}" srcId="{FFDC7DDD-FA5A-46B2-BE59-F7FBD3007D36}" destId="{03CD221B-CD65-4C2C-966A-987562058925}" srcOrd="0" destOrd="0" parTransId="{AF1CB158-EEA3-4C3E-AB79-6565D28FDB31}" sibTransId="{C0DFDAA5-7E0E-4A27-8583-1B0BF2F1A7F4}"/>
    <dgm:cxn modelId="{0997D8AE-6773-4A60-A9EA-2E431885BB3C}" srcId="{23B102EC-C2C8-4CC0-8B6F-1F1DD26DAB17}" destId="{6BFECDD9-BD45-4775-80A1-5EC79945EA70}" srcOrd="0" destOrd="0" parTransId="{8D3C3FA6-3E9D-433A-933B-EE52B9AFA38D}" sibTransId="{A0B7B876-3D1D-4AE5-BF7B-8CE83D88F9AA}"/>
    <dgm:cxn modelId="{A5BFBAC2-4E5D-4769-ADBA-3B3B074A5CFC}" srcId="{6E03E56C-E581-4A8B-9258-18A5B7F7F08B}" destId="{23B102EC-C2C8-4CC0-8B6F-1F1DD26DAB17}" srcOrd="2" destOrd="0" parTransId="{47124EF6-DD6E-4DD3-9FBB-F7D59514F332}" sibTransId="{ABA95181-9384-4A91-837E-904FB30B26D5}"/>
    <dgm:cxn modelId="{33EABED3-B06F-44D2-9E33-36495E71C60A}" srcId="{504DE74E-C3D4-4155-999A-2B5313003C40}" destId="{C0C1B908-7C23-48EE-AF60-4AA943F00D55}" srcOrd="0" destOrd="0" parTransId="{8F37C82A-631D-4E05-B6E7-6AEBD0A07747}" sibTransId="{28F5EB6E-B40E-4C31-9E7E-274175A61ACA}"/>
    <dgm:cxn modelId="{E91266F1-A711-446D-A120-E70D11BC9619}" type="presOf" srcId="{FFDC7DDD-FA5A-46B2-BE59-F7FBD3007D36}" destId="{4B7810AB-895B-491B-9421-53F6987919DC}" srcOrd="0" destOrd="0" presId="urn:microsoft.com/office/officeart/2005/8/layout/vList5"/>
    <dgm:cxn modelId="{C9A93BF2-DCEC-413E-9C27-7A99AD714681}" srcId="{6E03E56C-E581-4A8B-9258-18A5B7F7F08B}" destId="{504DE74E-C3D4-4155-999A-2B5313003C40}" srcOrd="3" destOrd="0" parTransId="{F660DFFA-1279-4B73-9DAB-FFD5AF1AD2DF}" sibTransId="{BDB9727F-4306-4CE9-958B-BC415FAD8A13}"/>
    <dgm:cxn modelId="{2853B9F2-9563-4127-AA0C-3542992FDE1F}" type="presOf" srcId="{C0C1B908-7C23-48EE-AF60-4AA943F00D55}" destId="{4E2DC8FE-F5D7-44C6-BC61-816EFF409740}" srcOrd="0" destOrd="0" presId="urn:microsoft.com/office/officeart/2005/8/layout/vList5"/>
    <dgm:cxn modelId="{46D08EFD-90B0-4178-AF90-DE001E9DFE6B}" type="presParOf" srcId="{12BA73C5-04B3-4B22-9505-525CC0ABA253}" destId="{DBD2012F-8003-47DD-986B-CFDD8E43A006}" srcOrd="0" destOrd="0" presId="urn:microsoft.com/office/officeart/2005/8/layout/vList5"/>
    <dgm:cxn modelId="{6B5B3D5C-C41C-471C-B4A6-AB68F1043DB7}" type="presParOf" srcId="{DBD2012F-8003-47DD-986B-CFDD8E43A006}" destId="{4B7810AB-895B-491B-9421-53F6987919DC}" srcOrd="0" destOrd="0" presId="urn:microsoft.com/office/officeart/2005/8/layout/vList5"/>
    <dgm:cxn modelId="{C12F17AA-7CE6-4FA6-B5CB-18ACE747F563}" type="presParOf" srcId="{DBD2012F-8003-47DD-986B-CFDD8E43A006}" destId="{C683BC06-3857-43DE-ABB6-04AEC15BFA29}" srcOrd="1" destOrd="0" presId="urn:microsoft.com/office/officeart/2005/8/layout/vList5"/>
    <dgm:cxn modelId="{895ED29E-0898-4033-9A6E-44E75651883D}" type="presParOf" srcId="{12BA73C5-04B3-4B22-9505-525CC0ABA253}" destId="{3FBCB615-A790-484B-80FB-3037D1C18B96}" srcOrd="1" destOrd="0" presId="urn:microsoft.com/office/officeart/2005/8/layout/vList5"/>
    <dgm:cxn modelId="{B637307C-89F3-4F80-995A-9D889D00E9D3}" type="presParOf" srcId="{12BA73C5-04B3-4B22-9505-525CC0ABA253}" destId="{78BCD7B3-4C23-4EE4-B49B-9FD8236ECF9D}" srcOrd="2" destOrd="0" presId="urn:microsoft.com/office/officeart/2005/8/layout/vList5"/>
    <dgm:cxn modelId="{C43D9644-54FF-439B-A46D-C484292EAE69}" type="presParOf" srcId="{78BCD7B3-4C23-4EE4-B49B-9FD8236ECF9D}" destId="{D5A3BF15-8803-410E-A193-E5D19B5C3A85}" srcOrd="0" destOrd="0" presId="urn:microsoft.com/office/officeart/2005/8/layout/vList5"/>
    <dgm:cxn modelId="{BC7A854F-CCE7-4F4F-B509-4B7793D326C8}" type="presParOf" srcId="{78BCD7B3-4C23-4EE4-B49B-9FD8236ECF9D}" destId="{62E92DB3-ACD8-40F8-A3E0-57B15875DD37}" srcOrd="1" destOrd="0" presId="urn:microsoft.com/office/officeart/2005/8/layout/vList5"/>
    <dgm:cxn modelId="{D761B5BA-27EE-46CC-BFF7-8EF38E683526}" type="presParOf" srcId="{12BA73C5-04B3-4B22-9505-525CC0ABA253}" destId="{3688E9B3-30C1-487E-BD96-E1872E5FFC3A}" srcOrd="3" destOrd="0" presId="urn:microsoft.com/office/officeart/2005/8/layout/vList5"/>
    <dgm:cxn modelId="{58312AA7-32C9-41EC-B4DF-FD18DF3F4FC0}" type="presParOf" srcId="{12BA73C5-04B3-4B22-9505-525CC0ABA253}" destId="{08036C9C-362A-4953-88DC-95C2E758F881}" srcOrd="4" destOrd="0" presId="urn:microsoft.com/office/officeart/2005/8/layout/vList5"/>
    <dgm:cxn modelId="{F1D7C598-CFA3-42B4-8447-144BFA5A485E}" type="presParOf" srcId="{08036C9C-362A-4953-88DC-95C2E758F881}" destId="{87882D44-1A4B-4044-92D4-72A161B110FF}" srcOrd="0" destOrd="0" presId="urn:microsoft.com/office/officeart/2005/8/layout/vList5"/>
    <dgm:cxn modelId="{51896F4C-4AE7-458E-8F2B-82341B21FCBC}" type="presParOf" srcId="{08036C9C-362A-4953-88DC-95C2E758F881}" destId="{9E841F31-6DBC-499A-8EE4-F5A48641C91D}" srcOrd="1" destOrd="0" presId="urn:microsoft.com/office/officeart/2005/8/layout/vList5"/>
    <dgm:cxn modelId="{30AD062C-321B-4557-88C3-C33227F38C17}" type="presParOf" srcId="{12BA73C5-04B3-4B22-9505-525CC0ABA253}" destId="{7AFD2E66-B6D0-4E69-A02A-F2592AEE7704}" srcOrd="5" destOrd="0" presId="urn:microsoft.com/office/officeart/2005/8/layout/vList5"/>
    <dgm:cxn modelId="{CF82130F-DD0F-4C08-8B07-B1F8F4EA7628}" type="presParOf" srcId="{12BA73C5-04B3-4B22-9505-525CC0ABA253}" destId="{8270738D-F256-4738-8073-D9EEB8E09BAF}" srcOrd="6" destOrd="0" presId="urn:microsoft.com/office/officeart/2005/8/layout/vList5"/>
    <dgm:cxn modelId="{002E1767-95B4-48A9-B4BF-EA3D8CC5DB56}" type="presParOf" srcId="{8270738D-F256-4738-8073-D9EEB8E09BAF}" destId="{84C15081-2FA4-45D2-9978-FBD8A987F3F2}" srcOrd="0" destOrd="0" presId="urn:microsoft.com/office/officeart/2005/8/layout/vList5"/>
    <dgm:cxn modelId="{9EFE88E5-7D4A-4468-BCCB-861B1D5CAB9B}" type="presParOf" srcId="{8270738D-F256-4738-8073-D9EEB8E09BAF}" destId="{4E2DC8FE-F5D7-44C6-BC61-816EFF40974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08D42E-F170-4B77-9005-4C3AB8D024EE}" type="doc">
      <dgm:prSet loTypeId="urn:microsoft.com/office/officeart/2005/8/layout/hierarchy4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cs-CZ"/>
        </a:p>
      </dgm:t>
    </dgm:pt>
    <dgm:pt modelId="{079BF447-A338-4241-857D-16D223D22120}">
      <dgm:prSet phldrT="[Text]"/>
      <dgm:spPr/>
      <dgm:t>
        <a:bodyPr/>
        <a:lstStyle/>
        <a:p>
          <a:r>
            <a:rPr lang="cs-CZ" b="1" dirty="0">
              <a:solidFill>
                <a:schemeClr val="bg1"/>
              </a:solidFill>
            </a:rPr>
            <a:t>Územní odbor IROP pro Karlovarský kraj</a:t>
          </a:r>
        </a:p>
        <a:p>
          <a:r>
            <a:rPr lang="cs-CZ" b="1" dirty="0">
              <a:solidFill>
                <a:schemeClr val="bg1"/>
              </a:solidFill>
            </a:rPr>
            <a:t>Ing. Marie Míšková, ředitelka odboru</a:t>
          </a:r>
        </a:p>
        <a:p>
          <a:r>
            <a:rPr lang="cs-CZ" dirty="0">
              <a:solidFill>
                <a:schemeClr val="bg1"/>
              </a:solidFill>
            </a:rPr>
            <a:t>E-mail: marie.miskova</a:t>
          </a:r>
          <a:r>
            <a:rPr lang="cs-CZ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@</a:t>
          </a:r>
          <a:r>
            <a:rPr lang="cs-CZ" dirty="0">
              <a:solidFill>
                <a:schemeClr val="bg1"/>
              </a:solidFill>
            </a:rPr>
            <a:t>crr.cz</a:t>
          </a:r>
          <a:endParaRPr lang="cs-CZ" baseline="0" dirty="0">
            <a:solidFill>
              <a:schemeClr val="bg1"/>
            </a:solidFill>
          </a:endParaRPr>
        </a:p>
        <a:p>
          <a:r>
            <a:rPr lang="cs-CZ" dirty="0">
              <a:solidFill>
                <a:schemeClr val="bg1"/>
              </a:solidFill>
            </a:rPr>
            <a:t>Mobil: 731 604 698</a:t>
          </a:r>
        </a:p>
        <a:p>
          <a:r>
            <a:rPr lang="cs-CZ" dirty="0">
              <a:solidFill>
                <a:schemeClr val="bg1"/>
              </a:solidFill>
            </a:rPr>
            <a:t>Telefon: 354 770 238</a:t>
          </a:r>
        </a:p>
      </dgm:t>
    </dgm:pt>
    <dgm:pt modelId="{B64C378D-2E70-4D65-81D7-E0D03AC1D6C1}" type="parTrans" cxnId="{1EB41155-EA91-49D9-AB73-E1F13B2C1E93}">
      <dgm:prSet/>
      <dgm:spPr/>
      <dgm:t>
        <a:bodyPr/>
        <a:lstStyle/>
        <a:p>
          <a:endParaRPr lang="cs-CZ"/>
        </a:p>
      </dgm:t>
    </dgm:pt>
    <dgm:pt modelId="{070BC8CB-9DBC-4D56-80AC-4871596E0684}" type="sibTrans" cxnId="{1EB41155-EA91-49D9-AB73-E1F13B2C1E93}">
      <dgm:prSet/>
      <dgm:spPr/>
      <dgm:t>
        <a:bodyPr/>
        <a:lstStyle/>
        <a:p>
          <a:endParaRPr lang="cs-CZ"/>
        </a:p>
      </dgm:t>
    </dgm:pt>
    <dgm:pt modelId="{A67D603C-7116-488E-B84F-93A07D78F66F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cs-CZ" b="1" dirty="0"/>
            <a:t>Vedoucí oddělení hodnocení</a:t>
          </a:r>
        </a:p>
        <a:p>
          <a:r>
            <a:rPr lang="cs-CZ" b="1" dirty="0"/>
            <a:t> a kontroly</a:t>
          </a:r>
        </a:p>
        <a:p>
          <a:r>
            <a:rPr lang="cs-CZ" b="1" dirty="0"/>
            <a:t>Ing. Lenka Kyrianová</a:t>
          </a:r>
        </a:p>
        <a:p>
          <a:r>
            <a:rPr lang="cs-CZ" dirty="0"/>
            <a:t>E-mail: </a:t>
          </a:r>
          <a:r>
            <a:rPr lang="cs-CZ" dirty="0">
              <a:hlinkClick xmlns:r="http://schemas.openxmlformats.org/officeDocument/2006/relationships" r:id="rId1"/>
            </a:rPr>
            <a:t>lenka.kyrianova@crr.cz</a:t>
          </a:r>
          <a:endParaRPr lang="cs-CZ" dirty="0"/>
        </a:p>
        <a:p>
          <a:r>
            <a:rPr lang="cs-CZ" dirty="0"/>
            <a:t>Mobil: 731 </a:t>
          </a:r>
          <a:r>
            <a:rPr lang="cs-CZ"/>
            <a:t>644 330</a:t>
          </a:r>
          <a:endParaRPr lang="cs-CZ" dirty="0"/>
        </a:p>
        <a:p>
          <a:r>
            <a:rPr lang="cs-CZ" dirty="0"/>
            <a:t>Telefon: 354 770 228</a:t>
          </a:r>
        </a:p>
      </dgm:t>
    </dgm:pt>
    <dgm:pt modelId="{91211F88-806F-4D3A-A57C-BD8A2EE4C229}" type="parTrans" cxnId="{D0328F05-09AB-4649-A91E-84939B3F2EA2}">
      <dgm:prSet/>
      <dgm:spPr/>
      <dgm:t>
        <a:bodyPr/>
        <a:lstStyle/>
        <a:p>
          <a:endParaRPr lang="cs-CZ"/>
        </a:p>
      </dgm:t>
    </dgm:pt>
    <dgm:pt modelId="{09F5F104-80F5-4B06-9E04-F3B2852DBE5D}" type="sibTrans" cxnId="{D0328F05-09AB-4649-A91E-84939B3F2EA2}">
      <dgm:prSet/>
      <dgm:spPr/>
      <dgm:t>
        <a:bodyPr/>
        <a:lstStyle/>
        <a:p>
          <a:endParaRPr lang="cs-CZ"/>
        </a:p>
      </dgm:t>
    </dgm:pt>
    <dgm:pt modelId="{C5553600-1CAE-4955-BB6C-A584CC4EBCA0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cs-CZ" b="1" dirty="0"/>
            <a:t>Vedoucí oddělení realizace</a:t>
          </a:r>
        </a:p>
        <a:p>
          <a:r>
            <a:rPr lang="cs-CZ" b="1" dirty="0"/>
            <a:t>Ing. Jarmila Musilová</a:t>
          </a:r>
        </a:p>
        <a:p>
          <a:r>
            <a:rPr lang="cs-CZ" dirty="0"/>
            <a:t>E-mail: </a:t>
          </a:r>
          <a:r>
            <a:rPr lang="cs-CZ" dirty="0">
              <a:hlinkClick xmlns:r="http://schemas.openxmlformats.org/officeDocument/2006/relationships" r:id="rId2"/>
            </a:rPr>
            <a:t>jarmila.musilova@crr.cz</a:t>
          </a:r>
          <a:endParaRPr lang="cs-CZ" dirty="0"/>
        </a:p>
        <a:p>
          <a:r>
            <a:rPr lang="cs-CZ" dirty="0"/>
            <a:t>Mobil: 731 648 659</a:t>
          </a:r>
        </a:p>
        <a:p>
          <a:r>
            <a:rPr lang="cs-CZ" dirty="0"/>
            <a:t>Telefon: 354 770 227</a:t>
          </a:r>
        </a:p>
      </dgm:t>
    </dgm:pt>
    <dgm:pt modelId="{03E7EDA8-7044-4B65-9E44-60837D6301F5}" type="parTrans" cxnId="{8B7111D2-8A9D-4DED-BA7B-0F1A716C6669}">
      <dgm:prSet/>
      <dgm:spPr/>
      <dgm:t>
        <a:bodyPr/>
        <a:lstStyle/>
        <a:p>
          <a:endParaRPr lang="cs-CZ"/>
        </a:p>
      </dgm:t>
    </dgm:pt>
    <dgm:pt modelId="{CD124AA5-535E-4490-A5A0-C040C89F5644}" type="sibTrans" cxnId="{8B7111D2-8A9D-4DED-BA7B-0F1A716C6669}">
      <dgm:prSet/>
      <dgm:spPr/>
      <dgm:t>
        <a:bodyPr/>
        <a:lstStyle/>
        <a:p>
          <a:endParaRPr lang="cs-CZ"/>
        </a:p>
      </dgm:t>
    </dgm:pt>
    <dgm:pt modelId="{87A7386A-190A-4D26-B25C-46CD9BA470DF}" type="pres">
      <dgm:prSet presAssocID="{0D08D42E-F170-4B77-9005-4C3AB8D024E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1704714-36F9-4918-8F57-D2FB7E94F364}" type="pres">
      <dgm:prSet presAssocID="{079BF447-A338-4241-857D-16D223D22120}" presName="vertOne" presStyleCnt="0"/>
      <dgm:spPr/>
    </dgm:pt>
    <dgm:pt modelId="{611BFC66-9319-465C-9581-BCBD01444E58}" type="pres">
      <dgm:prSet presAssocID="{079BF447-A338-4241-857D-16D223D22120}" presName="txOne" presStyleLbl="node0" presStyleIdx="0" presStyleCnt="1" custLinFactNeighborX="-3026" custLinFactNeighborY="-17346">
        <dgm:presLayoutVars>
          <dgm:chPref val="3"/>
        </dgm:presLayoutVars>
      </dgm:prSet>
      <dgm:spPr/>
    </dgm:pt>
    <dgm:pt modelId="{489C6CB3-361D-4B08-8615-DF4F81400A93}" type="pres">
      <dgm:prSet presAssocID="{079BF447-A338-4241-857D-16D223D22120}" presName="parTransOne" presStyleCnt="0"/>
      <dgm:spPr/>
    </dgm:pt>
    <dgm:pt modelId="{D7126070-93FD-4FDB-92F7-894099073440}" type="pres">
      <dgm:prSet presAssocID="{079BF447-A338-4241-857D-16D223D22120}" presName="horzOne" presStyleCnt="0"/>
      <dgm:spPr/>
    </dgm:pt>
    <dgm:pt modelId="{C2421CE2-261F-414D-95FD-409ACD76F6C2}" type="pres">
      <dgm:prSet presAssocID="{A67D603C-7116-488E-B84F-93A07D78F66F}" presName="vertTwo" presStyleCnt="0"/>
      <dgm:spPr/>
    </dgm:pt>
    <dgm:pt modelId="{012C52F3-22EA-4C63-9D11-BA4EB08F93EE}" type="pres">
      <dgm:prSet presAssocID="{A67D603C-7116-488E-B84F-93A07D78F66F}" presName="txTwo" presStyleLbl="node2" presStyleIdx="0" presStyleCnt="2">
        <dgm:presLayoutVars>
          <dgm:chPref val="3"/>
        </dgm:presLayoutVars>
      </dgm:prSet>
      <dgm:spPr/>
    </dgm:pt>
    <dgm:pt modelId="{3F73DBDB-3206-49A1-BCE7-8C5FAEE085B4}" type="pres">
      <dgm:prSet presAssocID="{A67D603C-7116-488E-B84F-93A07D78F66F}" presName="horzTwo" presStyleCnt="0"/>
      <dgm:spPr/>
    </dgm:pt>
    <dgm:pt modelId="{DBD5F274-E5CC-4A3C-96EE-0E6BBBF9E9DF}" type="pres">
      <dgm:prSet presAssocID="{09F5F104-80F5-4B06-9E04-F3B2852DBE5D}" presName="sibSpaceTwo" presStyleCnt="0"/>
      <dgm:spPr/>
    </dgm:pt>
    <dgm:pt modelId="{A12774BD-2402-4998-9DE1-FF7918C52F8F}" type="pres">
      <dgm:prSet presAssocID="{C5553600-1CAE-4955-BB6C-A584CC4EBCA0}" presName="vertTwo" presStyleCnt="0"/>
      <dgm:spPr/>
    </dgm:pt>
    <dgm:pt modelId="{BFE87D24-6D61-4097-A3F3-47C46C775F81}" type="pres">
      <dgm:prSet presAssocID="{C5553600-1CAE-4955-BB6C-A584CC4EBCA0}" presName="txTwo" presStyleLbl="node2" presStyleIdx="1" presStyleCnt="2">
        <dgm:presLayoutVars>
          <dgm:chPref val="3"/>
        </dgm:presLayoutVars>
      </dgm:prSet>
      <dgm:spPr/>
    </dgm:pt>
    <dgm:pt modelId="{268D8E56-10D7-435E-B016-678B3EFAAA67}" type="pres">
      <dgm:prSet presAssocID="{C5553600-1CAE-4955-BB6C-A584CC4EBCA0}" presName="horzTwo" presStyleCnt="0"/>
      <dgm:spPr/>
    </dgm:pt>
  </dgm:ptLst>
  <dgm:cxnLst>
    <dgm:cxn modelId="{D0328F05-09AB-4649-A91E-84939B3F2EA2}" srcId="{079BF447-A338-4241-857D-16D223D22120}" destId="{A67D603C-7116-488E-B84F-93A07D78F66F}" srcOrd="0" destOrd="0" parTransId="{91211F88-806F-4D3A-A57C-BD8A2EE4C229}" sibTransId="{09F5F104-80F5-4B06-9E04-F3B2852DBE5D}"/>
    <dgm:cxn modelId="{BAF59C37-38C1-4067-B9BC-5FD70078346C}" type="presOf" srcId="{0D08D42E-F170-4B77-9005-4C3AB8D024EE}" destId="{87A7386A-190A-4D26-B25C-46CD9BA470DF}" srcOrd="0" destOrd="0" presId="urn:microsoft.com/office/officeart/2005/8/layout/hierarchy4"/>
    <dgm:cxn modelId="{1EB41155-EA91-49D9-AB73-E1F13B2C1E93}" srcId="{0D08D42E-F170-4B77-9005-4C3AB8D024EE}" destId="{079BF447-A338-4241-857D-16D223D22120}" srcOrd="0" destOrd="0" parTransId="{B64C378D-2E70-4D65-81D7-E0D03AC1D6C1}" sibTransId="{070BC8CB-9DBC-4D56-80AC-4871596E0684}"/>
    <dgm:cxn modelId="{565F15A7-A9AC-45BD-8FAC-7F9A49913C81}" type="presOf" srcId="{079BF447-A338-4241-857D-16D223D22120}" destId="{611BFC66-9319-465C-9581-BCBD01444E58}" srcOrd="0" destOrd="0" presId="urn:microsoft.com/office/officeart/2005/8/layout/hierarchy4"/>
    <dgm:cxn modelId="{0D73C4C0-9C07-4A35-B1E3-2F63E5606E63}" type="presOf" srcId="{C5553600-1CAE-4955-BB6C-A584CC4EBCA0}" destId="{BFE87D24-6D61-4097-A3F3-47C46C775F81}" srcOrd="0" destOrd="0" presId="urn:microsoft.com/office/officeart/2005/8/layout/hierarchy4"/>
    <dgm:cxn modelId="{8B7111D2-8A9D-4DED-BA7B-0F1A716C6669}" srcId="{079BF447-A338-4241-857D-16D223D22120}" destId="{C5553600-1CAE-4955-BB6C-A584CC4EBCA0}" srcOrd="1" destOrd="0" parTransId="{03E7EDA8-7044-4B65-9E44-60837D6301F5}" sibTransId="{CD124AA5-535E-4490-A5A0-C040C89F5644}"/>
    <dgm:cxn modelId="{75AF91F0-2E39-4922-ABB9-B990EDB7DB30}" type="presOf" srcId="{A67D603C-7116-488E-B84F-93A07D78F66F}" destId="{012C52F3-22EA-4C63-9D11-BA4EB08F93EE}" srcOrd="0" destOrd="0" presId="urn:microsoft.com/office/officeart/2005/8/layout/hierarchy4"/>
    <dgm:cxn modelId="{A587A1A1-FAE8-48F9-A4FD-0C9169B2277B}" type="presParOf" srcId="{87A7386A-190A-4D26-B25C-46CD9BA470DF}" destId="{61704714-36F9-4918-8F57-D2FB7E94F364}" srcOrd="0" destOrd="0" presId="urn:microsoft.com/office/officeart/2005/8/layout/hierarchy4"/>
    <dgm:cxn modelId="{9FF3AB23-8C07-4570-A376-90F5DFE80838}" type="presParOf" srcId="{61704714-36F9-4918-8F57-D2FB7E94F364}" destId="{611BFC66-9319-465C-9581-BCBD01444E58}" srcOrd="0" destOrd="0" presId="urn:microsoft.com/office/officeart/2005/8/layout/hierarchy4"/>
    <dgm:cxn modelId="{69C6D873-66AC-4097-931A-8DDD113EB6E6}" type="presParOf" srcId="{61704714-36F9-4918-8F57-D2FB7E94F364}" destId="{489C6CB3-361D-4B08-8615-DF4F81400A93}" srcOrd="1" destOrd="0" presId="urn:microsoft.com/office/officeart/2005/8/layout/hierarchy4"/>
    <dgm:cxn modelId="{6071138E-4CB5-4034-9F0C-A17126524093}" type="presParOf" srcId="{61704714-36F9-4918-8F57-D2FB7E94F364}" destId="{D7126070-93FD-4FDB-92F7-894099073440}" srcOrd="2" destOrd="0" presId="urn:microsoft.com/office/officeart/2005/8/layout/hierarchy4"/>
    <dgm:cxn modelId="{6449E751-F086-4132-91A0-3110496A900E}" type="presParOf" srcId="{D7126070-93FD-4FDB-92F7-894099073440}" destId="{C2421CE2-261F-414D-95FD-409ACD76F6C2}" srcOrd="0" destOrd="0" presId="urn:microsoft.com/office/officeart/2005/8/layout/hierarchy4"/>
    <dgm:cxn modelId="{8660797E-B90C-4675-8E80-3DF5B0C986F8}" type="presParOf" srcId="{C2421CE2-261F-414D-95FD-409ACD76F6C2}" destId="{012C52F3-22EA-4C63-9D11-BA4EB08F93EE}" srcOrd="0" destOrd="0" presId="urn:microsoft.com/office/officeart/2005/8/layout/hierarchy4"/>
    <dgm:cxn modelId="{8CCEA2F9-79EE-4587-99C9-544E2569AC2F}" type="presParOf" srcId="{C2421CE2-261F-414D-95FD-409ACD76F6C2}" destId="{3F73DBDB-3206-49A1-BCE7-8C5FAEE085B4}" srcOrd="1" destOrd="0" presId="urn:microsoft.com/office/officeart/2005/8/layout/hierarchy4"/>
    <dgm:cxn modelId="{6B228E20-F689-41A0-9D13-FA538781D40B}" type="presParOf" srcId="{D7126070-93FD-4FDB-92F7-894099073440}" destId="{DBD5F274-E5CC-4A3C-96EE-0E6BBBF9E9DF}" srcOrd="1" destOrd="0" presId="urn:microsoft.com/office/officeart/2005/8/layout/hierarchy4"/>
    <dgm:cxn modelId="{7989EE0F-67E7-4515-B552-F4F3D04CBC23}" type="presParOf" srcId="{D7126070-93FD-4FDB-92F7-894099073440}" destId="{A12774BD-2402-4998-9DE1-FF7918C52F8F}" srcOrd="2" destOrd="0" presId="urn:microsoft.com/office/officeart/2005/8/layout/hierarchy4"/>
    <dgm:cxn modelId="{0CD59ED9-1F62-4C37-AB21-F281ED559345}" type="presParOf" srcId="{A12774BD-2402-4998-9DE1-FF7918C52F8F}" destId="{BFE87D24-6D61-4097-A3F3-47C46C775F81}" srcOrd="0" destOrd="0" presId="urn:microsoft.com/office/officeart/2005/8/layout/hierarchy4"/>
    <dgm:cxn modelId="{5A8C15E2-F4EA-4EDE-A11D-8F948916957E}" type="presParOf" srcId="{A12774BD-2402-4998-9DE1-FF7918C52F8F}" destId="{268D8E56-10D7-435E-B016-678B3EFAAA67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E55C93-B920-4644-B938-9A8BA2E5887A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545B83C4-07EC-4E1A-85C8-1FFD2A87AB3B}">
      <dgm:prSet phldrT="[Text]" custT="1"/>
      <dgm:spPr/>
      <dgm:t>
        <a:bodyPr/>
        <a:lstStyle/>
        <a:p>
          <a:r>
            <a:rPr lang="cs-CZ" sz="1600" b="1" dirty="0"/>
            <a:t>SC 1.2 aktivita Terminály a parkovací systémy</a:t>
          </a:r>
          <a:endParaRPr lang="cs-CZ" sz="1600" dirty="0"/>
        </a:p>
      </dgm:t>
    </dgm:pt>
    <dgm:pt modelId="{63DF6540-C6A2-445A-A8DF-039DF2146976}" type="parTrans" cxnId="{B06E6430-82B0-4773-8B84-A31F17B96A5E}">
      <dgm:prSet/>
      <dgm:spPr/>
      <dgm:t>
        <a:bodyPr/>
        <a:lstStyle/>
        <a:p>
          <a:endParaRPr lang="cs-CZ"/>
        </a:p>
      </dgm:t>
    </dgm:pt>
    <dgm:pt modelId="{314AE81C-2203-43DF-8F30-F356866BCE77}" type="sibTrans" cxnId="{B06E6430-82B0-4773-8B84-A31F17B96A5E}">
      <dgm:prSet/>
      <dgm:spPr/>
      <dgm:t>
        <a:bodyPr/>
        <a:lstStyle/>
        <a:p>
          <a:endParaRPr lang="cs-CZ"/>
        </a:p>
      </dgm:t>
    </dgm:pt>
    <dgm:pt modelId="{3CBDCC7B-663C-4B70-B519-898406EC17E4}">
      <dgm:prSet phldrT="[Text]" custT="1"/>
      <dgm:spPr/>
      <dgm:t>
        <a:bodyPr/>
        <a:lstStyle/>
        <a:p>
          <a:pPr>
            <a:buFontTx/>
            <a:buChar char="-"/>
          </a:pPr>
          <a:r>
            <a:rPr lang="cs-CZ" sz="19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zajištění hodnocení i realizace projektů pro Jihočeský, Plzeňský, Ústecký, Karlovarský a Středočeský kraj</a:t>
          </a:r>
        </a:p>
      </dgm:t>
    </dgm:pt>
    <dgm:pt modelId="{729C6514-83C3-4210-960C-531B06E80632}" type="parTrans" cxnId="{C003DF24-74B9-4BA5-9316-60C5D89969D7}">
      <dgm:prSet/>
      <dgm:spPr/>
      <dgm:t>
        <a:bodyPr/>
        <a:lstStyle/>
        <a:p>
          <a:endParaRPr lang="cs-CZ"/>
        </a:p>
      </dgm:t>
    </dgm:pt>
    <dgm:pt modelId="{1091D6C2-204D-4D9F-A215-355A6C137AEF}" type="sibTrans" cxnId="{C003DF24-74B9-4BA5-9316-60C5D89969D7}">
      <dgm:prSet/>
      <dgm:spPr/>
      <dgm:t>
        <a:bodyPr/>
        <a:lstStyle/>
        <a:p>
          <a:endParaRPr lang="cs-CZ"/>
        </a:p>
      </dgm:t>
    </dgm:pt>
    <dgm:pt modelId="{FDAF7081-48B0-4AB7-95DE-CB10025912E2}">
      <dgm:prSet phldrT="[Text]" custT="1"/>
      <dgm:spPr/>
      <dgm:t>
        <a:bodyPr/>
        <a:lstStyle/>
        <a:p>
          <a:r>
            <a:rPr lang="cs-CZ" sz="1600" b="1" dirty="0"/>
            <a:t>SC 2.1 aktivita Deinstitucionalizace sociálních služeb</a:t>
          </a:r>
        </a:p>
      </dgm:t>
    </dgm:pt>
    <dgm:pt modelId="{C7FD899C-C2D9-41C4-B720-8B6403FBFB54}" type="parTrans" cxnId="{3DCDACD5-D77F-491A-81D3-861D972B9ABF}">
      <dgm:prSet/>
      <dgm:spPr/>
      <dgm:t>
        <a:bodyPr/>
        <a:lstStyle/>
        <a:p>
          <a:endParaRPr lang="cs-CZ"/>
        </a:p>
      </dgm:t>
    </dgm:pt>
    <dgm:pt modelId="{ED244A5D-C3F2-44E0-8895-65173203359A}" type="sibTrans" cxnId="{3DCDACD5-D77F-491A-81D3-861D972B9ABF}">
      <dgm:prSet/>
      <dgm:spPr/>
      <dgm:t>
        <a:bodyPr/>
        <a:lstStyle/>
        <a:p>
          <a:endParaRPr lang="cs-CZ"/>
        </a:p>
      </dgm:t>
    </dgm:pt>
    <dgm:pt modelId="{30085C4D-B15C-42F7-9538-090E2F5C0F46}">
      <dgm:prSet phldrT="[Text]" custT="1"/>
      <dgm:spPr/>
      <dgm:t>
        <a:bodyPr/>
        <a:lstStyle/>
        <a:p>
          <a:pPr>
            <a:buFontTx/>
            <a:buNone/>
          </a:pPr>
          <a:endParaRPr lang="cs-CZ" sz="1900" b="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/>
            <a:ea typeface="+mn-ea"/>
            <a:cs typeface="+mn-cs"/>
          </a:endParaRPr>
        </a:p>
      </dgm:t>
    </dgm:pt>
    <dgm:pt modelId="{7AE414E0-76D9-42A7-ACF0-55868DE983A8}" type="parTrans" cxnId="{6748E604-FCA1-4264-994E-EC8A6FA0A22B}">
      <dgm:prSet/>
      <dgm:spPr/>
      <dgm:t>
        <a:bodyPr/>
        <a:lstStyle/>
        <a:p>
          <a:endParaRPr lang="cs-CZ"/>
        </a:p>
      </dgm:t>
    </dgm:pt>
    <dgm:pt modelId="{5F69F62D-611A-4D8E-B8D8-E7E32470440A}" type="sibTrans" cxnId="{6748E604-FCA1-4264-994E-EC8A6FA0A22B}">
      <dgm:prSet/>
      <dgm:spPr/>
      <dgm:t>
        <a:bodyPr/>
        <a:lstStyle/>
        <a:p>
          <a:endParaRPr lang="cs-CZ"/>
        </a:p>
      </dgm:t>
    </dgm:pt>
    <dgm:pt modelId="{01A75B53-6570-4F01-ACBB-1461F59F9335}">
      <dgm:prSet phldrT="[Text]"/>
      <dgm:spPr/>
      <dgm:t>
        <a:bodyPr/>
        <a:lstStyle/>
        <a:p>
          <a:pPr>
            <a:buFontTx/>
            <a:buChar char="-"/>
          </a:pPr>
          <a:endParaRPr lang="cs-CZ" sz="1600" kern="1200" dirty="0"/>
        </a:p>
      </dgm:t>
    </dgm:pt>
    <dgm:pt modelId="{79102744-D07F-4245-9196-B44B8303D6B5}" type="parTrans" cxnId="{F32B9B72-9607-4106-91B0-470189442CD7}">
      <dgm:prSet/>
      <dgm:spPr/>
      <dgm:t>
        <a:bodyPr/>
        <a:lstStyle/>
        <a:p>
          <a:endParaRPr lang="cs-CZ"/>
        </a:p>
      </dgm:t>
    </dgm:pt>
    <dgm:pt modelId="{82C13B18-6529-4006-8825-FA539163AEE0}" type="sibTrans" cxnId="{F32B9B72-9607-4106-91B0-470189442CD7}">
      <dgm:prSet/>
      <dgm:spPr/>
      <dgm:t>
        <a:bodyPr/>
        <a:lstStyle/>
        <a:p>
          <a:endParaRPr lang="cs-CZ"/>
        </a:p>
      </dgm:t>
    </dgm:pt>
    <dgm:pt modelId="{5D954D11-1235-4AEB-916D-9087F0084F38}">
      <dgm:prSet phldrT="[Text]" custT="1"/>
      <dgm:spPr/>
      <dgm:t>
        <a:bodyPr/>
        <a:lstStyle/>
        <a:p>
          <a:pPr>
            <a:buFontTx/>
            <a:buNone/>
          </a:pPr>
          <a:r>
            <a:rPr lang="cs-CZ" sz="19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- zajištění hodnocení i realizace projektů pro celou</a:t>
          </a:r>
        </a:p>
      </dgm:t>
    </dgm:pt>
    <dgm:pt modelId="{D8A77D2D-D9A1-4712-8060-FD8FF645B05F}" type="parTrans" cxnId="{9D8E24EA-801C-48B3-BE95-043DCFA265DA}">
      <dgm:prSet/>
      <dgm:spPr/>
      <dgm:t>
        <a:bodyPr/>
        <a:lstStyle/>
        <a:p>
          <a:endParaRPr lang="cs-CZ"/>
        </a:p>
      </dgm:t>
    </dgm:pt>
    <dgm:pt modelId="{D097E958-5260-4E10-A33F-923535F2BBBD}" type="sibTrans" cxnId="{9D8E24EA-801C-48B3-BE95-043DCFA265DA}">
      <dgm:prSet/>
      <dgm:spPr/>
      <dgm:t>
        <a:bodyPr/>
        <a:lstStyle/>
        <a:p>
          <a:endParaRPr lang="cs-CZ"/>
        </a:p>
      </dgm:t>
    </dgm:pt>
    <dgm:pt modelId="{A782DF1C-896F-481C-8CBB-F2FEE7ACEB6A}">
      <dgm:prSet phldrT="[Text]" custT="1"/>
      <dgm:spPr/>
      <dgm:t>
        <a:bodyPr/>
        <a:lstStyle/>
        <a:p>
          <a:pPr>
            <a:buFontTx/>
            <a:buNone/>
          </a:pPr>
          <a:endParaRPr lang="cs-CZ" sz="1900" b="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/>
            <a:ea typeface="+mn-ea"/>
            <a:cs typeface="+mn-cs"/>
          </a:endParaRPr>
        </a:p>
      </dgm:t>
    </dgm:pt>
    <dgm:pt modelId="{71D185F1-9D61-432C-807F-ADFE62CDC41F}" type="parTrans" cxnId="{2EE9F95B-EA47-4E83-BCE3-0CF18ABED28F}">
      <dgm:prSet/>
      <dgm:spPr/>
      <dgm:t>
        <a:bodyPr/>
        <a:lstStyle/>
        <a:p>
          <a:endParaRPr lang="cs-CZ"/>
        </a:p>
      </dgm:t>
    </dgm:pt>
    <dgm:pt modelId="{99AE993D-9E4D-427B-A56A-9F910DEF58EA}" type="sibTrans" cxnId="{2EE9F95B-EA47-4E83-BCE3-0CF18ABED28F}">
      <dgm:prSet/>
      <dgm:spPr/>
      <dgm:t>
        <a:bodyPr/>
        <a:lstStyle/>
        <a:p>
          <a:endParaRPr lang="cs-CZ"/>
        </a:p>
      </dgm:t>
    </dgm:pt>
    <dgm:pt modelId="{DBE2B8B4-C840-4DFC-B336-26EE29D0D97E}">
      <dgm:prSet phldrT="[Text]" custT="1"/>
      <dgm:spPr/>
      <dgm:t>
        <a:bodyPr/>
        <a:lstStyle/>
        <a:p>
          <a:pPr>
            <a:buFontTx/>
            <a:buNone/>
          </a:pPr>
          <a:endParaRPr lang="cs-CZ" sz="1900" b="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/>
            <a:ea typeface="+mn-ea"/>
            <a:cs typeface="+mn-cs"/>
          </a:endParaRPr>
        </a:p>
      </dgm:t>
    </dgm:pt>
    <dgm:pt modelId="{0062F78B-230A-4E8B-B4B6-5364F027184A}" type="parTrans" cxnId="{4AEFB938-AD43-4547-8EEB-BFBB60C8A0D6}">
      <dgm:prSet/>
      <dgm:spPr/>
      <dgm:t>
        <a:bodyPr/>
        <a:lstStyle/>
        <a:p>
          <a:endParaRPr lang="cs-CZ"/>
        </a:p>
      </dgm:t>
    </dgm:pt>
    <dgm:pt modelId="{2B8F0FC0-F841-495B-AD5F-84CB1EDC9E4C}" type="sibTrans" cxnId="{4AEFB938-AD43-4547-8EEB-BFBB60C8A0D6}">
      <dgm:prSet/>
      <dgm:spPr/>
      <dgm:t>
        <a:bodyPr/>
        <a:lstStyle/>
        <a:p>
          <a:endParaRPr lang="cs-CZ"/>
        </a:p>
      </dgm:t>
    </dgm:pt>
    <dgm:pt modelId="{16EB6527-B443-46DF-A695-6F0AB69DA623}">
      <dgm:prSet phldrT="[Text]" custT="1"/>
      <dgm:spPr/>
      <dgm:t>
        <a:bodyPr/>
        <a:lstStyle/>
        <a:p>
          <a:pPr>
            <a:buFontTx/>
            <a:buNone/>
          </a:pPr>
          <a:r>
            <a:rPr lang="cs-CZ" sz="19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 republiku</a:t>
          </a:r>
        </a:p>
      </dgm:t>
    </dgm:pt>
    <dgm:pt modelId="{ADB96F2E-21B4-49E2-8A59-255A746E2F1A}" type="parTrans" cxnId="{2C4131ED-F674-4F04-91F4-C2D0755DE85F}">
      <dgm:prSet/>
      <dgm:spPr/>
      <dgm:t>
        <a:bodyPr/>
        <a:lstStyle/>
        <a:p>
          <a:endParaRPr lang="cs-CZ"/>
        </a:p>
      </dgm:t>
    </dgm:pt>
    <dgm:pt modelId="{565556E7-4A94-4E8D-A1FA-EC69FB513811}" type="sibTrans" cxnId="{2C4131ED-F674-4F04-91F4-C2D0755DE85F}">
      <dgm:prSet/>
      <dgm:spPr/>
      <dgm:t>
        <a:bodyPr/>
        <a:lstStyle/>
        <a:p>
          <a:endParaRPr lang="cs-CZ"/>
        </a:p>
      </dgm:t>
    </dgm:pt>
    <dgm:pt modelId="{2D360CA0-BED5-491D-B307-B45197EC4937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s-CZ" sz="1900" i="1" kern="1200" dirty="0"/>
            <a:t>Přestupní uzel Plzeň/Šumavská - autobusový terminál</a:t>
          </a:r>
          <a:r>
            <a:rPr lang="cs-CZ" sz="1900" b="0" i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 </a:t>
          </a:r>
        </a:p>
      </dgm:t>
    </dgm:pt>
    <dgm:pt modelId="{63DBAE80-58D6-4E1D-A449-9A504B76BBA3}" type="parTrans" cxnId="{C15B765A-C868-4F4E-9D51-02CA1161A103}">
      <dgm:prSet/>
      <dgm:spPr/>
      <dgm:t>
        <a:bodyPr/>
        <a:lstStyle/>
        <a:p>
          <a:endParaRPr lang="cs-CZ"/>
        </a:p>
      </dgm:t>
    </dgm:pt>
    <dgm:pt modelId="{5F137414-539C-4BEA-BF2C-193C3885B0BF}" type="sibTrans" cxnId="{C15B765A-C868-4F4E-9D51-02CA1161A103}">
      <dgm:prSet/>
      <dgm:spPr/>
      <dgm:t>
        <a:bodyPr/>
        <a:lstStyle/>
        <a:p>
          <a:endParaRPr lang="cs-CZ"/>
        </a:p>
      </dgm:t>
    </dgm:pt>
    <dgm:pt modelId="{59442CF7-415B-4ADE-AB96-C18BA8DCCF8D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s-CZ" sz="1900" b="0" i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Transformace Domova na Liščině</a:t>
          </a:r>
        </a:p>
      </dgm:t>
    </dgm:pt>
    <dgm:pt modelId="{79B2A86C-82D2-460D-92A7-2A47D60AF114}" type="parTrans" cxnId="{B69A15AE-5C21-438F-B89D-53DBEE0857E2}">
      <dgm:prSet/>
      <dgm:spPr/>
      <dgm:t>
        <a:bodyPr/>
        <a:lstStyle/>
        <a:p>
          <a:endParaRPr lang="cs-CZ"/>
        </a:p>
      </dgm:t>
    </dgm:pt>
    <dgm:pt modelId="{7955A31C-6857-4016-A40B-424D8BD694A7}" type="sibTrans" cxnId="{B69A15AE-5C21-438F-B89D-53DBEE0857E2}">
      <dgm:prSet/>
      <dgm:spPr/>
      <dgm:t>
        <a:bodyPr/>
        <a:lstStyle/>
        <a:p>
          <a:endParaRPr lang="cs-CZ"/>
        </a:p>
      </dgm:t>
    </dgm:pt>
    <dgm:pt modelId="{EF484AD7-98E9-46AC-9267-49C3DEC94CED}" type="pres">
      <dgm:prSet presAssocID="{FDE55C93-B920-4644-B938-9A8BA2E5887A}" presName="linear" presStyleCnt="0">
        <dgm:presLayoutVars>
          <dgm:animLvl val="lvl"/>
          <dgm:resizeHandles val="exact"/>
        </dgm:presLayoutVars>
      </dgm:prSet>
      <dgm:spPr/>
    </dgm:pt>
    <dgm:pt modelId="{CD43C5F7-2088-431E-9BE2-1F8CCE17E610}" type="pres">
      <dgm:prSet presAssocID="{545B83C4-07EC-4E1A-85C8-1FFD2A87AB3B}" presName="parentText" presStyleLbl="node1" presStyleIdx="0" presStyleCnt="2" custAng="0" custScaleX="98915" custScaleY="89291" custLinFactNeighborY="1295">
        <dgm:presLayoutVars>
          <dgm:chMax val="0"/>
          <dgm:bulletEnabled val="1"/>
        </dgm:presLayoutVars>
      </dgm:prSet>
      <dgm:spPr/>
    </dgm:pt>
    <dgm:pt modelId="{76AA440C-37AA-4C69-A395-5CFF5F94F963}" type="pres">
      <dgm:prSet presAssocID="{545B83C4-07EC-4E1A-85C8-1FFD2A87AB3B}" presName="childText" presStyleLbl="revTx" presStyleIdx="0" presStyleCnt="2" custScaleY="99097">
        <dgm:presLayoutVars>
          <dgm:bulletEnabled val="1"/>
        </dgm:presLayoutVars>
      </dgm:prSet>
      <dgm:spPr/>
    </dgm:pt>
    <dgm:pt modelId="{E5BFB3CE-1BAC-40F3-918D-29F3A000A105}" type="pres">
      <dgm:prSet presAssocID="{FDAF7081-48B0-4AB7-95DE-CB10025912E2}" presName="parentText" presStyleLbl="node1" presStyleIdx="1" presStyleCnt="2" custAng="0" custScaleY="93159" custLinFactNeighborX="-1816" custLinFactNeighborY="1741">
        <dgm:presLayoutVars>
          <dgm:chMax val="0"/>
          <dgm:bulletEnabled val="1"/>
        </dgm:presLayoutVars>
      </dgm:prSet>
      <dgm:spPr/>
    </dgm:pt>
    <dgm:pt modelId="{372B41A7-AD6B-4AA9-B8C6-12890C097B57}" type="pres">
      <dgm:prSet presAssocID="{FDAF7081-48B0-4AB7-95DE-CB10025912E2}" presName="childText" presStyleLbl="revTx" presStyleIdx="1" presStyleCnt="2" custScaleY="129329">
        <dgm:presLayoutVars>
          <dgm:bulletEnabled val="1"/>
        </dgm:presLayoutVars>
      </dgm:prSet>
      <dgm:spPr/>
    </dgm:pt>
  </dgm:ptLst>
  <dgm:cxnLst>
    <dgm:cxn modelId="{4204EE02-F045-4F02-B6DB-73C4C61D8153}" type="presOf" srcId="{545B83C4-07EC-4E1A-85C8-1FFD2A87AB3B}" destId="{CD43C5F7-2088-431E-9BE2-1F8CCE17E610}" srcOrd="0" destOrd="0" presId="urn:microsoft.com/office/officeart/2005/8/layout/vList2"/>
    <dgm:cxn modelId="{6748E604-FCA1-4264-994E-EC8A6FA0A22B}" srcId="{FDAF7081-48B0-4AB7-95DE-CB10025912E2}" destId="{30085C4D-B15C-42F7-9538-090E2F5C0F46}" srcOrd="0" destOrd="0" parTransId="{7AE414E0-76D9-42A7-ACF0-55868DE983A8}" sibTransId="{5F69F62D-611A-4D8E-B8D8-E7E32470440A}"/>
    <dgm:cxn modelId="{38D4B423-B92F-457B-8476-55FE5EE230B4}" type="presOf" srcId="{01A75B53-6570-4F01-ACBB-1461F59F9335}" destId="{76AA440C-37AA-4C69-A395-5CFF5F94F963}" srcOrd="0" destOrd="0" presId="urn:microsoft.com/office/officeart/2005/8/layout/vList2"/>
    <dgm:cxn modelId="{C003DF24-74B9-4BA5-9316-60C5D89969D7}" srcId="{545B83C4-07EC-4E1A-85C8-1FFD2A87AB3B}" destId="{3CBDCC7B-663C-4B70-B519-898406EC17E4}" srcOrd="1" destOrd="0" parTransId="{729C6514-83C3-4210-960C-531B06E80632}" sibTransId="{1091D6C2-204D-4D9F-A215-355A6C137AEF}"/>
    <dgm:cxn modelId="{B06E6430-82B0-4773-8B84-A31F17B96A5E}" srcId="{FDE55C93-B920-4644-B938-9A8BA2E5887A}" destId="{545B83C4-07EC-4E1A-85C8-1FFD2A87AB3B}" srcOrd="0" destOrd="0" parTransId="{63DF6540-C6A2-445A-A8DF-039DF2146976}" sibTransId="{314AE81C-2203-43DF-8F30-F356866BCE77}"/>
    <dgm:cxn modelId="{4AEFB938-AD43-4547-8EEB-BFBB60C8A0D6}" srcId="{545B83C4-07EC-4E1A-85C8-1FFD2A87AB3B}" destId="{DBE2B8B4-C840-4DFC-B336-26EE29D0D97E}" srcOrd="3" destOrd="0" parTransId="{0062F78B-230A-4E8B-B4B6-5364F027184A}" sibTransId="{2B8F0FC0-F841-495B-AD5F-84CB1EDC9E4C}"/>
    <dgm:cxn modelId="{2EE9F95B-EA47-4E83-BCE3-0CF18ABED28F}" srcId="{545B83C4-07EC-4E1A-85C8-1FFD2A87AB3B}" destId="{A782DF1C-896F-481C-8CBB-F2FEE7ACEB6A}" srcOrd="4" destOrd="0" parTransId="{71D185F1-9D61-432C-807F-ADFE62CDC41F}" sibTransId="{99AE993D-9E4D-427B-A56A-9F910DEF58EA}"/>
    <dgm:cxn modelId="{B61DFB43-C6B4-4B88-8766-B3F045E8C5E6}" type="presOf" srcId="{DBE2B8B4-C840-4DFC-B336-26EE29D0D97E}" destId="{76AA440C-37AA-4C69-A395-5CFF5F94F963}" srcOrd="0" destOrd="3" presId="urn:microsoft.com/office/officeart/2005/8/layout/vList2"/>
    <dgm:cxn modelId="{56404771-7055-4DAB-88B4-65FE06F481DB}" type="presOf" srcId="{2D360CA0-BED5-491D-B307-B45197EC4937}" destId="{76AA440C-37AA-4C69-A395-5CFF5F94F963}" srcOrd="0" destOrd="2" presId="urn:microsoft.com/office/officeart/2005/8/layout/vList2"/>
    <dgm:cxn modelId="{F32B9B72-9607-4106-91B0-470189442CD7}" srcId="{545B83C4-07EC-4E1A-85C8-1FFD2A87AB3B}" destId="{01A75B53-6570-4F01-ACBB-1461F59F9335}" srcOrd="0" destOrd="0" parTransId="{79102744-D07F-4245-9196-B44B8303D6B5}" sibTransId="{82C13B18-6529-4006-8825-FA539163AEE0}"/>
    <dgm:cxn modelId="{6B65E555-4412-4D59-9CAB-75BD49AF68F5}" type="presOf" srcId="{FDAF7081-48B0-4AB7-95DE-CB10025912E2}" destId="{E5BFB3CE-1BAC-40F3-918D-29F3A000A105}" srcOrd="0" destOrd="0" presId="urn:microsoft.com/office/officeart/2005/8/layout/vList2"/>
    <dgm:cxn modelId="{C15B765A-C868-4F4E-9D51-02CA1161A103}" srcId="{545B83C4-07EC-4E1A-85C8-1FFD2A87AB3B}" destId="{2D360CA0-BED5-491D-B307-B45197EC4937}" srcOrd="2" destOrd="0" parTransId="{63DBAE80-58D6-4E1D-A449-9A504B76BBA3}" sibTransId="{5F137414-539C-4BEA-BF2C-193C3885B0BF}"/>
    <dgm:cxn modelId="{47279586-62E9-4D92-AD88-14C603981C72}" type="presOf" srcId="{59442CF7-415B-4ADE-AB96-C18BA8DCCF8D}" destId="{372B41A7-AD6B-4AA9-B8C6-12890C097B57}" srcOrd="0" destOrd="3" presId="urn:microsoft.com/office/officeart/2005/8/layout/vList2"/>
    <dgm:cxn modelId="{B69A15AE-5C21-438F-B89D-53DBEE0857E2}" srcId="{FDAF7081-48B0-4AB7-95DE-CB10025912E2}" destId="{59442CF7-415B-4ADE-AB96-C18BA8DCCF8D}" srcOrd="3" destOrd="0" parTransId="{79B2A86C-82D2-460D-92A7-2A47D60AF114}" sibTransId="{7955A31C-6857-4016-A40B-424D8BD694A7}"/>
    <dgm:cxn modelId="{51BC0AB8-BC47-4083-86CE-3B0D3611911F}" type="presOf" srcId="{5D954D11-1235-4AEB-916D-9087F0084F38}" destId="{372B41A7-AD6B-4AA9-B8C6-12890C097B57}" srcOrd="0" destOrd="1" presId="urn:microsoft.com/office/officeart/2005/8/layout/vList2"/>
    <dgm:cxn modelId="{840598BD-AEF6-48A7-84AE-049D19710649}" type="presOf" srcId="{FDE55C93-B920-4644-B938-9A8BA2E5887A}" destId="{EF484AD7-98E9-46AC-9267-49C3DEC94CED}" srcOrd="0" destOrd="0" presId="urn:microsoft.com/office/officeart/2005/8/layout/vList2"/>
    <dgm:cxn modelId="{877A16C4-DAF5-46F1-8AF3-6E4776F3FA6E}" type="presOf" srcId="{16EB6527-B443-46DF-A695-6F0AB69DA623}" destId="{372B41A7-AD6B-4AA9-B8C6-12890C097B57}" srcOrd="0" destOrd="2" presId="urn:microsoft.com/office/officeart/2005/8/layout/vList2"/>
    <dgm:cxn modelId="{CA1837D5-82C1-41CF-A19A-92D813DEA1DE}" type="presOf" srcId="{30085C4D-B15C-42F7-9538-090E2F5C0F46}" destId="{372B41A7-AD6B-4AA9-B8C6-12890C097B57}" srcOrd="0" destOrd="0" presId="urn:microsoft.com/office/officeart/2005/8/layout/vList2"/>
    <dgm:cxn modelId="{3DCDACD5-D77F-491A-81D3-861D972B9ABF}" srcId="{FDE55C93-B920-4644-B938-9A8BA2E5887A}" destId="{FDAF7081-48B0-4AB7-95DE-CB10025912E2}" srcOrd="1" destOrd="0" parTransId="{C7FD899C-C2D9-41C4-B720-8B6403FBFB54}" sibTransId="{ED244A5D-C3F2-44E0-8895-65173203359A}"/>
    <dgm:cxn modelId="{3BEF02D8-C58B-4346-9A43-6E13D5841850}" type="presOf" srcId="{3CBDCC7B-663C-4B70-B519-898406EC17E4}" destId="{76AA440C-37AA-4C69-A395-5CFF5F94F963}" srcOrd="0" destOrd="1" presId="urn:microsoft.com/office/officeart/2005/8/layout/vList2"/>
    <dgm:cxn modelId="{9D8E24EA-801C-48B3-BE95-043DCFA265DA}" srcId="{FDAF7081-48B0-4AB7-95DE-CB10025912E2}" destId="{5D954D11-1235-4AEB-916D-9087F0084F38}" srcOrd="1" destOrd="0" parTransId="{D8A77D2D-D9A1-4712-8060-FD8FF645B05F}" sibTransId="{D097E958-5260-4E10-A33F-923535F2BBBD}"/>
    <dgm:cxn modelId="{2C4131ED-F674-4F04-91F4-C2D0755DE85F}" srcId="{FDAF7081-48B0-4AB7-95DE-CB10025912E2}" destId="{16EB6527-B443-46DF-A695-6F0AB69DA623}" srcOrd="2" destOrd="0" parTransId="{ADB96F2E-21B4-49E2-8A59-255A746E2F1A}" sibTransId="{565556E7-4A94-4E8D-A1FA-EC69FB513811}"/>
    <dgm:cxn modelId="{F46787F7-AEEE-45BC-90E0-A455FDA1CDCA}" type="presOf" srcId="{A782DF1C-896F-481C-8CBB-F2FEE7ACEB6A}" destId="{76AA440C-37AA-4C69-A395-5CFF5F94F963}" srcOrd="0" destOrd="4" presId="urn:microsoft.com/office/officeart/2005/8/layout/vList2"/>
    <dgm:cxn modelId="{66345DD5-3F52-408D-B725-AB51745D9D96}" type="presParOf" srcId="{EF484AD7-98E9-46AC-9267-49C3DEC94CED}" destId="{CD43C5F7-2088-431E-9BE2-1F8CCE17E610}" srcOrd="0" destOrd="0" presId="urn:microsoft.com/office/officeart/2005/8/layout/vList2"/>
    <dgm:cxn modelId="{D73EF69B-17B6-4143-8F34-B07EDA25616C}" type="presParOf" srcId="{EF484AD7-98E9-46AC-9267-49C3DEC94CED}" destId="{76AA440C-37AA-4C69-A395-5CFF5F94F963}" srcOrd="1" destOrd="0" presId="urn:microsoft.com/office/officeart/2005/8/layout/vList2"/>
    <dgm:cxn modelId="{45BA8CC3-293E-4046-85CF-DC9413377031}" type="presParOf" srcId="{EF484AD7-98E9-46AC-9267-49C3DEC94CED}" destId="{E5BFB3CE-1BAC-40F3-918D-29F3A000A105}" srcOrd="2" destOrd="0" presId="urn:microsoft.com/office/officeart/2005/8/layout/vList2"/>
    <dgm:cxn modelId="{5AA45A98-E6B0-4743-AEEF-B371E6708EA3}" type="presParOf" srcId="{EF484AD7-98E9-46AC-9267-49C3DEC94CED}" destId="{372B41A7-AD6B-4AA9-B8C6-12890C097B57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83BC06-3857-43DE-ABB6-04AEC15BFA29}">
      <dsp:nvSpPr>
        <dsp:cNvPr id="0" name=""/>
        <dsp:cNvSpPr/>
      </dsp:nvSpPr>
      <dsp:spPr>
        <a:xfrm rot="5400000">
          <a:off x="4550909" y="-1878491"/>
          <a:ext cx="934292" cy="472287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 dirty="0"/>
            <a:t>před zahájením zadávacího řízení</a:t>
          </a:r>
          <a:endParaRPr lang="cs-CZ" sz="1700" u="none" kern="1200" dirty="0"/>
        </a:p>
      </dsp:txBody>
      <dsp:txXfrm rot="-5400000">
        <a:off x="2656618" y="61408"/>
        <a:ext cx="4677267" cy="843076"/>
      </dsp:txXfrm>
    </dsp:sp>
    <dsp:sp modelId="{4B7810AB-895B-491B-9421-53F6987919DC}">
      <dsp:nvSpPr>
        <dsp:cNvPr id="0" name=""/>
        <dsp:cNvSpPr/>
      </dsp:nvSpPr>
      <dsp:spPr>
        <a:xfrm>
          <a:off x="0" y="0"/>
          <a:ext cx="2656617" cy="100698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obnovení kontrol zadávacích dokumentací</a:t>
          </a:r>
          <a:endParaRPr lang="cs-CZ" sz="1800" b="1" u="none" kern="1200" dirty="0"/>
        </a:p>
      </dsp:txBody>
      <dsp:txXfrm>
        <a:off x="49157" y="49157"/>
        <a:ext cx="2558303" cy="908674"/>
      </dsp:txXfrm>
    </dsp:sp>
    <dsp:sp modelId="{62E92DB3-ACD8-40F8-A3E0-57B15875DD37}">
      <dsp:nvSpPr>
        <dsp:cNvPr id="0" name=""/>
        <dsp:cNvSpPr/>
      </dsp:nvSpPr>
      <dsp:spPr>
        <a:xfrm rot="5400000">
          <a:off x="4486643" y="-814023"/>
          <a:ext cx="1005653" cy="472287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cs-CZ" sz="1800" u="none" kern="1200" dirty="0"/>
            <a:t> </a:t>
          </a:r>
          <a:r>
            <a:rPr lang="cs-CZ" sz="1700" kern="1200" dirty="0"/>
            <a:t>silnice, kybernetická bezpečnost, nákup</a:t>
          </a:r>
          <a:endParaRPr lang="cs-CZ" sz="1700" u="none" kern="1200" dirty="0"/>
        </a:p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None/>
            <a:tabLst/>
            <a:defRPr/>
          </a:pPr>
          <a:r>
            <a:rPr lang="cs-CZ" sz="1700" kern="1200" dirty="0"/>
            <a:t>   přístrojového vybavení pro zdravotnické</a:t>
          </a:r>
          <a:endParaRPr lang="cs-CZ" sz="1700" u="none" kern="1200" dirty="0"/>
        </a:p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None/>
            <a:tabLst/>
            <a:defRPr/>
          </a:pPr>
          <a:r>
            <a:rPr lang="cs-CZ" sz="1700" kern="1200" dirty="0"/>
            <a:t>   subjekty apod.</a:t>
          </a:r>
          <a:endParaRPr lang="cs-CZ" sz="1700" u="none" kern="1200" dirty="0"/>
        </a:p>
      </dsp:txBody>
      <dsp:txXfrm rot="-5400000">
        <a:off x="2628032" y="1093680"/>
        <a:ext cx="4673783" cy="907469"/>
      </dsp:txXfrm>
    </dsp:sp>
    <dsp:sp modelId="{D5A3BF15-8803-410E-A193-E5D19B5C3A85}">
      <dsp:nvSpPr>
        <dsp:cNvPr id="0" name=""/>
        <dsp:cNvSpPr/>
      </dsp:nvSpPr>
      <dsp:spPr>
        <a:xfrm>
          <a:off x="0" y="1017598"/>
          <a:ext cx="2656617" cy="101111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semináře s tématem veřejných zakázek pro vybrané oblasti podpory </a:t>
          </a:r>
          <a:endParaRPr lang="cs-CZ" sz="1800" b="1" u="none" kern="1200" dirty="0"/>
        </a:p>
      </dsp:txBody>
      <dsp:txXfrm>
        <a:off x="49359" y="1066957"/>
        <a:ext cx="2557899" cy="912399"/>
      </dsp:txXfrm>
    </dsp:sp>
    <dsp:sp modelId="{9E841F31-6DBC-499A-8EE4-F5A48641C91D}">
      <dsp:nvSpPr>
        <dsp:cNvPr id="0" name=""/>
        <dsp:cNvSpPr/>
      </dsp:nvSpPr>
      <dsp:spPr>
        <a:xfrm rot="5400000">
          <a:off x="4363249" y="428538"/>
          <a:ext cx="1173114" cy="472287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b="0" kern="1200" dirty="0"/>
            <a:t>se zapojením externích subjektů, spolupracujících s Centrem v oblasti zadávání veřejných zakázek (</a:t>
          </a:r>
          <a:r>
            <a:rPr lang="cs-CZ" sz="1700" kern="1200" dirty="0"/>
            <a:t>zástupci ŘO IROP, gestora zákona o zadávání veřejných zakázek, advokátních kanceláří)</a:t>
          </a:r>
          <a:endParaRPr lang="cs-CZ" sz="1700" u="none" kern="1200" dirty="0"/>
        </a:p>
      </dsp:txBody>
      <dsp:txXfrm rot="-5400000">
        <a:off x="2588369" y="2260686"/>
        <a:ext cx="4665608" cy="1058580"/>
      </dsp:txXfrm>
    </dsp:sp>
    <dsp:sp modelId="{87882D44-1A4B-4044-92D4-72A161B110FF}">
      <dsp:nvSpPr>
        <dsp:cNvPr id="0" name=""/>
        <dsp:cNvSpPr/>
      </dsp:nvSpPr>
      <dsp:spPr>
        <a:xfrm>
          <a:off x="0" y="2101347"/>
          <a:ext cx="2616954" cy="1331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workshopy, kulaté stoly, panelových diskuzí</a:t>
          </a:r>
          <a:endParaRPr lang="cs-CZ" sz="1800" b="0" u="none" kern="1200" dirty="0"/>
        </a:p>
      </dsp:txBody>
      <dsp:txXfrm>
        <a:off x="65010" y="2166357"/>
        <a:ext cx="2486934" cy="1201725"/>
      </dsp:txXfrm>
    </dsp:sp>
    <dsp:sp modelId="{4E2DC8FE-F5D7-44C6-BC61-816EFF409740}">
      <dsp:nvSpPr>
        <dsp:cNvPr id="0" name=""/>
        <dsp:cNvSpPr/>
      </dsp:nvSpPr>
      <dsp:spPr>
        <a:xfrm rot="5400000">
          <a:off x="4431186" y="1830317"/>
          <a:ext cx="1116566" cy="472287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cs-CZ" sz="1800" u="none" kern="1200" dirty="0"/>
            <a:t> </a:t>
          </a:r>
          <a:r>
            <a:rPr lang="cs-CZ" sz="1700" kern="1200" dirty="0"/>
            <a:t>nejčastější chyby zadavatelů v zadávacích/</a:t>
          </a:r>
          <a:endParaRPr lang="cs-CZ" sz="1700" u="none" kern="1200" dirty="0"/>
        </a:p>
        <a:p>
          <a:pPr marL="171450" lvl="1" indent="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cs-CZ" sz="1700" kern="1200" dirty="0"/>
            <a:t>   výběrových řízeních a ukázky dobré praxe,</a:t>
          </a:r>
          <a:endParaRPr lang="cs-CZ" sz="1700" u="none" kern="1200" dirty="0"/>
        </a:p>
        <a:p>
          <a:pPr marL="171450" lvl="1" indent="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cs-CZ" sz="1700" kern="1200" dirty="0"/>
            <a:t>   příp. nové trendy v zadávání veřejných</a:t>
          </a:r>
          <a:endParaRPr lang="cs-CZ" sz="1700" u="none" kern="1200" dirty="0"/>
        </a:p>
        <a:p>
          <a:pPr marL="171450" lvl="1" indent="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cs-CZ" sz="1700" kern="1200" dirty="0"/>
            <a:t>   zakázek </a:t>
          </a:r>
          <a:endParaRPr lang="cs-CZ" sz="1700" u="none" kern="1200" dirty="0"/>
        </a:p>
      </dsp:txBody>
      <dsp:txXfrm rot="-5400000">
        <a:off x="2628032" y="3687977"/>
        <a:ext cx="4668369" cy="1007554"/>
      </dsp:txXfrm>
    </dsp:sp>
    <dsp:sp modelId="{84C15081-2FA4-45D2-9978-FBD8A987F3F2}">
      <dsp:nvSpPr>
        <dsp:cNvPr id="0" name=""/>
        <dsp:cNvSpPr/>
      </dsp:nvSpPr>
      <dsp:spPr>
        <a:xfrm>
          <a:off x="0" y="3606817"/>
          <a:ext cx="2656617" cy="12745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Nosná témata</a:t>
          </a:r>
          <a:endParaRPr lang="cs-CZ" sz="1800" b="1" u="none" kern="1200" dirty="0"/>
        </a:p>
      </dsp:txBody>
      <dsp:txXfrm>
        <a:off x="62216" y="3669033"/>
        <a:ext cx="2532185" cy="11500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83BC06-3857-43DE-ABB6-04AEC15BFA29}">
      <dsp:nvSpPr>
        <dsp:cNvPr id="0" name=""/>
        <dsp:cNvSpPr/>
      </dsp:nvSpPr>
      <dsp:spPr>
        <a:xfrm rot="5400000">
          <a:off x="4669864" y="-1924389"/>
          <a:ext cx="696381" cy="472287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b="0" u="none" kern="1200" dirty="0"/>
            <a:t>prostřednictvím webu s prvotním rozdělením (vyplnění SC, aktivity, výzvy nebo obecného tématu)</a:t>
          </a:r>
          <a:endParaRPr lang="cs-CZ" sz="1800" u="none" kern="1200" dirty="0"/>
        </a:p>
      </dsp:txBody>
      <dsp:txXfrm rot="-5400000">
        <a:off x="2656618" y="122852"/>
        <a:ext cx="4688880" cy="628391"/>
      </dsp:txXfrm>
    </dsp:sp>
    <dsp:sp modelId="{4B7810AB-895B-491B-9421-53F6987919DC}">
      <dsp:nvSpPr>
        <dsp:cNvPr id="0" name=""/>
        <dsp:cNvSpPr/>
      </dsp:nvSpPr>
      <dsp:spPr>
        <a:xfrm>
          <a:off x="0" y="1809"/>
          <a:ext cx="2656617" cy="8704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u="none" kern="1200" dirty="0"/>
            <a:t>Zadávání dotazů</a:t>
          </a:r>
        </a:p>
      </dsp:txBody>
      <dsp:txXfrm>
        <a:off x="42493" y="44302"/>
        <a:ext cx="2571631" cy="785490"/>
      </dsp:txXfrm>
    </dsp:sp>
    <dsp:sp modelId="{62E92DB3-ACD8-40F8-A3E0-57B15875DD37}">
      <dsp:nvSpPr>
        <dsp:cNvPr id="0" name=""/>
        <dsp:cNvSpPr/>
      </dsp:nvSpPr>
      <dsp:spPr>
        <a:xfrm rot="5400000">
          <a:off x="4669864" y="-1010389"/>
          <a:ext cx="696381" cy="472287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800" u="none" kern="1200" dirty="0"/>
            <a:t> obecné (metodické), dotazy ke specifickým cílům, aktivitám a výzvám</a:t>
          </a:r>
        </a:p>
      </dsp:txBody>
      <dsp:txXfrm rot="-5400000">
        <a:off x="2656618" y="1036852"/>
        <a:ext cx="4688880" cy="628391"/>
      </dsp:txXfrm>
    </dsp:sp>
    <dsp:sp modelId="{D5A3BF15-8803-410E-A193-E5D19B5C3A85}">
      <dsp:nvSpPr>
        <dsp:cNvPr id="0" name=""/>
        <dsp:cNvSpPr/>
      </dsp:nvSpPr>
      <dsp:spPr>
        <a:xfrm>
          <a:off x="0" y="915810"/>
          <a:ext cx="2656617" cy="8704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u="none" kern="1200" dirty="0"/>
            <a:t>Členění dotazů </a:t>
          </a:r>
          <a:r>
            <a:rPr lang="cs-CZ" sz="1800" u="none" kern="1200" dirty="0"/>
            <a:t> </a:t>
          </a:r>
          <a:endParaRPr lang="cs-CZ" sz="1800" b="1" u="none" kern="1200" dirty="0"/>
        </a:p>
      </dsp:txBody>
      <dsp:txXfrm>
        <a:off x="42493" y="958303"/>
        <a:ext cx="2571631" cy="785490"/>
      </dsp:txXfrm>
    </dsp:sp>
    <dsp:sp modelId="{9E841F31-6DBC-499A-8EE4-F5A48641C91D}">
      <dsp:nvSpPr>
        <dsp:cNvPr id="0" name=""/>
        <dsp:cNvSpPr/>
      </dsp:nvSpPr>
      <dsp:spPr>
        <a:xfrm rot="5400000">
          <a:off x="4669864" y="-96388"/>
          <a:ext cx="696381" cy="472287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u="none" kern="1200" dirty="0"/>
            <a:t>zadaných na webových stránkách prostřednictvím FAQ</a:t>
          </a:r>
        </a:p>
      </dsp:txBody>
      <dsp:txXfrm rot="-5400000">
        <a:off x="2656618" y="1950853"/>
        <a:ext cx="4688880" cy="628391"/>
      </dsp:txXfrm>
    </dsp:sp>
    <dsp:sp modelId="{87882D44-1A4B-4044-92D4-72A161B110FF}">
      <dsp:nvSpPr>
        <dsp:cNvPr id="0" name=""/>
        <dsp:cNvSpPr/>
      </dsp:nvSpPr>
      <dsp:spPr>
        <a:xfrm>
          <a:off x="0" y="1829810"/>
          <a:ext cx="2656617" cy="8704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u="none" kern="1200" dirty="0"/>
            <a:t>Zveřejnění nejčastějších dotazů a odpovědí</a:t>
          </a:r>
        </a:p>
      </dsp:txBody>
      <dsp:txXfrm>
        <a:off x="42493" y="1872303"/>
        <a:ext cx="2571631" cy="785490"/>
      </dsp:txXfrm>
    </dsp:sp>
    <dsp:sp modelId="{4E2DC8FE-F5D7-44C6-BC61-816EFF409740}">
      <dsp:nvSpPr>
        <dsp:cNvPr id="0" name=""/>
        <dsp:cNvSpPr/>
      </dsp:nvSpPr>
      <dsp:spPr>
        <a:xfrm rot="5400000">
          <a:off x="4666039" y="777591"/>
          <a:ext cx="696381" cy="472287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cs-CZ" sz="1800" u="none" kern="1200" dirty="0"/>
            <a:t> v případě opakujících se dotazů</a:t>
          </a:r>
        </a:p>
      </dsp:txBody>
      <dsp:txXfrm rot="-5400000">
        <a:off x="2652793" y="2824833"/>
        <a:ext cx="4688880" cy="628391"/>
      </dsp:txXfrm>
    </dsp:sp>
    <dsp:sp modelId="{84C15081-2FA4-45D2-9978-FBD8A987F3F2}">
      <dsp:nvSpPr>
        <dsp:cNvPr id="0" name=""/>
        <dsp:cNvSpPr/>
      </dsp:nvSpPr>
      <dsp:spPr>
        <a:xfrm>
          <a:off x="0" y="2743811"/>
          <a:ext cx="2656617" cy="8704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u="none" kern="1200"/>
            <a:t>Zajištění jednotnosti odpovědí</a:t>
          </a:r>
          <a:endParaRPr lang="cs-CZ" sz="1800" b="1" u="none" kern="1200" dirty="0"/>
        </a:p>
      </dsp:txBody>
      <dsp:txXfrm>
        <a:off x="42493" y="2786304"/>
        <a:ext cx="2571631" cy="7854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1BFC66-9319-465C-9581-BCBD01444E58}">
      <dsp:nvSpPr>
        <dsp:cNvPr id="0" name=""/>
        <dsp:cNvSpPr/>
      </dsp:nvSpPr>
      <dsp:spPr>
        <a:xfrm>
          <a:off x="0" y="0"/>
          <a:ext cx="5776173" cy="19661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chemeClr val="bg1"/>
              </a:solidFill>
            </a:rPr>
            <a:t>Územní odbor IROP pro Karlovarský kraj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chemeClr val="bg1"/>
              </a:solidFill>
            </a:rPr>
            <a:t>Ing. Marie Míšková, ředitelka odboru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solidFill>
                <a:schemeClr val="bg1"/>
              </a:solidFill>
            </a:rPr>
            <a:t>E-mail: marie.miskova</a:t>
          </a:r>
          <a:r>
            <a:rPr lang="cs-CZ" sz="18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@</a:t>
          </a:r>
          <a:r>
            <a:rPr lang="cs-CZ" sz="1800" kern="1200" dirty="0">
              <a:solidFill>
                <a:schemeClr val="bg1"/>
              </a:solidFill>
            </a:rPr>
            <a:t>crr.cz</a:t>
          </a:r>
          <a:endParaRPr lang="cs-CZ" sz="1800" kern="1200" baseline="0" dirty="0">
            <a:solidFill>
              <a:schemeClr val="bg1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solidFill>
                <a:schemeClr val="bg1"/>
              </a:solidFill>
            </a:rPr>
            <a:t>Mobil: 731 604 698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solidFill>
                <a:schemeClr val="bg1"/>
              </a:solidFill>
            </a:rPr>
            <a:t>Telefon: 354 770 238</a:t>
          </a:r>
        </a:p>
      </dsp:txBody>
      <dsp:txXfrm>
        <a:off x="57585" y="57585"/>
        <a:ext cx="5661003" cy="1850940"/>
      </dsp:txXfrm>
    </dsp:sp>
    <dsp:sp modelId="{012C52F3-22EA-4C63-9D11-BA4EB08F93EE}">
      <dsp:nvSpPr>
        <dsp:cNvPr id="0" name=""/>
        <dsp:cNvSpPr/>
      </dsp:nvSpPr>
      <dsp:spPr>
        <a:xfrm>
          <a:off x="2133" y="2121800"/>
          <a:ext cx="2771676" cy="1966110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 dirty="0"/>
            <a:t>Vedoucí oddělení hodnocení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 dirty="0"/>
            <a:t> a kontroly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 dirty="0"/>
            <a:t>Ing. Lenka Kyrianová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E-mail: </a:t>
          </a:r>
          <a:r>
            <a:rPr lang="cs-CZ" sz="1500" kern="1200" dirty="0">
              <a:hlinkClick xmlns:r="http://schemas.openxmlformats.org/officeDocument/2006/relationships" r:id="rId1"/>
            </a:rPr>
            <a:t>lenka.kyrianova@crr.cz</a:t>
          </a:r>
          <a:endParaRPr lang="cs-CZ" sz="1500" kern="1200" dirty="0"/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Mobil: 731 </a:t>
          </a:r>
          <a:r>
            <a:rPr lang="cs-CZ" sz="1500" kern="1200"/>
            <a:t>644 330</a:t>
          </a:r>
          <a:endParaRPr lang="cs-CZ" sz="1500" kern="1200" dirty="0"/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Telefon: 354 770 228</a:t>
          </a:r>
        </a:p>
      </dsp:txBody>
      <dsp:txXfrm>
        <a:off x="59718" y="2179385"/>
        <a:ext cx="2656506" cy="1850940"/>
      </dsp:txXfrm>
    </dsp:sp>
    <dsp:sp modelId="{BFE87D24-6D61-4097-A3F3-47C46C775F81}">
      <dsp:nvSpPr>
        <dsp:cNvPr id="0" name=""/>
        <dsp:cNvSpPr/>
      </dsp:nvSpPr>
      <dsp:spPr>
        <a:xfrm>
          <a:off x="3006630" y="2121800"/>
          <a:ext cx="2771676" cy="1966110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 dirty="0"/>
            <a:t>Vedoucí oddělení realizace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 dirty="0"/>
            <a:t>Ing. Jarmila Musilová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E-mail: </a:t>
          </a:r>
          <a:r>
            <a:rPr lang="cs-CZ" sz="1500" kern="1200" dirty="0">
              <a:hlinkClick xmlns:r="http://schemas.openxmlformats.org/officeDocument/2006/relationships" r:id="rId2"/>
            </a:rPr>
            <a:t>jarmila.musilova@crr.cz</a:t>
          </a:r>
          <a:endParaRPr lang="cs-CZ" sz="1500" kern="1200" dirty="0"/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Mobil: 731 648 659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Telefon: 354 770 227</a:t>
          </a:r>
        </a:p>
      </dsp:txBody>
      <dsp:txXfrm>
        <a:off x="3064215" y="2179385"/>
        <a:ext cx="2656506" cy="18509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43C5F7-2088-431E-9BE2-1F8CCE17E610}">
      <dsp:nvSpPr>
        <dsp:cNvPr id="0" name=""/>
        <dsp:cNvSpPr/>
      </dsp:nvSpPr>
      <dsp:spPr>
        <a:xfrm>
          <a:off x="56985" y="24757"/>
          <a:ext cx="5166834" cy="2949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SC 1.2 aktivita Terminály a parkovací systémy</a:t>
          </a:r>
          <a:endParaRPr lang="cs-CZ" sz="1600" kern="1200" dirty="0"/>
        </a:p>
      </dsp:txBody>
      <dsp:txXfrm>
        <a:off x="71383" y="39155"/>
        <a:ext cx="5138038" cy="266152"/>
      </dsp:txXfrm>
    </dsp:sp>
    <dsp:sp modelId="{76AA440C-37AA-4C69-A395-5CFF5F94F963}">
      <dsp:nvSpPr>
        <dsp:cNvPr id="0" name=""/>
        <dsp:cNvSpPr/>
      </dsp:nvSpPr>
      <dsp:spPr>
        <a:xfrm>
          <a:off x="0" y="295349"/>
          <a:ext cx="5280806" cy="1863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66" tIns="24130" rIns="135128" bIns="2413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Char char="-"/>
          </a:pPr>
          <a:endParaRPr lang="cs-CZ" sz="16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Char char="-"/>
          </a:pPr>
          <a:r>
            <a:rPr lang="cs-CZ" sz="19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zajištění hodnocení i realizace projektů pro Jihočeský, Plzeňský, Ústecký, Karlovarský a Středočeský kraj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cs-CZ" sz="1900" i="1" kern="1200" dirty="0"/>
            <a:t>Přestupní uzel Plzeň/Šumavská - autobusový terminál</a:t>
          </a:r>
          <a:r>
            <a:rPr lang="cs-CZ" sz="1900" b="0" i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cs-CZ" sz="1900" b="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/>
            <a:ea typeface="+mn-ea"/>
            <a:cs typeface="+mn-cs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cs-CZ" sz="1900" b="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/>
            <a:ea typeface="+mn-ea"/>
            <a:cs typeface="+mn-cs"/>
          </a:endParaRPr>
        </a:p>
      </dsp:txBody>
      <dsp:txXfrm>
        <a:off x="0" y="295349"/>
        <a:ext cx="5280806" cy="1863799"/>
      </dsp:txXfrm>
    </dsp:sp>
    <dsp:sp modelId="{E5BFB3CE-1BAC-40F3-918D-29F3A000A105}">
      <dsp:nvSpPr>
        <dsp:cNvPr id="0" name=""/>
        <dsp:cNvSpPr/>
      </dsp:nvSpPr>
      <dsp:spPr>
        <a:xfrm>
          <a:off x="0" y="2177244"/>
          <a:ext cx="5280806" cy="3077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SC 2.1 aktivita Deinstitucionalizace sociálních služeb</a:t>
          </a:r>
        </a:p>
      </dsp:txBody>
      <dsp:txXfrm>
        <a:off x="15022" y="2192266"/>
        <a:ext cx="5250762" cy="277681"/>
      </dsp:txXfrm>
    </dsp:sp>
    <dsp:sp modelId="{372B41A7-AD6B-4AA9-B8C6-12890C097B57}">
      <dsp:nvSpPr>
        <dsp:cNvPr id="0" name=""/>
        <dsp:cNvSpPr/>
      </dsp:nvSpPr>
      <dsp:spPr>
        <a:xfrm>
          <a:off x="0" y="2466874"/>
          <a:ext cx="5280806" cy="13442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66" tIns="24130" rIns="135128" bIns="2413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endParaRPr lang="cs-CZ" sz="1900" b="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/>
            <a:ea typeface="+mn-ea"/>
            <a:cs typeface="+mn-cs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r>
            <a:rPr lang="cs-CZ" sz="19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- zajištění hodnocení i realizace projektů pro celou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r>
            <a:rPr lang="cs-CZ" sz="19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 republiku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Arial" panose="020B0604020202020204" pitchFamily="34" charset="0"/>
            <a:buChar char="•"/>
          </a:pPr>
          <a:r>
            <a:rPr lang="cs-CZ" sz="1900" b="0" i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Transformace Domova na Liščině</a:t>
          </a:r>
        </a:p>
      </dsp:txBody>
      <dsp:txXfrm>
        <a:off x="0" y="2466874"/>
        <a:ext cx="5280806" cy="13442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24D319-7988-0C47-A5AD-1F558D33A394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6DEBE-37C2-3D4C-B405-6A6964797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32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DD4C1-CE3B-8245-AB32-946652F98E9B}" type="datetimeFigureOut">
              <a:rPr lang="en-US" smtClean="0"/>
              <a:t>9/21/2020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A35AD-0B81-F94A-83A1-9125CBB4F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195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39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B1E74-53D9-44C9-8577-BD28F3E66B47}" type="slidenum">
              <a:rPr lang="cs-CZ" smtClean="0">
                <a:solidFill>
                  <a:prstClr val="black"/>
                </a:solidFill>
              </a:rPr>
              <a:pPr/>
              <a:t>13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952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229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09EBC4E-FB6B-4875-97DF-53BBB798AE03}" type="datetime1">
              <a:rPr lang="en-US" smtClean="0"/>
              <a:t>9/21/2020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323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B3829C-FE25-4B2F-9280-E9E866C402F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B7268E95-4F6D-4F5C-BCDB-2913471E1A1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E2F2996-7292-4BB9-A0EE-0AD327BB6796}" type="datetime1">
              <a:rPr lang="en-US" smtClean="0"/>
              <a:t>9/21/2020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4978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98C860-A648-4D13-9E4B-3BA3F91A95E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9B6C110E-505A-4DE0-9002-5CCF357C3D0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5CE3743-7794-4C90-8D2A-E33166276F47}" type="datetime1">
              <a:rPr lang="en-US" smtClean="0"/>
              <a:t>9/21/2020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608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E30A76A-9A1A-42C9-B227-E52775048FA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8AF1A580-F8A0-4E3B-8C44-ABC7FC62C24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235BE5A-C1FD-4D14-ADD6-037ADB491B19}" type="datetime1">
              <a:rPr lang="en-US" smtClean="0"/>
              <a:t>9/21/2020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081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1A35AD-0B81-F94A-83A1-9125CBB4FF2A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11188BB-37FA-4781-A03E-11E08B8523E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95B55BDF-ED57-4100-9486-79F4EB8ECAD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B68C06B-0384-4070-8438-C224AB4C5C1E}" type="datetime1">
              <a:rPr lang="en-US" smtClean="0"/>
              <a:t>9/21/2020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53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sz="1197" dirty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67969E-8EB0-44D2-B743-96E9258D92A5}" type="slidenum">
              <a:rPr lang="cs-CZ" altLang="cs-CZ" smtClean="0">
                <a:latin typeface="Corbel" panose="020B0503020204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cs-CZ" altLang="cs-CZ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466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sz="1197" dirty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67969E-8EB0-44D2-B743-96E9258D92A5}" type="slidenum">
              <a:rPr lang="cs-CZ" altLang="cs-CZ" smtClean="0">
                <a:latin typeface="Corbel" panose="020B0503020204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cs-CZ" altLang="cs-CZ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180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1197" dirty="0"/>
              <a:t>Obchvat – předložen 23.</a:t>
            </a:r>
            <a:r>
              <a:rPr lang="cs-CZ" sz="1197" baseline="0" dirty="0"/>
              <a:t> 11. 2018, plánované ukončení 30. 6. 2023</a:t>
            </a:r>
          </a:p>
          <a:p>
            <a:pPr eaLnBrk="1" hangingPunct="1">
              <a:defRPr/>
            </a:pPr>
            <a:endParaRPr lang="cs-CZ" sz="1197" dirty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67969E-8EB0-44D2-B743-96E9258D92A5}" type="slidenum">
              <a:rPr lang="cs-CZ" altLang="cs-CZ" smtClean="0">
                <a:latin typeface="Corbel" panose="020B0503020204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cs-CZ" altLang="cs-CZ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791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1197" dirty="0"/>
              <a:t>Obchvat – předložen 23.</a:t>
            </a:r>
            <a:r>
              <a:rPr lang="cs-CZ" sz="1197" baseline="0" dirty="0"/>
              <a:t> 11. 2018, plánované ukončení 30. 6. 2023</a:t>
            </a:r>
          </a:p>
          <a:p>
            <a:pPr eaLnBrk="1" hangingPunct="1">
              <a:defRPr/>
            </a:pPr>
            <a:endParaRPr lang="cs-CZ" sz="1197" dirty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67969E-8EB0-44D2-B743-96E9258D92A5}" type="slidenum">
              <a:rPr lang="cs-CZ" altLang="cs-CZ" smtClean="0">
                <a:latin typeface="Corbel" panose="020B0503020204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cs-CZ" altLang="cs-CZ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058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1197" dirty="0"/>
              <a:t>Obrnice – mají</a:t>
            </a:r>
            <a:r>
              <a:rPr lang="cs-CZ" sz="1197" baseline="0" dirty="0"/>
              <a:t> 3 projekty v IROP, Ústecký kraj (všechny integrované)</a:t>
            </a:r>
          </a:p>
          <a:p>
            <a:pPr eaLnBrk="1" hangingPunct="1">
              <a:defRPr/>
            </a:pPr>
            <a:endParaRPr lang="cs-CZ" sz="1197" dirty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67969E-8EB0-44D2-B743-96E9258D92A5}" type="slidenum">
              <a:rPr lang="cs-CZ" altLang="cs-CZ" smtClean="0">
                <a:latin typeface="Corbel" panose="020B0503020204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cs-CZ" altLang="cs-CZ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826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sz="1197" dirty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67969E-8EB0-44D2-B743-96E9258D92A5}" type="slidenum">
              <a:rPr lang="cs-CZ" altLang="cs-CZ" smtClean="0">
                <a:latin typeface="Corbel" panose="020B0503020204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cs-CZ" altLang="cs-CZ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088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B1E74-53D9-44C9-8577-BD28F3E66B4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7238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B1E74-53D9-44C9-8577-BD28F3E66B47}" type="slidenum">
              <a:rPr lang="cs-CZ" smtClean="0">
                <a:solidFill>
                  <a:prstClr val="black"/>
                </a:solidFill>
              </a:rPr>
              <a:pPr/>
              <a:t>12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568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15082"/>
            <a:ext cx="7772400" cy="1997296"/>
          </a:xfrm>
        </p:spPr>
        <p:txBody>
          <a:bodyPr anchor="t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386972"/>
            <a:ext cx="6400800" cy="570201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5FA4E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85800" y="3309620"/>
            <a:ext cx="6632575" cy="14525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56851" y="6356350"/>
            <a:ext cx="2006600" cy="369888"/>
          </a:xfrm>
        </p:spPr>
        <p:txBody>
          <a:bodyPr/>
          <a:lstStyle>
            <a:lvl1pPr>
              <a:defRPr>
                <a:solidFill>
                  <a:srgbClr val="CCCCCC"/>
                </a:solidFill>
              </a:defRPr>
            </a:lvl1pPr>
          </a:lstStyle>
          <a:p>
            <a:pPr lvl="0"/>
            <a:fld id="{A8AD1661-3A61-224B-91E0-4B126FC883AF}" type="datetime1">
              <a:rPr lang="en-US" smtClean="0"/>
              <a:t>3/25/2019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80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6375" y="1306874"/>
            <a:ext cx="7700425" cy="4819290"/>
          </a:xfrm>
        </p:spPr>
        <p:txBody>
          <a:bodyPr/>
          <a:lstStyle>
            <a:lvl1pPr>
              <a:defRPr sz="1800"/>
            </a:lvl1pPr>
            <a:lvl2pPr marL="628650" indent="-171450">
              <a:defRPr sz="2000" b="1"/>
            </a:lvl2pPr>
            <a:lvl3pPr marL="1073150" indent="-158750">
              <a:defRPr sz="1600"/>
            </a:lvl3pPr>
            <a:lvl4pPr marL="1528763" indent="-157163">
              <a:defRPr sz="1600"/>
            </a:lvl4pPr>
            <a:lvl5pPr marL="1973263" indent="-144463">
              <a:defRPr sz="16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61938"/>
            <a:ext cx="8229600" cy="8223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2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49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52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58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75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29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6341" y="1264906"/>
            <a:ext cx="7383470" cy="1470025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169747" y="5840002"/>
            <a:ext cx="3312170" cy="402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2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Centrum pro regionální rozvoj České republiky</a:t>
            </a:r>
          </a:p>
        </p:txBody>
      </p:sp>
      <p:sp>
        <p:nvSpPr>
          <p:cNvPr id="14" name="Subtitle 2"/>
          <p:cNvSpPr txBox="1">
            <a:spLocks/>
          </p:cNvSpPr>
          <p:nvPr userDrawn="1"/>
        </p:nvSpPr>
        <p:spPr>
          <a:xfrm>
            <a:off x="3268138" y="5840002"/>
            <a:ext cx="3191932" cy="402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/>
              <a:t>U </a:t>
            </a:r>
            <a:r>
              <a:rPr lang="en-US" sz="1200" b="1" dirty="0" err="1"/>
              <a:t>Nákladového</a:t>
            </a:r>
            <a:r>
              <a:rPr lang="en-US" sz="1200" b="1" dirty="0"/>
              <a:t> </a:t>
            </a:r>
            <a:r>
              <a:rPr lang="en-US" sz="1200" b="1" dirty="0" err="1"/>
              <a:t>nádraží</a:t>
            </a:r>
            <a:r>
              <a:rPr lang="en-US" sz="1200" b="1" dirty="0"/>
              <a:t> 3144/4, 130 00 Praha 3</a:t>
            </a:r>
            <a:endParaRPr lang="cs-CZ" sz="1200" b="0" dirty="0">
              <a:solidFill>
                <a:schemeClr val="bg1"/>
              </a:solidFill>
            </a:endParaRPr>
          </a:p>
        </p:txBody>
      </p:sp>
      <p:sp>
        <p:nvSpPr>
          <p:cNvPr id="15" name="Subtitle 2"/>
          <p:cNvSpPr txBox="1">
            <a:spLocks/>
          </p:cNvSpPr>
          <p:nvPr userDrawn="1"/>
        </p:nvSpPr>
        <p:spPr>
          <a:xfrm>
            <a:off x="6479130" y="5840002"/>
            <a:ext cx="1747402" cy="402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200" b="0" dirty="0">
                <a:solidFill>
                  <a:schemeClr val="bg1"/>
                </a:solidFill>
              </a:rPr>
              <a:t>tel.: +420 </a:t>
            </a:r>
            <a:r>
              <a:rPr lang="is-IS" sz="1200" b="1" dirty="0"/>
              <a:t>225 855 321</a:t>
            </a:r>
            <a:endParaRPr lang="cs-CZ" sz="1200" b="0" dirty="0">
              <a:solidFill>
                <a:schemeClr val="bg1"/>
              </a:solidFill>
            </a:endParaRPr>
          </a:p>
        </p:txBody>
      </p:sp>
      <p:sp>
        <p:nvSpPr>
          <p:cNvPr id="16" name="Subtitle 2"/>
          <p:cNvSpPr txBox="1">
            <a:spLocks/>
          </p:cNvSpPr>
          <p:nvPr userDrawn="1"/>
        </p:nvSpPr>
        <p:spPr>
          <a:xfrm>
            <a:off x="8116035" y="5828841"/>
            <a:ext cx="1000451" cy="402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200" b="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www.crr.cz</a:t>
            </a:r>
            <a:endParaRPr lang="cs-CZ" sz="1200" b="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07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6375" y="1306874"/>
            <a:ext cx="7700425" cy="4819290"/>
          </a:xfrm>
        </p:spPr>
        <p:txBody>
          <a:bodyPr/>
          <a:lstStyle>
            <a:lvl1pPr>
              <a:defRPr sz="1800"/>
            </a:lvl1pPr>
            <a:lvl2pPr marL="628650" indent="-171450">
              <a:defRPr sz="2000" b="1"/>
            </a:lvl2pPr>
            <a:lvl3pPr marL="1073150" indent="-158750">
              <a:defRPr sz="1600"/>
            </a:lvl3pPr>
            <a:lvl4pPr marL="1528763" indent="-157163">
              <a:defRPr sz="1600"/>
            </a:lvl4pPr>
            <a:lvl5pPr marL="1973263" indent="-144463">
              <a:defRPr sz="1600"/>
            </a:lvl5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Myriad Pro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61938"/>
            <a:ext cx="8229600" cy="822325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581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62310"/>
            <a:ext cx="8229600" cy="822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6374" y="1306873"/>
            <a:ext cx="7675766" cy="4806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7451" y="6356350"/>
            <a:ext cx="52923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529C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83137" y="6356349"/>
            <a:ext cx="5004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529C"/>
                </a:solidFill>
              </a:defRPr>
            </a:lvl1pPr>
          </a:lstStyle>
          <a:p>
            <a:fld id="{4000C4B2-41BC-D741-8B94-B76DB6967C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051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7" r:id="rId7"/>
    <p:sldLayoutId id="2147483660" r:id="rId8"/>
    <p:sldLayoutId id="214748366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rgbClr val="00529C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ct val="20000"/>
        </a:spcBef>
        <a:spcAft>
          <a:spcPts val="200"/>
        </a:spcAft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025" indent="-187325" algn="l" defTabSz="457200" rtl="0" eaLnBrk="1" latinLnBrk="0" hangingPunct="1">
        <a:lnSpc>
          <a:spcPct val="100000"/>
        </a:lnSpc>
        <a:spcBef>
          <a:spcPts val="1680"/>
        </a:spcBef>
        <a:spcAft>
          <a:spcPts val="0"/>
        </a:spcAft>
        <a:buFont typeface="Arial"/>
        <a:buChar char="•"/>
        <a:defRPr sz="2000" b="1" kern="1200">
          <a:solidFill>
            <a:srgbClr val="00529C"/>
          </a:solidFill>
          <a:latin typeface="+mn-lt"/>
          <a:ea typeface="+mn-ea"/>
          <a:cs typeface="+mn-cs"/>
        </a:defRPr>
      </a:lvl2pPr>
      <a:lvl3pPr marL="720725" indent="-187325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87425" indent="-187325" algn="l" defTabSz="457200" rtl="0" eaLnBrk="1" latinLnBrk="0" hangingPunct="1">
        <a:lnSpc>
          <a:spcPct val="100000"/>
        </a:lnSpc>
        <a:spcBef>
          <a:spcPct val="20000"/>
        </a:spcBef>
        <a:spcAft>
          <a:spcPts val="0"/>
        </a:spcAft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54125" indent="-173038" algn="l" defTabSz="457200" rtl="0" eaLnBrk="1" latinLnBrk="0" hangingPunct="1">
        <a:lnSpc>
          <a:spcPct val="100000"/>
        </a:lnSpc>
        <a:spcBef>
          <a:spcPct val="20000"/>
        </a:spcBef>
        <a:spcAft>
          <a:spcPts val="0"/>
        </a:spcAft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cs/setk%C3%A1n%C3%AD-spole%C4%8Dn%C4%9B-spolupr%C3%A1ce-osobn%C3%AD-1015313/" TargetMode="Externa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15.jpg"/><Relationship Id="rId4" Type="http://schemas.openxmlformats.org/officeDocument/2006/relationships/diagramData" Target="../diagrams/data3.xml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png"/><Relationship Id="rId4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irop.mmr.cz/cs/Vyzvy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jpeg"/><Relationship Id="rId4" Type="http://schemas.openxmlformats.org/officeDocument/2006/relationships/image" Target="../media/image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mbkvyskov2008.cz/aktuality/detail/96-informativni-schuzka-pro-rodice-na-sezonu-2018-19" TargetMode="Externa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61669"/>
            <a:ext cx="7772400" cy="2714668"/>
          </a:xfrm>
        </p:spPr>
        <p:txBody>
          <a:bodyPr>
            <a:normAutofit fontScale="90000"/>
          </a:bodyPr>
          <a:lstStyle/>
          <a:p>
            <a:pPr algn="ctr"/>
            <a:br>
              <a:rPr lang="cs-CZ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Centrum pro regionální rozvoj </a:t>
            </a:r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České republiky</a:t>
            </a:r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dirty="0">
                <a:effectLst>
                  <a:outerShdw blurRad="38100" dist="38100" dir="2700000" algn="tl">
                    <a:schemeClr val="tx2">
                      <a:lumMod val="60000"/>
                      <a:lumOff val="40000"/>
                      <a:alpha val="36000"/>
                    </a:schemeClr>
                  </a:outerShdw>
                </a:effectLst>
              </a:rPr>
              <a:t>Představení konzultačního servisu</a:t>
            </a:r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7077" y="4416784"/>
            <a:ext cx="6796046" cy="867393"/>
          </a:xfrm>
        </p:spPr>
        <p:txBody>
          <a:bodyPr>
            <a:normAutofit/>
          </a:bodyPr>
          <a:lstStyle/>
          <a:p>
            <a:r>
              <a:rPr lang="cs-CZ" sz="2000" dirty="0"/>
              <a:t>Ing. Marie Míšková</a:t>
            </a:r>
          </a:p>
          <a:p>
            <a:r>
              <a:rPr lang="cs-CZ" sz="2000" dirty="0"/>
              <a:t>Ředitelka Územního odboru IROP </a:t>
            </a:r>
            <a:r>
              <a:rPr lang="cs-CZ" sz="2000"/>
              <a:t>pro Karlovarský </a:t>
            </a:r>
            <a:r>
              <a:rPr lang="cs-CZ" sz="2000" dirty="0"/>
              <a:t>kraj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85800" y="5584228"/>
            <a:ext cx="6400800" cy="570201"/>
          </a:xfrm>
        </p:spPr>
        <p:txBody>
          <a:bodyPr>
            <a:normAutofit/>
          </a:bodyPr>
          <a:lstStyle/>
          <a:p>
            <a:r>
              <a:rPr lang="cs-CZ" sz="1800" dirty="0"/>
              <a:t>Karlovy Vary 22.9. 2020</a:t>
            </a:r>
            <a:endParaRPr lang="en-US" sz="1800" dirty="0"/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57192ECE-99E8-4143-881D-E882BD8232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90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059" y="430140"/>
            <a:ext cx="8122023" cy="689048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Konzultační servis Centra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628650" y="1012055"/>
            <a:ext cx="7886700" cy="5665472"/>
          </a:xfrm>
        </p:spPr>
        <p:txBody>
          <a:bodyPr>
            <a:noAutofit/>
          </a:bodyPr>
          <a:lstStyle/>
          <a:p>
            <a:pPr marL="171450" indent="-3429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000" b="0" dirty="0">
              <a:solidFill>
                <a:srgbClr val="00529C"/>
              </a:solidFill>
            </a:endParaRP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2000" dirty="0"/>
              <a:t>Konzultační místa jsou žadatelům a příjemcům k dispozici na každém             územním pracovišti</a:t>
            </a:r>
          </a:p>
          <a:p>
            <a:pPr marL="171450" indent="-34290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2000" b="1" dirty="0"/>
              <a:t>Na všech územních pracovištích jsou konzultovány oblasti, o které je mezi žadateli největší zájem (např. vzdělávání, bezpečnost dopravy a cyklostezky)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cs-CZ" sz="2000" dirty="0"/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2000" dirty="0"/>
              <a:t>Některé z oblastí jsou konzultovány pouze na vybraných pracovištích z důvodu jejich specializace (např. zdravotnictví, silnice, </a:t>
            </a:r>
            <a:r>
              <a:rPr lang="cs-CZ" sz="2000" dirty="0" err="1"/>
              <a:t>nízkoemisní</a:t>
            </a:r>
            <a:r>
              <a:rPr lang="cs-CZ" sz="2000" dirty="0"/>
              <a:t> vozidla)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5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83137" y="6356349"/>
            <a:ext cx="500431" cy="365125"/>
          </a:xfrm>
        </p:spPr>
        <p:txBody>
          <a:bodyPr/>
          <a:lstStyle/>
          <a:p>
            <a:fld id="{CA6B5227-2C6F-B94D-9D8F-826F9170706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FA4E5"/>
              </a:solidFill>
            </a:endParaRPr>
          </a:p>
        </p:txBody>
      </p:sp>
      <p:pic>
        <p:nvPicPr>
          <p:cNvPr id="7" name="Obrázek 6" descr="Obsah obrázku stůl, vsedě, žena, počítač&#10;&#10;Popis byl vytvořen automaticky">
            <a:extLst>
              <a:ext uri="{FF2B5EF4-FFF2-40B4-BE49-F238E27FC236}">
                <a16:creationId xmlns:a16="http://schemas.microsoft.com/office/drawing/2014/main" id="{AC3BD972-395E-477A-9D95-A57904154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390006" y="1701103"/>
            <a:ext cx="2476871" cy="115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Silnice II. a III. třídy 			ÚO IROP pro Královéhradecký kraj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Zdravotnictví				ÚO IROP pro Liberecký kraj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Kulturní památky a muzea		ÚO IROP pro Královéhradecký kraj</a:t>
            </a:r>
          </a:p>
          <a:p>
            <a:r>
              <a:rPr lang="cs-CZ" dirty="0"/>
              <a:t>							Odbor centrální administrace programů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Knihovny					ÚO IROP pro Moravskoslezský kraj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Územní rozvoj				ÚO IROP pro Jihočeský kraj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Doprava 					ÚO IROP pro Královéhradecký kraj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Infrastruktura pro MŠ			ÚO IROP pro Jihomoravský kraj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Sociální podnikání			ÚO IROP pro Jihomoravský kraj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Sociální bydlení				ÚO IROP pro Plzeňský kraj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IZS						Odbor centrální administrace programů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Technická pomoc MAS		Odbor centrální administrace programů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>
              <a:solidFill>
                <a:srgbClr val="00529C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/>
              <a:t>Konzultační servis - specializace pracovišť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FA4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61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059" y="430140"/>
            <a:ext cx="8122023" cy="689048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Plánovaná prevence v oblasti VZ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 flipV="1">
            <a:off x="683568" y="1086668"/>
            <a:ext cx="7924800" cy="45719"/>
          </a:xfrm>
        </p:spPr>
        <p:txBody>
          <a:bodyPr>
            <a:noAutofit/>
          </a:bodyPr>
          <a:lstStyle/>
          <a:p>
            <a:pPr marL="0" lvl="1" indent="0" algn="just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None/>
            </a:pPr>
            <a:endParaRPr lang="cs-CZ" sz="1800" b="0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5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83137" y="6356349"/>
            <a:ext cx="500431" cy="365125"/>
          </a:xfrm>
        </p:spPr>
        <p:txBody>
          <a:bodyPr/>
          <a:lstStyle/>
          <a:p>
            <a:fld id="{CA6B5227-2C6F-B94D-9D8F-826F9170706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FA4E5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236294318"/>
              </p:ext>
            </p:extLst>
          </p:nvPr>
        </p:nvGraphicFramePr>
        <p:xfrm>
          <a:off x="745604" y="1178106"/>
          <a:ext cx="7379493" cy="4881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2763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059" y="430140"/>
            <a:ext cx="8122023" cy="689048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Konzultační servis Centra pro IROP 2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683568" y="1132387"/>
            <a:ext cx="7924800" cy="1220454"/>
          </a:xfrm>
        </p:spPr>
        <p:txBody>
          <a:bodyPr>
            <a:noAutofit/>
          </a:bodyPr>
          <a:lstStyle/>
          <a:p>
            <a:pPr marL="171450" lvl="1" indent="-34290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1800" b="0" dirty="0">
                <a:solidFill>
                  <a:schemeClr val="tx1"/>
                </a:solidFill>
              </a:rPr>
              <a:t>Pro nové programovací období bude vytvořena nová </a:t>
            </a:r>
            <a:r>
              <a:rPr lang="cs-CZ" sz="1800" dirty="0">
                <a:solidFill>
                  <a:schemeClr val="tx1"/>
                </a:solidFill>
              </a:rPr>
              <a:t>SW aplikace </a:t>
            </a:r>
          </a:p>
          <a:p>
            <a:pPr marL="0" lvl="1" indent="0" algn="just">
              <a:spcBef>
                <a:spcPts val="0"/>
              </a:spcBef>
              <a:buNone/>
            </a:pPr>
            <a:r>
              <a:rPr lang="cs-CZ" sz="1800" b="0" dirty="0">
                <a:solidFill>
                  <a:schemeClr val="tx1"/>
                </a:solidFill>
              </a:rPr>
              <a:t>      pro  zadávání a zodpovídání dotazů žadatelů a příjemců</a:t>
            </a:r>
          </a:p>
          <a:p>
            <a:pPr marL="171450" lvl="1" indent="-34290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1800" b="0" dirty="0">
                <a:solidFill>
                  <a:schemeClr val="tx1"/>
                </a:solidFill>
              </a:rPr>
              <a:t>Aplikace bude umístěna na </a:t>
            </a:r>
            <a:r>
              <a:rPr lang="cs-CZ" sz="1800" dirty="0">
                <a:solidFill>
                  <a:schemeClr val="tx1"/>
                </a:solidFill>
              </a:rPr>
              <a:t>webových stránkách Centra </a:t>
            </a:r>
            <a:r>
              <a:rPr lang="cs-CZ" sz="1800" b="0" dirty="0">
                <a:solidFill>
                  <a:schemeClr val="tx1"/>
                </a:solidFill>
              </a:rPr>
              <a:t>a bude</a:t>
            </a:r>
          </a:p>
          <a:p>
            <a:pPr marL="0" lvl="1" indent="0" algn="just">
              <a:spcBef>
                <a:spcPts val="0"/>
              </a:spcBef>
              <a:buNone/>
            </a:pPr>
            <a:r>
              <a:rPr lang="cs-CZ" sz="1800" b="0" dirty="0">
                <a:solidFill>
                  <a:schemeClr val="tx1"/>
                </a:solidFill>
              </a:rPr>
              <a:t>      </a:t>
            </a:r>
            <a:r>
              <a:rPr lang="cs-CZ" sz="1800" dirty="0">
                <a:solidFill>
                  <a:schemeClr val="tx1"/>
                </a:solidFill>
              </a:rPr>
              <a:t>preferovaným způsobem komunikace </a:t>
            </a:r>
            <a:r>
              <a:rPr lang="cs-CZ" sz="1800" b="0" dirty="0">
                <a:solidFill>
                  <a:schemeClr val="tx1"/>
                </a:solidFill>
              </a:rPr>
              <a:t>žadatele s Centrem</a:t>
            </a:r>
          </a:p>
          <a:p>
            <a:pPr marL="0" lvl="1" indent="0" algn="just">
              <a:lnSpc>
                <a:spcPct val="150000"/>
              </a:lnSpc>
              <a:spcBef>
                <a:spcPts val="0"/>
              </a:spcBef>
              <a:spcAft>
                <a:spcPts val="200"/>
              </a:spcAft>
              <a:buNone/>
            </a:pPr>
            <a:endParaRPr lang="cs-CZ" sz="1800" b="0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cs-CZ" sz="1800" b="0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5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83137" y="6356349"/>
            <a:ext cx="500431" cy="365125"/>
          </a:xfrm>
        </p:spPr>
        <p:txBody>
          <a:bodyPr/>
          <a:lstStyle/>
          <a:p>
            <a:fld id="{CA6B5227-2C6F-B94D-9D8F-826F9170706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FA4E5"/>
              </a:solidFill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745604" y="2443333"/>
          <a:ext cx="7379493" cy="3616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5763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8971" y="1231154"/>
            <a:ext cx="8229600" cy="5041901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b="1" dirty="0">
              <a:solidFill>
                <a:srgbClr val="00529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b="1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Nadpis 3"/>
          <p:cNvSpPr>
            <a:spLocks noGrp="1"/>
          </p:cNvSpPr>
          <p:nvPr>
            <p:ph type="title"/>
          </p:nvPr>
        </p:nvSpPr>
        <p:spPr>
          <a:xfrm>
            <a:off x="457200" y="421381"/>
            <a:ext cx="8229600" cy="822325"/>
          </a:xfrm>
        </p:spPr>
        <p:txBody>
          <a:bodyPr>
            <a:normAutofit/>
          </a:bodyPr>
          <a:lstStyle/>
          <a:p>
            <a:pPr lvl="0" algn="ctr"/>
            <a:r>
              <a:rPr lang="cs-CZ" dirty="0"/>
              <a:t>Územní odbor IROP pro Karlovarský kraj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314035" y="1231154"/>
            <a:ext cx="82290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b="1" dirty="0"/>
              <a:t>Adresa</a:t>
            </a:r>
            <a:r>
              <a:rPr lang="cs-CZ" sz="2000" dirty="0"/>
              <a:t>: Závodní 391/96C,  360 06 Karlovy Vary (1. patro budovy)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b="1" dirty="0"/>
              <a:t>Kontaktní osoby:</a:t>
            </a:r>
            <a:endParaRPr lang="cs-CZ" sz="2200" b="1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036112051"/>
              </p:ext>
            </p:extLst>
          </p:nvPr>
        </p:nvGraphicFramePr>
        <p:xfrm>
          <a:off x="280742" y="1999936"/>
          <a:ext cx="5780441" cy="4087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E9667799-5E0B-481A-B898-2C7C932D8D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6119" y="4090210"/>
            <a:ext cx="2794068" cy="1954566"/>
          </a:xfrm>
          <a:prstGeom prst="rect">
            <a:avLst/>
          </a:prstGeom>
        </p:spPr>
      </p:pic>
      <p:pic>
        <p:nvPicPr>
          <p:cNvPr id="15" name="Obrázek 14" descr="Obsah obrázku exteriér, budova, silnice, ulice&#10;&#10;Popis byl vytvořen automaticky">
            <a:extLst>
              <a:ext uri="{FF2B5EF4-FFF2-40B4-BE49-F238E27FC236}">
                <a16:creationId xmlns:a16="http://schemas.microsoft.com/office/drawing/2014/main" id="{B84F4B24-0CAA-4BFF-BC65-C27345D6EF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6119" y="2053479"/>
            <a:ext cx="2794068" cy="1927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4925" cap="flat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AACE745-20E0-4098-9F5C-2484C0B44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47215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1"/>
          <p:cNvSpPr txBox="1">
            <a:spLocks/>
          </p:cNvSpPr>
          <p:nvPr/>
        </p:nvSpPr>
        <p:spPr>
          <a:xfrm>
            <a:off x="457201" y="1097251"/>
            <a:ext cx="8707762" cy="5045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200"/>
              </a:spcAft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187325" algn="l" defTabSz="457200" rtl="0" eaLnBrk="1" latinLnBrk="0" hangingPunct="1">
              <a:lnSpc>
                <a:spcPct val="100000"/>
              </a:lnSpc>
              <a:spcBef>
                <a:spcPts val="1680"/>
              </a:spcBef>
              <a:spcAft>
                <a:spcPts val="0"/>
              </a:spcAft>
              <a:buFont typeface="Arial"/>
              <a:buChar char="•"/>
              <a:defRPr sz="2000" b="1" kern="1200">
                <a:solidFill>
                  <a:srgbClr val="00529C"/>
                </a:solidFill>
                <a:latin typeface="+mn-lt"/>
                <a:ea typeface="+mn-ea"/>
                <a:cs typeface="+mn-cs"/>
              </a:defRPr>
            </a:lvl2pPr>
            <a:lvl3pPr marL="720725" indent="-1873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187325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4125" indent="-173038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cs-CZ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/>
            <a:endParaRPr lang="cs-CZ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796925" lvl="1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cs-CZ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796925" lvl="1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Terminály (24., 73., 50. a 51. výzva) - S.C. 1.2</a:t>
            </a:r>
          </a:p>
          <a:p>
            <a:pPr algn="just"/>
            <a:r>
              <a:rPr lang="cs-CZ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pro kraje:</a:t>
            </a:r>
          </a:p>
          <a:p>
            <a:pPr algn="just"/>
            <a:r>
              <a:rPr lang="cs-CZ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Jihočeský, Plzeňský, Ústecký, Karlovarský a Středočeský</a:t>
            </a:r>
          </a:p>
          <a:p>
            <a:pPr marL="914400" lvl="1" indent="-285750" algn="just">
              <a:buFont typeface="Arial" panose="020B0604020202020204" pitchFamily="34" charset="0"/>
              <a:buChar char="•"/>
            </a:pPr>
            <a:r>
              <a:rPr lang="cs-CZ" sz="17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Deinstitucionalizace</a:t>
            </a:r>
            <a:r>
              <a:rPr lang="cs-CZ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(7., 49., a 77. výzva) – S.C. 2.1.</a:t>
            </a:r>
          </a:p>
          <a:p>
            <a:pPr algn="just"/>
            <a:r>
              <a:rPr lang="cs-CZ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pro všechny kraje: </a:t>
            </a:r>
          </a:p>
          <a:p>
            <a:pPr algn="just"/>
            <a:endParaRPr lang="cs-CZ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cs-CZ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cs-CZ" sz="17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Ostatní aktivity odboru:</a:t>
            </a:r>
          </a:p>
          <a:p>
            <a:pPr marL="796925" lvl="1" indent="-34290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17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Modernizace silnic (SC 1.1)</a:t>
            </a:r>
          </a:p>
          <a:p>
            <a:pPr marL="796925" lvl="1" indent="-34290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17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Cyklodoprava</a:t>
            </a:r>
            <a:r>
              <a:rPr lang="cs-CZ" sz="17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 bezpečnost (SC 1.2)</a:t>
            </a:r>
          </a:p>
          <a:p>
            <a:pPr marL="796925" lvl="1" indent="-34290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17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Integrovaný záchranný systém (SC 1.3)</a:t>
            </a:r>
          </a:p>
          <a:p>
            <a:pPr marL="796925" lvl="1" indent="-34290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17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Školství (SC 2.4)</a:t>
            </a:r>
          </a:p>
          <a:p>
            <a:pPr marL="796925" lvl="1" indent="-34290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17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Energetické úspory </a:t>
            </a:r>
            <a:r>
              <a:rPr lang="cs-CZ" sz="1700" b="0" dirty="0">
                <a:solidFill>
                  <a:schemeClr val="tx1"/>
                </a:solidFill>
              </a:rPr>
              <a:t>v bytových domech (SC 2.5)</a:t>
            </a:r>
          </a:p>
          <a:p>
            <a:pPr marL="5400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endParaRPr lang="cs-CZ" sz="2000" dirty="0"/>
          </a:p>
        </p:txBody>
      </p:sp>
      <p:pic>
        <p:nvPicPr>
          <p:cNvPr id="8" name="Obrázek 7" descr="IROP-MMR-CRR – kopi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3860" y="6278880"/>
            <a:ext cx="4930140" cy="579120"/>
          </a:xfrm>
          <a:prstGeom prst="rect">
            <a:avLst/>
          </a:prstGeom>
        </p:spPr>
      </p:pic>
      <p:pic>
        <p:nvPicPr>
          <p:cNvPr id="9" name="Obrázek 8" descr="IROP-MMR-CRR – kopi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164" y="6269753"/>
            <a:ext cx="5007836" cy="588247"/>
          </a:xfrm>
          <a:prstGeom prst="rect">
            <a:avLst/>
          </a:prstGeom>
        </p:spPr>
      </p:pic>
      <p:sp>
        <p:nvSpPr>
          <p:cNvPr id="10" name="Nadpis 3"/>
          <p:cNvSpPr>
            <a:spLocks noGrp="1"/>
          </p:cNvSpPr>
          <p:nvPr>
            <p:ph type="title"/>
          </p:nvPr>
        </p:nvSpPr>
        <p:spPr>
          <a:xfrm>
            <a:off x="457200" y="309097"/>
            <a:ext cx="8229600" cy="822325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dirty="0"/>
              <a:t>Územní odbor IROP pro Karlovarský  kraj</a:t>
            </a:r>
            <a:br>
              <a:rPr lang="cs-CZ" dirty="0"/>
            </a:br>
            <a:endParaRPr lang="cs-CZ" dirty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501C4F00-4C8C-47AD-ADE5-8B48F87679F3}"/>
              </a:ext>
            </a:extLst>
          </p:cNvPr>
          <p:cNvSpPr/>
          <p:nvPr/>
        </p:nvSpPr>
        <p:spPr>
          <a:xfrm>
            <a:off x="364695" y="971946"/>
            <a:ext cx="8322106" cy="8223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spcAft>
                <a:spcPts val="200"/>
              </a:spcAft>
            </a:pPr>
            <a:r>
              <a:rPr lang="cs-CZ" sz="2000" b="1" dirty="0">
                <a:solidFill>
                  <a:schemeClr val="bg1"/>
                </a:solidFill>
              </a:rPr>
              <a:t>Specializace pracoviště</a:t>
            </a:r>
            <a:r>
              <a:rPr lang="cs-CZ" sz="2000" b="1" dirty="0"/>
              <a:t> – zajištění hodnocení i realizace projektů</a:t>
            </a:r>
            <a:endParaRPr lang="cs-CZ" sz="2000" b="1" dirty="0">
              <a:solidFill>
                <a:schemeClr val="bg1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B792B67-6774-4DD8-A791-44D8C7F05B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3857" y="3507533"/>
            <a:ext cx="3100388" cy="1921682"/>
          </a:xfrm>
          <a:prstGeom prst="rect">
            <a:avLst/>
          </a:prstGeom>
        </p:spPr>
      </p:pic>
      <p:sp>
        <p:nvSpPr>
          <p:cNvPr id="13" name="Šipka dolů 2">
            <a:extLst>
              <a:ext uri="{FF2B5EF4-FFF2-40B4-BE49-F238E27FC236}">
                <a16:creationId xmlns:a16="http://schemas.microsoft.com/office/drawing/2014/main" id="{7E358237-5641-4D00-9FEE-B1309CBD72AB}"/>
              </a:ext>
            </a:extLst>
          </p:cNvPr>
          <p:cNvSpPr/>
          <p:nvPr/>
        </p:nvSpPr>
        <p:spPr>
          <a:xfrm rot="16200000">
            <a:off x="3688733" y="3152869"/>
            <a:ext cx="654406" cy="1402335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A8F0467-8170-4E06-ABAA-76402D9C5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Myriad Pro"/>
            </a:endParaRPr>
          </a:p>
        </p:txBody>
      </p:sp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46C0E22F-82DD-4DB9-A266-B85F6A75512C}"/>
              </a:ext>
            </a:extLst>
          </p:cNvPr>
          <p:cNvSpPr/>
          <p:nvPr/>
        </p:nvSpPr>
        <p:spPr>
          <a:xfrm>
            <a:off x="3053918" y="1131422"/>
            <a:ext cx="45719" cy="4571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E8774498-6CA9-4A52-A2C9-6FA3808806B3}"/>
              </a:ext>
            </a:extLst>
          </p:cNvPr>
          <p:cNvSpPr/>
          <p:nvPr/>
        </p:nvSpPr>
        <p:spPr>
          <a:xfrm>
            <a:off x="5078027" y="1919576"/>
            <a:ext cx="45719" cy="4571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1259393-E2F6-422E-839F-96BF9D821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617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7224C7F-88FD-4E16-BD48-BB398442E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375" y="1052223"/>
            <a:ext cx="7700425" cy="5041901"/>
          </a:xfrm>
        </p:spPr>
        <p:txBody>
          <a:bodyPr/>
          <a:lstStyle/>
          <a:p>
            <a:r>
              <a:rPr lang="cs-CZ" sz="22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 Specializace pracoviště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B1C8C81-7817-4748-A35B-C79DBD762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Územní odbor IROP pro Karlovarský  kraj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4B2DBCF-84EF-461D-BD41-F613A3AAEE16}"/>
              </a:ext>
            </a:extLst>
          </p:cNvPr>
          <p:cNvGraphicFramePr/>
          <p:nvPr/>
        </p:nvGraphicFramePr>
        <p:xfrm>
          <a:off x="1129989" y="1547739"/>
          <a:ext cx="5280806" cy="38114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6B48A3E6-4043-43BE-A08C-DF05B2525F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8750" y="6246277"/>
            <a:ext cx="5005250" cy="58526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0EB2046-5E65-407E-AFD0-3CCD962166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4410" y="1957392"/>
            <a:ext cx="2264684" cy="1754845"/>
          </a:xfrm>
          <a:prstGeom prst="rect">
            <a:avLst/>
          </a:prstGeom>
        </p:spPr>
      </p:pic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53E2D075-44E4-49A1-BCAC-91F216E01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Myriad Pro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04F189B-CF6E-4D1C-8A21-10B13934ED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5002" y="4035486"/>
            <a:ext cx="2214092" cy="1632859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7756EF2-8B39-4BF7-A688-262C9EA81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75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D7224C7F-88FD-4E16-BD48-BB398442E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563" y="1052224"/>
            <a:ext cx="8332237" cy="4760748"/>
          </a:xfrm>
        </p:spPr>
        <p:txBody>
          <a:bodyPr>
            <a:normAutofit/>
          </a:bodyPr>
          <a:lstStyle/>
          <a:p>
            <a:r>
              <a:rPr lang="cs-CZ" sz="22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 Specializace pracoviště</a:t>
            </a:r>
          </a:p>
          <a:p>
            <a:endParaRPr lang="cs-CZ" sz="2200" b="1" dirty="0">
              <a:solidFill>
                <a:schemeClr val="accent1">
                  <a:lumMod val="50000"/>
                </a:schemeClr>
              </a:solidFill>
              <a:latin typeface="Calibri"/>
            </a:endParaRPr>
          </a:p>
          <a:p>
            <a:endParaRPr lang="cs-CZ" sz="2200" b="1" dirty="0">
              <a:solidFill>
                <a:schemeClr val="accent1">
                  <a:lumMod val="50000"/>
                </a:schemeClr>
              </a:solidFill>
              <a:latin typeface="Calibri"/>
            </a:endParaRPr>
          </a:p>
          <a:p>
            <a:endParaRPr lang="cs-CZ" sz="2200" b="1" dirty="0">
              <a:solidFill>
                <a:schemeClr val="accent1">
                  <a:lumMod val="50000"/>
                </a:schemeClr>
              </a:solidFill>
              <a:latin typeface="Calibri"/>
            </a:endParaRPr>
          </a:p>
          <a:p>
            <a:endParaRPr lang="cs-CZ" sz="2200" b="1" dirty="0">
              <a:solidFill>
                <a:schemeClr val="accent1">
                  <a:lumMod val="50000"/>
                </a:schemeClr>
              </a:solidFill>
              <a:latin typeface="Calibri"/>
            </a:endParaRPr>
          </a:p>
          <a:p>
            <a:endParaRPr lang="cs-CZ" sz="2200" b="1" dirty="0">
              <a:solidFill>
                <a:schemeClr val="accent1">
                  <a:lumMod val="50000"/>
                </a:schemeClr>
              </a:solidFill>
              <a:latin typeface="Calibri"/>
            </a:endParaRPr>
          </a:p>
          <a:p>
            <a:endParaRPr lang="cs-CZ" sz="2200" b="1" dirty="0">
              <a:solidFill>
                <a:schemeClr val="accent1">
                  <a:lumMod val="50000"/>
                </a:schemeClr>
              </a:solidFill>
              <a:latin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cs-CZ" sz="2400" dirty="0">
                <a:solidFill>
                  <a:srgbClr val="0070C0"/>
                </a:solidFill>
              </a:rPr>
              <a:t>	hodnocení (</a:t>
            </a:r>
            <a:r>
              <a:rPr lang="cs-CZ" sz="2400" dirty="0" err="1">
                <a:solidFill>
                  <a:srgbClr val="0070C0"/>
                </a:solidFill>
              </a:rPr>
              <a:t>FNaP</a:t>
            </a:r>
            <a:r>
              <a:rPr lang="cs-CZ" sz="2400" dirty="0">
                <a:solidFill>
                  <a:srgbClr val="0070C0"/>
                </a:solidFill>
              </a:rPr>
              <a:t>, věcné hodnocení, analýza rizik) všech 	podaných projektů vč. realizace a udržitelnosti</a:t>
            </a:r>
            <a:endParaRPr lang="cs-CZ" sz="2200" b="1" dirty="0">
              <a:solidFill>
                <a:schemeClr val="accent1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B1C8C81-7817-4748-A35B-C79DBD762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Územní odbor IROP pro Karlovarský  kraj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B48A3E6-4043-43BE-A08C-DF05B2525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750" y="6246277"/>
            <a:ext cx="5005250" cy="585267"/>
          </a:xfrm>
          <a:prstGeom prst="rect">
            <a:avLst/>
          </a:prstGeom>
        </p:spPr>
      </p:pic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F8D155DC-B449-438F-9120-67B6A9112EC8}"/>
              </a:ext>
            </a:extLst>
          </p:cNvPr>
          <p:cNvGraphicFramePr>
            <a:graphicFrameLocks noGrp="1"/>
          </p:cNvGraphicFramePr>
          <p:nvPr/>
        </p:nvGraphicFramePr>
        <p:xfrm>
          <a:off x="683569" y="2406054"/>
          <a:ext cx="781662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4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10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10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2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80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cs-CZ" sz="1600" dirty="0"/>
                        <a:t>Výzva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aseline="0" dirty="0"/>
                        <a:t>č. 7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aseline="0" dirty="0"/>
                        <a:t>č. 49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aseline="0" dirty="0"/>
                        <a:t>č. 77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Celkem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1400" dirty="0"/>
                        <a:t>Podpořené projekty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dirty="0"/>
                        <a:t>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1400" dirty="0"/>
                        <a:t>Příspěvek EU u podpořených projektů </a:t>
                      </a:r>
                      <a:r>
                        <a:rPr lang="cs-CZ" sz="1400" baseline="0" dirty="0"/>
                        <a:t>(mil. Kč)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141,5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967,6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242,3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dirty="0"/>
                        <a:t>1 351,4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9" name="Skupina 8">
            <a:extLst>
              <a:ext uri="{FF2B5EF4-FFF2-40B4-BE49-F238E27FC236}">
                <a16:creationId xmlns:a16="http://schemas.microsoft.com/office/drawing/2014/main" id="{70823FE0-2EF4-45D4-AE86-99C410D35F23}"/>
              </a:ext>
            </a:extLst>
          </p:cNvPr>
          <p:cNvGrpSpPr/>
          <p:nvPr/>
        </p:nvGrpSpPr>
        <p:grpSpPr>
          <a:xfrm>
            <a:off x="683568" y="1682902"/>
            <a:ext cx="5280806" cy="383291"/>
            <a:chOff x="0" y="2161453"/>
            <a:chExt cx="5280806" cy="383291"/>
          </a:xfrm>
        </p:grpSpPr>
        <p:sp>
          <p:nvSpPr>
            <p:cNvPr id="11" name="Obdélník: se zakulacenými rohy 10">
              <a:extLst>
                <a:ext uri="{FF2B5EF4-FFF2-40B4-BE49-F238E27FC236}">
                  <a16:creationId xmlns:a16="http://schemas.microsoft.com/office/drawing/2014/main" id="{73A988BB-8F32-4C88-ABE8-B24187BEE8F0}"/>
                </a:ext>
              </a:extLst>
            </p:cNvPr>
            <p:cNvSpPr/>
            <p:nvPr/>
          </p:nvSpPr>
          <p:spPr>
            <a:xfrm>
              <a:off x="0" y="2161453"/>
              <a:ext cx="5280806" cy="383291"/>
            </a:xfrm>
            <a:prstGeom prst="roundRect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Obdélník: se zakulacenými rohy 4">
              <a:extLst>
                <a:ext uri="{FF2B5EF4-FFF2-40B4-BE49-F238E27FC236}">
                  <a16:creationId xmlns:a16="http://schemas.microsoft.com/office/drawing/2014/main" id="{18009879-F589-4ABD-88E7-DCD41CEBD979}"/>
                </a:ext>
              </a:extLst>
            </p:cNvPr>
            <p:cNvSpPr txBox="1"/>
            <p:nvPr/>
          </p:nvSpPr>
          <p:spPr>
            <a:xfrm>
              <a:off x="18711" y="2180164"/>
              <a:ext cx="5243384" cy="3458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600" b="1" kern="1200" dirty="0"/>
                <a:t>SC 2.1 aktivita Deinstitucionalizace sociálních služeb</a:t>
              </a:r>
            </a:p>
          </p:txBody>
        </p:sp>
      </p:grp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75E833C-33FD-4D4C-8674-EEF733869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Myriad Pro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824F6B6-D907-4ADA-90F2-7556D6E1D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252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084263"/>
            <a:ext cx="8384874" cy="5041901"/>
          </a:xfrm>
        </p:spPr>
        <p:txBody>
          <a:bodyPr>
            <a:normAutofit/>
          </a:bodyPr>
          <a:lstStyle/>
          <a:p>
            <a:pPr algn="just"/>
            <a:r>
              <a:rPr lang="cs-CZ" sz="2000" b="1" dirty="0">
                <a:solidFill>
                  <a:srgbClr val="00529C"/>
                </a:solidFill>
                <a:latin typeface="+mj-lt"/>
              </a:rPr>
              <a:t>Nákup automobilů pro ambulantní služby v rámci procesu transformace –</a:t>
            </a:r>
            <a:r>
              <a:rPr lang="pl-PL" sz="2000" dirty="0">
                <a:solidFill>
                  <a:srgbClr val="00529C"/>
                </a:solidFill>
                <a:latin typeface="+mj-lt"/>
              </a:rPr>
              <a:t> </a:t>
            </a: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projekt se </a:t>
            </a:r>
            <a:r>
              <a:rPr lang="cs-CZ" sz="2000" dirty="0"/>
              <a:t>zaměřuje na doplnění vybavení ambulantních služeb, které vznikají v rámci tohoto procesu v lokalitách Golčův Jeníkov, Světlá nad Sázavou a Třešť.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>
                <a:solidFill>
                  <a:srgbClr val="FF0000"/>
                </a:solidFill>
              </a:rPr>
              <a:t>Nejmenší</a:t>
            </a:r>
            <a:r>
              <a:rPr lang="cs-CZ" sz="3200" dirty="0"/>
              <a:t> projekt </a:t>
            </a:r>
            <a:r>
              <a:rPr lang="cs-CZ" sz="3200" dirty="0" err="1"/>
              <a:t>Deinstitucionalizace</a:t>
            </a:r>
            <a:endParaRPr lang="cs-CZ" sz="3200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888274" y="2071980"/>
          <a:ext cx="4986360" cy="41835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6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00365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bg1"/>
                          </a:solidFill>
                        </a:rPr>
                        <a:t>77. výzva IROP - 77. výzva IROP - DEINSTITUCIONALIZACE SOCIÁLNÍCH SLUŽEB ZA ÚČELEM SOCIÁLNÍHO ZAČLEŇOVÁNÍ III. - SC 2.1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146">
                <a:tc>
                  <a:txBody>
                    <a:bodyPr/>
                    <a:lstStyle/>
                    <a:p>
                      <a:r>
                        <a:rPr lang="cs-CZ" b="1" dirty="0"/>
                        <a:t>Příjemce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14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Kraj Vysočina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146">
                <a:tc>
                  <a:txBody>
                    <a:bodyPr/>
                    <a:lstStyle/>
                    <a:p>
                      <a:r>
                        <a:rPr lang="cs-CZ" b="1" dirty="0"/>
                        <a:t>Příspěvek EU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146">
                <a:tc>
                  <a:txBody>
                    <a:bodyPr/>
                    <a:lstStyle/>
                    <a:p>
                      <a:r>
                        <a:rPr lang="cs-CZ" dirty="0"/>
                        <a:t>2 805 000,00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66027">
                <a:tc>
                  <a:txBody>
                    <a:bodyPr/>
                    <a:lstStyle/>
                    <a:p>
                      <a:pPr algn="just"/>
                      <a:r>
                        <a:rPr lang="cs-CZ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Předmětem projektu </a:t>
                      </a:r>
                      <a:r>
                        <a:rPr lang="cs-CZ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je nákup 3 devítimístných vozidel se speciální úpravou, tzn. jedno do každé lokality. </a:t>
                      </a:r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025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/>
                        <a:t>Ukončení projektu</a:t>
                      </a:r>
                      <a:r>
                        <a:rPr lang="cs-CZ" dirty="0"/>
                        <a:t>: 31. 3. 2022</a:t>
                      </a:r>
                    </a:p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4170871" y="573860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sz="12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1238" t="10931" r="71714" b="48096"/>
          <a:stretch/>
        </p:blipFill>
        <p:spPr>
          <a:xfrm>
            <a:off x="6148252" y="3274422"/>
            <a:ext cx="2995748" cy="177654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E266432-2ECD-459E-B754-623C8F4E8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750" y="6246277"/>
            <a:ext cx="5005250" cy="585267"/>
          </a:xfrm>
          <a:prstGeom prst="rect">
            <a:avLst/>
          </a:prstGeom>
        </p:spPr>
      </p:pic>
      <p:sp>
        <p:nvSpPr>
          <p:cNvPr id="9" name="Zástupný symbol pro zápatí 8">
            <a:extLst>
              <a:ext uri="{FF2B5EF4-FFF2-40B4-BE49-F238E27FC236}">
                <a16:creationId xmlns:a16="http://schemas.microsoft.com/office/drawing/2014/main" id="{F8A0CD71-1111-44AA-A235-728E4F88A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Myriad Pro"/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4E0117B-22A3-44AC-8876-57C757D58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08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31065" y="1084263"/>
            <a:ext cx="8111806" cy="5209214"/>
          </a:xfrm>
        </p:spPr>
        <p:txBody>
          <a:bodyPr>
            <a:normAutofit/>
          </a:bodyPr>
          <a:lstStyle/>
          <a:p>
            <a:pPr algn="just"/>
            <a:r>
              <a:rPr lang="cs-CZ" sz="2000" b="1" dirty="0">
                <a:solidFill>
                  <a:srgbClr val="00529C"/>
                </a:solidFill>
                <a:latin typeface="+mj-lt"/>
              </a:rPr>
              <a:t>Transformace Domova Háj II. - </a:t>
            </a:r>
            <a:r>
              <a:rPr lang="cs-CZ" sz="1600" dirty="0"/>
              <a:t>spočívá v pokračování procesu úplné transformace Domova Háj, p. o., dojde k vybudování 4 domků k bydlení klientů s mentálním a kombinovaným postižením v běžné komunitě měst Světlá n/S a  Ledeč n/S.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>
                <a:solidFill>
                  <a:srgbClr val="92D050"/>
                </a:solidFill>
              </a:rPr>
              <a:t>Největší</a:t>
            </a:r>
            <a:r>
              <a:rPr lang="cs-CZ" sz="3200" dirty="0"/>
              <a:t>  projekt </a:t>
            </a:r>
            <a:r>
              <a:rPr lang="cs-CZ" sz="3200" dirty="0" err="1"/>
              <a:t>Deinstitucionalizace</a:t>
            </a:r>
            <a:endParaRPr lang="cs-CZ" sz="3200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631066" y="2029098"/>
          <a:ext cx="4567952" cy="4204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79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08369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bg1"/>
                          </a:solidFill>
                        </a:rPr>
                        <a:t>49. Výzva IROP DEINSTITUCIONALIZACE SOCIÁLNÍCH SLUŽEB ZA ÚČELEM SOCIÁLNÍHO ZAČLEŇOVÁNÍ II. - SC 2.1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225">
                <a:tc>
                  <a:txBody>
                    <a:bodyPr/>
                    <a:lstStyle/>
                    <a:p>
                      <a:r>
                        <a:rPr lang="cs-CZ" sz="1600" b="1" dirty="0"/>
                        <a:t>Příjemce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22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Kraj Vysočina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225">
                <a:tc>
                  <a:txBody>
                    <a:bodyPr/>
                    <a:lstStyle/>
                    <a:p>
                      <a:r>
                        <a:rPr lang="cs-CZ" sz="1600" b="1" dirty="0"/>
                        <a:t>Příspěvek EU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839">
                <a:tc>
                  <a:txBody>
                    <a:bodyPr/>
                    <a:lstStyle/>
                    <a:p>
                      <a:r>
                        <a:rPr lang="cs-CZ" sz="1600" dirty="0"/>
                        <a:t>76 500 000,00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87403">
                <a:tc>
                  <a:txBody>
                    <a:bodyPr/>
                    <a:lstStyle/>
                    <a:p>
                      <a:pPr algn="just"/>
                      <a:r>
                        <a:rPr lang="cs-CZ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Předmětem projektu </a:t>
                      </a:r>
                      <a:r>
                        <a:rPr lang="cs-CZ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je  vybudování 4  domků,  budou poskytovány služby domov pro osoby se zdravotním postižením a chráněné bydlení celkem 24 klientům Domova Háj, p. o., kteří žijí v ústavním prostředí stávající služby.</a:t>
                      </a:r>
                      <a:endParaRPr lang="cs-CZ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0143">
                <a:tc>
                  <a:txBody>
                    <a:bodyPr/>
                    <a:lstStyle/>
                    <a:p>
                      <a:pPr algn="just"/>
                      <a:r>
                        <a:rPr lang="cs-CZ" sz="1600" b="1" dirty="0"/>
                        <a:t>Ukončení projektu</a:t>
                      </a:r>
                      <a:r>
                        <a:rPr lang="cs-CZ" sz="1600" dirty="0"/>
                        <a:t>:  Projekt</a:t>
                      </a:r>
                      <a:r>
                        <a:rPr lang="cs-CZ" sz="1600" baseline="0" dirty="0"/>
                        <a:t> je rozdělen na 5 etap, ukončeny jsou 3 etapy, konec realizace </a:t>
                      </a:r>
                      <a:r>
                        <a:rPr lang="cs-CZ" sz="1600" dirty="0"/>
                        <a:t>31. 3. 2021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4170871" y="573860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sz="12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882" y="2760618"/>
            <a:ext cx="3543853" cy="203315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F78BDFD-EDFC-4DEB-84E3-DDBF03692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750" y="6246277"/>
            <a:ext cx="5005250" cy="585267"/>
          </a:xfrm>
          <a:prstGeom prst="rect">
            <a:avLst/>
          </a:prstGeom>
        </p:spPr>
      </p:pic>
      <p:sp>
        <p:nvSpPr>
          <p:cNvPr id="9" name="Zástupný symbol pro zápatí 8">
            <a:extLst>
              <a:ext uri="{FF2B5EF4-FFF2-40B4-BE49-F238E27FC236}">
                <a16:creationId xmlns:a16="http://schemas.microsoft.com/office/drawing/2014/main" id="{201911A0-6081-42A4-A2EE-AB9233C26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Myriad Pro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35303817-72D8-4F78-BFC3-10189AB82B0E}"/>
              </a:ext>
            </a:extLst>
          </p:cNvPr>
          <p:cNvSpPr/>
          <p:nvPr/>
        </p:nvSpPr>
        <p:spPr>
          <a:xfrm>
            <a:off x="4786603" y="5738608"/>
            <a:ext cx="39562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	Zdroj : Kraj Vysočina, Žádost o platbu, VSK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698B34A-0E53-43AA-81C4-033F53F26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91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2"/>
          <p:cNvSpPr txBox="1">
            <a:spLocks/>
          </p:cNvSpPr>
          <p:nvPr/>
        </p:nvSpPr>
        <p:spPr>
          <a:xfrm>
            <a:off x="360457" y="1204010"/>
            <a:ext cx="1861010" cy="418727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21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92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cs-CZ" altLang="cs-CZ" sz="2000" b="1" u="sng" dirty="0">
                <a:solidFill>
                  <a:srgbClr val="00529C"/>
                </a:solidFill>
              </a:rPr>
              <a:t>Kdo jsme</a:t>
            </a:r>
          </a:p>
        </p:txBody>
      </p:sp>
      <p:sp>
        <p:nvSpPr>
          <p:cNvPr id="10" name="Zástupný symbol pro obsah 13"/>
          <p:cNvSpPr txBox="1">
            <a:spLocks/>
          </p:cNvSpPr>
          <p:nvPr/>
        </p:nvSpPr>
        <p:spPr>
          <a:xfrm>
            <a:off x="4571403" y="1607954"/>
            <a:ext cx="4347128" cy="560689"/>
          </a:xfrm>
          <a:prstGeom prst="rect">
            <a:avLst/>
          </a:prstGeom>
        </p:spPr>
        <p:txBody>
          <a:bodyPr>
            <a:normAutofit/>
          </a:bodyPr>
          <a:lstStyle>
            <a:lvl1pPr marL="228029" indent="-228029" algn="l" defTabSz="912114" rtl="0" eaLnBrk="1" latinLnBrk="0" hangingPunct="1">
              <a:lnSpc>
                <a:spcPct val="120000"/>
              </a:lnSpc>
              <a:spcBef>
                <a:spcPts val="998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9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4086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7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0143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96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96200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2257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08314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634823"/>
              </a:buClr>
              <a:buNone/>
              <a:defRPr/>
            </a:pPr>
            <a:endParaRPr lang="cs-CZ" altLang="cs-CZ" sz="1499" dirty="0"/>
          </a:p>
        </p:txBody>
      </p:sp>
      <p:sp>
        <p:nvSpPr>
          <p:cNvPr id="14" name="Zástupný symbol pro obsah 13"/>
          <p:cNvSpPr txBox="1">
            <a:spLocks/>
          </p:cNvSpPr>
          <p:nvPr/>
        </p:nvSpPr>
        <p:spPr>
          <a:xfrm>
            <a:off x="203176" y="1646919"/>
            <a:ext cx="7052635" cy="962714"/>
          </a:xfrm>
          <a:prstGeom prst="rect">
            <a:avLst/>
          </a:prstGeom>
        </p:spPr>
        <p:txBody>
          <a:bodyPr>
            <a:noAutofit/>
          </a:bodyPr>
          <a:lstStyle>
            <a:lvl1pPr marL="228029" indent="-228029" algn="l" defTabSz="912114" rtl="0" eaLnBrk="1" latinLnBrk="0" hangingPunct="1">
              <a:lnSpc>
                <a:spcPct val="120000"/>
              </a:lnSpc>
              <a:spcBef>
                <a:spcPts val="998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9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4086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7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0143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96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96200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2257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08314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542925" indent="-361950">
              <a:spcBef>
                <a:spcPts val="0"/>
              </a:spcBef>
              <a:buClr>
                <a:srgbClr val="634823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1800" b="1" dirty="0"/>
              <a:t>Státní příspěvková organizace </a:t>
            </a:r>
            <a:r>
              <a:rPr lang="cs-CZ" altLang="cs-CZ" sz="1800" dirty="0"/>
              <a:t>(zákon </a:t>
            </a:r>
            <a:r>
              <a:rPr lang="cs-CZ" altLang="cs-CZ" sz="1800" cap="none" dirty="0"/>
              <a:t>č</a:t>
            </a:r>
            <a:r>
              <a:rPr lang="cs-CZ" altLang="cs-CZ" sz="1800" dirty="0"/>
              <a:t>. 248/2000 s</a:t>
            </a:r>
            <a:r>
              <a:rPr lang="cs-CZ" altLang="cs-CZ" sz="1800" cap="none" dirty="0"/>
              <a:t>b</a:t>
            </a:r>
            <a:r>
              <a:rPr lang="cs-CZ" altLang="cs-CZ" sz="1800" dirty="0"/>
              <a:t>.)</a:t>
            </a:r>
          </a:p>
          <a:p>
            <a:pPr marL="542925" indent="-361950">
              <a:spcBef>
                <a:spcPts val="0"/>
              </a:spcBef>
              <a:buClr>
                <a:srgbClr val="634823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1800" b="1" dirty="0"/>
              <a:t>podřízená Ministerstvu pro místní rozvoj </a:t>
            </a:r>
            <a:r>
              <a:rPr lang="cs-CZ" altLang="cs-CZ" sz="1800" dirty="0"/>
              <a:t>(statut Centra)</a:t>
            </a:r>
          </a:p>
          <a:p>
            <a:pPr marL="542925" indent="-361950">
              <a:spcBef>
                <a:spcPts val="0"/>
              </a:spcBef>
              <a:buClr>
                <a:srgbClr val="634823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1800" b="1" dirty="0"/>
              <a:t>SLUŽEBNÍ ÚŘAD </a:t>
            </a:r>
            <a:r>
              <a:rPr lang="cs-CZ" altLang="cs-CZ" sz="1800" dirty="0"/>
              <a:t>( zákon </a:t>
            </a:r>
            <a:r>
              <a:rPr lang="cs-CZ" altLang="cs-CZ" sz="1800" cap="none" dirty="0"/>
              <a:t>č</a:t>
            </a:r>
            <a:r>
              <a:rPr lang="cs-CZ" altLang="cs-CZ" sz="1800" dirty="0"/>
              <a:t>. 248/2000 S</a:t>
            </a:r>
            <a:r>
              <a:rPr lang="cs-CZ" altLang="cs-CZ" sz="1800" cap="none" dirty="0"/>
              <a:t>b</a:t>
            </a:r>
            <a:r>
              <a:rPr lang="cs-CZ" altLang="cs-CZ" sz="1800" dirty="0"/>
              <a:t>. </a:t>
            </a:r>
            <a:r>
              <a:rPr lang="cs-CZ" altLang="cs-CZ" sz="1800" cap="none" dirty="0"/>
              <a:t>a</a:t>
            </a:r>
            <a:r>
              <a:rPr lang="cs-CZ" altLang="cs-CZ" sz="1800" dirty="0"/>
              <a:t> </a:t>
            </a:r>
            <a:r>
              <a:rPr lang="cs-CZ" altLang="cs-CZ" sz="1800" cap="none" dirty="0"/>
              <a:t>č</a:t>
            </a:r>
            <a:r>
              <a:rPr lang="cs-CZ" altLang="cs-CZ" sz="1800" dirty="0"/>
              <a:t>. 234/2014 S</a:t>
            </a:r>
            <a:r>
              <a:rPr lang="cs-CZ" altLang="cs-CZ" sz="1800" cap="none" dirty="0"/>
              <a:t>b</a:t>
            </a:r>
            <a:r>
              <a:rPr lang="cs-CZ" altLang="cs-CZ" sz="1800" dirty="0"/>
              <a:t>.)</a:t>
            </a:r>
          </a:p>
          <a:p>
            <a:pPr marL="542925" indent="-361950">
              <a:spcBef>
                <a:spcPts val="0"/>
              </a:spcBef>
              <a:buClr>
                <a:srgbClr val="634823"/>
              </a:buClr>
              <a:buFont typeface="Wingdings" panose="05000000000000000000" pitchFamily="2" charset="2"/>
              <a:buChar char="Ø"/>
              <a:defRPr/>
            </a:pPr>
            <a:r>
              <a:rPr lang="cs-CZ" altLang="cs-CZ" sz="1800" b="1" dirty="0"/>
              <a:t>Jsme nositeli ČSN EN ISO 9001 : 2015</a:t>
            </a:r>
          </a:p>
        </p:txBody>
      </p:sp>
      <p:sp>
        <p:nvSpPr>
          <p:cNvPr id="17" name="Zástupný symbol pro obsah 13"/>
          <p:cNvSpPr txBox="1">
            <a:spLocks/>
          </p:cNvSpPr>
          <p:nvPr/>
        </p:nvSpPr>
        <p:spPr>
          <a:xfrm>
            <a:off x="203176" y="4240104"/>
            <a:ext cx="8578763" cy="178227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indent="0" defTabSz="912114">
              <a:lnSpc>
                <a:spcPct val="120000"/>
              </a:lnSpc>
              <a:spcBef>
                <a:spcPts val="998"/>
              </a:spcBef>
              <a:buClr>
                <a:schemeClr val="tx1"/>
              </a:buClr>
              <a:buFont typeface="Arial" panose="020B0604020202020204" pitchFamily="34" charset="0"/>
              <a:buNone/>
              <a:defRPr sz="1995" b="1" cap="all" baseline="0">
                <a:effectLst/>
              </a:defRPr>
            </a:lvl1pPr>
            <a:lvl2pPr marL="684086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795" cap="all" baseline="0">
                <a:effectLst/>
              </a:defRPr>
            </a:lvl2pPr>
            <a:lvl3pPr marL="1140143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96" cap="all" baseline="0">
                <a:effectLst/>
              </a:defRPr>
            </a:lvl3pPr>
            <a:lvl4pPr marL="1596200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4pPr>
            <a:lvl5pPr marL="2052257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5pPr>
            <a:lvl6pPr marL="2508314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6pPr>
            <a:lvl7pPr marL="2964371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7pPr>
            <a:lvl8pPr marL="3420428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8pPr>
            <a:lvl9pPr marL="3876485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9pPr>
          </a:lstStyle>
          <a:p>
            <a:pPr marL="542925" lvl="1" indent="-361950">
              <a:buFont typeface="Wingdings" panose="05000000000000000000" pitchFamily="2" charset="2"/>
              <a:buChar char="Ø"/>
              <a:tabLst>
                <a:tab pos="1612900" algn="l"/>
                <a:tab pos="5562600" algn="l"/>
              </a:tabLst>
            </a:pPr>
            <a:r>
              <a:rPr lang="cs-CZ" sz="1800" b="1" dirty="0"/>
              <a:t>Centrum od počátku své historie administrovalo programy za více než </a:t>
            </a:r>
            <a:r>
              <a:rPr lang="cs-CZ" sz="1800" b="1" dirty="0">
                <a:solidFill>
                  <a:srgbClr val="00529C"/>
                </a:solidFill>
              </a:rPr>
              <a:t>200 mld. Kč</a:t>
            </a:r>
            <a:r>
              <a:rPr lang="cs-CZ" sz="1800" b="1" dirty="0">
                <a:solidFill>
                  <a:srgbClr val="FF0000"/>
                </a:solidFill>
              </a:rPr>
              <a:t> </a:t>
            </a:r>
            <a:r>
              <a:rPr lang="cs-CZ" sz="1800" b="1" dirty="0"/>
              <a:t>(7,35 mld. EUR) ve více než </a:t>
            </a:r>
            <a:r>
              <a:rPr lang="cs-CZ" sz="1800" b="1" dirty="0">
                <a:solidFill>
                  <a:srgbClr val="00529C"/>
                </a:solidFill>
              </a:rPr>
              <a:t>25 tisících </a:t>
            </a:r>
            <a:r>
              <a:rPr lang="cs-CZ" sz="1800" b="1" dirty="0"/>
              <a:t>projektech;</a:t>
            </a:r>
          </a:p>
          <a:p>
            <a:pPr marL="542925" lvl="1" indent="-361950">
              <a:buFont typeface="Wingdings" panose="05000000000000000000" pitchFamily="2" charset="2"/>
              <a:buChar char="Ø"/>
              <a:tabLst>
                <a:tab pos="1612900" algn="l"/>
                <a:tab pos="5562600" algn="l"/>
              </a:tabLst>
            </a:pPr>
            <a:r>
              <a:rPr lang="cs-CZ" sz="1800" b="1" dirty="0"/>
              <a:t>Centrum administruje v tomto programovém období 2014 – 2020 více než </a:t>
            </a:r>
            <a:r>
              <a:rPr lang="cs-CZ" sz="1800" b="1" dirty="0">
                <a:solidFill>
                  <a:srgbClr val="00529C"/>
                </a:solidFill>
              </a:rPr>
              <a:t>1/5 (cca 21%) </a:t>
            </a:r>
            <a:r>
              <a:rPr lang="cs-CZ" sz="1800" b="1" dirty="0"/>
              <a:t>finanční alokace všech programů EU v ČR </a:t>
            </a:r>
            <a:r>
              <a:rPr lang="cs-CZ" sz="1800" b="1" dirty="0">
                <a:solidFill>
                  <a:srgbClr val="00529C"/>
                </a:solidFill>
              </a:rPr>
              <a:t>(140 MLD. Kč)</a:t>
            </a:r>
          </a:p>
          <a:p>
            <a:pPr marL="285750" indent="-285750">
              <a:spcBef>
                <a:spcPts val="2400"/>
              </a:spcBef>
              <a:buFont typeface="Wingdings" panose="05000000000000000000" pitchFamily="2" charset="2"/>
              <a:buChar char="Ø"/>
            </a:pPr>
            <a:endParaRPr lang="cs-CZ" sz="1200" dirty="0">
              <a:solidFill>
                <a:srgbClr val="00529C"/>
              </a:solidFill>
            </a:endParaRPr>
          </a:p>
          <a:p>
            <a:pPr>
              <a:defRPr/>
            </a:pPr>
            <a:endParaRPr lang="cs-CZ" sz="1200" dirty="0"/>
          </a:p>
          <a:p>
            <a:pPr>
              <a:defRPr/>
            </a:pPr>
            <a:endParaRPr lang="cs-CZ" sz="1200" dirty="0"/>
          </a:p>
        </p:txBody>
      </p:sp>
      <p:cxnSp>
        <p:nvCxnSpPr>
          <p:cNvPr id="4" name="Přímá spojnice 3"/>
          <p:cNvCxnSpPr/>
          <p:nvPr/>
        </p:nvCxnSpPr>
        <p:spPr>
          <a:xfrm>
            <a:off x="0" y="1001027"/>
            <a:ext cx="9144000" cy="28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bdélník 6"/>
          <p:cNvSpPr/>
          <p:nvPr/>
        </p:nvSpPr>
        <p:spPr>
          <a:xfrm>
            <a:off x="963131" y="362271"/>
            <a:ext cx="7058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00529C"/>
                </a:solidFill>
              </a:rPr>
              <a:t>Centrum pro regionální rozvoj České republiky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433352" y="3507921"/>
            <a:ext cx="834651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00529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24 let - historická zkušenost s administrací a kontrolou projektů</a:t>
            </a:r>
          </a:p>
        </p:txBody>
      </p:sp>
      <p:pic>
        <p:nvPicPr>
          <p:cNvPr id="19" name="Obrázek 18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710" y="1068470"/>
            <a:ext cx="1467341" cy="1959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0577" y="1983165"/>
            <a:ext cx="1392586" cy="1421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7FB3A4D9-5108-46CA-9F3F-2FE0853AB3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43179"/>
            <a:ext cx="5054984" cy="593968"/>
          </a:xfrm>
          <a:prstGeom prst="rect">
            <a:avLst/>
          </a:prstGeo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F47D3AA-68C4-4CCD-8988-1FB63AE61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30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31065" y="1084263"/>
            <a:ext cx="8111806" cy="5209214"/>
          </a:xfrm>
        </p:spPr>
        <p:txBody>
          <a:bodyPr>
            <a:normAutofit/>
          </a:bodyPr>
          <a:lstStyle/>
          <a:p>
            <a:pPr algn="just"/>
            <a:r>
              <a:rPr lang="cs-CZ" sz="2000" b="1" dirty="0">
                <a:solidFill>
                  <a:srgbClr val="00529C"/>
                </a:solidFill>
                <a:latin typeface="+mj-lt"/>
              </a:rPr>
              <a:t>Výstavba objektů pro poskytování sociálních služeb ve Skalné -  </a:t>
            </a:r>
            <a:r>
              <a:rPr lang="cs-CZ" sz="1400" dirty="0">
                <a:solidFill>
                  <a:srgbClr val="00529C"/>
                </a:solidFill>
                <a:latin typeface="+mj-lt"/>
              </a:rPr>
              <a:t>Předmětem  projektu byla  výstavba (novostavba) rodinného dvojdomku v obci Skalná pro osoby se zdravotním postižením -rodinný dvojdomek v zástavbě v blízkosti centra města.</a:t>
            </a:r>
          </a:p>
          <a:p>
            <a:pPr algn="just"/>
            <a:endParaRPr lang="cs-CZ" sz="16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200" dirty="0"/>
              <a:t>Projekty </a:t>
            </a:r>
            <a:r>
              <a:rPr lang="cs-CZ" sz="3200" dirty="0" err="1"/>
              <a:t>Deinstitucionalizace</a:t>
            </a:r>
            <a:r>
              <a:rPr lang="cs-CZ" sz="3200" dirty="0"/>
              <a:t> v Karlovarském kraji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390953"/>
              </p:ext>
            </p:extLst>
          </p:nvPr>
        </p:nvGraphicFramePr>
        <p:xfrm>
          <a:off x="631066" y="1906588"/>
          <a:ext cx="4350237" cy="4340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0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06109">
                <a:tc>
                  <a:txBody>
                    <a:bodyPr/>
                    <a:lstStyle/>
                    <a:p>
                      <a:r>
                        <a:rPr lang="cs-CZ" sz="1600" dirty="0">
                          <a:solidFill>
                            <a:schemeClr val="bg1"/>
                          </a:solidFill>
                        </a:rPr>
                        <a:t>7. výzva IROP - DEINSTITUCIONALIZACE SOCIÁLNÍCH SLUŽEB ZA ÚČELEM SOCIÁLNÍHO ZAČLEŇOVÁNÍ - SC 2.1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897">
                <a:tc>
                  <a:txBody>
                    <a:bodyPr/>
                    <a:lstStyle/>
                    <a:p>
                      <a:r>
                        <a:rPr lang="cs-CZ" sz="1600" b="1" dirty="0"/>
                        <a:t>Příjemce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589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Karlovarský kraj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897">
                <a:tc>
                  <a:txBody>
                    <a:bodyPr/>
                    <a:lstStyle/>
                    <a:p>
                      <a:r>
                        <a:rPr lang="cs-CZ" sz="1600" b="1" dirty="0"/>
                        <a:t>Příspěvek EU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5897">
                <a:tc>
                  <a:txBody>
                    <a:bodyPr/>
                    <a:lstStyle/>
                    <a:p>
                      <a:r>
                        <a:rPr lang="cs-CZ" sz="1600" dirty="0"/>
                        <a:t>14 296 548,65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22649">
                <a:tc>
                  <a:txBody>
                    <a:bodyPr/>
                    <a:lstStyle/>
                    <a:p>
                      <a:pPr algn="just"/>
                      <a:r>
                        <a:rPr lang="cs-CZ" sz="16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Předmětem projektu </a:t>
                      </a:r>
                      <a:r>
                        <a:rPr lang="cs-CZ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je výstavba 1 dvojdomku s úpravou pro pohyb osob se sníženou mobilitou. Pobytová služba bude zajištěna pro celkem 9 dospělých uživatelů. Chráněné bydlení bude zahrnovat 2 skupinové a 2 individuální domácnosti.</a:t>
                      </a:r>
                      <a:endParaRPr lang="cs-CZ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7262">
                <a:tc>
                  <a:txBody>
                    <a:bodyPr/>
                    <a:lstStyle/>
                    <a:p>
                      <a:r>
                        <a:rPr lang="cs-CZ" sz="1600" b="1" dirty="0"/>
                        <a:t>Ukončení projektu</a:t>
                      </a:r>
                      <a:r>
                        <a:rPr lang="cs-CZ" sz="1600" dirty="0"/>
                        <a:t>:  Projekt</a:t>
                      </a:r>
                      <a:r>
                        <a:rPr lang="cs-CZ" sz="1600" baseline="0" dirty="0"/>
                        <a:t> byl ukončen k 30. 9. 2019</a:t>
                      </a:r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4786603" y="5738608"/>
            <a:ext cx="39562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	Zdroj : Karlovarský kraj, Žádost o platbu</a:t>
            </a:r>
          </a:p>
        </p:txBody>
      </p:sp>
      <p:pic>
        <p:nvPicPr>
          <p:cNvPr id="6" name="Zástupný symbol pro obsah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0308" y="2033516"/>
            <a:ext cx="3831771" cy="374022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6754FC7-B818-44C2-B93E-09D8FB84C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750" y="6246277"/>
            <a:ext cx="5005250" cy="58526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7FA36DA-E09E-4DCB-BBC9-801B8A40AF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5927382" y="390358"/>
            <a:ext cx="2694104" cy="1849149"/>
          </a:xfrm>
          <a:prstGeom prst="rect">
            <a:avLst/>
          </a:prstGeom>
        </p:spPr>
      </p:pic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E4DEE641-276E-4A04-972E-A32778FC4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Myriad Pro"/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D456917-0B24-4DAD-8764-5E680D71C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45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400" dirty="0"/>
              <a:t>Výstavba objektů pro poskytování sociálních služeb ve Skalné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61D9F5D2-48B8-4398-831D-E026A64FEB0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07707" y="1296954"/>
            <a:ext cx="3960912" cy="2214000"/>
            <a:chOff x="1163" y="1310"/>
            <a:chExt cx="2573" cy="1529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7D2719FE-69B0-46B6-BC21-A27CC7F7820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63" y="1310"/>
              <a:ext cx="2573" cy="1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DAE82245-472C-44B4-846F-8E699AF47A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" y="1310"/>
              <a:ext cx="2578" cy="1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Zástupný symbol pro obsah 5">
            <a:extLst>
              <a:ext uri="{FF2B5EF4-FFF2-40B4-BE49-F238E27FC236}">
                <a16:creationId xmlns:a16="http://schemas.microsoft.com/office/drawing/2014/main" id="{0B70A1CD-A774-4511-9314-8F19CD46CF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49877" y="1313165"/>
            <a:ext cx="3240000" cy="4486661"/>
          </a:xfrm>
          <a:prstGeom prst="rect">
            <a:avLst/>
          </a:prstGeom>
        </p:spPr>
      </p:pic>
      <p:pic>
        <p:nvPicPr>
          <p:cNvPr id="10" name="Zástupný symbol pro obsah 5">
            <a:extLst>
              <a:ext uri="{FF2B5EF4-FFF2-40B4-BE49-F238E27FC236}">
                <a16:creationId xmlns:a16="http://schemas.microsoft.com/office/drawing/2014/main" id="{30DBE7AC-8195-430E-AA72-DB7E65F05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707" y="3592287"/>
            <a:ext cx="3960000" cy="220753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6B51EC1-1AA9-4BC2-8170-5BCB03817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8750" y="6246277"/>
            <a:ext cx="5005250" cy="585267"/>
          </a:xfrm>
          <a:prstGeom prst="rect">
            <a:avLst/>
          </a:prstGeom>
        </p:spPr>
      </p:pic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192C979-D65B-409D-8D3B-2EF7004BD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Myriad Pro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38CAD3B8-877B-496E-8EC1-EE8D0CF76AEF}"/>
              </a:ext>
            </a:extLst>
          </p:cNvPr>
          <p:cNvSpPr/>
          <p:nvPr/>
        </p:nvSpPr>
        <p:spPr>
          <a:xfrm>
            <a:off x="4786603" y="5738608"/>
            <a:ext cx="39562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	Zdroj : Karlovarský kraj, Žádost o platbu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AF60E4D-A498-4EF3-8180-554C4A8E6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004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31065" y="1084263"/>
            <a:ext cx="8111806" cy="5209214"/>
          </a:xfrm>
        </p:spPr>
        <p:txBody>
          <a:bodyPr>
            <a:normAutofit/>
          </a:bodyPr>
          <a:lstStyle/>
          <a:p>
            <a:pPr algn="just"/>
            <a:r>
              <a:rPr lang="cs-CZ" sz="2000" b="1" dirty="0">
                <a:solidFill>
                  <a:srgbClr val="00529C"/>
                </a:solidFill>
                <a:latin typeface="+mj-lt"/>
              </a:rPr>
              <a:t>Výstavba objektů pro poskytování sociálních služeb v Hazlově -  </a:t>
            </a:r>
            <a:r>
              <a:rPr lang="cs-CZ" sz="1400" dirty="0">
                <a:solidFill>
                  <a:srgbClr val="00529C"/>
                </a:solidFill>
                <a:latin typeface="+mj-lt"/>
              </a:rPr>
              <a:t>Předmětem  projektu byla  výstavba tří nových domů v obci Hazlov pro osoby se zdravotním postižením - přízemní rodinné domy v zástavbě podél komunikace. </a:t>
            </a:r>
          </a:p>
          <a:p>
            <a:pPr algn="just"/>
            <a:endParaRPr lang="cs-CZ" sz="16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200" dirty="0"/>
              <a:t>Projekty </a:t>
            </a:r>
            <a:r>
              <a:rPr lang="cs-CZ" sz="3200" dirty="0" err="1"/>
              <a:t>Deinstitucionalizace</a:t>
            </a:r>
            <a:r>
              <a:rPr lang="cs-CZ" sz="3200" dirty="0"/>
              <a:t> v Karlovarském kraji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231147"/>
              </p:ext>
            </p:extLst>
          </p:nvPr>
        </p:nvGraphicFramePr>
        <p:xfrm>
          <a:off x="545736" y="2071977"/>
          <a:ext cx="4008847" cy="423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8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89169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bg1"/>
                          </a:solidFill>
                        </a:rPr>
                        <a:t>7. výzva IROP - DEINSTITUCIONALIZACE SOCIÁLNÍCH SLUŽEB ZA ÚČELEM SOCIÁLNÍHO ZAČLEŇOVÁNÍ - SC 2.1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390">
                <a:tc>
                  <a:txBody>
                    <a:bodyPr/>
                    <a:lstStyle/>
                    <a:p>
                      <a:r>
                        <a:rPr lang="cs-CZ" sz="1400" b="1" dirty="0"/>
                        <a:t>Příjemce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39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Karlovarský kraj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390">
                <a:tc>
                  <a:txBody>
                    <a:bodyPr/>
                    <a:lstStyle/>
                    <a:p>
                      <a:r>
                        <a:rPr lang="cs-CZ" sz="1400" b="1" dirty="0"/>
                        <a:t>Příspěvek EU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390">
                <a:tc>
                  <a:txBody>
                    <a:bodyPr/>
                    <a:lstStyle/>
                    <a:p>
                      <a:r>
                        <a:rPr lang="cs-CZ" sz="1400" dirty="0"/>
                        <a:t>23 990 816,50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1227">
                <a:tc>
                  <a:txBody>
                    <a:bodyPr/>
                    <a:lstStyle/>
                    <a:p>
                      <a:pPr algn="just"/>
                      <a:r>
                        <a:rPr lang="cs-CZ" sz="1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Předmětem projektu </a:t>
                      </a:r>
                      <a:r>
                        <a:rPr lang="cs-CZ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v rámci Transformace PATA Hazlov byla  novostavba tří domů - objekty A,B - pro 2 skupinové domácnosti  x 6 jednolůžkových pokojů, objekt C - pro 2 individuální domácnosti pro 2 + 2 uživatele. Jedná se 3 samostatné rodinné domy v zástavbě podél komunikace. Budované domácnosti budou bezbariérové.</a:t>
                      </a:r>
                      <a:endParaRPr lang="cs-CZ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3863">
                <a:tc>
                  <a:txBody>
                    <a:bodyPr/>
                    <a:lstStyle/>
                    <a:p>
                      <a:r>
                        <a:rPr lang="cs-CZ" sz="1400" b="1" dirty="0"/>
                        <a:t>Ukončení projektu</a:t>
                      </a:r>
                      <a:r>
                        <a:rPr lang="cs-CZ" sz="1400" dirty="0"/>
                        <a:t>:  Projekt</a:t>
                      </a:r>
                      <a:r>
                        <a:rPr lang="cs-CZ" sz="1400" baseline="0" dirty="0"/>
                        <a:t> byl ukončen k 29. 11. 2019</a:t>
                      </a:r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4170871" y="573860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sz="1200" dirty="0"/>
          </a:p>
        </p:txBody>
      </p:sp>
      <p:pic>
        <p:nvPicPr>
          <p:cNvPr id="6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448" y="2071977"/>
            <a:ext cx="3958351" cy="343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DB46B8C-439F-4628-9C63-138147A51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750" y="6246277"/>
            <a:ext cx="5005250" cy="585267"/>
          </a:xfrm>
          <a:prstGeom prst="rect">
            <a:avLst/>
          </a:prstGeom>
        </p:spPr>
      </p:pic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0E8DDDEE-83E6-46A8-A4FE-209FEF591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Myriad Pro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0853EAC4-4FC7-4D1B-9F55-80DDC561FFFC}"/>
              </a:ext>
            </a:extLst>
          </p:cNvPr>
          <p:cNvSpPr/>
          <p:nvPr/>
        </p:nvSpPr>
        <p:spPr>
          <a:xfrm>
            <a:off x="4786603" y="5738608"/>
            <a:ext cx="39562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Zdroj : Karlovarský kraj, Žádost o platbu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6F1CF3C-16AB-45B5-85A0-24F24EFB2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268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31065" y="1084263"/>
            <a:ext cx="8111806" cy="5209214"/>
          </a:xfrm>
        </p:spPr>
        <p:txBody>
          <a:bodyPr>
            <a:normAutofit/>
          </a:bodyPr>
          <a:lstStyle/>
          <a:p>
            <a:pPr algn="just"/>
            <a:r>
              <a:rPr lang="cs-CZ" sz="2000" b="1" dirty="0">
                <a:solidFill>
                  <a:srgbClr val="00529C"/>
                </a:solidFill>
                <a:latin typeface="+mj-lt"/>
              </a:rPr>
              <a:t>Výstavba objektů pro poskytování sociálních služeb v Aši -  </a:t>
            </a:r>
            <a:r>
              <a:rPr lang="cs-CZ" sz="1400" dirty="0">
                <a:solidFill>
                  <a:srgbClr val="00529C"/>
                </a:solidFill>
                <a:latin typeface="+mj-lt"/>
              </a:rPr>
              <a:t>Předmětem  projektu byla  výstavba 2 nových domů v obci Aš pro osoby se zdravotním postižením, které splňují požadavky </a:t>
            </a:r>
            <a:r>
              <a:rPr lang="cs-CZ" sz="1400" dirty="0" err="1">
                <a:solidFill>
                  <a:srgbClr val="00529C"/>
                </a:solidFill>
                <a:latin typeface="+mj-lt"/>
              </a:rPr>
              <a:t>soc.služeb</a:t>
            </a:r>
            <a:endParaRPr lang="cs-CZ" sz="16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200" dirty="0"/>
              <a:t>Projekty </a:t>
            </a:r>
            <a:r>
              <a:rPr lang="cs-CZ" sz="3200" dirty="0" err="1"/>
              <a:t>Deinstitucionalizace</a:t>
            </a:r>
            <a:r>
              <a:rPr lang="cs-CZ" sz="3200" dirty="0"/>
              <a:t> v Karlovarském kraji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783465" y="1976845"/>
          <a:ext cx="3788535" cy="4357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8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2897"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7. výzva IROP - DEINSTITUCIONALIZACE SOCIÁLNÍCH SLUŽEB ZA ÚČELEM SOCIÁLNÍHO ZAČLEŇOVÁNÍ - SC 2.1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083">
                <a:tc>
                  <a:txBody>
                    <a:bodyPr/>
                    <a:lstStyle/>
                    <a:p>
                      <a:r>
                        <a:rPr lang="cs-CZ" sz="1400" b="1" dirty="0"/>
                        <a:t>Příjemce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08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Karlovarský kraj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083">
                <a:tc>
                  <a:txBody>
                    <a:bodyPr/>
                    <a:lstStyle/>
                    <a:p>
                      <a:r>
                        <a:rPr lang="cs-CZ" sz="1400" b="1" dirty="0"/>
                        <a:t>Příspěvek EU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083">
                <a:tc>
                  <a:txBody>
                    <a:bodyPr/>
                    <a:lstStyle/>
                    <a:p>
                      <a:r>
                        <a:rPr lang="cs-CZ" sz="1400" dirty="0"/>
                        <a:t>8 852 754,25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44009">
                <a:tc>
                  <a:txBody>
                    <a:bodyPr/>
                    <a:lstStyle/>
                    <a:p>
                      <a:pPr algn="just"/>
                      <a:r>
                        <a:rPr lang="cs-CZ" sz="1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Předmětem projektu </a:t>
                      </a:r>
                      <a:r>
                        <a:rPr lang="cs-CZ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je  výstavba  dvou  nových  objektů (novostaveb) v obci Aš. Místem realizace projektu je obec Aš, ulice Všehrdova a ulice Nedbalova. Objekty jsou jednopodlažní, zastavěná plocha každého z nich je 124 m2. V každém objektu  se budou nacházet 2 individuální domácnosti po dvou uživatelích.</a:t>
                      </a:r>
                      <a:endParaRPr lang="cs-CZ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3395">
                <a:tc>
                  <a:txBody>
                    <a:bodyPr/>
                    <a:lstStyle/>
                    <a:p>
                      <a:r>
                        <a:rPr lang="cs-CZ" sz="1400" b="1" dirty="0"/>
                        <a:t>Ukončení projektu</a:t>
                      </a:r>
                      <a:r>
                        <a:rPr lang="cs-CZ" sz="1400" dirty="0"/>
                        <a:t>:  Projekt</a:t>
                      </a:r>
                      <a:r>
                        <a:rPr lang="cs-CZ" sz="1400" baseline="0" dirty="0"/>
                        <a:t> byl ukončen k 31. 10. 2019</a:t>
                      </a:r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4170871" y="573860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sz="1200" dirty="0"/>
          </a:p>
        </p:txBody>
      </p:sp>
      <p:pic>
        <p:nvPicPr>
          <p:cNvPr id="6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964" y="1976845"/>
            <a:ext cx="3117441" cy="161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965" y="3900197"/>
            <a:ext cx="3117441" cy="177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BAB3F9F-88C9-4E73-A678-F2E33DF24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750" y="6246277"/>
            <a:ext cx="5005250" cy="585267"/>
          </a:xfrm>
          <a:prstGeom prst="rect">
            <a:avLst/>
          </a:prstGeom>
        </p:spPr>
      </p:pic>
      <p:sp>
        <p:nvSpPr>
          <p:cNvPr id="11" name="Zástupný symbol pro zápatí 10">
            <a:extLst>
              <a:ext uri="{FF2B5EF4-FFF2-40B4-BE49-F238E27FC236}">
                <a16:creationId xmlns:a16="http://schemas.microsoft.com/office/drawing/2014/main" id="{7216ECC9-24E5-4B92-8076-3665FF062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Myriad Pro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0D3489C3-0D9E-4775-8324-488DFC9F674A}"/>
              </a:ext>
            </a:extLst>
          </p:cNvPr>
          <p:cNvSpPr/>
          <p:nvPr/>
        </p:nvSpPr>
        <p:spPr>
          <a:xfrm>
            <a:off x="4786603" y="5738608"/>
            <a:ext cx="39562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Zdroj : Karlovarský kraj, Žádost o platbu</a:t>
            </a: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C5E8EA74-383B-4A65-905B-1B2B192A4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927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31066" y="1152382"/>
            <a:ext cx="8111806" cy="5209214"/>
          </a:xfrm>
        </p:spPr>
        <p:txBody>
          <a:bodyPr>
            <a:normAutofit/>
          </a:bodyPr>
          <a:lstStyle/>
          <a:p>
            <a:pPr algn="just"/>
            <a:r>
              <a:rPr lang="cs-CZ" sz="2000" b="1" dirty="0">
                <a:solidFill>
                  <a:srgbClr val="00529C"/>
                </a:solidFill>
                <a:latin typeface="+mj-lt"/>
              </a:rPr>
              <a:t>Transformace příspěvkové organizace Nové Zámky - I. etapa -  </a:t>
            </a:r>
            <a:r>
              <a:rPr lang="cs-CZ" sz="1400" dirty="0">
                <a:solidFill>
                  <a:srgbClr val="00529C"/>
                </a:solidFill>
                <a:latin typeface="+mj-lt"/>
              </a:rPr>
              <a:t>Předmětem  projektu je "startovací" první dílčí část  I. etapy procesu transformace pobytových sociálních služeb příspěvkové organizace Nové Zámky - poskytovatel sociálních služeb. </a:t>
            </a:r>
            <a:endParaRPr lang="cs-CZ" sz="16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200" dirty="0"/>
              <a:t>Projekt  </a:t>
            </a:r>
            <a:r>
              <a:rPr lang="cs-CZ" sz="3200" dirty="0" err="1"/>
              <a:t>Deinstitucionalizace</a:t>
            </a:r>
            <a:r>
              <a:rPr lang="cs-CZ" sz="3200" dirty="0"/>
              <a:t> v Olomouckém  kraji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928427"/>
              </p:ext>
            </p:extLst>
          </p:nvPr>
        </p:nvGraphicFramePr>
        <p:xfrm>
          <a:off x="631066" y="2071975"/>
          <a:ext cx="3618718" cy="42896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8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9119"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7. výzva IROP - DEINSTITUCIONALIZACE SOCIÁLNÍCH SLUŽEB ZA ÚČELEM SOCIÁLNÍHO ZAČLEŇOVÁNÍ - SC 2.1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561">
                <a:tc>
                  <a:txBody>
                    <a:bodyPr/>
                    <a:lstStyle/>
                    <a:p>
                      <a:r>
                        <a:rPr lang="cs-CZ" sz="1400" b="1" dirty="0"/>
                        <a:t>Příjemce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56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Olomoucký  kraj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561">
                <a:tc>
                  <a:txBody>
                    <a:bodyPr/>
                    <a:lstStyle/>
                    <a:p>
                      <a:r>
                        <a:rPr lang="cs-CZ" sz="1400" b="1" dirty="0"/>
                        <a:t>Příspěvek EU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561">
                <a:tc>
                  <a:txBody>
                    <a:bodyPr/>
                    <a:lstStyle/>
                    <a:p>
                      <a:r>
                        <a:rPr lang="cs-CZ" sz="1400" dirty="0"/>
                        <a:t>8 415 700,40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31159">
                <a:tc>
                  <a:txBody>
                    <a:bodyPr/>
                    <a:lstStyle/>
                    <a:p>
                      <a:pPr algn="just"/>
                      <a:r>
                        <a:rPr lang="cs-CZ" sz="1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Předmětem projektu </a:t>
                      </a:r>
                      <a:r>
                        <a:rPr lang="cs-CZ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je vybudování 3 skupinových domácností pobytové služby chráněné bydlení pro 17 uživatelů nákupem 3 rodinných domů ve vhodných lokalitách (Červenka, Uničov a Drahanovice) a vybavení všech skupinových domácností v souladu s potřebami klientů a poskytovaných sociálních služeb. </a:t>
                      </a:r>
                      <a:endParaRPr lang="cs-CZ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2982">
                <a:tc>
                  <a:txBody>
                    <a:bodyPr/>
                    <a:lstStyle/>
                    <a:p>
                      <a:r>
                        <a:rPr lang="cs-CZ" sz="1400" b="1" dirty="0"/>
                        <a:t>Ukončení projektu</a:t>
                      </a:r>
                      <a:r>
                        <a:rPr lang="cs-CZ" sz="1400" dirty="0"/>
                        <a:t>:  Projekt</a:t>
                      </a:r>
                      <a:r>
                        <a:rPr lang="cs-CZ" sz="1400" baseline="0" dirty="0"/>
                        <a:t> byl ukončen k 29.9.2017</a:t>
                      </a:r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4170871" y="573860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sz="1200" dirty="0"/>
          </a:p>
        </p:txBody>
      </p:sp>
      <p:pic>
        <p:nvPicPr>
          <p:cNvPr id="6" name="Zástupný symbol pro obsah 5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040" y="2242164"/>
            <a:ext cx="3248296" cy="1482857"/>
          </a:xfrm>
          <a:prstGeom prst="rect">
            <a:avLst/>
          </a:prstGeom>
        </p:spPr>
      </p:pic>
      <p:pic>
        <p:nvPicPr>
          <p:cNvPr id="8" name="Obrázek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774" y="4138777"/>
            <a:ext cx="3254827" cy="1434899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507775" y="1906588"/>
            <a:ext cx="2920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Objekt Uničov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572000" y="3793140"/>
            <a:ext cx="2939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Objekt Červenka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A18C621C-4BA3-43A0-96C3-A072E08D0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750" y="6246277"/>
            <a:ext cx="5005250" cy="58526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44BA3AF-4FFD-45C8-A9D7-FA4292C80C8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</a:blip>
          <a:stretch>
            <a:fillRect/>
          </a:stretch>
        </p:blipFill>
        <p:spPr>
          <a:xfrm>
            <a:off x="6601895" y="389914"/>
            <a:ext cx="1795656" cy="2150861"/>
          </a:xfrm>
          <a:prstGeom prst="rect">
            <a:avLst/>
          </a:prstGeom>
        </p:spPr>
      </p:pic>
      <p:sp>
        <p:nvSpPr>
          <p:cNvPr id="13" name="Zástupný symbol pro zápatí 12">
            <a:extLst>
              <a:ext uri="{FF2B5EF4-FFF2-40B4-BE49-F238E27FC236}">
                <a16:creationId xmlns:a16="http://schemas.microsoft.com/office/drawing/2014/main" id="{2F4F4235-8EE2-487A-BD69-25C2C839B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Myriad Pro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6469D679-1757-4B94-8585-3784D603C97E}"/>
              </a:ext>
            </a:extLst>
          </p:cNvPr>
          <p:cNvSpPr/>
          <p:nvPr/>
        </p:nvSpPr>
        <p:spPr>
          <a:xfrm>
            <a:off x="4511041" y="5738608"/>
            <a:ext cx="42411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Zdroj : Olomoucký kraj, Žádost o platbu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0EB1870-3AF5-40CB-B9DA-6F1619D52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1168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31066" y="1152382"/>
            <a:ext cx="8111806" cy="5209214"/>
          </a:xfrm>
        </p:spPr>
        <p:txBody>
          <a:bodyPr>
            <a:normAutofit/>
          </a:bodyPr>
          <a:lstStyle/>
          <a:p>
            <a:pPr algn="just"/>
            <a:r>
              <a:rPr lang="cs-CZ" sz="2000" b="1" dirty="0">
                <a:solidFill>
                  <a:srgbClr val="00529C"/>
                </a:solidFill>
                <a:latin typeface="+mj-lt"/>
              </a:rPr>
              <a:t>Transformace DOZP, DPH Žampach – Letohrad -  </a:t>
            </a:r>
            <a:r>
              <a:rPr lang="cs-CZ" sz="1400" dirty="0">
                <a:latin typeface="+mj-lt"/>
              </a:rPr>
              <a:t>Předmětem  projektu je </a:t>
            </a:r>
            <a:r>
              <a:rPr lang="cs-CZ" sz="1400" dirty="0"/>
              <a:t>postavení dvou samostatně stojících  jednopodlažních  </a:t>
            </a:r>
            <a:r>
              <a:rPr lang="cs-CZ" sz="1400" dirty="0" err="1"/>
              <a:t>dvojdomů</a:t>
            </a:r>
            <a:r>
              <a:rPr lang="cs-CZ" sz="1400" dirty="0"/>
              <a:t>. </a:t>
            </a:r>
            <a:endParaRPr lang="cs-CZ" sz="16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200" dirty="0"/>
              <a:t>Projekt  </a:t>
            </a:r>
            <a:r>
              <a:rPr lang="cs-CZ" sz="3200" dirty="0" err="1"/>
              <a:t>Deinstitucionalizace</a:t>
            </a:r>
            <a:r>
              <a:rPr lang="cs-CZ" sz="3200" dirty="0"/>
              <a:t> v Pardubickém   kraji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722395"/>
              </p:ext>
            </p:extLst>
          </p:nvPr>
        </p:nvGraphicFramePr>
        <p:xfrm>
          <a:off x="631066" y="1746069"/>
          <a:ext cx="3705800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16757"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49. Výzva IROP DEINSTITUCIONALIZACE SOCIÁLNÍCH SLUŽEB ZA ÚČELEM SOCIÁLNÍHO ZAČLEŇOVÁNÍ II. - SC 2.1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649">
                <a:tc>
                  <a:txBody>
                    <a:bodyPr/>
                    <a:lstStyle/>
                    <a:p>
                      <a:r>
                        <a:rPr lang="cs-CZ" sz="1400" b="1" dirty="0"/>
                        <a:t>Příjemce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64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/>
                        <a:t>Pardubický   kraj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649">
                <a:tc>
                  <a:txBody>
                    <a:bodyPr/>
                    <a:lstStyle/>
                    <a:p>
                      <a:r>
                        <a:rPr lang="cs-CZ" sz="1400" b="1" dirty="0"/>
                        <a:t>Příspěvek EU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649">
                <a:tc>
                  <a:txBody>
                    <a:bodyPr/>
                    <a:lstStyle/>
                    <a:p>
                      <a:r>
                        <a:rPr lang="cs-CZ" sz="1400" dirty="0"/>
                        <a:t>24 016 913,15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71083">
                <a:tc>
                  <a:txBody>
                    <a:bodyPr/>
                    <a:lstStyle/>
                    <a:p>
                      <a:pPr algn="just"/>
                      <a:r>
                        <a:rPr lang="cs-CZ" sz="1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Předmětem projektu </a:t>
                      </a:r>
                      <a:r>
                        <a:rPr lang="cs-CZ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V rámci projektu byly postaveny dva samostatně stojící jednopodlažní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dvojdomy</a:t>
                      </a:r>
                      <a:r>
                        <a:rPr lang="cs-CZ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V každém z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dvojdomů</a:t>
                      </a:r>
                      <a:r>
                        <a:rPr lang="cs-CZ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jsou  dvě samostatné bytové jednotky (1+1 a 4+1), zázemí pro personál, skladování a technická místnost. Každý </a:t>
                      </a:r>
                      <a:r>
                        <a:rPr lang="cs-CZ" sz="14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dvojdům</a:t>
                      </a:r>
                      <a:r>
                        <a:rPr lang="cs-CZ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bude obývat 6 uživatelů (2+4) a personál. Účelem projektu je zajištění nezbytných podmínek pro dokončení 1. etapy transformace ústavní péče v DPH Žampach.</a:t>
                      </a:r>
                      <a:endParaRPr lang="cs-CZ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7703">
                <a:tc>
                  <a:txBody>
                    <a:bodyPr/>
                    <a:lstStyle/>
                    <a:p>
                      <a:r>
                        <a:rPr lang="cs-CZ" sz="1400" b="1" dirty="0"/>
                        <a:t>Ukončení projektu</a:t>
                      </a:r>
                      <a:r>
                        <a:rPr lang="cs-CZ" sz="1400" dirty="0"/>
                        <a:t>:  Projekt</a:t>
                      </a:r>
                      <a:r>
                        <a:rPr lang="cs-CZ" sz="1400" baseline="0" dirty="0"/>
                        <a:t> byl ukončen k 31.12. 2019</a:t>
                      </a:r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4170871" y="573860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sz="12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4912" y="1929384"/>
            <a:ext cx="3762976" cy="157048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912" y="3808978"/>
            <a:ext cx="3762976" cy="1919806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4659537" y="1561403"/>
            <a:ext cx="2414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Dolní domek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4572000" y="3482321"/>
            <a:ext cx="2075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Horní domek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D8DB9554-BA40-4022-A1B1-B22426B77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750" y="6246277"/>
            <a:ext cx="5005250" cy="58526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BB7CE9E-527F-470A-94D7-6452863F7EF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</a:blip>
          <a:stretch>
            <a:fillRect/>
          </a:stretch>
        </p:blipFill>
        <p:spPr>
          <a:xfrm>
            <a:off x="6008915" y="392703"/>
            <a:ext cx="2663832" cy="1772150"/>
          </a:xfrm>
          <a:prstGeom prst="rect">
            <a:avLst/>
          </a:prstGeom>
        </p:spPr>
      </p:pic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8B608E2-33F3-408E-B40A-FBC60B1D5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Myriad Pro"/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3178C667-3EEB-4DA6-B1D3-E06B78003DAE}"/>
              </a:ext>
            </a:extLst>
          </p:cNvPr>
          <p:cNvSpPr/>
          <p:nvPr/>
        </p:nvSpPr>
        <p:spPr>
          <a:xfrm>
            <a:off x="4484912" y="5738608"/>
            <a:ext cx="42579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Zdroj : Pardubický kraj, Žádost o platbu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D537762-49CC-4BB1-A604-EE1045286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781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8971" y="1231154"/>
            <a:ext cx="8229600" cy="5041901"/>
          </a:xfrm>
        </p:spPr>
        <p:txBody>
          <a:bodyPr>
            <a:noAutofit/>
          </a:bodyPr>
          <a:lstStyle/>
          <a:p>
            <a:r>
              <a:rPr lang="cs-CZ" sz="2000" b="1" u="sng" cap="all" dirty="0">
                <a:solidFill>
                  <a:srgbClr val="00529C"/>
                </a:solidFill>
                <a:latin typeface="+mj-lt"/>
                <a:ea typeface="+mj-ea"/>
                <a:cs typeface="+mj-cs"/>
              </a:rPr>
              <a:t>Příprava projektu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cs-CZ" sz="2000" dirty="0"/>
              <a:t>Pravidelně sledovat webové stránky IROP (MMR, Centrum)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cs-CZ" sz="2000" dirty="0"/>
              <a:t>Využívat komunikační kanály konzultačního servisu IROP 2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cs-CZ" sz="2000" dirty="0"/>
              <a:t>Věnovat pozornost přípravě projektu ve vazbě na plánované aktivity a harmonogram projektu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cs-CZ" sz="2000" dirty="0"/>
              <a:t>Inspirovat se dokumentací z již zrealizovaných výzev a projektů IROP </a:t>
            </a:r>
            <a:r>
              <a:rPr lang="cs-CZ" sz="2000" dirty="0">
                <a:solidFill>
                  <a:srgbClr val="00529C"/>
                </a:solidFill>
              </a:rPr>
              <a:t>(</a:t>
            </a:r>
            <a:r>
              <a:rPr lang="cs-CZ" sz="2000" dirty="0">
                <a:solidFill>
                  <a:srgbClr val="00529C"/>
                </a:solidFill>
                <a:hlinkClick r:id="rId3"/>
              </a:rPr>
              <a:t>https://irop.mmr.cz/</a:t>
            </a:r>
            <a:r>
              <a:rPr lang="cs-CZ" sz="2000" dirty="0" err="1">
                <a:solidFill>
                  <a:srgbClr val="00529C"/>
                </a:solidFill>
                <a:hlinkClick r:id="rId3"/>
              </a:rPr>
              <a:t>cs</a:t>
            </a:r>
            <a:r>
              <a:rPr lang="cs-CZ" sz="2000" dirty="0">
                <a:solidFill>
                  <a:srgbClr val="00529C"/>
                </a:solidFill>
                <a:hlinkClick r:id="rId3"/>
              </a:rPr>
              <a:t>/</a:t>
            </a:r>
            <a:r>
              <a:rPr lang="cs-CZ" sz="2000" dirty="0" err="1">
                <a:solidFill>
                  <a:srgbClr val="00529C"/>
                </a:solidFill>
                <a:hlinkClick r:id="rId3"/>
              </a:rPr>
              <a:t>Vyzvy</a:t>
            </a:r>
            <a:r>
              <a:rPr lang="cs-CZ" sz="2000" dirty="0">
                <a:solidFill>
                  <a:srgbClr val="00529C"/>
                </a:solidFill>
              </a:rPr>
              <a:t>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cs-CZ" sz="2000" dirty="0"/>
              <a:t>Soustředit se na výběr </a:t>
            </a:r>
            <a:r>
              <a:rPr lang="cs-CZ" sz="2000" b="1" u="sng" dirty="0"/>
              <a:t>zpracovatelské agentury </a:t>
            </a:r>
            <a:r>
              <a:rPr lang="cs-CZ" sz="2000" dirty="0"/>
              <a:t>a vymezení smluvních podmínek, ověřit si </a:t>
            </a:r>
            <a:r>
              <a:rPr lang="cs-CZ" sz="2000" b="1" u="sng" dirty="0"/>
              <a:t>reference agentury a její spolehlivost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cs-CZ" sz="2000" dirty="0"/>
              <a:t>Zvážit případné využití externích zdrojů pro realizaci výběrového řízení (dle výše předpokládané hodnoty veřejné zakázky)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cs-CZ" sz="2000" dirty="0"/>
          </a:p>
          <a:p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b="1" dirty="0">
              <a:solidFill>
                <a:srgbClr val="00529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b="1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9" name="Nadpis 3"/>
          <p:cNvSpPr>
            <a:spLocks noGrp="1"/>
          </p:cNvSpPr>
          <p:nvPr>
            <p:ph type="title"/>
          </p:nvPr>
        </p:nvSpPr>
        <p:spPr>
          <a:xfrm>
            <a:off x="478971" y="235046"/>
            <a:ext cx="8229600" cy="822325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dirty="0"/>
              <a:t>Doporučení pro žadatele ze zkušeností Centra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73055"/>
            <a:ext cx="5054984" cy="593968"/>
          </a:xfrm>
          <a:prstGeom prst="rect">
            <a:avLst/>
          </a:prstGeom>
        </p:spPr>
      </p:pic>
      <p:pic>
        <p:nvPicPr>
          <p:cNvPr id="6" name="Obrázek 5" descr="3d man global  business  signing paper over the internet  isolated on white">
            <a:extLst>
              <a:ext uri="{FF2B5EF4-FFF2-40B4-BE49-F238E27FC236}">
                <a16:creationId xmlns:a16="http://schemas.microsoft.com/office/drawing/2014/main" id="{59AEA60A-D243-4E3E-888F-CE14E8688A30}"/>
              </a:ext>
            </a:extLst>
          </p:cNvPr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1394" y="4954329"/>
            <a:ext cx="2062066" cy="131872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505107B-A66A-4034-BD0E-9BEBE1A61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Myriad Pro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36EE832-0669-4B4D-A9BA-BDCEBC0C9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211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8971" y="1231154"/>
            <a:ext cx="8229600" cy="5041901"/>
          </a:xfrm>
        </p:spPr>
        <p:txBody>
          <a:bodyPr>
            <a:noAutofit/>
          </a:bodyPr>
          <a:lstStyle/>
          <a:p>
            <a:r>
              <a:rPr lang="cs-CZ" sz="2000" b="1" u="sng" cap="all" dirty="0">
                <a:solidFill>
                  <a:srgbClr val="00529C"/>
                </a:solidFill>
                <a:latin typeface="+mj-lt"/>
                <a:ea typeface="+mj-ea"/>
                <a:cs typeface="+mj-cs"/>
              </a:rPr>
              <a:t>Příprava projektu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Zvážit způsob financování vlastních zdrojů žadatele (nižší míra podpory a  nutnost financování projektu v době udržitelnosti)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Připravit rozpočet na nutnost zajištění předfinancování projektu (zejména u větších investičních projektů)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Mít interně projednané projektové záměry a zajistit si jejich případné zařazení do strategických dokumentů (např. KAP, MAP, RAP)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Soustředit se </a:t>
            </a:r>
            <a:r>
              <a:rPr lang="cs-CZ" sz="2000" b="1" dirty="0"/>
              <a:t>na včasné zpracování projektové dokumentace </a:t>
            </a:r>
            <a:r>
              <a:rPr lang="cs-CZ" sz="2000" dirty="0"/>
              <a:t>a získávání stavebních povolení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Seznámit se s prostředím a příručkami pro monitorovací systém (MS 2021+)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Účastnit se seminářů MMR/Centra k plánovaným výzvám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b="1" u="sng" dirty="0"/>
              <a:t>Respektovat Zákon o zadávání veřejných zakázek a vydané metodiky IROP k zadávání veřejných zakázek</a:t>
            </a:r>
            <a:endParaRPr lang="cs-CZ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b="1" dirty="0">
              <a:solidFill>
                <a:srgbClr val="00529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b="1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9" name="Nadpis 3"/>
          <p:cNvSpPr>
            <a:spLocks noGrp="1"/>
          </p:cNvSpPr>
          <p:nvPr>
            <p:ph type="title"/>
          </p:nvPr>
        </p:nvSpPr>
        <p:spPr>
          <a:xfrm>
            <a:off x="478971" y="235046"/>
            <a:ext cx="8229600" cy="822325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dirty="0"/>
              <a:t>Doporučení pro žadatele ze zkušeností Centra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61CF1E3-2A79-4F77-959B-229D10FA1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Myriad Pro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0FC4B76-5F34-455A-AD10-6D52A5EC1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5318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8971" y="1231154"/>
            <a:ext cx="8229600" cy="5041901"/>
          </a:xfrm>
        </p:spPr>
        <p:txBody>
          <a:bodyPr>
            <a:noAutofit/>
          </a:bodyPr>
          <a:lstStyle/>
          <a:p>
            <a:r>
              <a:rPr lang="cs-CZ" sz="2000" b="1" u="sng" cap="all" dirty="0">
                <a:solidFill>
                  <a:srgbClr val="00529C"/>
                </a:solidFill>
                <a:latin typeface="+mj-lt"/>
                <a:ea typeface="+mj-ea"/>
                <a:cs typeface="+mj-cs"/>
              </a:rPr>
              <a:t>Realizace a řízení projektů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dirty="0"/>
              <a:t> Zavést a dodržovat metodiku řízení projektů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cs-CZ" sz="2000" dirty="0"/>
              <a:t>Soustředit se na výběr a vybudování stabilních realizačních týmů s přesným vymezením kompetencí a odpovědností, omezit počty změn v týmu, především na vedoucích pozicích </a:t>
            </a:r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algn="just"/>
            <a:endParaRPr lang="cs-CZ" sz="2000" dirty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cs-CZ" sz="2000" u="sng" dirty="0"/>
              <a:t>Ponechat si přístup do monitorovacího systému </a:t>
            </a:r>
            <a:r>
              <a:rPr lang="cs-CZ" sz="2000" dirty="0"/>
              <a:t>a pravidelně se informovat o stavu administrace projektu v případě využití služeb zpracovatelské agentury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cs-CZ" sz="2000" dirty="0"/>
              <a:t>Znát pravidla programu a v případě nejasností, např. ohledně způsobilosti výdaje, v předstihu konzultovat s příslušnou osobou z Centra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b="1" dirty="0">
              <a:solidFill>
                <a:srgbClr val="00529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b="1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9" name="Nadpis 3"/>
          <p:cNvSpPr>
            <a:spLocks noGrp="1"/>
          </p:cNvSpPr>
          <p:nvPr>
            <p:ph type="title"/>
          </p:nvPr>
        </p:nvSpPr>
        <p:spPr>
          <a:xfrm>
            <a:off x="478971" y="235046"/>
            <a:ext cx="8229600" cy="822325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dirty="0"/>
              <a:t>Doporučení pro příjemce ze zkušeností Centra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pic>
        <p:nvPicPr>
          <p:cNvPr id="6" name="Obrázek 5" descr="3d white people business concept, isolated white background, 3d image">
            <a:extLst>
              <a:ext uri="{FF2B5EF4-FFF2-40B4-BE49-F238E27FC236}">
                <a16:creationId xmlns:a16="http://schemas.microsoft.com/office/drawing/2014/main" id="{0483F030-46C1-4A82-8599-AFE16F8E0862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59828" y="2793861"/>
            <a:ext cx="3396343" cy="16288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37750A7-D57A-4F23-8263-2F8367801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Myriad Pro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3CCD8D4-0963-464F-8BFF-2A0A9B467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3605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8971" y="1231154"/>
            <a:ext cx="8229600" cy="5041901"/>
          </a:xfrm>
        </p:spPr>
        <p:txBody>
          <a:bodyPr>
            <a:noAutofit/>
          </a:bodyPr>
          <a:lstStyle/>
          <a:p>
            <a:r>
              <a:rPr lang="cs-CZ" sz="2000" b="1" u="sng" cap="all" dirty="0">
                <a:solidFill>
                  <a:srgbClr val="00529C"/>
                </a:solidFill>
                <a:latin typeface="+mj-lt"/>
                <a:ea typeface="+mj-ea"/>
                <a:cs typeface="+mj-cs"/>
              </a:rPr>
              <a:t>Realizace a řízení projektů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cs-CZ" sz="2000" dirty="0"/>
              <a:t>Klást velký důraz na vymezení a </a:t>
            </a:r>
            <a:r>
              <a:rPr lang="cs-CZ" sz="2000" b="1" u="sng" dirty="0"/>
              <a:t>dodržování smluvních podmínek u veřejných zakázek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cs-CZ" sz="2000" dirty="0"/>
              <a:t>Dodržovat/kontrolovat oceňování změn/dodatků dle stanovených smluvních podmínek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cs-CZ" sz="2000" dirty="0"/>
              <a:t>Dodržovat povinnost uveřejňování smluv a dodatků v Registru smluv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cs-CZ" sz="2000" dirty="0"/>
              <a:t>Změny plánovaných aktivit v projektech v předstihu konzultovat s manažerem projektu – za předem neoznámené změny hrozí sankce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b="1" dirty="0">
              <a:solidFill>
                <a:srgbClr val="00529C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b="1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9" name="Nadpis 3"/>
          <p:cNvSpPr>
            <a:spLocks noGrp="1"/>
          </p:cNvSpPr>
          <p:nvPr>
            <p:ph type="title"/>
          </p:nvPr>
        </p:nvSpPr>
        <p:spPr>
          <a:xfrm>
            <a:off x="478971" y="235046"/>
            <a:ext cx="8229600" cy="822325"/>
          </a:xfrm>
        </p:spPr>
        <p:txBody>
          <a:bodyPr>
            <a:normAutofit fontScale="90000"/>
          </a:bodyPr>
          <a:lstStyle/>
          <a:p>
            <a:pPr lvl="0" algn="ctr"/>
            <a:r>
              <a:rPr lang="cs-CZ" dirty="0"/>
              <a:t>Doporučení pro příjemce ze zkušeností Centra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1964CC8-4011-40D8-9EEF-06AFFE8FF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latin typeface="Myriad Pro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0978589-E963-4726-A2D9-F93F55312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284" y="4610639"/>
            <a:ext cx="2005758" cy="1201016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1CF569-C985-45CB-8768-BF57D5596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118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2"/>
          <p:cNvSpPr txBox="1">
            <a:spLocks/>
          </p:cNvSpPr>
          <p:nvPr/>
        </p:nvSpPr>
        <p:spPr>
          <a:xfrm>
            <a:off x="360456" y="1204010"/>
            <a:ext cx="8393018" cy="679705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21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92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cs-CZ" altLang="cs-CZ" sz="2000" b="1" u="sng" dirty="0">
                <a:solidFill>
                  <a:srgbClr val="00529C"/>
                </a:solidFill>
              </a:rPr>
              <a:t>zprostředkující subjekt Integrovaného regionálního operačního programu</a:t>
            </a:r>
          </a:p>
        </p:txBody>
      </p:sp>
      <p:sp>
        <p:nvSpPr>
          <p:cNvPr id="10" name="Zástupný symbol pro obsah 13"/>
          <p:cNvSpPr txBox="1">
            <a:spLocks/>
          </p:cNvSpPr>
          <p:nvPr/>
        </p:nvSpPr>
        <p:spPr>
          <a:xfrm>
            <a:off x="4571403" y="1607954"/>
            <a:ext cx="4347128" cy="560689"/>
          </a:xfrm>
          <a:prstGeom prst="rect">
            <a:avLst/>
          </a:prstGeom>
        </p:spPr>
        <p:txBody>
          <a:bodyPr>
            <a:normAutofit/>
          </a:bodyPr>
          <a:lstStyle>
            <a:lvl1pPr marL="228029" indent="-228029" algn="l" defTabSz="912114" rtl="0" eaLnBrk="1" latinLnBrk="0" hangingPunct="1">
              <a:lnSpc>
                <a:spcPct val="120000"/>
              </a:lnSpc>
              <a:spcBef>
                <a:spcPts val="998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9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4086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7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0143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96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96200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2257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08314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634823"/>
              </a:buClr>
              <a:buNone/>
              <a:defRPr/>
            </a:pPr>
            <a:endParaRPr lang="cs-CZ" altLang="cs-CZ" sz="1499" dirty="0"/>
          </a:p>
        </p:txBody>
      </p:sp>
      <p:sp>
        <p:nvSpPr>
          <p:cNvPr id="17" name="Zástupný symbol pro obsah 13"/>
          <p:cNvSpPr txBox="1">
            <a:spLocks/>
          </p:cNvSpPr>
          <p:nvPr/>
        </p:nvSpPr>
        <p:spPr>
          <a:xfrm>
            <a:off x="466725" y="1888297"/>
            <a:ext cx="8286749" cy="432363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indent="0" defTabSz="912114">
              <a:lnSpc>
                <a:spcPct val="120000"/>
              </a:lnSpc>
              <a:spcBef>
                <a:spcPts val="998"/>
              </a:spcBef>
              <a:buClr>
                <a:schemeClr val="tx1"/>
              </a:buClr>
              <a:buFont typeface="Arial" panose="020B0604020202020204" pitchFamily="34" charset="0"/>
              <a:buNone/>
              <a:defRPr sz="1995" b="1" cap="all" baseline="0">
                <a:effectLst/>
              </a:defRPr>
            </a:lvl1pPr>
            <a:lvl2pPr marL="684086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795" cap="all" baseline="0">
                <a:effectLst/>
              </a:defRPr>
            </a:lvl2pPr>
            <a:lvl3pPr marL="1140143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96" cap="all" baseline="0">
                <a:effectLst/>
              </a:defRPr>
            </a:lvl3pPr>
            <a:lvl4pPr marL="1596200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4pPr>
            <a:lvl5pPr marL="2052257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5pPr>
            <a:lvl6pPr marL="2508314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6pPr>
            <a:lvl7pPr marL="2964371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7pPr>
            <a:lvl8pPr marL="3420428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8pPr>
            <a:lvl9pPr marL="3876485" indent="-228029" defTabSz="912114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cap="all" baseline="0">
                <a:effectLst/>
              </a:defRPr>
            </a:lvl9pPr>
          </a:lstStyle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Jsme konzultační místo pro vaše dotazy při přípravě projektů</a:t>
            </a:r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Pořádáme semináře jak pro žadatele, tak pro příjemce</a:t>
            </a:r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Po podání projektu hodnotíme a připravujeme pro ŘO IROP doporučení / nedoporučení k financování</a:t>
            </a:r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Po vydání právního aktu s vámi řešíme veškeré změny v projektu</a:t>
            </a:r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Administrujeme žádosti o platbu </a:t>
            </a:r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Kontrolujeme veřejné zakázky</a:t>
            </a:r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Provádíme kontrolu projektů v udržitelnosti</a:t>
            </a:r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Snažíme se být nápomocni a stále hledáme cesty,  jak co nejlépe pomoci žadatelům a příjemcům</a:t>
            </a:r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Jsme součástí komunikace o možnostech zjednodušení v implementaci IROP, aktivně předkládáme ŘO IROP návrhy</a:t>
            </a:r>
          </a:p>
          <a:p>
            <a:pPr marL="285750" lvl="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1600" b="0" cap="none" dirty="0"/>
              <a:t>Podílíme se na nastavení nového IROP2</a:t>
            </a:r>
          </a:p>
          <a:p>
            <a:pPr>
              <a:defRPr/>
            </a:pPr>
            <a:endParaRPr lang="cs-CZ" sz="700" dirty="0"/>
          </a:p>
        </p:txBody>
      </p:sp>
      <p:cxnSp>
        <p:nvCxnSpPr>
          <p:cNvPr id="4" name="Přímá spojnice 3"/>
          <p:cNvCxnSpPr/>
          <p:nvPr/>
        </p:nvCxnSpPr>
        <p:spPr>
          <a:xfrm>
            <a:off x="0" y="1001027"/>
            <a:ext cx="9144000" cy="28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bdélník 6"/>
          <p:cNvSpPr/>
          <p:nvPr/>
        </p:nvSpPr>
        <p:spPr>
          <a:xfrm>
            <a:off x="963131" y="362271"/>
            <a:ext cx="7058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00529C"/>
                </a:solidFill>
              </a:rPr>
              <a:t>Centrum pro regionální rozvoj České republiky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FA4E5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016" y="6283697"/>
            <a:ext cx="5054984" cy="593968"/>
          </a:xfrm>
          <a:prstGeom prst="rect">
            <a:avLst/>
          </a:prstGeom>
        </p:spPr>
      </p:pic>
      <p:pic>
        <p:nvPicPr>
          <p:cNvPr id="12" name="Obrázek 11" descr="Obsah obrázku interiér, stůl, místnost, vsedě&#10;&#10;Popis byl vytvořen automaticky">
            <a:extLst>
              <a:ext uri="{FF2B5EF4-FFF2-40B4-BE49-F238E27FC236}">
                <a16:creationId xmlns:a16="http://schemas.microsoft.com/office/drawing/2014/main" id="{5C2F0B06-2E25-4165-935D-C16A818255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312023" y="2889134"/>
            <a:ext cx="2606508" cy="164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1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9600" y="1433582"/>
            <a:ext cx="7772400" cy="1907496"/>
          </a:xfrm>
        </p:spPr>
        <p:txBody>
          <a:bodyPr>
            <a:normAutofit fontScale="90000"/>
          </a:bodyPr>
          <a:lstStyle/>
          <a:p>
            <a:pPr algn="ctr"/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Děkujeme za pozornost</a:t>
            </a:r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505046" y="2432230"/>
            <a:ext cx="795315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>
              <a:solidFill>
                <a:schemeClr val="bg1"/>
              </a:solidFill>
            </a:endParaRPr>
          </a:p>
          <a:p>
            <a:endParaRPr lang="cs-CZ" sz="2000" dirty="0">
              <a:solidFill>
                <a:schemeClr val="bg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07077" y="3455377"/>
            <a:ext cx="6796046" cy="1916723"/>
          </a:xfrm>
        </p:spPr>
        <p:txBody>
          <a:bodyPr>
            <a:normAutofit lnSpcReduction="10000"/>
          </a:bodyPr>
          <a:lstStyle/>
          <a:p>
            <a:r>
              <a:rPr lang="cs-CZ" sz="2000" dirty="0"/>
              <a:t>Kontaktní údaje</a:t>
            </a:r>
          </a:p>
          <a:p>
            <a:endParaRPr lang="cs-CZ" sz="2000" dirty="0"/>
          </a:p>
          <a:p>
            <a:r>
              <a:rPr lang="cs-CZ" sz="2000" dirty="0"/>
              <a:t>Adresa: </a:t>
            </a:r>
            <a:r>
              <a:rPr lang="cs-CZ" dirty="0"/>
              <a:t>Závodní 391/96C, 360 06 Karlovy Vary</a:t>
            </a:r>
            <a:endParaRPr lang="cs-CZ" sz="2000" dirty="0"/>
          </a:p>
          <a:p>
            <a:r>
              <a:rPr lang="cs-CZ" sz="2000" dirty="0"/>
              <a:t>Tel: </a:t>
            </a:r>
            <a:r>
              <a:rPr lang="cs-CZ" dirty="0"/>
              <a:t>354 770 221</a:t>
            </a:r>
            <a:endParaRPr lang="cs-CZ" sz="2000" dirty="0"/>
          </a:p>
          <a:p>
            <a:r>
              <a:rPr lang="cs-CZ" sz="2000" dirty="0"/>
              <a:t>Mail: iropkarlovarsky@crr.cz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781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2"/>
          <p:cNvSpPr txBox="1">
            <a:spLocks/>
          </p:cNvSpPr>
          <p:nvPr/>
        </p:nvSpPr>
        <p:spPr>
          <a:xfrm>
            <a:off x="360456" y="1204010"/>
            <a:ext cx="6726144" cy="418727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21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92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cs-CZ" altLang="cs-CZ" sz="2000" b="1" u="sng" dirty="0">
                <a:solidFill>
                  <a:srgbClr val="00529C"/>
                </a:solidFill>
              </a:rPr>
              <a:t>zajímavá data o administrovaných projektech</a:t>
            </a:r>
          </a:p>
        </p:txBody>
      </p:sp>
      <p:sp>
        <p:nvSpPr>
          <p:cNvPr id="10" name="Zástupný symbol pro obsah 13"/>
          <p:cNvSpPr txBox="1">
            <a:spLocks/>
          </p:cNvSpPr>
          <p:nvPr/>
        </p:nvSpPr>
        <p:spPr>
          <a:xfrm>
            <a:off x="4571403" y="1607954"/>
            <a:ext cx="4347128" cy="560689"/>
          </a:xfrm>
          <a:prstGeom prst="rect">
            <a:avLst/>
          </a:prstGeom>
        </p:spPr>
        <p:txBody>
          <a:bodyPr>
            <a:normAutofit/>
          </a:bodyPr>
          <a:lstStyle>
            <a:lvl1pPr marL="228029" indent="-228029" algn="l" defTabSz="912114" rtl="0" eaLnBrk="1" latinLnBrk="0" hangingPunct="1">
              <a:lnSpc>
                <a:spcPct val="120000"/>
              </a:lnSpc>
              <a:spcBef>
                <a:spcPts val="998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9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4086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7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0143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96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96200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2257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08314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634823"/>
              </a:buClr>
              <a:buNone/>
              <a:defRPr/>
            </a:pPr>
            <a:endParaRPr lang="cs-CZ" altLang="cs-CZ" sz="1499" dirty="0"/>
          </a:p>
        </p:txBody>
      </p:sp>
      <p:cxnSp>
        <p:nvCxnSpPr>
          <p:cNvPr id="4" name="Přímá spojnice 3"/>
          <p:cNvCxnSpPr/>
          <p:nvPr/>
        </p:nvCxnSpPr>
        <p:spPr>
          <a:xfrm>
            <a:off x="0" y="1001027"/>
            <a:ext cx="9144000" cy="28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bdélník 6"/>
          <p:cNvSpPr/>
          <p:nvPr/>
        </p:nvSpPr>
        <p:spPr>
          <a:xfrm>
            <a:off x="963131" y="362271"/>
            <a:ext cx="7058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00529C"/>
                </a:solidFill>
              </a:rPr>
              <a:t>Centrum pro regionální rozvoj České republiky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FA4E5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150" y="2813724"/>
            <a:ext cx="4871828" cy="2947741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3990975" y="5778003"/>
            <a:ext cx="47480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200" dirty="0"/>
              <a:t>Šikmý (letecký 3D) pohled na řešené území od jihu (zdroj: Google </a:t>
            </a:r>
            <a:r>
              <a:rPr lang="cs-CZ" sz="1200" dirty="0" err="1"/>
              <a:t>Earth</a:t>
            </a:r>
            <a:r>
              <a:rPr lang="cs-CZ" sz="1200" dirty="0"/>
              <a:t>, Studie proveditelnosti)</a:t>
            </a:r>
          </a:p>
        </p:txBody>
      </p:sp>
      <p:graphicFrame>
        <p:nvGraphicFramePr>
          <p:cNvPr id="11" name="Tabulka 10"/>
          <p:cNvGraphicFramePr>
            <a:graphicFrameLocks noGrp="1"/>
          </p:cNvGraphicFramePr>
          <p:nvPr/>
        </p:nvGraphicFramePr>
        <p:xfrm>
          <a:off x="527426" y="2813724"/>
          <a:ext cx="3263524" cy="3248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3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3556"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Žadatel: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6913">
                <a:tc>
                  <a:txBody>
                    <a:bodyPr/>
                    <a:lstStyle/>
                    <a:p>
                      <a:r>
                        <a:rPr lang="cs-CZ" b="1" dirty="0"/>
                        <a:t>Správa a údržba</a:t>
                      </a:r>
                      <a:r>
                        <a:rPr lang="cs-CZ" b="1" baseline="0" dirty="0"/>
                        <a:t> silnic Plzeňského kraje, příspěvková organizace</a:t>
                      </a:r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556">
                <a:tc>
                  <a:txBody>
                    <a:bodyPr/>
                    <a:lstStyle/>
                    <a:p>
                      <a:r>
                        <a:rPr lang="cs-CZ" b="0" dirty="0"/>
                        <a:t>Příspěvek EU: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556">
                <a:tc>
                  <a:txBody>
                    <a:bodyPr/>
                    <a:lstStyle/>
                    <a:p>
                      <a:r>
                        <a:rPr lang="cs-CZ" sz="1800" b="1" cap="none" dirty="0"/>
                        <a:t>1 454 862 308,28 </a:t>
                      </a:r>
                      <a:r>
                        <a:rPr lang="cs-CZ" b="1" dirty="0"/>
                        <a:t>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556">
                <a:tc>
                  <a:txBody>
                    <a:bodyPr/>
                    <a:lstStyle/>
                    <a:p>
                      <a:r>
                        <a:rPr lang="cs-CZ" b="0" dirty="0"/>
                        <a:t>Výzva: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6839">
                <a:tc>
                  <a:txBody>
                    <a:bodyPr/>
                    <a:lstStyle/>
                    <a:p>
                      <a:r>
                        <a:rPr lang="cs-CZ" sz="1800" b="0" i="0" cap="none" dirty="0"/>
                        <a:t>70. výzva - VYBRANÉ ÚSEKY SILNIC II. A III. TŘÍDY - II. </a:t>
                      </a:r>
                      <a:endParaRPr lang="cs-CZ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298607" y="1733740"/>
            <a:ext cx="830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b="1" dirty="0">
                <a:solidFill>
                  <a:srgbClr val="00529C"/>
                </a:solidFill>
              </a:rPr>
              <a:t>Největší projekt IROP</a:t>
            </a:r>
          </a:p>
          <a:p>
            <a:pPr marL="628650" lvl="1" indent="-307975">
              <a:buFont typeface="Wingdings" panose="05000000000000000000" pitchFamily="2" charset="2"/>
              <a:buChar char="§"/>
            </a:pPr>
            <a:r>
              <a:rPr lang="cs-CZ" dirty="0"/>
              <a:t>největší projekt v IROP je projekt </a:t>
            </a:r>
            <a:r>
              <a:rPr lang="cs-CZ" b="1" dirty="0"/>
              <a:t>MĚSTSKÝ OKRUH ÚSEK KŘIMICKÁ – KARLOVARSKÁ.</a:t>
            </a:r>
            <a:r>
              <a:rPr lang="cs-CZ" dirty="0"/>
              <a:t> 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9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2"/>
          <p:cNvSpPr txBox="1">
            <a:spLocks/>
          </p:cNvSpPr>
          <p:nvPr/>
        </p:nvSpPr>
        <p:spPr>
          <a:xfrm>
            <a:off x="360456" y="1204010"/>
            <a:ext cx="6726144" cy="418727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21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92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cs-CZ" altLang="cs-CZ" sz="2000" b="1" u="sng" dirty="0">
                <a:solidFill>
                  <a:srgbClr val="00529C"/>
                </a:solidFill>
              </a:rPr>
              <a:t>zajímavá data o administrovaných projektech</a:t>
            </a:r>
          </a:p>
        </p:txBody>
      </p:sp>
      <p:sp>
        <p:nvSpPr>
          <p:cNvPr id="10" name="Zástupný symbol pro obsah 13"/>
          <p:cNvSpPr txBox="1">
            <a:spLocks/>
          </p:cNvSpPr>
          <p:nvPr/>
        </p:nvSpPr>
        <p:spPr>
          <a:xfrm>
            <a:off x="4571403" y="1607954"/>
            <a:ext cx="4347128" cy="560689"/>
          </a:xfrm>
          <a:prstGeom prst="rect">
            <a:avLst/>
          </a:prstGeom>
        </p:spPr>
        <p:txBody>
          <a:bodyPr>
            <a:normAutofit/>
          </a:bodyPr>
          <a:lstStyle>
            <a:lvl1pPr marL="228029" indent="-228029" algn="l" defTabSz="912114" rtl="0" eaLnBrk="1" latinLnBrk="0" hangingPunct="1">
              <a:lnSpc>
                <a:spcPct val="120000"/>
              </a:lnSpc>
              <a:spcBef>
                <a:spcPts val="998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9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4086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7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0143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96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96200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2257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08314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634823"/>
              </a:buClr>
              <a:buNone/>
              <a:defRPr/>
            </a:pPr>
            <a:endParaRPr lang="cs-CZ" altLang="cs-CZ" sz="1499" dirty="0"/>
          </a:p>
        </p:txBody>
      </p:sp>
      <p:cxnSp>
        <p:nvCxnSpPr>
          <p:cNvPr id="4" name="Přímá spojnice 3"/>
          <p:cNvCxnSpPr/>
          <p:nvPr/>
        </p:nvCxnSpPr>
        <p:spPr>
          <a:xfrm>
            <a:off x="0" y="1001027"/>
            <a:ext cx="9144000" cy="28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bdélník 6"/>
          <p:cNvSpPr/>
          <p:nvPr/>
        </p:nvSpPr>
        <p:spPr>
          <a:xfrm>
            <a:off x="963131" y="362271"/>
            <a:ext cx="7058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00529C"/>
                </a:solidFill>
              </a:rPr>
              <a:t>Centrum pro regionální rozvoj České republiky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FA4E5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89016" y="2746694"/>
            <a:ext cx="4871828" cy="2914587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3547092" y="5770640"/>
            <a:ext cx="47480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200" dirty="0"/>
              <a:t> zdroj: Studie proveditelnosti</a:t>
            </a:r>
          </a:p>
        </p:txBody>
      </p:sp>
      <p:graphicFrame>
        <p:nvGraphicFramePr>
          <p:cNvPr id="11" name="Tabulk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824442"/>
              </p:ext>
            </p:extLst>
          </p:nvPr>
        </p:nvGraphicFramePr>
        <p:xfrm>
          <a:off x="527426" y="2813724"/>
          <a:ext cx="3263524" cy="3091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3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3556"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Žadatel: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464">
                <a:tc>
                  <a:txBody>
                    <a:bodyPr/>
                    <a:lstStyle/>
                    <a:p>
                      <a:r>
                        <a:rPr lang="cs-CZ" b="1" dirty="0"/>
                        <a:t>Karlovarský kraj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556">
                <a:tc>
                  <a:txBody>
                    <a:bodyPr/>
                    <a:lstStyle/>
                    <a:p>
                      <a:r>
                        <a:rPr lang="cs-CZ" b="0" dirty="0"/>
                        <a:t>Příspěvek EU: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556">
                <a:tc>
                  <a:txBody>
                    <a:bodyPr/>
                    <a:lstStyle/>
                    <a:p>
                      <a:r>
                        <a:rPr lang="cs-CZ" sz="1800" b="1" cap="none" dirty="0"/>
                        <a:t>166 115 500,00 Kč </a:t>
                      </a:r>
                      <a:endParaRPr lang="cs-CZ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556">
                <a:tc>
                  <a:txBody>
                    <a:bodyPr/>
                    <a:lstStyle/>
                    <a:p>
                      <a:r>
                        <a:rPr lang="cs-CZ" b="0" dirty="0"/>
                        <a:t>Výzva: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6839">
                <a:tc>
                  <a:txBody>
                    <a:bodyPr/>
                    <a:lstStyle/>
                    <a:p>
                      <a:r>
                        <a:rPr lang="cs-CZ" sz="1800" cap="none" dirty="0"/>
                        <a:t>93. výzvy IROP na Nízkoemisní a bezemisní vozidla pro uhelné regiony II. </a:t>
                      </a:r>
                      <a:endParaRPr lang="cs-CZ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298607" y="1733740"/>
            <a:ext cx="830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b="1" dirty="0">
                <a:solidFill>
                  <a:srgbClr val="00529C"/>
                </a:solidFill>
              </a:rPr>
              <a:t>Největší projekt IROP</a:t>
            </a:r>
          </a:p>
          <a:p>
            <a:pPr marL="628650" lvl="1" indent="-307975">
              <a:buFont typeface="Wingdings" panose="05000000000000000000" pitchFamily="2" charset="2"/>
              <a:buChar char="§"/>
            </a:pPr>
            <a:r>
              <a:rPr lang="cs-CZ" dirty="0"/>
              <a:t>největší projekt v realizaci v Karlovarském je projekt </a:t>
            </a:r>
            <a:r>
              <a:rPr lang="cs-CZ" b="1" dirty="0"/>
              <a:t>PODPORA VEŘEJNÉ HROMADNÉ DOPRAVY V KARLOVARSKÉM KRAJI</a:t>
            </a:r>
            <a:endParaRPr lang="cs-CZ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8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2"/>
          <p:cNvSpPr txBox="1">
            <a:spLocks/>
          </p:cNvSpPr>
          <p:nvPr/>
        </p:nvSpPr>
        <p:spPr>
          <a:xfrm>
            <a:off x="360456" y="1204010"/>
            <a:ext cx="6726144" cy="418727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21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92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cs-CZ" altLang="cs-CZ" sz="2000" b="1" u="sng" dirty="0">
                <a:solidFill>
                  <a:srgbClr val="00529C"/>
                </a:solidFill>
              </a:rPr>
              <a:t>zajímavá data o administrovaných projektech</a:t>
            </a:r>
          </a:p>
        </p:txBody>
      </p:sp>
      <p:sp>
        <p:nvSpPr>
          <p:cNvPr id="10" name="Zástupný symbol pro obsah 13"/>
          <p:cNvSpPr txBox="1">
            <a:spLocks/>
          </p:cNvSpPr>
          <p:nvPr/>
        </p:nvSpPr>
        <p:spPr>
          <a:xfrm>
            <a:off x="4571403" y="1607954"/>
            <a:ext cx="4347128" cy="560689"/>
          </a:xfrm>
          <a:prstGeom prst="rect">
            <a:avLst/>
          </a:prstGeom>
        </p:spPr>
        <p:txBody>
          <a:bodyPr>
            <a:normAutofit/>
          </a:bodyPr>
          <a:lstStyle>
            <a:lvl1pPr marL="228029" indent="-228029" algn="l" defTabSz="912114" rtl="0" eaLnBrk="1" latinLnBrk="0" hangingPunct="1">
              <a:lnSpc>
                <a:spcPct val="120000"/>
              </a:lnSpc>
              <a:spcBef>
                <a:spcPts val="998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9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4086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7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0143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96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96200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2257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08314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634823"/>
              </a:buClr>
              <a:buNone/>
              <a:defRPr/>
            </a:pPr>
            <a:endParaRPr lang="cs-CZ" altLang="cs-CZ" sz="1499" dirty="0"/>
          </a:p>
        </p:txBody>
      </p:sp>
      <p:cxnSp>
        <p:nvCxnSpPr>
          <p:cNvPr id="4" name="Přímá spojnice 3"/>
          <p:cNvCxnSpPr/>
          <p:nvPr/>
        </p:nvCxnSpPr>
        <p:spPr>
          <a:xfrm>
            <a:off x="0" y="1001027"/>
            <a:ext cx="9144000" cy="28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bdélník 6"/>
          <p:cNvSpPr/>
          <p:nvPr/>
        </p:nvSpPr>
        <p:spPr>
          <a:xfrm>
            <a:off x="963131" y="362271"/>
            <a:ext cx="7058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00529C"/>
                </a:solidFill>
              </a:rPr>
              <a:t>Centrum pro regionální rozvoj České republiky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FA4E5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2" name="Obdélník 11"/>
          <p:cNvSpPr/>
          <p:nvPr/>
        </p:nvSpPr>
        <p:spPr>
          <a:xfrm>
            <a:off x="3990975" y="5778003"/>
            <a:ext cx="46100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200" dirty="0"/>
              <a:t>Hasičská zbrojnice v Obrnicích (zdroj: Obec Obrnice)</a:t>
            </a:r>
          </a:p>
        </p:txBody>
      </p:sp>
      <p:graphicFrame>
        <p:nvGraphicFramePr>
          <p:cNvPr id="11" name="Tabulka 10"/>
          <p:cNvGraphicFramePr>
            <a:graphicFrameLocks noGrp="1"/>
          </p:cNvGraphicFramePr>
          <p:nvPr/>
        </p:nvGraphicFramePr>
        <p:xfrm>
          <a:off x="527426" y="2813724"/>
          <a:ext cx="3263524" cy="32359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3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3556"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Žadatel: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795">
                <a:tc>
                  <a:txBody>
                    <a:bodyPr/>
                    <a:lstStyle/>
                    <a:p>
                      <a:r>
                        <a:rPr lang="cs-CZ" b="1" dirty="0"/>
                        <a:t>Obec Obrnice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556">
                <a:tc>
                  <a:txBody>
                    <a:bodyPr/>
                    <a:lstStyle/>
                    <a:p>
                      <a:r>
                        <a:rPr lang="cs-CZ" b="0" dirty="0"/>
                        <a:t>Příspěvek EU: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556">
                <a:tc>
                  <a:txBody>
                    <a:bodyPr/>
                    <a:lstStyle/>
                    <a:p>
                      <a:r>
                        <a:rPr lang="cs-CZ" sz="1800" b="1" cap="none" dirty="0"/>
                        <a:t>55 860,00 </a:t>
                      </a:r>
                      <a:r>
                        <a:rPr lang="cs-CZ" b="1" dirty="0"/>
                        <a:t>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513">
                <a:tc>
                  <a:txBody>
                    <a:bodyPr/>
                    <a:lstStyle/>
                    <a:p>
                      <a:r>
                        <a:rPr lang="cs-CZ" b="0" dirty="0"/>
                        <a:t>Výzva: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6839">
                <a:tc>
                  <a:txBody>
                    <a:bodyPr/>
                    <a:lstStyle/>
                    <a:p>
                      <a:r>
                        <a:rPr lang="cs-CZ" sz="1800" b="0" i="0" cap="none" dirty="0"/>
                        <a:t>69. výzva IROP - INTEGROVANÝ ZÁCHRANNÝ SYSTÉM - INTEGROVANÉ PROJEKTY CLLD - SC 4.1</a:t>
                      </a:r>
                      <a:endParaRPr lang="cs-CZ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298607" y="1733740"/>
            <a:ext cx="830246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b="1" dirty="0">
                <a:solidFill>
                  <a:srgbClr val="00529C"/>
                </a:solidFill>
              </a:rPr>
              <a:t>Nejmenší projekt IROP</a:t>
            </a:r>
          </a:p>
          <a:p>
            <a:pPr marL="628650" lvl="1" indent="-307975">
              <a:buFont typeface="Wingdings" panose="05000000000000000000" pitchFamily="2" charset="2"/>
              <a:buChar char="§"/>
            </a:pPr>
            <a:r>
              <a:rPr lang="cs-CZ" dirty="0"/>
              <a:t>nejmenší projekt IROP je projekt </a:t>
            </a:r>
            <a:r>
              <a:rPr lang="cs-CZ" b="1" dirty="0"/>
              <a:t>OSVĚTLOVACÍ SOUPRAVA PRO JSDH OBRNICE.</a:t>
            </a:r>
            <a:endParaRPr lang="cs-CZ" dirty="0"/>
          </a:p>
        </p:txBody>
      </p:sp>
      <p:pic>
        <p:nvPicPr>
          <p:cNvPr id="13" name="Obrázek 12" descr="P122005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5" y="2936734"/>
            <a:ext cx="4564139" cy="2841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2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2"/>
          <p:cNvSpPr txBox="1">
            <a:spLocks/>
          </p:cNvSpPr>
          <p:nvPr/>
        </p:nvSpPr>
        <p:spPr>
          <a:xfrm>
            <a:off x="360456" y="1204010"/>
            <a:ext cx="6726144" cy="418727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211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192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cs-CZ" altLang="cs-CZ" sz="2000" b="1" u="sng" dirty="0">
                <a:solidFill>
                  <a:srgbClr val="00529C"/>
                </a:solidFill>
              </a:rPr>
              <a:t>zajímavá data o administrovaných projektech</a:t>
            </a:r>
          </a:p>
        </p:txBody>
      </p:sp>
      <p:sp>
        <p:nvSpPr>
          <p:cNvPr id="10" name="Zástupný symbol pro obsah 13"/>
          <p:cNvSpPr txBox="1">
            <a:spLocks/>
          </p:cNvSpPr>
          <p:nvPr/>
        </p:nvSpPr>
        <p:spPr>
          <a:xfrm>
            <a:off x="4571403" y="1607954"/>
            <a:ext cx="4347128" cy="560689"/>
          </a:xfrm>
          <a:prstGeom prst="rect">
            <a:avLst/>
          </a:prstGeom>
        </p:spPr>
        <p:txBody>
          <a:bodyPr>
            <a:normAutofit/>
          </a:bodyPr>
          <a:lstStyle>
            <a:lvl1pPr marL="228029" indent="-228029" algn="l" defTabSz="912114" rtl="0" eaLnBrk="1" latinLnBrk="0" hangingPunct="1">
              <a:lnSpc>
                <a:spcPct val="120000"/>
              </a:lnSpc>
              <a:spcBef>
                <a:spcPts val="998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9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4086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795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0143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596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96200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2257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08314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64371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0428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76485" indent="-228029" algn="l" defTabSz="912114" rtl="0" eaLnBrk="1" latinLnBrk="0" hangingPunct="1">
              <a:lnSpc>
                <a:spcPct val="120000"/>
              </a:lnSpc>
              <a:spcBef>
                <a:spcPts val="499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397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634823"/>
              </a:buClr>
              <a:buNone/>
              <a:defRPr/>
            </a:pPr>
            <a:endParaRPr lang="cs-CZ" altLang="cs-CZ" sz="1499" dirty="0"/>
          </a:p>
        </p:txBody>
      </p:sp>
      <p:cxnSp>
        <p:nvCxnSpPr>
          <p:cNvPr id="4" name="Přímá spojnice 3"/>
          <p:cNvCxnSpPr/>
          <p:nvPr/>
        </p:nvCxnSpPr>
        <p:spPr>
          <a:xfrm>
            <a:off x="0" y="1001027"/>
            <a:ext cx="9144000" cy="28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bdélník 6"/>
          <p:cNvSpPr/>
          <p:nvPr/>
        </p:nvSpPr>
        <p:spPr>
          <a:xfrm>
            <a:off x="963131" y="362271"/>
            <a:ext cx="7058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00529C"/>
                </a:solidFill>
              </a:rPr>
              <a:t>Centrum pro regionální rozvoj České republiky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FA4E5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86250" y="2572587"/>
            <a:ext cx="3978319" cy="3029696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4075869" y="5858331"/>
            <a:ext cx="42523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200" dirty="0"/>
              <a:t>zdroj: Město Rotava – žádost o platbu</a:t>
            </a:r>
          </a:p>
        </p:txBody>
      </p:sp>
      <p:graphicFrame>
        <p:nvGraphicFramePr>
          <p:cNvPr id="13" name="Tabulk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054648"/>
              </p:ext>
            </p:extLst>
          </p:nvPr>
        </p:nvGraphicFramePr>
        <p:xfrm>
          <a:off x="727451" y="2926627"/>
          <a:ext cx="3263524" cy="2676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3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5933">
                <a:tc>
                  <a:txBody>
                    <a:bodyPr/>
                    <a:lstStyle/>
                    <a:p>
                      <a:r>
                        <a:rPr lang="cs-CZ" b="0" dirty="0">
                          <a:solidFill>
                            <a:schemeClr val="tx1"/>
                          </a:solidFill>
                        </a:rPr>
                        <a:t>Žadatel: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432">
                <a:tc>
                  <a:txBody>
                    <a:bodyPr/>
                    <a:lstStyle/>
                    <a:p>
                      <a:r>
                        <a:rPr lang="cs-CZ" b="1" dirty="0"/>
                        <a:t>Město Rotava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933">
                <a:tc>
                  <a:txBody>
                    <a:bodyPr/>
                    <a:lstStyle/>
                    <a:p>
                      <a:r>
                        <a:rPr lang="cs-CZ" b="0" dirty="0"/>
                        <a:t>Příspěvek EU: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933">
                <a:tc>
                  <a:txBody>
                    <a:bodyPr/>
                    <a:lstStyle/>
                    <a:p>
                      <a:r>
                        <a:rPr lang="cs-CZ" sz="1800" b="1" cap="none" dirty="0"/>
                        <a:t>597 654,93 </a:t>
                      </a:r>
                      <a:r>
                        <a:rPr lang="cs-CZ" b="1" dirty="0"/>
                        <a:t>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349">
                <a:tc>
                  <a:txBody>
                    <a:bodyPr/>
                    <a:lstStyle/>
                    <a:p>
                      <a:r>
                        <a:rPr lang="cs-CZ" b="0" dirty="0"/>
                        <a:t>Výzva: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1590">
                <a:tc>
                  <a:txBody>
                    <a:bodyPr/>
                    <a:lstStyle/>
                    <a:p>
                      <a:r>
                        <a:rPr lang="cs-CZ" sz="1800" cap="none" dirty="0"/>
                        <a:t>62. výzvy IROP na  sociální infrastrukturu </a:t>
                      </a:r>
                      <a:endParaRPr lang="cs-CZ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Obdélník 13"/>
          <p:cNvSpPr/>
          <p:nvPr/>
        </p:nvSpPr>
        <p:spPr>
          <a:xfrm>
            <a:off x="298607" y="1733740"/>
            <a:ext cx="830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b="1" dirty="0">
                <a:solidFill>
                  <a:srgbClr val="00529C"/>
                </a:solidFill>
              </a:rPr>
              <a:t>Nejmenší projekt IROP v Karlovarském kraji</a:t>
            </a:r>
          </a:p>
          <a:p>
            <a:pPr marL="628650" lvl="1" indent="-307975">
              <a:buFont typeface="Wingdings" panose="05000000000000000000" pitchFamily="2" charset="2"/>
              <a:buChar char="§"/>
            </a:pPr>
            <a:r>
              <a:rPr lang="cs-CZ" dirty="0"/>
              <a:t>Nejmenší  projekt v Karlovarském kraji je projekt </a:t>
            </a:r>
            <a:r>
              <a:rPr lang="cs-CZ" b="1" dirty="0"/>
              <a:t>Pořízení automobilu pro sociální služby Rotava</a:t>
            </a:r>
            <a:r>
              <a:rPr lang="cs-CZ" dirty="0"/>
              <a:t> 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5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/>
              <a:t>Stav administrace IROP k 6. 8. 2020 na Centru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0C4B2-41BC-D741-8B94-B76DB6967C01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FA4E5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986374" y="4598378"/>
            <a:ext cx="8915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200" dirty="0"/>
              <a:t>* Podíl EU</a:t>
            </a:r>
          </a:p>
        </p:txBody>
      </p:sp>
      <p:graphicFrame>
        <p:nvGraphicFramePr>
          <p:cNvPr id="9" name="Zástupný symbol pro obsah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6869652"/>
              </p:ext>
            </p:extLst>
          </p:nvPr>
        </p:nvGraphicFramePr>
        <p:xfrm>
          <a:off x="986374" y="1314449"/>
          <a:ext cx="7700425" cy="32839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8206">
                  <a:extLst>
                    <a:ext uri="{9D8B030D-6E8A-4147-A177-3AD203B41FA5}">
                      <a16:colId xmlns:a16="http://schemas.microsoft.com/office/drawing/2014/main" val="640186209"/>
                    </a:ext>
                  </a:extLst>
                </a:gridCol>
                <a:gridCol w="2444686">
                  <a:extLst>
                    <a:ext uri="{9D8B030D-6E8A-4147-A177-3AD203B41FA5}">
                      <a16:colId xmlns:a16="http://schemas.microsoft.com/office/drawing/2014/main" val="3879609941"/>
                    </a:ext>
                  </a:extLst>
                </a:gridCol>
                <a:gridCol w="2347533">
                  <a:extLst>
                    <a:ext uri="{9D8B030D-6E8A-4147-A177-3AD203B41FA5}">
                      <a16:colId xmlns:a16="http://schemas.microsoft.com/office/drawing/2014/main" val="2075655021"/>
                    </a:ext>
                  </a:extLst>
                </a:gridCol>
              </a:tblGrid>
              <a:tr h="866973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IROP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Hotovo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Zbývá do alokace</a:t>
                      </a:r>
                      <a:r>
                        <a:rPr lang="cs-CZ" baseline="0" dirty="0"/>
                        <a:t> 123 mld. Kč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0491858"/>
                  </a:ext>
                </a:extLst>
              </a:tr>
              <a:tr h="502294">
                <a:tc>
                  <a:txBody>
                    <a:bodyPr/>
                    <a:lstStyle/>
                    <a:p>
                      <a:pPr algn="l"/>
                      <a:r>
                        <a:rPr lang="cs-CZ" b="1" dirty="0"/>
                        <a:t>Schválené projekty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114,8 mld. Kč</a:t>
                      </a:r>
                      <a:r>
                        <a:rPr lang="cs-CZ" sz="1600" b="1" dirty="0"/>
                        <a:t>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/>
                        <a:t>8,2 mld. Kč</a:t>
                      </a:r>
                      <a:r>
                        <a:rPr lang="cs-CZ" sz="1600" b="1" dirty="0"/>
                        <a:t>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6565954"/>
                  </a:ext>
                </a:extLst>
              </a:tr>
              <a:tr h="502294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Vyhodnocené projekty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12 781 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2 371 ks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9210698"/>
                  </a:ext>
                </a:extLst>
              </a:tr>
              <a:tr h="706184">
                <a:tc>
                  <a:txBody>
                    <a:bodyPr/>
                    <a:lstStyle/>
                    <a:p>
                      <a:r>
                        <a:rPr lang="cs-CZ" b="1" dirty="0"/>
                        <a:t>Schválené</a:t>
                      </a:r>
                      <a:r>
                        <a:rPr lang="cs-CZ" b="1" baseline="0" dirty="0"/>
                        <a:t> Žádosti o platbu</a:t>
                      </a:r>
                      <a:endParaRPr lang="cs-CZ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9 087 ks </a:t>
                      </a:r>
                    </a:p>
                    <a:p>
                      <a:pPr algn="ctr"/>
                      <a:r>
                        <a:rPr lang="cs-CZ" b="1" dirty="0"/>
                        <a:t>(56,8 mld. Kč</a:t>
                      </a:r>
                      <a:r>
                        <a:rPr lang="cs-CZ" sz="1600" b="1" dirty="0"/>
                        <a:t>*</a:t>
                      </a:r>
                      <a:r>
                        <a:rPr lang="cs-CZ" b="1" dirty="0"/>
                        <a:t>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6 439 ks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/>
                        <a:t>(66,2 mld. Kč</a:t>
                      </a:r>
                      <a:r>
                        <a:rPr lang="cs-CZ" sz="1600" b="1" dirty="0"/>
                        <a:t>*</a:t>
                      </a:r>
                      <a:r>
                        <a:rPr lang="cs-CZ" b="1" dirty="0"/>
                        <a:t>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213338"/>
                  </a:ext>
                </a:extLst>
              </a:tr>
              <a:tr h="706184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Zkontrolované</a:t>
                      </a:r>
                      <a:r>
                        <a:rPr lang="cs-CZ" b="1" baseline="0" dirty="0">
                          <a:solidFill>
                            <a:schemeClr val="tx1"/>
                          </a:solidFill>
                        </a:rPr>
                        <a:t> veřejné zakázky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12 740 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7 975</a:t>
                      </a:r>
                      <a:r>
                        <a:rPr lang="cs-CZ" b="1" baseline="0" dirty="0">
                          <a:solidFill>
                            <a:schemeClr val="tx1"/>
                          </a:solidFill>
                        </a:rPr>
                        <a:t> ks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51828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626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90616"/>
            <a:ext cx="8229600" cy="617839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Územní odbory IROP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5227-2C6F-B94D-9D8F-826F9170706D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51" y="774357"/>
            <a:ext cx="7708095" cy="5288692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016" y="6264032"/>
            <a:ext cx="5054984" cy="593968"/>
          </a:xfrm>
          <a:prstGeom prst="rect">
            <a:avLst/>
          </a:prstGeo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5FA4E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044014"/>
      </p:ext>
    </p:extLst>
  </p:cSld>
  <p:clrMapOvr>
    <a:masterClrMapping/>
  </p:clrMapOvr>
</p:sld>
</file>

<file path=ppt/theme/theme1.xml><?xml version="1.0" encoding="utf-8"?>
<a:theme xmlns:a="http://schemas.openxmlformats.org/drawingml/2006/main" name="sablona_centrum_201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sablona_centrum_2016</Template>
  <TotalTime>6323</TotalTime>
  <Words>2724</Words>
  <Application>Microsoft Office PowerPoint</Application>
  <PresentationFormat>Předvádění na obrazovce (4:3)</PresentationFormat>
  <Paragraphs>400</Paragraphs>
  <Slides>30</Slides>
  <Notes>16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6" baseType="lpstr">
      <vt:lpstr>Arial</vt:lpstr>
      <vt:lpstr>Calibri</vt:lpstr>
      <vt:lpstr>Corbel</vt:lpstr>
      <vt:lpstr>Myriad Pro</vt:lpstr>
      <vt:lpstr>Wingdings</vt:lpstr>
      <vt:lpstr>sablona_centrum_2016</vt:lpstr>
      <vt:lpstr> Centrum pro regionální rozvoj  České republiky  Představení konzultačního servisu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Stav administrace IROP k 6. 8. 2020 na Centru</vt:lpstr>
      <vt:lpstr>Územní odbory IROP</vt:lpstr>
      <vt:lpstr>Konzultační servis Centra</vt:lpstr>
      <vt:lpstr>Konzultační servis - specializace pracovišť</vt:lpstr>
      <vt:lpstr>Plánovaná prevence v oblasti VZ</vt:lpstr>
      <vt:lpstr>Konzultační servis Centra pro IROP 2</vt:lpstr>
      <vt:lpstr>Územní odbor IROP pro Karlovarský kraj</vt:lpstr>
      <vt:lpstr>Územní odbor IROP pro Karlovarský  kraj </vt:lpstr>
      <vt:lpstr>Územní odbor IROP pro Karlovarský  kraj</vt:lpstr>
      <vt:lpstr>Územní odbor IROP pro Karlovarský  kraj</vt:lpstr>
      <vt:lpstr>Nejmenší projekt Deinstitucionalizace</vt:lpstr>
      <vt:lpstr>Největší  projekt Deinstitucionalizace</vt:lpstr>
      <vt:lpstr>Projekty Deinstitucionalizace v Karlovarském kraji</vt:lpstr>
      <vt:lpstr>Výstavba objektů pro poskytování sociálních služeb ve Skalné</vt:lpstr>
      <vt:lpstr>Projekty Deinstitucionalizace v Karlovarském kraji</vt:lpstr>
      <vt:lpstr>Projekty Deinstitucionalizace v Karlovarském kraji</vt:lpstr>
      <vt:lpstr>Projekt  Deinstitucionalizace v Olomouckém  kraji</vt:lpstr>
      <vt:lpstr>Projekt  Deinstitucionalizace v Pardubickém   kraji</vt:lpstr>
      <vt:lpstr>Doporučení pro žadatele ze zkušeností Centra</vt:lpstr>
      <vt:lpstr>Doporučení pro žadatele ze zkušeností Centra</vt:lpstr>
      <vt:lpstr>Doporučení pro příjemce ze zkušeností Centra</vt:lpstr>
      <vt:lpstr>Doporučení pro příjemce ze zkušeností Centra</vt:lpstr>
      <vt:lpstr>  Děkujeme za pozornost     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Juránek Vilém</dc:creator>
  <cp:lastModifiedBy>Míšková Marie</cp:lastModifiedBy>
  <cp:revision>391</cp:revision>
  <cp:lastPrinted>2020-09-01T07:11:01Z</cp:lastPrinted>
  <dcterms:created xsi:type="dcterms:W3CDTF">2016-05-13T07:19:23Z</dcterms:created>
  <dcterms:modified xsi:type="dcterms:W3CDTF">2020-09-21T10:42:37Z</dcterms:modified>
</cp:coreProperties>
</file>