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2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308" r:id="rId2"/>
    <p:sldId id="494" r:id="rId3"/>
    <p:sldId id="310" r:id="rId4"/>
    <p:sldId id="335" r:id="rId5"/>
    <p:sldId id="336" r:id="rId6"/>
    <p:sldId id="338" r:id="rId7"/>
    <p:sldId id="337" r:id="rId8"/>
    <p:sldId id="302" r:id="rId9"/>
    <p:sldId id="299" r:id="rId10"/>
    <p:sldId id="300" r:id="rId11"/>
    <p:sldId id="306" r:id="rId12"/>
    <p:sldId id="321" r:id="rId13"/>
    <p:sldId id="339" r:id="rId14"/>
    <p:sldId id="322" r:id="rId15"/>
    <p:sldId id="346" r:id="rId16"/>
    <p:sldId id="350" r:id="rId17"/>
    <p:sldId id="352" r:id="rId18"/>
    <p:sldId id="353" r:id="rId19"/>
    <p:sldId id="323" r:id="rId20"/>
    <p:sldId id="326" r:id="rId21"/>
    <p:sldId id="354" r:id="rId22"/>
    <p:sldId id="332" r:id="rId23"/>
    <p:sldId id="334" r:id="rId24"/>
    <p:sldId id="342" r:id="rId25"/>
    <p:sldId id="347" r:id="rId26"/>
    <p:sldId id="314" r:id="rId27"/>
    <p:sldId id="355" r:id="rId28"/>
    <p:sldId id="356" r:id="rId29"/>
    <p:sldId id="351" r:id="rId30"/>
    <p:sldId id="317" r:id="rId31"/>
  </p:sldIdLst>
  <p:sldSz cx="9144000" cy="6858000" type="screen4x3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82">
          <p15:clr>
            <a:srgbClr val="A4A3A4"/>
          </p15:clr>
        </p15:guide>
        <p15:guide id="2" pos="487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ulková Martina" initials="BM" lastIdx="5" clrIdx="0"/>
  <p:cmAuthor id="1" name="Míšková Marie" initials="MM" lastIdx="1" clrIdx="1">
    <p:extLst>
      <p:ext uri="{19B8F6BF-5375-455C-9EA6-DF929625EA0E}">
        <p15:presenceInfo xmlns:p15="http://schemas.microsoft.com/office/powerpoint/2012/main" userId="S::MiskovaM@crr.cz::d11d2267-e500-4a68-a73d-f45eef99d64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CCC"/>
    <a:srgbClr val="5FA4E5"/>
    <a:srgbClr val="0052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 snapToGrid="0" snapToObjects="1">
      <p:cViewPr varScale="1">
        <p:scale>
          <a:sx n="108" d="100"/>
          <a:sy n="108" d="100"/>
        </p:scale>
        <p:origin x="1914" y="102"/>
      </p:cViewPr>
      <p:guideLst>
        <p:guide orient="horz" pos="3382"/>
        <p:guide pos="487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_rels/data3.xml.rels><?xml version="1.0" encoding="UTF-8" standalone="yes"?>
<Relationships xmlns="http://schemas.openxmlformats.org/package/2006/relationships"><Relationship Id="rId2" Type="http://schemas.openxmlformats.org/officeDocument/2006/relationships/hyperlink" Target="mailto:jarmila.musilova@crr.cz" TargetMode="External"/><Relationship Id="rId1" Type="http://schemas.openxmlformats.org/officeDocument/2006/relationships/hyperlink" Target="mailto:lenka.kyriannova@crr.cz" TargetMode="External"/></Relationships>
</file>

<file path=ppt/diagrams/_rels/drawing3.xml.rels><?xml version="1.0" encoding="UTF-8" standalone="yes"?>
<Relationships xmlns="http://schemas.openxmlformats.org/package/2006/relationships"><Relationship Id="rId2" Type="http://schemas.openxmlformats.org/officeDocument/2006/relationships/hyperlink" Target="mailto:jarmila.musilova@crr.cz" TargetMode="External"/><Relationship Id="rId1" Type="http://schemas.openxmlformats.org/officeDocument/2006/relationships/hyperlink" Target="mailto:lenka.kyriannova@crr.cz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E03E56C-E581-4A8B-9258-18A5B7F7F08B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FFDC7DDD-FA5A-46B2-BE59-F7FBD3007D36}">
      <dgm:prSet phldrT="[Text]" custT="1"/>
      <dgm:spPr/>
      <dgm:t>
        <a:bodyPr/>
        <a:lstStyle/>
        <a:p>
          <a:r>
            <a:rPr lang="cs-CZ" sz="1800" b="1" dirty="0"/>
            <a:t>obnovení kontrol zadávacích dokumentací</a:t>
          </a:r>
          <a:endParaRPr lang="cs-CZ" sz="1800" b="1" u="none" dirty="0"/>
        </a:p>
      </dgm:t>
    </dgm:pt>
    <dgm:pt modelId="{59D0E70B-D2B0-4EA6-95E1-31FF72C09482}" type="parTrans" cxnId="{55132526-84C8-4D83-BC14-A11C418DE4FA}">
      <dgm:prSet/>
      <dgm:spPr/>
      <dgm:t>
        <a:bodyPr/>
        <a:lstStyle/>
        <a:p>
          <a:endParaRPr lang="cs-CZ" sz="1800" u="none"/>
        </a:p>
      </dgm:t>
    </dgm:pt>
    <dgm:pt modelId="{882712D6-0105-4E25-9603-397AF6F63BB5}" type="sibTrans" cxnId="{55132526-84C8-4D83-BC14-A11C418DE4FA}">
      <dgm:prSet/>
      <dgm:spPr/>
      <dgm:t>
        <a:bodyPr/>
        <a:lstStyle/>
        <a:p>
          <a:endParaRPr lang="cs-CZ" sz="1800" u="none"/>
        </a:p>
      </dgm:t>
    </dgm:pt>
    <dgm:pt modelId="{03CD221B-CD65-4C2C-966A-987562058925}">
      <dgm:prSet phldrT="[Text]" custT="1"/>
      <dgm:spPr/>
      <dgm:t>
        <a:bodyPr/>
        <a:lstStyle/>
        <a:p>
          <a:r>
            <a:rPr lang="cs-CZ" sz="1700" dirty="0"/>
            <a:t>před zahájením zadávacího řízení</a:t>
          </a:r>
          <a:endParaRPr lang="cs-CZ" sz="1700" u="none" dirty="0"/>
        </a:p>
      </dgm:t>
    </dgm:pt>
    <dgm:pt modelId="{AF1CB158-EEA3-4C3E-AB79-6565D28FDB31}" type="parTrans" cxnId="{3592489C-F92E-4779-A9CA-BCD6E17B6E69}">
      <dgm:prSet/>
      <dgm:spPr/>
      <dgm:t>
        <a:bodyPr/>
        <a:lstStyle/>
        <a:p>
          <a:endParaRPr lang="cs-CZ" sz="1800" u="none"/>
        </a:p>
      </dgm:t>
    </dgm:pt>
    <dgm:pt modelId="{C0DFDAA5-7E0E-4A27-8583-1B0BF2F1A7F4}" type="sibTrans" cxnId="{3592489C-F92E-4779-A9CA-BCD6E17B6E69}">
      <dgm:prSet/>
      <dgm:spPr/>
      <dgm:t>
        <a:bodyPr/>
        <a:lstStyle/>
        <a:p>
          <a:endParaRPr lang="cs-CZ" sz="1800" u="none"/>
        </a:p>
      </dgm:t>
    </dgm:pt>
    <dgm:pt modelId="{0CD20E3C-1229-40B2-AE40-290D81DAD8BA}">
      <dgm:prSet phldrT="[Text]" custT="1"/>
      <dgm:spPr/>
      <dgm:t>
        <a:bodyPr/>
        <a:lstStyle/>
        <a:p>
          <a:r>
            <a:rPr lang="cs-CZ" sz="1800" b="1" dirty="0"/>
            <a:t>semináře s tématem veřejných zakázek pro vybrané oblasti podpory </a:t>
          </a:r>
          <a:endParaRPr lang="cs-CZ" sz="1800" b="1" u="none" dirty="0"/>
        </a:p>
      </dgm:t>
    </dgm:pt>
    <dgm:pt modelId="{482EC826-416A-4986-9711-64D4357517D6}" type="parTrans" cxnId="{C7864336-1604-4A15-896F-C27EBB727A7A}">
      <dgm:prSet/>
      <dgm:spPr/>
      <dgm:t>
        <a:bodyPr/>
        <a:lstStyle/>
        <a:p>
          <a:endParaRPr lang="cs-CZ" sz="1800" u="none"/>
        </a:p>
      </dgm:t>
    </dgm:pt>
    <dgm:pt modelId="{B51CE0D2-AD82-49A1-AA65-BE8C9B164349}" type="sibTrans" cxnId="{C7864336-1604-4A15-896F-C27EBB727A7A}">
      <dgm:prSet/>
      <dgm:spPr/>
      <dgm:t>
        <a:bodyPr/>
        <a:lstStyle/>
        <a:p>
          <a:endParaRPr lang="cs-CZ" sz="1800" u="none"/>
        </a:p>
      </dgm:t>
    </dgm:pt>
    <dgm:pt modelId="{6FD7E67C-A161-4E16-B994-22CADDE57C79}">
      <dgm:prSet phldrT="[Text]" custT="1"/>
      <dgm:spPr/>
      <dgm:t>
        <a:bodyPr/>
        <a:lstStyle/>
        <a:p>
          <a:pPr marL="0" marR="0" lvl="0" indent="0" algn="just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 typeface="Arial" panose="020B0604020202020204" pitchFamily="34" charset="0"/>
            <a:buChar char="•"/>
            <a:tabLst/>
            <a:defRPr/>
          </a:pPr>
          <a:r>
            <a:rPr lang="cs-CZ" sz="1800" u="none" dirty="0"/>
            <a:t> </a:t>
          </a:r>
          <a:r>
            <a:rPr lang="cs-CZ" sz="1700" dirty="0"/>
            <a:t>silnice, kybernetická bezpečnost, nákup</a:t>
          </a:r>
          <a:endParaRPr lang="cs-CZ" sz="1700" u="none" dirty="0"/>
        </a:p>
      </dgm:t>
    </dgm:pt>
    <dgm:pt modelId="{21222BD2-F31D-4837-A75C-A61E135C5EBA}" type="parTrans" cxnId="{1E0AFE8D-3587-4CBD-8C21-1094472096E5}">
      <dgm:prSet/>
      <dgm:spPr/>
      <dgm:t>
        <a:bodyPr/>
        <a:lstStyle/>
        <a:p>
          <a:endParaRPr lang="cs-CZ" sz="1800" u="none"/>
        </a:p>
      </dgm:t>
    </dgm:pt>
    <dgm:pt modelId="{6FA84A29-332D-44B2-B10C-897D4EB42D2A}" type="sibTrans" cxnId="{1E0AFE8D-3587-4CBD-8C21-1094472096E5}">
      <dgm:prSet/>
      <dgm:spPr/>
      <dgm:t>
        <a:bodyPr/>
        <a:lstStyle/>
        <a:p>
          <a:endParaRPr lang="cs-CZ" sz="1800" u="none"/>
        </a:p>
      </dgm:t>
    </dgm:pt>
    <dgm:pt modelId="{23B102EC-C2C8-4CC0-8B6F-1F1DD26DAB17}">
      <dgm:prSet phldrT="[Text]" custT="1"/>
      <dgm:spPr/>
      <dgm:t>
        <a:bodyPr/>
        <a:lstStyle/>
        <a:p>
          <a:r>
            <a:rPr lang="cs-CZ" sz="1800" b="1" dirty="0"/>
            <a:t>workshopy, kulaté stoly, panelových diskuzí</a:t>
          </a:r>
          <a:endParaRPr lang="cs-CZ" sz="1800" b="0" u="none" dirty="0"/>
        </a:p>
      </dgm:t>
    </dgm:pt>
    <dgm:pt modelId="{47124EF6-DD6E-4DD3-9FBB-F7D59514F332}" type="parTrans" cxnId="{A5BFBAC2-4E5D-4769-ADBA-3B3B074A5CFC}">
      <dgm:prSet/>
      <dgm:spPr/>
      <dgm:t>
        <a:bodyPr/>
        <a:lstStyle/>
        <a:p>
          <a:endParaRPr lang="cs-CZ" sz="1800" u="none"/>
        </a:p>
      </dgm:t>
    </dgm:pt>
    <dgm:pt modelId="{ABA95181-9384-4A91-837E-904FB30B26D5}" type="sibTrans" cxnId="{A5BFBAC2-4E5D-4769-ADBA-3B3B074A5CFC}">
      <dgm:prSet/>
      <dgm:spPr/>
      <dgm:t>
        <a:bodyPr/>
        <a:lstStyle/>
        <a:p>
          <a:endParaRPr lang="cs-CZ" sz="1800" u="none"/>
        </a:p>
      </dgm:t>
    </dgm:pt>
    <dgm:pt modelId="{C0C1B908-7C23-48EE-AF60-4AA943F00D55}">
      <dgm:prSet phldrT="[Text]" custT="1"/>
      <dgm:spPr/>
      <dgm:t>
        <a:bodyPr/>
        <a:lstStyle/>
        <a:p>
          <a:pPr marL="171450" lvl="1" indent="0" algn="just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cs-CZ" sz="1800" u="none" dirty="0"/>
            <a:t> </a:t>
          </a:r>
          <a:r>
            <a:rPr lang="cs-CZ" sz="1700" dirty="0"/>
            <a:t>nejčastější chyby zadavatelů v zadávacích/</a:t>
          </a:r>
          <a:endParaRPr lang="cs-CZ" sz="1700" u="none" dirty="0"/>
        </a:p>
      </dgm:t>
    </dgm:pt>
    <dgm:pt modelId="{8F37C82A-631D-4E05-B6E7-6AEBD0A07747}" type="parTrans" cxnId="{33EABED3-B06F-44D2-9E33-36495E71C60A}">
      <dgm:prSet/>
      <dgm:spPr/>
      <dgm:t>
        <a:bodyPr/>
        <a:lstStyle/>
        <a:p>
          <a:endParaRPr lang="cs-CZ" sz="1800" u="none"/>
        </a:p>
      </dgm:t>
    </dgm:pt>
    <dgm:pt modelId="{28F5EB6E-B40E-4C31-9E7E-274175A61ACA}" type="sibTrans" cxnId="{33EABED3-B06F-44D2-9E33-36495E71C60A}">
      <dgm:prSet/>
      <dgm:spPr/>
      <dgm:t>
        <a:bodyPr/>
        <a:lstStyle/>
        <a:p>
          <a:endParaRPr lang="cs-CZ" sz="1800" u="none"/>
        </a:p>
      </dgm:t>
    </dgm:pt>
    <dgm:pt modelId="{504DE74E-C3D4-4155-999A-2B5313003C40}">
      <dgm:prSet phldrT="[Text]" custT="1"/>
      <dgm:spPr/>
      <dgm:t>
        <a:bodyPr/>
        <a:lstStyle/>
        <a:p>
          <a:r>
            <a:rPr lang="cs-CZ" sz="1800" b="1" dirty="0"/>
            <a:t>Nosná témata</a:t>
          </a:r>
          <a:endParaRPr lang="cs-CZ" sz="1800" b="1" u="none" dirty="0"/>
        </a:p>
      </dgm:t>
    </dgm:pt>
    <dgm:pt modelId="{F660DFFA-1279-4B73-9DAB-FFD5AF1AD2DF}" type="parTrans" cxnId="{C9A93BF2-DCEC-413E-9C27-7A99AD714681}">
      <dgm:prSet/>
      <dgm:spPr/>
      <dgm:t>
        <a:bodyPr/>
        <a:lstStyle/>
        <a:p>
          <a:endParaRPr lang="cs-CZ" sz="1800" u="none"/>
        </a:p>
      </dgm:t>
    </dgm:pt>
    <dgm:pt modelId="{BDB9727F-4306-4CE9-958B-BC415FAD8A13}" type="sibTrans" cxnId="{C9A93BF2-DCEC-413E-9C27-7A99AD714681}">
      <dgm:prSet/>
      <dgm:spPr/>
      <dgm:t>
        <a:bodyPr/>
        <a:lstStyle/>
        <a:p>
          <a:endParaRPr lang="cs-CZ" sz="1800" u="none"/>
        </a:p>
      </dgm:t>
    </dgm:pt>
    <dgm:pt modelId="{6BFECDD9-BD45-4775-80A1-5EC79945EA70}">
      <dgm:prSet custT="1"/>
      <dgm:spPr/>
      <dgm:t>
        <a:bodyPr/>
        <a:lstStyle/>
        <a:p>
          <a:pPr algn="just"/>
          <a:r>
            <a:rPr lang="cs-CZ" sz="1700" b="0" dirty="0"/>
            <a:t>se zapojením externích subjektů, spolupracujících s Centrem v oblasti zadávání veřejných zakázek (</a:t>
          </a:r>
          <a:r>
            <a:rPr lang="cs-CZ" sz="1700" dirty="0"/>
            <a:t>zástupci ŘO IROP, gestora zákona o zadávání veřejných zakázek, advokátních kanceláří)</a:t>
          </a:r>
          <a:endParaRPr lang="cs-CZ" sz="1700" u="none" dirty="0"/>
        </a:p>
      </dgm:t>
    </dgm:pt>
    <dgm:pt modelId="{8D3C3FA6-3E9D-433A-933B-EE52B9AFA38D}" type="parTrans" cxnId="{0997D8AE-6773-4A60-A9EA-2E431885BB3C}">
      <dgm:prSet/>
      <dgm:spPr/>
      <dgm:t>
        <a:bodyPr/>
        <a:lstStyle/>
        <a:p>
          <a:endParaRPr lang="cs-CZ" sz="1800" u="none"/>
        </a:p>
      </dgm:t>
    </dgm:pt>
    <dgm:pt modelId="{A0B7B876-3D1D-4AE5-BF7B-8CE83D88F9AA}" type="sibTrans" cxnId="{0997D8AE-6773-4A60-A9EA-2E431885BB3C}">
      <dgm:prSet/>
      <dgm:spPr/>
      <dgm:t>
        <a:bodyPr/>
        <a:lstStyle/>
        <a:p>
          <a:endParaRPr lang="cs-CZ" sz="1800" u="none"/>
        </a:p>
      </dgm:t>
    </dgm:pt>
    <dgm:pt modelId="{205AA11E-4347-4E06-B974-68E927883AE7}">
      <dgm:prSet phldrT="[Text]" custT="1"/>
      <dgm:spPr/>
      <dgm:t>
        <a:bodyPr/>
        <a:lstStyle/>
        <a:p>
          <a:pPr marL="0" marR="0" lvl="0" indent="0" algn="just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 typeface="Arial" panose="020B0604020202020204" pitchFamily="34" charset="0"/>
            <a:buNone/>
            <a:tabLst/>
            <a:defRPr/>
          </a:pPr>
          <a:r>
            <a:rPr lang="cs-CZ" sz="1700" dirty="0"/>
            <a:t>   přístrojového vybavení pro zdravotnické</a:t>
          </a:r>
          <a:endParaRPr lang="cs-CZ" sz="1700" u="none" dirty="0"/>
        </a:p>
      </dgm:t>
    </dgm:pt>
    <dgm:pt modelId="{BB08B4E5-03C0-41A7-A2A4-D42C593B4167}" type="parTrans" cxnId="{BF7EF13A-48E9-41DF-A769-ED1C0A3CC979}">
      <dgm:prSet/>
      <dgm:spPr/>
      <dgm:t>
        <a:bodyPr/>
        <a:lstStyle/>
        <a:p>
          <a:endParaRPr lang="cs-CZ"/>
        </a:p>
      </dgm:t>
    </dgm:pt>
    <dgm:pt modelId="{4D5659F4-28DE-493E-AFB4-75135BFF771F}" type="sibTrans" cxnId="{BF7EF13A-48E9-41DF-A769-ED1C0A3CC979}">
      <dgm:prSet/>
      <dgm:spPr/>
      <dgm:t>
        <a:bodyPr/>
        <a:lstStyle/>
        <a:p>
          <a:endParaRPr lang="cs-CZ"/>
        </a:p>
      </dgm:t>
    </dgm:pt>
    <dgm:pt modelId="{0AE181AB-468C-4CB0-955A-9B1D541E34C8}">
      <dgm:prSet phldrT="[Text]" custT="1"/>
      <dgm:spPr/>
      <dgm:t>
        <a:bodyPr/>
        <a:lstStyle/>
        <a:p>
          <a:pPr marL="0" marR="0" lvl="0" indent="0" algn="just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 typeface="Arial" panose="020B0604020202020204" pitchFamily="34" charset="0"/>
            <a:buNone/>
            <a:tabLst/>
            <a:defRPr/>
          </a:pPr>
          <a:r>
            <a:rPr lang="cs-CZ" sz="1700" dirty="0"/>
            <a:t>   subjekty apod.</a:t>
          </a:r>
          <a:endParaRPr lang="cs-CZ" sz="1700" u="none" dirty="0"/>
        </a:p>
      </dgm:t>
    </dgm:pt>
    <dgm:pt modelId="{2610CA3D-9B31-4E45-8CD9-D11CA0612E72}" type="parTrans" cxnId="{898FE263-E10B-4134-940D-0232804DED46}">
      <dgm:prSet/>
      <dgm:spPr/>
      <dgm:t>
        <a:bodyPr/>
        <a:lstStyle/>
        <a:p>
          <a:endParaRPr lang="cs-CZ"/>
        </a:p>
      </dgm:t>
    </dgm:pt>
    <dgm:pt modelId="{F66E9B4D-5972-4720-9E9D-E154FD40F113}" type="sibTrans" cxnId="{898FE263-E10B-4134-940D-0232804DED46}">
      <dgm:prSet/>
      <dgm:spPr/>
      <dgm:t>
        <a:bodyPr/>
        <a:lstStyle/>
        <a:p>
          <a:endParaRPr lang="cs-CZ"/>
        </a:p>
      </dgm:t>
    </dgm:pt>
    <dgm:pt modelId="{1DC6047F-E2FB-4438-846F-301C237873C2}">
      <dgm:prSet phldrT="[Text]" custT="1"/>
      <dgm:spPr/>
      <dgm:t>
        <a:bodyPr/>
        <a:lstStyle/>
        <a:p>
          <a:pPr marL="171450" lvl="1" indent="0" algn="just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None/>
          </a:pPr>
          <a:r>
            <a:rPr lang="cs-CZ" sz="1700" dirty="0"/>
            <a:t>   výběrových řízeních a ukázky dobré praxe,</a:t>
          </a:r>
          <a:endParaRPr lang="cs-CZ" sz="1700" u="none" dirty="0"/>
        </a:p>
      </dgm:t>
    </dgm:pt>
    <dgm:pt modelId="{4A364E22-891C-4C38-B051-35961A7A18C3}" type="parTrans" cxnId="{50008BF8-24EB-4887-B330-1803F3E6CE1D}">
      <dgm:prSet/>
      <dgm:spPr/>
      <dgm:t>
        <a:bodyPr/>
        <a:lstStyle/>
        <a:p>
          <a:endParaRPr lang="cs-CZ"/>
        </a:p>
      </dgm:t>
    </dgm:pt>
    <dgm:pt modelId="{79BA8EF5-A704-46D6-B337-2F4A939068F5}" type="sibTrans" cxnId="{50008BF8-24EB-4887-B330-1803F3E6CE1D}">
      <dgm:prSet/>
      <dgm:spPr/>
      <dgm:t>
        <a:bodyPr/>
        <a:lstStyle/>
        <a:p>
          <a:endParaRPr lang="cs-CZ"/>
        </a:p>
      </dgm:t>
    </dgm:pt>
    <dgm:pt modelId="{6C26714D-A54F-4955-8434-B32B2EAB51D6}">
      <dgm:prSet phldrT="[Text]" custT="1"/>
      <dgm:spPr/>
      <dgm:t>
        <a:bodyPr/>
        <a:lstStyle/>
        <a:p>
          <a:pPr marL="171450" lvl="1" indent="0" algn="just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None/>
          </a:pPr>
          <a:r>
            <a:rPr lang="cs-CZ" sz="1700" dirty="0"/>
            <a:t>   příp. nové trendy v zadávání veřejných</a:t>
          </a:r>
          <a:endParaRPr lang="cs-CZ" sz="1700" u="none" dirty="0"/>
        </a:p>
      </dgm:t>
    </dgm:pt>
    <dgm:pt modelId="{25CA8B7D-65C3-425C-B758-A116890047E0}" type="parTrans" cxnId="{0391D3A2-77A2-43D0-BD84-8D5E39B60E61}">
      <dgm:prSet/>
      <dgm:spPr/>
      <dgm:t>
        <a:bodyPr/>
        <a:lstStyle/>
        <a:p>
          <a:endParaRPr lang="cs-CZ"/>
        </a:p>
      </dgm:t>
    </dgm:pt>
    <dgm:pt modelId="{BBC03900-87B9-45BE-A3CC-7C6CE8147CBC}" type="sibTrans" cxnId="{0391D3A2-77A2-43D0-BD84-8D5E39B60E61}">
      <dgm:prSet/>
      <dgm:spPr/>
      <dgm:t>
        <a:bodyPr/>
        <a:lstStyle/>
        <a:p>
          <a:endParaRPr lang="cs-CZ"/>
        </a:p>
      </dgm:t>
    </dgm:pt>
    <dgm:pt modelId="{7217E372-0F6F-4206-A59F-FFAAA299E62D}">
      <dgm:prSet phldrT="[Text]" custT="1"/>
      <dgm:spPr/>
      <dgm:t>
        <a:bodyPr/>
        <a:lstStyle/>
        <a:p>
          <a:pPr marL="171450" lvl="1" indent="0" algn="just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None/>
          </a:pPr>
          <a:r>
            <a:rPr lang="cs-CZ" sz="1700" dirty="0"/>
            <a:t>   zakázek </a:t>
          </a:r>
          <a:endParaRPr lang="cs-CZ" sz="1700" u="none" dirty="0"/>
        </a:p>
      </dgm:t>
    </dgm:pt>
    <dgm:pt modelId="{72EF9B0B-5AA6-4DD3-8558-81F875FE959E}" type="parTrans" cxnId="{2FF0FC69-C19D-435E-ADB2-C23B0F85C737}">
      <dgm:prSet/>
      <dgm:spPr/>
      <dgm:t>
        <a:bodyPr/>
        <a:lstStyle/>
        <a:p>
          <a:endParaRPr lang="cs-CZ"/>
        </a:p>
      </dgm:t>
    </dgm:pt>
    <dgm:pt modelId="{E611C613-D03A-48EA-8733-70BD0B4AE0AA}" type="sibTrans" cxnId="{2FF0FC69-C19D-435E-ADB2-C23B0F85C737}">
      <dgm:prSet/>
      <dgm:spPr/>
      <dgm:t>
        <a:bodyPr/>
        <a:lstStyle/>
        <a:p>
          <a:endParaRPr lang="cs-CZ"/>
        </a:p>
      </dgm:t>
    </dgm:pt>
    <dgm:pt modelId="{12BA73C5-04B3-4B22-9505-525CC0ABA253}" type="pres">
      <dgm:prSet presAssocID="{6E03E56C-E581-4A8B-9258-18A5B7F7F08B}" presName="Name0" presStyleCnt="0">
        <dgm:presLayoutVars>
          <dgm:dir/>
          <dgm:animLvl val="lvl"/>
          <dgm:resizeHandles val="exact"/>
        </dgm:presLayoutVars>
      </dgm:prSet>
      <dgm:spPr/>
    </dgm:pt>
    <dgm:pt modelId="{DBD2012F-8003-47DD-986B-CFDD8E43A006}" type="pres">
      <dgm:prSet presAssocID="{FFDC7DDD-FA5A-46B2-BE59-F7FBD3007D36}" presName="linNode" presStyleCnt="0"/>
      <dgm:spPr/>
    </dgm:pt>
    <dgm:pt modelId="{4B7810AB-895B-491B-9421-53F6987919DC}" type="pres">
      <dgm:prSet presAssocID="{FFDC7DDD-FA5A-46B2-BE59-F7FBD3007D36}" presName="parentText" presStyleLbl="node1" presStyleIdx="0" presStyleCnt="4" custScaleY="59007" custLinFactY="-41720" custLinFactNeighborX="-605" custLinFactNeighborY="-100000">
        <dgm:presLayoutVars>
          <dgm:chMax val="1"/>
          <dgm:bulletEnabled val="1"/>
        </dgm:presLayoutVars>
      </dgm:prSet>
      <dgm:spPr/>
    </dgm:pt>
    <dgm:pt modelId="{C683BC06-3857-43DE-ABB6-04AEC15BFA29}" type="pres">
      <dgm:prSet presAssocID="{FFDC7DDD-FA5A-46B2-BE59-F7FBD3007D36}" presName="descendantText" presStyleLbl="alignAccFollowNode1" presStyleIdx="0" presStyleCnt="4" custScaleY="68434" custLinFactNeighborX="25852" custLinFactNeighborY="-1541">
        <dgm:presLayoutVars>
          <dgm:bulletEnabled val="1"/>
        </dgm:presLayoutVars>
      </dgm:prSet>
      <dgm:spPr/>
    </dgm:pt>
    <dgm:pt modelId="{3FBCB615-A790-484B-80FB-3037D1C18B96}" type="pres">
      <dgm:prSet presAssocID="{882712D6-0105-4E25-9603-397AF6F63BB5}" presName="sp" presStyleCnt="0"/>
      <dgm:spPr/>
    </dgm:pt>
    <dgm:pt modelId="{78BCD7B3-4C23-4EE4-B49B-9FD8236ECF9D}" type="pres">
      <dgm:prSet presAssocID="{0CD20E3C-1229-40B2-AE40-290D81DAD8BA}" presName="linNode" presStyleCnt="0"/>
      <dgm:spPr/>
    </dgm:pt>
    <dgm:pt modelId="{D5A3BF15-8803-410E-A193-E5D19B5C3A85}" type="pres">
      <dgm:prSet presAssocID="{0CD20E3C-1229-40B2-AE40-290D81DAD8BA}" presName="parentText" presStyleLbl="node1" presStyleIdx="1" presStyleCnt="4" custScaleY="59249" custLinFactNeighborX="-605" custLinFactNeighborY="-4407">
        <dgm:presLayoutVars>
          <dgm:chMax val="1"/>
          <dgm:bulletEnabled val="1"/>
        </dgm:presLayoutVars>
      </dgm:prSet>
      <dgm:spPr/>
    </dgm:pt>
    <dgm:pt modelId="{62E92DB3-ACD8-40F8-A3E0-57B15875DD37}" type="pres">
      <dgm:prSet presAssocID="{0CD20E3C-1229-40B2-AE40-290D81DAD8BA}" presName="descendantText" presStyleLbl="alignAccFollowNode1" presStyleIdx="1" presStyleCnt="4" custScaleY="73661" custLinFactNeighborX="-1076" custLinFactNeighborY="-3732">
        <dgm:presLayoutVars>
          <dgm:bulletEnabled val="1"/>
        </dgm:presLayoutVars>
      </dgm:prSet>
      <dgm:spPr/>
    </dgm:pt>
    <dgm:pt modelId="{3688E9B3-30C1-487E-BD96-E1872E5FFC3A}" type="pres">
      <dgm:prSet presAssocID="{B51CE0D2-AD82-49A1-AA65-BE8C9B164349}" presName="sp" presStyleCnt="0"/>
      <dgm:spPr/>
    </dgm:pt>
    <dgm:pt modelId="{08036C9C-362A-4953-88DC-95C2E758F881}" type="pres">
      <dgm:prSet presAssocID="{23B102EC-C2C8-4CC0-8B6F-1F1DD26DAB17}" presName="linNode" presStyleCnt="0"/>
      <dgm:spPr/>
    </dgm:pt>
    <dgm:pt modelId="{87882D44-1A4B-4044-92D4-72A161B110FF}" type="pres">
      <dgm:prSet presAssocID="{23B102EC-C2C8-4CC0-8B6F-1F1DD26DAB17}" presName="parentText" presStyleLbl="node1" presStyleIdx="2" presStyleCnt="4" custScaleX="98507" custScaleY="78037" custLinFactNeighborX="-1355" custLinFactNeighborY="-5151">
        <dgm:presLayoutVars>
          <dgm:chMax val="1"/>
          <dgm:bulletEnabled val="1"/>
        </dgm:presLayoutVars>
      </dgm:prSet>
      <dgm:spPr/>
    </dgm:pt>
    <dgm:pt modelId="{9E841F31-6DBC-499A-8EE4-F5A48641C91D}" type="pres">
      <dgm:prSet presAssocID="{23B102EC-C2C8-4CC0-8B6F-1F1DD26DAB17}" presName="descendantText" presStyleLbl="alignAccFollowNode1" presStyleIdx="2" presStyleCnt="4" custScaleY="85927" custLinFactNeighborX="-1076" custLinFactNeighborY="-4772">
        <dgm:presLayoutVars>
          <dgm:bulletEnabled val="1"/>
        </dgm:presLayoutVars>
      </dgm:prSet>
      <dgm:spPr/>
    </dgm:pt>
    <dgm:pt modelId="{7AFD2E66-B6D0-4E69-A02A-F2592AEE7704}" type="pres">
      <dgm:prSet presAssocID="{ABA95181-9384-4A91-837E-904FB30B26D5}" presName="sp" presStyleCnt="0"/>
      <dgm:spPr/>
    </dgm:pt>
    <dgm:pt modelId="{8270738D-F256-4738-8073-D9EEB8E09BAF}" type="pres">
      <dgm:prSet presAssocID="{504DE74E-C3D4-4155-999A-2B5313003C40}" presName="linNode" presStyleCnt="0"/>
      <dgm:spPr/>
    </dgm:pt>
    <dgm:pt modelId="{84C15081-2FA4-45D2-9978-FBD8A987F3F2}" type="pres">
      <dgm:prSet presAssocID="{504DE74E-C3D4-4155-999A-2B5313003C40}" presName="parentText" presStyleLbl="node1" presStyleIdx="3" presStyleCnt="4" custScaleY="74683" custLinFactNeighborX="-605" custLinFactNeighborY="208">
        <dgm:presLayoutVars>
          <dgm:chMax val="1"/>
          <dgm:bulletEnabled val="1"/>
        </dgm:presLayoutVars>
      </dgm:prSet>
      <dgm:spPr/>
    </dgm:pt>
    <dgm:pt modelId="{4E2DC8FE-F5D7-44C6-BC61-816EFF409740}" type="pres">
      <dgm:prSet presAssocID="{504DE74E-C3D4-4155-999A-2B5313003C40}" presName="descendantText" presStyleLbl="alignAccFollowNode1" presStyleIdx="3" presStyleCnt="4" custScaleY="81785" custLinFactNeighborX="-1076" custLinFactNeighborY="-3796">
        <dgm:presLayoutVars>
          <dgm:bulletEnabled val="1"/>
        </dgm:presLayoutVars>
      </dgm:prSet>
      <dgm:spPr/>
    </dgm:pt>
  </dgm:ptLst>
  <dgm:cxnLst>
    <dgm:cxn modelId="{F459600E-3104-4258-886C-ACDF3BDFBC05}" type="presOf" srcId="{6BFECDD9-BD45-4775-80A1-5EC79945EA70}" destId="{9E841F31-6DBC-499A-8EE4-F5A48641C91D}" srcOrd="0" destOrd="0" presId="urn:microsoft.com/office/officeart/2005/8/layout/vList5"/>
    <dgm:cxn modelId="{9AC9D014-0180-4673-A042-E742E93EE007}" type="presOf" srcId="{6E03E56C-E581-4A8B-9258-18A5B7F7F08B}" destId="{12BA73C5-04B3-4B22-9505-525CC0ABA253}" srcOrd="0" destOrd="0" presId="urn:microsoft.com/office/officeart/2005/8/layout/vList5"/>
    <dgm:cxn modelId="{55132526-84C8-4D83-BC14-A11C418DE4FA}" srcId="{6E03E56C-E581-4A8B-9258-18A5B7F7F08B}" destId="{FFDC7DDD-FA5A-46B2-BE59-F7FBD3007D36}" srcOrd="0" destOrd="0" parTransId="{59D0E70B-D2B0-4EA6-95E1-31FF72C09482}" sibTransId="{882712D6-0105-4E25-9603-397AF6F63BB5}"/>
    <dgm:cxn modelId="{01D52F2D-EA7E-454E-9306-B7B5F88C35E2}" type="presOf" srcId="{6FD7E67C-A161-4E16-B994-22CADDE57C79}" destId="{62E92DB3-ACD8-40F8-A3E0-57B15875DD37}" srcOrd="0" destOrd="0" presId="urn:microsoft.com/office/officeart/2005/8/layout/vList5"/>
    <dgm:cxn modelId="{C7864336-1604-4A15-896F-C27EBB727A7A}" srcId="{6E03E56C-E581-4A8B-9258-18A5B7F7F08B}" destId="{0CD20E3C-1229-40B2-AE40-290D81DAD8BA}" srcOrd="1" destOrd="0" parTransId="{482EC826-416A-4986-9711-64D4357517D6}" sibTransId="{B51CE0D2-AD82-49A1-AA65-BE8C9B164349}"/>
    <dgm:cxn modelId="{BF7EF13A-48E9-41DF-A769-ED1C0A3CC979}" srcId="{0CD20E3C-1229-40B2-AE40-290D81DAD8BA}" destId="{205AA11E-4347-4E06-B974-68E927883AE7}" srcOrd="1" destOrd="0" parTransId="{BB08B4E5-03C0-41A7-A2A4-D42C593B4167}" sibTransId="{4D5659F4-28DE-493E-AFB4-75135BFF771F}"/>
    <dgm:cxn modelId="{898FE263-E10B-4134-940D-0232804DED46}" srcId="{0CD20E3C-1229-40B2-AE40-290D81DAD8BA}" destId="{0AE181AB-468C-4CB0-955A-9B1D541E34C8}" srcOrd="2" destOrd="0" parTransId="{2610CA3D-9B31-4E45-8CD9-D11CA0612E72}" sibTransId="{F66E9B4D-5972-4720-9E9D-E154FD40F113}"/>
    <dgm:cxn modelId="{246EE664-BB31-4968-AAB0-95183746A59C}" type="presOf" srcId="{504DE74E-C3D4-4155-999A-2B5313003C40}" destId="{84C15081-2FA4-45D2-9978-FBD8A987F3F2}" srcOrd="0" destOrd="0" presId="urn:microsoft.com/office/officeart/2005/8/layout/vList5"/>
    <dgm:cxn modelId="{2FF0FC69-C19D-435E-ADB2-C23B0F85C737}" srcId="{504DE74E-C3D4-4155-999A-2B5313003C40}" destId="{7217E372-0F6F-4206-A59F-FFAAA299E62D}" srcOrd="3" destOrd="0" parTransId="{72EF9B0B-5AA6-4DD3-8558-81F875FE959E}" sibTransId="{E611C613-D03A-48EA-8733-70BD0B4AE0AA}"/>
    <dgm:cxn modelId="{1EAC0C75-CF20-4547-89A2-E45801D41761}" type="presOf" srcId="{1DC6047F-E2FB-4438-846F-301C237873C2}" destId="{4E2DC8FE-F5D7-44C6-BC61-816EFF409740}" srcOrd="0" destOrd="1" presId="urn:microsoft.com/office/officeart/2005/8/layout/vList5"/>
    <dgm:cxn modelId="{7110C685-F366-446F-A46D-693DBC0C8414}" type="presOf" srcId="{03CD221B-CD65-4C2C-966A-987562058925}" destId="{C683BC06-3857-43DE-ABB6-04AEC15BFA29}" srcOrd="0" destOrd="0" presId="urn:microsoft.com/office/officeart/2005/8/layout/vList5"/>
    <dgm:cxn modelId="{02C2568C-ADF0-4C76-9C3C-1FEE96AB79B4}" type="presOf" srcId="{23B102EC-C2C8-4CC0-8B6F-1F1DD26DAB17}" destId="{87882D44-1A4B-4044-92D4-72A161B110FF}" srcOrd="0" destOrd="0" presId="urn:microsoft.com/office/officeart/2005/8/layout/vList5"/>
    <dgm:cxn modelId="{1E0AFE8D-3587-4CBD-8C21-1094472096E5}" srcId="{0CD20E3C-1229-40B2-AE40-290D81DAD8BA}" destId="{6FD7E67C-A161-4E16-B994-22CADDE57C79}" srcOrd="0" destOrd="0" parTransId="{21222BD2-F31D-4837-A75C-A61E135C5EBA}" sibTransId="{6FA84A29-332D-44B2-B10C-897D4EB42D2A}"/>
    <dgm:cxn modelId="{C695B691-1F54-4293-AAE5-58AAD424D5D3}" type="presOf" srcId="{205AA11E-4347-4E06-B974-68E927883AE7}" destId="{62E92DB3-ACD8-40F8-A3E0-57B15875DD37}" srcOrd="0" destOrd="1" presId="urn:microsoft.com/office/officeart/2005/8/layout/vList5"/>
    <dgm:cxn modelId="{68DBA397-47A8-4A00-8F44-2004DF9D1BE6}" type="presOf" srcId="{0CD20E3C-1229-40B2-AE40-290D81DAD8BA}" destId="{D5A3BF15-8803-410E-A193-E5D19B5C3A85}" srcOrd="0" destOrd="0" presId="urn:microsoft.com/office/officeart/2005/8/layout/vList5"/>
    <dgm:cxn modelId="{3592489C-F92E-4779-A9CA-BCD6E17B6E69}" srcId="{FFDC7DDD-FA5A-46B2-BE59-F7FBD3007D36}" destId="{03CD221B-CD65-4C2C-966A-987562058925}" srcOrd="0" destOrd="0" parTransId="{AF1CB158-EEA3-4C3E-AB79-6565D28FDB31}" sibTransId="{C0DFDAA5-7E0E-4A27-8583-1B0BF2F1A7F4}"/>
    <dgm:cxn modelId="{0391D3A2-77A2-43D0-BD84-8D5E39B60E61}" srcId="{504DE74E-C3D4-4155-999A-2B5313003C40}" destId="{6C26714D-A54F-4955-8434-B32B2EAB51D6}" srcOrd="2" destOrd="0" parTransId="{25CA8B7D-65C3-425C-B758-A116890047E0}" sibTransId="{BBC03900-87B9-45BE-A3CC-7C6CE8147CBC}"/>
    <dgm:cxn modelId="{0997D8AE-6773-4A60-A9EA-2E431885BB3C}" srcId="{23B102EC-C2C8-4CC0-8B6F-1F1DD26DAB17}" destId="{6BFECDD9-BD45-4775-80A1-5EC79945EA70}" srcOrd="0" destOrd="0" parTransId="{8D3C3FA6-3E9D-433A-933B-EE52B9AFA38D}" sibTransId="{A0B7B876-3D1D-4AE5-BF7B-8CE83D88F9AA}"/>
    <dgm:cxn modelId="{A5BFBAC2-4E5D-4769-ADBA-3B3B074A5CFC}" srcId="{6E03E56C-E581-4A8B-9258-18A5B7F7F08B}" destId="{23B102EC-C2C8-4CC0-8B6F-1F1DD26DAB17}" srcOrd="2" destOrd="0" parTransId="{47124EF6-DD6E-4DD3-9FBB-F7D59514F332}" sibTransId="{ABA95181-9384-4A91-837E-904FB30B26D5}"/>
    <dgm:cxn modelId="{F40374C5-04E7-43B3-99A8-3C626DA4F1F0}" type="presOf" srcId="{0AE181AB-468C-4CB0-955A-9B1D541E34C8}" destId="{62E92DB3-ACD8-40F8-A3E0-57B15875DD37}" srcOrd="0" destOrd="2" presId="urn:microsoft.com/office/officeart/2005/8/layout/vList5"/>
    <dgm:cxn modelId="{E1E3CCC5-D9DB-483B-A608-767F738D8831}" type="presOf" srcId="{6C26714D-A54F-4955-8434-B32B2EAB51D6}" destId="{4E2DC8FE-F5D7-44C6-BC61-816EFF409740}" srcOrd="0" destOrd="2" presId="urn:microsoft.com/office/officeart/2005/8/layout/vList5"/>
    <dgm:cxn modelId="{33EABED3-B06F-44D2-9E33-36495E71C60A}" srcId="{504DE74E-C3D4-4155-999A-2B5313003C40}" destId="{C0C1B908-7C23-48EE-AF60-4AA943F00D55}" srcOrd="0" destOrd="0" parTransId="{8F37C82A-631D-4E05-B6E7-6AEBD0A07747}" sibTransId="{28F5EB6E-B40E-4C31-9E7E-274175A61ACA}"/>
    <dgm:cxn modelId="{8D7EECD6-04AB-4D3F-948A-88DC51F80281}" type="presOf" srcId="{7217E372-0F6F-4206-A59F-FFAAA299E62D}" destId="{4E2DC8FE-F5D7-44C6-BC61-816EFF409740}" srcOrd="0" destOrd="3" presId="urn:microsoft.com/office/officeart/2005/8/layout/vList5"/>
    <dgm:cxn modelId="{E91266F1-A711-446D-A120-E70D11BC9619}" type="presOf" srcId="{FFDC7DDD-FA5A-46B2-BE59-F7FBD3007D36}" destId="{4B7810AB-895B-491B-9421-53F6987919DC}" srcOrd="0" destOrd="0" presId="urn:microsoft.com/office/officeart/2005/8/layout/vList5"/>
    <dgm:cxn modelId="{C9A93BF2-DCEC-413E-9C27-7A99AD714681}" srcId="{6E03E56C-E581-4A8B-9258-18A5B7F7F08B}" destId="{504DE74E-C3D4-4155-999A-2B5313003C40}" srcOrd="3" destOrd="0" parTransId="{F660DFFA-1279-4B73-9DAB-FFD5AF1AD2DF}" sibTransId="{BDB9727F-4306-4CE9-958B-BC415FAD8A13}"/>
    <dgm:cxn modelId="{2853B9F2-9563-4127-AA0C-3542992FDE1F}" type="presOf" srcId="{C0C1B908-7C23-48EE-AF60-4AA943F00D55}" destId="{4E2DC8FE-F5D7-44C6-BC61-816EFF409740}" srcOrd="0" destOrd="0" presId="urn:microsoft.com/office/officeart/2005/8/layout/vList5"/>
    <dgm:cxn modelId="{50008BF8-24EB-4887-B330-1803F3E6CE1D}" srcId="{504DE74E-C3D4-4155-999A-2B5313003C40}" destId="{1DC6047F-E2FB-4438-846F-301C237873C2}" srcOrd="1" destOrd="0" parTransId="{4A364E22-891C-4C38-B051-35961A7A18C3}" sibTransId="{79BA8EF5-A704-46D6-B337-2F4A939068F5}"/>
    <dgm:cxn modelId="{46D08EFD-90B0-4178-AF90-DE001E9DFE6B}" type="presParOf" srcId="{12BA73C5-04B3-4B22-9505-525CC0ABA253}" destId="{DBD2012F-8003-47DD-986B-CFDD8E43A006}" srcOrd="0" destOrd="0" presId="urn:microsoft.com/office/officeart/2005/8/layout/vList5"/>
    <dgm:cxn modelId="{6B5B3D5C-C41C-471C-B4A6-AB68F1043DB7}" type="presParOf" srcId="{DBD2012F-8003-47DD-986B-CFDD8E43A006}" destId="{4B7810AB-895B-491B-9421-53F6987919DC}" srcOrd="0" destOrd="0" presId="urn:microsoft.com/office/officeart/2005/8/layout/vList5"/>
    <dgm:cxn modelId="{C12F17AA-7CE6-4FA6-B5CB-18ACE747F563}" type="presParOf" srcId="{DBD2012F-8003-47DD-986B-CFDD8E43A006}" destId="{C683BC06-3857-43DE-ABB6-04AEC15BFA29}" srcOrd="1" destOrd="0" presId="urn:microsoft.com/office/officeart/2005/8/layout/vList5"/>
    <dgm:cxn modelId="{895ED29E-0898-4033-9A6E-44E75651883D}" type="presParOf" srcId="{12BA73C5-04B3-4B22-9505-525CC0ABA253}" destId="{3FBCB615-A790-484B-80FB-3037D1C18B96}" srcOrd="1" destOrd="0" presId="urn:microsoft.com/office/officeart/2005/8/layout/vList5"/>
    <dgm:cxn modelId="{B637307C-89F3-4F80-995A-9D889D00E9D3}" type="presParOf" srcId="{12BA73C5-04B3-4B22-9505-525CC0ABA253}" destId="{78BCD7B3-4C23-4EE4-B49B-9FD8236ECF9D}" srcOrd="2" destOrd="0" presId="urn:microsoft.com/office/officeart/2005/8/layout/vList5"/>
    <dgm:cxn modelId="{C43D9644-54FF-439B-A46D-C484292EAE69}" type="presParOf" srcId="{78BCD7B3-4C23-4EE4-B49B-9FD8236ECF9D}" destId="{D5A3BF15-8803-410E-A193-E5D19B5C3A85}" srcOrd="0" destOrd="0" presId="urn:microsoft.com/office/officeart/2005/8/layout/vList5"/>
    <dgm:cxn modelId="{BC7A854F-CCE7-4F4F-B509-4B7793D326C8}" type="presParOf" srcId="{78BCD7B3-4C23-4EE4-B49B-9FD8236ECF9D}" destId="{62E92DB3-ACD8-40F8-A3E0-57B15875DD37}" srcOrd="1" destOrd="0" presId="urn:microsoft.com/office/officeart/2005/8/layout/vList5"/>
    <dgm:cxn modelId="{D761B5BA-27EE-46CC-BFF7-8EF38E683526}" type="presParOf" srcId="{12BA73C5-04B3-4B22-9505-525CC0ABA253}" destId="{3688E9B3-30C1-487E-BD96-E1872E5FFC3A}" srcOrd="3" destOrd="0" presId="urn:microsoft.com/office/officeart/2005/8/layout/vList5"/>
    <dgm:cxn modelId="{58312AA7-32C9-41EC-B4DF-FD18DF3F4FC0}" type="presParOf" srcId="{12BA73C5-04B3-4B22-9505-525CC0ABA253}" destId="{08036C9C-362A-4953-88DC-95C2E758F881}" srcOrd="4" destOrd="0" presId="urn:microsoft.com/office/officeart/2005/8/layout/vList5"/>
    <dgm:cxn modelId="{F1D7C598-CFA3-42B4-8447-144BFA5A485E}" type="presParOf" srcId="{08036C9C-362A-4953-88DC-95C2E758F881}" destId="{87882D44-1A4B-4044-92D4-72A161B110FF}" srcOrd="0" destOrd="0" presId="urn:microsoft.com/office/officeart/2005/8/layout/vList5"/>
    <dgm:cxn modelId="{51896F4C-4AE7-458E-8F2B-82341B21FCBC}" type="presParOf" srcId="{08036C9C-362A-4953-88DC-95C2E758F881}" destId="{9E841F31-6DBC-499A-8EE4-F5A48641C91D}" srcOrd="1" destOrd="0" presId="urn:microsoft.com/office/officeart/2005/8/layout/vList5"/>
    <dgm:cxn modelId="{30AD062C-321B-4557-88C3-C33227F38C17}" type="presParOf" srcId="{12BA73C5-04B3-4B22-9505-525CC0ABA253}" destId="{7AFD2E66-B6D0-4E69-A02A-F2592AEE7704}" srcOrd="5" destOrd="0" presId="urn:microsoft.com/office/officeart/2005/8/layout/vList5"/>
    <dgm:cxn modelId="{CF82130F-DD0F-4C08-8B07-B1F8F4EA7628}" type="presParOf" srcId="{12BA73C5-04B3-4B22-9505-525CC0ABA253}" destId="{8270738D-F256-4738-8073-D9EEB8E09BAF}" srcOrd="6" destOrd="0" presId="urn:microsoft.com/office/officeart/2005/8/layout/vList5"/>
    <dgm:cxn modelId="{002E1767-95B4-48A9-B4BF-EA3D8CC5DB56}" type="presParOf" srcId="{8270738D-F256-4738-8073-D9EEB8E09BAF}" destId="{84C15081-2FA4-45D2-9978-FBD8A987F3F2}" srcOrd="0" destOrd="0" presId="urn:microsoft.com/office/officeart/2005/8/layout/vList5"/>
    <dgm:cxn modelId="{9EFE88E5-7D4A-4468-BCCB-861B1D5CAB9B}" type="presParOf" srcId="{8270738D-F256-4738-8073-D9EEB8E09BAF}" destId="{4E2DC8FE-F5D7-44C6-BC61-816EFF40974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E03E56C-E581-4A8B-9258-18A5B7F7F08B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FFDC7DDD-FA5A-46B2-BE59-F7FBD3007D36}">
      <dgm:prSet phldrT="[Text]" custT="1"/>
      <dgm:spPr/>
      <dgm:t>
        <a:bodyPr/>
        <a:lstStyle/>
        <a:p>
          <a:r>
            <a:rPr lang="cs-CZ" sz="1800" b="1" u="none" dirty="0"/>
            <a:t>Zadávání dotazů</a:t>
          </a:r>
        </a:p>
      </dgm:t>
    </dgm:pt>
    <dgm:pt modelId="{59D0E70B-D2B0-4EA6-95E1-31FF72C09482}" type="parTrans" cxnId="{55132526-84C8-4D83-BC14-A11C418DE4FA}">
      <dgm:prSet/>
      <dgm:spPr/>
      <dgm:t>
        <a:bodyPr/>
        <a:lstStyle/>
        <a:p>
          <a:endParaRPr lang="cs-CZ" sz="1800" u="none"/>
        </a:p>
      </dgm:t>
    </dgm:pt>
    <dgm:pt modelId="{882712D6-0105-4E25-9603-397AF6F63BB5}" type="sibTrans" cxnId="{55132526-84C8-4D83-BC14-A11C418DE4FA}">
      <dgm:prSet/>
      <dgm:spPr/>
      <dgm:t>
        <a:bodyPr/>
        <a:lstStyle/>
        <a:p>
          <a:endParaRPr lang="cs-CZ" sz="1800" u="none"/>
        </a:p>
      </dgm:t>
    </dgm:pt>
    <dgm:pt modelId="{03CD221B-CD65-4C2C-966A-987562058925}">
      <dgm:prSet phldrT="[Text]" custT="1"/>
      <dgm:spPr/>
      <dgm:t>
        <a:bodyPr/>
        <a:lstStyle/>
        <a:p>
          <a:r>
            <a:rPr lang="cs-CZ" sz="1800" b="0" u="none" dirty="0"/>
            <a:t>prostřednictvím webu s prvotním rozdělením (vyplnění SC, aktivity, výzvy nebo obecného tématu)</a:t>
          </a:r>
          <a:endParaRPr lang="cs-CZ" sz="1800" u="none" dirty="0"/>
        </a:p>
      </dgm:t>
    </dgm:pt>
    <dgm:pt modelId="{AF1CB158-EEA3-4C3E-AB79-6565D28FDB31}" type="parTrans" cxnId="{3592489C-F92E-4779-A9CA-BCD6E17B6E69}">
      <dgm:prSet/>
      <dgm:spPr/>
      <dgm:t>
        <a:bodyPr/>
        <a:lstStyle/>
        <a:p>
          <a:endParaRPr lang="cs-CZ" sz="1800" u="none"/>
        </a:p>
      </dgm:t>
    </dgm:pt>
    <dgm:pt modelId="{C0DFDAA5-7E0E-4A27-8583-1B0BF2F1A7F4}" type="sibTrans" cxnId="{3592489C-F92E-4779-A9CA-BCD6E17B6E69}">
      <dgm:prSet/>
      <dgm:spPr/>
      <dgm:t>
        <a:bodyPr/>
        <a:lstStyle/>
        <a:p>
          <a:endParaRPr lang="cs-CZ" sz="1800" u="none"/>
        </a:p>
      </dgm:t>
    </dgm:pt>
    <dgm:pt modelId="{0CD20E3C-1229-40B2-AE40-290D81DAD8BA}">
      <dgm:prSet phldrT="[Text]" custT="1"/>
      <dgm:spPr/>
      <dgm:t>
        <a:bodyPr/>
        <a:lstStyle/>
        <a:p>
          <a:r>
            <a:rPr lang="cs-CZ" sz="1800" b="1" u="none" dirty="0"/>
            <a:t>Členění dotazů </a:t>
          </a:r>
          <a:r>
            <a:rPr lang="cs-CZ" sz="1800" u="none" dirty="0"/>
            <a:t> </a:t>
          </a:r>
          <a:endParaRPr lang="cs-CZ" sz="1800" b="1" u="none" dirty="0"/>
        </a:p>
      </dgm:t>
    </dgm:pt>
    <dgm:pt modelId="{482EC826-416A-4986-9711-64D4357517D6}" type="parTrans" cxnId="{C7864336-1604-4A15-896F-C27EBB727A7A}">
      <dgm:prSet/>
      <dgm:spPr/>
      <dgm:t>
        <a:bodyPr/>
        <a:lstStyle/>
        <a:p>
          <a:endParaRPr lang="cs-CZ" sz="1800" u="none"/>
        </a:p>
      </dgm:t>
    </dgm:pt>
    <dgm:pt modelId="{B51CE0D2-AD82-49A1-AA65-BE8C9B164349}" type="sibTrans" cxnId="{C7864336-1604-4A15-896F-C27EBB727A7A}">
      <dgm:prSet/>
      <dgm:spPr/>
      <dgm:t>
        <a:bodyPr/>
        <a:lstStyle/>
        <a:p>
          <a:endParaRPr lang="cs-CZ" sz="1800" u="none"/>
        </a:p>
      </dgm:t>
    </dgm:pt>
    <dgm:pt modelId="{6FD7E67C-A161-4E16-B994-22CADDE57C79}">
      <dgm:prSet phldrT="[Text]" custT="1"/>
      <dgm:spPr/>
      <dgm:t>
        <a:bodyPr/>
        <a:lstStyle/>
        <a:p>
          <a:pPr marL="0" marR="0" lvl="0" indent="0" algn="just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cs-CZ" sz="1800" u="none" dirty="0"/>
            <a:t> obecné (metodické), dotazy ke specifickým cílům, aktivitám a výzvám</a:t>
          </a:r>
        </a:p>
      </dgm:t>
    </dgm:pt>
    <dgm:pt modelId="{21222BD2-F31D-4837-A75C-A61E135C5EBA}" type="parTrans" cxnId="{1E0AFE8D-3587-4CBD-8C21-1094472096E5}">
      <dgm:prSet/>
      <dgm:spPr/>
      <dgm:t>
        <a:bodyPr/>
        <a:lstStyle/>
        <a:p>
          <a:endParaRPr lang="cs-CZ" sz="1800" u="none"/>
        </a:p>
      </dgm:t>
    </dgm:pt>
    <dgm:pt modelId="{6FA84A29-332D-44B2-B10C-897D4EB42D2A}" type="sibTrans" cxnId="{1E0AFE8D-3587-4CBD-8C21-1094472096E5}">
      <dgm:prSet/>
      <dgm:spPr/>
      <dgm:t>
        <a:bodyPr/>
        <a:lstStyle/>
        <a:p>
          <a:endParaRPr lang="cs-CZ" sz="1800" u="none"/>
        </a:p>
      </dgm:t>
    </dgm:pt>
    <dgm:pt modelId="{23B102EC-C2C8-4CC0-8B6F-1F1DD26DAB17}">
      <dgm:prSet phldrT="[Text]" custT="1"/>
      <dgm:spPr/>
      <dgm:t>
        <a:bodyPr/>
        <a:lstStyle/>
        <a:p>
          <a:r>
            <a:rPr lang="cs-CZ" sz="1800" b="1" u="none" dirty="0"/>
            <a:t>Zveřejnění nejčastějších dotazů a odpovědí</a:t>
          </a:r>
        </a:p>
      </dgm:t>
    </dgm:pt>
    <dgm:pt modelId="{47124EF6-DD6E-4DD3-9FBB-F7D59514F332}" type="parTrans" cxnId="{A5BFBAC2-4E5D-4769-ADBA-3B3B074A5CFC}">
      <dgm:prSet/>
      <dgm:spPr/>
      <dgm:t>
        <a:bodyPr/>
        <a:lstStyle/>
        <a:p>
          <a:endParaRPr lang="cs-CZ" sz="1800" u="none"/>
        </a:p>
      </dgm:t>
    </dgm:pt>
    <dgm:pt modelId="{ABA95181-9384-4A91-837E-904FB30B26D5}" type="sibTrans" cxnId="{A5BFBAC2-4E5D-4769-ADBA-3B3B074A5CFC}">
      <dgm:prSet/>
      <dgm:spPr/>
      <dgm:t>
        <a:bodyPr/>
        <a:lstStyle/>
        <a:p>
          <a:endParaRPr lang="cs-CZ" sz="1800" u="none"/>
        </a:p>
      </dgm:t>
    </dgm:pt>
    <dgm:pt modelId="{C0C1B908-7C23-48EE-AF60-4AA943F00D55}">
      <dgm:prSet phldrT="[Text]" custT="1"/>
      <dgm:spPr/>
      <dgm:t>
        <a:bodyPr/>
        <a:lstStyle/>
        <a:p>
          <a:pPr marL="171450" lvl="1" indent="0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cs-CZ" sz="1800" u="none" dirty="0"/>
            <a:t> v případě opakujících se dotazů</a:t>
          </a:r>
        </a:p>
      </dgm:t>
    </dgm:pt>
    <dgm:pt modelId="{8F37C82A-631D-4E05-B6E7-6AEBD0A07747}" type="parTrans" cxnId="{33EABED3-B06F-44D2-9E33-36495E71C60A}">
      <dgm:prSet/>
      <dgm:spPr/>
      <dgm:t>
        <a:bodyPr/>
        <a:lstStyle/>
        <a:p>
          <a:endParaRPr lang="cs-CZ" sz="1800" u="none"/>
        </a:p>
      </dgm:t>
    </dgm:pt>
    <dgm:pt modelId="{28F5EB6E-B40E-4C31-9E7E-274175A61ACA}" type="sibTrans" cxnId="{33EABED3-B06F-44D2-9E33-36495E71C60A}">
      <dgm:prSet/>
      <dgm:spPr/>
      <dgm:t>
        <a:bodyPr/>
        <a:lstStyle/>
        <a:p>
          <a:endParaRPr lang="cs-CZ" sz="1800" u="none"/>
        </a:p>
      </dgm:t>
    </dgm:pt>
    <dgm:pt modelId="{504DE74E-C3D4-4155-999A-2B5313003C40}">
      <dgm:prSet phldrT="[Text]" custT="1"/>
      <dgm:spPr/>
      <dgm:t>
        <a:bodyPr/>
        <a:lstStyle/>
        <a:p>
          <a:r>
            <a:rPr lang="cs-CZ" sz="1800" b="1" u="none"/>
            <a:t>Zajištění jednotnosti odpovědí</a:t>
          </a:r>
          <a:endParaRPr lang="cs-CZ" sz="1800" b="1" u="none" dirty="0"/>
        </a:p>
      </dgm:t>
    </dgm:pt>
    <dgm:pt modelId="{F660DFFA-1279-4B73-9DAB-FFD5AF1AD2DF}" type="parTrans" cxnId="{C9A93BF2-DCEC-413E-9C27-7A99AD714681}">
      <dgm:prSet/>
      <dgm:spPr/>
      <dgm:t>
        <a:bodyPr/>
        <a:lstStyle/>
        <a:p>
          <a:endParaRPr lang="cs-CZ" sz="1800" u="none"/>
        </a:p>
      </dgm:t>
    </dgm:pt>
    <dgm:pt modelId="{BDB9727F-4306-4CE9-958B-BC415FAD8A13}" type="sibTrans" cxnId="{C9A93BF2-DCEC-413E-9C27-7A99AD714681}">
      <dgm:prSet/>
      <dgm:spPr/>
      <dgm:t>
        <a:bodyPr/>
        <a:lstStyle/>
        <a:p>
          <a:endParaRPr lang="cs-CZ" sz="1800" u="none"/>
        </a:p>
      </dgm:t>
    </dgm:pt>
    <dgm:pt modelId="{6BFECDD9-BD45-4775-80A1-5EC79945EA70}">
      <dgm:prSet custT="1"/>
      <dgm:spPr/>
      <dgm:t>
        <a:bodyPr/>
        <a:lstStyle/>
        <a:p>
          <a:r>
            <a:rPr lang="cs-CZ" sz="1800" u="none" dirty="0"/>
            <a:t>zadaných na webových stránkách prostřednictvím FAQ</a:t>
          </a:r>
        </a:p>
      </dgm:t>
    </dgm:pt>
    <dgm:pt modelId="{8D3C3FA6-3E9D-433A-933B-EE52B9AFA38D}" type="parTrans" cxnId="{0997D8AE-6773-4A60-A9EA-2E431885BB3C}">
      <dgm:prSet/>
      <dgm:spPr/>
      <dgm:t>
        <a:bodyPr/>
        <a:lstStyle/>
        <a:p>
          <a:endParaRPr lang="cs-CZ" sz="1800" u="none"/>
        </a:p>
      </dgm:t>
    </dgm:pt>
    <dgm:pt modelId="{A0B7B876-3D1D-4AE5-BF7B-8CE83D88F9AA}" type="sibTrans" cxnId="{0997D8AE-6773-4A60-A9EA-2E431885BB3C}">
      <dgm:prSet/>
      <dgm:spPr/>
      <dgm:t>
        <a:bodyPr/>
        <a:lstStyle/>
        <a:p>
          <a:endParaRPr lang="cs-CZ" sz="1800" u="none"/>
        </a:p>
      </dgm:t>
    </dgm:pt>
    <dgm:pt modelId="{12BA73C5-04B3-4B22-9505-525CC0ABA253}" type="pres">
      <dgm:prSet presAssocID="{6E03E56C-E581-4A8B-9258-18A5B7F7F08B}" presName="Name0" presStyleCnt="0">
        <dgm:presLayoutVars>
          <dgm:dir/>
          <dgm:animLvl val="lvl"/>
          <dgm:resizeHandles val="exact"/>
        </dgm:presLayoutVars>
      </dgm:prSet>
      <dgm:spPr/>
    </dgm:pt>
    <dgm:pt modelId="{DBD2012F-8003-47DD-986B-CFDD8E43A006}" type="pres">
      <dgm:prSet presAssocID="{FFDC7DDD-FA5A-46B2-BE59-F7FBD3007D36}" presName="linNode" presStyleCnt="0"/>
      <dgm:spPr/>
    </dgm:pt>
    <dgm:pt modelId="{4B7810AB-895B-491B-9421-53F6987919DC}" type="pres">
      <dgm:prSet presAssocID="{FFDC7DDD-FA5A-46B2-BE59-F7FBD3007D36}" presName="parentText" presStyleLbl="node1" presStyleIdx="0" presStyleCnt="4">
        <dgm:presLayoutVars>
          <dgm:chMax val="1"/>
          <dgm:bulletEnabled val="1"/>
        </dgm:presLayoutVars>
      </dgm:prSet>
      <dgm:spPr/>
    </dgm:pt>
    <dgm:pt modelId="{C683BC06-3857-43DE-ABB6-04AEC15BFA29}" type="pres">
      <dgm:prSet presAssocID="{FFDC7DDD-FA5A-46B2-BE59-F7FBD3007D36}" presName="descendantText" presStyleLbl="alignAccFollowNode1" presStyleIdx="0" presStyleCnt="4">
        <dgm:presLayoutVars>
          <dgm:bulletEnabled val="1"/>
        </dgm:presLayoutVars>
      </dgm:prSet>
      <dgm:spPr/>
    </dgm:pt>
    <dgm:pt modelId="{3FBCB615-A790-484B-80FB-3037D1C18B96}" type="pres">
      <dgm:prSet presAssocID="{882712D6-0105-4E25-9603-397AF6F63BB5}" presName="sp" presStyleCnt="0"/>
      <dgm:spPr/>
    </dgm:pt>
    <dgm:pt modelId="{78BCD7B3-4C23-4EE4-B49B-9FD8236ECF9D}" type="pres">
      <dgm:prSet presAssocID="{0CD20E3C-1229-40B2-AE40-290D81DAD8BA}" presName="linNode" presStyleCnt="0"/>
      <dgm:spPr/>
    </dgm:pt>
    <dgm:pt modelId="{D5A3BF15-8803-410E-A193-E5D19B5C3A85}" type="pres">
      <dgm:prSet presAssocID="{0CD20E3C-1229-40B2-AE40-290D81DAD8BA}" presName="parentText" presStyleLbl="node1" presStyleIdx="1" presStyleCnt="4">
        <dgm:presLayoutVars>
          <dgm:chMax val="1"/>
          <dgm:bulletEnabled val="1"/>
        </dgm:presLayoutVars>
      </dgm:prSet>
      <dgm:spPr/>
    </dgm:pt>
    <dgm:pt modelId="{62E92DB3-ACD8-40F8-A3E0-57B15875DD37}" type="pres">
      <dgm:prSet presAssocID="{0CD20E3C-1229-40B2-AE40-290D81DAD8BA}" presName="descendantText" presStyleLbl="alignAccFollowNode1" presStyleIdx="1" presStyleCnt="4">
        <dgm:presLayoutVars>
          <dgm:bulletEnabled val="1"/>
        </dgm:presLayoutVars>
      </dgm:prSet>
      <dgm:spPr/>
    </dgm:pt>
    <dgm:pt modelId="{3688E9B3-30C1-487E-BD96-E1872E5FFC3A}" type="pres">
      <dgm:prSet presAssocID="{B51CE0D2-AD82-49A1-AA65-BE8C9B164349}" presName="sp" presStyleCnt="0"/>
      <dgm:spPr/>
    </dgm:pt>
    <dgm:pt modelId="{08036C9C-362A-4953-88DC-95C2E758F881}" type="pres">
      <dgm:prSet presAssocID="{23B102EC-C2C8-4CC0-8B6F-1F1DD26DAB17}" presName="linNode" presStyleCnt="0"/>
      <dgm:spPr/>
    </dgm:pt>
    <dgm:pt modelId="{87882D44-1A4B-4044-92D4-72A161B110FF}" type="pres">
      <dgm:prSet presAssocID="{23B102EC-C2C8-4CC0-8B6F-1F1DD26DAB17}" presName="parentText" presStyleLbl="node1" presStyleIdx="2" presStyleCnt="4">
        <dgm:presLayoutVars>
          <dgm:chMax val="1"/>
          <dgm:bulletEnabled val="1"/>
        </dgm:presLayoutVars>
      </dgm:prSet>
      <dgm:spPr/>
    </dgm:pt>
    <dgm:pt modelId="{9E841F31-6DBC-499A-8EE4-F5A48641C91D}" type="pres">
      <dgm:prSet presAssocID="{23B102EC-C2C8-4CC0-8B6F-1F1DD26DAB17}" presName="descendantText" presStyleLbl="alignAccFollowNode1" presStyleIdx="2" presStyleCnt="4">
        <dgm:presLayoutVars>
          <dgm:bulletEnabled val="1"/>
        </dgm:presLayoutVars>
      </dgm:prSet>
      <dgm:spPr/>
    </dgm:pt>
    <dgm:pt modelId="{7AFD2E66-B6D0-4E69-A02A-F2592AEE7704}" type="pres">
      <dgm:prSet presAssocID="{ABA95181-9384-4A91-837E-904FB30B26D5}" presName="sp" presStyleCnt="0"/>
      <dgm:spPr/>
    </dgm:pt>
    <dgm:pt modelId="{8270738D-F256-4738-8073-D9EEB8E09BAF}" type="pres">
      <dgm:prSet presAssocID="{504DE74E-C3D4-4155-999A-2B5313003C40}" presName="linNode" presStyleCnt="0"/>
      <dgm:spPr/>
    </dgm:pt>
    <dgm:pt modelId="{84C15081-2FA4-45D2-9978-FBD8A987F3F2}" type="pres">
      <dgm:prSet presAssocID="{504DE74E-C3D4-4155-999A-2B5313003C40}" presName="parentText" presStyleLbl="node1" presStyleIdx="3" presStyleCnt="4">
        <dgm:presLayoutVars>
          <dgm:chMax val="1"/>
          <dgm:bulletEnabled val="1"/>
        </dgm:presLayoutVars>
      </dgm:prSet>
      <dgm:spPr/>
    </dgm:pt>
    <dgm:pt modelId="{4E2DC8FE-F5D7-44C6-BC61-816EFF409740}" type="pres">
      <dgm:prSet presAssocID="{504DE74E-C3D4-4155-999A-2B5313003C40}" presName="descendantText" presStyleLbl="alignAccFollowNode1" presStyleIdx="3" presStyleCnt="4" custLinFactNeighborX="-144" custLinFactNeighborY="-5747">
        <dgm:presLayoutVars>
          <dgm:bulletEnabled val="1"/>
        </dgm:presLayoutVars>
      </dgm:prSet>
      <dgm:spPr/>
    </dgm:pt>
  </dgm:ptLst>
  <dgm:cxnLst>
    <dgm:cxn modelId="{F459600E-3104-4258-886C-ACDF3BDFBC05}" type="presOf" srcId="{6BFECDD9-BD45-4775-80A1-5EC79945EA70}" destId="{9E841F31-6DBC-499A-8EE4-F5A48641C91D}" srcOrd="0" destOrd="0" presId="urn:microsoft.com/office/officeart/2005/8/layout/vList5"/>
    <dgm:cxn modelId="{9AC9D014-0180-4673-A042-E742E93EE007}" type="presOf" srcId="{6E03E56C-E581-4A8B-9258-18A5B7F7F08B}" destId="{12BA73C5-04B3-4B22-9505-525CC0ABA253}" srcOrd="0" destOrd="0" presId="urn:microsoft.com/office/officeart/2005/8/layout/vList5"/>
    <dgm:cxn modelId="{55132526-84C8-4D83-BC14-A11C418DE4FA}" srcId="{6E03E56C-E581-4A8B-9258-18A5B7F7F08B}" destId="{FFDC7DDD-FA5A-46B2-BE59-F7FBD3007D36}" srcOrd="0" destOrd="0" parTransId="{59D0E70B-D2B0-4EA6-95E1-31FF72C09482}" sibTransId="{882712D6-0105-4E25-9603-397AF6F63BB5}"/>
    <dgm:cxn modelId="{01D52F2D-EA7E-454E-9306-B7B5F88C35E2}" type="presOf" srcId="{6FD7E67C-A161-4E16-B994-22CADDE57C79}" destId="{62E92DB3-ACD8-40F8-A3E0-57B15875DD37}" srcOrd="0" destOrd="0" presId="urn:microsoft.com/office/officeart/2005/8/layout/vList5"/>
    <dgm:cxn modelId="{C7864336-1604-4A15-896F-C27EBB727A7A}" srcId="{6E03E56C-E581-4A8B-9258-18A5B7F7F08B}" destId="{0CD20E3C-1229-40B2-AE40-290D81DAD8BA}" srcOrd="1" destOrd="0" parTransId="{482EC826-416A-4986-9711-64D4357517D6}" sibTransId="{B51CE0D2-AD82-49A1-AA65-BE8C9B164349}"/>
    <dgm:cxn modelId="{246EE664-BB31-4968-AAB0-95183746A59C}" type="presOf" srcId="{504DE74E-C3D4-4155-999A-2B5313003C40}" destId="{84C15081-2FA4-45D2-9978-FBD8A987F3F2}" srcOrd="0" destOrd="0" presId="urn:microsoft.com/office/officeart/2005/8/layout/vList5"/>
    <dgm:cxn modelId="{7110C685-F366-446F-A46D-693DBC0C8414}" type="presOf" srcId="{03CD221B-CD65-4C2C-966A-987562058925}" destId="{C683BC06-3857-43DE-ABB6-04AEC15BFA29}" srcOrd="0" destOrd="0" presId="urn:microsoft.com/office/officeart/2005/8/layout/vList5"/>
    <dgm:cxn modelId="{02C2568C-ADF0-4C76-9C3C-1FEE96AB79B4}" type="presOf" srcId="{23B102EC-C2C8-4CC0-8B6F-1F1DD26DAB17}" destId="{87882D44-1A4B-4044-92D4-72A161B110FF}" srcOrd="0" destOrd="0" presId="urn:microsoft.com/office/officeart/2005/8/layout/vList5"/>
    <dgm:cxn modelId="{1E0AFE8D-3587-4CBD-8C21-1094472096E5}" srcId="{0CD20E3C-1229-40B2-AE40-290D81DAD8BA}" destId="{6FD7E67C-A161-4E16-B994-22CADDE57C79}" srcOrd="0" destOrd="0" parTransId="{21222BD2-F31D-4837-A75C-A61E135C5EBA}" sibTransId="{6FA84A29-332D-44B2-B10C-897D4EB42D2A}"/>
    <dgm:cxn modelId="{68DBA397-47A8-4A00-8F44-2004DF9D1BE6}" type="presOf" srcId="{0CD20E3C-1229-40B2-AE40-290D81DAD8BA}" destId="{D5A3BF15-8803-410E-A193-E5D19B5C3A85}" srcOrd="0" destOrd="0" presId="urn:microsoft.com/office/officeart/2005/8/layout/vList5"/>
    <dgm:cxn modelId="{3592489C-F92E-4779-A9CA-BCD6E17B6E69}" srcId="{FFDC7DDD-FA5A-46B2-BE59-F7FBD3007D36}" destId="{03CD221B-CD65-4C2C-966A-987562058925}" srcOrd="0" destOrd="0" parTransId="{AF1CB158-EEA3-4C3E-AB79-6565D28FDB31}" sibTransId="{C0DFDAA5-7E0E-4A27-8583-1B0BF2F1A7F4}"/>
    <dgm:cxn modelId="{0997D8AE-6773-4A60-A9EA-2E431885BB3C}" srcId="{23B102EC-C2C8-4CC0-8B6F-1F1DD26DAB17}" destId="{6BFECDD9-BD45-4775-80A1-5EC79945EA70}" srcOrd="0" destOrd="0" parTransId="{8D3C3FA6-3E9D-433A-933B-EE52B9AFA38D}" sibTransId="{A0B7B876-3D1D-4AE5-BF7B-8CE83D88F9AA}"/>
    <dgm:cxn modelId="{A5BFBAC2-4E5D-4769-ADBA-3B3B074A5CFC}" srcId="{6E03E56C-E581-4A8B-9258-18A5B7F7F08B}" destId="{23B102EC-C2C8-4CC0-8B6F-1F1DD26DAB17}" srcOrd="2" destOrd="0" parTransId="{47124EF6-DD6E-4DD3-9FBB-F7D59514F332}" sibTransId="{ABA95181-9384-4A91-837E-904FB30B26D5}"/>
    <dgm:cxn modelId="{33EABED3-B06F-44D2-9E33-36495E71C60A}" srcId="{504DE74E-C3D4-4155-999A-2B5313003C40}" destId="{C0C1B908-7C23-48EE-AF60-4AA943F00D55}" srcOrd="0" destOrd="0" parTransId="{8F37C82A-631D-4E05-B6E7-6AEBD0A07747}" sibTransId="{28F5EB6E-B40E-4C31-9E7E-274175A61ACA}"/>
    <dgm:cxn modelId="{E91266F1-A711-446D-A120-E70D11BC9619}" type="presOf" srcId="{FFDC7DDD-FA5A-46B2-BE59-F7FBD3007D36}" destId="{4B7810AB-895B-491B-9421-53F6987919DC}" srcOrd="0" destOrd="0" presId="urn:microsoft.com/office/officeart/2005/8/layout/vList5"/>
    <dgm:cxn modelId="{C9A93BF2-DCEC-413E-9C27-7A99AD714681}" srcId="{6E03E56C-E581-4A8B-9258-18A5B7F7F08B}" destId="{504DE74E-C3D4-4155-999A-2B5313003C40}" srcOrd="3" destOrd="0" parTransId="{F660DFFA-1279-4B73-9DAB-FFD5AF1AD2DF}" sibTransId="{BDB9727F-4306-4CE9-958B-BC415FAD8A13}"/>
    <dgm:cxn modelId="{2853B9F2-9563-4127-AA0C-3542992FDE1F}" type="presOf" srcId="{C0C1B908-7C23-48EE-AF60-4AA943F00D55}" destId="{4E2DC8FE-F5D7-44C6-BC61-816EFF409740}" srcOrd="0" destOrd="0" presId="urn:microsoft.com/office/officeart/2005/8/layout/vList5"/>
    <dgm:cxn modelId="{46D08EFD-90B0-4178-AF90-DE001E9DFE6B}" type="presParOf" srcId="{12BA73C5-04B3-4B22-9505-525CC0ABA253}" destId="{DBD2012F-8003-47DD-986B-CFDD8E43A006}" srcOrd="0" destOrd="0" presId="urn:microsoft.com/office/officeart/2005/8/layout/vList5"/>
    <dgm:cxn modelId="{6B5B3D5C-C41C-471C-B4A6-AB68F1043DB7}" type="presParOf" srcId="{DBD2012F-8003-47DD-986B-CFDD8E43A006}" destId="{4B7810AB-895B-491B-9421-53F6987919DC}" srcOrd="0" destOrd="0" presId="urn:microsoft.com/office/officeart/2005/8/layout/vList5"/>
    <dgm:cxn modelId="{C12F17AA-7CE6-4FA6-B5CB-18ACE747F563}" type="presParOf" srcId="{DBD2012F-8003-47DD-986B-CFDD8E43A006}" destId="{C683BC06-3857-43DE-ABB6-04AEC15BFA29}" srcOrd="1" destOrd="0" presId="urn:microsoft.com/office/officeart/2005/8/layout/vList5"/>
    <dgm:cxn modelId="{895ED29E-0898-4033-9A6E-44E75651883D}" type="presParOf" srcId="{12BA73C5-04B3-4B22-9505-525CC0ABA253}" destId="{3FBCB615-A790-484B-80FB-3037D1C18B96}" srcOrd="1" destOrd="0" presId="urn:microsoft.com/office/officeart/2005/8/layout/vList5"/>
    <dgm:cxn modelId="{B637307C-89F3-4F80-995A-9D889D00E9D3}" type="presParOf" srcId="{12BA73C5-04B3-4B22-9505-525CC0ABA253}" destId="{78BCD7B3-4C23-4EE4-B49B-9FD8236ECF9D}" srcOrd="2" destOrd="0" presId="urn:microsoft.com/office/officeart/2005/8/layout/vList5"/>
    <dgm:cxn modelId="{C43D9644-54FF-439B-A46D-C484292EAE69}" type="presParOf" srcId="{78BCD7B3-4C23-4EE4-B49B-9FD8236ECF9D}" destId="{D5A3BF15-8803-410E-A193-E5D19B5C3A85}" srcOrd="0" destOrd="0" presId="urn:microsoft.com/office/officeart/2005/8/layout/vList5"/>
    <dgm:cxn modelId="{BC7A854F-CCE7-4F4F-B509-4B7793D326C8}" type="presParOf" srcId="{78BCD7B3-4C23-4EE4-B49B-9FD8236ECF9D}" destId="{62E92DB3-ACD8-40F8-A3E0-57B15875DD37}" srcOrd="1" destOrd="0" presId="urn:microsoft.com/office/officeart/2005/8/layout/vList5"/>
    <dgm:cxn modelId="{D761B5BA-27EE-46CC-BFF7-8EF38E683526}" type="presParOf" srcId="{12BA73C5-04B3-4B22-9505-525CC0ABA253}" destId="{3688E9B3-30C1-487E-BD96-E1872E5FFC3A}" srcOrd="3" destOrd="0" presId="urn:microsoft.com/office/officeart/2005/8/layout/vList5"/>
    <dgm:cxn modelId="{58312AA7-32C9-41EC-B4DF-FD18DF3F4FC0}" type="presParOf" srcId="{12BA73C5-04B3-4B22-9505-525CC0ABA253}" destId="{08036C9C-362A-4953-88DC-95C2E758F881}" srcOrd="4" destOrd="0" presId="urn:microsoft.com/office/officeart/2005/8/layout/vList5"/>
    <dgm:cxn modelId="{F1D7C598-CFA3-42B4-8447-144BFA5A485E}" type="presParOf" srcId="{08036C9C-362A-4953-88DC-95C2E758F881}" destId="{87882D44-1A4B-4044-92D4-72A161B110FF}" srcOrd="0" destOrd="0" presId="urn:microsoft.com/office/officeart/2005/8/layout/vList5"/>
    <dgm:cxn modelId="{51896F4C-4AE7-458E-8F2B-82341B21FCBC}" type="presParOf" srcId="{08036C9C-362A-4953-88DC-95C2E758F881}" destId="{9E841F31-6DBC-499A-8EE4-F5A48641C91D}" srcOrd="1" destOrd="0" presId="urn:microsoft.com/office/officeart/2005/8/layout/vList5"/>
    <dgm:cxn modelId="{30AD062C-321B-4557-88C3-C33227F38C17}" type="presParOf" srcId="{12BA73C5-04B3-4B22-9505-525CC0ABA253}" destId="{7AFD2E66-B6D0-4E69-A02A-F2592AEE7704}" srcOrd="5" destOrd="0" presId="urn:microsoft.com/office/officeart/2005/8/layout/vList5"/>
    <dgm:cxn modelId="{CF82130F-DD0F-4C08-8B07-B1F8F4EA7628}" type="presParOf" srcId="{12BA73C5-04B3-4B22-9505-525CC0ABA253}" destId="{8270738D-F256-4738-8073-D9EEB8E09BAF}" srcOrd="6" destOrd="0" presId="urn:microsoft.com/office/officeart/2005/8/layout/vList5"/>
    <dgm:cxn modelId="{002E1767-95B4-48A9-B4BF-EA3D8CC5DB56}" type="presParOf" srcId="{8270738D-F256-4738-8073-D9EEB8E09BAF}" destId="{84C15081-2FA4-45D2-9978-FBD8A987F3F2}" srcOrd="0" destOrd="0" presId="urn:microsoft.com/office/officeart/2005/8/layout/vList5"/>
    <dgm:cxn modelId="{9EFE88E5-7D4A-4468-BCCB-861B1D5CAB9B}" type="presParOf" srcId="{8270738D-F256-4738-8073-D9EEB8E09BAF}" destId="{4E2DC8FE-F5D7-44C6-BC61-816EFF40974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D08D42E-F170-4B77-9005-4C3AB8D024EE}" type="doc">
      <dgm:prSet loTypeId="urn:microsoft.com/office/officeart/2005/8/layout/hierarchy4" loCatId="list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cs-CZ"/>
        </a:p>
      </dgm:t>
    </dgm:pt>
    <dgm:pt modelId="{079BF447-A338-4241-857D-16D223D22120}">
      <dgm:prSet phldrT="[Text]"/>
      <dgm:spPr/>
      <dgm:t>
        <a:bodyPr/>
        <a:lstStyle/>
        <a:p>
          <a:r>
            <a:rPr lang="cs-CZ" b="1" dirty="0">
              <a:solidFill>
                <a:schemeClr val="bg1"/>
              </a:solidFill>
            </a:rPr>
            <a:t>Územní odbor IROP pro Karlovarský kraj</a:t>
          </a:r>
        </a:p>
        <a:p>
          <a:r>
            <a:rPr lang="cs-CZ" b="1" dirty="0">
              <a:solidFill>
                <a:schemeClr val="bg1"/>
              </a:solidFill>
            </a:rPr>
            <a:t>Ing. Marie Míšková, ředitelka odboru</a:t>
          </a:r>
        </a:p>
        <a:p>
          <a:r>
            <a:rPr lang="cs-CZ" dirty="0">
              <a:solidFill>
                <a:schemeClr val="bg1"/>
              </a:solidFill>
            </a:rPr>
            <a:t>E-mail: marie.miskova</a:t>
          </a:r>
          <a:r>
            <a:rPr lang="cs-CZ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@</a:t>
          </a:r>
          <a:r>
            <a:rPr lang="cs-CZ" dirty="0">
              <a:solidFill>
                <a:schemeClr val="bg1"/>
              </a:solidFill>
            </a:rPr>
            <a:t>crr.cz</a:t>
          </a:r>
          <a:endParaRPr lang="cs-CZ" baseline="0" dirty="0">
            <a:solidFill>
              <a:schemeClr val="bg1"/>
            </a:solidFill>
          </a:endParaRPr>
        </a:p>
        <a:p>
          <a:r>
            <a:rPr lang="cs-CZ" dirty="0">
              <a:solidFill>
                <a:schemeClr val="bg1"/>
              </a:solidFill>
            </a:rPr>
            <a:t>Mobil: 731 604 698</a:t>
          </a:r>
        </a:p>
        <a:p>
          <a:r>
            <a:rPr lang="cs-CZ" dirty="0">
              <a:solidFill>
                <a:schemeClr val="bg1"/>
              </a:solidFill>
            </a:rPr>
            <a:t>Telefon: 354 770 238</a:t>
          </a:r>
        </a:p>
      </dgm:t>
    </dgm:pt>
    <dgm:pt modelId="{B64C378D-2E70-4D65-81D7-E0D03AC1D6C1}" type="parTrans" cxnId="{1EB41155-EA91-49D9-AB73-E1F13B2C1E93}">
      <dgm:prSet/>
      <dgm:spPr/>
      <dgm:t>
        <a:bodyPr/>
        <a:lstStyle/>
        <a:p>
          <a:endParaRPr lang="cs-CZ"/>
        </a:p>
      </dgm:t>
    </dgm:pt>
    <dgm:pt modelId="{070BC8CB-9DBC-4D56-80AC-4871596E0684}" type="sibTrans" cxnId="{1EB41155-EA91-49D9-AB73-E1F13B2C1E93}">
      <dgm:prSet/>
      <dgm:spPr/>
      <dgm:t>
        <a:bodyPr/>
        <a:lstStyle/>
        <a:p>
          <a:endParaRPr lang="cs-CZ"/>
        </a:p>
      </dgm:t>
    </dgm:pt>
    <dgm:pt modelId="{A67D603C-7116-488E-B84F-93A07D78F66F}">
      <dgm:prSet phldrT="[Text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cs-CZ" b="1" dirty="0"/>
            <a:t>Vedoucí oddělení hodnocení</a:t>
          </a:r>
        </a:p>
        <a:p>
          <a:r>
            <a:rPr lang="cs-CZ" b="1" dirty="0"/>
            <a:t> a kontroly</a:t>
          </a:r>
        </a:p>
        <a:p>
          <a:r>
            <a:rPr lang="cs-CZ" b="1" dirty="0"/>
            <a:t>Ing. Lenka Kyrianová</a:t>
          </a:r>
        </a:p>
        <a:p>
          <a:r>
            <a:rPr lang="cs-CZ" dirty="0"/>
            <a:t>E-mail: </a:t>
          </a:r>
          <a:r>
            <a:rPr lang="cs-CZ" dirty="0">
              <a:hlinkClick xmlns:r="http://schemas.openxmlformats.org/officeDocument/2006/relationships" r:id="rId1"/>
            </a:rPr>
            <a:t>lenka.kyrianova@crr.cz</a:t>
          </a:r>
          <a:endParaRPr lang="cs-CZ" dirty="0"/>
        </a:p>
        <a:p>
          <a:r>
            <a:rPr lang="cs-CZ" dirty="0"/>
            <a:t>Mobil: 731 </a:t>
          </a:r>
          <a:r>
            <a:rPr lang="cs-CZ"/>
            <a:t>644 330</a:t>
          </a:r>
          <a:endParaRPr lang="cs-CZ" dirty="0"/>
        </a:p>
        <a:p>
          <a:r>
            <a:rPr lang="cs-CZ" dirty="0"/>
            <a:t>Telefon: 354 770 228</a:t>
          </a:r>
        </a:p>
      </dgm:t>
    </dgm:pt>
    <dgm:pt modelId="{91211F88-806F-4D3A-A57C-BD8A2EE4C229}" type="parTrans" cxnId="{D0328F05-09AB-4649-A91E-84939B3F2EA2}">
      <dgm:prSet/>
      <dgm:spPr/>
      <dgm:t>
        <a:bodyPr/>
        <a:lstStyle/>
        <a:p>
          <a:endParaRPr lang="cs-CZ"/>
        </a:p>
      </dgm:t>
    </dgm:pt>
    <dgm:pt modelId="{09F5F104-80F5-4B06-9E04-F3B2852DBE5D}" type="sibTrans" cxnId="{D0328F05-09AB-4649-A91E-84939B3F2EA2}">
      <dgm:prSet/>
      <dgm:spPr/>
      <dgm:t>
        <a:bodyPr/>
        <a:lstStyle/>
        <a:p>
          <a:endParaRPr lang="cs-CZ"/>
        </a:p>
      </dgm:t>
    </dgm:pt>
    <dgm:pt modelId="{C5553600-1CAE-4955-BB6C-A584CC4EBCA0}">
      <dgm:prSet phldrT="[Text]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cs-CZ" b="1" dirty="0"/>
            <a:t>Vedoucí oddělení realizace</a:t>
          </a:r>
        </a:p>
        <a:p>
          <a:r>
            <a:rPr lang="cs-CZ" b="1" dirty="0"/>
            <a:t>Ing. Jarmila Musilová</a:t>
          </a:r>
        </a:p>
        <a:p>
          <a:r>
            <a:rPr lang="cs-CZ" dirty="0"/>
            <a:t>E-mail: </a:t>
          </a:r>
          <a:r>
            <a:rPr lang="cs-CZ" dirty="0">
              <a:hlinkClick xmlns:r="http://schemas.openxmlformats.org/officeDocument/2006/relationships" r:id="rId2"/>
            </a:rPr>
            <a:t>jarmila.musilova@crr.cz</a:t>
          </a:r>
          <a:endParaRPr lang="cs-CZ" dirty="0"/>
        </a:p>
        <a:p>
          <a:r>
            <a:rPr lang="cs-CZ" dirty="0"/>
            <a:t>Mobil: 731 648 659</a:t>
          </a:r>
        </a:p>
        <a:p>
          <a:r>
            <a:rPr lang="cs-CZ" dirty="0"/>
            <a:t>Telefon: 354 770 227</a:t>
          </a:r>
        </a:p>
      </dgm:t>
    </dgm:pt>
    <dgm:pt modelId="{03E7EDA8-7044-4B65-9E44-60837D6301F5}" type="parTrans" cxnId="{8B7111D2-8A9D-4DED-BA7B-0F1A716C6669}">
      <dgm:prSet/>
      <dgm:spPr/>
      <dgm:t>
        <a:bodyPr/>
        <a:lstStyle/>
        <a:p>
          <a:endParaRPr lang="cs-CZ"/>
        </a:p>
      </dgm:t>
    </dgm:pt>
    <dgm:pt modelId="{CD124AA5-535E-4490-A5A0-C040C89F5644}" type="sibTrans" cxnId="{8B7111D2-8A9D-4DED-BA7B-0F1A716C6669}">
      <dgm:prSet/>
      <dgm:spPr/>
      <dgm:t>
        <a:bodyPr/>
        <a:lstStyle/>
        <a:p>
          <a:endParaRPr lang="cs-CZ"/>
        </a:p>
      </dgm:t>
    </dgm:pt>
    <dgm:pt modelId="{87A7386A-190A-4D26-B25C-46CD9BA470DF}" type="pres">
      <dgm:prSet presAssocID="{0D08D42E-F170-4B77-9005-4C3AB8D024EE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61704714-36F9-4918-8F57-D2FB7E94F364}" type="pres">
      <dgm:prSet presAssocID="{079BF447-A338-4241-857D-16D223D22120}" presName="vertOne" presStyleCnt="0"/>
      <dgm:spPr/>
    </dgm:pt>
    <dgm:pt modelId="{611BFC66-9319-465C-9581-BCBD01444E58}" type="pres">
      <dgm:prSet presAssocID="{079BF447-A338-4241-857D-16D223D22120}" presName="txOne" presStyleLbl="node0" presStyleIdx="0" presStyleCnt="1" custLinFactNeighborX="-3026" custLinFactNeighborY="-17346">
        <dgm:presLayoutVars>
          <dgm:chPref val="3"/>
        </dgm:presLayoutVars>
      </dgm:prSet>
      <dgm:spPr/>
    </dgm:pt>
    <dgm:pt modelId="{489C6CB3-361D-4B08-8615-DF4F81400A93}" type="pres">
      <dgm:prSet presAssocID="{079BF447-A338-4241-857D-16D223D22120}" presName="parTransOne" presStyleCnt="0"/>
      <dgm:spPr/>
    </dgm:pt>
    <dgm:pt modelId="{D7126070-93FD-4FDB-92F7-894099073440}" type="pres">
      <dgm:prSet presAssocID="{079BF447-A338-4241-857D-16D223D22120}" presName="horzOne" presStyleCnt="0"/>
      <dgm:spPr/>
    </dgm:pt>
    <dgm:pt modelId="{C2421CE2-261F-414D-95FD-409ACD76F6C2}" type="pres">
      <dgm:prSet presAssocID="{A67D603C-7116-488E-B84F-93A07D78F66F}" presName="vertTwo" presStyleCnt="0"/>
      <dgm:spPr/>
    </dgm:pt>
    <dgm:pt modelId="{012C52F3-22EA-4C63-9D11-BA4EB08F93EE}" type="pres">
      <dgm:prSet presAssocID="{A67D603C-7116-488E-B84F-93A07D78F66F}" presName="txTwo" presStyleLbl="node2" presStyleIdx="0" presStyleCnt="2">
        <dgm:presLayoutVars>
          <dgm:chPref val="3"/>
        </dgm:presLayoutVars>
      </dgm:prSet>
      <dgm:spPr/>
    </dgm:pt>
    <dgm:pt modelId="{3F73DBDB-3206-49A1-BCE7-8C5FAEE085B4}" type="pres">
      <dgm:prSet presAssocID="{A67D603C-7116-488E-B84F-93A07D78F66F}" presName="horzTwo" presStyleCnt="0"/>
      <dgm:spPr/>
    </dgm:pt>
    <dgm:pt modelId="{DBD5F274-E5CC-4A3C-96EE-0E6BBBF9E9DF}" type="pres">
      <dgm:prSet presAssocID="{09F5F104-80F5-4B06-9E04-F3B2852DBE5D}" presName="sibSpaceTwo" presStyleCnt="0"/>
      <dgm:spPr/>
    </dgm:pt>
    <dgm:pt modelId="{A12774BD-2402-4998-9DE1-FF7918C52F8F}" type="pres">
      <dgm:prSet presAssocID="{C5553600-1CAE-4955-BB6C-A584CC4EBCA0}" presName="vertTwo" presStyleCnt="0"/>
      <dgm:spPr/>
    </dgm:pt>
    <dgm:pt modelId="{BFE87D24-6D61-4097-A3F3-47C46C775F81}" type="pres">
      <dgm:prSet presAssocID="{C5553600-1CAE-4955-BB6C-A584CC4EBCA0}" presName="txTwo" presStyleLbl="node2" presStyleIdx="1" presStyleCnt="2">
        <dgm:presLayoutVars>
          <dgm:chPref val="3"/>
        </dgm:presLayoutVars>
      </dgm:prSet>
      <dgm:spPr/>
    </dgm:pt>
    <dgm:pt modelId="{268D8E56-10D7-435E-B016-678B3EFAAA67}" type="pres">
      <dgm:prSet presAssocID="{C5553600-1CAE-4955-BB6C-A584CC4EBCA0}" presName="horzTwo" presStyleCnt="0"/>
      <dgm:spPr/>
    </dgm:pt>
  </dgm:ptLst>
  <dgm:cxnLst>
    <dgm:cxn modelId="{D0328F05-09AB-4649-A91E-84939B3F2EA2}" srcId="{079BF447-A338-4241-857D-16D223D22120}" destId="{A67D603C-7116-488E-B84F-93A07D78F66F}" srcOrd="0" destOrd="0" parTransId="{91211F88-806F-4D3A-A57C-BD8A2EE4C229}" sibTransId="{09F5F104-80F5-4B06-9E04-F3B2852DBE5D}"/>
    <dgm:cxn modelId="{BAF59C37-38C1-4067-B9BC-5FD70078346C}" type="presOf" srcId="{0D08D42E-F170-4B77-9005-4C3AB8D024EE}" destId="{87A7386A-190A-4D26-B25C-46CD9BA470DF}" srcOrd="0" destOrd="0" presId="urn:microsoft.com/office/officeart/2005/8/layout/hierarchy4"/>
    <dgm:cxn modelId="{1EB41155-EA91-49D9-AB73-E1F13B2C1E93}" srcId="{0D08D42E-F170-4B77-9005-4C3AB8D024EE}" destId="{079BF447-A338-4241-857D-16D223D22120}" srcOrd="0" destOrd="0" parTransId="{B64C378D-2E70-4D65-81D7-E0D03AC1D6C1}" sibTransId="{070BC8CB-9DBC-4D56-80AC-4871596E0684}"/>
    <dgm:cxn modelId="{565F15A7-A9AC-45BD-8FAC-7F9A49913C81}" type="presOf" srcId="{079BF447-A338-4241-857D-16D223D22120}" destId="{611BFC66-9319-465C-9581-BCBD01444E58}" srcOrd="0" destOrd="0" presId="urn:microsoft.com/office/officeart/2005/8/layout/hierarchy4"/>
    <dgm:cxn modelId="{0D73C4C0-9C07-4A35-B1E3-2F63E5606E63}" type="presOf" srcId="{C5553600-1CAE-4955-BB6C-A584CC4EBCA0}" destId="{BFE87D24-6D61-4097-A3F3-47C46C775F81}" srcOrd="0" destOrd="0" presId="urn:microsoft.com/office/officeart/2005/8/layout/hierarchy4"/>
    <dgm:cxn modelId="{8B7111D2-8A9D-4DED-BA7B-0F1A716C6669}" srcId="{079BF447-A338-4241-857D-16D223D22120}" destId="{C5553600-1CAE-4955-BB6C-A584CC4EBCA0}" srcOrd="1" destOrd="0" parTransId="{03E7EDA8-7044-4B65-9E44-60837D6301F5}" sibTransId="{CD124AA5-535E-4490-A5A0-C040C89F5644}"/>
    <dgm:cxn modelId="{75AF91F0-2E39-4922-ABB9-B990EDB7DB30}" type="presOf" srcId="{A67D603C-7116-488E-B84F-93A07D78F66F}" destId="{012C52F3-22EA-4C63-9D11-BA4EB08F93EE}" srcOrd="0" destOrd="0" presId="urn:microsoft.com/office/officeart/2005/8/layout/hierarchy4"/>
    <dgm:cxn modelId="{A587A1A1-FAE8-48F9-A4FD-0C9169B2277B}" type="presParOf" srcId="{87A7386A-190A-4D26-B25C-46CD9BA470DF}" destId="{61704714-36F9-4918-8F57-D2FB7E94F364}" srcOrd="0" destOrd="0" presId="urn:microsoft.com/office/officeart/2005/8/layout/hierarchy4"/>
    <dgm:cxn modelId="{9FF3AB23-8C07-4570-A376-90F5DFE80838}" type="presParOf" srcId="{61704714-36F9-4918-8F57-D2FB7E94F364}" destId="{611BFC66-9319-465C-9581-BCBD01444E58}" srcOrd="0" destOrd="0" presId="urn:microsoft.com/office/officeart/2005/8/layout/hierarchy4"/>
    <dgm:cxn modelId="{69C6D873-66AC-4097-931A-8DDD113EB6E6}" type="presParOf" srcId="{61704714-36F9-4918-8F57-D2FB7E94F364}" destId="{489C6CB3-361D-4B08-8615-DF4F81400A93}" srcOrd="1" destOrd="0" presId="urn:microsoft.com/office/officeart/2005/8/layout/hierarchy4"/>
    <dgm:cxn modelId="{6071138E-4CB5-4034-9F0C-A17126524093}" type="presParOf" srcId="{61704714-36F9-4918-8F57-D2FB7E94F364}" destId="{D7126070-93FD-4FDB-92F7-894099073440}" srcOrd="2" destOrd="0" presId="urn:microsoft.com/office/officeart/2005/8/layout/hierarchy4"/>
    <dgm:cxn modelId="{6449E751-F086-4132-91A0-3110496A900E}" type="presParOf" srcId="{D7126070-93FD-4FDB-92F7-894099073440}" destId="{C2421CE2-261F-414D-95FD-409ACD76F6C2}" srcOrd="0" destOrd="0" presId="urn:microsoft.com/office/officeart/2005/8/layout/hierarchy4"/>
    <dgm:cxn modelId="{8660797E-B90C-4675-8E80-3DF5B0C986F8}" type="presParOf" srcId="{C2421CE2-261F-414D-95FD-409ACD76F6C2}" destId="{012C52F3-22EA-4C63-9D11-BA4EB08F93EE}" srcOrd="0" destOrd="0" presId="urn:microsoft.com/office/officeart/2005/8/layout/hierarchy4"/>
    <dgm:cxn modelId="{8CCEA2F9-79EE-4587-99C9-544E2569AC2F}" type="presParOf" srcId="{C2421CE2-261F-414D-95FD-409ACD76F6C2}" destId="{3F73DBDB-3206-49A1-BCE7-8C5FAEE085B4}" srcOrd="1" destOrd="0" presId="urn:microsoft.com/office/officeart/2005/8/layout/hierarchy4"/>
    <dgm:cxn modelId="{6B228E20-F689-41A0-9D13-FA538781D40B}" type="presParOf" srcId="{D7126070-93FD-4FDB-92F7-894099073440}" destId="{DBD5F274-E5CC-4A3C-96EE-0E6BBBF9E9DF}" srcOrd="1" destOrd="0" presId="urn:microsoft.com/office/officeart/2005/8/layout/hierarchy4"/>
    <dgm:cxn modelId="{7989EE0F-67E7-4515-B552-F4F3D04CBC23}" type="presParOf" srcId="{D7126070-93FD-4FDB-92F7-894099073440}" destId="{A12774BD-2402-4998-9DE1-FF7918C52F8F}" srcOrd="2" destOrd="0" presId="urn:microsoft.com/office/officeart/2005/8/layout/hierarchy4"/>
    <dgm:cxn modelId="{0CD59ED9-1F62-4C37-AB21-F281ED559345}" type="presParOf" srcId="{A12774BD-2402-4998-9DE1-FF7918C52F8F}" destId="{BFE87D24-6D61-4097-A3F3-47C46C775F81}" srcOrd="0" destOrd="0" presId="urn:microsoft.com/office/officeart/2005/8/layout/hierarchy4"/>
    <dgm:cxn modelId="{5A8C15E2-F4EA-4EDE-A11D-8F948916957E}" type="presParOf" srcId="{A12774BD-2402-4998-9DE1-FF7918C52F8F}" destId="{268D8E56-10D7-435E-B016-678B3EFAAA67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DE55C93-B920-4644-B938-9A8BA2E5887A}" type="doc">
      <dgm:prSet loTypeId="urn:microsoft.com/office/officeart/2005/8/layout/vList2" loCatId="list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545B83C4-07EC-4E1A-85C8-1FFD2A87AB3B}">
      <dgm:prSet phldrT="[Text]" custT="1"/>
      <dgm:spPr/>
      <dgm:t>
        <a:bodyPr/>
        <a:lstStyle/>
        <a:p>
          <a:r>
            <a:rPr lang="cs-CZ" sz="1600" b="1" dirty="0"/>
            <a:t>SC 1.2 aktivita Terminály a parkovací systémy</a:t>
          </a:r>
          <a:endParaRPr lang="cs-CZ" sz="1600" dirty="0"/>
        </a:p>
      </dgm:t>
    </dgm:pt>
    <dgm:pt modelId="{63DF6540-C6A2-445A-A8DF-039DF2146976}" type="parTrans" cxnId="{B06E6430-82B0-4773-8B84-A31F17B96A5E}">
      <dgm:prSet/>
      <dgm:spPr/>
      <dgm:t>
        <a:bodyPr/>
        <a:lstStyle/>
        <a:p>
          <a:endParaRPr lang="cs-CZ"/>
        </a:p>
      </dgm:t>
    </dgm:pt>
    <dgm:pt modelId="{314AE81C-2203-43DF-8F30-F356866BCE77}" type="sibTrans" cxnId="{B06E6430-82B0-4773-8B84-A31F17B96A5E}">
      <dgm:prSet/>
      <dgm:spPr/>
      <dgm:t>
        <a:bodyPr/>
        <a:lstStyle/>
        <a:p>
          <a:endParaRPr lang="cs-CZ"/>
        </a:p>
      </dgm:t>
    </dgm:pt>
    <dgm:pt modelId="{3CBDCC7B-663C-4B70-B519-898406EC17E4}">
      <dgm:prSet phldrT="[Text]" custT="1"/>
      <dgm:spPr/>
      <dgm:t>
        <a:bodyPr/>
        <a:lstStyle/>
        <a:p>
          <a:pPr>
            <a:buFontTx/>
            <a:buChar char="-"/>
          </a:pPr>
          <a:r>
            <a:rPr lang="cs-CZ" sz="19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zajištění hodnocení i realizace projektů pro Jihočeský, Plzeňský, Ústecký, Karlovarský a Středočeský kraj</a:t>
          </a:r>
        </a:p>
      </dgm:t>
    </dgm:pt>
    <dgm:pt modelId="{729C6514-83C3-4210-960C-531B06E80632}" type="parTrans" cxnId="{C003DF24-74B9-4BA5-9316-60C5D89969D7}">
      <dgm:prSet/>
      <dgm:spPr/>
      <dgm:t>
        <a:bodyPr/>
        <a:lstStyle/>
        <a:p>
          <a:endParaRPr lang="cs-CZ"/>
        </a:p>
      </dgm:t>
    </dgm:pt>
    <dgm:pt modelId="{1091D6C2-204D-4D9F-A215-355A6C137AEF}" type="sibTrans" cxnId="{C003DF24-74B9-4BA5-9316-60C5D89969D7}">
      <dgm:prSet/>
      <dgm:spPr/>
      <dgm:t>
        <a:bodyPr/>
        <a:lstStyle/>
        <a:p>
          <a:endParaRPr lang="cs-CZ"/>
        </a:p>
      </dgm:t>
    </dgm:pt>
    <dgm:pt modelId="{FDAF7081-48B0-4AB7-95DE-CB10025912E2}">
      <dgm:prSet phldrT="[Text]" custT="1"/>
      <dgm:spPr/>
      <dgm:t>
        <a:bodyPr/>
        <a:lstStyle/>
        <a:p>
          <a:r>
            <a:rPr lang="cs-CZ" sz="1600" b="1" dirty="0"/>
            <a:t>SC 2.1 aktivita Deinstitucionalizace sociálních služeb</a:t>
          </a:r>
        </a:p>
      </dgm:t>
    </dgm:pt>
    <dgm:pt modelId="{C7FD899C-C2D9-41C4-B720-8B6403FBFB54}" type="parTrans" cxnId="{3DCDACD5-D77F-491A-81D3-861D972B9ABF}">
      <dgm:prSet/>
      <dgm:spPr/>
      <dgm:t>
        <a:bodyPr/>
        <a:lstStyle/>
        <a:p>
          <a:endParaRPr lang="cs-CZ"/>
        </a:p>
      </dgm:t>
    </dgm:pt>
    <dgm:pt modelId="{ED244A5D-C3F2-44E0-8895-65173203359A}" type="sibTrans" cxnId="{3DCDACD5-D77F-491A-81D3-861D972B9ABF}">
      <dgm:prSet/>
      <dgm:spPr/>
      <dgm:t>
        <a:bodyPr/>
        <a:lstStyle/>
        <a:p>
          <a:endParaRPr lang="cs-CZ"/>
        </a:p>
      </dgm:t>
    </dgm:pt>
    <dgm:pt modelId="{30085C4D-B15C-42F7-9538-090E2F5C0F46}">
      <dgm:prSet phldrT="[Text]" custT="1"/>
      <dgm:spPr/>
      <dgm:t>
        <a:bodyPr/>
        <a:lstStyle/>
        <a:p>
          <a:pPr>
            <a:buFontTx/>
            <a:buNone/>
          </a:pPr>
          <a:endParaRPr lang="cs-CZ" sz="1900" b="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/>
            <a:ea typeface="+mn-ea"/>
            <a:cs typeface="+mn-cs"/>
          </a:endParaRPr>
        </a:p>
      </dgm:t>
    </dgm:pt>
    <dgm:pt modelId="{7AE414E0-76D9-42A7-ACF0-55868DE983A8}" type="parTrans" cxnId="{6748E604-FCA1-4264-994E-EC8A6FA0A22B}">
      <dgm:prSet/>
      <dgm:spPr/>
      <dgm:t>
        <a:bodyPr/>
        <a:lstStyle/>
        <a:p>
          <a:endParaRPr lang="cs-CZ"/>
        </a:p>
      </dgm:t>
    </dgm:pt>
    <dgm:pt modelId="{5F69F62D-611A-4D8E-B8D8-E7E32470440A}" type="sibTrans" cxnId="{6748E604-FCA1-4264-994E-EC8A6FA0A22B}">
      <dgm:prSet/>
      <dgm:spPr/>
      <dgm:t>
        <a:bodyPr/>
        <a:lstStyle/>
        <a:p>
          <a:endParaRPr lang="cs-CZ"/>
        </a:p>
      </dgm:t>
    </dgm:pt>
    <dgm:pt modelId="{01A75B53-6570-4F01-ACBB-1461F59F9335}">
      <dgm:prSet phldrT="[Text]"/>
      <dgm:spPr/>
      <dgm:t>
        <a:bodyPr/>
        <a:lstStyle/>
        <a:p>
          <a:pPr>
            <a:buFontTx/>
            <a:buChar char="-"/>
          </a:pPr>
          <a:endParaRPr lang="cs-CZ" sz="1600" kern="1200" dirty="0"/>
        </a:p>
      </dgm:t>
    </dgm:pt>
    <dgm:pt modelId="{79102744-D07F-4245-9196-B44B8303D6B5}" type="parTrans" cxnId="{F32B9B72-9607-4106-91B0-470189442CD7}">
      <dgm:prSet/>
      <dgm:spPr/>
      <dgm:t>
        <a:bodyPr/>
        <a:lstStyle/>
        <a:p>
          <a:endParaRPr lang="cs-CZ"/>
        </a:p>
      </dgm:t>
    </dgm:pt>
    <dgm:pt modelId="{82C13B18-6529-4006-8825-FA539163AEE0}" type="sibTrans" cxnId="{F32B9B72-9607-4106-91B0-470189442CD7}">
      <dgm:prSet/>
      <dgm:spPr/>
      <dgm:t>
        <a:bodyPr/>
        <a:lstStyle/>
        <a:p>
          <a:endParaRPr lang="cs-CZ"/>
        </a:p>
      </dgm:t>
    </dgm:pt>
    <dgm:pt modelId="{5D954D11-1235-4AEB-916D-9087F0084F38}">
      <dgm:prSet phldrT="[Text]" custT="1"/>
      <dgm:spPr/>
      <dgm:t>
        <a:bodyPr/>
        <a:lstStyle/>
        <a:p>
          <a:pPr>
            <a:buFontTx/>
            <a:buNone/>
          </a:pPr>
          <a:r>
            <a:rPr lang="cs-CZ" sz="19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- zajištění hodnocení i realizace projektů pro celou</a:t>
          </a:r>
        </a:p>
      </dgm:t>
    </dgm:pt>
    <dgm:pt modelId="{D8A77D2D-D9A1-4712-8060-FD8FF645B05F}" type="parTrans" cxnId="{9D8E24EA-801C-48B3-BE95-043DCFA265DA}">
      <dgm:prSet/>
      <dgm:spPr/>
      <dgm:t>
        <a:bodyPr/>
        <a:lstStyle/>
        <a:p>
          <a:endParaRPr lang="cs-CZ"/>
        </a:p>
      </dgm:t>
    </dgm:pt>
    <dgm:pt modelId="{D097E958-5260-4E10-A33F-923535F2BBBD}" type="sibTrans" cxnId="{9D8E24EA-801C-48B3-BE95-043DCFA265DA}">
      <dgm:prSet/>
      <dgm:spPr/>
      <dgm:t>
        <a:bodyPr/>
        <a:lstStyle/>
        <a:p>
          <a:endParaRPr lang="cs-CZ"/>
        </a:p>
      </dgm:t>
    </dgm:pt>
    <dgm:pt modelId="{A782DF1C-896F-481C-8CBB-F2FEE7ACEB6A}">
      <dgm:prSet phldrT="[Text]" custT="1"/>
      <dgm:spPr/>
      <dgm:t>
        <a:bodyPr/>
        <a:lstStyle/>
        <a:p>
          <a:pPr>
            <a:buFontTx/>
            <a:buNone/>
          </a:pPr>
          <a:endParaRPr lang="cs-CZ" sz="1900" b="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/>
            <a:ea typeface="+mn-ea"/>
            <a:cs typeface="+mn-cs"/>
          </a:endParaRPr>
        </a:p>
      </dgm:t>
    </dgm:pt>
    <dgm:pt modelId="{71D185F1-9D61-432C-807F-ADFE62CDC41F}" type="parTrans" cxnId="{2EE9F95B-EA47-4E83-BCE3-0CF18ABED28F}">
      <dgm:prSet/>
      <dgm:spPr/>
      <dgm:t>
        <a:bodyPr/>
        <a:lstStyle/>
        <a:p>
          <a:endParaRPr lang="cs-CZ"/>
        </a:p>
      </dgm:t>
    </dgm:pt>
    <dgm:pt modelId="{99AE993D-9E4D-427B-A56A-9F910DEF58EA}" type="sibTrans" cxnId="{2EE9F95B-EA47-4E83-BCE3-0CF18ABED28F}">
      <dgm:prSet/>
      <dgm:spPr/>
      <dgm:t>
        <a:bodyPr/>
        <a:lstStyle/>
        <a:p>
          <a:endParaRPr lang="cs-CZ"/>
        </a:p>
      </dgm:t>
    </dgm:pt>
    <dgm:pt modelId="{DBE2B8B4-C840-4DFC-B336-26EE29D0D97E}">
      <dgm:prSet phldrT="[Text]" custT="1"/>
      <dgm:spPr/>
      <dgm:t>
        <a:bodyPr/>
        <a:lstStyle/>
        <a:p>
          <a:pPr>
            <a:buFontTx/>
            <a:buNone/>
          </a:pPr>
          <a:endParaRPr lang="cs-CZ" sz="1900" b="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/>
            <a:ea typeface="+mn-ea"/>
            <a:cs typeface="+mn-cs"/>
          </a:endParaRPr>
        </a:p>
      </dgm:t>
    </dgm:pt>
    <dgm:pt modelId="{0062F78B-230A-4E8B-B4B6-5364F027184A}" type="parTrans" cxnId="{4AEFB938-AD43-4547-8EEB-BFBB60C8A0D6}">
      <dgm:prSet/>
      <dgm:spPr/>
      <dgm:t>
        <a:bodyPr/>
        <a:lstStyle/>
        <a:p>
          <a:endParaRPr lang="cs-CZ"/>
        </a:p>
      </dgm:t>
    </dgm:pt>
    <dgm:pt modelId="{2B8F0FC0-F841-495B-AD5F-84CB1EDC9E4C}" type="sibTrans" cxnId="{4AEFB938-AD43-4547-8EEB-BFBB60C8A0D6}">
      <dgm:prSet/>
      <dgm:spPr/>
      <dgm:t>
        <a:bodyPr/>
        <a:lstStyle/>
        <a:p>
          <a:endParaRPr lang="cs-CZ"/>
        </a:p>
      </dgm:t>
    </dgm:pt>
    <dgm:pt modelId="{16EB6527-B443-46DF-A695-6F0AB69DA623}">
      <dgm:prSet phldrT="[Text]" custT="1"/>
      <dgm:spPr/>
      <dgm:t>
        <a:bodyPr/>
        <a:lstStyle/>
        <a:p>
          <a:pPr>
            <a:buFontTx/>
            <a:buNone/>
          </a:pPr>
          <a:r>
            <a:rPr lang="cs-CZ" sz="19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 republiku</a:t>
          </a:r>
        </a:p>
      </dgm:t>
    </dgm:pt>
    <dgm:pt modelId="{ADB96F2E-21B4-49E2-8A59-255A746E2F1A}" type="parTrans" cxnId="{2C4131ED-F674-4F04-91F4-C2D0755DE85F}">
      <dgm:prSet/>
      <dgm:spPr/>
      <dgm:t>
        <a:bodyPr/>
        <a:lstStyle/>
        <a:p>
          <a:endParaRPr lang="cs-CZ"/>
        </a:p>
      </dgm:t>
    </dgm:pt>
    <dgm:pt modelId="{565556E7-4A94-4E8D-A1FA-EC69FB513811}" type="sibTrans" cxnId="{2C4131ED-F674-4F04-91F4-C2D0755DE85F}">
      <dgm:prSet/>
      <dgm:spPr/>
      <dgm:t>
        <a:bodyPr/>
        <a:lstStyle/>
        <a:p>
          <a:endParaRPr lang="cs-CZ"/>
        </a:p>
      </dgm:t>
    </dgm:pt>
    <dgm:pt modelId="{2D360CA0-BED5-491D-B307-B45197EC4937}">
      <dgm:prSet phldrT="[Text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cs-CZ" sz="1900" i="1" kern="1200" dirty="0"/>
            <a:t>Přestupní uzel Plzeň/Šumavská - autobusový terminál</a:t>
          </a:r>
          <a:r>
            <a:rPr lang="cs-CZ" sz="1900" b="0" i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 </a:t>
          </a:r>
        </a:p>
      </dgm:t>
    </dgm:pt>
    <dgm:pt modelId="{63DBAE80-58D6-4E1D-A449-9A504B76BBA3}" type="parTrans" cxnId="{C15B765A-C868-4F4E-9D51-02CA1161A103}">
      <dgm:prSet/>
      <dgm:spPr/>
      <dgm:t>
        <a:bodyPr/>
        <a:lstStyle/>
        <a:p>
          <a:endParaRPr lang="cs-CZ"/>
        </a:p>
      </dgm:t>
    </dgm:pt>
    <dgm:pt modelId="{5F137414-539C-4BEA-BF2C-193C3885B0BF}" type="sibTrans" cxnId="{C15B765A-C868-4F4E-9D51-02CA1161A103}">
      <dgm:prSet/>
      <dgm:spPr/>
      <dgm:t>
        <a:bodyPr/>
        <a:lstStyle/>
        <a:p>
          <a:endParaRPr lang="cs-CZ"/>
        </a:p>
      </dgm:t>
    </dgm:pt>
    <dgm:pt modelId="{59442CF7-415B-4ADE-AB96-C18BA8DCCF8D}">
      <dgm:prSet phldrT="[Text]" custT="1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cs-CZ" sz="1900" b="0" i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Transformace Domova na Liščině</a:t>
          </a:r>
        </a:p>
      </dgm:t>
    </dgm:pt>
    <dgm:pt modelId="{79B2A86C-82D2-460D-92A7-2A47D60AF114}" type="parTrans" cxnId="{B69A15AE-5C21-438F-B89D-53DBEE0857E2}">
      <dgm:prSet/>
      <dgm:spPr/>
      <dgm:t>
        <a:bodyPr/>
        <a:lstStyle/>
        <a:p>
          <a:endParaRPr lang="cs-CZ"/>
        </a:p>
      </dgm:t>
    </dgm:pt>
    <dgm:pt modelId="{7955A31C-6857-4016-A40B-424D8BD694A7}" type="sibTrans" cxnId="{B69A15AE-5C21-438F-B89D-53DBEE0857E2}">
      <dgm:prSet/>
      <dgm:spPr/>
      <dgm:t>
        <a:bodyPr/>
        <a:lstStyle/>
        <a:p>
          <a:endParaRPr lang="cs-CZ"/>
        </a:p>
      </dgm:t>
    </dgm:pt>
    <dgm:pt modelId="{EF484AD7-98E9-46AC-9267-49C3DEC94CED}" type="pres">
      <dgm:prSet presAssocID="{FDE55C93-B920-4644-B938-9A8BA2E5887A}" presName="linear" presStyleCnt="0">
        <dgm:presLayoutVars>
          <dgm:animLvl val="lvl"/>
          <dgm:resizeHandles val="exact"/>
        </dgm:presLayoutVars>
      </dgm:prSet>
      <dgm:spPr/>
    </dgm:pt>
    <dgm:pt modelId="{CD43C5F7-2088-431E-9BE2-1F8CCE17E610}" type="pres">
      <dgm:prSet presAssocID="{545B83C4-07EC-4E1A-85C8-1FFD2A87AB3B}" presName="parentText" presStyleLbl="node1" presStyleIdx="0" presStyleCnt="2" custAng="0" custScaleX="98915" custScaleY="89291" custLinFactNeighborY="1295">
        <dgm:presLayoutVars>
          <dgm:chMax val="0"/>
          <dgm:bulletEnabled val="1"/>
        </dgm:presLayoutVars>
      </dgm:prSet>
      <dgm:spPr/>
    </dgm:pt>
    <dgm:pt modelId="{76AA440C-37AA-4C69-A395-5CFF5F94F963}" type="pres">
      <dgm:prSet presAssocID="{545B83C4-07EC-4E1A-85C8-1FFD2A87AB3B}" presName="childText" presStyleLbl="revTx" presStyleIdx="0" presStyleCnt="2" custScaleY="99097">
        <dgm:presLayoutVars>
          <dgm:bulletEnabled val="1"/>
        </dgm:presLayoutVars>
      </dgm:prSet>
      <dgm:spPr/>
    </dgm:pt>
    <dgm:pt modelId="{E5BFB3CE-1BAC-40F3-918D-29F3A000A105}" type="pres">
      <dgm:prSet presAssocID="{FDAF7081-48B0-4AB7-95DE-CB10025912E2}" presName="parentText" presStyleLbl="node1" presStyleIdx="1" presStyleCnt="2" custAng="0" custScaleY="93159" custLinFactNeighborX="-1816" custLinFactNeighborY="1741">
        <dgm:presLayoutVars>
          <dgm:chMax val="0"/>
          <dgm:bulletEnabled val="1"/>
        </dgm:presLayoutVars>
      </dgm:prSet>
      <dgm:spPr/>
    </dgm:pt>
    <dgm:pt modelId="{372B41A7-AD6B-4AA9-B8C6-12890C097B57}" type="pres">
      <dgm:prSet presAssocID="{FDAF7081-48B0-4AB7-95DE-CB10025912E2}" presName="childText" presStyleLbl="revTx" presStyleIdx="1" presStyleCnt="2" custScaleY="129329">
        <dgm:presLayoutVars>
          <dgm:bulletEnabled val="1"/>
        </dgm:presLayoutVars>
      </dgm:prSet>
      <dgm:spPr/>
    </dgm:pt>
  </dgm:ptLst>
  <dgm:cxnLst>
    <dgm:cxn modelId="{4204EE02-F045-4F02-B6DB-73C4C61D8153}" type="presOf" srcId="{545B83C4-07EC-4E1A-85C8-1FFD2A87AB3B}" destId="{CD43C5F7-2088-431E-9BE2-1F8CCE17E610}" srcOrd="0" destOrd="0" presId="urn:microsoft.com/office/officeart/2005/8/layout/vList2"/>
    <dgm:cxn modelId="{6748E604-FCA1-4264-994E-EC8A6FA0A22B}" srcId="{FDAF7081-48B0-4AB7-95DE-CB10025912E2}" destId="{30085C4D-B15C-42F7-9538-090E2F5C0F46}" srcOrd="0" destOrd="0" parTransId="{7AE414E0-76D9-42A7-ACF0-55868DE983A8}" sibTransId="{5F69F62D-611A-4D8E-B8D8-E7E32470440A}"/>
    <dgm:cxn modelId="{38D4B423-B92F-457B-8476-55FE5EE230B4}" type="presOf" srcId="{01A75B53-6570-4F01-ACBB-1461F59F9335}" destId="{76AA440C-37AA-4C69-A395-5CFF5F94F963}" srcOrd="0" destOrd="0" presId="urn:microsoft.com/office/officeart/2005/8/layout/vList2"/>
    <dgm:cxn modelId="{C003DF24-74B9-4BA5-9316-60C5D89969D7}" srcId="{545B83C4-07EC-4E1A-85C8-1FFD2A87AB3B}" destId="{3CBDCC7B-663C-4B70-B519-898406EC17E4}" srcOrd="1" destOrd="0" parTransId="{729C6514-83C3-4210-960C-531B06E80632}" sibTransId="{1091D6C2-204D-4D9F-A215-355A6C137AEF}"/>
    <dgm:cxn modelId="{B06E6430-82B0-4773-8B84-A31F17B96A5E}" srcId="{FDE55C93-B920-4644-B938-9A8BA2E5887A}" destId="{545B83C4-07EC-4E1A-85C8-1FFD2A87AB3B}" srcOrd="0" destOrd="0" parTransId="{63DF6540-C6A2-445A-A8DF-039DF2146976}" sibTransId="{314AE81C-2203-43DF-8F30-F356866BCE77}"/>
    <dgm:cxn modelId="{4AEFB938-AD43-4547-8EEB-BFBB60C8A0D6}" srcId="{545B83C4-07EC-4E1A-85C8-1FFD2A87AB3B}" destId="{DBE2B8B4-C840-4DFC-B336-26EE29D0D97E}" srcOrd="3" destOrd="0" parTransId="{0062F78B-230A-4E8B-B4B6-5364F027184A}" sibTransId="{2B8F0FC0-F841-495B-AD5F-84CB1EDC9E4C}"/>
    <dgm:cxn modelId="{2EE9F95B-EA47-4E83-BCE3-0CF18ABED28F}" srcId="{545B83C4-07EC-4E1A-85C8-1FFD2A87AB3B}" destId="{A782DF1C-896F-481C-8CBB-F2FEE7ACEB6A}" srcOrd="4" destOrd="0" parTransId="{71D185F1-9D61-432C-807F-ADFE62CDC41F}" sibTransId="{99AE993D-9E4D-427B-A56A-9F910DEF58EA}"/>
    <dgm:cxn modelId="{B61DFB43-C6B4-4B88-8766-B3F045E8C5E6}" type="presOf" srcId="{DBE2B8B4-C840-4DFC-B336-26EE29D0D97E}" destId="{76AA440C-37AA-4C69-A395-5CFF5F94F963}" srcOrd="0" destOrd="3" presId="urn:microsoft.com/office/officeart/2005/8/layout/vList2"/>
    <dgm:cxn modelId="{56404771-7055-4DAB-88B4-65FE06F481DB}" type="presOf" srcId="{2D360CA0-BED5-491D-B307-B45197EC4937}" destId="{76AA440C-37AA-4C69-A395-5CFF5F94F963}" srcOrd="0" destOrd="2" presId="urn:microsoft.com/office/officeart/2005/8/layout/vList2"/>
    <dgm:cxn modelId="{F32B9B72-9607-4106-91B0-470189442CD7}" srcId="{545B83C4-07EC-4E1A-85C8-1FFD2A87AB3B}" destId="{01A75B53-6570-4F01-ACBB-1461F59F9335}" srcOrd="0" destOrd="0" parTransId="{79102744-D07F-4245-9196-B44B8303D6B5}" sibTransId="{82C13B18-6529-4006-8825-FA539163AEE0}"/>
    <dgm:cxn modelId="{6B65E555-4412-4D59-9CAB-75BD49AF68F5}" type="presOf" srcId="{FDAF7081-48B0-4AB7-95DE-CB10025912E2}" destId="{E5BFB3CE-1BAC-40F3-918D-29F3A000A105}" srcOrd="0" destOrd="0" presId="urn:microsoft.com/office/officeart/2005/8/layout/vList2"/>
    <dgm:cxn modelId="{C15B765A-C868-4F4E-9D51-02CA1161A103}" srcId="{545B83C4-07EC-4E1A-85C8-1FFD2A87AB3B}" destId="{2D360CA0-BED5-491D-B307-B45197EC4937}" srcOrd="2" destOrd="0" parTransId="{63DBAE80-58D6-4E1D-A449-9A504B76BBA3}" sibTransId="{5F137414-539C-4BEA-BF2C-193C3885B0BF}"/>
    <dgm:cxn modelId="{47279586-62E9-4D92-AD88-14C603981C72}" type="presOf" srcId="{59442CF7-415B-4ADE-AB96-C18BA8DCCF8D}" destId="{372B41A7-AD6B-4AA9-B8C6-12890C097B57}" srcOrd="0" destOrd="3" presId="urn:microsoft.com/office/officeart/2005/8/layout/vList2"/>
    <dgm:cxn modelId="{B69A15AE-5C21-438F-B89D-53DBEE0857E2}" srcId="{FDAF7081-48B0-4AB7-95DE-CB10025912E2}" destId="{59442CF7-415B-4ADE-AB96-C18BA8DCCF8D}" srcOrd="3" destOrd="0" parTransId="{79B2A86C-82D2-460D-92A7-2A47D60AF114}" sibTransId="{7955A31C-6857-4016-A40B-424D8BD694A7}"/>
    <dgm:cxn modelId="{51BC0AB8-BC47-4083-86CE-3B0D3611911F}" type="presOf" srcId="{5D954D11-1235-4AEB-916D-9087F0084F38}" destId="{372B41A7-AD6B-4AA9-B8C6-12890C097B57}" srcOrd="0" destOrd="1" presId="urn:microsoft.com/office/officeart/2005/8/layout/vList2"/>
    <dgm:cxn modelId="{840598BD-AEF6-48A7-84AE-049D19710649}" type="presOf" srcId="{FDE55C93-B920-4644-B938-9A8BA2E5887A}" destId="{EF484AD7-98E9-46AC-9267-49C3DEC94CED}" srcOrd="0" destOrd="0" presId="urn:microsoft.com/office/officeart/2005/8/layout/vList2"/>
    <dgm:cxn modelId="{877A16C4-DAF5-46F1-8AF3-6E4776F3FA6E}" type="presOf" srcId="{16EB6527-B443-46DF-A695-6F0AB69DA623}" destId="{372B41A7-AD6B-4AA9-B8C6-12890C097B57}" srcOrd="0" destOrd="2" presId="urn:microsoft.com/office/officeart/2005/8/layout/vList2"/>
    <dgm:cxn modelId="{CA1837D5-82C1-41CF-A19A-92D813DEA1DE}" type="presOf" srcId="{30085C4D-B15C-42F7-9538-090E2F5C0F46}" destId="{372B41A7-AD6B-4AA9-B8C6-12890C097B57}" srcOrd="0" destOrd="0" presId="urn:microsoft.com/office/officeart/2005/8/layout/vList2"/>
    <dgm:cxn modelId="{3DCDACD5-D77F-491A-81D3-861D972B9ABF}" srcId="{FDE55C93-B920-4644-B938-9A8BA2E5887A}" destId="{FDAF7081-48B0-4AB7-95DE-CB10025912E2}" srcOrd="1" destOrd="0" parTransId="{C7FD899C-C2D9-41C4-B720-8B6403FBFB54}" sibTransId="{ED244A5D-C3F2-44E0-8895-65173203359A}"/>
    <dgm:cxn modelId="{3BEF02D8-C58B-4346-9A43-6E13D5841850}" type="presOf" srcId="{3CBDCC7B-663C-4B70-B519-898406EC17E4}" destId="{76AA440C-37AA-4C69-A395-5CFF5F94F963}" srcOrd="0" destOrd="1" presId="urn:microsoft.com/office/officeart/2005/8/layout/vList2"/>
    <dgm:cxn modelId="{9D8E24EA-801C-48B3-BE95-043DCFA265DA}" srcId="{FDAF7081-48B0-4AB7-95DE-CB10025912E2}" destId="{5D954D11-1235-4AEB-916D-9087F0084F38}" srcOrd="1" destOrd="0" parTransId="{D8A77D2D-D9A1-4712-8060-FD8FF645B05F}" sibTransId="{D097E958-5260-4E10-A33F-923535F2BBBD}"/>
    <dgm:cxn modelId="{2C4131ED-F674-4F04-91F4-C2D0755DE85F}" srcId="{FDAF7081-48B0-4AB7-95DE-CB10025912E2}" destId="{16EB6527-B443-46DF-A695-6F0AB69DA623}" srcOrd="2" destOrd="0" parTransId="{ADB96F2E-21B4-49E2-8A59-255A746E2F1A}" sibTransId="{565556E7-4A94-4E8D-A1FA-EC69FB513811}"/>
    <dgm:cxn modelId="{F46787F7-AEEE-45BC-90E0-A455FDA1CDCA}" type="presOf" srcId="{A782DF1C-896F-481C-8CBB-F2FEE7ACEB6A}" destId="{76AA440C-37AA-4C69-A395-5CFF5F94F963}" srcOrd="0" destOrd="4" presId="urn:microsoft.com/office/officeart/2005/8/layout/vList2"/>
    <dgm:cxn modelId="{66345DD5-3F52-408D-B725-AB51745D9D96}" type="presParOf" srcId="{EF484AD7-98E9-46AC-9267-49C3DEC94CED}" destId="{CD43C5F7-2088-431E-9BE2-1F8CCE17E610}" srcOrd="0" destOrd="0" presId="urn:microsoft.com/office/officeart/2005/8/layout/vList2"/>
    <dgm:cxn modelId="{D73EF69B-17B6-4143-8F34-B07EDA25616C}" type="presParOf" srcId="{EF484AD7-98E9-46AC-9267-49C3DEC94CED}" destId="{76AA440C-37AA-4C69-A395-5CFF5F94F963}" srcOrd="1" destOrd="0" presId="urn:microsoft.com/office/officeart/2005/8/layout/vList2"/>
    <dgm:cxn modelId="{45BA8CC3-293E-4046-85CF-DC9413377031}" type="presParOf" srcId="{EF484AD7-98E9-46AC-9267-49C3DEC94CED}" destId="{E5BFB3CE-1BAC-40F3-918D-29F3A000A105}" srcOrd="2" destOrd="0" presId="urn:microsoft.com/office/officeart/2005/8/layout/vList2"/>
    <dgm:cxn modelId="{5AA45A98-E6B0-4743-AEEF-B371E6708EA3}" type="presParOf" srcId="{EF484AD7-98E9-46AC-9267-49C3DEC94CED}" destId="{372B41A7-AD6B-4AA9-B8C6-12890C097B57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83BC06-3857-43DE-ABB6-04AEC15BFA29}">
      <dsp:nvSpPr>
        <dsp:cNvPr id="0" name=""/>
        <dsp:cNvSpPr/>
      </dsp:nvSpPr>
      <dsp:spPr>
        <a:xfrm rot="5400000">
          <a:off x="4550909" y="-1878491"/>
          <a:ext cx="934292" cy="472287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700" kern="1200" dirty="0"/>
            <a:t>před zahájením zadávacího řízení</a:t>
          </a:r>
          <a:endParaRPr lang="cs-CZ" sz="1700" u="none" kern="1200" dirty="0"/>
        </a:p>
      </dsp:txBody>
      <dsp:txXfrm rot="-5400000">
        <a:off x="2656618" y="61408"/>
        <a:ext cx="4677267" cy="843076"/>
      </dsp:txXfrm>
    </dsp:sp>
    <dsp:sp modelId="{4B7810AB-895B-491B-9421-53F6987919DC}">
      <dsp:nvSpPr>
        <dsp:cNvPr id="0" name=""/>
        <dsp:cNvSpPr/>
      </dsp:nvSpPr>
      <dsp:spPr>
        <a:xfrm>
          <a:off x="0" y="0"/>
          <a:ext cx="2656617" cy="100698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b="1" kern="1200" dirty="0"/>
            <a:t>obnovení kontrol zadávacích dokumentací</a:t>
          </a:r>
          <a:endParaRPr lang="cs-CZ" sz="1800" b="1" u="none" kern="1200" dirty="0"/>
        </a:p>
      </dsp:txBody>
      <dsp:txXfrm>
        <a:off x="49157" y="49157"/>
        <a:ext cx="2558303" cy="908674"/>
      </dsp:txXfrm>
    </dsp:sp>
    <dsp:sp modelId="{62E92DB3-ACD8-40F8-A3E0-57B15875DD37}">
      <dsp:nvSpPr>
        <dsp:cNvPr id="0" name=""/>
        <dsp:cNvSpPr/>
      </dsp:nvSpPr>
      <dsp:spPr>
        <a:xfrm rot="5400000">
          <a:off x="4486643" y="-814023"/>
          <a:ext cx="1005653" cy="472287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marR="0" lvl="0" indent="0" algn="just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 typeface="Arial" panose="020B0604020202020204" pitchFamily="34" charset="0"/>
            <a:buChar char="•"/>
            <a:tabLst/>
            <a:defRPr/>
          </a:pPr>
          <a:r>
            <a:rPr lang="cs-CZ" sz="1800" u="none" kern="1200" dirty="0"/>
            <a:t> </a:t>
          </a:r>
          <a:r>
            <a:rPr lang="cs-CZ" sz="1700" kern="1200" dirty="0"/>
            <a:t>silnice, kybernetická bezpečnost, nákup</a:t>
          </a:r>
          <a:endParaRPr lang="cs-CZ" sz="1700" u="none" kern="1200" dirty="0"/>
        </a:p>
        <a:p>
          <a:pPr marL="0" marR="0" lvl="0" indent="0" algn="just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 typeface="Arial" panose="020B0604020202020204" pitchFamily="34" charset="0"/>
            <a:buNone/>
            <a:tabLst/>
            <a:defRPr/>
          </a:pPr>
          <a:r>
            <a:rPr lang="cs-CZ" sz="1700" kern="1200" dirty="0"/>
            <a:t>   přístrojového vybavení pro zdravotnické</a:t>
          </a:r>
          <a:endParaRPr lang="cs-CZ" sz="1700" u="none" kern="1200" dirty="0"/>
        </a:p>
        <a:p>
          <a:pPr marL="0" marR="0" lvl="0" indent="0" algn="just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 typeface="Arial" panose="020B0604020202020204" pitchFamily="34" charset="0"/>
            <a:buNone/>
            <a:tabLst/>
            <a:defRPr/>
          </a:pPr>
          <a:r>
            <a:rPr lang="cs-CZ" sz="1700" kern="1200" dirty="0"/>
            <a:t>   subjekty apod.</a:t>
          </a:r>
          <a:endParaRPr lang="cs-CZ" sz="1700" u="none" kern="1200" dirty="0"/>
        </a:p>
      </dsp:txBody>
      <dsp:txXfrm rot="-5400000">
        <a:off x="2628032" y="1093680"/>
        <a:ext cx="4673783" cy="907469"/>
      </dsp:txXfrm>
    </dsp:sp>
    <dsp:sp modelId="{D5A3BF15-8803-410E-A193-E5D19B5C3A85}">
      <dsp:nvSpPr>
        <dsp:cNvPr id="0" name=""/>
        <dsp:cNvSpPr/>
      </dsp:nvSpPr>
      <dsp:spPr>
        <a:xfrm>
          <a:off x="0" y="1017598"/>
          <a:ext cx="2656617" cy="101111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b="1" kern="1200" dirty="0"/>
            <a:t>semináře s tématem veřejných zakázek pro vybrané oblasti podpory </a:t>
          </a:r>
          <a:endParaRPr lang="cs-CZ" sz="1800" b="1" u="none" kern="1200" dirty="0"/>
        </a:p>
      </dsp:txBody>
      <dsp:txXfrm>
        <a:off x="49359" y="1066957"/>
        <a:ext cx="2557899" cy="912399"/>
      </dsp:txXfrm>
    </dsp:sp>
    <dsp:sp modelId="{9E841F31-6DBC-499A-8EE4-F5A48641C91D}">
      <dsp:nvSpPr>
        <dsp:cNvPr id="0" name=""/>
        <dsp:cNvSpPr/>
      </dsp:nvSpPr>
      <dsp:spPr>
        <a:xfrm rot="5400000">
          <a:off x="4363249" y="428538"/>
          <a:ext cx="1173114" cy="472287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just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700" b="0" kern="1200" dirty="0"/>
            <a:t>se zapojením externích subjektů, spolupracujících s Centrem v oblasti zadávání veřejných zakázek (</a:t>
          </a:r>
          <a:r>
            <a:rPr lang="cs-CZ" sz="1700" kern="1200" dirty="0"/>
            <a:t>zástupci ŘO IROP, gestora zákona o zadávání veřejných zakázek, advokátních kanceláří)</a:t>
          </a:r>
          <a:endParaRPr lang="cs-CZ" sz="1700" u="none" kern="1200" dirty="0"/>
        </a:p>
      </dsp:txBody>
      <dsp:txXfrm rot="-5400000">
        <a:off x="2588369" y="2260686"/>
        <a:ext cx="4665608" cy="1058580"/>
      </dsp:txXfrm>
    </dsp:sp>
    <dsp:sp modelId="{87882D44-1A4B-4044-92D4-72A161B110FF}">
      <dsp:nvSpPr>
        <dsp:cNvPr id="0" name=""/>
        <dsp:cNvSpPr/>
      </dsp:nvSpPr>
      <dsp:spPr>
        <a:xfrm>
          <a:off x="0" y="2101347"/>
          <a:ext cx="2616954" cy="133174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b="1" kern="1200" dirty="0"/>
            <a:t>workshopy, kulaté stoly, panelových diskuzí</a:t>
          </a:r>
          <a:endParaRPr lang="cs-CZ" sz="1800" b="0" u="none" kern="1200" dirty="0"/>
        </a:p>
      </dsp:txBody>
      <dsp:txXfrm>
        <a:off x="65010" y="2166357"/>
        <a:ext cx="2486934" cy="1201725"/>
      </dsp:txXfrm>
    </dsp:sp>
    <dsp:sp modelId="{4E2DC8FE-F5D7-44C6-BC61-816EFF409740}">
      <dsp:nvSpPr>
        <dsp:cNvPr id="0" name=""/>
        <dsp:cNvSpPr/>
      </dsp:nvSpPr>
      <dsp:spPr>
        <a:xfrm rot="5400000">
          <a:off x="4431186" y="1830317"/>
          <a:ext cx="1116566" cy="472287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0" algn="just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cs-CZ" sz="1800" u="none" kern="1200" dirty="0"/>
            <a:t> </a:t>
          </a:r>
          <a:r>
            <a:rPr lang="cs-CZ" sz="1700" kern="1200" dirty="0"/>
            <a:t>nejčastější chyby zadavatelů v zadávacích/</a:t>
          </a:r>
          <a:endParaRPr lang="cs-CZ" sz="1700" u="none" kern="1200" dirty="0"/>
        </a:p>
        <a:p>
          <a:pPr marL="171450" lvl="1" indent="0" algn="just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None/>
          </a:pPr>
          <a:r>
            <a:rPr lang="cs-CZ" sz="1700" kern="1200" dirty="0"/>
            <a:t>   výběrových řízeních a ukázky dobré praxe,</a:t>
          </a:r>
          <a:endParaRPr lang="cs-CZ" sz="1700" u="none" kern="1200" dirty="0"/>
        </a:p>
        <a:p>
          <a:pPr marL="171450" lvl="1" indent="0" algn="just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None/>
          </a:pPr>
          <a:r>
            <a:rPr lang="cs-CZ" sz="1700" kern="1200" dirty="0"/>
            <a:t>   příp. nové trendy v zadávání veřejných</a:t>
          </a:r>
          <a:endParaRPr lang="cs-CZ" sz="1700" u="none" kern="1200" dirty="0"/>
        </a:p>
        <a:p>
          <a:pPr marL="171450" lvl="1" indent="0" algn="just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None/>
          </a:pPr>
          <a:r>
            <a:rPr lang="cs-CZ" sz="1700" kern="1200" dirty="0"/>
            <a:t>   zakázek </a:t>
          </a:r>
          <a:endParaRPr lang="cs-CZ" sz="1700" u="none" kern="1200" dirty="0"/>
        </a:p>
      </dsp:txBody>
      <dsp:txXfrm rot="-5400000">
        <a:off x="2628032" y="3687977"/>
        <a:ext cx="4668369" cy="1007554"/>
      </dsp:txXfrm>
    </dsp:sp>
    <dsp:sp modelId="{84C15081-2FA4-45D2-9978-FBD8A987F3F2}">
      <dsp:nvSpPr>
        <dsp:cNvPr id="0" name=""/>
        <dsp:cNvSpPr/>
      </dsp:nvSpPr>
      <dsp:spPr>
        <a:xfrm>
          <a:off x="0" y="3606817"/>
          <a:ext cx="2656617" cy="127450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b="1" kern="1200" dirty="0"/>
            <a:t>Nosná témata</a:t>
          </a:r>
          <a:endParaRPr lang="cs-CZ" sz="1800" b="1" u="none" kern="1200" dirty="0"/>
        </a:p>
      </dsp:txBody>
      <dsp:txXfrm>
        <a:off x="62216" y="3669033"/>
        <a:ext cx="2532185" cy="115007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83BC06-3857-43DE-ABB6-04AEC15BFA29}">
      <dsp:nvSpPr>
        <dsp:cNvPr id="0" name=""/>
        <dsp:cNvSpPr/>
      </dsp:nvSpPr>
      <dsp:spPr>
        <a:xfrm rot="5400000">
          <a:off x="4669864" y="-1924389"/>
          <a:ext cx="696381" cy="472287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800" b="0" u="none" kern="1200" dirty="0"/>
            <a:t>prostřednictvím webu s prvotním rozdělením (vyplnění SC, aktivity, výzvy nebo obecného tématu)</a:t>
          </a:r>
          <a:endParaRPr lang="cs-CZ" sz="1800" u="none" kern="1200" dirty="0"/>
        </a:p>
      </dsp:txBody>
      <dsp:txXfrm rot="-5400000">
        <a:off x="2656618" y="122852"/>
        <a:ext cx="4688880" cy="628391"/>
      </dsp:txXfrm>
    </dsp:sp>
    <dsp:sp modelId="{4B7810AB-895B-491B-9421-53F6987919DC}">
      <dsp:nvSpPr>
        <dsp:cNvPr id="0" name=""/>
        <dsp:cNvSpPr/>
      </dsp:nvSpPr>
      <dsp:spPr>
        <a:xfrm>
          <a:off x="0" y="1809"/>
          <a:ext cx="2656617" cy="87047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b="1" u="none" kern="1200" dirty="0"/>
            <a:t>Zadávání dotazů</a:t>
          </a:r>
        </a:p>
      </dsp:txBody>
      <dsp:txXfrm>
        <a:off x="42493" y="44302"/>
        <a:ext cx="2571631" cy="785490"/>
      </dsp:txXfrm>
    </dsp:sp>
    <dsp:sp modelId="{62E92DB3-ACD8-40F8-A3E0-57B15875DD37}">
      <dsp:nvSpPr>
        <dsp:cNvPr id="0" name=""/>
        <dsp:cNvSpPr/>
      </dsp:nvSpPr>
      <dsp:spPr>
        <a:xfrm rot="5400000">
          <a:off x="4669864" y="-1010389"/>
          <a:ext cx="696381" cy="472287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0" marR="0" lvl="0" indent="0" algn="just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cs-CZ" sz="1800" u="none" kern="1200" dirty="0"/>
            <a:t> obecné (metodické), dotazy ke specifickým cílům, aktivitám a výzvám</a:t>
          </a:r>
        </a:p>
      </dsp:txBody>
      <dsp:txXfrm rot="-5400000">
        <a:off x="2656618" y="1036852"/>
        <a:ext cx="4688880" cy="628391"/>
      </dsp:txXfrm>
    </dsp:sp>
    <dsp:sp modelId="{D5A3BF15-8803-410E-A193-E5D19B5C3A85}">
      <dsp:nvSpPr>
        <dsp:cNvPr id="0" name=""/>
        <dsp:cNvSpPr/>
      </dsp:nvSpPr>
      <dsp:spPr>
        <a:xfrm>
          <a:off x="0" y="915810"/>
          <a:ext cx="2656617" cy="87047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b="1" u="none" kern="1200" dirty="0"/>
            <a:t>Členění dotazů </a:t>
          </a:r>
          <a:r>
            <a:rPr lang="cs-CZ" sz="1800" u="none" kern="1200" dirty="0"/>
            <a:t> </a:t>
          </a:r>
          <a:endParaRPr lang="cs-CZ" sz="1800" b="1" u="none" kern="1200" dirty="0"/>
        </a:p>
      </dsp:txBody>
      <dsp:txXfrm>
        <a:off x="42493" y="958303"/>
        <a:ext cx="2571631" cy="785490"/>
      </dsp:txXfrm>
    </dsp:sp>
    <dsp:sp modelId="{9E841F31-6DBC-499A-8EE4-F5A48641C91D}">
      <dsp:nvSpPr>
        <dsp:cNvPr id="0" name=""/>
        <dsp:cNvSpPr/>
      </dsp:nvSpPr>
      <dsp:spPr>
        <a:xfrm rot="5400000">
          <a:off x="4669864" y="-96388"/>
          <a:ext cx="696381" cy="472287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cs-CZ" sz="1800" u="none" kern="1200" dirty="0"/>
            <a:t>zadaných na webových stránkách prostřednictvím FAQ</a:t>
          </a:r>
        </a:p>
      </dsp:txBody>
      <dsp:txXfrm rot="-5400000">
        <a:off x="2656618" y="1950853"/>
        <a:ext cx="4688880" cy="628391"/>
      </dsp:txXfrm>
    </dsp:sp>
    <dsp:sp modelId="{87882D44-1A4B-4044-92D4-72A161B110FF}">
      <dsp:nvSpPr>
        <dsp:cNvPr id="0" name=""/>
        <dsp:cNvSpPr/>
      </dsp:nvSpPr>
      <dsp:spPr>
        <a:xfrm>
          <a:off x="0" y="1829810"/>
          <a:ext cx="2656617" cy="87047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b="1" u="none" kern="1200" dirty="0"/>
            <a:t>Zveřejnění nejčastějších dotazů a odpovědí</a:t>
          </a:r>
        </a:p>
      </dsp:txBody>
      <dsp:txXfrm>
        <a:off x="42493" y="1872303"/>
        <a:ext cx="2571631" cy="785490"/>
      </dsp:txXfrm>
    </dsp:sp>
    <dsp:sp modelId="{4E2DC8FE-F5D7-44C6-BC61-816EFF409740}">
      <dsp:nvSpPr>
        <dsp:cNvPr id="0" name=""/>
        <dsp:cNvSpPr/>
      </dsp:nvSpPr>
      <dsp:spPr>
        <a:xfrm rot="5400000">
          <a:off x="4666039" y="777591"/>
          <a:ext cx="696381" cy="4722875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cs-CZ" sz="1800" u="none" kern="1200" dirty="0"/>
            <a:t> v případě opakujících se dotazů</a:t>
          </a:r>
        </a:p>
      </dsp:txBody>
      <dsp:txXfrm rot="-5400000">
        <a:off x="2652793" y="2824833"/>
        <a:ext cx="4688880" cy="628391"/>
      </dsp:txXfrm>
    </dsp:sp>
    <dsp:sp modelId="{84C15081-2FA4-45D2-9978-FBD8A987F3F2}">
      <dsp:nvSpPr>
        <dsp:cNvPr id="0" name=""/>
        <dsp:cNvSpPr/>
      </dsp:nvSpPr>
      <dsp:spPr>
        <a:xfrm>
          <a:off x="0" y="2743811"/>
          <a:ext cx="2656617" cy="87047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b="1" u="none" kern="1200"/>
            <a:t>Zajištění jednotnosti odpovědí</a:t>
          </a:r>
          <a:endParaRPr lang="cs-CZ" sz="1800" b="1" u="none" kern="1200" dirty="0"/>
        </a:p>
      </dsp:txBody>
      <dsp:txXfrm>
        <a:off x="42493" y="2786304"/>
        <a:ext cx="2571631" cy="78549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1BFC66-9319-465C-9581-BCBD01444E58}">
      <dsp:nvSpPr>
        <dsp:cNvPr id="0" name=""/>
        <dsp:cNvSpPr/>
      </dsp:nvSpPr>
      <dsp:spPr>
        <a:xfrm>
          <a:off x="0" y="0"/>
          <a:ext cx="5776173" cy="196611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b="1" kern="1200" dirty="0">
              <a:solidFill>
                <a:schemeClr val="bg1"/>
              </a:solidFill>
            </a:rPr>
            <a:t>Územní odbor IROP pro Karlovarský kraj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b="1" kern="1200" dirty="0">
              <a:solidFill>
                <a:schemeClr val="bg1"/>
              </a:solidFill>
            </a:rPr>
            <a:t>Ing. Marie Míšková, ředitelka odboru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kern="1200" dirty="0">
              <a:solidFill>
                <a:schemeClr val="bg1"/>
              </a:solidFill>
            </a:rPr>
            <a:t>E-mail: marie.miskova</a:t>
          </a:r>
          <a:r>
            <a:rPr lang="cs-CZ" sz="1800" kern="1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@</a:t>
          </a:r>
          <a:r>
            <a:rPr lang="cs-CZ" sz="1800" kern="1200" dirty="0">
              <a:solidFill>
                <a:schemeClr val="bg1"/>
              </a:solidFill>
            </a:rPr>
            <a:t>crr.cz</a:t>
          </a:r>
          <a:endParaRPr lang="cs-CZ" sz="1800" kern="1200" baseline="0" dirty="0">
            <a:solidFill>
              <a:schemeClr val="bg1"/>
            </a:solidFill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kern="1200" dirty="0">
              <a:solidFill>
                <a:schemeClr val="bg1"/>
              </a:solidFill>
            </a:rPr>
            <a:t>Mobil: 731 604 698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800" kern="1200" dirty="0">
              <a:solidFill>
                <a:schemeClr val="bg1"/>
              </a:solidFill>
            </a:rPr>
            <a:t>Telefon: 354 770 238</a:t>
          </a:r>
        </a:p>
      </dsp:txBody>
      <dsp:txXfrm>
        <a:off x="57585" y="57585"/>
        <a:ext cx="5661003" cy="1850940"/>
      </dsp:txXfrm>
    </dsp:sp>
    <dsp:sp modelId="{012C52F3-22EA-4C63-9D11-BA4EB08F93EE}">
      <dsp:nvSpPr>
        <dsp:cNvPr id="0" name=""/>
        <dsp:cNvSpPr/>
      </dsp:nvSpPr>
      <dsp:spPr>
        <a:xfrm>
          <a:off x="2133" y="2121800"/>
          <a:ext cx="2771676" cy="1966110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500" b="1" kern="1200" dirty="0"/>
            <a:t>Vedoucí oddělení hodnocení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500" b="1" kern="1200" dirty="0"/>
            <a:t> a kontroly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500" b="1" kern="1200" dirty="0"/>
            <a:t>Ing. Lenka Kyrianová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500" kern="1200" dirty="0"/>
            <a:t>E-mail: </a:t>
          </a:r>
          <a:r>
            <a:rPr lang="cs-CZ" sz="1500" kern="1200" dirty="0">
              <a:hlinkClick xmlns:r="http://schemas.openxmlformats.org/officeDocument/2006/relationships" r:id="rId1"/>
            </a:rPr>
            <a:t>lenka.kyrianova@crr.cz</a:t>
          </a:r>
          <a:endParaRPr lang="cs-CZ" sz="1500" kern="1200" dirty="0"/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500" kern="1200" dirty="0"/>
            <a:t>Mobil: 731 </a:t>
          </a:r>
          <a:r>
            <a:rPr lang="cs-CZ" sz="1500" kern="1200"/>
            <a:t>644 330</a:t>
          </a:r>
          <a:endParaRPr lang="cs-CZ" sz="1500" kern="1200" dirty="0"/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500" kern="1200" dirty="0"/>
            <a:t>Telefon: 354 770 228</a:t>
          </a:r>
        </a:p>
      </dsp:txBody>
      <dsp:txXfrm>
        <a:off x="59718" y="2179385"/>
        <a:ext cx="2656506" cy="1850940"/>
      </dsp:txXfrm>
    </dsp:sp>
    <dsp:sp modelId="{BFE87D24-6D61-4097-A3F3-47C46C775F81}">
      <dsp:nvSpPr>
        <dsp:cNvPr id="0" name=""/>
        <dsp:cNvSpPr/>
      </dsp:nvSpPr>
      <dsp:spPr>
        <a:xfrm>
          <a:off x="3006630" y="2121800"/>
          <a:ext cx="2771676" cy="1966110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500" b="1" kern="1200" dirty="0"/>
            <a:t>Vedoucí oddělení realizace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500" b="1" kern="1200" dirty="0"/>
            <a:t>Ing. Jarmila Musilová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500" kern="1200" dirty="0"/>
            <a:t>E-mail: </a:t>
          </a:r>
          <a:r>
            <a:rPr lang="cs-CZ" sz="1500" kern="1200" dirty="0">
              <a:hlinkClick xmlns:r="http://schemas.openxmlformats.org/officeDocument/2006/relationships" r:id="rId2"/>
            </a:rPr>
            <a:t>jarmila.musilova@crr.cz</a:t>
          </a:r>
          <a:endParaRPr lang="cs-CZ" sz="1500" kern="1200" dirty="0"/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500" kern="1200" dirty="0"/>
            <a:t>Mobil: 731 648 659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500" kern="1200" dirty="0"/>
            <a:t>Telefon: 354 770 227</a:t>
          </a:r>
        </a:p>
      </dsp:txBody>
      <dsp:txXfrm>
        <a:off x="3064215" y="2179385"/>
        <a:ext cx="2656506" cy="185094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43C5F7-2088-431E-9BE2-1F8CCE17E610}">
      <dsp:nvSpPr>
        <dsp:cNvPr id="0" name=""/>
        <dsp:cNvSpPr/>
      </dsp:nvSpPr>
      <dsp:spPr>
        <a:xfrm>
          <a:off x="56985" y="24757"/>
          <a:ext cx="5166834" cy="29494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b="1" kern="1200" dirty="0"/>
            <a:t>SC 1.2 aktivita Terminály a parkovací systémy</a:t>
          </a:r>
          <a:endParaRPr lang="cs-CZ" sz="1600" kern="1200" dirty="0"/>
        </a:p>
      </dsp:txBody>
      <dsp:txXfrm>
        <a:off x="71383" y="39155"/>
        <a:ext cx="5138038" cy="266152"/>
      </dsp:txXfrm>
    </dsp:sp>
    <dsp:sp modelId="{76AA440C-37AA-4C69-A395-5CFF5F94F963}">
      <dsp:nvSpPr>
        <dsp:cNvPr id="0" name=""/>
        <dsp:cNvSpPr/>
      </dsp:nvSpPr>
      <dsp:spPr>
        <a:xfrm>
          <a:off x="0" y="295349"/>
          <a:ext cx="5280806" cy="186379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66" tIns="24130" rIns="135128" bIns="2413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FontTx/>
            <a:buChar char="-"/>
          </a:pPr>
          <a:endParaRPr lang="cs-CZ" sz="1600" kern="1200" dirty="0"/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FontTx/>
            <a:buChar char="-"/>
          </a:pPr>
          <a:r>
            <a:rPr lang="cs-CZ" sz="19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zajištění hodnocení i realizace projektů pro Jihočeský, Plzeňský, Ústecký, Karlovarský a Středočeský kraj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Arial" panose="020B0604020202020204" pitchFamily="34" charset="0"/>
            <a:buChar char="•"/>
          </a:pPr>
          <a:r>
            <a:rPr lang="cs-CZ" sz="1900" i="1" kern="1200" dirty="0"/>
            <a:t>Přestupní uzel Plzeň/Šumavská - autobusový terminál</a:t>
          </a:r>
          <a:r>
            <a:rPr lang="cs-CZ" sz="1900" b="0" i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 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FontTx/>
            <a:buNone/>
          </a:pPr>
          <a:endParaRPr lang="cs-CZ" sz="1900" b="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/>
            <a:ea typeface="+mn-ea"/>
            <a:cs typeface="+mn-cs"/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FontTx/>
            <a:buNone/>
          </a:pPr>
          <a:endParaRPr lang="cs-CZ" sz="1900" b="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/>
            <a:ea typeface="+mn-ea"/>
            <a:cs typeface="+mn-cs"/>
          </a:endParaRPr>
        </a:p>
      </dsp:txBody>
      <dsp:txXfrm>
        <a:off x="0" y="295349"/>
        <a:ext cx="5280806" cy="1863799"/>
      </dsp:txXfrm>
    </dsp:sp>
    <dsp:sp modelId="{E5BFB3CE-1BAC-40F3-918D-29F3A000A105}">
      <dsp:nvSpPr>
        <dsp:cNvPr id="0" name=""/>
        <dsp:cNvSpPr/>
      </dsp:nvSpPr>
      <dsp:spPr>
        <a:xfrm>
          <a:off x="0" y="2177244"/>
          <a:ext cx="5280806" cy="3077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1600" b="1" kern="1200" dirty="0"/>
            <a:t>SC 2.1 aktivita Deinstitucionalizace sociálních služeb</a:t>
          </a:r>
        </a:p>
      </dsp:txBody>
      <dsp:txXfrm>
        <a:off x="15022" y="2192266"/>
        <a:ext cx="5250762" cy="277681"/>
      </dsp:txXfrm>
    </dsp:sp>
    <dsp:sp modelId="{372B41A7-AD6B-4AA9-B8C6-12890C097B57}">
      <dsp:nvSpPr>
        <dsp:cNvPr id="0" name=""/>
        <dsp:cNvSpPr/>
      </dsp:nvSpPr>
      <dsp:spPr>
        <a:xfrm>
          <a:off x="0" y="2466874"/>
          <a:ext cx="5280806" cy="13442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66" tIns="24130" rIns="135128" bIns="24130" numCol="1" spcCol="1270" anchor="t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FontTx/>
            <a:buNone/>
          </a:pPr>
          <a:endParaRPr lang="cs-CZ" sz="1900" b="0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/>
            <a:ea typeface="+mn-ea"/>
            <a:cs typeface="+mn-cs"/>
          </a:endParaRP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FontTx/>
            <a:buNone/>
          </a:pPr>
          <a:r>
            <a:rPr lang="cs-CZ" sz="19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- zajištění hodnocení i realizace projektů pro celou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FontTx/>
            <a:buNone/>
          </a:pPr>
          <a:r>
            <a:rPr lang="cs-CZ" sz="1900" b="0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 republiku</a:t>
          </a:r>
        </a:p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20000"/>
            </a:spcAft>
            <a:buFont typeface="Arial" panose="020B0604020202020204" pitchFamily="34" charset="0"/>
            <a:buChar char="•"/>
          </a:pPr>
          <a:r>
            <a:rPr lang="cs-CZ" sz="1900" b="0" i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/>
              <a:ea typeface="+mn-ea"/>
              <a:cs typeface="+mn-cs"/>
            </a:rPr>
            <a:t>Transformace Domova na Liščině</a:t>
          </a:r>
        </a:p>
      </dsp:txBody>
      <dsp:txXfrm>
        <a:off x="0" y="2466874"/>
        <a:ext cx="5280806" cy="13442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4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24D319-7988-0C47-A5AD-1F558D33A394}" type="datetimeFigureOut">
              <a:rPr lang="en-US" smtClean="0"/>
              <a:t>9/21/2020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4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36DEBE-37C2-3D4C-B405-6A6964797A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93289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6DD4C1-CE3B-8245-AB32-946652F98E9B}" type="datetimeFigureOut">
              <a:rPr lang="en-US" smtClean="0"/>
              <a:t>9/21/2020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1A35AD-0B81-F94A-83A1-9125CBB4FF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61958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A35AD-0B81-F94A-83A1-9125CBB4FF2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6394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cs-CZ" sz="1197" dirty="0"/>
          </a:p>
        </p:txBody>
      </p:sp>
      <p:sp>
        <p:nvSpPr>
          <p:cNvPr id="24580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C67969E-8EB0-44D2-B743-96E9258D92A5}" type="slidenum">
              <a:rPr lang="cs-CZ" altLang="cs-CZ" smtClean="0">
                <a:latin typeface="Corbel" panose="020B0503020204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cs-CZ" altLang="cs-CZ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64668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cs-CZ" sz="1197" dirty="0"/>
          </a:p>
        </p:txBody>
      </p:sp>
      <p:sp>
        <p:nvSpPr>
          <p:cNvPr id="24580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C67969E-8EB0-44D2-B743-96E9258D92A5}" type="slidenum">
              <a:rPr lang="cs-CZ" altLang="cs-CZ" smtClean="0">
                <a:latin typeface="Corbel" panose="020B0503020204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cs-CZ" altLang="cs-CZ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31806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sz="1197" dirty="0"/>
              <a:t>Obchvat – předložen 23.</a:t>
            </a:r>
            <a:r>
              <a:rPr lang="cs-CZ" sz="1197" baseline="0" dirty="0"/>
              <a:t> 11. 2018, plánované ukončení 30. 6. 2023</a:t>
            </a:r>
          </a:p>
          <a:p>
            <a:pPr eaLnBrk="1" hangingPunct="1">
              <a:defRPr/>
            </a:pPr>
            <a:endParaRPr lang="cs-CZ" sz="1197" dirty="0"/>
          </a:p>
        </p:txBody>
      </p:sp>
      <p:sp>
        <p:nvSpPr>
          <p:cNvPr id="24580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C67969E-8EB0-44D2-B743-96E9258D92A5}" type="slidenum">
              <a:rPr lang="cs-CZ" altLang="cs-CZ" smtClean="0">
                <a:latin typeface="Corbel" panose="020B0503020204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cs-CZ" altLang="cs-CZ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67912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sz="1197" dirty="0"/>
              <a:t>Obchvat – předložen 23.</a:t>
            </a:r>
            <a:r>
              <a:rPr lang="cs-CZ" sz="1197" baseline="0" dirty="0"/>
              <a:t> 11. 2018, plánované ukončení 30. 6. 2023</a:t>
            </a:r>
          </a:p>
          <a:p>
            <a:pPr eaLnBrk="1" hangingPunct="1">
              <a:defRPr/>
            </a:pPr>
            <a:endParaRPr lang="cs-CZ" sz="1197" dirty="0"/>
          </a:p>
        </p:txBody>
      </p:sp>
      <p:sp>
        <p:nvSpPr>
          <p:cNvPr id="24580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C67969E-8EB0-44D2-B743-96E9258D92A5}" type="slidenum">
              <a:rPr lang="cs-CZ" altLang="cs-CZ" smtClean="0">
                <a:latin typeface="Corbel" panose="020B0503020204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cs-CZ" altLang="cs-CZ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60588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sz="1197" dirty="0"/>
              <a:t>Obrnice – mají</a:t>
            </a:r>
            <a:r>
              <a:rPr lang="cs-CZ" sz="1197" baseline="0" dirty="0"/>
              <a:t> 3 projekty v IROP, Ústecký kraj (všechny integrované)</a:t>
            </a:r>
          </a:p>
          <a:p>
            <a:pPr eaLnBrk="1" hangingPunct="1">
              <a:defRPr/>
            </a:pPr>
            <a:endParaRPr lang="cs-CZ" sz="1197" dirty="0"/>
          </a:p>
        </p:txBody>
      </p:sp>
      <p:sp>
        <p:nvSpPr>
          <p:cNvPr id="24580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C67969E-8EB0-44D2-B743-96E9258D92A5}" type="slidenum">
              <a:rPr lang="cs-CZ" altLang="cs-CZ" smtClean="0">
                <a:latin typeface="Corbel" panose="020B0503020204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cs-CZ" altLang="cs-CZ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28268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cs-CZ" sz="1197" dirty="0"/>
          </a:p>
        </p:txBody>
      </p:sp>
      <p:sp>
        <p:nvSpPr>
          <p:cNvPr id="24580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1pPr>
            <a:lvl2pPr marL="742950" indent="-28575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2pPr>
            <a:lvl3pPr marL="11430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3pPr>
            <a:lvl4pPr marL="16002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4pPr>
            <a:lvl5pPr marL="2057400" indent="-228600"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w Cen MT" panose="020B0602020104020603" pitchFamily="34" charset="-1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C67969E-8EB0-44D2-B743-96E9258D92A5}" type="slidenum">
              <a:rPr lang="cs-CZ" altLang="cs-CZ" smtClean="0">
                <a:latin typeface="Corbel" panose="020B0503020204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cs-CZ" altLang="cs-CZ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80888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DB1E74-53D9-44C9-8577-BD28F3E66B47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572388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DB1E74-53D9-44C9-8577-BD28F3E66B47}" type="slidenum">
              <a:rPr lang="cs-CZ" smtClean="0">
                <a:solidFill>
                  <a:prstClr val="black"/>
                </a:solidFill>
              </a:rPr>
              <a:pPr/>
              <a:t>12</a:t>
            </a:fld>
            <a:endParaRPr lang="cs-CZ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55684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DB1E74-53D9-44C9-8577-BD28F3E66B47}" type="slidenum">
              <a:rPr lang="cs-CZ" smtClean="0">
                <a:solidFill>
                  <a:prstClr val="black"/>
                </a:solidFill>
              </a:rPr>
              <a:pPr/>
              <a:t>13</a:t>
            </a:fld>
            <a:endParaRPr lang="cs-CZ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19521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A35AD-0B81-F94A-83A1-9125CBB4FF2A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12295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datum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B09EBC4E-FB6B-4875-97DF-53BBB798AE03}" type="datetime1">
              <a:rPr lang="en-US" smtClean="0"/>
              <a:t>9/21/2020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61A35AD-0B81-F94A-83A1-9125CBB4FF2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3234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A35AD-0B81-F94A-83A1-9125CBB4FF2A}" type="slidenum">
              <a:rPr lang="en-US" smtClean="0"/>
              <a:t>26</a:t>
            </a:fld>
            <a:endParaRPr lang="en-US" dirty="0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2B3829C-FE25-4B2F-9280-E9E866C402F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pro datum 5">
            <a:extLst>
              <a:ext uri="{FF2B5EF4-FFF2-40B4-BE49-F238E27FC236}">
                <a16:creationId xmlns:a16="http://schemas.microsoft.com/office/drawing/2014/main" id="{B7268E95-4F6D-4F5C-BCDB-2913471E1A18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3E2F2996-7292-4BB9-A0EE-0AD327BB6796}" type="datetime1">
              <a:rPr lang="en-US" smtClean="0"/>
              <a:t>9/21/2020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4978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A35AD-0B81-F94A-83A1-9125CBB4FF2A}" type="slidenum">
              <a:rPr lang="en-US" smtClean="0"/>
              <a:t>27</a:t>
            </a:fld>
            <a:endParaRPr lang="en-US" dirty="0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B98C860-A648-4D13-9E4B-3BA3F91A95E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pro datum 5">
            <a:extLst>
              <a:ext uri="{FF2B5EF4-FFF2-40B4-BE49-F238E27FC236}">
                <a16:creationId xmlns:a16="http://schemas.microsoft.com/office/drawing/2014/main" id="{9B6C110E-505A-4DE0-9002-5CCF357C3D0C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05CE3743-7794-4C90-8D2A-E33166276F47}" type="datetime1">
              <a:rPr lang="en-US" smtClean="0"/>
              <a:t>9/21/2020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6087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A35AD-0B81-F94A-83A1-9125CBB4FF2A}" type="slidenum">
              <a:rPr lang="en-US" smtClean="0"/>
              <a:t>28</a:t>
            </a:fld>
            <a:endParaRPr lang="en-US" dirty="0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E30A76A-9A1A-42C9-B227-E52775048FA6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pro datum 5">
            <a:extLst>
              <a:ext uri="{FF2B5EF4-FFF2-40B4-BE49-F238E27FC236}">
                <a16:creationId xmlns:a16="http://schemas.microsoft.com/office/drawing/2014/main" id="{8AF1A580-F8A0-4E3B-8C44-ABC7FC62C240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F235BE5A-C1FD-4D14-ADD6-037ADB491B19}" type="datetime1">
              <a:rPr lang="en-US" smtClean="0"/>
              <a:t>9/21/2020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8081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1A35AD-0B81-F94A-83A1-9125CBB4FF2A}" type="slidenum">
              <a:rPr lang="en-US" smtClean="0"/>
              <a:t>29</a:t>
            </a:fld>
            <a:endParaRPr lang="en-US" dirty="0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11188BB-37FA-4781-A03E-11E08B8523E5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pro datum 5">
            <a:extLst>
              <a:ext uri="{FF2B5EF4-FFF2-40B4-BE49-F238E27FC236}">
                <a16:creationId xmlns:a16="http://schemas.microsoft.com/office/drawing/2014/main" id="{95B55BDF-ED57-4100-9486-79F4EB8ECADB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fld id="{6B68C06B-0384-4070-8438-C224AB4C5C1E}" type="datetime1">
              <a:rPr lang="en-US" smtClean="0"/>
              <a:t>9/21/2020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0538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Úvodní snímek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15082"/>
            <a:ext cx="7772400" cy="1997296"/>
          </a:xfrm>
        </p:spPr>
        <p:txBody>
          <a:bodyPr anchor="t">
            <a:normAutofit/>
          </a:bodyPr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5386972"/>
            <a:ext cx="6400800" cy="570201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5FA4E5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lze upravit styl předlohy.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685800" y="3309620"/>
            <a:ext cx="6632575" cy="145256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 hasCustomPrompt="1"/>
          </p:nvPr>
        </p:nvSpPr>
        <p:spPr>
          <a:xfrm>
            <a:off x="156851" y="6356350"/>
            <a:ext cx="2006600" cy="369888"/>
          </a:xfrm>
        </p:spPr>
        <p:txBody>
          <a:bodyPr/>
          <a:lstStyle>
            <a:lvl1pPr>
              <a:defRPr>
                <a:solidFill>
                  <a:srgbClr val="CCCCCC"/>
                </a:solidFill>
              </a:defRPr>
            </a:lvl1pPr>
          </a:lstStyle>
          <a:p>
            <a:pPr lvl="0"/>
            <a:fld id="{A8AD1661-3A61-224B-91E0-4B126FC883AF}" type="datetime1">
              <a:rPr lang="en-US" smtClean="0"/>
              <a:t>3/25/2019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9806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6375" y="1306874"/>
            <a:ext cx="7700425" cy="4819290"/>
          </a:xfrm>
        </p:spPr>
        <p:txBody>
          <a:bodyPr/>
          <a:lstStyle>
            <a:lvl1pPr>
              <a:defRPr sz="1800"/>
            </a:lvl1pPr>
            <a:lvl2pPr marL="628650" indent="-171450">
              <a:defRPr sz="2000" b="1"/>
            </a:lvl2pPr>
            <a:lvl3pPr marL="1073150" indent="-158750">
              <a:defRPr sz="1600"/>
            </a:lvl3pPr>
            <a:lvl4pPr marL="1528763" indent="-157163">
              <a:defRPr sz="1600"/>
            </a:lvl4pPr>
            <a:lvl5pPr marL="1973263" indent="-144463">
              <a:defRPr sz="1600"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61938"/>
            <a:ext cx="8229600" cy="822325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924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0490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7527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580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7752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dirty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6290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6341" y="1264906"/>
            <a:ext cx="7383470" cy="1470025"/>
          </a:xfrm>
        </p:spPr>
        <p:txBody>
          <a:bodyPr>
            <a:normAutofit/>
          </a:bodyPr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Subtitle 2"/>
          <p:cNvSpPr txBox="1">
            <a:spLocks/>
          </p:cNvSpPr>
          <p:nvPr userDrawn="1"/>
        </p:nvSpPr>
        <p:spPr>
          <a:xfrm>
            <a:off x="169747" y="5840002"/>
            <a:ext cx="3312170" cy="4024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200" b="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Centrum pro regionální rozvoj České republiky</a:t>
            </a:r>
          </a:p>
        </p:txBody>
      </p:sp>
      <p:sp>
        <p:nvSpPr>
          <p:cNvPr id="14" name="Subtitle 2"/>
          <p:cNvSpPr txBox="1">
            <a:spLocks/>
          </p:cNvSpPr>
          <p:nvPr userDrawn="1"/>
        </p:nvSpPr>
        <p:spPr>
          <a:xfrm>
            <a:off x="3268138" y="5840002"/>
            <a:ext cx="3191932" cy="4024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200" b="1" dirty="0"/>
              <a:t>U </a:t>
            </a:r>
            <a:r>
              <a:rPr lang="en-US" sz="1200" b="1" dirty="0" err="1"/>
              <a:t>Nákladového</a:t>
            </a:r>
            <a:r>
              <a:rPr lang="en-US" sz="1200" b="1" dirty="0"/>
              <a:t> </a:t>
            </a:r>
            <a:r>
              <a:rPr lang="en-US" sz="1200" b="1" dirty="0" err="1"/>
              <a:t>nádraží</a:t>
            </a:r>
            <a:r>
              <a:rPr lang="en-US" sz="1200" b="1" dirty="0"/>
              <a:t> 3144/4, 130 00 Praha 3</a:t>
            </a:r>
            <a:endParaRPr lang="cs-CZ" sz="1200" b="0" dirty="0">
              <a:solidFill>
                <a:schemeClr val="bg1"/>
              </a:solidFill>
            </a:endParaRPr>
          </a:p>
        </p:txBody>
      </p:sp>
      <p:sp>
        <p:nvSpPr>
          <p:cNvPr id="15" name="Subtitle 2"/>
          <p:cNvSpPr txBox="1">
            <a:spLocks/>
          </p:cNvSpPr>
          <p:nvPr userDrawn="1"/>
        </p:nvSpPr>
        <p:spPr>
          <a:xfrm>
            <a:off x="6479130" y="5840002"/>
            <a:ext cx="1747402" cy="4024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200" b="0" dirty="0">
                <a:solidFill>
                  <a:schemeClr val="bg1"/>
                </a:solidFill>
              </a:rPr>
              <a:t>tel.: +420 </a:t>
            </a:r>
            <a:r>
              <a:rPr lang="is-IS" sz="1200" b="1" dirty="0"/>
              <a:t>225 855 321</a:t>
            </a:r>
            <a:endParaRPr lang="cs-CZ" sz="1200" b="0" dirty="0">
              <a:solidFill>
                <a:schemeClr val="bg1"/>
              </a:solidFill>
            </a:endParaRPr>
          </a:p>
        </p:txBody>
      </p:sp>
      <p:sp>
        <p:nvSpPr>
          <p:cNvPr id="16" name="Subtitle 2"/>
          <p:cNvSpPr txBox="1">
            <a:spLocks/>
          </p:cNvSpPr>
          <p:nvPr userDrawn="1"/>
        </p:nvSpPr>
        <p:spPr>
          <a:xfrm>
            <a:off x="8116035" y="5828841"/>
            <a:ext cx="1000451" cy="4024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cs-CZ" sz="1200" b="0" kern="1200" dirty="0" err="1">
                <a:solidFill>
                  <a:schemeClr val="bg1"/>
                </a:solidFill>
                <a:latin typeface="+mn-lt"/>
                <a:ea typeface="+mn-ea"/>
                <a:cs typeface="+mn-cs"/>
              </a:rPr>
              <a:t>www.crr.cz</a:t>
            </a:r>
            <a:endParaRPr lang="cs-CZ" sz="1200" b="0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1074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6375" y="1306874"/>
            <a:ext cx="7700425" cy="4819290"/>
          </a:xfrm>
        </p:spPr>
        <p:txBody>
          <a:bodyPr/>
          <a:lstStyle>
            <a:lvl1pPr>
              <a:defRPr sz="1800"/>
            </a:lvl1pPr>
            <a:lvl2pPr marL="628650" indent="-171450">
              <a:defRPr sz="2000" b="1"/>
            </a:lvl2pPr>
            <a:lvl3pPr marL="1073150" indent="-158750">
              <a:defRPr sz="1600"/>
            </a:lvl3pPr>
            <a:lvl4pPr marL="1528763" indent="-157163">
              <a:defRPr sz="1600"/>
            </a:lvl4pPr>
            <a:lvl5pPr marL="1973263" indent="-144463">
              <a:defRPr sz="1600"/>
            </a:lvl5pPr>
          </a:lstStyle>
          <a:p>
            <a:pPr lvl="0"/>
            <a:r>
              <a:rPr lang="cs-CZ"/>
              <a:t>Click to edit Master text styles</a:t>
            </a:r>
          </a:p>
          <a:p>
            <a:pPr lvl="1"/>
            <a:r>
              <a:rPr lang="cs-CZ"/>
              <a:t>Second level</a:t>
            </a:r>
          </a:p>
          <a:p>
            <a:pPr lvl="2"/>
            <a:r>
              <a:rPr lang="cs-CZ"/>
              <a:t>Third level</a:t>
            </a:r>
          </a:p>
          <a:p>
            <a:pPr lvl="3"/>
            <a:r>
              <a:rPr lang="cs-CZ"/>
              <a:t>Fourth level</a:t>
            </a:r>
          </a:p>
          <a:p>
            <a:pPr lvl="4"/>
            <a:r>
              <a:rPr lang="cs-CZ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latin typeface="Myriad Pro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61938"/>
            <a:ext cx="8229600" cy="822325"/>
          </a:xfrm>
        </p:spPr>
        <p:txBody>
          <a:bodyPr/>
          <a:lstStyle/>
          <a:p>
            <a:r>
              <a:rPr lang="cs-CZ"/>
              <a:t>Click to edit Master title style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B5227-2C6F-B94D-9D8F-826F917070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2581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62310"/>
            <a:ext cx="8229600" cy="8226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6374" y="1306873"/>
            <a:ext cx="7675766" cy="4806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27451" y="6356350"/>
            <a:ext cx="52923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00529C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183137" y="6356349"/>
            <a:ext cx="5004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00529C"/>
                </a:solidFill>
              </a:defRPr>
            </a:lvl1pPr>
          </a:lstStyle>
          <a:p>
            <a:fld id="{4000C4B2-41BC-D741-8B94-B76DB6967C0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4051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7" r:id="rId7"/>
    <p:sldLayoutId id="2147483660" r:id="rId8"/>
    <p:sldLayoutId id="2147483661" r:id="rId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dt="0"/>
  <p:txStyles>
    <p:titleStyle>
      <a:lvl1pPr algn="l" defTabSz="457200" rtl="0" eaLnBrk="1" latinLnBrk="0" hangingPunct="1">
        <a:spcBef>
          <a:spcPct val="0"/>
        </a:spcBef>
        <a:buNone/>
        <a:defRPr sz="3600" b="1" kern="1200">
          <a:solidFill>
            <a:srgbClr val="00529C"/>
          </a:solidFill>
          <a:latin typeface="+mj-lt"/>
          <a:ea typeface="+mj-ea"/>
          <a:cs typeface="+mj-cs"/>
        </a:defRPr>
      </a:lvl1pPr>
    </p:titleStyle>
    <p:bodyStyle>
      <a:lvl1pPr marL="0" indent="0" algn="l" defTabSz="457200" rtl="0" eaLnBrk="1" latinLnBrk="0" hangingPunct="1">
        <a:lnSpc>
          <a:spcPct val="100000"/>
        </a:lnSpc>
        <a:spcBef>
          <a:spcPct val="20000"/>
        </a:spcBef>
        <a:spcAft>
          <a:spcPts val="200"/>
        </a:spcAft>
        <a:buFont typeface="Arial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4025" indent="-187325" algn="l" defTabSz="457200" rtl="0" eaLnBrk="1" latinLnBrk="0" hangingPunct="1">
        <a:lnSpc>
          <a:spcPct val="100000"/>
        </a:lnSpc>
        <a:spcBef>
          <a:spcPts val="1680"/>
        </a:spcBef>
        <a:spcAft>
          <a:spcPts val="0"/>
        </a:spcAft>
        <a:buFont typeface="Arial"/>
        <a:buChar char="•"/>
        <a:defRPr sz="2000" b="1" kern="1200">
          <a:solidFill>
            <a:srgbClr val="00529C"/>
          </a:solidFill>
          <a:latin typeface="+mn-lt"/>
          <a:ea typeface="+mn-ea"/>
          <a:cs typeface="+mn-cs"/>
        </a:defRPr>
      </a:lvl2pPr>
      <a:lvl3pPr marL="720725" indent="-187325" algn="l" defTabSz="457200" rtl="0" eaLnBrk="1" latinLnBrk="0" hangingPunct="1">
        <a:lnSpc>
          <a:spcPct val="100000"/>
        </a:lnSpc>
        <a:spcBef>
          <a:spcPts val="700"/>
        </a:spcBef>
        <a:spcAft>
          <a:spcPts val="0"/>
        </a:spcAft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87425" indent="-187325" algn="l" defTabSz="457200" rtl="0" eaLnBrk="1" latinLnBrk="0" hangingPunct="1">
        <a:lnSpc>
          <a:spcPct val="100000"/>
        </a:lnSpc>
        <a:spcBef>
          <a:spcPct val="20000"/>
        </a:spcBef>
        <a:spcAft>
          <a:spcPts val="0"/>
        </a:spcAft>
        <a:buFont typeface="Arial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54125" indent="-173038" algn="l" defTabSz="457200" rtl="0" eaLnBrk="1" latinLnBrk="0" hangingPunct="1">
        <a:lnSpc>
          <a:spcPct val="100000"/>
        </a:lnSpc>
        <a:spcBef>
          <a:spcPct val="20000"/>
        </a:spcBef>
        <a:spcAft>
          <a:spcPts val="0"/>
        </a:spcAft>
        <a:buFont typeface="Arial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mbkvyskov2008.cz/aktuality/detail/96-informativni-schuzka-pro-rodice-na-sezonu-2018-19" TargetMode="External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pixabay.com/cs/setk%C3%A1n%C3%AD-spole%C4%8Dn%C4%9B-spolupr%C3%A1ce-osobn%C3%AD-1015313/" TargetMode="External"/><Relationship Id="rId4" Type="http://schemas.openxmlformats.org/officeDocument/2006/relationships/image" Target="../media/image13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6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6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6.jpe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10" Type="http://schemas.openxmlformats.org/officeDocument/2006/relationships/image" Target="../media/image15.jpg"/><Relationship Id="rId4" Type="http://schemas.openxmlformats.org/officeDocument/2006/relationships/diagramData" Target="../diagrams/data3.xml"/><Relationship Id="rId9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diagramLayout" Target="../diagrams/layout4.xml"/><Relationship Id="rId7" Type="http://schemas.openxmlformats.org/officeDocument/2006/relationships/image" Target="../media/image19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Relationship Id="rId9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9.png"/><Relationship Id="rId4" Type="http://schemas.openxmlformats.org/officeDocument/2006/relationships/image" Target="../media/image28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4.png"/><Relationship Id="rId4" Type="http://schemas.openxmlformats.org/officeDocument/2006/relationships/image" Target="../media/image1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7.png"/><Relationship Id="rId4" Type="http://schemas.openxmlformats.org/officeDocument/2006/relationships/image" Target="../media/image1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irop.mmr.cz/cs/Vyzvy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8.jpeg"/><Relationship Id="rId4" Type="http://schemas.openxmlformats.org/officeDocument/2006/relationships/image" Target="../media/image3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9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0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61669"/>
            <a:ext cx="7772400" cy="2714668"/>
          </a:xfrm>
        </p:spPr>
        <p:txBody>
          <a:bodyPr>
            <a:normAutofit fontScale="90000"/>
          </a:bodyPr>
          <a:lstStyle/>
          <a:p>
            <a:pPr algn="ctr"/>
            <a:br>
              <a:rPr lang="cs-CZ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cs-CZ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Centrum pro regionální rozvoj </a:t>
            </a:r>
            <a:br>
              <a:rPr lang="cs-CZ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cs-CZ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České republiky</a:t>
            </a:r>
            <a:br>
              <a:rPr lang="cs-CZ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cs-CZ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cs-CZ" sz="4000" dirty="0">
                <a:effectLst>
                  <a:outerShdw blurRad="38100" dist="38100" dir="2700000" algn="tl">
                    <a:schemeClr val="tx2">
                      <a:lumMod val="60000"/>
                      <a:lumOff val="40000"/>
                      <a:alpha val="36000"/>
                    </a:schemeClr>
                  </a:outerShdw>
                </a:effectLst>
              </a:rPr>
              <a:t>Představení konzultačního servisu</a:t>
            </a:r>
            <a:br>
              <a:rPr lang="cs-CZ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cs-CZ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07077" y="4416784"/>
            <a:ext cx="6796046" cy="867393"/>
          </a:xfrm>
        </p:spPr>
        <p:txBody>
          <a:bodyPr>
            <a:normAutofit/>
          </a:bodyPr>
          <a:lstStyle/>
          <a:p>
            <a:r>
              <a:rPr lang="cs-CZ" sz="2000" dirty="0"/>
              <a:t>Ing. Marie Míšková</a:t>
            </a:r>
          </a:p>
          <a:p>
            <a:r>
              <a:rPr lang="cs-CZ" sz="2000" dirty="0"/>
              <a:t>Ředitelka Územního odboru IROP </a:t>
            </a:r>
            <a:r>
              <a:rPr lang="cs-CZ" sz="2000"/>
              <a:t>pro Karlovarský </a:t>
            </a:r>
            <a:r>
              <a:rPr lang="cs-CZ" sz="2000" dirty="0"/>
              <a:t>kraj</a:t>
            </a: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64032"/>
            <a:ext cx="5054984" cy="593968"/>
          </a:xfrm>
          <a:prstGeom prst="rect">
            <a:avLst/>
          </a:prstGeom>
        </p:spPr>
      </p:pic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685800" y="5584228"/>
            <a:ext cx="6400800" cy="570201"/>
          </a:xfrm>
        </p:spPr>
        <p:txBody>
          <a:bodyPr>
            <a:normAutofit/>
          </a:bodyPr>
          <a:lstStyle/>
          <a:p>
            <a:r>
              <a:rPr lang="cs-CZ" sz="1800" dirty="0"/>
              <a:t>Karlovy Vary 22.9. 2020</a:t>
            </a:r>
            <a:endParaRPr lang="en-US" sz="1800" dirty="0"/>
          </a:p>
        </p:txBody>
      </p:sp>
      <p:sp>
        <p:nvSpPr>
          <p:cNvPr id="10" name="Zástupný text 9">
            <a:extLst>
              <a:ext uri="{FF2B5EF4-FFF2-40B4-BE49-F238E27FC236}">
                <a16:creationId xmlns:a16="http://schemas.microsoft.com/office/drawing/2014/main" id="{57192ECE-99E8-4143-881D-E882BD82327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8904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12"/>
          <p:cNvSpPr txBox="1">
            <a:spLocks/>
          </p:cNvSpPr>
          <p:nvPr/>
        </p:nvSpPr>
        <p:spPr>
          <a:xfrm>
            <a:off x="360457" y="1204010"/>
            <a:ext cx="1861010" cy="418727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 defTabSz="91211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192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cs-CZ" altLang="cs-CZ" sz="2000" b="1" u="sng" dirty="0">
                <a:solidFill>
                  <a:srgbClr val="00529C"/>
                </a:solidFill>
              </a:rPr>
              <a:t>Kdo jsme</a:t>
            </a:r>
          </a:p>
        </p:txBody>
      </p:sp>
      <p:sp>
        <p:nvSpPr>
          <p:cNvPr id="10" name="Zástupný symbol pro obsah 13"/>
          <p:cNvSpPr txBox="1">
            <a:spLocks/>
          </p:cNvSpPr>
          <p:nvPr/>
        </p:nvSpPr>
        <p:spPr>
          <a:xfrm>
            <a:off x="4571403" y="1607954"/>
            <a:ext cx="4347128" cy="560689"/>
          </a:xfrm>
          <a:prstGeom prst="rect">
            <a:avLst/>
          </a:prstGeom>
        </p:spPr>
        <p:txBody>
          <a:bodyPr>
            <a:normAutofit/>
          </a:bodyPr>
          <a:lstStyle>
            <a:lvl1pPr marL="228029" indent="-228029" algn="l" defTabSz="912114" rtl="0" eaLnBrk="1" latinLnBrk="0" hangingPunct="1">
              <a:lnSpc>
                <a:spcPct val="120000"/>
              </a:lnSpc>
              <a:spcBef>
                <a:spcPts val="998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995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4086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795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0143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596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96200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2257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08314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64371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0428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76485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634823"/>
              </a:buClr>
              <a:buNone/>
              <a:defRPr/>
            </a:pPr>
            <a:endParaRPr lang="cs-CZ" altLang="cs-CZ" sz="1499" dirty="0"/>
          </a:p>
        </p:txBody>
      </p:sp>
      <p:sp>
        <p:nvSpPr>
          <p:cNvPr id="14" name="Zástupný symbol pro obsah 13"/>
          <p:cNvSpPr txBox="1">
            <a:spLocks/>
          </p:cNvSpPr>
          <p:nvPr/>
        </p:nvSpPr>
        <p:spPr>
          <a:xfrm>
            <a:off x="203176" y="1646919"/>
            <a:ext cx="7052635" cy="962714"/>
          </a:xfrm>
          <a:prstGeom prst="rect">
            <a:avLst/>
          </a:prstGeom>
        </p:spPr>
        <p:txBody>
          <a:bodyPr>
            <a:noAutofit/>
          </a:bodyPr>
          <a:lstStyle>
            <a:lvl1pPr marL="228029" indent="-228029" algn="l" defTabSz="912114" rtl="0" eaLnBrk="1" latinLnBrk="0" hangingPunct="1">
              <a:lnSpc>
                <a:spcPct val="120000"/>
              </a:lnSpc>
              <a:spcBef>
                <a:spcPts val="998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995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4086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795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0143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596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96200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2257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08314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64371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0428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76485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542925" indent="-361950">
              <a:spcBef>
                <a:spcPts val="0"/>
              </a:spcBef>
              <a:buClr>
                <a:srgbClr val="634823"/>
              </a:buClr>
              <a:buFont typeface="Wingdings" panose="05000000000000000000" pitchFamily="2" charset="2"/>
              <a:buChar char="Ø"/>
              <a:defRPr/>
            </a:pPr>
            <a:r>
              <a:rPr lang="cs-CZ" altLang="cs-CZ" sz="1800" b="1" dirty="0"/>
              <a:t>Státní příspěvková organizace </a:t>
            </a:r>
            <a:r>
              <a:rPr lang="cs-CZ" altLang="cs-CZ" sz="1800" dirty="0"/>
              <a:t>(zákon </a:t>
            </a:r>
            <a:r>
              <a:rPr lang="cs-CZ" altLang="cs-CZ" sz="1800" cap="none" dirty="0"/>
              <a:t>č</a:t>
            </a:r>
            <a:r>
              <a:rPr lang="cs-CZ" altLang="cs-CZ" sz="1800" dirty="0"/>
              <a:t>. 248/2000 s</a:t>
            </a:r>
            <a:r>
              <a:rPr lang="cs-CZ" altLang="cs-CZ" sz="1800" cap="none" dirty="0"/>
              <a:t>b</a:t>
            </a:r>
            <a:r>
              <a:rPr lang="cs-CZ" altLang="cs-CZ" sz="1800" dirty="0"/>
              <a:t>.)</a:t>
            </a:r>
          </a:p>
          <a:p>
            <a:pPr marL="542925" indent="-361950">
              <a:spcBef>
                <a:spcPts val="0"/>
              </a:spcBef>
              <a:buClr>
                <a:srgbClr val="634823"/>
              </a:buClr>
              <a:buFont typeface="Wingdings" panose="05000000000000000000" pitchFamily="2" charset="2"/>
              <a:buChar char="Ø"/>
              <a:defRPr/>
            </a:pPr>
            <a:r>
              <a:rPr lang="cs-CZ" altLang="cs-CZ" sz="1800" b="1" dirty="0"/>
              <a:t>podřízená Ministerstvu pro místní rozvoj </a:t>
            </a:r>
            <a:r>
              <a:rPr lang="cs-CZ" altLang="cs-CZ" sz="1800" dirty="0"/>
              <a:t>(statut Centra)</a:t>
            </a:r>
          </a:p>
          <a:p>
            <a:pPr marL="542925" indent="-361950">
              <a:spcBef>
                <a:spcPts val="0"/>
              </a:spcBef>
              <a:buClr>
                <a:srgbClr val="634823"/>
              </a:buClr>
              <a:buFont typeface="Wingdings" panose="05000000000000000000" pitchFamily="2" charset="2"/>
              <a:buChar char="Ø"/>
              <a:defRPr/>
            </a:pPr>
            <a:r>
              <a:rPr lang="cs-CZ" altLang="cs-CZ" sz="1800" b="1" dirty="0"/>
              <a:t>SLUŽEBNÍ ÚŘAD </a:t>
            </a:r>
            <a:r>
              <a:rPr lang="cs-CZ" altLang="cs-CZ" sz="1800" dirty="0"/>
              <a:t>( zákon </a:t>
            </a:r>
            <a:r>
              <a:rPr lang="cs-CZ" altLang="cs-CZ" sz="1800" cap="none" dirty="0"/>
              <a:t>č</a:t>
            </a:r>
            <a:r>
              <a:rPr lang="cs-CZ" altLang="cs-CZ" sz="1800" dirty="0"/>
              <a:t>. 248/2000 S</a:t>
            </a:r>
            <a:r>
              <a:rPr lang="cs-CZ" altLang="cs-CZ" sz="1800" cap="none" dirty="0"/>
              <a:t>b</a:t>
            </a:r>
            <a:r>
              <a:rPr lang="cs-CZ" altLang="cs-CZ" sz="1800" dirty="0"/>
              <a:t>. </a:t>
            </a:r>
            <a:r>
              <a:rPr lang="cs-CZ" altLang="cs-CZ" sz="1800" cap="none" dirty="0"/>
              <a:t>a</a:t>
            </a:r>
            <a:r>
              <a:rPr lang="cs-CZ" altLang="cs-CZ" sz="1800" dirty="0"/>
              <a:t> </a:t>
            </a:r>
            <a:r>
              <a:rPr lang="cs-CZ" altLang="cs-CZ" sz="1800" cap="none" dirty="0"/>
              <a:t>č</a:t>
            </a:r>
            <a:r>
              <a:rPr lang="cs-CZ" altLang="cs-CZ" sz="1800" dirty="0"/>
              <a:t>. 234/2014 S</a:t>
            </a:r>
            <a:r>
              <a:rPr lang="cs-CZ" altLang="cs-CZ" sz="1800" cap="none" dirty="0"/>
              <a:t>b</a:t>
            </a:r>
            <a:r>
              <a:rPr lang="cs-CZ" altLang="cs-CZ" sz="1800" dirty="0"/>
              <a:t>.)</a:t>
            </a:r>
          </a:p>
          <a:p>
            <a:pPr marL="542925" indent="-361950">
              <a:spcBef>
                <a:spcPts val="0"/>
              </a:spcBef>
              <a:buClr>
                <a:srgbClr val="634823"/>
              </a:buClr>
              <a:buFont typeface="Wingdings" panose="05000000000000000000" pitchFamily="2" charset="2"/>
              <a:buChar char="Ø"/>
              <a:defRPr/>
            </a:pPr>
            <a:r>
              <a:rPr lang="cs-CZ" altLang="cs-CZ" sz="1800" b="1" dirty="0"/>
              <a:t>Jsme nositeli ČSN EN ISO 9001 : 2015</a:t>
            </a:r>
          </a:p>
        </p:txBody>
      </p:sp>
      <p:sp>
        <p:nvSpPr>
          <p:cNvPr id="17" name="Zástupný symbol pro obsah 13"/>
          <p:cNvSpPr txBox="1">
            <a:spLocks/>
          </p:cNvSpPr>
          <p:nvPr/>
        </p:nvSpPr>
        <p:spPr>
          <a:xfrm>
            <a:off x="203176" y="4240104"/>
            <a:ext cx="8578763" cy="1782275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indent="0" defTabSz="912114">
              <a:lnSpc>
                <a:spcPct val="120000"/>
              </a:lnSpc>
              <a:spcBef>
                <a:spcPts val="998"/>
              </a:spcBef>
              <a:buClr>
                <a:schemeClr val="tx1"/>
              </a:buClr>
              <a:buFont typeface="Arial" panose="020B0604020202020204" pitchFamily="34" charset="0"/>
              <a:buNone/>
              <a:defRPr sz="1995" b="1" cap="all" baseline="0">
                <a:effectLst/>
              </a:defRPr>
            </a:lvl1pPr>
            <a:lvl2pPr marL="684086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795" cap="all" baseline="0">
                <a:effectLst/>
              </a:defRPr>
            </a:lvl2pPr>
            <a:lvl3pPr marL="1140143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596" cap="all" baseline="0">
                <a:effectLst/>
              </a:defRPr>
            </a:lvl3pPr>
            <a:lvl4pPr marL="1596200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4pPr>
            <a:lvl5pPr marL="2052257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5pPr>
            <a:lvl6pPr marL="2508314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6pPr>
            <a:lvl7pPr marL="2964371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7pPr>
            <a:lvl8pPr marL="3420428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8pPr>
            <a:lvl9pPr marL="3876485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9pPr>
          </a:lstStyle>
          <a:p>
            <a:pPr marL="542925" lvl="1" indent="-361950">
              <a:buFont typeface="Wingdings" panose="05000000000000000000" pitchFamily="2" charset="2"/>
              <a:buChar char="Ø"/>
              <a:tabLst>
                <a:tab pos="1612900" algn="l"/>
                <a:tab pos="5562600" algn="l"/>
              </a:tabLst>
            </a:pPr>
            <a:r>
              <a:rPr lang="cs-CZ" sz="1800" b="1" dirty="0"/>
              <a:t>Centrum od počátku své historie administrovalo programy za více než </a:t>
            </a:r>
            <a:r>
              <a:rPr lang="cs-CZ" sz="1800" b="1" dirty="0">
                <a:solidFill>
                  <a:srgbClr val="00529C"/>
                </a:solidFill>
              </a:rPr>
              <a:t>200 mld. Kč</a:t>
            </a:r>
            <a:r>
              <a:rPr lang="cs-CZ" sz="1800" b="1" dirty="0">
                <a:solidFill>
                  <a:srgbClr val="FF0000"/>
                </a:solidFill>
              </a:rPr>
              <a:t> </a:t>
            </a:r>
            <a:r>
              <a:rPr lang="cs-CZ" sz="1800" b="1" dirty="0"/>
              <a:t>(7,35 mld. EUR) ve více než </a:t>
            </a:r>
            <a:r>
              <a:rPr lang="cs-CZ" sz="1800" b="1" dirty="0">
                <a:solidFill>
                  <a:srgbClr val="00529C"/>
                </a:solidFill>
              </a:rPr>
              <a:t>25 tisících </a:t>
            </a:r>
            <a:r>
              <a:rPr lang="cs-CZ" sz="1800" b="1" dirty="0"/>
              <a:t>projektech;</a:t>
            </a:r>
          </a:p>
          <a:p>
            <a:pPr marL="542925" lvl="1" indent="-361950">
              <a:buFont typeface="Wingdings" panose="05000000000000000000" pitchFamily="2" charset="2"/>
              <a:buChar char="Ø"/>
              <a:tabLst>
                <a:tab pos="1612900" algn="l"/>
                <a:tab pos="5562600" algn="l"/>
              </a:tabLst>
            </a:pPr>
            <a:r>
              <a:rPr lang="cs-CZ" sz="1800" b="1" dirty="0"/>
              <a:t>Centrum administruje v tomto programovém období 2014 – 2020 více než </a:t>
            </a:r>
            <a:r>
              <a:rPr lang="cs-CZ" sz="1800" b="1" dirty="0">
                <a:solidFill>
                  <a:srgbClr val="00529C"/>
                </a:solidFill>
              </a:rPr>
              <a:t>1/5 (cca 21%) </a:t>
            </a:r>
            <a:r>
              <a:rPr lang="cs-CZ" sz="1800" b="1" dirty="0"/>
              <a:t>finanční alokace všech programů EU v ČR </a:t>
            </a:r>
            <a:r>
              <a:rPr lang="cs-CZ" sz="1800" b="1" dirty="0">
                <a:solidFill>
                  <a:srgbClr val="00529C"/>
                </a:solidFill>
              </a:rPr>
              <a:t>(140 MLD. Kč)</a:t>
            </a:r>
          </a:p>
          <a:p>
            <a:pPr marL="285750" indent="-285750">
              <a:spcBef>
                <a:spcPts val="2400"/>
              </a:spcBef>
              <a:buFont typeface="Wingdings" panose="05000000000000000000" pitchFamily="2" charset="2"/>
              <a:buChar char="Ø"/>
            </a:pPr>
            <a:endParaRPr lang="cs-CZ" sz="1200" dirty="0">
              <a:solidFill>
                <a:srgbClr val="00529C"/>
              </a:solidFill>
            </a:endParaRPr>
          </a:p>
          <a:p>
            <a:pPr>
              <a:defRPr/>
            </a:pPr>
            <a:endParaRPr lang="cs-CZ" sz="1200" dirty="0"/>
          </a:p>
          <a:p>
            <a:pPr>
              <a:defRPr/>
            </a:pPr>
            <a:endParaRPr lang="cs-CZ" sz="1200" dirty="0"/>
          </a:p>
        </p:txBody>
      </p:sp>
      <p:cxnSp>
        <p:nvCxnSpPr>
          <p:cNvPr id="4" name="Přímá spojnice 3"/>
          <p:cNvCxnSpPr/>
          <p:nvPr/>
        </p:nvCxnSpPr>
        <p:spPr>
          <a:xfrm>
            <a:off x="0" y="1001027"/>
            <a:ext cx="9144000" cy="2887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Obdélník 6"/>
          <p:cNvSpPr/>
          <p:nvPr/>
        </p:nvSpPr>
        <p:spPr>
          <a:xfrm>
            <a:off x="963131" y="362271"/>
            <a:ext cx="705885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2800" b="1" dirty="0">
                <a:solidFill>
                  <a:srgbClr val="00529C"/>
                </a:solidFill>
              </a:rPr>
              <a:t>Centrum pro regionální rozvoj České republiky</a:t>
            </a:r>
          </a:p>
        </p:txBody>
      </p:sp>
      <p:sp>
        <p:nvSpPr>
          <p:cNvPr id="18" name="TextovéPole 17"/>
          <p:cNvSpPr txBox="1"/>
          <p:nvPr/>
        </p:nvSpPr>
        <p:spPr>
          <a:xfrm>
            <a:off x="433352" y="3507921"/>
            <a:ext cx="8346510" cy="46166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rgbClr val="00529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cs-CZ" sz="2400" b="1" dirty="0">
                <a:solidFill>
                  <a:schemeClr val="bg1"/>
                </a:solidFill>
              </a:rPr>
              <a:t>24 let - historická zkušenost s administrací a kontrolou projektů</a:t>
            </a:r>
          </a:p>
        </p:txBody>
      </p:sp>
      <p:pic>
        <p:nvPicPr>
          <p:cNvPr id="19" name="Obrázek 18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54710" y="1068470"/>
            <a:ext cx="1467341" cy="19592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Obrázek 1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50577" y="1983165"/>
            <a:ext cx="1392586" cy="14216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16" name="Obrázek 15">
            <a:extLst>
              <a:ext uri="{FF2B5EF4-FFF2-40B4-BE49-F238E27FC236}">
                <a16:creationId xmlns:a16="http://schemas.microsoft.com/office/drawing/2014/main" id="{7FB3A4D9-5108-46CA-9F3F-2FE0853AB3A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9016" y="6243179"/>
            <a:ext cx="5054984" cy="593968"/>
          </a:xfrm>
          <a:prstGeom prst="rect">
            <a:avLst/>
          </a:prstGeom>
        </p:spPr>
      </p:pic>
      <p:sp>
        <p:nvSpPr>
          <p:cNvPr id="2" name="Zástupný symbol pro zápatí 1">
            <a:extLst>
              <a:ext uri="{FF2B5EF4-FFF2-40B4-BE49-F238E27FC236}">
                <a16:creationId xmlns:a16="http://schemas.microsoft.com/office/drawing/2014/main" id="{2F47D3AA-68C4-4CCD-8988-1FB63AE61C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4303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12"/>
          <p:cNvSpPr txBox="1">
            <a:spLocks/>
          </p:cNvSpPr>
          <p:nvPr/>
        </p:nvSpPr>
        <p:spPr>
          <a:xfrm>
            <a:off x="360456" y="1204010"/>
            <a:ext cx="8393018" cy="679705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 defTabSz="91211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192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cs-CZ" altLang="cs-CZ" sz="2000" b="1" u="sng" dirty="0">
                <a:solidFill>
                  <a:srgbClr val="00529C"/>
                </a:solidFill>
              </a:rPr>
              <a:t>zprostředkující subjekt Integrovaného regionálního operačního programu</a:t>
            </a:r>
          </a:p>
        </p:txBody>
      </p:sp>
      <p:sp>
        <p:nvSpPr>
          <p:cNvPr id="10" name="Zástupný symbol pro obsah 13"/>
          <p:cNvSpPr txBox="1">
            <a:spLocks/>
          </p:cNvSpPr>
          <p:nvPr/>
        </p:nvSpPr>
        <p:spPr>
          <a:xfrm>
            <a:off x="4571403" y="1607954"/>
            <a:ext cx="4347128" cy="560689"/>
          </a:xfrm>
          <a:prstGeom prst="rect">
            <a:avLst/>
          </a:prstGeom>
        </p:spPr>
        <p:txBody>
          <a:bodyPr>
            <a:normAutofit/>
          </a:bodyPr>
          <a:lstStyle>
            <a:lvl1pPr marL="228029" indent="-228029" algn="l" defTabSz="912114" rtl="0" eaLnBrk="1" latinLnBrk="0" hangingPunct="1">
              <a:lnSpc>
                <a:spcPct val="120000"/>
              </a:lnSpc>
              <a:spcBef>
                <a:spcPts val="998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995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4086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795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0143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596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96200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2257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08314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64371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0428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76485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634823"/>
              </a:buClr>
              <a:buNone/>
              <a:defRPr/>
            </a:pPr>
            <a:endParaRPr lang="cs-CZ" altLang="cs-CZ" sz="1499" dirty="0"/>
          </a:p>
        </p:txBody>
      </p:sp>
      <p:sp>
        <p:nvSpPr>
          <p:cNvPr id="17" name="Zástupný symbol pro obsah 13"/>
          <p:cNvSpPr txBox="1">
            <a:spLocks/>
          </p:cNvSpPr>
          <p:nvPr/>
        </p:nvSpPr>
        <p:spPr>
          <a:xfrm>
            <a:off x="466725" y="1888297"/>
            <a:ext cx="8286749" cy="4323639"/>
          </a:xfrm>
          <a:prstGeom prst="rect">
            <a:avLst/>
          </a:prstGeom>
        </p:spPr>
        <p:txBody>
          <a:bodyPr>
            <a:noAutofit/>
          </a:bodyPr>
          <a:lstStyle>
            <a:defPPr>
              <a:defRPr lang="en-US"/>
            </a:defPPr>
            <a:lvl1pPr indent="0" defTabSz="912114">
              <a:lnSpc>
                <a:spcPct val="120000"/>
              </a:lnSpc>
              <a:spcBef>
                <a:spcPts val="998"/>
              </a:spcBef>
              <a:buClr>
                <a:schemeClr val="tx1"/>
              </a:buClr>
              <a:buFont typeface="Arial" panose="020B0604020202020204" pitchFamily="34" charset="0"/>
              <a:buNone/>
              <a:defRPr sz="1995" b="1" cap="all" baseline="0">
                <a:effectLst/>
              </a:defRPr>
            </a:lvl1pPr>
            <a:lvl2pPr marL="684086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795" cap="all" baseline="0">
                <a:effectLst/>
              </a:defRPr>
            </a:lvl2pPr>
            <a:lvl3pPr marL="1140143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596" cap="all" baseline="0">
                <a:effectLst/>
              </a:defRPr>
            </a:lvl3pPr>
            <a:lvl4pPr marL="1596200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4pPr>
            <a:lvl5pPr marL="2052257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5pPr>
            <a:lvl6pPr marL="2508314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6pPr>
            <a:lvl7pPr marL="2964371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7pPr>
            <a:lvl8pPr marL="3420428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8pPr>
            <a:lvl9pPr marL="3876485" indent="-228029" defTabSz="912114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cap="all" baseline="0">
                <a:effectLst/>
              </a:defRPr>
            </a:lvl9pPr>
          </a:lstStyle>
          <a:p>
            <a:pPr marL="285750" lvl="0" indent="-28575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cs-CZ" sz="1600" b="0" cap="none" dirty="0"/>
              <a:t>Jsme konzultační místo pro vaše dotazy při přípravě projektů</a:t>
            </a:r>
          </a:p>
          <a:p>
            <a:pPr marL="285750" lvl="0" indent="-28575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cs-CZ" sz="1600" b="0" cap="none" dirty="0"/>
              <a:t>Pořádáme semináře jak pro žadatele, tak pro příjemce</a:t>
            </a:r>
          </a:p>
          <a:p>
            <a:pPr marL="285750" lvl="0" indent="-28575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cs-CZ" sz="1600" b="0" cap="none" dirty="0"/>
              <a:t>Po podání projektu hodnotíme a připravujeme pro ŘO IROP doporučení / nedoporučení k financování</a:t>
            </a:r>
          </a:p>
          <a:p>
            <a:pPr marL="285750" lvl="0" indent="-28575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cs-CZ" sz="1600" b="0" cap="none" dirty="0"/>
              <a:t>Po vydání právního aktu s vámi řešíme veškeré změny v projektu</a:t>
            </a:r>
          </a:p>
          <a:p>
            <a:pPr marL="285750" lvl="0" indent="-28575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cs-CZ" sz="1600" b="0" cap="none" dirty="0"/>
              <a:t>Administrujeme žádosti o platbu </a:t>
            </a:r>
          </a:p>
          <a:p>
            <a:pPr marL="285750" lvl="0" indent="-28575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cs-CZ" sz="1600" b="0" cap="none" dirty="0"/>
              <a:t>Kontrolujeme veřejné zakázky</a:t>
            </a:r>
          </a:p>
          <a:p>
            <a:pPr marL="285750" lvl="0" indent="-28575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cs-CZ" sz="1600" b="0" cap="none" dirty="0"/>
              <a:t>Provádíme kontrolu projektů v udržitelnosti</a:t>
            </a:r>
          </a:p>
          <a:p>
            <a:pPr marL="285750" lvl="0" indent="-28575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cs-CZ" sz="1600" b="0" cap="none" dirty="0"/>
              <a:t>Snažíme se být nápomocni a stále hledáme cesty,  jak co nejlépe pomoci žadatelům a příjemcům</a:t>
            </a:r>
          </a:p>
          <a:p>
            <a:pPr marL="285750" lvl="0" indent="-28575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cs-CZ" sz="1600" b="0" cap="none" dirty="0"/>
              <a:t>Jsme součástí komunikace o možnostech zjednodušení v implementaci IROP, aktivně předkládáme ŘO IROP návrhy</a:t>
            </a:r>
          </a:p>
          <a:p>
            <a:pPr marL="285750" lvl="0" indent="-285750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cs-CZ" sz="1600" b="0" cap="none" dirty="0"/>
              <a:t>Podílíme se na nastavení nového IROP2</a:t>
            </a:r>
          </a:p>
          <a:p>
            <a:pPr>
              <a:defRPr/>
            </a:pPr>
            <a:endParaRPr lang="cs-CZ" sz="700" dirty="0"/>
          </a:p>
        </p:txBody>
      </p:sp>
      <p:cxnSp>
        <p:nvCxnSpPr>
          <p:cNvPr id="4" name="Přímá spojnice 3"/>
          <p:cNvCxnSpPr/>
          <p:nvPr/>
        </p:nvCxnSpPr>
        <p:spPr>
          <a:xfrm>
            <a:off x="0" y="1001027"/>
            <a:ext cx="9144000" cy="2887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Obdélník 6"/>
          <p:cNvSpPr/>
          <p:nvPr/>
        </p:nvSpPr>
        <p:spPr>
          <a:xfrm>
            <a:off x="963131" y="362271"/>
            <a:ext cx="705885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2800" b="1" dirty="0">
                <a:solidFill>
                  <a:srgbClr val="00529C"/>
                </a:solidFill>
              </a:rPr>
              <a:t>Centrum pro regionální rozvoj České republiky</a:t>
            </a:r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5FA4E5"/>
              </a:solidFill>
            </a:endParaRP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11" name="Obrázek 10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9016" y="6283697"/>
            <a:ext cx="5054984" cy="593968"/>
          </a:xfrm>
          <a:prstGeom prst="rect">
            <a:avLst/>
          </a:prstGeom>
        </p:spPr>
      </p:pic>
      <p:pic>
        <p:nvPicPr>
          <p:cNvPr id="12" name="Obrázek 11" descr="Obsah obrázku interiér, stůl, místnost, vsedě&#10;&#10;Popis byl vytvořen automaticky">
            <a:extLst>
              <a:ext uri="{FF2B5EF4-FFF2-40B4-BE49-F238E27FC236}">
                <a16:creationId xmlns:a16="http://schemas.microsoft.com/office/drawing/2014/main" id="{5C2F0B06-2E25-4165-935D-C16A818255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6312023" y="2889134"/>
            <a:ext cx="2606508" cy="164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616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12"/>
          <p:cNvSpPr txBox="1">
            <a:spLocks/>
          </p:cNvSpPr>
          <p:nvPr/>
        </p:nvSpPr>
        <p:spPr>
          <a:xfrm>
            <a:off x="360456" y="1204010"/>
            <a:ext cx="6726144" cy="418727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 defTabSz="91211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192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cs-CZ" altLang="cs-CZ" sz="2000" b="1" u="sng" dirty="0">
                <a:solidFill>
                  <a:srgbClr val="00529C"/>
                </a:solidFill>
              </a:rPr>
              <a:t>zajímavá data o administrovaných projektech</a:t>
            </a:r>
          </a:p>
        </p:txBody>
      </p:sp>
      <p:sp>
        <p:nvSpPr>
          <p:cNvPr id="10" name="Zástupný symbol pro obsah 13"/>
          <p:cNvSpPr txBox="1">
            <a:spLocks/>
          </p:cNvSpPr>
          <p:nvPr/>
        </p:nvSpPr>
        <p:spPr>
          <a:xfrm>
            <a:off x="4571403" y="1607954"/>
            <a:ext cx="4347128" cy="560689"/>
          </a:xfrm>
          <a:prstGeom prst="rect">
            <a:avLst/>
          </a:prstGeom>
        </p:spPr>
        <p:txBody>
          <a:bodyPr>
            <a:normAutofit/>
          </a:bodyPr>
          <a:lstStyle>
            <a:lvl1pPr marL="228029" indent="-228029" algn="l" defTabSz="912114" rtl="0" eaLnBrk="1" latinLnBrk="0" hangingPunct="1">
              <a:lnSpc>
                <a:spcPct val="120000"/>
              </a:lnSpc>
              <a:spcBef>
                <a:spcPts val="998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995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4086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795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0143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596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96200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2257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08314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64371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0428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76485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634823"/>
              </a:buClr>
              <a:buNone/>
              <a:defRPr/>
            </a:pPr>
            <a:endParaRPr lang="cs-CZ" altLang="cs-CZ" sz="1499" dirty="0"/>
          </a:p>
        </p:txBody>
      </p:sp>
      <p:cxnSp>
        <p:nvCxnSpPr>
          <p:cNvPr id="4" name="Přímá spojnice 3"/>
          <p:cNvCxnSpPr/>
          <p:nvPr/>
        </p:nvCxnSpPr>
        <p:spPr>
          <a:xfrm>
            <a:off x="0" y="1001027"/>
            <a:ext cx="9144000" cy="2887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Obdélník 6"/>
          <p:cNvSpPr/>
          <p:nvPr/>
        </p:nvSpPr>
        <p:spPr>
          <a:xfrm>
            <a:off x="963131" y="362271"/>
            <a:ext cx="705885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2800" b="1" dirty="0">
                <a:solidFill>
                  <a:srgbClr val="00529C"/>
                </a:solidFill>
              </a:rPr>
              <a:t>Centrum pro regionální rozvoj České republiky</a:t>
            </a:r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5FA4E5"/>
              </a:solidFill>
            </a:endParaRP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7150" y="2813724"/>
            <a:ext cx="4871828" cy="2947741"/>
          </a:xfrm>
          <a:prstGeom prst="rect">
            <a:avLst/>
          </a:prstGeom>
        </p:spPr>
      </p:pic>
      <p:sp>
        <p:nvSpPr>
          <p:cNvPr id="12" name="Obdélník 11"/>
          <p:cNvSpPr/>
          <p:nvPr/>
        </p:nvSpPr>
        <p:spPr>
          <a:xfrm>
            <a:off x="3990975" y="5778003"/>
            <a:ext cx="47480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cs-CZ" sz="1200" dirty="0"/>
              <a:t>Šikmý (letecký 3D) pohled na řešené území od jihu (zdroj: Google </a:t>
            </a:r>
            <a:r>
              <a:rPr lang="cs-CZ" sz="1200" dirty="0" err="1"/>
              <a:t>Earth</a:t>
            </a:r>
            <a:r>
              <a:rPr lang="cs-CZ" sz="1200" dirty="0"/>
              <a:t>, Studie proveditelnosti)</a:t>
            </a:r>
          </a:p>
        </p:txBody>
      </p:sp>
      <p:graphicFrame>
        <p:nvGraphicFramePr>
          <p:cNvPr id="11" name="Tabulka 10"/>
          <p:cNvGraphicFramePr>
            <a:graphicFrameLocks noGrp="1"/>
          </p:cNvGraphicFramePr>
          <p:nvPr/>
        </p:nvGraphicFramePr>
        <p:xfrm>
          <a:off x="527426" y="2813724"/>
          <a:ext cx="3263524" cy="32487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35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23556">
                <a:tc>
                  <a:txBody>
                    <a:bodyPr/>
                    <a:lstStyle/>
                    <a:p>
                      <a:r>
                        <a:rPr lang="cs-CZ" b="0" dirty="0">
                          <a:solidFill>
                            <a:schemeClr val="tx1"/>
                          </a:solidFill>
                        </a:rPr>
                        <a:t>Žadatel: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6913">
                <a:tc>
                  <a:txBody>
                    <a:bodyPr/>
                    <a:lstStyle/>
                    <a:p>
                      <a:r>
                        <a:rPr lang="cs-CZ" b="1" dirty="0"/>
                        <a:t>Správa a údržba</a:t>
                      </a:r>
                      <a:r>
                        <a:rPr lang="cs-CZ" b="1" baseline="0" dirty="0"/>
                        <a:t> silnic Plzeňského kraje, příspěvková organizace</a:t>
                      </a:r>
                      <a:endParaRPr lang="cs-CZ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3556">
                <a:tc>
                  <a:txBody>
                    <a:bodyPr/>
                    <a:lstStyle/>
                    <a:p>
                      <a:r>
                        <a:rPr lang="cs-CZ" b="0" dirty="0"/>
                        <a:t>Příspěvek EU: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3556">
                <a:tc>
                  <a:txBody>
                    <a:bodyPr/>
                    <a:lstStyle/>
                    <a:p>
                      <a:r>
                        <a:rPr lang="cs-CZ" sz="1800" b="1" cap="none" dirty="0"/>
                        <a:t>1 454 862 308,28 </a:t>
                      </a:r>
                      <a:r>
                        <a:rPr lang="cs-CZ" b="1" dirty="0"/>
                        <a:t>Kč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3556">
                <a:tc>
                  <a:txBody>
                    <a:bodyPr/>
                    <a:lstStyle/>
                    <a:p>
                      <a:r>
                        <a:rPr lang="cs-CZ" b="0" dirty="0"/>
                        <a:t>Výzva: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6839">
                <a:tc>
                  <a:txBody>
                    <a:bodyPr/>
                    <a:lstStyle/>
                    <a:p>
                      <a:r>
                        <a:rPr lang="cs-CZ" sz="1800" b="0" i="0" cap="none" dirty="0"/>
                        <a:t>70. výzva - VYBRANÉ ÚSEKY SILNIC II. A III. TŘÍDY - II. </a:t>
                      </a:r>
                      <a:endParaRPr lang="cs-CZ" b="0" i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Obdélník 4"/>
          <p:cNvSpPr/>
          <p:nvPr/>
        </p:nvSpPr>
        <p:spPr>
          <a:xfrm>
            <a:off x="298607" y="1733740"/>
            <a:ext cx="830246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sz="2000" b="1" dirty="0">
                <a:solidFill>
                  <a:srgbClr val="00529C"/>
                </a:solidFill>
              </a:rPr>
              <a:t>Největší projekt IROP</a:t>
            </a:r>
          </a:p>
          <a:p>
            <a:pPr marL="628650" lvl="1" indent="-307975">
              <a:buFont typeface="Wingdings" panose="05000000000000000000" pitchFamily="2" charset="2"/>
              <a:buChar char="§"/>
            </a:pPr>
            <a:r>
              <a:rPr lang="cs-CZ" dirty="0"/>
              <a:t>největší projekt v IROP je projekt </a:t>
            </a:r>
            <a:r>
              <a:rPr lang="cs-CZ" b="1" dirty="0"/>
              <a:t>MĚSTSKÝ OKRUH ÚSEK KŘIMICKÁ – KARLOVARSKÁ.</a:t>
            </a:r>
            <a:r>
              <a:rPr lang="cs-CZ" dirty="0"/>
              <a:t> </a:t>
            </a:r>
          </a:p>
        </p:txBody>
      </p:sp>
      <p:pic>
        <p:nvPicPr>
          <p:cNvPr id="13" name="Obrázek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64032"/>
            <a:ext cx="5054984" cy="59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793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12"/>
          <p:cNvSpPr txBox="1">
            <a:spLocks/>
          </p:cNvSpPr>
          <p:nvPr/>
        </p:nvSpPr>
        <p:spPr>
          <a:xfrm>
            <a:off x="360456" y="1204010"/>
            <a:ext cx="6726144" cy="418727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 defTabSz="91211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192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cs-CZ" altLang="cs-CZ" sz="2000" b="1" u="sng" dirty="0">
                <a:solidFill>
                  <a:srgbClr val="00529C"/>
                </a:solidFill>
              </a:rPr>
              <a:t>zajímavá data o administrovaných projektech</a:t>
            </a:r>
          </a:p>
        </p:txBody>
      </p:sp>
      <p:sp>
        <p:nvSpPr>
          <p:cNvPr id="10" name="Zástupný symbol pro obsah 13"/>
          <p:cNvSpPr txBox="1">
            <a:spLocks/>
          </p:cNvSpPr>
          <p:nvPr/>
        </p:nvSpPr>
        <p:spPr>
          <a:xfrm>
            <a:off x="4571403" y="1607954"/>
            <a:ext cx="4347128" cy="560689"/>
          </a:xfrm>
          <a:prstGeom prst="rect">
            <a:avLst/>
          </a:prstGeom>
        </p:spPr>
        <p:txBody>
          <a:bodyPr>
            <a:normAutofit/>
          </a:bodyPr>
          <a:lstStyle>
            <a:lvl1pPr marL="228029" indent="-228029" algn="l" defTabSz="912114" rtl="0" eaLnBrk="1" latinLnBrk="0" hangingPunct="1">
              <a:lnSpc>
                <a:spcPct val="120000"/>
              </a:lnSpc>
              <a:spcBef>
                <a:spcPts val="998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995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4086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795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0143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596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96200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2257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08314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64371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0428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76485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634823"/>
              </a:buClr>
              <a:buNone/>
              <a:defRPr/>
            </a:pPr>
            <a:endParaRPr lang="cs-CZ" altLang="cs-CZ" sz="1499" dirty="0"/>
          </a:p>
        </p:txBody>
      </p:sp>
      <p:cxnSp>
        <p:nvCxnSpPr>
          <p:cNvPr id="4" name="Přímá spojnice 3"/>
          <p:cNvCxnSpPr/>
          <p:nvPr/>
        </p:nvCxnSpPr>
        <p:spPr>
          <a:xfrm>
            <a:off x="0" y="1001027"/>
            <a:ext cx="9144000" cy="2887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Obdélník 6"/>
          <p:cNvSpPr/>
          <p:nvPr/>
        </p:nvSpPr>
        <p:spPr>
          <a:xfrm>
            <a:off x="963131" y="362271"/>
            <a:ext cx="705885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2800" b="1" dirty="0">
                <a:solidFill>
                  <a:srgbClr val="00529C"/>
                </a:solidFill>
              </a:rPr>
              <a:t>Centrum pro regionální rozvoj České republiky</a:t>
            </a:r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5FA4E5"/>
              </a:solidFill>
            </a:endParaRP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089016" y="2746694"/>
            <a:ext cx="4871828" cy="2914587"/>
          </a:xfrm>
          <a:prstGeom prst="rect">
            <a:avLst/>
          </a:prstGeom>
        </p:spPr>
      </p:pic>
      <p:sp>
        <p:nvSpPr>
          <p:cNvPr id="12" name="Obdélník 11"/>
          <p:cNvSpPr/>
          <p:nvPr/>
        </p:nvSpPr>
        <p:spPr>
          <a:xfrm>
            <a:off x="3547092" y="5770640"/>
            <a:ext cx="474800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cs-CZ" sz="1200" dirty="0"/>
              <a:t> zdroj: Studie proveditelnosti</a:t>
            </a:r>
          </a:p>
        </p:txBody>
      </p:sp>
      <p:graphicFrame>
        <p:nvGraphicFramePr>
          <p:cNvPr id="11" name="Tabulk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1824442"/>
              </p:ext>
            </p:extLst>
          </p:nvPr>
        </p:nvGraphicFramePr>
        <p:xfrm>
          <a:off x="527426" y="2813724"/>
          <a:ext cx="3263524" cy="30910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35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23556">
                <a:tc>
                  <a:txBody>
                    <a:bodyPr/>
                    <a:lstStyle/>
                    <a:p>
                      <a:r>
                        <a:rPr lang="cs-CZ" b="0" dirty="0">
                          <a:solidFill>
                            <a:schemeClr val="tx1"/>
                          </a:solidFill>
                        </a:rPr>
                        <a:t>Žadatel: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2464">
                <a:tc>
                  <a:txBody>
                    <a:bodyPr/>
                    <a:lstStyle/>
                    <a:p>
                      <a:r>
                        <a:rPr lang="cs-CZ" b="1" dirty="0"/>
                        <a:t>Karlovarský kraj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3556">
                <a:tc>
                  <a:txBody>
                    <a:bodyPr/>
                    <a:lstStyle/>
                    <a:p>
                      <a:r>
                        <a:rPr lang="cs-CZ" b="0" dirty="0"/>
                        <a:t>Příspěvek EU: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3556">
                <a:tc>
                  <a:txBody>
                    <a:bodyPr/>
                    <a:lstStyle/>
                    <a:p>
                      <a:r>
                        <a:rPr lang="cs-CZ" sz="1800" b="1" cap="none" dirty="0"/>
                        <a:t>166 115 500,00 Kč </a:t>
                      </a:r>
                      <a:endParaRPr lang="cs-CZ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3556">
                <a:tc>
                  <a:txBody>
                    <a:bodyPr/>
                    <a:lstStyle/>
                    <a:p>
                      <a:r>
                        <a:rPr lang="cs-CZ" b="0" dirty="0"/>
                        <a:t>Výzva: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6839">
                <a:tc>
                  <a:txBody>
                    <a:bodyPr/>
                    <a:lstStyle/>
                    <a:p>
                      <a:r>
                        <a:rPr lang="cs-CZ" sz="1800" cap="none" dirty="0"/>
                        <a:t>93. výzvy IROP na Nízkoemisní a bezemisní vozidla pro uhelné regiony II. </a:t>
                      </a:r>
                      <a:endParaRPr lang="cs-CZ" b="0" i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Obdélník 4"/>
          <p:cNvSpPr/>
          <p:nvPr/>
        </p:nvSpPr>
        <p:spPr>
          <a:xfrm>
            <a:off x="298607" y="1733740"/>
            <a:ext cx="830246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sz="2000" b="1" dirty="0">
                <a:solidFill>
                  <a:srgbClr val="00529C"/>
                </a:solidFill>
              </a:rPr>
              <a:t>Největší projekt IROP</a:t>
            </a:r>
          </a:p>
          <a:p>
            <a:pPr marL="628650" lvl="1" indent="-307975">
              <a:buFont typeface="Wingdings" panose="05000000000000000000" pitchFamily="2" charset="2"/>
              <a:buChar char="§"/>
            </a:pPr>
            <a:r>
              <a:rPr lang="cs-CZ" dirty="0"/>
              <a:t>největší projekt v realizaci v Karlovarském je projekt </a:t>
            </a:r>
            <a:r>
              <a:rPr lang="cs-CZ" b="1" dirty="0"/>
              <a:t>PODPORA VEŘEJNÉ HROMADNÉ DOPRAVY V KARLOVARSKÉM KRAJI</a:t>
            </a:r>
            <a:endParaRPr lang="cs-CZ" dirty="0"/>
          </a:p>
        </p:txBody>
      </p:sp>
      <p:pic>
        <p:nvPicPr>
          <p:cNvPr id="13" name="Obrázek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64032"/>
            <a:ext cx="5054984" cy="59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383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12"/>
          <p:cNvSpPr txBox="1">
            <a:spLocks/>
          </p:cNvSpPr>
          <p:nvPr/>
        </p:nvSpPr>
        <p:spPr>
          <a:xfrm>
            <a:off x="360456" y="1204010"/>
            <a:ext cx="6726144" cy="418727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 defTabSz="91211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192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cs-CZ" altLang="cs-CZ" sz="2000" b="1" u="sng" dirty="0">
                <a:solidFill>
                  <a:srgbClr val="00529C"/>
                </a:solidFill>
              </a:rPr>
              <a:t>zajímavá data o administrovaných projektech</a:t>
            </a:r>
          </a:p>
        </p:txBody>
      </p:sp>
      <p:sp>
        <p:nvSpPr>
          <p:cNvPr id="10" name="Zástupný symbol pro obsah 13"/>
          <p:cNvSpPr txBox="1">
            <a:spLocks/>
          </p:cNvSpPr>
          <p:nvPr/>
        </p:nvSpPr>
        <p:spPr>
          <a:xfrm>
            <a:off x="4571403" y="1607954"/>
            <a:ext cx="4347128" cy="560689"/>
          </a:xfrm>
          <a:prstGeom prst="rect">
            <a:avLst/>
          </a:prstGeom>
        </p:spPr>
        <p:txBody>
          <a:bodyPr>
            <a:normAutofit/>
          </a:bodyPr>
          <a:lstStyle>
            <a:lvl1pPr marL="228029" indent="-228029" algn="l" defTabSz="912114" rtl="0" eaLnBrk="1" latinLnBrk="0" hangingPunct="1">
              <a:lnSpc>
                <a:spcPct val="120000"/>
              </a:lnSpc>
              <a:spcBef>
                <a:spcPts val="998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995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4086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795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0143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596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96200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2257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08314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64371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0428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76485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634823"/>
              </a:buClr>
              <a:buNone/>
              <a:defRPr/>
            </a:pPr>
            <a:endParaRPr lang="cs-CZ" altLang="cs-CZ" sz="1499" dirty="0"/>
          </a:p>
        </p:txBody>
      </p:sp>
      <p:cxnSp>
        <p:nvCxnSpPr>
          <p:cNvPr id="4" name="Přímá spojnice 3"/>
          <p:cNvCxnSpPr/>
          <p:nvPr/>
        </p:nvCxnSpPr>
        <p:spPr>
          <a:xfrm>
            <a:off x="0" y="1001027"/>
            <a:ext cx="9144000" cy="2887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Obdélník 6"/>
          <p:cNvSpPr/>
          <p:nvPr/>
        </p:nvSpPr>
        <p:spPr>
          <a:xfrm>
            <a:off x="963131" y="362271"/>
            <a:ext cx="705885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2800" b="1" dirty="0">
                <a:solidFill>
                  <a:srgbClr val="00529C"/>
                </a:solidFill>
              </a:rPr>
              <a:t>Centrum pro regionální rozvoj České republiky</a:t>
            </a:r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5FA4E5"/>
              </a:solidFill>
            </a:endParaRP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12" name="Obdélník 11"/>
          <p:cNvSpPr/>
          <p:nvPr/>
        </p:nvSpPr>
        <p:spPr>
          <a:xfrm>
            <a:off x="3990975" y="5778003"/>
            <a:ext cx="461009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cs-CZ" sz="1200" dirty="0"/>
              <a:t>Hasičská zbrojnice v Obrnicích (zdroj: Obec Obrnice)</a:t>
            </a:r>
          </a:p>
        </p:txBody>
      </p:sp>
      <p:graphicFrame>
        <p:nvGraphicFramePr>
          <p:cNvPr id="11" name="Tabulka 10"/>
          <p:cNvGraphicFramePr>
            <a:graphicFrameLocks noGrp="1"/>
          </p:cNvGraphicFramePr>
          <p:nvPr/>
        </p:nvGraphicFramePr>
        <p:xfrm>
          <a:off x="527426" y="2813724"/>
          <a:ext cx="3263524" cy="32359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35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23556">
                <a:tc>
                  <a:txBody>
                    <a:bodyPr/>
                    <a:lstStyle/>
                    <a:p>
                      <a:r>
                        <a:rPr lang="cs-CZ" b="0" dirty="0">
                          <a:solidFill>
                            <a:schemeClr val="tx1"/>
                          </a:solidFill>
                        </a:rPr>
                        <a:t>Žadatel: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0795">
                <a:tc>
                  <a:txBody>
                    <a:bodyPr/>
                    <a:lstStyle/>
                    <a:p>
                      <a:r>
                        <a:rPr lang="cs-CZ" b="1" dirty="0"/>
                        <a:t>Obec Obrnice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3556">
                <a:tc>
                  <a:txBody>
                    <a:bodyPr/>
                    <a:lstStyle/>
                    <a:p>
                      <a:r>
                        <a:rPr lang="cs-CZ" b="0" dirty="0"/>
                        <a:t>Příspěvek EU: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3556">
                <a:tc>
                  <a:txBody>
                    <a:bodyPr/>
                    <a:lstStyle/>
                    <a:p>
                      <a:r>
                        <a:rPr lang="cs-CZ" sz="1800" b="1" cap="none" dirty="0"/>
                        <a:t>55 860,00 </a:t>
                      </a:r>
                      <a:r>
                        <a:rPr lang="cs-CZ" b="1" dirty="0"/>
                        <a:t>Kč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3513">
                <a:tc>
                  <a:txBody>
                    <a:bodyPr/>
                    <a:lstStyle/>
                    <a:p>
                      <a:r>
                        <a:rPr lang="cs-CZ" b="0" dirty="0"/>
                        <a:t>Výzva: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6839">
                <a:tc>
                  <a:txBody>
                    <a:bodyPr/>
                    <a:lstStyle/>
                    <a:p>
                      <a:r>
                        <a:rPr lang="cs-CZ" sz="1800" b="0" i="0" cap="none" dirty="0"/>
                        <a:t>69. výzva IROP - INTEGROVANÝ ZÁCHRANNÝ SYSTÉM - INTEGROVANÉ PROJEKTY CLLD - SC 4.1</a:t>
                      </a:r>
                      <a:endParaRPr lang="cs-CZ" b="0" i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Obdélník 4"/>
          <p:cNvSpPr/>
          <p:nvPr/>
        </p:nvSpPr>
        <p:spPr>
          <a:xfrm>
            <a:off x="298607" y="1733740"/>
            <a:ext cx="8302467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sz="2000" b="1" dirty="0">
                <a:solidFill>
                  <a:srgbClr val="00529C"/>
                </a:solidFill>
              </a:rPr>
              <a:t>Nejmenší projekt IROP</a:t>
            </a:r>
          </a:p>
          <a:p>
            <a:pPr marL="628650" lvl="1" indent="-307975">
              <a:buFont typeface="Wingdings" panose="05000000000000000000" pitchFamily="2" charset="2"/>
              <a:buChar char="§"/>
            </a:pPr>
            <a:r>
              <a:rPr lang="cs-CZ" dirty="0"/>
              <a:t>nejmenší projekt IROP je projekt </a:t>
            </a:r>
            <a:r>
              <a:rPr lang="cs-CZ" b="1" dirty="0"/>
              <a:t>OSVĚTLOVACÍ SOUPRAVA PRO JSDH OBRNICE.</a:t>
            </a:r>
            <a:endParaRPr lang="cs-CZ" dirty="0"/>
          </a:p>
        </p:txBody>
      </p:sp>
      <p:pic>
        <p:nvPicPr>
          <p:cNvPr id="13" name="Obrázek 12" descr="P1220051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0975" y="2936734"/>
            <a:ext cx="4564139" cy="28412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Obrázek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64032"/>
            <a:ext cx="5054984" cy="59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821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Nadpis 12"/>
          <p:cNvSpPr txBox="1">
            <a:spLocks/>
          </p:cNvSpPr>
          <p:nvPr/>
        </p:nvSpPr>
        <p:spPr>
          <a:xfrm>
            <a:off x="360456" y="1204010"/>
            <a:ext cx="6726144" cy="418727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 defTabSz="91211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192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cs-CZ" altLang="cs-CZ" sz="2000" b="1" u="sng" dirty="0">
                <a:solidFill>
                  <a:srgbClr val="00529C"/>
                </a:solidFill>
              </a:rPr>
              <a:t>zajímavá data o administrovaných projektech</a:t>
            </a:r>
          </a:p>
        </p:txBody>
      </p:sp>
      <p:sp>
        <p:nvSpPr>
          <p:cNvPr id="10" name="Zástupný symbol pro obsah 13"/>
          <p:cNvSpPr txBox="1">
            <a:spLocks/>
          </p:cNvSpPr>
          <p:nvPr/>
        </p:nvSpPr>
        <p:spPr>
          <a:xfrm>
            <a:off x="4571403" y="1607954"/>
            <a:ext cx="4347128" cy="560689"/>
          </a:xfrm>
          <a:prstGeom prst="rect">
            <a:avLst/>
          </a:prstGeom>
        </p:spPr>
        <p:txBody>
          <a:bodyPr>
            <a:normAutofit/>
          </a:bodyPr>
          <a:lstStyle>
            <a:lvl1pPr marL="228029" indent="-228029" algn="l" defTabSz="912114" rtl="0" eaLnBrk="1" latinLnBrk="0" hangingPunct="1">
              <a:lnSpc>
                <a:spcPct val="120000"/>
              </a:lnSpc>
              <a:spcBef>
                <a:spcPts val="998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995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4086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795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0143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596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96200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2257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08314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64371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0428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76485" indent="-228029" algn="l" defTabSz="912114" rtl="0" eaLnBrk="1" latinLnBrk="0" hangingPunct="1">
              <a:lnSpc>
                <a:spcPct val="120000"/>
              </a:lnSpc>
              <a:spcBef>
                <a:spcPts val="499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397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634823"/>
              </a:buClr>
              <a:buNone/>
              <a:defRPr/>
            </a:pPr>
            <a:endParaRPr lang="cs-CZ" altLang="cs-CZ" sz="1499" dirty="0"/>
          </a:p>
        </p:txBody>
      </p:sp>
      <p:cxnSp>
        <p:nvCxnSpPr>
          <p:cNvPr id="4" name="Přímá spojnice 3"/>
          <p:cNvCxnSpPr/>
          <p:nvPr/>
        </p:nvCxnSpPr>
        <p:spPr>
          <a:xfrm>
            <a:off x="0" y="1001027"/>
            <a:ext cx="9144000" cy="2887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Obdélník 6"/>
          <p:cNvSpPr/>
          <p:nvPr/>
        </p:nvSpPr>
        <p:spPr>
          <a:xfrm>
            <a:off x="963131" y="362271"/>
            <a:ext cx="705885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2800" b="1" dirty="0">
                <a:solidFill>
                  <a:srgbClr val="00529C"/>
                </a:solidFill>
              </a:rPr>
              <a:t>Centrum pro regionální rozvoj České republiky</a:t>
            </a:r>
          </a:p>
        </p:txBody>
      </p:sp>
      <p:sp>
        <p:nvSpPr>
          <p:cNvPr id="2" name="Zástupný symbol pro zápatí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5FA4E5"/>
              </a:solidFill>
            </a:endParaRPr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11" name="Obrázek 10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286250" y="2572587"/>
            <a:ext cx="3978319" cy="3029696"/>
          </a:xfrm>
          <a:prstGeom prst="rect">
            <a:avLst/>
          </a:prstGeom>
        </p:spPr>
      </p:pic>
      <p:sp>
        <p:nvSpPr>
          <p:cNvPr id="12" name="Obdélník 11"/>
          <p:cNvSpPr/>
          <p:nvPr/>
        </p:nvSpPr>
        <p:spPr>
          <a:xfrm>
            <a:off x="4075869" y="5858331"/>
            <a:ext cx="425234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cs-CZ" sz="1200" dirty="0"/>
              <a:t>zdroj: Město Rotava – žádost o platbu</a:t>
            </a:r>
          </a:p>
        </p:txBody>
      </p:sp>
      <p:graphicFrame>
        <p:nvGraphicFramePr>
          <p:cNvPr id="13" name="Tabulka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9054648"/>
              </p:ext>
            </p:extLst>
          </p:nvPr>
        </p:nvGraphicFramePr>
        <p:xfrm>
          <a:off x="727451" y="2926627"/>
          <a:ext cx="3263524" cy="26760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635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05933">
                <a:tc>
                  <a:txBody>
                    <a:bodyPr/>
                    <a:lstStyle/>
                    <a:p>
                      <a:r>
                        <a:rPr lang="cs-CZ" b="0" dirty="0">
                          <a:solidFill>
                            <a:schemeClr val="tx1"/>
                          </a:solidFill>
                        </a:rPr>
                        <a:t>Žadatel: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2432">
                <a:tc>
                  <a:txBody>
                    <a:bodyPr/>
                    <a:lstStyle/>
                    <a:p>
                      <a:r>
                        <a:rPr lang="cs-CZ" b="1" dirty="0"/>
                        <a:t>Město Rotava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5933">
                <a:tc>
                  <a:txBody>
                    <a:bodyPr/>
                    <a:lstStyle/>
                    <a:p>
                      <a:r>
                        <a:rPr lang="cs-CZ" b="0" dirty="0"/>
                        <a:t>Příspěvek EU:</a:t>
                      </a:r>
                    </a:p>
                  </a:txBody>
                  <a:tcPr>
                    <a:solidFill>
                      <a:srgbClr val="E9ED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5933">
                <a:tc>
                  <a:txBody>
                    <a:bodyPr/>
                    <a:lstStyle/>
                    <a:p>
                      <a:r>
                        <a:rPr lang="cs-CZ" sz="1800" b="1" cap="none" dirty="0"/>
                        <a:t>597 654,93 </a:t>
                      </a:r>
                      <a:r>
                        <a:rPr lang="cs-CZ" b="1" dirty="0"/>
                        <a:t>Kč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9349">
                <a:tc>
                  <a:txBody>
                    <a:bodyPr/>
                    <a:lstStyle/>
                    <a:p>
                      <a:r>
                        <a:rPr lang="cs-CZ" b="0" dirty="0"/>
                        <a:t>Výzva: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81590">
                <a:tc>
                  <a:txBody>
                    <a:bodyPr/>
                    <a:lstStyle/>
                    <a:p>
                      <a:r>
                        <a:rPr lang="cs-CZ" sz="1800" cap="none" dirty="0"/>
                        <a:t>62. výzvy IROP na  sociální infrastrukturu </a:t>
                      </a:r>
                      <a:endParaRPr lang="cs-CZ" b="0" i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4" name="Obdélník 13"/>
          <p:cNvSpPr/>
          <p:nvPr/>
        </p:nvSpPr>
        <p:spPr>
          <a:xfrm>
            <a:off x="298607" y="1733740"/>
            <a:ext cx="830246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sz="2000" b="1" dirty="0">
                <a:solidFill>
                  <a:srgbClr val="00529C"/>
                </a:solidFill>
              </a:rPr>
              <a:t>Nejmenší projekt IROP v Karlovarském kraji</a:t>
            </a:r>
          </a:p>
          <a:p>
            <a:pPr marL="628650" lvl="1" indent="-307975">
              <a:buFont typeface="Wingdings" panose="05000000000000000000" pitchFamily="2" charset="2"/>
              <a:buChar char="§"/>
            </a:pPr>
            <a:r>
              <a:rPr lang="cs-CZ" dirty="0"/>
              <a:t>Nejmenší  projekt v Karlovarském kraji je projekt </a:t>
            </a:r>
            <a:r>
              <a:rPr lang="cs-CZ" b="1" dirty="0"/>
              <a:t>Pořízení automobilu pro sociální služby Rotava</a:t>
            </a:r>
            <a:r>
              <a:rPr lang="cs-CZ" dirty="0"/>
              <a:t> </a:t>
            </a:r>
          </a:p>
        </p:txBody>
      </p:sp>
      <p:pic>
        <p:nvPicPr>
          <p:cNvPr id="15" name="Obrázek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64032"/>
            <a:ext cx="5054984" cy="59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852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cs-CZ" dirty="0"/>
              <a:t>Stav administrace IROP k 6. 8. 2020 na Centru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64032"/>
            <a:ext cx="5054984" cy="593968"/>
          </a:xfrm>
          <a:prstGeom prst="rect">
            <a:avLst/>
          </a:prstGeom>
        </p:spPr>
      </p:pic>
      <p:sp>
        <p:nvSpPr>
          <p:cNvPr id="7" name="Zástupný symbol pro zápatí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5FA4E5"/>
              </a:solidFill>
            </a:endParaRPr>
          </a:p>
        </p:txBody>
      </p:sp>
      <p:sp>
        <p:nvSpPr>
          <p:cNvPr id="2" name="TextovéPole 1"/>
          <p:cNvSpPr txBox="1"/>
          <p:nvPr/>
        </p:nvSpPr>
        <p:spPr>
          <a:xfrm>
            <a:off x="986374" y="4598378"/>
            <a:ext cx="8915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cs-CZ" sz="1200" dirty="0"/>
              <a:t>* Podíl EU</a:t>
            </a:r>
          </a:p>
        </p:txBody>
      </p:sp>
      <p:graphicFrame>
        <p:nvGraphicFramePr>
          <p:cNvPr id="9" name="Zástupný symbol pro obsah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66869652"/>
              </p:ext>
            </p:extLst>
          </p:nvPr>
        </p:nvGraphicFramePr>
        <p:xfrm>
          <a:off x="986374" y="1314449"/>
          <a:ext cx="7700425" cy="32839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08206">
                  <a:extLst>
                    <a:ext uri="{9D8B030D-6E8A-4147-A177-3AD203B41FA5}">
                      <a16:colId xmlns:a16="http://schemas.microsoft.com/office/drawing/2014/main" val="640186209"/>
                    </a:ext>
                  </a:extLst>
                </a:gridCol>
                <a:gridCol w="2444686">
                  <a:extLst>
                    <a:ext uri="{9D8B030D-6E8A-4147-A177-3AD203B41FA5}">
                      <a16:colId xmlns:a16="http://schemas.microsoft.com/office/drawing/2014/main" val="3879609941"/>
                    </a:ext>
                  </a:extLst>
                </a:gridCol>
                <a:gridCol w="2347533">
                  <a:extLst>
                    <a:ext uri="{9D8B030D-6E8A-4147-A177-3AD203B41FA5}">
                      <a16:colId xmlns:a16="http://schemas.microsoft.com/office/drawing/2014/main" val="2075655021"/>
                    </a:ext>
                  </a:extLst>
                </a:gridCol>
              </a:tblGrid>
              <a:tr h="866973"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IROP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Hotovo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dirty="0"/>
                        <a:t>Zbývá do alokace</a:t>
                      </a:r>
                      <a:r>
                        <a:rPr lang="cs-CZ" baseline="0" dirty="0"/>
                        <a:t> 123 mld. Kč</a:t>
                      </a:r>
                      <a:endParaRPr lang="cs-CZ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00491858"/>
                  </a:ext>
                </a:extLst>
              </a:tr>
              <a:tr h="502294">
                <a:tc>
                  <a:txBody>
                    <a:bodyPr/>
                    <a:lstStyle/>
                    <a:p>
                      <a:pPr algn="l"/>
                      <a:r>
                        <a:rPr lang="cs-CZ" b="1" dirty="0"/>
                        <a:t>Schválené projekty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/>
                        <a:t>114,8 mld. Kč</a:t>
                      </a:r>
                      <a:r>
                        <a:rPr lang="cs-CZ" sz="1600" b="1" dirty="0"/>
                        <a:t>*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b="1" dirty="0"/>
                        <a:t>8,2 mld. Kč</a:t>
                      </a:r>
                      <a:r>
                        <a:rPr lang="cs-CZ" sz="1600" b="1" dirty="0"/>
                        <a:t>*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56565954"/>
                  </a:ext>
                </a:extLst>
              </a:tr>
              <a:tr h="502294">
                <a:tc>
                  <a:txBody>
                    <a:bodyPr/>
                    <a:lstStyle/>
                    <a:p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Vyhodnocené projekty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12 781 ks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2 371 ks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19210698"/>
                  </a:ext>
                </a:extLst>
              </a:tr>
              <a:tr h="706184">
                <a:tc>
                  <a:txBody>
                    <a:bodyPr/>
                    <a:lstStyle/>
                    <a:p>
                      <a:r>
                        <a:rPr lang="cs-CZ" b="1" dirty="0"/>
                        <a:t>Schválené</a:t>
                      </a:r>
                      <a:r>
                        <a:rPr lang="cs-CZ" b="1" baseline="0" dirty="0"/>
                        <a:t> Žádosti o platbu</a:t>
                      </a:r>
                      <a:endParaRPr lang="cs-CZ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/>
                        <a:t>9 087 ks </a:t>
                      </a:r>
                    </a:p>
                    <a:p>
                      <a:pPr algn="ctr"/>
                      <a:r>
                        <a:rPr lang="cs-CZ" b="1" dirty="0"/>
                        <a:t>(56,8 mld. Kč</a:t>
                      </a:r>
                      <a:r>
                        <a:rPr lang="cs-CZ" sz="1600" b="1" dirty="0"/>
                        <a:t>*</a:t>
                      </a:r>
                      <a:r>
                        <a:rPr lang="cs-CZ" b="1" dirty="0"/>
                        <a:t>)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/>
                        <a:t>6 439 ks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b="1" dirty="0"/>
                        <a:t>(66,2 mld. Kč</a:t>
                      </a:r>
                      <a:r>
                        <a:rPr lang="cs-CZ" sz="1600" b="1" dirty="0"/>
                        <a:t>*</a:t>
                      </a:r>
                      <a:r>
                        <a:rPr lang="cs-CZ" b="1" dirty="0"/>
                        <a:t>)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4213338"/>
                  </a:ext>
                </a:extLst>
              </a:tr>
              <a:tr h="706184">
                <a:tc>
                  <a:txBody>
                    <a:bodyPr/>
                    <a:lstStyle/>
                    <a:p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Zkontrolované</a:t>
                      </a:r>
                      <a:r>
                        <a:rPr lang="cs-CZ" b="1" baseline="0" dirty="0">
                          <a:solidFill>
                            <a:schemeClr val="tx1"/>
                          </a:solidFill>
                        </a:rPr>
                        <a:t> veřejné zakázky</a:t>
                      </a:r>
                      <a:endParaRPr lang="cs-CZ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12 740 ks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b="1" dirty="0">
                          <a:solidFill>
                            <a:schemeClr val="tx1"/>
                          </a:solidFill>
                        </a:rPr>
                        <a:t>7 975</a:t>
                      </a:r>
                      <a:r>
                        <a:rPr lang="cs-CZ" b="1" baseline="0" dirty="0">
                          <a:solidFill>
                            <a:schemeClr val="tx1"/>
                          </a:solidFill>
                        </a:rPr>
                        <a:t> ks</a:t>
                      </a:r>
                      <a:endParaRPr lang="cs-CZ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251828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6265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>
          <a:xfrm>
            <a:off x="457200" y="90616"/>
            <a:ext cx="8229600" cy="617839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Územní odbory IROP</a:t>
            </a:r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B5227-2C6F-B94D-9D8F-826F9170706D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5" name="Zástupný symbol pro obsah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451" y="774357"/>
            <a:ext cx="7708095" cy="5288692"/>
          </a:xfr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64032"/>
            <a:ext cx="5054984" cy="593968"/>
          </a:xfrm>
          <a:prstGeom prst="rect">
            <a:avLst/>
          </a:prstGeom>
        </p:spPr>
      </p:pic>
      <p:sp>
        <p:nvSpPr>
          <p:cNvPr id="2" name="Zástupný symbol pro zápatí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5FA4E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50440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93059" y="430140"/>
            <a:ext cx="8122023" cy="689048"/>
          </a:xfrm>
        </p:spPr>
        <p:txBody>
          <a:bodyPr>
            <a:normAutofit/>
          </a:bodyPr>
          <a:lstStyle/>
          <a:p>
            <a:pPr algn="ctr"/>
            <a:r>
              <a:rPr lang="cs-CZ" dirty="0"/>
              <a:t>Konzultační servis Centra</a:t>
            </a: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628650" y="1012055"/>
            <a:ext cx="7886700" cy="5665472"/>
          </a:xfrm>
        </p:spPr>
        <p:txBody>
          <a:bodyPr>
            <a:noAutofit/>
          </a:bodyPr>
          <a:lstStyle/>
          <a:p>
            <a:pPr marL="171450" indent="-342900"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sz="1000" b="0" dirty="0">
              <a:solidFill>
                <a:srgbClr val="00529C"/>
              </a:solidFill>
            </a:endParaRPr>
          </a:p>
          <a:p>
            <a:pPr marL="285750" indent="-285750"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cs-CZ" sz="2000" dirty="0"/>
              <a:t>Konzultační místa jsou žadatelům a příjemcům k dispozici na každém             územním pracovišti</a:t>
            </a:r>
          </a:p>
          <a:p>
            <a:pPr marL="171450" indent="-342900"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sz="2000" dirty="0"/>
          </a:p>
          <a:p>
            <a:pPr marL="285750" indent="-285750"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cs-CZ" sz="2000" b="1" dirty="0"/>
              <a:t>Na všech územních pracovištích jsou konzultovány oblasti, o které je mezi žadateli největší zájem (např. vzdělávání, bezpečnost dopravy a cyklostezky)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</a:pPr>
            <a:endParaRPr lang="cs-CZ" sz="2000" dirty="0"/>
          </a:p>
          <a:p>
            <a:pPr marL="285750" indent="-285750"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cs-CZ" sz="2000" dirty="0"/>
              <a:t>Některé z oblastí jsou konzultovány pouze na vybraných pracovištích z důvodu jejich specializace (např. zdravotnictví, silnice, </a:t>
            </a:r>
            <a:r>
              <a:rPr lang="cs-CZ" sz="2000" dirty="0" err="1"/>
              <a:t>nízkoemisní</a:t>
            </a:r>
            <a:r>
              <a:rPr lang="cs-CZ" sz="2000" dirty="0"/>
              <a:t> vozidla)</a:t>
            </a:r>
          </a:p>
          <a:p>
            <a:pPr lvl="1" algn="just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sz="1800" b="0" dirty="0">
              <a:solidFill>
                <a:schemeClr val="tx1"/>
              </a:solidFill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sz="1800" b="0" dirty="0">
              <a:solidFill>
                <a:schemeClr val="tx1"/>
              </a:solidFill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sz="1800" b="0" dirty="0">
              <a:solidFill>
                <a:schemeClr val="tx1"/>
              </a:solidFill>
            </a:endParaRP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sz="1800" b="0" dirty="0">
              <a:solidFill>
                <a:schemeClr val="tx1"/>
              </a:solidFill>
            </a:endParaRP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sz="1800" b="0" dirty="0">
              <a:solidFill>
                <a:schemeClr val="tx1"/>
              </a:solidFill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64032"/>
            <a:ext cx="5054984" cy="593968"/>
          </a:xfrm>
          <a:prstGeom prst="rect">
            <a:avLst/>
          </a:prstGeom>
        </p:spPr>
      </p:pic>
      <p:sp>
        <p:nvSpPr>
          <p:cNvPr id="5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183137" y="6356349"/>
            <a:ext cx="500431" cy="365125"/>
          </a:xfrm>
        </p:spPr>
        <p:txBody>
          <a:bodyPr/>
          <a:lstStyle/>
          <a:p>
            <a:fld id="{CA6B5227-2C6F-B94D-9D8F-826F9170706D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5FA4E5"/>
              </a:solidFill>
            </a:endParaRPr>
          </a:p>
        </p:txBody>
      </p:sp>
      <p:pic>
        <p:nvPicPr>
          <p:cNvPr id="7" name="Obrázek 6" descr="Obsah obrázku stůl, vsedě, žena, počítač&#10;&#10;Popis byl vytvořen automaticky">
            <a:extLst>
              <a:ext uri="{FF2B5EF4-FFF2-40B4-BE49-F238E27FC236}">
                <a16:creationId xmlns:a16="http://schemas.microsoft.com/office/drawing/2014/main" id="{AC3BD972-395E-477A-9D95-A579041549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4390006" y="1701103"/>
            <a:ext cx="2476871" cy="1157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51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Silnice II. a III. třídy 			ÚO IROP pro Královéhradecký kraj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Zdravotnictví				ÚO IROP pro Liberecký kraj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Kulturní památky a muzea		ÚO IROP pro Královéhradecký kraj</a:t>
            </a:r>
          </a:p>
          <a:p>
            <a:r>
              <a:rPr lang="cs-CZ" dirty="0"/>
              <a:t>							Odbor centrální administrace programů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Knihovny					ÚO IROP pro Moravskoslezský kraj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Územní rozvoj				ÚO IROP pro Jihočeský kraj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Doprava 					ÚO IROP pro Královéhradecký kraj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Infrastruktura pro MŠ			ÚO IROP pro Jihomoravský kraj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Sociální podnikání			ÚO IROP pro Jihomoravský kraj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Sociální bydlení				ÚO IROP pro Plzeňský kraj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IZS						Odbor centrální administrace programů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cs-CZ" dirty="0"/>
              <a:t>Technická pomoc MAS		Odbor centrální administrace programů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cs-CZ" dirty="0">
              <a:solidFill>
                <a:srgbClr val="00529C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cs-CZ" dirty="0"/>
          </a:p>
        </p:txBody>
      </p:sp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dirty="0"/>
              <a:t>Konzultační servis - specializace pracovišť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64032"/>
            <a:ext cx="5054984" cy="593968"/>
          </a:xfrm>
          <a:prstGeom prst="rect">
            <a:avLst/>
          </a:prstGeom>
        </p:spPr>
      </p:pic>
      <p:sp>
        <p:nvSpPr>
          <p:cNvPr id="7" name="Zástupný symbol pro zápatí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5FA4E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0617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93059" y="430140"/>
            <a:ext cx="8122023" cy="689048"/>
          </a:xfrm>
        </p:spPr>
        <p:txBody>
          <a:bodyPr>
            <a:normAutofit/>
          </a:bodyPr>
          <a:lstStyle/>
          <a:p>
            <a:pPr algn="ctr"/>
            <a:r>
              <a:rPr lang="cs-CZ" dirty="0"/>
              <a:t>Plánovaná prevence v oblasti VZ</a:t>
            </a: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 flipV="1">
            <a:off x="683568" y="1086668"/>
            <a:ext cx="7924800" cy="45719"/>
          </a:xfrm>
        </p:spPr>
        <p:txBody>
          <a:bodyPr>
            <a:noAutofit/>
          </a:bodyPr>
          <a:lstStyle/>
          <a:p>
            <a:pPr marL="0" lvl="1" indent="0" algn="just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None/>
            </a:pPr>
            <a:endParaRPr lang="cs-CZ" sz="1800" b="0" dirty="0">
              <a:solidFill>
                <a:schemeClr val="tx1"/>
              </a:solidFill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sz="1800" b="0" dirty="0">
              <a:solidFill>
                <a:schemeClr val="tx1"/>
              </a:solidFill>
            </a:endParaRP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sz="1800" b="0" dirty="0">
              <a:solidFill>
                <a:schemeClr val="tx1"/>
              </a:solidFill>
            </a:endParaRP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sz="1800" b="0" dirty="0">
              <a:solidFill>
                <a:schemeClr val="tx1"/>
              </a:solidFill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9016" y="6264032"/>
            <a:ext cx="5054984" cy="593968"/>
          </a:xfrm>
          <a:prstGeom prst="rect">
            <a:avLst/>
          </a:prstGeom>
        </p:spPr>
      </p:pic>
      <p:sp>
        <p:nvSpPr>
          <p:cNvPr id="5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183137" y="6356349"/>
            <a:ext cx="500431" cy="365125"/>
          </a:xfrm>
        </p:spPr>
        <p:txBody>
          <a:bodyPr/>
          <a:lstStyle/>
          <a:p>
            <a:fld id="{CA6B5227-2C6F-B94D-9D8F-826F9170706D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5FA4E5"/>
              </a:solidFill>
            </a:endParaRP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2236294318"/>
              </p:ext>
            </p:extLst>
          </p:nvPr>
        </p:nvGraphicFramePr>
        <p:xfrm>
          <a:off x="745604" y="1178106"/>
          <a:ext cx="7379493" cy="48813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027635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93059" y="430140"/>
            <a:ext cx="8122023" cy="689048"/>
          </a:xfrm>
        </p:spPr>
        <p:txBody>
          <a:bodyPr>
            <a:normAutofit/>
          </a:bodyPr>
          <a:lstStyle/>
          <a:p>
            <a:pPr algn="ctr"/>
            <a:r>
              <a:rPr lang="cs-CZ" dirty="0"/>
              <a:t>Konzultační servis Centra pro IROP 2</a:t>
            </a:r>
          </a:p>
        </p:txBody>
      </p:sp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>
          <a:xfrm>
            <a:off x="683568" y="1132387"/>
            <a:ext cx="7924800" cy="1220454"/>
          </a:xfrm>
        </p:spPr>
        <p:txBody>
          <a:bodyPr>
            <a:noAutofit/>
          </a:bodyPr>
          <a:lstStyle/>
          <a:p>
            <a:pPr marL="171450" lvl="1" indent="-342900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cs-CZ" sz="1800" b="0" dirty="0">
                <a:solidFill>
                  <a:schemeClr val="tx1"/>
                </a:solidFill>
              </a:rPr>
              <a:t>Pro nové programovací období bude vytvořena nová </a:t>
            </a:r>
            <a:r>
              <a:rPr lang="cs-CZ" sz="1800" dirty="0">
                <a:solidFill>
                  <a:schemeClr val="tx1"/>
                </a:solidFill>
              </a:rPr>
              <a:t>SW aplikace </a:t>
            </a:r>
          </a:p>
          <a:p>
            <a:pPr marL="0" lvl="1" indent="0" algn="just">
              <a:spcBef>
                <a:spcPts val="0"/>
              </a:spcBef>
              <a:buNone/>
            </a:pPr>
            <a:r>
              <a:rPr lang="cs-CZ" sz="1800" b="0" dirty="0">
                <a:solidFill>
                  <a:schemeClr val="tx1"/>
                </a:solidFill>
              </a:rPr>
              <a:t>      pro  zadávání a zodpovídání dotazů žadatelů a příjemců</a:t>
            </a:r>
          </a:p>
          <a:p>
            <a:pPr marL="171450" lvl="1" indent="-342900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cs-CZ" sz="1800" b="0" dirty="0">
                <a:solidFill>
                  <a:schemeClr val="tx1"/>
                </a:solidFill>
              </a:rPr>
              <a:t>Aplikace bude umístěna na </a:t>
            </a:r>
            <a:r>
              <a:rPr lang="cs-CZ" sz="1800" dirty="0">
                <a:solidFill>
                  <a:schemeClr val="tx1"/>
                </a:solidFill>
              </a:rPr>
              <a:t>webových stránkách Centra </a:t>
            </a:r>
            <a:r>
              <a:rPr lang="cs-CZ" sz="1800" b="0" dirty="0">
                <a:solidFill>
                  <a:schemeClr val="tx1"/>
                </a:solidFill>
              </a:rPr>
              <a:t>a bude</a:t>
            </a:r>
          </a:p>
          <a:p>
            <a:pPr marL="0" lvl="1" indent="0" algn="just">
              <a:spcBef>
                <a:spcPts val="0"/>
              </a:spcBef>
              <a:buNone/>
            </a:pPr>
            <a:r>
              <a:rPr lang="cs-CZ" sz="1800" b="0" dirty="0">
                <a:solidFill>
                  <a:schemeClr val="tx1"/>
                </a:solidFill>
              </a:rPr>
              <a:t>      </a:t>
            </a:r>
            <a:r>
              <a:rPr lang="cs-CZ" sz="1800" dirty="0">
                <a:solidFill>
                  <a:schemeClr val="tx1"/>
                </a:solidFill>
              </a:rPr>
              <a:t>preferovaným způsobem komunikace </a:t>
            </a:r>
            <a:r>
              <a:rPr lang="cs-CZ" sz="1800" b="0" dirty="0">
                <a:solidFill>
                  <a:schemeClr val="tx1"/>
                </a:solidFill>
              </a:rPr>
              <a:t>žadatele s Centrem</a:t>
            </a:r>
          </a:p>
          <a:p>
            <a:pPr marL="0" lvl="1" indent="0" algn="just">
              <a:lnSpc>
                <a:spcPct val="150000"/>
              </a:lnSpc>
              <a:spcBef>
                <a:spcPts val="0"/>
              </a:spcBef>
              <a:spcAft>
                <a:spcPts val="200"/>
              </a:spcAft>
              <a:buNone/>
            </a:pPr>
            <a:endParaRPr lang="cs-CZ" sz="1800" b="0" dirty="0">
              <a:solidFill>
                <a:schemeClr val="tx1"/>
              </a:solidFill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sz="1800" b="0" dirty="0">
              <a:solidFill>
                <a:schemeClr val="tx1"/>
              </a:solidFill>
            </a:endParaRP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sz="1800" b="0" dirty="0">
              <a:solidFill>
                <a:schemeClr val="tx1"/>
              </a:solidFill>
            </a:endParaRP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cs-CZ" sz="1800" b="0" dirty="0">
              <a:solidFill>
                <a:schemeClr val="tx1"/>
              </a:solidFill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9016" y="6264032"/>
            <a:ext cx="5054984" cy="593968"/>
          </a:xfrm>
          <a:prstGeom prst="rect">
            <a:avLst/>
          </a:prstGeom>
        </p:spPr>
      </p:pic>
      <p:sp>
        <p:nvSpPr>
          <p:cNvPr id="5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183137" y="6356349"/>
            <a:ext cx="500431" cy="365125"/>
          </a:xfrm>
        </p:spPr>
        <p:txBody>
          <a:bodyPr/>
          <a:lstStyle/>
          <a:p>
            <a:fld id="{CA6B5227-2C6F-B94D-9D8F-826F9170706D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srgbClr val="5FA4E5"/>
              </a:solidFill>
            </a:endParaRPr>
          </a:p>
        </p:txBody>
      </p:sp>
      <p:graphicFrame>
        <p:nvGraphicFramePr>
          <p:cNvPr id="6" name="Diagram 5"/>
          <p:cNvGraphicFramePr/>
          <p:nvPr/>
        </p:nvGraphicFramePr>
        <p:xfrm>
          <a:off x="745604" y="2443333"/>
          <a:ext cx="7379493" cy="36160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557632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78971" y="1231154"/>
            <a:ext cx="8229600" cy="5041901"/>
          </a:xfrm>
        </p:spPr>
        <p:txBody>
          <a:bodyPr>
            <a:no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endParaRPr lang="cs-CZ" sz="2000" b="1" dirty="0">
              <a:solidFill>
                <a:srgbClr val="00529C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b="1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00C4B2-41BC-D741-8B94-B76DB6967C01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9" name="Nadpis 3"/>
          <p:cNvSpPr>
            <a:spLocks noGrp="1"/>
          </p:cNvSpPr>
          <p:nvPr>
            <p:ph type="title"/>
          </p:nvPr>
        </p:nvSpPr>
        <p:spPr>
          <a:xfrm>
            <a:off x="457200" y="421381"/>
            <a:ext cx="8229600" cy="822325"/>
          </a:xfrm>
        </p:spPr>
        <p:txBody>
          <a:bodyPr>
            <a:normAutofit/>
          </a:bodyPr>
          <a:lstStyle/>
          <a:p>
            <a:pPr lvl="0" algn="ctr"/>
            <a:r>
              <a:rPr lang="cs-CZ" dirty="0"/>
              <a:t>Územní odbor IROP pro Karlovarský kraj</a:t>
            </a:r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9016" y="6264032"/>
            <a:ext cx="5054984" cy="593968"/>
          </a:xfrm>
          <a:prstGeom prst="rect">
            <a:avLst/>
          </a:prstGeom>
        </p:spPr>
      </p:pic>
      <p:sp>
        <p:nvSpPr>
          <p:cNvPr id="7" name="Obdélník 6"/>
          <p:cNvSpPr/>
          <p:nvPr/>
        </p:nvSpPr>
        <p:spPr>
          <a:xfrm>
            <a:off x="314035" y="1231154"/>
            <a:ext cx="822907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b="1" dirty="0"/>
              <a:t>Adresa</a:t>
            </a:r>
            <a:r>
              <a:rPr lang="cs-CZ" sz="2000" dirty="0"/>
              <a:t>: Závodní 391/96C,  360 06 Karlovy Vary (1. patro budovy)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b="1" dirty="0"/>
              <a:t>Kontaktní osoby:</a:t>
            </a:r>
            <a:endParaRPr lang="cs-CZ" sz="2200" b="1" dirty="0"/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4036112051"/>
              </p:ext>
            </p:extLst>
          </p:nvPr>
        </p:nvGraphicFramePr>
        <p:xfrm>
          <a:off x="280742" y="1999936"/>
          <a:ext cx="5780441" cy="40879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4" name="Obrázek 3">
            <a:extLst>
              <a:ext uri="{FF2B5EF4-FFF2-40B4-BE49-F238E27FC236}">
                <a16:creationId xmlns:a16="http://schemas.microsoft.com/office/drawing/2014/main" id="{E9667799-5E0B-481A-B898-2C7C932D8D1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26119" y="4090210"/>
            <a:ext cx="2794068" cy="1954566"/>
          </a:xfrm>
          <a:prstGeom prst="rect">
            <a:avLst/>
          </a:prstGeom>
        </p:spPr>
      </p:pic>
      <p:pic>
        <p:nvPicPr>
          <p:cNvPr id="15" name="Obrázek 14" descr="Obsah obrázku exteriér, budova, silnice, ulice&#10;&#10;Popis byl vytvořen automaticky">
            <a:extLst>
              <a:ext uri="{FF2B5EF4-FFF2-40B4-BE49-F238E27FC236}">
                <a16:creationId xmlns:a16="http://schemas.microsoft.com/office/drawing/2014/main" id="{B84F4B24-0CAA-4BFF-BC65-C27345D6EF6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26119" y="2053479"/>
            <a:ext cx="2794068" cy="19278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34925" cap="flat">
            <a:solidFill>
              <a:schemeClr val="bg1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6AACE745-20E0-4098-9F5C-2484C0B44D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latin typeface="Myriad Pro"/>
            </a:endParaRPr>
          </a:p>
        </p:txBody>
      </p:sp>
    </p:spTree>
    <p:extLst>
      <p:ext uri="{BB962C8B-B14F-4D97-AF65-F5344CB8AC3E}">
        <p14:creationId xmlns:p14="http://schemas.microsoft.com/office/powerpoint/2010/main" val="472150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obsah 1"/>
          <p:cNvSpPr txBox="1">
            <a:spLocks/>
          </p:cNvSpPr>
          <p:nvPr/>
        </p:nvSpPr>
        <p:spPr>
          <a:xfrm>
            <a:off x="457201" y="1097251"/>
            <a:ext cx="8707762" cy="50451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200"/>
              </a:spcAft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4025" indent="-187325" algn="l" defTabSz="457200" rtl="0" eaLnBrk="1" latinLnBrk="0" hangingPunct="1">
              <a:lnSpc>
                <a:spcPct val="100000"/>
              </a:lnSpc>
              <a:spcBef>
                <a:spcPts val="1680"/>
              </a:spcBef>
              <a:spcAft>
                <a:spcPts val="0"/>
              </a:spcAft>
              <a:buFont typeface="Arial"/>
              <a:buChar char="•"/>
              <a:defRPr sz="2000" b="1" kern="1200">
                <a:solidFill>
                  <a:srgbClr val="00529C"/>
                </a:solidFill>
                <a:latin typeface="+mn-lt"/>
                <a:ea typeface="+mn-ea"/>
                <a:cs typeface="+mn-cs"/>
              </a:defRPr>
            </a:lvl2pPr>
            <a:lvl3pPr marL="720725" indent="-187325" algn="l" defTabSz="457200" rtl="0" eaLnBrk="1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87425" indent="-187325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4125" indent="-173038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Font typeface="Arial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cs-CZ" sz="17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just"/>
            <a:endParaRPr lang="cs-CZ" sz="17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796925" lvl="1" indent="-342900" algn="just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cs-CZ" sz="17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796925" lvl="1" indent="-342900" algn="just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cs-CZ" sz="17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Terminály (24., 73., 50. a 51. výzva) - S.C. 1.2</a:t>
            </a:r>
          </a:p>
          <a:p>
            <a:pPr algn="just"/>
            <a:r>
              <a:rPr lang="cs-CZ" sz="17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	pro kraje:</a:t>
            </a:r>
          </a:p>
          <a:p>
            <a:pPr algn="just"/>
            <a:r>
              <a:rPr lang="cs-CZ" sz="17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	Jihočeský, Plzeňský, Ústecký, Karlovarský a Středočeský</a:t>
            </a:r>
          </a:p>
          <a:p>
            <a:pPr marL="914400" lvl="1" indent="-285750" algn="just">
              <a:buFont typeface="Arial" panose="020B0604020202020204" pitchFamily="34" charset="0"/>
              <a:buChar char="•"/>
            </a:pPr>
            <a:r>
              <a:rPr lang="cs-CZ" sz="17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Deinstitucionalizace</a:t>
            </a:r>
            <a:r>
              <a:rPr lang="cs-CZ" sz="17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 (7., 49., a 77. výzva) – S.C. 2.1.</a:t>
            </a:r>
          </a:p>
          <a:p>
            <a:pPr algn="just"/>
            <a:r>
              <a:rPr lang="cs-CZ" sz="17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	pro všechny kraje: </a:t>
            </a:r>
          </a:p>
          <a:p>
            <a:pPr algn="just"/>
            <a:endParaRPr lang="cs-CZ" sz="17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cs-CZ" sz="17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	</a:t>
            </a:r>
            <a:r>
              <a:rPr lang="cs-CZ" sz="17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Ostatní aktivity odboru:</a:t>
            </a:r>
          </a:p>
          <a:p>
            <a:pPr marL="796925" lvl="1" indent="-342900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cs-CZ" sz="1700" b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Modernizace silnic (SC 1.1)</a:t>
            </a:r>
          </a:p>
          <a:p>
            <a:pPr marL="796925" lvl="1" indent="-342900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cs-CZ" sz="1700" b="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Cyklodoprava</a:t>
            </a:r>
            <a:r>
              <a:rPr lang="cs-CZ" sz="1700" b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a bezpečnost (SC 1.2)</a:t>
            </a:r>
          </a:p>
          <a:p>
            <a:pPr marL="796925" lvl="1" indent="-342900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cs-CZ" sz="1700" b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Integrovaný záchranný systém (SC 1.3)</a:t>
            </a:r>
          </a:p>
          <a:p>
            <a:pPr marL="796925" lvl="1" indent="-342900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cs-CZ" sz="1700" b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Školství (SC 2.4)</a:t>
            </a:r>
          </a:p>
          <a:p>
            <a:pPr marL="796925" lvl="1" indent="-342900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cs-CZ" sz="1700" b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Energetické úspory </a:t>
            </a:r>
            <a:r>
              <a:rPr lang="cs-CZ" sz="1700" b="0" dirty="0">
                <a:solidFill>
                  <a:schemeClr val="tx1"/>
                </a:solidFill>
              </a:rPr>
              <a:t>v bytových domech (SC 2.5)</a:t>
            </a:r>
          </a:p>
          <a:p>
            <a:pPr marL="540000" indent="-342900">
              <a:buFont typeface="Wingdings" panose="05000000000000000000" pitchFamily="2" charset="2"/>
              <a:buChar char="Ø"/>
            </a:pPr>
            <a:endParaRPr lang="cs-CZ" sz="2000" dirty="0"/>
          </a:p>
          <a:p>
            <a:endParaRPr lang="cs-CZ" sz="2000" dirty="0"/>
          </a:p>
        </p:txBody>
      </p:sp>
      <p:pic>
        <p:nvPicPr>
          <p:cNvPr id="8" name="Obrázek 7" descr="IROP-MMR-CRR – kopie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13860" y="6278880"/>
            <a:ext cx="4930140" cy="579120"/>
          </a:xfrm>
          <a:prstGeom prst="rect">
            <a:avLst/>
          </a:prstGeom>
        </p:spPr>
      </p:pic>
      <p:pic>
        <p:nvPicPr>
          <p:cNvPr id="9" name="Obrázek 8" descr="IROP-MMR-CRR – kopie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36164" y="6269753"/>
            <a:ext cx="5007836" cy="588247"/>
          </a:xfrm>
          <a:prstGeom prst="rect">
            <a:avLst/>
          </a:prstGeom>
        </p:spPr>
      </p:pic>
      <p:sp>
        <p:nvSpPr>
          <p:cNvPr id="10" name="Nadpis 3"/>
          <p:cNvSpPr>
            <a:spLocks noGrp="1"/>
          </p:cNvSpPr>
          <p:nvPr>
            <p:ph type="title"/>
          </p:nvPr>
        </p:nvSpPr>
        <p:spPr>
          <a:xfrm>
            <a:off x="457200" y="309097"/>
            <a:ext cx="8229600" cy="822325"/>
          </a:xfrm>
        </p:spPr>
        <p:txBody>
          <a:bodyPr>
            <a:normAutofit fontScale="90000"/>
          </a:bodyPr>
          <a:lstStyle/>
          <a:p>
            <a:pPr lvl="0" algn="ctr"/>
            <a:r>
              <a:rPr lang="cs-CZ" dirty="0"/>
              <a:t>Územní odbor IROP pro Karlovarský  kraj</a:t>
            </a:r>
            <a:br>
              <a:rPr lang="cs-CZ" dirty="0"/>
            </a:br>
            <a:endParaRPr lang="cs-CZ" dirty="0"/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501C4F00-4C8C-47AD-ADE5-8B48F87679F3}"/>
              </a:ext>
            </a:extLst>
          </p:cNvPr>
          <p:cNvSpPr/>
          <p:nvPr/>
        </p:nvSpPr>
        <p:spPr>
          <a:xfrm>
            <a:off x="364695" y="971946"/>
            <a:ext cx="8322106" cy="822325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ct val="20000"/>
              </a:spcBef>
              <a:spcAft>
                <a:spcPts val="200"/>
              </a:spcAft>
            </a:pPr>
            <a:r>
              <a:rPr lang="cs-CZ" sz="2000" b="1" dirty="0">
                <a:solidFill>
                  <a:schemeClr val="bg1"/>
                </a:solidFill>
              </a:rPr>
              <a:t>Specializace pracoviště</a:t>
            </a:r>
            <a:r>
              <a:rPr lang="cs-CZ" sz="2000" b="1" dirty="0"/>
              <a:t> – zajištění hodnocení i realizace projektů</a:t>
            </a:r>
            <a:endParaRPr lang="cs-CZ" sz="2000" b="1" dirty="0">
              <a:solidFill>
                <a:schemeClr val="bg1"/>
              </a:solidFill>
            </a:endParaRP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AB792B67-6774-4DD8-A791-44D8C7F05B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03857" y="3507533"/>
            <a:ext cx="3100388" cy="1921682"/>
          </a:xfrm>
          <a:prstGeom prst="rect">
            <a:avLst/>
          </a:prstGeom>
        </p:spPr>
      </p:pic>
      <p:sp>
        <p:nvSpPr>
          <p:cNvPr id="13" name="Šipka dolů 2">
            <a:extLst>
              <a:ext uri="{FF2B5EF4-FFF2-40B4-BE49-F238E27FC236}">
                <a16:creationId xmlns:a16="http://schemas.microsoft.com/office/drawing/2014/main" id="{7E358237-5641-4D00-9FEE-B1309CBD72AB}"/>
              </a:ext>
            </a:extLst>
          </p:cNvPr>
          <p:cNvSpPr/>
          <p:nvPr/>
        </p:nvSpPr>
        <p:spPr>
          <a:xfrm rot="16200000">
            <a:off x="3688733" y="3152869"/>
            <a:ext cx="654406" cy="1402335"/>
          </a:xfrm>
          <a:prstGeom prst="down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5A8F0467-8170-4E06-ABAA-76402D9C5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latin typeface="Myriad Pro"/>
            </a:endParaRPr>
          </a:p>
        </p:txBody>
      </p:sp>
      <p:sp>
        <p:nvSpPr>
          <p:cNvPr id="2" name="Obdélník: se zakulacenými rohy 1">
            <a:extLst>
              <a:ext uri="{FF2B5EF4-FFF2-40B4-BE49-F238E27FC236}">
                <a16:creationId xmlns:a16="http://schemas.microsoft.com/office/drawing/2014/main" id="{46C0E22F-82DD-4DB9-A266-B85F6A75512C}"/>
              </a:ext>
            </a:extLst>
          </p:cNvPr>
          <p:cNvSpPr/>
          <p:nvPr/>
        </p:nvSpPr>
        <p:spPr>
          <a:xfrm>
            <a:off x="3053918" y="1131422"/>
            <a:ext cx="45719" cy="4571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Obdélník: se zakulacenými rohy 4">
            <a:extLst>
              <a:ext uri="{FF2B5EF4-FFF2-40B4-BE49-F238E27FC236}">
                <a16:creationId xmlns:a16="http://schemas.microsoft.com/office/drawing/2014/main" id="{E8774498-6CA9-4A52-A2C9-6FA3808806B3}"/>
              </a:ext>
            </a:extLst>
          </p:cNvPr>
          <p:cNvSpPr/>
          <p:nvPr/>
        </p:nvSpPr>
        <p:spPr>
          <a:xfrm>
            <a:off x="5078027" y="1919576"/>
            <a:ext cx="45719" cy="45719"/>
          </a:xfrm>
          <a:prstGeom prst="round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91259393-E2F6-422E-839F-96BF9D821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B5227-2C6F-B94D-9D8F-826F9170706D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36171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D7224C7F-88FD-4E16-BD48-BB398442EA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6375" y="1052223"/>
            <a:ext cx="7700425" cy="5041901"/>
          </a:xfrm>
        </p:spPr>
        <p:txBody>
          <a:bodyPr/>
          <a:lstStyle/>
          <a:p>
            <a:r>
              <a:rPr lang="cs-CZ" sz="2200" b="1" dirty="0">
                <a:solidFill>
                  <a:schemeClr val="accent1">
                    <a:lumMod val="50000"/>
                  </a:schemeClr>
                </a:solidFill>
                <a:latin typeface="Calibri"/>
              </a:rPr>
              <a:t> Specializace pracoviště</a:t>
            </a:r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CB1C8C81-7817-4748-A35B-C79DBD762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Územní odbor IROP pro Karlovarský  kraj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D4B2DBCF-84EF-461D-BD41-F613A3AAEE16}"/>
              </a:ext>
            </a:extLst>
          </p:cNvPr>
          <p:cNvGraphicFramePr/>
          <p:nvPr/>
        </p:nvGraphicFramePr>
        <p:xfrm>
          <a:off x="1129989" y="1547739"/>
          <a:ext cx="5280806" cy="38114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Obrázek 6">
            <a:extLst>
              <a:ext uri="{FF2B5EF4-FFF2-40B4-BE49-F238E27FC236}">
                <a16:creationId xmlns:a16="http://schemas.microsoft.com/office/drawing/2014/main" id="{6B48A3E6-4043-43BE-A08C-DF05B2525F2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38750" y="6246277"/>
            <a:ext cx="5005250" cy="585267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30EB2046-5E65-407E-AFD0-3CCD9621666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54410" y="1957392"/>
            <a:ext cx="2264684" cy="1754845"/>
          </a:xfrm>
          <a:prstGeom prst="rect">
            <a:avLst/>
          </a:prstGeom>
        </p:spPr>
      </p:pic>
      <p:sp>
        <p:nvSpPr>
          <p:cNvPr id="10" name="Zástupný symbol pro zápatí 9">
            <a:extLst>
              <a:ext uri="{FF2B5EF4-FFF2-40B4-BE49-F238E27FC236}">
                <a16:creationId xmlns:a16="http://schemas.microsoft.com/office/drawing/2014/main" id="{53E2D075-44E4-49A1-BCAC-91F216E015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latin typeface="Myriad Pro"/>
            </a:endParaRP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404F189B-CF6E-4D1C-8A21-10B13934EDB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05002" y="4035486"/>
            <a:ext cx="2214092" cy="1632859"/>
          </a:xfrm>
          <a:prstGeom prst="rect">
            <a:avLst/>
          </a:prstGeom>
        </p:spPr>
      </p:pic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67756EF2-8B39-4BF7-A688-262C9EA81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B5227-2C6F-B94D-9D8F-826F9170706D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5752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sah 1">
            <a:extLst>
              <a:ext uri="{FF2B5EF4-FFF2-40B4-BE49-F238E27FC236}">
                <a16:creationId xmlns:a16="http://schemas.microsoft.com/office/drawing/2014/main" id="{D7224C7F-88FD-4E16-BD48-BB398442EA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4563" y="1052224"/>
            <a:ext cx="8332237" cy="4760748"/>
          </a:xfrm>
        </p:spPr>
        <p:txBody>
          <a:bodyPr>
            <a:normAutofit/>
          </a:bodyPr>
          <a:lstStyle/>
          <a:p>
            <a:r>
              <a:rPr lang="cs-CZ" sz="2200" b="1" dirty="0">
                <a:solidFill>
                  <a:schemeClr val="accent1">
                    <a:lumMod val="50000"/>
                  </a:schemeClr>
                </a:solidFill>
                <a:latin typeface="Calibri"/>
              </a:rPr>
              <a:t> Specializace pracoviště</a:t>
            </a:r>
          </a:p>
          <a:p>
            <a:endParaRPr lang="cs-CZ" sz="2200" b="1" dirty="0">
              <a:solidFill>
                <a:schemeClr val="accent1">
                  <a:lumMod val="50000"/>
                </a:schemeClr>
              </a:solidFill>
              <a:latin typeface="Calibri"/>
            </a:endParaRPr>
          </a:p>
          <a:p>
            <a:endParaRPr lang="cs-CZ" sz="2200" b="1" dirty="0">
              <a:solidFill>
                <a:schemeClr val="accent1">
                  <a:lumMod val="50000"/>
                </a:schemeClr>
              </a:solidFill>
              <a:latin typeface="Calibri"/>
            </a:endParaRPr>
          </a:p>
          <a:p>
            <a:endParaRPr lang="cs-CZ" sz="2200" b="1" dirty="0">
              <a:solidFill>
                <a:schemeClr val="accent1">
                  <a:lumMod val="50000"/>
                </a:schemeClr>
              </a:solidFill>
              <a:latin typeface="Calibri"/>
            </a:endParaRPr>
          </a:p>
          <a:p>
            <a:endParaRPr lang="cs-CZ" sz="2200" b="1" dirty="0">
              <a:solidFill>
                <a:schemeClr val="accent1">
                  <a:lumMod val="50000"/>
                </a:schemeClr>
              </a:solidFill>
              <a:latin typeface="Calibri"/>
            </a:endParaRPr>
          </a:p>
          <a:p>
            <a:endParaRPr lang="cs-CZ" sz="2200" b="1" dirty="0">
              <a:solidFill>
                <a:schemeClr val="accent1">
                  <a:lumMod val="50000"/>
                </a:schemeClr>
              </a:solidFill>
              <a:latin typeface="Calibri"/>
            </a:endParaRPr>
          </a:p>
          <a:p>
            <a:endParaRPr lang="cs-CZ" sz="2200" b="1" dirty="0">
              <a:solidFill>
                <a:schemeClr val="accent1">
                  <a:lumMod val="50000"/>
                </a:schemeClr>
              </a:solidFill>
              <a:latin typeface="Calibri"/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cs-CZ" sz="2400" dirty="0">
                <a:solidFill>
                  <a:srgbClr val="0070C0"/>
                </a:solidFill>
              </a:rPr>
              <a:t>	hodnocení (</a:t>
            </a:r>
            <a:r>
              <a:rPr lang="cs-CZ" sz="2400" dirty="0" err="1">
                <a:solidFill>
                  <a:srgbClr val="0070C0"/>
                </a:solidFill>
              </a:rPr>
              <a:t>FNaP</a:t>
            </a:r>
            <a:r>
              <a:rPr lang="cs-CZ" sz="2400" dirty="0">
                <a:solidFill>
                  <a:srgbClr val="0070C0"/>
                </a:solidFill>
              </a:rPr>
              <a:t>, věcné hodnocení, analýza rizik) všech 	podaných projektů vč. realizace a udržitelnosti</a:t>
            </a:r>
            <a:endParaRPr lang="cs-CZ" sz="2200" b="1" dirty="0">
              <a:solidFill>
                <a:schemeClr val="accent1">
                  <a:lumMod val="50000"/>
                </a:schemeClr>
              </a:solidFill>
              <a:latin typeface="Calibri"/>
            </a:endParaRPr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CB1C8C81-7817-4748-A35B-C79DBD762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Územní odbor IROP pro Karlovarský  kraj</a:t>
            </a:r>
          </a:p>
        </p:txBody>
      </p:sp>
      <p:pic>
        <p:nvPicPr>
          <p:cNvPr id="7" name="Obrázek 6">
            <a:extLst>
              <a:ext uri="{FF2B5EF4-FFF2-40B4-BE49-F238E27FC236}">
                <a16:creationId xmlns:a16="http://schemas.microsoft.com/office/drawing/2014/main" id="{6B48A3E6-4043-43BE-A08C-DF05B2525F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8750" y="6246277"/>
            <a:ext cx="5005250" cy="585267"/>
          </a:xfrm>
          <a:prstGeom prst="rect">
            <a:avLst/>
          </a:prstGeom>
        </p:spPr>
      </p:pic>
      <p:graphicFrame>
        <p:nvGraphicFramePr>
          <p:cNvPr id="10" name="Tabulka 9">
            <a:extLst>
              <a:ext uri="{FF2B5EF4-FFF2-40B4-BE49-F238E27FC236}">
                <a16:creationId xmlns:a16="http://schemas.microsoft.com/office/drawing/2014/main" id="{F8D155DC-B449-438F-9120-67B6A9112EC8}"/>
              </a:ext>
            </a:extLst>
          </p:cNvPr>
          <p:cNvGraphicFramePr>
            <a:graphicFrameLocks noGrp="1"/>
          </p:cNvGraphicFramePr>
          <p:nvPr/>
        </p:nvGraphicFramePr>
        <p:xfrm>
          <a:off x="683569" y="2406054"/>
          <a:ext cx="7816621" cy="1158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944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10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10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220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780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cs-CZ" sz="1600" dirty="0"/>
                        <a:t>Výzva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600" baseline="0" dirty="0"/>
                        <a:t>č. 7</a:t>
                      </a:r>
                      <a:endParaRPr lang="cs-CZ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baseline="0" dirty="0"/>
                        <a:t>č. 49</a:t>
                      </a:r>
                      <a:endParaRPr lang="cs-CZ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baseline="0" dirty="0"/>
                        <a:t>č. 77</a:t>
                      </a:r>
                      <a:endParaRPr lang="cs-CZ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dirty="0"/>
                        <a:t>Celkem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cs-CZ" sz="1400" dirty="0"/>
                        <a:t>Podpořené projekty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400" dirty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400" dirty="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400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400" b="1" dirty="0"/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cs-CZ" sz="1400" dirty="0"/>
                        <a:t>Příspěvek EU u podpořených projektů </a:t>
                      </a:r>
                      <a:r>
                        <a:rPr lang="cs-CZ" sz="1400" baseline="0" dirty="0"/>
                        <a:t>(mil. Kč)</a:t>
                      </a:r>
                      <a:endParaRPr lang="cs-CZ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400" dirty="0"/>
                        <a:t>141,5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400" dirty="0"/>
                        <a:t>967,6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400" dirty="0"/>
                        <a:t>242,3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sz="1400" b="1" dirty="0"/>
                        <a:t>1 351,4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9" name="Skupina 8">
            <a:extLst>
              <a:ext uri="{FF2B5EF4-FFF2-40B4-BE49-F238E27FC236}">
                <a16:creationId xmlns:a16="http://schemas.microsoft.com/office/drawing/2014/main" id="{70823FE0-2EF4-45D4-AE86-99C410D35F23}"/>
              </a:ext>
            </a:extLst>
          </p:cNvPr>
          <p:cNvGrpSpPr/>
          <p:nvPr/>
        </p:nvGrpSpPr>
        <p:grpSpPr>
          <a:xfrm>
            <a:off x="683568" y="1682902"/>
            <a:ext cx="5280806" cy="383291"/>
            <a:chOff x="0" y="2161453"/>
            <a:chExt cx="5280806" cy="383291"/>
          </a:xfrm>
        </p:grpSpPr>
        <p:sp>
          <p:nvSpPr>
            <p:cNvPr id="11" name="Obdélník: se zakulacenými rohy 10">
              <a:extLst>
                <a:ext uri="{FF2B5EF4-FFF2-40B4-BE49-F238E27FC236}">
                  <a16:creationId xmlns:a16="http://schemas.microsoft.com/office/drawing/2014/main" id="{73A988BB-8F32-4C88-ABE8-B24187BEE8F0}"/>
                </a:ext>
              </a:extLst>
            </p:cNvPr>
            <p:cNvSpPr/>
            <p:nvPr/>
          </p:nvSpPr>
          <p:spPr>
            <a:xfrm>
              <a:off x="0" y="2161453"/>
              <a:ext cx="5280806" cy="383291"/>
            </a:xfrm>
            <a:prstGeom prst="roundRect">
              <a:avLst/>
            </a:prstGeom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Obdélník: se zakulacenými rohy 4">
              <a:extLst>
                <a:ext uri="{FF2B5EF4-FFF2-40B4-BE49-F238E27FC236}">
                  <a16:creationId xmlns:a16="http://schemas.microsoft.com/office/drawing/2014/main" id="{18009879-F589-4ABD-88E7-DCD41CEBD979}"/>
                </a:ext>
              </a:extLst>
            </p:cNvPr>
            <p:cNvSpPr txBox="1"/>
            <p:nvPr/>
          </p:nvSpPr>
          <p:spPr>
            <a:xfrm>
              <a:off x="18711" y="2180164"/>
              <a:ext cx="5243384" cy="34586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lvl="0" indent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cs-CZ" sz="1600" b="1" kern="1200" dirty="0"/>
                <a:t>SC 2.1 aktivita Deinstitucionalizace sociálních služeb</a:t>
              </a:r>
            </a:p>
          </p:txBody>
        </p:sp>
      </p:grp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275E833C-33FD-4D4C-8674-EEF733869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latin typeface="Myriad Pro"/>
            </a:endParaRP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1824F6B6-D907-4ADA-90F2-7556D6E1DE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B5227-2C6F-B94D-9D8F-826F9170706D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72524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457200" y="1084263"/>
            <a:ext cx="8384874" cy="5041901"/>
          </a:xfrm>
        </p:spPr>
        <p:txBody>
          <a:bodyPr>
            <a:normAutofit/>
          </a:bodyPr>
          <a:lstStyle/>
          <a:p>
            <a:pPr algn="just"/>
            <a:r>
              <a:rPr lang="cs-CZ" sz="2000" b="1" dirty="0">
                <a:solidFill>
                  <a:srgbClr val="00529C"/>
                </a:solidFill>
                <a:latin typeface="+mj-lt"/>
              </a:rPr>
              <a:t>Nákup automobilů pro ambulantní služby v rámci procesu transformace –</a:t>
            </a:r>
            <a:r>
              <a:rPr lang="pl-PL" sz="2000" dirty="0">
                <a:solidFill>
                  <a:srgbClr val="00529C"/>
                </a:solidFill>
                <a:latin typeface="+mj-lt"/>
              </a:rPr>
              <a:t> </a:t>
            </a:r>
            <a:r>
              <a:rPr lang="pl-PL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rPr>
              <a:t>projekt se </a:t>
            </a:r>
            <a:r>
              <a:rPr lang="cs-CZ" sz="2000" dirty="0"/>
              <a:t>zaměřuje na doplnění vybavení ambulantních služeb, které vznikají v rámci tohoto procesu v lokalitách Golčův Jeníkov, Světlá nad Sázavou a Třešť.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3200" dirty="0">
                <a:solidFill>
                  <a:srgbClr val="FF0000"/>
                </a:solidFill>
              </a:rPr>
              <a:t>Nejmenší</a:t>
            </a:r>
            <a:r>
              <a:rPr lang="cs-CZ" sz="3200" dirty="0"/>
              <a:t> projekt </a:t>
            </a:r>
            <a:r>
              <a:rPr lang="cs-CZ" sz="3200" dirty="0" err="1"/>
              <a:t>Deinstitucionalizace</a:t>
            </a:r>
            <a:endParaRPr lang="cs-CZ" sz="3200" dirty="0"/>
          </a:p>
        </p:txBody>
      </p:sp>
      <p:graphicFrame>
        <p:nvGraphicFramePr>
          <p:cNvPr id="4" name="Tabulka 3"/>
          <p:cNvGraphicFramePr>
            <a:graphicFrameLocks noGrp="1"/>
          </p:cNvGraphicFramePr>
          <p:nvPr/>
        </p:nvGraphicFramePr>
        <p:xfrm>
          <a:off x="888274" y="2071980"/>
          <a:ext cx="4986360" cy="41835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86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00365">
                <a:tc>
                  <a:txBody>
                    <a:bodyPr/>
                    <a:lstStyle/>
                    <a:p>
                      <a:r>
                        <a:rPr lang="cs-CZ" dirty="0">
                          <a:solidFill>
                            <a:schemeClr val="bg1"/>
                          </a:solidFill>
                        </a:rPr>
                        <a:t>77. výzva IROP - 77. výzva IROP - DEINSTITUCIONALIZACE SOCIÁLNÍCH SLUŽEB ZA ÚČELEM SOCIÁLNÍHO ZAČLEŇOVÁNÍ III. - SC 2.1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0146">
                <a:tc>
                  <a:txBody>
                    <a:bodyPr/>
                    <a:lstStyle/>
                    <a:p>
                      <a:r>
                        <a:rPr lang="cs-CZ" b="1" dirty="0"/>
                        <a:t>Příjemce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0146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dirty="0"/>
                        <a:t>Kraj Vysočina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0146">
                <a:tc>
                  <a:txBody>
                    <a:bodyPr/>
                    <a:lstStyle/>
                    <a:p>
                      <a:r>
                        <a:rPr lang="cs-CZ" b="1" dirty="0"/>
                        <a:t>Příspěvek EU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0146">
                <a:tc>
                  <a:txBody>
                    <a:bodyPr/>
                    <a:lstStyle/>
                    <a:p>
                      <a:r>
                        <a:rPr lang="cs-CZ" dirty="0"/>
                        <a:t>2 805 000,00 Kč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66027">
                <a:tc>
                  <a:txBody>
                    <a:bodyPr/>
                    <a:lstStyle/>
                    <a:p>
                      <a:pPr algn="just"/>
                      <a:r>
                        <a:rPr lang="cs-CZ" sz="18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Předmětem projektu </a:t>
                      </a:r>
                      <a:r>
                        <a:rPr lang="cs-CZ" sz="18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je nákup 3 devítimístných vozidel se speciální úpravou, tzn. jedno do každé lokality. </a:t>
                      </a:r>
                      <a:endParaRPr lang="cs-CZ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30255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b="1" dirty="0"/>
                        <a:t>Ukončení projektu</a:t>
                      </a:r>
                      <a:r>
                        <a:rPr lang="cs-CZ" dirty="0"/>
                        <a:t>: 31. 3. 2022</a:t>
                      </a:r>
                    </a:p>
                    <a:p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Obdélník 4"/>
          <p:cNvSpPr/>
          <p:nvPr/>
        </p:nvSpPr>
        <p:spPr>
          <a:xfrm>
            <a:off x="4170871" y="5738608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cs-CZ" sz="1200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 rotWithShape="1">
          <a:blip r:embed="rId2"/>
          <a:srcRect l="1238" t="10931" r="71714" b="48096"/>
          <a:stretch/>
        </p:blipFill>
        <p:spPr>
          <a:xfrm>
            <a:off x="6148252" y="3274422"/>
            <a:ext cx="2995748" cy="1776549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2E266432-2ECD-459E-B754-623C8F4E8D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8750" y="6246277"/>
            <a:ext cx="5005250" cy="585267"/>
          </a:xfrm>
          <a:prstGeom prst="rect">
            <a:avLst/>
          </a:prstGeom>
        </p:spPr>
      </p:pic>
      <p:sp>
        <p:nvSpPr>
          <p:cNvPr id="9" name="Zástupný symbol pro zápatí 8">
            <a:extLst>
              <a:ext uri="{FF2B5EF4-FFF2-40B4-BE49-F238E27FC236}">
                <a16:creationId xmlns:a16="http://schemas.microsoft.com/office/drawing/2014/main" id="{F8A0CD71-1111-44AA-A235-728E4F88A1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latin typeface="Myriad Pro"/>
            </a:endParaRPr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A4E0117B-22A3-44AC-8876-57C757D58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B5227-2C6F-B94D-9D8F-826F9170706D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7089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0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1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5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631065" y="1084263"/>
            <a:ext cx="8111806" cy="5209214"/>
          </a:xfrm>
        </p:spPr>
        <p:txBody>
          <a:bodyPr>
            <a:normAutofit/>
          </a:bodyPr>
          <a:lstStyle/>
          <a:p>
            <a:pPr algn="just"/>
            <a:r>
              <a:rPr lang="cs-CZ" sz="2000" b="1" dirty="0">
                <a:solidFill>
                  <a:srgbClr val="00529C"/>
                </a:solidFill>
                <a:latin typeface="+mj-lt"/>
              </a:rPr>
              <a:t>Transformace Domova Háj II. - </a:t>
            </a:r>
            <a:r>
              <a:rPr lang="cs-CZ" sz="1600" dirty="0"/>
              <a:t>spočívá v pokračování procesu úplné transformace Domova Háj, p. o., dojde k vybudování 4 domků k bydlení klientů s mentálním a kombinovaným postižením v běžné komunitě měst Světlá n/S a  Ledeč n/S.                                                                                                                                                                                    </a:t>
            </a:r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3200" dirty="0">
                <a:solidFill>
                  <a:srgbClr val="92D050"/>
                </a:solidFill>
              </a:rPr>
              <a:t>Největší</a:t>
            </a:r>
            <a:r>
              <a:rPr lang="cs-CZ" sz="3200" dirty="0"/>
              <a:t>  projekt </a:t>
            </a:r>
            <a:r>
              <a:rPr lang="cs-CZ" sz="3200" dirty="0" err="1"/>
              <a:t>Deinstitucionalizace</a:t>
            </a:r>
            <a:endParaRPr lang="cs-CZ" sz="3200" dirty="0"/>
          </a:p>
        </p:txBody>
      </p:sp>
      <p:graphicFrame>
        <p:nvGraphicFramePr>
          <p:cNvPr id="4" name="Tabulka 3"/>
          <p:cNvGraphicFramePr>
            <a:graphicFrameLocks noGrp="1"/>
          </p:cNvGraphicFramePr>
          <p:nvPr/>
        </p:nvGraphicFramePr>
        <p:xfrm>
          <a:off x="631066" y="2029098"/>
          <a:ext cx="4567952" cy="42042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679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08369">
                <a:tc>
                  <a:txBody>
                    <a:bodyPr/>
                    <a:lstStyle/>
                    <a:p>
                      <a:r>
                        <a:rPr lang="cs-CZ" sz="1600" dirty="0">
                          <a:solidFill>
                            <a:schemeClr val="bg1"/>
                          </a:solidFill>
                        </a:rPr>
                        <a:t>49. Výzva IROP DEINSTITUCIONALIZACE SOCIÁLNÍCH SLUŽEB ZA ÚČELEM SOCIÁLNÍHO ZAČLEŇOVÁNÍ II. - SC 2.1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7225">
                <a:tc>
                  <a:txBody>
                    <a:bodyPr/>
                    <a:lstStyle/>
                    <a:p>
                      <a:r>
                        <a:rPr lang="cs-CZ" sz="1600" b="1" dirty="0"/>
                        <a:t>Příjemce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7225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dirty="0"/>
                        <a:t>Kraj Vysočina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7225">
                <a:tc>
                  <a:txBody>
                    <a:bodyPr/>
                    <a:lstStyle/>
                    <a:p>
                      <a:r>
                        <a:rPr lang="cs-CZ" sz="1600" b="1" dirty="0"/>
                        <a:t>Příspěvek EU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8839">
                <a:tc>
                  <a:txBody>
                    <a:bodyPr/>
                    <a:lstStyle/>
                    <a:p>
                      <a:r>
                        <a:rPr lang="cs-CZ" sz="1600" dirty="0"/>
                        <a:t>76 500 000,00 Kč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87403">
                <a:tc>
                  <a:txBody>
                    <a:bodyPr/>
                    <a:lstStyle/>
                    <a:p>
                      <a:pPr algn="just"/>
                      <a:r>
                        <a:rPr lang="cs-CZ" sz="16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Předmětem projektu </a:t>
                      </a:r>
                      <a:r>
                        <a:rPr lang="cs-CZ" sz="16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je  vybudování 4  domků,  budou poskytovány služby domov pro osoby se zdravotním postižením a chráněné bydlení celkem 24 klientům Domova Háj, p. o., kteří žijí v ústavním prostředí stávající služby.</a:t>
                      </a:r>
                      <a:endParaRPr lang="cs-CZ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90143">
                <a:tc>
                  <a:txBody>
                    <a:bodyPr/>
                    <a:lstStyle/>
                    <a:p>
                      <a:pPr algn="just"/>
                      <a:r>
                        <a:rPr lang="cs-CZ" sz="1600" b="1" dirty="0"/>
                        <a:t>Ukončení projektu</a:t>
                      </a:r>
                      <a:r>
                        <a:rPr lang="cs-CZ" sz="1600" dirty="0"/>
                        <a:t>:  Projekt</a:t>
                      </a:r>
                      <a:r>
                        <a:rPr lang="cs-CZ" sz="1600" baseline="0" dirty="0"/>
                        <a:t> je rozdělen na 5 etap, ukončeny jsou 3 etapy, konec realizace </a:t>
                      </a:r>
                      <a:r>
                        <a:rPr lang="cs-CZ" sz="1600" dirty="0"/>
                        <a:t>31. 3. 2021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Obdélník 4"/>
          <p:cNvSpPr/>
          <p:nvPr/>
        </p:nvSpPr>
        <p:spPr>
          <a:xfrm>
            <a:off x="4170871" y="5738608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cs-CZ" sz="1200" dirty="0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882" y="2760618"/>
            <a:ext cx="3543853" cy="2033156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2F78BDFD-EDFC-4DEB-84E3-DDBF036929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8750" y="6246277"/>
            <a:ext cx="5005250" cy="585267"/>
          </a:xfrm>
          <a:prstGeom prst="rect">
            <a:avLst/>
          </a:prstGeom>
        </p:spPr>
      </p:pic>
      <p:sp>
        <p:nvSpPr>
          <p:cNvPr id="9" name="Zástupný symbol pro zápatí 8">
            <a:extLst>
              <a:ext uri="{FF2B5EF4-FFF2-40B4-BE49-F238E27FC236}">
                <a16:creationId xmlns:a16="http://schemas.microsoft.com/office/drawing/2014/main" id="{201911A0-6081-42A4-A2EE-AB9233C26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latin typeface="Myriad Pro"/>
            </a:endParaRPr>
          </a:p>
        </p:txBody>
      </p:sp>
      <p:sp>
        <p:nvSpPr>
          <p:cNvPr id="11" name="Obdélník 10">
            <a:extLst>
              <a:ext uri="{FF2B5EF4-FFF2-40B4-BE49-F238E27FC236}">
                <a16:creationId xmlns:a16="http://schemas.microsoft.com/office/drawing/2014/main" id="{35303817-72D8-4F78-BFC3-10189AB82B0E}"/>
              </a:ext>
            </a:extLst>
          </p:cNvPr>
          <p:cNvSpPr/>
          <p:nvPr/>
        </p:nvSpPr>
        <p:spPr>
          <a:xfrm>
            <a:off x="4786603" y="5738608"/>
            <a:ext cx="395626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200" dirty="0"/>
              <a:t>	Zdroj : Kraj Vysočina, Žádost o platbu, VSK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698B34A-0E53-43AA-81C4-033F53F26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B5227-2C6F-B94D-9D8F-826F9170706D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69108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631065" y="1084263"/>
            <a:ext cx="8111806" cy="5209214"/>
          </a:xfrm>
        </p:spPr>
        <p:txBody>
          <a:bodyPr>
            <a:normAutofit/>
          </a:bodyPr>
          <a:lstStyle/>
          <a:p>
            <a:pPr algn="just"/>
            <a:r>
              <a:rPr lang="cs-CZ" sz="2000" b="1" dirty="0">
                <a:solidFill>
                  <a:srgbClr val="00529C"/>
                </a:solidFill>
                <a:latin typeface="+mj-lt"/>
              </a:rPr>
              <a:t>Výstavba objektů pro poskytování sociálních služeb ve Skalné -  </a:t>
            </a:r>
            <a:r>
              <a:rPr lang="cs-CZ" sz="1400" dirty="0">
                <a:solidFill>
                  <a:srgbClr val="00529C"/>
                </a:solidFill>
                <a:latin typeface="+mj-lt"/>
              </a:rPr>
              <a:t>Předmětem  projektu byla  výstavba (novostavba) rodinného dvojdomku v obci Skalná pro osoby se zdravotním postižením -rodinný dvojdomek v zástavbě v blízkosti centra města.</a:t>
            </a:r>
          </a:p>
          <a:p>
            <a:pPr algn="just"/>
            <a:endParaRPr lang="cs-CZ" sz="1600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cs-CZ" sz="3200" dirty="0"/>
              <a:t>Projekty </a:t>
            </a:r>
            <a:r>
              <a:rPr lang="cs-CZ" sz="3200" dirty="0" err="1"/>
              <a:t>Deinstitucionalizace</a:t>
            </a:r>
            <a:r>
              <a:rPr lang="cs-CZ" sz="3200" dirty="0"/>
              <a:t> v Karlovarském kraji</a:t>
            </a:r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8390953"/>
              </p:ext>
            </p:extLst>
          </p:nvPr>
        </p:nvGraphicFramePr>
        <p:xfrm>
          <a:off x="631066" y="1906588"/>
          <a:ext cx="4350237" cy="43401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502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06109">
                <a:tc>
                  <a:txBody>
                    <a:bodyPr/>
                    <a:lstStyle/>
                    <a:p>
                      <a:r>
                        <a:rPr lang="cs-CZ" sz="1600" dirty="0">
                          <a:solidFill>
                            <a:schemeClr val="bg1"/>
                          </a:solidFill>
                        </a:rPr>
                        <a:t>7. výzva IROP - DEINSTITUCIONALIZACE SOCIÁLNÍCH SLUŽEB ZA ÚČELEM SOCIÁLNÍHO ZAČLEŇOVÁNÍ - SC 2.1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5897">
                <a:tc>
                  <a:txBody>
                    <a:bodyPr/>
                    <a:lstStyle/>
                    <a:p>
                      <a:r>
                        <a:rPr lang="cs-CZ" sz="1600" b="1" dirty="0"/>
                        <a:t>Příjemce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5897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dirty="0"/>
                        <a:t>Karlovarský kraj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5897">
                <a:tc>
                  <a:txBody>
                    <a:bodyPr/>
                    <a:lstStyle/>
                    <a:p>
                      <a:r>
                        <a:rPr lang="cs-CZ" sz="1600" b="1" dirty="0"/>
                        <a:t>Příspěvek EU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5897">
                <a:tc>
                  <a:txBody>
                    <a:bodyPr/>
                    <a:lstStyle/>
                    <a:p>
                      <a:r>
                        <a:rPr lang="cs-CZ" sz="1600" dirty="0"/>
                        <a:t>14 296 548,65 Kč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22649">
                <a:tc>
                  <a:txBody>
                    <a:bodyPr/>
                    <a:lstStyle/>
                    <a:p>
                      <a:pPr algn="just"/>
                      <a:r>
                        <a:rPr lang="cs-CZ" sz="16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Předmětem projektu </a:t>
                      </a:r>
                      <a:r>
                        <a:rPr lang="cs-CZ" sz="16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 je výstavba 1 dvojdomku s úpravou pro pohyb osob se sníženou mobilitou. Pobytová služba bude zajištěna pro celkem 9 dospělých uživatelů. Chráněné bydlení bude zahrnovat 2 skupinové a 2 individuální domácnosti.</a:t>
                      </a:r>
                      <a:endParaRPr lang="cs-CZ" sz="16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7262">
                <a:tc>
                  <a:txBody>
                    <a:bodyPr/>
                    <a:lstStyle/>
                    <a:p>
                      <a:r>
                        <a:rPr lang="cs-CZ" sz="1600" b="1" dirty="0"/>
                        <a:t>Ukončení projektu</a:t>
                      </a:r>
                      <a:r>
                        <a:rPr lang="cs-CZ" sz="1600" dirty="0"/>
                        <a:t>:  Projekt</a:t>
                      </a:r>
                      <a:r>
                        <a:rPr lang="cs-CZ" sz="1600" baseline="0" dirty="0"/>
                        <a:t> byl ukončen k 30. 9. 2019</a:t>
                      </a:r>
                      <a:endParaRPr lang="cs-CZ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Obdélník 4"/>
          <p:cNvSpPr/>
          <p:nvPr/>
        </p:nvSpPr>
        <p:spPr>
          <a:xfrm>
            <a:off x="4786603" y="5738608"/>
            <a:ext cx="395626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200" dirty="0"/>
              <a:t>	Zdroj : Karlovarský kraj, Žádost o platbu</a:t>
            </a:r>
          </a:p>
        </p:txBody>
      </p:sp>
      <p:pic>
        <p:nvPicPr>
          <p:cNvPr id="6" name="Zástupný symbol pro obsah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0308" y="2033516"/>
            <a:ext cx="3831771" cy="3740222"/>
          </a:xfrm>
          <a:prstGeom prst="rect">
            <a:avLst/>
          </a:prstGeom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86754FC7-B818-44C2-B93E-09D8FB84C0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8750" y="6246277"/>
            <a:ext cx="5005250" cy="585267"/>
          </a:xfrm>
          <a:prstGeom prst="rect">
            <a:avLst/>
          </a:prstGeom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C7FA36DA-E09E-4DCB-BBC9-801B8A40AF93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30000"/>
          </a:blip>
          <a:stretch>
            <a:fillRect/>
          </a:stretch>
        </p:blipFill>
        <p:spPr>
          <a:xfrm>
            <a:off x="5927382" y="390358"/>
            <a:ext cx="2694104" cy="1849149"/>
          </a:xfrm>
          <a:prstGeom prst="rect">
            <a:avLst/>
          </a:prstGeom>
        </p:spPr>
      </p:pic>
      <p:sp>
        <p:nvSpPr>
          <p:cNvPr id="10" name="Zástupný symbol pro zápatí 9">
            <a:extLst>
              <a:ext uri="{FF2B5EF4-FFF2-40B4-BE49-F238E27FC236}">
                <a16:creationId xmlns:a16="http://schemas.microsoft.com/office/drawing/2014/main" id="{E4DEE641-276E-4A04-972E-A32778FC4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latin typeface="Myriad Pro"/>
            </a:endParaRPr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0D456917-0B24-4DAD-8764-5E680D71C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B5227-2C6F-B94D-9D8F-826F9170706D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9459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2400" dirty="0"/>
              <a:t>Výstavba objektů pro poskytování sociálních služeb ve Skalné</a:t>
            </a:r>
          </a:p>
        </p:txBody>
      </p:sp>
      <p:grpSp>
        <p:nvGrpSpPr>
          <p:cNvPr id="2" name="Group 4">
            <a:extLst>
              <a:ext uri="{FF2B5EF4-FFF2-40B4-BE49-F238E27FC236}">
                <a16:creationId xmlns:a16="http://schemas.microsoft.com/office/drawing/2014/main" id="{61D9F5D2-48B8-4398-831D-E026A64FEB01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1007707" y="1296954"/>
            <a:ext cx="3960912" cy="2214000"/>
            <a:chOff x="1163" y="1310"/>
            <a:chExt cx="2573" cy="1529"/>
          </a:xfrm>
        </p:grpSpPr>
        <p:sp>
          <p:nvSpPr>
            <p:cNvPr id="7" name="AutoShape 3">
              <a:extLst>
                <a:ext uri="{FF2B5EF4-FFF2-40B4-BE49-F238E27FC236}">
                  <a16:creationId xmlns:a16="http://schemas.microsoft.com/office/drawing/2014/main" id="{7D2719FE-69B0-46B6-BC21-A27CC7F78204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163" y="1310"/>
              <a:ext cx="2573" cy="15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cs-CZ"/>
            </a:p>
          </p:txBody>
        </p:sp>
        <p:pic>
          <p:nvPicPr>
            <p:cNvPr id="1029" name="Picture 5">
              <a:extLst>
                <a:ext uri="{FF2B5EF4-FFF2-40B4-BE49-F238E27FC236}">
                  <a16:creationId xmlns:a16="http://schemas.microsoft.com/office/drawing/2014/main" id="{DAE82245-472C-44B4-846F-8E699AF47AD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63" y="1310"/>
              <a:ext cx="2578" cy="15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9" name="Zástupný symbol pro obsah 5">
            <a:extLst>
              <a:ext uri="{FF2B5EF4-FFF2-40B4-BE49-F238E27FC236}">
                <a16:creationId xmlns:a16="http://schemas.microsoft.com/office/drawing/2014/main" id="{0B70A1CD-A774-4511-9314-8F19CD46CF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149877" y="1313165"/>
            <a:ext cx="3240000" cy="4486661"/>
          </a:xfrm>
          <a:prstGeom prst="rect">
            <a:avLst/>
          </a:prstGeom>
        </p:spPr>
      </p:pic>
      <p:pic>
        <p:nvPicPr>
          <p:cNvPr id="10" name="Zástupný symbol pro obsah 5">
            <a:extLst>
              <a:ext uri="{FF2B5EF4-FFF2-40B4-BE49-F238E27FC236}">
                <a16:creationId xmlns:a16="http://schemas.microsoft.com/office/drawing/2014/main" id="{30DBE7AC-8195-430E-AA72-DB7E65F054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7707" y="3592287"/>
            <a:ext cx="3960000" cy="2207539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36B51EC1-1AA9-4BC2-8170-5BCB03817E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8750" y="6246277"/>
            <a:ext cx="5005250" cy="585267"/>
          </a:xfrm>
          <a:prstGeom prst="rect">
            <a:avLst/>
          </a:prstGeom>
        </p:spPr>
      </p:pic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C192C979-D65B-409D-8D3B-2EF7004BD5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latin typeface="Myriad Pro"/>
            </a:endParaRPr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38CAD3B8-877B-496E-8EC1-EE8D0CF76AEF}"/>
              </a:ext>
            </a:extLst>
          </p:cNvPr>
          <p:cNvSpPr/>
          <p:nvPr/>
        </p:nvSpPr>
        <p:spPr>
          <a:xfrm>
            <a:off x="4786603" y="5738608"/>
            <a:ext cx="395626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200" dirty="0"/>
              <a:t>	Zdroj : Karlovarský kraj, Žádost o platbu</a:t>
            </a: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AAF60E4D-A498-4EF3-8180-554C4A8E6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B5227-2C6F-B94D-9D8F-826F9170706D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30042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631065" y="1084263"/>
            <a:ext cx="8111806" cy="5209214"/>
          </a:xfrm>
        </p:spPr>
        <p:txBody>
          <a:bodyPr>
            <a:normAutofit/>
          </a:bodyPr>
          <a:lstStyle/>
          <a:p>
            <a:pPr algn="just"/>
            <a:r>
              <a:rPr lang="cs-CZ" sz="2000" b="1" dirty="0">
                <a:solidFill>
                  <a:srgbClr val="00529C"/>
                </a:solidFill>
                <a:latin typeface="+mj-lt"/>
              </a:rPr>
              <a:t>Výstavba objektů pro poskytování sociálních služeb v Hazlově -  </a:t>
            </a:r>
            <a:r>
              <a:rPr lang="cs-CZ" sz="1400" dirty="0">
                <a:solidFill>
                  <a:srgbClr val="00529C"/>
                </a:solidFill>
                <a:latin typeface="+mj-lt"/>
              </a:rPr>
              <a:t>Předmětem  projektu byla  výstavba tří nových domů v obci Hazlov pro osoby se zdravotním postižením - přízemní rodinné domy v zástavbě podél komunikace. </a:t>
            </a:r>
          </a:p>
          <a:p>
            <a:pPr algn="just"/>
            <a:endParaRPr lang="cs-CZ" sz="1600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cs-CZ" sz="3200" dirty="0"/>
              <a:t>Projekty </a:t>
            </a:r>
            <a:r>
              <a:rPr lang="cs-CZ" sz="3200" dirty="0" err="1"/>
              <a:t>Deinstitucionalizace</a:t>
            </a:r>
            <a:r>
              <a:rPr lang="cs-CZ" sz="3200" dirty="0"/>
              <a:t> v Karlovarském kraji</a:t>
            </a:r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7231147"/>
              </p:ext>
            </p:extLst>
          </p:nvPr>
        </p:nvGraphicFramePr>
        <p:xfrm>
          <a:off x="545736" y="2071977"/>
          <a:ext cx="4008847" cy="423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0884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89169">
                <a:tc>
                  <a:txBody>
                    <a:bodyPr/>
                    <a:lstStyle/>
                    <a:p>
                      <a:r>
                        <a:rPr lang="cs-CZ" dirty="0">
                          <a:solidFill>
                            <a:schemeClr val="bg1"/>
                          </a:solidFill>
                        </a:rPr>
                        <a:t>7. výzva IROP - DEINSTITUCIONALIZACE SOCIÁLNÍCH SLUŽEB ZA ÚČELEM SOCIÁLNÍHO ZAČLEŇOVÁNÍ - SC 2.1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390">
                <a:tc>
                  <a:txBody>
                    <a:bodyPr/>
                    <a:lstStyle/>
                    <a:p>
                      <a:r>
                        <a:rPr lang="cs-CZ" sz="1400" b="1" dirty="0"/>
                        <a:t>Příjemce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639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dirty="0"/>
                        <a:t>Karlovarský kraj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6390">
                <a:tc>
                  <a:txBody>
                    <a:bodyPr/>
                    <a:lstStyle/>
                    <a:p>
                      <a:r>
                        <a:rPr lang="cs-CZ" sz="1400" b="1" dirty="0"/>
                        <a:t>Příspěvek EU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6390">
                <a:tc>
                  <a:txBody>
                    <a:bodyPr/>
                    <a:lstStyle/>
                    <a:p>
                      <a:r>
                        <a:rPr lang="cs-CZ" sz="1400" dirty="0"/>
                        <a:t>23 990 816,50 Kč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41227">
                <a:tc>
                  <a:txBody>
                    <a:bodyPr/>
                    <a:lstStyle/>
                    <a:p>
                      <a:pPr algn="just"/>
                      <a:r>
                        <a:rPr lang="cs-CZ" sz="14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Předmětem projektu </a:t>
                      </a:r>
                      <a:r>
                        <a:rPr lang="cs-CZ" sz="1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v rámci Transformace PATA Hazlov byla  novostavba tří domů - objekty A,B - pro 2 skupinové domácnosti  x 6 jednolůžkových pokojů, objekt C - pro 2 individuální domácnosti pro 2 + 2 uživatele. Jedná se 3 samostatné rodinné domy v zástavbě podél komunikace. Budované domácnosti budou bezbariérové.</a:t>
                      </a:r>
                      <a:endParaRPr lang="cs-CZ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3863">
                <a:tc>
                  <a:txBody>
                    <a:bodyPr/>
                    <a:lstStyle/>
                    <a:p>
                      <a:r>
                        <a:rPr lang="cs-CZ" sz="1400" b="1" dirty="0"/>
                        <a:t>Ukončení projektu</a:t>
                      </a:r>
                      <a:r>
                        <a:rPr lang="cs-CZ" sz="1400" dirty="0"/>
                        <a:t>:  Projekt</a:t>
                      </a:r>
                      <a:r>
                        <a:rPr lang="cs-CZ" sz="1400" baseline="0" dirty="0"/>
                        <a:t> byl ukončen k 29. 11. 2019</a:t>
                      </a:r>
                      <a:endParaRPr lang="cs-CZ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Obdélník 4"/>
          <p:cNvSpPr/>
          <p:nvPr/>
        </p:nvSpPr>
        <p:spPr>
          <a:xfrm>
            <a:off x="4170871" y="5738608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cs-CZ" sz="1200" dirty="0"/>
          </a:p>
        </p:txBody>
      </p:sp>
      <p:pic>
        <p:nvPicPr>
          <p:cNvPr id="6" name="Obráze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8448" y="2071977"/>
            <a:ext cx="3958351" cy="3435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Obrázek 7">
            <a:extLst>
              <a:ext uri="{FF2B5EF4-FFF2-40B4-BE49-F238E27FC236}">
                <a16:creationId xmlns:a16="http://schemas.microsoft.com/office/drawing/2014/main" id="{3DB46B8C-439F-4628-9C63-138147A515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8750" y="6246277"/>
            <a:ext cx="5005250" cy="585267"/>
          </a:xfrm>
          <a:prstGeom prst="rect">
            <a:avLst/>
          </a:prstGeom>
        </p:spPr>
      </p:pic>
      <p:sp>
        <p:nvSpPr>
          <p:cNvPr id="10" name="Zástupný symbol pro zápatí 9">
            <a:extLst>
              <a:ext uri="{FF2B5EF4-FFF2-40B4-BE49-F238E27FC236}">
                <a16:creationId xmlns:a16="http://schemas.microsoft.com/office/drawing/2014/main" id="{0E8DDDEE-83E6-46A8-A4FE-209FEF591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latin typeface="Myriad Pro"/>
            </a:endParaRPr>
          </a:p>
        </p:txBody>
      </p:sp>
      <p:sp>
        <p:nvSpPr>
          <p:cNvPr id="9" name="Obdélník 8">
            <a:extLst>
              <a:ext uri="{FF2B5EF4-FFF2-40B4-BE49-F238E27FC236}">
                <a16:creationId xmlns:a16="http://schemas.microsoft.com/office/drawing/2014/main" id="{0853EAC4-4FC7-4D1B-9F55-80DDC561FFFC}"/>
              </a:ext>
            </a:extLst>
          </p:cNvPr>
          <p:cNvSpPr/>
          <p:nvPr/>
        </p:nvSpPr>
        <p:spPr>
          <a:xfrm>
            <a:off x="4786603" y="5738608"/>
            <a:ext cx="395626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200" dirty="0"/>
              <a:t>Zdroj : Karlovarský kraj, Žádost o platbu</a:t>
            </a:r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D6F1CF3C-16AB-45B5-85A0-24F24EFB2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B5227-2C6F-B94D-9D8F-826F9170706D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82686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631065" y="1084263"/>
            <a:ext cx="8111806" cy="5209214"/>
          </a:xfrm>
        </p:spPr>
        <p:txBody>
          <a:bodyPr>
            <a:normAutofit/>
          </a:bodyPr>
          <a:lstStyle/>
          <a:p>
            <a:pPr algn="just"/>
            <a:r>
              <a:rPr lang="cs-CZ" sz="2000" b="1" dirty="0">
                <a:solidFill>
                  <a:srgbClr val="00529C"/>
                </a:solidFill>
                <a:latin typeface="+mj-lt"/>
              </a:rPr>
              <a:t>Výstavba objektů pro poskytování sociálních služeb v Aši -  </a:t>
            </a:r>
            <a:r>
              <a:rPr lang="cs-CZ" sz="1400" dirty="0">
                <a:solidFill>
                  <a:srgbClr val="00529C"/>
                </a:solidFill>
                <a:latin typeface="+mj-lt"/>
              </a:rPr>
              <a:t>Předmětem  projektu byla  výstavba 2 nových domů v obci Aš pro osoby se zdravotním postižením, které splňují požadavky </a:t>
            </a:r>
            <a:r>
              <a:rPr lang="cs-CZ" sz="1400" dirty="0" err="1">
                <a:solidFill>
                  <a:srgbClr val="00529C"/>
                </a:solidFill>
                <a:latin typeface="+mj-lt"/>
              </a:rPr>
              <a:t>soc.služeb</a:t>
            </a:r>
            <a:endParaRPr lang="cs-CZ" sz="1600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cs-CZ" sz="3200" dirty="0"/>
              <a:t>Projekty </a:t>
            </a:r>
            <a:r>
              <a:rPr lang="cs-CZ" sz="3200" dirty="0" err="1"/>
              <a:t>Deinstitucionalizace</a:t>
            </a:r>
            <a:r>
              <a:rPr lang="cs-CZ" sz="3200" dirty="0"/>
              <a:t> v Karlovarském kraji</a:t>
            </a:r>
          </a:p>
        </p:txBody>
      </p:sp>
      <p:graphicFrame>
        <p:nvGraphicFramePr>
          <p:cNvPr id="4" name="Tabulka 3"/>
          <p:cNvGraphicFramePr>
            <a:graphicFrameLocks noGrp="1"/>
          </p:cNvGraphicFramePr>
          <p:nvPr/>
        </p:nvGraphicFramePr>
        <p:xfrm>
          <a:off x="783465" y="1976845"/>
          <a:ext cx="3788535" cy="4357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85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22897">
                <a:tc>
                  <a:txBody>
                    <a:bodyPr/>
                    <a:lstStyle/>
                    <a:p>
                      <a:r>
                        <a:rPr lang="cs-CZ" sz="1400" dirty="0">
                          <a:solidFill>
                            <a:schemeClr val="bg1"/>
                          </a:solidFill>
                        </a:rPr>
                        <a:t>7. výzva IROP - DEINSTITUCIONALIZACE SOCIÁLNÍCH SLUŽEB ZA ÚČELEM SOCIÁLNÍHO ZAČLEŇOVÁNÍ - SC 2.1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9083">
                <a:tc>
                  <a:txBody>
                    <a:bodyPr/>
                    <a:lstStyle/>
                    <a:p>
                      <a:r>
                        <a:rPr lang="cs-CZ" sz="1400" b="1" dirty="0"/>
                        <a:t>Příjemce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9083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dirty="0"/>
                        <a:t>Karlovarský kraj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9083">
                <a:tc>
                  <a:txBody>
                    <a:bodyPr/>
                    <a:lstStyle/>
                    <a:p>
                      <a:r>
                        <a:rPr lang="cs-CZ" sz="1400" b="1" dirty="0"/>
                        <a:t>Příspěvek EU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9083">
                <a:tc>
                  <a:txBody>
                    <a:bodyPr/>
                    <a:lstStyle/>
                    <a:p>
                      <a:r>
                        <a:rPr lang="cs-CZ" sz="1400" dirty="0"/>
                        <a:t>8 852 754,25 Kč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44009">
                <a:tc>
                  <a:txBody>
                    <a:bodyPr/>
                    <a:lstStyle/>
                    <a:p>
                      <a:pPr algn="just"/>
                      <a:r>
                        <a:rPr lang="cs-CZ" sz="14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Předmětem projektu </a:t>
                      </a:r>
                      <a:r>
                        <a:rPr lang="cs-CZ" sz="1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je  výstavba  dvou  nových  objektů (novostaveb) v obci Aš. Místem realizace projektu je obec Aš, ulice Všehrdova a ulice Nedbalova. Objekty jsou jednopodlažní, zastavěná plocha každého z nich je 124 m2. V každém objektu  se budou nacházet 2 individuální domácnosti po dvou uživatelích.</a:t>
                      </a:r>
                      <a:endParaRPr lang="cs-CZ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93395">
                <a:tc>
                  <a:txBody>
                    <a:bodyPr/>
                    <a:lstStyle/>
                    <a:p>
                      <a:r>
                        <a:rPr lang="cs-CZ" sz="1400" b="1" dirty="0"/>
                        <a:t>Ukončení projektu</a:t>
                      </a:r>
                      <a:r>
                        <a:rPr lang="cs-CZ" sz="1400" dirty="0"/>
                        <a:t>:  Projekt</a:t>
                      </a:r>
                      <a:r>
                        <a:rPr lang="cs-CZ" sz="1400" baseline="0" dirty="0"/>
                        <a:t> byl ukončen k 31. 10. 2019</a:t>
                      </a:r>
                      <a:endParaRPr lang="cs-CZ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Obdélník 4"/>
          <p:cNvSpPr/>
          <p:nvPr/>
        </p:nvSpPr>
        <p:spPr>
          <a:xfrm>
            <a:off x="4170871" y="5738608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cs-CZ" sz="1200" dirty="0"/>
          </a:p>
        </p:txBody>
      </p:sp>
      <p:pic>
        <p:nvPicPr>
          <p:cNvPr id="6" name="Obráze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1964" y="1976845"/>
            <a:ext cx="3117441" cy="1612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Obráze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1965" y="3900197"/>
            <a:ext cx="3117441" cy="1775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Obrázek 8">
            <a:extLst>
              <a:ext uri="{FF2B5EF4-FFF2-40B4-BE49-F238E27FC236}">
                <a16:creationId xmlns:a16="http://schemas.microsoft.com/office/drawing/2014/main" id="{9BAB3F9F-88C9-4E73-A678-F2E33DF244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8750" y="6246277"/>
            <a:ext cx="5005250" cy="585267"/>
          </a:xfrm>
          <a:prstGeom prst="rect">
            <a:avLst/>
          </a:prstGeom>
        </p:spPr>
      </p:pic>
      <p:sp>
        <p:nvSpPr>
          <p:cNvPr id="11" name="Zástupný symbol pro zápatí 10">
            <a:extLst>
              <a:ext uri="{FF2B5EF4-FFF2-40B4-BE49-F238E27FC236}">
                <a16:creationId xmlns:a16="http://schemas.microsoft.com/office/drawing/2014/main" id="{7216ECC9-24E5-4B92-8076-3665FF0621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latin typeface="Myriad Pro"/>
            </a:endParaRPr>
          </a:p>
        </p:txBody>
      </p:sp>
      <p:sp>
        <p:nvSpPr>
          <p:cNvPr id="10" name="Obdélník 9">
            <a:extLst>
              <a:ext uri="{FF2B5EF4-FFF2-40B4-BE49-F238E27FC236}">
                <a16:creationId xmlns:a16="http://schemas.microsoft.com/office/drawing/2014/main" id="{0D3489C3-0D9E-4775-8324-488DFC9F674A}"/>
              </a:ext>
            </a:extLst>
          </p:cNvPr>
          <p:cNvSpPr/>
          <p:nvPr/>
        </p:nvSpPr>
        <p:spPr>
          <a:xfrm>
            <a:off x="4786603" y="5738608"/>
            <a:ext cx="395626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200" dirty="0"/>
              <a:t>Zdroj : Karlovarský kraj, Žádost o platbu</a:t>
            </a:r>
          </a:p>
        </p:txBody>
      </p:sp>
      <p:sp>
        <p:nvSpPr>
          <p:cNvPr id="8" name="Zástupný symbol pro číslo snímku 7">
            <a:extLst>
              <a:ext uri="{FF2B5EF4-FFF2-40B4-BE49-F238E27FC236}">
                <a16:creationId xmlns:a16="http://schemas.microsoft.com/office/drawing/2014/main" id="{C5E8EA74-383B-4A65-905B-1B2B192A4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B5227-2C6F-B94D-9D8F-826F9170706D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19277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631066" y="1152382"/>
            <a:ext cx="8111806" cy="5209214"/>
          </a:xfrm>
        </p:spPr>
        <p:txBody>
          <a:bodyPr>
            <a:normAutofit/>
          </a:bodyPr>
          <a:lstStyle/>
          <a:p>
            <a:pPr algn="just"/>
            <a:r>
              <a:rPr lang="cs-CZ" sz="2000" b="1" dirty="0">
                <a:solidFill>
                  <a:srgbClr val="00529C"/>
                </a:solidFill>
                <a:latin typeface="+mj-lt"/>
              </a:rPr>
              <a:t>Transformace příspěvkové organizace Nové Zámky - I. etapa -  </a:t>
            </a:r>
            <a:r>
              <a:rPr lang="cs-CZ" sz="1400" dirty="0">
                <a:solidFill>
                  <a:srgbClr val="00529C"/>
                </a:solidFill>
                <a:latin typeface="+mj-lt"/>
              </a:rPr>
              <a:t>Předmětem  projektu je "startovací" první dílčí část  I. etapy procesu transformace pobytových sociálních služeb příspěvkové organizace Nové Zámky - poskytovatel sociálních služeb. </a:t>
            </a:r>
            <a:endParaRPr lang="cs-CZ" sz="1600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cs-CZ" sz="3200" dirty="0"/>
              <a:t>Projekt  </a:t>
            </a:r>
            <a:r>
              <a:rPr lang="cs-CZ" sz="3200" dirty="0" err="1"/>
              <a:t>Deinstitucionalizace</a:t>
            </a:r>
            <a:r>
              <a:rPr lang="cs-CZ" sz="3200" dirty="0"/>
              <a:t> v Olomouckém  kraji</a:t>
            </a:r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1928427"/>
              </p:ext>
            </p:extLst>
          </p:nvPr>
        </p:nvGraphicFramePr>
        <p:xfrm>
          <a:off x="631066" y="2071975"/>
          <a:ext cx="3618718" cy="42896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187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39119">
                <a:tc>
                  <a:txBody>
                    <a:bodyPr/>
                    <a:lstStyle/>
                    <a:p>
                      <a:r>
                        <a:rPr lang="cs-CZ" sz="1400" dirty="0">
                          <a:solidFill>
                            <a:schemeClr val="bg1"/>
                          </a:solidFill>
                        </a:rPr>
                        <a:t>7. výzva IROP - DEINSTITUCIONALIZACE SOCIÁLNÍCH SLUŽEB ZA ÚČELEM SOCIÁLNÍHO ZAČLEŇOVÁNÍ - SC 2.1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561">
                <a:tc>
                  <a:txBody>
                    <a:bodyPr/>
                    <a:lstStyle/>
                    <a:p>
                      <a:r>
                        <a:rPr lang="cs-CZ" sz="1400" b="1" dirty="0"/>
                        <a:t>Příjemce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561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dirty="0"/>
                        <a:t>Olomoucký  kraj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561">
                <a:tc>
                  <a:txBody>
                    <a:bodyPr/>
                    <a:lstStyle/>
                    <a:p>
                      <a:r>
                        <a:rPr lang="cs-CZ" sz="1400" b="1" dirty="0"/>
                        <a:t>Příspěvek EU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561">
                <a:tc>
                  <a:txBody>
                    <a:bodyPr/>
                    <a:lstStyle/>
                    <a:p>
                      <a:r>
                        <a:rPr lang="cs-CZ" sz="1400" dirty="0"/>
                        <a:t>8 415 700,40 Kč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31159">
                <a:tc>
                  <a:txBody>
                    <a:bodyPr/>
                    <a:lstStyle/>
                    <a:p>
                      <a:pPr algn="just"/>
                      <a:r>
                        <a:rPr lang="cs-CZ" sz="14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Předmětem projektu </a:t>
                      </a:r>
                      <a:r>
                        <a:rPr lang="cs-CZ" sz="1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je vybudování 3 skupinových domácností pobytové služby chráněné bydlení pro 17 uživatelů nákupem 3 rodinných domů ve vhodných lokalitách (Červenka, Uničov a Drahanovice) a vybavení všech skupinových domácností v souladu s potřebami klientů a poskytovaných sociálních služeb. </a:t>
                      </a:r>
                      <a:endParaRPr lang="cs-CZ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2982">
                <a:tc>
                  <a:txBody>
                    <a:bodyPr/>
                    <a:lstStyle/>
                    <a:p>
                      <a:r>
                        <a:rPr lang="cs-CZ" sz="1400" b="1" dirty="0"/>
                        <a:t>Ukončení projektu</a:t>
                      </a:r>
                      <a:r>
                        <a:rPr lang="cs-CZ" sz="1400" dirty="0"/>
                        <a:t>:  Projekt</a:t>
                      </a:r>
                      <a:r>
                        <a:rPr lang="cs-CZ" sz="1400" baseline="0" dirty="0"/>
                        <a:t> byl ukončen k 29.9.2017</a:t>
                      </a:r>
                      <a:endParaRPr lang="cs-CZ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Obdélník 4"/>
          <p:cNvSpPr/>
          <p:nvPr/>
        </p:nvSpPr>
        <p:spPr>
          <a:xfrm>
            <a:off x="4170871" y="5738608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cs-CZ" sz="1200" dirty="0"/>
          </a:p>
        </p:txBody>
      </p:sp>
      <p:pic>
        <p:nvPicPr>
          <p:cNvPr id="6" name="Zástupný symbol pro obsah 5"/>
          <p:cNvPicPr>
            <a:picLocks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1040" y="2242164"/>
            <a:ext cx="3248296" cy="1482857"/>
          </a:xfrm>
          <a:prstGeom prst="rect">
            <a:avLst/>
          </a:prstGeom>
        </p:spPr>
      </p:pic>
      <p:pic>
        <p:nvPicPr>
          <p:cNvPr id="8" name="Obrázek 7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7774" y="4138777"/>
            <a:ext cx="3254827" cy="1434899"/>
          </a:xfrm>
          <a:prstGeom prst="rect">
            <a:avLst/>
          </a:prstGeom>
        </p:spPr>
      </p:pic>
      <p:sp>
        <p:nvSpPr>
          <p:cNvPr id="9" name="TextovéPole 8"/>
          <p:cNvSpPr txBox="1"/>
          <p:nvPr/>
        </p:nvSpPr>
        <p:spPr>
          <a:xfrm>
            <a:off x="4507775" y="1906588"/>
            <a:ext cx="29206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/>
              <a:t>Objekt Uničov</a:t>
            </a:r>
          </a:p>
        </p:txBody>
      </p:sp>
      <p:sp>
        <p:nvSpPr>
          <p:cNvPr id="10" name="TextovéPole 9"/>
          <p:cNvSpPr txBox="1"/>
          <p:nvPr/>
        </p:nvSpPr>
        <p:spPr>
          <a:xfrm>
            <a:off x="4572000" y="3793140"/>
            <a:ext cx="29391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/>
              <a:t>Objekt Červenka</a:t>
            </a:r>
          </a:p>
        </p:txBody>
      </p:sp>
      <p:pic>
        <p:nvPicPr>
          <p:cNvPr id="11" name="Obrázek 10">
            <a:extLst>
              <a:ext uri="{FF2B5EF4-FFF2-40B4-BE49-F238E27FC236}">
                <a16:creationId xmlns:a16="http://schemas.microsoft.com/office/drawing/2014/main" id="{A18C621C-4BA3-43A0-96C3-A072E08D0A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8750" y="6246277"/>
            <a:ext cx="5005250" cy="585267"/>
          </a:xfrm>
          <a:prstGeom prst="rect">
            <a:avLst/>
          </a:prstGeom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744BA3AF-4FFD-45C8-A9D7-FA4292C80C8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30000"/>
          </a:blip>
          <a:stretch>
            <a:fillRect/>
          </a:stretch>
        </p:blipFill>
        <p:spPr>
          <a:xfrm>
            <a:off x="6601895" y="389914"/>
            <a:ext cx="1795656" cy="2150861"/>
          </a:xfrm>
          <a:prstGeom prst="rect">
            <a:avLst/>
          </a:prstGeom>
        </p:spPr>
      </p:pic>
      <p:sp>
        <p:nvSpPr>
          <p:cNvPr id="13" name="Zástupný symbol pro zápatí 12">
            <a:extLst>
              <a:ext uri="{FF2B5EF4-FFF2-40B4-BE49-F238E27FC236}">
                <a16:creationId xmlns:a16="http://schemas.microsoft.com/office/drawing/2014/main" id="{2F4F4235-8EE2-487A-BD69-25C2C839B5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latin typeface="Myriad Pro"/>
            </a:endParaRPr>
          </a:p>
        </p:txBody>
      </p:sp>
      <p:sp>
        <p:nvSpPr>
          <p:cNvPr id="14" name="Obdélník 13">
            <a:extLst>
              <a:ext uri="{FF2B5EF4-FFF2-40B4-BE49-F238E27FC236}">
                <a16:creationId xmlns:a16="http://schemas.microsoft.com/office/drawing/2014/main" id="{6469D679-1757-4B94-8585-3784D603C97E}"/>
              </a:ext>
            </a:extLst>
          </p:cNvPr>
          <p:cNvSpPr/>
          <p:nvPr/>
        </p:nvSpPr>
        <p:spPr>
          <a:xfrm>
            <a:off x="4511041" y="5738608"/>
            <a:ext cx="424116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200" dirty="0"/>
              <a:t>Zdroj : Olomoucký kraj, Žádost o platbu</a:t>
            </a:r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E0EB1870-3AF5-40CB-B9DA-6F1619D52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B5227-2C6F-B94D-9D8F-826F9170706D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91168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 idx="1"/>
          </p:nvPr>
        </p:nvSpPr>
        <p:spPr>
          <a:xfrm>
            <a:off x="631066" y="1152382"/>
            <a:ext cx="8111806" cy="5209214"/>
          </a:xfrm>
        </p:spPr>
        <p:txBody>
          <a:bodyPr>
            <a:normAutofit/>
          </a:bodyPr>
          <a:lstStyle/>
          <a:p>
            <a:pPr algn="just"/>
            <a:r>
              <a:rPr lang="cs-CZ" sz="2000" b="1" dirty="0">
                <a:solidFill>
                  <a:srgbClr val="00529C"/>
                </a:solidFill>
                <a:latin typeface="+mj-lt"/>
              </a:rPr>
              <a:t>Transformace DOZP, DPH Žampach – Letohrad -  </a:t>
            </a:r>
            <a:r>
              <a:rPr lang="cs-CZ" sz="1400" dirty="0">
                <a:latin typeface="+mj-lt"/>
              </a:rPr>
              <a:t>Předmětem  projektu je </a:t>
            </a:r>
            <a:r>
              <a:rPr lang="cs-CZ" sz="1400" dirty="0"/>
              <a:t>postavení dvou samostatně stojících  jednopodlažních  </a:t>
            </a:r>
            <a:r>
              <a:rPr lang="cs-CZ" sz="1400" dirty="0" err="1"/>
              <a:t>dvojdomů</a:t>
            </a:r>
            <a:r>
              <a:rPr lang="cs-CZ" sz="1400" dirty="0"/>
              <a:t>. </a:t>
            </a:r>
            <a:endParaRPr lang="cs-CZ" sz="1600" dirty="0"/>
          </a:p>
        </p:txBody>
      </p:sp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cs-CZ" sz="3200" dirty="0"/>
              <a:t>Projekt  </a:t>
            </a:r>
            <a:r>
              <a:rPr lang="cs-CZ" sz="3200" dirty="0" err="1"/>
              <a:t>Deinstitucionalizace</a:t>
            </a:r>
            <a:r>
              <a:rPr lang="cs-CZ" sz="3200" dirty="0"/>
              <a:t> v Pardubickém   kraji</a:t>
            </a:r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7722395"/>
              </p:ext>
            </p:extLst>
          </p:nvPr>
        </p:nvGraphicFramePr>
        <p:xfrm>
          <a:off x="631066" y="1746069"/>
          <a:ext cx="370580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5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16757">
                <a:tc>
                  <a:txBody>
                    <a:bodyPr/>
                    <a:lstStyle/>
                    <a:p>
                      <a:r>
                        <a:rPr lang="cs-CZ" sz="1400" dirty="0">
                          <a:solidFill>
                            <a:schemeClr val="bg1"/>
                          </a:solidFill>
                        </a:rPr>
                        <a:t>49. Výzva IROP DEINSTITUCIONALIZACE SOCIÁLNÍCH SLUŽEB ZA ÚČELEM SOCIÁLNÍHO ZAČLEŇOVÁNÍ II. - SC 2.1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8649">
                <a:tc>
                  <a:txBody>
                    <a:bodyPr/>
                    <a:lstStyle/>
                    <a:p>
                      <a:r>
                        <a:rPr lang="cs-CZ" sz="1400" b="1" dirty="0"/>
                        <a:t>Příjemce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8649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dirty="0"/>
                        <a:t>Pardubický   kraj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8649">
                <a:tc>
                  <a:txBody>
                    <a:bodyPr/>
                    <a:lstStyle/>
                    <a:p>
                      <a:r>
                        <a:rPr lang="cs-CZ" sz="1400" b="1" dirty="0"/>
                        <a:t>Příspěvek EU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8649">
                <a:tc>
                  <a:txBody>
                    <a:bodyPr/>
                    <a:lstStyle/>
                    <a:p>
                      <a:r>
                        <a:rPr lang="cs-CZ" sz="1400" dirty="0"/>
                        <a:t>24 016 913,15 Kč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71083">
                <a:tc>
                  <a:txBody>
                    <a:bodyPr/>
                    <a:lstStyle/>
                    <a:p>
                      <a:pPr algn="just"/>
                      <a:r>
                        <a:rPr lang="cs-CZ" sz="1400" b="1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Předmětem projektu </a:t>
                      </a:r>
                      <a:r>
                        <a:rPr lang="cs-CZ" sz="1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V rámci projektu byly postaveny dva samostatně stojící jednopodlažní </a:t>
                      </a:r>
                      <a:r>
                        <a:rPr lang="cs-CZ" sz="14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dvojdomy</a:t>
                      </a:r>
                      <a:r>
                        <a:rPr lang="cs-CZ" sz="1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. V každém z </a:t>
                      </a:r>
                      <a:r>
                        <a:rPr lang="cs-CZ" sz="14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dvojdomů</a:t>
                      </a:r>
                      <a:r>
                        <a:rPr lang="cs-CZ" sz="1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jsou  dvě samostatné bytové jednotky (1+1 a 4+1), zázemí pro personál, skladování a technická místnost. Každý </a:t>
                      </a:r>
                      <a:r>
                        <a:rPr lang="cs-CZ" sz="1400" b="0" i="0" u="none" strike="noStrike" kern="1200" baseline="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dvojdům</a:t>
                      </a:r>
                      <a:r>
                        <a:rPr lang="cs-CZ" sz="1400" b="0" i="0" u="none" strike="noStrike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bude obývat 6 uživatelů (2+4) a personál. Účelem projektu je zajištění nezbytných podmínek pro dokončení 1. etapy transformace ústavní péče v DPH Žampach.</a:t>
                      </a:r>
                      <a:endParaRPr lang="cs-CZ" sz="1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07703">
                <a:tc>
                  <a:txBody>
                    <a:bodyPr/>
                    <a:lstStyle/>
                    <a:p>
                      <a:r>
                        <a:rPr lang="cs-CZ" sz="1400" b="1" dirty="0"/>
                        <a:t>Ukončení projektu</a:t>
                      </a:r>
                      <a:r>
                        <a:rPr lang="cs-CZ" sz="1400" dirty="0"/>
                        <a:t>:  Projekt</a:t>
                      </a:r>
                      <a:r>
                        <a:rPr lang="cs-CZ" sz="1400" baseline="0" dirty="0"/>
                        <a:t> byl ukončen k 31.12. 2019</a:t>
                      </a:r>
                      <a:endParaRPr lang="cs-CZ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Obdélník 4"/>
          <p:cNvSpPr/>
          <p:nvPr/>
        </p:nvSpPr>
        <p:spPr>
          <a:xfrm>
            <a:off x="4170871" y="5738608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cs-CZ" sz="1200" dirty="0"/>
          </a:p>
        </p:txBody>
      </p:sp>
      <p:pic>
        <p:nvPicPr>
          <p:cNvPr id="11" name="Obrázek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4912" y="1929384"/>
            <a:ext cx="3762976" cy="1570488"/>
          </a:xfrm>
          <a:prstGeom prst="rect">
            <a:avLst/>
          </a:prstGeom>
        </p:spPr>
      </p:pic>
      <p:pic>
        <p:nvPicPr>
          <p:cNvPr id="12" name="Obrázek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4912" y="3808978"/>
            <a:ext cx="3762976" cy="1919806"/>
          </a:xfrm>
          <a:prstGeom prst="rect">
            <a:avLst/>
          </a:prstGeom>
        </p:spPr>
      </p:pic>
      <p:sp>
        <p:nvSpPr>
          <p:cNvPr id="14" name="TextovéPole 13"/>
          <p:cNvSpPr txBox="1"/>
          <p:nvPr/>
        </p:nvSpPr>
        <p:spPr>
          <a:xfrm>
            <a:off x="4659537" y="1561403"/>
            <a:ext cx="24140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/>
              <a:t>Dolní domek</a:t>
            </a:r>
          </a:p>
        </p:txBody>
      </p:sp>
      <p:sp>
        <p:nvSpPr>
          <p:cNvPr id="15" name="TextovéPole 14"/>
          <p:cNvSpPr txBox="1"/>
          <p:nvPr/>
        </p:nvSpPr>
        <p:spPr>
          <a:xfrm>
            <a:off x="4572000" y="3482321"/>
            <a:ext cx="20756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/>
              <a:t>Horní domek</a:t>
            </a:r>
          </a:p>
        </p:txBody>
      </p:sp>
      <p:pic>
        <p:nvPicPr>
          <p:cNvPr id="13" name="Obrázek 12">
            <a:extLst>
              <a:ext uri="{FF2B5EF4-FFF2-40B4-BE49-F238E27FC236}">
                <a16:creationId xmlns:a16="http://schemas.microsoft.com/office/drawing/2014/main" id="{D8DB9554-BA40-4022-A1B1-B22426B779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8750" y="6246277"/>
            <a:ext cx="5005250" cy="585267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8BB7CE9E-527F-470A-94D7-6452863F7EF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30000"/>
          </a:blip>
          <a:stretch>
            <a:fillRect/>
          </a:stretch>
        </p:blipFill>
        <p:spPr>
          <a:xfrm>
            <a:off x="6008915" y="392703"/>
            <a:ext cx="2663832" cy="1772150"/>
          </a:xfrm>
          <a:prstGeom prst="rect">
            <a:avLst/>
          </a:prstGeom>
        </p:spPr>
      </p:pic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58B608E2-33F3-408E-B40A-FBC60B1D5A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latin typeface="Myriad Pro"/>
            </a:endParaRPr>
          </a:p>
        </p:txBody>
      </p:sp>
      <p:sp>
        <p:nvSpPr>
          <p:cNvPr id="16" name="Obdélník 15">
            <a:extLst>
              <a:ext uri="{FF2B5EF4-FFF2-40B4-BE49-F238E27FC236}">
                <a16:creationId xmlns:a16="http://schemas.microsoft.com/office/drawing/2014/main" id="{3178C667-3EEB-4DA6-B1D3-E06B78003DAE}"/>
              </a:ext>
            </a:extLst>
          </p:cNvPr>
          <p:cNvSpPr/>
          <p:nvPr/>
        </p:nvSpPr>
        <p:spPr>
          <a:xfrm>
            <a:off x="4484912" y="5738608"/>
            <a:ext cx="425795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200" dirty="0"/>
              <a:t>Zdroj : Pardubický kraj, Žádost o platbu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D537762-49CC-4BB1-A604-EE1045286C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B5227-2C6F-B94D-9D8F-826F9170706D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37813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78971" y="1231154"/>
            <a:ext cx="8229600" cy="5041901"/>
          </a:xfrm>
        </p:spPr>
        <p:txBody>
          <a:bodyPr>
            <a:noAutofit/>
          </a:bodyPr>
          <a:lstStyle/>
          <a:p>
            <a:r>
              <a:rPr lang="cs-CZ" sz="2000" b="1" u="sng" cap="all" dirty="0">
                <a:solidFill>
                  <a:srgbClr val="00529C"/>
                </a:solidFill>
                <a:latin typeface="+mj-lt"/>
                <a:ea typeface="+mj-ea"/>
                <a:cs typeface="+mj-cs"/>
              </a:rPr>
              <a:t>Příprava projektu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cs-CZ" sz="2000" dirty="0"/>
              <a:t>Pravidelně sledovat webové stránky IROP (MMR, Centrum)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cs-CZ" sz="2000" dirty="0"/>
              <a:t>Využívat komunikační kanály konzultačního servisu IROP 2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cs-CZ" sz="2000" dirty="0"/>
              <a:t>Věnovat pozornost přípravě projektu ve vazbě na plánované aktivity a harmonogram projektu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cs-CZ" sz="2000" dirty="0"/>
              <a:t>Inspirovat se dokumentací z již zrealizovaných výzev a projektů IROP </a:t>
            </a:r>
            <a:r>
              <a:rPr lang="cs-CZ" sz="2000" dirty="0">
                <a:solidFill>
                  <a:srgbClr val="00529C"/>
                </a:solidFill>
              </a:rPr>
              <a:t>(</a:t>
            </a:r>
            <a:r>
              <a:rPr lang="cs-CZ" sz="2000" dirty="0">
                <a:solidFill>
                  <a:srgbClr val="00529C"/>
                </a:solidFill>
                <a:hlinkClick r:id="rId3"/>
              </a:rPr>
              <a:t>https://irop.mmr.cz/</a:t>
            </a:r>
            <a:r>
              <a:rPr lang="cs-CZ" sz="2000" dirty="0" err="1">
                <a:solidFill>
                  <a:srgbClr val="00529C"/>
                </a:solidFill>
                <a:hlinkClick r:id="rId3"/>
              </a:rPr>
              <a:t>cs</a:t>
            </a:r>
            <a:r>
              <a:rPr lang="cs-CZ" sz="2000" dirty="0">
                <a:solidFill>
                  <a:srgbClr val="00529C"/>
                </a:solidFill>
                <a:hlinkClick r:id="rId3"/>
              </a:rPr>
              <a:t>/</a:t>
            </a:r>
            <a:r>
              <a:rPr lang="cs-CZ" sz="2000" dirty="0" err="1">
                <a:solidFill>
                  <a:srgbClr val="00529C"/>
                </a:solidFill>
                <a:hlinkClick r:id="rId3"/>
              </a:rPr>
              <a:t>Vyzvy</a:t>
            </a:r>
            <a:r>
              <a:rPr lang="cs-CZ" sz="2000" dirty="0">
                <a:solidFill>
                  <a:srgbClr val="00529C"/>
                </a:solidFill>
              </a:rPr>
              <a:t>)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cs-CZ" sz="2000" dirty="0"/>
              <a:t>Soustředit se na výběr </a:t>
            </a:r>
            <a:r>
              <a:rPr lang="cs-CZ" sz="2000" b="1" u="sng" dirty="0"/>
              <a:t>zpracovatelské agentury </a:t>
            </a:r>
            <a:r>
              <a:rPr lang="cs-CZ" sz="2000" dirty="0"/>
              <a:t>a vymezení smluvních podmínek, ověřit si </a:t>
            </a:r>
            <a:r>
              <a:rPr lang="cs-CZ" sz="2000" b="1" u="sng" dirty="0"/>
              <a:t>reference agentury a její spolehlivost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cs-CZ" sz="2000" dirty="0"/>
              <a:t>Zvážit případné využití externích zdrojů pro realizaci výběrového řízení (dle výše předpokládané hodnoty veřejné zakázky)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cs-CZ" sz="2000" dirty="0"/>
          </a:p>
          <a:p>
            <a:endParaRPr lang="cs-CZ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000" b="1" dirty="0">
              <a:solidFill>
                <a:srgbClr val="00529C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b="1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9" name="Nadpis 3"/>
          <p:cNvSpPr>
            <a:spLocks noGrp="1"/>
          </p:cNvSpPr>
          <p:nvPr>
            <p:ph type="title"/>
          </p:nvPr>
        </p:nvSpPr>
        <p:spPr>
          <a:xfrm>
            <a:off x="478971" y="235046"/>
            <a:ext cx="8229600" cy="822325"/>
          </a:xfrm>
        </p:spPr>
        <p:txBody>
          <a:bodyPr>
            <a:normAutofit fontScale="90000"/>
          </a:bodyPr>
          <a:lstStyle/>
          <a:p>
            <a:pPr lvl="0" algn="ctr"/>
            <a:r>
              <a:rPr lang="cs-CZ" dirty="0"/>
              <a:t>Doporučení pro žadatele ze zkušeností Centra</a:t>
            </a:r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73055"/>
            <a:ext cx="5054984" cy="593968"/>
          </a:xfrm>
          <a:prstGeom prst="rect">
            <a:avLst/>
          </a:prstGeom>
        </p:spPr>
      </p:pic>
      <p:pic>
        <p:nvPicPr>
          <p:cNvPr id="6" name="Obrázek 5" descr="3d man global  business  signing paper over the internet  isolated on white">
            <a:extLst>
              <a:ext uri="{FF2B5EF4-FFF2-40B4-BE49-F238E27FC236}">
                <a16:creationId xmlns:a16="http://schemas.microsoft.com/office/drawing/2014/main" id="{59AEA60A-D243-4E3E-888F-CE14E8688A30}"/>
              </a:ext>
            </a:extLst>
          </p:cNvPr>
          <p:cNvPicPr/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181394" y="4954329"/>
            <a:ext cx="2062066" cy="131872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E505107B-A66A-4034-BD0E-9BEBE1A618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latin typeface="Myriad Pro"/>
            </a:endParaRP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636EE832-0669-4B4D-A9BA-BDCEBC0C9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B5227-2C6F-B94D-9D8F-826F9170706D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3211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78971" y="1231154"/>
            <a:ext cx="8229600" cy="5041901"/>
          </a:xfrm>
        </p:spPr>
        <p:txBody>
          <a:bodyPr>
            <a:noAutofit/>
          </a:bodyPr>
          <a:lstStyle/>
          <a:p>
            <a:r>
              <a:rPr lang="cs-CZ" sz="2000" b="1" u="sng" cap="all" dirty="0">
                <a:solidFill>
                  <a:srgbClr val="00529C"/>
                </a:solidFill>
                <a:latin typeface="+mj-lt"/>
                <a:ea typeface="+mj-ea"/>
                <a:cs typeface="+mj-cs"/>
              </a:rPr>
              <a:t>Příprava projektu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dirty="0"/>
              <a:t>Zvážit způsob financování vlastních zdrojů žadatele (nižší míra podpory a  nutnost financování projektu v době udržitelnosti)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dirty="0"/>
              <a:t>Připravit rozpočet na nutnost zajištění předfinancování projektu (zejména u větších investičních projektů)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dirty="0"/>
              <a:t>Mít interně projednané projektové záměry a zajistit si jejich případné zařazení do strategických dokumentů (např. KAP, MAP, RAP)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dirty="0"/>
              <a:t>Soustředit se </a:t>
            </a:r>
            <a:r>
              <a:rPr lang="cs-CZ" sz="2000" b="1" dirty="0"/>
              <a:t>na včasné zpracování projektové dokumentace </a:t>
            </a:r>
            <a:r>
              <a:rPr lang="cs-CZ" sz="2000" dirty="0"/>
              <a:t>a získávání stavebních povolení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dirty="0"/>
              <a:t>Seznámit se s prostředím a příručkami pro monitorovací systém (MS 2021+)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dirty="0"/>
              <a:t>Účastnit se seminářů MMR/Centra k plánovaným výzvám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cs-CZ" sz="2000" b="1" u="sng" dirty="0"/>
              <a:t>Respektovat Zákon o zadávání veřejných zakázek a vydané metodiky IROP k zadávání veřejných zakázek</a:t>
            </a:r>
            <a:endParaRPr lang="cs-CZ" sz="2000" b="1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000" b="1" dirty="0">
              <a:solidFill>
                <a:srgbClr val="00529C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b="1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9" name="Nadpis 3"/>
          <p:cNvSpPr>
            <a:spLocks noGrp="1"/>
          </p:cNvSpPr>
          <p:nvPr>
            <p:ph type="title"/>
          </p:nvPr>
        </p:nvSpPr>
        <p:spPr>
          <a:xfrm>
            <a:off x="478971" y="235046"/>
            <a:ext cx="8229600" cy="822325"/>
          </a:xfrm>
        </p:spPr>
        <p:txBody>
          <a:bodyPr>
            <a:normAutofit fontScale="90000"/>
          </a:bodyPr>
          <a:lstStyle/>
          <a:p>
            <a:pPr lvl="0" algn="ctr"/>
            <a:r>
              <a:rPr lang="cs-CZ" dirty="0"/>
              <a:t>Doporučení pro žadatele ze zkušeností Centra</a:t>
            </a:r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64032"/>
            <a:ext cx="5054984" cy="593968"/>
          </a:xfrm>
          <a:prstGeom prst="rect">
            <a:avLst/>
          </a:prstGeom>
        </p:spPr>
      </p:pic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261CF1E3-2A79-4F77-959B-229D10FA1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latin typeface="Myriad Pro"/>
            </a:endParaRP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90FC4B76-5F34-455A-AD10-6D52A5EC1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B5227-2C6F-B94D-9D8F-826F9170706D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15318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78971" y="1231154"/>
            <a:ext cx="8229600" cy="5041901"/>
          </a:xfrm>
        </p:spPr>
        <p:txBody>
          <a:bodyPr>
            <a:noAutofit/>
          </a:bodyPr>
          <a:lstStyle/>
          <a:p>
            <a:r>
              <a:rPr lang="cs-CZ" sz="2000" b="1" u="sng" cap="all" dirty="0">
                <a:solidFill>
                  <a:srgbClr val="00529C"/>
                </a:solidFill>
                <a:latin typeface="+mj-lt"/>
                <a:ea typeface="+mj-ea"/>
                <a:cs typeface="+mj-cs"/>
              </a:rPr>
              <a:t>Realizace a řízení projektů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cs-CZ" sz="2000" dirty="0"/>
              <a:t> Zavést a dodržovat metodiku řízení projektů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cs-CZ" sz="2000" dirty="0"/>
              <a:t>Soustředit se na výběr a vybudování stabilních realizačních týmů s přesným vymezením kompetencí a odpovědností, omezit počty změn v týmu, především na vedoucích pozicích </a:t>
            </a:r>
          </a:p>
          <a:p>
            <a:pPr algn="just"/>
            <a:endParaRPr lang="cs-CZ" sz="2000" dirty="0"/>
          </a:p>
          <a:p>
            <a:pPr algn="just"/>
            <a:endParaRPr lang="cs-CZ" sz="2000" dirty="0"/>
          </a:p>
          <a:p>
            <a:pPr algn="just"/>
            <a:endParaRPr lang="cs-CZ" sz="2000" dirty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cs-CZ" sz="2000" u="sng" dirty="0"/>
              <a:t>Ponechat si přístup do monitorovacího systému </a:t>
            </a:r>
            <a:r>
              <a:rPr lang="cs-CZ" sz="2000" dirty="0"/>
              <a:t>a pravidelně se informovat o stavu administrace projektu v případě využití služeb zpracovatelské agentury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cs-CZ" sz="2000" dirty="0"/>
              <a:t>Znát pravidla programu a v případě nejasností, např. ohledně způsobilosti výdaje, v předstihu konzultovat s příslušnou osobou z Centra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000" b="1" dirty="0">
              <a:solidFill>
                <a:srgbClr val="00529C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b="1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9" name="Nadpis 3"/>
          <p:cNvSpPr>
            <a:spLocks noGrp="1"/>
          </p:cNvSpPr>
          <p:nvPr>
            <p:ph type="title"/>
          </p:nvPr>
        </p:nvSpPr>
        <p:spPr>
          <a:xfrm>
            <a:off x="478971" y="235046"/>
            <a:ext cx="8229600" cy="822325"/>
          </a:xfrm>
        </p:spPr>
        <p:txBody>
          <a:bodyPr>
            <a:normAutofit fontScale="90000"/>
          </a:bodyPr>
          <a:lstStyle/>
          <a:p>
            <a:pPr lvl="0" algn="ctr"/>
            <a:r>
              <a:rPr lang="cs-CZ" dirty="0"/>
              <a:t>Doporučení pro příjemce ze zkušeností Centra</a:t>
            </a:r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64032"/>
            <a:ext cx="5054984" cy="593968"/>
          </a:xfrm>
          <a:prstGeom prst="rect">
            <a:avLst/>
          </a:prstGeom>
        </p:spPr>
      </p:pic>
      <p:pic>
        <p:nvPicPr>
          <p:cNvPr id="6" name="Obrázek 5" descr="3d white people business concept, isolated white background, 3d image">
            <a:extLst>
              <a:ext uri="{FF2B5EF4-FFF2-40B4-BE49-F238E27FC236}">
                <a16:creationId xmlns:a16="http://schemas.microsoft.com/office/drawing/2014/main" id="{0483F030-46C1-4A82-8599-AFE16F8E0862}"/>
              </a:ext>
            </a:extLst>
          </p:cNvPr>
          <p:cNvPicPr/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159828" y="2793861"/>
            <a:ext cx="3396343" cy="162884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937750A7-D57A-4F23-8263-2F8367801F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latin typeface="Myriad Pro"/>
            </a:endParaRPr>
          </a:p>
        </p:txBody>
      </p:sp>
      <p:sp>
        <p:nvSpPr>
          <p:cNvPr id="3" name="Zástupný symbol pro číslo snímku 2">
            <a:extLst>
              <a:ext uri="{FF2B5EF4-FFF2-40B4-BE49-F238E27FC236}">
                <a16:creationId xmlns:a16="http://schemas.microsoft.com/office/drawing/2014/main" id="{D3CCD8D4-0963-464F-8BFF-2A0A9B467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B5227-2C6F-B94D-9D8F-826F9170706D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43605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78971" y="1231154"/>
            <a:ext cx="8229600" cy="5041901"/>
          </a:xfrm>
        </p:spPr>
        <p:txBody>
          <a:bodyPr>
            <a:noAutofit/>
          </a:bodyPr>
          <a:lstStyle/>
          <a:p>
            <a:r>
              <a:rPr lang="cs-CZ" sz="2000" b="1" u="sng" cap="all" dirty="0">
                <a:solidFill>
                  <a:srgbClr val="00529C"/>
                </a:solidFill>
                <a:latin typeface="+mj-lt"/>
                <a:ea typeface="+mj-ea"/>
                <a:cs typeface="+mj-cs"/>
              </a:rPr>
              <a:t>Realizace a řízení projektů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cs-CZ" sz="2000" dirty="0"/>
              <a:t>Klást velký důraz na vymezení a </a:t>
            </a:r>
            <a:r>
              <a:rPr lang="cs-CZ" sz="2000" b="1" u="sng" dirty="0"/>
              <a:t>dodržování smluvních podmínek u veřejných zakázek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cs-CZ" sz="2000" dirty="0"/>
              <a:t>Dodržovat/kontrolovat oceňování změn/dodatků dle stanovených smluvních podmínek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cs-CZ" sz="2000" dirty="0"/>
              <a:t>Dodržovat povinnost uveřejňování smluv a dodatků v Registru smluv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cs-CZ" sz="2000" dirty="0"/>
              <a:t>Změny plánovaných aktivit v projektech v předstihu konzultovat s manažerem projektu – za předem neoznámené změny hrozí sankce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000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sz="2000" b="1" dirty="0">
              <a:solidFill>
                <a:srgbClr val="00529C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cs-CZ" b="1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9" name="Nadpis 3"/>
          <p:cNvSpPr>
            <a:spLocks noGrp="1"/>
          </p:cNvSpPr>
          <p:nvPr>
            <p:ph type="title"/>
          </p:nvPr>
        </p:nvSpPr>
        <p:spPr>
          <a:xfrm>
            <a:off x="478971" y="235046"/>
            <a:ext cx="8229600" cy="822325"/>
          </a:xfrm>
        </p:spPr>
        <p:txBody>
          <a:bodyPr>
            <a:normAutofit fontScale="90000"/>
          </a:bodyPr>
          <a:lstStyle/>
          <a:p>
            <a:pPr lvl="0" algn="ctr"/>
            <a:r>
              <a:rPr lang="cs-CZ" dirty="0"/>
              <a:t>Doporučení pro příjemce ze zkušeností Centra</a:t>
            </a:r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64032"/>
            <a:ext cx="5054984" cy="593968"/>
          </a:xfrm>
          <a:prstGeom prst="rect">
            <a:avLst/>
          </a:prstGeom>
        </p:spPr>
      </p:pic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21964CC8-4011-40D8-9EEF-06AFFE8FF2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latin typeface="Myriad Pro"/>
            </a:endParaRP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E0978589-E963-4726-A2D9-F93F55312D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9284" y="4610639"/>
            <a:ext cx="2005758" cy="1201016"/>
          </a:xfrm>
          <a:prstGeom prst="rect">
            <a:avLst/>
          </a:prstGeom>
        </p:spPr>
      </p:pic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5E1CF569-C985-45CB-8768-BF57D5596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B5227-2C6F-B94D-9D8F-826F9170706D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011891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09600" y="1433582"/>
            <a:ext cx="7772400" cy="1907496"/>
          </a:xfrm>
        </p:spPr>
        <p:txBody>
          <a:bodyPr>
            <a:normAutofit fontScale="90000"/>
          </a:bodyPr>
          <a:lstStyle/>
          <a:p>
            <a:pPr algn="ctr"/>
            <a:br>
              <a:rPr lang="cs-CZ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cs-CZ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cs-CZ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Děkujeme za pozornost</a:t>
            </a:r>
            <a:br>
              <a:rPr lang="cs-CZ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cs-CZ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cs-CZ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cs-CZ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cs-CZ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cs-CZ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endParaRPr>
          </a:p>
        </p:txBody>
      </p:sp>
      <p:sp>
        <p:nvSpPr>
          <p:cNvPr id="5" name="Obdélník 4"/>
          <p:cNvSpPr/>
          <p:nvPr/>
        </p:nvSpPr>
        <p:spPr>
          <a:xfrm>
            <a:off x="505046" y="2432230"/>
            <a:ext cx="7953154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dirty="0">
              <a:solidFill>
                <a:schemeClr val="bg1"/>
              </a:solidFill>
            </a:endParaRPr>
          </a:p>
          <a:p>
            <a:endParaRPr lang="cs-CZ" sz="2000" dirty="0">
              <a:solidFill>
                <a:schemeClr val="bg1"/>
              </a:solidFill>
            </a:endParaRP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9016" y="6264032"/>
            <a:ext cx="5054984" cy="593968"/>
          </a:xfrm>
          <a:prstGeom prst="rect">
            <a:avLst/>
          </a:prstGeom>
        </p:spPr>
      </p:pic>
      <p:sp>
        <p:nvSpPr>
          <p:cNvPr id="9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07077" y="3455377"/>
            <a:ext cx="6796046" cy="1916723"/>
          </a:xfrm>
        </p:spPr>
        <p:txBody>
          <a:bodyPr>
            <a:normAutofit lnSpcReduction="10000"/>
          </a:bodyPr>
          <a:lstStyle/>
          <a:p>
            <a:r>
              <a:rPr lang="cs-CZ" sz="2000" dirty="0"/>
              <a:t>Kontaktní údaje</a:t>
            </a:r>
          </a:p>
          <a:p>
            <a:endParaRPr lang="cs-CZ" sz="2000" dirty="0"/>
          </a:p>
          <a:p>
            <a:r>
              <a:rPr lang="cs-CZ" sz="2000" dirty="0"/>
              <a:t>Adresa: </a:t>
            </a:r>
            <a:r>
              <a:rPr lang="cs-CZ" dirty="0"/>
              <a:t>Závodní 391/96C, 360 06 Karlovy Vary</a:t>
            </a:r>
            <a:endParaRPr lang="cs-CZ" sz="2000" dirty="0"/>
          </a:p>
          <a:p>
            <a:r>
              <a:rPr lang="cs-CZ" sz="2000" dirty="0"/>
              <a:t>Tel: </a:t>
            </a:r>
            <a:r>
              <a:rPr lang="cs-CZ" dirty="0"/>
              <a:t>354 770 221</a:t>
            </a:r>
            <a:endParaRPr lang="cs-CZ" sz="2000" dirty="0"/>
          </a:p>
          <a:p>
            <a:r>
              <a:rPr lang="cs-CZ" sz="2000" dirty="0"/>
              <a:t>Mail: iropkarlovarsky@crr.cz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57818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sablona_centrum_2016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sablona_centrum_2016</Template>
  <TotalTime>6323</TotalTime>
  <Words>2724</Words>
  <Application>Microsoft Office PowerPoint</Application>
  <PresentationFormat>Předvádění na obrazovce (4:3)</PresentationFormat>
  <Paragraphs>400</Paragraphs>
  <Slides>30</Slides>
  <Notes>16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30</vt:i4>
      </vt:variant>
    </vt:vector>
  </HeadingPairs>
  <TitlesOfParts>
    <vt:vector size="36" baseType="lpstr">
      <vt:lpstr>Arial</vt:lpstr>
      <vt:lpstr>Calibri</vt:lpstr>
      <vt:lpstr>Corbel</vt:lpstr>
      <vt:lpstr>Myriad Pro</vt:lpstr>
      <vt:lpstr>Wingdings</vt:lpstr>
      <vt:lpstr>sablona_centrum_2016</vt:lpstr>
      <vt:lpstr> Centrum pro regionální rozvoj  České republiky  Představení konzultačního servisu  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Stav administrace IROP k 6. 8. 2020 na Centru</vt:lpstr>
      <vt:lpstr>Územní odbory IROP</vt:lpstr>
      <vt:lpstr>Konzultační servis Centra</vt:lpstr>
      <vt:lpstr>Konzultační servis - specializace pracovišť</vt:lpstr>
      <vt:lpstr>Plánovaná prevence v oblasti VZ</vt:lpstr>
      <vt:lpstr>Konzultační servis Centra pro IROP 2</vt:lpstr>
      <vt:lpstr>Územní odbor IROP pro Karlovarský kraj</vt:lpstr>
      <vt:lpstr>Územní odbor IROP pro Karlovarský  kraj </vt:lpstr>
      <vt:lpstr>Územní odbor IROP pro Karlovarský  kraj</vt:lpstr>
      <vt:lpstr>Územní odbor IROP pro Karlovarský  kraj</vt:lpstr>
      <vt:lpstr>Nejmenší projekt Deinstitucionalizace</vt:lpstr>
      <vt:lpstr>Největší  projekt Deinstitucionalizace</vt:lpstr>
      <vt:lpstr>Projekty Deinstitucionalizace v Karlovarském kraji</vt:lpstr>
      <vt:lpstr>Výstavba objektů pro poskytování sociálních služeb ve Skalné</vt:lpstr>
      <vt:lpstr>Projekty Deinstitucionalizace v Karlovarském kraji</vt:lpstr>
      <vt:lpstr>Projekty Deinstitucionalizace v Karlovarském kraji</vt:lpstr>
      <vt:lpstr>Projekt  Deinstitucionalizace v Olomouckém  kraji</vt:lpstr>
      <vt:lpstr>Projekt  Deinstitucionalizace v Pardubickém   kraji</vt:lpstr>
      <vt:lpstr>Doporučení pro žadatele ze zkušeností Centra</vt:lpstr>
      <vt:lpstr>Doporučení pro žadatele ze zkušeností Centra</vt:lpstr>
      <vt:lpstr>Doporučení pro příjemce ze zkušeností Centra</vt:lpstr>
      <vt:lpstr>Doporučení pro příjemce ze zkušeností Centra</vt:lpstr>
      <vt:lpstr>  Děkujeme za pozornost     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Juránek Vilém</dc:creator>
  <cp:lastModifiedBy>Míšková Marie</cp:lastModifiedBy>
  <cp:revision>391</cp:revision>
  <cp:lastPrinted>2020-09-01T07:11:01Z</cp:lastPrinted>
  <dcterms:created xsi:type="dcterms:W3CDTF">2016-05-13T07:19:23Z</dcterms:created>
  <dcterms:modified xsi:type="dcterms:W3CDTF">2020-09-21T10:42:37Z</dcterms:modified>
</cp:coreProperties>
</file>