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308" r:id="rId3"/>
    <p:sldId id="309" r:id="rId4"/>
    <p:sldId id="310" r:id="rId5"/>
    <p:sldId id="311" r:id="rId6"/>
    <p:sldId id="302" r:id="rId7"/>
    <p:sldId id="299" r:id="rId8"/>
    <p:sldId id="312" r:id="rId9"/>
    <p:sldId id="319" r:id="rId10"/>
    <p:sldId id="300" r:id="rId11"/>
    <p:sldId id="306" r:id="rId12"/>
    <p:sldId id="301" r:id="rId13"/>
    <p:sldId id="329" r:id="rId14"/>
    <p:sldId id="328" r:id="rId15"/>
    <p:sldId id="313" r:id="rId16"/>
    <p:sldId id="320" r:id="rId17"/>
    <p:sldId id="322" r:id="rId18"/>
    <p:sldId id="325" r:id="rId19"/>
    <p:sldId id="326" r:id="rId20"/>
    <p:sldId id="323" r:id="rId21"/>
    <p:sldId id="321" r:id="rId22"/>
    <p:sldId id="324" r:id="rId23"/>
    <p:sldId id="314" r:id="rId24"/>
    <p:sldId id="315" r:id="rId25"/>
    <p:sldId id="316" r:id="rId26"/>
    <p:sldId id="318" r:id="rId27"/>
    <p:sldId id="317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lková Martina" initials="B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CCCCCC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712" autoAdjust="0"/>
  </p:normalViewPr>
  <p:slideViewPr>
    <p:cSldViewPr snapToGrid="0" snapToObjects="1">
      <p:cViewPr varScale="1">
        <p:scale>
          <a:sx n="108" d="100"/>
          <a:sy n="108" d="100"/>
        </p:scale>
        <p:origin x="1914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FD38E-A79F-4FB4-A106-C630928B8F8F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ECC4787D-9448-42F8-88D1-C0913C08C178}">
      <dgm:prSet phldrT="[Text]" custT="1"/>
      <dgm:spPr>
        <a:solidFill>
          <a:schemeClr val="accent1"/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Územní odbor IROP </a:t>
          </a:r>
        </a:p>
        <a:p>
          <a:r>
            <a:rPr lang="cs-CZ" sz="1400" b="1" dirty="0">
              <a:solidFill>
                <a:schemeClr val="bg1"/>
              </a:solidFill>
            </a:rPr>
            <a:t>pro Moravskoslezský kraj</a:t>
          </a:r>
        </a:p>
      </dgm:t>
    </dgm:pt>
    <dgm:pt modelId="{6A1B4AF9-9996-408E-9BDF-FD29B45FC37F}" type="parTrans" cxnId="{2B7DB36B-46F8-4890-B626-E8A3FE68475B}">
      <dgm:prSet/>
      <dgm:spPr/>
      <dgm:t>
        <a:bodyPr/>
        <a:lstStyle/>
        <a:p>
          <a:endParaRPr lang="cs-CZ" sz="1400"/>
        </a:p>
      </dgm:t>
    </dgm:pt>
    <dgm:pt modelId="{0A71B2B3-A1D7-4FD0-9F74-243F9916B397}" type="sibTrans" cxnId="{2B7DB36B-46F8-4890-B626-E8A3FE68475B}">
      <dgm:prSet/>
      <dgm:spPr/>
      <dgm:t>
        <a:bodyPr/>
        <a:lstStyle/>
        <a:p>
          <a:endParaRPr lang="cs-CZ" sz="1400"/>
        </a:p>
      </dgm:t>
    </dgm:pt>
    <dgm:pt modelId="{3B2FE704-C3D0-4CA1-8BDC-35399D9665CC}">
      <dgm:prSet phldrT="[Text]" custT="1"/>
      <dgm:spPr>
        <a:solidFill>
          <a:schemeClr val="accent2"/>
        </a:solidFill>
        <a:ln w="9525">
          <a:solidFill>
            <a:schemeClr val="tx1"/>
          </a:solidFill>
        </a:ln>
      </dgm:spPr>
      <dgm:t>
        <a:bodyPr/>
        <a:lstStyle/>
        <a:p>
          <a:endParaRPr lang="cs-CZ" sz="1400" dirty="0">
            <a:solidFill>
              <a:schemeClr val="tx1"/>
            </a:solidFill>
          </a:endParaRPr>
        </a:p>
        <a:p>
          <a:r>
            <a:rPr lang="cs-CZ" sz="1400" b="1" dirty="0">
              <a:solidFill>
                <a:schemeClr val="bg1"/>
              </a:solidFill>
            </a:rPr>
            <a:t>Oddělení hodnocení a kontroly</a:t>
          </a:r>
        </a:p>
        <a:p>
          <a:endParaRPr lang="cs-CZ" sz="1400" dirty="0">
            <a:solidFill>
              <a:schemeClr val="tx1"/>
            </a:solidFill>
          </a:endParaRPr>
        </a:p>
      </dgm:t>
    </dgm:pt>
    <dgm:pt modelId="{3B4111B0-90DB-4952-8BE9-84DF3A6B9617}" type="parTrans" cxnId="{3FA7606A-663A-442A-8560-482799271755}">
      <dgm:prSet custT="1"/>
      <dgm:spPr/>
      <dgm:t>
        <a:bodyPr/>
        <a:lstStyle/>
        <a:p>
          <a:endParaRPr lang="cs-CZ" sz="1400" dirty="0"/>
        </a:p>
      </dgm:t>
    </dgm:pt>
    <dgm:pt modelId="{743257F1-A553-40F2-98DD-D21EEC8AF141}" type="sibTrans" cxnId="{3FA7606A-663A-442A-8560-482799271755}">
      <dgm:prSet/>
      <dgm:spPr/>
      <dgm:t>
        <a:bodyPr/>
        <a:lstStyle/>
        <a:p>
          <a:endParaRPr lang="cs-CZ" sz="1400"/>
        </a:p>
      </dgm:t>
    </dgm:pt>
    <dgm:pt modelId="{1D5959A1-183E-4BB5-922D-534BC8E678BE}">
      <dgm:prSet custT="1"/>
      <dgm:spPr>
        <a:solidFill>
          <a:schemeClr val="accent2"/>
        </a:solidFill>
        <a:ln w="9525"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400" dirty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b="1" dirty="0">
              <a:solidFill>
                <a:schemeClr val="bg1"/>
              </a:solidFill>
            </a:rPr>
            <a:t>Oddělení realizace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400" dirty="0">
            <a:solidFill>
              <a:schemeClr val="tx1"/>
            </a:solidFill>
          </a:endParaRPr>
        </a:p>
      </dgm:t>
    </dgm:pt>
    <dgm:pt modelId="{4E6EAADB-A9AE-4E7A-9BC9-CC34D0909617}" type="parTrans" cxnId="{165F2BB2-FE1C-4522-8019-1948A4FEE696}">
      <dgm:prSet custT="1"/>
      <dgm:spPr/>
      <dgm:t>
        <a:bodyPr/>
        <a:lstStyle/>
        <a:p>
          <a:endParaRPr lang="cs-CZ" sz="1400" dirty="0"/>
        </a:p>
      </dgm:t>
    </dgm:pt>
    <dgm:pt modelId="{8B65F8F1-ED26-4F0B-99F2-2ADBB5BD8545}" type="sibTrans" cxnId="{165F2BB2-FE1C-4522-8019-1948A4FEE696}">
      <dgm:prSet/>
      <dgm:spPr/>
      <dgm:t>
        <a:bodyPr/>
        <a:lstStyle/>
        <a:p>
          <a:endParaRPr lang="cs-CZ" sz="1400"/>
        </a:p>
      </dgm:t>
    </dgm:pt>
    <dgm:pt modelId="{B438C520-95D2-4B80-8A68-579CD2D7CD98}" type="pres">
      <dgm:prSet presAssocID="{ED0FD38E-A79F-4FB4-A106-C630928B8F8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B9430A-FC2F-42FE-9C3A-9C6D153E873A}" type="pres">
      <dgm:prSet presAssocID="{ECC4787D-9448-42F8-88D1-C0913C08C178}" presName="root1" presStyleCnt="0"/>
      <dgm:spPr/>
    </dgm:pt>
    <dgm:pt modelId="{3D7CCBBD-1E1A-41B0-8189-ACA0A2E82469}" type="pres">
      <dgm:prSet presAssocID="{ECC4787D-9448-42F8-88D1-C0913C08C178}" presName="LevelOneTextNode" presStyleLbl="node0" presStyleIdx="0" presStyleCnt="1" custScaleX="146927" custScaleY="195079" custLinFactNeighborX="-68864" custLinFactNeighborY="-5287">
        <dgm:presLayoutVars>
          <dgm:chPref val="3"/>
        </dgm:presLayoutVars>
      </dgm:prSet>
      <dgm:spPr/>
    </dgm:pt>
    <dgm:pt modelId="{3598ACF1-5412-456C-BF96-5CA770024127}" type="pres">
      <dgm:prSet presAssocID="{ECC4787D-9448-42F8-88D1-C0913C08C178}" presName="level2hierChild" presStyleCnt="0"/>
      <dgm:spPr/>
    </dgm:pt>
    <dgm:pt modelId="{36E3FC8D-675F-4CE5-80E5-F4D50BD47EA3}" type="pres">
      <dgm:prSet presAssocID="{3B4111B0-90DB-4952-8BE9-84DF3A6B9617}" presName="conn2-1" presStyleLbl="parChTrans1D2" presStyleIdx="0" presStyleCnt="2"/>
      <dgm:spPr/>
    </dgm:pt>
    <dgm:pt modelId="{27F596C6-DA72-496A-87B9-B0B60FBC9BE0}" type="pres">
      <dgm:prSet presAssocID="{3B4111B0-90DB-4952-8BE9-84DF3A6B9617}" presName="connTx" presStyleLbl="parChTrans1D2" presStyleIdx="0" presStyleCnt="2"/>
      <dgm:spPr/>
    </dgm:pt>
    <dgm:pt modelId="{AA56C1E4-1AA4-4FEA-9E12-F46748472B5D}" type="pres">
      <dgm:prSet presAssocID="{3B2FE704-C3D0-4CA1-8BDC-35399D9665CC}" presName="root2" presStyleCnt="0"/>
      <dgm:spPr/>
    </dgm:pt>
    <dgm:pt modelId="{1AD2F15F-DE81-4B40-91D7-4EEBC3101F11}" type="pres">
      <dgm:prSet presAssocID="{3B2FE704-C3D0-4CA1-8BDC-35399D9665CC}" presName="LevelTwoTextNode" presStyleLbl="node2" presStyleIdx="0" presStyleCnt="2" custScaleY="192352" custLinFactNeighborX="66272" custLinFactNeighborY="-11786">
        <dgm:presLayoutVars>
          <dgm:chPref val="3"/>
        </dgm:presLayoutVars>
      </dgm:prSet>
      <dgm:spPr/>
    </dgm:pt>
    <dgm:pt modelId="{6BC2CCD4-BFC8-4D47-AB6E-86EB7B3EACBC}" type="pres">
      <dgm:prSet presAssocID="{3B2FE704-C3D0-4CA1-8BDC-35399D9665CC}" presName="level3hierChild" presStyleCnt="0"/>
      <dgm:spPr/>
    </dgm:pt>
    <dgm:pt modelId="{450058F8-D2C7-4CA3-B0E5-1047526243F7}" type="pres">
      <dgm:prSet presAssocID="{4E6EAADB-A9AE-4E7A-9BC9-CC34D0909617}" presName="conn2-1" presStyleLbl="parChTrans1D2" presStyleIdx="1" presStyleCnt="2"/>
      <dgm:spPr/>
    </dgm:pt>
    <dgm:pt modelId="{AFEADF20-FA36-4B7A-B83F-4CB83FFBB212}" type="pres">
      <dgm:prSet presAssocID="{4E6EAADB-A9AE-4E7A-9BC9-CC34D0909617}" presName="connTx" presStyleLbl="parChTrans1D2" presStyleIdx="1" presStyleCnt="2"/>
      <dgm:spPr/>
    </dgm:pt>
    <dgm:pt modelId="{5D9C4DA3-F966-473A-A576-DC594D7CF635}" type="pres">
      <dgm:prSet presAssocID="{1D5959A1-183E-4BB5-922D-534BC8E678BE}" presName="root2" presStyleCnt="0"/>
      <dgm:spPr/>
    </dgm:pt>
    <dgm:pt modelId="{D7B60F3E-464B-4C9E-ACB2-A527751DB5A8}" type="pres">
      <dgm:prSet presAssocID="{1D5959A1-183E-4BB5-922D-534BC8E678BE}" presName="LevelTwoTextNode" presStyleLbl="node2" presStyleIdx="1" presStyleCnt="2" custScaleY="187042" custLinFactNeighborX="244" custLinFactNeighborY="-8849">
        <dgm:presLayoutVars>
          <dgm:chPref val="3"/>
        </dgm:presLayoutVars>
      </dgm:prSet>
      <dgm:spPr/>
    </dgm:pt>
    <dgm:pt modelId="{FCAF93F4-376F-44C7-AE1B-E4DD499CEC4D}" type="pres">
      <dgm:prSet presAssocID="{1D5959A1-183E-4BB5-922D-534BC8E678BE}" presName="level3hierChild" presStyleCnt="0"/>
      <dgm:spPr/>
    </dgm:pt>
  </dgm:ptLst>
  <dgm:cxnLst>
    <dgm:cxn modelId="{66D93612-49F5-4BFC-A592-FD92BAFE8748}" type="presOf" srcId="{3B4111B0-90DB-4952-8BE9-84DF3A6B9617}" destId="{36E3FC8D-675F-4CE5-80E5-F4D50BD47EA3}" srcOrd="0" destOrd="0" presId="urn:microsoft.com/office/officeart/2005/8/layout/hierarchy2"/>
    <dgm:cxn modelId="{3D0BA627-A509-4AA5-9191-1C20A78646D1}" type="presOf" srcId="{ECC4787D-9448-42F8-88D1-C0913C08C178}" destId="{3D7CCBBD-1E1A-41B0-8189-ACA0A2E82469}" srcOrd="0" destOrd="0" presId="urn:microsoft.com/office/officeart/2005/8/layout/hierarchy2"/>
    <dgm:cxn modelId="{72A6E02B-1250-47F2-8103-C0ECD11913FF}" type="presOf" srcId="{3B2FE704-C3D0-4CA1-8BDC-35399D9665CC}" destId="{1AD2F15F-DE81-4B40-91D7-4EEBC3101F11}" srcOrd="0" destOrd="0" presId="urn:microsoft.com/office/officeart/2005/8/layout/hierarchy2"/>
    <dgm:cxn modelId="{3FA7606A-663A-442A-8560-482799271755}" srcId="{ECC4787D-9448-42F8-88D1-C0913C08C178}" destId="{3B2FE704-C3D0-4CA1-8BDC-35399D9665CC}" srcOrd="0" destOrd="0" parTransId="{3B4111B0-90DB-4952-8BE9-84DF3A6B9617}" sibTransId="{743257F1-A553-40F2-98DD-D21EEC8AF141}"/>
    <dgm:cxn modelId="{2B7DB36B-46F8-4890-B626-E8A3FE68475B}" srcId="{ED0FD38E-A79F-4FB4-A106-C630928B8F8F}" destId="{ECC4787D-9448-42F8-88D1-C0913C08C178}" srcOrd="0" destOrd="0" parTransId="{6A1B4AF9-9996-408E-9BDF-FD29B45FC37F}" sibTransId="{0A71B2B3-A1D7-4FD0-9F74-243F9916B397}"/>
    <dgm:cxn modelId="{2AB2C754-7D18-4DAB-AF93-9092D97E14B4}" type="presOf" srcId="{ED0FD38E-A79F-4FB4-A106-C630928B8F8F}" destId="{B438C520-95D2-4B80-8A68-579CD2D7CD98}" srcOrd="0" destOrd="0" presId="urn:microsoft.com/office/officeart/2005/8/layout/hierarchy2"/>
    <dgm:cxn modelId="{0D797977-4370-4B1C-888E-A64A3E44EC82}" type="presOf" srcId="{3B4111B0-90DB-4952-8BE9-84DF3A6B9617}" destId="{27F596C6-DA72-496A-87B9-B0B60FBC9BE0}" srcOrd="1" destOrd="0" presId="urn:microsoft.com/office/officeart/2005/8/layout/hierarchy2"/>
    <dgm:cxn modelId="{1311CB7F-451E-4D0F-BC1D-F491452B02B4}" type="presOf" srcId="{1D5959A1-183E-4BB5-922D-534BC8E678BE}" destId="{D7B60F3E-464B-4C9E-ACB2-A527751DB5A8}" srcOrd="0" destOrd="0" presId="urn:microsoft.com/office/officeart/2005/8/layout/hierarchy2"/>
    <dgm:cxn modelId="{32BE2381-26BE-4EB0-906B-5A5CD6EE214D}" type="presOf" srcId="{4E6EAADB-A9AE-4E7A-9BC9-CC34D0909617}" destId="{AFEADF20-FA36-4B7A-B83F-4CB83FFBB212}" srcOrd="1" destOrd="0" presId="urn:microsoft.com/office/officeart/2005/8/layout/hierarchy2"/>
    <dgm:cxn modelId="{165F2BB2-FE1C-4522-8019-1948A4FEE696}" srcId="{ECC4787D-9448-42F8-88D1-C0913C08C178}" destId="{1D5959A1-183E-4BB5-922D-534BC8E678BE}" srcOrd="1" destOrd="0" parTransId="{4E6EAADB-A9AE-4E7A-9BC9-CC34D0909617}" sibTransId="{8B65F8F1-ED26-4F0B-99F2-2ADBB5BD8545}"/>
    <dgm:cxn modelId="{C926C9E2-4996-4E11-BC31-19A7A1F768D3}" type="presOf" srcId="{4E6EAADB-A9AE-4E7A-9BC9-CC34D0909617}" destId="{450058F8-D2C7-4CA3-B0E5-1047526243F7}" srcOrd="0" destOrd="0" presId="urn:microsoft.com/office/officeart/2005/8/layout/hierarchy2"/>
    <dgm:cxn modelId="{BFEC6C2D-3851-484B-94FD-1520F9CF56C3}" type="presParOf" srcId="{B438C520-95D2-4B80-8A68-579CD2D7CD98}" destId="{AFB9430A-FC2F-42FE-9C3A-9C6D153E873A}" srcOrd="0" destOrd="0" presId="urn:microsoft.com/office/officeart/2005/8/layout/hierarchy2"/>
    <dgm:cxn modelId="{A0566F1C-576A-46F0-BE11-DB64BBC201EA}" type="presParOf" srcId="{AFB9430A-FC2F-42FE-9C3A-9C6D153E873A}" destId="{3D7CCBBD-1E1A-41B0-8189-ACA0A2E82469}" srcOrd="0" destOrd="0" presId="urn:microsoft.com/office/officeart/2005/8/layout/hierarchy2"/>
    <dgm:cxn modelId="{FEA21443-F128-4C61-A3E2-8195007C202B}" type="presParOf" srcId="{AFB9430A-FC2F-42FE-9C3A-9C6D153E873A}" destId="{3598ACF1-5412-456C-BF96-5CA770024127}" srcOrd="1" destOrd="0" presId="urn:microsoft.com/office/officeart/2005/8/layout/hierarchy2"/>
    <dgm:cxn modelId="{CABD20A5-832D-41DD-8EE2-89C881E2D069}" type="presParOf" srcId="{3598ACF1-5412-456C-BF96-5CA770024127}" destId="{36E3FC8D-675F-4CE5-80E5-F4D50BD47EA3}" srcOrd="0" destOrd="0" presId="urn:microsoft.com/office/officeart/2005/8/layout/hierarchy2"/>
    <dgm:cxn modelId="{556751BC-7469-444F-9561-1716F50CBB59}" type="presParOf" srcId="{36E3FC8D-675F-4CE5-80E5-F4D50BD47EA3}" destId="{27F596C6-DA72-496A-87B9-B0B60FBC9BE0}" srcOrd="0" destOrd="0" presId="urn:microsoft.com/office/officeart/2005/8/layout/hierarchy2"/>
    <dgm:cxn modelId="{3A3D0951-7E99-41CD-A45F-ABB31AA087E8}" type="presParOf" srcId="{3598ACF1-5412-456C-BF96-5CA770024127}" destId="{AA56C1E4-1AA4-4FEA-9E12-F46748472B5D}" srcOrd="1" destOrd="0" presId="urn:microsoft.com/office/officeart/2005/8/layout/hierarchy2"/>
    <dgm:cxn modelId="{F0F6EE95-02A8-469B-AFDD-8013DC18999D}" type="presParOf" srcId="{AA56C1E4-1AA4-4FEA-9E12-F46748472B5D}" destId="{1AD2F15F-DE81-4B40-91D7-4EEBC3101F11}" srcOrd="0" destOrd="0" presId="urn:microsoft.com/office/officeart/2005/8/layout/hierarchy2"/>
    <dgm:cxn modelId="{A06AAD2A-3527-4E2A-9092-F2F6BCBD4F8A}" type="presParOf" srcId="{AA56C1E4-1AA4-4FEA-9E12-F46748472B5D}" destId="{6BC2CCD4-BFC8-4D47-AB6E-86EB7B3EACBC}" srcOrd="1" destOrd="0" presId="urn:microsoft.com/office/officeart/2005/8/layout/hierarchy2"/>
    <dgm:cxn modelId="{26B13463-6CDB-4355-9494-6524FEAF088F}" type="presParOf" srcId="{3598ACF1-5412-456C-BF96-5CA770024127}" destId="{450058F8-D2C7-4CA3-B0E5-1047526243F7}" srcOrd="2" destOrd="0" presId="urn:microsoft.com/office/officeart/2005/8/layout/hierarchy2"/>
    <dgm:cxn modelId="{945AD64C-8FD4-4109-A4B7-57FE3295F6CE}" type="presParOf" srcId="{450058F8-D2C7-4CA3-B0E5-1047526243F7}" destId="{AFEADF20-FA36-4B7A-B83F-4CB83FFBB212}" srcOrd="0" destOrd="0" presId="urn:microsoft.com/office/officeart/2005/8/layout/hierarchy2"/>
    <dgm:cxn modelId="{DC8F68EE-FB09-40C2-8535-82D17A3BB422}" type="presParOf" srcId="{3598ACF1-5412-456C-BF96-5CA770024127}" destId="{5D9C4DA3-F966-473A-A576-DC594D7CF635}" srcOrd="3" destOrd="0" presId="urn:microsoft.com/office/officeart/2005/8/layout/hierarchy2"/>
    <dgm:cxn modelId="{6F0F1E77-1FCB-4F5A-9831-8AD913B06D89}" type="presParOf" srcId="{5D9C4DA3-F966-473A-A576-DC594D7CF635}" destId="{D7B60F3E-464B-4C9E-ACB2-A527751DB5A8}" srcOrd="0" destOrd="0" presId="urn:microsoft.com/office/officeart/2005/8/layout/hierarchy2"/>
    <dgm:cxn modelId="{332C1E1D-D774-4303-BF0C-6C4C64AE3BE9}" type="presParOf" srcId="{5D9C4DA3-F966-473A-A576-DC594D7CF635}" destId="{FCAF93F4-376F-44C7-AE1B-E4DD499CEC4D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CCBBD-1E1A-41B0-8189-ACA0A2E82469}">
      <dsp:nvSpPr>
        <dsp:cNvPr id="0" name=""/>
        <dsp:cNvSpPr/>
      </dsp:nvSpPr>
      <dsp:spPr>
        <a:xfrm>
          <a:off x="0" y="1322635"/>
          <a:ext cx="1996141" cy="1325165"/>
        </a:xfrm>
        <a:prstGeom prst="roundRect">
          <a:avLst>
            <a:gd name="adj" fmla="val 10000"/>
          </a:avLst>
        </a:prstGeom>
        <a:solidFill>
          <a:schemeClr val="accent1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Územní odbor IROP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pro Moravskoslezský kraj</a:t>
          </a:r>
        </a:p>
      </dsp:txBody>
      <dsp:txXfrm>
        <a:off x="38813" y="1361448"/>
        <a:ext cx="1918515" cy="1247539"/>
      </dsp:txXfrm>
    </dsp:sp>
    <dsp:sp modelId="{36E3FC8D-675F-4CE5-80E5-F4D50BD47EA3}">
      <dsp:nvSpPr>
        <dsp:cNvPr id="0" name=""/>
        <dsp:cNvSpPr/>
      </dsp:nvSpPr>
      <dsp:spPr>
        <a:xfrm rot="18422288">
          <a:off x="1814216" y="1604903"/>
          <a:ext cx="914994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914994" y="151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</dsp:txBody>
      <dsp:txXfrm>
        <a:off x="2248838" y="1597153"/>
        <a:ext cx="45749" cy="45749"/>
      </dsp:txXfrm>
    </dsp:sp>
    <dsp:sp modelId="{1AD2F15F-DE81-4B40-91D7-4EEBC3101F11}">
      <dsp:nvSpPr>
        <dsp:cNvPr id="0" name=""/>
        <dsp:cNvSpPr/>
      </dsp:nvSpPr>
      <dsp:spPr>
        <a:xfrm>
          <a:off x="2547284" y="601517"/>
          <a:ext cx="1358594" cy="1306641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Oddělení hodnocení a kontroly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chemeClr val="tx1"/>
            </a:solidFill>
          </a:endParaRPr>
        </a:p>
      </dsp:txBody>
      <dsp:txXfrm>
        <a:off x="2585554" y="639787"/>
        <a:ext cx="1282054" cy="1230101"/>
      </dsp:txXfrm>
    </dsp:sp>
    <dsp:sp modelId="{450058F8-D2C7-4CA3-B0E5-1047526243F7}">
      <dsp:nvSpPr>
        <dsp:cNvPr id="0" name=""/>
        <dsp:cNvSpPr/>
      </dsp:nvSpPr>
      <dsp:spPr>
        <a:xfrm rot="3060322">
          <a:off x="1833933" y="2310129"/>
          <a:ext cx="875022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875022" y="151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</dsp:txBody>
      <dsp:txXfrm>
        <a:off x="2249568" y="2303378"/>
        <a:ext cx="43751" cy="43751"/>
      </dsp:txXfrm>
    </dsp:sp>
    <dsp:sp modelId="{D7B60F3E-464B-4C9E-ACB2-A527751DB5A8}">
      <dsp:nvSpPr>
        <dsp:cNvPr id="0" name=""/>
        <dsp:cNvSpPr/>
      </dsp:nvSpPr>
      <dsp:spPr>
        <a:xfrm>
          <a:off x="2546747" y="2030004"/>
          <a:ext cx="1358594" cy="1270570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b="1" kern="1200" dirty="0">
              <a:solidFill>
                <a:schemeClr val="bg1"/>
              </a:solidFill>
            </a:rPr>
            <a:t>Oddělení realizace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400" kern="1200" dirty="0">
            <a:solidFill>
              <a:schemeClr val="tx1"/>
            </a:solidFill>
          </a:endParaRPr>
        </a:p>
      </dsp:txBody>
      <dsp:txXfrm>
        <a:off x="2583961" y="2067218"/>
        <a:ext cx="1284166" cy="1196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39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71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53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47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04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07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97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08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0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67969E-8EB0-44D2-B743-96E9258D92A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3/32020</a:t>
            </a:r>
          </a:p>
        </p:txBody>
      </p:sp>
    </p:spTree>
    <p:extLst>
      <p:ext uri="{BB962C8B-B14F-4D97-AF65-F5344CB8AC3E}">
        <p14:creationId xmlns:p14="http://schemas.microsoft.com/office/powerpoint/2010/main" val="55952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8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7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5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29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B1E74-53D9-44C9-8577-BD28F3E66B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238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B1E74-53D9-44C9-8577-BD28F3E66B47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B1E74-53D9-44C9-8577-BD28F3E66B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02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t>3/25/2019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t>3/25/2019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/>
              <a:t>U </a:t>
            </a:r>
            <a:r>
              <a:rPr lang="en-US" sz="1200" b="1" dirty="0" err="1"/>
              <a:t>Nákladového</a:t>
            </a:r>
            <a:r>
              <a:rPr lang="en-US" sz="1200" b="1" dirty="0"/>
              <a:t> </a:t>
            </a:r>
            <a:r>
              <a:rPr lang="en-US" sz="1200" b="1" dirty="0" err="1"/>
              <a:t>nádraží</a:t>
            </a:r>
            <a:r>
              <a:rPr lang="en-US" sz="1200" b="1" dirty="0"/>
              <a:t> 3144/4, 130 00 Praha 3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>
                <a:solidFill>
                  <a:schemeClr val="bg1"/>
                </a:solidFill>
              </a:rPr>
              <a:t>tel.: +420 </a:t>
            </a:r>
            <a:r>
              <a:rPr lang="is-IS" sz="1200" b="1" dirty="0"/>
              <a:t>225 855 321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2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/>
              <a:t>U </a:t>
            </a:r>
            <a:r>
              <a:rPr lang="en-US" sz="1200" b="1" dirty="0" err="1"/>
              <a:t>Nákladového</a:t>
            </a:r>
            <a:r>
              <a:rPr lang="en-US" sz="1200" b="1" dirty="0"/>
              <a:t> </a:t>
            </a:r>
            <a:r>
              <a:rPr lang="en-US" sz="1200" b="1" dirty="0" err="1"/>
              <a:t>nádraží</a:t>
            </a:r>
            <a:r>
              <a:rPr lang="en-US" sz="1200" b="1" dirty="0"/>
              <a:t> 3144/4, 130 00 Praha 3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>
                <a:solidFill>
                  <a:schemeClr val="bg1"/>
                </a:solidFill>
              </a:rPr>
              <a:t>tel.: +420 </a:t>
            </a:r>
            <a:r>
              <a:rPr lang="is-IS" sz="1200" b="1" dirty="0"/>
              <a:t>225 855 321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8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emf"/><Relationship Id="rId5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g"/><Relationship Id="rId4" Type="http://schemas.openxmlformats.org/officeDocument/2006/relationships/hyperlink" Target="https://irop.mmr.cz/cs/Vyzv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1669"/>
            <a:ext cx="7772400" cy="2714668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pro regionální rozvoj 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republiky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chemeClr val="tx2">
                      <a:lumMod val="60000"/>
                      <a:lumOff val="40000"/>
                      <a:alpha val="36000"/>
                    </a:schemeClr>
                  </a:outerShdw>
                </a:effectLst>
              </a:rPr>
              <a:t>Představení konzultačního servisu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7077" y="4188184"/>
            <a:ext cx="6796046" cy="1183916"/>
          </a:xfrm>
        </p:spPr>
        <p:txBody>
          <a:bodyPr>
            <a:normAutofit/>
          </a:bodyPr>
          <a:lstStyle/>
          <a:p>
            <a:r>
              <a:rPr lang="cs-CZ" sz="2000" dirty="0"/>
              <a:t>Gabriela Janošová</a:t>
            </a:r>
          </a:p>
          <a:p>
            <a:r>
              <a:rPr lang="cs-CZ" sz="2000" dirty="0"/>
              <a:t>Ředitelka Územního odboru IROP pro Moravskoslezský kraj</a:t>
            </a:r>
          </a:p>
          <a:p>
            <a:r>
              <a:rPr lang="cs-CZ" sz="2000" dirty="0"/>
              <a:t>Centrum pro regionální rozvoj ČR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A0B3F5BD-8119-4C7D-AE5E-119A93BD763B}" type="datetime1">
              <a:rPr lang="cs-CZ" sz="1200" smtClean="0">
                <a:solidFill>
                  <a:srgbClr val="5FA4E5"/>
                </a:solidFill>
              </a:rPr>
              <a:t>11.09.2020</a:t>
            </a:fld>
            <a:endParaRPr lang="en-US" sz="1200" dirty="0">
              <a:solidFill>
                <a:srgbClr val="5FA4E5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5584228"/>
            <a:ext cx="6400800" cy="570201"/>
          </a:xfrm>
        </p:spPr>
        <p:txBody>
          <a:bodyPr>
            <a:normAutofit/>
          </a:bodyPr>
          <a:lstStyle/>
          <a:p>
            <a:r>
              <a:rPr lang="cs-CZ" sz="1800" dirty="0"/>
              <a:t>Ostrava 17. 9. 2020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9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Silnice II. a III. třídy 			ÚO IROP pro Královéhradecký kraj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Zdravotnictví				ÚO IROP pro Liberecký kraj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Kulturní památky a muzea	         ÚO IROP pro Královéhradecký kraj</a:t>
            </a:r>
          </a:p>
          <a:p>
            <a:pPr lvl="0"/>
            <a:r>
              <a:rPr lang="cs-CZ" dirty="0">
                <a:solidFill>
                  <a:srgbClr val="00529C"/>
                </a:solidFill>
              </a:rPr>
              <a:t>							Odbor centrální administrace programů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529C"/>
                </a:solidFill>
              </a:rPr>
              <a:t>Knihovny					ÚO IROP pro Moravskoslezský kraj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Územní rozvoj				ÚO IROP pro Jihočeský kraj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Udržitelná doprava 			ÚO IROP pro Královéhradecký kraj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IZS						Odbor centrální administrace programů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Technická pomoc MAS		Odbor centrální administrace programů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529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Konzultační servis - specializace pracovišť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059" y="430140"/>
            <a:ext cx="8122023" cy="68904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Konzultační servis Centra pro IROP 2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1012055"/>
            <a:ext cx="7831782" cy="5251977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endParaRPr lang="cs-CZ" sz="1400" b="0" dirty="0">
              <a:solidFill>
                <a:schemeClr val="tx1"/>
              </a:solidFill>
            </a:endParaRPr>
          </a:p>
          <a:p>
            <a:pPr marL="171450" lvl="1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b="0" dirty="0"/>
              <a:t>Pro nové programovací období bude vytvořena nová </a:t>
            </a:r>
            <a:r>
              <a:rPr lang="cs-CZ" dirty="0"/>
              <a:t>SW aplikace 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cs-CZ" b="0" dirty="0"/>
              <a:t>      pro  zadávání a zodpovídání dotazů žadatelů a příjemců</a:t>
            </a:r>
          </a:p>
          <a:p>
            <a:pPr marL="171450" lvl="1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b="0" dirty="0"/>
              <a:t>Aplikace bude umístěna na </a:t>
            </a:r>
            <a:r>
              <a:rPr lang="cs-CZ" dirty="0"/>
              <a:t>webových stránkách Centra </a:t>
            </a:r>
            <a:r>
              <a:rPr lang="cs-CZ" b="0" dirty="0"/>
              <a:t>a bude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cs-CZ" b="0" dirty="0"/>
              <a:t>      </a:t>
            </a:r>
            <a:r>
              <a:rPr lang="cs-CZ" dirty="0"/>
              <a:t>preferovaným způsobem komunikace </a:t>
            </a:r>
            <a:r>
              <a:rPr lang="cs-CZ" b="0" dirty="0"/>
              <a:t>žadatele s Centrem</a:t>
            </a:r>
          </a:p>
          <a:p>
            <a:pPr marL="615950" lvl="2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Zadávání dotazů tazatelem bude prostřednictvím webu s prvotním rozdělením (vyplnění SC, aktivity, výzvy nebo obecného tématu), s registrací a strukturovaně</a:t>
            </a:r>
          </a:p>
          <a:p>
            <a:pPr marL="615950" lvl="2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Členění dotazů – obecné (metodické), dotazy ke specifickým cílům, aktivitám a výzvám</a:t>
            </a:r>
          </a:p>
          <a:p>
            <a:pPr marL="615950" lvl="2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Zveřejnění nejčastějších dotazů a odpovědí zadaných na webových stránkách formou FAQ </a:t>
            </a:r>
          </a:p>
          <a:p>
            <a:pPr marL="171450" lvl="1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b="0" dirty="0"/>
              <a:t>Zajištění </a:t>
            </a:r>
            <a:r>
              <a:rPr lang="cs-CZ" dirty="0"/>
              <a:t>jednotnosti odpovědí </a:t>
            </a:r>
            <a:r>
              <a:rPr lang="cs-CZ" b="0" dirty="0"/>
              <a:t>u opakujících se dotazů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CA6B5227-2C6F-B94D-9D8F-826F917070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B74C375-764F-40C3-958E-6C647261B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/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0" dirty="0"/>
              <a:t>Po zadání bude </a:t>
            </a:r>
            <a:r>
              <a:rPr lang="cs-CZ" dirty="0"/>
              <a:t>dotaz</a:t>
            </a:r>
            <a:r>
              <a:rPr lang="cs-CZ" b="0" dirty="0"/>
              <a:t> (automaticky, dle nastavených parametrů) </a:t>
            </a:r>
            <a:r>
              <a:rPr lang="cs-CZ" dirty="0"/>
              <a:t>přiřazen konkrétnímu řešiteli</a:t>
            </a:r>
            <a:r>
              <a:rPr lang="cs-CZ" b="0" dirty="0"/>
              <a:t>, který zabezpečí odpověď (možnost využití vnitřní komunikace v rámci implementační struktury); </a:t>
            </a:r>
            <a:r>
              <a:rPr lang="cs-CZ" dirty="0"/>
              <a:t>tazatel bude </a:t>
            </a:r>
            <a:r>
              <a:rPr lang="cs-CZ" b="0" dirty="0"/>
              <a:t>v průběhu řešení dotazu </a:t>
            </a:r>
            <a:r>
              <a:rPr lang="cs-CZ" dirty="0"/>
              <a:t>průběžně informován </a:t>
            </a:r>
            <a:r>
              <a:rPr lang="cs-CZ" b="0" dirty="0"/>
              <a:t>(formou automatických notifikací) o stavu, ve kterém se jeho dotaz nalézá.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Výhody pro registrovaného tazatele </a:t>
            </a:r>
            <a:r>
              <a:rPr lang="cs-CZ" b="0" dirty="0"/>
              <a:t>– zachování historie (všechny jeho dotazy a získané odpovědi na jednom místě)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Výhody pro externího návštěvníka </a:t>
            </a:r>
            <a:r>
              <a:rPr lang="cs-CZ" b="0" dirty="0"/>
              <a:t>– hledání případně již existujících odpovědí na jím řešena témata (filtry v rámci FAQ)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Výhody pro pracovníky implementační struktury </a:t>
            </a:r>
            <a:r>
              <a:rPr lang="cs-CZ" b="0" dirty="0"/>
              <a:t>– rozsáhlá znalostní databáze; dohledání konkrétní konzultace vedené s tazatelem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Výhody pro instituci </a:t>
            </a:r>
            <a:r>
              <a:rPr lang="cs-CZ" b="0" dirty="0"/>
              <a:t>– evidence dotazů, systémový přístup k procesu vyřizování dotazů (jednotné rozhraní)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1A99CB8-45D9-4DD2-861B-13E955EF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Konzultační servis Centra pro IROP 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C9CE8F-710C-4257-8490-825C3256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4C98F6-2C19-4F15-85C4-90BC155FD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978" y="6243229"/>
            <a:ext cx="505402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059" y="430140"/>
            <a:ext cx="8122023" cy="68904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Plánovaná prevence v oblasti VZ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012055"/>
            <a:ext cx="7886700" cy="5665472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obnovení kontrol zadávacích dokumentací – před zahájením zadávacího řízení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pořádání seminářů s tématem veřejných zakázek pro vybrané oblasti podpory (silnice, kybernetická bezpečnost, nákup přístrojového vybavení pro zdravotnické subjekty apod.),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pořádání workshopů, kulatých stolů, panelových diskuzí se zapojením externích subjektů, spolupracujících s Centrem v oblasti zadávání veřejných zakázek (zástupci ŘO IROP, gestora zákona o zadávání veřejných zakázek, advokátních kanceláří).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Nosnými tématy budou kromě nejčastějších chyb zadavatelů v zadávacích / výběrových řízeních a ukázky dobré praxe</a:t>
            </a:r>
            <a:r>
              <a:rPr lang="cs-CZ">
                <a:solidFill>
                  <a:srgbClr val="00529C"/>
                </a:solidFill>
              </a:rPr>
              <a:t>, také </a:t>
            </a:r>
            <a:r>
              <a:rPr lang="cs-CZ" dirty="0">
                <a:solidFill>
                  <a:srgbClr val="00529C"/>
                </a:solidFill>
              </a:rPr>
              <a:t>nové trendy v zadávání </a:t>
            </a:r>
            <a:r>
              <a:rPr lang="cs-CZ">
                <a:solidFill>
                  <a:srgbClr val="00529C"/>
                </a:solidFill>
              </a:rPr>
              <a:t>veřejných zakázek.</a:t>
            </a:r>
            <a:endParaRPr lang="cs-CZ" dirty="0">
              <a:solidFill>
                <a:srgbClr val="00529C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B5227-2C6F-B94D-9D8F-826F91707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45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222131"/>
            <a:ext cx="8343057" cy="4624877"/>
          </a:xfrm>
        </p:spPr>
        <p:txBody>
          <a:bodyPr>
            <a:noAutofit/>
          </a:bodyPr>
          <a:lstStyle/>
          <a:p>
            <a:pPr algn="ctr"/>
            <a:r>
              <a:rPr lang="cs-CZ" sz="24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SPECIALIZACE PRACOVIŠTĚ</a:t>
            </a:r>
          </a:p>
          <a:p>
            <a:pPr algn="ctr"/>
            <a:endParaRPr lang="cs-CZ" sz="2400" b="1" u="sng" cap="all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SC 3.1 – Knihovny (25. výzva)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Projekty zaměřené na zefektivnění ochranu a využívání knihovních fondů a jejich zpřístupnění.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Knihovny, zřízené podle § 3 odst. 1 písm. b) zákona č. 257/2001 Sb. nebo podle § 10 odst. 2 zákona č. 257/2001 Sb., o knihovnách a podmínkách provozování veřejných knihovnických a informačních služeb, v případě, že plní funkci krajské knihovny.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Podáno 11 projektových žádostí v objemu 666,5 mil. Kč (ERDF).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cs-CZ" sz="2000" dirty="0">
              <a:solidFill>
                <a:srgbClr val="00529C"/>
              </a:solidFill>
            </a:endParaRP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Územní odbor IROP pro Moravskoslezský kraj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41927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6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711" y="1084263"/>
            <a:ext cx="8828467" cy="4925991"/>
          </a:xfrm>
        </p:spPr>
        <p:txBody>
          <a:bodyPr/>
          <a:lstStyle/>
          <a:p>
            <a:pPr algn="just"/>
            <a:r>
              <a:rPr lang="cs-CZ" sz="2000" b="1" dirty="0">
                <a:solidFill>
                  <a:srgbClr val="00529C"/>
                </a:solidFill>
              </a:rPr>
              <a:t>Realizace depozitáře pro Vědeckou knihovnu v Olomouci </a:t>
            </a:r>
            <a:r>
              <a:rPr lang="cs-CZ" sz="2000" dirty="0">
                <a:solidFill>
                  <a:srgbClr val="00529C"/>
                </a:solidFill>
              </a:rPr>
              <a:t>- vybudování nového depozitáře Vědecké knihovny v Olomouci, respektující podmínky pro archivaci a uchování knihovního fondu, vybudování 3 odborných konzervárensko-restaurátorských dílen (pracovišť)a vybudování nové badatelny.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900" dirty="0"/>
              <a:t>Knihovny (specializace odboru)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13077"/>
              </p:ext>
            </p:extLst>
          </p:nvPr>
        </p:nvGraphicFramePr>
        <p:xfrm>
          <a:off x="502276" y="2614411"/>
          <a:ext cx="3924165" cy="306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209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Olomoucký kraj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209">
                <a:tc>
                  <a:txBody>
                    <a:bodyPr/>
                    <a:lstStyle/>
                    <a:p>
                      <a:r>
                        <a:rPr lang="cs-CZ" b="0" dirty="0"/>
                        <a:t>Příspěvek EU: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209">
                <a:tc>
                  <a:txBody>
                    <a:bodyPr/>
                    <a:lstStyle/>
                    <a:p>
                      <a:r>
                        <a:rPr lang="cs-CZ" b="1" dirty="0"/>
                        <a:t>99 953 188,90Kč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209">
                <a:tc>
                  <a:txBody>
                    <a:bodyPr/>
                    <a:lstStyle/>
                    <a:p>
                      <a:r>
                        <a:rPr lang="cs-CZ" b="0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180">
                <a:tc>
                  <a:txBody>
                    <a:bodyPr/>
                    <a:lstStyle/>
                    <a:p>
                      <a:r>
                        <a:rPr lang="pl-PL" dirty="0"/>
                        <a:t>25. výzva - KNIHOVNY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798" y="2614411"/>
            <a:ext cx="4316381" cy="30651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41927"/>
            <a:ext cx="5054984" cy="59396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798" y="5755283"/>
            <a:ext cx="5762602" cy="2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711" y="1127100"/>
            <a:ext cx="8828467" cy="4925991"/>
          </a:xfrm>
        </p:spPr>
        <p:txBody>
          <a:bodyPr/>
          <a:lstStyle/>
          <a:p>
            <a:pPr algn="just"/>
            <a:r>
              <a:rPr lang="cs-CZ" sz="2000" b="1" dirty="0">
                <a:solidFill>
                  <a:srgbClr val="00529C"/>
                </a:solidFill>
              </a:rPr>
              <a:t>Zefektivnění ochrany knihovního fondu MSVK</a:t>
            </a:r>
            <a:r>
              <a:rPr lang="cs-CZ" sz="2000" dirty="0">
                <a:solidFill>
                  <a:srgbClr val="00529C"/>
                </a:solidFill>
              </a:rPr>
              <a:t>- nákup nových technologií a zařízení (digitální asistenti pro revize, vysavače prachu pro knihovní fond, podlahový mycí stroj, kamerový systém do studovny), výměna zastaralých výtahů v jednom z depozitářů knihovny a přestěhování knihovního fondu z nevyhovujících prostor skladu do moderních skladovacích prostor.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900" dirty="0"/>
              <a:t>Knihovny (specializace odboru)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06723"/>
              </p:ext>
            </p:extLst>
          </p:nvPr>
        </p:nvGraphicFramePr>
        <p:xfrm>
          <a:off x="183138" y="2779230"/>
          <a:ext cx="3905878" cy="303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397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8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Moravskoslezská vědecká knihovna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v Ostravě, příspěvková organizace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397">
                <a:tc>
                  <a:txBody>
                    <a:bodyPr/>
                    <a:lstStyle/>
                    <a:p>
                      <a:r>
                        <a:rPr lang="cs-CZ" b="0" dirty="0"/>
                        <a:t>Příspěvek EU: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397">
                <a:tc>
                  <a:txBody>
                    <a:bodyPr/>
                    <a:lstStyle/>
                    <a:p>
                      <a:r>
                        <a:rPr lang="cs-CZ" b="1" dirty="0"/>
                        <a:t>3 352 353,53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397">
                <a:tc>
                  <a:txBody>
                    <a:bodyPr/>
                    <a:lstStyle/>
                    <a:p>
                      <a:r>
                        <a:rPr lang="cs-CZ" b="0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609">
                <a:tc>
                  <a:txBody>
                    <a:bodyPr/>
                    <a:lstStyle/>
                    <a:p>
                      <a:r>
                        <a:rPr lang="pl-PL" dirty="0"/>
                        <a:t>25. výzva - KNIHOVNY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41927"/>
            <a:ext cx="5054984" cy="5939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443" y="2779230"/>
            <a:ext cx="3127519" cy="21154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418" y="4030361"/>
            <a:ext cx="3194581" cy="18777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408" y="5950929"/>
            <a:ext cx="5762602" cy="2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58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9648" y="1142814"/>
            <a:ext cx="8229600" cy="5041901"/>
          </a:xfrm>
        </p:spPr>
        <p:txBody>
          <a:bodyPr>
            <a:noAutofit/>
          </a:bodyPr>
          <a:lstStyle/>
          <a:p>
            <a:endParaRPr lang="cs-CZ" sz="2200" dirty="0">
              <a:solidFill>
                <a:srgbClr val="00529C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529C"/>
                </a:solidFill>
              </a:rPr>
              <a:t>Ostatní aktivity odboru</a:t>
            </a:r>
            <a:r>
              <a:rPr lang="cs-CZ" sz="2400" b="1" dirty="0">
                <a:solidFill>
                  <a:srgbClr val="00529C"/>
                </a:solidFill>
              </a:rPr>
              <a:t>: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sz="2400" b="1" dirty="0">
              <a:solidFill>
                <a:srgbClr val="00529C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529C"/>
                </a:solidFill>
              </a:rPr>
              <a:t>Modernizace silnic (SC 1.1)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 err="1">
                <a:solidFill>
                  <a:srgbClr val="00529C"/>
                </a:solidFill>
              </a:rPr>
              <a:t>Cyklodoprava</a:t>
            </a:r>
            <a:r>
              <a:rPr lang="cs-CZ" sz="2400" dirty="0">
                <a:solidFill>
                  <a:srgbClr val="00529C"/>
                </a:solidFill>
              </a:rPr>
              <a:t> a bezpečnost (SC 1.2)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529C"/>
                </a:solidFill>
              </a:rPr>
              <a:t>Integrovaný záchranný systém (SC 1.3)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529C"/>
                </a:solidFill>
              </a:rPr>
              <a:t>Soc. služby, bydlení, komunitní centra (SC 2.1)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529C"/>
                </a:solidFill>
              </a:rPr>
              <a:t>Školství (SC 2.4)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529C"/>
                </a:solidFill>
              </a:rPr>
              <a:t>Energetické úspory v bytových domech (SC 2.5)</a:t>
            </a: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Územní odbor IROP pro Moravskoslezský kraj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41927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Modernizace silnic II. a III. tříd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/>
          <a:lstStyle/>
          <a:p>
            <a:pPr algn="just"/>
            <a:r>
              <a:rPr lang="cs-CZ" sz="2000" b="1" dirty="0">
                <a:solidFill>
                  <a:srgbClr val="00529C"/>
                </a:solidFill>
              </a:rPr>
              <a:t>Rekonstrukce MÚK Bazaly I. etapa </a:t>
            </a:r>
            <a:r>
              <a:rPr lang="cs-CZ" sz="2000" dirty="0">
                <a:solidFill>
                  <a:srgbClr val="00529C"/>
                </a:solidFill>
              </a:rPr>
              <a:t>– výsledkem je zlepšení technických vlastností a stavu komunikace, zvýšení bezpečnosti a plynulosti dopravy, snížení opotřebení vozidel a zkvalitnění dopravního spojení ve městě Ostrava a napojení na regionální i celostátní silniční infrastrukturu. Dalším efektem realizace projektu je odstranění ekologické zátěže (omezení prašnosti a hlukové zátěže z dopravy).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78284"/>
            <a:ext cx="5054984" cy="593968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14168"/>
              </p:ext>
            </p:extLst>
          </p:nvPr>
        </p:nvGraphicFramePr>
        <p:xfrm>
          <a:off x="457200" y="3230173"/>
          <a:ext cx="3969241" cy="289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035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Moravskoslezský kraj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035">
                <a:tc>
                  <a:txBody>
                    <a:bodyPr/>
                    <a:lstStyle/>
                    <a:p>
                      <a:r>
                        <a:rPr lang="cs-CZ" b="0" dirty="0"/>
                        <a:t>Příspěvek EU: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35">
                <a:tc>
                  <a:txBody>
                    <a:bodyPr/>
                    <a:lstStyle/>
                    <a:p>
                      <a:r>
                        <a:rPr lang="cs-CZ" b="1" dirty="0"/>
                        <a:t>41 581 294,29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035">
                <a:tc>
                  <a:txBody>
                    <a:bodyPr/>
                    <a:lstStyle/>
                    <a:p>
                      <a:r>
                        <a:rPr lang="cs-CZ" b="0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812">
                <a:tc>
                  <a:txBody>
                    <a:bodyPr/>
                    <a:lstStyle/>
                    <a:p>
                      <a:r>
                        <a:rPr lang="pl-PL" dirty="0"/>
                        <a:t>1. výzva IROP - VYBRANÉ ÚSEKY SILNIC II. A III. TŘÍDY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246" y="3230171"/>
            <a:ext cx="3822523" cy="28531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277" y="6083346"/>
            <a:ext cx="5762602" cy="2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2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Integrovaný záchranný systém (obecná specializace)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/>
          <a:lstStyle/>
          <a:p>
            <a:pPr algn="just"/>
            <a:r>
              <a:rPr lang="cs-CZ" sz="2000" b="1" dirty="0">
                <a:solidFill>
                  <a:srgbClr val="00529C"/>
                </a:solidFill>
              </a:rPr>
              <a:t>Rekonstrukce a přístavba hasičské zbrojnice, Ostrava – Hošťálkovice </a:t>
            </a:r>
            <a:r>
              <a:rPr lang="cs-CZ" sz="2000" dirty="0">
                <a:solidFill>
                  <a:srgbClr val="00529C"/>
                </a:solidFill>
              </a:rPr>
              <a:t>Výsledkem projektu je komplexní rekonstrukce hasičské zbrojnice. Projektem došlo ke zkvalitnění podmínek pro výkon služby jednotky požární ochrany Sbor dobrovolných hasičů Hošťálkovice.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59" y="2691684"/>
            <a:ext cx="3863662" cy="28141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710" y="4700789"/>
            <a:ext cx="2064511" cy="13265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78284"/>
            <a:ext cx="5054984" cy="593968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734"/>
              </p:ext>
            </p:extLst>
          </p:nvPr>
        </p:nvGraphicFramePr>
        <p:xfrm>
          <a:off x="457200" y="2691684"/>
          <a:ext cx="3969241" cy="2768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995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Statutární město Ostrava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95">
                <a:tc>
                  <a:txBody>
                    <a:bodyPr/>
                    <a:lstStyle/>
                    <a:p>
                      <a:r>
                        <a:rPr lang="cs-CZ" b="0" dirty="0"/>
                        <a:t>Příspěvek EU: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995">
                <a:tc>
                  <a:txBody>
                    <a:bodyPr/>
                    <a:lstStyle/>
                    <a:p>
                      <a:r>
                        <a:rPr lang="cs-CZ" b="1" dirty="0"/>
                        <a:t>10 409 814,11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995">
                <a:tc>
                  <a:txBody>
                    <a:bodyPr/>
                    <a:lstStyle/>
                    <a:p>
                      <a:r>
                        <a:rPr lang="cs-CZ" b="0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832">
                <a:tc>
                  <a:txBody>
                    <a:bodyPr/>
                    <a:lstStyle/>
                    <a:p>
                      <a:r>
                        <a:rPr lang="pl-PL" dirty="0"/>
                        <a:t>36. výzva - STANICE IZS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559" y="6017108"/>
            <a:ext cx="5762602" cy="2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2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/>
          <p:cNvSpPr txBox="1">
            <a:spLocks/>
          </p:cNvSpPr>
          <p:nvPr/>
        </p:nvSpPr>
        <p:spPr>
          <a:xfrm>
            <a:off x="360457" y="1204010"/>
            <a:ext cx="1861010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sng" strike="noStrike" kern="1200" cap="all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Kdo jsme</a:t>
            </a:r>
          </a:p>
        </p:txBody>
      </p:sp>
      <p:sp>
        <p:nvSpPr>
          <p:cNvPr id="10" name="Zástupný symbol pro obsah 13"/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20000"/>
              </a:lnSpc>
              <a:spcBef>
                <a:spcPts val="998"/>
              </a:spcBef>
              <a:spcAft>
                <a:spcPts val="0"/>
              </a:spcAft>
              <a:buClr>
                <a:srgbClr val="634823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499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ástupný symbol pro obsah 13"/>
          <p:cNvSpPr txBox="1">
            <a:spLocks/>
          </p:cNvSpPr>
          <p:nvPr/>
        </p:nvSpPr>
        <p:spPr>
          <a:xfrm>
            <a:off x="348289" y="1657664"/>
            <a:ext cx="7052635" cy="962714"/>
          </a:xfrm>
          <a:prstGeom prst="rect">
            <a:avLst/>
          </a:prstGeom>
        </p:spPr>
        <p:txBody>
          <a:bodyPr>
            <a:no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42925" marR="0" lvl="0" indent="-361950" algn="l" defTabSz="9121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82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1800" b="1" dirty="0">
                <a:solidFill>
                  <a:srgbClr val="00529C"/>
                </a:solidFill>
                <a:latin typeface="Calibri"/>
              </a:rPr>
              <a:t>Státní příspěvková organizace (zákon č. 248/2000 sb.)</a:t>
            </a:r>
          </a:p>
          <a:p>
            <a:pPr marL="542925" marR="0" lvl="0" indent="-361950" algn="l" defTabSz="9121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82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1800" b="1" dirty="0">
                <a:solidFill>
                  <a:srgbClr val="00529C"/>
                </a:solidFill>
                <a:latin typeface="Calibri"/>
              </a:rPr>
              <a:t>podřízená Ministerstvu pro místní rozvoj (statut Centra)</a:t>
            </a:r>
          </a:p>
          <a:p>
            <a:pPr marL="542925" marR="0" lvl="0" indent="-361950" algn="l" defTabSz="9121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82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1800" b="1" dirty="0">
                <a:solidFill>
                  <a:srgbClr val="00529C"/>
                </a:solidFill>
                <a:latin typeface="Calibri"/>
              </a:rPr>
              <a:t>SLUŽEBNÍ ÚŘAD ( zákon č. 248/2000 Sb. a č. 234/2014 Sb.)</a:t>
            </a:r>
          </a:p>
          <a:p>
            <a:pPr marL="542925" marR="0" lvl="0" indent="-361950" algn="l" defTabSz="9121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82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1800" b="1" dirty="0">
                <a:solidFill>
                  <a:srgbClr val="00529C"/>
                </a:solidFill>
                <a:latin typeface="Calibri"/>
              </a:rPr>
              <a:t>Jsme nositeli ČSN EN ISO 9001 : 2015</a:t>
            </a:r>
          </a:p>
        </p:txBody>
      </p:sp>
      <p:sp>
        <p:nvSpPr>
          <p:cNvPr id="17" name="Zástupný symbol pro obsah 13"/>
          <p:cNvSpPr txBox="1">
            <a:spLocks/>
          </p:cNvSpPr>
          <p:nvPr/>
        </p:nvSpPr>
        <p:spPr>
          <a:xfrm>
            <a:off x="433351" y="3977414"/>
            <a:ext cx="8578763" cy="17822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542925" marR="0" lvl="1" indent="-361950" algn="l" defTabSz="912114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  <a:tabLst>
                <a:tab pos="1612900" algn="l"/>
                <a:tab pos="5562600" algn="l"/>
              </a:tabLst>
              <a:defRPr/>
            </a:pPr>
            <a:r>
              <a:rPr lang="cs-CZ" sz="1800" b="1" dirty="0">
                <a:solidFill>
                  <a:srgbClr val="00529C"/>
                </a:solidFill>
                <a:latin typeface="Calibri"/>
              </a:rPr>
              <a:t>Centrum od počátku své historie administrovalo programy za více než </a:t>
            </a:r>
            <a:r>
              <a:rPr lang="cs-CZ" sz="1800" b="1" dirty="0">
                <a:solidFill>
                  <a:srgbClr val="FF0000"/>
                </a:solidFill>
                <a:latin typeface="Calibri"/>
              </a:rPr>
              <a:t>200 mld. Kč </a:t>
            </a:r>
            <a:r>
              <a:rPr lang="cs-CZ" sz="1800" b="1" dirty="0">
                <a:solidFill>
                  <a:srgbClr val="00529C"/>
                </a:solidFill>
                <a:latin typeface="Calibri"/>
              </a:rPr>
              <a:t>(7,35 mld. EUR) ve více než </a:t>
            </a:r>
            <a:r>
              <a:rPr lang="cs-CZ" sz="1800" b="1" dirty="0">
                <a:solidFill>
                  <a:srgbClr val="FF0000"/>
                </a:solidFill>
                <a:latin typeface="Calibri"/>
              </a:rPr>
              <a:t>25 tisících </a:t>
            </a:r>
            <a:r>
              <a:rPr lang="cs-CZ" sz="1800" b="1" dirty="0">
                <a:solidFill>
                  <a:srgbClr val="00529C"/>
                </a:solidFill>
                <a:latin typeface="Calibri"/>
              </a:rPr>
              <a:t>projektech;</a:t>
            </a:r>
          </a:p>
          <a:p>
            <a:pPr marL="542925" marR="0" lvl="1" indent="-361950" algn="l" defTabSz="912114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  <a:tabLst>
                <a:tab pos="1612900" algn="l"/>
                <a:tab pos="5562600" algn="l"/>
              </a:tabLst>
              <a:defRPr/>
            </a:pPr>
            <a:r>
              <a:rPr lang="cs-CZ" sz="1800" b="1" dirty="0">
                <a:solidFill>
                  <a:srgbClr val="00529C"/>
                </a:solidFill>
                <a:latin typeface="Calibri"/>
              </a:rPr>
              <a:t>Centrum administruje v tomto programovém období 2014 – 2020 více než </a:t>
            </a:r>
            <a:r>
              <a:rPr lang="cs-CZ" sz="1800" b="1" dirty="0">
                <a:solidFill>
                  <a:srgbClr val="FF0000"/>
                </a:solidFill>
                <a:latin typeface="Calibri"/>
              </a:rPr>
              <a:t>1/5 (cca 21%) </a:t>
            </a:r>
            <a:r>
              <a:rPr lang="cs-CZ" sz="1800" b="1" dirty="0">
                <a:solidFill>
                  <a:srgbClr val="00529C"/>
                </a:solidFill>
                <a:latin typeface="Calibri"/>
              </a:rPr>
              <a:t>finanční alokace všech programů EU v ČR (</a:t>
            </a:r>
            <a:r>
              <a:rPr lang="cs-CZ" sz="1800" b="1" dirty="0">
                <a:solidFill>
                  <a:srgbClr val="FF0000"/>
                </a:solidFill>
                <a:latin typeface="Calibri"/>
              </a:rPr>
              <a:t>140 MLD. Kč</a:t>
            </a:r>
            <a:r>
              <a:rPr lang="cs-CZ" sz="1800" b="1" dirty="0">
                <a:solidFill>
                  <a:srgbClr val="00529C"/>
                </a:solidFill>
                <a:latin typeface="Calibri"/>
              </a:rPr>
              <a:t>)</a:t>
            </a:r>
          </a:p>
          <a:p>
            <a:pPr marL="285750" marR="0" lvl="0" indent="-285750" algn="l" defTabSz="912114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800" b="1" i="0" u="none" strike="noStrike" kern="1200" cap="all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2114" rtl="0" eaLnBrk="1" fontAlgn="auto" latinLnBrk="0" hangingPunct="1">
              <a:lnSpc>
                <a:spcPct val="120000"/>
              </a:lnSpc>
              <a:spcBef>
                <a:spcPts val="998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buClr>
                <a:prstClr val="black"/>
              </a:buClr>
              <a:defRPr/>
            </a:pPr>
            <a:endParaRPr kumimoji="0" lang="cs-CZ" sz="12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93252" y="3522995"/>
            <a:ext cx="7581900" cy="430887"/>
          </a:xfrm>
          <a:prstGeom prst="rect">
            <a:avLst/>
          </a:prstGeom>
          <a:noFill/>
          <a:ln>
            <a:solidFill>
              <a:srgbClr val="00529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let - historická zkušenost s administrací a kontrolou projektů</a:t>
            </a:r>
          </a:p>
        </p:txBody>
      </p:sp>
      <p:pic>
        <p:nvPicPr>
          <p:cNvPr id="19" name="Obrázek 18"/>
          <p:cNvPicPr/>
          <p:nvPr/>
        </p:nvPicPr>
        <p:blipFill>
          <a:blip r:embed="rId3"/>
          <a:stretch>
            <a:fillRect/>
          </a:stretch>
        </p:blipFill>
        <p:spPr>
          <a:xfrm>
            <a:off x="7654710" y="1068470"/>
            <a:ext cx="1467341" cy="195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693" y="1904468"/>
            <a:ext cx="1392586" cy="142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52B689F-145D-40CA-A86E-178BCACABC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40812"/>
            <a:ext cx="5054984" cy="64472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0C9DC4-B0AC-41DE-95C7-29420481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Školství (obecná specializace)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/>
          <a:lstStyle/>
          <a:p>
            <a:pPr algn="just"/>
            <a:r>
              <a:rPr lang="cs-CZ" sz="2000" b="1" dirty="0">
                <a:solidFill>
                  <a:srgbClr val="00529C"/>
                </a:solidFill>
              </a:rPr>
              <a:t>Přístavba a stavební úpravy - rozšíření kapacit MŠ Hlučínská 496, Ludgeřovice - </a:t>
            </a:r>
            <a:r>
              <a:rPr lang="cs-CZ" sz="2000" dirty="0">
                <a:solidFill>
                  <a:srgbClr val="00529C"/>
                </a:solidFill>
              </a:rPr>
              <a:t>zvýšení nedostatečné kapacity odloučeného pracoviště Základní školy a mateřské školy Ludgeřovice na ulici Hlučínská 496</a:t>
            </a:r>
            <a:r>
              <a:rPr lang="cs-CZ" sz="2000" b="1" dirty="0">
                <a:solidFill>
                  <a:srgbClr val="00529C"/>
                </a:solidFill>
              </a:rPr>
              <a:t>. </a:t>
            </a:r>
            <a:r>
              <a:rPr lang="cs-CZ" sz="2000" dirty="0">
                <a:solidFill>
                  <a:srgbClr val="00529C"/>
                </a:solidFill>
              </a:rPr>
              <a:t>Výsledkem projektu je nová třída pro min. 25 dětí (přístavba MŠ), která je propojená se zahradou rozměrnou terasou.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41927"/>
            <a:ext cx="5054984" cy="593968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77103"/>
              </p:ext>
            </p:extLst>
          </p:nvPr>
        </p:nvGraphicFramePr>
        <p:xfrm>
          <a:off x="457200" y="2975019"/>
          <a:ext cx="3969241" cy="315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34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6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Obec Ludgeřovice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43">
                <a:tc>
                  <a:txBody>
                    <a:bodyPr/>
                    <a:lstStyle/>
                    <a:p>
                      <a:r>
                        <a:rPr lang="cs-CZ" b="0" dirty="0"/>
                        <a:t>Příspěvek EU: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343">
                <a:tc>
                  <a:txBody>
                    <a:bodyPr/>
                    <a:lstStyle/>
                    <a:p>
                      <a:r>
                        <a:rPr lang="cs-CZ" b="1" dirty="0"/>
                        <a:t>11 598 807,44</a:t>
                      </a:r>
                      <a:r>
                        <a:rPr lang="cs-CZ" b="1" baseline="0" dirty="0"/>
                        <a:t> </a:t>
                      </a:r>
                      <a:r>
                        <a:rPr lang="cs-CZ" b="1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43">
                <a:tc>
                  <a:txBody>
                    <a:bodyPr/>
                    <a:lstStyle/>
                    <a:p>
                      <a:r>
                        <a:rPr lang="cs-CZ" b="0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099">
                <a:tc>
                  <a:txBody>
                    <a:bodyPr/>
                    <a:lstStyle/>
                    <a:p>
                      <a:r>
                        <a:rPr lang="pl-PL" dirty="0"/>
                        <a:t>87. výzva IROP Infrastruktura pro předškolní vzdělávání II.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741" y="2975019"/>
            <a:ext cx="3857952" cy="31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200" dirty="0"/>
              <a:t>Energetické úspory v bytových domech  </a:t>
            </a:r>
            <a:br>
              <a:rPr lang="cs-CZ" sz="3200" dirty="0"/>
            </a:br>
            <a:r>
              <a:rPr lang="cs-CZ" sz="3200" dirty="0"/>
              <a:t>(obecná specializace)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/>
          <a:lstStyle/>
          <a:p>
            <a:pPr algn="just"/>
            <a:r>
              <a:rPr lang="cs-CZ" sz="2000" b="1" dirty="0">
                <a:solidFill>
                  <a:srgbClr val="00529C"/>
                </a:solidFill>
              </a:rPr>
              <a:t>Snížení energetické náročnosti bytového domu na ulici Čsl. Armády č.p. 2856 - 2865, Karviná – Hranice </a:t>
            </a:r>
            <a:r>
              <a:rPr lang="cs-CZ" sz="2000" dirty="0">
                <a:solidFill>
                  <a:srgbClr val="00529C"/>
                </a:solidFill>
              </a:rPr>
              <a:t>– výsledkem projektu je snížení vysoké energetické náročnosti bytového domu a s tím spojených vysokých nákladů na vytápění.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41927"/>
            <a:ext cx="5054984" cy="593968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32608"/>
              </p:ext>
            </p:extLst>
          </p:nvPr>
        </p:nvGraphicFramePr>
        <p:xfrm>
          <a:off x="457200" y="2717441"/>
          <a:ext cx="3969241" cy="297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32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8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Společenství vlastníků Čsl. armády 2856 - 2865, Karviná - Hranice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23">
                <a:tc>
                  <a:txBody>
                    <a:bodyPr/>
                    <a:lstStyle/>
                    <a:p>
                      <a:r>
                        <a:rPr lang="cs-CZ" b="0" dirty="0"/>
                        <a:t>Příspěvek EU: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23">
                <a:tc>
                  <a:txBody>
                    <a:bodyPr/>
                    <a:lstStyle/>
                    <a:p>
                      <a:r>
                        <a:rPr lang="cs-CZ" b="1" dirty="0"/>
                        <a:t>16 896 486,54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323">
                <a:tc>
                  <a:txBody>
                    <a:bodyPr/>
                    <a:lstStyle/>
                    <a:p>
                      <a:r>
                        <a:rPr lang="cs-CZ" b="0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314">
                <a:tc>
                  <a:txBody>
                    <a:bodyPr/>
                    <a:lstStyle/>
                    <a:p>
                      <a:r>
                        <a:rPr lang="pl-PL" dirty="0"/>
                        <a:t>78. výzva IROP - ENERGETICKÉ ÚSPORY V BYTOVÝCH DOMECH III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034" y="2328818"/>
            <a:ext cx="3011685" cy="22008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054" y="3718007"/>
            <a:ext cx="2999492" cy="209720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625" y="5856699"/>
            <a:ext cx="5762602" cy="4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383" y="646208"/>
            <a:ext cx="2759618" cy="1932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Příprava projektu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Pravidelně sledovat webové stránky IROP (MMR, Centrum)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Využívat komunikační kanály konzultačního servisu IROP 2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Věnovat pozornost přípravě projektu ve vazbě na plánované aktivity a harmonogram projektu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Inspirovat se dokumentací z již zrealizovaných výzev a projektů IROP (</a:t>
            </a:r>
            <a:r>
              <a:rPr lang="cs-CZ" sz="2000" dirty="0">
                <a:solidFill>
                  <a:srgbClr val="00529C"/>
                </a:solidFill>
                <a:hlinkClick r:id="rId4"/>
              </a:rPr>
              <a:t>https://irop.mmr.cz/</a:t>
            </a:r>
            <a:r>
              <a:rPr lang="cs-CZ" sz="2000" dirty="0" err="1">
                <a:solidFill>
                  <a:srgbClr val="00529C"/>
                </a:solidFill>
                <a:hlinkClick r:id="rId4"/>
              </a:rPr>
              <a:t>cs</a:t>
            </a:r>
            <a:r>
              <a:rPr lang="cs-CZ" sz="2000" dirty="0">
                <a:solidFill>
                  <a:srgbClr val="00529C"/>
                </a:solidFill>
                <a:hlinkClick r:id="rId4"/>
              </a:rPr>
              <a:t>/</a:t>
            </a:r>
            <a:r>
              <a:rPr lang="cs-CZ" sz="2000" dirty="0" err="1">
                <a:solidFill>
                  <a:srgbClr val="00529C"/>
                </a:solidFill>
                <a:hlinkClick r:id="rId4"/>
              </a:rPr>
              <a:t>Vyzvy</a:t>
            </a:r>
            <a:r>
              <a:rPr lang="cs-CZ" sz="2000" dirty="0">
                <a:solidFill>
                  <a:srgbClr val="00529C"/>
                </a:solidFill>
              </a:rPr>
              <a:t>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Soustředit se na výběr zpracovatelské agentury a vymezení smluvních podmínek, ověřit si reference na agentury a její spolehlivost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Zvážit případné využití externích zdrojů pro realizaci výběrového řízení (dle výše předpokládané hodnoty veřejné zakázky 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Znát Zákon o zadávání veřejných zakázek a vydané metodiky IROP k zadávání veřejných zakázek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200" dirty="0">
              <a:solidFill>
                <a:srgbClr val="5FA4E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Doporučení pro žadatele ze zkušeností Centra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73055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1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Příprava projektu</a:t>
            </a:r>
            <a:endParaRPr lang="cs-CZ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Zvážit způsob financování vlastních zdrojů žadatele (nižší míra podpory a  nutnost financování projektu v době udržitelnosti)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Připravit rozpočet na nutnost zajištění předfinancování projektu (zejména u větších investičních projektů)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Mít interně projednané projektové záměry a zajistit si jejich případné zařazení do strategických dokumentů (např. KAP, MAP, RAP)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Soustředit se na včasné zpracování projektové dokumentace a získávání stavebních povolení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Seznámit se s prostředím a příručkami pro monitorovací systém (MS 2021+)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Účastnit se seminářů MMR/Centra k plánovaným výzvám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Doporučení pro žadatele ze zkušeností Centra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49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949" y="356302"/>
            <a:ext cx="2743438" cy="174970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  <a:effectLst>
            <a:reflection endPos="65000" dist="50800" dir="5400000" sy="-100000" algn="bl" rotWithShape="0"/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Realizace a řízení projektů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Zavést a dodržovat metodiku řízení projektů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Soustředit se na výběr a vybudování stabilních realizačních týmů s přesným vymezením kompetencí a odpovědností, omezit počty změn v týmu, především na vedoucích pozicích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Ponechat si přístup do monitorovacího systému a pravidelně se informovat o stavu administrace projektu v případě využití služeb zpracovatelské agentury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Znát pravidla programu a v případě nejasností např. ohledně způsobilosti výdaje v předstihu konzultovat s příslušnou osobou z Centra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sz="1200" dirty="0">
              <a:solidFill>
                <a:srgbClr val="5FA4E5"/>
              </a:solidFill>
            </a:endParaRP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Doporučení pro příjemce ze zkušeností Centra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72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>
            <a:normAutofit/>
          </a:bodyPr>
          <a:lstStyle/>
          <a:p>
            <a:pPr lvl="0"/>
            <a:r>
              <a:rPr lang="cs-CZ" sz="2000" b="1" u="sng" cap="all" dirty="0">
                <a:solidFill>
                  <a:srgbClr val="00529C"/>
                </a:solidFill>
              </a:rPr>
              <a:t>Realizace a řízení projektů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Vést oddělenou účetní evidenci projektu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Klást velký důraz na vymezení a dodržování smluvních podmínek u veřejných zakázek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Dodržovat / kontrolovat oceňování změn / dodatků dle stanovených smluvních podmínek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Dodržovat povinnost uveřejňování smluv a dodatků v Registru smluv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Změny plánovaných aktivit v projektech v předstihu konzultovat s manažerem projektu – za předem neoznámené změny hrozí sankce</a:t>
            </a:r>
          </a:p>
          <a:p>
            <a:pPr lvl="0"/>
            <a:r>
              <a:rPr lang="cs-CZ" sz="2000" dirty="0">
                <a:solidFill>
                  <a:srgbClr val="00529C"/>
                </a:solidFill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s-CZ" sz="20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Doporučení pro příjemce ze zkušeností Centra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1433582"/>
            <a:ext cx="7772400" cy="1997296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pozornost.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fld id="{F45C463A-1D55-424E-9B6F-507F3020D075}" type="datetime1">
              <a:rPr lang="cs-CZ" sz="1200" smtClean="0">
                <a:solidFill>
                  <a:srgbClr val="5FA4E5"/>
                </a:solidFill>
              </a:rPr>
              <a:t>11.09.2020</a:t>
            </a:fld>
            <a:endParaRPr lang="en-US" sz="1200" dirty="0">
              <a:solidFill>
                <a:srgbClr val="5FA4E5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05046" y="2432230"/>
            <a:ext cx="79531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18012" y="3896390"/>
            <a:ext cx="6374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Kontaktní údaje:</a:t>
            </a:r>
            <a:br>
              <a:rPr lang="cs-CZ" b="1" dirty="0">
                <a:solidFill>
                  <a:schemeClr val="bg1"/>
                </a:solidFill>
              </a:rPr>
            </a:b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Adresa: 30. dubna 635/35, 702 00 Ostrava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Tel: </a:t>
            </a:r>
            <a:r>
              <a:rPr lang="cs-CZ" sz="1600" b="1" dirty="0">
                <a:solidFill>
                  <a:schemeClr val="bg1"/>
                </a:solidFill>
              </a:rPr>
              <a:t>597 570 946</a:t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Mail: iropmoravskoslezsky@crr.cz</a:t>
            </a:r>
          </a:p>
        </p:txBody>
      </p:sp>
    </p:spTree>
    <p:extLst>
      <p:ext uri="{BB962C8B-B14F-4D97-AF65-F5344CB8AC3E}">
        <p14:creationId xmlns:p14="http://schemas.microsoft.com/office/powerpoint/2010/main" val="42578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3d caracteres humanos haciendo gráfico de crecimiento, aislados en blanc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b="9327"/>
          <a:stretch/>
        </p:blipFill>
        <p:spPr bwMode="auto">
          <a:xfrm>
            <a:off x="6019800" y="2746405"/>
            <a:ext cx="2884440" cy="18659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Nadpis 12"/>
          <p:cNvSpPr txBox="1">
            <a:spLocks/>
          </p:cNvSpPr>
          <p:nvPr/>
        </p:nvSpPr>
        <p:spPr>
          <a:xfrm>
            <a:off x="360456" y="1204010"/>
            <a:ext cx="8393018" cy="67970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>
                <a:solidFill>
                  <a:srgbClr val="00529C"/>
                </a:solidFill>
              </a:rPr>
              <a:t>zprostředkující subjekt Integrovaného regionálního operačního programu</a:t>
            </a:r>
          </a:p>
        </p:txBody>
      </p:sp>
      <p:sp>
        <p:nvSpPr>
          <p:cNvPr id="10" name="Zástupný symbol pro obsah 13"/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7" name="Zástupný symbol pro obsah 13"/>
          <p:cNvSpPr txBox="1">
            <a:spLocks/>
          </p:cNvSpPr>
          <p:nvPr/>
        </p:nvSpPr>
        <p:spPr>
          <a:xfrm>
            <a:off x="466725" y="1888297"/>
            <a:ext cx="8286749" cy="432363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cs-CZ" sz="1800" b="0" cap="none" dirty="0">
                <a:solidFill>
                  <a:srgbClr val="00529C"/>
                </a:solidFill>
              </a:rPr>
              <a:t>Jsme konzultační místo pro vaše dotazy při přípravě projektů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cs-CZ" sz="1800" b="0" cap="none" dirty="0">
                <a:solidFill>
                  <a:srgbClr val="00529C"/>
                </a:solidFill>
              </a:rPr>
              <a:t>Pořádáme semináře jak pro žadatele, tak pro příjemce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cs-CZ" sz="1800" b="0" cap="none" dirty="0">
                <a:solidFill>
                  <a:srgbClr val="00529C"/>
                </a:solidFill>
              </a:rPr>
              <a:t>Po podání projektu hodnotíme a připravujeme pro ŘO IROP doporučení / nedoporučení k financování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cs-CZ" sz="1800" b="0" cap="none" dirty="0">
                <a:solidFill>
                  <a:srgbClr val="00529C"/>
                </a:solidFill>
              </a:rPr>
              <a:t>Po vydání právního aktu s vámi řešíme veškeré změny v projektu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cs-CZ" sz="1800" b="0" cap="none" dirty="0">
                <a:solidFill>
                  <a:srgbClr val="00529C"/>
                </a:solidFill>
              </a:rPr>
              <a:t>Administrujeme žádosti o platbu 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cs-CZ" sz="1800" b="0" cap="none" dirty="0">
                <a:solidFill>
                  <a:srgbClr val="00529C"/>
                </a:solidFill>
              </a:rPr>
              <a:t>Kontrolujeme veřejné zakázky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cs-CZ" sz="1800" b="0" cap="none" dirty="0">
                <a:solidFill>
                  <a:srgbClr val="00529C"/>
                </a:solidFill>
              </a:rPr>
              <a:t>Provádíme kontrolu projektů v udržitelnosti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cs-CZ" sz="1800" b="0" cap="none" dirty="0">
                <a:solidFill>
                  <a:srgbClr val="00529C"/>
                </a:solidFill>
              </a:rPr>
              <a:t>Snažíme se být nápomocni a stále hledáme cesty,  jak co nejlépe pomoci žadatelům a příjemcům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cs-CZ" sz="1800" b="0" cap="none" dirty="0">
                <a:solidFill>
                  <a:srgbClr val="00529C"/>
                </a:solidFill>
              </a:rPr>
              <a:t>Jsme součástí komunikace o možnostech zjednodušení v implementaci IROP, aktivně předkládáme ŘO IROP návrhy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cs-CZ" sz="1800" b="0" cap="none" dirty="0">
                <a:solidFill>
                  <a:srgbClr val="00529C"/>
                </a:solidFill>
              </a:rPr>
              <a:t>Podílíme se na nastavení nového IROP2</a:t>
            </a:r>
          </a:p>
          <a:p>
            <a:pPr>
              <a:defRPr/>
            </a:pPr>
            <a:endParaRPr lang="cs-CZ" sz="7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40812"/>
            <a:ext cx="5054984" cy="6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/>
          <p:cNvSpPr txBox="1">
            <a:spLocks/>
          </p:cNvSpPr>
          <p:nvPr/>
        </p:nvSpPr>
        <p:spPr>
          <a:xfrm>
            <a:off x="360456" y="1204010"/>
            <a:ext cx="6726144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>
                <a:solidFill>
                  <a:srgbClr val="00529C"/>
                </a:solidFill>
              </a:rPr>
              <a:t>zajímavá data o administrovaných projektech</a:t>
            </a:r>
          </a:p>
        </p:txBody>
      </p:sp>
      <p:sp>
        <p:nvSpPr>
          <p:cNvPr id="10" name="Zástupný symbol pro obsah 13"/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7" name="Zástupný symbol pro obsah 13"/>
          <p:cNvSpPr txBox="1">
            <a:spLocks/>
          </p:cNvSpPr>
          <p:nvPr/>
        </p:nvSpPr>
        <p:spPr>
          <a:xfrm>
            <a:off x="466725" y="1888298"/>
            <a:ext cx="8286749" cy="42575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Největší projekt IROP </a:t>
            </a:r>
          </a:p>
          <a:p>
            <a:pPr marL="628650" lvl="1" indent="-307975">
              <a:buFont typeface="Wingdings" panose="05000000000000000000" pitchFamily="2" charset="2"/>
              <a:buChar char="§"/>
            </a:pPr>
            <a:r>
              <a:rPr lang="cs-CZ" sz="1900" cap="none" dirty="0">
                <a:solidFill>
                  <a:srgbClr val="00529C"/>
                </a:solidFill>
              </a:rPr>
              <a:t>největší projekt IROP v realizaci je projekt žadatele </a:t>
            </a:r>
            <a:r>
              <a:rPr lang="cs-CZ" sz="1900" b="1" cap="none" dirty="0">
                <a:solidFill>
                  <a:srgbClr val="00529C"/>
                </a:solidFill>
              </a:rPr>
              <a:t>Správa a údržba silnic Plzeňského kraje, příspěvková organizace</a:t>
            </a:r>
            <a:r>
              <a:rPr lang="cs-CZ" sz="1900" cap="none" dirty="0">
                <a:solidFill>
                  <a:srgbClr val="00529C"/>
                </a:solidFill>
              </a:rPr>
              <a:t> s názvem </a:t>
            </a:r>
            <a:r>
              <a:rPr lang="cs-CZ" sz="1900" b="1" cap="none" dirty="0">
                <a:solidFill>
                  <a:srgbClr val="00529C"/>
                </a:solidFill>
              </a:rPr>
              <a:t>Městský okruh úsek Křimická – Karlovarská </a:t>
            </a:r>
            <a:r>
              <a:rPr lang="cs-CZ" sz="1900" cap="none" dirty="0">
                <a:solidFill>
                  <a:srgbClr val="00529C"/>
                </a:solidFill>
              </a:rPr>
              <a:t>s Příspěvkem EU </a:t>
            </a:r>
            <a:r>
              <a:rPr lang="cs-CZ" sz="1900" b="1" cap="none" dirty="0">
                <a:solidFill>
                  <a:srgbClr val="00529C"/>
                </a:solidFill>
              </a:rPr>
              <a:t>1 454 862 308,28 Kč</a:t>
            </a:r>
            <a:r>
              <a:rPr lang="cs-CZ" sz="1900" cap="none" dirty="0">
                <a:solidFill>
                  <a:srgbClr val="00529C"/>
                </a:solidFill>
              </a:rPr>
              <a:t>, podán v rámci 70. výzvy IROP – Silnice II.;</a:t>
            </a:r>
          </a:p>
          <a:p>
            <a:pPr marL="628650" lvl="1" indent="-307975">
              <a:buFont typeface="Wingdings" panose="05000000000000000000" pitchFamily="2" charset="2"/>
              <a:buChar char="§"/>
            </a:pPr>
            <a:r>
              <a:rPr lang="cs-CZ" sz="1900" cap="none" dirty="0">
                <a:solidFill>
                  <a:srgbClr val="00529C"/>
                </a:solidFill>
              </a:rPr>
              <a:t>největší projekt v realizaci v Moravskoslezském kraji je projekt žadatele </a:t>
            </a:r>
            <a:r>
              <a:rPr lang="cs-CZ" sz="1900" b="1" cap="none" dirty="0">
                <a:solidFill>
                  <a:srgbClr val="00529C"/>
                </a:solidFill>
              </a:rPr>
              <a:t>Moravskoslezský kraj </a:t>
            </a:r>
            <a:r>
              <a:rPr lang="cs-CZ" sz="1900" cap="none" dirty="0">
                <a:solidFill>
                  <a:srgbClr val="00529C"/>
                </a:solidFill>
              </a:rPr>
              <a:t>s názvem </a:t>
            </a:r>
            <a:r>
              <a:rPr lang="cs-CZ" sz="1900" b="1" cap="none" dirty="0">
                <a:solidFill>
                  <a:srgbClr val="00529C"/>
                </a:solidFill>
              </a:rPr>
              <a:t>Rekonstrukce MÚK Bazaly II. etapa</a:t>
            </a:r>
            <a:r>
              <a:rPr lang="cs-CZ" sz="1900" cap="none" dirty="0">
                <a:solidFill>
                  <a:srgbClr val="00529C"/>
                </a:solidFill>
              </a:rPr>
              <a:t> s Příspěvkem EU </a:t>
            </a:r>
            <a:r>
              <a:rPr lang="cs-CZ" sz="1900" b="1" cap="none" dirty="0">
                <a:solidFill>
                  <a:srgbClr val="00529C"/>
                </a:solidFill>
              </a:rPr>
              <a:t>230 621 705,83 Kč </a:t>
            </a:r>
            <a:r>
              <a:rPr lang="cs-CZ" sz="1900" cap="none" dirty="0">
                <a:solidFill>
                  <a:srgbClr val="00529C"/>
                </a:solidFill>
              </a:rPr>
              <a:t>podaný v rámci 70. výzvy IROP na silniční infrastrukturu;</a:t>
            </a:r>
            <a:r>
              <a:rPr lang="cs-CZ" sz="1800" cap="none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Nejmenší projekt IROP </a:t>
            </a:r>
          </a:p>
          <a:p>
            <a:pPr marL="628650" lvl="1" indent="-307975">
              <a:buFont typeface="Wingdings" panose="05000000000000000000" pitchFamily="2" charset="2"/>
              <a:buChar char="§"/>
            </a:pPr>
            <a:r>
              <a:rPr lang="cs-CZ" sz="1900" cap="none" dirty="0">
                <a:solidFill>
                  <a:srgbClr val="00529C"/>
                </a:solidFill>
              </a:rPr>
              <a:t>nejmenší projekt v realizaci IROP je projekt žadatele </a:t>
            </a:r>
            <a:r>
              <a:rPr lang="cs-CZ" sz="1900" b="1" cap="none" dirty="0">
                <a:solidFill>
                  <a:srgbClr val="00529C"/>
                </a:solidFill>
              </a:rPr>
              <a:t>Obec Obrnice </a:t>
            </a:r>
            <a:r>
              <a:rPr lang="cs-CZ" sz="1900" cap="none" dirty="0">
                <a:solidFill>
                  <a:srgbClr val="00529C"/>
                </a:solidFill>
              </a:rPr>
              <a:t>s názvem </a:t>
            </a:r>
            <a:r>
              <a:rPr lang="cs-CZ" sz="1900" b="1" cap="none" dirty="0">
                <a:solidFill>
                  <a:srgbClr val="00529C"/>
                </a:solidFill>
              </a:rPr>
              <a:t>Osvětlovací souprava pro JSDH Obrnice </a:t>
            </a:r>
            <a:r>
              <a:rPr lang="cs-CZ" sz="1900" cap="none" dirty="0">
                <a:solidFill>
                  <a:srgbClr val="00529C"/>
                </a:solidFill>
              </a:rPr>
              <a:t>s Příspěvkem EU </a:t>
            </a:r>
            <a:r>
              <a:rPr lang="cs-CZ" sz="1900" b="1" cap="none" dirty="0">
                <a:solidFill>
                  <a:srgbClr val="00529C"/>
                </a:solidFill>
              </a:rPr>
              <a:t>55 860 Kč</a:t>
            </a:r>
            <a:r>
              <a:rPr lang="cs-CZ" sz="1900" cap="none" dirty="0">
                <a:solidFill>
                  <a:srgbClr val="00529C"/>
                </a:solidFill>
              </a:rPr>
              <a:t>;</a:t>
            </a:r>
          </a:p>
          <a:p>
            <a:pPr marL="628650" lvl="1" indent="-307975">
              <a:buFont typeface="Wingdings" panose="05000000000000000000" pitchFamily="2" charset="2"/>
              <a:buChar char="§"/>
            </a:pPr>
            <a:r>
              <a:rPr lang="cs-CZ" sz="1900" cap="none" dirty="0">
                <a:solidFill>
                  <a:srgbClr val="00529C"/>
                </a:solidFill>
              </a:rPr>
              <a:t>nejmenší projekt v realizaci v Moravskoslezském kraji, je projekt žadatele </a:t>
            </a:r>
            <a:r>
              <a:rPr lang="cs-CZ" sz="1900" b="1" cap="none" dirty="0">
                <a:solidFill>
                  <a:srgbClr val="00529C"/>
                </a:solidFill>
              </a:rPr>
              <a:t>Městys Litultovice</a:t>
            </a:r>
            <a:r>
              <a:rPr lang="cs-CZ" sz="1900" cap="none" dirty="0">
                <a:solidFill>
                  <a:srgbClr val="00529C"/>
                </a:solidFill>
              </a:rPr>
              <a:t>, s názvem </a:t>
            </a:r>
            <a:r>
              <a:rPr lang="cs-CZ" sz="1900" b="1" cap="none" dirty="0">
                <a:solidFill>
                  <a:srgbClr val="00529C"/>
                </a:solidFill>
              </a:rPr>
              <a:t>Nákup specializované techniky pro jednotku sboru hasičů Litultovice</a:t>
            </a:r>
            <a:r>
              <a:rPr lang="cs-CZ" sz="1900" cap="none" dirty="0">
                <a:solidFill>
                  <a:srgbClr val="00529C"/>
                </a:solidFill>
              </a:rPr>
              <a:t> s Příspěvkem EU </a:t>
            </a:r>
            <a:r>
              <a:rPr lang="cs-CZ" sz="1900" b="1" cap="none" dirty="0">
                <a:solidFill>
                  <a:srgbClr val="00529C"/>
                </a:solidFill>
              </a:rPr>
              <a:t>57 165,30 Kč</a:t>
            </a:r>
            <a:r>
              <a:rPr lang="cs-CZ" sz="1900" cap="none" dirty="0">
                <a:solidFill>
                  <a:srgbClr val="00529C"/>
                </a:solidFill>
              </a:rPr>
              <a:t> podaný v rámci 69. výzvy IROP na integrovaný záchranný systém;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328815"/>
            <a:ext cx="5054984" cy="5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4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Stav administrace IROP k 6. 8. 2020 na Centru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86374" y="4598378"/>
            <a:ext cx="891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Podíl EU</a:t>
            </a:r>
          </a:p>
        </p:txBody>
      </p:sp>
      <p:graphicFrame>
        <p:nvGraphicFramePr>
          <p:cNvPr id="9" name="Zástupný symbol pro obsah 4"/>
          <p:cNvGraphicFramePr>
            <a:graphicFrameLocks/>
          </p:cNvGraphicFramePr>
          <p:nvPr/>
        </p:nvGraphicFramePr>
        <p:xfrm>
          <a:off x="986374" y="1314449"/>
          <a:ext cx="7700425" cy="328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206">
                  <a:extLst>
                    <a:ext uri="{9D8B030D-6E8A-4147-A177-3AD203B41FA5}">
                      <a16:colId xmlns:a16="http://schemas.microsoft.com/office/drawing/2014/main" val="640186209"/>
                    </a:ext>
                  </a:extLst>
                </a:gridCol>
                <a:gridCol w="2444686">
                  <a:extLst>
                    <a:ext uri="{9D8B030D-6E8A-4147-A177-3AD203B41FA5}">
                      <a16:colId xmlns:a16="http://schemas.microsoft.com/office/drawing/2014/main" val="3879609941"/>
                    </a:ext>
                  </a:extLst>
                </a:gridCol>
                <a:gridCol w="2347533">
                  <a:extLst>
                    <a:ext uri="{9D8B030D-6E8A-4147-A177-3AD203B41FA5}">
                      <a16:colId xmlns:a16="http://schemas.microsoft.com/office/drawing/2014/main" val="2075655021"/>
                    </a:ext>
                  </a:extLst>
                </a:gridCol>
              </a:tblGrid>
              <a:tr h="86697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IROP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Hotovo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Zbývá do alokace</a:t>
                      </a:r>
                      <a:r>
                        <a:rPr lang="cs-CZ" baseline="0" dirty="0"/>
                        <a:t> 123 mld. Kč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491858"/>
                  </a:ext>
                </a:extLst>
              </a:tr>
              <a:tr h="502294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Schválené projekty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114,8 mld. Kč</a:t>
                      </a:r>
                      <a:r>
                        <a:rPr lang="cs-CZ" sz="1600" b="1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8,2 mld. Kč</a:t>
                      </a:r>
                      <a:r>
                        <a:rPr lang="cs-CZ" sz="1600" b="1" dirty="0"/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565954"/>
                  </a:ext>
                </a:extLst>
              </a:tr>
              <a:tr h="502294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Vyhodnocené projekty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12 781 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2 371 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210698"/>
                  </a:ext>
                </a:extLst>
              </a:tr>
              <a:tr h="706184">
                <a:tc>
                  <a:txBody>
                    <a:bodyPr/>
                    <a:lstStyle/>
                    <a:p>
                      <a:r>
                        <a:rPr lang="cs-CZ" b="1" dirty="0"/>
                        <a:t>Schválené</a:t>
                      </a:r>
                      <a:r>
                        <a:rPr lang="cs-CZ" b="1" baseline="0" dirty="0"/>
                        <a:t> Žádosti o platbu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9 087 ks </a:t>
                      </a:r>
                    </a:p>
                    <a:p>
                      <a:pPr algn="ctr"/>
                      <a:r>
                        <a:rPr lang="cs-CZ" b="1" dirty="0"/>
                        <a:t>(56,8 mld. Kč</a:t>
                      </a:r>
                      <a:r>
                        <a:rPr lang="cs-CZ" sz="1600" b="1" dirty="0"/>
                        <a:t>*</a:t>
                      </a:r>
                      <a:r>
                        <a:rPr lang="cs-CZ" b="1" dirty="0"/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6 439 ks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(66,2 mld. Kč</a:t>
                      </a:r>
                      <a:r>
                        <a:rPr lang="cs-CZ" sz="1600" b="1" dirty="0"/>
                        <a:t>*</a:t>
                      </a:r>
                      <a:r>
                        <a:rPr lang="cs-CZ" b="1" dirty="0"/>
                        <a:t>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13338"/>
                  </a:ext>
                </a:extLst>
              </a:tr>
              <a:tr h="706184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Zkontrolované</a:t>
                      </a:r>
                      <a:r>
                        <a:rPr lang="cs-CZ" b="1" baseline="0" dirty="0">
                          <a:solidFill>
                            <a:schemeClr val="tx1"/>
                          </a:solidFill>
                        </a:rPr>
                        <a:t> veřejné zakázky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12 740 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7 975</a:t>
                      </a:r>
                      <a:r>
                        <a:rPr lang="cs-CZ" b="1" baseline="0" dirty="0">
                          <a:solidFill>
                            <a:schemeClr val="tx1"/>
                          </a:solidFill>
                        </a:rPr>
                        <a:t> ks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82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2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90616"/>
            <a:ext cx="8229600" cy="617839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Územní odbory IROP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1" y="774357"/>
            <a:ext cx="7708095" cy="528869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4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Územní odbor IROP pro Moravskoslezský kraj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91313"/>
            <a:ext cx="5054984" cy="59396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14035" y="1231154"/>
            <a:ext cx="8586125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Adresa: </a:t>
            </a:r>
            <a:r>
              <a:rPr lang="cs-CZ" sz="2000" b="1" dirty="0">
                <a:solidFill>
                  <a:srgbClr val="00529C"/>
                </a:solidFill>
              </a:rPr>
              <a:t>30. dubna 635/35, 702 00 Ostrava</a:t>
            </a:r>
          </a:p>
          <a:p>
            <a:pPr lvl="0">
              <a:spcBef>
                <a:spcPct val="20000"/>
              </a:spcBef>
              <a:spcAft>
                <a:spcPts val="200"/>
              </a:spcAft>
            </a:pPr>
            <a:r>
              <a:rPr lang="cs-CZ" sz="2000" dirty="0">
                <a:solidFill>
                  <a:srgbClr val="00529C"/>
                </a:solidFill>
              </a:rPr>
              <a:t>      </a:t>
            </a:r>
            <a:endParaRPr lang="cs-CZ" sz="2200" b="1" dirty="0">
              <a:solidFill>
                <a:srgbClr val="00529C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72335238"/>
              </p:ext>
            </p:extLst>
          </p:nvPr>
        </p:nvGraphicFramePr>
        <p:xfrm>
          <a:off x="183136" y="1843380"/>
          <a:ext cx="3905879" cy="404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9464" y="2109538"/>
            <a:ext cx="4654942" cy="32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200" dirty="0"/>
              <a:t>Územní odbor IROP pro Moravskoslezský kraj</a:t>
            </a:r>
            <a:br>
              <a:rPr lang="cs-CZ" sz="3200" dirty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221" y="1433871"/>
            <a:ext cx="6890196" cy="44584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41927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1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489" y="3191603"/>
            <a:ext cx="3316511" cy="1624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059" y="430140"/>
            <a:ext cx="8122023" cy="68904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Konzultační servis Centra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012055"/>
            <a:ext cx="7886700" cy="5104660"/>
          </a:xfrm>
        </p:spPr>
        <p:txBody>
          <a:bodyPr>
            <a:noAutofit/>
          </a:bodyPr>
          <a:lstStyle/>
          <a:p>
            <a:pPr marL="17145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000" b="0" dirty="0">
              <a:solidFill>
                <a:srgbClr val="00529C"/>
              </a:solidFill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Konzultační místa jsou žadatelům a příjemcům k dispozici na každém             územním pracovišti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529C"/>
              </a:solidFill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529C"/>
                </a:solidFill>
              </a:rPr>
              <a:t>Na všech územních pracovištích jsou konzultovány oblasti, o které je mezi žadateli největší zájem (např. vzdělávání, bezpečnost dopravy a cyklostezky)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529C"/>
              </a:solidFill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Některé z oblastí jsou konzultovány pouze na vybraných pracovištích z důvodu jejich specializace (např. zdravotnictví, silnice, </a:t>
            </a:r>
            <a:r>
              <a:rPr lang="cs-CZ" sz="2000" dirty="0" err="1">
                <a:solidFill>
                  <a:srgbClr val="00529C"/>
                </a:solidFill>
              </a:rPr>
              <a:t>nízkoemisní</a:t>
            </a:r>
            <a:r>
              <a:rPr lang="cs-CZ" sz="2000" dirty="0">
                <a:solidFill>
                  <a:srgbClr val="00529C"/>
                </a:solidFill>
              </a:rPr>
              <a:t> vozidla)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CA6B5227-2C6F-B94D-9D8F-826F917070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156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7776</TotalTime>
  <Words>2072</Words>
  <Application>Microsoft Office PowerPoint</Application>
  <PresentationFormat>Předvádění na obrazovce (4:3)</PresentationFormat>
  <Paragraphs>268</Paragraphs>
  <Slides>26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Myriad Pro</vt:lpstr>
      <vt:lpstr>Wingdings</vt:lpstr>
      <vt:lpstr>sablona_centrum_2016</vt:lpstr>
      <vt:lpstr>1_sablona_centrum_2016</vt:lpstr>
      <vt:lpstr> Centrum pro regionální rozvoj  České republiky  Představení konzultačního servisu  </vt:lpstr>
      <vt:lpstr>Prezentace aplikace PowerPoint</vt:lpstr>
      <vt:lpstr>Prezentace aplikace PowerPoint</vt:lpstr>
      <vt:lpstr>Prezentace aplikace PowerPoint</vt:lpstr>
      <vt:lpstr>Stav administrace IROP k 6. 8. 2020 na Centru</vt:lpstr>
      <vt:lpstr>Územní odbory IROP</vt:lpstr>
      <vt:lpstr>Územní odbor IROP pro Moravskoslezský kraj </vt:lpstr>
      <vt:lpstr>Územní odbor IROP pro Moravskoslezský kraj </vt:lpstr>
      <vt:lpstr>Konzultační servis Centra</vt:lpstr>
      <vt:lpstr>Konzultační servis - specializace pracovišť</vt:lpstr>
      <vt:lpstr>Konzultační servis Centra pro IROP 2</vt:lpstr>
      <vt:lpstr>Konzultační servis Centra pro IROP 2</vt:lpstr>
      <vt:lpstr>Plánovaná prevence v oblasti VZ</vt:lpstr>
      <vt:lpstr>Územní odbor IROP pro Moravskoslezský kraj </vt:lpstr>
      <vt:lpstr>Knihovny (specializace odboru)</vt:lpstr>
      <vt:lpstr>Knihovny (specializace odboru)</vt:lpstr>
      <vt:lpstr>Územní odbor IROP pro Moravskoslezský kraj </vt:lpstr>
      <vt:lpstr>Modernizace silnic II. a III. tříd</vt:lpstr>
      <vt:lpstr>Integrovaný záchranný systém (obecná specializace)</vt:lpstr>
      <vt:lpstr>Školství (obecná specializace)</vt:lpstr>
      <vt:lpstr>Energetické úspory v bytových domech   (obecná specializace)</vt:lpstr>
      <vt:lpstr>Doporučení pro žadatele ze zkušeností Centra</vt:lpstr>
      <vt:lpstr>Doporučení pro žadatele ze zkušeností Centra</vt:lpstr>
      <vt:lpstr>Doporučení pro příjemce ze zkušeností Centra</vt:lpstr>
      <vt:lpstr>Doporučení pro příjemce ze zkušeností Centra</vt:lpstr>
      <vt:lpstr>  Děkujeme za pozornost.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Juránek Vilém</dc:creator>
  <cp:lastModifiedBy>Janošová Gabriela</cp:lastModifiedBy>
  <cp:revision>382</cp:revision>
  <cp:lastPrinted>2019-10-10T12:03:37Z</cp:lastPrinted>
  <dcterms:created xsi:type="dcterms:W3CDTF">2016-05-13T07:19:23Z</dcterms:created>
  <dcterms:modified xsi:type="dcterms:W3CDTF">2020-09-11T06:43:28Z</dcterms:modified>
</cp:coreProperties>
</file>