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83" r:id="rId2"/>
    <p:sldId id="257" r:id="rId3"/>
    <p:sldId id="335" r:id="rId4"/>
    <p:sldId id="276" r:id="rId5"/>
    <p:sldId id="291" r:id="rId6"/>
    <p:sldId id="292" r:id="rId7"/>
    <p:sldId id="317" r:id="rId8"/>
    <p:sldId id="293" r:id="rId9"/>
    <p:sldId id="290" r:id="rId10"/>
    <p:sldId id="294" r:id="rId11"/>
    <p:sldId id="299" r:id="rId12"/>
    <p:sldId id="339" r:id="rId13"/>
    <p:sldId id="340" r:id="rId14"/>
    <p:sldId id="338" r:id="rId15"/>
    <p:sldId id="336" r:id="rId16"/>
    <p:sldId id="300" r:id="rId17"/>
    <p:sldId id="358" r:id="rId18"/>
    <p:sldId id="341" r:id="rId19"/>
    <p:sldId id="302" r:id="rId20"/>
    <p:sldId id="342" r:id="rId21"/>
    <p:sldId id="343" r:id="rId22"/>
    <p:sldId id="344" r:id="rId23"/>
    <p:sldId id="303" r:id="rId24"/>
    <p:sldId id="30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07" r:id="rId34"/>
    <p:sldId id="308" r:id="rId35"/>
    <p:sldId id="353" r:id="rId36"/>
    <p:sldId id="354" r:id="rId37"/>
    <p:sldId id="356" r:id="rId38"/>
    <p:sldId id="316" r:id="rId39"/>
    <p:sldId id="357" r:id="rId40"/>
    <p:sldId id="359" r:id="rId41"/>
    <p:sldId id="360" r:id="rId42"/>
    <p:sldId id="361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1D70B8"/>
    <a:srgbClr val="1D71B8"/>
    <a:srgbClr val="AAAAA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055A07-57FD-41B0-B080-1E9B10E045E2}" type="presOf" srcId="{273BDC39-9757-4293-83AA-A9E9CC915DA0}" destId="{9A27448D-784B-4861-9334-121A223779B3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61775F13-727F-4FF7-8472-DED9CE94A49E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26F35488-6FFD-474A-9BE4-BEC4E3502561}" type="presOf" srcId="{38804BD3-7704-44DB-93A2-A6FB8DF386BF}" destId="{66C8A01D-04C6-4396-8787-43DC36C8480A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79A24AC4-3FCD-47AB-B6D2-BD3AB6E575C0}" type="presOf" srcId="{011776CB-E079-448D-8CBF-0D6A1B0031D4}" destId="{614AE268-84D0-4EF9-B74B-195569128116}" srcOrd="1" destOrd="4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8BAB2ADA-1D42-48EB-8A9A-01D35550685E}" type="presOf" srcId="{C5C86733-1C4E-4ABE-BC8B-70E73BF8076C}" destId="{50CD8E78-60B6-449B-AD20-121950675E4A}" srcOrd="0" destOrd="1" presId="urn:microsoft.com/office/officeart/2005/8/layout/vList4#1"/>
    <dgm:cxn modelId="{83E402AC-E9CD-491A-8B99-B90317C18EA5}" type="presOf" srcId="{75152ED6-09D4-4CB2-B330-0EBA2A1F6BEE}" destId="{D220A56B-34B4-4DD0-B125-97D865139D92}" srcOrd="0" destOrd="2" presId="urn:microsoft.com/office/officeart/2005/8/layout/vList4#1"/>
    <dgm:cxn modelId="{186B8D37-B10C-411F-81EA-2AB2145D3BE0}" type="presOf" srcId="{855CB492-B9C1-4831-9453-D02DC01556CB}" destId="{6E62D4D7-9191-4501-B151-D627F722878F}" srcOrd="1" destOrd="0" presId="urn:microsoft.com/office/officeart/2005/8/layout/vList4#1"/>
    <dgm:cxn modelId="{75E5EC50-51A4-42AC-A777-81D618B92A91}" type="presOf" srcId="{34C60AC1-3BAF-4349-9B04-1EBEAA6874AE}" destId="{9A27448D-784B-4861-9334-121A223779B3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655617E7-C2E9-422F-A8E8-7CF8E0842EAF}" type="presOf" srcId="{38804BD3-7704-44DB-93A2-A6FB8DF386BF}" destId="{50CD8E78-60B6-449B-AD20-121950675E4A}" srcOrd="0" destOrd="0" presId="urn:microsoft.com/office/officeart/2005/8/layout/vList4#1"/>
    <dgm:cxn modelId="{5B04A969-6049-42F0-AE27-CDFF5BA8DF96}" type="presOf" srcId="{CE8BA2DC-6A07-4136-AE2C-02E787173318}" destId="{6E62D4D7-9191-4501-B151-D627F722878F}" srcOrd="1" destOrd="3" presId="urn:microsoft.com/office/officeart/2005/8/layout/vList4#1"/>
    <dgm:cxn modelId="{61C0A3A2-9F33-47A7-874A-A40103BF657B}" type="presOf" srcId="{CE8BA2DC-6A07-4136-AE2C-02E787173318}" destId="{D220A56B-34B4-4DD0-B125-97D865139D92}" srcOrd="0" destOrd="3" presId="urn:microsoft.com/office/officeart/2005/8/layout/vList4#1"/>
    <dgm:cxn modelId="{8AE296E5-559B-4CB0-BEF4-8D8F4D968052}" type="presOf" srcId="{D74C87B0-8199-4D82-97CA-8716D0810C88}" destId="{614AE268-84D0-4EF9-B74B-195569128116}" srcOrd="1" destOrd="0" presId="urn:microsoft.com/office/officeart/2005/8/layout/vList4#1"/>
    <dgm:cxn modelId="{BEC5454B-934C-40FF-BAD4-1BA5F540D0D6}" type="presOf" srcId="{34C60AC1-3BAF-4349-9B04-1EBEAA6874AE}" destId="{614AE268-84D0-4EF9-B74B-195569128116}" srcOrd="1" destOrd="1" presId="urn:microsoft.com/office/officeart/2005/8/layout/vList4#1"/>
    <dgm:cxn modelId="{6E989659-994B-42ED-8649-790D8BD57A46}" type="presOf" srcId="{A8C219C7-9F00-4E75-8B16-481975849224}" destId="{50CD8E78-60B6-449B-AD20-121950675E4A}" srcOrd="0" destOrd="2" presId="urn:microsoft.com/office/officeart/2005/8/layout/vList4#1"/>
    <dgm:cxn modelId="{BA2B7962-E007-4EA5-BBD8-4C13AE187DBD}" type="presOf" srcId="{9BEAB610-B179-412C-A911-0AE990A76040}" destId="{50CD8E78-60B6-449B-AD20-121950675E4A}" srcOrd="0" destOrd="3" presId="urn:microsoft.com/office/officeart/2005/8/layout/vList4#1"/>
    <dgm:cxn modelId="{55ABEBAE-5A81-4A72-87FA-2E5980F21133}" type="presOf" srcId="{F883D463-9FC1-405D-86B6-DFDB1BF4DFD4}" destId="{9A27448D-784B-4861-9334-121A223779B3}" srcOrd="0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7115676-BCEB-4DC2-8586-2C669AFCF5BA}" type="presOf" srcId="{A518AB0A-7BED-45CC-8968-54C5D48470FD}" destId="{8A587B36-857B-41ED-B7A7-D47113F79935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CFBF9EC5-C820-4679-9165-1E1B50E0C0BF}" type="presOf" srcId="{098ADAF1-68DC-4019-95EC-CF9DEA0595F5}" destId="{D220A56B-34B4-4DD0-B125-97D865139D92}" srcOrd="0" destOrd="1" presId="urn:microsoft.com/office/officeart/2005/8/layout/vList4#1"/>
    <dgm:cxn modelId="{DF6E3F2F-08C2-4BF4-9F93-FDCE0273E035}" type="presOf" srcId="{855CB492-B9C1-4831-9453-D02DC01556CB}" destId="{D220A56B-34B4-4DD0-B125-97D865139D92}" srcOrd="0" destOrd="0" presId="urn:microsoft.com/office/officeart/2005/8/layout/vList4#1"/>
    <dgm:cxn modelId="{D6E718B3-1B93-4EB3-BC3F-A4232330F605}" type="presOf" srcId="{F883D463-9FC1-405D-86B6-DFDB1BF4DFD4}" destId="{614AE268-84D0-4EF9-B74B-195569128116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E43533A5-4655-448E-908B-C76EA1D8D577}" type="presOf" srcId="{273BDC39-9757-4293-83AA-A9E9CC915DA0}" destId="{614AE268-84D0-4EF9-B74B-195569128116}" srcOrd="1" destOrd="2" presId="urn:microsoft.com/office/officeart/2005/8/layout/vList4#1"/>
    <dgm:cxn modelId="{96C7BB6F-8A08-4A72-BE52-2A8E2E8A9A44}" type="presOf" srcId="{D74C87B0-8199-4D82-97CA-8716D0810C88}" destId="{9A27448D-784B-4861-9334-121A223779B3}" srcOrd="0" destOrd="0" presId="urn:microsoft.com/office/officeart/2005/8/layout/vList4#1"/>
    <dgm:cxn modelId="{231765D7-9EBD-472A-B75A-EAD7F1ECD638}" type="presOf" srcId="{75152ED6-09D4-4CB2-B330-0EBA2A1F6BEE}" destId="{6E62D4D7-9191-4501-B151-D627F722878F}" srcOrd="1" destOrd="2" presId="urn:microsoft.com/office/officeart/2005/8/layout/vList4#1"/>
    <dgm:cxn modelId="{72A3CAF6-1573-4732-B488-0DA6C6CB78EE}" type="presOf" srcId="{D3784C62-6E03-4E88-AA8E-EC0DCEAD96BC}" destId="{9E808720-DA3C-4D88-83BC-C88B0AC710F3}" srcOrd="0" destOrd="0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81BE62DB-2DCF-42BD-9806-EC7AE031CEE0}" type="presOf" srcId="{C5C86733-1C4E-4ABE-BC8B-70E73BF8076C}" destId="{66C8A01D-04C6-4396-8787-43DC36C8480A}" srcOrd="1" destOrd="1" presId="urn:microsoft.com/office/officeart/2005/8/layout/vList4#1"/>
    <dgm:cxn modelId="{2A4BA2E8-11EA-4E4F-9307-AF67D36BAB17}" type="presOf" srcId="{A8C219C7-9F00-4E75-8B16-481975849224}" destId="{66C8A01D-04C6-4396-8787-43DC36C8480A}" srcOrd="1" destOrd="2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DB19353A-CF69-488F-BA9E-0141F54762A8}" type="presOf" srcId="{011776CB-E079-448D-8CBF-0D6A1B0031D4}" destId="{9A27448D-784B-4861-9334-121A223779B3}" srcOrd="0" destOrd="4" presId="urn:microsoft.com/office/officeart/2005/8/layout/vList4#1"/>
    <dgm:cxn modelId="{4F338BD9-FEFA-40B6-A8B2-8EA28F3FADC4}" type="presOf" srcId="{D3784C62-6E03-4E88-AA8E-EC0DCEAD96BC}" destId="{C47FD7BB-128E-4643-98CA-3F319452AC98}" srcOrd="1" destOrd="0" presId="urn:microsoft.com/office/officeart/2005/8/layout/vList4#1"/>
    <dgm:cxn modelId="{F92D8931-D9CB-40FA-9C61-2EB8D2F7A8FE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E44C6C94-F333-46F0-B8ED-BFD2EEAAAE04}" type="presParOf" srcId="{8A587B36-857B-41ED-B7A7-D47113F79935}" destId="{64EB5DFD-492E-47C2-A4DD-BBD451AF4F4E}" srcOrd="0" destOrd="0" presId="urn:microsoft.com/office/officeart/2005/8/layout/vList4#1"/>
    <dgm:cxn modelId="{DA45B7A0-DADD-4C09-8193-40167853C48E}" type="presParOf" srcId="{64EB5DFD-492E-47C2-A4DD-BBD451AF4F4E}" destId="{50CD8E78-60B6-449B-AD20-121950675E4A}" srcOrd="0" destOrd="0" presId="urn:microsoft.com/office/officeart/2005/8/layout/vList4#1"/>
    <dgm:cxn modelId="{1259E42E-7679-48D1-8D87-2FFCB640F7BF}" type="presParOf" srcId="{64EB5DFD-492E-47C2-A4DD-BBD451AF4F4E}" destId="{C72FE72D-A4DA-4420-9D63-39C025359A7F}" srcOrd="1" destOrd="0" presId="urn:microsoft.com/office/officeart/2005/8/layout/vList4#1"/>
    <dgm:cxn modelId="{3B624D25-99FB-4E16-BC45-1A2B697AC213}" type="presParOf" srcId="{64EB5DFD-492E-47C2-A4DD-BBD451AF4F4E}" destId="{66C8A01D-04C6-4396-8787-43DC36C8480A}" srcOrd="2" destOrd="0" presId="urn:microsoft.com/office/officeart/2005/8/layout/vList4#1"/>
    <dgm:cxn modelId="{31756F2E-0635-472B-B47C-53E161999495}" type="presParOf" srcId="{8A587B36-857B-41ED-B7A7-D47113F79935}" destId="{93AC31F7-E6D2-45E8-BD17-C2F01F80D57E}" srcOrd="1" destOrd="0" presId="urn:microsoft.com/office/officeart/2005/8/layout/vList4#1"/>
    <dgm:cxn modelId="{C11B849A-3E7E-488A-A7D2-FF56BD3D05AE}" type="presParOf" srcId="{8A587B36-857B-41ED-B7A7-D47113F79935}" destId="{B249F259-2691-44EA-A647-C688963D4FA1}" srcOrd="2" destOrd="0" presId="urn:microsoft.com/office/officeart/2005/8/layout/vList4#1"/>
    <dgm:cxn modelId="{F944FF28-18FF-4CB3-9A4F-5CA6830AA0EC}" type="presParOf" srcId="{B249F259-2691-44EA-A647-C688963D4FA1}" destId="{D220A56B-34B4-4DD0-B125-97D865139D92}" srcOrd="0" destOrd="0" presId="urn:microsoft.com/office/officeart/2005/8/layout/vList4#1"/>
    <dgm:cxn modelId="{B89A673A-FBCA-4457-813A-3CFFC1B6031C}" type="presParOf" srcId="{B249F259-2691-44EA-A647-C688963D4FA1}" destId="{AC85F51E-059B-4E4B-88C8-BEEAF6E6C8CB}" srcOrd="1" destOrd="0" presId="urn:microsoft.com/office/officeart/2005/8/layout/vList4#1"/>
    <dgm:cxn modelId="{235B5526-CE04-4BC2-8644-92A3082552C8}" type="presParOf" srcId="{B249F259-2691-44EA-A647-C688963D4FA1}" destId="{6E62D4D7-9191-4501-B151-D627F722878F}" srcOrd="2" destOrd="0" presId="urn:microsoft.com/office/officeart/2005/8/layout/vList4#1"/>
    <dgm:cxn modelId="{9F480DA5-3AF4-49FD-B94C-B810815541CC}" type="presParOf" srcId="{8A587B36-857B-41ED-B7A7-D47113F79935}" destId="{821F83A2-5DE7-4DB3-AC2F-3437098DDD8C}" srcOrd="3" destOrd="0" presId="urn:microsoft.com/office/officeart/2005/8/layout/vList4#1"/>
    <dgm:cxn modelId="{098F4A8A-5A64-4A5A-9DF2-20CB157CAC0C}" type="presParOf" srcId="{8A587B36-857B-41ED-B7A7-D47113F79935}" destId="{42D704DB-7DF6-440E-B7C9-644A864B0BFF}" srcOrd="4" destOrd="0" presId="urn:microsoft.com/office/officeart/2005/8/layout/vList4#1"/>
    <dgm:cxn modelId="{BB5DF48D-1A9B-45DF-96F1-6744E488FA69}" type="presParOf" srcId="{42D704DB-7DF6-440E-B7C9-644A864B0BFF}" destId="{9A27448D-784B-4861-9334-121A223779B3}" srcOrd="0" destOrd="0" presId="urn:microsoft.com/office/officeart/2005/8/layout/vList4#1"/>
    <dgm:cxn modelId="{43270B36-D4D4-4879-B444-92924D776C15}" type="presParOf" srcId="{42D704DB-7DF6-440E-B7C9-644A864B0BFF}" destId="{CB3108F3-6AC6-46B9-815A-42013ADAA734}" srcOrd="1" destOrd="0" presId="urn:microsoft.com/office/officeart/2005/8/layout/vList4#1"/>
    <dgm:cxn modelId="{48759941-77FA-4CB9-9E69-E96C803871B4}" type="presParOf" srcId="{42D704DB-7DF6-440E-B7C9-644A864B0BFF}" destId="{614AE268-84D0-4EF9-B74B-195569128116}" srcOrd="2" destOrd="0" presId="urn:microsoft.com/office/officeart/2005/8/layout/vList4#1"/>
    <dgm:cxn modelId="{23BEF168-F362-4451-9E4B-4FE770A9205E}" type="presParOf" srcId="{8A587B36-857B-41ED-B7A7-D47113F79935}" destId="{540D9C1A-F7EF-4C42-8E40-E43DCD410462}" srcOrd="5" destOrd="0" presId="urn:microsoft.com/office/officeart/2005/8/layout/vList4#1"/>
    <dgm:cxn modelId="{A6E61751-A57A-47BE-8E8E-5C5D75B04F8E}" type="presParOf" srcId="{8A587B36-857B-41ED-B7A7-D47113F79935}" destId="{8E18C6B9-65AB-4143-ACFB-F77B95B74E4A}" srcOrd="6" destOrd="0" presId="urn:microsoft.com/office/officeart/2005/8/layout/vList4#1"/>
    <dgm:cxn modelId="{24A3EEF1-472A-447D-93EE-98C93B62D168}" type="presParOf" srcId="{8E18C6B9-65AB-4143-ACFB-F77B95B74E4A}" destId="{9E808720-DA3C-4D88-83BC-C88B0AC710F3}" srcOrd="0" destOrd="0" presId="urn:microsoft.com/office/officeart/2005/8/layout/vList4#1"/>
    <dgm:cxn modelId="{444B5B9D-BE67-4997-8478-08A85726099C}" type="presParOf" srcId="{8E18C6B9-65AB-4143-ACFB-F77B95B74E4A}" destId="{5C5B56BD-76A1-46D2-95E9-D7A31171320F}" srcOrd="1" destOrd="0" presId="urn:microsoft.com/office/officeart/2005/8/layout/vList4#1"/>
    <dgm:cxn modelId="{8050E740-8364-4ACA-AF56-FA48D5898F45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51158B-AD93-8643-9364-9E90D1BC70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48" y="360702"/>
            <a:ext cx="950400" cy="10792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p.mmr.cz/cs/Vyzvy/Seznam/Vyzva-c-91-Vybrane-useky-silnic-II-a-III-tridy-II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rozova@crr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37061"/>
            <a:ext cx="7772400" cy="14612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91. VÝZVA IROP</a:t>
            </a:r>
            <a:br>
              <a:rPr lang="cs-CZ" dirty="0" smtClean="0"/>
            </a:br>
            <a:r>
              <a:rPr lang="cs-CZ" dirty="0" smtClean="0"/>
              <a:t>VYBRANÉ ÚSEKY SILNIC</a:t>
            </a:r>
            <a:br>
              <a:rPr lang="cs-CZ" dirty="0" smtClean="0"/>
            </a:br>
            <a:r>
              <a:rPr lang="cs-CZ" dirty="0" smtClean="0"/>
              <a:t>II. A III. TŘÍDY - III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2867558" y="5417009"/>
            <a:ext cx="341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22. 11.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Pekárek, Mgr. Martin Janda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225A0-1E58-2E45-9BAD-89EA1FC1E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6" y="273131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Specifický cíl 1.1</a:t>
            </a:r>
            <a:r>
              <a:rPr lang="cs-CZ" dirty="0"/>
              <a:t>: Zvýšení regionální mobility prostřednictvím modernizace a rozvoje sítí regionální silniční infrastruktury </a:t>
            </a:r>
            <a:r>
              <a:rPr lang="cs-CZ" dirty="0" smtClean="0"/>
              <a:t>navazující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síť TEN-T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Alokace:	</a:t>
            </a:r>
            <a:r>
              <a:rPr lang="cs-CZ" sz="1600" dirty="0" smtClean="0">
                <a:solidFill>
                  <a:schemeClr val="tx1"/>
                </a:solidFill>
              </a:rPr>
              <a:t>	945 </a:t>
            </a:r>
            <a:r>
              <a:rPr lang="cs-CZ" sz="1600" dirty="0">
                <a:solidFill>
                  <a:schemeClr val="tx1"/>
                </a:solidFill>
              </a:rPr>
              <a:t>mil. EUR z EFRR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cca 30 </a:t>
            </a:r>
            <a:r>
              <a:rPr lang="cs-CZ" sz="1600" dirty="0">
                <a:solidFill>
                  <a:schemeClr val="tx1"/>
                </a:solidFill>
              </a:rPr>
              <a:t>mld. Kč včetně národního kofinancování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8</a:t>
            </a:r>
            <a:r>
              <a:rPr lang="cs-CZ" sz="1600" dirty="0" smtClean="0">
                <a:solidFill>
                  <a:schemeClr val="tx1"/>
                </a:solidFill>
              </a:rPr>
              <a:t>5 </a:t>
            </a:r>
            <a:r>
              <a:rPr lang="cs-CZ" sz="1600" dirty="0">
                <a:solidFill>
                  <a:schemeClr val="tx1"/>
                </a:solidFill>
              </a:rPr>
              <a:t>% individuální / 15 </a:t>
            </a:r>
            <a:r>
              <a:rPr lang="cs-CZ" sz="1600" dirty="0" smtClean="0">
                <a:solidFill>
                  <a:schemeClr val="tx1"/>
                </a:solidFill>
              </a:rPr>
              <a:t>% integrované projekty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Aktivita: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Rekonstrukce, modernizace a výstavba vybraných úseků </a:t>
            </a:r>
            <a:r>
              <a:rPr lang="cs-CZ" sz="1600" dirty="0" smtClean="0">
                <a:solidFill>
                  <a:schemeClr val="tx1"/>
                </a:solidFill>
              </a:rPr>
              <a:t>silnic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II</a:t>
            </a:r>
            <a:r>
              <a:rPr lang="cs-CZ" sz="1600" dirty="0">
                <a:solidFill>
                  <a:schemeClr val="tx1"/>
                </a:solidFill>
              </a:rPr>
              <a:t>. třídy a vybraných úseků silnic III. třídy, které plní funkce silnic </a:t>
            </a:r>
            <a:r>
              <a:rPr lang="cs-CZ" sz="1600" dirty="0" smtClean="0">
                <a:solidFill>
                  <a:schemeClr val="tx1"/>
                </a:solidFill>
              </a:rPr>
              <a:t>		vyšší třídy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Území: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Prioritní regionální silniční síť </a:t>
            </a:r>
            <a:r>
              <a:rPr lang="cs-CZ" sz="1600" dirty="0" smtClean="0">
                <a:solidFill>
                  <a:schemeClr val="tx1"/>
                </a:solidFill>
              </a:rPr>
              <a:t>na území </a:t>
            </a:r>
            <a:r>
              <a:rPr lang="cs-CZ" sz="1600" dirty="0">
                <a:solidFill>
                  <a:schemeClr val="tx1"/>
                </a:solidFill>
              </a:rPr>
              <a:t>celé </a:t>
            </a:r>
            <a:r>
              <a:rPr lang="cs-CZ" sz="1600" dirty="0" smtClean="0">
                <a:solidFill>
                  <a:schemeClr val="tx1"/>
                </a:solidFill>
              </a:rPr>
              <a:t>ČR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mimo </a:t>
            </a:r>
            <a:r>
              <a:rPr lang="cs-CZ" sz="1600" dirty="0">
                <a:solidFill>
                  <a:schemeClr val="tx1"/>
                </a:solidFill>
              </a:rPr>
              <a:t>území hl. m. </a:t>
            </a:r>
            <a:r>
              <a:rPr lang="cs-CZ" sz="1600" dirty="0" smtClean="0">
                <a:solidFill>
                  <a:schemeClr val="tx1"/>
                </a:solidFill>
              </a:rPr>
              <a:t>Prahy (cca 16 % krajské silniční sítě)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Kritéria hodnocení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  <a:r>
              <a:rPr lang="pt-BR" sz="1600" dirty="0">
                <a:solidFill>
                  <a:schemeClr val="tx1"/>
                </a:solidFill>
              </a:rPr>
              <a:t>	schválena na 1. </a:t>
            </a:r>
            <a:r>
              <a:rPr lang="pt-BR" sz="1600" dirty="0" smtClean="0">
                <a:solidFill>
                  <a:schemeClr val="tx1"/>
                </a:solidFill>
              </a:rPr>
              <a:t>zasedání </a:t>
            </a:r>
            <a:r>
              <a:rPr lang="pt-BR" sz="1600" dirty="0">
                <a:solidFill>
                  <a:schemeClr val="tx1"/>
                </a:solidFill>
              </a:rPr>
              <a:t>MV IROP v roce </a:t>
            </a:r>
            <a:r>
              <a:rPr lang="pt-BR" sz="1600" dirty="0" smtClean="0">
                <a:solidFill>
                  <a:schemeClr val="tx1"/>
                </a:solidFill>
              </a:rPr>
              <a:t>2015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a 11. zasedání MV IROP v červnu 2019</a:t>
            </a:r>
            <a:endParaRPr lang="pt-B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8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 ve specifickém cíli 1.1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69724"/>
              </p:ext>
            </p:extLst>
          </p:nvPr>
        </p:nvGraphicFramePr>
        <p:xfrm>
          <a:off x="444751" y="1784194"/>
          <a:ext cx="8280622" cy="2174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908">
                  <a:extLst>
                    <a:ext uri="{9D8B030D-6E8A-4147-A177-3AD203B41FA5}">
                      <a16:colId xmlns:a16="http://schemas.microsoft.com/office/drawing/2014/main" val="3188772728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Podpořené </a:t>
                      </a:r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(Kč z EFRR)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Pozitivní</a:t>
                      </a: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projekty</a:t>
                      </a:r>
                      <a:b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alokaci (Kč z EFRR)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Vybrané úseky silnic II. a III. třídy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za 5,876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za 5,876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Vybrané úseky silnic II. a III. třídy – IPRÚ</a:t>
                      </a:r>
                      <a:endParaRPr lang="cs-CZ" sz="16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za 0,239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za 0,239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Vybrané úseky silnic II. a III. třídy – ITI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za 1,369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za 2,588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Vybrané úseky silnic II. a III. třídy – II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za 14,934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za 16,177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49232" y="3953577"/>
            <a:ext cx="2476141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Stav k 1. 11. 2019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7" b="11879"/>
          <a:stretch/>
        </p:blipFill>
        <p:spPr>
          <a:xfrm>
            <a:off x="624969" y="4454709"/>
            <a:ext cx="3008056" cy="164136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24969" y="5580726"/>
            <a:ext cx="3215290" cy="1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CZ.06.1.42/0.0/0.0/15_002/0002005</a:t>
            </a:r>
          </a:p>
          <a:p>
            <a:pPr marL="0" indent="0">
              <a:buNone/>
            </a:pPr>
            <a:r>
              <a:rPr lang="cs-CZ" sz="800" b="1" dirty="0">
                <a:solidFill>
                  <a:schemeClr val="bg1"/>
                </a:solidFill>
              </a:rPr>
              <a:t>II/379 Velká Bíteš - křiž. s </a:t>
            </a:r>
            <a:r>
              <a:rPr lang="cs-CZ" sz="800" b="1" dirty="0" smtClean="0">
                <a:solidFill>
                  <a:schemeClr val="bg1"/>
                </a:solidFill>
              </a:rPr>
              <a:t>III/3792</a:t>
            </a:r>
          </a:p>
          <a:p>
            <a:pPr marL="0" indent="0">
              <a:buNone/>
            </a:pPr>
            <a:r>
              <a:rPr lang="cs-CZ" sz="800" b="1" dirty="0">
                <a:solidFill>
                  <a:schemeClr val="bg1"/>
                </a:solidFill>
              </a:rPr>
              <a:t>Kraj Vysočina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25" y="4430288"/>
            <a:ext cx="2961396" cy="166578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42522" y="4385625"/>
            <a:ext cx="2694677" cy="158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 smtClean="0"/>
              <a:t>CZ.06.1.42/0.0/0.0/16_030/0006890</a:t>
            </a:r>
          </a:p>
          <a:p>
            <a:pPr marL="0" indent="0" algn="r">
              <a:buNone/>
            </a:pPr>
            <a:r>
              <a:rPr lang="cs-CZ" sz="800" b="1" dirty="0"/>
              <a:t>Silnice II/647 Ostrava, ul. Plzeňská od vodárny po křižovatku se sil. I/11 </a:t>
            </a:r>
            <a:r>
              <a:rPr lang="cs-CZ" sz="800" b="1" dirty="0" smtClean="0"/>
              <a:t>vč. mostů</a:t>
            </a:r>
          </a:p>
          <a:p>
            <a:pPr marL="0" indent="0" algn="r">
              <a:buNone/>
            </a:pPr>
            <a:r>
              <a:rPr lang="cs-CZ" sz="800" b="1" dirty="0"/>
              <a:t>Moravskoslezský </a:t>
            </a:r>
            <a:r>
              <a:rPr lang="cs-CZ" sz="800" b="1" dirty="0" smtClean="0"/>
              <a:t>kraj </a:t>
            </a:r>
          </a:p>
          <a:p>
            <a:pPr marL="0" indent="0" algn="r">
              <a:buNone/>
            </a:pPr>
            <a:endParaRPr lang="cs-CZ" sz="800" dirty="0" smtClean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" r="16166"/>
          <a:stretch/>
        </p:blipFill>
        <p:spPr>
          <a:xfrm>
            <a:off x="6577279" y="4424684"/>
            <a:ext cx="1938071" cy="167138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518757" y="4385625"/>
            <a:ext cx="1852514" cy="14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CZ.06.1.42/0.0/0.0/15_002/0004526</a:t>
            </a:r>
          </a:p>
          <a:p>
            <a:pPr marL="0" indent="0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II/441 </a:t>
            </a:r>
            <a:r>
              <a:rPr lang="cs-CZ" sz="800" b="1" dirty="0" err="1">
                <a:solidFill>
                  <a:schemeClr val="bg1"/>
                </a:solidFill>
              </a:rPr>
              <a:t>križ</a:t>
            </a:r>
            <a:r>
              <a:rPr lang="cs-CZ" sz="800" b="1" dirty="0">
                <a:solidFill>
                  <a:schemeClr val="bg1"/>
                </a:solidFill>
              </a:rPr>
              <a:t>. R 35 -  hr. kraje </a:t>
            </a:r>
            <a:r>
              <a:rPr lang="cs-CZ" sz="800" b="1" dirty="0" smtClean="0">
                <a:solidFill>
                  <a:schemeClr val="bg1"/>
                </a:solidFill>
              </a:rPr>
              <a:t>Moravskoslezského</a:t>
            </a:r>
          </a:p>
          <a:p>
            <a:pPr marL="0" indent="0">
              <a:buNone/>
            </a:pPr>
            <a:r>
              <a:rPr lang="cs-CZ" sz="800" b="1" dirty="0">
                <a:solidFill>
                  <a:schemeClr val="bg1"/>
                </a:solidFill>
              </a:rPr>
              <a:t>Správa silnic Olomouckého kraje, příspěvková organizace</a:t>
            </a:r>
          </a:p>
          <a:p>
            <a:pPr marL="0" indent="0">
              <a:buNone/>
            </a:pPr>
            <a:endParaRPr lang="cs-CZ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6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854"/>
            <a:ext cx="7751501" cy="54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1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výzva IROP </a:t>
            </a:r>
            <a:r>
              <a:rPr lang="cs-CZ" dirty="0"/>
              <a:t>„Vybrané úseky </a:t>
            </a:r>
            <a:r>
              <a:rPr lang="cs-CZ" dirty="0" smtClean="0"/>
              <a:t>silnic</a:t>
            </a:r>
            <a:br>
              <a:rPr lang="cs-CZ" dirty="0" smtClean="0"/>
            </a:br>
            <a:r>
              <a:rPr lang="cs-CZ" dirty="0" smtClean="0"/>
              <a:t>II</a:t>
            </a:r>
            <a:r>
              <a:rPr lang="cs-CZ" dirty="0"/>
              <a:t>. a III. třídy – </a:t>
            </a:r>
            <a:r>
              <a:rPr lang="cs-CZ" dirty="0" smtClean="0"/>
              <a:t>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Alokace </a:t>
            </a:r>
            <a:r>
              <a:rPr lang="cs-CZ" sz="1600" dirty="0">
                <a:solidFill>
                  <a:schemeClr val="tx1"/>
                </a:solidFill>
              </a:rPr>
              <a:t>výzvy </a:t>
            </a:r>
            <a:r>
              <a:rPr lang="cs-CZ" sz="1600" dirty="0" smtClean="0">
                <a:solidFill>
                  <a:schemeClr val="tx1"/>
                </a:solidFill>
              </a:rPr>
              <a:t>16,467 </a:t>
            </a:r>
            <a:r>
              <a:rPr lang="cs-CZ" sz="1600" dirty="0">
                <a:solidFill>
                  <a:schemeClr val="tx1"/>
                </a:solidFill>
              </a:rPr>
              <a:t>mld. Kč z </a:t>
            </a:r>
            <a:r>
              <a:rPr lang="cs-CZ" sz="1600" dirty="0" smtClean="0">
                <a:solidFill>
                  <a:schemeClr val="tx1"/>
                </a:solidFill>
              </a:rPr>
              <a:t>EFRR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chváleno </a:t>
            </a:r>
            <a:r>
              <a:rPr lang="cs-CZ" sz="1600" dirty="0" smtClean="0">
                <a:solidFill>
                  <a:schemeClr val="tx1"/>
                </a:solidFill>
              </a:rPr>
              <a:t>k </a:t>
            </a:r>
            <a:r>
              <a:rPr lang="cs-CZ" sz="1600" dirty="0">
                <a:solidFill>
                  <a:schemeClr val="tx1"/>
                </a:solidFill>
              </a:rPr>
              <a:t>financování 208 </a:t>
            </a:r>
            <a:r>
              <a:rPr lang="cs-CZ" sz="1600" dirty="0" smtClean="0">
                <a:solidFill>
                  <a:schemeClr val="tx1"/>
                </a:solidFill>
              </a:rPr>
              <a:t>projektů za 16,177 mld. Kč z EFRR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 smtClean="0">
                <a:solidFill>
                  <a:schemeClr val="tx1"/>
                </a:solidFill>
              </a:rPr>
              <a:t>seznam náhradníků zařazeno 8 projektů za </a:t>
            </a:r>
            <a:r>
              <a:rPr lang="pl-PL" sz="1600" dirty="0" smtClean="0">
                <a:solidFill>
                  <a:schemeClr val="tx1"/>
                </a:solidFill>
              </a:rPr>
              <a:t>1,013 </a:t>
            </a:r>
            <a:r>
              <a:rPr lang="pl-PL" sz="1600" dirty="0">
                <a:solidFill>
                  <a:schemeClr val="tx1"/>
                </a:solidFill>
              </a:rPr>
              <a:t>mld. Kč z </a:t>
            </a:r>
            <a:r>
              <a:rPr lang="pl-PL" sz="1600" dirty="0" smtClean="0">
                <a:solidFill>
                  <a:schemeClr val="tx1"/>
                </a:solidFill>
              </a:rPr>
              <a:t>EFRR:</a:t>
            </a:r>
          </a:p>
          <a:p>
            <a:pPr lvl="2">
              <a:lnSpc>
                <a:spcPct val="12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1. náhradník přijal nabídku 290 mil. Kč z EFRR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1. 11. 2019 – udělení výjimky ŘO IROP ze strany MF </a:t>
            </a:r>
            <a:r>
              <a:rPr lang="cs-CZ" sz="1600" dirty="0">
                <a:solidFill>
                  <a:schemeClr val="tx1"/>
                </a:solidFill>
              </a:rPr>
              <a:t>umožňující </a:t>
            </a:r>
            <a:r>
              <a:rPr lang="cs-CZ" sz="1600" dirty="0" err="1">
                <a:solidFill>
                  <a:schemeClr val="tx1"/>
                </a:solidFill>
              </a:rPr>
              <a:t>přezávazkování</a:t>
            </a:r>
            <a:r>
              <a:rPr lang="cs-CZ" sz="1600" dirty="0">
                <a:solidFill>
                  <a:schemeClr val="tx1"/>
                </a:solidFill>
              </a:rPr>
              <a:t> IROP o 10 % alokace včetně vyhlášení nové výzvy na podporu </a:t>
            </a:r>
            <a:r>
              <a:rPr lang="cs-CZ" sz="1600" dirty="0" smtClean="0">
                <a:solidFill>
                  <a:schemeClr val="tx1"/>
                </a:solidFill>
              </a:rPr>
              <a:t>silnic na základě Usnesení </a:t>
            </a:r>
            <a:r>
              <a:rPr lang="cs-CZ" sz="1600" dirty="0">
                <a:solidFill>
                  <a:schemeClr val="tx1"/>
                </a:solidFill>
              </a:rPr>
              <a:t>vlády ČR č. 301 ze dne 29. dubna </a:t>
            </a:r>
            <a:r>
              <a:rPr lang="cs-CZ" sz="1600" dirty="0" smtClean="0">
                <a:solidFill>
                  <a:schemeClr val="tx1"/>
                </a:solidFill>
              </a:rPr>
              <a:t>2019: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konec oslovování náhradních projektů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zbývajících 52 projektů nehodnoceno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32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87" y="2747990"/>
            <a:ext cx="4725000" cy="315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1" y="548640"/>
            <a:ext cx="4727274" cy="315151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4355" y="3334403"/>
            <a:ext cx="3215290" cy="1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CZ.06.1.42/0.0/0.0/15_002/0000012</a:t>
            </a:r>
          </a:p>
          <a:p>
            <a:pPr marL="0" indent="0">
              <a:buNone/>
            </a:pPr>
            <a:r>
              <a:rPr lang="cs-CZ" sz="800" b="1" dirty="0">
                <a:solidFill>
                  <a:schemeClr val="bg1"/>
                </a:solidFill>
              </a:rPr>
              <a:t>Most </a:t>
            </a:r>
            <a:r>
              <a:rPr lang="cs-CZ" sz="800" b="1" dirty="0" err="1">
                <a:solidFill>
                  <a:schemeClr val="bg1"/>
                </a:solidFill>
              </a:rPr>
              <a:t>evid</a:t>
            </a:r>
            <a:r>
              <a:rPr lang="cs-CZ" sz="800" b="1" dirty="0">
                <a:solidFill>
                  <a:schemeClr val="bg1"/>
                </a:solidFill>
              </a:rPr>
              <a:t>. č. 137-014 Švehlův v Táboře</a:t>
            </a:r>
            <a:endParaRPr lang="cs-CZ" sz="8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72018" y="5557004"/>
            <a:ext cx="3215290" cy="1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CZ.06.1.42/0.0/0.0/15_002/0002113</a:t>
            </a:r>
            <a:br>
              <a:rPr lang="cs-CZ" sz="800" b="1" dirty="0" smtClean="0">
                <a:solidFill>
                  <a:schemeClr val="bg1"/>
                </a:solidFill>
              </a:rPr>
            </a:br>
            <a:r>
              <a:rPr lang="pl-PL" sz="800" b="1" dirty="0" smtClean="0">
                <a:solidFill>
                  <a:schemeClr val="bg1"/>
                </a:solidFill>
              </a:rPr>
              <a:t>II/150 </a:t>
            </a:r>
            <a:r>
              <a:rPr lang="pl-PL" sz="800" b="1" dirty="0">
                <a:solidFill>
                  <a:schemeClr val="bg1"/>
                </a:solidFill>
              </a:rPr>
              <a:t>Brzotice, rekonstrukce mostu ev.č. 150-012</a:t>
            </a:r>
            <a:endParaRPr lang="cs-CZ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9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 Janda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91. 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71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Vyhlášení:  </a:t>
            </a:r>
            <a:r>
              <a:rPr lang="cs-CZ" sz="1800" dirty="0" smtClean="0">
                <a:solidFill>
                  <a:schemeClr val="tx1"/>
                </a:solidFill>
              </a:rPr>
              <a:t>14. 11. 2019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Zpřístupnění v MS2014+:   22. 11. 2019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Příjem žádostí: </a:t>
            </a:r>
            <a:r>
              <a:rPr lang="cs-CZ" sz="1800" dirty="0" smtClean="0">
                <a:solidFill>
                  <a:schemeClr val="tx1"/>
                </a:solidFill>
              </a:rPr>
              <a:t>od </a:t>
            </a:r>
            <a:r>
              <a:rPr lang="cs-CZ" sz="1800" b="1" dirty="0" smtClean="0">
                <a:solidFill>
                  <a:schemeClr val="tx1"/>
                </a:solidFill>
              </a:rPr>
              <a:t>29. 11. 2019 </a:t>
            </a:r>
            <a:r>
              <a:rPr lang="cs-CZ" sz="1800" dirty="0">
                <a:solidFill>
                  <a:schemeClr val="tx1"/>
                </a:solidFill>
              </a:rPr>
              <a:t>do </a:t>
            </a:r>
            <a:r>
              <a:rPr lang="cs-CZ" sz="1800" b="1" dirty="0" smtClean="0">
                <a:solidFill>
                  <a:schemeClr val="tx1"/>
                </a:solidFill>
              </a:rPr>
              <a:t>20. 12. 2019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Typ podání žádostí:   ruční                                 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tx1"/>
                </a:solidFill>
              </a:rPr>
              <a:t>Kolová výzva </a:t>
            </a:r>
            <a:r>
              <a:rPr lang="cs-CZ" sz="1800" b="1" dirty="0" smtClean="0">
                <a:solidFill>
                  <a:schemeClr val="tx1"/>
                </a:solidFill>
              </a:rPr>
              <a:t>s věcným hodnocením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vyhodnocení po ukončení příjmu žádostí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Alokace</a:t>
            </a:r>
            <a:r>
              <a:rPr lang="cs-CZ" sz="1800" dirty="0">
                <a:solidFill>
                  <a:schemeClr val="tx1"/>
                </a:solidFill>
              </a:rPr>
              <a:t>:  </a:t>
            </a:r>
            <a:r>
              <a:rPr lang="cs-CZ" sz="1800" b="1" dirty="0" smtClean="0">
                <a:solidFill>
                  <a:schemeClr val="tx1"/>
                </a:solidFill>
              </a:rPr>
              <a:t>2 mld. </a:t>
            </a:r>
            <a:r>
              <a:rPr lang="cs-CZ" sz="1800" b="1" dirty="0">
                <a:solidFill>
                  <a:schemeClr val="tx1"/>
                </a:solidFill>
              </a:rPr>
              <a:t>Kč (</a:t>
            </a:r>
            <a:r>
              <a:rPr lang="cs-CZ" sz="1800" b="1" dirty="0" smtClean="0">
                <a:solidFill>
                  <a:schemeClr val="tx1"/>
                </a:solidFill>
              </a:rPr>
              <a:t>EFRR) </a:t>
            </a:r>
            <a:r>
              <a:rPr lang="cs-CZ" sz="1800" b="1" dirty="0">
                <a:solidFill>
                  <a:schemeClr val="tx1"/>
                </a:solidFill>
              </a:rPr>
              <a:t>+ </a:t>
            </a:r>
            <a:r>
              <a:rPr lang="cs-CZ" sz="1800" b="1" dirty="0" smtClean="0">
                <a:solidFill>
                  <a:schemeClr val="tx1"/>
                </a:solidFill>
              </a:rPr>
              <a:t>0 Kč (SR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Celkové způsobilé výdaje:  </a:t>
            </a:r>
            <a:r>
              <a:rPr lang="cs-CZ" sz="1800" dirty="0" smtClean="0">
                <a:solidFill>
                  <a:schemeClr val="tx1"/>
                </a:solidFill>
              </a:rPr>
              <a:t>min</a:t>
            </a:r>
            <a:r>
              <a:rPr lang="cs-CZ" sz="1800" dirty="0">
                <a:solidFill>
                  <a:schemeClr val="tx1"/>
                </a:solidFill>
              </a:rPr>
              <a:t>. 5 mil. Kč 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b="1" dirty="0">
                <a:solidFill>
                  <a:schemeClr val="tx1"/>
                </a:solidFill>
              </a:rPr>
              <a:t>max. </a:t>
            </a:r>
            <a:r>
              <a:rPr lang="cs-CZ" sz="1800" b="1" dirty="0" smtClean="0">
                <a:solidFill>
                  <a:schemeClr val="tx1"/>
                </a:solidFill>
              </a:rPr>
              <a:t>100 </a:t>
            </a:r>
            <a:r>
              <a:rPr lang="cs-CZ" sz="1800" b="1" dirty="0">
                <a:solidFill>
                  <a:schemeClr val="tx1"/>
                </a:solidFill>
              </a:rPr>
              <a:t>mil. </a:t>
            </a:r>
            <a:r>
              <a:rPr lang="cs-CZ" sz="1800" b="1" dirty="0" smtClean="0">
                <a:solidFill>
                  <a:schemeClr val="tx1"/>
                </a:solidFill>
              </a:rPr>
              <a:t>Kč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Nezakládá veřejnou podporu ve smyslu čl. 107 odst. 1 SFEU</a:t>
            </a: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Realizace </a:t>
            </a:r>
            <a:r>
              <a:rPr lang="cs-CZ" sz="1800" dirty="0">
                <a:solidFill>
                  <a:schemeClr val="tx1"/>
                </a:solidFill>
              </a:rPr>
              <a:t>projektů:  1. 1. 2014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b="1" dirty="0" smtClean="0">
                <a:solidFill>
                  <a:schemeClr val="tx1"/>
                </a:solidFill>
              </a:rPr>
              <a:t>30. 6. 2023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Ukončení realizace projektu: 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uzavření všech aktivit projektu,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doložení předávacích protokolů, fotodokumentace výstupů, kolaudační souhlas/rozhodnutí nebo rozhodnutí o povolení zkušebního provozu nebo rozhodnutí o povolení k předčasnému užívání stavby,</a:t>
            </a:r>
          </a:p>
          <a:p>
            <a:pPr lvl="1"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projektu nesmí být ukončena před podáním žádosti o podporu,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datum nesmí překročit termín ukončení realizace projektu uvedený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v Rozhodnutí.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1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Oprávnění </a:t>
            </a:r>
            <a:r>
              <a:rPr lang="cs-CZ" sz="1600" b="1" dirty="0" smtClean="0">
                <a:solidFill>
                  <a:srgbClr val="1D70B8"/>
                </a:solidFill>
              </a:rPr>
              <a:t>žadatelé a míra podpory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Kraje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Organizace </a:t>
            </a:r>
            <a:r>
              <a:rPr lang="cs-CZ" sz="1600" dirty="0">
                <a:solidFill>
                  <a:schemeClr val="tx1"/>
                </a:solidFill>
              </a:rPr>
              <a:t>zřizované kraji za účelem výkonu vlastnických </a:t>
            </a:r>
            <a:r>
              <a:rPr lang="cs-CZ" sz="1600" dirty="0" smtClean="0">
                <a:solidFill>
                  <a:schemeClr val="tx1"/>
                </a:solidFill>
              </a:rPr>
              <a:t>práv a povinností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k </a:t>
            </a:r>
            <a:r>
              <a:rPr lang="cs-CZ" sz="1600" dirty="0">
                <a:solidFill>
                  <a:schemeClr val="tx1"/>
                </a:solidFill>
              </a:rPr>
              <a:t>silnicím II. a III. třídy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Míra podpory</a:t>
            </a:r>
          </a:p>
          <a:p>
            <a:pPr marL="0" indent="0">
              <a:buNone/>
            </a:pPr>
            <a:endParaRPr lang="cs-CZ" sz="16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Území realizace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Prioritní regionální silniční síť na území celé ČR mimo </a:t>
            </a:r>
            <a:r>
              <a:rPr lang="cs-CZ" sz="1600" dirty="0" smtClean="0">
                <a:solidFill>
                  <a:schemeClr val="tx1"/>
                </a:solidFill>
              </a:rPr>
              <a:t>území hl</a:t>
            </a:r>
            <a:r>
              <a:rPr lang="cs-CZ" sz="1600" dirty="0">
                <a:solidFill>
                  <a:schemeClr val="tx1"/>
                </a:solidFill>
              </a:rPr>
              <a:t>. m. Prahy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32062"/>
              </p:ext>
            </p:extLst>
          </p:nvPr>
        </p:nvGraphicFramePr>
        <p:xfrm>
          <a:off x="973954" y="3590674"/>
          <a:ext cx="5908110" cy="176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90">
                  <a:extLst>
                    <a:ext uri="{9D8B030D-6E8A-4147-A177-3AD203B41FA5}">
                      <a16:colId xmlns:a16="http://schemas.microsoft.com/office/drawing/2014/main" val="3188772728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801914681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Míra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kofinancování projektu (CZV) z vlastních zdrojů žadatele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Míra podpory z EFRR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Míra podpory ze SR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Věcné hodnocení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effectLst/>
                        </a:rPr>
                        <a:t>20 %</a:t>
                      </a:r>
                      <a:endParaRPr lang="cs-CZ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80 %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0 %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5 bodů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kern="1200" baseline="0" dirty="0" smtClean="0">
                          <a:effectLst/>
                        </a:rPr>
                        <a:t>30 %</a:t>
                      </a:r>
                      <a:endParaRPr lang="cs-CZ" sz="16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70 %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0 %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10 bodů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baseline="0" dirty="0" smtClean="0">
                          <a:effectLst/>
                        </a:rPr>
                        <a:t>40 %</a:t>
                      </a:r>
                      <a:endParaRPr lang="cs-CZ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60 %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0 %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</a:rPr>
                        <a:t>30 bodů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46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Rekonstrukce</a:t>
            </a:r>
            <a:r>
              <a:rPr lang="cs-CZ" sz="1600" b="1" dirty="0">
                <a:solidFill>
                  <a:schemeClr val="tx1"/>
                </a:solidFill>
              </a:rPr>
              <a:t>, modernizace a výstavba vybraných úseků silnic</a:t>
            </a:r>
            <a:br>
              <a:rPr lang="cs-CZ" sz="1600" b="1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II. třídy a vybraných úseků silnic III. třídy, které plní funkce silnic vyšší třídy</a:t>
            </a:r>
            <a:r>
              <a:rPr lang="cs-CZ" sz="1600" dirty="0">
                <a:solidFill>
                  <a:schemeClr val="tx1"/>
                </a:solidFill>
              </a:rPr>
              <a:t>, včetně budování obchvatů sídel, technického zhodnocení a výstavby mostů, zklidnění průtahů a výstavby okružních křižovatek, s cílem zvýšit konektivitu k síti TEN-T či sekundárnímu nebo terciárnímu </a:t>
            </a:r>
            <a:r>
              <a:rPr lang="cs-CZ" sz="1600" dirty="0" smtClean="0">
                <a:solidFill>
                  <a:schemeClr val="tx1"/>
                </a:solidFill>
              </a:rPr>
              <a:t>uzlu.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Na hlavní aktivitu projektu musí být </a:t>
            </a:r>
            <a:r>
              <a:rPr lang="cs-CZ" sz="1600" dirty="0" smtClean="0">
                <a:solidFill>
                  <a:schemeClr val="tx1"/>
                </a:solidFill>
              </a:rPr>
              <a:t>zaměřeno </a:t>
            </a:r>
            <a:r>
              <a:rPr lang="cs-CZ" sz="1600" b="1" dirty="0" smtClean="0">
                <a:solidFill>
                  <a:schemeClr val="tx1"/>
                </a:solidFill>
              </a:rPr>
              <a:t>minimálně </a:t>
            </a:r>
            <a:r>
              <a:rPr lang="cs-CZ" sz="1600" b="1" dirty="0">
                <a:solidFill>
                  <a:schemeClr val="tx1"/>
                </a:solidFill>
              </a:rPr>
              <a:t>85 % způsobilých výdajů </a:t>
            </a:r>
            <a:r>
              <a:rPr lang="cs-CZ" sz="1600" dirty="0" smtClean="0">
                <a:solidFill>
                  <a:schemeClr val="tx1"/>
                </a:solidFill>
              </a:rPr>
              <a:t>projektu. Jedná </a:t>
            </a:r>
            <a:r>
              <a:rPr lang="cs-CZ" sz="1600" dirty="0">
                <a:solidFill>
                  <a:schemeClr val="tx1"/>
                </a:solidFill>
              </a:rPr>
              <a:t>se o specifické kritérium přijatelnosti </a:t>
            </a:r>
            <a:r>
              <a:rPr lang="cs-CZ" sz="1600" dirty="0" smtClean="0">
                <a:solidFill>
                  <a:schemeClr val="tx1"/>
                </a:solidFill>
              </a:rPr>
              <a:t>projektu.</a:t>
            </a: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07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9:30 – 10:00	Prezence účastníků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10:00 – 10:15	Zahájení</a:t>
            </a:r>
            <a:r>
              <a:rPr lang="cs-CZ" sz="1600" dirty="0">
                <a:solidFill>
                  <a:schemeClr val="tx1"/>
                </a:solidFill>
              </a:rPr>
              <a:t>, představení Integrovaného regionálního </a:t>
            </a:r>
            <a:r>
              <a:rPr lang="cs-CZ" sz="1600" dirty="0" smtClean="0">
                <a:solidFill>
                  <a:schemeClr val="tx1"/>
                </a:solidFill>
              </a:rPr>
              <a:t>operačního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programu</a:t>
            </a:r>
            <a:r>
              <a:rPr lang="cs-CZ" sz="1600" dirty="0">
                <a:solidFill>
                  <a:schemeClr val="tx1"/>
                </a:solidFill>
              </a:rPr>
              <a:t>, Řídicího orgánu IROP a Centra pro regionální rozvoj </a:t>
            </a:r>
            <a:r>
              <a:rPr lang="cs-CZ" sz="1600" dirty="0" smtClean="0">
                <a:solidFill>
                  <a:schemeClr val="tx1"/>
                </a:solidFill>
              </a:rPr>
              <a:t>		České republiky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10:15 – 11:30	91. </a:t>
            </a:r>
            <a:r>
              <a:rPr lang="cs-CZ" sz="1600" dirty="0">
                <a:solidFill>
                  <a:schemeClr val="tx1"/>
                </a:solidFill>
              </a:rPr>
              <a:t>výzva IROP „Vybrané úseky silnic II. a III. třídy </a:t>
            </a:r>
            <a:r>
              <a:rPr lang="cs-CZ" sz="1600" dirty="0" smtClean="0">
                <a:solidFill>
                  <a:schemeClr val="tx1"/>
                </a:solidFill>
              </a:rPr>
              <a:t>– III“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			parametry </a:t>
            </a:r>
            <a:r>
              <a:rPr lang="cs-CZ" sz="1600" dirty="0">
                <a:solidFill>
                  <a:schemeClr val="tx1"/>
                </a:solidFill>
              </a:rPr>
              <a:t>výzvy, podporované 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výdaje,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povinné </a:t>
            </a:r>
            <a:r>
              <a:rPr lang="cs-CZ" sz="1600" dirty="0">
                <a:solidFill>
                  <a:schemeClr val="tx1"/>
                </a:solidFill>
              </a:rPr>
              <a:t>přílohy žádosti o podporu</a:t>
            </a:r>
            <a:r>
              <a:rPr lang="cs-CZ" sz="1600" dirty="0" smtClean="0">
                <a:solidFill>
                  <a:schemeClr val="tx1"/>
                </a:solidFill>
              </a:rPr>
              <a:t>, dotazy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11:30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11:50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Přestávka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11:50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13:00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pl-PL" sz="1600" dirty="0">
                <a:solidFill>
                  <a:schemeClr val="tx1"/>
                </a:solidFill>
              </a:rPr>
              <a:t>Systém hodnocení projektů a další administrace projektu, dotazy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13:00		Závěr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Pojem rekonstrukce/modernizace pozemní komunikace zahrnuje stavební a montážní práce, úpravy a dodávky, kterými se v celém řešeném úseku provádí </a:t>
            </a:r>
            <a:r>
              <a:rPr lang="cs-CZ" sz="1600" b="1" dirty="0">
                <a:solidFill>
                  <a:schemeClr val="tx1"/>
                </a:solidFill>
              </a:rPr>
              <a:t>zvýšení únosnosti stávající vozovky </a:t>
            </a:r>
            <a:r>
              <a:rPr lang="cs-CZ" sz="1600" dirty="0">
                <a:solidFill>
                  <a:schemeClr val="tx1"/>
                </a:solidFill>
              </a:rPr>
              <a:t>směrově nerozdělené pozemní komunikace nebo jízdního pásu směrově rozdělené </a:t>
            </a:r>
            <a:r>
              <a:rPr lang="cs-CZ" sz="1600" dirty="0" err="1">
                <a:solidFill>
                  <a:schemeClr val="tx1"/>
                </a:solidFill>
              </a:rPr>
              <a:t>čtyřpruhové</a:t>
            </a:r>
            <a:r>
              <a:rPr lang="cs-CZ" sz="1600" dirty="0">
                <a:solidFill>
                  <a:schemeClr val="tx1"/>
                </a:solidFill>
              </a:rPr>
              <a:t> pozemní komunikace </a:t>
            </a:r>
            <a:r>
              <a:rPr lang="cs-CZ" sz="1600" b="1" dirty="0">
                <a:solidFill>
                  <a:schemeClr val="tx1"/>
                </a:solidFill>
              </a:rPr>
              <a:t>v celé šířce</a:t>
            </a:r>
            <a:r>
              <a:rPr lang="cs-CZ" sz="1600" dirty="0">
                <a:solidFill>
                  <a:schemeClr val="tx1"/>
                </a:solidFill>
              </a:rPr>
              <a:t> a zároveň:</a:t>
            </a:r>
            <a:endParaRPr lang="cs-CZ" sz="1600" b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cs-CZ" sz="1600" b="1" dirty="0">
                <a:solidFill>
                  <a:schemeClr val="tx1"/>
                </a:solidFill>
              </a:rPr>
              <a:t>účelné úpravy směrového či výškového vedení nebo šířkového uspořádání</a:t>
            </a:r>
            <a:r>
              <a:rPr lang="cs-CZ" sz="1600" dirty="0">
                <a:solidFill>
                  <a:schemeClr val="tx1"/>
                </a:solidFill>
              </a:rPr>
              <a:t> komunikace,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1600" b="1" dirty="0">
                <a:solidFill>
                  <a:schemeClr val="tx1"/>
                </a:solidFill>
              </a:rPr>
              <a:t>nebo úpravy celého krytu </a:t>
            </a:r>
            <a:r>
              <a:rPr lang="cs-CZ" sz="1600" dirty="0">
                <a:solidFill>
                  <a:schemeClr val="tx1"/>
                </a:solidFill>
              </a:rPr>
              <a:t>(obrusné a ložné vrstvy) </a:t>
            </a:r>
            <a:r>
              <a:rPr lang="cs-CZ" sz="1600" b="1" dirty="0">
                <a:solidFill>
                  <a:schemeClr val="tx1"/>
                </a:solidFill>
              </a:rPr>
              <a:t>a zároveň podkladních vrstev </a:t>
            </a:r>
            <a:r>
              <a:rPr lang="cs-CZ" sz="1600" dirty="0">
                <a:solidFill>
                  <a:schemeClr val="tx1"/>
                </a:solidFill>
              </a:rPr>
              <a:t>v celé šířce vozovky.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058408" y="5124503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056984" y="5181367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059832" y="5292047"/>
            <a:ext cx="1008000" cy="0"/>
          </a:xfrm>
          <a:prstGeom prst="line">
            <a:avLst/>
          </a:prstGeom>
          <a:ln w="825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6084168" y="4871303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339752" y="4871303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059832" y="4871303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699792" y="5303351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654719" y="5749047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151024" y="5735399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85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směrového vedení </a:t>
            </a:r>
            <a:r>
              <a:rPr lang="cs-CZ" sz="1600" dirty="0">
                <a:solidFill>
                  <a:schemeClr val="tx1"/>
                </a:solidFill>
              </a:rPr>
              <a:t>komunikace jsou úpravy/posunutí osy komunikace (optimalizace trasy řešené komunikace, zvětšení poloměru směrových oblouků průběžně v dotčeném úseku komunikace apod.).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výškového vedení </a:t>
            </a:r>
            <a:r>
              <a:rPr lang="cs-CZ" sz="1600" dirty="0">
                <a:solidFill>
                  <a:schemeClr val="tx1"/>
                </a:solidFill>
              </a:rPr>
              <a:t>komunikace jsou úpravy nivelety komunikace (optimalizace podélného profilu řešené komunikace, zvětšení poloměru výškových oblouků průběžně v dotčeném úseku komunikace apod.). Za účelné úpravy výškového vedení se považuje také </a:t>
            </a:r>
            <a:r>
              <a:rPr lang="cs-CZ" sz="1600" b="1" dirty="0">
                <a:solidFill>
                  <a:schemeClr val="tx1"/>
                </a:solidFill>
              </a:rPr>
              <a:t>zesílení krytu vozovky </a:t>
            </a:r>
            <a:r>
              <a:rPr lang="cs-CZ" sz="1600" b="1" dirty="0" smtClean="0">
                <a:solidFill>
                  <a:schemeClr val="tx1"/>
                </a:solidFill>
              </a:rPr>
              <a:t>odpovídající návrhu </a:t>
            </a:r>
            <a:r>
              <a:rPr lang="cs-CZ" sz="1600" b="1" dirty="0">
                <a:solidFill>
                  <a:schemeClr val="tx1"/>
                </a:solidFill>
              </a:rPr>
              <a:t>řešení rekonstrukce komunikace podle diagnostického posudku k předložené projektové dokumentaci </a:t>
            </a:r>
            <a:r>
              <a:rPr lang="cs-CZ" sz="1600" b="1" dirty="0" smtClean="0">
                <a:solidFill>
                  <a:schemeClr val="tx1"/>
                </a:solidFill>
              </a:rPr>
              <a:t>stavby </a:t>
            </a: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 celé šířce vozovky.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4058408" y="5129372"/>
            <a:ext cx="1008000" cy="0"/>
          </a:xfrm>
          <a:prstGeom prst="line">
            <a:avLst/>
          </a:prstGeom>
          <a:ln w="381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56984" y="5268124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059832" y="5187732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6084168" y="5026300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2339752" y="5026300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059832" y="5026300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99792" y="5458348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164672" y="5890396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6641071" y="5890396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043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šířkového uspořádání </a:t>
            </a:r>
            <a:r>
              <a:rPr lang="cs-CZ" sz="1600" dirty="0">
                <a:solidFill>
                  <a:schemeClr val="tx1"/>
                </a:solidFill>
              </a:rPr>
              <a:t>komunikace jsou úpravy šířky nebo počtu jízdních pruhů nebo krajnic komunikace (optimalizace </a:t>
            </a:r>
            <a:r>
              <a:rPr lang="cs-CZ" sz="1600" dirty="0" err="1">
                <a:solidFill>
                  <a:schemeClr val="tx1"/>
                </a:solidFill>
              </a:rPr>
              <a:t>kategorijní</a:t>
            </a:r>
            <a:r>
              <a:rPr lang="cs-CZ" sz="1600" dirty="0">
                <a:solidFill>
                  <a:schemeClr val="tx1"/>
                </a:solidFill>
              </a:rPr>
              <a:t> šířky řešené komunikace, rozšíření nevyhovujících jízdních pruhů nebo přidání jízdního pruhu průběžně v dotčeném úseku komunikace apod.).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Účelné úpravy směrového vedení, výškového vedení nebo šířkového uspořádání komunikace musí představovat komplexní řešení vedoucí ke zkapacitnění/zrychlení průjezdnosti a zvýšení bezpečnosti dané komunikace.</a:t>
            </a:r>
          </a:p>
          <a:p>
            <a:r>
              <a:rPr lang="cs-CZ" sz="1600" dirty="0">
                <a:solidFill>
                  <a:schemeClr val="tx1"/>
                </a:solidFill>
              </a:rPr>
              <a:t>Za rekonstrukci/modernizaci pozemní komunikace se rovněž považují stavební úpravy nevyhovujících mostních objektů či křižovatek včetně vozovky v celé její šířce.</a:t>
            </a:r>
          </a:p>
          <a:p>
            <a:r>
              <a:rPr lang="cs-CZ" sz="1600" dirty="0">
                <a:solidFill>
                  <a:schemeClr val="tx1"/>
                </a:solidFill>
              </a:rPr>
              <a:t>Souvrství vozovky rekonstruované/modernizované pozemní komunikace musí být navrženo na </a:t>
            </a:r>
            <a:r>
              <a:rPr lang="cs-CZ" sz="1600" dirty="0" smtClean="0">
                <a:solidFill>
                  <a:schemeClr val="tx1"/>
                </a:solidFill>
              </a:rPr>
              <a:t>období minimálně </a:t>
            </a:r>
            <a:r>
              <a:rPr lang="cs-CZ" sz="1600" dirty="0">
                <a:solidFill>
                  <a:schemeClr val="tx1"/>
                </a:solidFill>
              </a:rPr>
              <a:t>25 let.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065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Vedlejší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Stavby - realizace </a:t>
            </a:r>
            <a:r>
              <a:rPr lang="cs-CZ" sz="1600" dirty="0">
                <a:solidFill>
                  <a:schemeClr val="tx1"/>
                </a:solidFill>
              </a:rPr>
              <a:t>vyvolaných investic (úpravy </a:t>
            </a:r>
            <a:r>
              <a:rPr lang="cs-CZ" sz="1600" dirty="0" smtClean="0">
                <a:solidFill>
                  <a:schemeClr val="tx1"/>
                </a:solidFill>
              </a:rPr>
              <a:t>komunikací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inž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smtClean="0">
                <a:solidFill>
                  <a:schemeClr val="tx1"/>
                </a:solidFill>
              </a:rPr>
              <a:t>sítí, pomocná opatření),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Zpracování </a:t>
            </a:r>
            <a:r>
              <a:rPr lang="cs-CZ" sz="1600" dirty="0">
                <a:solidFill>
                  <a:schemeClr val="tx1"/>
                </a:solidFill>
              </a:rPr>
              <a:t>projektových dokumentací (vč. dokumentací v procesu EIA a nesouvisejících doplňujících </a:t>
            </a:r>
            <a:r>
              <a:rPr lang="cs-CZ" sz="1600" dirty="0" smtClean="0">
                <a:solidFill>
                  <a:schemeClr val="tx1"/>
                </a:solidFill>
              </a:rPr>
              <a:t>průzkumů),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Nákup nemovitostí </a:t>
            </a:r>
            <a:r>
              <a:rPr lang="cs-CZ" sz="1600" dirty="0">
                <a:solidFill>
                  <a:schemeClr val="tx1"/>
                </a:solidFill>
              </a:rPr>
              <a:t>podmiňujících výstavbu (pozemky do 10% CZV</a:t>
            </a:r>
            <a:r>
              <a:rPr lang="cs-CZ" sz="1600" dirty="0" smtClean="0">
                <a:solidFill>
                  <a:schemeClr val="tx1"/>
                </a:solidFill>
              </a:rPr>
              <a:t>, stavby k demolici),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</a:t>
            </a:r>
            <a:r>
              <a:rPr lang="cs-CZ" sz="1600" dirty="0" smtClean="0">
                <a:solidFill>
                  <a:schemeClr val="tx1"/>
                </a:solidFill>
              </a:rPr>
              <a:t>abezpečení </a:t>
            </a:r>
            <a:r>
              <a:rPr lang="cs-CZ" sz="1600" dirty="0">
                <a:solidFill>
                  <a:schemeClr val="tx1"/>
                </a:solidFill>
              </a:rPr>
              <a:t>výstavby (TDI, AD, BOZP, geodetické práce, </a:t>
            </a:r>
            <a:r>
              <a:rPr lang="cs-CZ" sz="1600" dirty="0" err="1">
                <a:solidFill>
                  <a:schemeClr val="tx1"/>
                </a:solidFill>
              </a:rPr>
              <a:t>inženýring</a:t>
            </a:r>
            <a:r>
              <a:rPr lang="cs-CZ" sz="1600" dirty="0">
                <a:solidFill>
                  <a:schemeClr val="tx1"/>
                </a:solidFill>
              </a:rPr>
              <a:t>),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Pořízení služeb bezprostředně souvisejících s realizací projektu </a:t>
            </a:r>
            <a:r>
              <a:rPr lang="cs-CZ" sz="1600" dirty="0">
                <a:solidFill>
                  <a:schemeClr val="tx1"/>
                </a:solidFill>
              </a:rPr>
              <a:t>(studie proveditelnosti, zadávací a výběrová řízení),</a:t>
            </a:r>
          </a:p>
          <a:p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ovinná </a:t>
            </a:r>
            <a:r>
              <a:rPr lang="cs-CZ" sz="1600" dirty="0">
                <a:solidFill>
                  <a:schemeClr val="tx1"/>
                </a:solidFill>
              </a:rPr>
              <a:t>publicita.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Na </a:t>
            </a:r>
            <a:r>
              <a:rPr lang="cs-CZ" sz="1600" dirty="0" smtClean="0">
                <a:solidFill>
                  <a:schemeClr val="tx1"/>
                </a:solidFill>
              </a:rPr>
              <a:t>vedlejší </a:t>
            </a:r>
            <a:r>
              <a:rPr lang="cs-CZ" sz="1600" dirty="0">
                <a:solidFill>
                  <a:schemeClr val="tx1"/>
                </a:solidFill>
              </a:rPr>
              <a:t>aktivity projektu </a:t>
            </a:r>
            <a:r>
              <a:rPr lang="cs-CZ" sz="1600" dirty="0" smtClean="0">
                <a:solidFill>
                  <a:schemeClr val="tx1"/>
                </a:solidFill>
              </a:rPr>
              <a:t>může </a:t>
            </a:r>
            <a:r>
              <a:rPr lang="cs-CZ" sz="1600" dirty="0">
                <a:solidFill>
                  <a:schemeClr val="tx1"/>
                </a:solidFill>
              </a:rPr>
              <a:t>být vynaloženo </a:t>
            </a:r>
            <a:r>
              <a:rPr lang="cs-CZ" sz="1600" b="1" dirty="0" smtClean="0">
                <a:solidFill>
                  <a:schemeClr val="tx1"/>
                </a:solidFill>
              </a:rPr>
              <a:t>maximálně 15 </a:t>
            </a:r>
            <a:r>
              <a:rPr lang="cs-CZ" sz="1600" b="1" dirty="0">
                <a:solidFill>
                  <a:schemeClr val="tx1"/>
                </a:solidFill>
              </a:rPr>
              <a:t>% způsobilých výdajů</a:t>
            </a:r>
            <a:r>
              <a:rPr lang="cs-CZ" sz="1600" dirty="0">
                <a:solidFill>
                  <a:schemeClr val="tx1"/>
                </a:solidFill>
              </a:rPr>
              <a:t> projektu.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663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realizaci vybraných součástí a příslušenství silnice podle zákona č. 13/1997 </a:t>
            </a:r>
            <a:r>
              <a:rPr lang="cs-CZ" sz="1600" b="1" dirty="0" err="1">
                <a:solidFill>
                  <a:schemeClr val="tx1"/>
                </a:solidFill>
              </a:rPr>
              <a:t>Sb</a:t>
            </a:r>
            <a:r>
              <a:rPr lang="cs-CZ" sz="1600" b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všechny konstrukční vrstvy vozovek a krajnic, přidružené a přídatné pruhy, včetně zastávkových pruhů linkové osobní dopravy,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mostní objekty, po nichž je komunikace vedena, včetně chodníků, revizních zařízení, ochranných štítů a sítí na nich, strojní vybavení sklopných mostů, ledolamy, propustky, lávky pro chodce nebo cyklisty,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tunely, galérie, opěrné, zárubní, obkladní a parapetní zdi, tarasy, násypy a svahy, dělicí pásy, příkopy a ostatní povrchová odvodňovací zařízení, silniční pomocné pozemky,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svislé dopravní značky a dopravní zařízení, zábradlí na mostech, zdech a mimo průjezdní úsek silnice, odrazníky, svodidla, pružidla, směrové sloupky, dopravní knoflíky, staničníky, mezníky, vodorovná dopravní značení, dopravní ostrůvky, odrazné a vodicí proužky a zpomalovací prahy,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únikové zóny, protihlukové stěny a protihlukové valy, umístěné na silničním pozemku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029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realizaci vybraných součástí a příslušenství silnice podle zákona č. 13/1997 </a:t>
            </a:r>
            <a:r>
              <a:rPr lang="cs-CZ" sz="1600" b="1" dirty="0" err="1">
                <a:solidFill>
                  <a:schemeClr val="tx1"/>
                </a:solidFill>
              </a:rPr>
              <a:t>Sb</a:t>
            </a:r>
            <a:r>
              <a:rPr lang="cs-CZ" sz="1600" b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dešťové </a:t>
            </a:r>
            <a:r>
              <a:rPr lang="cs-CZ" sz="1600" dirty="0">
                <a:solidFill>
                  <a:schemeClr val="tx1"/>
                </a:solidFill>
              </a:rPr>
              <a:t>vpusti s šachtou a přípojkou do kanalizačního řadu,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kanalizace, včetně úprav k odvádění vody, </a:t>
            </a:r>
            <a:r>
              <a:rPr lang="cs-CZ" sz="1600" dirty="0" err="1">
                <a:solidFill>
                  <a:schemeClr val="tx1"/>
                </a:solidFill>
              </a:rPr>
              <a:t>lapolů</a:t>
            </a:r>
            <a:r>
              <a:rPr lang="cs-CZ" sz="1600" dirty="0">
                <a:solidFill>
                  <a:schemeClr val="tx1"/>
                </a:solidFill>
              </a:rPr>
              <a:t> a sedimentačních nádrží, sloužící </a:t>
            </a:r>
            <a:r>
              <a:rPr lang="cs-CZ" sz="1600" dirty="0" smtClean="0">
                <a:solidFill>
                  <a:schemeClr val="tx1"/>
                </a:solidFill>
              </a:rPr>
              <a:t>výlučně k </a:t>
            </a:r>
            <a:r>
              <a:rPr lang="cs-CZ" sz="1600" dirty="0">
                <a:solidFill>
                  <a:schemeClr val="tx1"/>
                </a:solidFill>
              </a:rPr>
              <a:t>odvádění povrchových vod z komunikace,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podchody a zařízení pro zajištění a zabezpečení přechodů pro chodce mimo průjezdní úsek,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hlásiče náledí, hlásky a jiná zařízení pro provozní informace,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veřejné osvětlení mimo průjezdní úsek silnice pouze jako bezpečnostní opatření (k přesvětlení přechodů pro chodce, k zajištění bezpečnosti na mostních </a:t>
            </a:r>
            <a:r>
              <a:rPr lang="cs-CZ" sz="1600" dirty="0" smtClean="0">
                <a:solidFill>
                  <a:schemeClr val="tx1"/>
                </a:solidFill>
              </a:rPr>
              <a:t>objektech, </a:t>
            </a:r>
            <a:r>
              <a:rPr lang="cs-CZ" sz="1600" dirty="0">
                <a:solidFill>
                  <a:schemeClr val="tx1"/>
                </a:solidFill>
              </a:rPr>
              <a:t>v tunelech, na křižovatkách a jejich přilehlých úsecích</a:t>
            </a:r>
            <a:r>
              <a:rPr lang="cs-CZ" sz="1600" dirty="0" smtClean="0">
                <a:solidFill>
                  <a:schemeClr val="tx1"/>
                </a:solidFill>
              </a:rPr>
              <a:t>), světelná </a:t>
            </a:r>
            <a:r>
              <a:rPr lang="cs-CZ" sz="1600" dirty="0">
                <a:solidFill>
                  <a:schemeClr val="tx1"/>
                </a:solidFill>
              </a:rPr>
              <a:t>signalizační zařízení sloužící k řízení provozu mimo průjezdní úsek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silniční vegetace mimo průjezdní úsek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zařízení zabraňující vniknutí volně žijících </a:t>
            </a:r>
            <a:r>
              <a:rPr lang="cs-CZ" sz="1600" dirty="0" smtClean="0">
                <a:solidFill>
                  <a:schemeClr val="tx1"/>
                </a:solidFill>
              </a:rPr>
              <a:t>živočichů,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904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III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</a:t>
            </a:r>
            <a:r>
              <a:rPr lang="cs-CZ" sz="1600" b="1" dirty="0" smtClean="0">
                <a:solidFill>
                  <a:schemeClr val="tx1"/>
                </a:solidFill>
              </a:rPr>
              <a:t>realizaci: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podchodů a zařízení pro zajištění a zabezpečení přechodů pro chodce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průjezdním úseku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veřejného osvětlení v průjezdním úseku silnice pouze jako bezpečnostního opatření (k přesvětlení přechodů pro chodce, k zajištění bezpečnosti na mostních </a:t>
            </a:r>
            <a:r>
              <a:rPr lang="cs-CZ" sz="1600" dirty="0" smtClean="0">
                <a:solidFill>
                  <a:schemeClr val="tx1"/>
                </a:solidFill>
              </a:rPr>
              <a:t>objektech, </a:t>
            </a:r>
            <a:r>
              <a:rPr lang="cs-CZ" sz="1600" dirty="0">
                <a:solidFill>
                  <a:schemeClr val="tx1"/>
                </a:solidFill>
              </a:rPr>
              <a:t>v tunelech, na křižovatkách a jejich přilehlých úsecích),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souvislého veřejného osvětlení v průjezdním úseku </a:t>
            </a:r>
            <a:r>
              <a:rPr lang="cs-CZ" sz="1600" dirty="0" smtClean="0">
                <a:solidFill>
                  <a:schemeClr val="tx1"/>
                </a:solidFill>
              </a:rPr>
              <a:t>ve </a:t>
            </a:r>
            <a:r>
              <a:rPr lang="cs-CZ" sz="1600" dirty="0">
                <a:solidFill>
                  <a:schemeClr val="tx1"/>
                </a:solidFill>
              </a:rPr>
              <a:t>vlastnictví žadatele,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světelných signalizačních zařízení sloužících k řízení provozu v průjezdním úseku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silniční vegetace v průjezdním úseku silnice a vegetačních úprav stavbou dotčených nezpevněných pozemků,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únikových zón, protihlukových stěn a protihlukových valů umístěných mimo silniční pozemek,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části kanalizace, včetně úprav k odvádění vody, </a:t>
            </a:r>
            <a:r>
              <a:rPr lang="cs-CZ" sz="1600" dirty="0" err="1">
                <a:solidFill>
                  <a:schemeClr val="tx1"/>
                </a:solidFill>
              </a:rPr>
              <a:t>lapolů</a:t>
            </a:r>
            <a:r>
              <a:rPr lang="cs-CZ" sz="1600" dirty="0">
                <a:solidFill>
                  <a:schemeClr val="tx1"/>
                </a:solidFill>
              </a:rPr>
              <a:t> a sedimentačních nádrží, sloužící k odvádění povrchových vod z komunikace,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78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IV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pl-PL" sz="1600" b="1" dirty="0">
                <a:solidFill>
                  <a:schemeClr val="tx1"/>
                </a:solidFill>
              </a:rPr>
              <a:t>další výdaje spojené s realizací stavby silnice</a:t>
            </a:r>
            <a:r>
              <a:rPr lang="cs-CZ" sz="1600" b="1" dirty="0" smtClean="0">
                <a:solidFill>
                  <a:schemeClr val="tx1"/>
                </a:solidFill>
              </a:rPr>
              <a:t>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přípravu staveniště, včetně demolice objektů podmiňujících výstavbu, sanace skalních stěn, manipulace s kulturními vrstvami zeminy a přesunu pomníků,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rekultivaci ploch původně zastavěných stavbou dotčených pozemků,</a:t>
            </a:r>
          </a:p>
          <a:p>
            <a:r>
              <a:rPr lang="cs-CZ" sz="1600" dirty="0">
                <a:solidFill>
                  <a:schemeClr val="tx1"/>
                </a:solidFill>
              </a:rPr>
              <a:t>musí být součástí položkového rozpočtu stavby vztahujícího se k příslušné projektové dokumentaci; projektová dokumentace musí všechny položky zahrnovat v rámci stavebních objektů nebo provozních souborů stavby; příjemce bude se žádostí o platbu </a:t>
            </a:r>
            <a:r>
              <a:rPr lang="cs-CZ" sz="1600" dirty="0" smtClean="0">
                <a:solidFill>
                  <a:schemeClr val="tx1"/>
                </a:solidFill>
              </a:rPr>
              <a:t>předkládat </a:t>
            </a:r>
            <a:r>
              <a:rPr lang="cs-CZ" sz="1600" dirty="0">
                <a:solidFill>
                  <a:schemeClr val="tx1"/>
                </a:solidFill>
              </a:rPr>
              <a:t>přehled čerpání z jednotlivých položek </a:t>
            </a:r>
            <a:r>
              <a:rPr lang="cs-CZ" sz="1600" dirty="0" smtClean="0">
                <a:solidFill>
                  <a:schemeClr val="tx1"/>
                </a:solidFill>
              </a:rPr>
              <a:t>rozpočtu.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rekonstrukci, modernizaci nebo výstavbu silnice jako hlavní aktivitu projektu jsou </a:t>
            </a:r>
            <a:r>
              <a:rPr lang="cs-CZ" sz="1600" b="1" dirty="0">
                <a:solidFill>
                  <a:schemeClr val="tx1"/>
                </a:solidFill>
              </a:rPr>
              <a:t>způsobilé pouze</a:t>
            </a:r>
            <a:r>
              <a:rPr lang="cs-CZ" sz="1600" dirty="0">
                <a:solidFill>
                  <a:schemeClr val="tx1"/>
                </a:solidFill>
              </a:rPr>
              <a:t> v úsecích silnic II. a III. třídy </a:t>
            </a:r>
            <a:r>
              <a:rPr lang="cs-CZ" sz="1600" dirty="0" smtClean="0">
                <a:solidFill>
                  <a:schemeClr val="tx1"/>
                </a:solidFill>
              </a:rPr>
              <a:t>zařazených </a:t>
            </a:r>
            <a:r>
              <a:rPr lang="cs-CZ" sz="1600" b="1" dirty="0" smtClean="0">
                <a:solidFill>
                  <a:schemeClr val="tx1"/>
                </a:solidFill>
              </a:rPr>
              <a:t>v</a:t>
            </a:r>
            <a:r>
              <a:rPr lang="cs-CZ" sz="1600" b="1" dirty="0">
                <a:solidFill>
                  <a:schemeClr val="tx1"/>
                </a:solidFill>
              </a:rPr>
              <a:t> Prioritní regionální silniční síti</a:t>
            </a:r>
            <a:r>
              <a:rPr lang="cs-CZ" sz="1600" dirty="0">
                <a:solidFill>
                  <a:schemeClr val="tx1"/>
                </a:solidFill>
              </a:rPr>
              <a:t> podle těchto Pravidel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Způsobilé výdaje na hlavní aktivitu projektu – </a:t>
            </a:r>
            <a:r>
              <a:rPr lang="cs-CZ" sz="1600" b="1" dirty="0" smtClean="0">
                <a:solidFill>
                  <a:srgbClr val="1D70B8"/>
                </a:solidFill>
              </a:rPr>
              <a:t>DPH</a:t>
            </a:r>
            <a:endParaRPr lang="cs-CZ" sz="1800" b="1" dirty="0"/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014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Stavby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výdaje na realizaci odůvodněných stavbou vyvolaných investic: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stavbou vyvolané úpravy a přeložky stávajících pozemních komunikací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a připojení sousedních nemovitostí,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stavbou vyvolané úpravy a přeložky stávajících inženýrských sítí, </a:t>
            </a:r>
            <a:r>
              <a:rPr lang="cs-CZ" sz="1600" dirty="0" smtClean="0">
                <a:solidFill>
                  <a:schemeClr val="tx1"/>
                </a:solidFill>
              </a:rPr>
              <a:t>vodotečí, </a:t>
            </a:r>
            <a:r>
              <a:rPr lang="cs-CZ" sz="1600" dirty="0">
                <a:solidFill>
                  <a:schemeClr val="tx1"/>
                </a:solidFill>
              </a:rPr>
              <a:t>drážních </a:t>
            </a:r>
            <a:r>
              <a:rPr lang="cs-CZ" sz="1600" dirty="0" smtClean="0">
                <a:solidFill>
                  <a:schemeClr val="tx1"/>
                </a:solidFill>
              </a:rPr>
              <a:t>objektů </a:t>
            </a:r>
            <a:r>
              <a:rPr lang="cs-CZ" sz="1600" smtClean="0">
                <a:solidFill>
                  <a:schemeClr val="tx1"/>
                </a:solidFill>
              </a:rPr>
              <a:t>a oplocení,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pomocné dopravní stavby a </a:t>
            </a:r>
            <a:r>
              <a:rPr lang="cs-CZ" sz="1600" dirty="0" smtClean="0">
                <a:solidFill>
                  <a:schemeClr val="tx1"/>
                </a:solidFill>
              </a:rPr>
              <a:t>opatření (provizorní </a:t>
            </a:r>
            <a:r>
              <a:rPr lang="cs-CZ" sz="1600" dirty="0">
                <a:solidFill>
                  <a:schemeClr val="tx1"/>
                </a:solidFill>
              </a:rPr>
              <a:t>dopravní značení, výhybny, provizorní mosty, obslužné lávky, </a:t>
            </a:r>
            <a:r>
              <a:rPr lang="cs-CZ" sz="1600" dirty="0" smtClean="0">
                <a:solidFill>
                  <a:schemeClr val="tx1"/>
                </a:solidFill>
              </a:rPr>
              <a:t>obslužné komunikace mostních objektů, zesílení </a:t>
            </a:r>
            <a:r>
              <a:rPr lang="cs-CZ" sz="1600" dirty="0">
                <a:solidFill>
                  <a:schemeClr val="tx1"/>
                </a:solidFill>
              </a:rPr>
              <a:t>konstrukčních vrstev objízdné komunikace stejné nebo nižší kategorie a zvýšení únosnosti mostu z důvodu převedení vyšších intenzit </a:t>
            </a:r>
            <a:r>
              <a:rPr lang="cs-CZ" sz="1600" dirty="0" smtClean="0">
                <a:solidFill>
                  <a:schemeClr val="tx1"/>
                </a:solidFill>
              </a:rPr>
              <a:t>dopravy, </a:t>
            </a:r>
            <a:r>
              <a:rPr lang="cs-CZ" sz="1600" dirty="0">
                <a:solidFill>
                  <a:schemeClr val="tx1"/>
                </a:solidFill>
              </a:rPr>
              <a:t>než na jaké byla stávající konstrukce dimenzována, úpravy výškových a směrových parametrů objízdných </a:t>
            </a:r>
            <a:r>
              <a:rPr lang="cs-CZ" sz="1600" dirty="0" smtClean="0">
                <a:solidFill>
                  <a:schemeClr val="tx1"/>
                </a:solidFill>
              </a:rPr>
              <a:t>tras, úprava </a:t>
            </a:r>
            <a:r>
              <a:rPr lang="cs-CZ" sz="1600" dirty="0">
                <a:solidFill>
                  <a:schemeClr val="tx1"/>
                </a:solidFill>
              </a:rPr>
              <a:t>staveništní komunikace, výstavba provizorní objízdné </a:t>
            </a:r>
            <a:r>
              <a:rPr lang="cs-CZ" sz="1600" dirty="0" smtClean="0">
                <a:solidFill>
                  <a:schemeClr val="tx1"/>
                </a:solidFill>
              </a:rPr>
              <a:t>komunikace), </a:t>
            </a:r>
            <a:r>
              <a:rPr lang="cs-CZ" sz="1600" dirty="0">
                <a:solidFill>
                  <a:schemeClr val="tx1"/>
                </a:solidFill>
              </a:rPr>
              <a:t>jejichž návrh je v projektové dokumentaci řádně zdůvodněn, a protihluková </a:t>
            </a:r>
            <a:r>
              <a:rPr lang="cs-CZ" sz="1600" dirty="0" smtClean="0">
                <a:solidFill>
                  <a:schemeClr val="tx1"/>
                </a:solidFill>
              </a:rPr>
              <a:t>opatření (výměna </a:t>
            </a:r>
            <a:r>
              <a:rPr lang="cs-CZ" sz="1600" dirty="0">
                <a:solidFill>
                  <a:schemeClr val="tx1"/>
                </a:solidFill>
              </a:rPr>
              <a:t>oken objektů chráněných před nadlimitním hlukem podle zákona </a:t>
            </a:r>
            <a:r>
              <a:rPr lang="cs-CZ" sz="1600" dirty="0" smtClean="0">
                <a:solidFill>
                  <a:schemeClr val="tx1"/>
                </a:solidFill>
              </a:rPr>
              <a:t>č. 258/2000 Sb.), jejichž </a:t>
            </a:r>
            <a:r>
              <a:rPr lang="cs-CZ" sz="1600" dirty="0">
                <a:solidFill>
                  <a:schemeClr val="tx1"/>
                </a:solidFill>
              </a:rPr>
              <a:t>návrh je řádně zdůvodněn a podložen stanoviskem orgánu ochrany veřejného zdraví v projektové dokumentaci, opatření zabezpečující pohyb chodců na staveništi a provizorní přístup k nemovitostem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667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Projektová dokumentace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výdaje na </a:t>
            </a:r>
            <a:r>
              <a:rPr lang="cs-CZ" sz="1600" b="1" dirty="0" smtClean="0">
                <a:solidFill>
                  <a:schemeClr val="tx1"/>
                </a:solidFill>
              </a:rPr>
              <a:t>zpracování: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dokumentací v procesu EIA (oznámení, dokumentace),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dokumentace pro vydání územního rozhodnutí (DUR), dokumentace k oznámení o záměru v území (DOZU),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dokumentace skutečného provedení stavby (DSPS),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souvisejících průzkumů, geodetických zaměření, studií a posouzení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zpracování doplňujících průzkumů, studií a posouzení ke stavbě nesouvisejících s projektovými dokumentacemi do data kolaudace stavby.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060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Představení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31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Nákup nemovitostí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nákup pozemku </a:t>
            </a:r>
            <a:r>
              <a:rPr lang="cs-CZ" sz="1600" dirty="0" smtClean="0">
                <a:solidFill>
                  <a:schemeClr val="tx1"/>
                </a:solidFill>
              </a:rPr>
              <a:t>určeného k realizaci projektu za podmínek: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Pořizovací </a:t>
            </a:r>
            <a:r>
              <a:rPr lang="cs-CZ" sz="1600" u="sng" dirty="0">
                <a:solidFill>
                  <a:schemeClr val="tx1"/>
                </a:solidFill>
              </a:rPr>
              <a:t>cena pozemku včetně ceny případné stavby určené k demolici</a:t>
            </a:r>
            <a:r>
              <a:rPr lang="cs-CZ" sz="1600" dirty="0">
                <a:solidFill>
                  <a:schemeClr val="tx1"/>
                </a:solidFill>
              </a:rPr>
              <a:t>, která je jeho součástí, </a:t>
            </a:r>
            <a:r>
              <a:rPr lang="cs-CZ" sz="1600" dirty="0" smtClean="0">
                <a:solidFill>
                  <a:schemeClr val="tx1"/>
                </a:solidFill>
              </a:rPr>
              <a:t>maximálně </a:t>
            </a:r>
            <a:r>
              <a:rPr lang="cs-CZ" sz="1600" u="sng" dirty="0">
                <a:solidFill>
                  <a:schemeClr val="tx1"/>
                </a:solidFill>
              </a:rPr>
              <a:t>do výše 10 % </a:t>
            </a:r>
            <a:r>
              <a:rPr lang="cs-CZ" sz="1600" dirty="0">
                <a:solidFill>
                  <a:schemeClr val="tx1"/>
                </a:solidFill>
              </a:rPr>
              <a:t>celkových způsobilých výdajů na projekt.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Pozemek </a:t>
            </a:r>
            <a:r>
              <a:rPr lang="cs-CZ" sz="1600" dirty="0">
                <a:solidFill>
                  <a:schemeClr val="tx1"/>
                </a:solidFill>
              </a:rPr>
              <a:t>včetně případné stavby určené k demolici, která je jeho součástí, musí být oceněn znaleckým posudkem, který nesmí být starší než 6 měsíců před pořízením nemovitosti a který musí být vyhotoven podle zákona č. 151/1997 </a:t>
            </a:r>
            <a:r>
              <a:rPr lang="cs-CZ" sz="1600" dirty="0" smtClean="0">
                <a:solidFill>
                  <a:schemeClr val="tx1"/>
                </a:solidFill>
              </a:rPr>
              <a:t>Sb.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pořizovací cena, </a:t>
            </a:r>
            <a:r>
              <a:rPr lang="cs-CZ" sz="1600" dirty="0" smtClean="0">
                <a:solidFill>
                  <a:schemeClr val="tx1"/>
                </a:solidFill>
              </a:rPr>
              <a:t>max. do výše ceny dle posudku.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nákup stavby určené k demolici </a:t>
            </a:r>
            <a:r>
              <a:rPr lang="cs-CZ" sz="1600" dirty="0" smtClean="0">
                <a:solidFill>
                  <a:schemeClr val="tx1"/>
                </a:solidFill>
              </a:rPr>
              <a:t>z důvodu realizace projektu </a:t>
            </a:r>
            <a:r>
              <a:rPr lang="cs-CZ" sz="1600" dirty="0">
                <a:solidFill>
                  <a:schemeClr val="tx1"/>
                </a:solidFill>
              </a:rPr>
              <a:t>za podmínek: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u="sng" dirty="0" smtClean="0">
                <a:solidFill>
                  <a:schemeClr val="tx1"/>
                </a:solidFill>
              </a:rPr>
              <a:t>Stavba určená </a:t>
            </a:r>
            <a:r>
              <a:rPr lang="cs-CZ" sz="1600" u="sng" dirty="0">
                <a:solidFill>
                  <a:schemeClr val="tx1"/>
                </a:solidFill>
              </a:rPr>
              <a:t>k demolici bude </a:t>
            </a:r>
            <a:r>
              <a:rPr lang="cs-CZ" sz="1600" u="sng" dirty="0" smtClean="0">
                <a:solidFill>
                  <a:schemeClr val="tx1"/>
                </a:solidFill>
              </a:rPr>
              <a:t>oceněna (</a:t>
            </a:r>
            <a:r>
              <a:rPr lang="cs-CZ" sz="1600" u="sng" dirty="0">
                <a:solidFill>
                  <a:schemeClr val="tx1"/>
                </a:solidFill>
              </a:rPr>
              <a:t>odděleně od pozemku)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znaleckým </a:t>
            </a:r>
            <a:r>
              <a:rPr lang="cs-CZ" sz="1600" dirty="0" smtClean="0">
                <a:solidFill>
                  <a:schemeClr val="tx1"/>
                </a:solidFill>
              </a:rPr>
              <a:t>posudkem, </a:t>
            </a:r>
            <a:r>
              <a:rPr lang="cs-CZ" sz="1600" dirty="0">
                <a:solidFill>
                  <a:schemeClr val="tx1"/>
                </a:solidFill>
              </a:rPr>
              <a:t>který nesmí být starší než 6 měsíců před pořízením stavby a který musí být vyhotoven dle zákona č. 151/1997 </a:t>
            </a:r>
            <a:r>
              <a:rPr lang="cs-CZ" sz="1600" dirty="0" smtClean="0">
                <a:solidFill>
                  <a:schemeClr val="tx1"/>
                </a:solidFill>
              </a:rPr>
              <a:t>Sb.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Způsobilým výdajem je pořizovací cena, max. do výše ceny dle posudku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681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Nákup nemovitostí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</a:rPr>
              <a:t>ořízení nemovitosti </a:t>
            </a:r>
            <a:r>
              <a:rPr lang="cs-CZ" sz="1600" dirty="0">
                <a:solidFill>
                  <a:schemeClr val="tx1"/>
                </a:solidFill>
              </a:rPr>
              <a:t>určené k realizaci </a:t>
            </a:r>
            <a:r>
              <a:rPr lang="cs-CZ" sz="1600" dirty="0" smtClean="0">
                <a:solidFill>
                  <a:schemeClr val="tx1"/>
                </a:solidFill>
              </a:rPr>
              <a:t>projektu (</a:t>
            </a:r>
            <a:r>
              <a:rPr lang="cs-CZ" sz="1600" u="sng" dirty="0" smtClean="0">
                <a:solidFill>
                  <a:schemeClr val="tx1"/>
                </a:solidFill>
              </a:rPr>
              <a:t>pozemku</a:t>
            </a:r>
            <a:r>
              <a:rPr lang="cs-CZ" sz="1600" dirty="0" smtClean="0">
                <a:solidFill>
                  <a:schemeClr val="tx1"/>
                </a:solidFill>
              </a:rPr>
              <a:t> nebo </a:t>
            </a:r>
            <a:r>
              <a:rPr lang="cs-CZ" sz="1600" u="sng" dirty="0" smtClean="0">
                <a:solidFill>
                  <a:schemeClr val="tx1"/>
                </a:solidFill>
              </a:rPr>
              <a:t>stavby určené k demolici</a:t>
            </a:r>
            <a:r>
              <a:rPr lang="cs-CZ" sz="1600" dirty="0" smtClean="0">
                <a:solidFill>
                  <a:schemeClr val="tx1"/>
                </a:solidFill>
              </a:rPr>
              <a:t>) </a:t>
            </a:r>
            <a:r>
              <a:rPr lang="cs-CZ" sz="1600" b="1" dirty="0" smtClean="0">
                <a:solidFill>
                  <a:schemeClr val="tx1"/>
                </a:solidFill>
              </a:rPr>
              <a:t>prostřednictvím vyvlastnění </a:t>
            </a:r>
            <a:r>
              <a:rPr lang="cs-CZ" sz="1600" dirty="0" smtClean="0">
                <a:solidFill>
                  <a:schemeClr val="tx1"/>
                </a:solidFill>
              </a:rPr>
              <a:t>za podmínek: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Vyvlastnění </a:t>
            </a:r>
            <a:r>
              <a:rPr lang="cs-CZ" sz="1600" dirty="0">
                <a:solidFill>
                  <a:schemeClr val="tx1"/>
                </a:solidFill>
              </a:rPr>
              <a:t>je realizováno na základě pravomocného rozhodnutí o vyvlastnění podle zvláštního zákona.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nejvýše náhrada stanovená v </a:t>
            </a:r>
            <a:r>
              <a:rPr lang="cs-CZ" sz="1600" dirty="0" smtClean="0">
                <a:solidFill>
                  <a:schemeClr val="tx1"/>
                </a:solidFill>
              </a:rPr>
              <a:t>rozhodnutí o </a:t>
            </a:r>
            <a:r>
              <a:rPr lang="cs-CZ" sz="1600" dirty="0">
                <a:solidFill>
                  <a:schemeClr val="tx1"/>
                </a:solidFill>
              </a:rPr>
              <a:t>vyvlastnění.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rovněž náklad stanovený podle zvláštního zákona (náklady na stěhování apod.).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Celkové </a:t>
            </a:r>
            <a:r>
              <a:rPr lang="cs-CZ" sz="1600" dirty="0">
                <a:solidFill>
                  <a:schemeClr val="tx1"/>
                </a:solidFill>
              </a:rPr>
              <a:t>výdaje na pořízení </a:t>
            </a:r>
            <a:r>
              <a:rPr lang="cs-CZ" sz="1600" u="sng" dirty="0">
                <a:solidFill>
                  <a:schemeClr val="tx1"/>
                </a:solidFill>
              </a:rPr>
              <a:t>pozemků</a:t>
            </a:r>
            <a:r>
              <a:rPr lang="cs-CZ" sz="1600" dirty="0">
                <a:solidFill>
                  <a:schemeClr val="tx1"/>
                </a:solidFill>
              </a:rPr>
              <a:t> prostřednictvím vyvlastnění nesmí přesáhnout </a:t>
            </a:r>
            <a:r>
              <a:rPr lang="cs-CZ" sz="1600" u="sng" dirty="0">
                <a:solidFill>
                  <a:schemeClr val="tx1"/>
                </a:solidFill>
              </a:rPr>
              <a:t>10 %</a:t>
            </a:r>
            <a:r>
              <a:rPr lang="cs-CZ" sz="1600" dirty="0">
                <a:solidFill>
                  <a:schemeClr val="tx1"/>
                </a:solidFill>
              </a:rPr>
              <a:t> celkových způsobilých výdajů na </a:t>
            </a:r>
            <a:r>
              <a:rPr lang="cs-CZ" sz="1600" dirty="0" smtClean="0">
                <a:solidFill>
                  <a:schemeClr val="tx1"/>
                </a:solidFill>
              </a:rPr>
              <a:t>projekt.</a:t>
            </a: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související výdaje: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geodetické zaměření pozemku a vyhotovení geometrického plánu,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úhradu odvodů za odnětí půdy ze zemědělského a lesního půdního </a:t>
            </a:r>
            <a:r>
              <a:rPr lang="cs-CZ" sz="1600" dirty="0" smtClean="0">
                <a:solidFill>
                  <a:schemeClr val="tx1"/>
                </a:solidFill>
              </a:rPr>
              <a:t>fondu.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794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Zabezpečení výstavby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výdaje na zabezpečení výstavby: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technický dozor investora (TDI), autorský dozor (AD),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zajištění bezpečnosti a ochrany zdraví při práci (BOZP),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geodetické práce, zkoušky materiálů a konstrukcí na staveništi,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výdaje spojené s inženýrskou činností: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</a:t>
            </a:r>
            <a:r>
              <a:rPr lang="cs-CZ" sz="1600" dirty="0" err="1">
                <a:solidFill>
                  <a:schemeClr val="tx1"/>
                </a:solidFill>
              </a:rPr>
              <a:t>inženýring</a:t>
            </a:r>
            <a:r>
              <a:rPr lang="cs-CZ" sz="1600" dirty="0">
                <a:solidFill>
                  <a:schemeClr val="tx1"/>
                </a:solidFill>
              </a:rPr>
              <a:t> projektu, zahrnující projednání projektových dokumentací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a zajištění souvisejících podkladů pro příslušná správní řízení, vč. </a:t>
            </a:r>
            <a:r>
              <a:rPr lang="cs-CZ" sz="1600" dirty="0" smtClean="0">
                <a:solidFill>
                  <a:schemeClr val="tx1"/>
                </a:solidFill>
              </a:rPr>
              <a:t>podkladů </a:t>
            </a:r>
            <a:r>
              <a:rPr lang="cs-CZ" sz="1600" dirty="0">
                <a:solidFill>
                  <a:schemeClr val="tx1"/>
                </a:solidFill>
              </a:rPr>
              <a:t>pro povolení předčasného užívání, zkušebního provozu nebo kolaudaci stavby,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činnost supervizora (správce stavby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</a:t>
            </a:r>
            <a:r>
              <a:rPr lang="cs-CZ" sz="1600" b="1" dirty="0">
                <a:solidFill>
                  <a:srgbClr val="1D70B8"/>
                </a:solidFill>
              </a:rPr>
              <a:t>výdaje na vedlejší aktivity projektu – </a:t>
            </a:r>
            <a:r>
              <a:rPr lang="cs-CZ" sz="1600" b="1" dirty="0" smtClean="0">
                <a:solidFill>
                  <a:srgbClr val="1D70B8"/>
                </a:solidFill>
              </a:rPr>
              <a:t>Pořízení služeb souvisejících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výdaje na zpracování </a:t>
            </a:r>
            <a:r>
              <a:rPr lang="cs-CZ" sz="1600" b="1" dirty="0">
                <a:solidFill>
                  <a:schemeClr val="tx1"/>
                </a:solidFill>
              </a:rPr>
              <a:t>studie proveditelnosti </a:t>
            </a:r>
            <a:r>
              <a:rPr lang="cs-CZ" sz="1600" dirty="0" smtClean="0">
                <a:solidFill>
                  <a:schemeClr val="tx1"/>
                </a:solidFill>
              </a:rPr>
              <a:t>dle </a:t>
            </a:r>
            <a:r>
              <a:rPr lang="cs-CZ" sz="1600" dirty="0">
                <a:solidFill>
                  <a:schemeClr val="tx1"/>
                </a:solidFill>
              </a:rPr>
              <a:t>přílohy č. 4 </a:t>
            </a:r>
            <a:r>
              <a:rPr lang="cs-CZ" sz="1600" dirty="0" smtClean="0">
                <a:solidFill>
                  <a:schemeClr val="tx1"/>
                </a:solidFill>
              </a:rPr>
              <a:t>SP, výdaje </a:t>
            </a:r>
            <a:r>
              <a:rPr lang="cs-CZ" sz="1600" dirty="0">
                <a:solidFill>
                  <a:schemeClr val="tx1"/>
                </a:solidFill>
              </a:rPr>
              <a:t>na zpracování zadávacích podmínek 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organizaci </a:t>
            </a:r>
            <a:r>
              <a:rPr lang="cs-CZ" sz="1600" b="1" dirty="0">
                <a:solidFill>
                  <a:schemeClr val="tx1"/>
                </a:solidFill>
              </a:rPr>
              <a:t>výběrových a zadávacích </a:t>
            </a:r>
            <a:r>
              <a:rPr lang="cs-CZ" sz="1600" b="1" dirty="0" smtClean="0">
                <a:solidFill>
                  <a:schemeClr val="tx1"/>
                </a:solidFill>
              </a:rPr>
              <a:t>řízení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Povinná publicita					DPH</a:t>
            </a:r>
            <a:endParaRPr lang="cs-CZ" sz="16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74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00197" cy="435133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Nezpůsobilé výdaje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např. výdaje na realizaci chodníků, nástupišť, stezek pro chodce a cyklisty,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s výjimkou nutných úprav či přeložek,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běžnou údržbu, souvislou údržbu a opravu komunikací,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opravy objízdných tras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r>
              <a:rPr lang="cs-CZ" sz="1600" dirty="0">
                <a:solidFill>
                  <a:schemeClr val="tx1"/>
                </a:solidFill>
              </a:rPr>
              <a:t> výdaje na zajištění náhradní </a:t>
            </a:r>
            <a:r>
              <a:rPr lang="cs-CZ" sz="1600" dirty="0" smtClean="0">
                <a:solidFill>
                  <a:schemeClr val="tx1"/>
                </a:solidFill>
              </a:rPr>
              <a:t>dopravy,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zřízení, provoz a odstranění zařízení staveniště,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realizaci náhradní výsadby dřevin mimo prostor stavby,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spojené s řízením a administrací 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nákup staveb mimo stavby určené k demolici z důvodu realizace 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správní </a:t>
            </a:r>
            <a:r>
              <a:rPr lang="cs-CZ" sz="1600" dirty="0" smtClean="0">
                <a:solidFill>
                  <a:schemeClr val="tx1"/>
                </a:solidFill>
              </a:rPr>
              <a:t>poplatky, poplatky </a:t>
            </a:r>
            <a:r>
              <a:rPr lang="cs-CZ" sz="1600" dirty="0">
                <a:solidFill>
                  <a:schemeClr val="tx1"/>
                </a:solidFill>
              </a:rPr>
              <a:t>za užívání veřejného </a:t>
            </a:r>
            <a:r>
              <a:rPr lang="cs-CZ" sz="1600" dirty="0" smtClean="0">
                <a:solidFill>
                  <a:schemeClr val="tx1"/>
                </a:solidFill>
              </a:rPr>
              <a:t>prostranství, pojištění</a:t>
            </a:r>
            <a:r>
              <a:rPr lang="cs-CZ" sz="1600" dirty="0">
                <a:solidFill>
                  <a:schemeClr val="tx1"/>
                </a:solidFill>
              </a:rPr>
              <a:t>, bankovní záruky, provozní a režijní výdaje, rezervy,...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nad stanovené </a:t>
            </a:r>
            <a:r>
              <a:rPr lang="cs-CZ" sz="1600" dirty="0" smtClean="0">
                <a:solidFill>
                  <a:schemeClr val="tx1"/>
                </a:solidFill>
              </a:rPr>
              <a:t>limity…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200" b="1" dirty="0" smtClean="0">
                <a:solidFill>
                  <a:srgbClr val="FF0000"/>
                </a:solidFill>
                <a:hlinkClick r:id="rId2"/>
              </a:rPr>
              <a:t>https://www.irop.mmr.cz/cs/Vyzvy/Seznam/Vyzva-c-91-Vybrane-useky-silnic-II-a-III-tridy-III</a:t>
            </a:r>
            <a:endParaRPr lang="cs-CZ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642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Plná moc	</a:t>
            </a:r>
            <a:r>
              <a:rPr lang="cs-CZ" sz="1600" i="1" dirty="0" smtClean="0">
                <a:solidFill>
                  <a:schemeClr val="tx1"/>
                </a:solidFill>
              </a:rPr>
              <a:t>při přenesení </a:t>
            </a:r>
            <a:r>
              <a:rPr lang="cs-CZ" sz="1600" i="1" dirty="0">
                <a:solidFill>
                  <a:schemeClr val="tx1"/>
                </a:solidFill>
              </a:rPr>
              <a:t>pravomocí na jinou </a:t>
            </a:r>
            <a:r>
              <a:rPr lang="cs-CZ" sz="1600" i="1" dirty="0" smtClean="0">
                <a:solidFill>
                  <a:schemeClr val="tx1"/>
                </a:solidFill>
              </a:rPr>
              <a:t>osobu; /usnesení zastupitelstva</a:t>
            </a:r>
            <a:endParaRPr lang="cs-CZ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chemeClr val="tx1"/>
                </a:solidFill>
              </a:rPr>
              <a:t>Zadávací </a:t>
            </a:r>
            <a:r>
              <a:rPr lang="cs-CZ" sz="1800" b="1" dirty="0">
                <a:solidFill>
                  <a:schemeClr val="tx1"/>
                </a:solidFill>
              </a:rPr>
              <a:t>a </a:t>
            </a:r>
            <a:r>
              <a:rPr lang="cs-CZ" sz="1800" b="1" dirty="0" smtClean="0">
                <a:solidFill>
                  <a:schemeClr val="tx1"/>
                </a:solidFill>
              </a:rPr>
              <a:t>výběrová řízení</a:t>
            </a:r>
            <a:r>
              <a:rPr lang="cs-CZ" sz="1800" b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jen </a:t>
            </a:r>
            <a:r>
              <a:rPr lang="cs-CZ" sz="1600" i="1" dirty="0">
                <a:solidFill>
                  <a:schemeClr val="tx1"/>
                </a:solidFill>
              </a:rPr>
              <a:t>uzavřená smlouva na plnění zakázky</a:t>
            </a:r>
            <a:endParaRPr lang="cs-CZ" sz="18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Studie </a:t>
            </a:r>
            <a:r>
              <a:rPr lang="cs-CZ" sz="1800" b="1" dirty="0" smtClean="0">
                <a:solidFill>
                  <a:schemeClr val="tx1"/>
                </a:solidFill>
              </a:rPr>
              <a:t>proveditelnosti	</a:t>
            </a:r>
            <a:r>
              <a:rPr lang="cs-CZ" sz="1600" i="1" dirty="0">
                <a:solidFill>
                  <a:schemeClr val="tx1"/>
                </a:solidFill>
              </a:rPr>
              <a:t>VŽDY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chemeClr val="tx1"/>
                </a:solidFill>
              </a:rPr>
              <a:t>Územní rozhodnutí nebo </a:t>
            </a:r>
            <a:r>
              <a:rPr lang="cs-CZ" sz="1800" b="1" dirty="0">
                <a:solidFill>
                  <a:schemeClr val="tx1"/>
                </a:solidFill>
              </a:rPr>
              <a:t>územní souhlas nebo veřejnoprávní smlouva nahrazující územní </a:t>
            </a:r>
            <a:r>
              <a:rPr lang="cs-CZ" sz="1800" b="1" dirty="0" smtClean="0">
                <a:solidFill>
                  <a:schemeClr val="tx1"/>
                </a:solidFill>
              </a:rPr>
              <a:t>řízení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ÚR s nabytím právní moci nejpozději k datu podání žádosti o podporu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ÚS vydaný nejpozději k </a:t>
            </a:r>
            <a:r>
              <a:rPr lang="cs-CZ" sz="1600" i="1" dirty="0">
                <a:solidFill>
                  <a:schemeClr val="tx1"/>
                </a:solidFill>
              </a:rPr>
              <a:t>datu podání žádosti o </a:t>
            </a:r>
            <a:r>
              <a:rPr lang="cs-CZ" sz="1600" i="1" dirty="0" smtClean="0">
                <a:solidFill>
                  <a:schemeClr val="tx1"/>
                </a:solidFill>
              </a:rPr>
              <a:t>podporu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VPS nahrazující územní řízení účinná nejpozději k datu podání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nic (v případě </a:t>
            </a:r>
            <a:r>
              <a:rPr lang="cs-CZ" sz="1600" i="1" dirty="0" err="1" smtClean="0">
                <a:solidFill>
                  <a:schemeClr val="tx1"/>
                </a:solidFill>
              </a:rPr>
              <a:t>nerelevance</a:t>
            </a:r>
            <a:r>
              <a:rPr lang="cs-CZ" sz="1600" i="1" dirty="0" smtClean="0">
                <a:solidFill>
                  <a:schemeClr val="tx1"/>
                </a:solidFill>
              </a:rPr>
              <a:t> nebo společného povolení/souhlasu)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0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II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cs-CZ" sz="1800" b="1" dirty="0" smtClean="0">
                <a:solidFill>
                  <a:schemeClr val="tx1"/>
                </a:solidFill>
              </a:rPr>
              <a:t>Žádost </a:t>
            </a:r>
            <a:r>
              <a:rPr lang="cs-CZ" sz="1800" b="1" dirty="0">
                <a:solidFill>
                  <a:schemeClr val="tx1"/>
                </a:solidFill>
              </a:rPr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VŽDY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… také oznámení stavebního </a:t>
            </a:r>
            <a:r>
              <a:rPr lang="cs-CZ" sz="1600" i="1" dirty="0">
                <a:solidFill>
                  <a:schemeClr val="tx1"/>
                </a:solidFill>
              </a:rPr>
              <a:t>záměru s certifikátem autorizovaného </a:t>
            </a:r>
            <a:r>
              <a:rPr lang="cs-CZ" sz="1600" i="1" dirty="0" smtClean="0">
                <a:solidFill>
                  <a:schemeClr val="tx1"/>
                </a:solidFill>
              </a:rPr>
              <a:t>inspektora, návrh VPS, společné povolení, společný souhlas, VPS nahrazující ÚR a SP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dokument </a:t>
            </a:r>
            <a:r>
              <a:rPr lang="cs-CZ" sz="1600" i="1" dirty="0">
                <a:solidFill>
                  <a:schemeClr val="tx1"/>
                </a:solidFill>
              </a:rPr>
              <a:t>je nutné doložit s datem </a:t>
            </a:r>
            <a:r>
              <a:rPr lang="cs-CZ" sz="1600" i="1" dirty="0" smtClean="0">
                <a:solidFill>
                  <a:schemeClr val="tx1"/>
                </a:solidFill>
              </a:rPr>
              <a:t>nabytí právní moci / vydání / nabytí 	účinnosti / potvrzení stavebním úřadem vydání </a:t>
            </a:r>
            <a:r>
              <a:rPr lang="cs-CZ" sz="1600" i="1" dirty="0">
                <a:solidFill>
                  <a:schemeClr val="tx1"/>
                </a:solidFill>
              </a:rPr>
              <a:t>nejpozději v den podání žádosti </a:t>
            </a:r>
            <a:r>
              <a:rPr lang="cs-CZ" sz="1600" i="1" dirty="0" smtClean="0">
                <a:solidFill>
                  <a:schemeClr val="tx1"/>
                </a:solidFill>
              </a:rPr>
              <a:t>o </a:t>
            </a:r>
            <a:r>
              <a:rPr lang="cs-CZ" sz="1600" i="1" dirty="0">
                <a:solidFill>
                  <a:schemeClr val="tx1"/>
                </a:solidFill>
              </a:rPr>
              <a:t>podporu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více dokumentů dle Z č. 183/2006 Sb. ke stavbě/projektu </a:t>
            </a:r>
            <a:r>
              <a:rPr lang="cs-CZ" sz="1600" i="1" dirty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předložit všechny</a:t>
            </a:r>
            <a:endParaRPr lang="cs-CZ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nejpozději </a:t>
            </a:r>
            <a:r>
              <a:rPr lang="cs-CZ" sz="1600" i="1" dirty="0">
                <a:solidFill>
                  <a:schemeClr val="tx1"/>
                </a:solidFill>
              </a:rPr>
              <a:t>do vydání Rozhodnutí o poskytnutí dotace nutno doložit </a:t>
            </a:r>
            <a:r>
              <a:rPr lang="cs-CZ" sz="1600" i="1" dirty="0" smtClean="0">
                <a:solidFill>
                  <a:schemeClr val="tx1"/>
                </a:solidFill>
              </a:rPr>
              <a:t>platné stavební (společné) povolení </a:t>
            </a:r>
            <a:r>
              <a:rPr lang="cs-CZ" sz="1600" i="1" dirty="0">
                <a:solidFill>
                  <a:schemeClr val="tx1"/>
                </a:solidFill>
              </a:rPr>
              <a:t>s nabytím právní moci </a:t>
            </a:r>
            <a:r>
              <a:rPr lang="cs-CZ" sz="1600" i="1" dirty="0" smtClean="0">
                <a:solidFill>
                  <a:schemeClr val="tx1"/>
                </a:solidFill>
              </a:rPr>
              <a:t>/ souhlas s provedením </a:t>
            </a:r>
            <a:r>
              <a:rPr lang="cs-CZ" sz="1600" i="1" dirty="0">
                <a:solidFill>
                  <a:schemeClr val="tx1"/>
                </a:solidFill>
              </a:rPr>
              <a:t>ohlášeného stavebního </a:t>
            </a:r>
            <a:r>
              <a:rPr lang="cs-CZ" sz="1600" i="1" dirty="0" smtClean="0">
                <a:solidFill>
                  <a:schemeClr val="tx1"/>
                </a:solidFill>
              </a:rPr>
              <a:t>záměru (společný souhlas) / účinnou VPS / oznámení SZ s </a:t>
            </a:r>
            <a:r>
              <a:rPr lang="cs-CZ" sz="1600" i="1" dirty="0">
                <a:solidFill>
                  <a:schemeClr val="tx1"/>
                </a:solidFill>
              </a:rPr>
              <a:t>certifikátem </a:t>
            </a:r>
            <a:r>
              <a:rPr lang="cs-CZ" sz="1600" i="1" dirty="0" smtClean="0">
                <a:solidFill>
                  <a:schemeClr val="tx1"/>
                </a:solidFill>
              </a:rPr>
              <a:t>AI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s platným právem provést stavbu, </a:t>
            </a:r>
            <a:r>
              <a:rPr lang="cs-CZ" sz="1600" i="1" dirty="0">
                <a:solidFill>
                  <a:schemeClr val="tx1"/>
                </a:solidFill>
              </a:rPr>
              <a:t>a to </a:t>
            </a:r>
            <a:r>
              <a:rPr lang="cs-CZ" sz="1600" i="1" u="sng" dirty="0" smtClean="0">
                <a:solidFill>
                  <a:schemeClr val="tx1"/>
                </a:solidFill>
              </a:rPr>
              <a:t>do 1 roku od </a:t>
            </a:r>
            <a:r>
              <a:rPr lang="cs-CZ" sz="1600" i="1" u="sng" dirty="0">
                <a:solidFill>
                  <a:schemeClr val="tx1"/>
                </a:solidFill>
              </a:rPr>
              <a:t>podání </a:t>
            </a:r>
            <a:r>
              <a:rPr lang="cs-CZ" sz="1600" i="1" u="sng" dirty="0" smtClean="0">
                <a:solidFill>
                  <a:schemeClr val="tx1"/>
                </a:solidFill>
              </a:rPr>
              <a:t>žádosti o podporu</a:t>
            </a:r>
            <a:endParaRPr lang="cs-CZ" sz="1600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881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III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800" b="1" dirty="0">
                <a:solidFill>
                  <a:schemeClr val="tx1"/>
                </a:solidFill>
              </a:rPr>
              <a:t>Projektová dokumentace pro vydání stavebního povolení nebo pro ohlášení stavby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VŽDY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u </a:t>
            </a:r>
            <a:r>
              <a:rPr lang="cs-CZ" sz="1600" i="1" dirty="0">
                <a:solidFill>
                  <a:schemeClr val="tx1"/>
                </a:solidFill>
              </a:rPr>
              <a:t>rekonstrukce/modernizace spočívající pouze v zesílení krytu vozovky,</a:t>
            </a:r>
            <a:br>
              <a:rPr lang="cs-CZ" sz="1600" i="1" dirty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žadatel </a:t>
            </a:r>
            <a:r>
              <a:rPr lang="cs-CZ" sz="1600" i="1" dirty="0">
                <a:solidFill>
                  <a:schemeClr val="tx1"/>
                </a:solidFill>
              </a:rPr>
              <a:t>předkládá PD vč. diagnostického </a:t>
            </a:r>
            <a:r>
              <a:rPr lang="cs-CZ" sz="1600" i="1" dirty="0" smtClean="0">
                <a:solidFill>
                  <a:schemeClr val="tx1"/>
                </a:solidFill>
              </a:rPr>
              <a:t>posudku, přičemž stáří posudku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a jeho případné aktualizace nesmí přesáhnout 36 měsíců </a:t>
            </a:r>
            <a:r>
              <a:rPr lang="cs-CZ" sz="1600" i="1" dirty="0">
                <a:solidFill>
                  <a:schemeClr val="tx1"/>
                </a:solidFill>
              </a:rPr>
              <a:t>před </a:t>
            </a:r>
            <a:r>
              <a:rPr lang="cs-CZ" sz="1600" i="1" dirty="0" smtClean="0">
                <a:solidFill>
                  <a:schemeClr val="tx1"/>
                </a:solidFill>
              </a:rPr>
              <a:t>podáním 	žádosti na stavební úřad</a:t>
            </a:r>
            <a:endParaRPr lang="cs-CZ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cs-CZ" sz="1800" b="1" dirty="0" smtClean="0">
                <a:solidFill>
                  <a:schemeClr val="tx1"/>
                </a:solidFill>
              </a:rPr>
              <a:t>Položkový rozpočet stavby	</a:t>
            </a:r>
            <a:r>
              <a:rPr lang="cs-CZ" sz="1600" i="1" dirty="0" smtClean="0">
                <a:solidFill>
                  <a:schemeClr val="tx1"/>
                </a:solidFill>
              </a:rPr>
              <a:t>VŽDY</a:t>
            </a:r>
            <a:endParaRPr lang="cs-CZ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rozpočet </a:t>
            </a:r>
            <a:r>
              <a:rPr lang="cs-CZ" sz="1600" i="1" dirty="0">
                <a:solidFill>
                  <a:schemeClr val="tx1"/>
                </a:solidFill>
              </a:rPr>
              <a:t>s jednoznačným členěním Z/NZ výdajů a H/V </a:t>
            </a:r>
            <a:r>
              <a:rPr lang="cs-CZ" sz="1600" i="1" dirty="0" smtClean="0">
                <a:solidFill>
                  <a:schemeClr val="tx1"/>
                </a:solidFill>
              </a:rPr>
              <a:t>aktivit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stavební rozpočet k PD v .</a:t>
            </a:r>
            <a:r>
              <a:rPr lang="cs-CZ" sz="1600" i="1" dirty="0" err="1" smtClean="0">
                <a:solidFill>
                  <a:schemeClr val="tx1"/>
                </a:solidFill>
              </a:rPr>
              <a:t>pdf</a:t>
            </a:r>
            <a:r>
              <a:rPr lang="cs-CZ" sz="1600" i="1" dirty="0" smtClean="0">
                <a:solidFill>
                  <a:schemeClr val="tx1"/>
                </a:solidFill>
              </a:rPr>
              <a:t> nebo </a:t>
            </a:r>
            <a:r>
              <a:rPr lang="cs-CZ" sz="1600" i="1" dirty="0">
                <a:solidFill>
                  <a:schemeClr val="tx1"/>
                </a:solidFill>
              </a:rPr>
              <a:t>položkový rozpočet </a:t>
            </a:r>
            <a:r>
              <a:rPr lang="cs-CZ" sz="1600" i="1" dirty="0" smtClean="0">
                <a:solidFill>
                  <a:schemeClr val="tx1"/>
                </a:solidFill>
              </a:rPr>
              <a:t>k VZ dle V 169/2016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v .</a:t>
            </a:r>
            <a:r>
              <a:rPr lang="cs-CZ" sz="1600" i="1" dirty="0" err="1" smtClean="0">
                <a:solidFill>
                  <a:schemeClr val="tx1"/>
                </a:solidFill>
              </a:rPr>
              <a:t>pdf</a:t>
            </a:r>
            <a:r>
              <a:rPr lang="cs-CZ" sz="1600" i="1" dirty="0" smtClean="0">
                <a:solidFill>
                  <a:schemeClr val="tx1"/>
                </a:solidFill>
              </a:rPr>
              <a:t> a živém formátu (speciální nebo výstupní .</a:t>
            </a:r>
            <a:r>
              <a:rPr lang="cs-CZ" sz="1600" i="1" dirty="0" err="1" smtClean="0">
                <a:solidFill>
                  <a:schemeClr val="tx1"/>
                </a:solidFill>
              </a:rPr>
              <a:t>xls</a:t>
            </a:r>
            <a:r>
              <a:rPr lang="cs-CZ" sz="1600" i="1" dirty="0" smtClean="0">
                <a:solidFill>
                  <a:schemeClr val="tx1"/>
                </a:solidFill>
              </a:rPr>
              <a:t>), + </a:t>
            </a:r>
            <a:r>
              <a:rPr lang="cs-CZ" sz="1600" i="1" dirty="0" err="1" smtClean="0">
                <a:solidFill>
                  <a:schemeClr val="tx1"/>
                </a:solidFill>
              </a:rPr>
              <a:t>vysoutěžený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více položkových rozpočtů – předložit všechny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204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Osnova studie proveditelnosti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např. kapitola 3 Charakteristika projektu a jeho souladu s programem: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dotčené úseky Prioritní regionální silniční sítě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kapitola 4 Podrobný popis projektu: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popis znaků rekonstrukce/modernizace </a:t>
            </a:r>
            <a:r>
              <a:rPr lang="cs-CZ" sz="1600" dirty="0" smtClean="0">
                <a:solidFill>
                  <a:schemeClr val="tx1"/>
                </a:solidFill>
              </a:rPr>
              <a:t>dle </a:t>
            </a:r>
            <a:r>
              <a:rPr lang="cs-CZ" sz="1600" dirty="0">
                <a:solidFill>
                  <a:schemeClr val="tx1"/>
                </a:solidFill>
              </a:rPr>
              <a:t>Pravidel</a:t>
            </a:r>
            <a:r>
              <a:rPr lang="cs-CZ" sz="1600" dirty="0" smtClean="0">
                <a:solidFill>
                  <a:schemeClr val="tx1"/>
                </a:solidFill>
              </a:rPr>
              <a:t>, uvedení </a:t>
            </a:r>
            <a:r>
              <a:rPr lang="cs-CZ" sz="1600" dirty="0">
                <a:solidFill>
                  <a:schemeClr val="tx1"/>
                </a:solidFill>
              </a:rPr>
              <a:t>odkazu na příslušné části PD/DP</a:t>
            </a:r>
            <a:r>
              <a:rPr lang="cs-CZ" sz="1600" dirty="0" smtClean="0">
                <a:solidFill>
                  <a:schemeClr val="tx1"/>
                </a:solidFill>
              </a:rPr>
              <a:t>, pouze </a:t>
            </a:r>
            <a:r>
              <a:rPr lang="cs-CZ" sz="1600" dirty="0">
                <a:solidFill>
                  <a:schemeClr val="tx1"/>
                </a:solidFill>
              </a:rPr>
              <a:t>zesílení krytu vozovky – vyplnění tabulky tlouštěk dle PD a DP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zdůvodnění </a:t>
            </a:r>
            <a:r>
              <a:rPr lang="cs-CZ" sz="1600" dirty="0">
                <a:solidFill>
                  <a:schemeClr val="tx1"/>
                </a:solidFill>
              </a:rPr>
              <a:t>způsobilosti vyvolaných </a:t>
            </a:r>
            <a:r>
              <a:rPr lang="cs-CZ" sz="1600" dirty="0" smtClean="0">
                <a:solidFill>
                  <a:schemeClr val="tx1"/>
                </a:solidFill>
              </a:rPr>
              <a:t>investic,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kapitola 8 Vliv projektu na životní prostředí: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</a:t>
            </a:r>
            <a:r>
              <a:rPr lang="cs-CZ" sz="1600" dirty="0">
                <a:solidFill>
                  <a:schemeClr val="tx1"/>
                </a:solidFill>
              </a:rPr>
              <a:t>zjišťovacího řízení a posuzování vlivů na životní prostředí podle </a:t>
            </a:r>
            <a:r>
              <a:rPr lang="cs-CZ" sz="1600" dirty="0" smtClean="0">
                <a:solidFill>
                  <a:schemeClr val="tx1"/>
                </a:solidFill>
              </a:rPr>
              <a:t>zákona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č</a:t>
            </a:r>
            <a:r>
              <a:rPr lang="cs-CZ" sz="1600" dirty="0">
                <a:solidFill>
                  <a:schemeClr val="tx1"/>
                </a:solidFill>
              </a:rPr>
              <a:t>. 100/2001 Sb., pokud </a:t>
            </a:r>
            <a:r>
              <a:rPr lang="cs-CZ" sz="1600" dirty="0" smtClean="0">
                <a:solidFill>
                  <a:schemeClr val="tx1"/>
                </a:solidFill>
              </a:rPr>
              <a:t>jsou </a:t>
            </a:r>
            <a:r>
              <a:rPr lang="cs-CZ" sz="1600" dirty="0">
                <a:solidFill>
                  <a:schemeClr val="tx1"/>
                </a:solidFill>
              </a:rPr>
              <a:t>u projektu </a:t>
            </a:r>
            <a:r>
              <a:rPr lang="cs-CZ" sz="1600" dirty="0" smtClean="0">
                <a:solidFill>
                  <a:schemeClr val="tx1"/>
                </a:solidFill>
              </a:rPr>
              <a:t>relevantní – důsledně dle osnovy,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kapitola 12 Finanční analýza: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položkový rozpočet způsobilých výdajů projektu,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plán cash-</a:t>
            </a:r>
            <a:r>
              <a:rPr lang="cs-CZ" sz="1600" dirty="0" err="1" smtClean="0">
                <a:solidFill>
                  <a:schemeClr val="tx1"/>
                </a:solidFill>
              </a:rPr>
              <a:t>flow</a:t>
            </a:r>
            <a:r>
              <a:rPr lang="cs-CZ" sz="1600" dirty="0" smtClean="0">
                <a:solidFill>
                  <a:schemeClr val="tx1"/>
                </a:solidFill>
              </a:rPr>
              <a:t> v realizační i provozní fázi projektu po letech, zdroje, vyhodnocení,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strike="dblStrike" dirty="0" smtClean="0">
                <a:solidFill>
                  <a:schemeClr val="tx1"/>
                </a:solidFill>
              </a:rPr>
              <a:t>kapitola 18 Podklady pro výpočet ukazatelů CBA.</a:t>
            </a:r>
            <a:endParaRPr lang="cs-CZ" sz="1600" strike="dblStrike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6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464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Indikátory výstupu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22 03 - Délka nových silnic 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22 04 - Délka nových silnic III.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23 03 - Délka rekonstruovaných silnic 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23 04 - Délka rekonstruovaných silnic III. </a:t>
            </a:r>
            <a:r>
              <a:rPr lang="cs-CZ" sz="1600" dirty="0" smtClean="0">
                <a:solidFill>
                  <a:schemeClr val="tx1"/>
                </a:solidFill>
              </a:rPr>
              <a:t>třídy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a jejich kombinace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cílová hodnota – 3 des. </a:t>
            </a:r>
            <a:r>
              <a:rPr lang="cs-CZ" sz="1600" dirty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ísta, akceptovaná odchylka dosažené hodnoty ± 2%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délka </a:t>
            </a:r>
            <a:r>
              <a:rPr lang="cs-CZ" sz="1600" dirty="0">
                <a:solidFill>
                  <a:schemeClr val="tx1"/>
                </a:solidFill>
              </a:rPr>
              <a:t>úseku financovaného z nezpůsobilých výdajů se </a:t>
            </a:r>
            <a:r>
              <a:rPr lang="cs-CZ" sz="1600" dirty="0" smtClean="0">
                <a:solidFill>
                  <a:schemeClr val="tx1"/>
                </a:solidFill>
              </a:rPr>
              <a:t>nezapočítává,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pokud </a:t>
            </a:r>
            <a:r>
              <a:rPr lang="cs-CZ" sz="1600" dirty="0">
                <a:solidFill>
                  <a:schemeClr val="tx1"/>
                </a:solidFill>
              </a:rPr>
              <a:t>je jako vyvolaná investice postavena/rekonstruována „doplňující“ silnice II./III. třídy, započítává se také do indikátoru (bez ohledu na PRSS</a:t>
            </a:r>
            <a:r>
              <a:rPr lang="cs-CZ" sz="1600" dirty="0" smtClean="0">
                <a:solidFill>
                  <a:schemeClr val="tx1"/>
                </a:solidFill>
              </a:rPr>
              <a:t>),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err="1" smtClean="0">
                <a:solidFill>
                  <a:schemeClr val="tx1"/>
                </a:solidFill>
              </a:rPr>
              <a:t>reko</a:t>
            </a:r>
            <a:r>
              <a:rPr lang="cs-CZ" sz="1600" dirty="0" smtClean="0">
                <a:solidFill>
                  <a:schemeClr val="tx1"/>
                </a:solidFill>
              </a:rPr>
              <a:t> mostů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délka na mostním objektu (+ napojení rekonstruované dle Pravidel),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okružní křižovatky při rekonstrukci – ½ délky osy okružního pásu (+ napojení…).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91.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7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Pár slov navíc</a:t>
            </a:r>
            <a:br>
              <a:rPr lang="cs-CZ" dirty="0" smtClean="0"/>
            </a:br>
            <a:r>
              <a:rPr lang="cs-CZ" dirty="0" smtClean="0"/>
              <a:t>– budoucnost a IROP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717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MMR a CRR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Ministerstvo </a:t>
            </a:r>
            <a:r>
              <a:rPr lang="cs-CZ" sz="1600" b="1" dirty="0">
                <a:solidFill>
                  <a:srgbClr val="1D70B8"/>
                </a:solidFill>
              </a:rPr>
              <a:t>pro místní rozvoj </a:t>
            </a:r>
            <a:r>
              <a:rPr lang="cs-CZ" sz="1600" b="1" dirty="0" smtClean="0">
                <a:solidFill>
                  <a:srgbClr val="1D70B8"/>
                </a:solidFill>
              </a:rPr>
              <a:t>ČR - Řídicí </a:t>
            </a:r>
            <a:r>
              <a:rPr lang="cs-CZ" sz="1600" b="1" dirty="0">
                <a:solidFill>
                  <a:srgbClr val="1D70B8"/>
                </a:solidFill>
              </a:rPr>
              <a:t>orgán IROP (ŘO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řízení programu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výzev a pravidel pro žadatele a </a:t>
            </a:r>
            <a:r>
              <a:rPr lang="cs-CZ" sz="1600" dirty="0" smtClean="0">
                <a:solidFill>
                  <a:schemeClr val="tx1"/>
                </a:solidFill>
              </a:rPr>
              <a:t>příjemce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poskytovatel </a:t>
            </a:r>
            <a:r>
              <a:rPr lang="cs-CZ" sz="1600" dirty="0" smtClean="0">
                <a:solidFill>
                  <a:schemeClr val="tx1"/>
                </a:solidFill>
              </a:rPr>
              <a:t>dotace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Centrum </a:t>
            </a:r>
            <a:r>
              <a:rPr lang="cs-CZ" sz="1600" b="1" dirty="0">
                <a:solidFill>
                  <a:srgbClr val="1D70B8"/>
                </a:solidFill>
              </a:rPr>
              <a:t>pro regionální rozvoj České republiky (</a:t>
            </a:r>
            <a:r>
              <a:rPr lang="cs-CZ" sz="1600" b="1" dirty="0" smtClean="0">
                <a:solidFill>
                  <a:srgbClr val="1D70B8"/>
                </a:solidFill>
              </a:rPr>
              <a:t>CRR) - zprostředkující </a:t>
            </a:r>
            <a:r>
              <a:rPr lang="cs-CZ" sz="1600" b="1" dirty="0">
                <a:solidFill>
                  <a:srgbClr val="1D70B8"/>
                </a:solidFill>
              </a:rPr>
              <a:t>subjekt pro IROP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konzultace, příjem a hodnocení žádostí o podporu, kontroly projektů, kontroly žádostí o platbu, administrace změn, zpracování podkladů pro </a:t>
            </a:r>
            <a:r>
              <a:rPr lang="cs-CZ" sz="1600" dirty="0" smtClean="0">
                <a:solidFill>
                  <a:schemeClr val="tx1"/>
                </a:solidFill>
              </a:rPr>
              <a:t>certifikaci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regionální </a:t>
            </a:r>
            <a:r>
              <a:rPr lang="cs-CZ" sz="1600" dirty="0">
                <a:solidFill>
                  <a:schemeClr val="tx1"/>
                </a:solidFill>
              </a:rPr>
              <a:t>pobočky CRR </a:t>
            </a:r>
            <a:r>
              <a:rPr lang="cs-CZ" sz="1600" dirty="0" smtClean="0">
                <a:solidFill>
                  <a:schemeClr val="tx1"/>
                </a:solidFill>
              </a:rPr>
              <a:t>– 13 krajských měst a pražská centrála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pecializace poboček (územních odborů) podle aktivit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www.crr.cz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Programové období 2021 - 2027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62951" cy="4351338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EU legislativa – stále jen návrh Nařízení k EFRR a FS:</a:t>
            </a: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doprava </a:t>
            </a:r>
            <a:r>
              <a:rPr lang="cs-CZ" sz="1800" dirty="0">
                <a:solidFill>
                  <a:schemeClr val="tx1"/>
                </a:solidFill>
              </a:rPr>
              <a:t>v cíli politiky 3 „Propojenější Evropa“ (kompromisní pozměňovací návrh CP 2 „Nízkouhlíková a propojenější Evropa“; CP1+CP2 = 75 % alokace EFRR)</a:t>
            </a:r>
          </a:p>
          <a:p>
            <a:pPr lvl="2"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ekonomický </a:t>
            </a:r>
            <a:r>
              <a:rPr lang="cs-CZ" sz="1800" dirty="0" smtClean="0">
                <a:solidFill>
                  <a:schemeClr val="tx1"/>
                </a:solidFill>
              </a:rPr>
              <a:t>růst, kategorizace </a:t>
            </a:r>
            <a:r>
              <a:rPr lang="cs-CZ" sz="1800" dirty="0">
                <a:solidFill>
                  <a:schemeClr val="tx1"/>
                </a:solidFill>
              </a:rPr>
              <a:t>regionů – nižší </a:t>
            </a:r>
            <a:r>
              <a:rPr lang="cs-CZ" sz="1800" dirty="0" smtClean="0">
                <a:solidFill>
                  <a:schemeClr val="tx1"/>
                </a:solidFill>
              </a:rPr>
              <a:t>podpora (70</a:t>
            </a:r>
            <a:r>
              <a:rPr lang="cs-CZ" sz="1800" dirty="0">
                <a:solidFill>
                  <a:schemeClr val="tx1"/>
                </a:solidFill>
              </a:rPr>
              <a:t>, 55, 40 %)</a:t>
            </a:r>
          </a:p>
          <a:p>
            <a:pPr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Country report EK (02/2019) – investiční pokyny pro ČR </a:t>
            </a:r>
          </a:p>
          <a:p>
            <a:pPr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Národní koncepce realizace politiky soudržnosti po roce 2020 (07/2019):</a:t>
            </a:r>
          </a:p>
          <a:p>
            <a:pPr lvl="2"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7 operačních programů – IROP 2021-2027 (IROP 2)</a:t>
            </a:r>
          </a:p>
          <a:p>
            <a:pPr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příprava IROP 2:</a:t>
            </a:r>
          </a:p>
          <a:p>
            <a:pPr lvl="2"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1. verze Programového dokumentu (10/2019)</a:t>
            </a:r>
          </a:p>
          <a:p>
            <a:pPr lvl="2">
              <a:spcAft>
                <a:spcPts val="400"/>
              </a:spcAft>
            </a:pPr>
            <a:r>
              <a:rPr lang="cs-CZ" sz="1800" dirty="0">
                <a:solidFill>
                  <a:schemeClr val="tx1"/>
                </a:solidFill>
              </a:rPr>
              <a:t>2020 – SEA, </a:t>
            </a:r>
            <a:r>
              <a:rPr lang="cs-CZ" sz="1800" dirty="0" err="1">
                <a:solidFill>
                  <a:schemeClr val="tx1"/>
                </a:solidFill>
              </a:rPr>
              <a:t>meziresort</a:t>
            </a:r>
            <a:r>
              <a:rPr lang="cs-CZ" sz="1800" dirty="0">
                <a:solidFill>
                  <a:schemeClr val="tx1"/>
                </a:solidFill>
              </a:rPr>
              <a:t>, neformálně s EK, ? schválení </a:t>
            </a:r>
            <a:r>
              <a:rPr lang="cs-CZ" sz="1800" dirty="0" smtClean="0">
                <a:solidFill>
                  <a:schemeClr val="tx1"/>
                </a:solidFill>
              </a:rPr>
              <a:t>Nařízení,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? oficiální předložení na EK, ?? schválení PD IROP od EK</a:t>
            </a: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42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IROP 2021-2027 – návrh SC 3.1</a:t>
            </a:r>
            <a:endParaRPr lang="cs-CZ" dirty="0"/>
          </a:p>
        </p:txBody>
      </p:sp>
      <p:graphicFrame>
        <p:nvGraphicFramePr>
          <p:cNvPr id="9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108784"/>
              </p:ext>
            </p:extLst>
          </p:nvPr>
        </p:nvGraphicFramePr>
        <p:xfrm>
          <a:off x="371475" y="1690689"/>
          <a:ext cx="8248388" cy="25003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1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Priorita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Specifický cíl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Aktivita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1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</a:rPr>
                        <a:t>3 – Rozvoj dopravní infrastruktury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SC 3.1 Rozvoj udržitelné, inteligentní a intermodální celostátní, regionální a místní mobility, včetně zlepšeného přístupu k TEN-T a přeshraniční mobilitě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cs-CZ" sz="1400" b="1" dirty="0" smtClean="0">
                          <a:effectLst/>
                        </a:rPr>
                        <a:t>Silnice II. třídy na Prioritní regionální silniční síti: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výstavba obchvatů obcí a silničních přeložek na vybraných úsecích silnic II. třídy, zlepšující přístupnost k TEN-T;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rekonstrukce a modernizace silnic II. třídy na vybraných úsecích a jejich uzlových bodech, zlepšující přístupnost k TEN-T;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technické zhodnocení a výstavba mostů na vybraných úsecích silnic II. třídy, zlepšující přístupnost k TEN-T.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8362951" cy="4351338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úseky Prioritní regionální silniční sítě (obdoba IROP 2014-2020):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vždy slouží jako přímé napojení nebo část napojení uzlu / HSOU / průmyslové zóny na TEN-T,</a:t>
            </a: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a jsou v nevyhovujícím nebo havarijním stavu nebo nemají odpovídající šířkové uspořádání,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nebo plní kritérium intenzity dopravy, nehodovosti či vlivu na ŽP.</a:t>
            </a: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IROP 2021-2027 – Prioritní síť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6943"/>
            <a:ext cx="8362951" cy="4351338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Harmonogram tvorby Prioritní regionální silniční sítě: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</a:rPr>
              <a:t>06/2019 – odsouhlasení koncepce kritérií s PT Doprava IROP 2 (AKČR)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</a:rPr>
              <a:t>08/2019 – upřesnění textace kritérií, neformální akceptace </a:t>
            </a:r>
            <a:r>
              <a:rPr lang="cs-CZ" sz="1800" dirty="0">
                <a:solidFill>
                  <a:schemeClr val="tx1"/>
                </a:solidFill>
              </a:rPr>
              <a:t>ze strany EK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</a:rPr>
              <a:t>08/2019 – kraje </a:t>
            </a:r>
            <a:r>
              <a:rPr lang="cs-CZ" sz="1800" dirty="0">
                <a:solidFill>
                  <a:schemeClr val="tx1"/>
                </a:solidFill>
              </a:rPr>
              <a:t>požádány o návrh vymezení úseků </a:t>
            </a:r>
            <a:r>
              <a:rPr lang="cs-CZ" sz="1800" dirty="0" smtClean="0">
                <a:solidFill>
                  <a:schemeClr val="tx1"/>
                </a:solidFill>
              </a:rPr>
              <a:t>PRSS dle kritérií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</a:rPr>
              <a:t>10/2019 – kraje zaslaly příslušné podklady/návrhy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od 10/2019 – ŘO IROP provádí kontrolu a jednotnou digitalizaci zaslaných úseků, dosud zkontrolováno 15 % (velký objem, různá kvalita)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11/2019 – informace krajům na semináři k 91. výzvě IROP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začátek 2020 – dokončení kontroly a informace krajům včetně chybně vymezených úseků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jaro 2020 – shoda s kraji nad uceleným návrhem PRSS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PRSS (mapa i tabulka úseků) bude pevně v PD IROP a nebude předmětem revize specifických pravidel k vyhlášeným výzvám IROP 2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6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06302A-C808-7441-9460-C6AB8259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FA93C4-D43E-BE4C-9A46-96120E737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PhDr. Aleš Pekárek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Mgr. Martin Janda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Ministerstvo pro místní rozvoj ČR</a:t>
            </a:r>
          </a:p>
          <a:p>
            <a:r>
              <a:rPr lang="cs-CZ" dirty="0">
                <a:solidFill>
                  <a:schemeClr val="tx1"/>
                </a:solidFill>
              </a:rPr>
              <a:t>Odbor řízení operačních programů</a:t>
            </a:r>
          </a:p>
          <a:p>
            <a:r>
              <a:rPr lang="cs-CZ" dirty="0" smtClean="0">
                <a:solidFill>
                  <a:schemeClr val="tx1"/>
                </a:solidFill>
                <a:hlinkClick r:id="rId2"/>
              </a:rPr>
              <a:t>martin.janda2@mmr.cz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1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 pro žadatele a příjemce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67679"/>
              </p:ext>
            </p:extLst>
          </p:nvPr>
        </p:nvGraphicFramePr>
        <p:xfrm>
          <a:off x="316527" y="1496675"/>
          <a:ext cx="8510946" cy="45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Obecných pravidel</a:t>
                      </a:r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Vyhlášení výzvy a předkládání žádostí o podporu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Monitorování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a výběr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Příprava a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Změny v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Investiční plánování a zadávání zakázek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Nesrovnalosti, porušení rozpočtové kázně, porušení právního aktu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Speciální úprava předkládání dokumentace u zakázek na stavební práce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Financování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Odstoupení, ukončení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podpora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Účetnictví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Námitky a stížnosti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Kontroly a audity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Přenesená daňová povinnost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Horizontální principy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Archivace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Použité pojmy, použité zkratky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Právní a metodický rámec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42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</a:t>
            </a:r>
            <a:br>
              <a:rPr lang="cs-CZ" dirty="0" smtClean="0"/>
            </a:br>
            <a:r>
              <a:rPr lang="cs-CZ" dirty="0" smtClean="0"/>
              <a:t>a další administrace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Portál IS KP14+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webová </a:t>
            </a:r>
            <a:r>
              <a:rPr lang="cs-CZ" sz="1600" dirty="0">
                <a:solidFill>
                  <a:schemeClr val="tx1"/>
                </a:solidFill>
              </a:rPr>
              <a:t>aplikace pro žadatele o podporu z Evropských </a:t>
            </a:r>
            <a:r>
              <a:rPr lang="cs-CZ" sz="1600" dirty="0" smtClean="0">
                <a:solidFill>
                  <a:schemeClr val="tx1"/>
                </a:solidFill>
              </a:rPr>
              <a:t>strukturálních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investičních fondů (ESIF) v období 2014-2020 -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mseu.mssf.cz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Důležité části dokumentace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Příloha 1 Specifických pravidel - </a:t>
            </a:r>
            <a:r>
              <a:rPr lang="pl-PL" sz="1600" dirty="0">
                <a:solidFill>
                  <a:schemeClr val="tx1"/>
                </a:solidFill>
              </a:rPr>
              <a:t>Postup pro podání žádosti o </a:t>
            </a:r>
            <a:r>
              <a:rPr lang="pl-PL" sz="1600" dirty="0" smtClean="0">
                <a:solidFill>
                  <a:schemeClr val="tx1"/>
                </a:solidFill>
              </a:rPr>
              <a:t>podporu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v </a:t>
            </a:r>
            <a:r>
              <a:rPr lang="pl-PL" sz="1600" dirty="0">
                <a:solidFill>
                  <a:schemeClr val="tx1"/>
                </a:solidFill>
              </a:rPr>
              <a:t>MS2014+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Přílohy Obecných pravidel: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Postup </a:t>
            </a:r>
            <a:r>
              <a:rPr lang="cs-CZ" sz="1600" dirty="0">
                <a:solidFill>
                  <a:schemeClr val="tx1"/>
                </a:solidFill>
              </a:rPr>
              <a:t>zadávání žádosti o změnu v MS2014+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Postup podání žádosti o přezkum hodnocení v MS2014</a:t>
            </a:r>
            <a:r>
              <a:rPr lang="cs-CZ" sz="1600" dirty="0" smtClean="0">
                <a:solidFill>
                  <a:schemeClr val="tx1"/>
                </a:solidFill>
              </a:rPr>
              <a:t>+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Komunikace s CRR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před podáním žádosti o podporu – přes komunikačního pracovníka: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pecialista pro SC 1.1: Ing. Michaela Brožová, </a:t>
            </a:r>
            <a:r>
              <a:rPr lang="cs-CZ" sz="1600" dirty="0" err="1" smtClean="0">
                <a:solidFill>
                  <a:schemeClr val="tx1"/>
                </a:solidFill>
                <a:hlinkClick r:id="rId3"/>
              </a:rPr>
              <a:t>michaela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.bro</a:t>
            </a:r>
            <a:r>
              <a:rPr lang="cs-CZ" sz="1600" dirty="0" err="1" smtClean="0">
                <a:solidFill>
                  <a:schemeClr val="tx1"/>
                </a:solidFill>
                <a:hlinkClick r:id="rId3"/>
              </a:rPr>
              <a:t>zova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crr.cz</a:t>
            </a:r>
            <a:r>
              <a:rPr lang="cs-CZ" sz="1600" dirty="0" smtClean="0">
                <a:solidFill>
                  <a:schemeClr val="tx1"/>
                </a:solidFill>
              </a:rPr>
              <a:t>, Hradec Králové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 podání žádosti o podporu – přes přiřazeného manažera projektu: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pobočky CRR (územní odbory) pro jednotlivé kraje</a:t>
            </a: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7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7846"/>
              </p:ext>
            </p:extLst>
          </p:nvPr>
        </p:nvGraphicFramePr>
        <p:xfrm>
          <a:off x="518750" y="15382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98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IROP (k 1. 11. 2019)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Celková alokace z EFRR: 4,76 mld. EUR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Vyhlášeno 90 </a:t>
            </a:r>
            <a:r>
              <a:rPr lang="cs-CZ" sz="1600" dirty="0">
                <a:solidFill>
                  <a:schemeClr val="tx1"/>
                </a:solidFill>
              </a:rPr>
              <a:t>výzev v objemu </a:t>
            </a:r>
            <a:r>
              <a:rPr lang="cs-CZ" sz="1600" dirty="0" smtClean="0">
                <a:solidFill>
                  <a:schemeClr val="tx1"/>
                </a:solidFill>
              </a:rPr>
              <a:t>137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Předloženo </a:t>
            </a:r>
            <a:r>
              <a:rPr lang="cs-CZ" sz="1600" dirty="0" smtClean="0">
                <a:solidFill>
                  <a:schemeClr val="tx1"/>
                </a:solidFill>
              </a:rPr>
              <a:t>12 600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166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Z toho v „pozitivních“ stavech </a:t>
            </a:r>
            <a:r>
              <a:rPr lang="cs-CZ" sz="1600" dirty="0" smtClean="0">
                <a:solidFill>
                  <a:schemeClr val="tx1"/>
                </a:solidFill>
              </a:rPr>
              <a:t>9 600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130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Schváleno k financování </a:t>
            </a:r>
            <a:r>
              <a:rPr lang="cs-CZ" sz="1600" dirty="0" smtClean="0">
                <a:solidFill>
                  <a:schemeClr val="tx1"/>
                </a:solidFill>
              </a:rPr>
              <a:t>8 000 projektů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102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Pravidlo </a:t>
            </a:r>
            <a:r>
              <a:rPr lang="cs-CZ" sz="1600" dirty="0">
                <a:solidFill>
                  <a:schemeClr val="tx1"/>
                </a:solidFill>
              </a:rPr>
              <a:t>N+3 pro rok </a:t>
            </a:r>
            <a:r>
              <a:rPr lang="cs-CZ" sz="1600" dirty="0" smtClean="0">
                <a:solidFill>
                  <a:schemeClr val="tx1"/>
                </a:solidFill>
              </a:rPr>
              <a:t>2019 splněno již v červnu 2019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Alokace na dopravu (SC 1.1 a 1.2) z EFRR: 1,55 mld. EUR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8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2743</Words>
  <Application>Microsoft Office PowerPoint</Application>
  <PresentationFormat>Předvádění na obrazovce (4:3)</PresentationFormat>
  <Paragraphs>445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Courier New</vt:lpstr>
      <vt:lpstr>Myriad Pro</vt:lpstr>
      <vt:lpstr>Wingdings</vt:lpstr>
      <vt:lpstr>Motiv Office</vt:lpstr>
      <vt:lpstr>91. VÝZVA IROP VYBRANÉ ÚSEKY SILNIC II. A III. TŘÍDY - III</vt:lpstr>
      <vt:lpstr>Program</vt:lpstr>
      <vt:lpstr>Představení IROP</vt:lpstr>
      <vt:lpstr>Role MMR a CRR</vt:lpstr>
      <vt:lpstr>Pravidla pro žadatele a příjemce</vt:lpstr>
      <vt:lpstr>Obecná pravidla pro žadatele a příjemce</vt:lpstr>
      <vt:lpstr>Podání žádosti o podporu a další administrace</vt:lpstr>
      <vt:lpstr>Struktura IROP</vt:lpstr>
      <vt:lpstr>Současný stav IROP (k 1. 11. 2019)</vt:lpstr>
      <vt:lpstr>Specifický cíl 1.1: Zvýšení regionální mobility prostřednictvím modernizace a rozvoje sítí regionální silniční infrastruktury navazující na síť TEN-T</vt:lpstr>
      <vt:lpstr>Výzvy ŘO IROP ve specifickém cíli 1.1</vt:lpstr>
      <vt:lpstr>Prezentace aplikace PowerPoint</vt:lpstr>
      <vt:lpstr>70. výzva IROP „Vybrané úseky silnic II. a III. třídy – II“</vt:lpstr>
      <vt:lpstr>Prezentace aplikace PowerPoint</vt:lpstr>
      <vt:lpstr>91. výzva IROP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91. výzva IROP „Vybrané úseky silnic II. a III. třídy – III“</vt:lpstr>
      <vt:lpstr>Pár slov navíc – budoucnost a IROP 2</vt:lpstr>
      <vt:lpstr>Programové období 2021 - 2027</vt:lpstr>
      <vt:lpstr>IROP 2021-2027 – návrh SC 3.1</vt:lpstr>
      <vt:lpstr>IROP 2021-2027 – Prioritní síť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Janda Martin - OŘOP</cp:lastModifiedBy>
  <cp:revision>319</cp:revision>
  <dcterms:created xsi:type="dcterms:W3CDTF">2018-01-10T11:40:26Z</dcterms:created>
  <dcterms:modified xsi:type="dcterms:W3CDTF">2019-11-21T11:01:23Z</dcterms:modified>
</cp:coreProperties>
</file>