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70" r:id="rId2"/>
    <p:sldMasterId id="2147483884" r:id="rId3"/>
  </p:sldMasterIdLst>
  <p:notesMasterIdLst>
    <p:notesMasterId r:id="rId83"/>
  </p:notesMasterIdLst>
  <p:handoutMasterIdLst>
    <p:handoutMasterId r:id="rId84"/>
  </p:handoutMasterIdLst>
  <p:sldIdLst>
    <p:sldId id="256" r:id="rId4"/>
    <p:sldId id="522" r:id="rId5"/>
    <p:sldId id="487" r:id="rId6"/>
    <p:sldId id="488" r:id="rId7"/>
    <p:sldId id="459" r:id="rId8"/>
    <p:sldId id="358" r:id="rId9"/>
    <p:sldId id="538" r:id="rId10"/>
    <p:sldId id="542" r:id="rId11"/>
    <p:sldId id="541" r:id="rId12"/>
    <p:sldId id="574" r:id="rId13"/>
    <p:sldId id="359" r:id="rId14"/>
    <p:sldId id="353" r:id="rId15"/>
    <p:sldId id="536" r:id="rId16"/>
    <p:sldId id="535" r:id="rId17"/>
    <p:sldId id="576" r:id="rId18"/>
    <p:sldId id="577" r:id="rId19"/>
    <p:sldId id="578" r:id="rId20"/>
    <p:sldId id="525" r:id="rId21"/>
    <p:sldId id="515" r:id="rId22"/>
    <p:sldId id="570" r:id="rId23"/>
    <p:sldId id="516" r:id="rId24"/>
    <p:sldId id="517" r:id="rId25"/>
    <p:sldId id="486" r:id="rId26"/>
    <p:sldId id="376" r:id="rId27"/>
    <p:sldId id="334" r:id="rId28"/>
    <p:sldId id="377" r:id="rId29"/>
    <p:sldId id="432" r:id="rId30"/>
    <p:sldId id="433" r:id="rId31"/>
    <p:sldId id="466" r:id="rId32"/>
    <p:sldId id="495" r:id="rId33"/>
    <p:sldId id="381" r:id="rId34"/>
    <p:sldId id="467" r:id="rId35"/>
    <p:sldId id="496" r:id="rId36"/>
    <p:sldId id="497" r:id="rId37"/>
    <p:sldId id="489" r:id="rId38"/>
    <p:sldId id="382" r:id="rId39"/>
    <p:sldId id="479" r:id="rId40"/>
    <p:sldId id="498" r:id="rId41"/>
    <p:sldId id="439" r:id="rId42"/>
    <p:sldId id="470" r:id="rId43"/>
    <p:sldId id="490" r:id="rId44"/>
    <p:sldId id="383" r:id="rId45"/>
    <p:sldId id="468" r:id="rId46"/>
    <p:sldId id="499" r:id="rId47"/>
    <p:sldId id="491" r:id="rId48"/>
    <p:sldId id="384" r:id="rId49"/>
    <p:sldId id="469" r:id="rId50"/>
    <p:sldId id="481" r:id="rId51"/>
    <p:sldId id="492" r:id="rId52"/>
    <p:sldId id="385" r:id="rId53"/>
    <p:sldId id="446" r:id="rId54"/>
    <p:sldId id="471" r:id="rId55"/>
    <p:sldId id="500" r:id="rId56"/>
    <p:sldId id="501" r:id="rId57"/>
    <p:sldId id="493" r:id="rId58"/>
    <p:sldId id="386" r:id="rId59"/>
    <p:sldId id="472" r:id="rId60"/>
    <p:sldId id="502" r:id="rId61"/>
    <p:sldId id="504" r:id="rId62"/>
    <p:sldId id="494" r:id="rId63"/>
    <p:sldId id="387" r:id="rId64"/>
    <p:sldId id="453" r:id="rId65"/>
    <p:sldId id="473" r:id="rId66"/>
    <p:sldId id="506" r:id="rId67"/>
    <p:sldId id="507" r:id="rId68"/>
    <p:sldId id="532" r:id="rId69"/>
    <p:sldId id="410" r:id="rId70"/>
    <p:sldId id="483" r:id="rId71"/>
    <p:sldId id="575" r:id="rId72"/>
    <p:sldId id="509" r:id="rId73"/>
    <p:sldId id="511" r:id="rId74"/>
    <p:sldId id="321" r:id="rId75"/>
    <p:sldId id="477" r:id="rId76"/>
    <p:sldId id="293" r:id="rId77"/>
    <p:sldId id="539" r:id="rId78"/>
    <p:sldId id="564" r:id="rId79"/>
    <p:sldId id="300" r:id="rId80"/>
    <p:sldId id="465" r:id="rId81"/>
    <p:sldId id="425" r:id="rId82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al Rostislav" initials="MR" lastIdx="14" clrIdx="0"/>
  <p:cmAuthor id="2" name="Fišerová Martina" initials="FM" lastIdx="1" clrIdx="1"/>
  <p:cmAuthor id="3" name="Jan Heřmánek" initials="J.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B8"/>
    <a:srgbClr val="2F9638"/>
    <a:srgbClr val="5B9BD5"/>
    <a:srgbClr val="EA2E7A"/>
    <a:srgbClr val="1D70B8"/>
    <a:srgbClr val="00B19D"/>
    <a:srgbClr val="0432FF"/>
    <a:srgbClr val="2700DC"/>
    <a:srgbClr val="783B83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Styl s motivem 2 – zvýraznění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43" autoAdjust="0"/>
    <p:restoredTop sz="96327" autoAdjust="0"/>
  </p:normalViewPr>
  <p:slideViewPr>
    <p:cSldViewPr snapToGrid="0">
      <p:cViewPr varScale="1">
        <p:scale>
          <a:sx n="79" d="100"/>
          <a:sy n="79" d="100"/>
        </p:scale>
        <p:origin x="408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353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aha.mmr.cz\dfs\J\SF\IROP\24%20-%20Monitoring%20a%20IS\Anal&#253;zy\Obce,%20kategorie%20IN,%20obyvatel&#233;\2021\2021_08_01\01.08.2021%20HH09%20KategorieMestIN_&#250;prav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aha.mmr.cz\dfs\J\SF\IROP\24%20-%20Monitoring%20a%20IS\Anal&#253;zy\&#268;erp&#225;n&#237;%20dle%20pr&#225;vn&#237;ch%20forem,%20kraje\2021\&#268;erp&#225;n&#237;_PF_Kraje_2021_08_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ysClr val="windowText" lastClr="000000"/>
                </a:solidFill>
              </a:rPr>
              <a:t>Objemy a počty podpořených projektů obcí</a:t>
            </a:r>
            <a:r>
              <a:rPr lang="cs-CZ" b="0" baseline="0">
                <a:solidFill>
                  <a:sysClr val="windowText" lastClr="000000"/>
                </a:solidFill>
              </a:rPr>
              <a:t> dle jejich velikosti</a:t>
            </a:r>
            <a:endParaRPr lang="cs-CZ" b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8.0137872020383416E-2"/>
          <c:y val="0.19330709905994503"/>
          <c:w val="0.83500049404460408"/>
          <c:h val="0.7007822278213650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VelikostiObci!$C$84</c:f>
              <c:strCache>
                <c:ptCount val="1"/>
                <c:pt idx="0">
                  <c:v>Objem EFRR</c:v>
                </c:pt>
              </c:strCache>
            </c:strRef>
          </c:tx>
          <c:spPr>
            <a:solidFill>
              <a:srgbClr val="1D70B8"/>
            </a:solidFill>
            <a:ln w="3175">
              <a:noFill/>
            </a:ln>
            <a:effectLst/>
          </c:spPr>
          <c:invertIfNegative val="0"/>
          <c:cat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cat>
          <c:val>
            <c:numRef>
              <c:f>VelikostiObci!$C$85:$C$92</c:f>
              <c:numCache>
                <c:formatCode>#\ ##0.00\ \ \ " mld."\ "Kč"</c:formatCode>
                <c:ptCount val="8"/>
                <c:pt idx="0">
                  <c:v>1721268372.6499999</c:v>
                </c:pt>
                <c:pt idx="1">
                  <c:v>3245571690.6599994</c:v>
                </c:pt>
                <c:pt idx="2">
                  <c:v>8659292664.3900013</c:v>
                </c:pt>
                <c:pt idx="3">
                  <c:v>9012635936.460001</c:v>
                </c:pt>
                <c:pt idx="4">
                  <c:v>4626431878.1100006</c:v>
                </c:pt>
                <c:pt idx="5">
                  <c:v>5150903220.3799992</c:v>
                </c:pt>
                <c:pt idx="6">
                  <c:v>4120158789.0000005</c:v>
                </c:pt>
                <c:pt idx="7">
                  <c:v>5870985814.1599989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5F-4397-BF6B-90E1E92D6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64289560"/>
        <c:axId val="464291200"/>
      </c:barChart>
      <c:scatterChart>
        <c:scatterStyle val="lineMarker"/>
        <c:varyColors val="0"/>
        <c:ser>
          <c:idx val="0"/>
          <c:order val="0"/>
          <c:tx>
            <c:strRef>
              <c:f>VelikostiObci!$B$84</c:f>
              <c:strCache>
                <c:ptCount val="1"/>
                <c:pt idx="0">
                  <c:v>Počet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rgbClr val="EA2E7A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xVal>
          <c:yVal>
            <c:numRef>
              <c:f>VelikostiObci!$B$85:$B$92</c:f>
              <c:numCache>
                <c:formatCode>#,##0</c:formatCode>
                <c:ptCount val="8"/>
                <c:pt idx="0">
                  <c:v>587</c:v>
                </c:pt>
                <c:pt idx="1">
                  <c:v>838</c:v>
                </c:pt>
                <c:pt idx="2">
                  <c:v>1635</c:v>
                </c:pt>
                <c:pt idx="3">
                  <c:v>1427</c:v>
                </c:pt>
                <c:pt idx="4">
                  <c:v>587</c:v>
                </c:pt>
                <c:pt idx="5">
                  <c:v>468</c:v>
                </c:pt>
                <c:pt idx="6">
                  <c:v>234</c:v>
                </c:pt>
                <c:pt idx="7">
                  <c:v>228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D5F-4397-BF6B-90E1E92D6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258928"/>
        <c:axId val="541253024"/>
      </c:scatterChart>
      <c:catAx>
        <c:axId val="46428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91200"/>
        <c:crosses val="autoZero"/>
        <c:auto val="1"/>
        <c:lblAlgn val="ctr"/>
        <c:lblOffset val="100"/>
        <c:noMultiLvlLbl val="0"/>
      </c:catAx>
      <c:valAx>
        <c:axId val="46429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89560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1.3979318850203966E-2"/>
                <c:y val="0.3078626873768438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 sz="1200" b="0" dirty="0"/>
                    <a:t>Miliardy Kč (EFRR)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valAx>
        <c:axId val="54125302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1258928"/>
        <c:crosses val="max"/>
        <c:crossBetween val="midCat"/>
      </c:valAx>
      <c:valAx>
        <c:axId val="541258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412530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cs-CZ" sz="1400" b="0">
                <a:solidFill>
                  <a:sysClr val="windowText" lastClr="000000"/>
                </a:solidFill>
              </a:rPr>
              <a:t>Podpora na</a:t>
            </a:r>
            <a:r>
              <a:rPr lang="cs-CZ" sz="1400" b="0" baseline="0">
                <a:solidFill>
                  <a:sysClr val="windowText" lastClr="000000"/>
                </a:solidFill>
              </a:rPr>
              <a:t> obyvatele kraje</a:t>
            </a:r>
            <a:endParaRPr lang="cs-CZ" sz="1400" b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KrajePřehled!$C$98</c:f>
              <c:strCache>
                <c:ptCount val="1"/>
                <c:pt idx="0">
                  <c:v>Podpora na 100 000 obyvatel kraje</c:v>
                </c:pt>
              </c:strCache>
            </c:strRef>
          </c:tx>
          <c:spPr>
            <a:solidFill>
              <a:srgbClr val="1D70B8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1D71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5CB-48BA-A9BD-BCB434DF86EA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047-4249-B6FB-5324C61DF30D}"/>
              </c:ext>
            </c:extLst>
          </c:dPt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KrajePřehled!$C$99:$C$111</c:f>
              <c:numCache>
                <c:formatCode>#\ ##0\ "Kč"</c:formatCode>
                <c:ptCount val="13"/>
                <c:pt idx="0">
                  <c:v>1239999486.3461549</c:v>
                </c:pt>
                <c:pt idx="1">
                  <c:v>1447221781.0142479</c:v>
                </c:pt>
                <c:pt idx="2">
                  <c:v>1352152552.95398</c:v>
                </c:pt>
                <c:pt idx="3">
                  <c:v>1305950139.5012624</c:v>
                </c:pt>
                <c:pt idx="4">
                  <c:v>1024143844.0262376</c:v>
                </c:pt>
                <c:pt idx="5">
                  <c:v>1281597197.8408349</c:v>
                </c:pt>
                <c:pt idx="6">
                  <c:v>1630641373.7770703</c:v>
                </c:pt>
                <c:pt idx="7">
                  <c:v>1508027990.2805245</c:v>
                </c:pt>
                <c:pt idx="8">
                  <c:v>1746553493.9144356</c:v>
                </c:pt>
                <c:pt idx="9">
                  <c:v>1172752670.9206214</c:v>
                </c:pt>
                <c:pt idx="10">
                  <c:v>1328901084.3777444</c:v>
                </c:pt>
                <c:pt idx="11">
                  <c:v>1228942025.3177814</c:v>
                </c:pt>
                <c:pt idx="12">
                  <c:v>1277434968.3542151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CB-48BA-A9BD-BCB434DF86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axId val="714972632"/>
        <c:axId val="714971320"/>
      </c:barChart>
      <c:lineChart>
        <c:grouping val="standard"/>
        <c:varyColors val="0"/>
        <c:ser>
          <c:idx val="1"/>
          <c:order val="1"/>
          <c:tx>
            <c:strRef>
              <c:f>KrajePřehled!$D$98</c:f>
              <c:strCache>
                <c:ptCount val="1"/>
                <c:pt idx="0">
                  <c:v>Průměr krajů</c:v>
                </c:pt>
              </c:strCache>
            </c:strRef>
          </c:tx>
          <c:spPr>
            <a:ln w="34925" cap="sq">
              <a:solidFill>
                <a:srgbClr val="EA2E7A"/>
              </a:solidFill>
              <a:round/>
            </a:ln>
            <a:effectLst/>
          </c:spPr>
          <c:marker>
            <c:symbol val="none"/>
          </c:marker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KrajePřehled!$D$99:$D$111</c:f>
              <c:numCache>
                <c:formatCode>#\ ##0\ "Kč"</c:formatCode>
                <c:ptCount val="13"/>
                <c:pt idx="0">
                  <c:v>1313499533.3195584</c:v>
                </c:pt>
                <c:pt idx="1">
                  <c:v>1313499533.3195584</c:v>
                </c:pt>
                <c:pt idx="2">
                  <c:v>1313499533.3195584</c:v>
                </c:pt>
                <c:pt idx="3">
                  <c:v>1313499533.3195584</c:v>
                </c:pt>
                <c:pt idx="4">
                  <c:v>1313499533.3195584</c:v>
                </c:pt>
                <c:pt idx="5">
                  <c:v>1313499533.3195584</c:v>
                </c:pt>
                <c:pt idx="6">
                  <c:v>1313499533.3195584</c:v>
                </c:pt>
                <c:pt idx="7">
                  <c:v>1313499533.3195584</c:v>
                </c:pt>
                <c:pt idx="8">
                  <c:v>1313499533.3195584</c:v>
                </c:pt>
                <c:pt idx="9">
                  <c:v>1313499533.3195584</c:v>
                </c:pt>
                <c:pt idx="10">
                  <c:v>1313499533.3195584</c:v>
                </c:pt>
                <c:pt idx="11">
                  <c:v>1313499533.3195584</c:v>
                </c:pt>
                <c:pt idx="12">
                  <c:v>1313499533.3195584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CB-48BA-A9BD-BCB434DF86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4972632"/>
        <c:axId val="714971320"/>
      </c:lineChart>
      <c:catAx>
        <c:axId val="714972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1320"/>
        <c:crosses val="autoZero"/>
        <c:auto val="1"/>
        <c:lblAlgn val="ctr"/>
        <c:lblOffset val="100"/>
        <c:noMultiLvlLbl val="0"/>
      </c:catAx>
      <c:valAx>
        <c:axId val="714971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\ 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263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555631217283524E-2"/>
                <c:y val="0.31785674670216213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200" b="0">
                      <a:solidFill>
                        <a:sysClr val="windowText" lastClr="000000"/>
                      </a:solidFill>
                    </a:rPr>
                    <a:t>Miliony</a:t>
                  </a:r>
                  <a:r>
                    <a:rPr lang="cs-CZ" sz="1200" b="0">
                      <a:solidFill>
                        <a:sysClr val="windowText" lastClr="000000"/>
                      </a:solidFill>
                    </a:rPr>
                    <a:t> Kč (EFRR)</a:t>
                  </a:r>
                  <a:endParaRPr lang="en-US" sz="1200" b="0">
                    <a:solidFill>
                      <a:sysClr val="windowText" lastClr="000000"/>
                    </a:solidFill>
                  </a:endParaRP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0.97952</cdr:x>
      <cdr:y>0.27964</cdr:y>
    </cdr:from>
    <cdr:to>
      <cdr:x>0.99759</cdr:x>
      <cdr:y>0.68997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7743825" y="876300"/>
          <a:ext cx="142875" cy="12858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ctr" anchorCtr="1"/>
        <a:lstStyle xmlns:a="http://schemas.openxmlformats.org/drawingml/2006/main"/>
        <a:p xmlns:a="http://schemas.openxmlformats.org/drawingml/2006/main">
          <a:r>
            <a:rPr lang="cs-CZ" sz="1100" dirty="0">
              <a:solidFill>
                <a:sysClr val="windowText" lastClr="000000"/>
              </a:solidFill>
            </a:rPr>
            <a:t>Projekty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A828EF0-7CBA-D14D-8B93-4AEC502D1E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0A80E7-8FBD-DD48-987B-63C5EE2A5E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856ED-4A75-E14F-82F9-3E3A8AD014FD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A00D05-E443-ED44-AA5F-6BE2623753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666CAB-A58F-8B4D-9AF9-5F2D5B2377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CA9EE-A766-5048-BAAD-8086428685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53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1D0AC-43AB-41D4-86E8-17FEADBDF08C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AEC34-F7C9-4DC8-A740-BE07CA3057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1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Data z MS2014+ k 1.8.2021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086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z MS2014+ k 1.8.2021.</a:t>
            </a:r>
          </a:p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projekty s jedním krajem realizace.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6854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6610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460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0181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211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284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63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814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803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0818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495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049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lang="cs-CZ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49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274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39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363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58A3C-3B05-48C5-9A81-9ECA945227A4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7170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7879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2621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6026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0" kern="1200" baseline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Sloupec s CLLD?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58A3C-3B05-48C5-9A81-9ECA945227A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29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69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06.09.2021</a:t>
            </a:fld>
            <a:endParaRPr lang="cs-CZ"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313565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cs-CZ"/>
              <a:t>Kliknutím na ikonu přidáte obrázek.</a:t>
            </a:r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06.09.2021</a:t>
            </a:fld>
            <a:endParaRPr lang="cs-CZ"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86535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163595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8086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7979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420525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696453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103039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336883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464075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36412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859732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164560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06.09.2021</a:t>
            </a:fld>
            <a:endParaRPr lang="cs-CZ"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900743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57188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453549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494785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486721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557391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690659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8" y="695469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7979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42187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Tx/>
              <a:buFont typeface="Arial" panose="020B0604020202020204" pitchFamily="34" charset="0"/>
              <a:buChar char="•"/>
              <a:tabLst/>
              <a:defRPr lang="cs-CZ" b="0" smtClean="0">
                <a:effectLst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Pellentesque</a:t>
            </a:r>
            <a:r>
              <a:rPr lang="cs-CZ" dirty="0"/>
              <a:t> </a:t>
            </a:r>
            <a:r>
              <a:rPr lang="cs-CZ" dirty="0" err="1"/>
              <a:t>commodo</a:t>
            </a:r>
            <a:r>
              <a:rPr lang="cs-CZ" dirty="0"/>
              <a:t> </a:t>
            </a:r>
            <a:r>
              <a:rPr lang="cs-CZ" dirty="0" err="1"/>
              <a:t>justo</a:t>
            </a:r>
            <a:r>
              <a:rPr lang="cs-CZ" dirty="0"/>
              <a:t> </a:t>
            </a:r>
            <a:r>
              <a:rPr lang="cs-CZ" dirty="0" err="1"/>
              <a:t>laoreet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metus</a:t>
            </a:r>
            <a:r>
              <a:rPr lang="cs-CZ" dirty="0"/>
              <a:t> vitae, </a:t>
            </a:r>
            <a:r>
              <a:rPr lang="cs-CZ" dirty="0" err="1"/>
              <a:t>bibendum</a:t>
            </a:r>
            <a:r>
              <a:rPr lang="cs-CZ" dirty="0"/>
              <a:t> </a:t>
            </a:r>
            <a:r>
              <a:rPr lang="cs-CZ" dirty="0" err="1"/>
              <a:t>orci</a:t>
            </a:r>
            <a:r>
              <a:rPr lang="cs-CZ" dirty="0"/>
              <a:t>. </a:t>
            </a:r>
            <a:r>
              <a:rPr lang="cs-CZ" dirty="0" err="1"/>
              <a:t>Maece-nas</a:t>
            </a:r>
            <a:r>
              <a:rPr lang="cs-CZ" dirty="0"/>
              <a:t> </a:t>
            </a:r>
            <a:r>
              <a:rPr lang="cs-CZ" dirty="0" err="1"/>
              <a:t>placerat</a:t>
            </a:r>
            <a:r>
              <a:rPr lang="cs-CZ" dirty="0"/>
              <a:t> </a:t>
            </a:r>
            <a:r>
              <a:rPr lang="cs-CZ" dirty="0" err="1"/>
              <a:t>rhoncus</a:t>
            </a:r>
            <a:r>
              <a:rPr lang="cs-CZ" dirty="0"/>
              <a:t> </a:t>
            </a:r>
            <a:r>
              <a:rPr lang="cs-CZ" dirty="0" err="1"/>
              <a:t>cursus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non </a:t>
            </a:r>
            <a:r>
              <a:rPr lang="cs-CZ" dirty="0" err="1"/>
              <a:t>tincidunt</a:t>
            </a:r>
            <a:r>
              <a:rPr lang="cs-CZ" dirty="0"/>
              <a:t> </a:t>
            </a:r>
            <a:r>
              <a:rPr lang="cs-CZ" dirty="0" err="1"/>
              <a:t>arcu</a:t>
            </a:r>
            <a:r>
              <a:rPr lang="cs-CZ" dirty="0"/>
              <a:t>, </a:t>
            </a:r>
            <a:r>
              <a:rPr lang="cs-CZ" dirty="0" err="1"/>
              <a:t>nec</a:t>
            </a:r>
            <a:r>
              <a:rPr lang="cs-CZ" dirty="0"/>
              <a:t> </a:t>
            </a:r>
            <a:r>
              <a:rPr lang="cs-CZ" dirty="0" err="1"/>
              <a:t>dignissim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. </a:t>
            </a:r>
            <a:r>
              <a:rPr lang="cs-CZ" dirty="0" err="1"/>
              <a:t>Nam</a:t>
            </a:r>
            <a:r>
              <a:rPr lang="cs-CZ" dirty="0"/>
              <a:t> </a:t>
            </a:r>
            <a:r>
              <a:rPr lang="cs-CZ" dirty="0" err="1"/>
              <a:t>eget</a:t>
            </a:r>
            <a:r>
              <a:rPr lang="cs-CZ" dirty="0"/>
              <a:t> </a:t>
            </a:r>
            <a:r>
              <a:rPr lang="cs-CZ" dirty="0" err="1"/>
              <a:t>luctus</a:t>
            </a:r>
            <a:r>
              <a:rPr lang="cs-CZ" dirty="0"/>
              <a:t> </a:t>
            </a:r>
            <a:r>
              <a:rPr lang="cs-CZ" dirty="0" err="1"/>
              <a:t>nunc</a:t>
            </a:r>
            <a:r>
              <a:rPr lang="cs-CZ" dirty="0"/>
              <a:t>, a </a:t>
            </a:r>
            <a:r>
              <a:rPr lang="cs-CZ" dirty="0" err="1"/>
              <a:t>tempor</a:t>
            </a:r>
            <a:r>
              <a:rPr lang="cs-CZ" dirty="0"/>
              <a:t> elit.</a:t>
            </a:r>
          </a:p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8A1F98-B760-AE40-BB7A-7C3A16557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7844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057EF51-3674-2346-A505-BFB4C7190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8680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695469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 b="1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Kontakt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8" y="2317521"/>
            <a:ext cx="6858000" cy="1548944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E-mail</a:t>
            </a:r>
          </a:p>
          <a:p>
            <a:r>
              <a:rPr lang="cs-CZ" dirty="0"/>
              <a:t>+420 XXX XXX XXX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7" y="3866465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5664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2048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06.09.2021</a:t>
            </a:fld>
            <a:endParaRPr lang="cs-CZ"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671534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081535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358856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597234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768683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615731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20745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353507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764993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09370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06.09.2021</a:t>
            </a:fld>
            <a:endParaRPr lang="cs-CZ"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1943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56548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737501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24706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1958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67376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4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D09803C-109F-484A-83D6-FFACFBED6390}" type="datetimeFigureOut">
              <a:rPr lang="cs-CZ" smtClean="0"/>
              <a:pPr/>
              <a:t>06.09.2021</a:t>
            </a:fld>
            <a:endParaRPr lang="cs-CZ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cs-CZ"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A1EF0B5-C7E7-4D35-8DA3-8FBF269A8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4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ransition spd="slow">
    <p:push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5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715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EB521AB-0A28-6B44-8E85-5B876EDAA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09803C-109F-484A-83D6-FFACFBED6390}" type="datetimeFigureOut">
              <a:rPr lang="cs-CZ" smtClean="0"/>
              <a:pPr/>
              <a:t>06.09.2021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82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1D71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sv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svg"/><Relationship Id="rId4" Type="http://schemas.microsoft.com/office/2007/relationships/hdphoto" Target="../media/hdphoto3.wdp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7.wdp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7" Type="http://schemas.openxmlformats.org/officeDocument/2006/relationships/image" Target="../media/image121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17.svg"/><Relationship Id="rId7" Type="http://schemas.openxmlformats.org/officeDocument/2006/relationships/image" Target="../media/image123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11" Type="http://schemas.openxmlformats.org/officeDocument/2006/relationships/image" Target="../media/image129.svg"/><Relationship Id="rId5" Type="http://schemas.openxmlformats.org/officeDocument/2006/relationships/image" Target="../media/image121.svg"/><Relationship Id="rId10" Type="http://schemas.openxmlformats.org/officeDocument/2006/relationships/image" Target="../media/image128.png"/><Relationship Id="rId4" Type="http://schemas.openxmlformats.org/officeDocument/2006/relationships/image" Target="../media/image125.png"/><Relationship Id="rId9" Type="http://schemas.openxmlformats.org/officeDocument/2006/relationships/image" Target="../media/image119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80.svg"/><Relationship Id="rId18" Type="http://schemas.openxmlformats.org/officeDocument/2006/relationships/image" Target="../media/image141.png"/><Relationship Id="rId3" Type="http://schemas.openxmlformats.org/officeDocument/2006/relationships/image" Target="../media/image40.svg"/><Relationship Id="rId21" Type="http://schemas.openxmlformats.org/officeDocument/2006/relationships/image" Target="../media/image117.svg"/><Relationship Id="rId7" Type="http://schemas.openxmlformats.org/officeDocument/2006/relationships/image" Target="../media/image121.svg"/><Relationship Id="rId12" Type="http://schemas.openxmlformats.org/officeDocument/2006/relationships/image" Target="../media/image138.png"/><Relationship Id="rId17" Type="http://schemas.openxmlformats.org/officeDocument/2006/relationships/image" Target="../media/image119.svg"/><Relationship Id="rId2" Type="http://schemas.openxmlformats.org/officeDocument/2006/relationships/image" Target="../media/image133.png"/><Relationship Id="rId16" Type="http://schemas.openxmlformats.org/officeDocument/2006/relationships/image" Target="../media/image118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37.svg"/><Relationship Id="rId5" Type="http://schemas.openxmlformats.org/officeDocument/2006/relationships/image" Target="../media/image82.svg"/><Relationship Id="rId15" Type="http://schemas.openxmlformats.org/officeDocument/2006/relationships/image" Target="../media/image140.svg"/><Relationship Id="rId23" Type="http://schemas.microsoft.com/office/2007/relationships/hdphoto" Target="../media/hdphoto7.wdp"/><Relationship Id="rId10" Type="http://schemas.openxmlformats.org/officeDocument/2006/relationships/image" Target="../media/image136.png"/><Relationship Id="rId19" Type="http://schemas.openxmlformats.org/officeDocument/2006/relationships/image" Target="../media/image123.svg"/><Relationship Id="rId4" Type="http://schemas.openxmlformats.org/officeDocument/2006/relationships/image" Target="../media/image134.png"/><Relationship Id="rId9" Type="http://schemas.openxmlformats.org/officeDocument/2006/relationships/image" Target="../media/image54.svg"/><Relationship Id="rId14" Type="http://schemas.openxmlformats.org/officeDocument/2006/relationships/image" Target="../media/image139.png"/><Relationship Id="rId22" Type="http://schemas.openxmlformats.org/officeDocument/2006/relationships/image" Target="../media/image4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hyperlink" Target="https://www.irop.mmr.cz/c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svg"/><Relationship Id="rId5" Type="http://schemas.openxmlformats.org/officeDocument/2006/relationships/image" Target="../media/image144.png"/><Relationship Id="rId4" Type="http://schemas.openxmlformats.org/officeDocument/2006/relationships/image" Target="../media/image143.sv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3" Type="http://schemas.openxmlformats.org/officeDocument/2006/relationships/hyperlink" Target="http://www.irop.mmr.cz/" TargetMode="External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svg"/><Relationship Id="rId5" Type="http://schemas.openxmlformats.org/officeDocument/2006/relationships/image" Target="../media/image148.png"/><Relationship Id="rId4" Type="http://schemas.openxmlformats.org/officeDocument/2006/relationships/hyperlink" Target="https://ks.crr.c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</a:t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IROP 2021 - 2027</a:t>
            </a:r>
            <a:endParaRPr dirty="0"/>
          </a:p>
        </p:txBody>
      </p:sp>
      <p:sp>
        <p:nvSpPr>
          <p:cNvPr id="109" name="Google Shape;109;p15"/>
          <p:cNvSpPr txBox="1"/>
          <p:nvPr/>
        </p:nvSpPr>
        <p:spPr>
          <a:xfrm>
            <a:off x="2241437" y="4975849"/>
            <a:ext cx="452044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7. září 2021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Zlín</a:t>
            </a: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5440"/>
            <a:ext cx="7886700" cy="560718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Cíle politiky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152471"/>
              </p:ext>
            </p:extLst>
          </p:nvPr>
        </p:nvGraphicFramePr>
        <p:xfrm>
          <a:off x="702260" y="1058558"/>
          <a:ext cx="7739481" cy="497787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386169">
                  <a:extLst>
                    <a:ext uri="{9D8B030D-6E8A-4147-A177-3AD203B41FA5}">
                      <a16:colId xmlns:a16="http://schemas.microsoft.com/office/drawing/2014/main" val="1588898084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3333043847"/>
                    </a:ext>
                  </a:extLst>
                </a:gridCol>
              </a:tblGrid>
              <a:tr h="443671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Cíle politiky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IROP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07521187"/>
                  </a:ext>
                </a:extLst>
              </a:tr>
              <a:tr h="794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Konkurenceschopnější a i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nteligentnější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-  podpora inovativní a inteligentní ekonomické transformace</a:t>
                      </a:r>
                    </a:p>
                    <a:p>
                      <a:pPr algn="l"/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2000" b="1" kern="1200" dirty="0">
                          <a:solidFill>
                            <a:srgbClr val="2F96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2000" b="1" kern="1200" dirty="0">
                        <a:solidFill>
                          <a:srgbClr val="2F9638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82296797"/>
                  </a:ext>
                </a:extLst>
              </a:tr>
              <a:tr h="11691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Zelenější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nízkouhlíková a odolná Evropa - podpora spravedlivého přechodu na  čistou energii, zelených a modrých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investic, zmírňování změny klimatu, udržitelná městská mobilita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rgbClr val="2F96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2000" b="1" kern="1200" dirty="0">
                        <a:solidFill>
                          <a:srgbClr val="2F9638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13204002"/>
                  </a:ext>
                </a:extLst>
              </a:tr>
              <a:tr h="8599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Propojenější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Evropa - zvyšování mobility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rgbClr val="2F96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2000" b="1" kern="1200" dirty="0">
                        <a:solidFill>
                          <a:srgbClr val="2F9638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0888838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inkluzivnější Evropa – provádění Evropského pilíře sociálních práv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rgbClr val="2F96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2000" b="1" kern="1200" dirty="0">
                        <a:solidFill>
                          <a:srgbClr val="2F9638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9554657"/>
                  </a:ext>
                </a:extLst>
              </a:tr>
              <a:tr h="8439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Evropa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bližší občanům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udržitelný a integrovaný rozvoj všech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typů území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rgbClr val="2F96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2000" b="1" kern="1200" dirty="0">
                        <a:solidFill>
                          <a:srgbClr val="2F9638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33369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317546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047" y="263347"/>
            <a:ext cx="7848728" cy="924835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Nové míry spolufinancování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5478" y="1481117"/>
            <a:ext cx="7933043" cy="4198323"/>
          </a:xfrm>
          <a:prstGeom prst="rect">
            <a:avLst/>
          </a:prstGeom>
        </p:spPr>
        <p:txBody>
          <a:bodyPr anchor="ctr"/>
          <a:lstStyle>
            <a:lvl1pPr marL="461063" indent="-461063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8971" indent="-384219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878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1629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66380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81131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5882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10633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5385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650" lvl="1" indent="-274865" defTabSz="879569">
              <a:spcBef>
                <a:spcPts val="429"/>
              </a:spcBef>
            </a:pPr>
            <a:endParaRPr lang="cs-CZ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820570"/>
              </p:ext>
            </p:extLst>
          </p:nvPr>
        </p:nvGraphicFramePr>
        <p:xfrm>
          <a:off x="804183" y="1298748"/>
          <a:ext cx="7933043" cy="47310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940829">
                  <a:extLst>
                    <a:ext uri="{9D8B030D-6E8A-4147-A177-3AD203B41FA5}">
                      <a16:colId xmlns:a16="http://schemas.microsoft.com/office/drawing/2014/main" val="1732113649"/>
                    </a:ext>
                  </a:extLst>
                </a:gridCol>
                <a:gridCol w="1273870">
                  <a:extLst>
                    <a:ext uri="{9D8B030D-6E8A-4147-A177-3AD203B41FA5}">
                      <a16:colId xmlns:a16="http://schemas.microsoft.com/office/drawing/2014/main" val="3044555941"/>
                    </a:ext>
                  </a:extLst>
                </a:gridCol>
                <a:gridCol w="1359172">
                  <a:extLst>
                    <a:ext uri="{9D8B030D-6E8A-4147-A177-3AD203B41FA5}">
                      <a16:colId xmlns:a16="http://schemas.microsoft.com/office/drawing/2014/main" val="2746508836"/>
                    </a:ext>
                  </a:extLst>
                </a:gridCol>
                <a:gridCol w="1359172">
                  <a:extLst>
                    <a:ext uri="{9D8B030D-6E8A-4147-A177-3AD203B41FA5}">
                      <a16:colId xmlns:a16="http://schemas.microsoft.com/office/drawing/2014/main" val="772832585"/>
                    </a:ext>
                  </a:extLst>
                </a:gridCol>
              </a:tblGrid>
              <a:tr h="11744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 regionů /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Spolufinancování EU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2014 - 2020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2021 - 2027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2021 – 2027 CLLD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8744598"/>
                  </a:ext>
                </a:extLst>
              </a:tr>
              <a:tr h="6305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rozvinuté regiony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40 %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3591275"/>
                  </a:ext>
                </a:extLst>
              </a:tr>
              <a:tr h="1148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Přechodové regiony (nové)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Čechy – Středočeský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Jihozápad – Plzeňský, Jihočeský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Jihovýchod – Jihomoravský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kraj, Kraj Vysočina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</a:t>
                      </a:r>
                      <a:r>
                        <a:rPr lang="pt-BR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cs-CZ" sz="16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70 %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4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55 %)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80 %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02263031"/>
                  </a:ext>
                </a:extLst>
              </a:tr>
              <a:tr h="163913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Méně rozvinuté regiony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Severozápad – Ústecký a Karlovarský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Severovýchod – Pardubický, 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Liberecký a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Královéhradecký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Moravskoslezsko – Moravskoslezský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Morava – Olomoucký a </a:t>
                      </a: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Zlínský kraj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85 % 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85 % 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4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70 %)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95 %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11536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72850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74" y="365126"/>
            <a:ext cx="8420252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Příprava programů po roce 2020 </a:t>
            </a:r>
            <a:br>
              <a:rPr lang="cs-CZ" sz="3200" dirty="0"/>
            </a:br>
            <a:r>
              <a:rPr lang="cs-CZ" sz="3200" dirty="0"/>
              <a:t>na národní úrovni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042" y="1892938"/>
            <a:ext cx="7763916" cy="4002815"/>
          </a:xfrm>
        </p:spPr>
        <p:txBody>
          <a:bodyPr>
            <a:normAutofit lnSpcReduction="10000"/>
          </a:bodyPr>
          <a:lstStyle/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Národní koncepce realizace politiky soudržnosti po roce 2020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Strategie regionálního rozvoje ČR 2021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Jednotný národní rámec pravidel a postupů v období 2021-2027 (schválen)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Pravidla spolufinancování projektů ze státního rozpočtu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Dohoda o partnerství 2021 – 2027 (v září 2021 na vládu)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Ostatní operační programy (v září/říjnu 2021 na vládu)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Příprava monitorovacího systému MS2021+ (probíhá už testování)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Příprava integrovaných strategií (ITI a CLLD) (probíhá)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78610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35804"/>
            <a:ext cx="7886700" cy="108286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Obce jako příjemci podpory </a:t>
            </a:r>
            <a:br>
              <a:rPr lang="cs-CZ" sz="3200" dirty="0"/>
            </a:br>
            <a:r>
              <a:rPr lang="cs-CZ" sz="3200" dirty="0"/>
              <a:t>v IROP 2014-2020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8C1064E-F89F-4EBD-9175-2CDC350EB9DA}"/>
              </a:ext>
            </a:extLst>
          </p:cNvPr>
          <p:cNvSpPr txBox="1"/>
          <p:nvPr/>
        </p:nvSpPr>
        <p:spPr>
          <a:xfrm>
            <a:off x="8091377" y="2466753"/>
            <a:ext cx="1052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527A9C0-0CE6-4500-9C53-C3E1A11751F1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Kraj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7A0E3A-C7DA-47AF-8AB7-7266B003618E}"/>
              </a:ext>
            </a:extLst>
          </p:cNvPr>
          <p:cNvSpPr txBox="1"/>
          <p:nvPr/>
        </p:nvSpPr>
        <p:spPr>
          <a:xfrm>
            <a:off x="6611919" y="1881156"/>
            <a:ext cx="723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ACFAD7-5CF2-4638-B952-3E54B834A702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SVJ</a:t>
            </a:fld>
            <a:endParaRPr lang="cs-CZ" sz="1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3A94A4-E5F6-43D1-90CD-465576E5058D}"/>
              </a:ext>
            </a:extLst>
          </p:cNvPr>
          <p:cNvSpPr txBox="1"/>
          <p:nvPr/>
        </p:nvSpPr>
        <p:spPr>
          <a:xfrm>
            <a:off x="4929775" y="2589863"/>
            <a:ext cx="839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D46882-5908-462F-A853-FDFBEF96255F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Soukromý sektor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/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A5C4BA92-6392-4D50-869D-C6634420A47D}"/>
              </a:ext>
            </a:extLst>
          </p:cNvPr>
          <p:cNvSpPr txBox="1"/>
          <p:nvPr/>
        </p:nvSpPr>
        <p:spPr>
          <a:xfrm>
            <a:off x="1367240" y="2238342"/>
            <a:ext cx="583207" cy="3515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fld id="{57AAB2FD-93D0-407B-8DE0-8910FBF706A9}" type="CATEGORYNAME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NNO</a:t>
            </a:fld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CFACDCCE-D075-4F6E-AA7C-17AA981C2B23}"/>
              </a:ext>
            </a:extLst>
          </p:cNvPr>
          <p:cNvSpPr txBox="1"/>
          <p:nvPr/>
        </p:nvSpPr>
        <p:spPr>
          <a:xfrm>
            <a:off x="2439747" y="1683800"/>
            <a:ext cx="1052623" cy="6537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Církevní instituce</a:t>
            </a:r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00000000-0008-0000-05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3368566"/>
              </p:ext>
            </p:extLst>
          </p:nvPr>
        </p:nvGraphicFramePr>
        <p:xfrm>
          <a:off x="402336" y="1683800"/>
          <a:ext cx="8339328" cy="4270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4294517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4363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Podpora IROP v krajích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1456006"/>
              </p:ext>
            </p:extLst>
          </p:nvPr>
        </p:nvGraphicFramePr>
        <p:xfrm>
          <a:off x="628650" y="1261776"/>
          <a:ext cx="7750873" cy="468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2239034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A268598-4A68-5241-B1E9-484AB37F70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8282" y="1845594"/>
            <a:ext cx="2407794" cy="2365403"/>
          </a:xfrm>
          <a:prstGeom prst="rect">
            <a:avLst/>
          </a:prstGeom>
        </p:spPr>
      </p:pic>
      <p:pic>
        <p:nvPicPr>
          <p:cNvPr id="21" name="Obrázek 20" descr="Obsah obrázku silueta, kolo&#10;&#10;Popis byl vytvořen automaticky">
            <a:extLst>
              <a:ext uri="{FF2B5EF4-FFF2-40B4-BE49-F238E27FC236}">
                <a16:creationId xmlns:a16="http://schemas.microsoft.com/office/drawing/2014/main" id="{200EDEA7-A4C7-334D-8477-62D548B34F6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7005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6887" y="4789608"/>
            <a:ext cx="1343698" cy="112829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4" name="Obrázek 3" descr="Obsah obrázku silueta, kolo&#10;&#10;Popis byl vytvořen automaticky">
            <a:extLst>
              <a:ext uri="{FF2B5EF4-FFF2-40B4-BE49-F238E27FC236}">
                <a16:creationId xmlns:a16="http://schemas.microsoft.com/office/drawing/2014/main" id="{877821C4-E262-B54E-946B-A199DA5C52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8436" y="4789608"/>
            <a:ext cx="1343698" cy="112829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16947024-2242-42E3-BDAA-CB35296D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27" y="114979"/>
            <a:ext cx="8580346" cy="139779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ve Zlínském kraji z IROP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64C6C18-F452-470C-B077-EFCA438BF4F2}"/>
              </a:ext>
            </a:extLst>
          </p:cNvPr>
          <p:cNvSpPr txBox="1"/>
          <p:nvPr/>
        </p:nvSpPr>
        <p:spPr>
          <a:xfrm>
            <a:off x="712820" y="1520671"/>
            <a:ext cx="2778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Počet nových nebo rekonstruovaných terminálů ve veřejné dopravě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983FC74-2328-4505-B682-22FEAE9DB1EB}"/>
              </a:ext>
            </a:extLst>
          </p:cNvPr>
          <p:cNvSpPr txBox="1"/>
          <p:nvPr/>
        </p:nvSpPr>
        <p:spPr>
          <a:xfrm>
            <a:off x="4970597" y="1520671"/>
            <a:ext cx="327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accent3">
                    <a:lumMod val="75000"/>
                  </a:schemeClr>
                </a:solidFill>
              </a:rPr>
              <a:t>Počet podpořených bytů pro sociální bydlení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3C8C041-0322-4C24-BE55-BDC2A6D51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751" y="3537122"/>
            <a:ext cx="1816765" cy="1188823"/>
          </a:xfrm>
          <a:prstGeom prst="rect">
            <a:avLst/>
          </a:prstGeom>
        </p:spPr>
      </p:pic>
      <p:pic>
        <p:nvPicPr>
          <p:cNvPr id="15" name="Obrázek 14" descr="Obsah obrázku mapa&#10;&#10;Popis byl vytvořen automaticky">
            <a:extLst>
              <a:ext uri="{FF2B5EF4-FFF2-40B4-BE49-F238E27FC236}">
                <a16:creationId xmlns:a16="http://schemas.microsoft.com/office/drawing/2014/main" id="{6A4C1FB3-E1CC-4DCE-9C91-CCA3C2F350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511" y="3537122"/>
            <a:ext cx="1812821" cy="11897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50B01E7E-F294-4935-94D5-0D20FC253019}"/>
              </a:ext>
            </a:extLst>
          </p:cNvPr>
          <p:cNvSpPr/>
          <p:nvPr/>
        </p:nvSpPr>
        <p:spPr>
          <a:xfrm>
            <a:off x="7168314" y="6346951"/>
            <a:ext cx="1547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3">
                    <a:lumMod val="75000"/>
                  </a:schemeClr>
                </a:solidFill>
              </a:rPr>
              <a:t>Data k 6. 8. 2021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BFEF617-591C-40B7-8A89-A37A867B135E}"/>
              </a:ext>
            </a:extLst>
          </p:cNvPr>
          <p:cNvSpPr txBox="1"/>
          <p:nvPr/>
        </p:nvSpPr>
        <p:spPr>
          <a:xfrm>
            <a:off x="1468143" y="3872443"/>
            <a:ext cx="657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63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26695F6-C6FE-4761-8CC4-A7041F9113F8}"/>
              </a:ext>
            </a:extLst>
          </p:cNvPr>
          <p:cNvSpPr txBox="1"/>
          <p:nvPr/>
        </p:nvSpPr>
        <p:spPr>
          <a:xfrm>
            <a:off x="1174041" y="5184479"/>
            <a:ext cx="585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F5A2622-705E-4B82-A18F-C5F18EFC4647}"/>
              </a:ext>
            </a:extLst>
          </p:cNvPr>
          <p:cNvSpPr txBox="1"/>
          <p:nvPr/>
        </p:nvSpPr>
        <p:spPr>
          <a:xfrm>
            <a:off x="1993229" y="4789608"/>
            <a:ext cx="82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8 %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7655A00-FA20-472A-9B02-DA7D3B222326}"/>
              </a:ext>
            </a:extLst>
          </p:cNvPr>
          <p:cNvSpPr txBox="1"/>
          <p:nvPr/>
        </p:nvSpPr>
        <p:spPr>
          <a:xfrm>
            <a:off x="5951779" y="3872443"/>
            <a:ext cx="657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1188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024CB390-082B-4370-86BB-8AFDC4C870E5}"/>
              </a:ext>
            </a:extLst>
          </p:cNvPr>
          <p:cNvSpPr txBox="1"/>
          <p:nvPr/>
        </p:nvSpPr>
        <p:spPr>
          <a:xfrm>
            <a:off x="5366152" y="5168246"/>
            <a:ext cx="585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94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4D558D8-C785-428A-BC50-3B3C50CF5460}"/>
              </a:ext>
            </a:extLst>
          </p:cNvPr>
          <p:cNvSpPr txBox="1"/>
          <p:nvPr/>
        </p:nvSpPr>
        <p:spPr>
          <a:xfrm>
            <a:off x="6280552" y="4839541"/>
            <a:ext cx="82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1"/>
                </a:solidFill>
              </a:rPr>
              <a:t>8 %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91638F8C-649E-0340-B0EA-7A0593D523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34915" y="1316496"/>
            <a:ext cx="3277456" cy="327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39464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 descr="Obsah obrázku silueta, kolo&#10;&#10;Popis byl vytvořen automaticky">
            <a:extLst>
              <a:ext uri="{FF2B5EF4-FFF2-40B4-BE49-F238E27FC236}">
                <a16:creationId xmlns:a16="http://schemas.microsoft.com/office/drawing/2014/main" id="{4D929317-E3D8-0749-B82A-957DD4F1AB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1648" y="4924640"/>
            <a:ext cx="1343698" cy="112829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31" name="Obrázek 30" descr="Obsah obrázku silueta, kolo&#10;&#10;Popis byl vytvořen automaticky">
            <a:extLst>
              <a:ext uri="{FF2B5EF4-FFF2-40B4-BE49-F238E27FC236}">
                <a16:creationId xmlns:a16="http://schemas.microsoft.com/office/drawing/2014/main" id="{B0CEF2FF-F174-1941-8E02-4F540DBFC2D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25CBB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105" y="4792547"/>
            <a:ext cx="1343698" cy="112829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C4901521-2061-47F7-8445-E715185E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27" y="114979"/>
            <a:ext cx="8580346" cy="139779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ve Zlínském kraji z IROP</a:t>
            </a:r>
          </a:p>
        </p:txBody>
      </p:sp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74091590-FE2C-49EF-8ABB-184455DB9C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76" y="3584599"/>
            <a:ext cx="1812821" cy="11897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5A68D183-82A4-4CE9-96BC-56E74D6D11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13" y="3677950"/>
            <a:ext cx="1812821" cy="11897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D37841-4634-48F4-9F97-5CBDF1A1A389}"/>
              </a:ext>
            </a:extLst>
          </p:cNvPr>
          <p:cNvSpPr txBox="1"/>
          <p:nvPr/>
        </p:nvSpPr>
        <p:spPr>
          <a:xfrm>
            <a:off x="5171648" y="1571573"/>
            <a:ext cx="354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nových a modernizovaných objektů sloužících složkám IZS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F19019A-0A56-448E-BCE1-B16AFCFCC3BE}"/>
              </a:ext>
            </a:extLst>
          </p:cNvPr>
          <p:cNvSpPr txBox="1"/>
          <p:nvPr/>
        </p:nvSpPr>
        <p:spPr>
          <a:xfrm>
            <a:off x="849928" y="1570103"/>
            <a:ext cx="3722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Podpořená pracoviště zdravotní péče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E80C8D6F-76DB-4460-AE29-BC7934CD16E9}"/>
              </a:ext>
            </a:extLst>
          </p:cNvPr>
          <p:cNvSpPr/>
          <p:nvPr/>
        </p:nvSpPr>
        <p:spPr>
          <a:xfrm>
            <a:off x="7168314" y="6346951"/>
            <a:ext cx="1547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3">
                    <a:lumMod val="75000"/>
                  </a:schemeClr>
                </a:solidFill>
              </a:rPr>
              <a:t>Data k 6. 8. 2021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1EF06F1-EA94-4AEE-AAFF-F5AC385DA875}"/>
              </a:ext>
            </a:extLst>
          </p:cNvPr>
          <p:cNvSpPr txBox="1"/>
          <p:nvPr/>
        </p:nvSpPr>
        <p:spPr>
          <a:xfrm>
            <a:off x="1791413" y="3950548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117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EB7F54A-4F9E-4D0E-B429-0969F1EFC1BF}"/>
              </a:ext>
            </a:extLst>
          </p:cNvPr>
          <p:cNvSpPr txBox="1"/>
          <p:nvPr/>
        </p:nvSpPr>
        <p:spPr>
          <a:xfrm>
            <a:off x="1559355" y="5187418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4AC24D19-D236-48F8-9678-1C8EFCC45369}"/>
              </a:ext>
            </a:extLst>
          </p:cNvPr>
          <p:cNvSpPr txBox="1"/>
          <p:nvPr/>
        </p:nvSpPr>
        <p:spPr>
          <a:xfrm>
            <a:off x="2593123" y="4937465"/>
            <a:ext cx="82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8 %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DE740D7-BBDE-4B17-86E3-9E63A4E4CE7C}"/>
              </a:ext>
            </a:extLst>
          </p:cNvPr>
          <p:cNvSpPr txBox="1"/>
          <p:nvPr/>
        </p:nvSpPr>
        <p:spPr>
          <a:xfrm>
            <a:off x="6364972" y="4010191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131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D521E1B7-F274-49B6-964D-371513C0B8D6}"/>
              </a:ext>
            </a:extLst>
          </p:cNvPr>
          <p:cNvSpPr txBox="1"/>
          <p:nvPr/>
        </p:nvSpPr>
        <p:spPr>
          <a:xfrm>
            <a:off x="5539302" y="5319511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58A2DC9-1978-4F90-85A7-1D8F5763342E}"/>
              </a:ext>
            </a:extLst>
          </p:cNvPr>
          <p:cNvSpPr txBox="1"/>
          <p:nvPr/>
        </p:nvSpPr>
        <p:spPr>
          <a:xfrm>
            <a:off x="6697987" y="5103213"/>
            <a:ext cx="82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9 %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710F906A-B596-DE4A-932F-B51BF74B56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36518" y="1336676"/>
            <a:ext cx="3531012" cy="3531012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240F4A96-167A-4749-9BA8-ED030DE381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67349" y="1649732"/>
            <a:ext cx="2907452" cy="29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04229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sah obrázku silueta, kolo&#10;&#10;Popis byl vytvořen automaticky">
            <a:extLst>
              <a:ext uri="{FF2B5EF4-FFF2-40B4-BE49-F238E27FC236}">
                <a16:creationId xmlns:a16="http://schemas.microsoft.com/office/drawing/2014/main" id="{0695B0B1-A3C1-444E-BF38-137BC4360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2407" y="4789118"/>
            <a:ext cx="1343698" cy="112829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31" name="Obrázek 30" descr="Obsah obrázku silueta, kolo&#10;&#10;Popis byl vytvořen automaticky">
            <a:extLst>
              <a:ext uri="{FF2B5EF4-FFF2-40B4-BE49-F238E27FC236}">
                <a16:creationId xmlns:a16="http://schemas.microsoft.com/office/drawing/2014/main" id="{6B5D0B19-8F98-3346-A0FB-14D06AB7A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3795" y="4806451"/>
            <a:ext cx="1343698" cy="112829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C4901521-2061-47F7-8445-E715185E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27" y="114979"/>
            <a:ext cx="8580346" cy="139779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ve Zlínském kraji z IROP</a:t>
            </a:r>
          </a:p>
        </p:txBody>
      </p:sp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74091590-FE2C-49EF-8ABB-184455DB9C8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50" y="3479439"/>
            <a:ext cx="1812821" cy="11897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5A68D183-82A4-4CE9-96BC-56E74D6D11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49" y="3485190"/>
            <a:ext cx="1812821" cy="11897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D37841-4634-48F4-9F97-5CBDF1A1A389}"/>
              </a:ext>
            </a:extLst>
          </p:cNvPr>
          <p:cNvSpPr txBox="1"/>
          <p:nvPr/>
        </p:nvSpPr>
        <p:spPr>
          <a:xfrm>
            <a:off x="5845977" y="1708837"/>
            <a:ext cx="2426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podpořených vzdělávacích zařízení - SŠ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F19019A-0A56-448E-BCE1-B16AFCFCC3BE}"/>
              </a:ext>
            </a:extLst>
          </p:cNvPr>
          <p:cNvSpPr txBox="1"/>
          <p:nvPr/>
        </p:nvSpPr>
        <p:spPr>
          <a:xfrm>
            <a:off x="1047723" y="1724041"/>
            <a:ext cx="2997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podpořených vzdělávacích zařízení - ZŠ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E80C8D6F-76DB-4460-AE29-BC7934CD16E9}"/>
              </a:ext>
            </a:extLst>
          </p:cNvPr>
          <p:cNvSpPr/>
          <p:nvPr/>
        </p:nvSpPr>
        <p:spPr>
          <a:xfrm>
            <a:off x="7168314" y="6346951"/>
            <a:ext cx="1547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3">
                    <a:lumMod val="75000"/>
                  </a:schemeClr>
                </a:solidFill>
              </a:rPr>
              <a:t>Data k 6. 8. 2021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1EF06F1-EA94-4AEE-AAFF-F5AC385DA875}"/>
              </a:ext>
            </a:extLst>
          </p:cNvPr>
          <p:cNvSpPr txBox="1"/>
          <p:nvPr/>
        </p:nvSpPr>
        <p:spPr>
          <a:xfrm>
            <a:off x="1858744" y="3854232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1389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EB7F54A-4F9E-4D0E-B429-0969F1EFC1BF}"/>
              </a:ext>
            </a:extLst>
          </p:cNvPr>
          <p:cNvSpPr txBox="1"/>
          <p:nvPr/>
        </p:nvSpPr>
        <p:spPr>
          <a:xfrm>
            <a:off x="1537322" y="5183989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114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4AC24D19-D236-48F8-9678-1C8EFCC45369}"/>
              </a:ext>
            </a:extLst>
          </p:cNvPr>
          <p:cNvSpPr txBox="1"/>
          <p:nvPr/>
        </p:nvSpPr>
        <p:spPr>
          <a:xfrm>
            <a:off x="2666612" y="4845435"/>
            <a:ext cx="82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8 %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DE740D7-BBDE-4B17-86E3-9E63A4E4CE7C}"/>
              </a:ext>
            </a:extLst>
          </p:cNvPr>
          <p:cNvSpPr txBox="1"/>
          <p:nvPr/>
        </p:nvSpPr>
        <p:spPr>
          <a:xfrm>
            <a:off x="6710206" y="3873304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501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D521E1B7-F274-49B6-964D-371513C0B8D6}"/>
              </a:ext>
            </a:extLst>
          </p:cNvPr>
          <p:cNvSpPr txBox="1"/>
          <p:nvPr/>
        </p:nvSpPr>
        <p:spPr>
          <a:xfrm>
            <a:off x="6500436" y="5183989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42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58A2DC9-1978-4F90-85A7-1D8F5763342E}"/>
              </a:ext>
            </a:extLst>
          </p:cNvPr>
          <p:cNvSpPr txBox="1"/>
          <p:nvPr/>
        </p:nvSpPr>
        <p:spPr>
          <a:xfrm>
            <a:off x="7560738" y="4791520"/>
            <a:ext cx="82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8 %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4DE90645-15CE-E240-8ABE-8722035C44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63471" y="2030864"/>
            <a:ext cx="3646735" cy="36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97899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47444" y="385473"/>
            <a:ext cx="6834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Řídicího orgánu k IROP 2021-2027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47133" y="1333903"/>
            <a:ext cx="8554271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Zohlednění zkušeností z minulých období – evoluce, ne revoluce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Základem je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dobré, ale i poučení ze špatná praxe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výzev a realizace projektů     v IROP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Zachování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stávající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odborných kapacit na MMR a CRR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Minimalizace experimentů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důvodu N+3 (průběžné výzvy, tlak na vysokou připravenost projektů)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Způsobilost výdajů od 1. 1. 2021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 registrovat projekt i ve fázi realizace (nesmí být dokončen)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přehlednost informací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žadatele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Předvídatelnost podmínek výzev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zrychlení hodnocení projektů</a:t>
            </a:r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71785861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8199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30 % alokace v IROP na integrované nástroje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Vymezením aktivit a dalšími nástroji maximálně eliminovat případné překryvy mezi nástroji územní dimenze a individuálními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Implementace obdobná aktuálnímu procesu IPRÚ – v roli nositele posuzování souladu projektového záměru s integrovanou strategií</a:t>
            </a:r>
          </a:p>
          <a:p>
            <a:pPr lvl="3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 – integrované teritoriální investice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nástroj ITI (stávající IPRÚ v roli ITI)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 bude vykonávat pouze roli nositele, bez zapojení zprostředkujícího subjektu 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Součástí strategie již stěžejní strategické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specifických cílech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CLLD – komunitně vedený místní rozvoj 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Samostatný SC 5.1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důraz na animační činnost, přípravu projektů v území, spolupráci     se žadateli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>
              <a:buClr>
                <a:srgbClr val="1D70B8"/>
              </a:buClr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2298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F154147-A87E-7D48-B739-31E1DD342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1"/>
            <a:ext cx="7886700" cy="832696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sz="3200" dirty="0"/>
              <a:t>Program roadshow IROP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9C3137F-82EF-EF44-8BB0-17E869E31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571" y="1071710"/>
            <a:ext cx="9323615" cy="601489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08:00 – 09:00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Registrace účastníků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09:00 – 09:10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Zahájení konference – úvodní slovo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09:10 – 09:30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Změny v novém programovém období 2021 - 2027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09:30 – 10:30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Představení návrhu IROP 2021 - 2027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10:30 – 11:00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11:00 – 12:00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Představení konzultačního servisu Centra pro regionální rozvoj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12:00 – 12:30 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ITI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12:30 – 13:00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CLLD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13:00 – 14:00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14:00 – 16:00 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konzultace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600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7485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1309607" y="1494685"/>
            <a:ext cx="652478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</a:p>
          <a:p>
            <a:pPr lvl="3"/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Celková alokace 	25 989 365 791 Kč (EFRR)</a:t>
            </a:r>
          </a:p>
          <a:p>
            <a:pPr marL="914400" lvl="3">
              <a:buClr>
                <a:srgbClr val="1D70B8"/>
              </a:buClr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Alokace ITI MRR	14 917 994 057 Kč (EFRR)</a:t>
            </a:r>
          </a:p>
          <a:p>
            <a:pPr marL="914400" lvl="3">
              <a:buClr>
                <a:srgbClr val="1D70B8"/>
              </a:buClr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Alokace ITI PR	11 071 371 734 Kč (EFRR)</a:t>
            </a:r>
          </a:p>
          <a:p>
            <a:pPr marL="914400" lvl="3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22 %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celkové alokace IROP</a:t>
            </a:r>
          </a:p>
          <a:p>
            <a:pPr marL="914400" lvl="3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6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srovnání v IROP 2014 – 2020 byla </a:t>
            </a:r>
            <a:r>
              <a:rPr lang="cs-CZ" sz="1600" i="1" dirty="0">
                <a:solidFill>
                  <a:schemeClr val="tx2">
                    <a:lumMod val="50000"/>
                  </a:schemeClr>
                </a:solidFill>
              </a:rPr>
              <a:t>alokace 24 498 598 098 Kč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rgbClr val="1D71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CLLD</a:t>
            </a:r>
          </a:p>
          <a:p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Celková alokace		8 523 834 930 Kč (EFRR)</a:t>
            </a:r>
          </a:p>
          <a:p>
            <a:pPr lvl="2"/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Alokace CLLD MRR 	5 427 722 638 Kč (EFRR)</a:t>
            </a:r>
          </a:p>
          <a:p>
            <a:pPr lvl="2"/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Alokace CLLD PR		3 096 112 292 Kč (EFRR)</a:t>
            </a:r>
          </a:p>
          <a:p>
            <a:pPr lvl="2"/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7,22 %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 celkové alokace IROP</a:t>
            </a:r>
          </a:p>
          <a:p>
            <a:pPr lvl="2"/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6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srovnání v IROP 2014 – 2020 byla alokace 7 902 238 370 Kč</a:t>
            </a:r>
          </a:p>
          <a:p>
            <a:pPr lvl="1"/>
            <a:r>
              <a:rPr lang="cs-CZ" sz="1600" dirty="0"/>
              <a:t>	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>
              <a:buClr>
                <a:srgbClr val="1D70B8"/>
              </a:buClr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15023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78993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KPSV 2021+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Koordinovaný přístup k sociálnímu vyloučení 2021+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Koordinuje Agentura pro sociální začleňování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Zapojené programy - OPZ+, OP JAK,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– sociální služby, sociální bydlení, základní školy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vyhlášených výzvách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akční plány jen v IROP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Primárně krajská témata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II. třídy, střední školství, zdravotnická záchranná služba, deinstitucionalizace sociálních služeb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budou schváleny Regionální stálou konferencí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Výzva IROP s alokací po krajích podle jasného klíče</a:t>
            </a:r>
          </a:p>
        </p:txBody>
      </p:sp>
    </p:spTree>
    <p:extLst>
      <p:ext uri="{BB962C8B-B14F-4D97-AF65-F5344CB8AC3E}">
        <p14:creationId xmlns:p14="http://schemas.microsoft.com/office/powerpoint/2010/main" val="404149032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87314"/>
            <a:ext cx="6913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struktura IROP 2021-2027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720000" y="2011417"/>
            <a:ext cx="770400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Řídicí orgán IROP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Ministerstvo pro místní rozvoj; 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Zprostředkující subjekt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Centrum pro regionální rozvoj České republiky, Sekce IROP s krajskými pobočkami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Nositelé integrovaných strategií pro ITI a CLLD</a:t>
            </a:r>
            <a:endParaRPr lang="cs-CZ" sz="2000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8811149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IROP 2021 - 2027 </a:t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Martina Fišerová</a:t>
            </a:r>
            <a:b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Řídicí orgán IROP,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53240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502647" y="463513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v IROP ve srovnání s obdobím 2014 - 2020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295294"/>
            <a:ext cx="7899344" cy="684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témata v IROP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Regenerace veřejných prostranství obcí a měst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Veřejná infrastruktura pro cestovní ruch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dílčí aktivity např. ve zdravotnictví 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Širší možnosti pro CLLD</a:t>
            </a:r>
          </a:p>
          <a:p>
            <a:pPr marL="1200150" lvl="2" indent="-28575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 IROP nebude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Zateplování bytových domů (MŽP – Nová Zelená úsporám)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plánování (národní dotace + OPŽP)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Komunitní centra (Společná zemědělská politika)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podnikání (OPZ+)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Režijní a animační výdaje MAS (OPTP)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Wingdings" panose="05000000000000000000" pitchFamily="2" charset="2"/>
              <a:buChar char="ü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05315870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19981" cy="684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 1.1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eGovernment a kybernetická bezpečnost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114095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2" y="365127"/>
            <a:ext cx="8373836" cy="126219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Elektronizace vybraných služeb veřejné správy (např.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eHealth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eJustice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…)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Digitalizace stavebního řízení – kompletní elektronické podání a 	řízení, standardizované formáty projektových dokumentací, jednotné 	podklady, přístup k detailům jednotlivých řízení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Elektronická identita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a aplikace elektronické identity občanů a firem pro použití v 	elektronických službách veřejné správy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Rozšíření propojeného datového fondu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Pořízení prostorových dat a dalších datových fondů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agendových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	informačních systémů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38956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07" y="425415"/>
            <a:ext cx="8353586" cy="102428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109" y="1449704"/>
            <a:ext cx="7886700" cy="4515161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eGovernment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cloud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státního datového centra; služby na úrovni SW 	platforem (databáze, webové servery – např. jednotný web pro všechny 	obce); služby na úrovni aplikací (např. jednotný email pro celý stát gov.cz)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Automatizace zpracování digitálních dat (robotizace)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Automatické pořizování snímků aut překračujících rychlost v obci a 	automatické rozesílání pokut bez účasti úředníka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Portály obcí a krajů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Portál obce umožňující občanovi vést si svůj profil občana obce, 	veškerá podání vůči obci na jednom místě, provázanost s Portálem občana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Robot">
            <a:extLst>
              <a:ext uri="{FF2B5EF4-FFF2-40B4-BE49-F238E27FC236}">
                <a16:creationId xmlns:a16="http://schemas.microsoft.com/office/drawing/2014/main" id="{D070F3AD-701B-47CB-AFC2-A53F27B82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650" y="3248603"/>
            <a:ext cx="527259" cy="527259"/>
          </a:xfrm>
          <a:prstGeom prst="rect">
            <a:avLst/>
          </a:prstGeom>
        </p:spPr>
      </p:pic>
      <p:pic>
        <p:nvPicPr>
          <p:cNvPr id="7" name="Grafický objekt 6" descr="Sociální síť">
            <a:extLst>
              <a:ext uri="{FF2B5EF4-FFF2-40B4-BE49-F238E27FC236}">
                <a16:creationId xmlns:a16="http://schemas.microsoft.com/office/drawing/2014/main" id="{DE337622-D92F-4E29-81FD-6D6CF6683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526" y="1586860"/>
            <a:ext cx="527259" cy="527259"/>
          </a:xfrm>
          <a:prstGeom prst="rect">
            <a:avLst/>
          </a:prstGeom>
        </p:spPr>
      </p:pic>
      <p:pic>
        <p:nvPicPr>
          <p:cNvPr id="9" name="Grafický objekt 8" descr="Internet">
            <a:extLst>
              <a:ext uri="{FF2B5EF4-FFF2-40B4-BE49-F238E27FC236}">
                <a16:creationId xmlns:a16="http://schemas.microsoft.com/office/drawing/2014/main" id="{F7E2EAB5-5023-45D3-9381-A147A1717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772" y="4623317"/>
            <a:ext cx="463013" cy="4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0953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365127"/>
            <a:ext cx="8134350" cy="12776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747" y="1303386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Metropolitní, krajské a další neveřejné sítě veřejné správy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neveřejných optických sítí – propojení veřejných institucí 	(např. úřadů, nemocnic a škol)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Kybernetická bezpečnost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zabezpečení nemocnice - fyzická ochrana serverů; 	antivirus; systém pro sledování síťového provozu; filtrování komunikace 	zvenčí či zevnitř; ověřování identity uživatelů; šifrovací prostředky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Zámek">
            <a:extLst>
              <a:ext uri="{FF2B5EF4-FFF2-40B4-BE49-F238E27FC236}">
                <a16:creationId xmlns:a16="http://schemas.microsoft.com/office/drawing/2014/main" id="{FED45FEF-B78B-41B2-B2A7-BA16B3812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964" y="3140121"/>
            <a:ext cx="502783" cy="502783"/>
          </a:xfrm>
          <a:prstGeom prst="rect">
            <a:avLst/>
          </a:prstGeom>
        </p:spPr>
      </p:pic>
      <p:pic>
        <p:nvPicPr>
          <p:cNvPr id="7" name="Grafický objekt 6" descr="Monitor">
            <a:extLst>
              <a:ext uri="{FF2B5EF4-FFF2-40B4-BE49-F238E27FC236}">
                <a16:creationId xmlns:a16="http://schemas.microsoft.com/office/drawing/2014/main" id="{1A732DAC-354A-461E-9DA9-974A59F20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117" y="1890668"/>
            <a:ext cx="476476" cy="4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24949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40" y="542441"/>
            <a:ext cx="8156121" cy="110037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</a:t>
            </a:r>
            <a:br>
              <a:rPr lang="cs-CZ" sz="2400" dirty="0"/>
            </a:br>
            <a:r>
              <a:rPr lang="cs-CZ" sz="2700" b="0" dirty="0"/>
              <a:t>Klíčové parametry</a:t>
            </a:r>
            <a:br>
              <a:rPr lang="cs-CZ" sz="2700" dirty="0"/>
            </a:br>
            <a:endParaRPr lang="cs-CZ" sz="27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08933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Souhlasné stanovisko hlavního architekta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eGovernmentu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Soulad projektu se strategií „Digitální Česko“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15 let udržitelnosti u neveřejných sítí veřejné správy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00780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Zahájení konference – úvodní slovo</a:t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Rostislav Mazal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ředitel </a:t>
            </a: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Řídicího orgánu IROP, MMR</a:t>
            </a:r>
            <a:endParaRPr sz="2900" b="1" kern="1200" dirty="0">
              <a:solidFill>
                <a:srgbClr val="E7E6E6">
                  <a:lumMod val="50000"/>
                </a:srgb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340599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Čistá a aktivní mobilita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286484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01" y="87782"/>
            <a:ext cx="8289798" cy="162485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2.1 </a:t>
            </a:r>
            <a:br>
              <a:rPr lang="cs-CZ" sz="3200" dirty="0"/>
            </a:br>
            <a:r>
              <a:rPr lang="cs-CZ" sz="3200" dirty="0"/>
              <a:t>Čistá a aktivní mobilita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1327602"/>
            <a:ext cx="7886700" cy="470913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Nízkoemisní a bezemisní vozidla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Vodíkové autobusy pro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Plnící a dobíjecí stanice pro veřejnou dopravu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Telematika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Platební terminály pro platbu kartou v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Multimodální osobní doprava ve městech a obcích (přestupní terminály)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Infrastruktura pro bezpečnou nemotorovou dopravu</a:t>
            </a:r>
            <a:endParaRPr lang="cs-CZ" dirty="0"/>
          </a:p>
          <a:p>
            <a:pPr marL="133350" indent="0"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Přestavba nehodové křižovatky s bezpečnými koridory</a:t>
            </a:r>
            <a:br>
              <a:rPr lang="cs-CZ" sz="17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             pro pěší a cyklisty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Infrastruktura pro cyklistickou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Cyklostezka mezi 2 městy; mobiliář u existující cyklostezky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Projížďka na kole">
            <a:extLst>
              <a:ext uri="{FF2B5EF4-FFF2-40B4-BE49-F238E27FC236}">
                <a16:creationId xmlns:a16="http://schemas.microsoft.com/office/drawing/2014/main" id="{BE88E5E2-E34C-479F-9A2E-2ED11E19F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202" y="4982644"/>
            <a:ext cx="438262" cy="438262"/>
          </a:xfrm>
          <a:prstGeom prst="rect">
            <a:avLst/>
          </a:prstGeom>
        </p:spPr>
      </p:pic>
      <p:pic>
        <p:nvPicPr>
          <p:cNvPr id="7" name="Grafický objekt 6" descr="Elektrické auto">
            <a:extLst>
              <a:ext uri="{FF2B5EF4-FFF2-40B4-BE49-F238E27FC236}">
                <a16:creationId xmlns:a16="http://schemas.microsoft.com/office/drawing/2014/main" id="{87F1F034-FF52-4AEC-B573-58619B8EEA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1311" b="47618"/>
          <a:stretch/>
        </p:blipFill>
        <p:spPr>
          <a:xfrm rot="16200000">
            <a:off x="682963" y="2280391"/>
            <a:ext cx="378385" cy="478987"/>
          </a:xfrm>
          <a:prstGeom prst="rect">
            <a:avLst/>
          </a:prstGeom>
        </p:spPr>
      </p:pic>
      <p:pic>
        <p:nvPicPr>
          <p:cNvPr id="9" name="Grafický objekt 8" descr="Autobus">
            <a:extLst>
              <a:ext uri="{FF2B5EF4-FFF2-40B4-BE49-F238E27FC236}">
                <a16:creationId xmlns:a16="http://schemas.microsoft.com/office/drawing/2014/main" id="{409B8F7C-2EB4-415D-A595-5195C9A1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0100" y="1437094"/>
            <a:ext cx="457200" cy="457200"/>
          </a:xfrm>
          <a:prstGeom prst="rect">
            <a:avLst/>
          </a:prstGeom>
        </p:spPr>
      </p:pic>
      <p:pic>
        <p:nvPicPr>
          <p:cNvPr id="13" name="Grafický objekt 12" descr="Stream">
            <a:extLst>
              <a:ext uri="{FF2B5EF4-FFF2-40B4-BE49-F238E27FC236}">
                <a16:creationId xmlns:a16="http://schemas.microsoft.com/office/drawing/2014/main" id="{9DD69E18-176D-477D-94C3-E807F17EB7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0100" y="2786406"/>
            <a:ext cx="457200" cy="457200"/>
          </a:xfrm>
          <a:prstGeom prst="rect">
            <a:avLst/>
          </a:prstGeom>
        </p:spPr>
      </p:pic>
      <p:pic>
        <p:nvPicPr>
          <p:cNvPr id="19" name="Grafický objekt 18" descr="Obchod">
            <a:extLst>
              <a:ext uri="{FF2B5EF4-FFF2-40B4-BE49-F238E27FC236}">
                <a16:creationId xmlns:a16="http://schemas.microsoft.com/office/drawing/2014/main" id="{F46CDE39-F4D5-4BC9-9CBD-793079CDA9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1202" y="3682171"/>
            <a:ext cx="396098" cy="39609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B315E63-7CDC-2846-9815-DA8AF8583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588" y="4147981"/>
            <a:ext cx="535876" cy="53587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5277382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65126"/>
            <a:ext cx="85915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2.1 </a:t>
            </a:r>
            <a:br>
              <a:rPr lang="cs-CZ" sz="3600" dirty="0"/>
            </a:br>
            <a:r>
              <a:rPr lang="cs-CZ" sz="3600" dirty="0"/>
              <a:t>Čistá a aktivní mobilita</a:t>
            </a:r>
            <a:br>
              <a:rPr lang="cs-CZ" sz="2400" dirty="0"/>
            </a:br>
            <a:r>
              <a:rPr lang="cs-CZ" sz="27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Každé vozidlo na CNG musí být alespoň částečně na biometan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každém projektu v obci nad 40 tisíc obyvatel = soulad s Plánem udržitelné městské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každém projektu v obci do 40 tisíc obyvatel = Karta souladu projektu s principy udržitelné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(vozidla)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293232350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r="9245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33647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Cyklostezka Čelákovice – Lázeň Toušeň</a:t>
            </a:r>
            <a:br>
              <a:rPr lang="cs-CZ" sz="4000" dirty="0"/>
            </a:br>
            <a:b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0819132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018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65562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Platební terminály v MHD Havířov</a:t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5346460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2" r="7317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Revitalizace měst a obcí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269052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17044"/>
            <a:ext cx="8362951" cy="157364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2.2 </a:t>
            </a:r>
            <a:br>
              <a:rPr lang="cs-CZ" sz="3200" dirty="0"/>
            </a:br>
            <a:r>
              <a:rPr lang="cs-CZ" sz="3200" dirty="0"/>
              <a:t>Revitalizace měst a obcí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296" y="903867"/>
            <a:ext cx="7886700" cy="5115549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just">
              <a:lnSpc>
                <a:spcPct val="16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Revitalizace veřejných prostranství s budováním zelené infrastruktury měst a obcí, např. parky, náměstí, návsi, městské třídy, uliční prostory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- ucelené (komplexní) projekty veřejných prostranství zaměřené na zelenou infrastrukturu (modrou i zelenou složku), veřejnou a technickou infrastrukturu a související opatření v řešeném území</a:t>
            </a:r>
          </a:p>
          <a:p>
            <a:pPr marL="898525" lvl="0" indent="-898525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: Revitalizace náměstí vč. výměny nevhodného povrchu za povrch umožňující vsakování vody, výsadby stromů, lampy veřejného osvětlení s prvky SMART řešení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i="1" dirty="0">
                <a:solidFill>
                  <a:schemeClr val="tx1"/>
                </a:solidFill>
              </a:rPr>
              <a:t>	</a:t>
            </a:r>
            <a:endParaRPr lang="cs-CZ" sz="1600" i="1" u="sng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Les">
            <a:extLst>
              <a:ext uri="{FF2B5EF4-FFF2-40B4-BE49-F238E27FC236}">
                <a16:creationId xmlns:a16="http://schemas.microsoft.com/office/drawing/2014/main" id="{DA100A2C-3130-48D5-9287-CF73BDF9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314" y="1639666"/>
            <a:ext cx="440194" cy="4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6355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688B09C6-F1A7-4403-AE5A-B8F95D9E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5268" cy="46541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18DA12-7A17-49BC-8860-4117D4AD2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0257"/>
            <a:ext cx="5379693" cy="31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19313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9C4705-7309-4A1E-980C-3E4D85129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9910"/>
          <a:stretch/>
        </p:blipFill>
        <p:spPr>
          <a:xfrm>
            <a:off x="-1" y="-252658"/>
            <a:ext cx="9144001" cy="73633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9611" y="891541"/>
            <a:ext cx="3425731" cy="4074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200" kern="1200" dirty="0">
                <a:solidFill>
                  <a:srgbClr val="FFFFFF"/>
                </a:solidFill>
              </a:rPr>
              <a:t>Voda ve městě…</a:t>
            </a:r>
            <a:endParaRPr lang="en-US" sz="3200" kern="12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8E5F7-2342-4901-9C3F-9D3F66BF8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074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3273" r="17150" b="2"/>
          <a:stretch/>
        </p:blipFill>
        <p:spPr>
          <a:xfrm>
            <a:off x="20" y="891540"/>
            <a:ext cx="4571980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758344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95" y="4516668"/>
            <a:ext cx="5976368" cy="192024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968" r="25332" b="1"/>
          <a:stretch/>
        </p:blipFill>
        <p:spPr>
          <a:xfrm>
            <a:off x="5693310" y="3512354"/>
            <a:ext cx="3450696" cy="33456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7982" r="11362" b="1"/>
          <a:stretch/>
        </p:blipFill>
        <p:spPr>
          <a:xfrm>
            <a:off x="5693310" y="-1"/>
            <a:ext cx="3450690" cy="3512355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A6672BF6-B500-4174-A734-3E235D2C5A9A}"/>
              </a:ext>
            </a:extLst>
          </p:cNvPr>
          <p:cNvSpPr txBox="1">
            <a:spLocks/>
          </p:cNvSpPr>
          <p:nvPr/>
        </p:nvSpPr>
        <p:spPr>
          <a:xfrm>
            <a:off x="369127" y="4020005"/>
            <a:ext cx="514642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16078" r="3605" b="-3"/>
          <a:stretch/>
        </p:blipFill>
        <p:spPr>
          <a:xfrm>
            <a:off x="0" y="-2"/>
            <a:ext cx="5741664" cy="6857999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7234DC68-6C4A-47C7-89CE-A53492A3AFC1}"/>
              </a:ext>
            </a:extLst>
          </p:cNvPr>
          <p:cNvSpPr txBox="1">
            <a:spLocks/>
          </p:cNvSpPr>
          <p:nvPr/>
        </p:nvSpPr>
        <p:spPr>
          <a:xfrm>
            <a:off x="1525434" y="-192445"/>
            <a:ext cx="411689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</p:spTree>
    <p:extLst>
      <p:ext uri="{BB962C8B-B14F-4D97-AF65-F5344CB8AC3E}">
        <p14:creationId xmlns:p14="http://schemas.microsoft.com/office/powerpoint/2010/main" val="520274584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b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Změny v novém programovém období </a:t>
            </a:r>
            <a:b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2021 - 2027</a:t>
            </a:r>
            <a:b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Rostislav Mazal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ředitel Řídicího orgánu IROP,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89197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2.2 </a:t>
            </a:r>
            <a:br>
              <a:rPr lang="cs-CZ" sz="3600" dirty="0"/>
            </a:br>
            <a:r>
              <a:rPr lang="cs-CZ" sz="3600" dirty="0"/>
              <a:t>Revitalizace měst a obcí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664377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 spolupráci s MŽP bude vytvořena sada kritérií přijatelnosti tak, aby projekt zapadal do „zeleného“ Cíle politiky 2:</a:t>
            </a:r>
          </a:p>
          <a:p>
            <a:pPr lvl="1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Např. projekt řeší hospodaření s vodou; projekt obsahuje vegetaci; projekt je v souladu s územní studií veřejného prostranství…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Spolupráce s Agenturou pro ochranu přírody a krajiny 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 IROP nebudou podporovány projekty izolovaně řešící pouze vegetaci nebo srážkovou vodu (doména OPŽP)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410101813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6" t="22069" r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5" y="5317240"/>
            <a:ext cx="8566037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2.3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 Prevence rizik, zvýšení odolnosti a ochrana obyvatelstva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334708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404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447" y="174906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Materiálně-technické vybavení a vytvoření hmotných podmínek pro základní složky IZS (Policie, HZS, ZZS)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 předcházení změnám klimatu a novým hrozbám, pro zajištění dlouhodobé evakuace obyvatelstva atd. - stanice a technika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hasičské zbrojnice; technický automobil pro zásah 	při haváriích způsobených únikem nebezpečných látek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výcvikových a vzdělávacích středisek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Výcviková a školící základna pro Zdravotnickou záchrannou službu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Modernizace jednotného systému varování a vyrozumění obyvatelstva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Zavádění nových technických a technologických možností pro 	informování obyvatelstva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strategicky významných ICT systémů základních složek IZS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Modernizace Národního informačního systému IZS</a:t>
            </a:r>
          </a:p>
        </p:txBody>
      </p:sp>
      <p:pic>
        <p:nvPicPr>
          <p:cNvPr id="7" name="Grafický objekt 6" descr="Informace">
            <a:extLst>
              <a:ext uri="{FF2B5EF4-FFF2-40B4-BE49-F238E27FC236}">
                <a16:creationId xmlns:a16="http://schemas.microsoft.com/office/drawing/2014/main" id="{0D5183F9-BC6C-4433-97F4-EB82A515B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821" y="5123275"/>
            <a:ext cx="406395" cy="406395"/>
          </a:xfrm>
          <a:prstGeom prst="rect">
            <a:avLst/>
          </a:prstGeom>
        </p:spPr>
      </p:pic>
      <p:pic>
        <p:nvPicPr>
          <p:cNvPr id="9" name="Grafický objekt 8" descr="Budova">
            <a:extLst>
              <a:ext uri="{FF2B5EF4-FFF2-40B4-BE49-F238E27FC236}">
                <a16:creationId xmlns:a16="http://schemas.microsoft.com/office/drawing/2014/main" id="{581D9DA6-13AC-4C85-A70F-5E0F7219F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386" y="3308730"/>
            <a:ext cx="457199" cy="457199"/>
          </a:xfrm>
          <a:prstGeom prst="rect">
            <a:avLst/>
          </a:prstGeom>
        </p:spPr>
      </p:pic>
      <p:pic>
        <p:nvPicPr>
          <p:cNvPr id="11" name="Grafický objekt 10" descr="Megafon">
            <a:extLst>
              <a:ext uri="{FF2B5EF4-FFF2-40B4-BE49-F238E27FC236}">
                <a16:creationId xmlns:a16="http://schemas.microsoft.com/office/drawing/2014/main" id="{FDD1BB51-6CD2-40F2-B76B-0743741A6D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839" y="4107796"/>
            <a:ext cx="457200" cy="457200"/>
          </a:xfrm>
          <a:prstGeom prst="rect">
            <a:avLst/>
          </a:prstGeom>
        </p:spPr>
      </p:pic>
      <p:pic>
        <p:nvPicPr>
          <p:cNvPr id="13" name="Grafický objekt 12" descr="Policie">
            <a:extLst>
              <a:ext uri="{FF2B5EF4-FFF2-40B4-BE49-F238E27FC236}">
                <a16:creationId xmlns:a16="http://schemas.microsoft.com/office/drawing/2014/main" id="{20B14382-2BA1-4AED-8EDC-BB88CCFDB6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7884" y="1947012"/>
            <a:ext cx="436270" cy="4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3196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6922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br>
              <a:rPr lang="cs-CZ" sz="2400" dirty="0"/>
            </a:br>
            <a:r>
              <a:rPr lang="cs-CZ" sz="27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15761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Zdravotnické záchranné služby musí být v souladu s Regionálním akčním plánem (RAP)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výhradně základní složky IZS (Policie, HZS ČR, ZZS), ne obce</a:t>
            </a:r>
          </a:p>
        </p:txBody>
      </p:sp>
    </p:spTree>
    <p:extLst>
      <p:ext uri="{BB962C8B-B14F-4D97-AF65-F5344CB8AC3E}">
        <p14:creationId xmlns:p14="http://schemas.microsoft.com/office/powerpoint/2010/main" val="4221099646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8320"/>
            <a:ext cx="7886700" cy="12796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Velkokapacitní požární cisterna</a:t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7972749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ráva, exteriér, podepsat, ulice&#10;&#10;Popis byl vytvořen automaticky">
            <a:extLst>
              <a:ext uri="{FF2B5EF4-FFF2-40B4-BE49-F238E27FC236}">
                <a16:creationId xmlns:a16="http://schemas.microsoft.com/office/drawing/2014/main" id="{D4D533F7-8CA0-4203-AA22-10191F9BB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3" r="4756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99373FD-686D-47BF-B1D5-8A67B6BD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3.1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Silnice II. třídy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362442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3257"/>
            <a:ext cx="7886700" cy="125044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850" y="150370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20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Silnice II. třídy na Prioritní regionální silniční síti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Výstavba obchvatů obcí a silničních přeložek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modernizace silnic II. třídy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Technické zhodnocení a výstavba mostů na vybraných úsecích silnic II. třídy</a:t>
            </a:r>
          </a:p>
        </p:txBody>
      </p:sp>
      <p:pic>
        <p:nvPicPr>
          <p:cNvPr id="5" name="Grafický objekt 4" descr="Ukazatel směru">
            <a:extLst>
              <a:ext uri="{FF2B5EF4-FFF2-40B4-BE49-F238E27FC236}">
                <a16:creationId xmlns:a16="http://schemas.microsoft.com/office/drawing/2014/main" id="{2C7DB78C-7C32-4B85-BD31-A74496B91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993" y="2387049"/>
            <a:ext cx="457200" cy="457200"/>
          </a:xfrm>
          <a:prstGeom prst="rect">
            <a:avLst/>
          </a:prstGeom>
        </p:spPr>
      </p:pic>
      <p:pic>
        <p:nvPicPr>
          <p:cNvPr id="6" name="Grafický objekt 5" descr="Scéna na mostě">
            <a:extLst>
              <a:ext uri="{FF2B5EF4-FFF2-40B4-BE49-F238E27FC236}">
                <a16:creationId xmlns:a16="http://schemas.microsoft.com/office/drawing/2014/main" id="{8AD333C1-3816-4315-86F0-302A23074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771" y="3426886"/>
            <a:ext cx="345645" cy="345645"/>
          </a:xfrm>
          <a:prstGeom prst="rect">
            <a:avLst/>
          </a:prstGeom>
        </p:spPr>
      </p:pic>
      <p:cxnSp>
        <p:nvCxnSpPr>
          <p:cNvPr id="8" name="Spojnice: zakřivená 7">
            <a:extLst>
              <a:ext uri="{FF2B5EF4-FFF2-40B4-BE49-F238E27FC236}">
                <a16:creationId xmlns:a16="http://schemas.microsoft.com/office/drawing/2014/main" id="{C70C57B9-0EE6-420B-BF4C-87FA5F95769F}"/>
              </a:ext>
            </a:extLst>
          </p:cNvPr>
          <p:cNvCxnSpPr/>
          <p:nvPr/>
        </p:nvCxnSpPr>
        <p:spPr>
          <a:xfrm rot="16200000" flipH="1">
            <a:off x="1104378" y="2992310"/>
            <a:ext cx="239486" cy="228600"/>
          </a:xfrm>
          <a:prstGeom prst="curvedConnector3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91624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53" y="371958"/>
            <a:ext cx="8711293" cy="131723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689190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realizován na Prioritní regionální silniční síti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kraje nebo organizace zřizované/zakládané kraji</a:t>
            </a:r>
          </a:p>
        </p:txBody>
      </p:sp>
    </p:spTree>
    <p:extLst>
      <p:ext uri="{BB962C8B-B14F-4D97-AF65-F5344CB8AC3E}">
        <p14:creationId xmlns:p14="http://schemas.microsoft.com/office/powerpoint/2010/main" val="525582096"/>
      </p:ext>
    </p:extLst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B5935F6-581E-4A43-B5C2-A88678610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4172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A136C20-5104-416E-860C-690107274EDB}"/>
              </a:ext>
            </a:extLst>
          </p:cNvPr>
          <p:cNvSpPr txBox="1"/>
          <p:nvPr/>
        </p:nvSpPr>
        <p:spPr>
          <a:xfrm>
            <a:off x="818147" y="589547"/>
            <a:ext cx="645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Příklad: Rekonstrukce mostu</a:t>
            </a:r>
          </a:p>
        </p:txBody>
      </p:sp>
    </p:spTree>
    <p:extLst>
      <p:ext uri="{BB962C8B-B14F-4D97-AF65-F5344CB8AC3E}">
        <p14:creationId xmlns:p14="http://schemas.microsoft.com/office/powerpoint/2010/main" val="2625706249"/>
      </p:ext>
    </p:extLst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99" b="-1"/>
          <a:stretch/>
        </p:blipFill>
        <p:spPr>
          <a:xfrm>
            <a:off x="20" y="-2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Vzdělávací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42277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62859"/>
            <a:ext cx="7886700" cy="987552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Klíčové změny pro období 2021+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628650" y="1150411"/>
            <a:ext cx="7886700" cy="4882173"/>
          </a:xfrm>
        </p:spPr>
        <p:txBody>
          <a:bodyPr>
            <a:normAutofit/>
          </a:bodyPr>
          <a:lstStyle/>
          <a:p>
            <a:pPr marL="0" lvl="2" indent="0">
              <a:lnSpc>
                <a:spcPct val="15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EU nemá konkrétní strategii pro nové období (obdoba EU 2020)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počtu tematických cílů z 11 na 5 cílů politiky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podílu tematické koncentrace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Kategorizace regionů na 3 kategorie v ČR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míry spolufinancování z EU včetně CLLD projektů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Zelená a digitální Evropa (Green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Deal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limitu pro udržitelný rozvoj měst (z 5 na 6 %)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„Staronové“ nástroje (Národní plán obnovy – též RRF, Modernizační fond, Fond pro spravedlivou transformaci, CEF, úvěrové nástroje…)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A jako vždy změna terminologie…</a:t>
            </a:r>
          </a:p>
          <a:p>
            <a:pPr marL="457200" lvl="2" indent="-457200">
              <a:lnSpc>
                <a:spcPct val="150000"/>
              </a:lnSpc>
            </a:pPr>
            <a:endParaRPr lang="cs-CZ" sz="1600" dirty="0">
              <a:solidFill>
                <a:schemeClr val="tx1"/>
              </a:solidFill>
            </a:endParaRPr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0" lvl="2" indent="0">
              <a:buNone/>
            </a:pPr>
            <a:endParaRPr lang="cs-CZ" dirty="0"/>
          </a:p>
          <a:p>
            <a:pPr marL="0" lvl="2" indent="0">
              <a:buNone/>
            </a:pPr>
            <a:endParaRPr lang="cs-CZ" sz="1758" b="1" dirty="0"/>
          </a:p>
        </p:txBody>
      </p:sp>
    </p:spTree>
    <p:extLst>
      <p:ext uri="{BB962C8B-B14F-4D97-AF65-F5344CB8AC3E}">
        <p14:creationId xmlns:p14="http://schemas.microsoft.com/office/powerpoint/2010/main" val="3359842057"/>
      </p:ext>
    </p:extLst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2849"/>
            <a:ext cx="7886700" cy="10537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164" y="1513803"/>
            <a:ext cx="7974231" cy="467963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Navyšování kapacit mateřských škol (MŠ) na území ORP s jejich nedostatečnou kapacitou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mateřské školky, novostavba mateřské školy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Zvyšování kvality podmínek v MŠ s ohledem na zajištění hygienických požadavků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(jen pro MŠ s výjimkou od krajské hygienické stanice)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mateřské školky takovým způsobem, aby nemusela 	fungovat na základě výjimky krajské hygienické stanice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Základní školy  -  odborné učebny ve vazbě na přírodní vědy, polytechnické vzdělávání, cizí jazyky, práce s digitálními technologiemi; vnitřní konektivita škol, školní družiny a školní kluby;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doplňkově: zázemí pro školní poradenské pracoviště, pro ne/pedagogické pracovníky, zázemí pro komunitní aktivity při ZŠ 	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ZŠ – učebna fyziky a chemie; modernizace prostor 	školní družiny; rozvod a zabezpečení internetu v budově školy; sportovní 	hřiště </a:t>
            </a: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Děti">
            <a:extLst>
              <a:ext uri="{FF2B5EF4-FFF2-40B4-BE49-F238E27FC236}">
                <a16:creationId xmlns:a16="http://schemas.microsoft.com/office/drawing/2014/main" id="{E4761FA9-67D0-4687-B9F4-69E273BA0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877" y="1584227"/>
            <a:ext cx="480288" cy="480288"/>
          </a:xfrm>
          <a:prstGeom prst="rect">
            <a:avLst/>
          </a:prstGeom>
        </p:spPr>
      </p:pic>
      <p:pic>
        <p:nvPicPr>
          <p:cNvPr id="5" name="Grafický objekt 4" descr="Třída">
            <a:extLst>
              <a:ext uri="{FF2B5EF4-FFF2-40B4-BE49-F238E27FC236}">
                <a16:creationId xmlns:a16="http://schemas.microsoft.com/office/drawing/2014/main" id="{9CA07D6E-298D-4879-A32D-CB394129B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441" y="3821291"/>
            <a:ext cx="480288" cy="480288"/>
          </a:xfrm>
          <a:prstGeom prst="rect">
            <a:avLst/>
          </a:prstGeom>
        </p:spPr>
      </p:pic>
      <p:pic>
        <p:nvPicPr>
          <p:cNvPr id="7" name="Grafický objekt 6" descr="Školní budova">
            <a:extLst>
              <a:ext uri="{FF2B5EF4-FFF2-40B4-BE49-F238E27FC236}">
                <a16:creationId xmlns:a16="http://schemas.microsoft.com/office/drawing/2014/main" id="{DC367402-CDAC-4932-AB9E-146C2A44CC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4877" y="2556422"/>
            <a:ext cx="480288" cy="4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703"/>
      </p:ext>
    </p:extLst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7495"/>
            <a:ext cx="7886700" cy="936577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764" y="1556657"/>
            <a:ext cx="7886700" cy="4353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Střední a vyšší odborné školy, konzervatoře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učebny ve vazbě na odborné předměty, vnitřní konektivita škol, školní kluby u víceletých gymnázií; doplňkově: zázemí pro školská porad. pracoviště, komunitní aktivity při SŠ/VOŠ 	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SŠ – odborné laboratoře; komunitní sportovní hřiště; 	rozvod a zabezpečení internetu v budově školy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Zájmové, neformální a celoživotní vzdělávání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prostory ve vazbě na odborné předměty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dílny domu dětí a mládeže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Školská poradenská zařízení, speciální školy a střediska výchovné péče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vybudování, úpravy zázemí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Centrum komplexní podpory po studenty se sluchovým 	postižením při SŠ; modernizace střediska výchovné péče za účelem 	předcházení vzniku a rozvoje negativních projevů chování dětí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Kádinka">
            <a:extLst>
              <a:ext uri="{FF2B5EF4-FFF2-40B4-BE49-F238E27FC236}">
                <a16:creationId xmlns:a16="http://schemas.microsoft.com/office/drawing/2014/main" id="{F5D4B7EA-C05F-4B5C-9E44-1096239CE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473" y="1641620"/>
            <a:ext cx="441482" cy="441482"/>
          </a:xfrm>
          <a:prstGeom prst="rect">
            <a:avLst/>
          </a:prstGeom>
        </p:spPr>
      </p:pic>
      <p:pic>
        <p:nvPicPr>
          <p:cNvPr id="7" name="Grafický objekt 6" descr="Úspěšná skupina">
            <a:extLst>
              <a:ext uri="{FF2B5EF4-FFF2-40B4-BE49-F238E27FC236}">
                <a16:creationId xmlns:a16="http://schemas.microsoft.com/office/drawing/2014/main" id="{675D4052-9BB0-4BD2-9A87-2084AC8DC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281" y="2899828"/>
            <a:ext cx="441483" cy="441483"/>
          </a:xfrm>
          <a:prstGeom prst="rect">
            <a:avLst/>
          </a:prstGeom>
        </p:spPr>
      </p:pic>
      <p:pic>
        <p:nvPicPr>
          <p:cNvPr id="11" name="Grafický objekt 10" descr="Neslyšící">
            <a:extLst>
              <a:ext uri="{FF2B5EF4-FFF2-40B4-BE49-F238E27FC236}">
                <a16:creationId xmlns:a16="http://schemas.microsoft.com/office/drawing/2014/main" id="{A180BFB5-FF56-4086-88CF-2B7F41A0AD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158" y="4158037"/>
            <a:ext cx="441482" cy="4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9224"/>
      </p:ext>
    </p:extLst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4.1 </a:t>
            </a:r>
            <a:br>
              <a:rPr lang="cs-CZ" sz="3600" dirty="0"/>
            </a:br>
            <a:r>
              <a:rPr lang="cs-CZ" sz="3600" dirty="0"/>
              <a:t>Vzdělávací infrastruktura</a:t>
            </a:r>
            <a:br>
              <a:rPr lang="cs-CZ" sz="2400" dirty="0"/>
            </a:br>
            <a:r>
              <a:rPr lang="cs-CZ" sz="27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MŠ, ZŠ a zájmového, neformálního vzdělávání a celoživotního učení musí být v souladu s akčním plánem rozvoje vzdělávání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středních a speciálních škol musí být v souladu s Regionálním akčním plánem (RAP)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NNO musí min. 2 roky před podáním projektu nepřetržitě působit </a:t>
            </a:r>
            <a:br>
              <a:rPr lang="cs-CZ" sz="1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oblasti vzdělávání nebo asistenčních služeb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 2021+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06339"/>
      </p:ext>
    </p:extLst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68" y="-740229"/>
            <a:ext cx="8428264" cy="1780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Novostavba MŠ Březová-Oleško</a:t>
            </a:r>
            <a:endParaRPr lang="en-US" sz="3200" dirty="0">
              <a:solidFill>
                <a:schemeClr val="bg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285912"/>
      </p:ext>
    </p:extLst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64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Učebny chemie na gymnáziu</a:t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0203631"/>
      </p:ext>
    </p:extLst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10948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Sociální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330135"/>
      </p:ext>
    </p:extLst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17742"/>
            <a:ext cx="8515350" cy="122676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 </a:t>
            </a:r>
            <a:br>
              <a:rPr lang="cs-CZ" sz="3600" dirty="0"/>
            </a:br>
            <a:r>
              <a:rPr lang="cs-CZ" sz="3600" dirty="0"/>
              <a:t>Sociální infrastruktura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1373073"/>
            <a:ext cx="7886700" cy="4777355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Infrastruktura pro sociální služby podle zákona č. 108/2006 Sb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domova pro osoby se zdravotním postižením; nákup 	automobilů pro terénní sociální služby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sociálních služeb za účelem sociálního začleňování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Dokončení přeměny ústavu sociální péče v pobytové sociální 	služby komunitního charakteru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Sociální bydlení – pořízení a adaptace bytů, bytových domů a nebytových prostor pro potřeby sociálního bydlení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nebytových prostor v sociální byty pro osoby bez 	domova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Připojení">
            <a:extLst>
              <a:ext uri="{FF2B5EF4-FFF2-40B4-BE49-F238E27FC236}">
                <a16:creationId xmlns:a16="http://schemas.microsoft.com/office/drawing/2014/main" id="{51151391-8CEA-4A70-9890-974645AF0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068" y="2942718"/>
            <a:ext cx="461963" cy="461963"/>
          </a:xfrm>
          <a:prstGeom prst="rect">
            <a:avLst/>
          </a:prstGeom>
        </p:spPr>
      </p:pic>
      <p:pic>
        <p:nvPicPr>
          <p:cNvPr id="7" name="Grafický objekt 6" descr="Auto">
            <a:extLst>
              <a:ext uri="{FF2B5EF4-FFF2-40B4-BE49-F238E27FC236}">
                <a16:creationId xmlns:a16="http://schemas.microsoft.com/office/drawing/2014/main" id="{DB610BE8-D81F-46AB-B77C-A6BD261F0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068" y="1544511"/>
            <a:ext cx="461963" cy="461963"/>
          </a:xfrm>
          <a:prstGeom prst="rect">
            <a:avLst/>
          </a:prstGeom>
        </p:spPr>
      </p:pic>
      <p:pic>
        <p:nvPicPr>
          <p:cNvPr id="9" name="Grafický objekt 8" descr="Domů">
            <a:extLst>
              <a:ext uri="{FF2B5EF4-FFF2-40B4-BE49-F238E27FC236}">
                <a16:creationId xmlns:a16="http://schemas.microsoft.com/office/drawing/2014/main" id="{D9CFC42D-3666-40AF-8F1F-FD12A065BA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384" y="4227275"/>
            <a:ext cx="395119" cy="3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998"/>
      </p:ext>
    </p:extLst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53" y="396123"/>
            <a:ext cx="8101693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</a:t>
            </a:r>
            <a:br>
              <a:rPr lang="cs-CZ" sz="3600" dirty="0"/>
            </a:br>
            <a:r>
              <a:rPr lang="cs-CZ" sz="3600" dirty="0"/>
              <a:t>Sociální infrastruktura</a:t>
            </a:r>
            <a:br>
              <a:rPr lang="cs-CZ" sz="2400" dirty="0"/>
            </a:br>
            <a:r>
              <a:rPr lang="cs-CZ" sz="27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pobytové sociální služby je v souladu s materiálně technickým standardem MPSV (důraz na princip „independent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living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“)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sociální služby má schválený transformační plán, je v souladu s RAP a má souhlasné stanovisko MPSV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sociálního bydlení má souhlas obce s realizací projektu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U projektu sociálního bydlení 20-letá udržitelnost 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 NNO v sociálním bydlení  -  podmínka min. 5 let před podáním žádosti nepřetržitě poskytovat sociální službu podle zákona o sociálních službách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>
              <a:lnSpc>
                <a:spcPct val="150000"/>
              </a:lnSpc>
            </a:pPr>
            <a:endParaRPr lang="cs-CZ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41043"/>
      </p:ext>
    </p:extLst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618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599"/>
            <a:ext cx="7886700" cy="70539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Denní stacionář v Bruntále</a:t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671913"/>
      </p:ext>
    </p:extLst>
  </p:cSld>
  <p:clrMapOvr>
    <a:masterClrMapping/>
  </p:clrMapOvr>
  <p:transition spd="slow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318" r="13560" b="-318"/>
          <a:stretch/>
        </p:blipFill>
        <p:spPr>
          <a:xfrm>
            <a:off x="0" y="0"/>
            <a:ext cx="9209314" cy="6906986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51065" y="5274128"/>
            <a:ext cx="8621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kern="1200" dirty="0">
                <a:solidFill>
                  <a:schemeClr val="bg1"/>
                </a:solidFill>
              </a:rPr>
              <a:t>Příklad: Stavební úpravy objektu č.p. 1355, Hořice - čtyři sociální bytové jednotky</a:t>
            </a:r>
            <a:r>
              <a:rPr lang="cs-CZ" sz="3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23217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5" y="261257"/>
            <a:ext cx="8036909" cy="1330582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Tematická koncentrace v Evropském fondu pro regionální rozvoj</a:t>
            </a:r>
            <a:b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cs-CZ" sz="3200" b="1" dirty="0">
              <a:solidFill>
                <a:srgbClr val="1D70B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476056" y="804280"/>
            <a:ext cx="8191888" cy="605979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319"/>
              </a:spcBef>
              <a:buNone/>
            </a:pP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Pravidla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tematické koncentrace – min. 70 % zdrojů EFRR na Cíle politiky 1 a 2</a:t>
            </a:r>
            <a:br>
              <a:rPr lang="cs-CZ" sz="1600" b="1" dirty="0">
                <a:solidFill>
                  <a:schemeClr val="bg2">
                    <a:lumMod val="25000"/>
                  </a:schemeClr>
                </a:solidFill>
              </a:rPr>
            </a:b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1  Inteligentnější Evropa: min. 40 % alokace EFRR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posílení výzkumných a inovačních kapacit a zavádění pokročilých technologií;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využití přínosů digitalizace pro občany, podniky a vlády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; posílení růstu a konkurenceschopnosti MSP; rozvoj dovedností pro inteligentní specializaci, průmysl. transformaci a podnikání</a:t>
            </a: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2  Zelenější Evropa: min. </a:t>
            </a:r>
            <a:r>
              <a:rPr lang="cs-CZ" sz="1600" b="1" dirty="0">
                <a:solidFill>
                  <a:srgbClr val="1D70B8"/>
                </a:solidFill>
              </a:rPr>
              <a:t>30 % alokace EFRR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opatření v oblasti energ. účinnosti;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energie z obnovitelných zdrojů; rozvoj inteligentních energ. systémů, sítí a skladování na místní úrovni;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přizpůsobení se změnám klimatu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prevence rizik a odolnosti vůči katastrofám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; udržitelného hospodaření s vodou; přechod k oběhovému hospodářství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; posílení biologické rozmanitosti, zelené infrastruktury v městském prostředí a snížení znečištění + městská mobilita </a:t>
            </a:r>
          </a:p>
          <a:p>
            <a:pPr lvl="1" algn="just">
              <a:lnSpc>
                <a:spcPct val="100000"/>
              </a:lnSpc>
              <a:spcBef>
                <a:spcPts val="1319"/>
              </a:spcBef>
            </a:pPr>
            <a:endParaRPr lang="cs-CZ" sz="1800" dirty="0">
              <a:solidFill>
                <a:srgbClr val="1D70B8"/>
              </a:solidFill>
            </a:endParaRPr>
          </a:p>
          <a:p>
            <a:pPr algn="just">
              <a:spcBef>
                <a:spcPts val="1319"/>
              </a:spcBef>
            </a:pPr>
            <a:endParaRPr lang="cs-CZ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8136"/>
      </p:ext>
    </p:extLst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4.3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Infrastruktura ve zdravotnictví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458918"/>
      </p:ext>
    </p:extLst>
  </p:cSld>
  <p:clrMapOvr>
    <a:masterClrMapping/>
  </p:clrMapOvr>
  <p:transition spd="slow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336" y="1340416"/>
            <a:ext cx="7886700" cy="4849757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Primární péče – vznik a modernizace urgentních příjmů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krajského urgentního příjmu poskytujícího urgentní a 	intenzivní péči v jednom celku (příjmová část, ambulantní část, expektační 	lůžková část, resuscitační a intenzivní lůžková část)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Integrovaná péče, integrace zdravotních a sociálních služeb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psychiatrické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centra duševního zdraví komunitního typu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následné a dlouhodobé péče vč. paliativní a hospicové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vybavení poskytovatelů péče (monitory vitálních 	funkcí, polohovací elektrická lůžka, chodítka, zvedáky do vany); 	přístrojové vybavení lůžkového hospice/mobilního paliativního týmu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Grafický objekt 4" descr="Nemocnice">
            <a:extLst>
              <a:ext uri="{FF2B5EF4-FFF2-40B4-BE49-F238E27FC236}">
                <a16:creationId xmlns:a16="http://schemas.microsoft.com/office/drawing/2014/main" id="{6808EE82-E9B4-490B-A063-2F62502E7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265" y="3595178"/>
            <a:ext cx="340232" cy="340232"/>
          </a:xfrm>
          <a:prstGeom prst="rect">
            <a:avLst/>
          </a:prstGeom>
        </p:spPr>
      </p:pic>
      <p:pic>
        <p:nvPicPr>
          <p:cNvPr id="9" name="Grafický objekt 8" descr="Přespání">
            <a:extLst>
              <a:ext uri="{FF2B5EF4-FFF2-40B4-BE49-F238E27FC236}">
                <a16:creationId xmlns:a16="http://schemas.microsoft.com/office/drawing/2014/main" id="{FC77A5CA-FEDE-4F13-AA64-E8D3C90E6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929" y="4552443"/>
            <a:ext cx="340232" cy="340232"/>
          </a:xfrm>
          <a:prstGeom prst="rect">
            <a:avLst/>
          </a:prstGeom>
        </p:spPr>
      </p:pic>
      <p:pic>
        <p:nvPicPr>
          <p:cNvPr id="11" name="Grafický objekt 10" descr="Ambulance">
            <a:extLst>
              <a:ext uri="{FF2B5EF4-FFF2-40B4-BE49-F238E27FC236}">
                <a16:creationId xmlns:a16="http://schemas.microsoft.com/office/drawing/2014/main" id="{0F34734C-6123-41D5-BE3A-311D9FD43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883" y="1842452"/>
            <a:ext cx="751114" cy="7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82909"/>
      </p:ext>
    </p:extLst>
  </p:cSld>
  <p:clrMapOvr>
    <a:masterClrMapping/>
  </p:clrMapOvr>
  <p:transition spd="slow">
    <p:push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57" y="1460158"/>
            <a:ext cx="7886700" cy="484975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integrované onkologické péče, perinatologické a 	gerontologické péče ve všeobecných nemocnicích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(sonografické přístroje, polohovací lůžka, 	ventilátory, rehabilitační pomůcky apod.)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Podpora ochrany veřejného zdraví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	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rozvoj kapacit zdravotních ústavů, krajských hygienických stanic a 	klinik infekčních onemocnění, včetně podpory rozvoje odběrových 	míst a laboratoří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Infrastruktura a přístrojové vybavení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Grafický objekt 6" descr="Zdravotnictví">
            <a:extLst>
              <a:ext uri="{FF2B5EF4-FFF2-40B4-BE49-F238E27FC236}">
                <a16:creationId xmlns:a16="http://schemas.microsoft.com/office/drawing/2014/main" id="{76A69185-B598-4253-A09D-D9A52DFB7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351" y="3822832"/>
            <a:ext cx="607538" cy="607538"/>
          </a:xfrm>
          <a:prstGeom prst="rect">
            <a:avLst/>
          </a:prstGeom>
        </p:spPr>
      </p:pic>
      <p:pic>
        <p:nvPicPr>
          <p:cNvPr id="9" name="Grafický objekt 8" descr="Jehla">
            <a:extLst>
              <a:ext uri="{FF2B5EF4-FFF2-40B4-BE49-F238E27FC236}">
                <a16:creationId xmlns:a16="http://schemas.microsoft.com/office/drawing/2014/main" id="{0C0E4CBE-F981-467C-80C2-3E2E2A177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182" y="1690690"/>
            <a:ext cx="513707" cy="51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78233"/>
      </p:ext>
    </p:extLst>
  </p:cSld>
  <p:clrMapOvr>
    <a:masterClrMapping/>
  </p:clrMapOvr>
  <p:transition spd="slow">
    <p:push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4.3 </a:t>
            </a:r>
            <a:br>
              <a:rPr lang="cs-CZ" sz="3600" dirty="0"/>
            </a:br>
            <a:r>
              <a:rPr lang="cs-CZ" sz="3600" dirty="0"/>
              <a:t>Infrastruktura ve zdravotnictví</a:t>
            </a:r>
            <a:br>
              <a:rPr lang="cs-CZ" sz="2400" dirty="0"/>
            </a:br>
            <a:r>
              <a:rPr lang="cs-CZ" sz="27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s výdaji na zdravotní přístroje je v souladu se stanoviskem Přístrojové komise Ministerstva zdravotnictví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na deinstitucionalizaci psychiatrické péče je v souladu se Strategií reformy psychiatrické péče v ČR</a:t>
            </a:r>
          </a:p>
        </p:txBody>
      </p:sp>
    </p:spTree>
    <p:extLst>
      <p:ext uri="{BB962C8B-B14F-4D97-AF65-F5344CB8AC3E}">
        <p14:creationId xmlns:p14="http://schemas.microsoft.com/office/powerpoint/2010/main" val="2227527579"/>
      </p:ext>
    </p:extLst>
  </p:cSld>
  <p:clrMapOvr>
    <a:masterClrMapping/>
  </p:clrMapOvr>
  <p:transition spd="slow">
    <p:pu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085"/>
            <a:ext cx="7886700" cy="72036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Urgentní příjem</a:t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8674155"/>
      </p:ext>
    </p:extLst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01" r="1833"/>
          <a:stretch/>
        </p:blipFill>
        <p:spPr>
          <a:xfrm>
            <a:off x="0" y="0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4.4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Kulturní dědictví a cestovní ruch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408635"/>
      </p:ext>
    </p:extLst>
  </p:cSld>
  <p:clrMapOvr>
    <a:masterClrMapping/>
  </p:clrMapOvr>
  <p:transition spd="slow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2164"/>
            <a:ext cx="7886700" cy="919276"/>
          </a:xfrm>
        </p:spPr>
        <p:txBody>
          <a:bodyPr>
            <a:noAutofit/>
          </a:bodyPr>
          <a:lstStyle/>
          <a:p>
            <a:pPr algn="ctr"/>
            <a:br>
              <a:rPr lang="cs-CZ" sz="3200" dirty="0"/>
            </a:br>
            <a:r>
              <a:rPr lang="cs-CZ" sz="3200" dirty="0"/>
              <a:t>Specifický cíl 4.4</a:t>
            </a:r>
            <a:br>
              <a:rPr lang="cs-CZ" sz="3200" dirty="0"/>
            </a:br>
            <a:r>
              <a:rPr lang="cs-CZ" sz="3200" dirty="0"/>
              <a:t>Kulturní dědictví a cestovní ruch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2154"/>
            <a:ext cx="7886700" cy="46634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Revitalizace, odborná infrastruktura a vybavení pro: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Národní kulturní památky + UNESCO památky + památky z Indikativního seznamu UNESCO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(individuální projekty)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Národní kulturní památky + kulturní památky + UNESCO památky + památky z Indikativního seznamu UNESCO 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(ITI projekty)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Krajská, státní a obecní muzea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Knihovny vykonávající regionální funkce, základní knihovny obcí od 10 tis. obyvatel a základní knihovny se specializovaným knihovním fondem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Expozice, depozitáře, návštěvnická centra, technické zázemí, 	edukační centra, konzervace a restaurování, revitalizace, parky u 	památek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E26047D6-52D5-4C2D-8033-5467EE33D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740" y="2141408"/>
            <a:ext cx="280827" cy="280827"/>
          </a:xfrm>
          <a:prstGeom prst="rect">
            <a:avLst/>
          </a:prstGeom>
        </p:spPr>
      </p:pic>
      <p:pic>
        <p:nvPicPr>
          <p:cNvPr id="5" name="Grafický objekt 4" descr="Banka">
            <a:extLst>
              <a:ext uri="{FF2B5EF4-FFF2-40B4-BE49-F238E27FC236}">
                <a16:creationId xmlns:a16="http://schemas.microsoft.com/office/drawing/2014/main" id="{F2797961-4AC1-4E57-A4CE-9B1554B35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719" y="3551864"/>
            <a:ext cx="292868" cy="292868"/>
          </a:xfrm>
          <a:prstGeom prst="rect">
            <a:avLst/>
          </a:prstGeom>
        </p:spPr>
      </p:pic>
      <p:pic>
        <p:nvPicPr>
          <p:cNvPr id="6" name="Grafický objekt 5" descr="Knihy">
            <a:extLst>
              <a:ext uri="{FF2B5EF4-FFF2-40B4-BE49-F238E27FC236}">
                <a16:creationId xmlns:a16="http://schemas.microsoft.com/office/drawing/2014/main" id="{46FB2080-5BE8-4594-BFBC-472ABBF14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059" y="4044148"/>
            <a:ext cx="262188" cy="2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49651"/>
      </p:ext>
    </p:extLst>
  </p:cSld>
  <p:clrMapOvr>
    <a:masterClrMapping/>
  </p:clrMapOvr>
  <p:transition spd="slow">
    <p:pu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2164"/>
            <a:ext cx="7886700" cy="919276"/>
          </a:xfrm>
        </p:spPr>
        <p:txBody>
          <a:bodyPr>
            <a:noAutofit/>
          </a:bodyPr>
          <a:lstStyle/>
          <a:p>
            <a:pPr algn="ctr"/>
            <a:br>
              <a:rPr lang="cs-CZ" sz="3200" dirty="0"/>
            </a:br>
            <a:r>
              <a:rPr lang="cs-CZ" sz="3200" dirty="0"/>
              <a:t>Specifický cíl 4.4</a:t>
            </a:r>
            <a:br>
              <a:rPr lang="cs-CZ" sz="3200" dirty="0"/>
            </a:br>
            <a:r>
              <a:rPr lang="cs-CZ" sz="3200" dirty="0"/>
              <a:t>Kulturní dědictví a cestovní ruch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2154"/>
            <a:ext cx="7886700" cy="4663439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Doprovodná infrastruktura cestovního ruchu - záchytná 	parkoviště, odpočívadla, sociální zařízení, veřejná infrastruktura pro 	vodáckou a vodní turistiku / rekreační plavbu); turistická informační centra; 	budování 	turistických tras a revitalizace sítě značení; naučné stezky, 	navigační systémy měst a obcí</a:t>
            </a:r>
          </a:p>
        </p:txBody>
      </p:sp>
      <p:pic>
        <p:nvPicPr>
          <p:cNvPr id="7" name="Grafický objekt 6" descr="Túra">
            <a:extLst>
              <a:ext uri="{FF2B5EF4-FFF2-40B4-BE49-F238E27FC236}">
                <a16:creationId xmlns:a16="http://schemas.microsoft.com/office/drawing/2014/main" id="{230F08D2-2AF6-498F-989A-7E6F8E66FA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1950" y="2164702"/>
            <a:ext cx="386442" cy="3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6468"/>
      </p:ext>
    </p:extLst>
  </p:cSld>
  <p:clrMapOvr>
    <a:masterClrMapping/>
  </p:clrMapOvr>
  <p:transition spd="slow">
    <p:pu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9999"/>
            <a:ext cx="7886700" cy="111552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4.4</a:t>
            </a:r>
            <a:br>
              <a:rPr lang="cs-CZ" sz="3600" dirty="0"/>
            </a:br>
            <a:r>
              <a:rPr lang="cs-CZ" sz="3600" dirty="0"/>
              <a:t>Kulturní dědictví a cestovní ruch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3986" y="1234298"/>
            <a:ext cx="7209008" cy="4723604"/>
          </a:xfrm>
        </p:spPr>
        <p:txBody>
          <a:bodyPr>
            <a:noAutofit/>
          </a:bodyPr>
          <a:lstStyle/>
          <a:p>
            <a:pPr lvl="0">
              <a:lnSpc>
                <a:spcPct val="160000"/>
              </a:lnSpc>
            </a:pP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projekty i projekty v ITI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Památka musí být po realizaci projektu zpřístupněna veřejnosti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Muzea – státní, krajská a obecní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Knihovny – obecní s regionální funkcí; základní se specializovaným fondem; Národní knihovna ČR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Cestovní ruch – projekt je realizován mimo zvláště chráněná území národní kategorie a I. zóny CHKO </a:t>
            </a:r>
          </a:p>
          <a:p>
            <a:pPr marL="0" lvl="0" indent="0">
              <a:lnSpc>
                <a:spcPct val="16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120083E6-94F5-4B56-A775-82FF6EFCB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172" y="2959015"/>
            <a:ext cx="390806" cy="390806"/>
          </a:xfrm>
          <a:prstGeom prst="rect">
            <a:avLst/>
          </a:prstGeom>
        </p:spPr>
      </p:pic>
      <p:pic>
        <p:nvPicPr>
          <p:cNvPr id="5" name="Grafický objekt 4" descr="Knihy">
            <a:extLst>
              <a:ext uri="{FF2B5EF4-FFF2-40B4-BE49-F238E27FC236}">
                <a16:creationId xmlns:a16="http://schemas.microsoft.com/office/drawing/2014/main" id="{9E59B4D6-8187-4436-85B1-027F15DB2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523" y="4159462"/>
            <a:ext cx="367632" cy="367632"/>
          </a:xfrm>
          <a:prstGeom prst="rect">
            <a:avLst/>
          </a:prstGeom>
        </p:spPr>
      </p:pic>
      <p:pic>
        <p:nvPicPr>
          <p:cNvPr id="6" name="Grafický objekt 5" descr="Túra">
            <a:extLst>
              <a:ext uri="{FF2B5EF4-FFF2-40B4-BE49-F238E27FC236}">
                <a16:creationId xmlns:a16="http://schemas.microsoft.com/office/drawing/2014/main" id="{AB636AD5-0A22-486D-8431-0396191BD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8961" y="5086826"/>
            <a:ext cx="388755" cy="388755"/>
          </a:xfrm>
          <a:prstGeom prst="rect">
            <a:avLst/>
          </a:prstGeom>
        </p:spPr>
      </p:pic>
      <p:pic>
        <p:nvPicPr>
          <p:cNvPr id="7" name="Grafický objekt 6" descr="Banka">
            <a:extLst>
              <a:ext uri="{FF2B5EF4-FFF2-40B4-BE49-F238E27FC236}">
                <a16:creationId xmlns:a16="http://schemas.microsoft.com/office/drawing/2014/main" id="{107B9A55-9765-4450-8842-B60F4DB07A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1153" y="3549372"/>
            <a:ext cx="401825" cy="401825"/>
          </a:xfrm>
          <a:prstGeom prst="rect">
            <a:avLst/>
          </a:prstGeom>
        </p:spPr>
      </p:pic>
      <p:pic>
        <p:nvPicPr>
          <p:cNvPr id="13" name="Grafický objekt 12" descr="Lupa">
            <a:extLst>
              <a:ext uri="{FF2B5EF4-FFF2-40B4-BE49-F238E27FC236}">
                <a16:creationId xmlns:a16="http://schemas.microsoft.com/office/drawing/2014/main" id="{632D10AD-3AC9-4FDE-8C1C-8085577220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651" y="2459750"/>
            <a:ext cx="326335" cy="3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89552"/>
      </p:ext>
    </p:extLst>
  </p:cSld>
  <p:clrMapOvr>
    <a:masterClrMapping/>
  </p:clrMapOvr>
  <p:transition spd="slow">
    <p:push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 descr="Obsah obrázku obloha, exteriér, země, podepsat&#10;&#10;Popis byl vytvořen automaticky">
            <a:extLst>
              <a:ext uri="{FF2B5EF4-FFF2-40B4-BE49-F238E27FC236}">
                <a16:creationId xmlns:a16="http://schemas.microsoft.com/office/drawing/2014/main" id="{E4FE9113-6203-41E3-891E-48D3FDEC3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148" y="0"/>
            <a:ext cx="12191998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0628"/>
            <a:ext cx="6858000" cy="72907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Revitalizace kolonády a haly Vincentka v Luhačovicích</a:t>
            </a:r>
            <a:br>
              <a:rPr lang="cs-CZ" sz="3200" dirty="0"/>
            </a:b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4595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Finanční zdroje EU pro období 2021–2027 (2030)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1" y="1519035"/>
            <a:ext cx="7910590" cy="4487444"/>
          </a:xfrm>
        </p:spPr>
      </p:pic>
      <p:sp>
        <p:nvSpPr>
          <p:cNvPr id="3" name="Vývojový diagram: spojnice 2"/>
          <p:cNvSpPr/>
          <p:nvPr/>
        </p:nvSpPr>
        <p:spPr>
          <a:xfrm>
            <a:off x="2944678" y="1952786"/>
            <a:ext cx="588935" cy="286718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700" dirty="0"/>
              <a:t>IROP</a:t>
            </a:r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2587173556"/>
      </p:ext>
    </p:extLst>
  </p:cSld>
  <p:clrMapOvr>
    <a:masterClrMapping/>
  </p:clrMapOvr>
  <p:transition spd="slow"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22684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560005"/>
            <a:ext cx="6607629" cy="66164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Nová expozice v muzeu</a:t>
            </a:r>
            <a:br>
              <a:rPr lang="cs-CZ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0558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dítě, stůl&#10;&#10;Popis byl vytvořen automaticky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1D70B8"/>
                </a:solidFill>
              </a:rPr>
              <a:t>Specifický </a:t>
            </a:r>
            <a:r>
              <a:rPr lang="cs-CZ" sz="2400" dirty="0">
                <a:solidFill>
                  <a:srgbClr val="1D70B8"/>
                </a:solidFill>
              </a:rPr>
              <a:t>cíl</a:t>
            </a:r>
            <a:r>
              <a:rPr lang="en-US" sz="2400" dirty="0">
                <a:solidFill>
                  <a:srgbClr val="1D70B8"/>
                </a:solidFill>
              </a:rPr>
              <a:t>  5.</a:t>
            </a:r>
            <a:r>
              <a:rPr lang="cs-CZ" sz="2400" dirty="0">
                <a:solidFill>
                  <a:srgbClr val="1D70B8"/>
                </a:solidFill>
              </a:rPr>
              <a:t>1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br>
              <a:rPr lang="en-US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Komunitně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vedený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místní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rozvoj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315909"/>
      </p:ext>
    </p:extLst>
  </p:cSld>
  <p:clrMapOvr>
    <a:masterClrMapping/>
  </p:clrMapOvr>
  <p:transition spd="slow">
    <p:push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57" y="192084"/>
            <a:ext cx="8419248" cy="1083088"/>
          </a:xfrm>
        </p:spPr>
        <p:txBody>
          <a:bodyPr>
            <a:noAutofit/>
          </a:bodyPr>
          <a:lstStyle/>
          <a:p>
            <a:pPr algn="ctr"/>
            <a:br>
              <a:rPr lang="cs-CZ" sz="3600" dirty="0"/>
            </a:br>
            <a:r>
              <a:rPr lang="cs-CZ" sz="3200" dirty="0"/>
              <a:t>Specifický cíl 5.1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3325" y="1138463"/>
            <a:ext cx="7828080" cy="4989594"/>
          </a:xfrm>
        </p:spPr>
        <p:txBody>
          <a:bodyPr numCol="1">
            <a:noAutofit/>
          </a:bodyPr>
          <a:lstStyle/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bezpečnou nemotorovou dopravu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cyklistickou dopravu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veřejných prostranství – staveb krajinářské architektury s budováním zelené infrastruktury měst a obcí (např. parky, návsi)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jednotek sboru dobrovolných hasičů kategorie II, III, V (požární zbrojnice a technika, zdroje požární vody)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Modernizace mateřských škol a infrastruktury dětských skupin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Základní školy ve vazbě na odborné učebny a učebny neúplných škol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sociální služby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kulturních památek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a vybavení městských a obecních muzeí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vybavení obecních profesionálních knihoven</a:t>
            </a:r>
          </a:p>
          <a:p>
            <a:pPr mar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</p:txBody>
      </p:sp>
      <p:pic>
        <p:nvPicPr>
          <p:cNvPr id="7" name="Grafický objekt 6" descr="Projížďka na kole">
            <a:extLst>
              <a:ext uri="{FF2B5EF4-FFF2-40B4-BE49-F238E27FC236}">
                <a16:creationId xmlns:a16="http://schemas.microsoft.com/office/drawing/2014/main" id="{C0E09F56-65FE-43FD-9C70-3E874959DB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629" y="1667924"/>
            <a:ext cx="326515" cy="326515"/>
          </a:xfrm>
          <a:prstGeom prst="rect">
            <a:avLst/>
          </a:prstGeom>
        </p:spPr>
      </p:pic>
      <p:pic>
        <p:nvPicPr>
          <p:cNvPr id="11" name="Grafický objekt 10" descr="Třída">
            <a:extLst>
              <a:ext uri="{FF2B5EF4-FFF2-40B4-BE49-F238E27FC236}">
                <a16:creationId xmlns:a16="http://schemas.microsoft.com/office/drawing/2014/main" id="{78217B7C-A700-4A5F-8601-B28D3A1D5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050" y="3676742"/>
            <a:ext cx="326515" cy="326515"/>
          </a:xfrm>
          <a:prstGeom prst="rect">
            <a:avLst/>
          </a:prstGeom>
        </p:spPr>
      </p:pic>
      <p:pic>
        <p:nvPicPr>
          <p:cNvPr id="13" name="Grafický objekt 12" descr="Knihy">
            <a:extLst>
              <a:ext uri="{FF2B5EF4-FFF2-40B4-BE49-F238E27FC236}">
                <a16:creationId xmlns:a16="http://schemas.microsoft.com/office/drawing/2014/main" id="{A842E0B1-5579-489C-BC4E-61EB3443CF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1771" y="5240276"/>
            <a:ext cx="262188" cy="262188"/>
          </a:xfrm>
          <a:prstGeom prst="rect">
            <a:avLst/>
          </a:prstGeom>
        </p:spPr>
      </p:pic>
      <p:pic>
        <p:nvPicPr>
          <p:cNvPr id="15" name="Grafický objekt 14" descr="Les">
            <a:extLst>
              <a:ext uri="{FF2B5EF4-FFF2-40B4-BE49-F238E27FC236}">
                <a16:creationId xmlns:a16="http://schemas.microsoft.com/office/drawing/2014/main" id="{70405199-0C71-4741-A11A-A3B659DB73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628" y="2051495"/>
            <a:ext cx="326516" cy="326516"/>
          </a:xfrm>
          <a:prstGeom prst="rect">
            <a:avLst/>
          </a:prstGeom>
        </p:spPr>
      </p:pic>
      <p:pic>
        <p:nvPicPr>
          <p:cNvPr id="17" name="Grafický objekt 16" descr="Hasič">
            <a:extLst>
              <a:ext uri="{FF2B5EF4-FFF2-40B4-BE49-F238E27FC236}">
                <a16:creationId xmlns:a16="http://schemas.microsoft.com/office/drawing/2014/main" id="{91534A87-D882-4940-A50B-79D08A50CF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1628" y="2724317"/>
            <a:ext cx="326516" cy="326516"/>
          </a:xfrm>
          <a:prstGeom prst="rect">
            <a:avLst/>
          </a:prstGeom>
        </p:spPr>
      </p:pic>
      <p:pic>
        <p:nvPicPr>
          <p:cNvPr id="19" name="Grafický objekt 18" descr="Děti">
            <a:extLst>
              <a:ext uri="{FF2B5EF4-FFF2-40B4-BE49-F238E27FC236}">
                <a16:creationId xmlns:a16="http://schemas.microsoft.com/office/drawing/2014/main" id="{74D944DC-6A34-4995-AB5E-E66FD1E35C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8313" y="3298173"/>
            <a:ext cx="345646" cy="345646"/>
          </a:xfrm>
          <a:prstGeom prst="rect">
            <a:avLst/>
          </a:prstGeom>
        </p:spPr>
      </p:pic>
      <p:pic>
        <p:nvPicPr>
          <p:cNvPr id="21" name="Grafický objekt 20" descr="Osoba na vozíku">
            <a:extLst>
              <a:ext uri="{FF2B5EF4-FFF2-40B4-BE49-F238E27FC236}">
                <a16:creationId xmlns:a16="http://schemas.microsoft.com/office/drawing/2014/main" id="{F7087DFC-79E7-4F2D-AA28-E9E8E93D4E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7576" y="4033081"/>
            <a:ext cx="292869" cy="292869"/>
          </a:xfrm>
          <a:prstGeom prst="rect">
            <a:avLst/>
          </a:prstGeom>
        </p:spPr>
      </p:pic>
      <p:pic>
        <p:nvPicPr>
          <p:cNvPr id="25" name="Grafický objekt 24" descr="Banka">
            <a:extLst>
              <a:ext uri="{FF2B5EF4-FFF2-40B4-BE49-F238E27FC236}">
                <a16:creationId xmlns:a16="http://schemas.microsoft.com/office/drawing/2014/main" id="{32EF18AB-0A3E-4F0C-A23D-EA7C70B3E83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9601" y="4802738"/>
            <a:ext cx="292868" cy="292868"/>
          </a:xfrm>
          <a:prstGeom prst="rect">
            <a:avLst/>
          </a:prstGeom>
        </p:spPr>
      </p:pic>
      <p:pic>
        <p:nvPicPr>
          <p:cNvPr id="27" name="Grafický objekt 26" descr="Túra">
            <a:extLst>
              <a:ext uri="{FF2B5EF4-FFF2-40B4-BE49-F238E27FC236}">
                <a16:creationId xmlns:a16="http://schemas.microsoft.com/office/drawing/2014/main" id="{6E41D6E2-2E4E-4BD3-80D9-631901CCE1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3999" y="5568132"/>
            <a:ext cx="326955" cy="326955"/>
          </a:xfrm>
          <a:prstGeom prst="rect">
            <a:avLst/>
          </a:prstGeom>
        </p:spPr>
      </p:pic>
      <p:pic>
        <p:nvPicPr>
          <p:cNvPr id="29" name="Grafický objekt 28" descr="Scéna na hradě">
            <a:extLst>
              <a:ext uri="{FF2B5EF4-FFF2-40B4-BE49-F238E27FC236}">
                <a16:creationId xmlns:a16="http://schemas.microsoft.com/office/drawing/2014/main" id="{BF11A3B7-5A63-4F6F-B6B4-DD4D2387830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6738" y="4400054"/>
            <a:ext cx="280827" cy="28082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B315E63-7CDC-2846-9815-DA8AF85839C8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0229" y="1180436"/>
            <a:ext cx="465271" cy="46527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8524014"/>
      </p:ext>
    </p:extLst>
  </p:cSld>
  <p:clrMapOvr>
    <a:masterClrMapping/>
  </p:clrMapOvr>
  <p:transition spd="slow">
    <p:push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4192"/>
            <a:ext cx="7724936" cy="919276"/>
          </a:xfrm>
        </p:spPr>
        <p:txBody>
          <a:bodyPr>
            <a:noAutofit/>
          </a:bodyPr>
          <a:lstStyle/>
          <a:p>
            <a:pPr algn="ctr"/>
            <a:br>
              <a:rPr lang="cs-CZ" sz="3600" dirty="0"/>
            </a:br>
            <a:r>
              <a:rPr lang="cs-CZ" sz="3200" dirty="0"/>
              <a:t>Specifický cíl 5.1 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br>
              <a:rPr lang="cs-CZ" sz="3600" dirty="0"/>
            </a:br>
            <a:r>
              <a:rPr lang="cs-CZ" sz="2400" b="0" dirty="0"/>
              <a:t>Klíčové parametry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915886"/>
            <a:ext cx="7886700" cy="4108993"/>
          </a:xfrm>
        </p:spPr>
        <p:txBody>
          <a:bodyPr>
            <a:normAutofit/>
          </a:bodyPr>
          <a:lstStyle/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Nově podpora podle kategorie regionů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95 % nebo 80 % z EU 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je realizován na území MAS se schválenou strategií CLLD -  jedná se o venkovské oblasti tvořené územími obcí s méně než 25 000 obyvateli.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v souladu s priority strategie CLLD.</a:t>
            </a: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5209"/>
      </p:ext>
    </p:extLst>
  </p:cSld>
  <p:clrMapOvr>
    <a:masterClrMapping/>
  </p:clrMapOvr>
  <p:transition spd="slow">
    <p:pu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08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cs-CZ" sz="3200" u="sng" dirty="0"/>
              <a:t>Návrh</a:t>
            </a:r>
            <a:r>
              <a:rPr lang="cs-CZ" sz="3200" dirty="0"/>
              <a:t> rozdělení alokace v IROP</a:t>
            </a:r>
            <a:endParaRPr lang="cs-CZ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3257"/>
              </p:ext>
            </p:extLst>
          </p:nvPr>
        </p:nvGraphicFramePr>
        <p:xfrm>
          <a:off x="770528" y="1025182"/>
          <a:ext cx="7602944" cy="486808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709838">
                  <a:extLst>
                    <a:ext uri="{9D8B030D-6E8A-4147-A177-3AD203B41FA5}">
                      <a16:colId xmlns:a16="http://schemas.microsoft.com/office/drawing/2014/main" val="1867840939"/>
                    </a:ext>
                  </a:extLst>
                </a:gridCol>
                <a:gridCol w="1581925">
                  <a:extLst>
                    <a:ext uri="{9D8B030D-6E8A-4147-A177-3AD203B41FA5}">
                      <a16:colId xmlns:a16="http://schemas.microsoft.com/office/drawing/2014/main" val="662236333"/>
                    </a:ext>
                  </a:extLst>
                </a:gridCol>
                <a:gridCol w="1859669">
                  <a:extLst>
                    <a:ext uri="{9D8B030D-6E8A-4147-A177-3AD203B41FA5}">
                      <a16:colId xmlns:a16="http://schemas.microsoft.com/office/drawing/2014/main" val="3530945834"/>
                    </a:ext>
                  </a:extLst>
                </a:gridCol>
                <a:gridCol w="602561">
                  <a:extLst>
                    <a:ext uri="{9D8B030D-6E8A-4147-A177-3AD203B41FA5}">
                      <a16:colId xmlns:a16="http://schemas.microsoft.com/office/drawing/2014/main" val="1760559365"/>
                    </a:ext>
                  </a:extLst>
                </a:gridCol>
                <a:gridCol w="1848951">
                  <a:extLst>
                    <a:ext uri="{9D8B030D-6E8A-4147-A177-3AD203B41FA5}">
                      <a16:colId xmlns:a16="http://schemas.microsoft.com/office/drawing/2014/main" val="362767184"/>
                    </a:ext>
                  </a:extLst>
                </a:gridCol>
              </a:tblGrid>
              <a:tr h="12289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Cíl politiky/priorita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Specifický cíl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Fond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Alokace specifického cíle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69198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1 – priorita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eGovernment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13 184 752 074 Kč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3847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2 – priorita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Městská mobilita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21 618 659 010 Kč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90925"/>
                  </a:ext>
                </a:extLst>
              </a:tr>
              <a:tr h="9589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14 640 615 392 Kč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48700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Veřejná prostranství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158548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IZS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9 401 359 240 Kč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58942"/>
                  </a:ext>
                </a:extLst>
              </a:tr>
              <a:tr h="28788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3 – priorita 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3.1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Silnice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10 877 534 746 Kč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7331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4 – priorita 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Vzdělávání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15 047 921 902 Kč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10007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Sociální infrastruktura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9 679 604 844 Kč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94826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Zdravotnictví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10 232 104 870 Kč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353687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 4.4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Kultura a cestovní ruch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9 449 982 490 Kč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533572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5 – priorita 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5.1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8 523 834 930 Kč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84815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6 – priorita 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6.1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Technická pomoc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2 218 910 408 Kč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833698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124 875 279 906 Kč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055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688632"/>
      </p:ext>
    </p:extLst>
  </p:cSld>
  <p:clrMapOvr>
    <a:masterClrMapping/>
  </p:clrMapOvr>
  <p:transition spd="slow">
    <p:push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412" y="163030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Celkový přehled alokací do úrovně aktivit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873346"/>
              </p:ext>
            </p:extLst>
          </p:nvPr>
        </p:nvGraphicFramePr>
        <p:xfrm>
          <a:off x="1249137" y="1322620"/>
          <a:ext cx="6988626" cy="4010269"/>
        </p:xfrm>
        <a:graphic>
          <a:graphicData uri="http://schemas.openxmlformats.org/drawingml/2006/table">
            <a:tbl>
              <a:tblPr/>
              <a:tblGrid>
                <a:gridCol w="994674">
                  <a:extLst>
                    <a:ext uri="{9D8B030D-6E8A-4147-A177-3AD203B41FA5}">
                      <a16:colId xmlns:a16="http://schemas.microsoft.com/office/drawing/2014/main" val="3608462242"/>
                    </a:ext>
                  </a:extLst>
                </a:gridCol>
                <a:gridCol w="1754752">
                  <a:extLst>
                    <a:ext uri="{9D8B030D-6E8A-4147-A177-3AD203B41FA5}">
                      <a16:colId xmlns:a16="http://schemas.microsoft.com/office/drawing/2014/main" val="1314811847"/>
                    </a:ext>
                  </a:extLst>
                </a:gridCol>
                <a:gridCol w="731934">
                  <a:extLst>
                    <a:ext uri="{9D8B030D-6E8A-4147-A177-3AD203B41FA5}">
                      <a16:colId xmlns:a16="http://schemas.microsoft.com/office/drawing/2014/main" val="3844393734"/>
                    </a:ext>
                  </a:extLst>
                </a:gridCol>
                <a:gridCol w="1719960">
                  <a:extLst>
                    <a:ext uri="{9D8B030D-6E8A-4147-A177-3AD203B41FA5}">
                      <a16:colId xmlns:a16="http://schemas.microsoft.com/office/drawing/2014/main" val="216909138"/>
                    </a:ext>
                  </a:extLst>
                </a:gridCol>
                <a:gridCol w="1787306">
                  <a:extLst>
                    <a:ext uri="{9D8B030D-6E8A-4147-A177-3AD203B41FA5}">
                      <a16:colId xmlns:a16="http://schemas.microsoft.com/office/drawing/2014/main" val="2324686148"/>
                    </a:ext>
                  </a:extLst>
                </a:gridCol>
              </a:tblGrid>
              <a:tr h="545030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Specifický</a:t>
                      </a:r>
                      <a:r>
                        <a:rPr lang="cs-CZ" sz="14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cíl</a:t>
                      </a:r>
                      <a:endParaRPr lang="cs-CZ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Aktivita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ze SC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 alokace EFRR v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toho ITI (cca) </a:t>
                      </a:r>
                      <a:b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EFRR v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201088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4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eGovernment</a:t>
                      </a:r>
                      <a:endParaRPr lang="cs-CZ" sz="14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6 592 376 037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129 946 829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646061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eHealth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2 636 950 415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51 978 732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691250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4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kyberbezpečnost</a:t>
                      </a:r>
                      <a:endParaRPr lang="cs-CZ" sz="14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3 955 425 622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77 968 097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616981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kolejová vozidla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1 319 644 126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392 959 211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35976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ostatní vozidla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6 163 284 115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2 648 794 821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134476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cyklostezky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5 016 237 249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1 534 530 291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229721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dobíjecí stanice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1 388 200 158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613 998 767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53629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telematika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1 474 266 208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806 598 274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252274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terminály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3 278 915 231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1 508 304 085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356793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bezpečnost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2 978 111 923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941 464 776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064510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veřejná</a:t>
                      </a:r>
                      <a:r>
                        <a:rPr lang="cs-CZ" sz="1400" b="0" i="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prostranství</a:t>
                      </a:r>
                      <a:endParaRPr lang="cs-CZ" sz="14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14 640 615 392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4 736 312 182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092763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PČR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4 512 652 435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253628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ZZS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1 880 271 848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099469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hasiči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3 008 434 957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259847"/>
                  </a:ext>
                </a:extLst>
              </a:tr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 3.1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silnice II. třídy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10 877 534 746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916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466113"/>
      </p:ext>
    </p:extLst>
  </p:cSld>
  <p:clrMapOvr>
    <a:masterClrMapping/>
  </p:clrMapOvr>
  <p:transition spd="slow">
    <p:push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947" y="46104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Celkový přehled alokací do úrovně aktivit</a:t>
            </a: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147153"/>
              </p:ext>
            </p:extLst>
          </p:nvPr>
        </p:nvGraphicFramePr>
        <p:xfrm>
          <a:off x="1297598" y="1194980"/>
          <a:ext cx="6768191" cy="5077360"/>
        </p:xfrm>
        <a:graphic>
          <a:graphicData uri="http://schemas.openxmlformats.org/drawingml/2006/table">
            <a:tbl>
              <a:tblPr/>
              <a:tblGrid>
                <a:gridCol w="963301">
                  <a:extLst>
                    <a:ext uri="{9D8B030D-6E8A-4147-A177-3AD203B41FA5}">
                      <a16:colId xmlns:a16="http://schemas.microsoft.com/office/drawing/2014/main" val="1745203872"/>
                    </a:ext>
                  </a:extLst>
                </a:gridCol>
                <a:gridCol w="1444951">
                  <a:extLst>
                    <a:ext uri="{9D8B030D-6E8A-4147-A177-3AD203B41FA5}">
                      <a16:colId xmlns:a16="http://schemas.microsoft.com/office/drawing/2014/main" val="315145231"/>
                    </a:ext>
                  </a:extLst>
                </a:gridCol>
                <a:gridCol w="963301">
                  <a:extLst>
                    <a:ext uri="{9D8B030D-6E8A-4147-A177-3AD203B41FA5}">
                      <a16:colId xmlns:a16="http://schemas.microsoft.com/office/drawing/2014/main" val="1357617864"/>
                    </a:ext>
                  </a:extLst>
                </a:gridCol>
                <a:gridCol w="1665707">
                  <a:extLst>
                    <a:ext uri="{9D8B030D-6E8A-4147-A177-3AD203B41FA5}">
                      <a16:colId xmlns:a16="http://schemas.microsoft.com/office/drawing/2014/main" val="3538054375"/>
                    </a:ext>
                  </a:extLst>
                </a:gridCol>
                <a:gridCol w="1730931">
                  <a:extLst>
                    <a:ext uri="{9D8B030D-6E8A-4147-A177-3AD203B41FA5}">
                      <a16:colId xmlns:a16="http://schemas.microsoft.com/office/drawing/2014/main" val="2328831914"/>
                    </a:ext>
                  </a:extLst>
                </a:gridCol>
              </a:tblGrid>
              <a:tr h="356983"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aktivita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ze SC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 alokace EFRR v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toho ITI (cca) EFRR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717840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3 761 980 476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1 901 382 001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494166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6 470 606 418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3 701 925 263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874654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3 310 542 818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567982"/>
                  </a:ext>
                </a:extLst>
              </a:tr>
              <a:tr h="21509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neformální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752 396 095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374 246 867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86649"/>
                  </a:ext>
                </a:extLst>
              </a:tr>
              <a:tr h="227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speciální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752 396 095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86296"/>
                  </a:ext>
                </a:extLst>
              </a:tr>
              <a:tr h="227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sociální bydlení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2 903 881 453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669 180 974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544238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sociální služby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6 775 723 391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1 708 763 410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419017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urgentní příjmy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3 888 199 851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110724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integrovaná péče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2 404 544 644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93026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psychiatrie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920 889 438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738155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paliativa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613 926 292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466806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hygiena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2 404 544 644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442263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památky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3 779 992 996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2 097 904 485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86823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knihovny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1 889 996 498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697 702 242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551667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muzea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2 362 495 623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872 127 803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269726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cestovní ruch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1 417 497 374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523 276 682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08458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5.1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CLLD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8 523 834 930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292438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technická</a:t>
                      </a:r>
                      <a:r>
                        <a:rPr lang="cs-CZ" sz="1200" b="0" i="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pomoc</a:t>
                      </a:r>
                      <a:endParaRPr lang="cs-CZ" sz="12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2 218 910 408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641428"/>
                  </a:ext>
                </a:extLst>
              </a:tr>
              <a:tr h="25665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Celkem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cs-CZ" sz="1200" b="1" i="0" u="none" strike="noStrike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100,0%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124 875 279 906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     25 989 365 791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340775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toho VRR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cs-CZ" sz="1200" b="1" i="0" u="none" strike="noStrike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3,69%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4 604 709 772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  <a:endParaRPr lang="cs-CZ" sz="1200" b="1" i="1" u="none" strike="noStrike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88901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toho PR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cs-CZ" sz="1200" b="1" i="0" u="none" strike="noStrike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41,03%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51 234 808 924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     11 071 371 734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290218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toho MRR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cs-CZ" sz="1200" b="1" i="0" u="none" strike="noStrike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55,28%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69 035 761 210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     14 917 994 057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848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2038706"/>
      </p:ext>
    </p:extLst>
  </p:cSld>
  <p:clrMapOvr>
    <a:masterClrMapping/>
  </p:clrMapOvr>
  <p:transition spd="slow">
    <p:push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439"/>
            <a:ext cx="7886700" cy="1253196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1D70B8"/>
                </a:solidFill>
                <a:ea typeface="+mn-ea"/>
              </a:rPr>
              <a:t>Harmonogram přípravy IROP </a:t>
            </a:r>
            <a:br>
              <a:rPr lang="cs-CZ" sz="3200" dirty="0"/>
            </a:br>
            <a:endParaRPr lang="cs-CZ" sz="32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439899"/>
              </p:ext>
            </p:extLst>
          </p:nvPr>
        </p:nvGraphicFramePr>
        <p:xfrm>
          <a:off x="493939" y="903514"/>
          <a:ext cx="8156122" cy="433170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255681">
                  <a:extLst>
                    <a:ext uri="{9D8B030D-6E8A-4147-A177-3AD203B41FA5}">
                      <a16:colId xmlns:a16="http://schemas.microsoft.com/office/drawing/2014/main" val="3516168902"/>
                    </a:ext>
                  </a:extLst>
                </a:gridCol>
                <a:gridCol w="2083887">
                  <a:extLst>
                    <a:ext uri="{9D8B030D-6E8A-4147-A177-3AD203B41FA5}">
                      <a16:colId xmlns:a16="http://schemas.microsoft.com/office/drawing/2014/main" val="36766155"/>
                    </a:ext>
                  </a:extLst>
                </a:gridCol>
                <a:gridCol w="1816554">
                  <a:extLst>
                    <a:ext uri="{9D8B030D-6E8A-4147-A177-3AD203B41FA5}">
                      <a16:colId xmlns:a16="http://schemas.microsoft.com/office/drawing/2014/main" val="2959381974"/>
                    </a:ext>
                  </a:extLst>
                </a:gridCol>
              </a:tblGrid>
              <a:tr h="5877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Úkol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Termín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Garant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835551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Pravidla spolufinancování programů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12. 4. 2021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MF/vláda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46126695"/>
                  </a:ext>
                </a:extLst>
              </a:tr>
              <a:tr h="459085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Meziresortní připomínkové</a:t>
                      </a:r>
                      <a:r>
                        <a:rPr lang="cs-CZ" sz="1400" b="0" i="0" u="none" strike="noStrike" kern="1200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řízení k PD IROP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květen </a:t>
                      </a:r>
                      <a:r>
                        <a:rPr lang="cs-CZ" sz="1400" b="0" i="0" u="none" strike="noStrike" kern="1200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ŘO IROP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0615432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</a:t>
                      </a:r>
                      <a:r>
                        <a:rPr lang="cs-CZ" sz="1400" b="0" i="0" u="none" strike="noStrike" kern="1200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Obecného nařízení, nařízení k EFRR a FS a Víceletého finančního rámce</a:t>
                      </a:r>
                      <a:endParaRPr lang="cs-CZ" sz="1400" b="1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24. 6. 2021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Evropský parlament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795165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Připomínky</a:t>
                      </a:r>
                      <a:r>
                        <a:rPr lang="cs-CZ" sz="1400" b="0" i="0" u="none" strike="noStrike" kern="1200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EK k PD IROP a neformální jednání      s EK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květen,</a:t>
                      </a:r>
                      <a:r>
                        <a:rPr lang="cs-CZ" sz="1400" b="0" i="0" u="none" strike="noStrike" kern="1200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červenec 2021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Evropská</a:t>
                      </a:r>
                      <a:r>
                        <a:rPr lang="cs-CZ" sz="1400" b="0" i="0" u="none" strike="noStrike" kern="1200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komise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4929886"/>
                  </a:ext>
                </a:extLst>
              </a:tr>
              <a:tr h="49053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</a:t>
                      </a:r>
                      <a:r>
                        <a:rPr lang="cs-CZ" sz="1400" b="0" i="0" u="none" strike="noStrike" kern="1200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 PD IROP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srpen/září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MŽP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72200677"/>
                  </a:ext>
                </a:extLst>
              </a:tr>
              <a:tr h="47874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</a:t>
                      </a:r>
                      <a:r>
                        <a:rPr lang="cs-CZ" sz="1400" b="0" i="0" u="none" strike="noStrike" kern="1200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PD IROP vládou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září/říjen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7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PD IROP 2021-2027 ze strany 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začátek r. 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Evropská komise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8305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PRVNÍ VÝZVY IROP 2021 - 2027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400" b="1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1. čtvrtletí 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3998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921868"/>
      </p:ext>
    </p:extLst>
  </p:cSld>
  <p:clrMapOvr>
    <a:masterClrMapping/>
  </p:clrMapOvr>
  <p:transition spd="slow">
    <p:push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493293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519771" y="1094884"/>
            <a:ext cx="6023146" cy="551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INSPIROVAT SE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KONZULTOVAT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NEČEKAT</a:t>
            </a: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7" name="Grafický objekt 6" descr="Chat">
            <a:extLst>
              <a:ext uri="{FF2B5EF4-FFF2-40B4-BE49-F238E27FC236}">
                <a16:creationId xmlns:a16="http://schemas.microsoft.com/office/drawing/2014/main" id="{BA3276EC-A9C9-4A6E-B843-2C98081DB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3474" y="2863847"/>
            <a:ext cx="647615" cy="647615"/>
          </a:xfrm>
          <a:prstGeom prst="rect">
            <a:avLst/>
          </a:prstGeom>
        </p:spPr>
      </p:pic>
      <p:pic>
        <p:nvPicPr>
          <p:cNvPr id="9" name="Grafický objekt 8" descr="Běh">
            <a:extLst>
              <a:ext uri="{FF2B5EF4-FFF2-40B4-BE49-F238E27FC236}">
                <a16:creationId xmlns:a16="http://schemas.microsoft.com/office/drawing/2014/main" id="{F6C38FD5-ECDA-4450-8452-DC0667094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6373" y="3751471"/>
            <a:ext cx="647615" cy="647615"/>
          </a:xfrm>
          <a:prstGeom prst="rect">
            <a:avLst/>
          </a:prstGeom>
        </p:spPr>
      </p:pic>
      <p:pic>
        <p:nvPicPr>
          <p:cNvPr id="11" name="Grafický objekt 10" descr="Skupinová pracovní debata">
            <a:extLst>
              <a:ext uri="{FF2B5EF4-FFF2-40B4-BE49-F238E27FC236}">
                <a16:creationId xmlns:a16="http://schemas.microsoft.com/office/drawing/2014/main" id="{DC8D8876-8527-4A59-BCD2-2E7647741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6775" y="1806626"/>
            <a:ext cx="817213" cy="8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1954"/>
      </p:ext>
    </p:extLst>
  </p:cSld>
  <p:clrMapOvr>
    <a:masterClrMapping/>
  </p:clrMapOvr>
  <p:transition spd="slow">
    <p:push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567454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o IROP 2021 - 2027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367796" y="1512089"/>
            <a:ext cx="6070600" cy="761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www.irop.mmr.cz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KONZULTAČNÍ SERVIS IROP</a:t>
            </a: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https://ks.crr.cz/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>
              <a:lnSpc>
                <a:spcPct val="30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3" name="Grafický objekt 2" descr="E-mail">
            <a:extLst>
              <a:ext uri="{FF2B5EF4-FFF2-40B4-BE49-F238E27FC236}">
                <a16:creationId xmlns:a16="http://schemas.microsoft.com/office/drawing/2014/main" id="{301360EB-A5E0-442A-AAA0-386A667B91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2183" y="4136871"/>
            <a:ext cx="678689" cy="599036"/>
          </a:xfrm>
          <a:prstGeom prst="rect">
            <a:avLst/>
          </a:prstGeom>
        </p:spPr>
      </p:pic>
      <p:pic>
        <p:nvPicPr>
          <p:cNvPr id="7" name="Grafický objekt 6" descr="Internet">
            <a:extLst>
              <a:ext uri="{FF2B5EF4-FFF2-40B4-BE49-F238E27FC236}">
                <a16:creationId xmlns:a16="http://schemas.microsoft.com/office/drawing/2014/main" id="{65D276EE-AFC9-4942-BD49-0571F66A88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8676" y="1965592"/>
            <a:ext cx="723961" cy="7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90634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91" y="573318"/>
            <a:ext cx="8706222" cy="502731"/>
          </a:xfrm>
        </p:spPr>
        <p:txBody>
          <a:bodyPr>
            <a:noAutofit/>
          </a:bodyPr>
          <a:lstStyle/>
          <a:p>
            <a:pPr algn="ctr"/>
            <a:r>
              <a:rPr lang="cs-CZ" dirty="0"/>
              <a:t>Alokace programů v období 2021–2027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9416"/>
            <a:ext cx="8229601" cy="3475858"/>
          </a:xfrm>
        </p:spPr>
        <p:txBody>
          <a:bodyPr/>
          <a:lstStyle/>
          <a:p>
            <a:pPr marL="0" indent="0">
              <a:buNone/>
            </a:pPr>
            <a:endParaRPr lang="cs-CZ" sz="1950" b="1" dirty="0">
              <a:solidFill>
                <a:srgbClr val="034EA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100" dirty="0">
              <a:solidFill>
                <a:srgbClr val="034EA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100" dirty="0">
              <a:solidFill>
                <a:srgbClr val="034EA2"/>
              </a:solidFill>
            </a:endParaRPr>
          </a:p>
          <a:p>
            <a:endParaRPr lang="cs-CZ" sz="2100" dirty="0">
              <a:solidFill>
                <a:srgbClr val="034EA2"/>
              </a:solidFill>
            </a:endParaRPr>
          </a:p>
          <a:p>
            <a:pPr marL="0" indent="0">
              <a:buNone/>
            </a:pPr>
            <a:r>
              <a:rPr lang="cs-CZ" sz="2100" dirty="0">
                <a:solidFill>
                  <a:srgbClr val="034EA2"/>
                </a:solidFill>
              </a:rPr>
              <a:t>  </a:t>
            </a:r>
          </a:p>
          <a:p>
            <a:endParaRPr lang="cs-CZ" sz="2100" dirty="0">
              <a:solidFill>
                <a:srgbClr val="034EA2"/>
              </a:solidFill>
            </a:endParaRPr>
          </a:p>
          <a:p>
            <a:endParaRPr lang="cs-CZ" sz="2100" b="1" dirty="0">
              <a:solidFill>
                <a:srgbClr val="034EA2"/>
              </a:solidFill>
            </a:endParaRPr>
          </a:p>
        </p:txBody>
      </p:sp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927124"/>
              </p:ext>
            </p:extLst>
          </p:nvPr>
        </p:nvGraphicFramePr>
        <p:xfrm>
          <a:off x="301791" y="1792324"/>
          <a:ext cx="3232557" cy="3561071"/>
        </p:xfrm>
        <a:graphic>
          <a:graphicData uri="http://schemas.openxmlformats.org/drawingml/2006/table">
            <a:tbl>
              <a:tblPr/>
              <a:tblGrid>
                <a:gridCol w="2135134">
                  <a:extLst>
                    <a:ext uri="{9D8B030D-6E8A-4147-A177-3AD203B41FA5}">
                      <a16:colId xmlns:a16="http://schemas.microsoft.com/office/drawing/2014/main" val="3554066133"/>
                    </a:ext>
                  </a:extLst>
                </a:gridCol>
                <a:gridCol w="1097423">
                  <a:extLst>
                    <a:ext uri="{9D8B030D-6E8A-4147-A177-3AD203B41FA5}">
                      <a16:colId xmlns:a16="http://schemas.microsoft.com/office/drawing/2014/main" val="2651608462"/>
                    </a:ext>
                  </a:extLst>
                </a:gridCol>
              </a:tblGrid>
              <a:tr h="3557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Program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  Resort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281395"/>
                  </a:ext>
                </a:extLst>
              </a:tr>
              <a:tr h="372952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Technologie a aplikace pro konkurenceschopnost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MPO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2381004"/>
                  </a:ext>
                </a:extLst>
              </a:tr>
              <a:tr h="355707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Jan</a:t>
                      </a:r>
                      <a:r>
                        <a:rPr lang="cs-CZ" sz="1200" b="0" i="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Amos Komenský</a:t>
                      </a:r>
                      <a:endParaRPr lang="cs-CZ" sz="12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   MŠMT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421159"/>
                  </a:ext>
                </a:extLst>
              </a:tr>
              <a:tr h="355707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Rybářství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2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MZe</a:t>
                      </a:r>
                      <a:endParaRPr lang="cs-CZ" sz="12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907960"/>
                  </a:ext>
                </a:extLst>
              </a:tr>
              <a:tr h="355707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Životní</a:t>
                      </a:r>
                      <a:r>
                        <a:rPr lang="cs-CZ" sz="1200" b="0" i="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prostředí</a:t>
                      </a:r>
                      <a:endParaRPr lang="cs-CZ" sz="12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MŽP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623631"/>
                  </a:ext>
                </a:extLst>
              </a:tr>
              <a:tr h="325218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Doprava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MD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8420935"/>
                  </a:ext>
                </a:extLst>
              </a:tr>
              <a:tr h="355707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Zaměstnanost +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   MPSV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442385"/>
                  </a:ext>
                </a:extLst>
              </a:tr>
              <a:tr h="372952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IROP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 MMR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867217"/>
                  </a:ext>
                </a:extLst>
              </a:tr>
              <a:tr h="355707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Technická</a:t>
                      </a:r>
                      <a:r>
                        <a:rPr lang="cs-CZ" sz="1200" b="0" i="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pomoc</a:t>
                      </a:r>
                      <a:endParaRPr lang="cs-CZ" sz="12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 MMR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754864"/>
                  </a:ext>
                </a:extLst>
              </a:tr>
              <a:tr h="355707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Spravedlivá transformace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MŽP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9703610"/>
                  </a:ext>
                </a:extLst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7445" r="6570"/>
          <a:stretch/>
        </p:blipFill>
        <p:spPr>
          <a:xfrm>
            <a:off x="3990504" y="1792324"/>
            <a:ext cx="5016312" cy="375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10679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Hlavní zaměření EFRR, ESF+ a FS </a:t>
            </a:r>
            <a:br>
              <a:rPr lang="cs-CZ" dirty="0"/>
            </a:br>
            <a:r>
              <a:rPr lang="cs-CZ" dirty="0"/>
              <a:t>v období 2021–2027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90" y="1802138"/>
            <a:ext cx="5036118" cy="3728907"/>
          </a:xfrm>
        </p:spPr>
      </p:pic>
    </p:spTree>
    <p:extLst>
      <p:ext uri="{BB962C8B-B14F-4D97-AF65-F5344CB8AC3E}">
        <p14:creationId xmlns:p14="http://schemas.microsoft.com/office/powerpoint/2010/main" val="318559478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Motiv1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1" id="{EC69BA5B-1698-428E-A18F-7AF7B46584E1}" vid="{47076DAF-E50A-417E-BD01-38E541662260}"/>
    </a:ext>
  </a:extLst>
</a:theme>
</file>

<file path=ppt/theme/theme2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4170</TotalTime>
  <Words>3052</Words>
  <Application>Microsoft Office PowerPoint</Application>
  <PresentationFormat>Předvádění na obrazovce (4:3)</PresentationFormat>
  <Paragraphs>744</Paragraphs>
  <Slides>79</Slides>
  <Notes>23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79</vt:i4>
      </vt:variant>
    </vt:vector>
  </HeadingPairs>
  <TitlesOfParts>
    <vt:vector size="86" baseType="lpstr">
      <vt:lpstr>Arial</vt:lpstr>
      <vt:lpstr>Calibri</vt:lpstr>
      <vt:lpstr>Calibri Light</vt:lpstr>
      <vt:lpstr>Wingdings</vt:lpstr>
      <vt:lpstr>Motiv1</vt:lpstr>
      <vt:lpstr>Motiv Office</vt:lpstr>
      <vt:lpstr>1_Motiv Office</vt:lpstr>
      <vt:lpstr>Představení návrhu  IROP 2021 - 2027</vt:lpstr>
      <vt:lpstr>Program roadshow IROP</vt:lpstr>
      <vt:lpstr>  Zahájení konference – úvodní slovo   Rostislav Mazal ředitel Řídicího orgánu IROP, MMR</vt:lpstr>
      <vt:lpstr> Změny v novém programovém období  2021 - 2027   Rostislav Mazal ředitel Řídicího orgánu IROP, MMR</vt:lpstr>
      <vt:lpstr>Klíčové změny pro období 2021+</vt:lpstr>
      <vt:lpstr>Tematická koncentrace v Evropském fondu pro regionální rozvoj </vt:lpstr>
      <vt:lpstr>Finanční zdroje EU pro období 2021–2027 (2030)</vt:lpstr>
      <vt:lpstr>Alokace programů v období 2021–2027</vt:lpstr>
      <vt:lpstr>Hlavní zaměření EFRR, ESF+ a FS  v období 2021–2027 </vt:lpstr>
      <vt:lpstr>Cíle politiky</vt:lpstr>
      <vt:lpstr>Nové míry spolufinancování</vt:lpstr>
      <vt:lpstr>Příprava programů po roce 2020  na národní úrovni </vt:lpstr>
      <vt:lpstr>Obce jako příjemci podpory  v IROP 2014-2020</vt:lpstr>
      <vt:lpstr>Podpora IROP v krajích</vt:lpstr>
      <vt:lpstr>Již zrealizováno ve Zlínském kraji z IROP</vt:lpstr>
      <vt:lpstr>Již zrealizováno ve Zlínském kraji z IROP</vt:lpstr>
      <vt:lpstr>Již zrealizováno ve Zlínském kraji z IROP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Představení návrhu IROP 2021 - 2027   Martina Fišerová Řídicí orgán IROP, MMR</vt:lpstr>
      <vt:lpstr>Prezentace aplikace PowerPoint</vt:lpstr>
      <vt:lpstr>Specifický cíl  1.1  eGovernment a kybernetická bezpečnost</vt:lpstr>
      <vt:lpstr>Specifický cíl 1.1  eGovernment a kybernetická bezpečnost  </vt:lpstr>
      <vt:lpstr>Specifický cíl 1.1  eGovernment a kybernetická bezpečnost  </vt:lpstr>
      <vt:lpstr>Specifický cíl 1.1  eGovernment a kybernetická bezpečnost  </vt:lpstr>
      <vt:lpstr>Specifický cíl 1.1  eGovernment a kybernetická bezpečnost Klíčové parametry </vt:lpstr>
      <vt:lpstr>Specifický cíl 2.1  Čistá a aktivní mobilita</vt:lpstr>
      <vt:lpstr>Specifický cíl 2.1  Čistá a aktivní mobilita </vt:lpstr>
      <vt:lpstr>Specifický cíl 2.1  Čistá a aktivní mobilita Klíčové parametry </vt:lpstr>
      <vt:lpstr>Příklad: Cyklostezka Čelákovice – Lázeň Toušeň  </vt:lpstr>
      <vt:lpstr>Příklad: Platební terminály v MHD Havířov </vt:lpstr>
      <vt:lpstr>Specifický cíl 2.2  Revitalizace měst a obcí</vt:lpstr>
      <vt:lpstr>Specifický cíl 2.2  Revitalizace měst a obcí </vt:lpstr>
      <vt:lpstr>Prezentace aplikace PowerPoint</vt:lpstr>
      <vt:lpstr>Voda ve městě…</vt:lpstr>
      <vt:lpstr>SMART &amp; GREEN prvky</vt:lpstr>
      <vt:lpstr>Specifický cíl 2.2  Revitalizace měst a obcí Klíčové parametry </vt:lpstr>
      <vt:lpstr>Specifický cíl 2.3  Prevence rizik, zvýšení odolnosti a ochrana obyvatelstva</vt:lpstr>
      <vt:lpstr>Specifický cíl 2.3  Prevence rizik, zvýšení odolnosti a ochrana obyvatelstva </vt:lpstr>
      <vt:lpstr>Specifický cíl 2.3  Prevence rizik, zvýšení odolnosti a ochrana obyvatelstva Klíčové parametry </vt:lpstr>
      <vt:lpstr>Příklad: Velkokapacitní požární cisterna </vt:lpstr>
      <vt:lpstr>Specifický cíl 3.1  Silnice II. třídy</vt:lpstr>
      <vt:lpstr>Specifický cíl 3.1  Silnice II. třídy  </vt:lpstr>
      <vt:lpstr>Specifický cíl 3.1  Silnice II. třídy Klíčové parametry </vt:lpstr>
      <vt:lpstr>Prezentace aplikace PowerPoint</vt:lpstr>
      <vt:lpstr>Specifický cíl 4.1  Vzdělávací infrastruktura</vt:lpstr>
      <vt:lpstr>Specifický cíl 4.1  Vzdělávací infrastruktura </vt:lpstr>
      <vt:lpstr>Specifický cíl 4.1  Vzdělávací infrastruktura </vt:lpstr>
      <vt:lpstr>Specifický cíl 4.1  Vzdělávací infrastruktura Klíčové parametry </vt:lpstr>
      <vt:lpstr>Příklad: Novostavba MŠ Březová-Oleško</vt:lpstr>
      <vt:lpstr>Příklad: Učebny chemie na gymnáziu </vt:lpstr>
      <vt:lpstr>Specifický cíl 4.2  Sociální infrastruktura</vt:lpstr>
      <vt:lpstr>Specifický cíl 4.2   Sociální infrastruktura  </vt:lpstr>
      <vt:lpstr>Specifický cíl 4.2  Sociální infrastruktura Klíčové parametry </vt:lpstr>
      <vt:lpstr>Příklad: Denní stacionář v Bruntále </vt:lpstr>
      <vt:lpstr>Prezentace aplikace PowerPoint</vt:lpstr>
      <vt:lpstr>Specifický cíl 4.3  Infrastruktura ve zdravotnictví</vt:lpstr>
      <vt:lpstr>Specifický cíl 4.3  Infrastruktura ve zdravotnictví  </vt:lpstr>
      <vt:lpstr>Specifický cíl 4.3  Infrastruktura ve zdravotnictví  </vt:lpstr>
      <vt:lpstr>Specifický cíl 4.3  Infrastruktura ve zdravotnictví Klíčové parametry </vt:lpstr>
      <vt:lpstr>Příklad: Urgentní příjem </vt:lpstr>
      <vt:lpstr>Specifický cíl 4.4  Kulturní dědictví a cestovní ruch</vt:lpstr>
      <vt:lpstr> Specifický cíl 4.4 Kulturní dědictví a cestovní ruch  </vt:lpstr>
      <vt:lpstr> Specifický cíl 4.4 Kulturní dědictví a cestovní ruch  </vt:lpstr>
      <vt:lpstr>Specifický cíl 4.4 Kulturní dědictví a cestovní ruch Klíčové parametry </vt:lpstr>
      <vt:lpstr>Příklad: Revitalizace kolonády a haly Vincentka v Luhačovicích  </vt:lpstr>
      <vt:lpstr>Příklad: Nová expozice v muzeu </vt:lpstr>
      <vt:lpstr>Specifický cíl  5.1  Komunitně vedený místní rozvoj</vt:lpstr>
      <vt:lpstr> Specifický cíl 5.1 Komunitně vedený místní rozvoj </vt:lpstr>
      <vt:lpstr> Specifický cíl 5.1  Komunitně vedený místní rozvoj Klíčové parametry</vt:lpstr>
      <vt:lpstr>Návrh rozdělení alokace v IROP</vt:lpstr>
      <vt:lpstr>Celkový přehled alokací do úrovně aktivit</vt:lpstr>
      <vt:lpstr>Celkový přehled alokací do úrovně aktivit</vt:lpstr>
      <vt:lpstr>Harmonogram přípravy IROP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návrhu  IROP 2021-2027</dc:title>
  <dc:creator>Jana Doležalová</dc:creator>
  <cp:lastModifiedBy>Sodomková Michaela</cp:lastModifiedBy>
  <cp:revision>203</cp:revision>
  <cp:lastPrinted>2020-08-31T07:49:39Z</cp:lastPrinted>
  <dcterms:created xsi:type="dcterms:W3CDTF">2020-03-04T11:03:47Z</dcterms:created>
  <dcterms:modified xsi:type="dcterms:W3CDTF">2021-09-06T07:25:09Z</dcterms:modified>
</cp:coreProperties>
</file>