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3"/>
  </p:notesMasterIdLst>
  <p:handoutMasterIdLst>
    <p:handoutMasterId r:id="rId84"/>
  </p:handoutMasterIdLst>
  <p:sldIdLst>
    <p:sldId id="256" r:id="rId4"/>
    <p:sldId id="522" r:id="rId5"/>
    <p:sldId id="487" r:id="rId6"/>
    <p:sldId id="488" r:id="rId7"/>
    <p:sldId id="459" r:id="rId8"/>
    <p:sldId id="358" r:id="rId9"/>
    <p:sldId id="538" r:id="rId10"/>
    <p:sldId id="542" r:id="rId11"/>
    <p:sldId id="541" r:id="rId12"/>
    <p:sldId id="574" r:id="rId13"/>
    <p:sldId id="359" r:id="rId14"/>
    <p:sldId id="353" r:id="rId15"/>
    <p:sldId id="536" r:id="rId16"/>
    <p:sldId id="535" r:id="rId17"/>
    <p:sldId id="576" r:id="rId18"/>
    <p:sldId id="577" r:id="rId19"/>
    <p:sldId id="578" r:id="rId20"/>
    <p:sldId id="525" r:id="rId21"/>
    <p:sldId id="515" r:id="rId22"/>
    <p:sldId id="570" r:id="rId23"/>
    <p:sldId id="516" r:id="rId24"/>
    <p:sldId id="517" r:id="rId25"/>
    <p:sldId id="486" r:id="rId26"/>
    <p:sldId id="376" r:id="rId27"/>
    <p:sldId id="334" r:id="rId28"/>
    <p:sldId id="377" r:id="rId29"/>
    <p:sldId id="432" r:id="rId30"/>
    <p:sldId id="433" r:id="rId31"/>
    <p:sldId id="466" r:id="rId32"/>
    <p:sldId id="495" r:id="rId33"/>
    <p:sldId id="381" r:id="rId34"/>
    <p:sldId id="467" r:id="rId35"/>
    <p:sldId id="496" r:id="rId36"/>
    <p:sldId id="497" r:id="rId37"/>
    <p:sldId id="489" r:id="rId38"/>
    <p:sldId id="382" r:id="rId39"/>
    <p:sldId id="479" r:id="rId40"/>
    <p:sldId id="498" r:id="rId41"/>
    <p:sldId id="439" r:id="rId42"/>
    <p:sldId id="470" r:id="rId43"/>
    <p:sldId id="490" r:id="rId44"/>
    <p:sldId id="383" r:id="rId45"/>
    <p:sldId id="468" r:id="rId46"/>
    <p:sldId id="499" r:id="rId47"/>
    <p:sldId id="491" r:id="rId48"/>
    <p:sldId id="384" r:id="rId49"/>
    <p:sldId id="469" r:id="rId50"/>
    <p:sldId id="481" r:id="rId51"/>
    <p:sldId id="492" r:id="rId52"/>
    <p:sldId id="385" r:id="rId53"/>
    <p:sldId id="446" r:id="rId54"/>
    <p:sldId id="471" r:id="rId55"/>
    <p:sldId id="500" r:id="rId56"/>
    <p:sldId id="501" r:id="rId57"/>
    <p:sldId id="493" r:id="rId58"/>
    <p:sldId id="386" r:id="rId59"/>
    <p:sldId id="472" r:id="rId60"/>
    <p:sldId id="502" r:id="rId61"/>
    <p:sldId id="504" r:id="rId62"/>
    <p:sldId id="494" r:id="rId63"/>
    <p:sldId id="387" r:id="rId64"/>
    <p:sldId id="453" r:id="rId65"/>
    <p:sldId id="473" r:id="rId66"/>
    <p:sldId id="506" r:id="rId67"/>
    <p:sldId id="507" r:id="rId68"/>
    <p:sldId id="532" r:id="rId69"/>
    <p:sldId id="410" r:id="rId70"/>
    <p:sldId id="483" r:id="rId71"/>
    <p:sldId id="575" r:id="rId72"/>
    <p:sldId id="509" r:id="rId73"/>
    <p:sldId id="511" r:id="rId74"/>
    <p:sldId id="321" r:id="rId75"/>
    <p:sldId id="477" r:id="rId76"/>
    <p:sldId id="293" r:id="rId77"/>
    <p:sldId id="539" r:id="rId78"/>
    <p:sldId id="564" r:id="rId79"/>
    <p:sldId id="300" r:id="rId80"/>
    <p:sldId id="465" r:id="rId81"/>
    <p:sldId id="425" r:id="rId82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1B8"/>
    <a:srgbClr val="2F9638"/>
    <a:srgbClr val="5B9BD5"/>
    <a:srgbClr val="EA2E7A"/>
    <a:srgbClr val="1D70B8"/>
    <a:srgbClr val="00B19D"/>
    <a:srgbClr val="0432FF"/>
    <a:srgbClr val="2700DC"/>
    <a:srgbClr val="783B83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3" autoAdjust="0"/>
    <p:restoredTop sz="96327" autoAdjust="0"/>
  </p:normalViewPr>
  <p:slideViewPr>
    <p:cSldViewPr snapToGrid="0">
      <p:cViewPr varScale="1">
        <p:scale>
          <a:sx n="79" d="100"/>
          <a:sy n="79" d="100"/>
        </p:scale>
        <p:origin x="40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praha.mmr.cz\dfs\J\SF\IROP\24%20-%20Monitoring%20a%20IS\Anal&#253;zy\Obce,%20kategorie%20IN,%20obyvatel&#233;\2021\2021_08_01\01.08.2021%20HH09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praha.mmr.cz\dfs\J\SF\IROP\24%20-%20Monitoring%20a%20IS\Anal&#253;zy\&#268;erp&#225;n&#237;%20dle%20pr&#225;vn&#237;ch%20forem,%20kraje\2021\&#268;erp&#225;n&#237;_PF_Kraje_2021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ysClr val="windowText" lastClr="000000"/>
                </a:solidFill>
              </a:rPr>
              <a:t>Objemy a počty podpořených projektů obcí</a:t>
            </a:r>
            <a:r>
              <a:rPr lang="cs-CZ" b="0" baseline="0">
                <a:solidFill>
                  <a:sysClr val="windowText" lastClr="000000"/>
                </a:solidFill>
              </a:rPr>
              <a:t> dle jejich velikosti</a:t>
            </a:r>
            <a:endParaRPr lang="cs-CZ" b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8.0137872020383416E-2"/>
          <c:y val="0.19330709905994503"/>
          <c:w val="0.83500049404460408"/>
          <c:h val="0.7007822278213650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1721268372.6499999</c:v>
                </c:pt>
                <c:pt idx="1">
                  <c:v>3245571690.6599994</c:v>
                </c:pt>
                <c:pt idx="2">
                  <c:v>8659292664.3900013</c:v>
                </c:pt>
                <c:pt idx="3">
                  <c:v>9012635936.460001</c:v>
                </c:pt>
                <c:pt idx="4">
                  <c:v>4626431878.1100006</c:v>
                </c:pt>
                <c:pt idx="5">
                  <c:v>5150903220.3799992</c:v>
                </c:pt>
                <c:pt idx="6">
                  <c:v>4120158789.0000005</c:v>
                </c:pt>
                <c:pt idx="7">
                  <c:v>5870985814.1599989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F-4397-BF6B-90E1E92D6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587</c:v>
                </c:pt>
                <c:pt idx="1">
                  <c:v>838</c:v>
                </c:pt>
                <c:pt idx="2">
                  <c:v>1635</c:v>
                </c:pt>
                <c:pt idx="3">
                  <c:v>1427</c:v>
                </c:pt>
                <c:pt idx="4">
                  <c:v>587</c:v>
                </c:pt>
                <c:pt idx="5">
                  <c:v>468</c:v>
                </c:pt>
                <c:pt idx="6">
                  <c:v>234</c:v>
                </c:pt>
                <c:pt idx="7">
                  <c:v>228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5F-4397-BF6B-90E1E92D6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979318850203966E-2"/>
                <c:y val="0.3078626873768438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 dirty="0"/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cs-CZ" sz="1400" b="0">
                <a:solidFill>
                  <a:sysClr val="windowText" lastClr="000000"/>
                </a:solidFill>
              </a:rPr>
              <a:t>Podpora na</a:t>
            </a:r>
            <a:r>
              <a:rPr lang="cs-CZ" sz="1400" b="0" baseline="0">
                <a:solidFill>
                  <a:sysClr val="windowText" lastClr="000000"/>
                </a:solidFill>
              </a:rPr>
              <a:t> obyvatele kraje</a:t>
            </a:r>
            <a:endParaRPr lang="cs-CZ" sz="1400" b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rgbClr val="1D70B8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1D71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5CB-48BA-A9BD-BCB434DF86E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047-4249-B6FB-5324C61DF30D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1239999486.3461549</c:v>
                </c:pt>
                <c:pt idx="1">
                  <c:v>1447221781.0142479</c:v>
                </c:pt>
                <c:pt idx="2">
                  <c:v>1352152552.95398</c:v>
                </c:pt>
                <c:pt idx="3">
                  <c:v>1305950139.5012624</c:v>
                </c:pt>
                <c:pt idx="4">
                  <c:v>1024143844.0262376</c:v>
                </c:pt>
                <c:pt idx="5">
                  <c:v>1281597197.8408349</c:v>
                </c:pt>
                <c:pt idx="6">
                  <c:v>1630641373.7770703</c:v>
                </c:pt>
                <c:pt idx="7">
                  <c:v>1508027990.2805245</c:v>
                </c:pt>
                <c:pt idx="8">
                  <c:v>1746553493.9144356</c:v>
                </c:pt>
                <c:pt idx="9">
                  <c:v>1172752670.9206214</c:v>
                </c:pt>
                <c:pt idx="10">
                  <c:v>1328901084.3777444</c:v>
                </c:pt>
                <c:pt idx="11">
                  <c:v>1228942025.3177814</c:v>
                </c:pt>
                <c:pt idx="12">
                  <c:v>1277434968.3542151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CB-48BA-A9BD-BCB434DF8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1313499533.3195584</c:v>
                </c:pt>
                <c:pt idx="1">
                  <c:v>1313499533.3195584</c:v>
                </c:pt>
                <c:pt idx="2">
                  <c:v>1313499533.3195584</c:v>
                </c:pt>
                <c:pt idx="3">
                  <c:v>1313499533.3195584</c:v>
                </c:pt>
                <c:pt idx="4">
                  <c:v>1313499533.3195584</c:v>
                </c:pt>
                <c:pt idx="5">
                  <c:v>1313499533.3195584</c:v>
                </c:pt>
                <c:pt idx="6">
                  <c:v>1313499533.3195584</c:v>
                </c:pt>
                <c:pt idx="7">
                  <c:v>1313499533.3195584</c:v>
                </c:pt>
                <c:pt idx="8">
                  <c:v>1313499533.3195584</c:v>
                </c:pt>
                <c:pt idx="9">
                  <c:v>1313499533.3195584</c:v>
                </c:pt>
                <c:pt idx="10">
                  <c:v>1313499533.3195584</c:v>
                </c:pt>
                <c:pt idx="11">
                  <c:v>1313499533.3195584</c:v>
                </c:pt>
                <c:pt idx="12">
                  <c:v>1313499533.3195584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CB-48BA-A9BD-BCB434DF8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555631217283524E-2"/>
                <c:y val="0.31785674670216213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ysClr val="windowText" lastClr="000000"/>
                      </a:solidFill>
                    </a:rPr>
                    <a:t>Miliony</a:t>
                  </a:r>
                  <a:r>
                    <a:rPr lang="cs-CZ" sz="1200" b="0">
                      <a:solidFill>
                        <a:sysClr val="windowText" lastClr="000000"/>
                      </a:solidFill>
                    </a:rPr>
                    <a:t> Kč (EFRR)</a:t>
                  </a:r>
                  <a:endParaRPr lang="en-US" sz="1200" b="0">
                    <a:solidFill>
                      <a:sysClr val="windowText" lastClr="000000"/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0.97952</cdr:x>
      <cdr:y>0.27964</cdr:y>
    </cdr:from>
    <cdr:to>
      <cdr:x>0.99759</cdr:x>
      <cdr:y>0.68997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743825" y="876300"/>
          <a:ext cx="142875" cy="1285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100" dirty="0">
              <a:solidFill>
                <a:sysClr val="windowText" lastClr="000000"/>
              </a:solidFill>
            </a:rPr>
            <a:t>Projekty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7879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2621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6026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i="0" kern="1200" baseline="0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Sloupec s CLLD?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1.8.2021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3086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1.8.2021.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854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6610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460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0181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</a:t>
            </a:fld>
            <a:endParaRPr lang="cs-CZ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8492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027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8.svg"/><Relationship Id="rId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0" Type="http://schemas.openxmlformats.org/officeDocument/2006/relationships/image" Target="../media/image22.svg"/><Relationship Id="rId4" Type="http://schemas.microsoft.com/office/2007/relationships/hdphoto" Target="../media/hdphoto3.wdp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microsoft.com/office/2007/relationships/hdphoto" Target="../media/hdphoto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microsoft.com/office/2007/relationships/hdphoto" Target="../media/hdphoto6.wdp"/><Relationship Id="rId4" Type="http://schemas.microsoft.com/office/2007/relationships/hdphoto" Target="../media/hdphoto5.wdp"/><Relationship Id="rId9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7.wdp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sv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svg"/><Relationship Id="rId5" Type="http://schemas.openxmlformats.org/officeDocument/2006/relationships/image" Target="../media/image81.png"/><Relationship Id="rId4" Type="http://schemas.openxmlformats.org/officeDocument/2006/relationships/image" Target="../media/image80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86.sv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7" Type="http://schemas.openxmlformats.org/officeDocument/2006/relationships/image" Target="../media/image99.sv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svg"/><Relationship Id="rId4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2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7" Type="http://schemas.openxmlformats.org/officeDocument/2006/relationships/image" Target="../media/image109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5" Type="http://schemas.openxmlformats.org/officeDocument/2006/relationships/image" Target="../media/image107.svg"/><Relationship Id="rId4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sv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svg"/><Relationship Id="rId4" Type="http://schemas.openxmlformats.org/officeDocument/2006/relationships/image" Target="../media/image11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svg"/><Relationship Id="rId7" Type="http://schemas.openxmlformats.org/officeDocument/2006/relationships/image" Target="../media/image121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svg"/><Relationship Id="rId4" Type="http://schemas.openxmlformats.org/officeDocument/2006/relationships/image" Target="../media/image1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17.svg"/><Relationship Id="rId7" Type="http://schemas.openxmlformats.org/officeDocument/2006/relationships/image" Target="../media/image123.sv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11" Type="http://schemas.openxmlformats.org/officeDocument/2006/relationships/image" Target="../media/image129.svg"/><Relationship Id="rId5" Type="http://schemas.openxmlformats.org/officeDocument/2006/relationships/image" Target="../media/image121.svg"/><Relationship Id="rId10" Type="http://schemas.openxmlformats.org/officeDocument/2006/relationships/image" Target="../media/image128.png"/><Relationship Id="rId4" Type="http://schemas.openxmlformats.org/officeDocument/2006/relationships/image" Target="../media/image125.png"/><Relationship Id="rId9" Type="http://schemas.openxmlformats.org/officeDocument/2006/relationships/image" Target="../media/image119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80.svg"/><Relationship Id="rId18" Type="http://schemas.openxmlformats.org/officeDocument/2006/relationships/image" Target="../media/image141.png"/><Relationship Id="rId3" Type="http://schemas.openxmlformats.org/officeDocument/2006/relationships/image" Target="../media/image40.svg"/><Relationship Id="rId21" Type="http://schemas.openxmlformats.org/officeDocument/2006/relationships/image" Target="../media/image117.svg"/><Relationship Id="rId7" Type="http://schemas.openxmlformats.org/officeDocument/2006/relationships/image" Target="../media/image121.svg"/><Relationship Id="rId12" Type="http://schemas.openxmlformats.org/officeDocument/2006/relationships/image" Target="../media/image138.png"/><Relationship Id="rId17" Type="http://schemas.openxmlformats.org/officeDocument/2006/relationships/image" Target="../media/image119.svg"/><Relationship Id="rId2" Type="http://schemas.openxmlformats.org/officeDocument/2006/relationships/image" Target="../media/image133.png"/><Relationship Id="rId16" Type="http://schemas.openxmlformats.org/officeDocument/2006/relationships/image" Target="../media/image118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37.svg"/><Relationship Id="rId5" Type="http://schemas.openxmlformats.org/officeDocument/2006/relationships/image" Target="../media/image82.svg"/><Relationship Id="rId15" Type="http://schemas.openxmlformats.org/officeDocument/2006/relationships/image" Target="../media/image140.svg"/><Relationship Id="rId23" Type="http://schemas.microsoft.com/office/2007/relationships/hdphoto" Target="../media/hdphoto7.wdp"/><Relationship Id="rId10" Type="http://schemas.openxmlformats.org/officeDocument/2006/relationships/image" Target="../media/image136.png"/><Relationship Id="rId19" Type="http://schemas.openxmlformats.org/officeDocument/2006/relationships/image" Target="../media/image123.svg"/><Relationship Id="rId4" Type="http://schemas.openxmlformats.org/officeDocument/2006/relationships/image" Target="../media/image134.png"/><Relationship Id="rId9" Type="http://schemas.openxmlformats.org/officeDocument/2006/relationships/image" Target="../media/image54.svg"/><Relationship Id="rId14" Type="http://schemas.openxmlformats.org/officeDocument/2006/relationships/image" Target="../media/image139.png"/><Relationship Id="rId22" Type="http://schemas.openxmlformats.org/officeDocument/2006/relationships/image" Target="../media/image49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svg"/><Relationship Id="rId5" Type="http://schemas.openxmlformats.org/officeDocument/2006/relationships/image" Target="../media/image144.png"/><Relationship Id="rId4" Type="http://schemas.openxmlformats.org/officeDocument/2006/relationships/image" Target="../media/image143.sv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svg"/><Relationship Id="rId3" Type="http://schemas.openxmlformats.org/officeDocument/2006/relationships/hyperlink" Target="http://www.irop.mmr.cz/" TargetMode="External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svg"/><Relationship Id="rId5" Type="http://schemas.openxmlformats.org/officeDocument/2006/relationships/image" Target="../media/image148.png"/><Relationship Id="rId4" Type="http://schemas.openxmlformats.org/officeDocument/2006/relationships/hyperlink" Target="https://ks.crr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7. září 2021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Zlín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12:00 – 12:30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12:30 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13:00 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</a:t>
            </a: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0" lvl="2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„Staronové“ nástroje (Národní plán obnovy – též RRF, Modernizační fond, Fond pro spravedlivou transformaci, CEF, úvěrové nástroje…)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Finanční zdroje EU pro období 2021–2027 (2030)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1" y="1519035"/>
            <a:ext cx="7910590" cy="4487444"/>
          </a:xfrm>
        </p:spPr>
      </p:pic>
      <p:sp>
        <p:nvSpPr>
          <p:cNvPr id="3" name="Vývojový diagram: spojnice 2"/>
          <p:cNvSpPr/>
          <p:nvPr/>
        </p:nvSpPr>
        <p:spPr>
          <a:xfrm>
            <a:off x="2944678" y="1952786"/>
            <a:ext cx="588935" cy="286718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700" dirty="0"/>
              <a:t>IROP</a:t>
            </a:r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2587173556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91" y="573318"/>
            <a:ext cx="8706222" cy="502731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Alokace programů v období 2021–2027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9416"/>
            <a:ext cx="8229601" cy="3475858"/>
          </a:xfrm>
        </p:spPr>
        <p:txBody>
          <a:bodyPr/>
          <a:lstStyle/>
          <a:p>
            <a:pPr marL="0" indent="0">
              <a:buNone/>
            </a:pPr>
            <a:endParaRPr lang="cs-CZ" sz="1950" b="1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100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100" dirty="0">
              <a:solidFill>
                <a:srgbClr val="034EA2"/>
              </a:solidFill>
            </a:endParaRPr>
          </a:p>
          <a:p>
            <a:endParaRPr lang="cs-CZ" sz="2100" dirty="0">
              <a:solidFill>
                <a:srgbClr val="034EA2"/>
              </a:solidFill>
            </a:endParaRPr>
          </a:p>
          <a:p>
            <a:pPr marL="0" indent="0">
              <a:buNone/>
            </a:pPr>
            <a:r>
              <a:rPr lang="cs-CZ" sz="2100" dirty="0">
                <a:solidFill>
                  <a:srgbClr val="034EA2"/>
                </a:solidFill>
              </a:rPr>
              <a:t>  </a:t>
            </a:r>
          </a:p>
          <a:p>
            <a:endParaRPr lang="cs-CZ" sz="2100" dirty="0">
              <a:solidFill>
                <a:srgbClr val="034EA2"/>
              </a:solidFill>
            </a:endParaRPr>
          </a:p>
          <a:p>
            <a:endParaRPr lang="cs-CZ" sz="2100" b="1" dirty="0">
              <a:solidFill>
                <a:srgbClr val="034EA2"/>
              </a:solidFill>
            </a:endParaRPr>
          </a:p>
        </p:txBody>
      </p:sp>
      <p:graphicFrame>
        <p:nvGraphicFramePr>
          <p:cNvPr id="13" name="Tabul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27124"/>
              </p:ext>
            </p:extLst>
          </p:nvPr>
        </p:nvGraphicFramePr>
        <p:xfrm>
          <a:off x="301791" y="1792324"/>
          <a:ext cx="3232557" cy="3561071"/>
        </p:xfrm>
        <a:graphic>
          <a:graphicData uri="http://schemas.openxmlformats.org/drawingml/2006/table">
            <a:tbl>
              <a:tblPr/>
              <a:tblGrid>
                <a:gridCol w="2135134">
                  <a:extLst>
                    <a:ext uri="{9D8B030D-6E8A-4147-A177-3AD203B41FA5}">
                      <a16:colId xmlns:a16="http://schemas.microsoft.com/office/drawing/2014/main" val="3554066133"/>
                    </a:ext>
                  </a:extLst>
                </a:gridCol>
                <a:gridCol w="1097423">
                  <a:extLst>
                    <a:ext uri="{9D8B030D-6E8A-4147-A177-3AD203B41FA5}">
                      <a16:colId xmlns:a16="http://schemas.microsoft.com/office/drawing/2014/main" val="2651608462"/>
                    </a:ext>
                  </a:extLst>
                </a:gridCol>
              </a:tblGrid>
              <a:tr h="35570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Resort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81395"/>
                  </a:ext>
                </a:extLst>
              </a:tr>
              <a:tr h="372952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Technologie a aplikace pro konkurenceschopnost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MPO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381004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Jan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Amos Komenský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 MŠMT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421159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Rybářství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2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MZe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07960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Životní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prostředí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MŽP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623631"/>
                  </a:ext>
                </a:extLst>
              </a:tr>
              <a:tr h="325218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Doprava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MD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420935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Zaměstnanost +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  MPSV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42385"/>
                  </a:ext>
                </a:extLst>
              </a:tr>
              <a:tr h="372952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IROP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MMR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867217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Technická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 MMR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754864"/>
                  </a:ext>
                </a:extLst>
              </a:tr>
              <a:tr h="355707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OP Spravedlivá transformace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</a:rPr>
                        <a:t> MŽP</a:t>
                      </a:r>
                    </a:p>
                  </a:txBody>
                  <a:tcPr marL="7145" marR="7145" marT="71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703610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17445" r="6570"/>
          <a:stretch/>
        </p:blipFill>
        <p:spPr>
          <a:xfrm>
            <a:off x="3990504" y="1792324"/>
            <a:ext cx="5016312" cy="375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10679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Hlavní zaměření EFRR, ESF+ a FS </a:t>
            </a:r>
            <a:br>
              <a:rPr lang="cs-CZ" dirty="0"/>
            </a:br>
            <a:r>
              <a:rPr lang="cs-CZ" dirty="0"/>
              <a:t>v období 2021–2027 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90" y="1802138"/>
            <a:ext cx="5036118" cy="3728907"/>
          </a:xfrm>
        </p:spPr>
      </p:pic>
    </p:spTree>
    <p:extLst>
      <p:ext uri="{BB962C8B-B14F-4D97-AF65-F5344CB8AC3E}">
        <p14:creationId xmlns:p14="http://schemas.microsoft.com/office/powerpoint/2010/main" val="318559478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52471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Konkurenceschopnější a i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nteligentnější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-  podpora inovativní a inteligentní ekonomické transformace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- podpora spravedlivého přechodu na  čistou energii, zelených a modrých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investic, zmírňování změny klimatu, udržitelná městská mobilita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Propojenější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- zvyšování mobility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inkluzivnější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2F963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2000" b="1" kern="1200" dirty="0">
                        <a:solidFill>
                          <a:srgbClr val="2F9638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31754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820570"/>
              </p:ext>
            </p:extLst>
          </p:nvPr>
        </p:nvGraphicFramePr>
        <p:xfrm>
          <a:off x="804183" y="1298748"/>
          <a:ext cx="7933043" cy="4731017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3940829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273870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359172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  <a:gridCol w="1359172">
                  <a:extLst>
                    <a:ext uri="{9D8B030D-6E8A-4147-A177-3AD203B41FA5}">
                      <a16:colId xmlns:a16="http://schemas.microsoft.com/office/drawing/2014/main" val="772832585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2021 – 2027 CLLD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80 %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</a:t>
                      </a: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Zlínský kraj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95 %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</a:t>
            </a:r>
            <a:br>
              <a:rPr lang="cs-CZ" sz="3200" dirty="0"/>
            </a:br>
            <a:r>
              <a:rPr lang="cs-CZ" sz="3200" dirty="0"/>
              <a:t>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 lnSpcReduction="10000"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období 2021-2027 (schválen)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(v září 2021 na vládu)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(v září/říjnu 2021 na vládu)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(probíhá už testování)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integrovaných strategií (ITI a CLLD) (probíhá)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</a:t>
            </a:r>
            <a:br>
              <a:rPr lang="cs-CZ" sz="3200" dirty="0"/>
            </a:br>
            <a:r>
              <a:rPr lang="cs-CZ" sz="3200" dirty="0"/>
              <a:t>v IROP 2014-2020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368566"/>
              </p:ext>
            </p:extLst>
          </p:nvPr>
        </p:nvGraphicFramePr>
        <p:xfrm>
          <a:off x="402336" y="1683800"/>
          <a:ext cx="8339328" cy="427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4294517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456006"/>
              </p:ext>
            </p:extLst>
          </p:nvPr>
        </p:nvGraphicFramePr>
        <p:xfrm>
          <a:off x="628650" y="1261776"/>
          <a:ext cx="7750873" cy="4687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2239034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7A268598-4A68-5241-B1E9-484AB37F70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8282" y="1845594"/>
            <a:ext cx="2407794" cy="2365403"/>
          </a:xfrm>
          <a:prstGeom prst="rect">
            <a:avLst/>
          </a:prstGeom>
        </p:spPr>
      </p:pic>
      <p:pic>
        <p:nvPicPr>
          <p:cNvPr id="21" name="Obrázek 20" descr="Obsah obrázku silueta, kolo&#10;&#10;Popis byl vytvořen automaticky">
            <a:extLst>
              <a:ext uri="{FF2B5EF4-FFF2-40B4-BE49-F238E27FC236}">
                <a16:creationId xmlns:a16="http://schemas.microsoft.com/office/drawing/2014/main" id="{200EDEA7-A4C7-334D-8477-62D548B34F6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7005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6887" y="4789608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4" name="Obrázek 3" descr="Obsah obrázku silueta, kolo&#10;&#10;Popis byl vytvořen automaticky">
            <a:extLst>
              <a:ext uri="{FF2B5EF4-FFF2-40B4-BE49-F238E27FC236}">
                <a16:creationId xmlns:a16="http://schemas.microsoft.com/office/drawing/2014/main" id="{877821C4-E262-B54E-946B-A199DA5C525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8436" y="4789608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16947024-2242-42E3-BDAA-CB35296D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ve Zlínském kraji z IROP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64C6C18-F452-470C-B077-EFCA438BF4F2}"/>
              </a:ext>
            </a:extLst>
          </p:cNvPr>
          <p:cNvSpPr txBox="1"/>
          <p:nvPr/>
        </p:nvSpPr>
        <p:spPr>
          <a:xfrm>
            <a:off x="712820" y="1520671"/>
            <a:ext cx="2778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Počet nových nebo rekonstruovaných terminálů ve veřejné dopravě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983FC74-2328-4505-B682-22FEAE9DB1EB}"/>
              </a:ext>
            </a:extLst>
          </p:cNvPr>
          <p:cNvSpPr txBox="1"/>
          <p:nvPr/>
        </p:nvSpPr>
        <p:spPr>
          <a:xfrm>
            <a:off x="4970597" y="1520671"/>
            <a:ext cx="3277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Počet podpořených bytů pro sociální bydlení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3C8C041-0322-4C24-BE55-BDC2A6D51B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751" y="3537122"/>
            <a:ext cx="1816765" cy="1188823"/>
          </a:xfrm>
          <a:prstGeom prst="rect">
            <a:avLst/>
          </a:prstGeom>
        </p:spPr>
      </p:pic>
      <p:pic>
        <p:nvPicPr>
          <p:cNvPr id="15" name="Obrázek 14" descr="Obsah obrázku mapa&#10;&#10;Popis byl vytvořen automaticky">
            <a:extLst>
              <a:ext uri="{FF2B5EF4-FFF2-40B4-BE49-F238E27FC236}">
                <a16:creationId xmlns:a16="http://schemas.microsoft.com/office/drawing/2014/main" id="{6A4C1FB3-E1CC-4DCE-9C91-CCA3C2F3508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511" y="3537122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50B01E7E-F294-4935-94D5-0D20FC25301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accent3">
                    <a:lumMod val="75000"/>
                  </a:schemeClr>
                </a:solidFill>
              </a:rPr>
              <a:t>Data k 6. 8. 2021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BFEF617-591C-40B7-8A89-A37A867B135E}"/>
              </a:ext>
            </a:extLst>
          </p:cNvPr>
          <p:cNvSpPr txBox="1"/>
          <p:nvPr/>
        </p:nvSpPr>
        <p:spPr>
          <a:xfrm>
            <a:off x="1468143" y="3872443"/>
            <a:ext cx="657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63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26695F6-C6FE-4761-8CC4-A7041F9113F8}"/>
              </a:ext>
            </a:extLst>
          </p:cNvPr>
          <p:cNvSpPr txBox="1"/>
          <p:nvPr/>
        </p:nvSpPr>
        <p:spPr>
          <a:xfrm>
            <a:off x="1174041" y="5184479"/>
            <a:ext cx="585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F5A2622-705E-4B82-A18F-C5F18EFC4647}"/>
              </a:ext>
            </a:extLst>
          </p:cNvPr>
          <p:cNvSpPr txBox="1"/>
          <p:nvPr/>
        </p:nvSpPr>
        <p:spPr>
          <a:xfrm>
            <a:off x="1993229" y="4789608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8 %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17655A00-FA20-472A-9B02-DA7D3B222326}"/>
              </a:ext>
            </a:extLst>
          </p:cNvPr>
          <p:cNvSpPr txBox="1"/>
          <p:nvPr/>
        </p:nvSpPr>
        <p:spPr>
          <a:xfrm>
            <a:off x="5951779" y="3872443"/>
            <a:ext cx="657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1188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024CB390-082B-4370-86BB-8AFDC4C870E5}"/>
              </a:ext>
            </a:extLst>
          </p:cNvPr>
          <p:cNvSpPr txBox="1"/>
          <p:nvPr/>
        </p:nvSpPr>
        <p:spPr>
          <a:xfrm>
            <a:off x="5366152" y="5168246"/>
            <a:ext cx="585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94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4D558D8-C785-428A-BC50-3B3C50CF5460}"/>
              </a:ext>
            </a:extLst>
          </p:cNvPr>
          <p:cNvSpPr txBox="1"/>
          <p:nvPr/>
        </p:nvSpPr>
        <p:spPr>
          <a:xfrm>
            <a:off x="6280552" y="4839541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1"/>
                </a:solidFill>
              </a:rPr>
              <a:t>8 %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91638F8C-649E-0340-B0EA-7A0593D523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34915" y="1316496"/>
            <a:ext cx="3277456" cy="327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9464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 descr="Obsah obrázku silueta, kolo&#10;&#10;Popis byl vytvořen automaticky">
            <a:extLst>
              <a:ext uri="{FF2B5EF4-FFF2-40B4-BE49-F238E27FC236}">
                <a16:creationId xmlns:a16="http://schemas.microsoft.com/office/drawing/2014/main" id="{4D929317-E3D8-0749-B82A-957DD4F1AB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1648" y="4924640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31" name="Obrázek 30" descr="Obsah obrázku silueta, kolo&#10;&#10;Popis byl vytvořen automaticky">
            <a:extLst>
              <a:ext uri="{FF2B5EF4-FFF2-40B4-BE49-F238E27FC236}">
                <a16:creationId xmlns:a16="http://schemas.microsoft.com/office/drawing/2014/main" id="{B0CEF2FF-F174-1941-8E02-4F540DBFC2D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25CBB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8105" y="4792547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C4901521-2061-47F7-8445-E715185E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ve Zlínském kraji z IROP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74091590-FE2C-49EF-8ABB-184455DB9C8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76" y="3584599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5A68D183-82A4-4CE9-96BC-56E74D6D118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13" y="3677950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82D37841-4634-48F4-9F97-5CBDF1A1A389}"/>
              </a:ext>
            </a:extLst>
          </p:cNvPr>
          <p:cNvSpPr txBox="1"/>
          <p:nvPr/>
        </p:nvSpPr>
        <p:spPr>
          <a:xfrm>
            <a:off x="5171648" y="1571573"/>
            <a:ext cx="3543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nových a modernizovaných objektů sloužících složkám IZS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F19019A-0A56-448E-BCE1-B16AFCFCC3BE}"/>
              </a:ext>
            </a:extLst>
          </p:cNvPr>
          <p:cNvSpPr txBox="1"/>
          <p:nvPr/>
        </p:nvSpPr>
        <p:spPr>
          <a:xfrm>
            <a:off x="849928" y="1570103"/>
            <a:ext cx="372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Podpořená pracoviště zdravotní péče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80C8D6F-76DB-4460-AE29-BC7934CD16E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accent3">
                    <a:lumMod val="75000"/>
                  </a:schemeClr>
                </a:solidFill>
              </a:rPr>
              <a:t>Data k 6. 8. 2021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1EF06F1-EA94-4AEE-AAFF-F5AC385DA875}"/>
              </a:ext>
            </a:extLst>
          </p:cNvPr>
          <p:cNvSpPr txBox="1"/>
          <p:nvPr/>
        </p:nvSpPr>
        <p:spPr>
          <a:xfrm>
            <a:off x="1791413" y="3950548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117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EB7F54A-4F9E-4D0E-B429-0969F1EFC1BF}"/>
              </a:ext>
            </a:extLst>
          </p:cNvPr>
          <p:cNvSpPr txBox="1"/>
          <p:nvPr/>
        </p:nvSpPr>
        <p:spPr>
          <a:xfrm>
            <a:off x="1559355" y="5187418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4AC24D19-D236-48F8-9678-1C8EFCC45369}"/>
              </a:ext>
            </a:extLst>
          </p:cNvPr>
          <p:cNvSpPr txBox="1"/>
          <p:nvPr/>
        </p:nvSpPr>
        <p:spPr>
          <a:xfrm>
            <a:off x="2593123" y="4937465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8 %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ADE740D7-BBDE-4B17-86E3-9E63A4E4CE7C}"/>
              </a:ext>
            </a:extLst>
          </p:cNvPr>
          <p:cNvSpPr txBox="1"/>
          <p:nvPr/>
        </p:nvSpPr>
        <p:spPr>
          <a:xfrm>
            <a:off x="6364972" y="4010191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131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D521E1B7-F274-49B6-964D-371513C0B8D6}"/>
              </a:ext>
            </a:extLst>
          </p:cNvPr>
          <p:cNvSpPr txBox="1"/>
          <p:nvPr/>
        </p:nvSpPr>
        <p:spPr>
          <a:xfrm>
            <a:off x="5539302" y="5319511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58A2DC9-1978-4F90-85A7-1D8F5763342E}"/>
              </a:ext>
            </a:extLst>
          </p:cNvPr>
          <p:cNvSpPr txBox="1"/>
          <p:nvPr/>
        </p:nvSpPr>
        <p:spPr>
          <a:xfrm>
            <a:off x="6697987" y="5103213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9 %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710F906A-B596-DE4A-932F-B51BF74B56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36518" y="1336676"/>
            <a:ext cx="3531012" cy="3531012"/>
          </a:xfrm>
          <a:prstGeom prst="rect">
            <a:avLst/>
          </a:prstGeom>
        </p:spPr>
      </p:pic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240F4A96-167A-4749-9BA8-ED030DE381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67349" y="1649732"/>
            <a:ext cx="2907452" cy="290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04229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ek 20" descr="Obsah obrázku silueta, kolo&#10;&#10;Popis byl vytvořen automaticky">
            <a:extLst>
              <a:ext uri="{FF2B5EF4-FFF2-40B4-BE49-F238E27FC236}">
                <a16:creationId xmlns:a16="http://schemas.microsoft.com/office/drawing/2014/main" id="{0695B0B1-A3C1-444E-BF38-137BC4360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2407" y="4789118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31" name="Obrázek 30" descr="Obsah obrázku silueta, kolo&#10;&#10;Popis byl vytvořen automaticky">
            <a:extLst>
              <a:ext uri="{FF2B5EF4-FFF2-40B4-BE49-F238E27FC236}">
                <a16:creationId xmlns:a16="http://schemas.microsoft.com/office/drawing/2014/main" id="{6B5D0B19-8F98-3346-A0FB-14D06AB7A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3795" y="4806451"/>
            <a:ext cx="1343698" cy="11282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C4901521-2061-47F7-8445-E715185E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27" y="114979"/>
            <a:ext cx="858034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ve Zlínském kraji z IROP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74091590-FE2C-49EF-8ABB-184455DB9C8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50" y="3479439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5A68D183-82A4-4CE9-96BC-56E74D6D118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49" y="3485190"/>
            <a:ext cx="1812821" cy="11897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82D37841-4634-48F4-9F97-5CBDF1A1A389}"/>
              </a:ext>
            </a:extLst>
          </p:cNvPr>
          <p:cNvSpPr txBox="1"/>
          <p:nvPr/>
        </p:nvSpPr>
        <p:spPr>
          <a:xfrm>
            <a:off x="5845977" y="1708837"/>
            <a:ext cx="2426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zařízení - SŠ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F19019A-0A56-448E-BCE1-B16AFCFCC3BE}"/>
              </a:ext>
            </a:extLst>
          </p:cNvPr>
          <p:cNvSpPr txBox="1"/>
          <p:nvPr/>
        </p:nvSpPr>
        <p:spPr>
          <a:xfrm>
            <a:off x="1047723" y="1724041"/>
            <a:ext cx="299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zařízení - ZŠ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E80C8D6F-76DB-4460-AE29-BC7934CD16E9}"/>
              </a:ext>
            </a:extLst>
          </p:cNvPr>
          <p:cNvSpPr/>
          <p:nvPr/>
        </p:nvSpPr>
        <p:spPr>
          <a:xfrm>
            <a:off x="7168314" y="6346951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chemeClr val="accent3">
                    <a:lumMod val="75000"/>
                  </a:schemeClr>
                </a:solidFill>
              </a:rPr>
              <a:t>Data k 6. 8. 2021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1EF06F1-EA94-4AEE-AAFF-F5AC385DA875}"/>
              </a:ext>
            </a:extLst>
          </p:cNvPr>
          <p:cNvSpPr txBox="1"/>
          <p:nvPr/>
        </p:nvSpPr>
        <p:spPr>
          <a:xfrm>
            <a:off x="1858744" y="3854232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1389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EB7F54A-4F9E-4D0E-B429-0969F1EFC1BF}"/>
              </a:ext>
            </a:extLst>
          </p:cNvPr>
          <p:cNvSpPr txBox="1"/>
          <p:nvPr/>
        </p:nvSpPr>
        <p:spPr>
          <a:xfrm>
            <a:off x="1537322" y="5183989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114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4AC24D19-D236-48F8-9678-1C8EFCC45369}"/>
              </a:ext>
            </a:extLst>
          </p:cNvPr>
          <p:cNvSpPr txBox="1"/>
          <p:nvPr/>
        </p:nvSpPr>
        <p:spPr>
          <a:xfrm>
            <a:off x="2666612" y="4845435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8 %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ADE740D7-BBDE-4B17-86E3-9E63A4E4CE7C}"/>
              </a:ext>
            </a:extLst>
          </p:cNvPr>
          <p:cNvSpPr txBox="1"/>
          <p:nvPr/>
        </p:nvSpPr>
        <p:spPr>
          <a:xfrm>
            <a:off x="6710206" y="3873304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501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D521E1B7-F274-49B6-964D-371513C0B8D6}"/>
              </a:ext>
            </a:extLst>
          </p:cNvPr>
          <p:cNvSpPr txBox="1"/>
          <p:nvPr/>
        </p:nvSpPr>
        <p:spPr>
          <a:xfrm>
            <a:off x="6500436" y="5183989"/>
            <a:ext cx="976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</a:rPr>
              <a:t>42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58A2DC9-1978-4F90-85A7-1D8F5763342E}"/>
              </a:ext>
            </a:extLst>
          </p:cNvPr>
          <p:cNvSpPr txBox="1"/>
          <p:nvPr/>
        </p:nvSpPr>
        <p:spPr>
          <a:xfrm>
            <a:off x="7560738" y="4791520"/>
            <a:ext cx="827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8 %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4DE90645-15CE-E240-8ABE-8722035C44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63471" y="2030864"/>
            <a:ext cx="3646735" cy="36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97899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55427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projektů     v 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CRR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N+3 (průběžné výzvy, tlak na vysokou připravenost projektů)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– integrované teritoriální investice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 – komunitně vedený místní rozvoj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1309607" y="1494685"/>
            <a:ext cx="652478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rgbClr val="1D71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lvl="3"/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Celková alokace 	25 989 365 791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ITI MRR	14 917 994 057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ITI PR	11 071 371 734 Kč (EFRR)</a:t>
            </a:r>
          </a:p>
          <a:p>
            <a:pPr marL="914400" lvl="3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22 %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celkové alokace IROP</a:t>
            </a:r>
          </a:p>
          <a:p>
            <a:pPr marL="914400"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cs-CZ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srovnání v IROP 2014 – 2020 byla </a:t>
            </a:r>
            <a:r>
              <a:rPr lang="cs-CZ" sz="1600" i="1" dirty="0">
                <a:solidFill>
                  <a:schemeClr val="tx2">
                    <a:lumMod val="50000"/>
                  </a:schemeClr>
                </a:solidFill>
              </a:rPr>
              <a:t>alokace 24 498 598 098 Kč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rgbClr val="1D71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rgbClr val="1D71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Celková alokace		8 523 834 930 Kč (EFRR)</a:t>
            </a:r>
          </a:p>
          <a:p>
            <a:pPr lvl="2"/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CLLD MRR 	5 427 722 638 Kč (EFRR)</a:t>
            </a:r>
          </a:p>
          <a:p>
            <a:pPr lvl="2"/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Alokace CLLD PR		3 096 112 292 Kč (EFRR)</a:t>
            </a:r>
          </a:p>
          <a:p>
            <a:pPr lvl="2"/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7,22 %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celkové alokace IROP</a:t>
            </a:r>
          </a:p>
          <a:p>
            <a:pPr lvl="2"/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cs-CZ" sz="16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srovnání v IROP 2014 – 2020 byla alokace 7 902 238 370 Kč</a:t>
            </a:r>
          </a:p>
          <a:p>
            <a:pPr lvl="1"/>
            <a:r>
              <a:rPr lang="cs-CZ" sz="1600" dirty="0"/>
              <a:t>	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1502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sociálnímu vyloučení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základní školy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budou schváleny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republiky, Sekce IROP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pro ITI a CLLD</a:t>
            </a: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Martina Fišerová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Digitalizace stavebního řízení – kompletní elektronické podání a 	řízení, standardizované formáty projektových dokumentací, jednotné 	podklady, přístup k detailům jednotlivých řízení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	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	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Metropolitní, krajské a další neveřejné sítě veřejné správy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- fyzická ochrana serverů; 	antivirus; systém pro sledování síťového provozu; filtrování komunikace 	zvenčí či zevnitř; ověřování identity uživatelů; šifrovací prostředky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neveřejných sítí veřejné správy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  <a:endParaRPr lang="cs-CZ" dirty="0"/>
          </a:p>
          <a:p>
            <a:pPr marL="133350" indent="0"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Přestavba nehodové křižovatky s bezpečnými koridory</a:t>
            </a:r>
            <a:br>
              <a:rPr lang="cs-CZ" sz="17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             pro pěší a cyklisty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B315E63-7CDC-2846-9815-DA8AF85839C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588" y="4147981"/>
            <a:ext cx="535876" cy="53587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Každé vozidlo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každém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každém projektu v obci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br>
              <a:rPr lang="cs-CZ" sz="4000" dirty="0"/>
            </a:b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s budováním zelené infrastruktury měst a obcí, např. parky, náměstí, návsi, městské třídy, uliční prostory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- ucelené (komplexní) projekty veřejných prostranství zaměřené na zelenou infrastrukturu (modrou i zelenou složku), veřejnou a technickou infrastrukturu a související opatření v řešeném území</a:t>
            </a:r>
          </a:p>
          <a:p>
            <a:pPr marL="898525" lvl="0" indent="-898525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Revitalizace náměstí vč. výměny nevhodného povrchu za povrch umožňující vsakování vody, výsadby stromů, lampy veřejného osvětlení s prvky SMART řešení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i="1" dirty="0">
                <a:solidFill>
                  <a:schemeClr val="tx1"/>
                </a:solidFill>
              </a:rPr>
              <a:t>	</a:t>
            </a:r>
            <a:endParaRPr lang="cs-CZ" sz="1600" i="1" u="sng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664377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Spolupráce s Agenturou pro ochranu přírody a krajiny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 nebo srážkovou vodu (doména OPŽP)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4" y="1513803"/>
            <a:ext cx="7974231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školky, novostavba mateřské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školní družiny a školní kluby;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doplňkově: zázemí pro školní poradenské pracoviště, pro ne/pedagogické pracovníky, zázemí pro komunitní aktivity při ZŠ 	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učebna fyziky a chemie; modernizace prostor 	školní družiny; rozvod a zabezpečení internetu v budově školy; sportovní 	hřiště </a:t>
            </a: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školní kluby u víceletých gymnázií; doplňkově: zázemí pro školská porad. pracoviště, komunitní aktivity při SŠ/VOŠ 	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</a:t>
            </a:r>
            <a:br>
              <a:rPr lang="cs-CZ" sz="16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 2021+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č.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 (důraz na princip „independent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living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“)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plán, je v souladu s RAP a má souhlasné stanovisko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 vč.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zvedáky do vany); 	přístrojové vybavení lůžkového hospice/mobilního paliativního týmu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65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5929" y="455244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péče, perinatologické a 	gerontologické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(sonografické přístroje, polohovací lůžka, 	ventilátory, rehabilitační pomůcky apod.)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/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rozvoj kapacit zdravotních ústavů, krajských hygienických stanic a 	klinik infekčních onemocnění, včetně podpory rozvoje odběrových 	míst a laboratoří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Infrastruktura a přístrojové vybavení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351" y="3822832"/>
            <a:ext cx="607538" cy="607538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7182" y="1690690"/>
            <a:ext cx="513707" cy="5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 výdaji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deinstitucionalizaci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UNESCO památky + památky z Indikativního seznamu UNESCO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(individuální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UNESCO památky + památky z Indikativního seznamu UNESCO 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funkce, základní knihovny obcí od 10 tis. obyvatel 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revitalizace, parky u 	památek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9740" y="2141408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719" y="3551864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059" y="4044148"/>
            <a:ext cx="262188" cy="2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9651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Doprovodná infrastruktura cestovního ruchu - záchytná 	parkoviště, odpočívadla, sociální zařízení, veřejná infrastruktura pro 	vodáckou a vodní turistiku / rekreační plavbu); turistická informační centra; 	budování 	turistických tras a revitalizace sítě značení; naučné stezky, 	navigační systémy měst a obcí</a:t>
            </a:r>
          </a:p>
        </p:txBody>
      </p:sp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950" y="2164702"/>
            <a:ext cx="386442" cy="3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je realizován mimo zvláště chráněná území národní kategorie a I. zóny CHKO </a:t>
            </a: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523" y="4159462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961" y="5086826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1153" y="3549372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 descr="Obsah obrázku obloha, exteriér, země, podepsat&#10;&#10;Popis byl vytvořen automaticky">
            <a:extLst>
              <a:ext uri="{FF2B5EF4-FFF2-40B4-BE49-F238E27FC236}">
                <a16:creationId xmlns:a16="http://schemas.microsoft.com/office/drawing/2014/main" id="{E4FE9113-6203-41E3-891E-48D3FDEC3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148" y="0"/>
            <a:ext cx="12191998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Revitalizace kolonády a haly Vincentka v Luhačovicích</a:t>
            </a:r>
            <a:br>
              <a:rPr lang="cs-CZ" sz="3200" dirty="0"/>
            </a:b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459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5" y="1138463"/>
            <a:ext cx="7828080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– staveb krajinářské architektury s budováním zelené infrastruktury měst a obcí (např. parky, návsi)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629" y="1667924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050" y="36767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771" y="5240276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628" y="2051495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628" y="2724317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8313" y="3298173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7576" y="4033081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39601" y="4802738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53999" y="5568132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66738" y="4400054"/>
            <a:ext cx="280827" cy="280827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B315E63-7CDC-2846-9815-DA8AF85839C8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00229" y="1180436"/>
            <a:ext cx="465271" cy="46527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95 % nebo 80 % z EU 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 -  jedná se o venkovské oblasti tvořené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</a:t>
            </a:r>
            <a:endParaRPr lang="cs-CZ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257"/>
              </p:ext>
            </p:extLst>
          </p:nvPr>
        </p:nvGraphicFramePr>
        <p:xfrm>
          <a:off x="770528" y="1025182"/>
          <a:ext cx="7602944" cy="486808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709838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581925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859669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602561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848951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22899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Alokace specifického cíle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13 184 752 074 Kč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21 618 659 010 Kč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14 640 615 392 Kč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9 401 359 240 Kč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10 877 534 746 Kč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15 047 921 902 Kč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9 679 604 844 Kč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10 232 104 870 Kč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9 449 982 490 Kč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8 523 834 930 Kč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6 – priorita 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6.1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Technická pomoc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2 218 910 408 Kč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833698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124 875 279 906 Kč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05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4412" y="163030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873346"/>
              </p:ext>
            </p:extLst>
          </p:nvPr>
        </p:nvGraphicFramePr>
        <p:xfrm>
          <a:off x="1249137" y="1322620"/>
          <a:ext cx="6988626" cy="4010269"/>
        </p:xfrm>
        <a:graphic>
          <a:graphicData uri="http://schemas.openxmlformats.org/drawingml/2006/table">
            <a:tbl>
              <a:tblPr/>
              <a:tblGrid>
                <a:gridCol w="994674">
                  <a:extLst>
                    <a:ext uri="{9D8B030D-6E8A-4147-A177-3AD203B41FA5}">
                      <a16:colId xmlns:a16="http://schemas.microsoft.com/office/drawing/2014/main" val="3608462242"/>
                    </a:ext>
                  </a:extLst>
                </a:gridCol>
                <a:gridCol w="1754752">
                  <a:extLst>
                    <a:ext uri="{9D8B030D-6E8A-4147-A177-3AD203B41FA5}">
                      <a16:colId xmlns:a16="http://schemas.microsoft.com/office/drawing/2014/main" val="1314811847"/>
                    </a:ext>
                  </a:extLst>
                </a:gridCol>
                <a:gridCol w="731934">
                  <a:extLst>
                    <a:ext uri="{9D8B030D-6E8A-4147-A177-3AD203B41FA5}">
                      <a16:colId xmlns:a16="http://schemas.microsoft.com/office/drawing/2014/main" val="3844393734"/>
                    </a:ext>
                  </a:extLst>
                </a:gridCol>
                <a:gridCol w="1719960">
                  <a:extLst>
                    <a:ext uri="{9D8B030D-6E8A-4147-A177-3AD203B41FA5}">
                      <a16:colId xmlns:a16="http://schemas.microsoft.com/office/drawing/2014/main" val="216909138"/>
                    </a:ext>
                  </a:extLst>
                </a:gridCol>
                <a:gridCol w="1787306">
                  <a:extLst>
                    <a:ext uri="{9D8B030D-6E8A-4147-A177-3AD203B41FA5}">
                      <a16:colId xmlns:a16="http://schemas.microsoft.com/office/drawing/2014/main" val="2324686148"/>
                    </a:ext>
                  </a:extLst>
                </a:gridCol>
              </a:tblGrid>
              <a:tr h="5450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Specifický</a:t>
                      </a:r>
                      <a:r>
                        <a:rPr lang="cs-CZ" sz="14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cíl</a:t>
                      </a:r>
                      <a:endParaRPr lang="cs-CZ" sz="14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Aktivita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ze 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 alokace 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toho ITI (cca) </a:t>
                      </a:r>
                      <a:b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0108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4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6 592 376 037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129 946 829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64606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eHealth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2 636 950 415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51 978 732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69125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400" b="0" i="0" u="none" strike="noStrike" dirty="0" err="1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kyberbezpečnost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3 955 425 622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77 968 097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61698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kolejová vozidla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1 319 644 126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392 959 211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359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ostatní vozidla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6 163 284 115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2 648 794 821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1344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cyklostezky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5 016 237 249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1 534 530 291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22972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dobíjecí stanice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1 388 200 158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613 998 767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5362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telematika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1 474 266 208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806 598 274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252274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terminály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3 278 915 231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1 508 304 085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679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bezpečnost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2 978 111 923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941 464 776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06451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veřejná</a:t>
                      </a:r>
                      <a:r>
                        <a:rPr lang="cs-CZ" sz="14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prostranství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14 640 615 392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4 736 312 182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09276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PČR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4 512 652 435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25362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ZZS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1 880 271 848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09946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hasiči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3 008 434 957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259847"/>
                  </a:ext>
                </a:extLst>
              </a:tr>
              <a:tr h="2524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silnice II. třídy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10 877 534 746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91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466113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947" y="46104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</a:t>
            </a: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147153"/>
              </p:ext>
            </p:extLst>
          </p:nvPr>
        </p:nvGraphicFramePr>
        <p:xfrm>
          <a:off x="1297598" y="1194980"/>
          <a:ext cx="6768191" cy="5077360"/>
        </p:xfrm>
        <a:graphic>
          <a:graphicData uri="http://schemas.openxmlformats.org/drawingml/2006/table">
            <a:tbl>
              <a:tblPr/>
              <a:tblGrid>
                <a:gridCol w="963301">
                  <a:extLst>
                    <a:ext uri="{9D8B030D-6E8A-4147-A177-3AD203B41FA5}">
                      <a16:colId xmlns:a16="http://schemas.microsoft.com/office/drawing/2014/main" val="1745203872"/>
                    </a:ext>
                  </a:extLst>
                </a:gridCol>
                <a:gridCol w="1444951">
                  <a:extLst>
                    <a:ext uri="{9D8B030D-6E8A-4147-A177-3AD203B41FA5}">
                      <a16:colId xmlns:a16="http://schemas.microsoft.com/office/drawing/2014/main" val="315145231"/>
                    </a:ext>
                  </a:extLst>
                </a:gridCol>
                <a:gridCol w="963301">
                  <a:extLst>
                    <a:ext uri="{9D8B030D-6E8A-4147-A177-3AD203B41FA5}">
                      <a16:colId xmlns:a16="http://schemas.microsoft.com/office/drawing/2014/main" val="1357617864"/>
                    </a:ext>
                  </a:extLst>
                </a:gridCol>
                <a:gridCol w="1665707">
                  <a:extLst>
                    <a:ext uri="{9D8B030D-6E8A-4147-A177-3AD203B41FA5}">
                      <a16:colId xmlns:a16="http://schemas.microsoft.com/office/drawing/2014/main" val="3538054375"/>
                    </a:ext>
                  </a:extLst>
                </a:gridCol>
                <a:gridCol w="1730931">
                  <a:extLst>
                    <a:ext uri="{9D8B030D-6E8A-4147-A177-3AD203B41FA5}">
                      <a16:colId xmlns:a16="http://schemas.microsoft.com/office/drawing/2014/main" val="2328831914"/>
                    </a:ext>
                  </a:extLst>
                </a:gridCol>
              </a:tblGrid>
              <a:tr h="356983"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aktivita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ze SC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 alokace EFRR v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toho ITI (cca) EFRR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17840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3 761 980 476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1 901 382 001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49416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6 470 606 418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3 701 925 263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87465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SŠ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3 310 542 818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67982"/>
                  </a:ext>
                </a:extLst>
              </a:tr>
              <a:tr h="215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neformální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752 396 095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374 246 867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786649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speciální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752 396 095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86296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 bydlení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2 903 881 453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669 180 974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442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 služby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6 775 723 391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1 708 763 410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41901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urgentní příjmy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3 888 199 851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11072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integrovaná péče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2 404 544 644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30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psychiatrie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920 889 438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73815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paliativa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613 926 292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46680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hygiena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2 404 544 644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4226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památky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3 779 992 996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2 097 904 485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8682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knihovny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1 889 996 498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697 702 242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55166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muzea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2 362 495 623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872 127 803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697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4.4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cestovní ruch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1 417 497 374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523 276 682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0845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CLLD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8 523 834 930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2924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 6.1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technická</a:t>
                      </a:r>
                      <a:r>
                        <a:rPr lang="cs-CZ" sz="1200" b="0" i="0" u="none" strike="noStrike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2 218 910 408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641428"/>
                  </a:ext>
                </a:extLst>
              </a:tr>
              <a:tr h="25665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Celkem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100,0%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124 875 279 906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0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25 989 365 791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34077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VRR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3,69%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4 604 709 772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0" i="1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-   Kč 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88901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41,03%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51 234 808 924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11 071 371 734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29021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 toho MRR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55,28%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69 035 761 210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b="1" i="1" u="none" strike="noStrike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     14 917 994 057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84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038706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39899"/>
              </p:ext>
            </p:extLst>
          </p:nvPr>
        </p:nvGraphicFramePr>
        <p:xfrm>
          <a:off x="493939" y="903514"/>
          <a:ext cx="8156122" cy="4331701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12. 4. 2021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5908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Meziresortní připomínkové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řízení k PD IROP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květen 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i="0" u="none" strike="noStrike" kern="1200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ŘO IROP</a:t>
                      </a:r>
                      <a:endParaRPr lang="en-US" sz="1400" b="0" i="0" u="none" strike="noStrike" kern="1200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Obecného nařízení, nařízení k EFRR a FS a Víceletého finančního rámce</a:t>
                      </a:r>
                      <a:endParaRPr lang="cs-CZ" sz="1400" b="1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24. 6. 2021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Připomínky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EK k PD IROP a neformální jednání      s EK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květen,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červenec 2021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komise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SEA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k PD IROP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srpen/září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MŽP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</a:t>
                      </a:r>
                      <a:r>
                        <a:rPr lang="cs-CZ" sz="1400" b="0" i="0" u="none" strike="noStrike" kern="1200" baseline="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PD IROP vládou</a:t>
                      </a:r>
                      <a:endParaRPr lang="cs-CZ" sz="1400" b="0" i="0" u="none" strike="noStrike" kern="12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září/říjen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začátek r. 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1. čtvrtletí 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IROP 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367796" y="1512089"/>
            <a:ext cx="6070600" cy="761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KONZULTAČNÍ SERVIS IROP</a:t>
            </a: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https://ks.crr.cz/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183" y="4136871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676" y="1965592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4170</TotalTime>
  <Words>3052</Words>
  <Application>Microsoft Office PowerPoint</Application>
  <PresentationFormat>Předvádění na obrazovce (4:3)</PresentationFormat>
  <Paragraphs>744</Paragraphs>
  <Slides>79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79</vt:i4>
      </vt:variant>
    </vt:vector>
  </HeadingPairs>
  <TitlesOfParts>
    <vt:vector size="86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Klíčové změny pro období 2021+</vt:lpstr>
      <vt:lpstr>Tematická koncentrace v Evropském fondu pro regionální rozvoj </vt:lpstr>
      <vt:lpstr>Finanční zdroje EU pro období 2021–2027 (2030)</vt:lpstr>
      <vt:lpstr>Alokace programů v období 2021–2027</vt:lpstr>
      <vt:lpstr>Hlavní zaměření EFRR, ESF+ a FS  v období 2021–2027 </vt:lpstr>
      <vt:lpstr>Cíle politiky</vt:lpstr>
      <vt:lpstr>Nové míry spolufinancování</vt:lpstr>
      <vt:lpstr>Příprava programů po roce 2020  na národní úrovni </vt:lpstr>
      <vt:lpstr>Obce jako příjemci podpory  v IROP 2014-2020</vt:lpstr>
      <vt:lpstr>Podpora IROP v krajích</vt:lpstr>
      <vt:lpstr>Již zrealizováno ve Zlínském kraji z IROP</vt:lpstr>
      <vt:lpstr>Již zrealizováno ve Zlínském kraji z IROP</vt:lpstr>
      <vt:lpstr>Již zrealizováno ve Zlínském kraji z IROP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Martina Fišerová Řídicí orgán IROP, MMR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 Specifický cíl 4.4 Kulturní dědictví a cestovní ruch  </vt:lpstr>
      <vt:lpstr>Specifický cíl 4.4 Kulturní dědictví a cestovní ruch Klíčové parametry </vt:lpstr>
      <vt:lpstr>Příklad: Revitalizace kolonády a haly Vincentka v Luhačovicích  </vt:lpstr>
      <vt:lpstr>Příklad: Nová expozice v muzeu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</vt:lpstr>
      <vt:lpstr>Celkový přehled alokací do úrovně aktivit</vt:lpstr>
      <vt:lpstr>Celkový přehled alokací do úrovně aktivit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Sodomková Michaela</cp:lastModifiedBy>
  <cp:revision>203</cp:revision>
  <cp:lastPrinted>2020-08-31T07:49:39Z</cp:lastPrinted>
  <dcterms:created xsi:type="dcterms:W3CDTF">2020-03-04T11:03:47Z</dcterms:created>
  <dcterms:modified xsi:type="dcterms:W3CDTF">2021-09-06T07:25:09Z</dcterms:modified>
</cp:coreProperties>
</file>