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69" r:id="rId5"/>
    <p:sldId id="275" r:id="rId6"/>
    <p:sldId id="270" r:id="rId7"/>
    <p:sldId id="276" r:id="rId8"/>
    <p:sldId id="271" r:id="rId9"/>
    <p:sldId id="272" r:id="rId10"/>
    <p:sldId id="274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075" autoAdjust="0"/>
  </p:normalViewPr>
  <p:slideViewPr>
    <p:cSldViewPr snapToGrid="0" snapToObjects="1">
      <p:cViewPr varScale="1">
        <p:scale>
          <a:sx n="123" d="100"/>
          <a:sy n="123" d="100"/>
        </p:scale>
        <p:origin x="876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83853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 smtClean="0"/>
              <a:t>Seminář </a:t>
            </a:r>
            <a:r>
              <a:rPr lang="cs-CZ" sz="3800" dirty="0"/>
              <a:t>pro žadatele </a:t>
            </a:r>
            <a:br>
              <a:rPr lang="cs-CZ" sz="3800" dirty="0"/>
            </a:br>
            <a:r>
              <a:rPr lang="cs-CZ" sz="3800" dirty="0"/>
              <a:t> </a:t>
            </a:r>
            <a:r>
              <a:rPr lang="cs-CZ" sz="3800" dirty="0" smtClean="0"/>
              <a:t>výzva </a:t>
            </a:r>
            <a:r>
              <a:rPr lang="cs-CZ" sz="4000" dirty="0" smtClean="0"/>
              <a:t>č</a:t>
            </a:r>
            <a:r>
              <a:rPr lang="cs-CZ" sz="4000" dirty="0"/>
              <a:t>. 90 „Sociální podnikání pro KPSVL“ - Praha, 4. 9. 2019</a:t>
            </a:r>
            <a:r>
              <a:rPr lang="cs-CZ" sz="3800" dirty="0" smtClean="0"/>
              <a:t> 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4.9.2019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zákona § 4 odst. 1 až 3 ZZVZ a dotace poskytovaná na zadávanou zakázku není vyšší než 50 %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malého rozsahu)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(„soukromý“) zadavatel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/>
              <a:t>jejíž 	přepokládaná hodnota je rovna nebo nižší než 20 000 000 Kč 	bez DPH)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procesní postup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(definovaný dle §214 ZZVZ) zadavatele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národním elektronickém nástroji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webových stránkách příslušného 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	(pro IROP neplatí)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otevřená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malého rozsahu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na nejméně 3 dodavatele k 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o takové 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uzavřená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MPZ (bod 7.3.2) počíná 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malého rozsahu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 případě zakázek, jejichž předpokládaná hodnota dosáhne nejméně hodnoty nadlimitní sektorové veřejné zakázky podle nařízení vlády 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lhůta pro podání nabídek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Obsah zadávacích podmínek </a:t>
            </a:r>
            <a:r>
              <a:rPr lang="cs-CZ" sz="2800" dirty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specifikace)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Změny uzavřené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další náležitosti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(zrušena závaznost)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5 - Prohlášení o neexistenci střetu zájmů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6 - Podnět k zahájení správního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- přílohy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Povinná ustanovení 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Soulad předmětu VZ s obsahem projektu -  </a:t>
            </a:r>
            <a:r>
              <a:rPr lang="cs-CZ" sz="2000" u="sng" dirty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Povinnosti 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příjemce – požadavky při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odborné konzultace dílčích nejasností </a:t>
            </a:r>
            <a:r>
              <a:rPr lang="cs-CZ" sz="1400" b="0" dirty="0">
                <a:solidFill>
                  <a:schemeClr val="tx1"/>
                </a:solidFill>
              </a:rPr>
              <a:t>(jsou poskytovány pouze v případě disponibilních kapacit Centra, a to po interním vyhodnocení významu konzultované 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před 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vznikem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po vzniku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Zadávání veřejných zakázek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/>
              <a:t>Povinnosti stanovují Obecná pravidla pro žadatele a příjemce </a:t>
            </a:r>
            <a:r>
              <a:rPr lang="cs-CZ" sz="2400" dirty="0"/>
              <a:t>(zejm. kapitola 5 Investiční plánování a zadávání zakázek) </a:t>
            </a:r>
            <a:r>
              <a:rPr lang="cs-CZ" sz="2400" b="1" dirty="0"/>
              <a:t>+ Podmínky Rozhodnutí o poskytnutí dotace </a:t>
            </a:r>
            <a:r>
              <a:rPr lang="cs-CZ" sz="2400" dirty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3. (+ 2) 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marL="457200" lvl="0" indent="-457200">
              <a:buAutoNum type="arabicPeriod"/>
            </a:pPr>
            <a:r>
              <a:rPr lang="cs-CZ" sz="2400" b="1" i="1" dirty="0">
                <a:solidFill>
                  <a:schemeClr val="accent1"/>
                </a:solidFill>
              </a:rPr>
              <a:t>Fáze = kontrola zadávacích podmínek VZ</a:t>
            </a:r>
          </a:p>
          <a:p>
            <a:pPr lvl="0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zadávacích podmínek VZ k posouzení a konzultaci CRR 10 pracovních dní před plánovaným zahájením zadávacího/výběrového řízení</a:t>
            </a:r>
          </a:p>
          <a:p>
            <a:pPr lvl="0" algn="just"/>
            <a:endParaRPr lang="cs-CZ" sz="2400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i="1" dirty="0">
                <a:solidFill>
                  <a:schemeClr val="accent1"/>
                </a:solidFill>
              </a:rPr>
              <a:t>2. Fáze = kontrola průběhu zad. řízení před uzavřením smlouvy</a:t>
            </a:r>
          </a:p>
          <a:p>
            <a:pPr lvl="0" algn="just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dokumentace k průběhu zadávacího řízení před uzavřením smlouvy na plnění 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lvl="0"/>
            <a:r>
              <a:rPr lang="cs-CZ" sz="2400" b="1" i="1" dirty="0">
                <a:solidFill>
                  <a:schemeClr val="accent1"/>
                </a:solidFill>
              </a:rPr>
              <a:t>3. Fáze = kontrola dokončení zadávacího řízení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po dokončení kontroly je zasíláno stanovisko CRR ke kontrole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/>
          </a:p>
          <a:p>
            <a:pPr lvl="0"/>
            <a:r>
              <a:rPr lang="cs-CZ" sz="2400" b="1" i="1" dirty="0">
                <a:solidFill>
                  <a:schemeClr val="accent1"/>
                </a:solidFill>
              </a:rPr>
              <a:t>4. Fáze = kontrola dodatku ke smlouvě před jeho uzavřením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předložení dodatku ke smlouvě před jeho uzavřením ke 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647" y="1157777"/>
            <a:ext cx="7700425" cy="4819290"/>
          </a:xfrm>
        </p:spPr>
        <p:txBody>
          <a:bodyPr>
            <a:normAutofit fontScale="92500"/>
          </a:bodyPr>
          <a:lstStyle/>
          <a:p>
            <a:pPr lvl="0"/>
            <a:r>
              <a:rPr lang="cs-CZ" sz="2600" b="1" i="1" dirty="0">
                <a:solidFill>
                  <a:schemeClr val="accent1"/>
                </a:solidFill>
              </a:rPr>
              <a:t>5. Fáze = kontrola uzavřeného dodatku</a:t>
            </a:r>
          </a:p>
          <a:p>
            <a:pPr lvl="0"/>
            <a:endParaRPr lang="cs-CZ" sz="2400" b="1" dirty="0" smtClean="0"/>
          </a:p>
          <a:p>
            <a:pPr lvl="0"/>
            <a:r>
              <a:rPr lang="cs-CZ" sz="2000" b="1" i="1" dirty="0" smtClean="0">
                <a:solidFill>
                  <a:schemeClr val="accent1"/>
                </a:solidFill>
              </a:rPr>
              <a:t>Projektová kontrola</a:t>
            </a:r>
            <a:endParaRPr lang="cs-CZ" sz="2000" b="1" i="1" dirty="0">
              <a:solidFill>
                <a:schemeClr val="accent1"/>
              </a:solidFill>
            </a:endParaRPr>
          </a:p>
          <a:p>
            <a:pPr marL="457200" indent="-457200">
              <a:buAutoNum type="alphaUcParenR"/>
            </a:pPr>
            <a:r>
              <a:rPr lang="cs-CZ" sz="2400" b="1" dirty="0" smtClean="0"/>
              <a:t>kontrola </a:t>
            </a:r>
            <a:r>
              <a:rPr lang="cs-CZ" sz="2400" b="1" dirty="0"/>
              <a:t>souladu s výzvou a žádostí o podporu </a:t>
            </a:r>
            <a:endParaRPr lang="cs-CZ" sz="2400" b="1" dirty="0" smtClean="0"/>
          </a:p>
          <a:p>
            <a:r>
              <a:rPr lang="cs-CZ" sz="2400" dirty="0" smtClean="0"/>
              <a:t>	- nejpozději </a:t>
            </a:r>
            <a:r>
              <a:rPr lang="cs-CZ" sz="2400" dirty="0"/>
              <a:t>při </a:t>
            </a:r>
            <a:r>
              <a:rPr lang="cs-CZ" sz="2400" dirty="0" smtClean="0"/>
              <a:t>předložení první </a:t>
            </a:r>
            <a:r>
              <a:rPr lang="cs-CZ" sz="2400" dirty="0"/>
              <a:t>žádosti o platbu, ve které budou výdaje z tohoto dodatku </a:t>
            </a:r>
            <a:r>
              <a:rPr lang="cs-CZ" sz="2400" dirty="0" smtClean="0"/>
              <a:t>uplatňovány</a:t>
            </a:r>
            <a:endParaRPr lang="cs-CZ" sz="2400" dirty="0"/>
          </a:p>
          <a:p>
            <a:endParaRPr lang="cs-CZ" sz="2400" b="1" i="1" dirty="0" smtClean="0">
              <a:solidFill>
                <a:schemeClr val="accent1"/>
              </a:solidFill>
            </a:endParaRPr>
          </a:p>
          <a:p>
            <a:r>
              <a:rPr lang="cs-CZ" sz="2100" b="1" i="1" dirty="0">
                <a:solidFill>
                  <a:schemeClr val="accent1"/>
                </a:solidFill>
              </a:rPr>
              <a:t>Zakázková kontrola</a:t>
            </a:r>
          </a:p>
          <a:p>
            <a:r>
              <a:rPr lang="cs-CZ" sz="2400" b="1" dirty="0" smtClean="0"/>
              <a:t>B) 	posouzení </a:t>
            </a:r>
            <a:r>
              <a:rPr lang="cs-CZ" sz="2400" b="1" dirty="0"/>
              <a:t>souladu dodatku s pravidly pro zadávání </a:t>
            </a:r>
            <a:r>
              <a:rPr lang="cs-CZ" sz="2400" b="1" dirty="0" smtClean="0"/>
              <a:t>zakázek</a:t>
            </a:r>
            <a:endParaRPr lang="cs-CZ" sz="2400" b="1" dirty="0"/>
          </a:p>
          <a:p>
            <a:r>
              <a:rPr lang="cs-CZ" sz="2400" dirty="0" smtClean="0"/>
              <a:t>	- souhrnně </a:t>
            </a:r>
            <a:r>
              <a:rPr lang="cs-CZ" sz="2400" dirty="0"/>
              <a:t>pro všechny předložené dodatky / provedené změny závazků ze smluv nejpozději před schválení závěrečné žádosti o </a:t>
            </a:r>
            <a:r>
              <a:rPr lang="cs-CZ" sz="2400" dirty="0" smtClean="0"/>
              <a:t>platbu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r>
              <a:rPr lang="cs-CZ"/>
              <a:t/>
            </a:r>
            <a:br>
              <a:rPr lang="cs-CZ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Zákon č. 134/2016 Sb. o zadávání veřejných zakázek</a:t>
            </a:r>
            <a:r>
              <a:rPr lang="cs-CZ" sz="2400" dirty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Metodický pokyn pro oblast zadávání zakázek pro programové období 2014 – 2020 (MPZ)</a:t>
            </a:r>
            <a:r>
              <a:rPr lang="cs-CZ" sz="2400" dirty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Obecná pravidla pro žadatele a příjemce</a:t>
            </a:r>
            <a:r>
              <a:rPr lang="cs-CZ" sz="2400" b="1" dirty="0"/>
              <a:t> </a:t>
            </a:r>
            <a:r>
              <a:rPr lang="cs-CZ" sz="2400" dirty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/>
              <a:t>Zákon č. 137/2006 Sb., o veřejných zakázkách</a:t>
            </a:r>
            <a:r>
              <a:rPr lang="cs-CZ" sz="2400" dirty="0"/>
              <a:t> – nadlimitní a podlimitní VZ (pro zakázky zahájené před 1.10.2016)</a:t>
            </a:r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Pokud příjemce podpory realizuje projekt prostřednictvím zakázky na dodání zboží, poskytnutí služeb nebo provedení stavebních prací, je povinen řídit 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zásadami transparentnosti, rovného zacházení a nediskriminace, 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a dále pak zásadami hospodárnosti, efektivnosti a účelnosti (tzv. 3E) podle zákona č. 320/2001 Sb., o finanční kontrole.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/>
              <a:t> </a:t>
            </a:r>
            <a:r>
              <a:rPr lang="cs-CZ" dirty="0"/>
              <a:t>Základní zásady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zákoně: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věcné členění předmětu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3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byla uzavřena smlouva dle bodu 9.1 MPZ </a:t>
            </a:r>
            <a:r>
              <a:rPr lang="cs-CZ" sz="3200" b="1" dirty="0"/>
              <a:t>musí odpovídat cenám v místě a čase obvyklým</a:t>
            </a:r>
            <a:r>
              <a:rPr lang="cs-CZ" sz="3200" dirty="0"/>
              <a:t>.</a:t>
            </a:r>
          </a:p>
          <a:p>
            <a:endParaRPr lang="cs-CZ" sz="3200" dirty="0"/>
          </a:p>
          <a:p>
            <a:r>
              <a:rPr lang="cs-CZ" sz="3200" b="1" dirty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/>
              <a:t>Stanovení předpokládané hodnoty se řídí principy uvedenými v bodě 6.4. MPZ.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Hodnota 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plnění</a:t>
            </a:r>
            <a:r>
              <a:rPr lang="cs-CZ" sz="2200" dirty="0">
                <a:solidFill>
                  <a:prstClr val="black"/>
                </a:solidFill>
              </a:rPr>
              <a:t> (součet všech částí)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>
                <a:solidFill>
                  <a:prstClr val="black"/>
                </a:solidFill>
              </a:rPr>
              <a:t>pravidlo účetního období / předchozích 12 měsíců </a:t>
            </a:r>
          </a:p>
          <a:p>
            <a:pPr lvl="0" defTabSz="914400">
              <a:spcAft>
                <a:spcPts val="0"/>
              </a:spcAft>
            </a:pP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Shodná pravidla jako v zákoně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Stanovení předpokládané hodnoty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3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 je rovna nebo nižší než 2.000.000,- Kč bez DPH v případě zakázky na dodávky a/nebo služby a 6.000.000, Kč v případě stavebních prací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vyšší hodnoty (ZVH) 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více než 2.000.000,- Kč bez DPH a 6.000.000, Kč v případě stavebních prací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MPZ – výše předpokládané hodnoty VZ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>
                <a:latin typeface="+mn-lt"/>
              </a:rPr>
              <a:t>MPZ stanoví pro </a:t>
            </a:r>
            <a:r>
              <a:rPr lang="cs-CZ" i="0" u="sng" dirty="0">
                <a:latin typeface="+mn-lt"/>
              </a:rPr>
              <a:t>veřejného a dotovaného zadavatele</a:t>
            </a:r>
            <a:r>
              <a:rPr lang="cs-CZ" i="0" dirty="0">
                <a:latin typeface="+mn-lt"/>
              </a:rPr>
              <a:t> a při zadávání </a:t>
            </a:r>
            <a:r>
              <a:rPr lang="cs-CZ" i="0" u="sng" dirty="0">
                <a:latin typeface="+mn-lt"/>
              </a:rPr>
              <a:t>sektorových zakázek </a:t>
            </a:r>
            <a:r>
              <a:rPr lang="cs-CZ" i="0" dirty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méně než 400.000,- bez DPH = ZMR, nespadající pod pravidla MPZ, lze realizovat </a:t>
            </a:r>
            <a:r>
              <a:rPr lang="cs-CZ" b="0" i="0" u="sng" dirty="0">
                <a:latin typeface="+mn-lt"/>
              </a:rPr>
              <a:t>přímý nákup</a:t>
            </a:r>
            <a:r>
              <a:rPr lang="cs-CZ" b="0" i="0" dirty="0">
                <a:latin typeface="+mn-lt"/>
              </a:rPr>
              <a:t> nebo 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od 400.000,- do 2 mil 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>
                <a:latin typeface="+mn-lt"/>
              </a:rPr>
              <a:t>ZMR, nutné soutěžit postupem dle 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více než 2 mil bez DPH (6 mil - st. práce) = postup dle 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>
                <a:latin typeface="+mn-lt"/>
              </a:rPr>
              <a:t>Výše uvedené limity se vztahují k předpokládané hodnotě VZ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4404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351</TotalTime>
  <Words>1235</Words>
  <Application>Microsoft Office PowerPoint</Application>
  <PresentationFormat>Předvádění na obrazovce (4:3)</PresentationFormat>
  <Paragraphs>192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  Seminář pro žadatele   výzva č. 90 „Sociální podnikání pro KPSVL“ - Praha, 4. 9. 2019 </vt:lpstr>
      <vt:lpstr>Zadávání veřejných zakázek</vt:lpstr>
      <vt:lpstr>Zadávání veřejných zakázek - předpisy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Prezentace aplikace PowerPoint</vt:lpstr>
      <vt:lpstr>MPZ – („soukromý“) zadavatel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Petr Pačes</cp:lastModifiedBy>
  <cp:revision>51</cp:revision>
  <dcterms:created xsi:type="dcterms:W3CDTF">2016-05-13T07:19:23Z</dcterms:created>
  <dcterms:modified xsi:type="dcterms:W3CDTF">2019-09-06T07:35:40Z</dcterms:modified>
</cp:coreProperties>
</file>