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7"/>
  </p:notesMasterIdLst>
  <p:handoutMasterIdLst>
    <p:handoutMasterId r:id="rId18"/>
  </p:handoutMasterIdLst>
  <p:sldIdLst>
    <p:sldId id="260" r:id="rId2"/>
    <p:sldId id="261" r:id="rId3"/>
    <p:sldId id="316" r:id="rId4"/>
    <p:sldId id="317" r:id="rId5"/>
    <p:sldId id="318" r:id="rId6"/>
    <p:sldId id="319" r:id="rId7"/>
    <p:sldId id="320" r:id="rId8"/>
    <p:sldId id="321" r:id="rId9"/>
    <p:sldId id="322" r:id="rId10"/>
    <p:sldId id="323" r:id="rId11"/>
    <p:sldId id="324" r:id="rId12"/>
    <p:sldId id="325" r:id="rId13"/>
    <p:sldId id="328" r:id="rId14"/>
    <p:sldId id="329" r:id="rId15"/>
    <p:sldId id="262"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82">
          <p15:clr>
            <a:srgbClr val="A4A3A4"/>
          </p15:clr>
        </p15:guide>
        <p15:guide id="2" pos="48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A4E5"/>
    <a:srgbClr val="00529C"/>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825"/>
    <p:restoredTop sz="86433"/>
  </p:normalViewPr>
  <p:slideViewPr>
    <p:cSldViewPr snapToGrid="0" snapToObjects="1">
      <p:cViewPr varScale="1">
        <p:scale>
          <a:sx n="114" d="100"/>
          <a:sy n="114" d="100"/>
        </p:scale>
        <p:origin x="1122" y="102"/>
      </p:cViewPr>
      <p:guideLst>
        <p:guide orient="horz" pos="3382"/>
        <p:guide pos="48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EC348D-703B-4F8A-93B8-D181933B3997}"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cs-CZ"/>
        </a:p>
      </dgm:t>
    </dgm:pt>
    <dgm:pt modelId="{D2A428FA-14EF-4869-B561-D4102FAA43FD}">
      <dgm:prSet phldrT="[Text]"/>
      <dgm:spPr/>
      <dgm:t>
        <a:bodyPr/>
        <a:lstStyle/>
        <a:p>
          <a:r>
            <a:rPr lang="cs-CZ" dirty="0"/>
            <a:t>Před podáním projektové žádosti</a:t>
          </a:r>
        </a:p>
      </dgm:t>
    </dgm:pt>
    <dgm:pt modelId="{D8DAD741-142C-4347-8831-30B84EE5B97F}" type="parTrans" cxnId="{44ACB3C0-B680-4091-BE39-E34B6AD9A632}">
      <dgm:prSet/>
      <dgm:spPr/>
      <dgm:t>
        <a:bodyPr/>
        <a:lstStyle/>
        <a:p>
          <a:endParaRPr lang="cs-CZ"/>
        </a:p>
      </dgm:t>
    </dgm:pt>
    <dgm:pt modelId="{6BBDCDB1-40F8-4529-B0B3-A2B496755DF8}" type="sibTrans" cxnId="{44ACB3C0-B680-4091-BE39-E34B6AD9A632}">
      <dgm:prSet/>
      <dgm:spPr/>
      <dgm:t>
        <a:bodyPr/>
        <a:lstStyle/>
        <a:p>
          <a:endParaRPr lang="cs-CZ"/>
        </a:p>
      </dgm:t>
    </dgm:pt>
    <dgm:pt modelId="{35CBF9D7-D10C-4418-ADD9-5DC11A2E1B02}">
      <dgm:prSet phldrT="[Text]"/>
      <dgm:spPr/>
      <dgm:t>
        <a:bodyPr/>
        <a:lstStyle/>
        <a:p>
          <a:r>
            <a:rPr lang="cs-CZ" dirty="0"/>
            <a:t>Poskytovány odborné konzultace dílčích nejasností (pouze v případě disponibilních kapacit)</a:t>
          </a:r>
        </a:p>
      </dgm:t>
    </dgm:pt>
    <dgm:pt modelId="{8D1F57CD-8CCC-4773-8699-1FBC878FE0D6}" type="parTrans" cxnId="{DB5CD31E-30E4-4B49-A470-AF9B532ED867}">
      <dgm:prSet/>
      <dgm:spPr/>
      <dgm:t>
        <a:bodyPr/>
        <a:lstStyle/>
        <a:p>
          <a:endParaRPr lang="cs-CZ"/>
        </a:p>
      </dgm:t>
    </dgm:pt>
    <dgm:pt modelId="{8A58BC5C-1F40-44BB-B050-0B722CC3C168}" type="sibTrans" cxnId="{DB5CD31E-30E4-4B49-A470-AF9B532ED867}">
      <dgm:prSet/>
      <dgm:spPr/>
      <dgm:t>
        <a:bodyPr/>
        <a:lstStyle/>
        <a:p>
          <a:endParaRPr lang="cs-CZ"/>
        </a:p>
      </dgm:t>
    </dgm:pt>
    <dgm:pt modelId="{B6502065-6167-42A4-B8DF-790AA3C77F11}">
      <dgm:prSet phldrT="[Text]"/>
      <dgm:spPr/>
      <dgm:t>
        <a:bodyPr/>
        <a:lstStyle/>
        <a:p>
          <a:r>
            <a:rPr lang="cs-CZ" dirty="0"/>
            <a:t>Dotazy jsou podávány prostřednictvím konzultačního servisu Centra - https://ks.crr.cz/</a:t>
          </a:r>
        </a:p>
      </dgm:t>
    </dgm:pt>
    <dgm:pt modelId="{00C62F0E-E8C6-46C0-94ED-F822ACCE6AB8}" type="parTrans" cxnId="{DF5EFE56-A9EC-4F58-9240-37C11A95688E}">
      <dgm:prSet/>
      <dgm:spPr/>
      <dgm:t>
        <a:bodyPr/>
        <a:lstStyle/>
        <a:p>
          <a:endParaRPr lang="cs-CZ"/>
        </a:p>
      </dgm:t>
    </dgm:pt>
    <dgm:pt modelId="{EEDF419D-771E-4696-BEE7-B6CB21E7B08A}" type="sibTrans" cxnId="{DF5EFE56-A9EC-4F58-9240-37C11A95688E}">
      <dgm:prSet/>
      <dgm:spPr/>
      <dgm:t>
        <a:bodyPr/>
        <a:lstStyle/>
        <a:p>
          <a:endParaRPr lang="cs-CZ"/>
        </a:p>
      </dgm:t>
    </dgm:pt>
    <dgm:pt modelId="{8D2CD10E-7623-450E-B6EF-FE129C02E845}">
      <dgm:prSet phldrT="[Text]"/>
      <dgm:spPr/>
      <dgm:t>
        <a:bodyPr/>
        <a:lstStyle/>
        <a:p>
          <a:pPr algn="ctr"/>
          <a:r>
            <a:rPr lang="cs-CZ" dirty="0"/>
            <a:t>Po podání projektové žádosti – před vznikem povinnosti předkládat dokumentaci k VZ</a:t>
          </a:r>
        </a:p>
      </dgm:t>
    </dgm:pt>
    <dgm:pt modelId="{2506165F-2DD1-4DD1-B2BB-AAE9202BFAF7}" type="parTrans" cxnId="{66CC1FB5-7CAF-4C9B-B0E9-C9557B10372D}">
      <dgm:prSet/>
      <dgm:spPr/>
      <dgm:t>
        <a:bodyPr/>
        <a:lstStyle/>
        <a:p>
          <a:endParaRPr lang="cs-CZ"/>
        </a:p>
      </dgm:t>
    </dgm:pt>
    <dgm:pt modelId="{04EE76B4-6C85-44B8-965B-E3E32E7CFE19}" type="sibTrans" cxnId="{66CC1FB5-7CAF-4C9B-B0E9-C9557B10372D}">
      <dgm:prSet/>
      <dgm:spPr/>
      <dgm:t>
        <a:bodyPr/>
        <a:lstStyle/>
        <a:p>
          <a:endParaRPr lang="cs-CZ"/>
        </a:p>
      </dgm:t>
    </dgm:pt>
    <dgm:pt modelId="{09AC638A-83BF-42F4-9BD3-C68704BA0C52}">
      <dgm:prSet phldrT="[Text]"/>
      <dgm:spPr/>
      <dgm:t>
        <a:bodyPr/>
        <a:lstStyle/>
        <a:p>
          <a:r>
            <a:rPr lang="cs-CZ" dirty="0"/>
            <a:t>Poskytovány odborné konzultace dílčích nejasností (pouze v případě disponibilních kapacit)</a:t>
          </a:r>
        </a:p>
      </dgm:t>
    </dgm:pt>
    <dgm:pt modelId="{72D3BB4B-CEF9-48ED-9233-7DFC1C6CAF7E}" type="parTrans" cxnId="{5BFCB3D7-D0D7-4E42-83C5-75BB86E339DD}">
      <dgm:prSet/>
      <dgm:spPr/>
      <dgm:t>
        <a:bodyPr/>
        <a:lstStyle/>
        <a:p>
          <a:endParaRPr lang="cs-CZ"/>
        </a:p>
      </dgm:t>
    </dgm:pt>
    <dgm:pt modelId="{BD6A763B-1395-41D8-A96A-594966A1A057}" type="sibTrans" cxnId="{5BFCB3D7-D0D7-4E42-83C5-75BB86E339DD}">
      <dgm:prSet/>
      <dgm:spPr/>
      <dgm:t>
        <a:bodyPr/>
        <a:lstStyle/>
        <a:p>
          <a:endParaRPr lang="cs-CZ"/>
        </a:p>
      </dgm:t>
    </dgm:pt>
    <dgm:pt modelId="{00D71D0E-D749-496D-BD2E-ED04D3592A0B}">
      <dgm:prSet phldrT="[Text]"/>
      <dgm:spPr/>
      <dgm:t>
        <a:bodyPr/>
        <a:lstStyle/>
        <a:p>
          <a:r>
            <a:rPr lang="cs-CZ" dirty="0"/>
            <a:t>Žadatel se s dotazem obrací na svého manažera projektu prostřednictvím MS2014+</a:t>
          </a:r>
        </a:p>
      </dgm:t>
    </dgm:pt>
    <dgm:pt modelId="{B822E469-D0E5-447A-9733-2D62CF364308}" type="parTrans" cxnId="{369EAD83-C148-483A-9636-A0C79E70DE92}">
      <dgm:prSet/>
      <dgm:spPr/>
      <dgm:t>
        <a:bodyPr/>
        <a:lstStyle/>
        <a:p>
          <a:endParaRPr lang="cs-CZ"/>
        </a:p>
      </dgm:t>
    </dgm:pt>
    <dgm:pt modelId="{98DFB05B-7546-4516-B8B2-00503C448850}" type="sibTrans" cxnId="{369EAD83-C148-483A-9636-A0C79E70DE92}">
      <dgm:prSet/>
      <dgm:spPr/>
      <dgm:t>
        <a:bodyPr/>
        <a:lstStyle/>
        <a:p>
          <a:endParaRPr lang="cs-CZ"/>
        </a:p>
      </dgm:t>
    </dgm:pt>
    <dgm:pt modelId="{7ABB19B5-E0CB-4C8C-8D14-2B40254F5E6C}">
      <dgm:prSet phldrT="[Text]"/>
      <dgm:spPr/>
      <dgm:t>
        <a:bodyPr/>
        <a:lstStyle/>
        <a:p>
          <a:r>
            <a:rPr lang="cs-CZ" dirty="0"/>
            <a:t>Po podání projektové žádosti – po vzniku povinnosti předkládat dokumentaci k VZ</a:t>
          </a:r>
        </a:p>
      </dgm:t>
    </dgm:pt>
    <dgm:pt modelId="{2DE28605-A31F-4E58-A4D3-2C016DC10827}" type="parTrans" cxnId="{29AC1EF7-D3A4-4950-B3EA-900362068914}">
      <dgm:prSet/>
      <dgm:spPr/>
      <dgm:t>
        <a:bodyPr/>
        <a:lstStyle/>
        <a:p>
          <a:endParaRPr lang="cs-CZ"/>
        </a:p>
      </dgm:t>
    </dgm:pt>
    <dgm:pt modelId="{1A2840AF-D6BC-48A4-867F-E37EC88E9643}" type="sibTrans" cxnId="{29AC1EF7-D3A4-4950-B3EA-900362068914}">
      <dgm:prSet/>
      <dgm:spPr/>
      <dgm:t>
        <a:bodyPr/>
        <a:lstStyle/>
        <a:p>
          <a:endParaRPr lang="cs-CZ"/>
        </a:p>
      </dgm:t>
    </dgm:pt>
    <dgm:pt modelId="{6F88368C-7B2F-4159-AB29-654431B93F66}">
      <dgm:prSet phldrT="[Text]"/>
      <dgm:spPr/>
      <dgm:t>
        <a:bodyPr/>
        <a:lstStyle/>
        <a:p>
          <a:r>
            <a:rPr lang="cs-CZ" dirty="0"/>
            <a:t>Probíhá kontrola veřejné zakázky na základě dokumentace předložené žadatelem/příjemcem</a:t>
          </a:r>
        </a:p>
      </dgm:t>
    </dgm:pt>
    <dgm:pt modelId="{23CC1314-4DBF-4074-9758-0F778074B136}" type="parTrans" cxnId="{C0AD6275-0E46-4C69-83C9-72C5A1466304}">
      <dgm:prSet/>
      <dgm:spPr/>
      <dgm:t>
        <a:bodyPr/>
        <a:lstStyle/>
        <a:p>
          <a:endParaRPr lang="cs-CZ"/>
        </a:p>
      </dgm:t>
    </dgm:pt>
    <dgm:pt modelId="{20F7D9B7-E3DD-457E-9464-96A8E2F16891}" type="sibTrans" cxnId="{C0AD6275-0E46-4C69-83C9-72C5A1466304}">
      <dgm:prSet/>
      <dgm:spPr/>
      <dgm:t>
        <a:bodyPr/>
        <a:lstStyle/>
        <a:p>
          <a:endParaRPr lang="cs-CZ"/>
        </a:p>
      </dgm:t>
    </dgm:pt>
    <dgm:pt modelId="{6F046E0C-FDC6-4148-9E6A-6F24E320792B}">
      <dgm:prSet phldrT="[Text]"/>
      <dgm:spPr/>
      <dgm:t>
        <a:bodyPr/>
        <a:lstStyle/>
        <a:p>
          <a:r>
            <a:rPr lang="cs-CZ" dirty="0"/>
            <a:t>Žadatel/příjemce předkládá dokumentaci ke kontrole prostřednictvím MS2014+</a:t>
          </a:r>
        </a:p>
      </dgm:t>
    </dgm:pt>
    <dgm:pt modelId="{D81E52BC-FB66-4BEE-BA43-C2B6738354FB}" type="parTrans" cxnId="{5F007BDA-B572-462D-8FF8-21380E6EFED9}">
      <dgm:prSet/>
      <dgm:spPr/>
      <dgm:t>
        <a:bodyPr/>
        <a:lstStyle/>
        <a:p>
          <a:endParaRPr lang="cs-CZ"/>
        </a:p>
      </dgm:t>
    </dgm:pt>
    <dgm:pt modelId="{75F383FE-BE82-4BE1-87C4-0A03D7387EF2}" type="sibTrans" cxnId="{5F007BDA-B572-462D-8FF8-21380E6EFED9}">
      <dgm:prSet/>
      <dgm:spPr/>
      <dgm:t>
        <a:bodyPr/>
        <a:lstStyle/>
        <a:p>
          <a:endParaRPr lang="cs-CZ"/>
        </a:p>
      </dgm:t>
    </dgm:pt>
    <dgm:pt modelId="{A30B2B00-66EB-4F7C-BCE4-AC60DE7A3878}" type="pres">
      <dgm:prSet presAssocID="{ABEC348D-703B-4F8A-93B8-D181933B3997}" presName="Name0" presStyleCnt="0">
        <dgm:presLayoutVars>
          <dgm:chPref val="3"/>
          <dgm:dir/>
          <dgm:animLvl val="lvl"/>
          <dgm:resizeHandles/>
        </dgm:presLayoutVars>
      </dgm:prSet>
      <dgm:spPr/>
    </dgm:pt>
    <dgm:pt modelId="{0CB9787C-7654-4DB4-8122-B7EC162BAC2B}" type="pres">
      <dgm:prSet presAssocID="{D2A428FA-14EF-4869-B561-D4102FAA43FD}" presName="horFlow" presStyleCnt="0"/>
      <dgm:spPr/>
    </dgm:pt>
    <dgm:pt modelId="{40682867-4498-4F1C-83A1-F59CDC264FDE}" type="pres">
      <dgm:prSet presAssocID="{D2A428FA-14EF-4869-B561-D4102FAA43FD}" presName="bigChev" presStyleLbl="node1" presStyleIdx="0" presStyleCnt="3" custScaleX="116292"/>
      <dgm:spPr/>
    </dgm:pt>
    <dgm:pt modelId="{D528D989-0EE0-40B2-A819-B178A6031F67}" type="pres">
      <dgm:prSet presAssocID="{8D1F57CD-8CCC-4773-8699-1FBC878FE0D6}" presName="parTrans" presStyleCnt="0"/>
      <dgm:spPr/>
    </dgm:pt>
    <dgm:pt modelId="{9730006B-06FB-449F-9FCC-483A01C614F4}" type="pres">
      <dgm:prSet presAssocID="{35CBF9D7-D10C-4418-ADD9-5DC11A2E1B02}" presName="node" presStyleLbl="alignAccFollowNode1" presStyleIdx="0" presStyleCnt="6">
        <dgm:presLayoutVars>
          <dgm:bulletEnabled val="1"/>
        </dgm:presLayoutVars>
      </dgm:prSet>
      <dgm:spPr/>
    </dgm:pt>
    <dgm:pt modelId="{B1DA788F-CA43-4DBA-8BFE-3C0947D75316}" type="pres">
      <dgm:prSet presAssocID="{8A58BC5C-1F40-44BB-B050-0B722CC3C168}" presName="sibTrans" presStyleCnt="0"/>
      <dgm:spPr/>
    </dgm:pt>
    <dgm:pt modelId="{7EF1ED78-C86B-4E1A-8984-46F76D670988}" type="pres">
      <dgm:prSet presAssocID="{B6502065-6167-42A4-B8DF-790AA3C77F11}" presName="node" presStyleLbl="alignAccFollowNode1" presStyleIdx="1" presStyleCnt="6">
        <dgm:presLayoutVars>
          <dgm:bulletEnabled val="1"/>
        </dgm:presLayoutVars>
      </dgm:prSet>
      <dgm:spPr/>
    </dgm:pt>
    <dgm:pt modelId="{E2B417FC-E332-4B59-9C0A-C2FD385DCDC7}" type="pres">
      <dgm:prSet presAssocID="{D2A428FA-14EF-4869-B561-D4102FAA43FD}" presName="vSp" presStyleCnt="0"/>
      <dgm:spPr/>
    </dgm:pt>
    <dgm:pt modelId="{32F2185C-7FA0-4782-AF77-B6A1BAEE2EC6}" type="pres">
      <dgm:prSet presAssocID="{8D2CD10E-7623-450E-B6EF-FE129C02E845}" presName="horFlow" presStyleCnt="0"/>
      <dgm:spPr/>
    </dgm:pt>
    <dgm:pt modelId="{88DEEED9-8DEA-4EC7-899E-DBFFE700EAC9}" type="pres">
      <dgm:prSet presAssocID="{8D2CD10E-7623-450E-B6EF-FE129C02E845}" presName="bigChev" presStyleLbl="node1" presStyleIdx="1" presStyleCnt="3" custScaleX="114533"/>
      <dgm:spPr/>
    </dgm:pt>
    <dgm:pt modelId="{760510F8-5993-4456-ABA9-6B4FD7497467}" type="pres">
      <dgm:prSet presAssocID="{72D3BB4B-CEF9-48ED-9233-7DFC1C6CAF7E}" presName="parTrans" presStyleCnt="0"/>
      <dgm:spPr/>
    </dgm:pt>
    <dgm:pt modelId="{E13B5AD4-E6A8-4AE6-9B54-F2AA3962C6F5}" type="pres">
      <dgm:prSet presAssocID="{09AC638A-83BF-42F4-9BD3-C68704BA0C52}" presName="node" presStyleLbl="alignAccFollowNode1" presStyleIdx="2" presStyleCnt="6">
        <dgm:presLayoutVars>
          <dgm:bulletEnabled val="1"/>
        </dgm:presLayoutVars>
      </dgm:prSet>
      <dgm:spPr/>
    </dgm:pt>
    <dgm:pt modelId="{26EF57F8-9296-4E9A-B903-E99AC9AA9F82}" type="pres">
      <dgm:prSet presAssocID="{BD6A763B-1395-41D8-A96A-594966A1A057}" presName="sibTrans" presStyleCnt="0"/>
      <dgm:spPr/>
    </dgm:pt>
    <dgm:pt modelId="{D3CC879D-E76F-45FC-BD03-59A5CB4593D8}" type="pres">
      <dgm:prSet presAssocID="{00D71D0E-D749-496D-BD2E-ED04D3592A0B}" presName="node" presStyleLbl="alignAccFollowNode1" presStyleIdx="3" presStyleCnt="6">
        <dgm:presLayoutVars>
          <dgm:bulletEnabled val="1"/>
        </dgm:presLayoutVars>
      </dgm:prSet>
      <dgm:spPr/>
    </dgm:pt>
    <dgm:pt modelId="{1F52AB66-3CAE-4186-AE71-58C277F66D97}" type="pres">
      <dgm:prSet presAssocID="{8D2CD10E-7623-450E-B6EF-FE129C02E845}" presName="vSp" presStyleCnt="0"/>
      <dgm:spPr/>
    </dgm:pt>
    <dgm:pt modelId="{55A9F5AF-CF96-4DA0-B748-40B03926D035}" type="pres">
      <dgm:prSet presAssocID="{7ABB19B5-E0CB-4C8C-8D14-2B40254F5E6C}" presName="horFlow" presStyleCnt="0"/>
      <dgm:spPr/>
    </dgm:pt>
    <dgm:pt modelId="{FCB15C55-ABCE-44D6-B687-8F11270C5BD8}" type="pres">
      <dgm:prSet presAssocID="{7ABB19B5-E0CB-4C8C-8D14-2B40254F5E6C}" presName="bigChev" presStyleLbl="node1" presStyleIdx="2" presStyleCnt="3" custScaleX="111817"/>
      <dgm:spPr/>
    </dgm:pt>
    <dgm:pt modelId="{BC082FC4-C22A-46ED-989D-5199D1BD3354}" type="pres">
      <dgm:prSet presAssocID="{23CC1314-4DBF-4074-9758-0F778074B136}" presName="parTrans" presStyleCnt="0"/>
      <dgm:spPr/>
    </dgm:pt>
    <dgm:pt modelId="{BAB3D67B-10E9-4D93-B973-A08A225EAC94}" type="pres">
      <dgm:prSet presAssocID="{6F88368C-7B2F-4159-AB29-654431B93F66}" presName="node" presStyleLbl="alignAccFollowNode1" presStyleIdx="4" presStyleCnt="6">
        <dgm:presLayoutVars>
          <dgm:bulletEnabled val="1"/>
        </dgm:presLayoutVars>
      </dgm:prSet>
      <dgm:spPr/>
    </dgm:pt>
    <dgm:pt modelId="{3A715453-E055-4AEB-978C-603F3365D5C0}" type="pres">
      <dgm:prSet presAssocID="{20F7D9B7-E3DD-457E-9464-96A8E2F16891}" presName="sibTrans" presStyleCnt="0"/>
      <dgm:spPr/>
    </dgm:pt>
    <dgm:pt modelId="{F7E9775C-EA76-402A-B0E9-FB302DB57E2D}" type="pres">
      <dgm:prSet presAssocID="{6F046E0C-FDC6-4148-9E6A-6F24E320792B}" presName="node" presStyleLbl="alignAccFollowNode1" presStyleIdx="5" presStyleCnt="6">
        <dgm:presLayoutVars>
          <dgm:bulletEnabled val="1"/>
        </dgm:presLayoutVars>
      </dgm:prSet>
      <dgm:spPr/>
    </dgm:pt>
  </dgm:ptLst>
  <dgm:cxnLst>
    <dgm:cxn modelId="{E50D5F10-3798-410F-A2BF-78902DF4155A}" type="presOf" srcId="{8D2CD10E-7623-450E-B6EF-FE129C02E845}" destId="{88DEEED9-8DEA-4EC7-899E-DBFFE700EAC9}" srcOrd="0" destOrd="0" presId="urn:microsoft.com/office/officeart/2005/8/layout/lProcess3"/>
    <dgm:cxn modelId="{51BC361E-1DBA-40B2-BB70-1276CD872B12}" type="presOf" srcId="{ABEC348D-703B-4F8A-93B8-D181933B3997}" destId="{A30B2B00-66EB-4F7C-BCE4-AC60DE7A3878}" srcOrd="0" destOrd="0" presId="urn:microsoft.com/office/officeart/2005/8/layout/lProcess3"/>
    <dgm:cxn modelId="{DB5CD31E-30E4-4B49-A470-AF9B532ED867}" srcId="{D2A428FA-14EF-4869-B561-D4102FAA43FD}" destId="{35CBF9D7-D10C-4418-ADD9-5DC11A2E1B02}" srcOrd="0" destOrd="0" parTransId="{8D1F57CD-8CCC-4773-8699-1FBC878FE0D6}" sibTransId="{8A58BC5C-1F40-44BB-B050-0B722CC3C168}"/>
    <dgm:cxn modelId="{CCB56D3E-B793-4591-8FCE-D860D5B30020}" type="presOf" srcId="{D2A428FA-14EF-4869-B561-D4102FAA43FD}" destId="{40682867-4498-4F1C-83A1-F59CDC264FDE}" srcOrd="0" destOrd="0" presId="urn:microsoft.com/office/officeart/2005/8/layout/lProcess3"/>
    <dgm:cxn modelId="{C3209072-101D-40AA-A30F-B9B15FFDEF68}" type="presOf" srcId="{B6502065-6167-42A4-B8DF-790AA3C77F11}" destId="{7EF1ED78-C86B-4E1A-8984-46F76D670988}" srcOrd="0" destOrd="0" presId="urn:microsoft.com/office/officeart/2005/8/layout/lProcess3"/>
    <dgm:cxn modelId="{C0AD6275-0E46-4C69-83C9-72C5A1466304}" srcId="{7ABB19B5-E0CB-4C8C-8D14-2B40254F5E6C}" destId="{6F88368C-7B2F-4159-AB29-654431B93F66}" srcOrd="0" destOrd="0" parTransId="{23CC1314-4DBF-4074-9758-0F778074B136}" sibTransId="{20F7D9B7-E3DD-457E-9464-96A8E2F16891}"/>
    <dgm:cxn modelId="{DF5EFE56-A9EC-4F58-9240-37C11A95688E}" srcId="{D2A428FA-14EF-4869-B561-D4102FAA43FD}" destId="{B6502065-6167-42A4-B8DF-790AA3C77F11}" srcOrd="1" destOrd="0" parTransId="{00C62F0E-E8C6-46C0-94ED-F822ACCE6AB8}" sibTransId="{EEDF419D-771E-4696-BEE7-B6CB21E7B08A}"/>
    <dgm:cxn modelId="{1C606759-3215-4CC8-BBD6-0E2E58F0C8A0}" type="presOf" srcId="{7ABB19B5-E0CB-4C8C-8D14-2B40254F5E6C}" destId="{FCB15C55-ABCE-44D6-B687-8F11270C5BD8}" srcOrd="0" destOrd="0" presId="urn:microsoft.com/office/officeart/2005/8/layout/lProcess3"/>
    <dgm:cxn modelId="{369EAD83-C148-483A-9636-A0C79E70DE92}" srcId="{8D2CD10E-7623-450E-B6EF-FE129C02E845}" destId="{00D71D0E-D749-496D-BD2E-ED04D3592A0B}" srcOrd="1" destOrd="0" parTransId="{B822E469-D0E5-447A-9733-2D62CF364308}" sibTransId="{98DFB05B-7546-4516-B8B2-00503C448850}"/>
    <dgm:cxn modelId="{2CE86FAF-038C-448F-8AEF-9006377A7E52}" type="presOf" srcId="{35CBF9D7-D10C-4418-ADD9-5DC11A2E1B02}" destId="{9730006B-06FB-449F-9FCC-483A01C614F4}" srcOrd="0" destOrd="0" presId="urn:microsoft.com/office/officeart/2005/8/layout/lProcess3"/>
    <dgm:cxn modelId="{66CC1FB5-7CAF-4C9B-B0E9-C9557B10372D}" srcId="{ABEC348D-703B-4F8A-93B8-D181933B3997}" destId="{8D2CD10E-7623-450E-B6EF-FE129C02E845}" srcOrd="1" destOrd="0" parTransId="{2506165F-2DD1-4DD1-B2BB-AAE9202BFAF7}" sibTransId="{04EE76B4-6C85-44B8-965B-E3E32E7CFE19}"/>
    <dgm:cxn modelId="{44ACB3C0-B680-4091-BE39-E34B6AD9A632}" srcId="{ABEC348D-703B-4F8A-93B8-D181933B3997}" destId="{D2A428FA-14EF-4869-B561-D4102FAA43FD}" srcOrd="0" destOrd="0" parTransId="{D8DAD741-142C-4347-8831-30B84EE5B97F}" sibTransId="{6BBDCDB1-40F8-4529-B0B3-A2B496755DF8}"/>
    <dgm:cxn modelId="{54122CC3-78F8-40CE-B1D1-C09317D27014}" type="presOf" srcId="{6F046E0C-FDC6-4148-9E6A-6F24E320792B}" destId="{F7E9775C-EA76-402A-B0E9-FB302DB57E2D}" srcOrd="0" destOrd="0" presId="urn:microsoft.com/office/officeart/2005/8/layout/lProcess3"/>
    <dgm:cxn modelId="{B72D1DC4-5F26-45DA-848A-79AB51CC843D}" type="presOf" srcId="{09AC638A-83BF-42F4-9BD3-C68704BA0C52}" destId="{E13B5AD4-E6A8-4AE6-9B54-F2AA3962C6F5}" srcOrd="0" destOrd="0" presId="urn:microsoft.com/office/officeart/2005/8/layout/lProcess3"/>
    <dgm:cxn modelId="{5BFCB3D7-D0D7-4E42-83C5-75BB86E339DD}" srcId="{8D2CD10E-7623-450E-B6EF-FE129C02E845}" destId="{09AC638A-83BF-42F4-9BD3-C68704BA0C52}" srcOrd="0" destOrd="0" parTransId="{72D3BB4B-CEF9-48ED-9233-7DFC1C6CAF7E}" sibTransId="{BD6A763B-1395-41D8-A96A-594966A1A057}"/>
    <dgm:cxn modelId="{5F007BDA-B572-462D-8FF8-21380E6EFED9}" srcId="{7ABB19B5-E0CB-4C8C-8D14-2B40254F5E6C}" destId="{6F046E0C-FDC6-4148-9E6A-6F24E320792B}" srcOrd="1" destOrd="0" parTransId="{D81E52BC-FB66-4BEE-BA43-C2B6738354FB}" sibTransId="{75F383FE-BE82-4BE1-87C4-0A03D7387EF2}"/>
    <dgm:cxn modelId="{FDD50CDF-B3A5-4453-BAB7-026703DD6EB9}" type="presOf" srcId="{6F88368C-7B2F-4159-AB29-654431B93F66}" destId="{BAB3D67B-10E9-4D93-B973-A08A225EAC94}" srcOrd="0" destOrd="0" presId="urn:microsoft.com/office/officeart/2005/8/layout/lProcess3"/>
    <dgm:cxn modelId="{F8A2CCEF-9DE1-4842-A9B0-82855885F6C8}" type="presOf" srcId="{00D71D0E-D749-496D-BD2E-ED04D3592A0B}" destId="{D3CC879D-E76F-45FC-BD03-59A5CB4593D8}" srcOrd="0" destOrd="0" presId="urn:microsoft.com/office/officeart/2005/8/layout/lProcess3"/>
    <dgm:cxn modelId="{29AC1EF7-D3A4-4950-B3EA-900362068914}" srcId="{ABEC348D-703B-4F8A-93B8-D181933B3997}" destId="{7ABB19B5-E0CB-4C8C-8D14-2B40254F5E6C}" srcOrd="2" destOrd="0" parTransId="{2DE28605-A31F-4E58-A4D3-2C016DC10827}" sibTransId="{1A2840AF-D6BC-48A4-867F-E37EC88E9643}"/>
    <dgm:cxn modelId="{E1B7938B-1FB2-401F-A9AD-E1249341A87A}" type="presParOf" srcId="{A30B2B00-66EB-4F7C-BCE4-AC60DE7A3878}" destId="{0CB9787C-7654-4DB4-8122-B7EC162BAC2B}" srcOrd="0" destOrd="0" presId="urn:microsoft.com/office/officeart/2005/8/layout/lProcess3"/>
    <dgm:cxn modelId="{7564EB1F-B333-40E1-B7A6-24194506B4AC}" type="presParOf" srcId="{0CB9787C-7654-4DB4-8122-B7EC162BAC2B}" destId="{40682867-4498-4F1C-83A1-F59CDC264FDE}" srcOrd="0" destOrd="0" presId="urn:microsoft.com/office/officeart/2005/8/layout/lProcess3"/>
    <dgm:cxn modelId="{C8F2BA86-82EC-4BF8-896A-ACECA8E703A5}" type="presParOf" srcId="{0CB9787C-7654-4DB4-8122-B7EC162BAC2B}" destId="{D528D989-0EE0-40B2-A819-B178A6031F67}" srcOrd="1" destOrd="0" presId="urn:microsoft.com/office/officeart/2005/8/layout/lProcess3"/>
    <dgm:cxn modelId="{18091341-B043-4BD7-9BA3-C3A6DE1F0C42}" type="presParOf" srcId="{0CB9787C-7654-4DB4-8122-B7EC162BAC2B}" destId="{9730006B-06FB-449F-9FCC-483A01C614F4}" srcOrd="2" destOrd="0" presId="urn:microsoft.com/office/officeart/2005/8/layout/lProcess3"/>
    <dgm:cxn modelId="{9600A684-3557-4EC0-9B18-5F8F8184B950}" type="presParOf" srcId="{0CB9787C-7654-4DB4-8122-B7EC162BAC2B}" destId="{B1DA788F-CA43-4DBA-8BFE-3C0947D75316}" srcOrd="3" destOrd="0" presId="urn:microsoft.com/office/officeart/2005/8/layout/lProcess3"/>
    <dgm:cxn modelId="{3E470062-4454-413A-9A56-F346B37FC6A0}" type="presParOf" srcId="{0CB9787C-7654-4DB4-8122-B7EC162BAC2B}" destId="{7EF1ED78-C86B-4E1A-8984-46F76D670988}" srcOrd="4" destOrd="0" presId="urn:microsoft.com/office/officeart/2005/8/layout/lProcess3"/>
    <dgm:cxn modelId="{5D4F05E2-DD59-47C1-9C84-2DCA48C761FD}" type="presParOf" srcId="{A30B2B00-66EB-4F7C-BCE4-AC60DE7A3878}" destId="{E2B417FC-E332-4B59-9C0A-C2FD385DCDC7}" srcOrd="1" destOrd="0" presId="urn:microsoft.com/office/officeart/2005/8/layout/lProcess3"/>
    <dgm:cxn modelId="{8950F958-5C7B-44C0-972D-401042663BEB}" type="presParOf" srcId="{A30B2B00-66EB-4F7C-BCE4-AC60DE7A3878}" destId="{32F2185C-7FA0-4782-AF77-B6A1BAEE2EC6}" srcOrd="2" destOrd="0" presId="urn:microsoft.com/office/officeart/2005/8/layout/lProcess3"/>
    <dgm:cxn modelId="{F253B12E-278E-4FDB-B483-707F8F08987D}" type="presParOf" srcId="{32F2185C-7FA0-4782-AF77-B6A1BAEE2EC6}" destId="{88DEEED9-8DEA-4EC7-899E-DBFFE700EAC9}" srcOrd="0" destOrd="0" presId="urn:microsoft.com/office/officeart/2005/8/layout/lProcess3"/>
    <dgm:cxn modelId="{C9EC1D82-5268-4527-AE48-33DECB430B71}" type="presParOf" srcId="{32F2185C-7FA0-4782-AF77-B6A1BAEE2EC6}" destId="{760510F8-5993-4456-ABA9-6B4FD7497467}" srcOrd="1" destOrd="0" presId="urn:microsoft.com/office/officeart/2005/8/layout/lProcess3"/>
    <dgm:cxn modelId="{9CE7A7DF-75FE-4035-BF6F-CC4FD12664B1}" type="presParOf" srcId="{32F2185C-7FA0-4782-AF77-B6A1BAEE2EC6}" destId="{E13B5AD4-E6A8-4AE6-9B54-F2AA3962C6F5}" srcOrd="2" destOrd="0" presId="urn:microsoft.com/office/officeart/2005/8/layout/lProcess3"/>
    <dgm:cxn modelId="{ED2B3443-43B5-4DB0-9CF5-5E57FFD6DB34}" type="presParOf" srcId="{32F2185C-7FA0-4782-AF77-B6A1BAEE2EC6}" destId="{26EF57F8-9296-4E9A-B903-E99AC9AA9F82}" srcOrd="3" destOrd="0" presId="urn:microsoft.com/office/officeart/2005/8/layout/lProcess3"/>
    <dgm:cxn modelId="{8B1BB562-1624-43CB-BA50-0C2994CBD1DF}" type="presParOf" srcId="{32F2185C-7FA0-4782-AF77-B6A1BAEE2EC6}" destId="{D3CC879D-E76F-45FC-BD03-59A5CB4593D8}" srcOrd="4" destOrd="0" presId="urn:microsoft.com/office/officeart/2005/8/layout/lProcess3"/>
    <dgm:cxn modelId="{14E1F42B-8D6C-47BB-A370-AED356477F70}" type="presParOf" srcId="{A30B2B00-66EB-4F7C-BCE4-AC60DE7A3878}" destId="{1F52AB66-3CAE-4186-AE71-58C277F66D97}" srcOrd="3" destOrd="0" presId="urn:microsoft.com/office/officeart/2005/8/layout/lProcess3"/>
    <dgm:cxn modelId="{1DF14A34-1AB5-4404-8911-92268634B112}" type="presParOf" srcId="{A30B2B00-66EB-4F7C-BCE4-AC60DE7A3878}" destId="{55A9F5AF-CF96-4DA0-B748-40B03926D035}" srcOrd="4" destOrd="0" presId="urn:microsoft.com/office/officeart/2005/8/layout/lProcess3"/>
    <dgm:cxn modelId="{8C5ADBA6-D324-4E9B-94A0-3E374A5111E8}" type="presParOf" srcId="{55A9F5AF-CF96-4DA0-B748-40B03926D035}" destId="{FCB15C55-ABCE-44D6-B687-8F11270C5BD8}" srcOrd="0" destOrd="0" presId="urn:microsoft.com/office/officeart/2005/8/layout/lProcess3"/>
    <dgm:cxn modelId="{6EB0B9C6-EF05-4CFD-AA90-B9328DFC41CC}" type="presParOf" srcId="{55A9F5AF-CF96-4DA0-B748-40B03926D035}" destId="{BC082FC4-C22A-46ED-989D-5199D1BD3354}" srcOrd="1" destOrd="0" presId="urn:microsoft.com/office/officeart/2005/8/layout/lProcess3"/>
    <dgm:cxn modelId="{027A3FA5-5875-4D50-8639-1D136C08F173}" type="presParOf" srcId="{55A9F5AF-CF96-4DA0-B748-40B03926D035}" destId="{BAB3D67B-10E9-4D93-B973-A08A225EAC94}" srcOrd="2" destOrd="0" presId="urn:microsoft.com/office/officeart/2005/8/layout/lProcess3"/>
    <dgm:cxn modelId="{5FC85A9C-52FF-4C2D-AFA4-C4A518C94FE3}" type="presParOf" srcId="{55A9F5AF-CF96-4DA0-B748-40B03926D035}" destId="{3A715453-E055-4AEB-978C-603F3365D5C0}" srcOrd="3" destOrd="0" presId="urn:microsoft.com/office/officeart/2005/8/layout/lProcess3"/>
    <dgm:cxn modelId="{6F442068-6062-4A74-ABF4-698B8396F0F1}" type="presParOf" srcId="{55A9F5AF-CF96-4DA0-B748-40B03926D035}" destId="{F7E9775C-EA76-402A-B0E9-FB302DB57E2D}" srcOrd="4" destOrd="0" presId="urn:microsoft.com/office/officeart/2005/8/layout/l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C9A7D2-A3FB-468C-8383-A905969DA8B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cs-CZ"/>
        </a:p>
      </dgm:t>
    </dgm:pt>
    <dgm:pt modelId="{427D080E-F2FA-40B3-87D8-3D1523E27A03}">
      <dgm:prSet custT="1"/>
      <dgm:spPr>
        <a:xfrm>
          <a:off x="304800" y="1975074"/>
          <a:ext cx="4267200" cy="3247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cs-CZ" sz="1400" dirty="0">
              <a:solidFill>
                <a:sysClr val="window" lastClr="FFFFFF"/>
              </a:solidFill>
              <a:latin typeface="+mn-lt"/>
              <a:ea typeface="+mn-ea"/>
              <a:cs typeface="+mn-cs"/>
            </a:rPr>
            <a:t>Stanovení termínů plnění (§ 222, § 100 ZZVZ)</a:t>
          </a:r>
        </a:p>
      </dgm:t>
    </dgm:pt>
    <dgm:pt modelId="{C1249EE4-E842-46F2-840A-A8CA6FDDF42F}" type="parTrans" cxnId="{548164BA-4435-46B1-B8D7-D005C5E44A8E}">
      <dgm:prSet/>
      <dgm:spPr/>
      <dgm:t>
        <a:bodyPr/>
        <a:lstStyle/>
        <a:p>
          <a:endParaRPr lang="cs-CZ"/>
        </a:p>
      </dgm:t>
    </dgm:pt>
    <dgm:pt modelId="{A9D65F7D-1305-403F-A7D8-D3C19DC9FA1F}" type="sibTrans" cxnId="{548164BA-4435-46B1-B8D7-D005C5E44A8E}">
      <dgm:prSet/>
      <dgm:spPr/>
      <dgm:t>
        <a:bodyPr/>
        <a:lstStyle/>
        <a:p>
          <a:endParaRPr lang="cs-CZ"/>
        </a:p>
      </dgm:t>
    </dgm:pt>
    <dgm:pt modelId="{82D4ED0A-1E11-423B-86EA-59966EF91481}">
      <dgm:prSet custT="1"/>
      <dgm:spPr>
        <a:xfrm>
          <a:off x="0" y="2137435"/>
          <a:ext cx="6096000" cy="190575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pPr algn="just">
            <a:spcAft>
              <a:spcPts val="600"/>
            </a:spcAft>
            <a:buChar char="•"/>
          </a:pPr>
          <a:r>
            <a:rPr lang="cs-CZ" sz="1200" dirty="0">
              <a:solidFill>
                <a:sysClr val="windowText" lastClr="000000">
                  <a:hueOff val="0"/>
                  <a:satOff val="0"/>
                  <a:lumOff val="0"/>
                  <a:alphaOff val="0"/>
                </a:sysClr>
              </a:solidFill>
              <a:latin typeface="+mn-lt"/>
              <a:ea typeface="+mn-ea"/>
              <a:cs typeface="+mn-cs"/>
            </a:rPr>
            <a:t>Problematika termínů plnění stanovených pevným datem – má vždy potenciál ovlivnit rozhodování dodavatelů o účasti v ZŘ. Problematické v okamžiku, kdy dochází k jeho změně (obvykle prodloužení). Doporučujeme zohlednit situaci na trhu, případný převis poptávky způsobený IROP (zahlcenost dodavatelů).</a:t>
          </a:r>
        </a:p>
      </dgm:t>
    </dgm:pt>
    <dgm:pt modelId="{B3C71B40-E0DE-4B25-8201-0D3F486D44B1}" type="parTrans" cxnId="{CB90D9FB-216B-4358-B400-383C7583FBED}">
      <dgm:prSet/>
      <dgm:spPr/>
      <dgm:t>
        <a:bodyPr/>
        <a:lstStyle/>
        <a:p>
          <a:endParaRPr lang="cs-CZ"/>
        </a:p>
      </dgm:t>
    </dgm:pt>
    <dgm:pt modelId="{CB000360-C798-418D-A6B1-DEB0B49422EE}" type="sibTrans" cxnId="{CB90D9FB-216B-4358-B400-383C7583FBED}">
      <dgm:prSet/>
      <dgm:spPr/>
      <dgm:t>
        <a:bodyPr/>
        <a:lstStyle/>
        <a:p>
          <a:endParaRPr lang="cs-CZ"/>
        </a:p>
      </dgm:t>
    </dgm:pt>
    <dgm:pt modelId="{C1DA5A4B-D7FA-4EED-948B-8F262D73EB81}">
      <dgm:prSet custT="1"/>
      <dgm:spPr>
        <a:xfrm>
          <a:off x="0" y="2137435"/>
          <a:ext cx="6096000" cy="1905750"/>
        </a:xfr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pPr algn="just">
            <a:spcAft>
              <a:spcPts val="600"/>
            </a:spcAft>
            <a:buChar char="•"/>
          </a:pPr>
          <a:r>
            <a:rPr lang="cs-CZ" sz="1200" dirty="0">
              <a:solidFill>
                <a:sysClr val="windowText" lastClr="000000">
                  <a:hueOff val="0"/>
                  <a:satOff val="0"/>
                  <a:lumOff val="0"/>
                  <a:alphaOff val="0"/>
                </a:sysClr>
              </a:solidFill>
              <a:latin typeface="+mn-lt"/>
              <a:ea typeface="+mn-ea"/>
              <a:cs typeface="+mn-cs"/>
            </a:rPr>
            <a:t>Jako vhodnější se jeví nastavit klouzavé termíny ve dnech nebo týdnech od podpisu smlouvy (případně od jiného, ale jasně stanoveného okamžiku). Pak by dodavatelé měli na dodání vždy stejnou délku doby plnění, ať by se průběh zadávacího řízení z jakéhokoliv důvodu prodloužil. Pozor na povinnost vymáhat smluvní sankce z prodlení, pokud na ně vznikne nárok (§ 222 odst. 3 písm. b) ZZVZ a zásady 3E).</a:t>
          </a:r>
        </a:p>
      </dgm:t>
    </dgm:pt>
    <dgm:pt modelId="{0CA418A0-7A70-4074-8DAA-1F3541A5591D}" type="parTrans" cxnId="{ECB5500D-BF46-4D67-95BB-10C8755297CD}">
      <dgm:prSet/>
      <dgm:spPr/>
      <dgm:t>
        <a:bodyPr/>
        <a:lstStyle/>
        <a:p>
          <a:endParaRPr lang="cs-CZ"/>
        </a:p>
      </dgm:t>
    </dgm:pt>
    <dgm:pt modelId="{8295E118-34A5-4723-AC58-16D9E985EA50}" type="sibTrans" cxnId="{ECB5500D-BF46-4D67-95BB-10C8755297CD}">
      <dgm:prSet/>
      <dgm:spPr/>
      <dgm:t>
        <a:bodyPr/>
        <a:lstStyle/>
        <a:p>
          <a:endParaRPr lang="cs-CZ"/>
        </a:p>
      </dgm:t>
    </dgm:pt>
    <dgm:pt modelId="{5514C541-B273-4879-ABB8-D5085B768960}">
      <dgm:prSet custT="1"/>
      <dgm:spPr/>
      <dgm:t>
        <a:bodyPr/>
        <a:lstStyle/>
        <a:p>
          <a:pPr algn="just">
            <a:spcAft>
              <a:spcPts val="600"/>
            </a:spcAft>
            <a:buChar char="•"/>
          </a:pPr>
          <a:r>
            <a:rPr lang="cs-CZ" sz="1200" dirty="0">
              <a:solidFill>
                <a:sysClr val="windowText" lastClr="000000">
                  <a:hueOff val="0"/>
                  <a:satOff val="0"/>
                  <a:lumOff val="0"/>
                  <a:alphaOff val="0"/>
                </a:sysClr>
              </a:solidFill>
              <a:latin typeface="+mn-lt"/>
              <a:ea typeface="+mn-ea"/>
              <a:cs typeface="+mn-cs"/>
            </a:rPr>
            <a:t>K možnosti prodloužení termínů plnění je vhodné využívat vyhrazených změn závazků ze smlouvy dle § 100 ZZVZ, taková změna však musí být vymezena zcela jednoznačně, aby  byl od počátku zřejmý zamýšlený postup.</a:t>
          </a:r>
        </a:p>
      </dgm:t>
    </dgm:pt>
    <dgm:pt modelId="{1855D3FE-624D-4E49-A378-CB1B95AFC39A}" type="parTrans" cxnId="{2624ECCC-38F1-4A2D-ADEB-40595F8DA4D0}">
      <dgm:prSet/>
      <dgm:spPr/>
      <dgm:t>
        <a:bodyPr/>
        <a:lstStyle/>
        <a:p>
          <a:endParaRPr lang="cs-CZ"/>
        </a:p>
      </dgm:t>
    </dgm:pt>
    <dgm:pt modelId="{37E5E355-3321-4C34-ADCE-3D8294A9F0C9}" type="sibTrans" cxnId="{2624ECCC-38F1-4A2D-ADEB-40595F8DA4D0}">
      <dgm:prSet/>
      <dgm:spPr/>
      <dgm:t>
        <a:bodyPr/>
        <a:lstStyle/>
        <a:p>
          <a:endParaRPr lang="cs-CZ"/>
        </a:p>
      </dgm:t>
    </dgm:pt>
    <dgm:pt modelId="{91AFBF34-7788-4232-8F38-B349DE40E692}">
      <dgm:prSet custT="1"/>
      <dgm:spPr/>
      <dgm:t>
        <a:bodyPr/>
        <a:lstStyle/>
        <a:p>
          <a:pPr algn="just">
            <a:spcAft>
              <a:spcPts val="600"/>
            </a:spcAft>
            <a:buChar char="•"/>
          </a:pPr>
          <a:endParaRPr lang="cs-CZ" sz="1200" dirty="0">
            <a:solidFill>
              <a:sysClr val="windowText" lastClr="000000">
                <a:hueOff val="0"/>
                <a:satOff val="0"/>
                <a:lumOff val="0"/>
                <a:alphaOff val="0"/>
              </a:sysClr>
            </a:solidFill>
            <a:latin typeface="Calibri"/>
            <a:ea typeface="+mn-ea"/>
            <a:cs typeface="+mn-cs"/>
          </a:endParaRPr>
        </a:p>
      </dgm:t>
    </dgm:pt>
    <dgm:pt modelId="{E513CC77-081E-48B8-A7EA-63C43D1F680A}" type="parTrans" cxnId="{FD6B7D9E-86FA-440E-A86B-83F69EC273EF}">
      <dgm:prSet/>
      <dgm:spPr/>
      <dgm:t>
        <a:bodyPr/>
        <a:lstStyle/>
        <a:p>
          <a:endParaRPr lang="cs-CZ"/>
        </a:p>
      </dgm:t>
    </dgm:pt>
    <dgm:pt modelId="{C3C2CE2B-727F-44C5-985E-851BBDA76940}" type="sibTrans" cxnId="{FD6B7D9E-86FA-440E-A86B-83F69EC273EF}">
      <dgm:prSet/>
      <dgm:spPr/>
      <dgm:t>
        <a:bodyPr/>
        <a:lstStyle/>
        <a:p>
          <a:endParaRPr lang="cs-CZ"/>
        </a:p>
      </dgm:t>
    </dgm:pt>
    <dgm:pt modelId="{1769A90A-5644-42B5-8765-CEB5F3C4B814}">
      <dgm:prSet custT="1"/>
      <dgm:spPr/>
      <dgm:t>
        <a:bodyPr/>
        <a:lstStyle/>
        <a:p>
          <a:pPr algn="just">
            <a:spcAft>
              <a:spcPts val="600"/>
            </a:spcAft>
            <a:buChar char="•"/>
          </a:pPr>
          <a:endParaRPr lang="cs-CZ" sz="1200" dirty="0">
            <a:solidFill>
              <a:sysClr val="windowText" lastClr="000000">
                <a:hueOff val="0"/>
                <a:satOff val="0"/>
                <a:lumOff val="0"/>
                <a:alphaOff val="0"/>
              </a:sysClr>
            </a:solidFill>
            <a:latin typeface="Calibri"/>
            <a:ea typeface="+mn-ea"/>
            <a:cs typeface="+mn-cs"/>
          </a:endParaRPr>
        </a:p>
      </dgm:t>
    </dgm:pt>
    <dgm:pt modelId="{3C827FCD-26F0-4149-B948-7430E1540A31}" type="parTrans" cxnId="{C8402654-49ED-4B79-B3EC-53AB7777F93B}">
      <dgm:prSet/>
      <dgm:spPr/>
      <dgm:t>
        <a:bodyPr/>
        <a:lstStyle/>
        <a:p>
          <a:endParaRPr lang="cs-CZ"/>
        </a:p>
      </dgm:t>
    </dgm:pt>
    <dgm:pt modelId="{E91DF072-4422-4B5F-9C53-80215403EE1D}" type="sibTrans" cxnId="{C8402654-49ED-4B79-B3EC-53AB7777F93B}">
      <dgm:prSet/>
      <dgm:spPr/>
      <dgm:t>
        <a:bodyPr/>
        <a:lstStyle/>
        <a:p>
          <a:endParaRPr lang="cs-CZ"/>
        </a:p>
      </dgm:t>
    </dgm:pt>
    <dgm:pt modelId="{934CF980-824C-40AB-B2F2-7493A7BDC6EA}">
      <dgm:prSet custT="1"/>
      <dgm:spPr/>
      <dgm:t>
        <a:bodyPr/>
        <a:lstStyle/>
        <a:p>
          <a:pPr algn="just">
            <a:spcAft>
              <a:spcPts val="600"/>
            </a:spcAft>
            <a:buChar char="•"/>
          </a:pPr>
          <a:endParaRPr lang="cs-CZ" sz="1200" dirty="0">
            <a:solidFill>
              <a:sysClr val="windowText" lastClr="000000">
                <a:hueOff val="0"/>
                <a:satOff val="0"/>
                <a:lumOff val="0"/>
                <a:alphaOff val="0"/>
              </a:sysClr>
            </a:solidFill>
            <a:latin typeface="Calibri"/>
            <a:ea typeface="+mn-ea"/>
            <a:cs typeface="+mn-cs"/>
          </a:endParaRPr>
        </a:p>
      </dgm:t>
    </dgm:pt>
    <dgm:pt modelId="{4D957655-1C7E-41FC-813A-2288CC5CB36E}" type="parTrans" cxnId="{560CADEF-909F-4EDE-A90C-CE4ACDA3D347}">
      <dgm:prSet/>
      <dgm:spPr/>
      <dgm:t>
        <a:bodyPr/>
        <a:lstStyle/>
        <a:p>
          <a:endParaRPr lang="cs-CZ"/>
        </a:p>
      </dgm:t>
    </dgm:pt>
    <dgm:pt modelId="{0600D932-BD21-443E-A13A-547979E89789}" type="sibTrans" cxnId="{560CADEF-909F-4EDE-A90C-CE4ACDA3D347}">
      <dgm:prSet/>
      <dgm:spPr/>
      <dgm:t>
        <a:bodyPr/>
        <a:lstStyle/>
        <a:p>
          <a:endParaRPr lang="cs-CZ"/>
        </a:p>
      </dgm:t>
    </dgm:pt>
    <dgm:pt modelId="{468F00E3-5136-4555-AE39-F6D6C286FA2C}">
      <dgm:prSet custT="1"/>
      <dgm:spPr>
        <a:xfrm>
          <a:off x="0" y="2137435"/>
          <a:ext cx="6096000" cy="1905750"/>
        </a:xfr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pPr algn="just">
            <a:spcAft>
              <a:spcPts val="600"/>
            </a:spcAft>
            <a:buChar char="•"/>
          </a:pPr>
          <a:endParaRPr lang="cs-CZ" sz="1200" dirty="0">
            <a:solidFill>
              <a:sysClr val="windowText" lastClr="000000">
                <a:hueOff val="0"/>
                <a:satOff val="0"/>
                <a:lumOff val="0"/>
                <a:alphaOff val="0"/>
              </a:sysClr>
            </a:solidFill>
            <a:latin typeface="Calibri"/>
            <a:ea typeface="+mn-ea"/>
            <a:cs typeface="+mn-cs"/>
          </a:endParaRPr>
        </a:p>
      </dgm:t>
    </dgm:pt>
    <dgm:pt modelId="{BF8090AD-88CE-4F09-8C81-0F6D50A09879}" type="parTrans" cxnId="{F35E276D-6A18-403E-B910-D38E432DC957}">
      <dgm:prSet/>
      <dgm:spPr/>
      <dgm:t>
        <a:bodyPr/>
        <a:lstStyle/>
        <a:p>
          <a:endParaRPr lang="cs-CZ"/>
        </a:p>
      </dgm:t>
    </dgm:pt>
    <dgm:pt modelId="{C184FB15-2A80-43A4-9DC1-5392E250500A}" type="sibTrans" cxnId="{F35E276D-6A18-403E-B910-D38E432DC957}">
      <dgm:prSet/>
      <dgm:spPr/>
      <dgm:t>
        <a:bodyPr/>
        <a:lstStyle/>
        <a:p>
          <a:endParaRPr lang="cs-CZ"/>
        </a:p>
      </dgm:t>
    </dgm:pt>
    <dgm:pt modelId="{A1E04904-C39B-42C7-8351-4105BCE13909}" type="pres">
      <dgm:prSet presAssocID="{9FC9A7D2-A3FB-468C-8383-A905969DA8BC}" presName="linear" presStyleCnt="0">
        <dgm:presLayoutVars>
          <dgm:dir/>
          <dgm:animLvl val="lvl"/>
          <dgm:resizeHandles val="exact"/>
        </dgm:presLayoutVars>
      </dgm:prSet>
      <dgm:spPr/>
    </dgm:pt>
    <dgm:pt modelId="{DAEC2976-80E5-4A2C-B1EB-F248F21CB080}" type="pres">
      <dgm:prSet presAssocID="{427D080E-F2FA-40B3-87D8-3D1523E27A03}" presName="parentLin" presStyleCnt="0"/>
      <dgm:spPr/>
    </dgm:pt>
    <dgm:pt modelId="{58A031D0-AA5C-4C24-8FFD-81ED7759F712}" type="pres">
      <dgm:prSet presAssocID="{427D080E-F2FA-40B3-87D8-3D1523E27A03}" presName="parentLeftMargin" presStyleLbl="node1" presStyleIdx="0" presStyleCnt="1"/>
      <dgm:spPr/>
    </dgm:pt>
    <dgm:pt modelId="{370B3320-0D5A-4CA9-BBAE-21288F6A2550}" type="pres">
      <dgm:prSet presAssocID="{427D080E-F2FA-40B3-87D8-3D1523E27A03}" presName="parentText" presStyleLbl="node1" presStyleIdx="0" presStyleCnt="1" custScaleY="323497" custLinFactY="18750" custLinFactNeighborX="17772" custLinFactNeighborY="100000">
        <dgm:presLayoutVars>
          <dgm:chMax val="0"/>
          <dgm:bulletEnabled val="1"/>
        </dgm:presLayoutVars>
      </dgm:prSet>
      <dgm:spPr/>
    </dgm:pt>
    <dgm:pt modelId="{4FC7C705-55B9-407F-BA6B-98E221EBEFA3}" type="pres">
      <dgm:prSet presAssocID="{427D080E-F2FA-40B3-87D8-3D1523E27A03}" presName="negativeSpace" presStyleCnt="0"/>
      <dgm:spPr/>
    </dgm:pt>
    <dgm:pt modelId="{2E6B6BD2-3843-4A3B-B8A9-B3ADD9BDE889}" type="pres">
      <dgm:prSet presAssocID="{427D080E-F2FA-40B3-87D8-3D1523E27A03}" presName="childText" presStyleLbl="conFgAcc1" presStyleIdx="0" presStyleCnt="1" custScaleY="129345" custLinFactNeighborY="10466">
        <dgm:presLayoutVars>
          <dgm:bulletEnabled val="1"/>
        </dgm:presLayoutVars>
      </dgm:prSet>
      <dgm:spPr>
        <a:prstGeom prst="rect">
          <a:avLst/>
        </a:prstGeom>
      </dgm:spPr>
    </dgm:pt>
  </dgm:ptLst>
  <dgm:cxnLst>
    <dgm:cxn modelId="{ECB5500D-BF46-4D67-95BB-10C8755297CD}" srcId="{427D080E-F2FA-40B3-87D8-3D1523E27A03}" destId="{C1DA5A4B-D7FA-4EED-948B-8F262D73EB81}" srcOrd="2" destOrd="0" parTransId="{0CA418A0-7A70-4074-8DAA-1F3541A5591D}" sibTransId="{8295E118-34A5-4723-AC58-16D9E985EA50}"/>
    <dgm:cxn modelId="{30B86639-A475-497C-9E9C-71A00BAAC7CB}" type="presOf" srcId="{9FC9A7D2-A3FB-468C-8383-A905969DA8BC}" destId="{A1E04904-C39B-42C7-8351-4105BCE13909}" srcOrd="0" destOrd="0" presId="urn:microsoft.com/office/officeart/2005/8/layout/list1"/>
    <dgm:cxn modelId="{F35E276D-6A18-403E-B910-D38E432DC957}" srcId="{427D080E-F2FA-40B3-87D8-3D1523E27A03}" destId="{468F00E3-5136-4555-AE39-F6D6C286FA2C}" srcOrd="0" destOrd="0" parTransId="{BF8090AD-88CE-4F09-8C81-0F6D50A09879}" sibTransId="{C184FB15-2A80-43A4-9DC1-5392E250500A}"/>
    <dgm:cxn modelId="{C8402654-49ED-4B79-B3EC-53AB7777F93B}" srcId="{427D080E-F2FA-40B3-87D8-3D1523E27A03}" destId="{1769A90A-5644-42B5-8765-CEB5F3C4B814}" srcOrd="4" destOrd="0" parTransId="{3C827FCD-26F0-4149-B948-7430E1540A31}" sibTransId="{E91DF072-4422-4B5F-9C53-80215403EE1D}"/>
    <dgm:cxn modelId="{8AAF3784-09D2-4351-B67B-BC2A5D788C58}" type="presOf" srcId="{1769A90A-5644-42B5-8765-CEB5F3C4B814}" destId="{2E6B6BD2-3843-4A3B-B8A9-B3ADD9BDE889}" srcOrd="0" destOrd="4" presId="urn:microsoft.com/office/officeart/2005/8/layout/list1"/>
    <dgm:cxn modelId="{BDF66191-2256-4544-8D4D-05C86F183D47}" type="presOf" srcId="{427D080E-F2FA-40B3-87D8-3D1523E27A03}" destId="{370B3320-0D5A-4CA9-BBAE-21288F6A2550}" srcOrd="1" destOrd="0" presId="urn:microsoft.com/office/officeart/2005/8/layout/list1"/>
    <dgm:cxn modelId="{0C12E39C-33C0-4AA1-9C80-CB9FE7E88665}" type="presOf" srcId="{934CF980-824C-40AB-B2F2-7493A7BDC6EA}" destId="{2E6B6BD2-3843-4A3B-B8A9-B3ADD9BDE889}" srcOrd="0" destOrd="5" presId="urn:microsoft.com/office/officeart/2005/8/layout/list1"/>
    <dgm:cxn modelId="{FD6B7D9E-86FA-440E-A86B-83F69EC273EF}" srcId="{427D080E-F2FA-40B3-87D8-3D1523E27A03}" destId="{91AFBF34-7788-4232-8F38-B349DE40E692}" srcOrd="6" destOrd="0" parTransId="{E513CC77-081E-48B8-A7EA-63C43D1F680A}" sibTransId="{C3C2CE2B-727F-44C5-985E-851BBDA76940}"/>
    <dgm:cxn modelId="{548164BA-4435-46B1-B8D7-D005C5E44A8E}" srcId="{9FC9A7D2-A3FB-468C-8383-A905969DA8BC}" destId="{427D080E-F2FA-40B3-87D8-3D1523E27A03}" srcOrd="0" destOrd="0" parTransId="{C1249EE4-E842-46F2-840A-A8CA6FDDF42F}" sibTransId="{A9D65F7D-1305-403F-A7D8-D3C19DC9FA1F}"/>
    <dgm:cxn modelId="{E0B5F1C4-873A-4FD3-8929-D73250F09159}" type="presOf" srcId="{91AFBF34-7788-4232-8F38-B349DE40E692}" destId="{2E6B6BD2-3843-4A3B-B8A9-B3ADD9BDE889}" srcOrd="0" destOrd="6" presId="urn:microsoft.com/office/officeart/2005/8/layout/list1"/>
    <dgm:cxn modelId="{5142E3C8-D832-4775-8EB8-837BA8917041}" type="presOf" srcId="{427D080E-F2FA-40B3-87D8-3D1523E27A03}" destId="{58A031D0-AA5C-4C24-8FFD-81ED7759F712}" srcOrd="0" destOrd="0" presId="urn:microsoft.com/office/officeart/2005/8/layout/list1"/>
    <dgm:cxn modelId="{2624ECCC-38F1-4A2D-ADEB-40595F8DA4D0}" srcId="{427D080E-F2FA-40B3-87D8-3D1523E27A03}" destId="{5514C541-B273-4879-ABB8-D5085B768960}" srcOrd="3" destOrd="0" parTransId="{1855D3FE-624D-4E49-A378-CB1B95AFC39A}" sibTransId="{37E5E355-3321-4C34-ADCE-3D8294A9F0C9}"/>
    <dgm:cxn modelId="{756F94D9-2A0F-40AB-87C1-6929A1993DF2}" type="presOf" srcId="{82D4ED0A-1E11-423B-86EA-59966EF91481}" destId="{2E6B6BD2-3843-4A3B-B8A9-B3ADD9BDE889}" srcOrd="0" destOrd="1" presId="urn:microsoft.com/office/officeart/2005/8/layout/list1"/>
    <dgm:cxn modelId="{69D3B1DD-8546-442B-895A-58A82895B7B4}" type="presOf" srcId="{5514C541-B273-4879-ABB8-D5085B768960}" destId="{2E6B6BD2-3843-4A3B-B8A9-B3ADD9BDE889}" srcOrd="0" destOrd="3" presId="urn:microsoft.com/office/officeart/2005/8/layout/list1"/>
    <dgm:cxn modelId="{4B1BABE7-E6CE-4601-8DC0-B644FF0BB6D3}" type="presOf" srcId="{C1DA5A4B-D7FA-4EED-948B-8F262D73EB81}" destId="{2E6B6BD2-3843-4A3B-B8A9-B3ADD9BDE889}" srcOrd="0" destOrd="2" presId="urn:microsoft.com/office/officeart/2005/8/layout/list1"/>
    <dgm:cxn modelId="{560CADEF-909F-4EDE-A90C-CE4ACDA3D347}" srcId="{427D080E-F2FA-40B3-87D8-3D1523E27A03}" destId="{934CF980-824C-40AB-B2F2-7493A7BDC6EA}" srcOrd="5" destOrd="0" parTransId="{4D957655-1C7E-41FC-813A-2288CC5CB36E}" sibTransId="{0600D932-BD21-443E-A13A-547979E89789}"/>
    <dgm:cxn modelId="{DA9FDBF1-9F45-423F-9C37-097333A90891}" type="presOf" srcId="{468F00E3-5136-4555-AE39-F6D6C286FA2C}" destId="{2E6B6BD2-3843-4A3B-B8A9-B3ADD9BDE889}" srcOrd="0" destOrd="0" presId="urn:microsoft.com/office/officeart/2005/8/layout/list1"/>
    <dgm:cxn modelId="{CB90D9FB-216B-4358-B400-383C7583FBED}" srcId="{427D080E-F2FA-40B3-87D8-3D1523E27A03}" destId="{82D4ED0A-1E11-423B-86EA-59966EF91481}" srcOrd="1" destOrd="0" parTransId="{B3C71B40-E0DE-4B25-8201-0D3F486D44B1}" sibTransId="{CB000360-C798-418D-A6B1-DEB0B49422EE}"/>
    <dgm:cxn modelId="{400CD043-3B6E-464D-9069-B9857AC7CB00}" type="presParOf" srcId="{A1E04904-C39B-42C7-8351-4105BCE13909}" destId="{DAEC2976-80E5-4A2C-B1EB-F248F21CB080}" srcOrd="0" destOrd="0" presId="urn:microsoft.com/office/officeart/2005/8/layout/list1"/>
    <dgm:cxn modelId="{443BA954-5A5E-44D6-8C12-D31B436C6D88}" type="presParOf" srcId="{DAEC2976-80E5-4A2C-B1EB-F248F21CB080}" destId="{58A031D0-AA5C-4C24-8FFD-81ED7759F712}" srcOrd="0" destOrd="0" presId="urn:microsoft.com/office/officeart/2005/8/layout/list1"/>
    <dgm:cxn modelId="{C91A9695-C4C2-4398-BD5A-FE922ABA2C08}" type="presParOf" srcId="{DAEC2976-80E5-4A2C-B1EB-F248F21CB080}" destId="{370B3320-0D5A-4CA9-BBAE-21288F6A2550}" srcOrd="1" destOrd="0" presId="urn:microsoft.com/office/officeart/2005/8/layout/list1"/>
    <dgm:cxn modelId="{107E3F7E-4EC9-4872-B207-B3D098198A0E}" type="presParOf" srcId="{A1E04904-C39B-42C7-8351-4105BCE13909}" destId="{4FC7C705-55B9-407F-BA6B-98E221EBEFA3}" srcOrd="1" destOrd="0" presId="urn:microsoft.com/office/officeart/2005/8/layout/list1"/>
    <dgm:cxn modelId="{1D0AAA00-1E60-4E7C-963A-1C85EA5FB457}" type="presParOf" srcId="{A1E04904-C39B-42C7-8351-4105BCE13909}" destId="{2E6B6BD2-3843-4A3B-B8A9-B3ADD9BDE889}" srcOrd="2"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682867-4498-4F1C-83A1-F59CDC264FDE}">
      <dsp:nvSpPr>
        <dsp:cNvPr id="0" name=""/>
        <dsp:cNvSpPr/>
      </dsp:nvSpPr>
      <dsp:spPr>
        <a:xfrm>
          <a:off x="908732" y="58"/>
          <a:ext cx="3041778" cy="104625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cs-CZ" sz="1500" kern="1200" dirty="0"/>
            <a:t>Před podáním projektové žádosti</a:t>
          </a:r>
        </a:p>
      </dsp:txBody>
      <dsp:txXfrm>
        <a:off x="1431860" y="58"/>
        <a:ext cx="1995523" cy="1046255"/>
      </dsp:txXfrm>
    </dsp:sp>
    <dsp:sp modelId="{9730006B-06FB-449F-9FCC-483A01C614F4}">
      <dsp:nvSpPr>
        <dsp:cNvPr id="0" name=""/>
        <dsp:cNvSpPr/>
      </dsp:nvSpPr>
      <dsp:spPr>
        <a:xfrm>
          <a:off x="3610478" y="88990"/>
          <a:ext cx="2170980" cy="868392"/>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cs-CZ" sz="1000" kern="1200" dirty="0"/>
            <a:t>Poskytovány odborné konzultace dílčích nejasností (pouze v případě disponibilních kapacit)</a:t>
          </a:r>
        </a:p>
      </dsp:txBody>
      <dsp:txXfrm>
        <a:off x="4044674" y="88990"/>
        <a:ext cx="1302588" cy="868392"/>
      </dsp:txXfrm>
    </dsp:sp>
    <dsp:sp modelId="{7EF1ED78-C86B-4E1A-8984-46F76D670988}">
      <dsp:nvSpPr>
        <dsp:cNvPr id="0" name=""/>
        <dsp:cNvSpPr/>
      </dsp:nvSpPr>
      <dsp:spPr>
        <a:xfrm>
          <a:off x="5477521" y="88990"/>
          <a:ext cx="2170980" cy="868392"/>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cs-CZ" sz="1000" kern="1200" dirty="0"/>
            <a:t>Dotazy jsou podávány prostřednictvím konzultačního servisu Centra - https://ks.crr.cz/</a:t>
          </a:r>
        </a:p>
      </dsp:txBody>
      <dsp:txXfrm>
        <a:off x="5911717" y="88990"/>
        <a:ext cx="1302588" cy="868392"/>
      </dsp:txXfrm>
    </dsp:sp>
    <dsp:sp modelId="{88DEEED9-8DEA-4EC7-899E-DBFFE700EAC9}">
      <dsp:nvSpPr>
        <dsp:cNvPr id="0" name=""/>
        <dsp:cNvSpPr/>
      </dsp:nvSpPr>
      <dsp:spPr>
        <a:xfrm>
          <a:off x="908732" y="1192790"/>
          <a:ext cx="2995769" cy="104625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cs-CZ" sz="1500" kern="1200" dirty="0"/>
            <a:t>Po podání projektové žádosti – před vznikem povinnosti předkládat dokumentaci k VZ</a:t>
          </a:r>
        </a:p>
      </dsp:txBody>
      <dsp:txXfrm>
        <a:off x="1431860" y="1192790"/>
        <a:ext cx="1949514" cy="1046255"/>
      </dsp:txXfrm>
    </dsp:sp>
    <dsp:sp modelId="{E13B5AD4-E6A8-4AE6-9B54-F2AA3962C6F5}">
      <dsp:nvSpPr>
        <dsp:cNvPr id="0" name=""/>
        <dsp:cNvSpPr/>
      </dsp:nvSpPr>
      <dsp:spPr>
        <a:xfrm>
          <a:off x="3564469" y="1281721"/>
          <a:ext cx="2170980" cy="868392"/>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cs-CZ" sz="1000" kern="1200" dirty="0"/>
            <a:t>Poskytovány odborné konzultace dílčích nejasností (pouze v případě disponibilních kapacit)</a:t>
          </a:r>
        </a:p>
      </dsp:txBody>
      <dsp:txXfrm>
        <a:off x="3998665" y="1281721"/>
        <a:ext cx="1302588" cy="868392"/>
      </dsp:txXfrm>
    </dsp:sp>
    <dsp:sp modelId="{D3CC879D-E76F-45FC-BD03-59A5CB4593D8}">
      <dsp:nvSpPr>
        <dsp:cNvPr id="0" name=""/>
        <dsp:cNvSpPr/>
      </dsp:nvSpPr>
      <dsp:spPr>
        <a:xfrm>
          <a:off x="5431512" y="1281721"/>
          <a:ext cx="2170980" cy="868392"/>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cs-CZ" sz="1000" kern="1200" dirty="0"/>
            <a:t>Žadatel se s dotazem obrací na svého manažera projektu prostřednictvím MS2014+</a:t>
          </a:r>
        </a:p>
      </dsp:txBody>
      <dsp:txXfrm>
        <a:off x="5865708" y="1281721"/>
        <a:ext cx="1302588" cy="868392"/>
      </dsp:txXfrm>
    </dsp:sp>
    <dsp:sp modelId="{FCB15C55-ABCE-44D6-B687-8F11270C5BD8}">
      <dsp:nvSpPr>
        <dsp:cNvPr id="0" name=""/>
        <dsp:cNvSpPr/>
      </dsp:nvSpPr>
      <dsp:spPr>
        <a:xfrm>
          <a:off x="908732" y="2385521"/>
          <a:ext cx="2924728" cy="104625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cs-CZ" sz="1500" kern="1200" dirty="0"/>
            <a:t>Po podání projektové žádosti – po vzniku povinnosti předkládat dokumentaci k VZ</a:t>
          </a:r>
        </a:p>
      </dsp:txBody>
      <dsp:txXfrm>
        <a:off x="1431860" y="2385521"/>
        <a:ext cx="1878473" cy="1046255"/>
      </dsp:txXfrm>
    </dsp:sp>
    <dsp:sp modelId="{BAB3D67B-10E9-4D93-B973-A08A225EAC94}">
      <dsp:nvSpPr>
        <dsp:cNvPr id="0" name=""/>
        <dsp:cNvSpPr/>
      </dsp:nvSpPr>
      <dsp:spPr>
        <a:xfrm>
          <a:off x="3493428" y="2474453"/>
          <a:ext cx="2170980" cy="868392"/>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cs-CZ" sz="1000" kern="1200" dirty="0"/>
            <a:t>Probíhá kontrola veřejné zakázky na základě dokumentace předložené žadatelem/příjemcem</a:t>
          </a:r>
        </a:p>
      </dsp:txBody>
      <dsp:txXfrm>
        <a:off x="3927624" y="2474453"/>
        <a:ext cx="1302588" cy="868392"/>
      </dsp:txXfrm>
    </dsp:sp>
    <dsp:sp modelId="{F7E9775C-EA76-402A-B0E9-FB302DB57E2D}">
      <dsp:nvSpPr>
        <dsp:cNvPr id="0" name=""/>
        <dsp:cNvSpPr/>
      </dsp:nvSpPr>
      <dsp:spPr>
        <a:xfrm>
          <a:off x="5360471" y="2474453"/>
          <a:ext cx="2170980" cy="868392"/>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cs-CZ" sz="1000" kern="1200" dirty="0"/>
            <a:t>Žadatel/příjemce předkládá dokumentaci ke kontrole prostřednictvím MS2014+</a:t>
          </a:r>
        </a:p>
      </dsp:txBody>
      <dsp:txXfrm>
        <a:off x="5794667" y="2474453"/>
        <a:ext cx="1302588" cy="8683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6B6BD2-3843-4A3B-B8A9-B3ADD9BDE889}">
      <dsp:nvSpPr>
        <dsp:cNvPr id="0" name=""/>
        <dsp:cNvSpPr/>
      </dsp:nvSpPr>
      <dsp:spPr>
        <a:xfrm>
          <a:off x="0" y="370518"/>
          <a:ext cx="6608516" cy="3709173"/>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12894" tIns="437388" rIns="512894" bIns="85344" numCol="1" spcCol="1270" anchor="t" anchorCtr="0">
          <a:noAutofit/>
        </a:bodyPr>
        <a:lstStyle/>
        <a:p>
          <a:pPr marL="114300" lvl="1" indent="-114300" algn="just" defTabSz="533400">
            <a:lnSpc>
              <a:spcPct val="90000"/>
            </a:lnSpc>
            <a:spcBef>
              <a:spcPct val="0"/>
            </a:spcBef>
            <a:spcAft>
              <a:spcPts val="600"/>
            </a:spcAft>
            <a:buChar char="•"/>
          </a:pPr>
          <a:endParaRPr lang="cs-CZ" sz="1200" kern="1200" dirty="0">
            <a:solidFill>
              <a:sysClr val="windowText" lastClr="000000">
                <a:hueOff val="0"/>
                <a:satOff val="0"/>
                <a:lumOff val="0"/>
                <a:alphaOff val="0"/>
              </a:sysClr>
            </a:solidFill>
            <a:latin typeface="Calibri"/>
            <a:ea typeface="+mn-ea"/>
            <a:cs typeface="+mn-cs"/>
          </a:endParaRPr>
        </a:p>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mn-lt"/>
              <a:ea typeface="+mn-ea"/>
              <a:cs typeface="+mn-cs"/>
            </a:rPr>
            <a:t>Problematika termínů plnění stanovených pevným datem – má vždy potenciál ovlivnit rozhodování dodavatelů o účasti v ZŘ. Problematické v okamžiku, kdy dochází k jeho změně (obvykle prodloužení). Doporučujeme zohlednit situaci na trhu, případný převis poptávky způsobený IROP (zahlcenost dodavatelů).</a:t>
          </a:r>
        </a:p>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mn-lt"/>
              <a:ea typeface="+mn-ea"/>
              <a:cs typeface="+mn-cs"/>
            </a:rPr>
            <a:t>Jako vhodnější se jeví nastavit klouzavé termíny ve dnech nebo týdnech od podpisu smlouvy (případně od jiného, ale jasně stanoveného okamžiku). Pak by dodavatelé měli na dodání vždy stejnou délku doby plnění, ať by se průběh zadávacího řízení z jakéhokoliv důvodu prodloužil. Pozor na povinnost vymáhat smluvní sankce z prodlení, pokud na ně vznikne nárok (§ 222 odst. 3 písm. b) ZZVZ a zásady 3E).</a:t>
          </a:r>
        </a:p>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mn-lt"/>
              <a:ea typeface="+mn-ea"/>
              <a:cs typeface="+mn-cs"/>
            </a:rPr>
            <a:t>K možnosti prodloužení termínů plnění je vhodné využívat vyhrazených změn závazků ze smlouvy dle § 100 ZZVZ, taková změna však musí být vymezena zcela jednoznačně, aby  byl od počátku zřejmý zamýšlený postup.</a:t>
          </a:r>
        </a:p>
        <a:p>
          <a:pPr marL="114300" lvl="1" indent="-114300" algn="just" defTabSz="533400">
            <a:lnSpc>
              <a:spcPct val="90000"/>
            </a:lnSpc>
            <a:spcBef>
              <a:spcPct val="0"/>
            </a:spcBef>
            <a:spcAft>
              <a:spcPts val="600"/>
            </a:spcAft>
            <a:buChar char="•"/>
          </a:pPr>
          <a:endParaRPr lang="cs-CZ" sz="1200" kern="1200" dirty="0">
            <a:solidFill>
              <a:sysClr val="windowText" lastClr="000000">
                <a:hueOff val="0"/>
                <a:satOff val="0"/>
                <a:lumOff val="0"/>
                <a:alphaOff val="0"/>
              </a:sysClr>
            </a:solidFill>
            <a:latin typeface="Calibri"/>
            <a:ea typeface="+mn-ea"/>
            <a:cs typeface="+mn-cs"/>
          </a:endParaRPr>
        </a:p>
        <a:p>
          <a:pPr marL="114300" lvl="1" indent="-114300" algn="just" defTabSz="533400">
            <a:lnSpc>
              <a:spcPct val="90000"/>
            </a:lnSpc>
            <a:spcBef>
              <a:spcPct val="0"/>
            </a:spcBef>
            <a:spcAft>
              <a:spcPts val="600"/>
            </a:spcAft>
            <a:buChar char="•"/>
          </a:pPr>
          <a:endParaRPr lang="cs-CZ" sz="1200" kern="1200" dirty="0">
            <a:solidFill>
              <a:sysClr val="windowText" lastClr="000000">
                <a:hueOff val="0"/>
                <a:satOff val="0"/>
                <a:lumOff val="0"/>
                <a:alphaOff val="0"/>
              </a:sysClr>
            </a:solidFill>
            <a:latin typeface="Calibri"/>
            <a:ea typeface="+mn-ea"/>
            <a:cs typeface="+mn-cs"/>
          </a:endParaRPr>
        </a:p>
        <a:p>
          <a:pPr marL="114300" lvl="1" indent="-114300" algn="just" defTabSz="533400">
            <a:lnSpc>
              <a:spcPct val="90000"/>
            </a:lnSpc>
            <a:spcBef>
              <a:spcPct val="0"/>
            </a:spcBef>
            <a:spcAft>
              <a:spcPts val="600"/>
            </a:spcAft>
            <a:buChar char="•"/>
          </a:pPr>
          <a:endParaRPr lang="cs-CZ" sz="1200" kern="1200" dirty="0">
            <a:solidFill>
              <a:sysClr val="windowText" lastClr="000000">
                <a:hueOff val="0"/>
                <a:satOff val="0"/>
                <a:lumOff val="0"/>
                <a:alphaOff val="0"/>
              </a:sysClr>
            </a:solidFill>
            <a:latin typeface="Calibri"/>
            <a:ea typeface="+mn-ea"/>
            <a:cs typeface="+mn-cs"/>
          </a:endParaRPr>
        </a:p>
      </dsp:txBody>
      <dsp:txXfrm>
        <a:off x="0" y="370518"/>
        <a:ext cx="6608516" cy="3709173"/>
      </dsp:txXfrm>
    </dsp:sp>
    <dsp:sp modelId="{370B3320-0D5A-4CA9-BBAE-21288F6A2550}">
      <dsp:nvSpPr>
        <dsp:cNvPr id="0" name=""/>
        <dsp:cNvSpPr/>
      </dsp:nvSpPr>
      <dsp:spPr>
        <a:xfrm>
          <a:off x="388769" y="161106"/>
          <a:ext cx="4621443" cy="434116"/>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4850" tIns="0" rIns="174850" bIns="0" numCol="1" spcCol="1270" anchor="ctr" anchorCtr="0">
          <a:noAutofit/>
        </a:bodyPr>
        <a:lstStyle/>
        <a:p>
          <a:pPr marL="0" lvl="0" indent="0" algn="l" defTabSz="622300">
            <a:lnSpc>
              <a:spcPct val="90000"/>
            </a:lnSpc>
            <a:spcBef>
              <a:spcPct val="0"/>
            </a:spcBef>
            <a:spcAft>
              <a:spcPct val="35000"/>
            </a:spcAft>
            <a:buNone/>
          </a:pPr>
          <a:r>
            <a:rPr lang="cs-CZ" sz="1400" kern="1200" dirty="0">
              <a:solidFill>
                <a:sysClr val="window" lastClr="FFFFFF"/>
              </a:solidFill>
              <a:latin typeface="+mn-lt"/>
              <a:ea typeface="+mn-ea"/>
              <a:cs typeface="+mn-cs"/>
            </a:rPr>
            <a:t>Stanovení termínů plnění (§ 222, § 100 ZZVZ)</a:t>
          </a:r>
        </a:p>
      </dsp:txBody>
      <dsp:txXfrm>
        <a:off x="409961" y="182298"/>
        <a:ext cx="4579059" cy="391732"/>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424D319-7988-0C47-A5AD-1F558D33A394}" type="datetimeFigureOut">
              <a:rPr lang="en-US" smtClean="0"/>
              <a:t>1/10/2022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736DEBE-37C2-3D4C-B405-6A6964797A22}" type="slidenum">
              <a:rPr lang="en-US" smtClean="0"/>
              <a:t>‹#›</a:t>
            </a:fld>
            <a:endParaRPr lang="en-US"/>
          </a:p>
        </p:txBody>
      </p:sp>
    </p:spTree>
    <p:extLst>
      <p:ext uri="{BB962C8B-B14F-4D97-AF65-F5344CB8AC3E}">
        <p14:creationId xmlns:p14="http://schemas.microsoft.com/office/powerpoint/2010/main" val="23289328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6DD4C1-CE3B-8245-AB32-946652F98E9B}" type="datetimeFigureOut">
              <a:rPr lang="en-US" smtClean="0"/>
              <a:t>1/10/2022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1A35AD-0B81-F94A-83A1-9125CBB4FF2A}" type="slidenum">
              <a:rPr lang="en-US" smtClean="0"/>
              <a:t>‹#›</a:t>
            </a:fld>
            <a:endParaRPr lang="en-US"/>
          </a:p>
        </p:txBody>
      </p:sp>
    </p:spTree>
    <p:extLst>
      <p:ext uri="{BB962C8B-B14F-4D97-AF65-F5344CB8AC3E}">
        <p14:creationId xmlns:p14="http://schemas.microsoft.com/office/powerpoint/2010/main" val="326361958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2</a:t>
            </a:fld>
            <a:endParaRPr lang="en-US"/>
          </a:p>
        </p:txBody>
      </p:sp>
    </p:spTree>
    <p:extLst>
      <p:ext uri="{BB962C8B-B14F-4D97-AF65-F5344CB8AC3E}">
        <p14:creationId xmlns:p14="http://schemas.microsoft.com/office/powerpoint/2010/main" val="31811693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11</a:t>
            </a:fld>
            <a:endParaRPr lang="en-US"/>
          </a:p>
        </p:txBody>
      </p:sp>
    </p:spTree>
    <p:extLst>
      <p:ext uri="{BB962C8B-B14F-4D97-AF65-F5344CB8AC3E}">
        <p14:creationId xmlns:p14="http://schemas.microsoft.com/office/powerpoint/2010/main" val="35390670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12</a:t>
            </a:fld>
            <a:endParaRPr lang="en-US"/>
          </a:p>
        </p:txBody>
      </p:sp>
    </p:spTree>
    <p:extLst>
      <p:ext uri="{BB962C8B-B14F-4D97-AF65-F5344CB8AC3E}">
        <p14:creationId xmlns:p14="http://schemas.microsoft.com/office/powerpoint/2010/main" val="10737704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1A35AD-0B81-F94A-83A1-9125CBB4FF2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319261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1A35AD-0B81-F94A-83A1-9125CBB4FF2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87163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15</a:t>
            </a:fld>
            <a:endParaRPr lang="en-US"/>
          </a:p>
        </p:txBody>
      </p:sp>
    </p:spTree>
    <p:extLst>
      <p:ext uri="{BB962C8B-B14F-4D97-AF65-F5344CB8AC3E}">
        <p14:creationId xmlns:p14="http://schemas.microsoft.com/office/powerpoint/2010/main" val="2034267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3</a:t>
            </a:fld>
            <a:endParaRPr lang="en-US"/>
          </a:p>
        </p:txBody>
      </p:sp>
    </p:spTree>
    <p:extLst>
      <p:ext uri="{BB962C8B-B14F-4D97-AF65-F5344CB8AC3E}">
        <p14:creationId xmlns:p14="http://schemas.microsoft.com/office/powerpoint/2010/main" val="3441100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4</a:t>
            </a:fld>
            <a:endParaRPr lang="en-US"/>
          </a:p>
        </p:txBody>
      </p:sp>
    </p:spTree>
    <p:extLst>
      <p:ext uri="{BB962C8B-B14F-4D97-AF65-F5344CB8AC3E}">
        <p14:creationId xmlns:p14="http://schemas.microsoft.com/office/powerpoint/2010/main" val="548087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5</a:t>
            </a:fld>
            <a:endParaRPr lang="en-US"/>
          </a:p>
        </p:txBody>
      </p:sp>
    </p:spTree>
    <p:extLst>
      <p:ext uri="{BB962C8B-B14F-4D97-AF65-F5344CB8AC3E}">
        <p14:creationId xmlns:p14="http://schemas.microsoft.com/office/powerpoint/2010/main" val="174153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6</a:t>
            </a:fld>
            <a:endParaRPr lang="en-US"/>
          </a:p>
        </p:txBody>
      </p:sp>
    </p:spTree>
    <p:extLst>
      <p:ext uri="{BB962C8B-B14F-4D97-AF65-F5344CB8AC3E}">
        <p14:creationId xmlns:p14="http://schemas.microsoft.com/office/powerpoint/2010/main" val="4105816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7</a:t>
            </a:fld>
            <a:endParaRPr lang="en-US"/>
          </a:p>
        </p:txBody>
      </p:sp>
    </p:spTree>
    <p:extLst>
      <p:ext uri="{BB962C8B-B14F-4D97-AF65-F5344CB8AC3E}">
        <p14:creationId xmlns:p14="http://schemas.microsoft.com/office/powerpoint/2010/main" val="1146434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8</a:t>
            </a:fld>
            <a:endParaRPr lang="en-US"/>
          </a:p>
        </p:txBody>
      </p:sp>
    </p:spTree>
    <p:extLst>
      <p:ext uri="{BB962C8B-B14F-4D97-AF65-F5344CB8AC3E}">
        <p14:creationId xmlns:p14="http://schemas.microsoft.com/office/powerpoint/2010/main" val="3435395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9</a:t>
            </a:fld>
            <a:endParaRPr lang="en-US"/>
          </a:p>
        </p:txBody>
      </p:sp>
    </p:spTree>
    <p:extLst>
      <p:ext uri="{BB962C8B-B14F-4D97-AF65-F5344CB8AC3E}">
        <p14:creationId xmlns:p14="http://schemas.microsoft.com/office/powerpoint/2010/main" val="5335002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10</a:t>
            </a:fld>
            <a:endParaRPr lang="en-US"/>
          </a:p>
        </p:txBody>
      </p:sp>
    </p:spTree>
    <p:extLst>
      <p:ext uri="{BB962C8B-B14F-4D97-AF65-F5344CB8AC3E}">
        <p14:creationId xmlns:p14="http://schemas.microsoft.com/office/powerpoint/2010/main" val="41486124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níme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9806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70924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va obsah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3970490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va obsah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177447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Dva obsah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3134973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nal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1074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7" name="Slide Number Placeholder 6"/>
          <p:cNvSpPr>
            <a:spLocks noGrp="1"/>
          </p:cNvSpPr>
          <p:nvPr>
            <p:ph type="sldNum" sz="quarter" idx="4"/>
          </p:nvPr>
        </p:nvSpPr>
        <p:spPr>
          <a:xfrm>
            <a:off x="183137" y="6356349"/>
            <a:ext cx="500431" cy="365125"/>
          </a:xfrm>
          <a:prstGeom prst="rect">
            <a:avLst/>
          </a:prstGeom>
        </p:spPr>
        <p:txBody>
          <a:bodyPr vert="horz" lIns="91440" tIns="45720" rIns="91440" bIns="45720" rtlCol="0" anchor="ctr"/>
          <a:lstStyle>
            <a:lvl1pPr algn="l">
              <a:defRPr sz="1200">
                <a:solidFill>
                  <a:srgbClr val="00529C"/>
                </a:solidFill>
              </a:defRPr>
            </a:lvl1p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33840510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61" r:id="rId4"/>
    <p:sldLayoutId id="2147483662" r:id="rId5"/>
    <p:sldLayoutId id="2147483660" r:id="rId6"/>
  </p:sldLayoutIdLst>
  <p:hf hdr="0" dt="0"/>
  <p:txStyles>
    <p:titleStyle>
      <a:lvl1pPr algn="l" defTabSz="457200" rtl="0" eaLnBrk="1" latinLnBrk="0" hangingPunct="1">
        <a:spcBef>
          <a:spcPct val="0"/>
        </a:spcBef>
        <a:buNone/>
        <a:defRPr sz="3600" b="1" kern="1200">
          <a:solidFill>
            <a:srgbClr val="00529C"/>
          </a:solidFill>
          <a:latin typeface="+mj-lt"/>
          <a:ea typeface="+mj-ea"/>
          <a:cs typeface="+mj-cs"/>
        </a:defRPr>
      </a:lvl1pPr>
    </p:titleStyle>
    <p:body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6.jpeg"/><Relationship Id="rId4" Type="http://schemas.openxmlformats.org/officeDocument/2006/relationships/hyperlink" Target="mailto:eva.mareckova@crr.cz"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jpg"/><Relationship Id="rId7" Type="http://schemas.openxmlformats.org/officeDocument/2006/relationships/diagramQuickStyle" Target="../diagrams/quickStyle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6.jpeg"/><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jpg"/><Relationship Id="rId7" Type="http://schemas.openxmlformats.org/officeDocument/2006/relationships/diagramQuickStyle" Target="../diagrams/quickStyle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6.jpeg"/><Relationship Id="rId9" Type="http://schemas.microsoft.com/office/2007/relationships/diagramDrawing" Target="../diagrams/drawing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827902" y="637326"/>
            <a:ext cx="8152170" cy="1892022"/>
          </a:xfrm>
          <a:prstGeom prst="rect">
            <a:avLst/>
          </a:prstGeom>
        </p:spPr>
        <p:txBody>
          <a:bodyPr>
            <a:noAutofit/>
          </a:bodyPr>
          <a:lstStyle/>
          <a:p>
            <a:pPr algn="ctr"/>
            <a:r>
              <a:rPr lang="pl-PL" sz="4800" cap="all" dirty="0">
                <a:solidFill>
                  <a:schemeClr val="bg1"/>
                </a:solidFill>
              </a:rPr>
              <a:t>Seminář pro žadatele REACT–EU</a:t>
            </a:r>
            <a:br>
              <a:rPr lang="pl-PL" sz="4800" cap="all" dirty="0">
                <a:solidFill>
                  <a:schemeClr val="bg1"/>
                </a:solidFill>
              </a:rPr>
            </a:br>
            <a:br>
              <a:rPr lang="pl-PL" sz="4800" cap="all" dirty="0">
                <a:solidFill>
                  <a:schemeClr val="bg1"/>
                </a:solidFill>
              </a:rPr>
            </a:br>
            <a:r>
              <a:rPr lang="pl-PL" sz="4800" cap="all" dirty="0">
                <a:solidFill>
                  <a:schemeClr val="bg1"/>
                </a:solidFill>
              </a:rPr>
              <a:t>Veřejné zakázky – zadávání a kontrola</a:t>
            </a:r>
            <a:endParaRPr lang="cs-CZ" sz="4800" cap="all" dirty="0">
              <a:solidFill>
                <a:schemeClr val="bg1"/>
              </a:solidFill>
              <a:latin typeface="Arial" panose="020B0604020202020204" pitchFamily="34" charset="0"/>
              <a:cs typeface="Arial" panose="020B0604020202020204" pitchFamily="34" charset="0"/>
            </a:endParaRPr>
          </a:p>
        </p:txBody>
      </p:sp>
      <p:sp>
        <p:nvSpPr>
          <p:cNvPr id="5" name="Text Placeholder 4"/>
          <p:cNvSpPr>
            <a:spLocks noGrp="1"/>
          </p:cNvSpPr>
          <p:nvPr>
            <p:ph type="body" sz="quarter" idx="4294967295"/>
          </p:nvPr>
        </p:nvSpPr>
        <p:spPr>
          <a:xfrm>
            <a:off x="827902" y="5449324"/>
            <a:ext cx="6525303" cy="369888"/>
          </a:xfrm>
          <a:prstGeom prst="rect">
            <a:avLst/>
          </a:prstGeom>
        </p:spPr>
        <p:txBody>
          <a:bodyPr>
            <a:normAutofit fontScale="92500" lnSpcReduction="20000"/>
          </a:bodyPr>
          <a:lstStyle/>
          <a:p>
            <a:r>
              <a:rPr lang="cs-CZ" sz="2000" b="1" dirty="0">
                <a:solidFill>
                  <a:schemeClr val="bg1"/>
                </a:solidFill>
                <a:latin typeface="Arial" panose="020B0604020202020204" pitchFamily="34" charset="0"/>
                <a:cs typeface="Arial" panose="020B0604020202020204" pitchFamily="34" charset="0"/>
              </a:rPr>
              <a:t>Praha, 13. 1. </a:t>
            </a:r>
            <a:r>
              <a:rPr lang="cs-CZ" sz="2100" b="1" dirty="0">
                <a:solidFill>
                  <a:schemeClr val="bg1"/>
                </a:solidFill>
                <a:latin typeface="Arial" panose="020B0604020202020204" pitchFamily="34" charset="0"/>
                <a:cs typeface="Arial" panose="020B0604020202020204" pitchFamily="34" charset="0"/>
              </a:rPr>
              <a:t>2022, </a:t>
            </a:r>
            <a:r>
              <a:rPr lang="en-US" sz="2100" b="1" dirty="0">
                <a:solidFill>
                  <a:schemeClr val="bg1"/>
                </a:solidFill>
                <a:latin typeface="Arial" panose="020B0604020202020204" pitchFamily="34" charset="0"/>
                <a:cs typeface="Arial" panose="020B0604020202020204" pitchFamily="34" charset="0"/>
              </a:rPr>
              <a:t>104. </a:t>
            </a:r>
            <a:r>
              <a:rPr lang="en-US" sz="2100" b="1" dirty="0" err="1">
                <a:solidFill>
                  <a:schemeClr val="bg1"/>
                </a:solidFill>
                <a:latin typeface="Arial" panose="020B0604020202020204" pitchFamily="34" charset="0"/>
                <a:cs typeface="Arial" panose="020B0604020202020204" pitchFamily="34" charset="0"/>
              </a:rPr>
              <a:t>výzv</a:t>
            </a:r>
            <a:r>
              <a:rPr lang="cs-CZ" sz="2100" b="1" dirty="0">
                <a:solidFill>
                  <a:schemeClr val="bg1"/>
                </a:solidFill>
                <a:latin typeface="Arial" panose="020B0604020202020204" pitchFamily="34" charset="0"/>
                <a:cs typeface="Arial" panose="020B0604020202020204" pitchFamily="34" charset="0"/>
              </a:rPr>
              <a:t>a</a:t>
            </a:r>
            <a:r>
              <a:rPr lang="en-US" sz="2100" b="1" dirty="0">
                <a:solidFill>
                  <a:schemeClr val="bg1"/>
                </a:solidFill>
                <a:latin typeface="Arial" panose="020B0604020202020204" pitchFamily="34" charset="0"/>
                <a:cs typeface="Arial" panose="020B0604020202020204" pitchFamily="34" charset="0"/>
              </a:rPr>
              <a:t> IROP, SC 6.1 REACT-EU</a:t>
            </a:r>
            <a:endParaRPr lang="cs-CZ" sz="2100" b="1" dirty="0">
              <a:solidFill>
                <a:schemeClr val="bg1"/>
              </a:solidFill>
              <a:latin typeface="Arial" panose="020B0604020202020204" pitchFamily="34" charset="0"/>
              <a:cs typeface="Arial" panose="020B0604020202020204" pitchFamily="34" charset="0"/>
            </a:endParaRPr>
          </a:p>
          <a:p>
            <a:endParaRPr lang="en-US" dirty="0"/>
          </a:p>
        </p:txBody>
      </p:sp>
      <p:pic>
        <p:nvPicPr>
          <p:cNvPr id="6" name="Picture 2" descr="\\nt1\O\Loga 2014_2020\IROP\Logolinky\RGB\JPG\IROP_CZ_RO_B_C RGB_malý.jpg">
            <a:extLst>
              <a:ext uri="{FF2B5EF4-FFF2-40B4-BE49-F238E27FC236}">
                <a16:creationId xmlns:a16="http://schemas.microsoft.com/office/drawing/2014/main" id="{2B1770C5-3C00-4007-A66B-2381A93873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269" y="6002851"/>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2658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10</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cs typeface="Arial" panose="020B0604020202020204" pitchFamily="34" charset="0"/>
            </a:endParaRPr>
          </a:p>
        </p:txBody>
      </p:sp>
      <p:sp>
        <p:nvSpPr>
          <p:cNvPr id="8" name="Title 3">
            <a:extLst>
              <a:ext uri="{FF2B5EF4-FFF2-40B4-BE49-F238E27FC236}">
                <a16:creationId xmlns:a16="http://schemas.microsoft.com/office/drawing/2014/main" id="{D8EB5D2F-475B-0246-8AE6-0E20A0EAFCDD}"/>
              </a:ext>
            </a:extLst>
          </p:cNvPr>
          <p:cNvSpPr txBox="1">
            <a:spLocks/>
          </p:cNvSpPr>
          <p:nvPr/>
        </p:nvSpPr>
        <p:spPr>
          <a:xfrm>
            <a:off x="1011097" y="402245"/>
            <a:ext cx="7433511" cy="757898"/>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dirty="0">
                <a:latin typeface="+mn-lt"/>
              </a:rPr>
              <a:t>Nejčastější pochybení při zadávání VZ</a:t>
            </a:r>
            <a:endParaRPr lang="en-US" sz="2800" dirty="0">
              <a:latin typeface="+mn-lt"/>
            </a:endParaRPr>
          </a:p>
        </p:txBody>
      </p:sp>
      <p:pic>
        <p:nvPicPr>
          <p:cNvPr id="6" name="Picture 2" descr="\\nt1\O\Loga 2014_2020\IROP\Logolinky\RGB\JPG\IROP_CZ_RO_B_C RGB_malý.jpg">
            <a:extLst>
              <a:ext uri="{FF2B5EF4-FFF2-40B4-BE49-F238E27FC236}">
                <a16:creationId xmlns:a16="http://schemas.microsoft.com/office/drawing/2014/main" id="{4DB4E14B-86EA-4F46-84B7-1F277C147B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269" y="6002851"/>
            <a:ext cx="4199492" cy="691424"/>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Skupina 20">
            <a:extLst>
              <a:ext uri="{FF2B5EF4-FFF2-40B4-BE49-F238E27FC236}">
                <a16:creationId xmlns:a16="http://schemas.microsoft.com/office/drawing/2014/main" id="{939E846C-8229-4BA0-A304-DE86A4DB63C0}"/>
              </a:ext>
            </a:extLst>
          </p:cNvPr>
          <p:cNvGrpSpPr/>
          <p:nvPr/>
        </p:nvGrpSpPr>
        <p:grpSpPr>
          <a:xfrm>
            <a:off x="1267742" y="1573067"/>
            <a:ext cx="6608516" cy="1713600"/>
            <a:chOff x="0" y="241969"/>
            <a:chExt cx="6608516" cy="1713600"/>
          </a:xfrm>
        </p:grpSpPr>
        <p:sp>
          <p:nvSpPr>
            <p:cNvPr id="31" name="Obdélník 30">
              <a:extLst>
                <a:ext uri="{FF2B5EF4-FFF2-40B4-BE49-F238E27FC236}">
                  <a16:creationId xmlns:a16="http://schemas.microsoft.com/office/drawing/2014/main" id="{7A66377C-20D2-44E5-A1D8-E2A547A0384B}"/>
                </a:ext>
              </a:extLst>
            </p:cNvPr>
            <p:cNvSpPr/>
            <p:nvPr/>
          </p:nvSpPr>
          <p:spPr>
            <a:xfrm>
              <a:off x="0" y="241969"/>
              <a:ext cx="6608516" cy="17136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32" name="TextovéPole 31">
              <a:extLst>
                <a:ext uri="{FF2B5EF4-FFF2-40B4-BE49-F238E27FC236}">
                  <a16:creationId xmlns:a16="http://schemas.microsoft.com/office/drawing/2014/main" id="{8904ACF1-D5FB-4BD4-82EB-5B75C3EAD2BB}"/>
                </a:ext>
              </a:extLst>
            </p:cNvPr>
            <p:cNvSpPr txBox="1"/>
            <p:nvPr/>
          </p:nvSpPr>
          <p:spPr>
            <a:xfrm>
              <a:off x="0" y="241969"/>
              <a:ext cx="6608516" cy="17136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33248" rIns="512894" bIns="85344" numCol="1" spcCol="1270" anchor="t" anchorCtr="0">
              <a:noAutofit/>
            </a:bodyPr>
            <a:lstStyle/>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ea typeface="+mn-ea"/>
                  <a:cs typeface="+mn-cs"/>
                </a:rPr>
                <a:t>Zadavatel poruší § 48 odst. 8 ZZVZ ve spojení s § 48 odst. 2 písm. a) ZZVZ, když nevyloučí vybraného dodavatele z účasti v ZŘ, ačkoliv nabízený předmět plnění nesplňuje požadovanou technickou specifikaci a naopak mu umožní postupem dle § 46 ZZVZ nahrazení neodpovídající položky za jinou vyhovující technickým podmínkám, čímž připustí materiální změnu nabídky po uplynutí lhůty pro podání nabídek.</a:t>
              </a:r>
            </a:p>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ea typeface="+mn-ea"/>
                  <a:cs typeface="+mn-cs"/>
                </a:rPr>
                <a:t>Při posuzování je nutno rozlišovat mezi formální změnou nabídky a materiální (věcnou) změnou nabídky.</a:t>
              </a:r>
            </a:p>
          </p:txBody>
        </p:sp>
      </p:grpSp>
      <p:grpSp>
        <p:nvGrpSpPr>
          <p:cNvPr id="22" name="Skupina 21">
            <a:extLst>
              <a:ext uri="{FF2B5EF4-FFF2-40B4-BE49-F238E27FC236}">
                <a16:creationId xmlns:a16="http://schemas.microsoft.com/office/drawing/2014/main" id="{BD0DCA1F-0BB1-4668-B7D6-4A04DE5C081B}"/>
              </a:ext>
            </a:extLst>
          </p:cNvPr>
          <p:cNvGrpSpPr/>
          <p:nvPr/>
        </p:nvGrpSpPr>
        <p:grpSpPr>
          <a:xfrm>
            <a:off x="1616357" y="1333572"/>
            <a:ext cx="4625961" cy="472320"/>
            <a:chOff x="348615" y="2474"/>
            <a:chExt cx="4625961" cy="472320"/>
          </a:xfrm>
        </p:grpSpPr>
        <p:sp>
          <p:nvSpPr>
            <p:cNvPr id="29" name="Obdélník: se zakulacenými rohy 28">
              <a:extLst>
                <a:ext uri="{FF2B5EF4-FFF2-40B4-BE49-F238E27FC236}">
                  <a16:creationId xmlns:a16="http://schemas.microsoft.com/office/drawing/2014/main" id="{AF1DA799-FE6D-4EE0-9945-EF200B9E7076}"/>
                </a:ext>
              </a:extLst>
            </p:cNvPr>
            <p:cNvSpPr/>
            <p:nvPr/>
          </p:nvSpPr>
          <p:spPr>
            <a:xfrm>
              <a:off x="348615" y="2474"/>
              <a:ext cx="4625961"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30" name="Obdélník: se zakulacenými rohy 6">
              <a:extLst>
                <a:ext uri="{FF2B5EF4-FFF2-40B4-BE49-F238E27FC236}">
                  <a16:creationId xmlns:a16="http://schemas.microsoft.com/office/drawing/2014/main" id="{AF3FCBB3-FECD-48A5-8225-24F1B7E0D31D}"/>
                </a:ext>
              </a:extLst>
            </p:cNvPr>
            <p:cNvSpPr txBox="1"/>
            <p:nvPr/>
          </p:nvSpPr>
          <p:spPr>
            <a:xfrm>
              <a:off x="371672" y="25531"/>
              <a:ext cx="4579847"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300" kern="1200" dirty="0">
                  <a:solidFill>
                    <a:sysClr val="window" lastClr="FFFFFF"/>
                  </a:solidFill>
                  <a:ea typeface="+mn-ea"/>
                  <a:cs typeface="+mn-cs"/>
                </a:rPr>
                <a:t>Umožnění materiální změny nabídky – § 46 odst. 2 ZZVZ</a:t>
              </a:r>
            </a:p>
          </p:txBody>
        </p:sp>
      </p:grpSp>
      <p:grpSp>
        <p:nvGrpSpPr>
          <p:cNvPr id="23" name="Skupina 22">
            <a:extLst>
              <a:ext uri="{FF2B5EF4-FFF2-40B4-BE49-F238E27FC236}">
                <a16:creationId xmlns:a16="http://schemas.microsoft.com/office/drawing/2014/main" id="{E8281F5B-F057-4CD5-8F49-DB9BAE42DF44}"/>
              </a:ext>
            </a:extLst>
          </p:cNvPr>
          <p:cNvGrpSpPr/>
          <p:nvPr/>
        </p:nvGrpSpPr>
        <p:grpSpPr>
          <a:xfrm>
            <a:off x="1267742" y="3609227"/>
            <a:ext cx="6608516" cy="2165450"/>
            <a:chOff x="0" y="2278129"/>
            <a:chExt cx="6608516" cy="1915200"/>
          </a:xfrm>
        </p:grpSpPr>
        <p:sp>
          <p:nvSpPr>
            <p:cNvPr id="27" name="Obdélník 26">
              <a:extLst>
                <a:ext uri="{FF2B5EF4-FFF2-40B4-BE49-F238E27FC236}">
                  <a16:creationId xmlns:a16="http://schemas.microsoft.com/office/drawing/2014/main" id="{809C2050-FA41-42E6-ABD3-30C90282305E}"/>
                </a:ext>
              </a:extLst>
            </p:cNvPr>
            <p:cNvSpPr/>
            <p:nvPr/>
          </p:nvSpPr>
          <p:spPr>
            <a:xfrm>
              <a:off x="0" y="2278129"/>
              <a:ext cx="6608516" cy="19152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8" name="TextovéPole 27">
              <a:extLst>
                <a:ext uri="{FF2B5EF4-FFF2-40B4-BE49-F238E27FC236}">
                  <a16:creationId xmlns:a16="http://schemas.microsoft.com/office/drawing/2014/main" id="{71A5666E-BE66-4BF6-B6BE-B09A05696CC5}"/>
                </a:ext>
              </a:extLst>
            </p:cNvPr>
            <p:cNvSpPr txBox="1"/>
            <p:nvPr/>
          </p:nvSpPr>
          <p:spPr>
            <a:xfrm>
              <a:off x="0" y="2278129"/>
              <a:ext cx="6608516" cy="19152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33248" rIns="512894" bIns="85344" numCol="1" spcCol="1270" anchor="t" anchorCtr="0">
              <a:noAutofit/>
            </a:bodyPr>
            <a:lstStyle/>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rPr>
                <a:t>Zadavatel nesmí umožnit podstatnou změnu závazku ze smlouvy (§ 222 odst. 1 ZZVZ).</a:t>
              </a:r>
            </a:p>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rPr>
                <a:t>Problematika termínů plnění (jejich nedůvodné prodloužení).</a:t>
              </a:r>
            </a:p>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rPr>
                <a:t>Problematika bankovních záruk (pojištění), které nejsou vyžadovány ze strany zadavatele, ačkoliv ve smlouvě požadovány jsou (často s navázanou smluvní pokutou).</a:t>
              </a:r>
            </a:p>
            <a:p>
              <a:pPr marL="114300" lvl="1" indent="-114300" algn="just" defTabSz="533400">
                <a:lnSpc>
                  <a:spcPct val="90000"/>
                </a:lnSpc>
                <a:spcBef>
                  <a:spcPct val="0"/>
                </a:spcBef>
                <a:spcAft>
                  <a:spcPts val="600"/>
                </a:spcAft>
                <a:buFontTx/>
                <a:buChar char="•"/>
              </a:pPr>
              <a:r>
                <a:rPr lang="cs-CZ" sz="1200" kern="1200" dirty="0">
                  <a:solidFill>
                    <a:sysClr val="windowText" lastClr="000000">
                      <a:hueOff val="0"/>
                      <a:satOff val="0"/>
                      <a:lumOff val="0"/>
                      <a:alphaOff val="0"/>
                    </a:sysClr>
                  </a:solidFill>
                </a:rPr>
                <a:t>Problematika neuplatňovaní stanovených smluvních pokut v okamžiku naplnění důvodů pro jejich uplatnění předvídaných ve smlouvě </a:t>
              </a:r>
              <a:r>
                <a:rPr lang="cs-CZ" sz="1200" dirty="0">
                  <a:solidFill>
                    <a:sysClr val="windowText" lastClr="000000">
                      <a:hueOff val="0"/>
                      <a:satOff val="0"/>
                      <a:lumOff val="0"/>
                      <a:alphaOff val="0"/>
                    </a:sysClr>
                  </a:solidFill>
                </a:rPr>
                <a:t>(§ 222 odst. 3 písm. b) ZZVZ a zásady 3E).</a:t>
              </a:r>
              <a:endParaRPr lang="cs-CZ" sz="1200" dirty="0"/>
            </a:p>
            <a:p>
              <a:pPr marL="0" lvl="1" algn="just" defTabSz="533400">
                <a:lnSpc>
                  <a:spcPct val="90000"/>
                </a:lnSpc>
                <a:spcBef>
                  <a:spcPct val="0"/>
                </a:spcBef>
                <a:spcAft>
                  <a:spcPts val="600"/>
                </a:spcAft>
              </a:pPr>
              <a:r>
                <a:rPr lang="cs-CZ" sz="1200" kern="1200" dirty="0">
                  <a:solidFill>
                    <a:sysClr val="windowText" lastClr="000000">
                      <a:hueOff val="0"/>
                      <a:satOff val="0"/>
                      <a:lumOff val="0"/>
                      <a:alphaOff val="0"/>
                    </a:sysClr>
                  </a:solidFill>
                </a:rPr>
                <a:t> </a:t>
              </a:r>
            </a:p>
            <a:p>
              <a:pPr marL="228600" lvl="2" indent="-114300" algn="just" defTabSz="533400">
                <a:lnSpc>
                  <a:spcPct val="90000"/>
                </a:lnSpc>
                <a:spcBef>
                  <a:spcPct val="0"/>
                </a:spcBef>
                <a:spcAft>
                  <a:spcPts val="600"/>
                </a:spcAft>
                <a:buNone/>
              </a:pPr>
              <a:r>
                <a:rPr lang="cs-CZ" sz="1200" kern="1200" dirty="0">
                  <a:solidFill>
                    <a:sysClr val="windowText" lastClr="000000">
                      <a:hueOff val="0"/>
                      <a:satOff val="0"/>
                      <a:lumOff val="0"/>
                      <a:alphaOff val="0"/>
                    </a:sysClr>
                  </a:solidFill>
                </a:rPr>
                <a:t>	</a:t>
              </a:r>
            </a:p>
          </p:txBody>
        </p:sp>
      </p:grpSp>
      <p:grpSp>
        <p:nvGrpSpPr>
          <p:cNvPr id="24" name="Skupina 23">
            <a:extLst>
              <a:ext uri="{FF2B5EF4-FFF2-40B4-BE49-F238E27FC236}">
                <a16:creationId xmlns:a16="http://schemas.microsoft.com/office/drawing/2014/main" id="{F072DAD5-1B14-4935-AB5F-3CC00730EFBE}"/>
              </a:ext>
            </a:extLst>
          </p:cNvPr>
          <p:cNvGrpSpPr/>
          <p:nvPr/>
        </p:nvGrpSpPr>
        <p:grpSpPr>
          <a:xfrm>
            <a:off x="1598167" y="3373067"/>
            <a:ext cx="5532475" cy="472320"/>
            <a:chOff x="330425" y="2041969"/>
            <a:chExt cx="4625961" cy="472320"/>
          </a:xfrm>
        </p:grpSpPr>
        <p:sp>
          <p:nvSpPr>
            <p:cNvPr id="25" name="Obdélník: se zakulacenými rohy 24">
              <a:extLst>
                <a:ext uri="{FF2B5EF4-FFF2-40B4-BE49-F238E27FC236}">
                  <a16:creationId xmlns:a16="http://schemas.microsoft.com/office/drawing/2014/main" id="{F794BC38-7771-4073-A099-D113974EC575}"/>
                </a:ext>
              </a:extLst>
            </p:cNvPr>
            <p:cNvSpPr/>
            <p:nvPr/>
          </p:nvSpPr>
          <p:spPr>
            <a:xfrm>
              <a:off x="330425" y="2041969"/>
              <a:ext cx="4625961"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26" name="Obdélník: se zakulacenými rohy 10">
              <a:extLst>
                <a:ext uri="{FF2B5EF4-FFF2-40B4-BE49-F238E27FC236}">
                  <a16:creationId xmlns:a16="http://schemas.microsoft.com/office/drawing/2014/main" id="{015236BC-430D-455D-97DA-A8AD3E9EB33F}"/>
                </a:ext>
              </a:extLst>
            </p:cNvPr>
            <p:cNvSpPr txBox="1"/>
            <p:nvPr/>
          </p:nvSpPr>
          <p:spPr>
            <a:xfrm>
              <a:off x="353482" y="2065026"/>
              <a:ext cx="4579847"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300" kern="1200" dirty="0">
                  <a:solidFill>
                    <a:sysClr val="window" lastClr="FFFFFF"/>
                  </a:solidFill>
                  <a:ea typeface="+mn-ea"/>
                  <a:cs typeface="+mn-cs"/>
                </a:rPr>
                <a:t>Nedovolená změna závazku ze smlouvy - § 222 ZZVZ (čl. 9.1 MPZ)</a:t>
              </a:r>
            </a:p>
          </p:txBody>
        </p:sp>
      </p:grpSp>
    </p:spTree>
    <p:extLst>
      <p:ext uri="{BB962C8B-B14F-4D97-AF65-F5344CB8AC3E}">
        <p14:creationId xmlns:p14="http://schemas.microsoft.com/office/powerpoint/2010/main" val="773083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11</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cs typeface="Arial" panose="020B0604020202020204" pitchFamily="34" charset="0"/>
            </a:endParaRPr>
          </a:p>
        </p:txBody>
      </p:sp>
      <p:sp>
        <p:nvSpPr>
          <p:cNvPr id="8" name="Title 3">
            <a:extLst>
              <a:ext uri="{FF2B5EF4-FFF2-40B4-BE49-F238E27FC236}">
                <a16:creationId xmlns:a16="http://schemas.microsoft.com/office/drawing/2014/main" id="{D8EB5D2F-475B-0246-8AE6-0E20A0EAFCDD}"/>
              </a:ext>
            </a:extLst>
          </p:cNvPr>
          <p:cNvSpPr txBox="1">
            <a:spLocks/>
          </p:cNvSpPr>
          <p:nvPr/>
        </p:nvSpPr>
        <p:spPr>
          <a:xfrm>
            <a:off x="1011097" y="402245"/>
            <a:ext cx="7433511" cy="757898"/>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dirty="0">
                <a:latin typeface="+mn-lt"/>
              </a:rPr>
              <a:t>Nejčastější pochybení při zadávání VZ</a:t>
            </a:r>
            <a:endParaRPr lang="en-US" sz="2800" dirty="0">
              <a:latin typeface="+mn-lt"/>
            </a:endParaRPr>
          </a:p>
        </p:txBody>
      </p:sp>
      <p:pic>
        <p:nvPicPr>
          <p:cNvPr id="6" name="Picture 2" descr="\\nt1\O\Loga 2014_2020\IROP\Logolinky\RGB\JPG\IROP_CZ_RO_B_C RGB_malý.jpg">
            <a:extLst>
              <a:ext uri="{FF2B5EF4-FFF2-40B4-BE49-F238E27FC236}">
                <a16:creationId xmlns:a16="http://schemas.microsoft.com/office/drawing/2014/main" id="{4DB4E14B-86EA-4F46-84B7-1F277C147B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269" y="6002851"/>
            <a:ext cx="4199492" cy="691424"/>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Skupina 17">
            <a:extLst>
              <a:ext uri="{FF2B5EF4-FFF2-40B4-BE49-F238E27FC236}">
                <a16:creationId xmlns:a16="http://schemas.microsoft.com/office/drawing/2014/main" id="{16845717-F77E-45C7-9CF8-09143468AEBB}"/>
              </a:ext>
            </a:extLst>
          </p:cNvPr>
          <p:cNvGrpSpPr/>
          <p:nvPr/>
        </p:nvGrpSpPr>
        <p:grpSpPr>
          <a:xfrm>
            <a:off x="1267742" y="1251943"/>
            <a:ext cx="6608516" cy="3672395"/>
            <a:chOff x="0" y="124876"/>
            <a:chExt cx="6608516" cy="3101460"/>
          </a:xfrm>
        </p:grpSpPr>
        <p:sp>
          <p:nvSpPr>
            <p:cNvPr id="40" name="Obdélník 39">
              <a:extLst>
                <a:ext uri="{FF2B5EF4-FFF2-40B4-BE49-F238E27FC236}">
                  <a16:creationId xmlns:a16="http://schemas.microsoft.com/office/drawing/2014/main" id="{1E5E2A2E-B572-4E82-97CB-35D55395FCEA}"/>
                </a:ext>
              </a:extLst>
            </p:cNvPr>
            <p:cNvSpPr/>
            <p:nvPr/>
          </p:nvSpPr>
          <p:spPr>
            <a:xfrm>
              <a:off x="0" y="281086"/>
              <a:ext cx="6608516" cy="294525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1" name="TextovéPole 40">
              <a:extLst>
                <a:ext uri="{FF2B5EF4-FFF2-40B4-BE49-F238E27FC236}">
                  <a16:creationId xmlns:a16="http://schemas.microsoft.com/office/drawing/2014/main" id="{DB4D5D67-6000-4638-B157-CA5177DBBE39}"/>
                </a:ext>
              </a:extLst>
            </p:cNvPr>
            <p:cNvSpPr txBox="1"/>
            <p:nvPr/>
          </p:nvSpPr>
          <p:spPr>
            <a:xfrm>
              <a:off x="0" y="124876"/>
              <a:ext cx="6608516" cy="294525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54076" rIns="512894" bIns="85344" numCol="1" spcCol="1270" anchor="t" anchorCtr="0">
              <a:noAutofit/>
            </a:bodyPr>
            <a:lstStyle/>
            <a:p>
              <a:pPr marL="114300" lvl="1" indent="-114300" algn="just" defTabSz="533400">
                <a:lnSpc>
                  <a:spcPct val="90000"/>
                </a:lnSpc>
                <a:spcBef>
                  <a:spcPct val="0"/>
                </a:spcBef>
                <a:spcAft>
                  <a:spcPts val="600"/>
                </a:spcAft>
                <a:buChar char="•"/>
              </a:pPr>
              <a:endParaRPr lang="cs-CZ" sz="1200" kern="1200" dirty="0">
                <a:solidFill>
                  <a:sysClr val="windowText" lastClr="000000">
                    <a:hueOff val="0"/>
                    <a:satOff val="0"/>
                    <a:lumOff val="0"/>
                    <a:alphaOff val="0"/>
                  </a:sysClr>
                </a:solidFill>
              </a:endParaRPr>
            </a:p>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rPr>
                <a:t>Nelze požadovat, aby obsahem písemného závazku jiné osoby prokazující dodavateli kvalifikaci, byla společná a nerozdílná odpovědnost této osoby za plnění zakázky společně s dodavatelem. Obsah závazku je primárně definován v § 83 odst. 1 písm. d) ZZVZ. Požadavek na společnou a nerozdílnou odpovědnost je dle § 83 odst. 3 ZZVZ přípustný jen ve vztahu k ekonomické kvalifikaci dle § 78 ZZVZ.</a:t>
              </a:r>
            </a:p>
            <a:p>
              <a:pPr marL="114300" lvl="1" indent="-114300" algn="just" defTabSz="533400">
                <a:lnSpc>
                  <a:spcPct val="90000"/>
                </a:lnSpc>
                <a:spcBef>
                  <a:spcPct val="0"/>
                </a:spcBef>
                <a:spcAft>
                  <a:spcPts val="600"/>
                </a:spcAft>
                <a:buChar char="•"/>
              </a:pPr>
              <a:r>
                <a:rPr lang="cs-CZ" sz="1200" kern="1200" dirty="0" err="1">
                  <a:solidFill>
                    <a:sysClr val="windowText" lastClr="000000">
                      <a:hueOff val="0"/>
                      <a:satOff val="0"/>
                      <a:lumOff val="0"/>
                      <a:alphaOff val="0"/>
                    </a:sysClr>
                  </a:solidFill>
                </a:rPr>
                <a:t>Ust</a:t>
              </a:r>
              <a:r>
                <a:rPr lang="cs-CZ" sz="1200" kern="1200" dirty="0">
                  <a:solidFill>
                    <a:sysClr val="windowText" lastClr="000000">
                      <a:hueOff val="0"/>
                      <a:satOff val="0"/>
                      <a:lumOff val="0"/>
                      <a:alphaOff val="0"/>
                    </a:sysClr>
                  </a:solidFill>
                </a:rPr>
                <a:t>. § 83 odst. 2 ZZVZ věta první obsahuje vyvratitelnou právní domněnku, že závazek jiné osoby, jejímž prostřednictvím dodavatel prokazuje kvalifikaci, je splněn tím, že se jiná osoba společně s dodavatelem písemně zaváže ke společné a nerozdílné odpovědnosti za plnění veřejné zakázky. Jedná se fakticky o možnost (alternativu) prokázat splnění kvalifikace jinou osobou</a:t>
              </a:r>
              <a:r>
                <a:rPr lang="cs-CZ" sz="1200" dirty="0">
                  <a:solidFill>
                    <a:sysClr val="windowText" lastClr="000000">
                      <a:hueOff val="0"/>
                      <a:satOff val="0"/>
                      <a:lumOff val="0"/>
                      <a:alphaOff val="0"/>
                    </a:sysClr>
                  </a:solidFill>
                </a:rPr>
                <a:t>. </a:t>
              </a:r>
              <a:r>
                <a:rPr lang="cs-CZ" sz="1200" kern="1200" dirty="0">
                  <a:solidFill>
                    <a:sysClr val="windowText" lastClr="000000">
                      <a:hueOff val="0"/>
                      <a:satOff val="0"/>
                      <a:lumOff val="0"/>
                      <a:alphaOff val="0"/>
                    </a:sysClr>
                  </a:solidFill>
                </a:rPr>
                <a:t>Závazek dle věty druhé § 83 odst. 2 ZZVZ musí být i tak předložen (§ 79 odst. 2 písm. a), b) nebo d</a:t>
              </a:r>
              <a:r>
                <a:rPr lang="cs-CZ" sz="1200" dirty="0">
                  <a:solidFill>
                    <a:sysClr val="windowText" lastClr="000000">
                      <a:hueOff val="0"/>
                      <a:satOff val="0"/>
                      <a:lumOff val="0"/>
                      <a:alphaOff val="0"/>
                    </a:sysClr>
                  </a:solidFill>
                </a:rPr>
                <a:t>) ZZVZ)</a:t>
              </a:r>
              <a:r>
                <a:rPr lang="cs-CZ" sz="1200" kern="1200" dirty="0">
                  <a:solidFill>
                    <a:sysClr val="windowText" lastClr="000000">
                      <a:hueOff val="0"/>
                      <a:satOff val="0"/>
                      <a:lumOff val="0"/>
                      <a:alphaOff val="0"/>
                    </a:sysClr>
                  </a:solidFill>
                </a:rPr>
                <a:t>.</a:t>
              </a:r>
            </a:p>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rPr>
                <a:t>Uvedený výklad byl potvrzen rozsudkem Městského soudu v Praze č. j. 11 A 92/2021- 33 ze dne 20. 7.2021 </a:t>
              </a:r>
              <a:r>
                <a:rPr lang="cs-CZ" sz="1200" dirty="0">
                  <a:solidFill>
                    <a:sysClr val="windowText" lastClr="000000">
                      <a:hueOff val="0"/>
                      <a:satOff val="0"/>
                      <a:lumOff val="0"/>
                      <a:alphaOff val="0"/>
                    </a:sysClr>
                  </a:solidFill>
                </a:rPr>
                <a:t>i ÚOHS - viz rozhodnutí č. j. ÚOHS-30735/2020/511/</a:t>
              </a:r>
              <a:r>
                <a:rPr lang="cs-CZ" sz="1200" dirty="0" err="1">
                  <a:solidFill>
                    <a:sysClr val="windowText" lastClr="000000">
                      <a:hueOff val="0"/>
                      <a:satOff val="0"/>
                      <a:lumOff val="0"/>
                      <a:alphaOff val="0"/>
                    </a:sysClr>
                  </a:solidFill>
                </a:rPr>
                <a:t>Mmi</a:t>
              </a:r>
              <a:r>
                <a:rPr lang="cs-CZ" sz="1200" dirty="0">
                  <a:solidFill>
                    <a:sysClr val="windowText" lastClr="000000">
                      <a:hueOff val="0"/>
                      <a:satOff val="0"/>
                      <a:lumOff val="0"/>
                      <a:alphaOff val="0"/>
                    </a:sysClr>
                  </a:solidFill>
                </a:rPr>
                <a:t> ze dne 2. 10. 2020, nebo </a:t>
              </a:r>
              <a:r>
                <a:rPr lang="cs-CZ" sz="1200" dirty="0" err="1">
                  <a:solidFill>
                    <a:sysClr val="windowText" lastClr="000000">
                      <a:hueOff val="0"/>
                      <a:satOff val="0"/>
                      <a:lumOff val="0"/>
                      <a:alphaOff val="0"/>
                    </a:sysClr>
                  </a:solidFill>
                </a:rPr>
                <a:t>sp</a:t>
              </a:r>
              <a:r>
                <a:rPr lang="cs-CZ" sz="1200" dirty="0">
                  <a:solidFill>
                    <a:sysClr val="windowText" lastClr="000000">
                      <a:hueOff val="0"/>
                      <a:satOff val="0"/>
                      <a:lumOff val="0"/>
                      <a:alphaOff val="0"/>
                    </a:sysClr>
                  </a:solidFill>
                </a:rPr>
                <a:t>. zn. ÚOHS-S0394/2021/VZ ze dne 21. 9. 2021</a:t>
              </a:r>
            </a:p>
          </p:txBody>
        </p:sp>
      </p:grpSp>
      <p:grpSp>
        <p:nvGrpSpPr>
          <p:cNvPr id="19" name="Skupina 18">
            <a:extLst>
              <a:ext uri="{FF2B5EF4-FFF2-40B4-BE49-F238E27FC236}">
                <a16:creationId xmlns:a16="http://schemas.microsoft.com/office/drawing/2014/main" id="{5F777C19-22FA-4EB5-B51E-A9F68382EC63}"/>
              </a:ext>
            </a:extLst>
          </p:cNvPr>
          <p:cNvGrpSpPr/>
          <p:nvPr/>
        </p:nvGrpSpPr>
        <p:grpSpPr>
          <a:xfrm>
            <a:off x="1616357" y="1251943"/>
            <a:ext cx="4625961" cy="470493"/>
            <a:chOff x="348615" y="9126"/>
            <a:chExt cx="4625961" cy="531806"/>
          </a:xfrm>
        </p:grpSpPr>
        <p:sp>
          <p:nvSpPr>
            <p:cNvPr id="38" name="Obdélník: se zakulacenými rohy 37">
              <a:extLst>
                <a:ext uri="{FF2B5EF4-FFF2-40B4-BE49-F238E27FC236}">
                  <a16:creationId xmlns:a16="http://schemas.microsoft.com/office/drawing/2014/main" id="{A9762946-148D-415B-BC88-6A3E8A493CFE}"/>
                </a:ext>
              </a:extLst>
            </p:cNvPr>
            <p:cNvSpPr/>
            <p:nvPr/>
          </p:nvSpPr>
          <p:spPr>
            <a:xfrm>
              <a:off x="348615" y="26623"/>
              <a:ext cx="4625961" cy="50184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39" name="Obdélník: se zakulacenými rohy 6">
              <a:extLst>
                <a:ext uri="{FF2B5EF4-FFF2-40B4-BE49-F238E27FC236}">
                  <a16:creationId xmlns:a16="http://schemas.microsoft.com/office/drawing/2014/main" id="{8FB38B63-659B-4239-A51C-0B95288E15F0}"/>
                </a:ext>
              </a:extLst>
            </p:cNvPr>
            <p:cNvSpPr txBox="1"/>
            <p:nvPr/>
          </p:nvSpPr>
          <p:spPr>
            <a:xfrm>
              <a:off x="373113" y="9126"/>
              <a:ext cx="4576965" cy="5318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300" kern="1200" dirty="0">
                  <a:solidFill>
                    <a:sysClr val="window" lastClr="FFFFFF"/>
                  </a:solidFill>
                  <a:ea typeface="+mn-ea"/>
                  <a:cs typeface="+mn-cs"/>
                </a:rPr>
                <a:t>Společná a nerozdílná odpovědnost - § 83 odst. 2 ZZVZ</a:t>
              </a:r>
            </a:p>
          </p:txBody>
        </p:sp>
      </p:grpSp>
    </p:spTree>
    <p:extLst>
      <p:ext uri="{BB962C8B-B14F-4D97-AF65-F5344CB8AC3E}">
        <p14:creationId xmlns:p14="http://schemas.microsoft.com/office/powerpoint/2010/main" val="26154978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12</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cs typeface="Arial" panose="020B0604020202020204" pitchFamily="34" charset="0"/>
            </a:endParaRPr>
          </a:p>
        </p:txBody>
      </p:sp>
      <p:sp>
        <p:nvSpPr>
          <p:cNvPr id="8" name="Title 3">
            <a:extLst>
              <a:ext uri="{FF2B5EF4-FFF2-40B4-BE49-F238E27FC236}">
                <a16:creationId xmlns:a16="http://schemas.microsoft.com/office/drawing/2014/main" id="{D8EB5D2F-475B-0246-8AE6-0E20A0EAFCDD}"/>
              </a:ext>
            </a:extLst>
          </p:cNvPr>
          <p:cNvSpPr txBox="1">
            <a:spLocks/>
          </p:cNvSpPr>
          <p:nvPr/>
        </p:nvSpPr>
        <p:spPr>
          <a:xfrm>
            <a:off x="1011097" y="402245"/>
            <a:ext cx="7433511" cy="757898"/>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dirty="0">
                <a:latin typeface="+mn-lt"/>
              </a:rPr>
              <a:t>Nejčastější pochybení při zadávání VZ</a:t>
            </a:r>
            <a:endParaRPr lang="en-US" sz="2800" dirty="0">
              <a:latin typeface="+mn-lt"/>
            </a:endParaRPr>
          </a:p>
        </p:txBody>
      </p:sp>
      <p:pic>
        <p:nvPicPr>
          <p:cNvPr id="6" name="Picture 2" descr="\\nt1\O\Loga 2014_2020\IROP\Logolinky\RGB\JPG\IROP_CZ_RO_B_C RGB_malý.jpg">
            <a:extLst>
              <a:ext uri="{FF2B5EF4-FFF2-40B4-BE49-F238E27FC236}">
                <a16:creationId xmlns:a16="http://schemas.microsoft.com/office/drawing/2014/main" id="{4DB4E14B-86EA-4F46-84B7-1F277C147B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269" y="6002851"/>
            <a:ext cx="4199492" cy="691424"/>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Skupina 20">
            <a:extLst>
              <a:ext uri="{FF2B5EF4-FFF2-40B4-BE49-F238E27FC236}">
                <a16:creationId xmlns:a16="http://schemas.microsoft.com/office/drawing/2014/main" id="{E29F3B14-CFC6-4188-B8A8-4C8A3CEA30A8}"/>
              </a:ext>
            </a:extLst>
          </p:cNvPr>
          <p:cNvGrpSpPr/>
          <p:nvPr/>
        </p:nvGrpSpPr>
        <p:grpSpPr>
          <a:xfrm>
            <a:off x="1267742" y="1391058"/>
            <a:ext cx="6608516" cy="1873746"/>
            <a:chOff x="0" y="289561"/>
            <a:chExt cx="6608516" cy="1786050"/>
          </a:xfrm>
        </p:grpSpPr>
        <p:sp>
          <p:nvSpPr>
            <p:cNvPr id="31" name="Obdélník 30">
              <a:extLst>
                <a:ext uri="{FF2B5EF4-FFF2-40B4-BE49-F238E27FC236}">
                  <a16:creationId xmlns:a16="http://schemas.microsoft.com/office/drawing/2014/main" id="{E06B21BF-BEFD-409D-BC7B-EE5274E631C4}"/>
                </a:ext>
              </a:extLst>
            </p:cNvPr>
            <p:cNvSpPr/>
            <p:nvPr/>
          </p:nvSpPr>
          <p:spPr>
            <a:xfrm>
              <a:off x="0" y="289561"/>
              <a:ext cx="6608516" cy="178605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32" name="TextovéPole 31">
              <a:extLst>
                <a:ext uri="{FF2B5EF4-FFF2-40B4-BE49-F238E27FC236}">
                  <a16:creationId xmlns:a16="http://schemas.microsoft.com/office/drawing/2014/main" id="{E89CA516-FF74-4D81-B49F-EB0ABE0FD04E}"/>
                </a:ext>
              </a:extLst>
            </p:cNvPr>
            <p:cNvSpPr txBox="1"/>
            <p:nvPr/>
          </p:nvSpPr>
          <p:spPr>
            <a:xfrm>
              <a:off x="0" y="289561"/>
              <a:ext cx="6608516" cy="178605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74904" rIns="512894" bIns="85344" numCol="1" spcCol="1270" anchor="t" anchorCtr="0">
              <a:noAutofit/>
            </a:bodyPr>
            <a:lstStyle/>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ea typeface="+mn-ea"/>
                  <a:cs typeface="+mn-cs"/>
                </a:rPr>
                <a:t>Zadavatel je dle § 214 odst. 1 ZZVZ povinen odeslat k uveřejnění ve Věstníku veřejných zakázek (VVZ) adresu profilu zadavatele, a to postupem dle § 212 ZZVZ. </a:t>
              </a:r>
            </a:p>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ea typeface="+mn-ea"/>
                  <a:cs typeface="+mn-cs"/>
                </a:rPr>
                <a:t>Informace na profilu zadavatele se považují za uveřejněné nejdříve od okamžiku uveřejnění internetové adresy profilu zadavatele ve VVZ.</a:t>
              </a:r>
            </a:p>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ea typeface="+mn-ea"/>
                  <a:cs typeface="+mn-cs"/>
                </a:rPr>
                <a:t>Nejprve musí být internetová adresa profilu zadavatele uveřejněna ve VVZ a teprve poté může zadavatel uveřejnit informace ke svým veřejným zakázkám na tomto profilu. V opačném případě nedochází k uveřejnění informací </a:t>
              </a:r>
              <a:r>
                <a:rPr lang="cs-CZ" sz="1200" i="1" kern="1200" dirty="0">
                  <a:solidFill>
                    <a:sysClr val="windowText" lastClr="000000">
                      <a:hueOff val="0"/>
                      <a:satOff val="0"/>
                      <a:lumOff val="0"/>
                      <a:alphaOff val="0"/>
                    </a:sysClr>
                  </a:solidFill>
                  <a:ea typeface="+mn-ea"/>
                  <a:cs typeface="+mn-cs"/>
                </a:rPr>
                <a:t>de iure</a:t>
              </a:r>
              <a:r>
                <a:rPr lang="cs-CZ" sz="1200" kern="1200" dirty="0">
                  <a:solidFill>
                    <a:sysClr val="windowText" lastClr="000000">
                      <a:hueOff val="0"/>
                      <a:satOff val="0"/>
                      <a:lumOff val="0"/>
                      <a:alphaOff val="0"/>
                    </a:sysClr>
                  </a:solidFill>
                  <a:ea typeface="+mn-ea"/>
                  <a:cs typeface="+mn-cs"/>
                </a:rPr>
                <a:t>.</a:t>
              </a:r>
            </a:p>
          </p:txBody>
        </p:sp>
      </p:grpSp>
      <p:grpSp>
        <p:nvGrpSpPr>
          <p:cNvPr id="22" name="Skupina 21">
            <a:extLst>
              <a:ext uri="{FF2B5EF4-FFF2-40B4-BE49-F238E27FC236}">
                <a16:creationId xmlns:a16="http://schemas.microsoft.com/office/drawing/2014/main" id="{B1E1CBF0-0546-4C99-A052-A0D6B499A119}"/>
              </a:ext>
            </a:extLst>
          </p:cNvPr>
          <p:cNvGrpSpPr/>
          <p:nvPr/>
        </p:nvGrpSpPr>
        <p:grpSpPr>
          <a:xfrm>
            <a:off x="1631917" y="1204248"/>
            <a:ext cx="5129610" cy="429651"/>
            <a:chOff x="348615" y="20130"/>
            <a:chExt cx="4625961" cy="531360"/>
          </a:xfrm>
        </p:grpSpPr>
        <p:sp>
          <p:nvSpPr>
            <p:cNvPr id="29" name="Obdélník: se zakulacenými rohy 28">
              <a:extLst>
                <a:ext uri="{FF2B5EF4-FFF2-40B4-BE49-F238E27FC236}">
                  <a16:creationId xmlns:a16="http://schemas.microsoft.com/office/drawing/2014/main" id="{D4DBD19E-1927-46C7-86CF-494F814B85A4}"/>
                </a:ext>
              </a:extLst>
            </p:cNvPr>
            <p:cNvSpPr/>
            <p:nvPr/>
          </p:nvSpPr>
          <p:spPr>
            <a:xfrm>
              <a:off x="348615" y="20130"/>
              <a:ext cx="4625961" cy="53136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30" name="Obdélník: se zakulacenými rohy 6">
              <a:extLst>
                <a:ext uri="{FF2B5EF4-FFF2-40B4-BE49-F238E27FC236}">
                  <a16:creationId xmlns:a16="http://schemas.microsoft.com/office/drawing/2014/main" id="{43782575-8AE1-45BF-A039-E8EB67233133}"/>
                </a:ext>
              </a:extLst>
            </p:cNvPr>
            <p:cNvSpPr txBox="1"/>
            <p:nvPr/>
          </p:nvSpPr>
          <p:spPr>
            <a:xfrm>
              <a:off x="374554" y="72008"/>
              <a:ext cx="4574083" cy="4794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300" kern="1200" dirty="0">
                  <a:solidFill>
                    <a:sysClr val="window" lastClr="FFFFFF"/>
                  </a:solidFill>
                  <a:ea typeface="+mn-ea"/>
                  <a:cs typeface="+mn-cs"/>
                </a:rPr>
                <a:t>Neuveřejnění profilu zadavatele ve VVZ – § 214 odst. 1 ZZVZ</a:t>
              </a:r>
            </a:p>
          </p:txBody>
        </p:sp>
      </p:grpSp>
      <p:grpSp>
        <p:nvGrpSpPr>
          <p:cNvPr id="23" name="Skupina 22">
            <a:extLst>
              <a:ext uri="{FF2B5EF4-FFF2-40B4-BE49-F238E27FC236}">
                <a16:creationId xmlns:a16="http://schemas.microsoft.com/office/drawing/2014/main" id="{09D69F5D-171C-4993-80D9-34CF786819D9}"/>
              </a:ext>
            </a:extLst>
          </p:cNvPr>
          <p:cNvGrpSpPr/>
          <p:nvPr/>
        </p:nvGrpSpPr>
        <p:grpSpPr>
          <a:xfrm>
            <a:off x="1267742" y="3459962"/>
            <a:ext cx="6608516" cy="2633258"/>
            <a:chOff x="0" y="2243333"/>
            <a:chExt cx="6608516" cy="2633258"/>
          </a:xfrm>
        </p:grpSpPr>
        <p:sp>
          <p:nvSpPr>
            <p:cNvPr id="27" name="Obdélník 26">
              <a:extLst>
                <a:ext uri="{FF2B5EF4-FFF2-40B4-BE49-F238E27FC236}">
                  <a16:creationId xmlns:a16="http://schemas.microsoft.com/office/drawing/2014/main" id="{A877CFE0-48E6-4811-AA85-C2FB013CD499}"/>
                </a:ext>
              </a:extLst>
            </p:cNvPr>
            <p:cNvSpPr/>
            <p:nvPr/>
          </p:nvSpPr>
          <p:spPr>
            <a:xfrm>
              <a:off x="0" y="2438491"/>
              <a:ext cx="6608516" cy="243810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8" name="TextovéPole 27">
              <a:extLst>
                <a:ext uri="{FF2B5EF4-FFF2-40B4-BE49-F238E27FC236}">
                  <a16:creationId xmlns:a16="http://schemas.microsoft.com/office/drawing/2014/main" id="{FA381ADA-01FB-4C1A-83E4-6FF069FD605C}"/>
                </a:ext>
              </a:extLst>
            </p:cNvPr>
            <p:cNvSpPr txBox="1"/>
            <p:nvPr/>
          </p:nvSpPr>
          <p:spPr>
            <a:xfrm>
              <a:off x="0" y="2243333"/>
              <a:ext cx="6608516" cy="24381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74904" rIns="512894" bIns="85344" numCol="1" spcCol="1270" anchor="t" anchorCtr="0">
              <a:noAutofit/>
            </a:bodyPr>
            <a:lstStyle/>
            <a:p>
              <a:pPr marL="114300" lvl="1" indent="-114300" algn="l" defTabSz="622300">
                <a:lnSpc>
                  <a:spcPct val="90000"/>
                </a:lnSpc>
                <a:spcBef>
                  <a:spcPct val="0"/>
                </a:spcBef>
                <a:spcAft>
                  <a:spcPct val="15000"/>
                </a:spcAft>
                <a:buChar char="•"/>
              </a:pPr>
              <a:endParaRPr lang="cs-CZ" sz="1400" kern="1200" dirty="0"/>
            </a:p>
            <a:p>
              <a:pPr marL="114300" lvl="1" indent="-114300" algn="just" defTabSz="533400">
                <a:lnSpc>
                  <a:spcPct val="90000"/>
                </a:lnSpc>
                <a:spcBef>
                  <a:spcPct val="0"/>
                </a:spcBef>
                <a:spcAft>
                  <a:spcPts val="600"/>
                </a:spcAft>
                <a:buChar char="•"/>
              </a:pPr>
              <a:r>
                <a:rPr lang="cs-CZ" sz="1200" kern="1200" dirty="0">
                  <a:cs typeface="Calibri" panose="020F0502020204030204" pitchFamily="34" charset="0"/>
                </a:rPr>
                <a:t>Doporučení – požadovat až po vybraném dodavateli (k datu dodání)</a:t>
              </a:r>
            </a:p>
            <a:p>
              <a:pPr marL="114300" lvl="1" indent="-114300" algn="just" defTabSz="533400">
                <a:lnSpc>
                  <a:spcPct val="90000"/>
                </a:lnSpc>
                <a:spcBef>
                  <a:spcPct val="0"/>
                </a:spcBef>
                <a:spcAft>
                  <a:spcPct val="15000"/>
                </a:spcAft>
                <a:buChar char="•"/>
              </a:pPr>
              <a:r>
                <a:rPr lang="cs-CZ" sz="1100" b="0" i="1" dirty="0">
                  <a:solidFill>
                    <a:srgbClr val="414042"/>
                  </a:solidFill>
                  <a:effectLst/>
                  <a:cs typeface="Calibri" panose="020F0502020204030204" pitchFamily="34" charset="0"/>
                </a:rPr>
                <a:t>„pokud zadavatel požadoval jako součást technických požadavků předložení certifikátu již v nabídkách uchazečů, měl tomu přizpůsobit také délku lhůty pro podání nabídek. Na trhu existuje větší počet dodavatelů schopných předmětnou veřejnou zakázku realizovat, ne všichni však mají různé typy CAS „</a:t>
              </a:r>
              <a:r>
                <a:rPr lang="cs-CZ" sz="1100" b="0" i="1" dirty="0" err="1">
                  <a:solidFill>
                    <a:srgbClr val="414042"/>
                  </a:solidFill>
                  <a:effectLst/>
                  <a:cs typeface="Calibri" panose="020F0502020204030204" pitchFamily="34" charset="0"/>
                </a:rPr>
                <a:t>nacertifikované</a:t>
              </a:r>
              <a:r>
                <a:rPr lang="cs-CZ" sz="1100" b="0" i="1" dirty="0">
                  <a:solidFill>
                    <a:srgbClr val="414042"/>
                  </a:solidFill>
                  <a:effectLst/>
                  <a:cs typeface="Calibri" panose="020F0502020204030204" pitchFamily="34" charset="0"/>
                </a:rPr>
                <a:t> dopředu“. V případě veřejných zakázek na nákup CAS se jedná ve většině případů o zakázkovou výrobu, ve které jsou jednotlivé parametry (viz zejména bod D Další technické podmínky) závislé na konkrétních požadavcích zadavatelů, a tudíž se u jednotlivých zadavatelů tyto požadavky mohou lišit. To platí především v těch případech, kdy se jedná o CAS, která mají určitá specifika (např. z toho důvodu, že jsou určeny pro kopcovitý terén)“ </a:t>
              </a:r>
              <a:r>
                <a:rPr lang="cs-CZ" sz="1100" b="0" i="0" dirty="0">
                  <a:solidFill>
                    <a:srgbClr val="414042"/>
                  </a:solidFill>
                  <a:effectLst/>
                  <a:cs typeface="Calibri" panose="020F0502020204030204" pitchFamily="34" charset="0"/>
                </a:rPr>
                <a:t>(ÚOHS-S64/2013/VZ-6348/2014/512/</a:t>
              </a:r>
              <a:r>
                <a:rPr lang="cs-CZ" sz="1100" b="0" i="0" dirty="0" err="1">
                  <a:solidFill>
                    <a:srgbClr val="414042"/>
                  </a:solidFill>
                  <a:effectLst/>
                  <a:cs typeface="Calibri" panose="020F0502020204030204" pitchFamily="34" charset="0"/>
                </a:rPr>
                <a:t>Abr</a:t>
              </a:r>
              <a:r>
                <a:rPr lang="cs-CZ" sz="1100" b="0" i="0" dirty="0">
                  <a:solidFill>
                    <a:srgbClr val="414042"/>
                  </a:solidFill>
                  <a:effectLst/>
                  <a:cs typeface="Calibri" panose="020F0502020204030204" pitchFamily="34" charset="0"/>
                </a:rPr>
                <a:t> potvrzené ÚOHS-R111/2014/VZ-7448/2015/321/</a:t>
              </a:r>
              <a:r>
                <a:rPr lang="cs-CZ" sz="1100" b="0" i="0" dirty="0" err="1">
                  <a:solidFill>
                    <a:srgbClr val="414042"/>
                  </a:solidFill>
                  <a:effectLst/>
                  <a:cs typeface="Calibri" panose="020F0502020204030204" pitchFamily="34" charset="0"/>
                </a:rPr>
                <a:t>MMl</a:t>
              </a:r>
              <a:r>
                <a:rPr lang="cs-CZ" sz="1100" b="0" i="0" dirty="0">
                  <a:solidFill>
                    <a:srgbClr val="414042"/>
                  </a:solidFill>
                  <a:effectLst/>
                  <a:cs typeface="Calibri" panose="020F0502020204030204" pitchFamily="34" charset="0"/>
                </a:rPr>
                <a:t>, nebo </a:t>
              </a:r>
              <a:r>
                <a:rPr lang="cs-CZ" sz="1100" b="0" i="0" dirty="0">
                  <a:solidFill>
                    <a:srgbClr val="414042"/>
                  </a:solidFill>
                  <a:effectLst/>
                </a:rPr>
                <a:t>ÚOHS-S42/2012/VZ-7138/2012/520/</a:t>
              </a:r>
              <a:r>
                <a:rPr lang="cs-CZ" sz="1100" b="0" i="0" dirty="0" err="1">
                  <a:solidFill>
                    <a:srgbClr val="414042"/>
                  </a:solidFill>
                  <a:effectLst/>
                </a:rPr>
                <a:t>MVy</a:t>
              </a:r>
              <a:r>
                <a:rPr lang="cs-CZ" sz="1100" b="0" i="0" dirty="0">
                  <a:solidFill>
                    <a:srgbClr val="414042"/>
                  </a:solidFill>
                  <a:effectLst/>
                  <a:cs typeface="Calibri" panose="020F0502020204030204" pitchFamily="34" charset="0"/>
                </a:rPr>
                <a:t>)</a:t>
              </a:r>
              <a:endParaRPr lang="cs-CZ" sz="1100" kern="1200" dirty="0">
                <a:cs typeface="Calibri" panose="020F0502020204030204" pitchFamily="34" charset="0"/>
              </a:endParaRPr>
            </a:p>
          </p:txBody>
        </p:sp>
      </p:grpSp>
      <p:grpSp>
        <p:nvGrpSpPr>
          <p:cNvPr id="24" name="Skupina 23">
            <a:extLst>
              <a:ext uri="{FF2B5EF4-FFF2-40B4-BE49-F238E27FC236}">
                <a16:creationId xmlns:a16="http://schemas.microsoft.com/office/drawing/2014/main" id="{8862362E-0B65-4A95-BC2E-0711653B8E96}"/>
              </a:ext>
            </a:extLst>
          </p:cNvPr>
          <p:cNvGrpSpPr/>
          <p:nvPr/>
        </p:nvGrpSpPr>
        <p:grpSpPr>
          <a:xfrm>
            <a:off x="1598167" y="3389441"/>
            <a:ext cx="6019037" cy="480748"/>
            <a:chOff x="330425" y="2172811"/>
            <a:chExt cx="4625961" cy="531360"/>
          </a:xfrm>
        </p:grpSpPr>
        <p:sp>
          <p:nvSpPr>
            <p:cNvPr id="25" name="Obdélník: se zakulacenými rohy 24">
              <a:extLst>
                <a:ext uri="{FF2B5EF4-FFF2-40B4-BE49-F238E27FC236}">
                  <a16:creationId xmlns:a16="http://schemas.microsoft.com/office/drawing/2014/main" id="{2C228C58-4C97-42BC-B727-408EDC5B5AB2}"/>
                </a:ext>
              </a:extLst>
            </p:cNvPr>
            <p:cNvSpPr/>
            <p:nvPr/>
          </p:nvSpPr>
          <p:spPr>
            <a:xfrm>
              <a:off x="330425" y="2172811"/>
              <a:ext cx="4625961" cy="53136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Obdélník: se zakulacenými rohy 10">
              <a:extLst>
                <a:ext uri="{FF2B5EF4-FFF2-40B4-BE49-F238E27FC236}">
                  <a16:creationId xmlns:a16="http://schemas.microsoft.com/office/drawing/2014/main" id="{84AE3792-19C3-4FE8-8059-C3AA83D03DC5}"/>
                </a:ext>
              </a:extLst>
            </p:cNvPr>
            <p:cNvSpPr txBox="1"/>
            <p:nvPr/>
          </p:nvSpPr>
          <p:spPr>
            <a:xfrm>
              <a:off x="356364" y="2198750"/>
              <a:ext cx="4574083" cy="4794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300" kern="1200" dirty="0">
                  <a:solidFill>
                    <a:sysClr val="window" lastClr="FFFFFF"/>
                  </a:solidFill>
                  <a:ea typeface="+mn-ea"/>
                  <a:cs typeface="+mn-cs"/>
                </a:rPr>
                <a:t>Lhůta pro podání nabídek zohledňující požadavek na předložení např. TÚPO certifikátu </a:t>
              </a:r>
            </a:p>
          </p:txBody>
        </p:sp>
      </p:grpSp>
    </p:spTree>
    <p:extLst>
      <p:ext uri="{BB962C8B-B14F-4D97-AF65-F5344CB8AC3E}">
        <p14:creationId xmlns:p14="http://schemas.microsoft.com/office/powerpoint/2010/main" val="4252445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000C4B2-41BC-D741-8B94-B76DB6967C01}" type="slidenum">
              <a:rPr kumimoji="0" lang="en-US" sz="1200" b="0" i="0" u="none" strike="noStrike" kern="1200" cap="none" spc="0" normalizeH="0" baseline="0" noProof="0" smtClean="0">
                <a:ln>
                  <a:noFill/>
                </a:ln>
                <a:solidFill>
                  <a:srgbClr val="00529C"/>
                </a:solidFill>
                <a:effectLst/>
                <a:uLnTx/>
                <a:uFillTx/>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srgbClr val="00529C"/>
              </a:solidFill>
              <a:effectLst/>
              <a:uLnTx/>
              <a:uFillTx/>
              <a:ea typeface="+mn-ea"/>
              <a:cs typeface="+mn-cs"/>
            </a:endParaRPr>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200"/>
              </a:spcAft>
              <a:buClrTx/>
              <a:buSzTx/>
              <a:buFont typeface="Arial"/>
              <a:buNone/>
              <a:tabLst/>
              <a:defRPr/>
            </a:pPr>
            <a:endParaRPr kumimoji="0" lang="cs-CZ" sz="2000" b="0" i="0" u="none" strike="noStrike" kern="1200" cap="none" spc="0" normalizeH="0" baseline="0" noProof="0" dirty="0">
              <a:ln>
                <a:noFill/>
              </a:ln>
              <a:solidFill>
                <a:prstClr val="black"/>
              </a:solidFill>
              <a:effectLst/>
              <a:uLnTx/>
              <a:uFillTx/>
              <a:ea typeface="+mn-ea"/>
              <a:cs typeface="Arial" panose="020B0604020202020204" pitchFamily="34" charset="0"/>
            </a:endParaRPr>
          </a:p>
        </p:txBody>
      </p:sp>
      <p:pic>
        <p:nvPicPr>
          <p:cNvPr id="6" name="Picture 2" descr="\\nt1\O\Loga 2014_2020\IROP\Logolinky\RGB\JPG\IROP_CZ_RO_B_C RGB_malý.jpg">
            <a:extLst>
              <a:ext uri="{FF2B5EF4-FFF2-40B4-BE49-F238E27FC236}">
                <a16:creationId xmlns:a16="http://schemas.microsoft.com/office/drawing/2014/main" id="{4DB4E14B-86EA-4F46-84B7-1F277C147B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269" y="6002851"/>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3">
            <a:extLst>
              <a:ext uri="{FF2B5EF4-FFF2-40B4-BE49-F238E27FC236}">
                <a16:creationId xmlns:a16="http://schemas.microsoft.com/office/drawing/2014/main" id="{575A260A-9B92-4BEA-B46C-7669051639F7}"/>
              </a:ext>
            </a:extLst>
          </p:cNvPr>
          <p:cNvSpPr txBox="1">
            <a:spLocks/>
          </p:cNvSpPr>
          <p:nvPr/>
        </p:nvSpPr>
        <p:spPr>
          <a:xfrm>
            <a:off x="487681" y="402245"/>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cs-CZ" sz="2800" b="1" i="0" u="none" strike="noStrike" kern="1200" cap="none" spc="0" normalizeH="0" baseline="0" noProof="0" dirty="0">
                <a:ln>
                  <a:noFill/>
                </a:ln>
                <a:solidFill>
                  <a:srgbClr val="00529C"/>
                </a:solidFill>
                <a:effectLst/>
                <a:uLnTx/>
                <a:uFillTx/>
                <a:latin typeface="+mn-lt"/>
                <a:ea typeface="+mj-ea"/>
                <a:cs typeface="+mj-cs"/>
              </a:rPr>
              <a:t>Nejčastější pochybení při zadávání VZ</a:t>
            </a:r>
            <a:endParaRPr kumimoji="0" lang="en-US" sz="2800" b="1" i="0" u="none" strike="noStrike" kern="1200" cap="none" spc="0" normalizeH="0" baseline="0" noProof="0" dirty="0">
              <a:ln>
                <a:noFill/>
              </a:ln>
              <a:solidFill>
                <a:srgbClr val="00529C"/>
              </a:solidFill>
              <a:effectLst/>
              <a:uLnTx/>
              <a:uFillTx/>
              <a:latin typeface="+mn-lt"/>
              <a:ea typeface="+mj-ea"/>
              <a:cs typeface="+mj-cs"/>
            </a:endParaRPr>
          </a:p>
        </p:txBody>
      </p:sp>
      <p:grpSp>
        <p:nvGrpSpPr>
          <p:cNvPr id="13" name="Skupina 12">
            <a:extLst>
              <a:ext uri="{FF2B5EF4-FFF2-40B4-BE49-F238E27FC236}">
                <a16:creationId xmlns:a16="http://schemas.microsoft.com/office/drawing/2014/main" id="{5E6E4DE1-B76B-4F10-9E3E-FE35FCA2F0B1}"/>
              </a:ext>
            </a:extLst>
          </p:cNvPr>
          <p:cNvGrpSpPr/>
          <p:nvPr/>
        </p:nvGrpSpPr>
        <p:grpSpPr>
          <a:xfrm>
            <a:off x="683568" y="1389610"/>
            <a:ext cx="7761041" cy="3517434"/>
            <a:chOff x="0" y="2804797"/>
            <a:chExt cx="6754901" cy="1767150"/>
          </a:xfrm>
        </p:grpSpPr>
        <p:sp>
          <p:nvSpPr>
            <p:cNvPr id="14" name="Obdélník 13">
              <a:extLst>
                <a:ext uri="{FF2B5EF4-FFF2-40B4-BE49-F238E27FC236}">
                  <a16:creationId xmlns:a16="http://schemas.microsoft.com/office/drawing/2014/main" id="{61C60B44-1F45-4F87-A7F7-DC77D87EEFD1}"/>
                </a:ext>
              </a:extLst>
            </p:cNvPr>
            <p:cNvSpPr/>
            <p:nvPr/>
          </p:nvSpPr>
          <p:spPr>
            <a:xfrm>
              <a:off x="0" y="2804797"/>
              <a:ext cx="6608516" cy="176715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TextovéPole 14">
              <a:extLst>
                <a:ext uri="{FF2B5EF4-FFF2-40B4-BE49-F238E27FC236}">
                  <a16:creationId xmlns:a16="http://schemas.microsoft.com/office/drawing/2014/main" id="{637735ED-ED9E-4BF1-A907-D46059FAD200}"/>
                </a:ext>
              </a:extLst>
            </p:cNvPr>
            <p:cNvSpPr txBox="1"/>
            <p:nvPr/>
          </p:nvSpPr>
          <p:spPr>
            <a:xfrm>
              <a:off x="0" y="2804798"/>
              <a:ext cx="6754901" cy="163352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54076" rIns="512894" bIns="85344" numCol="1" spcCol="1270" anchor="t" anchorCtr="0">
              <a:noAutofit/>
            </a:bodyPr>
            <a:lstStyle/>
            <a:p>
              <a:pPr marL="114300" marR="0" lvl="1" indent="-114300" algn="just" defTabSz="533400" rtl="0" eaLnBrk="1" fontAlgn="auto" latinLnBrk="0" hangingPunct="1">
                <a:lnSpc>
                  <a:spcPct val="90000"/>
                </a:lnSpc>
                <a:spcBef>
                  <a:spcPct val="0"/>
                </a:spcBef>
                <a:spcAft>
                  <a:spcPts val="600"/>
                </a:spcAft>
                <a:buClrTx/>
                <a:buSzTx/>
                <a:buFontTx/>
                <a:buChar char="•"/>
                <a:tabLst/>
                <a:defRPr/>
              </a:pPr>
              <a:endParaRPr kumimoji="0" lang="cs-CZ" sz="1100" b="0" i="0" u="none" strike="noStrike" kern="1200" cap="none" spc="0" normalizeH="0" baseline="0" noProof="0" dirty="0">
                <a:ln>
                  <a:noFill/>
                </a:ln>
                <a:solidFill>
                  <a:sysClr val="windowText" lastClr="000000">
                    <a:hueOff val="0"/>
                    <a:satOff val="0"/>
                    <a:lumOff val="0"/>
                    <a:alphaOff val="0"/>
                  </a:sysClr>
                </a:solidFill>
                <a:effectLst/>
                <a:uLnTx/>
                <a:uFillTx/>
                <a:ea typeface="+mn-ea"/>
              </a:endParaRPr>
            </a:p>
            <a:p>
              <a:pPr marL="114300" marR="0" lvl="1" indent="-114300" algn="just" defTabSz="533400" rtl="0" eaLnBrk="1" fontAlgn="auto" latinLnBrk="0" hangingPunct="1">
                <a:lnSpc>
                  <a:spcPct val="90000"/>
                </a:lnSpc>
                <a:spcBef>
                  <a:spcPct val="0"/>
                </a:spcBef>
                <a:spcAft>
                  <a:spcPts val="600"/>
                </a:spcAft>
                <a:buClrTx/>
                <a:buSzTx/>
                <a:buFontTx/>
                <a:buChar char="•"/>
                <a:tabLst/>
                <a:defRPr/>
              </a:pPr>
              <a:r>
                <a:rPr kumimoji="0" lang="cs-CZ" sz="1100" b="0" i="0" u="none" strike="noStrike" kern="1200" cap="none" spc="0" normalizeH="0" baseline="0" noProof="0" dirty="0">
                  <a:ln>
                    <a:noFill/>
                  </a:ln>
                  <a:solidFill>
                    <a:sysClr val="windowText" lastClr="000000">
                      <a:hueOff val="0"/>
                      <a:satOff val="0"/>
                      <a:lumOff val="0"/>
                      <a:alphaOff val="0"/>
                    </a:sysClr>
                  </a:solidFill>
                  <a:effectLst/>
                  <a:uLnTx/>
                  <a:uFillTx/>
                  <a:ea typeface="+mn-ea"/>
                </a:rPr>
                <a:t>Zadavatel musí jednoznačně definovat obsah požadavků na předložení referenčních zakázek dle § 79 odst. 2 písm. b) ZZVZ (dodávky) způsobem dle § 73 odst. 6 ZZVZ, aby bylo zřejmé, jakou konkrétní referencí (s jakým obsahem) má dodavatel disponovat, aby splnil podmínky účasti v ZŘ.</a:t>
              </a:r>
            </a:p>
            <a:p>
              <a:pPr marL="114300" marR="0" lvl="1" indent="-114300" algn="just" defTabSz="533400" rtl="0" eaLnBrk="1" fontAlgn="auto" latinLnBrk="0" hangingPunct="1">
                <a:lnSpc>
                  <a:spcPct val="90000"/>
                </a:lnSpc>
                <a:spcBef>
                  <a:spcPct val="0"/>
                </a:spcBef>
                <a:spcAft>
                  <a:spcPts val="600"/>
                </a:spcAft>
                <a:buClrTx/>
                <a:buSzTx/>
                <a:buFontTx/>
                <a:buChar char="•"/>
                <a:tabLst/>
                <a:defRPr/>
              </a:pPr>
              <a:r>
                <a:rPr kumimoji="0" lang="cs-CZ" sz="1100" b="0" i="0" u="none" strike="noStrike" kern="1200" cap="none" spc="0" normalizeH="0" baseline="0" noProof="0" dirty="0">
                  <a:ln>
                    <a:noFill/>
                  </a:ln>
                  <a:solidFill>
                    <a:sysClr val="windowText" lastClr="000000">
                      <a:hueOff val="0"/>
                      <a:satOff val="0"/>
                      <a:lumOff val="0"/>
                      <a:alphaOff val="0"/>
                    </a:sysClr>
                  </a:solidFill>
                  <a:effectLst/>
                  <a:uLnTx/>
                  <a:uFillTx/>
                  <a:ea typeface="+mn-ea"/>
                </a:rPr>
                <a:t>ZŘ z roku 2021 </a:t>
              </a:r>
            </a:p>
            <a:p>
              <a:pPr marL="571500" lvl="2" indent="-114300" algn="just" defTabSz="533400">
                <a:lnSpc>
                  <a:spcPct val="90000"/>
                </a:lnSpc>
                <a:spcBef>
                  <a:spcPct val="0"/>
                </a:spcBef>
                <a:spcAft>
                  <a:spcPts val="600"/>
                </a:spcAft>
                <a:buFontTx/>
                <a:buChar char="•"/>
              </a:pPr>
              <a:r>
                <a:rPr kumimoji="0" lang="cs-CZ" sz="1100" b="0" i="0" u="none" strike="noStrike" kern="1200" cap="none" spc="0" normalizeH="0" baseline="0" noProof="0" dirty="0">
                  <a:ln>
                    <a:noFill/>
                  </a:ln>
                  <a:solidFill>
                    <a:sysClr val="windowText" lastClr="000000">
                      <a:hueOff val="0"/>
                      <a:satOff val="0"/>
                      <a:lumOff val="0"/>
                      <a:alphaOff val="0"/>
                    </a:sysClr>
                  </a:solidFill>
                  <a:effectLst/>
                  <a:uLnTx/>
                  <a:uFillTx/>
                  <a:ea typeface="+mn-ea"/>
                </a:rPr>
                <a:t>dodávka minimálně na 2 ks CAS 20 s výkonem požárního čerpadla min. 2 000 l/min v technickém provedení; bez uvedení finanční hodnoty (v ZP lhůta dodání překračovala 7 měsíců, PH cca 13 mil. Kč)</a:t>
              </a:r>
              <a:endParaRPr kumimoji="0" lang="cs-CZ" sz="1100" b="0" i="0" u="none" strike="noStrike" kern="1200" cap="none" spc="0" normalizeH="0" baseline="0" noProof="0" dirty="0">
                <a:ln>
                  <a:noFill/>
                </a:ln>
                <a:solidFill>
                  <a:sysClr val="windowText" lastClr="000000">
                    <a:hueOff val="0"/>
                    <a:satOff val="0"/>
                    <a:lumOff val="0"/>
                    <a:alphaOff val="0"/>
                  </a:sysClr>
                </a:solidFill>
                <a:effectLst/>
                <a:uLnTx/>
                <a:uFillTx/>
                <a:ea typeface="+mn-ea"/>
                <a:cs typeface="Calibri" panose="020F0502020204030204" pitchFamily="34" charset="0"/>
              </a:endParaRPr>
            </a:p>
            <a:p>
              <a:pPr marL="571500" lvl="2" indent="-114300" algn="just" defTabSz="533400">
                <a:lnSpc>
                  <a:spcPct val="90000"/>
                </a:lnSpc>
                <a:spcBef>
                  <a:spcPct val="0"/>
                </a:spcBef>
                <a:spcAft>
                  <a:spcPts val="600"/>
                </a:spcAft>
                <a:buFontTx/>
                <a:buChar char="•"/>
              </a:pPr>
              <a:r>
                <a:rPr lang="cs-CZ" sz="1100" dirty="0">
                  <a:solidFill>
                    <a:sysClr val="windowText" lastClr="000000">
                      <a:hueOff val="0"/>
                      <a:satOff val="0"/>
                      <a:lumOff val="0"/>
                      <a:alphaOff val="0"/>
                    </a:sysClr>
                  </a:solidFill>
                </a:rPr>
                <a:t>v posledních 3 letech před zahájením ZŘ realizoval pro jiný subjekt než je on sám, významnou zakázku obdobného rozsahu. Obdobným rozsahem se rozumí dodání aspoň 2 kombinovaných hasicích automobilů na minimálně třínápravovém podvozku, s nádrží na vodu o objemu minimálně 5.000 l a požárním čerpadlem se jmenovitým výkonem min. 2.500 l.min</a:t>
              </a:r>
              <a:r>
                <a:rPr lang="cs-CZ" sz="1100" baseline="30000" dirty="0">
                  <a:solidFill>
                    <a:sysClr val="windowText" lastClr="000000">
                      <a:hueOff val="0"/>
                      <a:satOff val="0"/>
                      <a:lumOff val="0"/>
                      <a:alphaOff val="0"/>
                    </a:sysClr>
                  </a:solidFill>
                </a:rPr>
                <a:t>-1</a:t>
              </a:r>
              <a:r>
                <a:rPr lang="cs-CZ" sz="1100" dirty="0">
                  <a:solidFill>
                    <a:sysClr val="windowText" lastClr="000000">
                      <a:hueOff val="0"/>
                      <a:satOff val="0"/>
                      <a:lumOff val="0"/>
                      <a:alphaOff val="0"/>
                    </a:sysClr>
                  </a:solidFill>
                </a:rPr>
                <a:t>; bez uvedení finanční hodnoty</a:t>
              </a:r>
            </a:p>
            <a:p>
              <a:pPr marL="571500" lvl="2" indent="-114300" algn="just" defTabSz="533400">
                <a:lnSpc>
                  <a:spcPct val="90000"/>
                </a:lnSpc>
                <a:spcBef>
                  <a:spcPct val="0"/>
                </a:spcBef>
                <a:spcAft>
                  <a:spcPts val="600"/>
                </a:spcAft>
                <a:buFontTx/>
                <a:buChar char="•"/>
              </a:pPr>
              <a:r>
                <a:rPr lang="cs-CZ" sz="1100" dirty="0" err="1">
                  <a:solidFill>
                    <a:prstClr val="black">
                      <a:hueOff val="0"/>
                      <a:satOff val="0"/>
                      <a:lumOff val="0"/>
                      <a:alphaOff val="0"/>
                    </a:prstClr>
                  </a:solidFill>
                  <a:cs typeface="Calibri" panose="020F0502020204030204" pitchFamily="34" charset="0"/>
                </a:rPr>
                <a:t>ust</a:t>
              </a:r>
              <a:r>
                <a:rPr lang="cs-CZ" sz="1100" dirty="0">
                  <a:solidFill>
                    <a:prstClr val="black">
                      <a:hueOff val="0"/>
                      <a:satOff val="0"/>
                      <a:lumOff val="0"/>
                      <a:alphaOff val="0"/>
                    </a:prstClr>
                  </a:solidFill>
                  <a:cs typeface="Calibri" panose="020F0502020204030204" pitchFamily="34" charset="0"/>
                </a:rPr>
                <a:t>. § 79 odst. 2 písm. k) ZZVZ - popis výrobku určeného k dodání – součástí popisu předmětu plnění musí být mimo jiné rozměrový výkres kompletní nabízené cisternové automobilové stříkačky s pohledy přední, zadní, levá a pravá strana a půdorysný pohled s předpokládanými hodnotami nabízené cisternové automobilové stříkačky</a:t>
              </a:r>
            </a:p>
            <a:p>
              <a:pPr marL="571500" lvl="2" indent="-114300" algn="just" defTabSz="533400">
                <a:lnSpc>
                  <a:spcPct val="90000"/>
                </a:lnSpc>
                <a:spcBef>
                  <a:spcPct val="0"/>
                </a:spcBef>
                <a:spcAft>
                  <a:spcPts val="600"/>
                </a:spcAft>
                <a:buFontTx/>
                <a:buChar char="•"/>
              </a:pPr>
              <a:endParaRPr lang="cs-CZ" sz="1100" dirty="0">
                <a:solidFill>
                  <a:sysClr val="windowText" lastClr="000000">
                    <a:hueOff val="0"/>
                    <a:satOff val="0"/>
                    <a:lumOff val="0"/>
                    <a:alphaOff val="0"/>
                  </a:sysClr>
                </a:solidFill>
              </a:endParaRPr>
            </a:p>
          </p:txBody>
        </p:sp>
      </p:grpSp>
      <p:grpSp>
        <p:nvGrpSpPr>
          <p:cNvPr id="16" name="Skupina 15">
            <a:extLst>
              <a:ext uri="{FF2B5EF4-FFF2-40B4-BE49-F238E27FC236}">
                <a16:creationId xmlns:a16="http://schemas.microsoft.com/office/drawing/2014/main" id="{947940C1-F06A-4A43-8C96-26A70294EFD7}"/>
              </a:ext>
            </a:extLst>
          </p:cNvPr>
          <p:cNvGrpSpPr/>
          <p:nvPr/>
        </p:nvGrpSpPr>
        <p:grpSpPr>
          <a:xfrm>
            <a:off x="879245" y="1112152"/>
            <a:ext cx="6026565" cy="501840"/>
            <a:chOff x="-412680" y="2293056"/>
            <a:chExt cx="4625961" cy="501840"/>
          </a:xfrm>
        </p:grpSpPr>
        <p:sp>
          <p:nvSpPr>
            <p:cNvPr id="17" name="Obdélník: se zakulacenými rohy 16">
              <a:extLst>
                <a:ext uri="{FF2B5EF4-FFF2-40B4-BE49-F238E27FC236}">
                  <a16:creationId xmlns:a16="http://schemas.microsoft.com/office/drawing/2014/main" id="{4E4365E7-A343-4484-AD23-828ABB35D884}"/>
                </a:ext>
              </a:extLst>
            </p:cNvPr>
            <p:cNvSpPr/>
            <p:nvPr/>
          </p:nvSpPr>
          <p:spPr>
            <a:xfrm>
              <a:off x="-412680" y="2293056"/>
              <a:ext cx="4625961" cy="50184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8" name="Obdélník: se zakulacenými rohy 10">
              <a:extLst>
                <a:ext uri="{FF2B5EF4-FFF2-40B4-BE49-F238E27FC236}">
                  <a16:creationId xmlns:a16="http://schemas.microsoft.com/office/drawing/2014/main" id="{99AB03F1-929A-4ECC-923D-F0606EC3BC91}"/>
                </a:ext>
              </a:extLst>
            </p:cNvPr>
            <p:cNvSpPr txBox="1"/>
            <p:nvPr/>
          </p:nvSpPr>
          <p:spPr>
            <a:xfrm>
              <a:off x="-388182" y="2317554"/>
              <a:ext cx="4576965" cy="4528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marR="0" lvl="0" indent="0" algn="l" defTabSz="577850" rtl="0" eaLnBrk="1" fontAlgn="auto" latinLnBrk="0" hangingPunct="1">
                <a:lnSpc>
                  <a:spcPct val="90000"/>
                </a:lnSpc>
                <a:spcBef>
                  <a:spcPct val="0"/>
                </a:spcBef>
                <a:spcAft>
                  <a:spcPct val="35000"/>
                </a:spcAft>
                <a:buClrTx/>
                <a:buSzTx/>
                <a:buFontTx/>
                <a:buNone/>
                <a:tabLst/>
                <a:defRPr/>
              </a:pPr>
              <a:r>
                <a:rPr kumimoji="0" lang="cs-CZ" sz="1400" b="0" i="0" u="none" strike="noStrike" kern="1200" cap="none" spc="0" normalizeH="0" baseline="0" noProof="0" dirty="0">
                  <a:ln>
                    <a:noFill/>
                  </a:ln>
                  <a:solidFill>
                    <a:sysClr val="window" lastClr="FFFFFF"/>
                  </a:solidFill>
                  <a:effectLst/>
                  <a:uLnTx/>
                  <a:uFillTx/>
                  <a:ea typeface="+mn-ea"/>
                  <a:cs typeface="+mn-cs"/>
                </a:rPr>
                <a:t>Požadavky na technickou kvalifikaci</a:t>
              </a:r>
            </a:p>
          </p:txBody>
        </p:sp>
      </p:grpSp>
    </p:spTree>
    <p:extLst>
      <p:ext uri="{BB962C8B-B14F-4D97-AF65-F5344CB8AC3E}">
        <p14:creationId xmlns:p14="http://schemas.microsoft.com/office/powerpoint/2010/main" val="9137751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000C4B2-41BC-D741-8B94-B76DB6967C01}" type="slidenum">
              <a:rPr kumimoji="0" lang="en-US" sz="1200" b="0" i="0" u="none" strike="noStrike" kern="1200" cap="none" spc="0" normalizeH="0" baseline="0" noProof="0" smtClean="0">
                <a:ln>
                  <a:noFill/>
                </a:ln>
                <a:solidFill>
                  <a:srgbClr val="00529C"/>
                </a:solidFill>
                <a:effectLst/>
                <a:uLnTx/>
                <a:uFillTx/>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srgbClr val="00529C"/>
              </a:solidFill>
              <a:effectLst/>
              <a:uLnTx/>
              <a:uFillTx/>
              <a:ea typeface="+mn-ea"/>
              <a:cs typeface="+mn-cs"/>
            </a:endParaRPr>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200"/>
              </a:spcAft>
              <a:buClrTx/>
              <a:buSzTx/>
              <a:buFont typeface="Arial"/>
              <a:buNone/>
              <a:tabLst/>
              <a:defRPr/>
            </a:pPr>
            <a:endParaRPr kumimoji="0" lang="cs-CZ" sz="2000" b="0" i="0" u="none" strike="noStrike" kern="1200" cap="none" spc="0" normalizeH="0" baseline="0" noProof="0" dirty="0">
              <a:ln>
                <a:noFill/>
              </a:ln>
              <a:solidFill>
                <a:prstClr val="black"/>
              </a:solidFill>
              <a:effectLst/>
              <a:uLnTx/>
              <a:uFillTx/>
              <a:ea typeface="+mn-ea"/>
              <a:cs typeface="Arial" panose="020B0604020202020204" pitchFamily="34" charset="0"/>
            </a:endParaRPr>
          </a:p>
        </p:txBody>
      </p:sp>
      <p:pic>
        <p:nvPicPr>
          <p:cNvPr id="6" name="Picture 2" descr="\\nt1\O\Loga 2014_2020\IROP\Logolinky\RGB\JPG\IROP_CZ_RO_B_C RGB_malý.jpg">
            <a:extLst>
              <a:ext uri="{FF2B5EF4-FFF2-40B4-BE49-F238E27FC236}">
                <a16:creationId xmlns:a16="http://schemas.microsoft.com/office/drawing/2014/main" id="{4DB4E14B-86EA-4F46-84B7-1F277C147B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269" y="6002851"/>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3">
            <a:extLst>
              <a:ext uri="{FF2B5EF4-FFF2-40B4-BE49-F238E27FC236}">
                <a16:creationId xmlns:a16="http://schemas.microsoft.com/office/drawing/2014/main" id="{575A260A-9B92-4BEA-B46C-7669051639F7}"/>
              </a:ext>
            </a:extLst>
          </p:cNvPr>
          <p:cNvSpPr txBox="1">
            <a:spLocks/>
          </p:cNvSpPr>
          <p:nvPr/>
        </p:nvSpPr>
        <p:spPr>
          <a:xfrm>
            <a:off x="487681" y="402245"/>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cs-CZ" sz="2800" b="1" i="0" u="none" strike="noStrike" kern="1200" cap="none" spc="0" normalizeH="0" baseline="0" noProof="0" dirty="0">
                <a:ln>
                  <a:noFill/>
                </a:ln>
                <a:solidFill>
                  <a:srgbClr val="00529C"/>
                </a:solidFill>
                <a:effectLst/>
                <a:uLnTx/>
                <a:uFillTx/>
                <a:latin typeface="+mn-lt"/>
                <a:ea typeface="+mj-ea"/>
                <a:cs typeface="+mj-cs"/>
              </a:rPr>
              <a:t>Nejčastější pochybení při zadávání VZ</a:t>
            </a:r>
            <a:endParaRPr kumimoji="0" lang="en-US" sz="2800" b="1" i="0" u="none" strike="noStrike" kern="1200" cap="none" spc="0" normalizeH="0" baseline="0" noProof="0" dirty="0">
              <a:ln>
                <a:noFill/>
              </a:ln>
              <a:solidFill>
                <a:srgbClr val="00529C"/>
              </a:solidFill>
              <a:effectLst/>
              <a:uLnTx/>
              <a:uFillTx/>
              <a:latin typeface="+mn-lt"/>
              <a:ea typeface="+mj-ea"/>
              <a:cs typeface="+mj-cs"/>
            </a:endParaRPr>
          </a:p>
        </p:txBody>
      </p:sp>
      <p:grpSp>
        <p:nvGrpSpPr>
          <p:cNvPr id="19" name="Skupina 18">
            <a:extLst>
              <a:ext uri="{FF2B5EF4-FFF2-40B4-BE49-F238E27FC236}">
                <a16:creationId xmlns:a16="http://schemas.microsoft.com/office/drawing/2014/main" id="{EFD347DA-AB52-4DF3-A04E-768A7715B4A8}"/>
              </a:ext>
            </a:extLst>
          </p:cNvPr>
          <p:cNvGrpSpPr/>
          <p:nvPr/>
        </p:nvGrpSpPr>
        <p:grpSpPr>
          <a:xfrm>
            <a:off x="523662" y="1544216"/>
            <a:ext cx="8053480" cy="4906483"/>
            <a:chOff x="381981" y="3678281"/>
            <a:chExt cx="8167364" cy="2190139"/>
          </a:xfrm>
        </p:grpSpPr>
        <p:sp>
          <p:nvSpPr>
            <p:cNvPr id="20" name="Obdélník 19">
              <a:extLst>
                <a:ext uri="{FF2B5EF4-FFF2-40B4-BE49-F238E27FC236}">
                  <a16:creationId xmlns:a16="http://schemas.microsoft.com/office/drawing/2014/main" id="{26CA200E-01EE-4B88-8498-46326BDB68A0}"/>
                </a:ext>
              </a:extLst>
            </p:cNvPr>
            <p:cNvSpPr/>
            <p:nvPr/>
          </p:nvSpPr>
          <p:spPr>
            <a:xfrm>
              <a:off x="582564" y="3678281"/>
              <a:ext cx="7862044" cy="1881157"/>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1" name="TextovéPole 20">
              <a:extLst>
                <a:ext uri="{FF2B5EF4-FFF2-40B4-BE49-F238E27FC236}">
                  <a16:creationId xmlns:a16="http://schemas.microsoft.com/office/drawing/2014/main" id="{C1DE2223-2FCB-4587-A12B-03A6A1026A64}"/>
                </a:ext>
              </a:extLst>
            </p:cNvPr>
            <p:cNvSpPr txBox="1"/>
            <p:nvPr/>
          </p:nvSpPr>
          <p:spPr>
            <a:xfrm>
              <a:off x="381981" y="3718176"/>
              <a:ext cx="8167364" cy="215024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74904" rIns="512894" bIns="85344" numCol="1" spcCol="1270" anchor="t" anchorCtr="0">
              <a:noAutofit/>
            </a:bodyPr>
            <a:lstStyle/>
            <a:p>
              <a:pPr algn="just" fontAlgn="base"/>
              <a:r>
                <a:rPr lang="cs-CZ" sz="1100" b="0" dirty="0">
                  <a:solidFill>
                    <a:srgbClr val="414042"/>
                  </a:solidFill>
                  <a:effectLst/>
                </a:rPr>
                <a:t>Nejčastěji pouze NC, nebo NC a záruční doba (v ZP obvykle rozdělena na podvozek, nástavbu, prorezavění karoserie), lze hodnotit i „kvalitu“</a:t>
              </a:r>
            </a:p>
            <a:p>
              <a:pPr algn="just" fontAlgn="base"/>
              <a:endParaRPr lang="cs-CZ" sz="1100" b="0" dirty="0">
                <a:solidFill>
                  <a:srgbClr val="414042"/>
                </a:solidFill>
                <a:effectLst/>
              </a:endParaRPr>
            </a:p>
            <a:p>
              <a:pPr algn="just" fontAlgn="base"/>
              <a:r>
                <a:rPr lang="cs-CZ" sz="1100" b="0" dirty="0">
                  <a:solidFill>
                    <a:srgbClr val="414042"/>
                  </a:solidFill>
                  <a:effectLst/>
                </a:rPr>
                <a:t>Způsob aprobovaný ÚOHS (dle navrhovatele zacílené na podvozky TATRA, 80 % NC, 20 % funkční vlastnosti):</a:t>
              </a:r>
            </a:p>
            <a:p>
              <a:pPr algn="just" fontAlgn="base"/>
              <a:r>
                <a:rPr lang="cs-CZ" sz="1100" b="0" i="1" dirty="0">
                  <a:solidFill>
                    <a:srgbClr val="414042"/>
                  </a:solidFill>
                  <a:effectLst/>
                </a:rPr>
                <a:t>a) Nejmenší celková výška CAS (bez antén komunikačních zařízení, v nezatíženém stavu bez posádky, hasiva a požárního příslušenství) – </a:t>
              </a:r>
              <a:r>
                <a:rPr lang="cs-CZ" sz="1100" b="0" i="1" dirty="0" err="1">
                  <a:solidFill>
                    <a:srgbClr val="414042"/>
                  </a:solidFill>
                  <a:effectLst/>
                </a:rPr>
                <a:t>pa</a:t>
              </a:r>
              <a:r>
                <a:rPr lang="cs-CZ" sz="1100" b="0" i="1" dirty="0">
                  <a:solidFill>
                    <a:srgbClr val="414042"/>
                  </a:solidFill>
                  <a:effectLst/>
                </a:rPr>
                <a:t>= 7%.</a:t>
              </a:r>
              <a:endParaRPr lang="cs-CZ" sz="1100" b="0" i="0" dirty="0">
                <a:solidFill>
                  <a:srgbClr val="414042"/>
                </a:solidFill>
                <a:effectLst/>
              </a:endParaRPr>
            </a:p>
            <a:p>
              <a:pPr algn="just" fontAlgn="base"/>
              <a:r>
                <a:rPr lang="cs-CZ" sz="1100" b="0" i="1" dirty="0">
                  <a:solidFill>
                    <a:srgbClr val="414042"/>
                  </a:solidFill>
                  <a:effectLst/>
                </a:rPr>
                <a:t>Poznámka: uložením požárního příslušenstvím se celková výška CAS nesmí zvýšit</a:t>
              </a:r>
              <a:endParaRPr lang="cs-CZ" sz="1100" b="0" i="0" dirty="0">
                <a:solidFill>
                  <a:srgbClr val="414042"/>
                </a:solidFill>
                <a:effectLst/>
              </a:endParaRPr>
            </a:p>
            <a:p>
              <a:pPr algn="just" fontAlgn="base"/>
              <a:r>
                <a:rPr lang="cs-CZ" sz="1100" b="0" i="1" dirty="0">
                  <a:solidFill>
                    <a:srgbClr val="414042"/>
                  </a:solidFill>
                  <a:effectLst/>
                </a:rPr>
                <a:t>b) Nejvyšší brodivost CAS při jízdě ve vodě. – </a:t>
              </a:r>
              <a:r>
                <a:rPr lang="cs-CZ" sz="1100" b="0" i="1" dirty="0" err="1">
                  <a:solidFill>
                    <a:srgbClr val="414042"/>
                  </a:solidFill>
                  <a:effectLst/>
                </a:rPr>
                <a:t>pb</a:t>
              </a:r>
              <a:r>
                <a:rPr lang="cs-CZ" sz="1100" b="0" i="1" dirty="0">
                  <a:solidFill>
                    <a:srgbClr val="414042"/>
                  </a:solidFill>
                  <a:effectLst/>
                </a:rPr>
                <a:t> = 5%</a:t>
              </a:r>
              <a:endParaRPr lang="cs-CZ" sz="1100" b="0" i="0" dirty="0">
                <a:solidFill>
                  <a:srgbClr val="414042"/>
                </a:solidFill>
                <a:effectLst/>
              </a:endParaRPr>
            </a:p>
            <a:p>
              <a:pPr algn="just" fontAlgn="base"/>
              <a:r>
                <a:rPr lang="cs-CZ" sz="1100" b="0" i="1" dirty="0">
                  <a:solidFill>
                    <a:srgbClr val="414042"/>
                  </a:solidFill>
                  <a:effectLst/>
                </a:rPr>
                <a:t>c) Největší měrný výkon motoru CAS na 1000 kg celkové hmotnosti CAS –</a:t>
              </a:r>
              <a:r>
                <a:rPr lang="cs-CZ" sz="1100" b="0" i="1" dirty="0" err="1">
                  <a:solidFill>
                    <a:srgbClr val="414042"/>
                  </a:solidFill>
                  <a:effectLst/>
                </a:rPr>
                <a:t>pc</a:t>
              </a:r>
              <a:r>
                <a:rPr lang="cs-CZ" sz="1100" b="0" i="1" dirty="0">
                  <a:solidFill>
                    <a:srgbClr val="414042"/>
                  </a:solidFill>
                  <a:effectLst/>
                </a:rPr>
                <a:t>= 4%</a:t>
              </a:r>
              <a:endParaRPr lang="cs-CZ" sz="1100" b="0" i="0" dirty="0">
                <a:solidFill>
                  <a:srgbClr val="414042"/>
                </a:solidFill>
                <a:effectLst/>
              </a:endParaRPr>
            </a:p>
            <a:p>
              <a:pPr algn="just" fontAlgn="base"/>
              <a:r>
                <a:rPr lang="cs-CZ" sz="1100" b="0" i="1" dirty="0">
                  <a:solidFill>
                    <a:srgbClr val="414042"/>
                  </a:solidFill>
                  <a:effectLst/>
                </a:rPr>
                <a:t>d) Největší nájezdový úhel přední – </a:t>
              </a:r>
              <a:r>
                <a:rPr lang="cs-CZ" sz="1100" b="0" i="1" dirty="0" err="1">
                  <a:solidFill>
                    <a:srgbClr val="414042"/>
                  </a:solidFill>
                  <a:effectLst/>
                </a:rPr>
                <a:t>pd</a:t>
              </a:r>
              <a:r>
                <a:rPr lang="cs-CZ" sz="1100" b="0" i="1" dirty="0">
                  <a:solidFill>
                    <a:srgbClr val="414042"/>
                  </a:solidFill>
                  <a:effectLst/>
                </a:rPr>
                <a:t>= 2%.</a:t>
              </a:r>
              <a:endParaRPr lang="cs-CZ" sz="1100" b="0" i="0" dirty="0">
                <a:solidFill>
                  <a:srgbClr val="414042"/>
                </a:solidFill>
                <a:effectLst/>
              </a:endParaRPr>
            </a:p>
            <a:p>
              <a:pPr algn="just" fontAlgn="base"/>
              <a:r>
                <a:rPr lang="cs-CZ" sz="1100" b="0" i="1" dirty="0">
                  <a:solidFill>
                    <a:srgbClr val="414042"/>
                  </a:solidFill>
                  <a:effectLst/>
                </a:rPr>
                <a:t>e) Největší nájezdový úhel zadní – </a:t>
              </a:r>
              <a:r>
                <a:rPr lang="cs-CZ" sz="1100" b="0" i="1" dirty="0" err="1">
                  <a:solidFill>
                    <a:srgbClr val="414042"/>
                  </a:solidFill>
                  <a:effectLst/>
                </a:rPr>
                <a:t>pe</a:t>
              </a:r>
              <a:r>
                <a:rPr lang="cs-CZ" sz="1100" b="0" i="1" dirty="0">
                  <a:solidFill>
                    <a:srgbClr val="414042"/>
                  </a:solidFill>
                  <a:effectLst/>
                </a:rPr>
                <a:t>= 2%</a:t>
              </a:r>
              <a:endParaRPr lang="cs-CZ" sz="1100" b="0" i="0" dirty="0">
                <a:solidFill>
                  <a:srgbClr val="414042"/>
                </a:solidFill>
                <a:effectLst/>
              </a:endParaRPr>
            </a:p>
            <a:p>
              <a:pPr algn="just" fontAlgn="base"/>
              <a:r>
                <a:rPr lang="cs-CZ" sz="1100" b="0" i="1" dirty="0">
                  <a:solidFill>
                    <a:srgbClr val="414042"/>
                  </a:solidFill>
                  <a:effectLst/>
                </a:rPr>
                <a:t>p…………… přidělená váha k dílčí funkční vlastnosti</a:t>
              </a:r>
              <a:endParaRPr lang="cs-CZ" sz="1100" b="0" i="0" dirty="0">
                <a:solidFill>
                  <a:srgbClr val="414042"/>
                </a:solidFill>
                <a:effectLst/>
              </a:endParaRPr>
            </a:p>
            <a:p>
              <a:pPr algn="just" fontAlgn="base"/>
              <a:r>
                <a:rPr lang="cs-CZ" sz="1100" b="0" i="1" dirty="0">
                  <a:solidFill>
                    <a:srgbClr val="414042"/>
                  </a:solidFill>
                  <a:effectLst/>
                </a:rPr>
                <a:t>Pozn.: pokud uchazeč nabídne rozměr s technickými tolerancemi, bude hodnocena nejméně příznivá hodnota.</a:t>
              </a:r>
              <a:endParaRPr lang="cs-CZ" sz="1100" b="0" i="0" dirty="0">
                <a:solidFill>
                  <a:srgbClr val="414042"/>
                </a:solidFill>
                <a:effectLst/>
              </a:endParaRPr>
            </a:p>
            <a:p>
              <a:pPr algn="just" fontAlgn="base"/>
              <a:r>
                <a:rPr lang="cs-CZ" sz="1100" b="0" i="1" dirty="0">
                  <a:solidFill>
                    <a:srgbClr val="414042"/>
                  </a:solidFill>
                  <a:effectLst/>
                </a:rPr>
                <a:t>Hodnocena bude absolutní hodnota rozdílu velikosti funkční vlastnosti nabídnuté uchazečem, a referenční hodnoty dané technickými podmínkami nebo vyhláškou č.35/2007   Sb., ve znění vyhlášky č. 53/2010, jako minimální (maximální).“</a:t>
              </a:r>
            </a:p>
            <a:p>
              <a:pPr algn="just" fontAlgn="base"/>
              <a:endParaRPr lang="cs-CZ" sz="1100" dirty="0">
                <a:solidFill>
                  <a:srgbClr val="414042"/>
                </a:solidFill>
              </a:endParaRPr>
            </a:p>
            <a:p>
              <a:pPr algn="just" fontAlgn="base"/>
              <a:r>
                <a:rPr lang="cs-CZ" sz="1100" b="0" u="sng" dirty="0">
                  <a:solidFill>
                    <a:srgbClr val="414042"/>
                  </a:solidFill>
                  <a:effectLst/>
                </a:rPr>
                <a:t>Důležité pro posouzení ÚOHS:</a:t>
              </a:r>
              <a:r>
                <a:rPr lang="cs-CZ" sz="1100" b="0" dirty="0">
                  <a:solidFill>
                    <a:srgbClr val="414042"/>
                  </a:solidFill>
                  <a:effectLst/>
                </a:rPr>
                <a:t> význam funkčních vlastností a význam jejich vyššího naplnění pro zadavatele, resp. význam pro naplnění jeho potřeb</a:t>
              </a:r>
            </a:p>
            <a:p>
              <a:pPr algn="just" fontAlgn="base"/>
              <a:r>
                <a:rPr lang="cs-CZ" sz="1100" b="0" i="0" u="sng" dirty="0">
                  <a:solidFill>
                    <a:srgbClr val="414042"/>
                  </a:solidFill>
                  <a:effectLst/>
                </a:rPr>
                <a:t>Závěr ÚOHS k případnému omezení soutěže:</a:t>
              </a:r>
              <a:r>
                <a:rPr lang="cs-CZ" sz="1100" b="0" i="0" dirty="0">
                  <a:solidFill>
                    <a:srgbClr val="414042"/>
                  </a:solidFill>
                  <a:effectLst/>
                </a:rPr>
                <a:t> Dodavatelé (</a:t>
              </a:r>
              <a:r>
                <a:rPr lang="cs-CZ" sz="1100" dirty="0">
                  <a:solidFill>
                    <a:srgbClr val="414042"/>
                  </a:solidFill>
                </a:rPr>
                <a:t>podvozek SCANIA) </a:t>
              </a:r>
              <a:r>
                <a:rPr lang="cs-CZ" sz="1100" b="0" i="0" dirty="0">
                  <a:solidFill>
                    <a:srgbClr val="414042"/>
                  </a:solidFill>
                  <a:effectLst/>
                </a:rPr>
                <a:t>se z hlediska splnění povinných parametrů mohli ZŘ zúčastnit, a pokusit se kompenzovat nižší hodnoty technických parametrů (funkčních vlastností) vstupujících do hodnocení nabídky např. nižší nabídkovou cenou.</a:t>
              </a:r>
              <a:endParaRPr lang="cs-CZ" sz="1100" b="0" dirty="0">
                <a:solidFill>
                  <a:srgbClr val="414042"/>
                </a:solidFill>
                <a:effectLst/>
              </a:endParaRPr>
            </a:p>
          </p:txBody>
        </p:sp>
      </p:grpSp>
      <p:grpSp>
        <p:nvGrpSpPr>
          <p:cNvPr id="22" name="Skupina 21">
            <a:extLst>
              <a:ext uri="{FF2B5EF4-FFF2-40B4-BE49-F238E27FC236}">
                <a16:creationId xmlns:a16="http://schemas.microsoft.com/office/drawing/2014/main" id="{17D575AF-64B9-40A3-9E11-92EA8D61FE5C}"/>
              </a:ext>
            </a:extLst>
          </p:cNvPr>
          <p:cNvGrpSpPr/>
          <p:nvPr/>
        </p:nvGrpSpPr>
        <p:grpSpPr>
          <a:xfrm>
            <a:off x="1018311" y="1160144"/>
            <a:ext cx="7064181" cy="670466"/>
            <a:chOff x="330425" y="2172811"/>
            <a:chExt cx="4684959" cy="531360"/>
          </a:xfrm>
        </p:grpSpPr>
        <p:sp>
          <p:nvSpPr>
            <p:cNvPr id="29" name="Obdélník: se zakulacenými rohy 28">
              <a:extLst>
                <a:ext uri="{FF2B5EF4-FFF2-40B4-BE49-F238E27FC236}">
                  <a16:creationId xmlns:a16="http://schemas.microsoft.com/office/drawing/2014/main" id="{0C965E67-86E6-4FD3-B4A9-4C6980B246C3}"/>
                </a:ext>
              </a:extLst>
            </p:cNvPr>
            <p:cNvSpPr/>
            <p:nvPr/>
          </p:nvSpPr>
          <p:spPr>
            <a:xfrm>
              <a:off x="330425" y="2172811"/>
              <a:ext cx="4625961" cy="53136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Obdélník: se zakulacenými rohy 10">
              <a:extLst>
                <a:ext uri="{FF2B5EF4-FFF2-40B4-BE49-F238E27FC236}">
                  <a16:creationId xmlns:a16="http://schemas.microsoft.com/office/drawing/2014/main" id="{324E8513-AAF8-4FA2-B8EE-238EA57314A5}"/>
                </a:ext>
              </a:extLst>
            </p:cNvPr>
            <p:cNvSpPr txBox="1"/>
            <p:nvPr/>
          </p:nvSpPr>
          <p:spPr>
            <a:xfrm>
              <a:off x="441285" y="2180614"/>
              <a:ext cx="4574099" cy="4622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marR="0" lvl="0" indent="0" algn="l" defTabSz="577850" rtl="0" eaLnBrk="1" fontAlgn="auto" latinLnBrk="0" hangingPunct="1">
                <a:lnSpc>
                  <a:spcPct val="90000"/>
                </a:lnSpc>
                <a:spcBef>
                  <a:spcPct val="0"/>
                </a:spcBef>
                <a:spcAft>
                  <a:spcPct val="35000"/>
                </a:spcAft>
                <a:buClrTx/>
                <a:buSzTx/>
                <a:buFontTx/>
                <a:buNone/>
                <a:tabLst/>
                <a:defRPr/>
              </a:pPr>
              <a:r>
                <a:rPr kumimoji="0" lang="cs-CZ" sz="1400" b="0" i="0" u="none" strike="noStrike" kern="1200" cap="none" spc="0" normalizeH="0" baseline="0" noProof="0" dirty="0">
                  <a:ln>
                    <a:noFill/>
                  </a:ln>
                  <a:solidFill>
                    <a:sysClr val="window" lastClr="FFFFFF"/>
                  </a:solidFill>
                  <a:effectLst/>
                  <a:uLnTx/>
                  <a:uFillTx/>
                  <a:ea typeface="+mn-ea"/>
                  <a:cs typeface="+mn-cs"/>
                </a:rPr>
                <a:t>Hodnocení </a:t>
              </a:r>
              <a:r>
                <a:rPr lang="cs-CZ" sz="1400" dirty="0">
                  <a:solidFill>
                    <a:sysClr val="window" lastClr="FFFFFF"/>
                  </a:solidFill>
                </a:rPr>
                <a:t>u VZ na nákup CAS</a:t>
              </a:r>
              <a:endParaRPr kumimoji="0" lang="cs-CZ" sz="1400" b="0" i="0" u="none" strike="noStrike" kern="1200" cap="none" spc="0" normalizeH="0" baseline="0" noProof="0" dirty="0">
                <a:ln>
                  <a:noFill/>
                </a:ln>
                <a:solidFill>
                  <a:sysClr val="window" lastClr="FFFFFF"/>
                </a:solidFill>
                <a:effectLst/>
                <a:uLnTx/>
                <a:uFillTx/>
                <a:ea typeface="+mn-ea"/>
                <a:cs typeface="+mn-cs"/>
              </a:endParaRPr>
            </a:p>
          </p:txBody>
        </p:sp>
      </p:grpSp>
    </p:spTree>
    <p:extLst>
      <p:ext uri="{BB962C8B-B14F-4D97-AF65-F5344CB8AC3E}">
        <p14:creationId xmlns:p14="http://schemas.microsoft.com/office/powerpoint/2010/main" val="4201078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8A77294-4A89-984E-882C-6824E409781D}"/>
              </a:ext>
            </a:extLst>
          </p:cNvPr>
          <p:cNvSpPr>
            <a:spLocks noGrp="1"/>
          </p:cNvSpPr>
          <p:nvPr>
            <p:ph type="ctrTitle" idx="4294967295"/>
          </p:nvPr>
        </p:nvSpPr>
        <p:spPr>
          <a:xfrm>
            <a:off x="0" y="2333901"/>
            <a:ext cx="9143999" cy="890466"/>
          </a:xfrm>
          <a:prstGeom prst="rect">
            <a:avLst/>
          </a:prstGeom>
        </p:spPr>
        <p:txBody>
          <a:bodyPr>
            <a:noAutofit/>
          </a:bodyPr>
          <a:lstStyle/>
          <a:p>
            <a:pPr algn="ctr"/>
            <a:r>
              <a:rPr lang="cs-CZ" sz="5000" dirty="0">
                <a:solidFill>
                  <a:schemeClr val="bg1"/>
                </a:solidFill>
                <a:latin typeface="Arial" panose="020B0604020202020204" pitchFamily="34" charset="0"/>
                <a:cs typeface="Arial" panose="020B0604020202020204" pitchFamily="34" charset="0"/>
              </a:rPr>
              <a:t>Děkuji vám za pozornost</a:t>
            </a:r>
            <a:r>
              <a:rPr lang="cs-CZ" sz="5000" dirty="0">
                <a:solidFill>
                  <a:srgbClr val="FF0000"/>
                </a:solidFill>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4294967295"/>
          </p:nvPr>
        </p:nvSpPr>
        <p:spPr>
          <a:xfrm>
            <a:off x="183137" y="6356349"/>
            <a:ext cx="500431" cy="365125"/>
          </a:xfrm>
        </p:spPr>
        <p:txBody>
          <a:bodyPr/>
          <a:lstStyle/>
          <a:p>
            <a:fld id="{4000C4B2-41BC-D741-8B94-B76DB6967C01}" type="slidenum">
              <a:rPr lang="en-US" smtClean="0"/>
              <a:pPr/>
              <a:t>15</a:t>
            </a:fld>
            <a:endParaRPr lang="en-US" dirty="0"/>
          </a:p>
        </p:txBody>
      </p:sp>
      <p:sp>
        <p:nvSpPr>
          <p:cNvPr id="3" name="Obdélník 2">
            <a:extLst>
              <a:ext uri="{FF2B5EF4-FFF2-40B4-BE49-F238E27FC236}">
                <a16:creationId xmlns:a16="http://schemas.microsoft.com/office/drawing/2014/main" id="{C9C1FF21-44F9-47BB-A3C3-E5AEABC86D2D}"/>
              </a:ext>
            </a:extLst>
          </p:cNvPr>
          <p:cNvSpPr/>
          <p:nvPr/>
        </p:nvSpPr>
        <p:spPr>
          <a:xfrm>
            <a:off x="683568" y="3911521"/>
            <a:ext cx="6931743" cy="1991379"/>
          </a:xfrm>
          <a:prstGeom prst="rect">
            <a:avLst/>
          </a:prstGeom>
        </p:spPr>
        <p:txBody>
          <a:bodyPr wrap="square">
            <a:spAutoFit/>
          </a:bodyPr>
          <a:lstStyle/>
          <a:p>
            <a:pPr>
              <a:lnSpc>
                <a:spcPct val="150000"/>
              </a:lnSpc>
            </a:pPr>
            <a:r>
              <a:rPr lang="cs-CZ" sz="1400" b="1" dirty="0">
                <a:solidFill>
                  <a:schemeClr val="bg1"/>
                </a:solidFill>
                <a:effectLst>
                  <a:outerShdw blurRad="38100" dist="38100" dir="2700000" algn="tl">
                    <a:srgbClr val="000000">
                      <a:alpha val="43137"/>
                    </a:srgbClr>
                  </a:outerShdw>
                </a:effectLst>
                <a:cs typeface="Myriad Pro"/>
              </a:rPr>
              <a:t>Ing. Eva Marečková</a:t>
            </a:r>
          </a:p>
          <a:p>
            <a:pPr>
              <a:lnSpc>
                <a:spcPct val="150000"/>
              </a:lnSpc>
            </a:pPr>
            <a:r>
              <a:rPr lang="cs-CZ" sz="1400" b="1" dirty="0">
                <a:solidFill>
                  <a:schemeClr val="bg1"/>
                </a:solidFill>
                <a:cs typeface="Myriad Pro"/>
              </a:rPr>
              <a:t>Centrum pro regionální rozvoj České republiky</a:t>
            </a:r>
          </a:p>
          <a:p>
            <a:pPr>
              <a:lnSpc>
                <a:spcPct val="150000"/>
              </a:lnSpc>
            </a:pPr>
            <a:r>
              <a:rPr lang="cs-CZ" sz="1400" b="1" dirty="0">
                <a:solidFill>
                  <a:schemeClr val="bg1"/>
                </a:solidFill>
                <a:cs typeface="Myriad Pro"/>
              </a:rPr>
              <a:t>Územní odbor IROP pro Jihomoravský kraj, vedoucí oddělení administrace VZ Brno</a:t>
            </a:r>
          </a:p>
          <a:p>
            <a:pPr>
              <a:lnSpc>
                <a:spcPct val="150000"/>
              </a:lnSpc>
            </a:pPr>
            <a:r>
              <a:rPr lang="cs-CZ" sz="1400" b="1" dirty="0">
                <a:solidFill>
                  <a:schemeClr val="bg1"/>
                </a:solidFill>
                <a:cs typeface="Myriad Pro"/>
              </a:rPr>
              <a:t>E-mail: </a:t>
            </a:r>
            <a:r>
              <a:rPr lang="cs-CZ" sz="1400" b="1" dirty="0">
                <a:solidFill>
                  <a:srgbClr val="5FA4E5"/>
                </a:solidFill>
                <a:cs typeface="Myriad Pro"/>
                <a:hlinkClick r:id="rId4">
                  <a:extLst>
                    <a:ext uri="{A12FA001-AC4F-418D-AE19-62706E023703}">
                      <ahyp:hlinkClr xmlns:ahyp="http://schemas.microsoft.com/office/drawing/2018/hyperlinkcolor" val="tx"/>
                    </a:ext>
                  </a:extLst>
                </a:hlinkClick>
              </a:rPr>
              <a:t>eva.mareckova@crr.cz</a:t>
            </a:r>
            <a:endParaRPr lang="cs-CZ" sz="1400" b="1" dirty="0">
              <a:solidFill>
                <a:srgbClr val="5FA4E5"/>
              </a:solidFill>
              <a:cs typeface="Myriad Pro"/>
            </a:endParaRPr>
          </a:p>
          <a:p>
            <a:pPr>
              <a:lnSpc>
                <a:spcPct val="150000"/>
              </a:lnSpc>
            </a:pPr>
            <a:r>
              <a:rPr lang="cs-CZ" sz="1400" b="1" dirty="0">
                <a:solidFill>
                  <a:schemeClr val="bg1"/>
                </a:solidFill>
                <a:cs typeface="Myriad Pro"/>
              </a:rPr>
              <a:t>Telefon: +420 731 663 819</a:t>
            </a:r>
            <a:endParaRPr lang="cs-CZ" sz="1400" b="1" dirty="0">
              <a:solidFill>
                <a:schemeClr val="bg1"/>
              </a:solidFill>
            </a:endParaRPr>
          </a:p>
        </p:txBody>
      </p:sp>
      <p:pic>
        <p:nvPicPr>
          <p:cNvPr id="6" name="Picture 2" descr="\\nt1\O\Loga 2014_2020\IROP\Logolinky\RGB\JPG\IROP_CZ_RO_B_C RGB_malý.jpg">
            <a:extLst>
              <a:ext uri="{FF2B5EF4-FFF2-40B4-BE49-F238E27FC236}">
                <a16:creationId xmlns:a16="http://schemas.microsoft.com/office/drawing/2014/main" id="{EBD18E54-75C9-4B97-92C8-F55EEB5566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1547" y="6010637"/>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3386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latin typeface="+mj-lt"/>
              </a:rPr>
              <a:pPr/>
              <a:t>2</a:t>
            </a:fld>
            <a:endParaRPr lang="en-US" dirty="0">
              <a:latin typeface="+mj-lt"/>
            </a:endParaRPr>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9" y="1433386"/>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mj-lt"/>
              <a:cs typeface="Arial" panose="020B0604020202020204" pitchFamily="34" charset="0"/>
            </a:endParaRPr>
          </a:p>
        </p:txBody>
      </p:sp>
      <p:sp>
        <p:nvSpPr>
          <p:cNvPr id="8" name="Title 3">
            <a:extLst>
              <a:ext uri="{FF2B5EF4-FFF2-40B4-BE49-F238E27FC236}">
                <a16:creationId xmlns:a16="http://schemas.microsoft.com/office/drawing/2014/main" id="{D8EB5D2F-475B-0246-8AE6-0E20A0EAFCDD}"/>
              </a:ext>
            </a:extLst>
          </p:cNvPr>
          <p:cNvSpPr txBox="1">
            <a:spLocks/>
          </p:cNvSpPr>
          <p:nvPr/>
        </p:nvSpPr>
        <p:spPr>
          <a:xfrm>
            <a:off x="1127927" y="675488"/>
            <a:ext cx="7433511" cy="757898"/>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t>zadávání veřejných zakázek - předpisy</a:t>
            </a:r>
            <a:endParaRPr lang="en-US" sz="2800" cap="all" dirty="0">
              <a:cs typeface="Arial" panose="020B0604020202020204" pitchFamily="34" charset="0"/>
            </a:endParaRPr>
          </a:p>
        </p:txBody>
      </p:sp>
      <p:pic>
        <p:nvPicPr>
          <p:cNvPr id="6" name="Picture 2" descr="\\nt1\O\Loga 2014_2020\IROP\Logolinky\RGB\JPG\IROP_CZ_RO_B_C RGB_malý.jpg">
            <a:extLst>
              <a:ext uri="{FF2B5EF4-FFF2-40B4-BE49-F238E27FC236}">
                <a16:creationId xmlns:a16="http://schemas.microsoft.com/office/drawing/2014/main" id="{4DB4E14B-86EA-4F46-84B7-1F277C147B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269" y="6002851"/>
            <a:ext cx="4199492" cy="691424"/>
          </a:xfrm>
          <a:prstGeom prst="rect">
            <a:avLst/>
          </a:prstGeom>
          <a:noFill/>
          <a:extLst>
            <a:ext uri="{909E8E84-426E-40DD-AFC4-6F175D3DCCD1}">
              <a14:hiddenFill xmlns:a14="http://schemas.microsoft.com/office/drawing/2010/main">
                <a:solidFill>
                  <a:srgbClr val="FFFFFF"/>
                </a:solidFill>
              </a14:hiddenFill>
            </a:ext>
          </a:extLst>
        </p:spPr>
      </p:pic>
      <p:grpSp>
        <p:nvGrpSpPr>
          <p:cNvPr id="9" name="Skupina 8">
            <a:extLst>
              <a:ext uri="{FF2B5EF4-FFF2-40B4-BE49-F238E27FC236}">
                <a16:creationId xmlns:a16="http://schemas.microsoft.com/office/drawing/2014/main" id="{7C83A776-88F3-4321-8B86-E04451E932AE}"/>
              </a:ext>
            </a:extLst>
          </p:cNvPr>
          <p:cNvGrpSpPr/>
          <p:nvPr/>
        </p:nvGrpSpPr>
        <p:grpSpPr>
          <a:xfrm>
            <a:off x="1344967" y="1865387"/>
            <a:ext cx="6454066" cy="756000"/>
            <a:chOff x="0" y="579586"/>
            <a:chExt cx="6454066" cy="756000"/>
          </a:xfrm>
        </p:grpSpPr>
        <p:sp>
          <p:nvSpPr>
            <p:cNvPr id="25" name="Obdélník 24">
              <a:extLst>
                <a:ext uri="{FF2B5EF4-FFF2-40B4-BE49-F238E27FC236}">
                  <a16:creationId xmlns:a16="http://schemas.microsoft.com/office/drawing/2014/main" id="{F5C50E80-957D-4040-9DE8-BC6410D73297}"/>
                </a:ext>
              </a:extLst>
            </p:cNvPr>
            <p:cNvSpPr/>
            <p:nvPr/>
          </p:nvSpPr>
          <p:spPr>
            <a:xfrm>
              <a:off x="0" y="579586"/>
              <a:ext cx="6454066" cy="7560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6" name="TextovéPole 25">
              <a:extLst>
                <a:ext uri="{FF2B5EF4-FFF2-40B4-BE49-F238E27FC236}">
                  <a16:creationId xmlns:a16="http://schemas.microsoft.com/office/drawing/2014/main" id="{09FC858C-1025-4146-987C-C75B98E79C1B}"/>
                </a:ext>
              </a:extLst>
            </p:cNvPr>
            <p:cNvSpPr txBox="1"/>
            <p:nvPr/>
          </p:nvSpPr>
          <p:spPr>
            <a:xfrm>
              <a:off x="0" y="579586"/>
              <a:ext cx="6454066" cy="7560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00907" tIns="333248" rIns="500907" bIns="85344" numCol="1" spcCol="1270" anchor="t" anchorCtr="0">
              <a:noAutofit/>
            </a:bodyPr>
            <a:lstStyle/>
            <a:p>
              <a:pPr marL="114300" lvl="1" indent="-114300" algn="l" defTabSz="533400">
                <a:lnSpc>
                  <a:spcPct val="90000"/>
                </a:lnSpc>
                <a:spcBef>
                  <a:spcPct val="0"/>
                </a:spcBef>
                <a:spcAft>
                  <a:spcPct val="15000"/>
                </a:spcAft>
                <a:buChar char="•"/>
              </a:pPr>
              <a:r>
                <a:rPr lang="cs-CZ" sz="1200" kern="1200" dirty="0">
                  <a:solidFill>
                    <a:sysClr val="windowText" lastClr="000000">
                      <a:hueOff val="0"/>
                      <a:satOff val="0"/>
                      <a:lumOff val="0"/>
                      <a:alphaOff val="0"/>
                    </a:sysClr>
                  </a:solidFill>
                  <a:latin typeface="+mj-lt"/>
                  <a:ea typeface="+mn-ea"/>
                  <a:cs typeface="+mn-cs"/>
                </a:rPr>
                <a:t>Zákon č. 134/2016 Sb., o zadávání veřejných zakázek, v platném znění (dále jen „ZZVZ“)</a:t>
              </a:r>
            </a:p>
          </p:txBody>
        </p:sp>
      </p:grpSp>
      <p:grpSp>
        <p:nvGrpSpPr>
          <p:cNvPr id="10" name="Skupina 9">
            <a:extLst>
              <a:ext uri="{FF2B5EF4-FFF2-40B4-BE49-F238E27FC236}">
                <a16:creationId xmlns:a16="http://schemas.microsoft.com/office/drawing/2014/main" id="{6F23541B-465F-412D-8CD3-F31E4B2E4AE0}"/>
              </a:ext>
            </a:extLst>
          </p:cNvPr>
          <p:cNvGrpSpPr/>
          <p:nvPr/>
        </p:nvGrpSpPr>
        <p:grpSpPr>
          <a:xfrm>
            <a:off x="1694671" y="1659149"/>
            <a:ext cx="4517846" cy="379376"/>
            <a:chOff x="372761" y="340091"/>
            <a:chExt cx="4517846" cy="472320"/>
          </a:xfrm>
        </p:grpSpPr>
        <p:sp>
          <p:nvSpPr>
            <p:cNvPr id="23" name="Obdélník: se zakulacenými rohy 22">
              <a:extLst>
                <a:ext uri="{FF2B5EF4-FFF2-40B4-BE49-F238E27FC236}">
                  <a16:creationId xmlns:a16="http://schemas.microsoft.com/office/drawing/2014/main" id="{49D52EF0-81EB-412E-A5FB-445E86E9EA03}"/>
                </a:ext>
              </a:extLst>
            </p:cNvPr>
            <p:cNvSpPr/>
            <p:nvPr/>
          </p:nvSpPr>
          <p:spPr>
            <a:xfrm>
              <a:off x="372761" y="340091"/>
              <a:ext cx="4517846"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24" name="Obdélník: se zakulacenými rohy 6">
              <a:extLst>
                <a:ext uri="{FF2B5EF4-FFF2-40B4-BE49-F238E27FC236}">
                  <a16:creationId xmlns:a16="http://schemas.microsoft.com/office/drawing/2014/main" id="{730867A7-49B4-404A-B2A6-BFBD2CD545E1}"/>
                </a:ext>
              </a:extLst>
            </p:cNvPr>
            <p:cNvSpPr txBox="1"/>
            <p:nvPr/>
          </p:nvSpPr>
          <p:spPr>
            <a:xfrm>
              <a:off x="395818" y="363147"/>
              <a:ext cx="4471732" cy="4492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0764" tIns="0" rIns="170764" bIns="0" numCol="1" spcCol="1270" anchor="ctr" anchorCtr="0">
              <a:noAutofit/>
            </a:bodyPr>
            <a:lstStyle/>
            <a:p>
              <a:pPr marL="0" lvl="0" indent="0" algn="l" defTabSz="711200">
                <a:lnSpc>
                  <a:spcPct val="90000"/>
                </a:lnSpc>
                <a:spcBef>
                  <a:spcPct val="0"/>
                </a:spcBef>
                <a:spcAft>
                  <a:spcPct val="35000"/>
                </a:spcAft>
                <a:buNone/>
              </a:pPr>
              <a:r>
                <a:rPr lang="cs-CZ" sz="1400" kern="1200" dirty="0">
                  <a:solidFill>
                    <a:sysClr val="window" lastClr="FFFFFF"/>
                  </a:solidFill>
                  <a:latin typeface="+mj-lt"/>
                  <a:ea typeface="+mn-ea"/>
                  <a:cs typeface="+mn-cs"/>
                </a:rPr>
                <a:t>Právní předpisy upravující zadávání VZ</a:t>
              </a:r>
            </a:p>
          </p:txBody>
        </p:sp>
      </p:grpSp>
      <p:grpSp>
        <p:nvGrpSpPr>
          <p:cNvPr id="11" name="Skupina 10">
            <a:extLst>
              <a:ext uri="{FF2B5EF4-FFF2-40B4-BE49-F238E27FC236}">
                <a16:creationId xmlns:a16="http://schemas.microsoft.com/office/drawing/2014/main" id="{53E49D9F-A6EE-4697-86DA-99482BDCA387}"/>
              </a:ext>
            </a:extLst>
          </p:cNvPr>
          <p:cNvGrpSpPr/>
          <p:nvPr/>
        </p:nvGrpSpPr>
        <p:grpSpPr>
          <a:xfrm>
            <a:off x="1344967" y="2943947"/>
            <a:ext cx="6454066" cy="756000"/>
            <a:chOff x="0" y="1658146"/>
            <a:chExt cx="6454066" cy="756000"/>
          </a:xfrm>
        </p:grpSpPr>
        <p:sp>
          <p:nvSpPr>
            <p:cNvPr id="21" name="Obdélník 20">
              <a:extLst>
                <a:ext uri="{FF2B5EF4-FFF2-40B4-BE49-F238E27FC236}">
                  <a16:creationId xmlns:a16="http://schemas.microsoft.com/office/drawing/2014/main" id="{AE57DB5F-71DD-4B18-AFA2-4B5A922F640C}"/>
                </a:ext>
              </a:extLst>
            </p:cNvPr>
            <p:cNvSpPr/>
            <p:nvPr/>
          </p:nvSpPr>
          <p:spPr>
            <a:xfrm>
              <a:off x="0" y="1658146"/>
              <a:ext cx="6454066" cy="7560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2" name="TextovéPole 21">
              <a:extLst>
                <a:ext uri="{FF2B5EF4-FFF2-40B4-BE49-F238E27FC236}">
                  <a16:creationId xmlns:a16="http://schemas.microsoft.com/office/drawing/2014/main" id="{0ECBAFB5-B6E5-493D-B120-82722F6A412B}"/>
                </a:ext>
              </a:extLst>
            </p:cNvPr>
            <p:cNvSpPr txBox="1"/>
            <p:nvPr/>
          </p:nvSpPr>
          <p:spPr>
            <a:xfrm>
              <a:off x="0" y="1658146"/>
              <a:ext cx="6454066" cy="7560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00907" tIns="333248" rIns="500907" bIns="85344" numCol="1" spcCol="1270" anchor="t" anchorCtr="0">
              <a:noAutofit/>
            </a:bodyPr>
            <a:lstStyle/>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mj-lt"/>
                  <a:ea typeface="+mn-ea"/>
                  <a:cs typeface="+mn-cs"/>
                </a:rPr>
                <a:t>Metodický pokyn pro oblast zadávání zakázek pro programové období 2014–2020 (dále jen „MPZ“), aktuální vydání 1.14, platnost od 1. 3. 2021</a:t>
              </a:r>
            </a:p>
          </p:txBody>
        </p:sp>
      </p:grpSp>
      <p:grpSp>
        <p:nvGrpSpPr>
          <p:cNvPr id="12" name="Skupina 11">
            <a:extLst>
              <a:ext uri="{FF2B5EF4-FFF2-40B4-BE49-F238E27FC236}">
                <a16:creationId xmlns:a16="http://schemas.microsoft.com/office/drawing/2014/main" id="{7D9A1B26-7B1A-4CAE-B386-BA2EA8F1AC3D}"/>
              </a:ext>
            </a:extLst>
          </p:cNvPr>
          <p:cNvGrpSpPr/>
          <p:nvPr/>
        </p:nvGrpSpPr>
        <p:grpSpPr>
          <a:xfrm>
            <a:off x="1677001" y="2789633"/>
            <a:ext cx="4517846" cy="357129"/>
            <a:chOff x="354996" y="1421986"/>
            <a:chExt cx="4517846" cy="488075"/>
          </a:xfrm>
        </p:grpSpPr>
        <p:sp>
          <p:nvSpPr>
            <p:cNvPr id="19" name="Obdélník: se zakulacenými rohy 18">
              <a:extLst>
                <a:ext uri="{FF2B5EF4-FFF2-40B4-BE49-F238E27FC236}">
                  <a16:creationId xmlns:a16="http://schemas.microsoft.com/office/drawing/2014/main" id="{395E4120-EF3E-4D99-AF9A-C859FD3E96ED}"/>
                </a:ext>
              </a:extLst>
            </p:cNvPr>
            <p:cNvSpPr/>
            <p:nvPr/>
          </p:nvSpPr>
          <p:spPr>
            <a:xfrm>
              <a:off x="354996" y="1421986"/>
              <a:ext cx="4517846"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20" name="Obdélník: se zakulacenými rohy 10">
              <a:extLst>
                <a:ext uri="{FF2B5EF4-FFF2-40B4-BE49-F238E27FC236}">
                  <a16:creationId xmlns:a16="http://schemas.microsoft.com/office/drawing/2014/main" id="{5B38B9C4-22ED-424E-B304-9B8947DCE273}"/>
                </a:ext>
              </a:extLst>
            </p:cNvPr>
            <p:cNvSpPr txBox="1"/>
            <p:nvPr/>
          </p:nvSpPr>
          <p:spPr>
            <a:xfrm>
              <a:off x="378053" y="1483855"/>
              <a:ext cx="4471732"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0764" tIns="0" rIns="170764" bIns="0" numCol="1" spcCol="1270" anchor="ctr" anchorCtr="0">
              <a:noAutofit/>
            </a:bodyPr>
            <a:lstStyle/>
            <a:p>
              <a:pPr defTabSz="711200">
                <a:lnSpc>
                  <a:spcPct val="90000"/>
                </a:lnSpc>
                <a:spcBef>
                  <a:spcPct val="0"/>
                </a:spcBef>
                <a:spcAft>
                  <a:spcPct val="35000"/>
                </a:spcAft>
              </a:pPr>
              <a:r>
                <a:rPr lang="cs-CZ" sz="1400" dirty="0">
                  <a:solidFill>
                    <a:sysClr val="window" lastClr="FFFFFF"/>
                  </a:solidFill>
                  <a:latin typeface="+mj-lt"/>
                </a:rPr>
                <a:t>Metodické předpisy REACT upravující zadávání VZ</a:t>
              </a:r>
            </a:p>
          </p:txBody>
        </p:sp>
      </p:grpSp>
      <p:grpSp>
        <p:nvGrpSpPr>
          <p:cNvPr id="13" name="Skupina 12">
            <a:extLst>
              <a:ext uri="{FF2B5EF4-FFF2-40B4-BE49-F238E27FC236}">
                <a16:creationId xmlns:a16="http://schemas.microsoft.com/office/drawing/2014/main" id="{8381A92F-F264-4B25-BE6C-3A56B092DE6D}"/>
              </a:ext>
            </a:extLst>
          </p:cNvPr>
          <p:cNvGrpSpPr/>
          <p:nvPr/>
        </p:nvGrpSpPr>
        <p:grpSpPr>
          <a:xfrm>
            <a:off x="1344967" y="4022505"/>
            <a:ext cx="6454066" cy="1623286"/>
            <a:chOff x="0" y="2736705"/>
            <a:chExt cx="6454066" cy="1317875"/>
          </a:xfrm>
        </p:grpSpPr>
        <p:sp>
          <p:nvSpPr>
            <p:cNvPr id="17" name="Obdélník 16">
              <a:extLst>
                <a:ext uri="{FF2B5EF4-FFF2-40B4-BE49-F238E27FC236}">
                  <a16:creationId xmlns:a16="http://schemas.microsoft.com/office/drawing/2014/main" id="{4CD41720-C047-49F3-9258-6FB3BEBCA2FE}"/>
                </a:ext>
              </a:extLst>
            </p:cNvPr>
            <p:cNvSpPr/>
            <p:nvPr/>
          </p:nvSpPr>
          <p:spPr>
            <a:xfrm>
              <a:off x="0" y="2736706"/>
              <a:ext cx="6454066" cy="12096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8" name="TextovéPole 17">
              <a:extLst>
                <a:ext uri="{FF2B5EF4-FFF2-40B4-BE49-F238E27FC236}">
                  <a16:creationId xmlns:a16="http://schemas.microsoft.com/office/drawing/2014/main" id="{834B02F1-4DA9-4D76-AB7C-DCFAB7DA0A78}"/>
                </a:ext>
              </a:extLst>
            </p:cNvPr>
            <p:cNvSpPr txBox="1"/>
            <p:nvPr/>
          </p:nvSpPr>
          <p:spPr>
            <a:xfrm>
              <a:off x="0" y="2736705"/>
              <a:ext cx="6454066" cy="13178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00907" tIns="333248" rIns="500907" bIns="78232" numCol="1" spcCol="1270" anchor="t" anchorCtr="0">
              <a:noAutofit/>
            </a:bodyPr>
            <a:lstStyle/>
            <a:p>
              <a:pPr marL="57150" lvl="1" indent="-57150" algn="just" defTabSz="488950">
                <a:lnSpc>
                  <a:spcPct val="90000"/>
                </a:lnSpc>
                <a:spcBef>
                  <a:spcPct val="0"/>
                </a:spcBef>
                <a:spcAft>
                  <a:spcPts val="600"/>
                </a:spcAft>
                <a:buChar char="•"/>
              </a:pPr>
              <a:r>
                <a:rPr lang="cs-CZ" sz="1100" kern="1200" dirty="0">
                  <a:solidFill>
                    <a:sysClr val="windowText" lastClr="000000">
                      <a:hueOff val="0"/>
                      <a:satOff val="0"/>
                      <a:lumOff val="0"/>
                      <a:alphaOff val="0"/>
                    </a:sysClr>
                  </a:solidFill>
                  <a:latin typeface="+mj-lt"/>
                  <a:ea typeface="+mn-ea"/>
                  <a:cs typeface="+mn-cs"/>
                </a:rPr>
                <a:t> </a:t>
              </a:r>
              <a:r>
                <a:rPr lang="cs-CZ" sz="1200" kern="1200" dirty="0">
                  <a:solidFill>
                    <a:sysClr val="windowText" lastClr="000000">
                      <a:hueOff val="0"/>
                      <a:satOff val="0"/>
                      <a:lumOff val="0"/>
                      <a:alphaOff val="0"/>
                    </a:sysClr>
                  </a:solidFill>
                  <a:latin typeface="+mj-lt"/>
                  <a:ea typeface="+mn-ea"/>
                  <a:cs typeface="+mn-cs"/>
                </a:rPr>
                <a:t>Obecná pravidla pro žadatele a příjemce (OPŽP) – kap. 5 Investiční plánování a zadávání zakázek (obsahuje zejména pravidla pro překládání dokumentace ke kontrole)</a:t>
              </a:r>
            </a:p>
            <a:p>
              <a:pPr marL="114300" lvl="1" indent="-114300" algn="just" defTabSz="533400">
                <a:lnSpc>
                  <a:spcPct val="90000"/>
                </a:lnSpc>
                <a:spcBef>
                  <a:spcPct val="0"/>
                </a:spcBef>
                <a:spcAft>
                  <a:spcPct val="15000"/>
                </a:spcAft>
                <a:buChar char="•"/>
              </a:pPr>
              <a:r>
                <a:rPr lang="cs-CZ" sz="1200" kern="1200" dirty="0">
                  <a:solidFill>
                    <a:sysClr val="windowText" lastClr="000000">
                      <a:hueOff val="0"/>
                      <a:satOff val="0"/>
                      <a:lumOff val="0"/>
                      <a:alphaOff val="0"/>
                    </a:sysClr>
                  </a:solidFill>
                  <a:latin typeface="+mj-lt"/>
                  <a:ea typeface="+mn-ea"/>
                  <a:cs typeface="+mn-cs"/>
                </a:rPr>
                <a:t>Příloha č. 5 OPŽP – Finanční opravy za nedodržení postupu stanoveného v ZVZ a v MPZ</a:t>
              </a:r>
            </a:p>
            <a:p>
              <a:pPr marL="114300" lvl="1" indent="-114300" algn="just" defTabSz="533400">
                <a:lnSpc>
                  <a:spcPct val="90000"/>
                </a:lnSpc>
                <a:spcBef>
                  <a:spcPct val="0"/>
                </a:spcBef>
                <a:spcAft>
                  <a:spcPct val="15000"/>
                </a:spcAft>
                <a:buChar char="•"/>
              </a:pPr>
              <a:r>
                <a:rPr lang="cs-CZ" sz="1200" kern="1200" dirty="0">
                  <a:solidFill>
                    <a:sysClr val="windowText" lastClr="000000">
                      <a:hueOff val="0"/>
                      <a:satOff val="0"/>
                      <a:lumOff val="0"/>
                      <a:alphaOff val="0"/>
                    </a:sysClr>
                  </a:solidFill>
                  <a:latin typeface="+mj-lt"/>
                  <a:ea typeface="+mn-ea"/>
                  <a:cs typeface="+mn-cs"/>
                </a:rPr>
                <a:t>Příloha č. 3 OPŽP – výše uvedený MPZ</a:t>
              </a:r>
            </a:p>
          </p:txBody>
        </p:sp>
      </p:grpSp>
      <p:grpSp>
        <p:nvGrpSpPr>
          <p:cNvPr id="14" name="Skupina 13">
            <a:extLst>
              <a:ext uri="{FF2B5EF4-FFF2-40B4-BE49-F238E27FC236}">
                <a16:creationId xmlns:a16="http://schemas.microsoft.com/office/drawing/2014/main" id="{FDEB7A2F-E0B3-44BE-9925-B208E5710973}"/>
              </a:ext>
            </a:extLst>
          </p:cNvPr>
          <p:cNvGrpSpPr/>
          <p:nvPr/>
        </p:nvGrpSpPr>
        <p:grpSpPr>
          <a:xfrm>
            <a:off x="1699963" y="3854261"/>
            <a:ext cx="4517846" cy="374592"/>
            <a:chOff x="354996" y="2500546"/>
            <a:chExt cx="4517846" cy="472320"/>
          </a:xfrm>
        </p:grpSpPr>
        <p:sp>
          <p:nvSpPr>
            <p:cNvPr id="15" name="Obdélník: se zakulacenými rohy 14">
              <a:extLst>
                <a:ext uri="{FF2B5EF4-FFF2-40B4-BE49-F238E27FC236}">
                  <a16:creationId xmlns:a16="http://schemas.microsoft.com/office/drawing/2014/main" id="{C4773611-9D89-4B74-9131-045D2002EC43}"/>
                </a:ext>
              </a:extLst>
            </p:cNvPr>
            <p:cNvSpPr/>
            <p:nvPr/>
          </p:nvSpPr>
          <p:spPr>
            <a:xfrm>
              <a:off x="354996" y="2500546"/>
              <a:ext cx="4517846"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6" name="Obdélník: se zakulacenými rohy 14">
              <a:extLst>
                <a:ext uri="{FF2B5EF4-FFF2-40B4-BE49-F238E27FC236}">
                  <a16:creationId xmlns:a16="http://schemas.microsoft.com/office/drawing/2014/main" id="{B60A38B2-227A-40CA-8F41-BC8551CB5DDC}"/>
                </a:ext>
              </a:extLst>
            </p:cNvPr>
            <p:cNvSpPr txBox="1"/>
            <p:nvPr/>
          </p:nvSpPr>
          <p:spPr>
            <a:xfrm>
              <a:off x="378053" y="2523603"/>
              <a:ext cx="4471732"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0764" tIns="0" rIns="170764" bIns="0" numCol="1" spcCol="1270" anchor="ctr" anchorCtr="0">
              <a:noAutofit/>
            </a:bodyPr>
            <a:lstStyle/>
            <a:p>
              <a:pPr marL="0" lvl="0" indent="0" algn="l" defTabSz="711200">
                <a:lnSpc>
                  <a:spcPct val="90000"/>
                </a:lnSpc>
                <a:spcBef>
                  <a:spcPct val="0"/>
                </a:spcBef>
                <a:spcAft>
                  <a:spcPct val="35000"/>
                </a:spcAft>
                <a:buNone/>
              </a:pPr>
              <a:r>
                <a:rPr lang="cs-CZ" sz="1400" dirty="0">
                  <a:solidFill>
                    <a:sysClr val="window" lastClr="FFFFFF"/>
                  </a:solidFill>
                  <a:latin typeface="+mj-lt"/>
                </a:rPr>
                <a:t>Pravidla REACT pro žadatele a příjemce</a:t>
              </a:r>
            </a:p>
          </p:txBody>
        </p:sp>
      </p:grpSp>
    </p:spTree>
    <p:extLst>
      <p:ext uri="{BB962C8B-B14F-4D97-AF65-F5344CB8AC3E}">
        <p14:creationId xmlns:p14="http://schemas.microsoft.com/office/powerpoint/2010/main" val="2294090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3</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9" y="1433386"/>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cs typeface="Arial" panose="020B0604020202020204" pitchFamily="34" charset="0"/>
            </a:endParaRPr>
          </a:p>
        </p:txBody>
      </p:sp>
      <p:sp>
        <p:nvSpPr>
          <p:cNvPr id="8" name="Title 3">
            <a:extLst>
              <a:ext uri="{FF2B5EF4-FFF2-40B4-BE49-F238E27FC236}">
                <a16:creationId xmlns:a16="http://schemas.microsoft.com/office/drawing/2014/main" id="{D8EB5D2F-475B-0246-8AE6-0E20A0EAFCDD}"/>
              </a:ext>
            </a:extLst>
          </p:cNvPr>
          <p:cNvSpPr txBox="1">
            <a:spLocks/>
          </p:cNvSpPr>
          <p:nvPr/>
        </p:nvSpPr>
        <p:spPr>
          <a:xfrm>
            <a:off x="1011097" y="402245"/>
            <a:ext cx="7433511" cy="757898"/>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latin typeface="+mn-lt"/>
              </a:rPr>
              <a:t>Kontrola veřejných zakázek</a:t>
            </a:r>
            <a:endParaRPr lang="en-US" sz="2800" cap="all" dirty="0">
              <a:latin typeface="+mn-lt"/>
              <a:cs typeface="Arial" panose="020B0604020202020204" pitchFamily="34" charset="0"/>
            </a:endParaRPr>
          </a:p>
        </p:txBody>
      </p:sp>
      <p:pic>
        <p:nvPicPr>
          <p:cNvPr id="6" name="Picture 2" descr="\\nt1\O\Loga 2014_2020\IROP\Logolinky\RGB\JPG\IROP_CZ_RO_B_C RGB_malý.jpg">
            <a:extLst>
              <a:ext uri="{FF2B5EF4-FFF2-40B4-BE49-F238E27FC236}">
                <a16:creationId xmlns:a16="http://schemas.microsoft.com/office/drawing/2014/main" id="{4DB4E14B-86EA-4F46-84B7-1F277C147B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269" y="6002851"/>
            <a:ext cx="4199492" cy="691424"/>
          </a:xfrm>
          <a:prstGeom prst="rect">
            <a:avLst/>
          </a:prstGeom>
          <a:noFill/>
          <a:extLst>
            <a:ext uri="{909E8E84-426E-40DD-AFC4-6F175D3DCCD1}">
              <a14:hiddenFill xmlns:a14="http://schemas.microsoft.com/office/drawing/2010/main">
                <a:solidFill>
                  <a:srgbClr val="FFFFFF"/>
                </a:solidFill>
              </a14:hiddenFill>
            </a:ext>
          </a:extLst>
        </p:spPr>
      </p:pic>
      <p:grpSp>
        <p:nvGrpSpPr>
          <p:cNvPr id="9" name="Skupina 8">
            <a:extLst>
              <a:ext uri="{FF2B5EF4-FFF2-40B4-BE49-F238E27FC236}">
                <a16:creationId xmlns:a16="http://schemas.microsoft.com/office/drawing/2014/main" id="{3EC4800B-2DB4-4865-BAEF-5012E15E81D9}"/>
              </a:ext>
            </a:extLst>
          </p:cNvPr>
          <p:cNvGrpSpPr/>
          <p:nvPr/>
        </p:nvGrpSpPr>
        <p:grpSpPr>
          <a:xfrm>
            <a:off x="1129302" y="1542284"/>
            <a:ext cx="6118479" cy="2625161"/>
            <a:chOff x="0" y="1298768"/>
            <a:chExt cx="6118479" cy="2625161"/>
          </a:xfrm>
        </p:grpSpPr>
        <p:sp>
          <p:nvSpPr>
            <p:cNvPr id="13" name="Obdélník 12">
              <a:extLst>
                <a:ext uri="{FF2B5EF4-FFF2-40B4-BE49-F238E27FC236}">
                  <a16:creationId xmlns:a16="http://schemas.microsoft.com/office/drawing/2014/main" id="{D2B1C582-6925-4C75-AF78-CE838375E148}"/>
                </a:ext>
              </a:extLst>
            </p:cNvPr>
            <p:cNvSpPr/>
            <p:nvPr/>
          </p:nvSpPr>
          <p:spPr>
            <a:xfrm>
              <a:off x="0" y="1298768"/>
              <a:ext cx="6118479" cy="2625161"/>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TextovéPole 13">
              <a:extLst>
                <a:ext uri="{FF2B5EF4-FFF2-40B4-BE49-F238E27FC236}">
                  <a16:creationId xmlns:a16="http://schemas.microsoft.com/office/drawing/2014/main" id="{A3DDA55F-9FF1-4D30-BFCD-5F061B1605D7}"/>
                </a:ext>
              </a:extLst>
            </p:cNvPr>
            <p:cNvSpPr txBox="1"/>
            <p:nvPr/>
          </p:nvSpPr>
          <p:spPr>
            <a:xfrm>
              <a:off x="0" y="1298768"/>
              <a:ext cx="6118479" cy="262516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74862" tIns="645668" rIns="474862" bIns="99568" numCol="1" spcCol="1270" anchor="t" anchorCtr="0">
              <a:noAutofit/>
            </a:bodyPr>
            <a:lstStyle/>
            <a:p>
              <a:pPr marL="114300" lvl="1" indent="-114300" algn="just" defTabSz="622300">
                <a:lnSpc>
                  <a:spcPct val="90000"/>
                </a:lnSpc>
                <a:spcBef>
                  <a:spcPct val="0"/>
                </a:spcBef>
                <a:spcAft>
                  <a:spcPts val="600"/>
                </a:spcAft>
                <a:buChar char="•"/>
              </a:pPr>
              <a:r>
                <a:rPr lang="cs-CZ" sz="1400" b="1" kern="1200" dirty="0">
                  <a:cs typeface="Calibri" panose="020F0502020204030204" pitchFamily="34" charset="0"/>
                </a:rPr>
                <a:t>Povinnosti stanovují Obecná pravidla pro žadatele a příjemce </a:t>
              </a:r>
              <a:r>
                <a:rPr lang="cs-CZ" sz="1400" kern="1200" dirty="0">
                  <a:cs typeface="Calibri" panose="020F0502020204030204" pitchFamily="34" charset="0"/>
                </a:rPr>
                <a:t>(zejm. kapitola 5 Investiční plánování a zadávání zakázek) </a:t>
              </a:r>
              <a:r>
                <a:rPr lang="cs-CZ" sz="1400" b="1" kern="1200" dirty="0">
                  <a:cs typeface="Calibri" panose="020F0502020204030204" pitchFamily="34" charset="0"/>
                </a:rPr>
                <a:t>+ Podmínky Rozhodnutí o poskytnutí dotace </a:t>
              </a:r>
              <a:r>
                <a:rPr lang="cs-CZ" sz="1400" kern="1200" dirty="0">
                  <a:cs typeface="Calibri" panose="020F0502020204030204" pitchFamily="34" charset="0"/>
                </a:rPr>
                <a:t>(lhůty, finanční opravy…)</a:t>
              </a:r>
              <a:endParaRPr lang="cs-CZ" sz="1400" kern="1200" dirty="0">
                <a:solidFill>
                  <a:sysClr val="windowText" lastClr="000000">
                    <a:hueOff val="0"/>
                    <a:satOff val="0"/>
                    <a:lumOff val="0"/>
                    <a:alphaOff val="0"/>
                  </a:sysClr>
                </a:solidFill>
                <a:cs typeface="Calibri" panose="020F0502020204030204" pitchFamily="34" charset="0"/>
              </a:endParaRPr>
            </a:p>
            <a:p>
              <a:pPr marL="114300" lvl="1" indent="-114300" algn="just" defTabSz="622300">
                <a:lnSpc>
                  <a:spcPct val="90000"/>
                </a:lnSpc>
                <a:spcBef>
                  <a:spcPct val="0"/>
                </a:spcBef>
                <a:spcAft>
                  <a:spcPts val="600"/>
                </a:spcAft>
                <a:buChar char="•"/>
              </a:pPr>
              <a:r>
                <a:rPr lang="cs-CZ" sz="1400" kern="1200" dirty="0">
                  <a:solidFill>
                    <a:sysClr val="windowText" lastClr="000000">
                      <a:hueOff val="0"/>
                      <a:satOff val="0"/>
                      <a:lumOff val="0"/>
                      <a:alphaOff val="0"/>
                    </a:sysClr>
                  </a:solidFill>
                </a:rPr>
                <a:t>Kontrola VZ probíhá průběžně v 7. fázích (v ideálním případě)</a:t>
              </a:r>
            </a:p>
            <a:p>
              <a:pPr marL="114300" lvl="1" indent="-114300" algn="just" defTabSz="622300">
                <a:lnSpc>
                  <a:spcPct val="90000"/>
                </a:lnSpc>
                <a:spcBef>
                  <a:spcPct val="0"/>
                </a:spcBef>
                <a:spcAft>
                  <a:spcPts val="600"/>
                </a:spcAft>
                <a:buChar char="•"/>
              </a:pPr>
              <a:r>
                <a:rPr lang="cs-CZ" sz="1400" kern="1200" dirty="0">
                  <a:solidFill>
                    <a:sysClr val="windowText" lastClr="000000">
                      <a:hueOff val="0"/>
                      <a:satOff val="0"/>
                      <a:lumOff val="0"/>
                      <a:alphaOff val="0"/>
                    </a:sysClr>
                  </a:solidFill>
                </a:rPr>
                <a:t>Relevantní dokumentaci o zakázce zadavatel předkládá prostřednictvím MS2014+</a:t>
              </a:r>
            </a:p>
            <a:p>
              <a:pPr marL="114300" lvl="1" indent="-114300" algn="just" defTabSz="622300">
                <a:lnSpc>
                  <a:spcPct val="90000"/>
                </a:lnSpc>
                <a:spcBef>
                  <a:spcPct val="0"/>
                </a:spcBef>
                <a:spcAft>
                  <a:spcPts val="600"/>
                </a:spcAft>
                <a:buNone/>
              </a:pPr>
              <a:endParaRPr lang="cs-CZ" sz="1400" kern="1200" dirty="0">
                <a:solidFill>
                  <a:sysClr val="windowText" lastClr="000000">
                    <a:hueOff val="0"/>
                    <a:satOff val="0"/>
                    <a:lumOff val="0"/>
                    <a:alphaOff val="0"/>
                  </a:sysClr>
                </a:solidFill>
              </a:endParaRPr>
            </a:p>
            <a:p>
              <a:pPr marL="114300" lvl="1" indent="-114300" algn="just" defTabSz="622300">
                <a:lnSpc>
                  <a:spcPct val="90000"/>
                </a:lnSpc>
                <a:spcBef>
                  <a:spcPct val="0"/>
                </a:spcBef>
                <a:spcAft>
                  <a:spcPts val="600"/>
                </a:spcAft>
                <a:buNone/>
              </a:pPr>
              <a:endParaRPr lang="cs-CZ" sz="1400" kern="1200" dirty="0">
                <a:solidFill>
                  <a:sysClr val="windowText" lastClr="000000">
                    <a:hueOff val="0"/>
                    <a:satOff val="0"/>
                    <a:lumOff val="0"/>
                    <a:alphaOff val="0"/>
                  </a:sysClr>
                </a:solidFill>
              </a:endParaRPr>
            </a:p>
          </p:txBody>
        </p:sp>
      </p:grpSp>
      <p:grpSp>
        <p:nvGrpSpPr>
          <p:cNvPr id="10" name="Skupina 9">
            <a:extLst>
              <a:ext uri="{FF2B5EF4-FFF2-40B4-BE49-F238E27FC236}">
                <a16:creationId xmlns:a16="http://schemas.microsoft.com/office/drawing/2014/main" id="{7919C9A2-9E03-403F-BEAC-EBBECA3E3491}"/>
              </a:ext>
            </a:extLst>
          </p:cNvPr>
          <p:cNvGrpSpPr/>
          <p:nvPr/>
        </p:nvGrpSpPr>
        <p:grpSpPr>
          <a:xfrm>
            <a:off x="1472126" y="1256511"/>
            <a:ext cx="3543015" cy="634779"/>
            <a:chOff x="342824" y="1012995"/>
            <a:chExt cx="3543015" cy="634779"/>
          </a:xfrm>
        </p:grpSpPr>
        <p:sp>
          <p:nvSpPr>
            <p:cNvPr id="11" name="Obdélník: se zakulacenými rohy 10">
              <a:extLst>
                <a:ext uri="{FF2B5EF4-FFF2-40B4-BE49-F238E27FC236}">
                  <a16:creationId xmlns:a16="http://schemas.microsoft.com/office/drawing/2014/main" id="{E79A6D22-00F5-4D4F-9FED-EE4DDB4DB7C8}"/>
                </a:ext>
              </a:extLst>
            </p:cNvPr>
            <p:cNvSpPr/>
            <p:nvPr/>
          </p:nvSpPr>
          <p:spPr>
            <a:xfrm>
              <a:off x="342824" y="1012995"/>
              <a:ext cx="3543015" cy="634779"/>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2" name="Obdélník: se zakulacenými rohy 6">
              <a:extLst>
                <a:ext uri="{FF2B5EF4-FFF2-40B4-BE49-F238E27FC236}">
                  <a16:creationId xmlns:a16="http://schemas.microsoft.com/office/drawing/2014/main" id="{B158C3A6-C01F-44FF-BC70-4477439C7EDA}"/>
                </a:ext>
              </a:extLst>
            </p:cNvPr>
            <p:cNvSpPr txBox="1"/>
            <p:nvPr/>
          </p:nvSpPr>
          <p:spPr>
            <a:xfrm>
              <a:off x="373811" y="1043982"/>
              <a:ext cx="3481041" cy="5728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885" tIns="0" rIns="161885" bIns="0" numCol="1" spcCol="1270" anchor="ctr" anchorCtr="0">
              <a:noAutofit/>
            </a:bodyPr>
            <a:lstStyle/>
            <a:p>
              <a:pPr marL="0" lvl="0" indent="0" algn="l" defTabSz="800100">
                <a:lnSpc>
                  <a:spcPct val="90000"/>
                </a:lnSpc>
                <a:spcBef>
                  <a:spcPct val="0"/>
                </a:spcBef>
                <a:spcAft>
                  <a:spcPct val="35000"/>
                </a:spcAft>
                <a:buNone/>
              </a:pPr>
              <a:r>
                <a:rPr lang="cs-CZ" kern="1200" dirty="0">
                  <a:solidFill>
                    <a:sysClr val="window" lastClr="FFFFFF"/>
                  </a:solidFill>
                  <a:ea typeface="+mn-ea"/>
                  <a:cs typeface="+mn-cs"/>
                </a:rPr>
                <a:t>Obecný rámec</a:t>
              </a:r>
            </a:p>
          </p:txBody>
        </p:sp>
      </p:grpSp>
    </p:spTree>
    <p:extLst>
      <p:ext uri="{BB962C8B-B14F-4D97-AF65-F5344CB8AC3E}">
        <p14:creationId xmlns:p14="http://schemas.microsoft.com/office/powerpoint/2010/main" val="2849655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4</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9" y="1433386"/>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cs typeface="Arial" panose="020B0604020202020204" pitchFamily="34" charset="0"/>
            </a:endParaRPr>
          </a:p>
        </p:txBody>
      </p:sp>
      <p:sp>
        <p:nvSpPr>
          <p:cNvPr id="8" name="Title 3">
            <a:extLst>
              <a:ext uri="{FF2B5EF4-FFF2-40B4-BE49-F238E27FC236}">
                <a16:creationId xmlns:a16="http://schemas.microsoft.com/office/drawing/2014/main" id="{D8EB5D2F-475B-0246-8AE6-0E20A0EAFCDD}"/>
              </a:ext>
            </a:extLst>
          </p:cNvPr>
          <p:cNvSpPr txBox="1">
            <a:spLocks/>
          </p:cNvSpPr>
          <p:nvPr/>
        </p:nvSpPr>
        <p:spPr>
          <a:xfrm>
            <a:off x="1011097" y="402245"/>
            <a:ext cx="7433511" cy="757898"/>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latin typeface="+mn-lt"/>
              </a:rPr>
              <a:t>Fáze Kontrol veřejných zakázek</a:t>
            </a:r>
            <a:endParaRPr lang="en-US" sz="2800" cap="all" dirty="0">
              <a:latin typeface="+mn-lt"/>
              <a:cs typeface="Arial" panose="020B0604020202020204" pitchFamily="34" charset="0"/>
            </a:endParaRPr>
          </a:p>
        </p:txBody>
      </p:sp>
      <p:pic>
        <p:nvPicPr>
          <p:cNvPr id="6" name="Picture 2" descr="\\nt1\O\Loga 2014_2020\IROP\Logolinky\RGB\JPG\IROP_CZ_RO_B_C RGB_malý.jpg">
            <a:extLst>
              <a:ext uri="{FF2B5EF4-FFF2-40B4-BE49-F238E27FC236}">
                <a16:creationId xmlns:a16="http://schemas.microsoft.com/office/drawing/2014/main" id="{4DB4E14B-86EA-4F46-84B7-1F277C147B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269" y="6002851"/>
            <a:ext cx="4199492" cy="691424"/>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Skupina 14">
            <a:extLst>
              <a:ext uri="{FF2B5EF4-FFF2-40B4-BE49-F238E27FC236}">
                <a16:creationId xmlns:a16="http://schemas.microsoft.com/office/drawing/2014/main" id="{4AC848EA-195A-485D-82DA-8F30A97AF5B0}"/>
              </a:ext>
            </a:extLst>
          </p:cNvPr>
          <p:cNvGrpSpPr/>
          <p:nvPr/>
        </p:nvGrpSpPr>
        <p:grpSpPr>
          <a:xfrm>
            <a:off x="2056010" y="1399400"/>
            <a:ext cx="5563989" cy="494010"/>
            <a:chOff x="532010" y="2400"/>
            <a:chExt cx="5563989" cy="494010"/>
          </a:xfrm>
        </p:grpSpPr>
        <p:sp>
          <p:nvSpPr>
            <p:cNvPr id="46" name="Obdélník: se zakulacenými horními rohy 45">
              <a:extLst>
                <a:ext uri="{FF2B5EF4-FFF2-40B4-BE49-F238E27FC236}">
                  <a16:creationId xmlns:a16="http://schemas.microsoft.com/office/drawing/2014/main" id="{E99E8ECE-3B9D-494B-8D5A-C5DD6200FA68}"/>
                </a:ext>
              </a:extLst>
            </p:cNvPr>
            <p:cNvSpPr/>
            <p:nvPr/>
          </p:nvSpPr>
          <p:spPr>
            <a:xfrm rot="5400000">
              <a:off x="3067000" y="-2532590"/>
              <a:ext cx="494010" cy="5563989"/>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7" name="Obdélník: se zakulacenými horními rohy 4">
              <a:extLst>
                <a:ext uri="{FF2B5EF4-FFF2-40B4-BE49-F238E27FC236}">
                  <a16:creationId xmlns:a16="http://schemas.microsoft.com/office/drawing/2014/main" id="{803B98C7-9DE7-4D4E-9B07-0C4D55E6F491}"/>
                </a:ext>
              </a:extLst>
            </p:cNvPr>
            <p:cNvSpPr txBox="1"/>
            <p:nvPr/>
          </p:nvSpPr>
          <p:spPr>
            <a:xfrm>
              <a:off x="532011" y="26515"/>
              <a:ext cx="5539873" cy="4457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cs-CZ" sz="1200" kern="1200" dirty="0">
                  <a:solidFill>
                    <a:sysClr val="windowText" lastClr="000000">
                      <a:hueOff val="0"/>
                      <a:satOff val="0"/>
                      <a:lumOff val="0"/>
                      <a:alphaOff val="0"/>
                    </a:sysClr>
                  </a:solidFill>
                  <a:ea typeface="+mn-ea"/>
                  <a:cs typeface="+mn-cs"/>
                </a:rPr>
                <a:t>Kontrola zadávacích podmínek před zahájením ZŘ</a:t>
              </a:r>
            </a:p>
          </p:txBody>
        </p:sp>
      </p:grpSp>
      <p:grpSp>
        <p:nvGrpSpPr>
          <p:cNvPr id="16" name="Skupina 15">
            <a:extLst>
              <a:ext uri="{FF2B5EF4-FFF2-40B4-BE49-F238E27FC236}">
                <a16:creationId xmlns:a16="http://schemas.microsoft.com/office/drawing/2014/main" id="{6512AA43-8747-4EF1-8F84-551018097FEE}"/>
              </a:ext>
            </a:extLst>
          </p:cNvPr>
          <p:cNvGrpSpPr/>
          <p:nvPr/>
        </p:nvGrpSpPr>
        <p:grpSpPr>
          <a:xfrm>
            <a:off x="1524001" y="2059235"/>
            <a:ext cx="532010" cy="760015"/>
            <a:chOff x="1" y="662235"/>
            <a:chExt cx="532010" cy="760015"/>
          </a:xfrm>
        </p:grpSpPr>
        <p:sp>
          <p:nvSpPr>
            <p:cNvPr id="44" name="Šipka: dvojitá 43">
              <a:extLst>
                <a:ext uri="{FF2B5EF4-FFF2-40B4-BE49-F238E27FC236}">
                  <a16:creationId xmlns:a16="http://schemas.microsoft.com/office/drawing/2014/main" id="{8F1035A2-A49D-4148-883F-719D0916637C}"/>
                </a:ext>
              </a:extLst>
            </p:cNvPr>
            <p:cNvSpPr/>
            <p:nvPr/>
          </p:nvSpPr>
          <p:spPr>
            <a:xfrm rot="5400000">
              <a:off x="-114002" y="776238"/>
              <a:ext cx="760015" cy="532010"/>
            </a:xfrm>
            <a:prstGeom prst="chevron">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45" name="Šipka: dvojitá 6">
              <a:extLst>
                <a:ext uri="{FF2B5EF4-FFF2-40B4-BE49-F238E27FC236}">
                  <a16:creationId xmlns:a16="http://schemas.microsoft.com/office/drawing/2014/main" id="{09D15510-018F-4175-94A7-2C07BF421EC5}"/>
                </a:ext>
              </a:extLst>
            </p:cNvPr>
            <p:cNvSpPr txBox="1"/>
            <p:nvPr/>
          </p:nvSpPr>
          <p:spPr>
            <a:xfrm>
              <a:off x="1" y="928240"/>
              <a:ext cx="532010" cy="2280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200" kern="1200" dirty="0">
                  <a:solidFill>
                    <a:sysClr val="window" lastClr="FFFFFF"/>
                  </a:solidFill>
                  <a:ea typeface="+mn-ea"/>
                  <a:cs typeface="+mn-cs"/>
                </a:rPr>
                <a:t>2. fáze</a:t>
              </a:r>
            </a:p>
          </p:txBody>
        </p:sp>
      </p:grpSp>
      <p:grpSp>
        <p:nvGrpSpPr>
          <p:cNvPr id="17" name="Skupina 16">
            <a:extLst>
              <a:ext uri="{FF2B5EF4-FFF2-40B4-BE49-F238E27FC236}">
                <a16:creationId xmlns:a16="http://schemas.microsoft.com/office/drawing/2014/main" id="{08F0ACFC-F2BF-4DD2-A002-50ADB1436717}"/>
              </a:ext>
            </a:extLst>
          </p:cNvPr>
          <p:cNvGrpSpPr/>
          <p:nvPr/>
        </p:nvGrpSpPr>
        <p:grpSpPr>
          <a:xfrm>
            <a:off x="2056010" y="2059237"/>
            <a:ext cx="5563989" cy="494010"/>
            <a:chOff x="532010" y="662237"/>
            <a:chExt cx="5563989" cy="494010"/>
          </a:xfrm>
        </p:grpSpPr>
        <p:sp>
          <p:nvSpPr>
            <p:cNvPr id="42" name="Obdélník: se zakulacenými horními rohy 41">
              <a:extLst>
                <a:ext uri="{FF2B5EF4-FFF2-40B4-BE49-F238E27FC236}">
                  <a16:creationId xmlns:a16="http://schemas.microsoft.com/office/drawing/2014/main" id="{BC9F10A9-197C-4D6F-92CB-1ADB25D08770}"/>
                </a:ext>
              </a:extLst>
            </p:cNvPr>
            <p:cNvSpPr/>
            <p:nvPr/>
          </p:nvSpPr>
          <p:spPr>
            <a:xfrm rot="5400000">
              <a:off x="3067000" y="-1872753"/>
              <a:ext cx="494010" cy="5563989"/>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3" name="Obdélník: se zakulacenými horními rohy 8">
              <a:extLst>
                <a:ext uri="{FF2B5EF4-FFF2-40B4-BE49-F238E27FC236}">
                  <a16:creationId xmlns:a16="http://schemas.microsoft.com/office/drawing/2014/main" id="{A4BDF7AE-6910-440B-B752-F904203FD5D4}"/>
                </a:ext>
              </a:extLst>
            </p:cNvPr>
            <p:cNvSpPr txBox="1"/>
            <p:nvPr/>
          </p:nvSpPr>
          <p:spPr>
            <a:xfrm>
              <a:off x="532011" y="686352"/>
              <a:ext cx="5539873" cy="4457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cs-CZ" sz="1200" kern="1200" dirty="0">
                  <a:solidFill>
                    <a:sysClr val="windowText" lastClr="000000">
                      <a:hueOff val="0"/>
                      <a:satOff val="0"/>
                      <a:lumOff val="0"/>
                      <a:alphaOff val="0"/>
                    </a:sysClr>
                  </a:solidFill>
                  <a:ea typeface="+mn-ea"/>
                  <a:cs typeface="+mn-cs"/>
                </a:rPr>
                <a:t>Kontrola průběhu ZŘ před podpisem smlouvy</a:t>
              </a:r>
            </a:p>
          </p:txBody>
        </p:sp>
      </p:grpSp>
      <p:grpSp>
        <p:nvGrpSpPr>
          <p:cNvPr id="18" name="Skupina 17">
            <a:extLst>
              <a:ext uri="{FF2B5EF4-FFF2-40B4-BE49-F238E27FC236}">
                <a16:creationId xmlns:a16="http://schemas.microsoft.com/office/drawing/2014/main" id="{A5184ADA-A3C1-4C37-BC32-97D64A9132B2}"/>
              </a:ext>
            </a:extLst>
          </p:cNvPr>
          <p:cNvGrpSpPr/>
          <p:nvPr/>
        </p:nvGrpSpPr>
        <p:grpSpPr>
          <a:xfrm>
            <a:off x="1524001" y="2719072"/>
            <a:ext cx="532010" cy="760015"/>
            <a:chOff x="1" y="1322072"/>
            <a:chExt cx="532010" cy="760015"/>
          </a:xfrm>
        </p:grpSpPr>
        <p:sp>
          <p:nvSpPr>
            <p:cNvPr id="40" name="Šipka: dvojitá 39">
              <a:extLst>
                <a:ext uri="{FF2B5EF4-FFF2-40B4-BE49-F238E27FC236}">
                  <a16:creationId xmlns:a16="http://schemas.microsoft.com/office/drawing/2014/main" id="{F688C86A-2E53-4E74-AABC-1B3CE496550E}"/>
                </a:ext>
              </a:extLst>
            </p:cNvPr>
            <p:cNvSpPr/>
            <p:nvPr/>
          </p:nvSpPr>
          <p:spPr>
            <a:xfrm rot="5400000">
              <a:off x="-114002" y="1436075"/>
              <a:ext cx="760015" cy="532010"/>
            </a:xfrm>
            <a:prstGeom prst="chevron">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41" name="Šipka: dvojitá 10">
              <a:extLst>
                <a:ext uri="{FF2B5EF4-FFF2-40B4-BE49-F238E27FC236}">
                  <a16:creationId xmlns:a16="http://schemas.microsoft.com/office/drawing/2014/main" id="{3CCDFC53-D9D9-4F45-8682-E08A8D76C978}"/>
                </a:ext>
              </a:extLst>
            </p:cNvPr>
            <p:cNvSpPr txBox="1"/>
            <p:nvPr/>
          </p:nvSpPr>
          <p:spPr>
            <a:xfrm>
              <a:off x="1" y="1588077"/>
              <a:ext cx="532010" cy="2280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200" kern="1200" dirty="0">
                  <a:solidFill>
                    <a:sysClr val="window" lastClr="FFFFFF"/>
                  </a:solidFill>
                  <a:ea typeface="+mn-ea"/>
                  <a:cs typeface="+mn-cs"/>
                </a:rPr>
                <a:t>3. fáze</a:t>
              </a:r>
            </a:p>
          </p:txBody>
        </p:sp>
      </p:grpSp>
      <p:grpSp>
        <p:nvGrpSpPr>
          <p:cNvPr id="19" name="Skupina 18">
            <a:extLst>
              <a:ext uri="{FF2B5EF4-FFF2-40B4-BE49-F238E27FC236}">
                <a16:creationId xmlns:a16="http://schemas.microsoft.com/office/drawing/2014/main" id="{52B8BD8C-A8E4-4354-B73B-8476EC84D654}"/>
              </a:ext>
            </a:extLst>
          </p:cNvPr>
          <p:cNvGrpSpPr/>
          <p:nvPr/>
        </p:nvGrpSpPr>
        <p:grpSpPr>
          <a:xfrm>
            <a:off x="2056010" y="2719075"/>
            <a:ext cx="5563989" cy="494010"/>
            <a:chOff x="532010" y="1322075"/>
            <a:chExt cx="5563989" cy="494010"/>
          </a:xfrm>
        </p:grpSpPr>
        <p:sp>
          <p:nvSpPr>
            <p:cNvPr id="38" name="Obdélník: se zakulacenými horními rohy 37">
              <a:extLst>
                <a:ext uri="{FF2B5EF4-FFF2-40B4-BE49-F238E27FC236}">
                  <a16:creationId xmlns:a16="http://schemas.microsoft.com/office/drawing/2014/main" id="{7CB2332E-278B-415E-87B1-4D5A42BB565E}"/>
                </a:ext>
              </a:extLst>
            </p:cNvPr>
            <p:cNvSpPr/>
            <p:nvPr/>
          </p:nvSpPr>
          <p:spPr>
            <a:xfrm rot="5400000">
              <a:off x="3067000" y="-1212915"/>
              <a:ext cx="494010" cy="5563989"/>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39" name="Obdélník: se zakulacenými horními rohy 12">
              <a:extLst>
                <a:ext uri="{FF2B5EF4-FFF2-40B4-BE49-F238E27FC236}">
                  <a16:creationId xmlns:a16="http://schemas.microsoft.com/office/drawing/2014/main" id="{132B5591-70EE-4ED2-A283-B085497B6675}"/>
                </a:ext>
              </a:extLst>
            </p:cNvPr>
            <p:cNvSpPr txBox="1"/>
            <p:nvPr/>
          </p:nvSpPr>
          <p:spPr>
            <a:xfrm>
              <a:off x="532011" y="1346190"/>
              <a:ext cx="5539873" cy="4457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cs-CZ" sz="1200" kern="1200" dirty="0">
                  <a:solidFill>
                    <a:sysClr val="windowText" lastClr="000000">
                      <a:hueOff val="0"/>
                      <a:satOff val="0"/>
                      <a:lumOff val="0"/>
                      <a:alphaOff val="0"/>
                    </a:sysClr>
                  </a:solidFill>
                  <a:ea typeface="+mn-ea"/>
                  <a:cs typeface="+mn-cs"/>
                </a:rPr>
                <a:t>Kontrola dokončení VZ po podpisu smlouvy</a:t>
              </a:r>
            </a:p>
          </p:txBody>
        </p:sp>
      </p:grpSp>
      <p:grpSp>
        <p:nvGrpSpPr>
          <p:cNvPr id="20" name="Skupina 19">
            <a:extLst>
              <a:ext uri="{FF2B5EF4-FFF2-40B4-BE49-F238E27FC236}">
                <a16:creationId xmlns:a16="http://schemas.microsoft.com/office/drawing/2014/main" id="{B9EE02E9-0607-410E-B034-551ADD3CD7BF}"/>
              </a:ext>
            </a:extLst>
          </p:cNvPr>
          <p:cNvGrpSpPr/>
          <p:nvPr/>
        </p:nvGrpSpPr>
        <p:grpSpPr>
          <a:xfrm>
            <a:off x="1524001" y="3378910"/>
            <a:ext cx="532010" cy="760015"/>
            <a:chOff x="1" y="1981910"/>
            <a:chExt cx="532010" cy="760015"/>
          </a:xfrm>
        </p:grpSpPr>
        <p:sp>
          <p:nvSpPr>
            <p:cNvPr id="36" name="Šipka: dvojitá 35">
              <a:extLst>
                <a:ext uri="{FF2B5EF4-FFF2-40B4-BE49-F238E27FC236}">
                  <a16:creationId xmlns:a16="http://schemas.microsoft.com/office/drawing/2014/main" id="{6D4596E4-EDF8-4E8D-87D9-9D1B09F26AF2}"/>
                </a:ext>
              </a:extLst>
            </p:cNvPr>
            <p:cNvSpPr/>
            <p:nvPr/>
          </p:nvSpPr>
          <p:spPr>
            <a:xfrm rot="5400000">
              <a:off x="-114002" y="2095913"/>
              <a:ext cx="760015" cy="532010"/>
            </a:xfrm>
            <a:prstGeom prst="chevron">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37" name="Šipka: dvojitá 14">
              <a:extLst>
                <a:ext uri="{FF2B5EF4-FFF2-40B4-BE49-F238E27FC236}">
                  <a16:creationId xmlns:a16="http://schemas.microsoft.com/office/drawing/2014/main" id="{40D2B225-A154-43AD-88BF-DCBDF475F047}"/>
                </a:ext>
              </a:extLst>
            </p:cNvPr>
            <p:cNvSpPr txBox="1"/>
            <p:nvPr/>
          </p:nvSpPr>
          <p:spPr>
            <a:xfrm>
              <a:off x="1" y="2247915"/>
              <a:ext cx="532010" cy="2280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200" kern="1200" dirty="0">
                  <a:solidFill>
                    <a:sysClr val="window" lastClr="FFFFFF"/>
                  </a:solidFill>
                  <a:ea typeface="+mn-ea"/>
                  <a:cs typeface="+mn-cs"/>
                </a:rPr>
                <a:t>4. fáze</a:t>
              </a:r>
            </a:p>
          </p:txBody>
        </p:sp>
      </p:grpSp>
      <p:grpSp>
        <p:nvGrpSpPr>
          <p:cNvPr id="21" name="Skupina 20">
            <a:extLst>
              <a:ext uri="{FF2B5EF4-FFF2-40B4-BE49-F238E27FC236}">
                <a16:creationId xmlns:a16="http://schemas.microsoft.com/office/drawing/2014/main" id="{F905137D-4460-4600-997A-D4E4422F44B5}"/>
              </a:ext>
            </a:extLst>
          </p:cNvPr>
          <p:cNvGrpSpPr/>
          <p:nvPr/>
        </p:nvGrpSpPr>
        <p:grpSpPr>
          <a:xfrm>
            <a:off x="2056010" y="3378912"/>
            <a:ext cx="5563989" cy="494010"/>
            <a:chOff x="532010" y="1981912"/>
            <a:chExt cx="5563989" cy="494010"/>
          </a:xfrm>
        </p:grpSpPr>
        <p:sp>
          <p:nvSpPr>
            <p:cNvPr id="34" name="Obdélník: se zakulacenými horními rohy 33">
              <a:extLst>
                <a:ext uri="{FF2B5EF4-FFF2-40B4-BE49-F238E27FC236}">
                  <a16:creationId xmlns:a16="http://schemas.microsoft.com/office/drawing/2014/main" id="{7E35B00A-F98F-49C4-98DF-430CC6CF3A02}"/>
                </a:ext>
              </a:extLst>
            </p:cNvPr>
            <p:cNvSpPr/>
            <p:nvPr/>
          </p:nvSpPr>
          <p:spPr>
            <a:xfrm rot="5400000">
              <a:off x="3067000" y="-553078"/>
              <a:ext cx="494010" cy="5563989"/>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35" name="Obdélník: se zakulacenými horními rohy 16">
              <a:extLst>
                <a:ext uri="{FF2B5EF4-FFF2-40B4-BE49-F238E27FC236}">
                  <a16:creationId xmlns:a16="http://schemas.microsoft.com/office/drawing/2014/main" id="{9DB43BD8-94FC-45D5-8605-A19F4203D042}"/>
                </a:ext>
              </a:extLst>
            </p:cNvPr>
            <p:cNvSpPr txBox="1"/>
            <p:nvPr/>
          </p:nvSpPr>
          <p:spPr>
            <a:xfrm>
              <a:off x="532011" y="2006027"/>
              <a:ext cx="5539873" cy="4457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cs-CZ" sz="1200" kern="1200">
                  <a:solidFill>
                    <a:sysClr val="windowText" lastClr="000000">
                      <a:hueOff val="0"/>
                      <a:satOff val="0"/>
                      <a:lumOff val="0"/>
                      <a:alphaOff val="0"/>
                    </a:sysClr>
                  </a:solidFill>
                  <a:ea typeface="+mn-ea"/>
                  <a:cs typeface="+mn-cs"/>
                </a:rPr>
                <a:t>Kontrola dodatku ke smlouvě před jeho uzavřením</a:t>
              </a:r>
            </a:p>
          </p:txBody>
        </p:sp>
      </p:grpSp>
      <p:grpSp>
        <p:nvGrpSpPr>
          <p:cNvPr id="22" name="Skupina 21">
            <a:extLst>
              <a:ext uri="{FF2B5EF4-FFF2-40B4-BE49-F238E27FC236}">
                <a16:creationId xmlns:a16="http://schemas.microsoft.com/office/drawing/2014/main" id="{51943BFA-45C6-4782-BCC7-62A363B1C05C}"/>
              </a:ext>
            </a:extLst>
          </p:cNvPr>
          <p:cNvGrpSpPr/>
          <p:nvPr/>
        </p:nvGrpSpPr>
        <p:grpSpPr>
          <a:xfrm>
            <a:off x="1524001" y="4038747"/>
            <a:ext cx="532010" cy="760015"/>
            <a:chOff x="1" y="2641747"/>
            <a:chExt cx="532010" cy="760015"/>
          </a:xfrm>
        </p:grpSpPr>
        <p:sp>
          <p:nvSpPr>
            <p:cNvPr id="32" name="Šipka: dvojitá 31">
              <a:extLst>
                <a:ext uri="{FF2B5EF4-FFF2-40B4-BE49-F238E27FC236}">
                  <a16:creationId xmlns:a16="http://schemas.microsoft.com/office/drawing/2014/main" id="{0513E1FC-AB41-4EB5-ABFC-126DBA51AA36}"/>
                </a:ext>
              </a:extLst>
            </p:cNvPr>
            <p:cNvSpPr/>
            <p:nvPr/>
          </p:nvSpPr>
          <p:spPr>
            <a:xfrm rot="5400000">
              <a:off x="-114002" y="2755750"/>
              <a:ext cx="760015" cy="532010"/>
            </a:xfrm>
            <a:prstGeom prst="chevron">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33" name="Šipka: dvojitá 18">
              <a:extLst>
                <a:ext uri="{FF2B5EF4-FFF2-40B4-BE49-F238E27FC236}">
                  <a16:creationId xmlns:a16="http://schemas.microsoft.com/office/drawing/2014/main" id="{42F50A80-9EC3-4AA4-98A7-F66099EA3557}"/>
                </a:ext>
              </a:extLst>
            </p:cNvPr>
            <p:cNvSpPr txBox="1"/>
            <p:nvPr/>
          </p:nvSpPr>
          <p:spPr>
            <a:xfrm>
              <a:off x="1" y="2907752"/>
              <a:ext cx="532010" cy="2280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200" kern="1200" dirty="0">
                  <a:solidFill>
                    <a:sysClr val="window" lastClr="FFFFFF"/>
                  </a:solidFill>
                  <a:ea typeface="+mn-ea"/>
                  <a:cs typeface="+mn-cs"/>
                </a:rPr>
                <a:t>5. fáze</a:t>
              </a:r>
            </a:p>
          </p:txBody>
        </p:sp>
      </p:grpSp>
      <p:grpSp>
        <p:nvGrpSpPr>
          <p:cNvPr id="23" name="Skupina 22">
            <a:extLst>
              <a:ext uri="{FF2B5EF4-FFF2-40B4-BE49-F238E27FC236}">
                <a16:creationId xmlns:a16="http://schemas.microsoft.com/office/drawing/2014/main" id="{88D8143B-DF1B-44A5-9391-7F276A93E147}"/>
              </a:ext>
            </a:extLst>
          </p:cNvPr>
          <p:cNvGrpSpPr/>
          <p:nvPr/>
        </p:nvGrpSpPr>
        <p:grpSpPr>
          <a:xfrm>
            <a:off x="2056010" y="4038748"/>
            <a:ext cx="5563989" cy="494010"/>
            <a:chOff x="532010" y="2641748"/>
            <a:chExt cx="5563989" cy="494010"/>
          </a:xfrm>
        </p:grpSpPr>
        <p:sp>
          <p:nvSpPr>
            <p:cNvPr id="30" name="Obdélník: se zakulacenými horními rohy 29">
              <a:extLst>
                <a:ext uri="{FF2B5EF4-FFF2-40B4-BE49-F238E27FC236}">
                  <a16:creationId xmlns:a16="http://schemas.microsoft.com/office/drawing/2014/main" id="{B46DA209-890C-4B8D-B5BD-E9D3A307F9E1}"/>
                </a:ext>
              </a:extLst>
            </p:cNvPr>
            <p:cNvSpPr/>
            <p:nvPr/>
          </p:nvSpPr>
          <p:spPr>
            <a:xfrm rot="5400000">
              <a:off x="3067000" y="106758"/>
              <a:ext cx="494010" cy="5563989"/>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31" name="Obdélník: se zakulacenými horními rohy 20">
              <a:extLst>
                <a:ext uri="{FF2B5EF4-FFF2-40B4-BE49-F238E27FC236}">
                  <a16:creationId xmlns:a16="http://schemas.microsoft.com/office/drawing/2014/main" id="{CE156ED9-9014-4794-B60C-233AE3B17737}"/>
                </a:ext>
              </a:extLst>
            </p:cNvPr>
            <p:cNvSpPr txBox="1"/>
            <p:nvPr/>
          </p:nvSpPr>
          <p:spPr>
            <a:xfrm>
              <a:off x="532011" y="2665863"/>
              <a:ext cx="5539873" cy="4457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cs-CZ" sz="1200" kern="1200">
                  <a:solidFill>
                    <a:sysClr val="windowText" lastClr="000000">
                      <a:hueOff val="0"/>
                      <a:satOff val="0"/>
                      <a:lumOff val="0"/>
                      <a:alphaOff val="0"/>
                    </a:sysClr>
                  </a:solidFill>
                  <a:ea typeface="+mn-ea"/>
                  <a:cs typeface="+mn-cs"/>
                </a:rPr>
                <a:t>Kontrola uzavřeného dodatku ke smlouvě</a:t>
              </a:r>
            </a:p>
          </p:txBody>
        </p:sp>
      </p:grpSp>
      <p:grpSp>
        <p:nvGrpSpPr>
          <p:cNvPr id="24" name="Skupina 23">
            <a:extLst>
              <a:ext uri="{FF2B5EF4-FFF2-40B4-BE49-F238E27FC236}">
                <a16:creationId xmlns:a16="http://schemas.microsoft.com/office/drawing/2014/main" id="{079BE578-3AB4-4F54-AAEC-610E35B831A4}"/>
              </a:ext>
            </a:extLst>
          </p:cNvPr>
          <p:cNvGrpSpPr/>
          <p:nvPr/>
        </p:nvGrpSpPr>
        <p:grpSpPr>
          <a:xfrm>
            <a:off x="1524001" y="4698584"/>
            <a:ext cx="532010" cy="760015"/>
            <a:chOff x="1" y="3301584"/>
            <a:chExt cx="532010" cy="760015"/>
          </a:xfrm>
        </p:grpSpPr>
        <p:sp>
          <p:nvSpPr>
            <p:cNvPr id="28" name="Šipka: dvojitá 27">
              <a:extLst>
                <a:ext uri="{FF2B5EF4-FFF2-40B4-BE49-F238E27FC236}">
                  <a16:creationId xmlns:a16="http://schemas.microsoft.com/office/drawing/2014/main" id="{E7706A87-592D-45C3-B82A-E4CDC47BB1F4}"/>
                </a:ext>
              </a:extLst>
            </p:cNvPr>
            <p:cNvSpPr/>
            <p:nvPr/>
          </p:nvSpPr>
          <p:spPr>
            <a:xfrm rot="5400000">
              <a:off x="-114002" y="3415587"/>
              <a:ext cx="760015" cy="532010"/>
            </a:xfrm>
            <a:prstGeom prst="chevron">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29" name="Šipka: dvojitá 22">
              <a:extLst>
                <a:ext uri="{FF2B5EF4-FFF2-40B4-BE49-F238E27FC236}">
                  <a16:creationId xmlns:a16="http://schemas.microsoft.com/office/drawing/2014/main" id="{72CA5CFF-A4C6-4B3C-A5F5-F6F7DB00D0C8}"/>
                </a:ext>
              </a:extLst>
            </p:cNvPr>
            <p:cNvSpPr txBox="1"/>
            <p:nvPr/>
          </p:nvSpPr>
          <p:spPr>
            <a:xfrm>
              <a:off x="1" y="3567589"/>
              <a:ext cx="532010" cy="2280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200" kern="1200" dirty="0">
                  <a:solidFill>
                    <a:sysClr val="window" lastClr="FFFFFF"/>
                  </a:solidFill>
                  <a:ea typeface="+mn-ea"/>
                  <a:cs typeface="+mn-cs"/>
                </a:rPr>
                <a:t>6. fáze</a:t>
              </a:r>
            </a:p>
          </p:txBody>
        </p:sp>
      </p:grpSp>
      <p:grpSp>
        <p:nvGrpSpPr>
          <p:cNvPr id="25" name="Skupina 24">
            <a:extLst>
              <a:ext uri="{FF2B5EF4-FFF2-40B4-BE49-F238E27FC236}">
                <a16:creationId xmlns:a16="http://schemas.microsoft.com/office/drawing/2014/main" id="{E9E8EDD5-8EAF-4098-BD30-4E444A47B205}"/>
              </a:ext>
            </a:extLst>
          </p:cNvPr>
          <p:cNvGrpSpPr/>
          <p:nvPr/>
        </p:nvGrpSpPr>
        <p:grpSpPr>
          <a:xfrm>
            <a:off x="2056010" y="4698585"/>
            <a:ext cx="5563989" cy="494010"/>
            <a:chOff x="532010" y="3301585"/>
            <a:chExt cx="5563989" cy="494010"/>
          </a:xfrm>
        </p:grpSpPr>
        <p:sp>
          <p:nvSpPr>
            <p:cNvPr id="26" name="Obdélník: se zakulacenými horními rohy 25">
              <a:extLst>
                <a:ext uri="{FF2B5EF4-FFF2-40B4-BE49-F238E27FC236}">
                  <a16:creationId xmlns:a16="http://schemas.microsoft.com/office/drawing/2014/main" id="{FEF82E34-B32D-4003-B3EE-B97A41831731}"/>
                </a:ext>
              </a:extLst>
            </p:cNvPr>
            <p:cNvSpPr/>
            <p:nvPr/>
          </p:nvSpPr>
          <p:spPr>
            <a:xfrm rot="5400000">
              <a:off x="3067000" y="766595"/>
              <a:ext cx="494010" cy="5563989"/>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7" name="Obdélník: se zakulacenými horními rohy 24">
              <a:extLst>
                <a:ext uri="{FF2B5EF4-FFF2-40B4-BE49-F238E27FC236}">
                  <a16:creationId xmlns:a16="http://schemas.microsoft.com/office/drawing/2014/main" id="{E268CF31-1B88-46BF-A459-D85E3523DE7C}"/>
                </a:ext>
              </a:extLst>
            </p:cNvPr>
            <p:cNvSpPr txBox="1"/>
            <p:nvPr/>
          </p:nvSpPr>
          <p:spPr>
            <a:xfrm>
              <a:off x="532011" y="3325700"/>
              <a:ext cx="5539873" cy="4457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cs-CZ" sz="1200" kern="1200">
                  <a:solidFill>
                    <a:sysClr val="windowText" lastClr="000000">
                      <a:hueOff val="0"/>
                      <a:satOff val="0"/>
                      <a:lumOff val="0"/>
                      <a:alphaOff val="0"/>
                    </a:sysClr>
                  </a:solidFill>
                  <a:ea typeface="+mn-ea"/>
                  <a:cs typeface="+mn-cs"/>
                </a:rPr>
                <a:t>Kontrola provedených změn smlouvy identifikovaných při ŽOP</a:t>
              </a:r>
            </a:p>
          </p:txBody>
        </p:sp>
      </p:grpSp>
      <p:grpSp>
        <p:nvGrpSpPr>
          <p:cNvPr id="81" name="Skupina 80">
            <a:extLst>
              <a:ext uri="{FF2B5EF4-FFF2-40B4-BE49-F238E27FC236}">
                <a16:creationId xmlns:a16="http://schemas.microsoft.com/office/drawing/2014/main" id="{020D2A67-CFD9-4718-92F6-7E08D34C8F16}"/>
              </a:ext>
            </a:extLst>
          </p:cNvPr>
          <p:cNvGrpSpPr/>
          <p:nvPr/>
        </p:nvGrpSpPr>
        <p:grpSpPr>
          <a:xfrm>
            <a:off x="1524001" y="1399399"/>
            <a:ext cx="532010" cy="760015"/>
            <a:chOff x="1" y="2398"/>
            <a:chExt cx="532010" cy="760015"/>
          </a:xfrm>
        </p:grpSpPr>
        <p:sp>
          <p:nvSpPr>
            <p:cNvPr id="115" name="Šipka: dvojitá 114">
              <a:extLst>
                <a:ext uri="{FF2B5EF4-FFF2-40B4-BE49-F238E27FC236}">
                  <a16:creationId xmlns:a16="http://schemas.microsoft.com/office/drawing/2014/main" id="{2E07DDED-EC90-4285-8FDA-453AF5113BD4}"/>
                </a:ext>
              </a:extLst>
            </p:cNvPr>
            <p:cNvSpPr/>
            <p:nvPr/>
          </p:nvSpPr>
          <p:spPr>
            <a:xfrm rot="5400000">
              <a:off x="-114002" y="116401"/>
              <a:ext cx="760015" cy="532010"/>
            </a:xfrm>
            <a:prstGeom prst="chevron">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116" name="Šipka: dvojitá 4">
              <a:extLst>
                <a:ext uri="{FF2B5EF4-FFF2-40B4-BE49-F238E27FC236}">
                  <a16:creationId xmlns:a16="http://schemas.microsoft.com/office/drawing/2014/main" id="{08E9FB5C-2092-41F7-84F5-3F6958E7C1AB}"/>
                </a:ext>
              </a:extLst>
            </p:cNvPr>
            <p:cNvSpPr txBox="1"/>
            <p:nvPr/>
          </p:nvSpPr>
          <p:spPr>
            <a:xfrm>
              <a:off x="1" y="268403"/>
              <a:ext cx="532010" cy="2280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200" kern="1200" dirty="0">
                  <a:solidFill>
                    <a:sysClr val="window" lastClr="FFFFFF"/>
                  </a:solidFill>
                  <a:ea typeface="+mn-ea"/>
                  <a:cs typeface="+mn-cs"/>
                </a:rPr>
                <a:t>1. fáze</a:t>
              </a:r>
            </a:p>
          </p:txBody>
        </p:sp>
      </p:grpSp>
      <p:grpSp>
        <p:nvGrpSpPr>
          <p:cNvPr id="82" name="Skupina 81">
            <a:extLst>
              <a:ext uri="{FF2B5EF4-FFF2-40B4-BE49-F238E27FC236}">
                <a16:creationId xmlns:a16="http://schemas.microsoft.com/office/drawing/2014/main" id="{6A234DBE-2ED1-454C-B0F2-1789B75B2645}"/>
              </a:ext>
            </a:extLst>
          </p:cNvPr>
          <p:cNvGrpSpPr/>
          <p:nvPr/>
        </p:nvGrpSpPr>
        <p:grpSpPr>
          <a:xfrm>
            <a:off x="2056010" y="1399401"/>
            <a:ext cx="5563989" cy="494010"/>
            <a:chOff x="532010" y="2400"/>
            <a:chExt cx="5563989" cy="494010"/>
          </a:xfrm>
        </p:grpSpPr>
        <p:sp>
          <p:nvSpPr>
            <p:cNvPr id="113" name="Obdélník: se zakulacenými horními rohy 112">
              <a:extLst>
                <a:ext uri="{FF2B5EF4-FFF2-40B4-BE49-F238E27FC236}">
                  <a16:creationId xmlns:a16="http://schemas.microsoft.com/office/drawing/2014/main" id="{83E7FB2D-EC3C-4A02-A73C-FD15CC1713B1}"/>
                </a:ext>
              </a:extLst>
            </p:cNvPr>
            <p:cNvSpPr/>
            <p:nvPr/>
          </p:nvSpPr>
          <p:spPr>
            <a:xfrm rot="5400000">
              <a:off x="3067000" y="-2532590"/>
              <a:ext cx="494010" cy="5563989"/>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4" name="Obdélník: se zakulacenými horními rohy 6">
              <a:extLst>
                <a:ext uri="{FF2B5EF4-FFF2-40B4-BE49-F238E27FC236}">
                  <a16:creationId xmlns:a16="http://schemas.microsoft.com/office/drawing/2014/main" id="{B00468A1-F19E-4FA8-8870-3EC585C449CA}"/>
                </a:ext>
              </a:extLst>
            </p:cNvPr>
            <p:cNvSpPr txBox="1"/>
            <p:nvPr/>
          </p:nvSpPr>
          <p:spPr>
            <a:xfrm>
              <a:off x="532011" y="26515"/>
              <a:ext cx="5539873" cy="4457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cs-CZ" sz="1200" kern="1200" dirty="0">
                  <a:solidFill>
                    <a:sysClr val="windowText" lastClr="000000">
                      <a:hueOff val="0"/>
                      <a:satOff val="0"/>
                      <a:lumOff val="0"/>
                      <a:alphaOff val="0"/>
                    </a:sysClr>
                  </a:solidFill>
                  <a:ea typeface="+mn-ea"/>
                  <a:cs typeface="+mn-cs"/>
                </a:rPr>
                <a:t>Kontrola zadávacích podmínek před zahájením ZŘ</a:t>
              </a:r>
            </a:p>
          </p:txBody>
        </p:sp>
      </p:grpSp>
      <p:grpSp>
        <p:nvGrpSpPr>
          <p:cNvPr id="83" name="Skupina 82">
            <a:extLst>
              <a:ext uri="{FF2B5EF4-FFF2-40B4-BE49-F238E27FC236}">
                <a16:creationId xmlns:a16="http://schemas.microsoft.com/office/drawing/2014/main" id="{D9792629-8AD1-485F-9E01-B2272B0EF397}"/>
              </a:ext>
            </a:extLst>
          </p:cNvPr>
          <p:cNvGrpSpPr/>
          <p:nvPr/>
        </p:nvGrpSpPr>
        <p:grpSpPr>
          <a:xfrm>
            <a:off x="1524001" y="2059236"/>
            <a:ext cx="532010" cy="760015"/>
            <a:chOff x="1" y="662235"/>
            <a:chExt cx="532010" cy="760015"/>
          </a:xfrm>
        </p:grpSpPr>
        <p:sp>
          <p:nvSpPr>
            <p:cNvPr id="111" name="Šipka: dvojitá 110">
              <a:extLst>
                <a:ext uri="{FF2B5EF4-FFF2-40B4-BE49-F238E27FC236}">
                  <a16:creationId xmlns:a16="http://schemas.microsoft.com/office/drawing/2014/main" id="{6C7D42E2-AA92-4C0A-B118-ECBBAFB5333C}"/>
                </a:ext>
              </a:extLst>
            </p:cNvPr>
            <p:cNvSpPr/>
            <p:nvPr/>
          </p:nvSpPr>
          <p:spPr>
            <a:xfrm rot="5400000">
              <a:off x="-114002" y="776238"/>
              <a:ext cx="760015" cy="532010"/>
            </a:xfrm>
            <a:prstGeom prst="chevron">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112" name="Šipka: dvojitá 8">
              <a:extLst>
                <a:ext uri="{FF2B5EF4-FFF2-40B4-BE49-F238E27FC236}">
                  <a16:creationId xmlns:a16="http://schemas.microsoft.com/office/drawing/2014/main" id="{15748343-BE69-461D-B4A6-184F0F6B22D6}"/>
                </a:ext>
              </a:extLst>
            </p:cNvPr>
            <p:cNvSpPr txBox="1"/>
            <p:nvPr/>
          </p:nvSpPr>
          <p:spPr>
            <a:xfrm>
              <a:off x="1" y="928240"/>
              <a:ext cx="532010" cy="2280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200" kern="1200" dirty="0">
                  <a:solidFill>
                    <a:sysClr val="window" lastClr="FFFFFF"/>
                  </a:solidFill>
                  <a:ea typeface="+mn-ea"/>
                  <a:cs typeface="+mn-cs"/>
                </a:rPr>
                <a:t>2. fáze</a:t>
              </a:r>
            </a:p>
          </p:txBody>
        </p:sp>
      </p:grpSp>
      <p:grpSp>
        <p:nvGrpSpPr>
          <p:cNvPr id="84" name="Skupina 83">
            <a:extLst>
              <a:ext uri="{FF2B5EF4-FFF2-40B4-BE49-F238E27FC236}">
                <a16:creationId xmlns:a16="http://schemas.microsoft.com/office/drawing/2014/main" id="{FEC62495-76F1-4FDA-9DEC-680B81AAAB17}"/>
              </a:ext>
            </a:extLst>
          </p:cNvPr>
          <p:cNvGrpSpPr/>
          <p:nvPr/>
        </p:nvGrpSpPr>
        <p:grpSpPr>
          <a:xfrm>
            <a:off x="2056010" y="2059238"/>
            <a:ext cx="5563989" cy="494010"/>
            <a:chOff x="532010" y="662237"/>
            <a:chExt cx="5563989" cy="494010"/>
          </a:xfrm>
        </p:grpSpPr>
        <p:sp>
          <p:nvSpPr>
            <p:cNvPr id="109" name="Obdélník: se zakulacenými horními rohy 108">
              <a:extLst>
                <a:ext uri="{FF2B5EF4-FFF2-40B4-BE49-F238E27FC236}">
                  <a16:creationId xmlns:a16="http://schemas.microsoft.com/office/drawing/2014/main" id="{322D7830-8CBD-428C-B25E-1E4F6A80508D}"/>
                </a:ext>
              </a:extLst>
            </p:cNvPr>
            <p:cNvSpPr/>
            <p:nvPr/>
          </p:nvSpPr>
          <p:spPr>
            <a:xfrm rot="5400000">
              <a:off x="3067000" y="-1872753"/>
              <a:ext cx="494010" cy="5563989"/>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0" name="Obdélník: se zakulacenými horními rohy 10">
              <a:extLst>
                <a:ext uri="{FF2B5EF4-FFF2-40B4-BE49-F238E27FC236}">
                  <a16:creationId xmlns:a16="http://schemas.microsoft.com/office/drawing/2014/main" id="{7C544FDA-F60D-4523-949D-206A1C4EE528}"/>
                </a:ext>
              </a:extLst>
            </p:cNvPr>
            <p:cNvSpPr txBox="1"/>
            <p:nvPr/>
          </p:nvSpPr>
          <p:spPr>
            <a:xfrm>
              <a:off x="532011" y="686352"/>
              <a:ext cx="5539873" cy="4457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cs-CZ" sz="1200" kern="1200" dirty="0">
                  <a:solidFill>
                    <a:sysClr val="windowText" lastClr="000000">
                      <a:hueOff val="0"/>
                      <a:satOff val="0"/>
                      <a:lumOff val="0"/>
                      <a:alphaOff val="0"/>
                    </a:sysClr>
                  </a:solidFill>
                  <a:ea typeface="+mn-ea"/>
                  <a:cs typeface="+mn-cs"/>
                </a:rPr>
                <a:t>Kontrola průběhu ZŘ před podpisem smlouvy</a:t>
              </a:r>
            </a:p>
          </p:txBody>
        </p:sp>
      </p:grpSp>
      <p:grpSp>
        <p:nvGrpSpPr>
          <p:cNvPr id="85" name="Skupina 84">
            <a:extLst>
              <a:ext uri="{FF2B5EF4-FFF2-40B4-BE49-F238E27FC236}">
                <a16:creationId xmlns:a16="http://schemas.microsoft.com/office/drawing/2014/main" id="{6013BBA5-A475-4F90-A942-DC6D372A877F}"/>
              </a:ext>
            </a:extLst>
          </p:cNvPr>
          <p:cNvGrpSpPr/>
          <p:nvPr/>
        </p:nvGrpSpPr>
        <p:grpSpPr>
          <a:xfrm>
            <a:off x="1524001" y="2719073"/>
            <a:ext cx="532010" cy="760015"/>
            <a:chOff x="1" y="1322072"/>
            <a:chExt cx="532010" cy="760015"/>
          </a:xfrm>
        </p:grpSpPr>
        <p:sp>
          <p:nvSpPr>
            <p:cNvPr id="107" name="Šipka: dvojitá 106">
              <a:extLst>
                <a:ext uri="{FF2B5EF4-FFF2-40B4-BE49-F238E27FC236}">
                  <a16:creationId xmlns:a16="http://schemas.microsoft.com/office/drawing/2014/main" id="{380A93CB-1AB0-4803-B731-21C789A004EC}"/>
                </a:ext>
              </a:extLst>
            </p:cNvPr>
            <p:cNvSpPr/>
            <p:nvPr/>
          </p:nvSpPr>
          <p:spPr>
            <a:xfrm rot="5400000">
              <a:off x="-114002" y="1436075"/>
              <a:ext cx="760015" cy="532010"/>
            </a:xfrm>
            <a:prstGeom prst="chevron">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108" name="Šipka: dvojitá 12">
              <a:extLst>
                <a:ext uri="{FF2B5EF4-FFF2-40B4-BE49-F238E27FC236}">
                  <a16:creationId xmlns:a16="http://schemas.microsoft.com/office/drawing/2014/main" id="{47477AA8-8500-434D-80A0-6AF8D9022872}"/>
                </a:ext>
              </a:extLst>
            </p:cNvPr>
            <p:cNvSpPr txBox="1"/>
            <p:nvPr/>
          </p:nvSpPr>
          <p:spPr>
            <a:xfrm>
              <a:off x="1" y="1588077"/>
              <a:ext cx="532010" cy="2280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200" kern="1200" dirty="0">
                  <a:solidFill>
                    <a:sysClr val="window" lastClr="FFFFFF"/>
                  </a:solidFill>
                  <a:ea typeface="+mn-ea"/>
                  <a:cs typeface="+mn-cs"/>
                </a:rPr>
                <a:t>3. fáze</a:t>
              </a:r>
            </a:p>
          </p:txBody>
        </p:sp>
      </p:grpSp>
      <p:grpSp>
        <p:nvGrpSpPr>
          <p:cNvPr id="86" name="Skupina 85">
            <a:extLst>
              <a:ext uri="{FF2B5EF4-FFF2-40B4-BE49-F238E27FC236}">
                <a16:creationId xmlns:a16="http://schemas.microsoft.com/office/drawing/2014/main" id="{CE9413A4-E18A-4B07-8159-8E6D506E5375}"/>
              </a:ext>
            </a:extLst>
          </p:cNvPr>
          <p:cNvGrpSpPr/>
          <p:nvPr/>
        </p:nvGrpSpPr>
        <p:grpSpPr>
          <a:xfrm>
            <a:off x="2056010" y="2719076"/>
            <a:ext cx="5563989" cy="494010"/>
            <a:chOff x="532010" y="1322075"/>
            <a:chExt cx="5563989" cy="494010"/>
          </a:xfrm>
        </p:grpSpPr>
        <p:sp>
          <p:nvSpPr>
            <p:cNvPr id="105" name="Obdélník: se zakulacenými horními rohy 104">
              <a:extLst>
                <a:ext uri="{FF2B5EF4-FFF2-40B4-BE49-F238E27FC236}">
                  <a16:creationId xmlns:a16="http://schemas.microsoft.com/office/drawing/2014/main" id="{67A66B6C-C436-4A8C-BBD5-4F9AFF2F41AC}"/>
                </a:ext>
              </a:extLst>
            </p:cNvPr>
            <p:cNvSpPr/>
            <p:nvPr/>
          </p:nvSpPr>
          <p:spPr>
            <a:xfrm rot="5400000">
              <a:off x="3067000" y="-1212915"/>
              <a:ext cx="494010" cy="5563989"/>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6" name="Obdélník: se zakulacenými horními rohy 14">
              <a:extLst>
                <a:ext uri="{FF2B5EF4-FFF2-40B4-BE49-F238E27FC236}">
                  <a16:creationId xmlns:a16="http://schemas.microsoft.com/office/drawing/2014/main" id="{6AD5FD36-6B78-4F0F-A5D4-8201082E112B}"/>
                </a:ext>
              </a:extLst>
            </p:cNvPr>
            <p:cNvSpPr txBox="1"/>
            <p:nvPr/>
          </p:nvSpPr>
          <p:spPr>
            <a:xfrm>
              <a:off x="532011" y="1346190"/>
              <a:ext cx="5539873" cy="4457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cs-CZ" sz="1200" kern="1200" dirty="0">
                  <a:solidFill>
                    <a:sysClr val="windowText" lastClr="000000">
                      <a:hueOff val="0"/>
                      <a:satOff val="0"/>
                      <a:lumOff val="0"/>
                      <a:alphaOff val="0"/>
                    </a:sysClr>
                  </a:solidFill>
                  <a:ea typeface="+mn-ea"/>
                  <a:cs typeface="+mn-cs"/>
                </a:rPr>
                <a:t>Kontrola dokončení VZ po podpisu smlouvy</a:t>
              </a:r>
            </a:p>
          </p:txBody>
        </p:sp>
      </p:grpSp>
      <p:grpSp>
        <p:nvGrpSpPr>
          <p:cNvPr id="87" name="Skupina 86">
            <a:extLst>
              <a:ext uri="{FF2B5EF4-FFF2-40B4-BE49-F238E27FC236}">
                <a16:creationId xmlns:a16="http://schemas.microsoft.com/office/drawing/2014/main" id="{30F62135-DA71-4745-887D-7D80120B551F}"/>
              </a:ext>
            </a:extLst>
          </p:cNvPr>
          <p:cNvGrpSpPr/>
          <p:nvPr/>
        </p:nvGrpSpPr>
        <p:grpSpPr>
          <a:xfrm>
            <a:off x="1524001" y="3378911"/>
            <a:ext cx="532010" cy="760015"/>
            <a:chOff x="1" y="1981910"/>
            <a:chExt cx="532010" cy="760015"/>
          </a:xfrm>
        </p:grpSpPr>
        <p:sp>
          <p:nvSpPr>
            <p:cNvPr id="103" name="Šipka: dvojitá 102">
              <a:extLst>
                <a:ext uri="{FF2B5EF4-FFF2-40B4-BE49-F238E27FC236}">
                  <a16:creationId xmlns:a16="http://schemas.microsoft.com/office/drawing/2014/main" id="{368FC086-7AA4-41F0-B35F-81399EBAA2B0}"/>
                </a:ext>
              </a:extLst>
            </p:cNvPr>
            <p:cNvSpPr/>
            <p:nvPr/>
          </p:nvSpPr>
          <p:spPr>
            <a:xfrm rot="5400000">
              <a:off x="-114002" y="2095913"/>
              <a:ext cx="760015" cy="532010"/>
            </a:xfrm>
            <a:prstGeom prst="chevron">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104" name="Šipka: dvojitá 16">
              <a:extLst>
                <a:ext uri="{FF2B5EF4-FFF2-40B4-BE49-F238E27FC236}">
                  <a16:creationId xmlns:a16="http://schemas.microsoft.com/office/drawing/2014/main" id="{C7C06AA7-D9FA-4D04-A0DC-0B7EF3F15A1F}"/>
                </a:ext>
              </a:extLst>
            </p:cNvPr>
            <p:cNvSpPr txBox="1"/>
            <p:nvPr/>
          </p:nvSpPr>
          <p:spPr>
            <a:xfrm>
              <a:off x="1" y="2247915"/>
              <a:ext cx="532010" cy="2280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200" kern="1200" dirty="0">
                  <a:solidFill>
                    <a:sysClr val="window" lastClr="FFFFFF"/>
                  </a:solidFill>
                  <a:ea typeface="+mn-ea"/>
                  <a:cs typeface="+mn-cs"/>
                </a:rPr>
                <a:t>4. fáze</a:t>
              </a:r>
            </a:p>
          </p:txBody>
        </p:sp>
      </p:grpSp>
      <p:grpSp>
        <p:nvGrpSpPr>
          <p:cNvPr id="88" name="Skupina 87">
            <a:extLst>
              <a:ext uri="{FF2B5EF4-FFF2-40B4-BE49-F238E27FC236}">
                <a16:creationId xmlns:a16="http://schemas.microsoft.com/office/drawing/2014/main" id="{47F6F0A9-53B5-47FF-83B9-22318DF6D4B8}"/>
              </a:ext>
            </a:extLst>
          </p:cNvPr>
          <p:cNvGrpSpPr/>
          <p:nvPr/>
        </p:nvGrpSpPr>
        <p:grpSpPr>
          <a:xfrm>
            <a:off x="2056010" y="3378913"/>
            <a:ext cx="5563989" cy="494010"/>
            <a:chOff x="532010" y="1981912"/>
            <a:chExt cx="5563989" cy="494010"/>
          </a:xfrm>
        </p:grpSpPr>
        <p:sp>
          <p:nvSpPr>
            <p:cNvPr id="101" name="Obdélník: se zakulacenými horními rohy 100">
              <a:extLst>
                <a:ext uri="{FF2B5EF4-FFF2-40B4-BE49-F238E27FC236}">
                  <a16:creationId xmlns:a16="http://schemas.microsoft.com/office/drawing/2014/main" id="{C80D6690-FCA1-492C-B9DC-047517E44A74}"/>
                </a:ext>
              </a:extLst>
            </p:cNvPr>
            <p:cNvSpPr/>
            <p:nvPr/>
          </p:nvSpPr>
          <p:spPr>
            <a:xfrm rot="5400000">
              <a:off x="3067000" y="-553078"/>
              <a:ext cx="494010" cy="5563989"/>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2" name="Obdélník: se zakulacenými horními rohy 18">
              <a:extLst>
                <a:ext uri="{FF2B5EF4-FFF2-40B4-BE49-F238E27FC236}">
                  <a16:creationId xmlns:a16="http://schemas.microsoft.com/office/drawing/2014/main" id="{026064B8-BF58-447E-B60E-E4A6E3C126F4}"/>
                </a:ext>
              </a:extLst>
            </p:cNvPr>
            <p:cNvSpPr txBox="1"/>
            <p:nvPr/>
          </p:nvSpPr>
          <p:spPr>
            <a:xfrm>
              <a:off x="532011" y="2006027"/>
              <a:ext cx="5539873" cy="4457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cs-CZ" sz="1200" kern="1200" dirty="0">
                  <a:solidFill>
                    <a:sysClr val="windowText" lastClr="000000">
                      <a:hueOff val="0"/>
                      <a:satOff val="0"/>
                      <a:lumOff val="0"/>
                      <a:alphaOff val="0"/>
                    </a:sysClr>
                  </a:solidFill>
                  <a:ea typeface="+mn-ea"/>
                  <a:cs typeface="+mn-cs"/>
                </a:rPr>
                <a:t>Kontrola dodatku ke smlouvě před jeho uzavřením</a:t>
              </a:r>
            </a:p>
          </p:txBody>
        </p:sp>
      </p:grpSp>
      <p:grpSp>
        <p:nvGrpSpPr>
          <p:cNvPr id="89" name="Skupina 88">
            <a:extLst>
              <a:ext uri="{FF2B5EF4-FFF2-40B4-BE49-F238E27FC236}">
                <a16:creationId xmlns:a16="http://schemas.microsoft.com/office/drawing/2014/main" id="{D80A516F-F15A-42A7-9441-DD462C2EA198}"/>
              </a:ext>
            </a:extLst>
          </p:cNvPr>
          <p:cNvGrpSpPr/>
          <p:nvPr/>
        </p:nvGrpSpPr>
        <p:grpSpPr>
          <a:xfrm>
            <a:off x="1524001" y="4038748"/>
            <a:ext cx="532010" cy="760015"/>
            <a:chOff x="1" y="2641747"/>
            <a:chExt cx="532010" cy="760015"/>
          </a:xfrm>
        </p:grpSpPr>
        <p:sp>
          <p:nvSpPr>
            <p:cNvPr id="99" name="Šipka: dvojitá 98">
              <a:extLst>
                <a:ext uri="{FF2B5EF4-FFF2-40B4-BE49-F238E27FC236}">
                  <a16:creationId xmlns:a16="http://schemas.microsoft.com/office/drawing/2014/main" id="{106B8AB8-2F69-4062-8E83-B0FEF2147B7F}"/>
                </a:ext>
              </a:extLst>
            </p:cNvPr>
            <p:cNvSpPr/>
            <p:nvPr/>
          </p:nvSpPr>
          <p:spPr>
            <a:xfrm rot="5400000">
              <a:off x="-114002" y="2755750"/>
              <a:ext cx="760015" cy="532010"/>
            </a:xfrm>
            <a:prstGeom prst="chevron">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100" name="Šipka: dvojitá 20">
              <a:extLst>
                <a:ext uri="{FF2B5EF4-FFF2-40B4-BE49-F238E27FC236}">
                  <a16:creationId xmlns:a16="http://schemas.microsoft.com/office/drawing/2014/main" id="{DAFE5B0F-D34D-4B18-B23A-38D1761DD6D1}"/>
                </a:ext>
              </a:extLst>
            </p:cNvPr>
            <p:cNvSpPr txBox="1"/>
            <p:nvPr/>
          </p:nvSpPr>
          <p:spPr>
            <a:xfrm>
              <a:off x="1" y="2907752"/>
              <a:ext cx="532010" cy="2280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200" kern="1200" dirty="0">
                  <a:solidFill>
                    <a:sysClr val="window" lastClr="FFFFFF"/>
                  </a:solidFill>
                  <a:ea typeface="+mn-ea"/>
                  <a:cs typeface="+mn-cs"/>
                </a:rPr>
                <a:t>5. fáze</a:t>
              </a:r>
            </a:p>
          </p:txBody>
        </p:sp>
      </p:grpSp>
      <p:grpSp>
        <p:nvGrpSpPr>
          <p:cNvPr id="90" name="Skupina 89">
            <a:extLst>
              <a:ext uri="{FF2B5EF4-FFF2-40B4-BE49-F238E27FC236}">
                <a16:creationId xmlns:a16="http://schemas.microsoft.com/office/drawing/2014/main" id="{F5F41629-823C-421E-8DE3-124A3A83DBBF}"/>
              </a:ext>
            </a:extLst>
          </p:cNvPr>
          <p:cNvGrpSpPr/>
          <p:nvPr/>
        </p:nvGrpSpPr>
        <p:grpSpPr>
          <a:xfrm>
            <a:off x="2056010" y="4038749"/>
            <a:ext cx="5563989" cy="494010"/>
            <a:chOff x="532010" y="2641748"/>
            <a:chExt cx="5563989" cy="494010"/>
          </a:xfrm>
        </p:grpSpPr>
        <p:sp>
          <p:nvSpPr>
            <p:cNvPr id="97" name="Obdélník: se zakulacenými horními rohy 96">
              <a:extLst>
                <a:ext uri="{FF2B5EF4-FFF2-40B4-BE49-F238E27FC236}">
                  <a16:creationId xmlns:a16="http://schemas.microsoft.com/office/drawing/2014/main" id="{AF0C9AC4-8A33-415C-9C4F-872B50B76272}"/>
                </a:ext>
              </a:extLst>
            </p:cNvPr>
            <p:cNvSpPr/>
            <p:nvPr/>
          </p:nvSpPr>
          <p:spPr>
            <a:xfrm rot="5400000">
              <a:off x="3067000" y="106758"/>
              <a:ext cx="494010" cy="5563989"/>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98" name="Obdélník: se zakulacenými horními rohy 22">
              <a:extLst>
                <a:ext uri="{FF2B5EF4-FFF2-40B4-BE49-F238E27FC236}">
                  <a16:creationId xmlns:a16="http://schemas.microsoft.com/office/drawing/2014/main" id="{661B5390-CB46-4A82-A9B2-1F7C09870E1D}"/>
                </a:ext>
              </a:extLst>
            </p:cNvPr>
            <p:cNvSpPr txBox="1"/>
            <p:nvPr/>
          </p:nvSpPr>
          <p:spPr>
            <a:xfrm>
              <a:off x="532011" y="2665863"/>
              <a:ext cx="5539873" cy="4457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cs-CZ" sz="1200" kern="1200">
                  <a:solidFill>
                    <a:sysClr val="windowText" lastClr="000000">
                      <a:hueOff val="0"/>
                      <a:satOff val="0"/>
                      <a:lumOff val="0"/>
                      <a:alphaOff val="0"/>
                    </a:sysClr>
                  </a:solidFill>
                  <a:ea typeface="+mn-ea"/>
                  <a:cs typeface="+mn-cs"/>
                </a:rPr>
                <a:t>Kontrola uzavřeného dodatku ke smlouvě</a:t>
              </a:r>
            </a:p>
          </p:txBody>
        </p:sp>
      </p:grpSp>
      <p:grpSp>
        <p:nvGrpSpPr>
          <p:cNvPr id="91" name="Skupina 90">
            <a:extLst>
              <a:ext uri="{FF2B5EF4-FFF2-40B4-BE49-F238E27FC236}">
                <a16:creationId xmlns:a16="http://schemas.microsoft.com/office/drawing/2014/main" id="{1639FBA3-D542-4BDA-A3F4-EBA6D47F7BBC}"/>
              </a:ext>
            </a:extLst>
          </p:cNvPr>
          <p:cNvGrpSpPr/>
          <p:nvPr/>
        </p:nvGrpSpPr>
        <p:grpSpPr>
          <a:xfrm>
            <a:off x="1524001" y="4698585"/>
            <a:ext cx="532010" cy="760015"/>
            <a:chOff x="1" y="3301584"/>
            <a:chExt cx="532010" cy="760015"/>
          </a:xfrm>
        </p:grpSpPr>
        <p:sp>
          <p:nvSpPr>
            <p:cNvPr id="95" name="Šipka: dvojitá 94">
              <a:extLst>
                <a:ext uri="{FF2B5EF4-FFF2-40B4-BE49-F238E27FC236}">
                  <a16:creationId xmlns:a16="http://schemas.microsoft.com/office/drawing/2014/main" id="{998113AB-A0CC-40B3-9A06-D95781F4C7BD}"/>
                </a:ext>
              </a:extLst>
            </p:cNvPr>
            <p:cNvSpPr/>
            <p:nvPr/>
          </p:nvSpPr>
          <p:spPr>
            <a:xfrm rot="5400000">
              <a:off x="-114002" y="3415587"/>
              <a:ext cx="760015" cy="532010"/>
            </a:xfrm>
            <a:prstGeom prst="chevron">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96" name="Šipka: dvojitá 24">
              <a:extLst>
                <a:ext uri="{FF2B5EF4-FFF2-40B4-BE49-F238E27FC236}">
                  <a16:creationId xmlns:a16="http://schemas.microsoft.com/office/drawing/2014/main" id="{21F833FB-01BF-455E-AC0E-52AC131B5B1B}"/>
                </a:ext>
              </a:extLst>
            </p:cNvPr>
            <p:cNvSpPr txBox="1"/>
            <p:nvPr/>
          </p:nvSpPr>
          <p:spPr>
            <a:xfrm>
              <a:off x="1" y="3567589"/>
              <a:ext cx="532010" cy="2280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200" kern="1200" dirty="0">
                  <a:solidFill>
                    <a:sysClr val="window" lastClr="FFFFFF"/>
                  </a:solidFill>
                  <a:ea typeface="+mn-ea"/>
                  <a:cs typeface="+mn-cs"/>
                </a:rPr>
                <a:t>6. fáze</a:t>
              </a:r>
            </a:p>
          </p:txBody>
        </p:sp>
      </p:grpSp>
      <p:grpSp>
        <p:nvGrpSpPr>
          <p:cNvPr id="92" name="Skupina 91">
            <a:extLst>
              <a:ext uri="{FF2B5EF4-FFF2-40B4-BE49-F238E27FC236}">
                <a16:creationId xmlns:a16="http://schemas.microsoft.com/office/drawing/2014/main" id="{805D2CBE-47F5-4BF7-A6AB-A00CEE6716CC}"/>
              </a:ext>
            </a:extLst>
          </p:cNvPr>
          <p:cNvGrpSpPr/>
          <p:nvPr/>
        </p:nvGrpSpPr>
        <p:grpSpPr>
          <a:xfrm>
            <a:off x="2056010" y="4698586"/>
            <a:ext cx="5563989" cy="494010"/>
            <a:chOff x="532010" y="3301585"/>
            <a:chExt cx="5563989" cy="494010"/>
          </a:xfrm>
        </p:grpSpPr>
        <p:sp>
          <p:nvSpPr>
            <p:cNvPr id="93" name="Obdélník: se zakulacenými horními rohy 92">
              <a:extLst>
                <a:ext uri="{FF2B5EF4-FFF2-40B4-BE49-F238E27FC236}">
                  <a16:creationId xmlns:a16="http://schemas.microsoft.com/office/drawing/2014/main" id="{5BFDAC82-7E16-4762-AA13-2213D41D8647}"/>
                </a:ext>
              </a:extLst>
            </p:cNvPr>
            <p:cNvSpPr/>
            <p:nvPr/>
          </p:nvSpPr>
          <p:spPr>
            <a:xfrm rot="5400000">
              <a:off x="3067000" y="766595"/>
              <a:ext cx="494010" cy="5563989"/>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94" name="Obdélník: se zakulacenými horními rohy 26">
              <a:extLst>
                <a:ext uri="{FF2B5EF4-FFF2-40B4-BE49-F238E27FC236}">
                  <a16:creationId xmlns:a16="http://schemas.microsoft.com/office/drawing/2014/main" id="{010A5F37-94D5-4570-8FA0-32FA232104C2}"/>
                </a:ext>
              </a:extLst>
            </p:cNvPr>
            <p:cNvSpPr txBox="1"/>
            <p:nvPr/>
          </p:nvSpPr>
          <p:spPr>
            <a:xfrm>
              <a:off x="532011" y="3325700"/>
              <a:ext cx="5539873" cy="4457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cs-CZ" sz="1200" kern="1200" dirty="0">
                  <a:solidFill>
                    <a:sysClr val="windowText" lastClr="000000">
                      <a:hueOff val="0"/>
                      <a:satOff val="0"/>
                      <a:lumOff val="0"/>
                      <a:alphaOff val="0"/>
                    </a:sysClr>
                  </a:solidFill>
                  <a:ea typeface="+mn-ea"/>
                  <a:cs typeface="+mn-cs"/>
                </a:rPr>
                <a:t>Kontrola provedených změn smlouvy identifikovaných při ŽOP</a:t>
              </a:r>
            </a:p>
          </p:txBody>
        </p:sp>
      </p:grpSp>
      <p:grpSp>
        <p:nvGrpSpPr>
          <p:cNvPr id="75" name="Skupina 74">
            <a:extLst>
              <a:ext uri="{FF2B5EF4-FFF2-40B4-BE49-F238E27FC236}">
                <a16:creationId xmlns:a16="http://schemas.microsoft.com/office/drawing/2014/main" id="{6B50899C-59A5-4087-AB15-D2833FCB0A1C}"/>
              </a:ext>
            </a:extLst>
          </p:cNvPr>
          <p:cNvGrpSpPr/>
          <p:nvPr/>
        </p:nvGrpSpPr>
        <p:grpSpPr>
          <a:xfrm>
            <a:off x="1524001" y="5321653"/>
            <a:ext cx="532010" cy="760015"/>
            <a:chOff x="1" y="3301584"/>
            <a:chExt cx="532010" cy="760015"/>
          </a:xfrm>
        </p:grpSpPr>
        <p:sp>
          <p:nvSpPr>
            <p:cNvPr id="76" name="Šipka: dvojitá 75">
              <a:extLst>
                <a:ext uri="{FF2B5EF4-FFF2-40B4-BE49-F238E27FC236}">
                  <a16:creationId xmlns:a16="http://schemas.microsoft.com/office/drawing/2014/main" id="{1340E202-40AF-4635-89AA-46A9C456262A}"/>
                </a:ext>
              </a:extLst>
            </p:cNvPr>
            <p:cNvSpPr/>
            <p:nvPr/>
          </p:nvSpPr>
          <p:spPr>
            <a:xfrm rot="5400000">
              <a:off x="-114002" y="3415587"/>
              <a:ext cx="760015" cy="532010"/>
            </a:xfrm>
            <a:prstGeom prst="chevron">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77" name="Šipka: dvojitá 24">
              <a:extLst>
                <a:ext uri="{FF2B5EF4-FFF2-40B4-BE49-F238E27FC236}">
                  <a16:creationId xmlns:a16="http://schemas.microsoft.com/office/drawing/2014/main" id="{C95A56F3-E99A-411F-AA3B-CFDFAB483C45}"/>
                </a:ext>
              </a:extLst>
            </p:cNvPr>
            <p:cNvSpPr txBox="1"/>
            <p:nvPr/>
          </p:nvSpPr>
          <p:spPr>
            <a:xfrm>
              <a:off x="1" y="3567589"/>
              <a:ext cx="532010" cy="2280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200" kern="1200" dirty="0">
                  <a:solidFill>
                    <a:sysClr val="window" lastClr="FFFFFF"/>
                  </a:solidFill>
                  <a:ea typeface="+mn-ea"/>
                  <a:cs typeface="+mn-cs"/>
                </a:rPr>
                <a:t>7. fáze</a:t>
              </a:r>
            </a:p>
          </p:txBody>
        </p:sp>
      </p:grpSp>
      <p:grpSp>
        <p:nvGrpSpPr>
          <p:cNvPr id="120" name="Skupina 119">
            <a:extLst>
              <a:ext uri="{FF2B5EF4-FFF2-40B4-BE49-F238E27FC236}">
                <a16:creationId xmlns:a16="http://schemas.microsoft.com/office/drawing/2014/main" id="{7E560CC8-2F08-45AC-A843-450886C9513F}"/>
              </a:ext>
            </a:extLst>
          </p:cNvPr>
          <p:cNvGrpSpPr/>
          <p:nvPr/>
        </p:nvGrpSpPr>
        <p:grpSpPr>
          <a:xfrm>
            <a:off x="2072788" y="5345838"/>
            <a:ext cx="5563989" cy="494010"/>
            <a:chOff x="396388" y="3796437"/>
            <a:chExt cx="5563989" cy="494010"/>
          </a:xfrm>
        </p:grpSpPr>
        <p:sp>
          <p:nvSpPr>
            <p:cNvPr id="121" name="Obdélník: se zakulacenými horními rohy 120">
              <a:extLst>
                <a:ext uri="{FF2B5EF4-FFF2-40B4-BE49-F238E27FC236}">
                  <a16:creationId xmlns:a16="http://schemas.microsoft.com/office/drawing/2014/main" id="{B1F11DDC-4BA9-4F66-A21C-196C0E4E32AC}"/>
                </a:ext>
              </a:extLst>
            </p:cNvPr>
            <p:cNvSpPr/>
            <p:nvPr/>
          </p:nvSpPr>
          <p:spPr>
            <a:xfrm rot="5400000">
              <a:off x="2931378" y="1261447"/>
              <a:ext cx="494010" cy="5563989"/>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22" name="Obdélník: se zakulacenými horními rohy 26">
              <a:extLst>
                <a:ext uri="{FF2B5EF4-FFF2-40B4-BE49-F238E27FC236}">
                  <a16:creationId xmlns:a16="http://schemas.microsoft.com/office/drawing/2014/main" id="{5FA2254D-8ABD-4DF0-8F72-175C9432B27E}"/>
                </a:ext>
              </a:extLst>
            </p:cNvPr>
            <p:cNvSpPr txBox="1"/>
            <p:nvPr/>
          </p:nvSpPr>
          <p:spPr>
            <a:xfrm>
              <a:off x="396389" y="3804420"/>
              <a:ext cx="5539873" cy="4457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cs-CZ" sz="1200" kern="1200" dirty="0">
                  <a:solidFill>
                    <a:sysClr val="windowText" lastClr="000000">
                      <a:hueOff val="0"/>
                      <a:satOff val="0"/>
                      <a:lumOff val="0"/>
                      <a:alphaOff val="0"/>
                    </a:sysClr>
                  </a:solidFill>
                  <a:ea typeface="+mn-ea"/>
                  <a:cs typeface="+mn-cs"/>
                </a:rPr>
                <a:t>Kontrola provedených změn smlouvy v rámci udržitelnosti projektu</a:t>
              </a:r>
            </a:p>
          </p:txBody>
        </p:sp>
      </p:grpSp>
    </p:spTree>
    <p:extLst>
      <p:ext uri="{BB962C8B-B14F-4D97-AF65-F5344CB8AC3E}">
        <p14:creationId xmlns:p14="http://schemas.microsoft.com/office/powerpoint/2010/main" val="2379170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5</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9" y="1433386"/>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D8EB5D2F-475B-0246-8AE6-0E20A0EAFCDD}"/>
              </a:ext>
            </a:extLst>
          </p:cNvPr>
          <p:cNvSpPr txBox="1">
            <a:spLocks/>
          </p:cNvSpPr>
          <p:nvPr/>
        </p:nvSpPr>
        <p:spPr>
          <a:xfrm>
            <a:off x="1011097" y="402245"/>
            <a:ext cx="7433511" cy="757898"/>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latin typeface="+mn-lt"/>
              </a:rPr>
              <a:t>Proces </a:t>
            </a:r>
            <a:r>
              <a:rPr lang="cs-CZ" sz="2800" cap="all" dirty="0" err="1">
                <a:latin typeface="+mn-lt"/>
              </a:rPr>
              <a:t>koNzultací</a:t>
            </a:r>
            <a:r>
              <a:rPr lang="cs-CZ" sz="2800" cap="all" dirty="0">
                <a:latin typeface="+mn-lt"/>
              </a:rPr>
              <a:t> / </a:t>
            </a:r>
            <a:r>
              <a:rPr lang="cs-CZ" sz="2800" cap="all" dirty="0" err="1">
                <a:latin typeface="+mn-lt"/>
              </a:rPr>
              <a:t>KontrolY</a:t>
            </a:r>
            <a:r>
              <a:rPr lang="cs-CZ" sz="2800" cap="all" dirty="0">
                <a:latin typeface="+mn-lt"/>
              </a:rPr>
              <a:t> veřejných zakázek</a:t>
            </a:r>
            <a:endParaRPr lang="en-US" sz="2800" cap="all" dirty="0">
              <a:latin typeface="+mn-lt"/>
              <a:cs typeface="Arial" panose="020B0604020202020204" pitchFamily="34" charset="0"/>
            </a:endParaRPr>
          </a:p>
        </p:txBody>
      </p:sp>
      <p:pic>
        <p:nvPicPr>
          <p:cNvPr id="6" name="Picture 2" descr="\\nt1\O\Loga 2014_2020\IROP\Logolinky\RGB\JPG\IROP_CZ_RO_B_C RGB_malý.jpg">
            <a:extLst>
              <a:ext uri="{FF2B5EF4-FFF2-40B4-BE49-F238E27FC236}">
                <a16:creationId xmlns:a16="http://schemas.microsoft.com/office/drawing/2014/main" id="{4DB4E14B-86EA-4F46-84B7-1F277C147B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269" y="6002851"/>
            <a:ext cx="4199492" cy="69142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5" name="Diagram 74">
            <a:extLst>
              <a:ext uri="{FF2B5EF4-FFF2-40B4-BE49-F238E27FC236}">
                <a16:creationId xmlns:a16="http://schemas.microsoft.com/office/drawing/2014/main" id="{BEB1465D-8579-4961-AB81-983CC0C5BA52}"/>
              </a:ext>
            </a:extLst>
          </p:cNvPr>
          <p:cNvGraphicFramePr/>
          <p:nvPr>
            <p:extLst>
              <p:ext uri="{D42A27DB-BD31-4B8C-83A1-F6EECF244321}">
                <p14:modId xmlns:p14="http://schemas.microsoft.com/office/powerpoint/2010/main" val="39007351"/>
              </p:ext>
            </p:extLst>
          </p:nvPr>
        </p:nvGraphicFramePr>
        <p:xfrm>
          <a:off x="293383" y="1779356"/>
          <a:ext cx="8557234" cy="343183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060216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6</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cs typeface="Arial" panose="020B0604020202020204" pitchFamily="34" charset="0"/>
            </a:endParaRPr>
          </a:p>
        </p:txBody>
      </p:sp>
      <p:sp>
        <p:nvSpPr>
          <p:cNvPr id="8" name="Title 3">
            <a:extLst>
              <a:ext uri="{FF2B5EF4-FFF2-40B4-BE49-F238E27FC236}">
                <a16:creationId xmlns:a16="http://schemas.microsoft.com/office/drawing/2014/main" id="{D8EB5D2F-475B-0246-8AE6-0E20A0EAFCDD}"/>
              </a:ext>
            </a:extLst>
          </p:cNvPr>
          <p:cNvSpPr txBox="1">
            <a:spLocks/>
          </p:cNvSpPr>
          <p:nvPr/>
        </p:nvSpPr>
        <p:spPr>
          <a:xfrm>
            <a:off x="1011097" y="402245"/>
            <a:ext cx="7433511" cy="757898"/>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dirty="0">
                <a:latin typeface="+mn-lt"/>
              </a:rPr>
              <a:t>Nejčastější pochybení při zadávání VZ</a:t>
            </a:r>
            <a:endParaRPr lang="en-US" sz="2800" dirty="0">
              <a:latin typeface="+mn-lt"/>
            </a:endParaRPr>
          </a:p>
        </p:txBody>
      </p:sp>
      <p:pic>
        <p:nvPicPr>
          <p:cNvPr id="6" name="Picture 2" descr="\\nt1\O\Loga 2014_2020\IROP\Logolinky\RGB\JPG\IROP_CZ_RO_B_C RGB_malý.jpg">
            <a:extLst>
              <a:ext uri="{FF2B5EF4-FFF2-40B4-BE49-F238E27FC236}">
                <a16:creationId xmlns:a16="http://schemas.microsoft.com/office/drawing/2014/main" id="{4DB4E14B-86EA-4F46-84B7-1F277C147B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269" y="6002851"/>
            <a:ext cx="4199492" cy="691424"/>
          </a:xfrm>
          <a:prstGeom prst="rect">
            <a:avLst/>
          </a:prstGeom>
          <a:noFill/>
          <a:extLst>
            <a:ext uri="{909E8E84-426E-40DD-AFC4-6F175D3DCCD1}">
              <a14:hiddenFill xmlns:a14="http://schemas.microsoft.com/office/drawing/2010/main">
                <a:solidFill>
                  <a:srgbClr val="FFFFFF"/>
                </a:solidFill>
              </a14:hiddenFill>
            </a:ext>
          </a:extLst>
        </p:spPr>
      </p:pic>
      <p:grpSp>
        <p:nvGrpSpPr>
          <p:cNvPr id="9" name="Skupina 8">
            <a:extLst>
              <a:ext uri="{FF2B5EF4-FFF2-40B4-BE49-F238E27FC236}">
                <a16:creationId xmlns:a16="http://schemas.microsoft.com/office/drawing/2014/main" id="{6787CBC6-0513-4157-A108-625834A2CA96}"/>
              </a:ext>
            </a:extLst>
          </p:cNvPr>
          <p:cNvGrpSpPr/>
          <p:nvPr/>
        </p:nvGrpSpPr>
        <p:grpSpPr>
          <a:xfrm>
            <a:off x="1392572" y="1472711"/>
            <a:ext cx="6638544" cy="2270491"/>
            <a:chOff x="-30028" y="264382"/>
            <a:chExt cx="6638544" cy="1694170"/>
          </a:xfrm>
        </p:grpSpPr>
        <p:sp>
          <p:nvSpPr>
            <p:cNvPr id="19" name="Obdélník 18">
              <a:extLst>
                <a:ext uri="{FF2B5EF4-FFF2-40B4-BE49-F238E27FC236}">
                  <a16:creationId xmlns:a16="http://schemas.microsoft.com/office/drawing/2014/main" id="{325FE452-4125-443E-8E9A-65B8841790EA}"/>
                </a:ext>
              </a:extLst>
            </p:cNvPr>
            <p:cNvSpPr/>
            <p:nvPr/>
          </p:nvSpPr>
          <p:spPr>
            <a:xfrm>
              <a:off x="0" y="312677"/>
              <a:ext cx="6608516" cy="1645875"/>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0" name="TextovéPole 19">
              <a:extLst>
                <a:ext uri="{FF2B5EF4-FFF2-40B4-BE49-F238E27FC236}">
                  <a16:creationId xmlns:a16="http://schemas.microsoft.com/office/drawing/2014/main" id="{0A4B364E-1812-4841-A8B4-F59C0A0CC0EE}"/>
                </a:ext>
              </a:extLst>
            </p:cNvPr>
            <p:cNvSpPr txBox="1"/>
            <p:nvPr/>
          </p:nvSpPr>
          <p:spPr>
            <a:xfrm>
              <a:off x="-30028" y="264382"/>
              <a:ext cx="6638544" cy="16458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95732" rIns="512894" bIns="85344" numCol="1" spcCol="1270" anchor="t" anchorCtr="0">
              <a:noAutofit/>
            </a:bodyPr>
            <a:lstStyle/>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rPr>
                <a:t>Při vymezení předmětu veřejné zakázky může dojít k porušení § 18 ZZVZ a základních zásad dle § 6 ZZVZ zejména v případě:</a:t>
              </a:r>
            </a:p>
            <a:p>
              <a:pPr marL="228600" lvl="2" indent="-114300" algn="just" defTabSz="533400">
                <a:lnSpc>
                  <a:spcPct val="90000"/>
                </a:lnSpc>
                <a:spcBef>
                  <a:spcPct val="0"/>
                </a:spcBef>
                <a:spcAft>
                  <a:spcPts val="600"/>
                </a:spcAft>
                <a:buNone/>
              </a:pPr>
              <a:r>
                <a:rPr lang="cs-CZ" sz="1200" kern="1200" dirty="0">
                  <a:solidFill>
                    <a:sysClr val="windowText" lastClr="000000">
                      <a:hueOff val="0"/>
                      <a:satOff val="0"/>
                      <a:lumOff val="0"/>
                      <a:alphaOff val="0"/>
                    </a:sysClr>
                  </a:solidFill>
                </a:rPr>
                <a:t>	a) zadavatel rozdělí jednu VZ tak, že dojde ke snížení PH pod limity stanovené ZZVZ, možnost aplikace § 18 odst. 3 ZZVZ</a:t>
              </a:r>
            </a:p>
            <a:p>
              <a:pPr marL="342900" lvl="3" indent="-114300" algn="just" defTabSz="533400">
                <a:lnSpc>
                  <a:spcPct val="90000"/>
                </a:lnSpc>
                <a:spcBef>
                  <a:spcPct val="0"/>
                </a:spcBef>
                <a:spcAft>
                  <a:spcPts val="600"/>
                </a:spcAft>
                <a:buNone/>
              </a:pPr>
              <a:r>
                <a:rPr lang="cs-CZ" sz="1200" kern="1200" dirty="0">
                  <a:solidFill>
                    <a:sysClr val="windowText" lastClr="000000">
                      <a:hueOff val="0"/>
                      <a:satOff val="0"/>
                      <a:lumOff val="0"/>
                      <a:alphaOff val="0"/>
                    </a:sysClr>
                  </a:solidFill>
                </a:rPr>
                <a:t>b) diskriminační sloučení předmětu </a:t>
              </a:r>
              <a:r>
                <a:rPr lang="cs-CZ" sz="1200" kern="1200" dirty="0">
                  <a:solidFill>
                    <a:sysClr val="windowText" lastClr="000000">
                      <a:hueOff val="0"/>
                      <a:satOff val="0"/>
                      <a:lumOff val="0"/>
                      <a:alphaOff val="0"/>
                    </a:sysClr>
                  </a:solidFill>
                  <a:cs typeface="Calibri" panose="020F0502020204030204" pitchFamily="34" charset="0"/>
                </a:rPr>
                <a:t>VZ (</a:t>
              </a:r>
              <a:r>
                <a:rPr lang="cs-CZ" sz="1200" kern="1200" dirty="0">
                  <a:cs typeface="Calibri" panose="020F0502020204030204" pitchFamily="34" charset="0"/>
                </a:rPr>
                <a:t>např. sloučení přístrojů a vybavení pro rehabilitaci tak, že omezí okruh dodavatelů; v případě 104. výzvy nerelevantní)</a:t>
              </a:r>
              <a:endParaRPr lang="cs-CZ" sz="1200" kern="1200" dirty="0">
                <a:solidFill>
                  <a:sysClr val="windowText" lastClr="000000">
                    <a:hueOff val="0"/>
                    <a:satOff val="0"/>
                    <a:lumOff val="0"/>
                    <a:alphaOff val="0"/>
                  </a:sysClr>
                </a:solidFill>
                <a:cs typeface="Calibri" panose="020F0502020204030204" pitchFamily="34" charset="0"/>
              </a:endParaRPr>
            </a:p>
            <a:p>
              <a:pPr marL="400050" lvl="3" indent="-171450" algn="just" defTabSz="533400">
                <a:lnSpc>
                  <a:spcPct val="90000"/>
                </a:lnSpc>
                <a:spcBef>
                  <a:spcPct val="0"/>
                </a:spcBef>
                <a:spcAft>
                  <a:spcPts val="600"/>
                </a:spcAft>
                <a:buFont typeface="Wingdings" panose="05000000000000000000" pitchFamily="2" charset="2"/>
                <a:buChar char="Ø"/>
              </a:pPr>
              <a:r>
                <a:rPr lang="cs-CZ" sz="1200" dirty="0">
                  <a:solidFill>
                    <a:sysClr val="windowText" lastClr="000000">
                      <a:hueOff val="0"/>
                      <a:satOff val="0"/>
                      <a:lumOff val="0"/>
                      <a:alphaOff val="0"/>
                    </a:sysClr>
                  </a:solidFill>
                </a:rPr>
                <a:t>Problematika pozáručního servisu – v případě CAS nejčastěji mimo ZP/PH pouze závazek k pozáručnímu servisu</a:t>
              </a:r>
            </a:p>
          </p:txBody>
        </p:sp>
      </p:grpSp>
      <p:grpSp>
        <p:nvGrpSpPr>
          <p:cNvPr id="10" name="Skupina 9">
            <a:extLst>
              <a:ext uri="{FF2B5EF4-FFF2-40B4-BE49-F238E27FC236}">
                <a16:creationId xmlns:a16="http://schemas.microsoft.com/office/drawing/2014/main" id="{F932B605-3F8E-4A51-A2A1-BD69A19517E7}"/>
              </a:ext>
            </a:extLst>
          </p:cNvPr>
          <p:cNvGrpSpPr/>
          <p:nvPr/>
        </p:nvGrpSpPr>
        <p:grpSpPr>
          <a:xfrm>
            <a:off x="1753025" y="1343189"/>
            <a:ext cx="4832333" cy="451278"/>
            <a:chOff x="330425" y="-400534"/>
            <a:chExt cx="4625961" cy="562373"/>
          </a:xfrm>
        </p:grpSpPr>
        <p:sp>
          <p:nvSpPr>
            <p:cNvPr id="17" name="Obdélník: se zakulacenými rohy 16">
              <a:extLst>
                <a:ext uri="{FF2B5EF4-FFF2-40B4-BE49-F238E27FC236}">
                  <a16:creationId xmlns:a16="http://schemas.microsoft.com/office/drawing/2014/main" id="{FB726F29-9CEF-442B-B77B-A49294F77A95}"/>
                </a:ext>
              </a:extLst>
            </p:cNvPr>
            <p:cNvSpPr/>
            <p:nvPr/>
          </p:nvSpPr>
          <p:spPr>
            <a:xfrm>
              <a:off x="330425" y="-400534"/>
              <a:ext cx="4625961" cy="56088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8" name="Obdélník: se zakulacenými rohy 6">
              <a:extLst>
                <a:ext uri="{FF2B5EF4-FFF2-40B4-BE49-F238E27FC236}">
                  <a16:creationId xmlns:a16="http://schemas.microsoft.com/office/drawing/2014/main" id="{E44DDEC6-E9C5-4D94-8F1A-8F18C5D63734}"/>
                </a:ext>
              </a:extLst>
            </p:cNvPr>
            <p:cNvSpPr txBox="1"/>
            <p:nvPr/>
          </p:nvSpPr>
          <p:spPr>
            <a:xfrm>
              <a:off x="361634" y="-344281"/>
              <a:ext cx="4571201" cy="5061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400" kern="1200" dirty="0">
                  <a:solidFill>
                    <a:sysClr val="window" lastClr="FFFFFF"/>
                  </a:solidFill>
                  <a:ea typeface="+mn-ea"/>
                  <a:cs typeface="+mn-cs"/>
                </a:rPr>
                <a:t>Vymezení předmětu veřejné zakázky (funkčního celku)</a:t>
              </a:r>
            </a:p>
          </p:txBody>
        </p:sp>
      </p:grpSp>
      <p:grpSp>
        <p:nvGrpSpPr>
          <p:cNvPr id="11" name="Skupina 10">
            <a:extLst>
              <a:ext uri="{FF2B5EF4-FFF2-40B4-BE49-F238E27FC236}">
                <a16:creationId xmlns:a16="http://schemas.microsoft.com/office/drawing/2014/main" id="{37321230-D59B-4A28-86A6-5BE34475CF75}"/>
              </a:ext>
            </a:extLst>
          </p:cNvPr>
          <p:cNvGrpSpPr/>
          <p:nvPr/>
        </p:nvGrpSpPr>
        <p:grpSpPr>
          <a:xfrm>
            <a:off x="1422600" y="4122258"/>
            <a:ext cx="6608516" cy="1993315"/>
            <a:chOff x="0" y="2253322"/>
            <a:chExt cx="6608516" cy="1708234"/>
          </a:xfrm>
        </p:grpSpPr>
        <p:sp>
          <p:nvSpPr>
            <p:cNvPr id="15" name="Obdélník 14">
              <a:extLst>
                <a:ext uri="{FF2B5EF4-FFF2-40B4-BE49-F238E27FC236}">
                  <a16:creationId xmlns:a16="http://schemas.microsoft.com/office/drawing/2014/main" id="{67C68F64-A76C-46AA-8378-C1B3658D8D80}"/>
                </a:ext>
              </a:extLst>
            </p:cNvPr>
            <p:cNvSpPr/>
            <p:nvPr/>
          </p:nvSpPr>
          <p:spPr>
            <a:xfrm>
              <a:off x="0" y="2341592"/>
              <a:ext cx="6608516" cy="1406475"/>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6" name="TextovéPole 15">
              <a:extLst>
                <a:ext uri="{FF2B5EF4-FFF2-40B4-BE49-F238E27FC236}">
                  <a16:creationId xmlns:a16="http://schemas.microsoft.com/office/drawing/2014/main" id="{6430BC59-430C-4D13-A784-48521994B0F4}"/>
                </a:ext>
              </a:extLst>
            </p:cNvPr>
            <p:cNvSpPr txBox="1"/>
            <p:nvPr/>
          </p:nvSpPr>
          <p:spPr>
            <a:xfrm>
              <a:off x="0" y="2253322"/>
              <a:ext cx="6608516" cy="170823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95732" rIns="512894" bIns="85344" numCol="1" spcCol="1270" anchor="t" anchorCtr="0">
              <a:noAutofit/>
            </a:bodyPr>
            <a:lstStyle/>
            <a:p>
              <a:pPr marL="114300" lvl="1" indent="-114300" algn="just" defTabSz="533400">
                <a:lnSpc>
                  <a:spcPct val="90000"/>
                </a:lnSpc>
                <a:spcBef>
                  <a:spcPct val="0"/>
                </a:spcBef>
                <a:spcAft>
                  <a:spcPts val="600"/>
                </a:spcAft>
                <a:buChar char="•"/>
              </a:pPr>
              <a:r>
                <a:rPr lang="cs-CZ" sz="1100" kern="1200" dirty="0">
                  <a:solidFill>
                    <a:sysClr val="windowText" lastClr="000000">
                      <a:hueOff val="0"/>
                      <a:satOff val="0"/>
                      <a:lumOff val="0"/>
                      <a:alphaOff val="0"/>
                    </a:sysClr>
                  </a:solidFill>
                </a:rPr>
                <a:t>Porušení § 36 odst. 1 ZZVZ a zásady zákazu diskriminace příliš „úzkým“ vymezením technických podmínek (obvykle směřujícím k jednomu výrobku/dodavateli).</a:t>
              </a:r>
              <a:endParaRPr lang="cs-CZ" sz="1100" dirty="0">
                <a:solidFill>
                  <a:sysClr val="windowText" lastClr="000000">
                    <a:hueOff val="0"/>
                    <a:satOff val="0"/>
                    <a:lumOff val="0"/>
                    <a:alphaOff val="0"/>
                  </a:sysClr>
                </a:solidFill>
              </a:endParaRPr>
            </a:p>
            <a:p>
              <a:pPr marL="114300" lvl="1" indent="-114300" algn="just" defTabSz="533400">
                <a:lnSpc>
                  <a:spcPct val="90000"/>
                </a:lnSpc>
                <a:spcBef>
                  <a:spcPct val="0"/>
                </a:spcBef>
                <a:spcAft>
                  <a:spcPts val="600"/>
                </a:spcAft>
                <a:buFontTx/>
                <a:buChar char="•"/>
              </a:pPr>
              <a:r>
                <a:rPr lang="cs-CZ" sz="1100" dirty="0">
                  <a:cs typeface="Calibri" panose="020F0502020204030204" pitchFamily="34" charset="0"/>
                </a:rPr>
                <a:t>ÚOHS-S0069/2020/VZ</a:t>
              </a:r>
              <a:r>
                <a:rPr lang="cs-CZ" sz="1100" i="1" dirty="0">
                  <a:cs typeface="Calibri" panose="020F0502020204030204" pitchFamily="34" charset="0"/>
                </a:rPr>
                <a:t> – </a:t>
              </a:r>
              <a:r>
                <a:rPr lang="cs-CZ" sz="1100" b="1" i="1" dirty="0">
                  <a:cs typeface="Calibri" panose="020F0502020204030204" pitchFamily="34" charset="0"/>
                </a:rPr>
                <a:t>„Zadavatel stanovil zadávací podmínky v rozporu s § 89 odst. 5 a 6 … když zvýhodnil určité dodavatele a výrobky </a:t>
              </a:r>
              <a:r>
                <a:rPr lang="cs-CZ" sz="1100" i="1" dirty="0">
                  <a:cs typeface="Calibri" panose="020F0502020204030204" pitchFamily="34" charset="0"/>
                </a:rPr>
                <a:t>tím, že …stanovil technické podmínky prostřednictvím přímých odkazů na konkrétní výrobky</a:t>
              </a:r>
              <a:r>
                <a:rPr lang="cs-CZ" sz="1100" b="1" i="1" dirty="0">
                  <a:cs typeface="Calibri" panose="020F0502020204030204" pitchFamily="34" charset="0"/>
                </a:rPr>
                <a:t>…(Karl </a:t>
              </a:r>
              <a:r>
                <a:rPr lang="cs-CZ" sz="1100" b="1" i="1" dirty="0" err="1">
                  <a:cs typeface="Calibri" panose="020F0502020204030204" pitchFamily="34" charset="0"/>
                </a:rPr>
                <a:t>Storz</a:t>
              </a:r>
              <a:r>
                <a:rPr lang="cs-CZ" sz="1100" b="1" i="1" dirty="0">
                  <a:cs typeface="Calibri" panose="020F0502020204030204" pitchFamily="34" charset="0"/>
                </a:rPr>
                <a:t>, </a:t>
              </a:r>
              <a:r>
                <a:rPr lang="cs-CZ" sz="1100" b="1" i="1" dirty="0" err="1">
                  <a:cs typeface="Calibri" panose="020F0502020204030204" pitchFamily="34" charset="0"/>
                </a:rPr>
                <a:t>Aesculab</a:t>
              </a:r>
              <a:r>
                <a:rPr lang="cs-CZ" sz="1100" b="1" i="1" dirty="0">
                  <a:cs typeface="Calibri" panose="020F0502020204030204" pitchFamily="34" charset="0"/>
                </a:rPr>
                <a:t>)</a:t>
              </a:r>
              <a:r>
                <a:rPr lang="cs-CZ" sz="1100" i="1" dirty="0">
                  <a:cs typeface="Calibri" panose="020F0502020204030204" pitchFamily="34" charset="0"/>
                </a:rPr>
                <a:t>….aniž by to bylo odůvodněno předmětem veřejné zakázky, a aniž by stanovení technických podmínek … nemohlo být jinak dostatečně přesné nebo srozumitelné.“</a:t>
              </a:r>
              <a:endParaRPr lang="cs-CZ" sz="1100" dirty="0">
                <a:solidFill>
                  <a:sysClr val="windowText" lastClr="000000">
                    <a:hueOff val="0"/>
                    <a:satOff val="0"/>
                    <a:lumOff val="0"/>
                    <a:alphaOff val="0"/>
                  </a:sysClr>
                </a:solidFill>
                <a:cs typeface="Calibri" panose="020F0502020204030204" pitchFamily="34" charset="0"/>
              </a:endParaRPr>
            </a:p>
            <a:p>
              <a:pPr marL="114300" lvl="1" indent="-114300" algn="just" defTabSz="533400">
                <a:lnSpc>
                  <a:spcPct val="90000"/>
                </a:lnSpc>
                <a:spcBef>
                  <a:spcPct val="0"/>
                </a:spcBef>
                <a:spcAft>
                  <a:spcPts val="600"/>
                </a:spcAft>
                <a:buChar char="•"/>
              </a:pPr>
              <a:endParaRPr lang="cs-CZ" sz="1200" kern="1200" dirty="0">
                <a:solidFill>
                  <a:sysClr val="windowText" lastClr="000000">
                    <a:hueOff val="0"/>
                    <a:satOff val="0"/>
                    <a:lumOff val="0"/>
                    <a:alphaOff val="0"/>
                  </a:sysClr>
                </a:solidFill>
              </a:endParaRPr>
            </a:p>
          </p:txBody>
        </p:sp>
      </p:grpSp>
      <p:grpSp>
        <p:nvGrpSpPr>
          <p:cNvPr id="12" name="Skupina 11">
            <a:extLst>
              <a:ext uri="{FF2B5EF4-FFF2-40B4-BE49-F238E27FC236}">
                <a16:creationId xmlns:a16="http://schemas.microsoft.com/office/drawing/2014/main" id="{33818B47-9919-4732-B002-BB06943C2F07}"/>
              </a:ext>
            </a:extLst>
          </p:cNvPr>
          <p:cNvGrpSpPr/>
          <p:nvPr/>
        </p:nvGrpSpPr>
        <p:grpSpPr>
          <a:xfrm>
            <a:off x="1753024" y="3970154"/>
            <a:ext cx="5968375" cy="440289"/>
            <a:chOff x="330425" y="2061153"/>
            <a:chExt cx="4798777" cy="560880"/>
          </a:xfrm>
        </p:grpSpPr>
        <p:sp>
          <p:nvSpPr>
            <p:cNvPr id="13" name="Obdélník: se zakulacenými rohy 12">
              <a:extLst>
                <a:ext uri="{FF2B5EF4-FFF2-40B4-BE49-F238E27FC236}">
                  <a16:creationId xmlns:a16="http://schemas.microsoft.com/office/drawing/2014/main" id="{1861AFA8-0A7F-4FF9-89A0-B61BDBBF9179}"/>
                </a:ext>
              </a:extLst>
            </p:cNvPr>
            <p:cNvSpPr/>
            <p:nvPr/>
          </p:nvSpPr>
          <p:spPr>
            <a:xfrm>
              <a:off x="330425" y="2061153"/>
              <a:ext cx="4625961" cy="56088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4" name="Obdélník: se zakulacenými rohy 10">
              <a:extLst>
                <a:ext uri="{FF2B5EF4-FFF2-40B4-BE49-F238E27FC236}">
                  <a16:creationId xmlns:a16="http://schemas.microsoft.com/office/drawing/2014/main" id="{7A481DA1-CC05-44BB-A782-0542C89C722F}"/>
                </a:ext>
              </a:extLst>
            </p:cNvPr>
            <p:cNvSpPr txBox="1"/>
            <p:nvPr/>
          </p:nvSpPr>
          <p:spPr>
            <a:xfrm>
              <a:off x="357805" y="2088533"/>
              <a:ext cx="4771397" cy="5061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400" kern="1200" dirty="0">
                  <a:solidFill>
                    <a:sysClr val="window" lastClr="FFFFFF"/>
                  </a:solidFill>
                  <a:ea typeface="+mn-ea"/>
                  <a:cs typeface="+mn-cs"/>
                </a:rPr>
                <a:t>Vymezení technických parametrů předmětu plnění (§ 36 a § 89 ZZVZ)</a:t>
              </a:r>
            </a:p>
          </p:txBody>
        </p:sp>
      </p:grpSp>
    </p:spTree>
    <p:extLst>
      <p:ext uri="{BB962C8B-B14F-4D97-AF65-F5344CB8AC3E}">
        <p14:creationId xmlns:p14="http://schemas.microsoft.com/office/powerpoint/2010/main" val="3916706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7</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cs typeface="Arial" panose="020B0604020202020204" pitchFamily="34" charset="0"/>
            </a:endParaRPr>
          </a:p>
        </p:txBody>
      </p:sp>
      <p:sp>
        <p:nvSpPr>
          <p:cNvPr id="8" name="Title 3">
            <a:extLst>
              <a:ext uri="{FF2B5EF4-FFF2-40B4-BE49-F238E27FC236}">
                <a16:creationId xmlns:a16="http://schemas.microsoft.com/office/drawing/2014/main" id="{D8EB5D2F-475B-0246-8AE6-0E20A0EAFCDD}"/>
              </a:ext>
            </a:extLst>
          </p:cNvPr>
          <p:cNvSpPr txBox="1">
            <a:spLocks/>
          </p:cNvSpPr>
          <p:nvPr/>
        </p:nvSpPr>
        <p:spPr>
          <a:xfrm>
            <a:off x="1011097" y="402245"/>
            <a:ext cx="7433511" cy="757898"/>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dirty="0">
                <a:latin typeface="+mn-lt"/>
              </a:rPr>
              <a:t>Nejčastější pochybení při zadávání VZ</a:t>
            </a:r>
            <a:endParaRPr lang="en-US" sz="2800" dirty="0">
              <a:latin typeface="+mn-lt"/>
            </a:endParaRPr>
          </a:p>
        </p:txBody>
      </p:sp>
      <p:pic>
        <p:nvPicPr>
          <p:cNvPr id="6" name="Picture 2" descr="\\nt1\O\Loga 2014_2020\IROP\Logolinky\RGB\JPG\IROP_CZ_RO_B_C RGB_malý.jpg">
            <a:extLst>
              <a:ext uri="{FF2B5EF4-FFF2-40B4-BE49-F238E27FC236}">
                <a16:creationId xmlns:a16="http://schemas.microsoft.com/office/drawing/2014/main" id="{4DB4E14B-86EA-4F46-84B7-1F277C147B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269" y="6002851"/>
            <a:ext cx="4199492" cy="691424"/>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Skupina 20">
            <a:extLst>
              <a:ext uri="{FF2B5EF4-FFF2-40B4-BE49-F238E27FC236}">
                <a16:creationId xmlns:a16="http://schemas.microsoft.com/office/drawing/2014/main" id="{966B9B2B-8C4B-47F2-975F-5921EFCE97A6}"/>
              </a:ext>
            </a:extLst>
          </p:cNvPr>
          <p:cNvGrpSpPr/>
          <p:nvPr/>
        </p:nvGrpSpPr>
        <p:grpSpPr>
          <a:xfrm>
            <a:off x="1216123" y="1606947"/>
            <a:ext cx="6608516" cy="4395904"/>
            <a:chOff x="0" y="183329"/>
            <a:chExt cx="6608516" cy="2278748"/>
          </a:xfrm>
        </p:grpSpPr>
        <p:sp>
          <p:nvSpPr>
            <p:cNvPr id="31" name="Obdélník 30">
              <a:extLst>
                <a:ext uri="{FF2B5EF4-FFF2-40B4-BE49-F238E27FC236}">
                  <a16:creationId xmlns:a16="http://schemas.microsoft.com/office/drawing/2014/main" id="{96A6A2D7-218A-4BE8-8E4F-03C05B8FEFF1}"/>
                </a:ext>
              </a:extLst>
            </p:cNvPr>
            <p:cNvSpPr/>
            <p:nvPr/>
          </p:nvSpPr>
          <p:spPr>
            <a:xfrm>
              <a:off x="0" y="266527"/>
              <a:ext cx="6608516" cy="219555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32" name="TextovéPole 31">
              <a:extLst>
                <a:ext uri="{FF2B5EF4-FFF2-40B4-BE49-F238E27FC236}">
                  <a16:creationId xmlns:a16="http://schemas.microsoft.com/office/drawing/2014/main" id="{72B73250-A377-4B98-B134-FEC0EEBD6508}"/>
                </a:ext>
              </a:extLst>
            </p:cNvPr>
            <p:cNvSpPr txBox="1"/>
            <p:nvPr/>
          </p:nvSpPr>
          <p:spPr>
            <a:xfrm>
              <a:off x="0" y="183329"/>
              <a:ext cx="6608516" cy="219555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54076" rIns="512894" bIns="85344" numCol="1" spcCol="1270" anchor="t" anchorCtr="0">
              <a:noAutofit/>
            </a:bodyPr>
            <a:lstStyle/>
            <a:p>
              <a:pPr marL="114300" lvl="1" indent="-114300" algn="just" defTabSz="533400">
                <a:lnSpc>
                  <a:spcPct val="90000"/>
                </a:lnSpc>
                <a:spcBef>
                  <a:spcPct val="0"/>
                </a:spcBef>
                <a:spcAft>
                  <a:spcPts val="600"/>
                </a:spcAft>
                <a:buChar char="•"/>
              </a:pPr>
              <a:r>
                <a:rPr lang="cs-CZ" sz="1200" dirty="0">
                  <a:solidFill>
                    <a:sysClr val="windowText" lastClr="000000">
                      <a:hueOff val="0"/>
                      <a:satOff val="0"/>
                      <a:lumOff val="0"/>
                      <a:alphaOff val="0"/>
                    </a:sysClr>
                  </a:solidFill>
                </a:rPr>
                <a:t>ZP aprobované ÚOHS:</a:t>
              </a:r>
            </a:p>
            <a:p>
              <a:pPr marL="571500" lvl="2" indent="-114300" algn="just" defTabSz="533400">
                <a:lnSpc>
                  <a:spcPct val="90000"/>
                </a:lnSpc>
                <a:spcBef>
                  <a:spcPct val="0"/>
                </a:spcBef>
                <a:spcAft>
                  <a:spcPts val="600"/>
                </a:spcAft>
                <a:buChar char="•"/>
              </a:pPr>
              <a:r>
                <a:rPr lang="cs-CZ" sz="1200" i="1" kern="1200" dirty="0">
                  <a:solidFill>
                    <a:sysClr val="windowText" lastClr="000000">
                      <a:hueOff val="0"/>
                      <a:satOff val="0"/>
                      <a:lumOff val="0"/>
                      <a:alphaOff val="0"/>
                    </a:sysClr>
                  </a:solidFill>
                </a:rPr>
                <a:t>„22 kusů CAS je vyrobeno na automobilovém podvozku Mercedes </a:t>
              </a:r>
              <a:r>
                <a:rPr lang="cs-CZ" sz="1200" i="1" kern="1200" dirty="0" err="1">
                  <a:solidFill>
                    <a:sysClr val="windowText" lastClr="000000">
                      <a:hueOff val="0"/>
                      <a:satOff val="0"/>
                      <a:lumOff val="0"/>
                      <a:alphaOff val="0"/>
                    </a:sysClr>
                  </a:solidFill>
                </a:rPr>
                <a:t>Benz</a:t>
              </a:r>
              <a:r>
                <a:rPr lang="cs-CZ" sz="1200" i="1" kern="1200" dirty="0">
                  <a:solidFill>
                    <a:sysClr val="windowText" lastClr="000000">
                      <a:hueOff val="0"/>
                      <a:satOff val="0"/>
                      <a:lumOff val="0"/>
                      <a:alphaOff val="0"/>
                    </a:sysClr>
                  </a:solidFill>
                </a:rPr>
                <a:t> </a:t>
              </a:r>
              <a:r>
                <a:rPr lang="cs-CZ" sz="1200" i="1" kern="1200" dirty="0" err="1">
                  <a:solidFill>
                    <a:sysClr val="windowText" lastClr="000000">
                      <a:hueOff val="0"/>
                      <a:satOff val="0"/>
                      <a:lumOff val="0"/>
                      <a:alphaOff val="0"/>
                    </a:sysClr>
                  </a:solidFill>
                </a:rPr>
                <a:t>Atego</a:t>
              </a:r>
              <a:r>
                <a:rPr lang="cs-CZ" sz="1200" i="1" kern="1200" dirty="0">
                  <a:solidFill>
                    <a:sysClr val="windowText" lastClr="000000">
                      <a:hueOff val="0"/>
                      <a:satOff val="0"/>
                      <a:lumOff val="0"/>
                      <a:alphaOff val="0"/>
                    </a:sysClr>
                  </a:solidFill>
                </a:rPr>
                <a:t> </a:t>
              </a:r>
              <a:r>
                <a:rPr lang="cs-CZ" sz="1200" i="1" dirty="0">
                  <a:solidFill>
                    <a:sysClr val="windowText" lastClr="000000">
                      <a:hueOff val="0"/>
                      <a:satOff val="0"/>
                      <a:lumOff val="0"/>
                      <a:alphaOff val="0"/>
                    </a:sysClr>
                  </a:solidFill>
                </a:rPr>
                <a:t>1529 AF 4x4 nebo na automobilovém podvozku i jiných kvalitativně a technicky obdobných řešení a vlastností“</a:t>
              </a:r>
              <a:r>
                <a:rPr lang="cs-CZ" sz="1200" dirty="0">
                  <a:solidFill>
                    <a:sysClr val="windowText" lastClr="000000">
                      <a:hueOff val="0"/>
                      <a:satOff val="0"/>
                      <a:lumOff val="0"/>
                      <a:alphaOff val="0"/>
                    </a:sysClr>
                  </a:solidFill>
                </a:rPr>
                <a:t> v kombinaci s </a:t>
              </a:r>
              <a:r>
                <a:rPr lang="cs-CZ" sz="1200" i="1" dirty="0">
                  <a:solidFill>
                    <a:sysClr val="windowText" lastClr="000000">
                      <a:hueOff val="0"/>
                      <a:satOff val="0"/>
                      <a:lumOff val="0"/>
                      <a:alphaOff val="0"/>
                    </a:sysClr>
                  </a:solidFill>
                </a:rPr>
                <a:t>„Pokud jsou v této specifikaci uvedeny odkazy na jednotlivá obchodní jména, zvláštní označení podniků, zvláštní označení výrobků, výkonů nebo obchodních materiálů, které platí pro určitý podnik nebo organizační jednotku za příznačné, patenty a užitné vzory, umožňuje zadavatel použití i jiných technických a kvalitativně obdobných řešení. Variantní řešení se nepřipouští“</a:t>
              </a:r>
              <a:r>
                <a:rPr lang="cs-CZ" sz="1200" dirty="0">
                  <a:solidFill>
                    <a:sysClr val="windowText" lastClr="000000">
                      <a:hueOff val="0"/>
                      <a:satOff val="0"/>
                      <a:lumOff val="0"/>
                      <a:alphaOff val="0"/>
                    </a:sysClr>
                  </a:solidFill>
                </a:rPr>
                <a:t> (S130/2007-00150/2007/550-VŠ potvrzené R131/2007/03-17673/2007/310-Šp)</a:t>
              </a:r>
            </a:p>
            <a:p>
              <a:pPr marL="571500" lvl="2" indent="-114300" algn="just" defTabSz="533400">
                <a:lnSpc>
                  <a:spcPct val="90000"/>
                </a:lnSpc>
                <a:spcBef>
                  <a:spcPct val="0"/>
                </a:spcBef>
                <a:spcAft>
                  <a:spcPts val="600"/>
                </a:spcAft>
                <a:buChar char="•"/>
              </a:pPr>
              <a:r>
                <a:rPr lang="cs-CZ" sz="1200" i="1" dirty="0">
                  <a:solidFill>
                    <a:sysClr val="windowText" lastClr="000000">
                      <a:hueOff val="0"/>
                      <a:satOff val="0"/>
                      <a:lumOff val="0"/>
                      <a:alphaOff val="0"/>
                    </a:sysClr>
                  </a:solidFill>
                </a:rPr>
                <a:t>„zatímco zadavatel požadoval, aby karoserie účelové nástavby byla vyrobena z plechů s hladkým povrchem a profilů ze slitiny lehkých kovů technologií prizmatických šroubovaných spojů a lepením, navrhovatelem nabízené plnění obsahovalo karoserii vyrobenou z plechů s hladkým povrchem a profilů ze slitiny lehkých kovů technologií svařování a lepení. U nádrže na hasivo pak zadavatel požadoval, aby byla tvořena dvěma nádržemi z nerezové oceli jakosti nejméně AISI 316L, kdežto navrhovatel nabídl nádrž na hasivo vyrobenou z polyesteru vyztuženého skelnými vlákny typu GFK. Z uvedeného jasně vyplývá, že navrhovatelem nabízené plnění nesplňuje technické podmínky stanovené zadavatelem v zadávacích podmínkách pro karoserii účelové nástavby a nádrž na hasivo.“ </a:t>
              </a:r>
              <a:r>
                <a:rPr lang="cs-CZ" sz="1200" dirty="0">
                  <a:solidFill>
                    <a:sysClr val="windowText" lastClr="000000">
                      <a:hueOff val="0"/>
                      <a:satOff val="0"/>
                      <a:lumOff val="0"/>
                      <a:alphaOff val="0"/>
                    </a:sysClr>
                  </a:solidFill>
                </a:rPr>
                <a:t>(ÚOHS-R267/2016/VZ-47536/2016/321/</a:t>
              </a:r>
              <a:r>
                <a:rPr lang="cs-CZ" sz="1200" dirty="0" err="1">
                  <a:solidFill>
                    <a:sysClr val="windowText" lastClr="000000">
                      <a:hueOff val="0"/>
                      <a:satOff val="0"/>
                      <a:lumOff val="0"/>
                      <a:alphaOff val="0"/>
                    </a:sysClr>
                  </a:solidFill>
                </a:rPr>
                <a:t>MMl</a:t>
              </a:r>
              <a:r>
                <a:rPr lang="cs-CZ" sz="1200" dirty="0">
                  <a:solidFill>
                    <a:sysClr val="windowText" lastClr="000000">
                      <a:hueOff val="0"/>
                      <a:satOff val="0"/>
                      <a:lumOff val="0"/>
                      <a:alphaOff val="0"/>
                    </a:sysClr>
                  </a:solidFill>
                </a:rPr>
                <a:t>)</a:t>
              </a:r>
            </a:p>
            <a:p>
              <a:pPr marL="228600" lvl="2" indent="-114300" algn="just" defTabSz="533400">
                <a:lnSpc>
                  <a:spcPct val="90000"/>
                </a:lnSpc>
                <a:spcBef>
                  <a:spcPct val="0"/>
                </a:spcBef>
                <a:spcAft>
                  <a:spcPts val="600"/>
                </a:spcAft>
                <a:buNone/>
              </a:pPr>
              <a:r>
                <a:rPr lang="cs-CZ" sz="1200" kern="1200" dirty="0">
                  <a:solidFill>
                    <a:sysClr val="windowText" lastClr="000000">
                      <a:hueOff val="0"/>
                      <a:satOff val="0"/>
                      <a:lumOff val="0"/>
                      <a:alphaOff val="0"/>
                    </a:sysClr>
                  </a:solidFill>
                </a:rPr>
                <a:t>	</a:t>
              </a:r>
            </a:p>
          </p:txBody>
        </p:sp>
      </p:grpSp>
      <p:grpSp>
        <p:nvGrpSpPr>
          <p:cNvPr id="22" name="Skupina 21">
            <a:extLst>
              <a:ext uri="{FF2B5EF4-FFF2-40B4-BE49-F238E27FC236}">
                <a16:creationId xmlns:a16="http://schemas.microsoft.com/office/drawing/2014/main" id="{46D3F000-34F6-4FB2-B94A-BDEA042F708D}"/>
              </a:ext>
            </a:extLst>
          </p:cNvPr>
          <p:cNvGrpSpPr/>
          <p:nvPr/>
        </p:nvGrpSpPr>
        <p:grpSpPr>
          <a:xfrm>
            <a:off x="1564738" y="1442968"/>
            <a:ext cx="4625961" cy="451881"/>
            <a:chOff x="348615" y="12064"/>
            <a:chExt cx="4625961" cy="501840"/>
          </a:xfrm>
        </p:grpSpPr>
        <p:sp>
          <p:nvSpPr>
            <p:cNvPr id="29" name="Obdélník: se zakulacenými rohy 28">
              <a:extLst>
                <a:ext uri="{FF2B5EF4-FFF2-40B4-BE49-F238E27FC236}">
                  <a16:creationId xmlns:a16="http://schemas.microsoft.com/office/drawing/2014/main" id="{5160247B-D9E9-4F41-998D-51C699A7F74C}"/>
                </a:ext>
              </a:extLst>
            </p:cNvPr>
            <p:cNvSpPr/>
            <p:nvPr/>
          </p:nvSpPr>
          <p:spPr>
            <a:xfrm>
              <a:off x="348615" y="12064"/>
              <a:ext cx="4625961" cy="50184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30" name="Obdélník: se zakulacenými rohy 6">
              <a:extLst>
                <a:ext uri="{FF2B5EF4-FFF2-40B4-BE49-F238E27FC236}">
                  <a16:creationId xmlns:a16="http://schemas.microsoft.com/office/drawing/2014/main" id="{7ADD37B6-4AC7-4668-AA16-E6888443DA6B}"/>
                </a:ext>
              </a:extLst>
            </p:cNvPr>
            <p:cNvSpPr txBox="1"/>
            <p:nvPr/>
          </p:nvSpPr>
          <p:spPr>
            <a:xfrm>
              <a:off x="373113" y="36562"/>
              <a:ext cx="4576965" cy="4528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400" kern="1200" dirty="0">
                  <a:solidFill>
                    <a:sysClr val="window" lastClr="FFFFFF"/>
                  </a:solidFill>
                  <a:ea typeface="+mn-ea"/>
                  <a:cs typeface="+mn-cs"/>
                </a:rPr>
                <a:t>Vymezení technických parametrů předmětu plnění</a:t>
              </a:r>
            </a:p>
          </p:txBody>
        </p:sp>
      </p:grpSp>
    </p:spTree>
    <p:extLst>
      <p:ext uri="{BB962C8B-B14F-4D97-AF65-F5344CB8AC3E}">
        <p14:creationId xmlns:p14="http://schemas.microsoft.com/office/powerpoint/2010/main" val="696906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8</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cs typeface="Arial" panose="020B0604020202020204" pitchFamily="34" charset="0"/>
            </a:endParaRPr>
          </a:p>
        </p:txBody>
      </p:sp>
      <p:sp>
        <p:nvSpPr>
          <p:cNvPr id="8" name="Title 3">
            <a:extLst>
              <a:ext uri="{FF2B5EF4-FFF2-40B4-BE49-F238E27FC236}">
                <a16:creationId xmlns:a16="http://schemas.microsoft.com/office/drawing/2014/main" id="{D8EB5D2F-475B-0246-8AE6-0E20A0EAFCDD}"/>
              </a:ext>
            </a:extLst>
          </p:cNvPr>
          <p:cNvSpPr txBox="1">
            <a:spLocks/>
          </p:cNvSpPr>
          <p:nvPr/>
        </p:nvSpPr>
        <p:spPr>
          <a:xfrm>
            <a:off x="1011097" y="402245"/>
            <a:ext cx="7433511" cy="757898"/>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dirty="0">
                <a:latin typeface="+mn-lt"/>
              </a:rPr>
              <a:t>Nejčastější pochybení při zadávání VZ</a:t>
            </a:r>
            <a:endParaRPr lang="en-US" sz="2800" dirty="0">
              <a:latin typeface="+mn-lt"/>
            </a:endParaRPr>
          </a:p>
        </p:txBody>
      </p:sp>
      <p:pic>
        <p:nvPicPr>
          <p:cNvPr id="6" name="Picture 2" descr="\\nt1\O\Loga 2014_2020\IROP\Logolinky\RGB\JPG\IROP_CZ_RO_B_C RGB_malý.jpg">
            <a:extLst>
              <a:ext uri="{FF2B5EF4-FFF2-40B4-BE49-F238E27FC236}">
                <a16:creationId xmlns:a16="http://schemas.microsoft.com/office/drawing/2014/main" id="{4DB4E14B-86EA-4F46-84B7-1F277C147B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269" y="6002851"/>
            <a:ext cx="4199492" cy="69142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1" name="Diagram 20">
            <a:extLst>
              <a:ext uri="{FF2B5EF4-FFF2-40B4-BE49-F238E27FC236}">
                <a16:creationId xmlns:a16="http://schemas.microsoft.com/office/drawing/2014/main" id="{3A335618-D38C-48AF-8F1A-E164C974CBAB}"/>
              </a:ext>
            </a:extLst>
          </p:cNvPr>
          <p:cNvGraphicFramePr/>
          <p:nvPr>
            <p:extLst>
              <p:ext uri="{D42A27DB-BD31-4B8C-83A1-F6EECF244321}">
                <p14:modId xmlns:p14="http://schemas.microsoft.com/office/powerpoint/2010/main" val="379843655"/>
              </p:ext>
            </p:extLst>
          </p:nvPr>
        </p:nvGraphicFramePr>
        <p:xfrm>
          <a:off x="1367544" y="1322818"/>
          <a:ext cx="6608516" cy="407969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6356852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9</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cs typeface="Arial" panose="020B0604020202020204" pitchFamily="34" charset="0"/>
            </a:endParaRPr>
          </a:p>
        </p:txBody>
      </p:sp>
      <p:sp>
        <p:nvSpPr>
          <p:cNvPr id="8" name="Title 3">
            <a:extLst>
              <a:ext uri="{FF2B5EF4-FFF2-40B4-BE49-F238E27FC236}">
                <a16:creationId xmlns:a16="http://schemas.microsoft.com/office/drawing/2014/main" id="{D8EB5D2F-475B-0246-8AE6-0E20A0EAFCDD}"/>
              </a:ext>
            </a:extLst>
          </p:cNvPr>
          <p:cNvSpPr txBox="1">
            <a:spLocks/>
          </p:cNvSpPr>
          <p:nvPr/>
        </p:nvSpPr>
        <p:spPr>
          <a:xfrm>
            <a:off x="1011097" y="402245"/>
            <a:ext cx="7433511" cy="757898"/>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dirty="0">
                <a:latin typeface="+mn-lt"/>
              </a:rPr>
              <a:t>Nejčastější pochybení při zadávání VZ</a:t>
            </a:r>
            <a:endParaRPr lang="en-US" sz="2800" dirty="0">
              <a:latin typeface="+mn-lt"/>
            </a:endParaRPr>
          </a:p>
        </p:txBody>
      </p:sp>
      <p:pic>
        <p:nvPicPr>
          <p:cNvPr id="6" name="Picture 2" descr="\\nt1\O\Loga 2014_2020\IROP\Logolinky\RGB\JPG\IROP_CZ_RO_B_C RGB_malý.jpg">
            <a:extLst>
              <a:ext uri="{FF2B5EF4-FFF2-40B4-BE49-F238E27FC236}">
                <a16:creationId xmlns:a16="http://schemas.microsoft.com/office/drawing/2014/main" id="{4DB4E14B-86EA-4F46-84B7-1F277C147B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269" y="6002851"/>
            <a:ext cx="4199492" cy="691424"/>
          </a:xfrm>
          <a:prstGeom prst="rect">
            <a:avLst/>
          </a:prstGeom>
          <a:noFill/>
          <a:extLst>
            <a:ext uri="{909E8E84-426E-40DD-AFC4-6F175D3DCCD1}">
              <a14:hiddenFill xmlns:a14="http://schemas.microsoft.com/office/drawing/2010/main">
                <a:solidFill>
                  <a:srgbClr val="FFFFFF"/>
                </a:solidFill>
              </a14:hiddenFill>
            </a:ext>
          </a:extLst>
        </p:spPr>
      </p:pic>
      <p:grpSp>
        <p:nvGrpSpPr>
          <p:cNvPr id="9" name="Skupina 8">
            <a:extLst>
              <a:ext uri="{FF2B5EF4-FFF2-40B4-BE49-F238E27FC236}">
                <a16:creationId xmlns:a16="http://schemas.microsoft.com/office/drawing/2014/main" id="{61CEE315-4759-4844-A5DE-D34D04960121}"/>
              </a:ext>
            </a:extLst>
          </p:cNvPr>
          <p:cNvGrpSpPr/>
          <p:nvPr/>
        </p:nvGrpSpPr>
        <p:grpSpPr>
          <a:xfrm>
            <a:off x="1267742" y="1390855"/>
            <a:ext cx="6608516" cy="2192438"/>
            <a:chOff x="0" y="141067"/>
            <a:chExt cx="6608516" cy="2153285"/>
          </a:xfrm>
        </p:grpSpPr>
        <p:sp>
          <p:nvSpPr>
            <p:cNvPr id="19" name="Obdélník 18">
              <a:extLst>
                <a:ext uri="{FF2B5EF4-FFF2-40B4-BE49-F238E27FC236}">
                  <a16:creationId xmlns:a16="http://schemas.microsoft.com/office/drawing/2014/main" id="{72DC181C-10D2-4AB8-A204-0C50A1E2D924}"/>
                </a:ext>
              </a:extLst>
            </p:cNvPr>
            <p:cNvSpPr/>
            <p:nvPr/>
          </p:nvSpPr>
          <p:spPr>
            <a:xfrm>
              <a:off x="0" y="278352"/>
              <a:ext cx="6608516" cy="20160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0" name="TextovéPole 19">
              <a:extLst>
                <a:ext uri="{FF2B5EF4-FFF2-40B4-BE49-F238E27FC236}">
                  <a16:creationId xmlns:a16="http://schemas.microsoft.com/office/drawing/2014/main" id="{43B85CC0-91A6-4664-AADC-0AFAD5EDA20F}"/>
                </a:ext>
              </a:extLst>
            </p:cNvPr>
            <p:cNvSpPr txBox="1"/>
            <p:nvPr/>
          </p:nvSpPr>
          <p:spPr>
            <a:xfrm>
              <a:off x="0" y="141067"/>
              <a:ext cx="6608516" cy="20160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33248" rIns="512894" bIns="85344" numCol="1" spcCol="1270" anchor="t" anchorCtr="0">
              <a:noAutofit/>
            </a:bodyPr>
            <a:lstStyle/>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rPr>
                <a:t>Zadavatel musí vždy posoudit veškeré požadované parametry – i minimální odchylka je porušením zadávacích podmínek.</a:t>
              </a:r>
            </a:p>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rPr>
                <a:t>Např.: zadavatel postupoval v rozporu s § 48 odst. 8 ZZVZ, ve spojení s ustanovením § 48 odst. 2 písm. a) ZZVZ, neboť nevyloučil vybraného dodavatele, ačkoliv předložené technické řešení nesplňovalo zadavatelem stanovené parametry, přičemž tento postup zadavatele ovlivnil výběr nejvhodnější nabídky.</a:t>
              </a:r>
            </a:p>
            <a:p>
              <a:pPr marL="114300" lvl="1" indent="-114300" algn="just" defTabSz="533400">
                <a:lnSpc>
                  <a:spcPct val="90000"/>
                </a:lnSpc>
                <a:spcBef>
                  <a:spcPct val="0"/>
                </a:spcBef>
                <a:spcAft>
                  <a:spcPts val="600"/>
                </a:spcAft>
                <a:buChar char="•"/>
              </a:pPr>
              <a:r>
                <a:rPr lang="cs-CZ" sz="1200" dirty="0">
                  <a:solidFill>
                    <a:sysClr val="windowText" lastClr="000000">
                      <a:hueOff val="0"/>
                      <a:satOff val="0"/>
                      <a:lumOff val="0"/>
                      <a:alphaOff val="0"/>
                    </a:sysClr>
                  </a:solidFill>
                </a:rPr>
                <a:t>Rozhodnutí ÚOHS č. j. ÚOHS-S0245/2018/VZ-24395/2018/533/</a:t>
              </a:r>
              <a:r>
                <a:rPr lang="cs-CZ" sz="1200" dirty="0" err="1">
                  <a:solidFill>
                    <a:sysClr val="windowText" lastClr="000000">
                      <a:hueOff val="0"/>
                      <a:satOff val="0"/>
                      <a:lumOff val="0"/>
                      <a:alphaOff val="0"/>
                    </a:sysClr>
                  </a:solidFill>
                </a:rPr>
                <a:t>Bku</a:t>
              </a:r>
              <a:r>
                <a:rPr lang="cs-CZ" sz="1200" dirty="0">
                  <a:solidFill>
                    <a:sysClr val="windowText" lastClr="000000">
                      <a:hueOff val="0"/>
                      <a:satOff val="0"/>
                      <a:lumOff val="0"/>
                      <a:alphaOff val="0"/>
                    </a:sysClr>
                  </a:solidFill>
                </a:rPr>
                <a:t> ze dne 21. 8. 2018 (nesplnění požadavku na digitální RF systém využívající paralelní techniky a disponující min. 64 kanály; v nabídce přístroj s pouze 48 kanály).</a:t>
              </a:r>
            </a:p>
          </p:txBody>
        </p:sp>
      </p:grpSp>
      <p:grpSp>
        <p:nvGrpSpPr>
          <p:cNvPr id="10" name="Skupina 9">
            <a:extLst>
              <a:ext uri="{FF2B5EF4-FFF2-40B4-BE49-F238E27FC236}">
                <a16:creationId xmlns:a16="http://schemas.microsoft.com/office/drawing/2014/main" id="{A2C6D202-BC01-438B-9879-B0252A521C76}"/>
              </a:ext>
            </a:extLst>
          </p:cNvPr>
          <p:cNvGrpSpPr/>
          <p:nvPr/>
        </p:nvGrpSpPr>
        <p:grpSpPr>
          <a:xfrm>
            <a:off x="1608705" y="1256820"/>
            <a:ext cx="5874275" cy="568355"/>
            <a:chOff x="371671" y="-19554"/>
            <a:chExt cx="4687106" cy="601577"/>
          </a:xfrm>
        </p:grpSpPr>
        <p:sp>
          <p:nvSpPr>
            <p:cNvPr id="17" name="Obdélník: se zakulacenými rohy 16">
              <a:extLst>
                <a:ext uri="{FF2B5EF4-FFF2-40B4-BE49-F238E27FC236}">
                  <a16:creationId xmlns:a16="http://schemas.microsoft.com/office/drawing/2014/main" id="{F8561996-B10A-4C32-B05F-0D8D787AB170}"/>
                </a:ext>
              </a:extLst>
            </p:cNvPr>
            <p:cNvSpPr/>
            <p:nvPr/>
          </p:nvSpPr>
          <p:spPr>
            <a:xfrm>
              <a:off x="371671" y="-19554"/>
              <a:ext cx="4625961"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8" name="Obdélník: se zakulacenými rohy 6">
              <a:extLst>
                <a:ext uri="{FF2B5EF4-FFF2-40B4-BE49-F238E27FC236}">
                  <a16:creationId xmlns:a16="http://schemas.microsoft.com/office/drawing/2014/main" id="{3A7BC69D-593F-48DE-B213-1276FF4D579D}"/>
                </a:ext>
              </a:extLst>
            </p:cNvPr>
            <p:cNvSpPr txBox="1"/>
            <p:nvPr/>
          </p:nvSpPr>
          <p:spPr>
            <a:xfrm>
              <a:off x="478930" y="163822"/>
              <a:ext cx="4579847" cy="4182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300" kern="1200" dirty="0">
                  <a:solidFill>
                    <a:sysClr val="window" lastClr="FFFFFF"/>
                  </a:solidFill>
                  <a:ea typeface="+mn-ea"/>
                  <a:cs typeface="+mn-cs"/>
                </a:rPr>
                <a:t>Nevyloučení účastníka (nesplnění ZP), zásady 3E nemají aplikační přednost před splněním ZP</a:t>
              </a:r>
            </a:p>
            <a:p>
              <a:pPr marL="0" lvl="0" indent="0" algn="l" defTabSz="577850">
                <a:lnSpc>
                  <a:spcPct val="90000"/>
                </a:lnSpc>
                <a:spcBef>
                  <a:spcPct val="0"/>
                </a:spcBef>
                <a:spcAft>
                  <a:spcPct val="35000"/>
                </a:spcAft>
                <a:buNone/>
              </a:pPr>
              <a:endParaRPr lang="cs-CZ" sz="1300" kern="1200" dirty="0">
                <a:solidFill>
                  <a:sysClr val="window" lastClr="FFFFFF"/>
                </a:solidFill>
                <a:ea typeface="+mn-ea"/>
                <a:cs typeface="+mn-cs"/>
              </a:endParaRPr>
            </a:p>
          </p:txBody>
        </p:sp>
      </p:grpSp>
      <p:grpSp>
        <p:nvGrpSpPr>
          <p:cNvPr id="11" name="Skupina 10">
            <a:extLst>
              <a:ext uri="{FF2B5EF4-FFF2-40B4-BE49-F238E27FC236}">
                <a16:creationId xmlns:a16="http://schemas.microsoft.com/office/drawing/2014/main" id="{9AC994CB-5E61-4E92-9098-EE3DCC18548F}"/>
              </a:ext>
            </a:extLst>
          </p:cNvPr>
          <p:cNvGrpSpPr/>
          <p:nvPr/>
        </p:nvGrpSpPr>
        <p:grpSpPr>
          <a:xfrm>
            <a:off x="1267742" y="3903955"/>
            <a:ext cx="6608516" cy="2201879"/>
            <a:chOff x="0" y="2616911"/>
            <a:chExt cx="6608516" cy="2268002"/>
          </a:xfrm>
        </p:grpSpPr>
        <p:sp>
          <p:nvSpPr>
            <p:cNvPr id="15" name="Obdélník 14">
              <a:extLst>
                <a:ext uri="{FF2B5EF4-FFF2-40B4-BE49-F238E27FC236}">
                  <a16:creationId xmlns:a16="http://schemas.microsoft.com/office/drawing/2014/main" id="{099264EB-0AC1-4B69-A4C9-52E72979BEBF}"/>
                </a:ext>
              </a:extLst>
            </p:cNvPr>
            <p:cNvSpPr/>
            <p:nvPr/>
          </p:nvSpPr>
          <p:spPr>
            <a:xfrm>
              <a:off x="0" y="2616913"/>
              <a:ext cx="6608516" cy="22680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6" name="TextovéPole 15">
              <a:extLst>
                <a:ext uri="{FF2B5EF4-FFF2-40B4-BE49-F238E27FC236}">
                  <a16:creationId xmlns:a16="http://schemas.microsoft.com/office/drawing/2014/main" id="{1A82EA10-05BF-4FB6-93F0-664AAEF8984D}"/>
                </a:ext>
              </a:extLst>
            </p:cNvPr>
            <p:cNvSpPr txBox="1"/>
            <p:nvPr/>
          </p:nvSpPr>
          <p:spPr>
            <a:xfrm>
              <a:off x="0" y="2616911"/>
              <a:ext cx="6608516" cy="22680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33248" rIns="512894" bIns="85344" numCol="1" spcCol="1270" anchor="t" anchorCtr="0">
              <a:noAutofit/>
            </a:bodyPr>
            <a:lstStyle/>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ea typeface="+mn-ea"/>
                  <a:cs typeface="+mn-cs"/>
                </a:rPr>
                <a:t>Zadavatel postupuje v rozporu se zásadami 3E, když vyloučí dodavatele z další účasti v zadávacím řízení z důvodu nesplnění zadávacích podmínek (nedoložení splnění základní a profesní způsobilosti, technických kvalifikačních předpokladů atp.), aniž by dodavatele vyzval k doplnění nabídky dle § 46 odst. 1 ZZVZ, a měl tedy postaveno najisto, že tento účastník není schopen nedostatky nabídky ani po doplnění zhojit (pokud je náprava možná).</a:t>
              </a:r>
            </a:p>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ea typeface="+mn-ea"/>
                  <a:cs typeface="+mn-cs"/>
                </a:rPr>
                <a:t>Vhodné vždy vyzvat k objasnění nebo doplnění nabídky dodavatele s nejnižší nabídkovou cenou, pokud ZZVZ zadavateli takové vyzvání umožňuje a současně pokud neexistují jiné okolnosti v konkrétním případě odůvodňující nevyzvání dodavatele k objasnění nebo doplnění nabídky.	</a:t>
              </a:r>
            </a:p>
          </p:txBody>
        </p:sp>
      </p:grpSp>
      <p:grpSp>
        <p:nvGrpSpPr>
          <p:cNvPr id="12" name="Skupina 11">
            <a:extLst>
              <a:ext uri="{FF2B5EF4-FFF2-40B4-BE49-F238E27FC236}">
                <a16:creationId xmlns:a16="http://schemas.microsoft.com/office/drawing/2014/main" id="{3429EABC-D9B4-4CEB-AC3F-9F3A402AE980}"/>
              </a:ext>
            </a:extLst>
          </p:cNvPr>
          <p:cNvGrpSpPr/>
          <p:nvPr/>
        </p:nvGrpSpPr>
        <p:grpSpPr>
          <a:xfrm>
            <a:off x="1598167" y="3667795"/>
            <a:ext cx="4625961" cy="458550"/>
            <a:chOff x="330425" y="2380753"/>
            <a:chExt cx="4625961" cy="472320"/>
          </a:xfrm>
        </p:grpSpPr>
        <p:sp>
          <p:nvSpPr>
            <p:cNvPr id="13" name="Obdélník: se zakulacenými rohy 12">
              <a:extLst>
                <a:ext uri="{FF2B5EF4-FFF2-40B4-BE49-F238E27FC236}">
                  <a16:creationId xmlns:a16="http://schemas.microsoft.com/office/drawing/2014/main" id="{4BC54367-CB37-41A7-9C1C-1AEED485B9E1}"/>
                </a:ext>
              </a:extLst>
            </p:cNvPr>
            <p:cNvSpPr/>
            <p:nvPr/>
          </p:nvSpPr>
          <p:spPr>
            <a:xfrm>
              <a:off x="330425" y="2380753"/>
              <a:ext cx="4625961"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4" name="Obdélník: se zakulacenými rohy 10">
              <a:extLst>
                <a:ext uri="{FF2B5EF4-FFF2-40B4-BE49-F238E27FC236}">
                  <a16:creationId xmlns:a16="http://schemas.microsoft.com/office/drawing/2014/main" id="{DD29352D-070D-4370-9595-701E335F3B18}"/>
                </a:ext>
              </a:extLst>
            </p:cNvPr>
            <p:cNvSpPr txBox="1"/>
            <p:nvPr/>
          </p:nvSpPr>
          <p:spPr>
            <a:xfrm>
              <a:off x="353482" y="2403810"/>
              <a:ext cx="4579847"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300" kern="1200" dirty="0">
                  <a:solidFill>
                    <a:sysClr val="window" lastClr="FFFFFF"/>
                  </a:solidFill>
                  <a:ea typeface="+mn-ea"/>
                  <a:cs typeface="+mn-cs"/>
                </a:rPr>
                <a:t>Neuplatnění výzvy dle § 46 ZZVZ – porušení pravidel 3E</a:t>
              </a:r>
            </a:p>
          </p:txBody>
        </p:sp>
      </p:grpSp>
    </p:spTree>
    <p:extLst>
      <p:ext uri="{BB962C8B-B14F-4D97-AF65-F5344CB8AC3E}">
        <p14:creationId xmlns:p14="http://schemas.microsoft.com/office/powerpoint/2010/main" val="2268736011"/>
      </p:ext>
    </p:extLst>
  </p:cSld>
  <p:clrMapOvr>
    <a:masterClrMapping/>
  </p:clrMapOvr>
</p:sld>
</file>

<file path=ppt/theme/theme1.xml><?xml version="1.0" encoding="utf-8"?>
<a:theme xmlns:a="http://schemas.openxmlformats.org/drawingml/2006/main" name="CRR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RR PPT modra" id="{D7112295-DE83-5842-848C-194A14FDB72F}" vid="{3F9FFF0E-BF0B-D64C-A9D2-5EEC900BA2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CRR template</Template>
  <TotalTime>832</TotalTime>
  <Words>2596</Words>
  <Application>Microsoft Office PowerPoint</Application>
  <PresentationFormat>Předvádění na obrazovce (4:3)</PresentationFormat>
  <Paragraphs>165</Paragraphs>
  <Slides>15</Slides>
  <Notes>14</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15</vt:i4>
      </vt:variant>
    </vt:vector>
  </HeadingPairs>
  <TitlesOfParts>
    <vt:vector size="19" baseType="lpstr">
      <vt:lpstr>Arial</vt:lpstr>
      <vt:lpstr>Calibri</vt:lpstr>
      <vt:lpstr>Wingdings</vt:lpstr>
      <vt:lpstr>CRR template</vt:lpstr>
      <vt:lpstr>Seminář pro žadatele REACT–EU  Veřejné zakázky – zadávání a kontrola</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Děkuji vám za pozornost.</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 na více řádků, třeba i na tři anebo dokonce i na čtyři.</dc:title>
  <dc:creator>Microsoft Office User</dc:creator>
  <cp:lastModifiedBy>Marečková Eva</cp:lastModifiedBy>
  <cp:revision>79</cp:revision>
  <dcterms:created xsi:type="dcterms:W3CDTF">2021-01-13T14:58:16Z</dcterms:created>
  <dcterms:modified xsi:type="dcterms:W3CDTF">2022-01-10T14:25:03Z</dcterms:modified>
</cp:coreProperties>
</file>