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44"/>
  </p:notesMasterIdLst>
  <p:handoutMasterIdLst>
    <p:handoutMasterId r:id="rId45"/>
  </p:handoutMasterIdLst>
  <p:sldIdLst>
    <p:sldId id="283" r:id="rId2"/>
    <p:sldId id="276" r:id="rId3"/>
    <p:sldId id="284" r:id="rId4"/>
    <p:sldId id="285" r:id="rId5"/>
    <p:sldId id="286" r:id="rId6"/>
    <p:sldId id="287" r:id="rId7"/>
    <p:sldId id="547" r:id="rId8"/>
    <p:sldId id="502" r:id="rId9"/>
    <p:sldId id="509" r:id="rId10"/>
    <p:sldId id="513" r:id="rId11"/>
    <p:sldId id="516" r:id="rId12"/>
    <p:sldId id="512" r:id="rId13"/>
    <p:sldId id="511" r:id="rId14"/>
    <p:sldId id="475" r:id="rId15"/>
    <p:sldId id="517" r:id="rId16"/>
    <p:sldId id="518" r:id="rId17"/>
    <p:sldId id="487" r:id="rId18"/>
    <p:sldId id="505" r:id="rId19"/>
    <p:sldId id="307" r:id="rId20"/>
    <p:sldId id="313" r:id="rId21"/>
    <p:sldId id="288" r:id="rId22"/>
    <p:sldId id="544" r:id="rId23"/>
    <p:sldId id="430" r:id="rId24"/>
    <p:sldId id="536" r:id="rId25"/>
    <p:sldId id="537" r:id="rId26"/>
    <p:sldId id="300" r:id="rId27"/>
    <p:sldId id="440" r:id="rId28"/>
    <p:sldId id="546" r:id="rId29"/>
    <p:sldId id="441" r:id="rId30"/>
    <p:sldId id="302" r:id="rId31"/>
    <p:sldId id="308" r:id="rId32"/>
    <p:sldId id="309" r:id="rId33"/>
    <p:sldId id="310" r:id="rId34"/>
    <p:sldId id="311" r:id="rId35"/>
    <p:sldId id="312" r:id="rId36"/>
    <p:sldId id="292" r:id="rId37"/>
    <p:sldId id="303" r:id="rId38"/>
    <p:sldId id="304" r:id="rId39"/>
    <p:sldId id="306" r:id="rId40"/>
    <p:sldId id="305" r:id="rId41"/>
    <p:sldId id="291" r:id="rId42"/>
    <p:sldId id="289" r:id="rId43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řmánek Jan" initials="HJ" lastIdx="2" clrIdx="0">
    <p:extLst>
      <p:ext uri="{19B8F6BF-5375-455C-9EA6-DF929625EA0E}">
        <p15:presenceInfo xmlns:p15="http://schemas.microsoft.com/office/powerpoint/2012/main" userId="S-1-5-21-1453678106-484518242-318601546-12010" providerId="AD"/>
      </p:ext>
    </p:extLst>
  </p:cmAuthor>
  <p:cmAuthor id="2" name="Žiak Miloslav" initials="ŽM" lastIdx="1" clrIdx="1">
    <p:extLst>
      <p:ext uri="{19B8F6BF-5375-455C-9EA6-DF929625EA0E}">
        <p15:presenceInfo xmlns:p15="http://schemas.microsoft.com/office/powerpoint/2012/main" userId="S-1-5-21-1453678106-484518242-318601546-3268" providerId="AD"/>
      </p:ext>
    </p:extLst>
  </p:cmAuthor>
  <p:cmAuthor id="3" name="Kreplová Eva" initials="KE" lastIdx="1" clrIdx="2">
    <p:extLst>
      <p:ext uri="{19B8F6BF-5375-455C-9EA6-DF929625EA0E}">
        <p15:presenceInfo xmlns:p15="http://schemas.microsoft.com/office/powerpoint/2012/main" userId="S::eva.kreplova@mmr.cz::6f53aa3f-4e87-40b1-9531-bd713135023d" providerId="AD"/>
      </p:ext>
    </p:extLst>
  </p:cmAuthor>
  <p:cmAuthor id="4" name="Srpová Alena" initials="SA" lastIdx="1" clrIdx="3">
    <p:extLst>
      <p:ext uri="{19B8F6BF-5375-455C-9EA6-DF929625EA0E}">
        <p15:presenceInfo xmlns:p15="http://schemas.microsoft.com/office/powerpoint/2012/main" userId="S::alena.srpova@mmr.cz::960ec502-b3b1-40e8-957c-1494c8142b47" providerId="AD"/>
      </p:ext>
    </p:extLst>
  </p:cmAuthor>
  <p:cmAuthor id="5" name="Žiak Miloslav" initials="ŽM [2]" lastIdx="3" clrIdx="4">
    <p:extLst>
      <p:ext uri="{19B8F6BF-5375-455C-9EA6-DF929625EA0E}">
        <p15:presenceInfo xmlns:p15="http://schemas.microsoft.com/office/powerpoint/2012/main" userId="S::miloslav.ziak@mmr.cz::f1e4fbcb-aaea-46c5-a719-38a8f7a8879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B4E3"/>
    <a:srgbClr val="F5F9FD"/>
    <a:srgbClr val="E9EBF5"/>
    <a:srgbClr val="4C4C4C"/>
    <a:srgbClr val="6C6C6C"/>
    <a:srgbClr val="2C72B9"/>
    <a:srgbClr val="CFD5EA"/>
    <a:srgbClr val="000000"/>
    <a:srgbClr val="4472C4"/>
    <a:srgbClr val="AAAA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82" autoAdjust="0"/>
    <p:restoredTop sz="90834" autoAdjust="0"/>
  </p:normalViewPr>
  <p:slideViewPr>
    <p:cSldViewPr snapToGrid="0">
      <p:cViewPr varScale="1">
        <p:scale>
          <a:sx n="60" d="100"/>
          <a:sy n="60" d="100"/>
        </p:scale>
        <p:origin x="136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37" d="100"/>
          <a:sy n="137" d="100"/>
        </p:scale>
        <p:origin x="3536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commentAuthors" Target="commentAuthor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oleObject" Target="NULL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2.xml"/><Relationship Id="rId4" Type="http://schemas.openxmlformats.org/officeDocument/2006/relationships/oleObject" Target="NULL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NULL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8498967356778702E-2"/>
          <c:y val="9.4700652570682609E-2"/>
          <c:w val="0.87993267553454113"/>
          <c:h val="0.74436035216852259"/>
        </c:manualLayout>
      </c:layout>
      <c:lineChart>
        <c:grouping val="standard"/>
        <c:varyColors val="0"/>
        <c:ser>
          <c:idx val="4"/>
          <c:order val="0"/>
          <c:tx>
            <c:strRef>
              <c:f>grafyVSpredikce!$B$11</c:f>
              <c:strCache>
                <c:ptCount val="1"/>
                <c:pt idx="0">
                  <c:v>Predikce souhr.žádostí</c:v>
                </c:pt>
              </c:strCache>
            </c:strRef>
          </c:tx>
          <c:spPr>
            <a:ln w="28575" cap="rnd">
              <a:solidFill>
                <a:srgbClr val="1F497D">
                  <a:lumMod val="75000"/>
                </a:srgbClr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grafyVSpredikce!$C$10:$O$10</c:f>
              <c:strCache>
                <c:ptCount val="13"/>
                <c:pt idx="0">
                  <c:v>Prosinec 2021</c:v>
                </c:pt>
                <c:pt idx="1">
                  <c:v>Leden</c:v>
                </c:pt>
                <c:pt idx="2">
                  <c:v>Únor</c:v>
                </c:pt>
                <c:pt idx="3">
                  <c:v>Březen</c:v>
                </c:pt>
                <c:pt idx="4">
                  <c:v>Duben</c:v>
                </c:pt>
                <c:pt idx="5">
                  <c:v>Květen</c:v>
                </c:pt>
                <c:pt idx="6">
                  <c:v>Červen</c:v>
                </c:pt>
                <c:pt idx="7">
                  <c:v>Červenec</c:v>
                </c:pt>
                <c:pt idx="8">
                  <c:v>Srpen</c:v>
                </c:pt>
                <c:pt idx="9">
                  <c:v>Září</c:v>
                </c:pt>
                <c:pt idx="10">
                  <c:v>Říjen</c:v>
                </c:pt>
                <c:pt idx="11">
                  <c:v>Listopad</c:v>
                </c:pt>
                <c:pt idx="12">
                  <c:v>Prosinec</c:v>
                </c:pt>
              </c:strCache>
            </c:strRef>
          </c:cat>
          <c:val>
            <c:numRef>
              <c:f>grafyVSpredikce!$C$11:$O$11</c:f>
              <c:numCache>
                <c:formatCode>General</c:formatCode>
                <c:ptCount val="13"/>
                <c:pt idx="0" formatCode="#\ ##0\ &quot;Kč&quot;">
                  <c:v>88275466774.059875</c:v>
                </c:pt>
                <c:pt idx="6" formatCode="#\ ##0\ &quot;Kč&quot;">
                  <c:v>97123782366.559891</c:v>
                </c:pt>
                <c:pt idx="7" formatCode="#\ ##0\ &quot;Kč&quot;">
                  <c:v>98407961278.713867</c:v>
                </c:pt>
                <c:pt idx="8" formatCode="#\ ##0\ &quot;Kč&quot;">
                  <c:v>99500694345.613754</c:v>
                </c:pt>
                <c:pt idx="9" formatCode="#\ ##0\ &quot;Kč&quot;">
                  <c:v>100160886698.37476</c:v>
                </c:pt>
                <c:pt idx="10" formatCode="#\ ##0\ &quot;Kč&quot;">
                  <c:v>101208457239.03482</c:v>
                </c:pt>
                <c:pt idx="11" formatCode="#\ ##0\ &quot;Kč&quot;">
                  <c:v>101685268542.08272</c:v>
                </c:pt>
                <c:pt idx="12" formatCode="#\ ##0\ &quot;Kč&quot;">
                  <c:v>103117445342.188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01A-4488-8A2C-6D409E4B0544}"/>
            </c:ext>
          </c:extLst>
        </c:ser>
        <c:ser>
          <c:idx val="5"/>
          <c:order val="1"/>
          <c:tx>
            <c:strRef>
              <c:f>grafyVSpredikce!$B$13</c:f>
              <c:strCache>
                <c:ptCount val="1"/>
                <c:pt idx="0">
                  <c:v>Skutečnost</c:v>
                </c:pt>
              </c:strCache>
            </c:strRef>
          </c:tx>
          <c:spPr>
            <a:ln w="22225" cap="rnd">
              <a:solidFill>
                <a:srgbClr val="00B0F0"/>
              </a:solidFill>
              <a:prstDash val="dash"/>
              <a:round/>
            </a:ln>
            <a:effectLst/>
          </c:spPr>
          <c:marker>
            <c:symbol val="circle"/>
            <c:size val="6"/>
            <c:spPr>
              <a:solidFill>
                <a:srgbClr val="0070C0"/>
              </a:solidFill>
              <a:ln w="9525">
                <a:solidFill>
                  <a:srgbClr val="4472C4">
                    <a:lumMod val="75000"/>
                  </a:srgbClr>
                </a:solidFill>
                <a:round/>
              </a:ln>
              <a:effectLst/>
            </c:spPr>
          </c:marker>
          <c:dPt>
            <c:idx val="1"/>
            <c:marker>
              <c:symbol val="circle"/>
              <c:size val="6"/>
              <c:spPr>
                <a:solidFill>
                  <a:srgbClr val="0070C0"/>
                </a:solidFill>
                <a:ln w="9525">
                  <a:solidFill>
                    <a:srgbClr val="4472C4">
                      <a:lumMod val="75000"/>
                    </a:srgbClr>
                  </a:solidFill>
                  <a:round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701A-4488-8A2C-6D409E4B0544}"/>
              </c:ext>
            </c:extLst>
          </c:dPt>
          <c:dLbls>
            <c:dLbl>
              <c:idx val="0"/>
              <c:layout>
                <c:manualLayout>
                  <c:x val="-3.4820653516108725E-2"/>
                  <c:y val="-3.095350352292603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0EE-4D72-B470-367901AB42B3}"/>
                </c:ext>
              </c:extLst>
            </c:dLbl>
            <c:dLbl>
              <c:idx val="1"/>
              <c:layout>
                <c:manualLayout>
                  <c:x val="-5.7496069813240784E-3"/>
                  <c:y val="1.860917655948655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01A-4488-8A2C-6D409E4B0544}"/>
                </c:ext>
              </c:extLst>
            </c:dLbl>
            <c:dLbl>
              <c:idx val="3"/>
              <c:layout>
                <c:manualLayout>
                  <c:x val="-2.4355076763586263E-2"/>
                  <c:y val="-5.97297496281527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FE4-4A14-BF9B-75F6EDEC7CBC}"/>
                </c:ext>
              </c:extLst>
            </c:dLbl>
            <c:dLbl>
              <c:idx val="4"/>
              <c:layout>
                <c:manualLayout>
                  <c:x val="-3.2430367467693171E-2"/>
                  <c:y val="-5.686156895354766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FE4-4A14-BF9B-75F6EDEC7CBC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accent5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grafyVSpredikce!$C$10:$O$10</c:f>
              <c:strCache>
                <c:ptCount val="13"/>
                <c:pt idx="0">
                  <c:v>Prosinec 2021</c:v>
                </c:pt>
                <c:pt idx="1">
                  <c:v>Leden</c:v>
                </c:pt>
                <c:pt idx="2">
                  <c:v>Únor</c:v>
                </c:pt>
                <c:pt idx="3">
                  <c:v>Březen</c:v>
                </c:pt>
                <c:pt idx="4">
                  <c:v>Duben</c:v>
                </c:pt>
                <c:pt idx="5">
                  <c:v>Květen</c:v>
                </c:pt>
                <c:pt idx="6">
                  <c:v>Červen</c:v>
                </c:pt>
                <c:pt idx="7">
                  <c:v>Červenec</c:v>
                </c:pt>
                <c:pt idx="8">
                  <c:v>Srpen</c:v>
                </c:pt>
                <c:pt idx="9">
                  <c:v>Září</c:v>
                </c:pt>
                <c:pt idx="10">
                  <c:v>Říjen</c:v>
                </c:pt>
                <c:pt idx="11">
                  <c:v>Listopad</c:v>
                </c:pt>
                <c:pt idx="12">
                  <c:v>Prosinec</c:v>
                </c:pt>
              </c:strCache>
            </c:strRef>
          </c:cat>
          <c:val>
            <c:numRef>
              <c:f>grafyVSpredikce!$C$13:$O$13</c:f>
              <c:numCache>
                <c:formatCode>#\ ##0\ "Kč"</c:formatCode>
                <c:ptCount val="13"/>
                <c:pt idx="0">
                  <c:v>88275466774.059875</c:v>
                </c:pt>
                <c:pt idx="1">
                  <c:v>88336407546.139877</c:v>
                </c:pt>
                <c:pt idx="2">
                  <c:v>88681972869.82988</c:v>
                </c:pt>
                <c:pt idx="3">
                  <c:v>90150533545.649887</c:v>
                </c:pt>
                <c:pt idx="4">
                  <c:v>92308864180.119888</c:v>
                </c:pt>
                <c:pt idx="5">
                  <c:v>95766396672.459885</c:v>
                </c:pt>
                <c:pt idx="6">
                  <c:v>97123782366.559891</c:v>
                </c:pt>
                <c:pt idx="7">
                  <c:v>97621469878.029892</c:v>
                </c:pt>
                <c:pt idx="8">
                  <c:v>98723778592.919891</c:v>
                </c:pt>
                <c:pt idx="9">
                  <c:v>99417207578.479889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01A-4488-8A2C-6D409E4B0544}"/>
            </c:ext>
          </c:extLst>
        </c:ser>
        <c:ser>
          <c:idx val="6"/>
          <c:order val="2"/>
          <c:tx>
            <c:strRef>
              <c:f>grafyVSpredikce!$B$5</c:f>
              <c:strCache>
                <c:ptCount val="1"/>
                <c:pt idx="0">
                  <c:v>Limit čerpání 2022</c:v>
                </c:pt>
              </c:strCache>
            </c:strRef>
          </c:tx>
          <c:spPr>
            <a:ln w="28575" cap="rnd">
              <a:solidFill>
                <a:srgbClr val="C00000"/>
              </a:solidFill>
              <a:prstDash val="dashDot"/>
              <a:round/>
            </a:ln>
            <a:effectLst/>
          </c:spPr>
          <c:marker>
            <c:symbol val="none"/>
          </c:marker>
          <c:cat>
            <c:strRef>
              <c:f>grafyVSpredikce!$C$10:$O$10</c:f>
              <c:strCache>
                <c:ptCount val="13"/>
                <c:pt idx="0">
                  <c:v>Prosinec 2021</c:v>
                </c:pt>
                <c:pt idx="1">
                  <c:v>Leden</c:v>
                </c:pt>
                <c:pt idx="2">
                  <c:v>Únor</c:v>
                </c:pt>
                <c:pt idx="3">
                  <c:v>Březen</c:v>
                </c:pt>
                <c:pt idx="4">
                  <c:v>Duben</c:v>
                </c:pt>
                <c:pt idx="5">
                  <c:v>Květen</c:v>
                </c:pt>
                <c:pt idx="6">
                  <c:v>Červen</c:v>
                </c:pt>
                <c:pt idx="7">
                  <c:v>Červenec</c:v>
                </c:pt>
                <c:pt idx="8">
                  <c:v>Srpen</c:v>
                </c:pt>
                <c:pt idx="9">
                  <c:v>Září</c:v>
                </c:pt>
                <c:pt idx="10">
                  <c:v>Říjen</c:v>
                </c:pt>
                <c:pt idx="11">
                  <c:v>Listopad</c:v>
                </c:pt>
                <c:pt idx="12">
                  <c:v>Prosinec</c:v>
                </c:pt>
              </c:strCache>
            </c:strRef>
          </c:cat>
          <c:val>
            <c:numRef>
              <c:f>grafyVSpredikce!$C$5:$O$5</c:f>
              <c:numCache>
                <c:formatCode>#\ ##0\ "Kč"</c:formatCode>
                <c:ptCount val="13"/>
                <c:pt idx="0">
                  <c:v>66554761340.524895</c:v>
                </c:pt>
                <c:pt idx="1">
                  <c:v>66554761340.524895</c:v>
                </c:pt>
                <c:pt idx="2">
                  <c:v>66554761340.524895</c:v>
                </c:pt>
                <c:pt idx="3">
                  <c:v>66554761340.524895</c:v>
                </c:pt>
                <c:pt idx="4">
                  <c:v>66554761340.524895</c:v>
                </c:pt>
                <c:pt idx="5">
                  <c:v>66554761340.524895</c:v>
                </c:pt>
                <c:pt idx="6">
                  <c:v>66554761340.524895</c:v>
                </c:pt>
                <c:pt idx="7">
                  <c:v>66554761340.524895</c:v>
                </c:pt>
                <c:pt idx="8">
                  <c:v>66554761340.524895</c:v>
                </c:pt>
                <c:pt idx="9">
                  <c:v>66554761340.524895</c:v>
                </c:pt>
                <c:pt idx="10">
                  <c:v>66554761340.524895</c:v>
                </c:pt>
                <c:pt idx="11">
                  <c:v>66554761340.524895</c:v>
                </c:pt>
                <c:pt idx="12">
                  <c:v>66554761340.524895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01A-4488-8A2C-6D409E4B0544}"/>
            </c:ext>
          </c:extLst>
        </c:ser>
        <c:ser>
          <c:idx val="7"/>
          <c:order val="3"/>
          <c:tx>
            <c:strRef>
              <c:f>grafyVSpredikce!$B$6</c:f>
              <c:strCache>
                <c:ptCount val="1"/>
                <c:pt idx="0">
                  <c:v>70% Alokace programu</c:v>
                </c:pt>
              </c:strCache>
            </c:strRef>
          </c:tx>
          <c:spPr>
            <a:ln w="31750" cap="sq" cmpd="sng">
              <a:solidFill>
                <a:srgbClr val="C00000"/>
              </a:solidFill>
              <a:prstDash val="sysDot"/>
              <a:round/>
            </a:ln>
            <a:effectLst/>
          </c:spPr>
          <c:marker>
            <c:symbol val="none"/>
          </c:marker>
          <c:cat>
            <c:strRef>
              <c:f>grafyVSpredikce!$C$10:$O$10</c:f>
              <c:strCache>
                <c:ptCount val="13"/>
                <c:pt idx="0">
                  <c:v>Prosinec 2021</c:v>
                </c:pt>
                <c:pt idx="1">
                  <c:v>Leden</c:v>
                </c:pt>
                <c:pt idx="2">
                  <c:v>Únor</c:v>
                </c:pt>
                <c:pt idx="3">
                  <c:v>Březen</c:v>
                </c:pt>
                <c:pt idx="4">
                  <c:v>Duben</c:v>
                </c:pt>
                <c:pt idx="5">
                  <c:v>Květen</c:v>
                </c:pt>
                <c:pt idx="6">
                  <c:v>Červen</c:v>
                </c:pt>
                <c:pt idx="7">
                  <c:v>Červenec</c:v>
                </c:pt>
                <c:pt idx="8">
                  <c:v>Srpen</c:v>
                </c:pt>
                <c:pt idx="9">
                  <c:v>Září</c:v>
                </c:pt>
                <c:pt idx="10">
                  <c:v>Říjen</c:v>
                </c:pt>
                <c:pt idx="11">
                  <c:v>Listopad</c:v>
                </c:pt>
                <c:pt idx="12">
                  <c:v>Prosinec</c:v>
                </c:pt>
              </c:strCache>
            </c:strRef>
          </c:cat>
          <c:val>
            <c:numRef>
              <c:f>grafyVSpredikce!$C$6:$O$6</c:f>
              <c:numCache>
                <c:formatCode>#\ ##0\ "Kč"</c:formatCode>
                <c:ptCount val="13"/>
                <c:pt idx="0">
                  <c:v>104707093817.17711</c:v>
                </c:pt>
                <c:pt idx="1">
                  <c:v>104707093817.17711</c:v>
                </c:pt>
                <c:pt idx="2">
                  <c:v>104707093817.17711</c:v>
                </c:pt>
                <c:pt idx="3">
                  <c:v>104707093817.17711</c:v>
                </c:pt>
                <c:pt idx="4">
                  <c:v>104707093817.17711</c:v>
                </c:pt>
                <c:pt idx="5">
                  <c:v>104707093817.17711</c:v>
                </c:pt>
                <c:pt idx="6">
                  <c:v>104707093817.17711</c:v>
                </c:pt>
                <c:pt idx="7">
                  <c:v>104707093817.17711</c:v>
                </c:pt>
                <c:pt idx="8">
                  <c:v>104707093817.17711</c:v>
                </c:pt>
                <c:pt idx="9">
                  <c:v>104707093817.17711</c:v>
                </c:pt>
                <c:pt idx="10">
                  <c:v>104707093817.17711</c:v>
                </c:pt>
                <c:pt idx="11">
                  <c:v>104707093817.17711</c:v>
                </c:pt>
                <c:pt idx="12">
                  <c:v>104707093817.17711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701A-4488-8A2C-6D409E4B05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76350840"/>
        <c:axId val="876359696"/>
      </c:lineChart>
      <c:catAx>
        <c:axId val="876350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876359696"/>
        <c:crosses val="autoZero"/>
        <c:auto val="1"/>
        <c:lblAlgn val="ctr"/>
        <c:lblOffset val="100"/>
        <c:noMultiLvlLbl val="0"/>
      </c:catAx>
      <c:valAx>
        <c:axId val="876359696"/>
        <c:scaling>
          <c:orientation val="minMax"/>
          <c:min val="85000000000.000015"/>
        </c:scaling>
        <c:delete val="0"/>
        <c:axPos val="l"/>
        <c:majorGridlines>
          <c:spPr>
            <a:ln w="9525" cap="flat" cmpd="sng" algn="ctr">
              <a:solidFill>
                <a:sysClr val="window" lastClr="FFFFFF">
                  <a:lumMod val="75000"/>
                </a:sysClr>
              </a:solidFill>
              <a:prstDash val="dash"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 sz="1200" b="1"/>
                  <a:t>mld. Kč</a:t>
                </a:r>
                <a:endParaRPr lang="cs-CZ" sz="1200" b="1" dirty="0"/>
              </a:p>
            </c:rich>
          </c:tx>
          <c:layout>
            <c:manualLayout>
              <c:xMode val="edge"/>
              <c:yMode val="edge"/>
              <c:x val="1.9569417869461082E-2"/>
              <c:y val="0.4056190712900126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876350840"/>
        <c:crosses val="autoZero"/>
        <c:crossBetween val="between"/>
        <c:dispUnits>
          <c:builtInUnit val="billions"/>
          <c:dispUnitsLbl>
            <c:layout>
              <c:manualLayout>
                <c:xMode val="edge"/>
                <c:yMode val="edge"/>
                <c:x val="1.1204481792717087E-2"/>
                <c:y val="0.43504285740506216"/>
              </c:manualLayout>
            </c:layout>
            <c:tx>
              <c:rich>
                <a:bodyPr rot="-540000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r>
                    <a:rPr lang="cs-CZ"/>
                    <a:t> </a:t>
                  </a:r>
                </a:p>
              </c:rich>
            </c:tx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</c:dispUnitsLbl>
        </c:dispUnits>
      </c:valAx>
      <c:spPr>
        <a:solidFill>
          <a:sysClr val="window" lastClr="FFFFFF"/>
        </a:solidFill>
        <a:ln>
          <a:noFill/>
        </a:ln>
        <a:effectLst/>
      </c:spPr>
    </c:plotArea>
    <c:legend>
      <c:legendPos val="b"/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0.28846947680000773"/>
          <c:y val="0.91786795257519704"/>
          <c:w val="0.42284531118077612"/>
          <c:h val="4.802897637189271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solidFill>
      <a:sysClr val="window" lastClr="FFFFFF">
        <a:lumMod val="95000"/>
      </a:sysClr>
    </a:solidFill>
    <a:ln w="6350" cap="flat" cmpd="dbl" algn="ctr">
      <a:solidFill>
        <a:sysClr val="windowText" lastClr="000000">
          <a:lumMod val="65000"/>
          <a:lumOff val="35000"/>
        </a:sysClr>
      </a:solidFill>
      <a:prstDash val="sysDash"/>
      <a:round/>
    </a:ln>
    <a:effectLst/>
  </c:spPr>
  <c:txPr>
    <a:bodyPr/>
    <a:lstStyle/>
    <a:p>
      <a:pPr>
        <a:defRPr/>
      </a:pPr>
      <a:endParaRPr lang="cs-CZ"/>
    </a:p>
  </c:txPr>
  <c:externalData r:id="rId4">
    <c:autoUpdate val="0"/>
  </c:externalData>
  <c:userShapes r:id="rId5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1576173110921186E-2"/>
          <c:y val="6.8558597955650349E-2"/>
          <c:w val="0.84270599977819671"/>
          <c:h val="0.8152652788867373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'Přehled čerpání'!$D$24</c:f>
              <c:strCache>
                <c:ptCount val="1"/>
                <c:pt idx="0">
                  <c:v>Plnění</c:v>
                </c:pt>
              </c:strCache>
            </c:strRef>
          </c:tx>
          <c:spPr>
            <a:solidFill>
              <a:srgbClr val="8EB4E3"/>
            </a:solidFill>
            <a:ln>
              <a:solidFill>
                <a:sysClr val="windowText" lastClr="000000"/>
              </a:solidFill>
              <a:prstDash val="sysDash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</c:spPr>
          <c:invertIfNegative val="0"/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DB24-4AB8-B314-E06052822299}"/>
              </c:ext>
            </c:extLst>
          </c:dPt>
          <c:dLbls>
            <c:dLbl>
              <c:idx val="0"/>
              <c:layout>
                <c:manualLayout>
                  <c:x val="2.3122337545420741E-3"/>
                  <c:y val="0.40617133451262333"/>
                </c:manualLayout>
              </c:layout>
              <c:tx>
                <c:rich>
                  <a:bodyPr/>
                  <a:lstStyle/>
                  <a:p>
                    <a:fld id="{A83212B1-EF80-452A-AEED-ED426CC276D0}" type="CELLRANGE">
                      <a:rPr lang="en-US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DB24-4AB8-B314-E06052822299}"/>
                </c:ext>
              </c:extLst>
            </c:dLbl>
            <c:dLbl>
              <c:idx val="1"/>
              <c:layout>
                <c:manualLayout>
                  <c:x val="2.3503317263469654E-3"/>
                  <c:y val="0.31897936181776965"/>
                </c:manualLayout>
              </c:layout>
              <c:tx>
                <c:rich>
                  <a:bodyPr/>
                  <a:lstStyle/>
                  <a:p>
                    <a:fld id="{6B9A1C22-E333-4752-8524-89F0C879CC62}" type="CELLRANGE">
                      <a:rPr lang="en-US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2-DB24-4AB8-B314-E06052822299}"/>
                </c:ext>
              </c:extLst>
            </c:dLbl>
            <c:dLbl>
              <c:idx val="2"/>
              <c:layout>
                <c:manualLayout>
                  <c:x val="2.6587687309591688E-3"/>
                  <c:y val="0.28955977825948803"/>
                </c:manualLayout>
              </c:layout>
              <c:tx>
                <c:rich>
                  <a:bodyPr/>
                  <a:lstStyle/>
                  <a:p>
                    <a:fld id="{1B9D601F-DA01-46A4-89A2-6C3AC738F626}" type="CELLRANGE">
                      <a:rPr lang="en-US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DB24-4AB8-B314-E06052822299}"/>
                </c:ext>
              </c:extLst>
            </c:dLbl>
            <c:dLbl>
              <c:idx val="3"/>
              <c:layout>
                <c:manualLayout>
                  <c:x val="1.0017679024587544E-3"/>
                  <c:y val="0.31547768073772692"/>
                </c:manualLayout>
              </c:layout>
              <c:tx>
                <c:rich>
                  <a:bodyPr/>
                  <a:lstStyle/>
                  <a:p>
                    <a:fld id="{116AE401-6E2C-4672-B7AF-1EFDEBA4B3FB}" type="CELLRANGE">
                      <a:rPr lang="en-US"/>
                      <a:pPr/>
                      <a:t>[OBLAST BUNĚK]</a:t>
                    </a:fld>
                    <a:endParaRPr lang="cs-CZ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DB24-4AB8-B314-E0605282229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overflow" horzOverflow="overflow" vert="horz" wrap="square" lIns="180000" tIns="0" rIns="252000" bIns="0" spcCol="216000" anchor="ctr" anchorCtr="0">
                <a:noAutofit/>
              </a:bodyPr>
              <a:lstStyle/>
              <a:p>
                <a:pPr algn="ctr"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'Přehled čerpání'!$E$23:$H$23</c:f>
              <c:strCache>
                <c:ptCount val="4"/>
                <c:pt idx="0">
                  <c:v>Předložené žádosti o platbu</c:v>
                </c:pt>
                <c:pt idx="1">
                  <c:v>Proplacené žádosti o platbu</c:v>
                </c:pt>
                <c:pt idx="2">
                  <c:v>Souhrnné žádosti o platbu</c:v>
                </c:pt>
                <c:pt idx="3">
                  <c:v>Certifikované prostředky</c:v>
                </c:pt>
              </c:strCache>
            </c:strRef>
          </c:cat>
          <c:val>
            <c:numRef>
              <c:f>'Přehled čerpání'!$E$24:$H$24</c:f>
              <c:numCache>
                <c:formatCode>_-* #\ ##0.0_-;\-* #\ ##0.0_-;_-* "-"??_-;_-@_-</c:formatCode>
                <c:ptCount val="4"/>
                <c:pt idx="0">
                  <c:v>106.80240758739903</c:v>
                </c:pt>
                <c:pt idx="1">
                  <c:v>101.12944805629014</c:v>
                </c:pt>
                <c:pt idx="2">
                  <c:v>99.41720757848006</c:v>
                </c:pt>
                <c:pt idx="3">
                  <c:v>102.02642142966751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'Přehled čerpání'!$E$22:$H$22</c15:f>
                <c15:dlblRangeCache>
                  <c:ptCount val="4"/>
                  <c:pt idx="0">
                    <c:v> 106,8
  mld. </c:v>
                  </c:pt>
                  <c:pt idx="1">
                    <c:v> 101,1
  mld. </c:v>
                  </c:pt>
                  <c:pt idx="2">
                    <c:v> 99,4
  mld. </c:v>
                  </c:pt>
                  <c:pt idx="3">
                    <c:v> 102
  mld. 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4-DB24-4AB8-B314-E0605282229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770837920"/>
        <c:axId val="770838904"/>
      </c:barChart>
      <c:lineChart>
        <c:grouping val="standard"/>
        <c:varyColors val="0"/>
        <c:ser>
          <c:idx val="3"/>
          <c:order val="1"/>
          <c:tx>
            <c:strRef>
              <c:f>'Přehled čerpání'!$D$27</c:f>
              <c:strCache>
                <c:ptCount val="1"/>
                <c:pt idx="0">
                  <c:v>Limit čerpání 2022</c:v>
                </c:pt>
              </c:strCache>
            </c:strRef>
          </c:tx>
          <c:spPr>
            <a:ln w="19050" cap="rnd">
              <a:solidFill>
                <a:srgbClr val="C00000"/>
              </a:solidFill>
              <a:prstDash val="dash"/>
              <a:round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'Přehled čerpání'!$E$23:$H$23</c:f>
              <c:strCache>
                <c:ptCount val="4"/>
                <c:pt idx="0">
                  <c:v>Předložené žádosti o platbu</c:v>
                </c:pt>
                <c:pt idx="1">
                  <c:v>Proplacené žádosti o platbu</c:v>
                </c:pt>
                <c:pt idx="2">
                  <c:v>Souhrnné žádosti o platbu</c:v>
                </c:pt>
                <c:pt idx="3">
                  <c:v>Certifikované prostředky</c:v>
                </c:pt>
              </c:strCache>
            </c:strRef>
          </c:cat>
          <c:val>
            <c:numRef>
              <c:f>'Přehled čerpání'!$E$27:$H$27</c:f>
              <c:numCache>
                <c:formatCode>0.00%</c:formatCode>
                <c:ptCount val="4"/>
                <c:pt idx="0">
                  <c:v>0.44493960475794092</c:v>
                </c:pt>
                <c:pt idx="1">
                  <c:v>0.44493960475794092</c:v>
                </c:pt>
                <c:pt idx="2">
                  <c:v>0.44493960475794092</c:v>
                </c:pt>
                <c:pt idx="3">
                  <c:v>0.44493960475794092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DB24-4AB8-B314-E06052822299}"/>
            </c:ext>
          </c:extLst>
        </c:ser>
        <c:ser>
          <c:idx val="2"/>
          <c:order val="2"/>
          <c:tx>
            <c:strRef>
              <c:f>'Přehled čerpání'!$D$26</c:f>
              <c:strCache>
                <c:ptCount val="1"/>
                <c:pt idx="0">
                  <c:v>Limit čerpání 2021</c:v>
                </c:pt>
              </c:strCache>
            </c:strRef>
          </c:tx>
          <c:spPr>
            <a:ln w="22225" cap="rnd" cmpd="dbl">
              <a:solidFill>
                <a:srgbClr val="70AD47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'Přehled čerpání'!$E$23:$H$23</c:f>
              <c:strCache>
                <c:ptCount val="4"/>
                <c:pt idx="0">
                  <c:v>Předložené žádosti o platbu</c:v>
                </c:pt>
                <c:pt idx="1">
                  <c:v>Proplacené žádosti o platbu</c:v>
                </c:pt>
                <c:pt idx="2">
                  <c:v>Souhrnné žádosti o platbu</c:v>
                </c:pt>
                <c:pt idx="3">
                  <c:v>Certifikované prostředky</c:v>
                </c:pt>
              </c:strCache>
            </c:strRef>
          </c:cat>
          <c:val>
            <c:numRef>
              <c:f>'Přehled čerpání'!$E$26:$H$26</c:f>
              <c:numCache>
                <c:formatCode>0.00%</c:formatCode>
                <c:ptCount val="4"/>
                <c:pt idx="0">
                  <c:v>0.7</c:v>
                </c:pt>
                <c:pt idx="1">
                  <c:v>0.7</c:v>
                </c:pt>
                <c:pt idx="2">
                  <c:v>0.7</c:v>
                </c:pt>
                <c:pt idx="3">
                  <c:v>0.7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DB24-4AB8-B314-E0605282229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683725088"/>
        <c:axId val="683719512"/>
      </c:lineChart>
      <c:valAx>
        <c:axId val="770838904"/>
        <c:scaling>
          <c:orientation val="minMax"/>
          <c:max val="115"/>
          <c:min val="60"/>
        </c:scaling>
        <c:delete val="0"/>
        <c:axPos val="r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/>
                  <a:t>mld.</a:t>
                </a:r>
                <a:r>
                  <a:rPr lang="cs-CZ" baseline="0"/>
                  <a:t> Kč</a:t>
                </a:r>
                <a:endParaRPr lang="cs-CZ" dirty="0"/>
              </a:p>
            </c:rich>
          </c:tx>
          <c:layout>
            <c:manualLayout>
              <c:xMode val="edge"/>
              <c:yMode val="edge"/>
              <c:x val="0.96618752813313413"/>
              <c:y val="0.4170457783632753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770837920"/>
        <c:crosses val="max"/>
        <c:crossBetween val="between"/>
        <c:majorUnit val="10"/>
      </c:valAx>
      <c:catAx>
        <c:axId val="7708379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770838904"/>
        <c:crosses val="autoZero"/>
        <c:auto val="1"/>
        <c:lblAlgn val="ctr"/>
        <c:lblOffset val="100"/>
        <c:noMultiLvlLbl val="0"/>
      </c:catAx>
      <c:valAx>
        <c:axId val="683719512"/>
        <c:scaling>
          <c:orientation val="minMax"/>
          <c:max val="0.76901000000000008"/>
          <c:min val="0.40122999999999998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 sz="1400" b="0" i="0" baseline="0">
                    <a:effectLst/>
                  </a:rPr>
                  <a:t>Celková</a:t>
                </a:r>
                <a:r>
                  <a:rPr lang="en-US" sz="1400" b="0" i="0" baseline="0">
                    <a:effectLst/>
                  </a:rPr>
                  <a:t> alokace IROP</a:t>
                </a:r>
                <a:endParaRPr lang="cs-CZ" sz="1400">
                  <a:effectLst/>
                </a:endParaRPr>
              </a:p>
            </c:rich>
          </c:tx>
          <c:layout>
            <c:manualLayout>
              <c:xMode val="edge"/>
              <c:yMode val="edge"/>
              <c:x val="1.2911428739178936E-2"/>
              <c:y val="0.3012582186998918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0%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683725088"/>
        <c:crosses val="autoZero"/>
        <c:crossBetween val="between"/>
        <c:majorUnit val="7.0000000000000007E-2"/>
      </c:valAx>
      <c:catAx>
        <c:axId val="6837250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83719512"/>
        <c:crosses val="autoZero"/>
        <c:auto val="1"/>
        <c:lblAlgn val="ctr"/>
        <c:lblOffset val="100"/>
        <c:noMultiLvlLbl val="0"/>
      </c:catAx>
      <c:spPr>
        <a:solidFill>
          <a:srgbClr val="F5F9FD"/>
        </a:solidFill>
        <a:ln>
          <a:noFill/>
        </a:ln>
        <a:effectLst/>
      </c:spPr>
    </c:plotArea>
    <c:plotVisOnly val="1"/>
    <c:dispBlanksAs val="gap"/>
    <c:showDLblsOverMax val="0"/>
  </c:chart>
  <c:spPr>
    <a:solidFill>
      <a:srgbClr val="F5F9FD"/>
    </a:solidFill>
    <a:ln w="3175" cap="flat" cmpd="sng" algn="ctr">
      <a:solidFill>
        <a:sysClr val="windowText" lastClr="000000">
          <a:lumMod val="85000"/>
          <a:lumOff val="15000"/>
        </a:sysClr>
      </a:solidFill>
      <a:prstDash val="sysDash"/>
      <a:round/>
    </a:ln>
    <a:effectLst/>
  </c:spPr>
  <c:txPr>
    <a:bodyPr/>
    <a:lstStyle/>
    <a:p>
      <a:pPr>
        <a:defRPr/>
      </a:pPr>
      <a:endParaRPr lang="cs-CZ"/>
    </a:p>
  </c:txPr>
  <c:externalData r:id="rId4">
    <c:autoUpdate val="0"/>
  </c:externalData>
  <c:userShapes r:id="rId5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cap="none" spc="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j-ea"/>
                <a:cs typeface="Segoe UI" panose="020B0502040204020203" pitchFamily="34" charset="0"/>
              </a:defRPr>
            </a:pPr>
            <a:r>
              <a:rPr lang="cs-CZ" sz="1800" b="1">
                <a:latin typeface="+mn-lt"/>
                <a:cs typeface="Segoe UI" panose="020B0502040204020203" pitchFamily="34" charset="0"/>
              </a:rPr>
              <a:t>Vývoj přezávazkování IROP v čase, mld. Kč</a:t>
            </a:r>
          </a:p>
        </c:rich>
      </c:tx>
      <c:layout>
        <c:manualLayout>
          <c:xMode val="edge"/>
          <c:yMode val="edge"/>
          <c:x val="0.25107949348721303"/>
          <c:y val="1.275803632696543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cap="none" spc="5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j-ea"/>
              <a:cs typeface="Segoe UI" panose="020B0502040204020203" pitchFamily="34" charset="0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0.10770480933038494"/>
          <c:y val="0.1504872631708162"/>
          <c:w val="0.84739331297121345"/>
          <c:h val="0.73837379488777466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8EB4E3"/>
            </a:solidFill>
            <a:ln>
              <a:solidFill>
                <a:schemeClr val="bg2">
                  <a:lumMod val="50000"/>
                </a:schemeClr>
              </a:solidFill>
              <a:prstDash val="sysDash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6389A8B2-7546-4AE4-B25F-E6DE207CB423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0-D786-41CF-A826-5F65A5A7D7D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3C85D008-0043-4B4B-8C75-EC2134598E69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D786-41CF-A826-5F65A5A7D7D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9AD2F304-2980-48AD-958B-C9C0B065CA7E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D786-41CF-A826-5F65A5A7D7DA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7721CCD4-1948-40CA-8BE6-686FE65A61E6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D786-41CF-A826-5F65A5A7D7DA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62FA154A-0E48-4681-ADF5-3AFB52465AAD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D786-41CF-A826-5F65A5A7D7DA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5273B654-44CE-4D2B-BF7A-FE7BC10FE5BC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D786-41CF-A826-5F65A5A7D7DA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5C165A7D-A1B2-48E7-B833-3A6616CAA9A4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D786-41CF-A826-5F65A5A7D7DA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BAC78927-5420-45DC-B39C-65172AA71327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D786-41CF-A826-5F65A5A7D7DA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5E8DB2AD-17E3-4B5B-BEFF-3A5B82D25B08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8-D786-41CF-A826-5F65A5A7D7DA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396396F9-3FCB-4CB7-8F7D-96977E07F686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D786-41CF-A826-5F65A5A7D7DA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fld id="{814BC1D7-9B55-4C09-9ACF-FCC95C2E45CE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D786-41CF-A826-5F65A5A7D7DA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EAE899E9-A6DF-4152-B866-15C4230AB2C2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B-D786-41CF-A826-5F65A5A7D7DA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fld id="{CD306C0C-23FA-44ED-B85E-8238DA9DC8FC}" type="CELLRANGE">
                      <a:rPr lang="cs-CZ"/>
                      <a:pPr/>
                      <a:t>[OBLAST BUNĚK]</a:t>
                    </a:fld>
                    <a:endParaRPr lang="cs-CZ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C-D786-41CF-A826-5F65A5A7D7D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0"/>
              </c:ext>
            </c:extLst>
          </c:dLbls>
          <c:cat>
            <c:numRef>
              <c:f>'DaSu - IROP'!$A$22:$A$34</c:f>
              <c:numCache>
                <c:formatCode>mm/yyyy</c:formatCode>
                <c:ptCount val="13"/>
                <c:pt idx="0">
                  <c:v>44105</c:v>
                </c:pt>
                <c:pt idx="1">
                  <c:v>44166</c:v>
                </c:pt>
                <c:pt idx="2">
                  <c:v>44228</c:v>
                </c:pt>
                <c:pt idx="3">
                  <c:v>44287</c:v>
                </c:pt>
                <c:pt idx="4">
                  <c:v>44348</c:v>
                </c:pt>
                <c:pt idx="5">
                  <c:v>44409</c:v>
                </c:pt>
                <c:pt idx="6">
                  <c:v>44470</c:v>
                </c:pt>
                <c:pt idx="7">
                  <c:v>44531</c:v>
                </c:pt>
                <c:pt idx="8">
                  <c:v>44593</c:v>
                </c:pt>
                <c:pt idx="9">
                  <c:v>44652</c:v>
                </c:pt>
                <c:pt idx="10">
                  <c:v>44713</c:v>
                </c:pt>
                <c:pt idx="11">
                  <c:v>44774</c:v>
                </c:pt>
                <c:pt idx="12">
                  <c:v>44805</c:v>
                </c:pt>
              </c:numCache>
            </c:numRef>
          </c:cat>
          <c:val>
            <c:numRef>
              <c:f>'DaSu - IROP'!$D$22:$D$34</c:f>
              <c:numCache>
                <c:formatCode>0.0%</c:formatCode>
                <c:ptCount val="13"/>
                <c:pt idx="0">
                  <c:v>7.0582224692474466E-2</c:v>
                </c:pt>
                <c:pt idx="1">
                  <c:v>6.1396352956989315E-2</c:v>
                </c:pt>
                <c:pt idx="2">
                  <c:v>5.2625555846494559E-2</c:v>
                </c:pt>
                <c:pt idx="3">
                  <c:v>4.9428818846981387E-2</c:v>
                </c:pt>
                <c:pt idx="4">
                  <c:v>5.0516892296511157E-2</c:v>
                </c:pt>
                <c:pt idx="5">
                  <c:v>5.0380988804184818E-2</c:v>
                </c:pt>
                <c:pt idx="6">
                  <c:v>4.8181163629560132E-2</c:v>
                </c:pt>
                <c:pt idx="7">
                  <c:v>4.6284827296009939E-2</c:v>
                </c:pt>
                <c:pt idx="8">
                  <c:v>6.9106146429217544E-2</c:v>
                </c:pt>
                <c:pt idx="9">
                  <c:v>6.8159413600864083E-2</c:v>
                </c:pt>
                <c:pt idx="10">
                  <c:v>6.438576268047673E-2</c:v>
                </c:pt>
                <c:pt idx="11">
                  <c:v>6.2120576618883247E-2</c:v>
                </c:pt>
                <c:pt idx="12">
                  <c:v>6.1954975160931999E-2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'DaSu - IROP'!$C$22:$C$34</c15:f>
                <c15:dlblRangeCache>
                  <c:ptCount val="13"/>
                  <c:pt idx="0">
                    <c:v>-10,6
mld. Kč</c:v>
                  </c:pt>
                  <c:pt idx="1">
                    <c:v>-9,2
mld. Kč</c:v>
                  </c:pt>
                  <c:pt idx="2">
                    <c:v>-7,9
mld. Kč</c:v>
                  </c:pt>
                  <c:pt idx="3">
                    <c:v>-7,4
mld. Kč</c:v>
                  </c:pt>
                  <c:pt idx="4">
                    <c:v>-7,6
mld. Kč</c:v>
                  </c:pt>
                  <c:pt idx="5">
                    <c:v>-7,5
mld. Kč</c:v>
                  </c:pt>
                  <c:pt idx="6">
                    <c:v>-7,2
mld. Kč</c:v>
                  </c:pt>
                  <c:pt idx="7">
                    <c:v>-6,9
mld. Kč</c:v>
                  </c:pt>
                  <c:pt idx="8">
                    <c:v>-10,3
mld. Kč</c:v>
                  </c:pt>
                  <c:pt idx="9">
                    <c:v>-10,2
mld. Kč</c:v>
                  </c:pt>
                  <c:pt idx="10">
                    <c:v>-9,6
mld. Kč</c:v>
                  </c:pt>
                  <c:pt idx="11">
                    <c:v>-9,3
mld. Kč</c:v>
                  </c:pt>
                  <c:pt idx="12">
                    <c:v>-9,3
mld. Kč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D-D786-41CF-A826-5F65A5A7D7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"/>
        <c:overlap val="-28"/>
        <c:axId val="571026232"/>
        <c:axId val="571023280"/>
      </c:barChart>
      <c:catAx>
        <c:axId val="571026232"/>
        <c:scaling>
          <c:orientation val="minMax"/>
        </c:scaling>
        <c:delete val="0"/>
        <c:axPos val="b"/>
        <c:numFmt formatCode="mm/yyyy" sourceLinked="0"/>
        <c:majorTickMark val="out"/>
        <c:minorTickMark val="none"/>
        <c:tickLblPos val="low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t" anchorCtr="0"/>
          <a:lstStyle/>
          <a:p>
            <a:pPr>
              <a:defRPr sz="900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71023280"/>
        <c:crosses val="autoZero"/>
        <c:auto val="0"/>
        <c:lblAlgn val="ctr"/>
        <c:lblOffset val="100"/>
        <c:tickLblSkip val="1"/>
        <c:noMultiLvlLbl val="1"/>
      </c:catAx>
      <c:valAx>
        <c:axId val="5710232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7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 sz="1000"/>
                  <a:t>Podíl přezávazkování</a:t>
                </a:r>
                <a:r>
                  <a:rPr lang="cs-CZ" sz="1000" baseline="0"/>
                  <a:t> na alokaci programu</a:t>
                </a:r>
              </a:p>
            </c:rich>
          </c:tx>
          <c:layout>
            <c:manualLayout>
              <c:xMode val="edge"/>
              <c:yMode val="edge"/>
              <c:x val="1.6686445885891195E-2"/>
              <c:y val="0.1051499217123944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cs-CZ"/>
          </a:p>
        </c:txPr>
        <c:crossAx val="571026232"/>
        <c:crosses val="autoZero"/>
        <c:crossBetween val="between"/>
      </c:valAx>
      <c:spPr>
        <a:solidFill>
          <a:srgbClr val="F5F9FD"/>
        </a:solidFill>
        <a:ln>
          <a:noFill/>
        </a:ln>
        <a:effectLst/>
      </c:spPr>
    </c:plotArea>
    <c:plotVisOnly val="1"/>
    <c:dispBlanksAs val="gap"/>
    <c:showDLblsOverMax val="0"/>
  </c:chart>
  <c:spPr>
    <a:solidFill>
      <a:srgbClr val="F5F9FD"/>
    </a:solidFill>
    <a:ln w="9525" cap="flat" cmpd="sng" algn="ctr">
      <a:solidFill>
        <a:schemeClr val="bg2">
          <a:lumMod val="50000"/>
        </a:schemeClr>
      </a:solidFill>
      <a:prstDash val="dash"/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5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1600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0.85053</cdr:x>
      <cdr:y>0.71821</cdr:y>
    </cdr:from>
    <cdr:to>
      <cdr:x>1</cdr:x>
      <cdr:y>0.77047</cdr:y>
    </cdr:to>
    <cdr:sp macro="" textlink="">
      <cdr:nvSpPr>
        <cdr:cNvPr id="4" name="TextovéPole 1"/>
        <cdr:cNvSpPr txBox="1"/>
      </cdr:nvSpPr>
      <cdr:spPr>
        <a:xfrm xmlns:a="http://schemas.openxmlformats.org/drawingml/2006/main">
          <a:off x="8846618" y="3434158"/>
          <a:ext cx="1554682" cy="2498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cs-CZ" sz="1100" b="1" i="1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0.86232</cdr:x>
      <cdr:y>0.29283</cdr:y>
    </cdr:from>
    <cdr:to>
      <cdr:x>0.95918</cdr:x>
      <cdr:y>0.35458</cdr:y>
    </cdr:to>
    <cdr:sp macro="" textlink="">
      <cdr:nvSpPr>
        <cdr:cNvPr id="2" name="TextovéPole 1"/>
        <cdr:cNvSpPr txBox="1"/>
      </cdr:nvSpPr>
      <cdr:spPr>
        <a:xfrm xmlns:a="http://schemas.openxmlformats.org/drawingml/2006/main">
          <a:off x="10260806" y="1400176"/>
          <a:ext cx="1152525" cy="2952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cs-CZ" sz="1100"/>
        </a:p>
      </cdr:txBody>
    </cdr:sp>
  </cdr:relSizeAnchor>
  <cdr:relSizeAnchor xmlns:cdr="http://schemas.openxmlformats.org/drawingml/2006/chartDrawing">
    <cdr:from>
      <cdr:x>0.87032</cdr:x>
      <cdr:y>0.58167</cdr:y>
    </cdr:from>
    <cdr:to>
      <cdr:x>0.98159</cdr:x>
      <cdr:y>0.64542</cdr:y>
    </cdr:to>
    <cdr:sp macro="" textlink="">
      <cdr:nvSpPr>
        <cdr:cNvPr id="8" name="TextovéPole 7"/>
        <cdr:cNvSpPr txBox="1"/>
      </cdr:nvSpPr>
      <cdr:spPr>
        <a:xfrm xmlns:a="http://schemas.openxmlformats.org/drawingml/2006/main">
          <a:off x="10356056" y="2781301"/>
          <a:ext cx="1323975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cs-CZ" sz="1100"/>
        </a:p>
      </cdr:txBody>
    </cdr:sp>
  </cdr:relSizeAnchor>
  <cdr:relSizeAnchor xmlns:cdr="http://schemas.openxmlformats.org/drawingml/2006/chartDrawing">
    <cdr:from>
      <cdr:x>0.85053</cdr:x>
      <cdr:y>0.71821</cdr:y>
    </cdr:from>
    <cdr:to>
      <cdr:x>1</cdr:x>
      <cdr:y>0.77047</cdr:y>
    </cdr:to>
    <cdr:sp macro="" textlink="">
      <cdr:nvSpPr>
        <cdr:cNvPr id="12" name="TextovéPole 1"/>
        <cdr:cNvSpPr txBox="1"/>
      </cdr:nvSpPr>
      <cdr:spPr>
        <a:xfrm xmlns:a="http://schemas.openxmlformats.org/drawingml/2006/main">
          <a:off x="8846618" y="3434158"/>
          <a:ext cx="1554682" cy="2498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cs-CZ" sz="1100" b="1" i="1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0.86232</cdr:x>
      <cdr:y>0.29283</cdr:y>
    </cdr:from>
    <cdr:to>
      <cdr:x>0.95918</cdr:x>
      <cdr:y>0.35458</cdr:y>
    </cdr:to>
    <cdr:sp macro="" textlink="">
      <cdr:nvSpPr>
        <cdr:cNvPr id="14" name="TextovéPole 1"/>
        <cdr:cNvSpPr txBox="1"/>
      </cdr:nvSpPr>
      <cdr:spPr>
        <a:xfrm xmlns:a="http://schemas.openxmlformats.org/drawingml/2006/main">
          <a:off x="10260806" y="1400176"/>
          <a:ext cx="1152525" cy="2952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cs-CZ" sz="1100"/>
        </a:p>
      </cdr:txBody>
    </cdr:sp>
  </cdr:relSizeAnchor>
  <cdr:relSizeAnchor xmlns:cdr="http://schemas.openxmlformats.org/drawingml/2006/chartDrawing">
    <cdr:from>
      <cdr:x>0.87032</cdr:x>
      <cdr:y>0.58167</cdr:y>
    </cdr:from>
    <cdr:to>
      <cdr:x>0.98159</cdr:x>
      <cdr:y>0.64542</cdr:y>
    </cdr:to>
    <cdr:sp macro="" textlink="">
      <cdr:nvSpPr>
        <cdr:cNvPr id="15" name="TextovéPole 7"/>
        <cdr:cNvSpPr txBox="1"/>
      </cdr:nvSpPr>
      <cdr:spPr>
        <a:xfrm xmlns:a="http://schemas.openxmlformats.org/drawingml/2006/main">
          <a:off x="10356056" y="2781301"/>
          <a:ext cx="1323975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cs-CZ" sz="1100"/>
        </a:p>
      </cdr:txBody>
    </cdr:sp>
  </cdr:relSizeAnchor>
  <cdr:relSizeAnchor xmlns:cdr="http://schemas.openxmlformats.org/drawingml/2006/chartDrawing">
    <cdr:from>
      <cdr:x>0.85053</cdr:x>
      <cdr:y>0.71821</cdr:y>
    </cdr:from>
    <cdr:to>
      <cdr:x>1</cdr:x>
      <cdr:y>0.77047</cdr:y>
    </cdr:to>
    <cdr:sp macro="" textlink="">
      <cdr:nvSpPr>
        <cdr:cNvPr id="16" name="TextovéPole 1"/>
        <cdr:cNvSpPr txBox="1"/>
      </cdr:nvSpPr>
      <cdr:spPr>
        <a:xfrm xmlns:a="http://schemas.openxmlformats.org/drawingml/2006/main">
          <a:off x="8846618" y="3434158"/>
          <a:ext cx="1554682" cy="2498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cs-CZ" sz="1100" b="1" i="1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0.86232</cdr:x>
      <cdr:y>0.29283</cdr:y>
    </cdr:from>
    <cdr:to>
      <cdr:x>0.95918</cdr:x>
      <cdr:y>0.35458</cdr:y>
    </cdr:to>
    <cdr:sp macro="" textlink="">
      <cdr:nvSpPr>
        <cdr:cNvPr id="18" name="TextovéPole 1"/>
        <cdr:cNvSpPr txBox="1"/>
      </cdr:nvSpPr>
      <cdr:spPr>
        <a:xfrm xmlns:a="http://schemas.openxmlformats.org/drawingml/2006/main">
          <a:off x="10260806" y="1400176"/>
          <a:ext cx="1152525" cy="2952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cs-CZ" sz="1100"/>
        </a:p>
      </cdr:txBody>
    </cdr:sp>
  </cdr:relSizeAnchor>
  <cdr:relSizeAnchor xmlns:cdr="http://schemas.openxmlformats.org/drawingml/2006/chartDrawing">
    <cdr:from>
      <cdr:x>0.87032</cdr:x>
      <cdr:y>0.58167</cdr:y>
    </cdr:from>
    <cdr:to>
      <cdr:x>0.98159</cdr:x>
      <cdr:y>0.64542</cdr:y>
    </cdr:to>
    <cdr:sp macro="" textlink="">
      <cdr:nvSpPr>
        <cdr:cNvPr id="19" name="TextovéPole 7"/>
        <cdr:cNvSpPr txBox="1"/>
      </cdr:nvSpPr>
      <cdr:spPr>
        <a:xfrm xmlns:a="http://schemas.openxmlformats.org/drawingml/2006/main">
          <a:off x="10356056" y="2781301"/>
          <a:ext cx="1323975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cs-CZ" sz="1100"/>
        </a:p>
      </cdr:txBody>
    </cdr:sp>
  </cdr:relSizeAnchor>
  <cdr:relSizeAnchor xmlns:cdr="http://schemas.openxmlformats.org/drawingml/2006/chartDrawing">
    <cdr:from>
      <cdr:x>0.85053</cdr:x>
      <cdr:y>0.71821</cdr:y>
    </cdr:from>
    <cdr:to>
      <cdr:x>1</cdr:x>
      <cdr:y>0.77047</cdr:y>
    </cdr:to>
    <cdr:sp macro="" textlink="">
      <cdr:nvSpPr>
        <cdr:cNvPr id="21" name="TextovéPole 1"/>
        <cdr:cNvSpPr txBox="1"/>
      </cdr:nvSpPr>
      <cdr:spPr>
        <a:xfrm xmlns:a="http://schemas.openxmlformats.org/drawingml/2006/main">
          <a:off x="8846618" y="3434158"/>
          <a:ext cx="1554682" cy="2498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cs-CZ" sz="1100" b="1" i="1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0.86232</cdr:x>
      <cdr:y>0.29283</cdr:y>
    </cdr:from>
    <cdr:to>
      <cdr:x>0.95918</cdr:x>
      <cdr:y>0.35458</cdr:y>
    </cdr:to>
    <cdr:sp macro="" textlink="">
      <cdr:nvSpPr>
        <cdr:cNvPr id="23" name="TextovéPole 1"/>
        <cdr:cNvSpPr txBox="1"/>
      </cdr:nvSpPr>
      <cdr:spPr>
        <a:xfrm xmlns:a="http://schemas.openxmlformats.org/drawingml/2006/main">
          <a:off x="10260806" y="1400176"/>
          <a:ext cx="1152525" cy="2952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cs-CZ" sz="1100"/>
        </a:p>
      </cdr:txBody>
    </cdr:sp>
  </cdr:relSizeAnchor>
  <cdr:relSizeAnchor xmlns:cdr="http://schemas.openxmlformats.org/drawingml/2006/chartDrawing">
    <cdr:from>
      <cdr:x>0.87032</cdr:x>
      <cdr:y>0.58167</cdr:y>
    </cdr:from>
    <cdr:to>
      <cdr:x>0.98159</cdr:x>
      <cdr:y>0.64542</cdr:y>
    </cdr:to>
    <cdr:sp macro="" textlink="">
      <cdr:nvSpPr>
        <cdr:cNvPr id="24" name="TextovéPole 7"/>
        <cdr:cNvSpPr txBox="1"/>
      </cdr:nvSpPr>
      <cdr:spPr>
        <a:xfrm xmlns:a="http://schemas.openxmlformats.org/drawingml/2006/main">
          <a:off x="10356056" y="2781301"/>
          <a:ext cx="1323975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cs-CZ" sz="1100"/>
        </a:p>
      </cdr:txBody>
    </cdr:sp>
  </cdr:relSizeAnchor>
  <cdr:relSizeAnchor xmlns:cdr="http://schemas.openxmlformats.org/drawingml/2006/chartDrawing">
    <cdr:from>
      <cdr:x>0.85053</cdr:x>
      <cdr:y>0.71821</cdr:y>
    </cdr:from>
    <cdr:to>
      <cdr:x>1</cdr:x>
      <cdr:y>0.77047</cdr:y>
    </cdr:to>
    <cdr:sp macro="" textlink="">
      <cdr:nvSpPr>
        <cdr:cNvPr id="25" name="TextovéPole 1"/>
        <cdr:cNvSpPr txBox="1"/>
      </cdr:nvSpPr>
      <cdr:spPr>
        <a:xfrm xmlns:a="http://schemas.openxmlformats.org/drawingml/2006/main">
          <a:off x="8846618" y="3434158"/>
          <a:ext cx="1554682" cy="2498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cs-CZ" sz="1100" b="1" i="1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0.86232</cdr:x>
      <cdr:y>0.29283</cdr:y>
    </cdr:from>
    <cdr:to>
      <cdr:x>0.95918</cdr:x>
      <cdr:y>0.35458</cdr:y>
    </cdr:to>
    <cdr:sp macro="" textlink="">
      <cdr:nvSpPr>
        <cdr:cNvPr id="27" name="TextovéPole 1"/>
        <cdr:cNvSpPr txBox="1"/>
      </cdr:nvSpPr>
      <cdr:spPr>
        <a:xfrm xmlns:a="http://schemas.openxmlformats.org/drawingml/2006/main">
          <a:off x="10260806" y="1400176"/>
          <a:ext cx="1152525" cy="2952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cs-CZ" sz="1100"/>
        </a:p>
      </cdr:txBody>
    </cdr:sp>
  </cdr:relSizeAnchor>
  <cdr:relSizeAnchor xmlns:cdr="http://schemas.openxmlformats.org/drawingml/2006/chartDrawing">
    <cdr:from>
      <cdr:x>0.87032</cdr:x>
      <cdr:y>0.58167</cdr:y>
    </cdr:from>
    <cdr:to>
      <cdr:x>0.98159</cdr:x>
      <cdr:y>0.64542</cdr:y>
    </cdr:to>
    <cdr:sp macro="" textlink="">
      <cdr:nvSpPr>
        <cdr:cNvPr id="28" name="TextovéPole 7"/>
        <cdr:cNvSpPr txBox="1"/>
      </cdr:nvSpPr>
      <cdr:spPr>
        <a:xfrm xmlns:a="http://schemas.openxmlformats.org/drawingml/2006/main">
          <a:off x="10356056" y="2781301"/>
          <a:ext cx="1323975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cs-CZ" sz="1100"/>
        </a:p>
      </cdr:txBody>
    </cdr:sp>
  </cdr:relSizeAnchor>
  <cdr:relSizeAnchor xmlns:cdr="http://schemas.openxmlformats.org/drawingml/2006/chartDrawing">
    <cdr:from>
      <cdr:x>0.08261</cdr:x>
      <cdr:y>0.18161</cdr:y>
    </cdr:from>
    <cdr:to>
      <cdr:x>0.28847</cdr:x>
      <cdr:y>0.25913</cdr:y>
    </cdr:to>
    <cdr:sp macro="" textlink="">
      <cdr:nvSpPr>
        <cdr:cNvPr id="30" name="TextovéPole 29"/>
        <cdr:cNvSpPr txBox="1"/>
      </cdr:nvSpPr>
      <cdr:spPr>
        <a:xfrm xmlns:a="http://schemas.openxmlformats.org/drawingml/2006/main">
          <a:off x="649576" y="804149"/>
          <a:ext cx="1618779" cy="3432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cs-CZ" sz="1100" b="1" i="1" dirty="0">
              <a:solidFill>
                <a:srgbClr val="C00000"/>
              </a:solidFill>
            </a:rPr>
            <a:t>70 % alokace</a:t>
          </a:r>
          <a:r>
            <a:rPr lang="cs-CZ" sz="1100" b="1" i="1" baseline="0" dirty="0">
              <a:solidFill>
                <a:srgbClr val="C00000"/>
              </a:solidFill>
            </a:rPr>
            <a:t> programu</a:t>
          </a:r>
          <a:endParaRPr lang="cs-CZ" sz="1100" b="1" i="1" dirty="0">
            <a:solidFill>
              <a:srgbClr val="C00000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0.84125</cdr:x>
      <cdr:y>0.30559</cdr:y>
    </cdr:from>
    <cdr:to>
      <cdr:x>1</cdr:x>
      <cdr:y>0.35588</cdr:y>
    </cdr:to>
    <cdr:sp macro="" textlink="">
      <cdr:nvSpPr>
        <cdr:cNvPr id="3" name="TextovéPole 2"/>
        <cdr:cNvSpPr txBox="1"/>
      </cdr:nvSpPr>
      <cdr:spPr>
        <a:xfrm xmlns:a="http://schemas.openxmlformats.org/drawingml/2006/main">
          <a:off x="7929642" y="1467039"/>
          <a:ext cx="1496381" cy="2413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cs-CZ" sz="1100" i="1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0.6742</cdr:x>
      <cdr:y>0.62697</cdr:y>
    </cdr:from>
    <cdr:to>
      <cdr:x>0.77732</cdr:x>
      <cdr:y>0.7988</cdr:y>
    </cdr:to>
    <cdr:sp macro="" textlink="">
      <cdr:nvSpPr>
        <cdr:cNvPr id="4" name="TextovéPole 1"/>
        <cdr:cNvSpPr txBox="1"/>
      </cdr:nvSpPr>
      <cdr:spPr>
        <a:xfrm xmlns:a="http://schemas.openxmlformats.org/drawingml/2006/main">
          <a:off x="5167371" y="2451626"/>
          <a:ext cx="790358" cy="6718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cs-CZ" sz="1100" b="0" i="1" dirty="0">
              <a:solidFill>
                <a:srgbClr val="C00000"/>
              </a:solidFill>
            </a:rPr>
            <a:t>Limit </a:t>
          </a:r>
          <a:r>
            <a:rPr lang="cs-CZ" sz="1200" b="0" i="1" dirty="0">
              <a:solidFill>
                <a:srgbClr val="C00000"/>
              </a:solidFill>
            </a:rPr>
            <a:t>čerpání</a:t>
          </a:r>
          <a:r>
            <a:rPr lang="cs-CZ" sz="1100" b="0" i="1" baseline="0" dirty="0">
              <a:solidFill>
                <a:srgbClr val="C00000"/>
              </a:solidFill>
            </a:rPr>
            <a:t> 2022</a:t>
          </a:r>
          <a:endParaRPr lang="cs-CZ" sz="1100" b="0" i="1" dirty="0">
            <a:solidFill>
              <a:srgbClr val="C00000"/>
            </a:solidFill>
          </a:endParaRPr>
        </a:p>
      </cdr:txBody>
    </cdr:sp>
  </cdr:relSizeAnchor>
  <cdr:relSizeAnchor xmlns:cdr="http://schemas.openxmlformats.org/drawingml/2006/chartDrawing">
    <cdr:from>
      <cdr:x>0.70415</cdr:x>
      <cdr:y>0.68932</cdr:y>
    </cdr:from>
    <cdr:to>
      <cdr:x>0.80684</cdr:x>
      <cdr:y>0.75091</cdr:y>
    </cdr:to>
    <cdr:sp macro="" textlink="">
      <cdr:nvSpPr>
        <cdr:cNvPr id="5" name="TextovéPole 2"/>
        <cdr:cNvSpPr txBox="1"/>
      </cdr:nvSpPr>
      <cdr:spPr>
        <a:xfrm xmlns:a="http://schemas.openxmlformats.org/drawingml/2006/main">
          <a:off x="5396890" y="2695453"/>
          <a:ext cx="787063" cy="24083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cs-CZ" sz="1100" i="1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0.7061</cdr:x>
      <cdr:y>0.14613</cdr:y>
    </cdr:from>
    <cdr:to>
      <cdr:x>0.92799</cdr:x>
      <cdr:y>0.20861</cdr:y>
    </cdr:to>
    <cdr:sp macro="" textlink="">
      <cdr:nvSpPr>
        <cdr:cNvPr id="6" name="TextovéPole 1"/>
        <cdr:cNvSpPr txBox="1"/>
      </cdr:nvSpPr>
      <cdr:spPr>
        <a:xfrm xmlns:a="http://schemas.openxmlformats.org/drawingml/2006/main">
          <a:off x="5411848" y="571407"/>
          <a:ext cx="1700665" cy="2443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cs-CZ" sz="1100" b="0" i="1" dirty="0">
              <a:solidFill>
                <a:schemeClr val="accent6">
                  <a:lumMod val="50000"/>
                </a:schemeClr>
              </a:solidFill>
            </a:rPr>
            <a:t>70 %</a:t>
          </a:r>
          <a:r>
            <a:rPr lang="cs-CZ" sz="1100" b="0" i="1" baseline="0" dirty="0">
              <a:solidFill>
                <a:schemeClr val="accent6">
                  <a:lumMod val="50000"/>
                </a:schemeClr>
              </a:solidFill>
            </a:rPr>
            <a:t> alokace programu</a:t>
          </a:r>
        </a:p>
        <a:p xmlns:a="http://schemas.openxmlformats.org/drawingml/2006/main">
          <a:endParaRPr lang="cs-CZ" sz="1100" b="0" i="1" baseline="0" dirty="0">
            <a:solidFill>
              <a:srgbClr val="C00000"/>
            </a:solidFill>
          </a:endParaRPr>
        </a:p>
        <a:p xmlns:a="http://schemas.openxmlformats.org/drawingml/2006/main">
          <a:endParaRPr lang="cs-CZ" sz="1100" b="0" i="1" dirty="0">
            <a:solidFill>
              <a:srgbClr val="C00000"/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DA828EF0-7CBA-D14D-8B93-4AEC502D1E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160A80E7-8FBD-DD48-987B-63C5EE2A5E1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4856ED-4A75-E14F-82F9-3E3A8AD014FD}" type="datetimeFigureOut">
              <a:rPr lang="cs-CZ" smtClean="0"/>
              <a:t>07.10.2022</a:t>
            </a:fld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41A00D05-E443-ED44-AA5F-6BE26237537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4666CAB-A58F-8B4D-9AF9-5F2D5B23779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DCA9EE-A766-5048-BAAD-80864286853F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43532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61D0AC-43AB-41D4-86E8-17FEADBDF08C}" type="datetimeFigureOut">
              <a:rPr lang="cs-CZ" smtClean="0"/>
              <a:t>07.10.2022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8AEC34-F7C9-4DC8-A740-BE07CA305709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3312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AEC34-F7C9-4DC8-A740-BE07CA305709}" type="slidenum">
              <a:rPr lang="cs-CZ" smtClean="0"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200275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i="1" dirty="0">
                <a:solidFill>
                  <a:srgbClr val="6C6C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Zdroj: ŘO k 1.10.2022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AEC34-F7C9-4DC8-A740-BE07CA305709}" type="slidenum">
              <a:rPr lang="cs-CZ" smtClean="0"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57217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i="1" dirty="0">
                <a:solidFill>
                  <a:srgbClr val="6C6C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Zdroj: ŘO k 1.10.2021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AEC34-F7C9-4DC8-A740-BE07CA305709}" type="slidenum">
              <a:rPr lang="cs-CZ" smtClean="0"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018787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18AEC34-F7C9-4DC8-A740-BE07CA305709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95332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aseline="0" dirty="0"/>
              <a:t>Za období 1.4.2022 do 1.10.2022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AEC34-F7C9-4DC8-A740-BE07CA305709}" type="slidenum">
              <a:rPr lang="cs-CZ" smtClean="0"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581206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Data</a:t>
            </a:r>
            <a:r>
              <a:rPr lang="cs-CZ" baseline="0" dirty="0"/>
              <a:t> z MS2014+ k 1.10.2022.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AEC34-F7C9-4DC8-A740-BE07CA305709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09000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i="1" dirty="0">
                <a:solidFill>
                  <a:srgbClr val="6C6C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Zdroj: ŘO k 1.10.2022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AEC34-F7C9-4DC8-A740-BE07CA305709}" type="slidenum">
              <a:rPr lang="cs-CZ" smtClean="0"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728920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i="1" dirty="0">
                <a:latin typeface="Arial" panose="020B0604020202020204" pitchFamily="34" charset="0"/>
                <a:cs typeface="Arial" panose="020B0604020202020204" pitchFamily="34" charset="0"/>
              </a:rPr>
              <a:t>Zdroj: MS2014+ k 1.10. 2022</a:t>
            </a:r>
          </a:p>
          <a:p>
            <a:r>
              <a:rPr lang="cs-CZ" sz="1200" i="1" dirty="0">
                <a:latin typeface="Arial" panose="020B0604020202020204" pitchFamily="34" charset="0"/>
                <a:cs typeface="Arial" panose="020B0604020202020204" pitchFamily="34" charset="0"/>
              </a:rPr>
              <a:t>Alokace přepočtena aktuálním kurzem (24,54)</a:t>
            </a:r>
          </a:p>
          <a:p>
            <a:r>
              <a:rPr lang="cs-CZ" sz="1200" i="1" dirty="0">
                <a:latin typeface="Arial" panose="020B0604020202020204" pitchFamily="34" charset="0"/>
                <a:cs typeface="Arial" panose="020B0604020202020204" pitchFamily="34" charset="0"/>
              </a:rPr>
              <a:t>Zdroj financování: EU podíl</a:t>
            </a:r>
          </a:p>
          <a:p>
            <a:r>
              <a:rPr lang="cs-CZ" sz="1200" i="1" dirty="0">
                <a:latin typeface="Arial" panose="020B0604020202020204" pitchFamily="34" charset="0"/>
                <a:cs typeface="Arial" panose="020B0604020202020204" pitchFamily="34" charset="0"/>
              </a:rPr>
              <a:t>Poznámka: V tabulce nejsou zahrnuty vyřazené,</a:t>
            </a:r>
            <a:r>
              <a:rPr lang="cs-CZ" sz="1200" i="1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200" i="1" dirty="0">
                <a:latin typeface="Arial" panose="020B0604020202020204" pitchFamily="34" charset="0"/>
                <a:cs typeface="Arial" panose="020B0604020202020204" pitchFamily="34" charset="0"/>
              </a:rPr>
              <a:t>odstoupené projekty (v negativním stavu) a náhradní projekty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AEC34-F7C9-4DC8-A740-BE07CA305709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59413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i="1" dirty="0">
                <a:latin typeface="Arial" panose="020B0604020202020204" pitchFamily="34" charset="0"/>
                <a:cs typeface="Arial" panose="020B0604020202020204" pitchFamily="34" charset="0"/>
              </a:rPr>
              <a:t>Zdroj: MS2014+ k 1.10. 2022</a:t>
            </a:r>
          </a:p>
          <a:p>
            <a:r>
              <a:rPr lang="cs-CZ" sz="1200" i="1" dirty="0">
                <a:latin typeface="Arial" panose="020B0604020202020204" pitchFamily="34" charset="0"/>
                <a:cs typeface="Arial" panose="020B0604020202020204" pitchFamily="34" charset="0"/>
              </a:rPr>
              <a:t>Proplacené prostředky kumulativně v CZK</a:t>
            </a:r>
          </a:p>
          <a:p>
            <a:r>
              <a:rPr lang="cs-CZ" sz="1200" i="1" dirty="0">
                <a:latin typeface="Arial" panose="020B0604020202020204" pitchFamily="34" charset="0"/>
                <a:cs typeface="Arial" panose="020B0604020202020204" pitchFamily="34" charset="0"/>
              </a:rPr>
              <a:t>U certifikovaných prostředků je v PO 2 započítán navýšený podíl financování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AEC34-F7C9-4DC8-A740-BE07CA305709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22768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i="1" dirty="0">
                <a:solidFill>
                  <a:srgbClr val="6C6C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Zdroj: ŘO, skutečnost k 1.10.2022, predikce k 1.7.2022</a:t>
            </a:r>
          </a:p>
          <a:p>
            <a:r>
              <a:rPr lang="cs-CZ" sz="1200" i="1" dirty="0">
                <a:solidFill>
                  <a:srgbClr val="6C6C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Predikce zahrnuje projekty s vydaným právním aktem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i="1" dirty="0"/>
              <a:t>Poznámka: hranice 70 % alokace programu je pouze ilustrativní</a:t>
            </a:r>
          </a:p>
          <a:p>
            <a:endParaRPr lang="cs-CZ" sz="1200" i="1" dirty="0">
              <a:solidFill>
                <a:srgbClr val="6C6C6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AEC34-F7C9-4DC8-A740-BE07CA305709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10628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i="1" dirty="0">
                <a:latin typeface="Arial" panose="020B0604020202020204" pitchFamily="34" charset="0"/>
                <a:cs typeface="Arial" panose="020B0604020202020204" pitchFamily="34" charset="0"/>
              </a:rPr>
              <a:t>Zdroj: MS2014+ k 1.10.2022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i="1" dirty="0"/>
              <a:t>Poznámka: hranice 70 % alokace programu je pouze ilustrativní</a:t>
            </a:r>
          </a:p>
          <a:p>
            <a:endParaRPr lang="cs-CZ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AEC34-F7C9-4DC8-A740-BE07CA305709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33592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i="1" dirty="0">
                <a:solidFill>
                  <a:srgbClr val="6C6C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Zdroj: ŘO k 1.10.2022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AEC34-F7C9-4DC8-A740-BE07CA305709}" type="slidenum">
              <a:rPr lang="cs-CZ" smtClean="0"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483467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37332"/>
            <a:ext cx="7772400" cy="1120814"/>
          </a:xfrm>
        </p:spPr>
        <p:txBody>
          <a:bodyPr anchor="b">
            <a:normAutofit/>
          </a:bodyPr>
          <a:lstStyle>
            <a:lvl1pPr algn="ctr">
              <a:defRPr sz="4600">
                <a:solidFill>
                  <a:srgbClr val="1D71B8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317356"/>
            <a:ext cx="6858000" cy="940443"/>
          </a:xfrm>
        </p:spPr>
        <p:txBody>
          <a:bodyPr>
            <a:normAutofit/>
          </a:bodyPr>
          <a:lstStyle>
            <a:lvl1pPr marL="0" indent="0" algn="ctr">
              <a:buNone/>
              <a:defRPr sz="3000">
                <a:solidFill>
                  <a:srgbClr val="4C4C4C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803C-109F-484A-83D6-FFACFBED6390}" type="datetimeFigureOut">
              <a:rPr lang="cs-CZ" smtClean="0"/>
              <a:t>07.10.2022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5F6C0-4E17-4BB5-911A-51F62883F08C}" type="slidenum">
              <a:rPr lang="cs-CZ" smtClean="0"/>
              <a:t>‹#›</a:t>
            </a:fld>
            <a:endParaRPr lang="cs-CZ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AB0A7F68-D4D0-EE48-ADB6-74D619B2C7FF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2565" y="712485"/>
            <a:ext cx="2324847" cy="2324847"/>
          </a:xfrm>
          <a:prstGeom prst="rect">
            <a:avLst/>
          </a:prstGeom>
        </p:spPr>
      </p:pic>
      <p:pic>
        <p:nvPicPr>
          <p:cNvPr id="11" name="Obrázek 9">
            <a:extLst>
              <a:ext uri="{FF2B5EF4-FFF2-40B4-BE49-F238E27FC236}">
                <a16:creationId xmlns:a16="http://schemas.microsoft.com/office/drawing/2014/main" id="{09F6884B-19C6-B547-9D00-64DE7CB7E26C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4919" y="5986057"/>
            <a:ext cx="3874162" cy="871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096925"/>
      </p:ext>
    </p:extLst>
  </p:cSld>
  <p:clrMapOvr>
    <a:masterClrMapping/>
  </p:clrMapOvr>
  <p:transition spd="slow">
    <p:pu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>
                <a:solidFill>
                  <a:srgbClr val="4C4C4C"/>
                </a:solidFill>
              </a:defRPr>
            </a:lvl1pPr>
            <a:lvl2pPr>
              <a:defRPr sz="2800">
                <a:solidFill>
                  <a:srgbClr val="4C4C4C"/>
                </a:solidFill>
              </a:defRPr>
            </a:lvl2pPr>
            <a:lvl3pPr>
              <a:defRPr sz="2400">
                <a:solidFill>
                  <a:srgbClr val="4C4C4C"/>
                </a:solidFill>
              </a:defRPr>
            </a:lvl3pPr>
            <a:lvl4pPr>
              <a:defRPr sz="2000">
                <a:solidFill>
                  <a:srgbClr val="4C4C4C"/>
                </a:solidFill>
              </a:defRPr>
            </a:lvl4pPr>
            <a:lvl5pPr>
              <a:defRPr sz="2000">
                <a:solidFill>
                  <a:srgbClr val="4C4C4C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>
                <a:solidFill>
                  <a:srgbClr val="4C4C4C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803C-109F-484A-83D6-FFACFBED6390}" type="datetimeFigureOut">
              <a:rPr lang="cs-CZ" smtClean="0"/>
              <a:pPr/>
              <a:t>07.10.2022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5F6C0-4E17-4BB5-911A-51F62883F08C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9" name="Obrázek 7">
            <a:extLst>
              <a:ext uri="{FF2B5EF4-FFF2-40B4-BE49-F238E27FC236}">
                <a16:creationId xmlns:a16="http://schemas.microsoft.com/office/drawing/2014/main" id="{1A074390-F74A-354C-A8A5-C57569BB30FF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644" y="6021011"/>
            <a:ext cx="3892711" cy="876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941528"/>
      </p:ext>
    </p:extLst>
  </p:cSld>
  <p:clrMapOvr>
    <a:masterClrMapping/>
  </p:clrMapOvr>
  <p:transition spd="slow"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>
                <a:solidFill>
                  <a:srgbClr val="4C4C4C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>
                <a:solidFill>
                  <a:srgbClr val="4C4C4C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803C-109F-484A-83D6-FFACFBED6390}" type="datetimeFigureOut">
              <a:rPr lang="cs-CZ" smtClean="0"/>
              <a:t>07.10.2022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5F6C0-4E17-4BB5-911A-51F62883F08C}" type="slidenum">
              <a:rPr lang="cs-CZ" smtClean="0"/>
              <a:t>‹#›</a:t>
            </a:fld>
            <a:endParaRPr lang="cs-CZ" dirty="0"/>
          </a:p>
        </p:txBody>
      </p:sp>
      <p:pic>
        <p:nvPicPr>
          <p:cNvPr id="9" name="Obrázek 7">
            <a:extLst>
              <a:ext uri="{FF2B5EF4-FFF2-40B4-BE49-F238E27FC236}">
                <a16:creationId xmlns:a16="http://schemas.microsoft.com/office/drawing/2014/main" id="{421389A3-732E-0B4A-ACB1-A01D5B9F3E4E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644" y="6021011"/>
            <a:ext cx="3892711" cy="876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2486309"/>
      </p:ext>
    </p:extLst>
  </p:cSld>
  <p:clrMapOvr>
    <a:masterClrMapping/>
  </p:clrMapOvr>
  <p:transition spd="slow">
    <p:push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4C4C4C"/>
                </a:solidFill>
              </a:defRPr>
            </a:lvl1pPr>
            <a:lvl2pPr>
              <a:defRPr>
                <a:solidFill>
                  <a:srgbClr val="4C4C4C"/>
                </a:solidFill>
              </a:defRPr>
            </a:lvl2pPr>
            <a:lvl3pPr>
              <a:defRPr>
                <a:solidFill>
                  <a:srgbClr val="4C4C4C"/>
                </a:solidFill>
              </a:defRPr>
            </a:lvl3pPr>
            <a:lvl4pPr>
              <a:defRPr>
                <a:solidFill>
                  <a:srgbClr val="4C4C4C"/>
                </a:solidFill>
              </a:defRPr>
            </a:lvl4pPr>
            <a:lvl5pPr>
              <a:defRPr>
                <a:solidFill>
                  <a:srgbClr val="4C4C4C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803C-109F-484A-83D6-FFACFBED6390}" type="datetimeFigureOut">
              <a:rPr lang="cs-CZ" smtClean="0"/>
              <a:t>07.10.2022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5F6C0-4E17-4BB5-911A-51F62883F08C}" type="slidenum">
              <a:rPr lang="cs-CZ" smtClean="0"/>
              <a:t>‹#›</a:t>
            </a:fld>
            <a:endParaRPr lang="cs-CZ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330DCD1F-8273-9B41-842C-55AA1CBCCC7A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644" y="6021011"/>
            <a:ext cx="3892711" cy="876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155772"/>
      </p:ext>
    </p:extLst>
  </p:cSld>
  <p:clrMapOvr>
    <a:masterClrMapping/>
  </p:clrMapOvr>
  <p:transition spd="slow">
    <p:push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>
            <a:lvl1pPr>
              <a:defRPr>
                <a:solidFill>
                  <a:srgbClr val="4C4C4C"/>
                </a:solidFill>
              </a:defRPr>
            </a:lvl1pPr>
            <a:lvl2pPr>
              <a:defRPr>
                <a:solidFill>
                  <a:srgbClr val="4C4C4C"/>
                </a:solidFill>
              </a:defRPr>
            </a:lvl2pPr>
            <a:lvl3pPr>
              <a:defRPr>
                <a:solidFill>
                  <a:srgbClr val="4C4C4C"/>
                </a:solidFill>
              </a:defRPr>
            </a:lvl3pPr>
            <a:lvl4pPr>
              <a:defRPr>
                <a:solidFill>
                  <a:srgbClr val="4C4C4C"/>
                </a:solidFill>
              </a:defRPr>
            </a:lvl4pPr>
            <a:lvl5pPr>
              <a:defRPr>
                <a:solidFill>
                  <a:srgbClr val="4C4C4C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803C-109F-484A-83D6-FFACFBED6390}" type="datetimeFigureOut">
              <a:rPr lang="cs-CZ" smtClean="0"/>
              <a:t>07.10.2022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5F6C0-4E17-4BB5-911A-51F62883F08C}" type="slidenum">
              <a:rPr lang="cs-CZ" smtClean="0"/>
              <a:t>‹#›</a:t>
            </a:fld>
            <a:endParaRPr lang="cs-CZ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F9E3345F-B1E1-B74A-90FF-CBB0717ACEB6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644" y="6021011"/>
            <a:ext cx="3892711" cy="876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881801"/>
      </p:ext>
    </p:extLst>
  </p:cSld>
  <p:clrMapOvr>
    <a:masterClrMapping/>
  </p:clrMapOvr>
  <p:transition spd="slow"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D71B8"/>
              </a:buClr>
              <a:buSzTx/>
              <a:buFont typeface="Arial" panose="020B0604020202020204" pitchFamily="34" charset="0"/>
              <a:buChar char="•"/>
              <a:tabLst/>
              <a:defRPr lang="cs-CZ" b="0" smtClean="0">
                <a:solidFill>
                  <a:srgbClr val="4C4C4C"/>
                </a:solidFill>
                <a:effectLst/>
              </a:defRPr>
            </a:lvl1pPr>
            <a:lvl2pPr>
              <a:defRPr>
                <a:solidFill>
                  <a:srgbClr val="4C4C4C"/>
                </a:solidFill>
              </a:defRPr>
            </a:lvl2pPr>
            <a:lvl3pPr>
              <a:defRPr>
                <a:solidFill>
                  <a:srgbClr val="4C4C4C"/>
                </a:solidFill>
              </a:defRPr>
            </a:lvl3pPr>
            <a:lvl4pPr>
              <a:defRPr>
                <a:solidFill>
                  <a:srgbClr val="4C4C4C"/>
                </a:solidFill>
              </a:defRPr>
            </a:lvl4pPr>
            <a:lvl5pPr>
              <a:defRPr>
                <a:solidFill>
                  <a:srgbClr val="4C4C4C"/>
                </a:solidFill>
              </a:defRPr>
            </a:lvl5pPr>
          </a:lstStyle>
          <a:p>
            <a:pPr lvl="0"/>
            <a:r>
              <a:rPr lang="cs-CZ" dirty="0" err="1"/>
              <a:t>Lorem</a:t>
            </a:r>
            <a:r>
              <a:rPr lang="cs-CZ" dirty="0"/>
              <a:t> </a:t>
            </a:r>
            <a:r>
              <a:rPr lang="cs-CZ" dirty="0" err="1"/>
              <a:t>ipsum</a:t>
            </a:r>
            <a:r>
              <a:rPr lang="cs-CZ" dirty="0"/>
              <a:t> </a:t>
            </a:r>
            <a:r>
              <a:rPr lang="cs-CZ" dirty="0" err="1"/>
              <a:t>dolor</a:t>
            </a:r>
            <a:r>
              <a:rPr lang="cs-CZ" dirty="0"/>
              <a:t> </a:t>
            </a:r>
            <a:r>
              <a:rPr lang="cs-CZ" dirty="0" err="1"/>
              <a:t>sit</a:t>
            </a:r>
            <a:r>
              <a:rPr lang="cs-CZ" dirty="0"/>
              <a:t> </a:t>
            </a:r>
            <a:r>
              <a:rPr lang="cs-CZ" dirty="0" err="1"/>
              <a:t>amet</a:t>
            </a:r>
            <a:r>
              <a:rPr lang="cs-CZ" dirty="0"/>
              <a:t>, </a:t>
            </a:r>
            <a:r>
              <a:rPr lang="cs-CZ" dirty="0" err="1"/>
              <a:t>consectetur</a:t>
            </a:r>
            <a:r>
              <a:rPr lang="cs-CZ" dirty="0"/>
              <a:t> </a:t>
            </a:r>
            <a:r>
              <a:rPr lang="cs-CZ" dirty="0" err="1"/>
              <a:t>adipiscing</a:t>
            </a:r>
            <a:r>
              <a:rPr lang="cs-CZ" dirty="0"/>
              <a:t> elit. </a:t>
            </a:r>
            <a:r>
              <a:rPr lang="cs-CZ" dirty="0" err="1"/>
              <a:t>Pellentesque</a:t>
            </a:r>
            <a:r>
              <a:rPr lang="cs-CZ" dirty="0"/>
              <a:t> </a:t>
            </a:r>
            <a:r>
              <a:rPr lang="cs-CZ" dirty="0" err="1"/>
              <a:t>commodo</a:t>
            </a:r>
            <a:r>
              <a:rPr lang="cs-CZ" dirty="0"/>
              <a:t> </a:t>
            </a:r>
            <a:r>
              <a:rPr lang="cs-CZ" dirty="0" err="1"/>
              <a:t>justo</a:t>
            </a:r>
            <a:r>
              <a:rPr lang="cs-CZ" dirty="0"/>
              <a:t> </a:t>
            </a:r>
            <a:r>
              <a:rPr lang="cs-CZ" dirty="0" err="1"/>
              <a:t>laoreet</a:t>
            </a:r>
            <a:r>
              <a:rPr lang="cs-CZ" dirty="0"/>
              <a:t>, </a:t>
            </a:r>
            <a:r>
              <a:rPr lang="cs-CZ" dirty="0" err="1"/>
              <a:t>consectetur</a:t>
            </a:r>
            <a:r>
              <a:rPr lang="cs-CZ" dirty="0"/>
              <a:t> </a:t>
            </a:r>
            <a:r>
              <a:rPr lang="cs-CZ" dirty="0" err="1"/>
              <a:t>metus</a:t>
            </a:r>
            <a:r>
              <a:rPr lang="cs-CZ" dirty="0"/>
              <a:t> vitae, </a:t>
            </a:r>
            <a:r>
              <a:rPr lang="cs-CZ" dirty="0" err="1"/>
              <a:t>bibendum</a:t>
            </a:r>
            <a:r>
              <a:rPr lang="cs-CZ" dirty="0"/>
              <a:t> </a:t>
            </a:r>
            <a:r>
              <a:rPr lang="cs-CZ" dirty="0" err="1"/>
              <a:t>orci</a:t>
            </a:r>
            <a:r>
              <a:rPr lang="cs-CZ" dirty="0"/>
              <a:t>. </a:t>
            </a:r>
            <a:r>
              <a:rPr lang="cs-CZ" dirty="0" err="1"/>
              <a:t>Maece-nas</a:t>
            </a:r>
            <a:r>
              <a:rPr lang="cs-CZ" dirty="0"/>
              <a:t> </a:t>
            </a:r>
            <a:r>
              <a:rPr lang="cs-CZ" dirty="0" err="1"/>
              <a:t>placerat</a:t>
            </a:r>
            <a:r>
              <a:rPr lang="cs-CZ" dirty="0"/>
              <a:t> </a:t>
            </a:r>
            <a:r>
              <a:rPr lang="cs-CZ" dirty="0" err="1"/>
              <a:t>rhoncus</a:t>
            </a:r>
            <a:r>
              <a:rPr lang="cs-CZ" dirty="0"/>
              <a:t> </a:t>
            </a:r>
            <a:r>
              <a:rPr lang="cs-CZ" dirty="0" err="1"/>
              <a:t>cursus</a:t>
            </a:r>
            <a:r>
              <a:rPr lang="cs-CZ" dirty="0"/>
              <a:t>. </a:t>
            </a:r>
            <a:r>
              <a:rPr lang="cs-CZ" dirty="0" err="1"/>
              <a:t>Fusce</a:t>
            </a:r>
            <a:r>
              <a:rPr lang="cs-CZ" dirty="0"/>
              <a:t> non </a:t>
            </a:r>
            <a:r>
              <a:rPr lang="cs-CZ" dirty="0" err="1"/>
              <a:t>tincidunt</a:t>
            </a:r>
            <a:r>
              <a:rPr lang="cs-CZ" dirty="0"/>
              <a:t> </a:t>
            </a:r>
            <a:r>
              <a:rPr lang="cs-CZ" dirty="0" err="1"/>
              <a:t>arcu</a:t>
            </a:r>
            <a:r>
              <a:rPr lang="cs-CZ" dirty="0"/>
              <a:t>, </a:t>
            </a:r>
            <a:r>
              <a:rPr lang="cs-CZ" dirty="0" err="1"/>
              <a:t>nec</a:t>
            </a:r>
            <a:r>
              <a:rPr lang="cs-CZ" dirty="0"/>
              <a:t> </a:t>
            </a:r>
            <a:r>
              <a:rPr lang="cs-CZ" dirty="0" err="1"/>
              <a:t>dignissim</a:t>
            </a:r>
            <a:r>
              <a:rPr lang="cs-CZ" dirty="0"/>
              <a:t> </a:t>
            </a:r>
            <a:r>
              <a:rPr lang="cs-CZ" dirty="0" err="1"/>
              <a:t>dolor</a:t>
            </a:r>
            <a:r>
              <a:rPr lang="cs-CZ" dirty="0"/>
              <a:t>. </a:t>
            </a:r>
            <a:r>
              <a:rPr lang="cs-CZ" dirty="0" err="1"/>
              <a:t>Nam</a:t>
            </a:r>
            <a:r>
              <a:rPr lang="cs-CZ" dirty="0"/>
              <a:t> </a:t>
            </a:r>
            <a:r>
              <a:rPr lang="cs-CZ" dirty="0" err="1"/>
              <a:t>eget</a:t>
            </a:r>
            <a:r>
              <a:rPr lang="cs-CZ" dirty="0"/>
              <a:t> </a:t>
            </a:r>
            <a:r>
              <a:rPr lang="cs-CZ" dirty="0" err="1"/>
              <a:t>luctus</a:t>
            </a:r>
            <a:r>
              <a:rPr lang="cs-CZ" dirty="0"/>
              <a:t> </a:t>
            </a:r>
            <a:r>
              <a:rPr lang="cs-CZ" dirty="0" err="1"/>
              <a:t>nunc</a:t>
            </a:r>
            <a:r>
              <a:rPr lang="cs-CZ" dirty="0"/>
              <a:t>, a </a:t>
            </a:r>
            <a:r>
              <a:rPr lang="cs-CZ" dirty="0" err="1"/>
              <a:t>tempor</a:t>
            </a:r>
            <a:r>
              <a:rPr lang="cs-CZ" dirty="0"/>
              <a:t> elit.</a:t>
            </a:r>
          </a:p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4C4C4C"/>
                </a:solidFill>
              </a:defRPr>
            </a:lvl1pPr>
          </a:lstStyle>
          <a:p>
            <a:fld id="{CD09803C-109F-484A-83D6-FFACFBED6390}" type="datetimeFigureOut">
              <a:rPr lang="cs-CZ" smtClean="0"/>
              <a:t>07.10.2022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4C4C4C"/>
                </a:solidFill>
              </a:defRPr>
            </a:lvl1pPr>
          </a:lstStyle>
          <a:p>
            <a:fld id="{FDE5F6C0-4E17-4BB5-911A-51F62883F08C}" type="slidenum">
              <a:rPr lang="cs-CZ" smtClean="0"/>
              <a:t>‹#›</a:t>
            </a:fld>
            <a:endParaRPr lang="cs-CZ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938A1F98-B760-AE40-BB7A-7C3A16557D48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644" y="6021011"/>
            <a:ext cx="3892711" cy="876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303725"/>
      </p:ext>
    </p:extLst>
  </p:cSld>
  <p:clrMapOvr>
    <a:masterClrMapping/>
  </p:clrMapOvr>
  <p:transition spd="slow"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96902"/>
            <a:ext cx="7772400" cy="1461244"/>
          </a:xfrm>
        </p:spPr>
        <p:txBody>
          <a:bodyPr anchor="b">
            <a:normAutofit/>
          </a:bodyPr>
          <a:lstStyle>
            <a:lvl1pPr algn="ctr">
              <a:defRPr sz="5000">
                <a:solidFill>
                  <a:srgbClr val="1D71B8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317356"/>
            <a:ext cx="6858000" cy="940443"/>
          </a:xfrm>
        </p:spPr>
        <p:txBody>
          <a:bodyPr>
            <a:normAutofit/>
          </a:bodyPr>
          <a:lstStyle>
            <a:lvl1pPr marL="0" indent="0" algn="ctr">
              <a:buNone/>
              <a:defRPr sz="3000">
                <a:solidFill>
                  <a:srgbClr val="4C4C4C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803C-109F-484A-83D6-FFACFBED6390}" type="datetimeFigureOut">
              <a:rPr lang="cs-CZ" smtClean="0"/>
              <a:t>07.10.2022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5F6C0-4E17-4BB5-911A-51F62883F08C}" type="slidenum">
              <a:rPr lang="cs-CZ" smtClean="0"/>
              <a:t>‹#›</a:t>
            </a:fld>
            <a:endParaRPr lang="cs-CZ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8F366430-11DA-8440-B189-60763C833FCA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644" y="6021011"/>
            <a:ext cx="3892711" cy="876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250828"/>
      </p:ext>
    </p:extLst>
  </p:cSld>
  <p:clrMapOvr>
    <a:masterClrMapping/>
  </p:clrMapOvr>
  <p:transition spd="slow"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799" y="3020315"/>
            <a:ext cx="7772400" cy="893479"/>
          </a:xfrm>
        </p:spPr>
        <p:txBody>
          <a:bodyPr anchor="b">
            <a:normAutofit/>
          </a:bodyPr>
          <a:lstStyle>
            <a:lvl1pPr algn="ctr">
              <a:defRPr sz="5000" b="1">
                <a:solidFill>
                  <a:srgbClr val="1D71B8"/>
                </a:solidFill>
              </a:defRPr>
            </a:lvl1pPr>
          </a:lstStyle>
          <a:p>
            <a:r>
              <a:rPr lang="cs-CZ" dirty="0"/>
              <a:t>Kontakt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2998" y="4074603"/>
            <a:ext cx="6858000" cy="1548944"/>
          </a:xfrm>
        </p:spPr>
        <p:txBody>
          <a:bodyPr>
            <a:noAutofit/>
          </a:bodyPr>
          <a:lstStyle>
            <a:lvl1pPr marL="0" indent="0" algn="ctr">
              <a:buNone/>
              <a:defRPr sz="1500">
                <a:solidFill>
                  <a:srgbClr val="4C4C4C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Jméno Příjmení</a:t>
            </a:r>
          </a:p>
          <a:p>
            <a:r>
              <a:rPr lang="cs-CZ" dirty="0"/>
              <a:t>Funkce</a:t>
            </a:r>
          </a:p>
          <a:p>
            <a:r>
              <a:rPr lang="cs-CZ" dirty="0"/>
              <a:t>E-mail</a:t>
            </a:r>
          </a:p>
          <a:p>
            <a:r>
              <a:rPr lang="cs-CZ" dirty="0"/>
              <a:t>+420 XXX XXX XXX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803C-109F-484A-83D6-FFACFBED6390}" type="datetimeFigureOut">
              <a:rPr lang="cs-CZ" smtClean="0"/>
              <a:t>07.10.2022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5F6C0-4E17-4BB5-911A-51F62883F08C}" type="slidenum">
              <a:rPr lang="cs-CZ" smtClean="0"/>
              <a:t>‹#›</a:t>
            </a:fld>
            <a:endParaRPr lang="cs-CZ" dirty="0"/>
          </a:p>
        </p:txBody>
      </p:sp>
      <p:pic>
        <p:nvPicPr>
          <p:cNvPr id="11" name="Obrázek 7">
            <a:extLst>
              <a:ext uri="{FF2B5EF4-FFF2-40B4-BE49-F238E27FC236}">
                <a16:creationId xmlns:a16="http://schemas.microsoft.com/office/drawing/2014/main" id="{BAB8336E-6ABE-9148-9775-A721FB383123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9574" y="695469"/>
            <a:ext cx="2324847" cy="2324847"/>
          </a:xfrm>
          <a:prstGeom prst="rect">
            <a:avLst/>
          </a:prstGeom>
        </p:spPr>
      </p:pic>
      <p:pic>
        <p:nvPicPr>
          <p:cNvPr id="12" name="Obrázek 9">
            <a:extLst>
              <a:ext uri="{FF2B5EF4-FFF2-40B4-BE49-F238E27FC236}">
                <a16:creationId xmlns:a16="http://schemas.microsoft.com/office/drawing/2014/main" id="{728AF299-707A-414A-8E96-F69363FCD1DA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4919" y="5986057"/>
            <a:ext cx="3874162" cy="871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455222"/>
      </p:ext>
    </p:extLst>
  </p:cSld>
  <p:clrMapOvr>
    <a:masterClrMapping/>
  </p:clrMapOvr>
  <p:transition spd="slow"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4C4C4C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4C4C4C"/>
                </a:solidFill>
              </a:defRPr>
            </a:lvl1pPr>
          </a:lstStyle>
          <a:p>
            <a:fld id="{CD09803C-109F-484A-83D6-FFACFBED6390}" type="datetimeFigureOut">
              <a:rPr lang="cs-CZ" smtClean="0"/>
              <a:pPr/>
              <a:t>07.10.2022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4C4C4C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4C4C4C"/>
                </a:solidFill>
              </a:defRPr>
            </a:lvl1pPr>
          </a:lstStyle>
          <a:p>
            <a:fld id="{FDE5F6C0-4E17-4BB5-911A-51F62883F08C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9" name="Obrázek 7">
            <a:extLst>
              <a:ext uri="{FF2B5EF4-FFF2-40B4-BE49-F238E27FC236}">
                <a16:creationId xmlns:a16="http://schemas.microsoft.com/office/drawing/2014/main" id="{CDD3CD2B-6111-3B4C-986A-6BB7D65A0420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644" y="6021011"/>
            <a:ext cx="3892711" cy="876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015837"/>
      </p:ext>
    </p:extLst>
  </p:cSld>
  <p:clrMapOvr>
    <a:masterClrMapping/>
  </p:clrMapOvr>
  <p:transition spd="slow"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46049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defRPr>
                <a:solidFill>
                  <a:srgbClr val="4C4C4C"/>
                </a:solidFill>
              </a:defRPr>
            </a:lvl1pPr>
            <a:lvl2pPr>
              <a:defRPr>
                <a:solidFill>
                  <a:srgbClr val="4C4C4C"/>
                </a:solidFill>
              </a:defRPr>
            </a:lvl2pPr>
            <a:lvl3pPr>
              <a:defRPr>
                <a:solidFill>
                  <a:srgbClr val="4C4C4C"/>
                </a:solidFill>
              </a:defRPr>
            </a:lvl3pPr>
            <a:lvl4pPr>
              <a:defRPr>
                <a:solidFill>
                  <a:srgbClr val="4C4C4C"/>
                </a:solidFill>
              </a:defRPr>
            </a:lvl4pPr>
            <a:lvl5pPr>
              <a:defRPr>
                <a:solidFill>
                  <a:srgbClr val="4C4C4C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>
              <a:defRPr>
                <a:solidFill>
                  <a:srgbClr val="4C4C4C"/>
                </a:solidFill>
              </a:defRPr>
            </a:lvl1pPr>
            <a:lvl2pPr>
              <a:defRPr>
                <a:solidFill>
                  <a:srgbClr val="4C4C4C"/>
                </a:solidFill>
              </a:defRPr>
            </a:lvl2pPr>
            <a:lvl3pPr>
              <a:defRPr>
                <a:solidFill>
                  <a:srgbClr val="4C4C4C"/>
                </a:solidFill>
              </a:defRPr>
            </a:lvl3pPr>
            <a:lvl4pPr>
              <a:defRPr>
                <a:solidFill>
                  <a:srgbClr val="4C4C4C"/>
                </a:solidFill>
              </a:defRPr>
            </a:lvl4pPr>
            <a:lvl5pPr>
              <a:defRPr>
                <a:solidFill>
                  <a:srgbClr val="4C4C4C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4C4C4C"/>
                </a:solidFill>
              </a:defRPr>
            </a:lvl1pPr>
          </a:lstStyle>
          <a:p>
            <a:fld id="{CD09803C-109F-484A-83D6-FFACFBED6390}" type="datetimeFigureOut">
              <a:rPr lang="cs-CZ" smtClean="0"/>
              <a:pPr/>
              <a:t>07.10.2022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4C4C4C"/>
                </a:solidFill>
              </a:defRPr>
            </a:lvl1pPr>
          </a:lstStyle>
          <a:p>
            <a:fld id="{FDE5F6C0-4E17-4BB5-911A-51F62883F08C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9" name="Obrázek 7">
            <a:extLst>
              <a:ext uri="{FF2B5EF4-FFF2-40B4-BE49-F238E27FC236}">
                <a16:creationId xmlns:a16="http://schemas.microsoft.com/office/drawing/2014/main" id="{38657F82-C1C0-1B49-B7E1-A0336AD3717C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644" y="6021011"/>
            <a:ext cx="3892711" cy="876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808710"/>
      </p:ext>
    </p:extLst>
  </p:cSld>
  <p:clrMapOvr>
    <a:masterClrMapping/>
  </p:clrMapOvr>
  <p:transition spd="slow"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451721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981223"/>
            <a:ext cx="3868340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4C4C4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981465"/>
            <a:ext cx="3868340" cy="3070972"/>
          </a:xfrm>
        </p:spPr>
        <p:txBody>
          <a:bodyPr/>
          <a:lstStyle>
            <a:lvl1pPr>
              <a:defRPr>
                <a:solidFill>
                  <a:srgbClr val="4C4C4C"/>
                </a:solidFill>
              </a:defRPr>
            </a:lvl1pPr>
            <a:lvl2pPr>
              <a:defRPr>
                <a:solidFill>
                  <a:srgbClr val="4C4C4C"/>
                </a:solidFill>
              </a:defRPr>
            </a:lvl2pPr>
            <a:lvl3pPr>
              <a:defRPr>
                <a:solidFill>
                  <a:srgbClr val="4C4C4C"/>
                </a:solidFill>
              </a:defRPr>
            </a:lvl3pPr>
            <a:lvl4pPr>
              <a:defRPr>
                <a:solidFill>
                  <a:srgbClr val="4C4C4C"/>
                </a:solidFill>
              </a:defRPr>
            </a:lvl4pPr>
            <a:lvl5pPr>
              <a:defRPr>
                <a:solidFill>
                  <a:srgbClr val="4C4C4C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981223"/>
            <a:ext cx="3887391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4C4C4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981465"/>
            <a:ext cx="3887391" cy="3070972"/>
          </a:xfrm>
        </p:spPr>
        <p:txBody>
          <a:bodyPr/>
          <a:lstStyle>
            <a:lvl1pPr>
              <a:defRPr>
                <a:solidFill>
                  <a:srgbClr val="4C4C4C"/>
                </a:solidFill>
              </a:defRPr>
            </a:lvl1pPr>
            <a:lvl2pPr>
              <a:defRPr>
                <a:solidFill>
                  <a:srgbClr val="4C4C4C"/>
                </a:solidFill>
              </a:defRPr>
            </a:lvl2pPr>
            <a:lvl3pPr>
              <a:defRPr>
                <a:solidFill>
                  <a:srgbClr val="4C4C4C"/>
                </a:solidFill>
              </a:defRPr>
            </a:lvl3pPr>
            <a:lvl4pPr>
              <a:defRPr>
                <a:solidFill>
                  <a:srgbClr val="4C4C4C"/>
                </a:solidFill>
              </a:defRPr>
            </a:lvl4pPr>
            <a:lvl5pPr>
              <a:defRPr>
                <a:solidFill>
                  <a:srgbClr val="4C4C4C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4C4C4C"/>
                </a:solidFill>
              </a:defRPr>
            </a:lvl1pPr>
          </a:lstStyle>
          <a:p>
            <a:fld id="{CD09803C-109F-484A-83D6-FFACFBED6390}" type="datetimeFigureOut">
              <a:rPr lang="cs-CZ" smtClean="0"/>
              <a:pPr/>
              <a:t>07.10.2022</a:t>
            </a:fld>
            <a:endParaRPr lang="cs-CZ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4C4C4C"/>
                </a:solidFill>
              </a:defRPr>
            </a:lvl1pPr>
          </a:lstStyle>
          <a:p>
            <a:fld id="{FDE5F6C0-4E17-4BB5-911A-51F62883F08C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11" name="Obrázek 7">
            <a:extLst>
              <a:ext uri="{FF2B5EF4-FFF2-40B4-BE49-F238E27FC236}">
                <a16:creationId xmlns:a16="http://schemas.microsoft.com/office/drawing/2014/main" id="{5CA2F929-7DE9-FB44-8205-60DE3023995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644" y="6021011"/>
            <a:ext cx="3892711" cy="876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954642"/>
      </p:ext>
    </p:extLst>
  </p:cSld>
  <p:clrMapOvr>
    <a:masterClrMapping/>
  </p:clrMapOvr>
  <p:transition spd="slow"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803C-109F-484A-83D6-FFACFBED6390}" type="datetimeFigureOut">
              <a:rPr lang="cs-CZ" smtClean="0"/>
              <a:pPr/>
              <a:t>07.10.2022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5F6C0-4E17-4BB5-911A-51F62883F08C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7" name="Obrázek 7">
            <a:extLst>
              <a:ext uri="{FF2B5EF4-FFF2-40B4-BE49-F238E27FC236}">
                <a16:creationId xmlns:a16="http://schemas.microsoft.com/office/drawing/2014/main" id="{A558BC38-68C5-B64D-8D19-ECDDAA12CD28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644" y="6021011"/>
            <a:ext cx="3892711" cy="876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3711917"/>
      </p:ext>
    </p:extLst>
  </p:cSld>
  <p:clrMapOvr>
    <a:masterClrMapping/>
  </p:clrMapOvr>
  <p:transition spd="slow"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803C-109F-484A-83D6-FFACFBED6390}" type="datetimeFigureOut">
              <a:rPr lang="cs-CZ" smtClean="0"/>
              <a:t>07.10.2022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5F6C0-4E17-4BB5-911A-51F62883F08C}" type="slidenum">
              <a:rPr lang="cs-CZ" smtClean="0"/>
              <a:t>‹#›</a:t>
            </a:fld>
            <a:endParaRPr lang="cs-CZ" dirty="0"/>
          </a:p>
        </p:txBody>
      </p:sp>
      <p:pic>
        <p:nvPicPr>
          <p:cNvPr id="6" name="Obrázek 7">
            <a:extLst>
              <a:ext uri="{FF2B5EF4-FFF2-40B4-BE49-F238E27FC236}">
                <a16:creationId xmlns:a16="http://schemas.microsoft.com/office/drawing/2014/main" id="{4E585451-76B5-7A41-AE3E-1D80BA01D6DA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644" y="6021011"/>
            <a:ext cx="3892711" cy="876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602204"/>
      </p:ext>
    </p:extLst>
  </p:cSld>
  <p:clrMapOvr>
    <a:masterClrMapping/>
  </p:clrMapOvr>
  <p:transition spd="slow">
    <p:pu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>
            <a:extLst>
              <a:ext uri="{FF2B5EF4-FFF2-40B4-BE49-F238E27FC236}">
                <a16:creationId xmlns:a16="http://schemas.microsoft.com/office/drawing/2014/main" id="{5EB521AB-0A28-6B44-8E85-5B876EDAA722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63494" cy="14604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960281"/>
            <a:ext cx="7863494" cy="40998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060140"/>
            <a:ext cx="2057400" cy="7978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4C4C4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09803C-109F-484A-83D6-FFACFBED6390}" type="datetimeFigureOut">
              <a:rPr lang="cs-CZ" smtClean="0"/>
              <a:pPr/>
              <a:t>07.10.2022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060140"/>
            <a:ext cx="3086100" cy="7978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4C4C4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060140"/>
            <a:ext cx="2057400" cy="7978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C4C4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E5F6C0-4E17-4BB5-911A-51F62883F08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9424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ransition spd="slow">
    <p:push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rgbClr val="1D71B8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1D71B8"/>
        </a:buClr>
        <a:buFont typeface="Arial" panose="020B0604020202020204" pitchFamily="34" charset="0"/>
        <a:buChar char="•"/>
        <a:defRPr sz="1500" kern="1200">
          <a:solidFill>
            <a:srgbClr val="4C4C4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1D71B8"/>
        </a:buClr>
        <a:buFont typeface="Arial" panose="020B0604020202020204" pitchFamily="34" charset="0"/>
        <a:buChar char="•"/>
        <a:defRPr sz="1500" kern="1200">
          <a:solidFill>
            <a:srgbClr val="4C4C4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1D71B8"/>
        </a:buClr>
        <a:buFont typeface="Arial" panose="020B0604020202020204" pitchFamily="34" charset="0"/>
        <a:buChar char="•"/>
        <a:defRPr sz="1500" kern="1200">
          <a:solidFill>
            <a:srgbClr val="4C4C4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1D71B8"/>
        </a:buClr>
        <a:buFont typeface="Arial" panose="020B0604020202020204" pitchFamily="34" charset="0"/>
        <a:buChar char="•"/>
        <a:defRPr sz="1500" kern="1200">
          <a:solidFill>
            <a:srgbClr val="4C4C4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1D71B8"/>
        </a:buClr>
        <a:buFont typeface="Arial" panose="020B0604020202020204" pitchFamily="34" charset="0"/>
        <a:buChar char="•"/>
        <a:defRPr sz="1500" kern="1200">
          <a:solidFill>
            <a:srgbClr val="4C4C4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3">
            <a:extLst>
              <a:ext uri="{FF2B5EF4-FFF2-40B4-BE49-F238E27FC236}">
                <a16:creationId xmlns:a16="http://schemas.microsoft.com/office/drawing/2014/main" id="{08C5FD0E-C1D2-FF4A-998E-2079AD2D4C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737" y="3545704"/>
            <a:ext cx="8917422" cy="988226"/>
          </a:xfrm>
        </p:spPr>
        <p:txBody>
          <a:bodyPr anchor="ctr">
            <a:noAutofit/>
          </a:bodyPr>
          <a:lstStyle/>
          <a:p>
            <a:r>
              <a:rPr lang="cs-CZ" sz="3200" b="1" dirty="0"/>
              <a:t>18. zasedání MV IROP </a:t>
            </a:r>
            <a:br>
              <a:rPr lang="cs-CZ" sz="3200" b="1" dirty="0"/>
            </a:br>
            <a:r>
              <a:rPr lang="cs-CZ" sz="3200" b="1" dirty="0"/>
              <a:t>včetně 10. jednání Platformy </a:t>
            </a:r>
            <a:br>
              <a:rPr lang="cs-CZ" sz="3200" b="1" dirty="0"/>
            </a:br>
            <a:r>
              <a:rPr lang="cs-CZ" sz="3200" b="1" dirty="0"/>
              <a:t>pro přípravu výzev IROP</a:t>
            </a:r>
          </a:p>
        </p:txBody>
      </p:sp>
      <p:sp>
        <p:nvSpPr>
          <p:cNvPr id="11" name="TextovéPole 5">
            <a:extLst>
              <a:ext uri="{FF2B5EF4-FFF2-40B4-BE49-F238E27FC236}">
                <a16:creationId xmlns:a16="http://schemas.microsoft.com/office/drawing/2014/main" id="{EC7820B1-DF86-AD48-B3D5-4BECF6BF0D1D}"/>
              </a:ext>
            </a:extLst>
          </p:cNvPr>
          <p:cNvSpPr txBox="1"/>
          <p:nvPr/>
        </p:nvSpPr>
        <p:spPr>
          <a:xfrm>
            <a:off x="3226266" y="5142847"/>
            <a:ext cx="2691468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cs-CZ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Datum: 12. 10. 2022</a:t>
            </a:r>
          </a:p>
          <a:p>
            <a:pPr algn="ctr"/>
            <a:r>
              <a:rPr lang="cs-CZ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zámek Židlochovice</a:t>
            </a:r>
          </a:p>
        </p:txBody>
      </p:sp>
    </p:spTree>
    <p:extLst>
      <p:ext uri="{BB962C8B-B14F-4D97-AF65-F5344CB8AC3E}">
        <p14:creationId xmlns:p14="http://schemas.microsoft.com/office/powerpoint/2010/main" val="887487996"/>
      </p:ext>
    </p:extLst>
  </p:cSld>
  <p:clrMapOvr>
    <a:masterClrMapping/>
  </p:clrMapOvr>
  <p:transition spd="slow">
    <p:push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71108"/>
            <a:ext cx="7886700" cy="854074"/>
          </a:xfrm>
          <a:noFill/>
        </p:spPr>
        <p:txBody>
          <a:bodyPr>
            <a:normAutofit/>
          </a:bodyPr>
          <a:lstStyle/>
          <a:p>
            <a:pPr algn="ctr"/>
            <a:r>
              <a:rPr lang="cs-CZ" sz="3200" dirty="0"/>
              <a:t>REACT-EU - výzvy</a:t>
            </a:r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083914"/>
              </p:ext>
            </p:extLst>
          </p:nvPr>
        </p:nvGraphicFramePr>
        <p:xfrm>
          <a:off x="628650" y="919304"/>
          <a:ext cx="8265092" cy="50444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69129">
                  <a:extLst>
                    <a:ext uri="{9D8B030D-6E8A-4147-A177-3AD203B41FA5}">
                      <a16:colId xmlns:a16="http://schemas.microsoft.com/office/drawing/2014/main" val="3298924986"/>
                    </a:ext>
                  </a:extLst>
                </a:gridCol>
                <a:gridCol w="1170774">
                  <a:extLst>
                    <a:ext uri="{9D8B030D-6E8A-4147-A177-3AD203B41FA5}">
                      <a16:colId xmlns:a16="http://schemas.microsoft.com/office/drawing/2014/main" val="2773509638"/>
                    </a:ext>
                  </a:extLst>
                </a:gridCol>
                <a:gridCol w="948583">
                  <a:extLst>
                    <a:ext uri="{9D8B030D-6E8A-4147-A177-3AD203B41FA5}">
                      <a16:colId xmlns:a16="http://schemas.microsoft.com/office/drawing/2014/main" val="4293994976"/>
                    </a:ext>
                  </a:extLst>
                </a:gridCol>
                <a:gridCol w="965675">
                  <a:extLst>
                    <a:ext uri="{9D8B030D-6E8A-4147-A177-3AD203B41FA5}">
                      <a16:colId xmlns:a16="http://schemas.microsoft.com/office/drawing/2014/main" val="4271001339"/>
                    </a:ext>
                  </a:extLst>
                </a:gridCol>
                <a:gridCol w="1187866">
                  <a:extLst>
                    <a:ext uri="{9D8B030D-6E8A-4147-A177-3AD203B41FA5}">
                      <a16:colId xmlns:a16="http://schemas.microsoft.com/office/drawing/2014/main" val="2062223948"/>
                    </a:ext>
                  </a:extLst>
                </a:gridCol>
                <a:gridCol w="1023065">
                  <a:extLst>
                    <a:ext uri="{9D8B030D-6E8A-4147-A177-3AD203B41FA5}">
                      <a16:colId xmlns:a16="http://schemas.microsoft.com/office/drawing/2014/main" val="2071347597"/>
                    </a:ext>
                  </a:extLst>
                </a:gridCol>
              </a:tblGrid>
              <a:tr h="7727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s-CZ" sz="1200" dirty="0">
                          <a:effectLst/>
                        </a:rPr>
                        <a:t>Název výzvy</a:t>
                      </a:r>
                      <a:endParaRPr lang="cs-CZ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s-CZ" sz="1200" dirty="0">
                          <a:effectLst/>
                        </a:rPr>
                        <a:t>Alokace EFRR</a:t>
                      </a:r>
                      <a:endParaRPr lang="cs-CZ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s-CZ" sz="1200" dirty="0">
                          <a:effectLst/>
                        </a:rPr>
                        <a:t>Datum vyhlášení</a:t>
                      </a:r>
                      <a:endParaRPr lang="cs-CZ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s-CZ" sz="1200" dirty="0">
                          <a:effectLst/>
                        </a:rPr>
                        <a:t>Datum ukončení</a:t>
                      </a:r>
                      <a:endParaRPr lang="cs-CZ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s-CZ" sz="1200" dirty="0">
                          <a:effectLst/>
                        </a:rPr>
                        <a:t>Podané </a:t>
                      </a:r>
                      <a:r>
                        <a:rPr lang="cs-CZ" sz="1200" baseline="0" dirty="0">
                          <a:effectLst/>
                        </a:rPr>
                        <a:t>žádosti</a:t>
                      </a:r>
                      <a:endParaRPr lang="cs-CZ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% naplnění alokace podanými žádostmi</a:t>
                      </a:r>
                      <a:endParaRPr lang="cs-CZ" sz="12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03214570"/>
                  </a:ext>
                </a:extLst>
              </a:tr>
              <a:tr h="39782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96. IZS- Policie ČR a Hasičský záchranný sbor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3 244 986 707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05.05.2021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30.09.2021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3 242 583 549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67282571"/>
                  </a:ext>
                </a:extLst>
              </a:tr>
              <a:tr h="435835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97. IZS- Zdravotnické záchranné služby krajů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1 082 876 098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05.05.2021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30.09.2021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1 658 850 479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21680790"/>
                  </a:ext>
                </a:extLst>
              </a:tr>
              <a:tr h="478565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98. Rozvoj, modernizace a posílení odolnosti páteřní sítě poskytovatelů zdravotní péče s ohledem na potenciální hrozby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18 608 864 634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05.05.2021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03.06.2021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20 691 595 638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94449503"/>
                  </a:ext>
                </a:extLst>
              </a:tr>
              <a:tr h="52129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99. Rozvoj a zvýšení odolnosti poskytovatelů péče o zvlášť ohrožené pacienty - SC 6.1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2 450 000 000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29.07.2021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10.12.2021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2 571 365 211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14325641"/>
                  </a:ext>
                </a:extLst>
              </a:tr>
              <a:tr h="43583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100. Zvýšení připravenosti subjektů zapojených do řešení hrozeb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1 162 000 000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29.07.2021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17.12.2021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916 401 741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16828173"/>
                  </a:ext>
                </a:extLst>
              </a:tr>
              <a:tr h="50420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101. Sociální infrastruktura se zvýšenou energetickou účinností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2 129 101 930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31.05.2021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03.02.2022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3 322 618 664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74703185"/>
                  </a:ext>
                </a:extLst>
              </a:tr>
              <a:tr h="45292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102. Zvýšení připravenosti subjektů zapojených do řešení hrozeb II.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229 999 853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11.11.2021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31.03.2022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185 172 369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70499419"/>
                  </a:ext>
                </a:extLst>
              </a:tr>
              <a:tr h="32474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103. Technická pomoc - REACT-EU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230 000 004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13.09.2021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31.03.2023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42 522 498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43881180"/>
                  </a:ext>
                </a:extLst>
              </a:tr>
              <a:tr h="34947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104. IZS - Technika pro Hasičský záchranný sbor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752 398 308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29.12.2021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30.06.2022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752 398 308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259085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s-CZ" sz="105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CELKEM:</a:t>
                      </a:r>
                      <a:endParaRPr lang="cs-CZ" sz="105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050" kern="1200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29 890 227 534 Kč</a:t>
                      </a:r>
                      <a:endParaRPr lang="cs-CZ" sz="1050" kern="1200" dirty="0">
                        <a:solidFill>
                          <a:srgbClr val="4C4C4C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cs-CZ" sz="1050" kern="1200" dirty="0">
                        <a:solidFill>
                          <a:srgbClr val="4C4C4C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cs-CZ" sz="1050" kern="1200" dirty="0">
                        <a:solidFill>
                          <a:srgbClr val="4C4C4C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050" kern="1200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33 383 508 457 Kč</a:t>
                      </a:r>
                      <a:endParaRPr lang="cs-CZ" sz="1050" kern="1200" dirty="0">
                        <a:solidFill>
                          <a:srgbClr val="4C4C4C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100" kern="1200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112%</a:t>
                      </a:r>
                      <a:endParaRPr lang="cs-CZ" sz="1100" kern="1200" dirty="0">
                        <a:solidFill>
                          <a:srgbClr val="4C4C4C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721579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3460957"/>
      </p:ext>
    </p:extLst>
  </p:cSld>
  <p:clrMapOvr>
    <a:masterClrMapping/>
  </p:clrMapOvr>
  <p:transition spd="slow">
    <p:pu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3AD3D5-D391-4859-A767-4F51EDEC6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253" y="9555"/>
            <a:ext cx="7863494" cy="1138934"/>
          </a:xfrm>
        </p:spPr>
        <p:txBody>
          <a:bodyPr/>
          <a:lstStyle/>
          <a:p>
            <a:pPr algn="ctr"/>
            <a:r>
              <a:rPr lang="cs-CZ" dirty="0"/>
              <a:t>Stav čerpání projektů REACT-EU</a:t>
            </a:r>
          </a:p>
        </p:txBody>
      </p:sp>
      <p:graphicFrame>
        <p:nvGraphicFramePr>
          <p:cNvPr id="4" name="Tabulka 4">
            <a:extLst>
              <a:ext uri="{FF2B5EF4-FFF2-40B4-BE49-F238E27FC236}">
                <a16:creationId xmlns:a16="http://schemas.microsoft.com/office/drawing/2014/main" id="{6A4A2481-F677-49BA-99B4-F0D079EFFD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1203337"/>
              </p:ext>
            </p:extLst>
          </p:nvPr>
        </p:nvGraphicFramePr>
        <p:xfrm>
          <a:off x="218886" y="1043292"/>
          <a:ext cx="8706228" cy="50757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14438">
                  <a:extLst>
                    <a:ext uri="{9D8B030D-6E8A-4147-A177-3AD203B41FA5}">
                      <a16:colId xmlns:a16="http://schemas.microsoft.com/office/drawing/2014/main" val="2093503348"/>
                    </a:ext>
                  </a:extLst>
                </a:gridCol>
                <a:gridCol w="728283">
                  <a:extLst>
                    <a:ext uri="{9D8B030D-6E8A-4147-A177-3AD203B41FA5}">
                      <a16:colId xmlns:a16="http://schemas.microsoft.com/office/drawing/2014/main" val="665383338"/>
                    </a:ext>
                  </a:extLst>
                </a:gridCol>
                <a:gridCol w="792619">
                  <a:extLst>
                    <a:ext uri="{9D8B030D-6E8A-4147-A177-3AD203B41FA5}">
                      <a16:colId xmlns:a16="http://schemas.microsoft.com/office/drawing/2014/main" val="3743084241"/>
                    </a:ext>
                  </a:extLst>
                </a:gridCol>
                <a:gridCol w="760651">
                  <a:extLst>
                    <a:ext uri="{9D8B030D-6E8A-4147-A177-3AD203B41FA5}">
                      <a16:colId xmlns:a16="http://schemas.microsoft.com/office/drawing/2014/main" val="752459343"/>
                    </a:ext>
                  </a:extLst>
                </a:gridCol>
                <a:gridCol w="1109010">
                  <a:extLst>
                    <a:ext uri="{9D8B030D-6E8A-4147-A177-3AD203B41FA5}">
                      <a16:colId xmlns:a16="http://schemas.microsoft.com/office/drawing/2014/main" val="3883901088"/>
                    </a:ext>
                  </a:extLst>
                </a:gridCol>
                <a:gridCol w="1042981">
                  <a:extLst>
                    <a:ext uri="{9D8B030D-6E8A-4147-A177-3AD203B41FA5}">
                      <a16:colId xmlns:a16="http://schemas.microsoft.com/office/drawing/2014/main" val="675167725"/>
                    </a:ext>
                  </a:extLst>
                </a:gridCol>
                <a:gridCol w="858246">
                  <a:extLst>
                    <a:ext uri="{9D8B030D-6E8A-4147-A177-3AD203B41FA5}">
                      <a16:colId xmlns:a16="http://schemas.microsoft.com/office/drawing/2014/main" val="4103615772"/>
                    </a:ext>
                  </a:extLst>
                </a:gridCol>
              </a:tblGrid>
              <a:tr h="107268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Název výzvy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Počet projektů v pozitivních stavech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Počet projektů s vydaným PA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Z toho počet ukončených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Objem alokace projektů s vydaným právním aktem (EFRR)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Objem alokace proplacený příjemcům (EFRR)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Podíl proplacených prostředků na alokaci projektů s PA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4773112"/>
                  </a:ext>
                </a:extLst>
              </a:tr>
              <a:tr h="385384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96. Výzva IROP - Integrovaný záchranný systém - Policie ČR a Hasičský záchranný sbor - SC 6.1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0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3 196 544 670 Kč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0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 Kč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57789378"/>
                  </a:ext>
                </a:extLst>
              </a:tr>
              <a:tr h="421848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97. Výzva IROP - Integrovaný záchranný systém - Zdravotnické záchranné služby krajů - SC 6.1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0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1 082 865 813 Kč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0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274 807 921 Kč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25,4%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23394936"/>
                  </a:ext>
                </a:extLst>
              </a:tr>
              <a:tr h="54508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98. Výzva IROP - Rozvoj, modernizace a posílení odolnosti páteřní sítě poskytovatelů zdravotní péče s ohledem na potenciální hrozby - SC 6.1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0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18 608 854 237 Kč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0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1 148 637 935 Kč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6,2%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62658066"/>
                  </a:ext>
                </a:extLst>
              </a:tr>
              <a:tr h="44461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99. Výzva IROP - Rozvoj a zvýšení odolnosti poskytovatelů péče o zvlášť ohrožené pacienty - SC 6.1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0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2 435 907 113 Kč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0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169 833 431 Kč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7,0%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40909248"/>
                  </a:ext>
                </a:extLst>
              </a:tr>
              <a:tr h="49798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100. Výzva IROP - Zvýšení připravenosti subjektů zapojených do řešení hrozeb - SC 6.1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0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888 405 623 Kč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0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22 253 590 Kč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2,5%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56452466"/>
                  </a:ext>
                </a:extLst>
              </a:tr>
              <a:tr h="37295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101. Sociální infrastruktura se zvýšenou energetickou účinností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348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304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0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1 869 984 754 Kč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0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52 483 834 Kč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2,8%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86074955"/>
                  </a:ext>
                </a:extLst>
              </a:tr>
              <a:tr h="31326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102. Výzva IROP - Zvýšení připravenosti subjektů zapojených do řešení hrozeb II.- SC 6.1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0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150 348 827 Kč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0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5 665 916 Kč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3,8%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68341829"/>
                  </a:ext>
                </a:extLst>
              </a:tr>
              <a:tr h="34422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103. Výzva IROP - Technická pomoc - REACT-EU - SC 7.1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0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18 813 518 Kč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0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440 501 Kč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2,3%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10462976"/>
                  </a:ext>
                </a:extLst>
              </a:tr>
              <a:tr h="34422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104. Výzva IROP - Integrovaný záchranný systém - Technika pro Hasičský záchranný sbor - SC 6.1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0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752 398 308 Kč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0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 Kč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75020989"/>
                  </a:ext>
                </a:extLst>
              </a:tr>
              <a:tr h="33245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Celkem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1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624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1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578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1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00" b="1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29 004 122 864 Kč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000" b="1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1 674 123 129 Kč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1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5,8%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615923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0469715"/>
      </p:ext>
    </p:extLst>
  </p:cSld>
  <p:clrMapOvr>
    <a:masterClrMapping/>
  </p:clrMapOvr>
  <p:transition spd="slow">
    <p:push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108" y="239396"/>
            <a:ext cx="7863494" cy="743584"/>
          </a:xfrm>
        </p:spPr>
        <p:txBody>
          <a:bodyPr/>
          <a:lstStyle/>
          <a:p>
            <a:pPr algn="ctr"/>
            <a:r>
              <a:rPr lang="cs-CZ" dirty="0"/>
              <a:t>Stav administrace žádostí</a:t>
            </a: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5390867"/>
              </p:ext>
            </p:extLst>
          </p:nvPr>
        </p:nvGraphicFramePr>
        <p:xfrm>
          <a:off x="377190" y="982979"/>
          <a:ext cx="8355331" cy="5006092"/>
        </p:xfrm>
        <a:graphic>
          <a:graphicData uri="http://schemas.openxmlformats.org/drawingml/2006/table">
            <a:tbl>
              <a:tblPr/>
              <a:tblGrid>
                <a:gridCol w="884451">
                  <a:extLst>
                    <a:ext uri="{9D8B030D-6E8A-4147-A177-3AD203B41FA5}">
                      <a16:colId xmlns:a16="http://schemas.microsoft.com/office/drawing/2014/main" val="4041818435"/>
                    </a:ext>
                  </a:extLst>
                </a:gridCol>
                <a:gridCol w="950515">
                  <a:extLst>
                    <a:ext uri="{9D8B030D-6E8A-4147-A177-3AD203B41FA5}">
                      <a16:colId xmlns:a16="http://schemas.microsoft.com/office/drawing/2014/main" val="290212063"/>
                    </a:ext>
                  </a:extLst>
                </a:gridCol>
                <a:gridCol w="772721">
                  <a:extLst>
                    <a:ext uri="{9D8B030D-6E8A-4147-A177-3AD203B41FA5}">
                      <a16:colId xmlns:a16="http://schemas.microsoft.com/office/drawing/2014/main" val="3439848393"/>
                    </a:ext>
                  </a:extLst>
                </a:gridCol>
                <a:gridCol w="860554">
                  <a:extLst>
                    <a:ext uri="{9D8B030D-6E8A-4147-A177-3AD203B41FA5}">
                      <a16:colId xmlns:a16="http://schemas.microsoft.com/office/drawing/2014/main" val="1958928903"/>
                    </a:ext>
                  </a:extLst>
                </a:gridCol>
                <a:gridCol w="648192">
                  <a:extLst>
                    <a:ext uri="{9D8B030D-6E8A-4147-A177-3AD203B41FA5}">
                      <a16:colId xmlns:a16="http://schemas.microsoft.com/office/drawing/2014/main" val="4218714563"/>
                    </a:ext>
                  </a:extLst>
                </a:gridCol>
                <a:gridCol w="718457">
                  <a:extLst>
                    <a:ext uri="{9D8B030D-6E8A-4147-A177-3AD203B41FA5}">
                      <a16:colId xmlns:a16="http://schemas.microsoft.com/office/drawing/2014/main" val="3038565518"/>
                    </a:ext>
                  </a:extLst>
                </a:gridCol>
                <a:gridCol w="653143">
                  <a:extLst>
                    <a:ext uri="{9D8B030D-6E8A-4147-A177-3AD203B41FA5}">
                      <a16:colId xmlns:a16="http://schemas.microsoft.com/office/drawing/2014/main" val="1174994887"/>
                    </a:ext>
                  </a:extLst>
                </a:gridCol>
                <a:gridCol w="613954">
                  <a:extLst>
                    <a:ext uri="{9D8B030D-6E8A-4147-A177-3AD203B41FA5}">
                      <a16:colId xmlns:a16="http://schemas.microsoft.com/office/drawing/2014/main" val="821385805"/>
                    </a:ext>
                  </a:extLst>
                </a:gridCol>
                <a:gridCol w="836023">
                  <a:extLst>
                    <a:ext uri="{9D8B030D-6E8A-4147-A177-3AD203B41FA5}">
                      <a16:colId xmlns:a16="http://schemas.microsoft.com/office/drawing/2014/main" val="3478985170"/>
                    </a:ext>
                  </a:extLst>
                </a:gridCol>
                <a:gridCol w="587829">
                  <a:extLst>
                    <a:ext uri="{9D8B030D-6E8A-4147-A177-3AD203B41FA5}">
                      <a16:colId xmlns:a16="http://schemas.microsoft.com/office/drawing/2014/main" val="3223759052"/>
                    </a:ext>
                  </a:extLst>
                </a:gridCol>
                <a:gridCol w="829492">
                  <a:extLst>
                    <a:ext uri="{9D8B030D-6E8A-4147-A177-3AD203B41FA5}">
                      <a16:colId xmlns:a16="http://schemas.microsoft.com/office/drawing/2014/main" val="3778887730"/>
                    </a:ext>
                  </a:extLst>
                </a:gridCol>
              </a:tblGrid>
              <a:tr h="526712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Specifický cíl </a:t>
                      </a: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Celková alokace</a:t>
                      </a:r>
                      <a:r>
                        <a:rPr lang="cs-CZ" sz="1100" b="1" i="0" u="none" strike="noStrike" baseline="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programu (mld. Kč)</a:t>
                      </a:r>
                      <a:r>
                        <a:rPr lang="cs-CZ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Žádosti v procesu hodnocení</a:t>
                      </a: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Schválené žádosti o podporu bez vydaného </a:t>
                      </a:r>
                      <a:r>
                        <a:rPr lang="cs-CZ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 v Kč</a:t>
                      </a:r>
                      <a:endParaRPr lang="cs-CZ" sz="11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Právní akty o </a:t>
                      </a:r>
                      <a:br>
                        <a:rPr lang="cs-CZ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cs-CZ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poskytnutí/převodu podpory</a:t>
                      </a: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6041049"/>
                  </a:ext>
                </a:extLst>
              </a:tr>
              <a:tr h="613153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Počet</a:t>
                      </a:r>
                    </a:p>
                  </a:txBody>
                  <a:tcPr marL="8401" marR="8401" marT="8401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Objem</a:t>
                      </a:r>
                      <a:r>
                        <a:rPr lang="cs-CZ" sz="1100" b="1" i="0" u="none" strike="noStrike" baseline="0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 rtl="0" fontAlgn="ctr"/>
                      <a:r>
                        <a:rPr lang="cs-CZ" sz="1100" b="1" i="0" u="none" strike="noStrike" baseline="0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cs-CZ" sz="1100" b="1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mil</a:t>
                      </a:r>
                      <a:r>
                        <a:rPr lang="cs-CZ" sz="1100" b="1" i="0" u="none" strike="noStrike" baseline="0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Kč)</a:t>
                      </a:r>
                      <a:endParaRPr lang="cs-CZ" sz="1100" b="1" i="0" u="none" strike="noStrike" dirty="0">
                        <a:solidFill>
                          <a:srgbClr val="4C4C4C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z celkové alokace</a:t>
                      </a: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Počet</a:t>
                      </a: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Objem</a:t>
                      </a:r>
                      <a:r>
                        <a:rPr lang="cs-CZ" sz="1100" b="1" i="0" u="none" strike="noStrike" baseline="0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 rtl="0" fontAlgn="ctr"/>
                      <a:r>
                        <a:rPr lang="cs-CZ" sz="1100" b="1" i="0" u="none" strike="noStrike" baseline="0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cs-CZ" sz="1100" b="1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mil</a:t>
                      </a:r>
                      <a:r>
                        <a:rPr lang="cs-CZ" sz="1100" b="1" i="0" u="none" strike="noStrike" baseline="0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Kč)</a:t>
                      </a:r>
                      <a:endParaRPr lang="cs-CZ" sz="1100" b="1" i="0" u="none" strike="noStrike" dirty="0">
                        <a:solidFill>
                          <a:srgbClr val="4C4C4C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z celkové alokace</a:t>
                      </a: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Počet</a:t>
                      </a: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Objem</a:t>
                      </a:r>
                      <a:r>
                        <a:rPr lang="cs-CZ" sz="1100" b="1" i="0" u="none" strike="noStrike" baseline="0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 rtl="0" fontAlgn="ctr"/>
                      <a:r>
                        <a:rPr lang="cs-CZ" sz="1100" b="1" i="0" u="none" strike="noStrike" baseline="0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cs-CZ" sz="1100" b="1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mld</a:t>
                      </a:r>
                      <a:r>
                        <a:rPr lang="cs-CZ" sz="1100" b="1" i="0" u="none" strike="noStrike" baseline="0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Kč)</a:t>
                      </a:r>
                      <a:endParaRPr lang="cs-CZ" sz="1100" b="1" i="0" u="none" strike="noStrike" dirty="0">
                        <a:solidFill>
                          <a:srgbClr val="4C4C4C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z celkové alokace</a:t>
                      </a: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7257244"/>
                  </a:ext>
                </a:extLst>
              </a:tr>
              <a:tr h="256214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</a:t>
                      </a: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24,12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489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31,93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132%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823997"/>
                  </a:ext>
                </a:extLst>
              </a:tr>
              <a:tr h="210750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</a:t>
                      </a: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15,56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590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15,92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102%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9445023"/>
                  </a:ext>
                </a:extLst>
              </a:tr>
              <a:tr h="210750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</a:t>
                      </a: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3,87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293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4,53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117%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9689722"/>
                  </a:ext>
                </a:extLst>
              </a:tr>
              <a:tr h="210750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</a:t>
                      </a: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8,58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730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8,56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0530694"/>
                  </a:ext>
                </a:extLst>
              </a:tr>
              <a:tr h="21197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2.2</a:t>
                      </a: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0,65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0,54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82%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5273142"/>
                  </a:ext>
                </a:extLst>
              </a:tr>
              <a:tr h="210750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</a:t>
                      </a: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9,24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9,64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104%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3154210"/>
                  </a:ext>
                </a:extLst>
              </a:tr>
              <a:tr h="210750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2.4</a:t>
                      </a: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17,32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1 825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21,63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125%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5036098"/>
                  </a:ext>
                </a:extLst>
              </a:tr>
              <a:tr h="210750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</a:t>
                      </a: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8,46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240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760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3 098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7,69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91%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15477"/>
                  </a:ext>
                </a:extLst>
              </a:tr>
              <a:tr h="210750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3.1</a:t>
                      </a: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10,82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244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13,17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122%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5091740"/>
                  </a:ext>
                </a:extLst>
              </a:tr>
              <a:tr h="210750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3.2</a:t>
                      </a: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9,24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319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8,07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87%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1913183"/>
                  </a:ext>
                </a:extLst>
              </a:tr>
              <a:tr h="210750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3.3</a:t>
                      </a: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0,18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0,20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107%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9886234"/>
                  </a:ext>
                </a:extLst>
              </a:tr>
              <a:tr h="253026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4.1</a:t>
                      </a: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7,73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3 636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7,56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98%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4175562"/>
                  </a:ext>
                </a:extLst>
              </a:tr>
              <a:tr h="210750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</a:t>
                      </a: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2,17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301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2,24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103%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1951207"/>
                  </a:ext>
                </a:extLst>
              </a:tr>
              <a:tr h="210750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5.1</a:t>
                      </a: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3,51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3,20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91%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9196121"/>
                  </a:ext>
                </a:extLst>
              </a:tr>
              <a:tr h="21075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s-CZ" sz="1050" b="0" i="0" u="none" strike="noStrike" kern="1200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6.1</a:t>
                      </a: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28,10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360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577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28,99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103%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0547808"/>
                  </a:ext>
                </a:extLst>
              </a:tr>
              <a:tr h="210750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7.1</a:t>
                      </a: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0,03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0,02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65%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088929"/>
                  </a:ext>
                </a:extLst>
              </a:tr>
              <a:tr h="405264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Celkem</a:t>
                      </a:r>
                    </a:p>
                  </a:txBody>
                  <a:tcPr marL="8401" marR="8401" marT="8401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318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0,83%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0,09%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12 688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110%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54652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0428873"/>
      </p:ext>
    </p:extLst>
  </p:cSld>
  <p:clrMapOvr>
    <a:masterClrMapping/>
  </p:clrMapOvr>
  <p:transition spd="slow">
    <p:push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0253" y="73813"/>
            <a:ext cx="7863494" cy="1460498"/>
          </a:xfrm>
        </p:spPr>
        <p:txBody>
          <a:bodyPr/>
          <a:lstStyle/>
          <a:p>
            <a:pPr algn="ctr"/>
            <a:r>
              <a:rPr lang="cs-CZ" dirty="0"/>
              <a:t>Stav čerpání prostředků IROP </a:t>
            </a: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2844520"/>
              </p:ext>
            </p:extLst>
          </p:nvPr>
        </p:nvGraphicFramePr>
        <p:xfrm>
          <a:off x="533578" y="1426241"/>
          <a:ext cx="8229599" cy="4410536"/>
        </p:xfrm>
        <a:graphic>
          <a:graphicData uri="http://schemas.openxmlformats.org/drawingml/2006/table">
            <a:tbl>
              <a:tblPr/>
              <a:tblGrid>
                <a:gridCol w="945025">
                  <a:extLst>
                    <a:ext uri="{9D8B030D-6E8A-4147-A177-3AD203B41FA5}">
                      <a16:colId xmlns:a16="http://schemas.microsoft.com/office/drawing/2014/main" val="2575217818"/>
                    </a:ext>
                  </a:extLst>
                </a:gridCol>
                <a:gridCol w="1102532">
                  <a:extLst>
                    <a:ext uri="{9D8B030D-6E8A-4147-A177-3AD203B41FA5}">
                      <a16:colId xmlns:a16="http://schemas.microsoft.com/office/drawing/2014/main" val="2915640963"/>
                    </a:ext>
                  </a:extLst>
                </a:gridCol>
                <a:gridCol w="945025">
                  <a:extLst>
                    <a:ext uri="{9D8B030D-6E8A-4147-A177-3AD203B41FA5}">
                      <a16:colId xmlns:a16="http://schemas.microsoft.com/office/drawing/2014/main" val="2904611914"/>
                    </a:ext>
                  </a:extLst>
                </a:gridCol>
                <a:gridCol w="1065128">
                  <a:extLst>
                    <a:ext uri="{9D8B030D-6E8A-4147-A177-3AD203B41FA5}">
                      <a16:colId xmlns:a16="http://schemas.microsoft.com/office/drawing/2014/main" val="1243872375"/>
                    </a:ext>
                  </a:extLst>
                </a:gridCol>
                <a:gridCol w="1014900">
                  <a:extLst>
                    <a:ext uri="{9D8B030D-6E8A-4147-A177-3AD203B41FA5}">
                      <a16:colId xmlns:a16="http://schemas.microsoft.com/office/drawing/2014/main" val="824112924"/>
                    </a:ext>
                  </a:extLst>
                </a:gridCol>
                <a:gridCol w="1028614">
                  <a:extLst>
                    <a:ext uri="{9D8B030D-6E8A-4147-A177-3AD203B41FA5}">
                      <a16:colId xmlns:a16="http://schemas.microsoft.com/office/drawing/2014/main" val="1156051604"/>
                    </a:ext>
                  </a:extLst>
                </a:gridCol>
                <a:gridCol w="1069758">
                  <a:extLst>
                    <a:ext uri="{9D8B030D-6E8A-4147-A177-3AD203B41FA5}">
                      <a16:colId xmlns:a16="http://schemas.microsoft.com/office/drawing/2014/main" val="2007535268"/>
                    </a:ext>
                  </a:extLst>
                </a:gridCol>
                <a:gridCol w="1058617">
                  <a:extLst>
                    <a:ext uri="{9D8B030D-6E8A-4147-A177-3AD203B41FA5}">
                      <a16:colId xmlns:a16="http://schemas.microsoft.com/office/drawing/2014/main" val="2176051366"/>
                    </a:ext>
                  </a:extLst>
                </a:gridCol>
              </a:tblGrid>
              <a:tr h="1421159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cs-CZ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Prioritní osa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cs-CZ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Celková alokace </a:t>
                      </a:r>
                    </a:p>
                    <a:p>
                      <a:pPr algn="ctr" rtl="0" fontAlgn="ctr"/>
                      <a:r>
                        <a:rPr lang="cs-CZ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mld. Kč)</a:t>
                      </a:r>
                      <a:endParaRPr lang="cs-CZ" sz="12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cs-CZ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Finanční prostředky proplacené příjemcům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cs-CZ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Finanční prostředky v souhrnných žádostech o platbu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cs-CZ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Certifikované finanční</a:t>
                      </a:r>
                      <a:r>
                        <a:rPr lang="cs-CZ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prostředky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1432222"/>
                  </a:ext>
                </a:extLst>
              </a:tr>
              <a:tr h="398289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20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Objem </a:t>
                      </a:r>
                    </a:p>
                    <a:p>
                      <a:pPr algn="ctr" rtl="0" fontAlgn="ctr"/>
                      <a:r>
                        <a:rPr lang="cs-CZ" sz="120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cs-CZ" sz="12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mld. Kč)</a:t>
                      </a:r>
                      <a:endParaRPr lang="cs-CZ" sz="1200" b="0" i="0" u="none" strike="noStrike" dirty="0">
                        <a:solidFill>
                          <a:srgbClr val="4C4C4C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20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z celkové alokace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20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Objem </a:t>
                      </a:r>
                    </a:p>
                    <a:p>
                      <a:pPr algn="ctr" rtl="0" fontAlgn="ctr"/>
                      <a:r>
                        <a:rPr lang="cs-CZ" sz="120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cs-CZ" sz="12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mld. Kč)</a:t>
                      </a:r>
                      <a:endParaRPr lang="cs-CZ" sz="1200" b="0" i="0" u="none" strike="noStrike" dirty="0">
                        <a:solidFill>
                          <a:srgbClr val="4C4C4C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20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z celkové alokace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20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Objem </a:t>
                      </a:r>
                    </a:p>
                    <a:p>
                      <a:pPr algn="ctr" rtl="0" fontAlgn="ctr"/>
                      <a:r>
                        <a:rPr lang="cs-CZ" sz="120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cs-CZ" sz="12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mld. Kč)</a:t>
                      </a:r>
                      <a:endParaRPr lang="cs-CZ" sz="1200" b="0" i="0" u="none" strike="noStrike" dirty="0">
                        <a:solidFill>
                          <a:srgbClr val="4C4C4C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20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z celkové alokace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314678"/>
                  </a:ext>
                </a:extLst>
              </a:tr>
              <a:tr h="30825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20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7126359"/>
                  </a:ext>
                </a:extLst>
              </a:tr>
              <a:tr h="30825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20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631895"/>
                  </a:ext>
                </a:extLst>
              </a:tr>
              <a:tr h="30825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20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9398983"/>
                  </a:ext>
                </a:extLst>
              </a:tr>
              <a:tr h="30825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20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1089546"/>
                  </a:ext>
                </a:extLst>
              </a:tr>
              <a:tr h="30590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20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1432496"/>
                  </a:ext>
                </a:extLst>
              </a:tr>
              <a:tr h="30590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20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445918"/>
                  </a:ext>
                </a:extLst>
              </a:tr>
              <a:tr h="30590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20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2000732"/>
                  </a:ext>
                </a:extLst>
              </a:tr>
              <a:tr h="440360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Celkem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149,6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101,1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102,0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63039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6443818"/>
      </p:ext>
    </p:extLst>
  </p:cSld>
  <p:clrMapOvr>
    <a:masterClrMapping/>
  </p:clrMapOvr>
  <p:transition spd="slow">
    <p:push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63494" cy="1062022"/>
          </a:xfrm>
        </p:spPr>
        <p:txBody>
          <a:bodyPr anchor="ctr">
            <a:normAutofit/>
          </a:bodyPr>
          <a:lstStyle/>
          <a:p>
            <a:pPr algn="ctr"/>
            <a:r>
              <a:rPr lang="cs-CZ" dirty="0"/>
              <a:t>Predikce a plnění souhrnných žádostí </a:t>
            </a:r>
            <a:br>
              <a:rPr lang="cs-CZ" dirty="0"/>
            </a:br>
            <a:r>
              <a:rPr lang="cs-CZ" dirty="0"/>
              <a:t>o platbu v roce 2022</a:t>
            </a:r>
          </a:p>
        </p:txBody>
      </p:sp>
      <p:graphicFrame>
        <p:nvGraphicFramePr>
          <p:cNvPr id="6" name="Graf 5">
            <a:extLst>
              <a:ext uri="{FF2B5EF4-FFF2-40B4-BE49-F238E27FC236}">
                <a16:creationId xmlns:a16="http://schemas.microsoft.com/office/drawing/2014/main" id="{00000000-0008-0000-05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2962732"/>
              </p:ext>
            </p:extLst>
          </p:nvPr>
        </p:nvGraphicFramePr>
        <p:xfrm>
          <a:off x="628650" y="1632247"/>
          <a:ext cx="7863494" cy="44278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3720482"/>
      </p:ext>
    </p:extLst>
  </p:cSld>
  <p:clrMapOvr>
    <a:masterClrMapping/>
  </p:clrMapOvr>
  <p:transition spd="slow">
    <p:push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227561"/>
            <a:ext cx="7863494" cy="1062021"/>
          </a:xfrm>
        </p:spPr>
        <p:txBody>
          <a:bodyPr anchor="ctr">
            <a:normAutofit/>
          </a:bodyPr>
          <a:lstStyle/>
          <a:p>
            <a:pPr algn="ctr"/>
            <a:r>
              <a:rPr lang="cs-CZ" dirty="0"/>
              <a:t>Stav plnění limitu čerpání N+3</a:t>
            </a:r>
          </a:p>
        </p:txBody>
      </p:sp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6F82449C-752A-4AB8-924F-B9E5EB2F4CC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51396"/>
              </p:ext>
            </p:extLst>
          </p:nvPr>
        </p:nvGraphicFramePr>
        <p:xfrm>
          <a:off x="628650" y="1383739"/>
          <a:ext cx="7664450" cy="39102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8354090"/>
      </p:ext>
    </p:extLst>
  </p:cSld>
  <p:clrMapOvr>
    <a:masterClrMapping/>
  </p:clrMapOvr>
  <p:transition spd="slow">
    <p:push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6DB45F6E-7C5C-4CCF-889A-9E0300EF88F4}"/>
              </a:ext>
            </a:extLst>
          </p:cNvPr>
          <p:cNvSpPr txBox="1"/>
          <p:nvPr/>
        </p:nvSpPr>
        <p:spPr>
          <a:xfrm>
            <a:off x="502646" y="374501"/>
            <a:ext cx="81387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>
                <a:solidFill>
                  <a:srgbClr val="1D70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Přezávazkování v IROP</a:t>
            </a:r>
            <a:endParaRPr lang="cs-CZ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2F173DD9-077B-4C7B-84BB-77CB6F2E5781}"/>
              </a:ext>
            </a:extLst>
          </p:cNvPr>
          <p:cNvSpPr txBox="1"/>
          <p:nvPr/>
        </p:nvSpPr>
        <p:spPr>
          <a:xfrm>
            <a:off x="630419" y="1048288"/>
            <a:ext cx="8138707" cy="2637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1" indent="-285750" algn="just">
              <a:lnSpc>
                <a:spcPct val="150000"/>
              </a:lnSpc>
              <a:buClr>
                <a:srgbClr val="1D70B8"/>
              </a:buClr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rgbClr val="4C4C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roce 2020 došlo k aktivizaci náhradních projektů ve vybraných výzvách IROP </a:t>
            </a:r>
            <a:br>
              <a:rPr lang="cs-CZ" sz="1400" dirty="0">
                <a:solidFill>
                  <a:srgbClr val="4C4C4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400" dirty="0">
                <a:solidFill>
                  <a:srgbClr val="4C4C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 předpokládaných úspor vzniklých do konce období</a:t>
            </a:r>
          </a:p>
          <a:p>
            <a:pPr marL="285750" lvl="1" indent="-285750" algn="just">
              <a:lnSpc>
                <a:spcPct val="150000"/>
              </a:lnSpc>
              <a:buClr>
                <a:srgbClr val="1D70B8"/>
              </a:buClr>
              <a:buFont typeface="Arial" panose="020B0604020202020204" pitchFamily="34" charset="0"/>
              <a:buChar char="•"/>
            </a:pPr>
            <a:endParaRPr lang="cs-CZ" sz="1400" dirty="0">
              <a:solidFill>
                <a:srgbClr val="4C4C4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1" indent="-285750" algn="just">
              <a:lnSpc>
                <a:spcPct val="150000"/>
              </a:lnSpc>
              <a:buClr>
                <a:srgbClr val="1D70B8"/>
              </a:buClr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rgbClr val="4C4C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ŘO stav průběžně monitoruje, další náhradníci do programu nejsou vpouštěni, dle očekávání přezávazkování v čase klesá, nicméně vzhledem k výraznému posílení koruny z pásma 25,5-26 Kč/EUR na 24,4-24,6 došlo ke skokovému nárůstu absolutního přezávazkování programu v Kč, nicméně nadále pokračuje pokles</a:t>
            </a:r>
          </a:p>
          <a:p>
            <a:pPr marL="285750" lvl="1" indent="-285750" algn="just">
              <a:lnSpc>
                <a:spcPct val="150000"/>
              </a:lnSpc>
              <a:buClr>
                <a:srgbClr val="1D70B8"/>
              </a:buClr>
              <a:buFont typeface="Arial" panose="020B0604020202020204" pitchFamily="34" charset="0"/>
              <a:buChar char="•"/>
            </a:pPr>
            <a:endParaRPr lang="cs-CZ" sz="1400" dirty="0">
              <a:solidFill>
                <a:srgbClr val="4C4C4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00000000-0008-0000-0E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7077677"/>
              </p:ext>
            </p:extLst>
          </p:nvPr>
        </p:nvGraphicFramePr>
        <p:xfrm>
          <a:off x="630419" y="3426977"/>
          <a:ext cx="8010933" cy="2637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51226198"/>
      </p:ext>
    </p:extLst>
  </p:cSld>
  <p:clrMapOvr>
    <a:masterClrMapping/>
  </p:clrMapOvr>
  <p:transition spd="slow">
    <p:push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63494" cy="785334"/>
          </a:xfrm>
        </p:spPr>
        <p:txBody>
          <a:bodyPr/>
          <a:lstStyle/>
          <a:p>
            <a:pPr algn="ctr"/>
            <a:r>
              <a:rPr lang="cs-CZ" dirty="0"/>
              <a:t>Věcné plnění – vybrané indikátory 1/2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4556" y="3089445"/>
            <a:ext cx="253095" cy="29135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4556" y="4560684"/>
            <a:ext cx="253095" cy="29135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Obdélník 6"/>
          <p:cNvSpPr/>
          <p:nvPr/>
        </p:nvSpPr>
        <p:spPr>
          <a:xfrm>
            <a:off x="7058827" y="5445930"/>
            <a:ext cx="158951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100" i="1" dirty="0">
                <a:solidFill>
                  <a:srgbClr val="6C6C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Zdroj: ŘO k 1.10.2021</a:t>
            </a:r>
          </a:p>
        </p:txBody>
      </p:sp>
      <p:graphicFrame>
        <p:nvGraphicFramePr>
          <p:cNvPr id="10" name="Tabulka 9">
            <a:extLst>
              <a:ext uri="{FF2B5EF4-FFF2-40B4-BE49-F238E27FC236}">
                <a16:creationId xmlns:a16="http://schemas.microsoft.com/office/drawing/2014/main" id="{90AF1747-9AF9-4316-869B-A5E2DA8FA0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1012702"/>
              </p:ext>
            </p:extLst>
          </p:nvPr>
        </p:nvGraphicFramePr>
        <p:xfrm>
          <a:off x="561667" y="1145377"/>
          <a:ext cx="7997460" cy="4567246"/>
        </p:xfrm>
        <a:graphic>
          <a:graphicData uri="http://schemas.openxmlformats.org/drawingml/2006/table">
            <a:tbl>
              <a:tblPr/>
              <a:tblGrid>
                <a:gridCol w="633708">
                  <a:extLst>
                    <a:ext uri="{9D8B030D-6E8A-4147-A177-3AD203B41FA5}">
                      <a16:colId xmlns:a16="http://schemas.microsoft.com/office/drawing/2014/main" val="3117314350"/>
                    </a:ext>
                  </a:extLst>
                </a:gridCol>
                <a:gridCol w="2115793">
                  <a:extLst>
                    <a:ext uri="{9D8B030D-6E8A-4147-A177-3AD203B41FA5}">
                      <a16:colId xmlns:a16="http://schemas.microsoft.com/office/drawing/2014/main" val="1087254310"/>
                    </a:ext>
                  </a:extLst>
                </a:gridCol>
                <a:gridCol w="672556">
                  <a:extLst>
                    <a:ext uri="{9D8B030D-6E8A-4147-A177-3AD203B41FA5}">
                      <a16:colId xmlns:a16="http://schemas.microsoft.com/office/drawing/2014/main" val="2902362271"/>
                    </a:ext>
                  </a:extLst>
                </a:gridCol>
                <a:gridCol w="1016949">
                  <a:extLst>
                    <a:ext uri="{9D8B030D-6E8A-4147-A177-3AD203B41FA5}">
                      <a16:colId xmlns:a16="http://schemas.microsoft.com/office/drawing/2014/main" val="800071248"/>
                    </a:ext>
                  </a:extLst>
                </a:gridCol>
                <a:gridCol w="940037">
                  <a:extLst>
                    <a:ext uri="{9D8B030D-6E8A-4147-A177-3AD203B41FA5}">
                      <a16:colId xmlns:a16="http://schemas.microsoft.com/office/drawing/2014/main" val="1608628173"/>
                    </a:ext>
                  </a:extLst>
                </a:gridCol>
                <a:gridCol w="957129">
                  <a:extLst>
                    <a:ext uri="{9D8B030D-6E8A-4147-A177-3AD203B41FA5}">
                      <a16:colId xmlns:a16="http://schemas.microsoft.com/office/drawing/2014/main" val="310271614"/>
                    </a:ext>
                  </a:extLst>
                </a:gridCol>
                <a:gridCol w="787348">
                  <a:extLst>
                    <a:ext uri="{9D8B030D-6E8A-4147-A177-3AD203B41FA5}">
                      <a16:colId xmlns:a16="http://schemas.microsoft.com/office/drawing/2014/main" val="2646297532"/>
                    </a:ext>
                  </a:extLst>
                </a:gridCol>
                <a:gridCol w="873940">
                  <a:extLst>
                    <a:ext uri="{9D8B030D-6E8A-4147-A177-3AD203B41FA5}">
                      <a16:colId xmlns:a16="http://schemas.microsoft.com/office/drawing/2014/main" val="651638904"/>
                    </a:ext>
                  </a:extLst>
                </a:gridCol>
              </a:tblGrid>
              <a:tr h="101039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</a:t>
                      </a:r>
                    </a:p>
                  </a:txBody>
                  <a:tcPr marL="7926" marR="7926" marT="7926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Název</a:t>
                      </a:r>
                    </a:p>
                  </a:txBody>
                  <a:tcPr marL="7926" marR="7926" marT="7926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Měrná jednotka</a:t>
                      </a:r>
                    </a:p>
                  </a:txBody>
                  <a:tcPr marL="7926" marR="7926" marT="7926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Cílová hodnota programu</a:t>
                      </a:r>
                    </a:p>
                  </a:txBody>
                  <a:tcPr marL="7926" marR="7926" marT="7926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Dosažená hodnota ukončených projektů </a:t>
                      </a:r>
                    </a:p>
                  </a:txBody>
                  <a:tcPr marL="7926" marR="7926" marT="7926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Závazky projektů s vydaným PA</a:t>
                      </a:r>
                    </a:p>
                  </a:txBody>
                  <a:tcPr marL="7926" marR="7926" marT="7926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plnění cíle dosažnými hodnotami</a:t>
                      </a:r>
                    </a:p>
                  </a:txBody>
                  <a:tcPr marL="7926" marR="7926" marT="7926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plnění cíle závazky</a:t>
                      </a:r>
                    </a:p>
                  </a:txBody>
                  <a:tcPr marL="7926" marR="7926" marT="7926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3246306"/>
                  </a:ext>
                </a:extLst>
              </a:tr>
              <a:tr h="37545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 1.1</a:t>
                      </a:r>
                    </a:p>
                  </a:txBody>
                  <a:tcPr marL="7926" marR="7926" marT="7926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Celková délka rekonstruovaných nebo modernizovaných silnic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km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        1 010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           984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        1 361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97%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135%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6359925"/>
                  </a:ext>
                </a:extLst>
              </a:tr>
              <a:tr h="37545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 1.2</a:t>
                      </a:r>
                    </a:p>
                  </a:txBody>
                  <a:tcPr marL="7926" marR="7926" marT="7926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Délka nově vybudovaných cyklostezek a cyklotras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km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           240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           227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           274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95%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114%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0652746"/>
                  </a:ext>
                </a:extLst>
              </a:tr>
              <a:tr h="37545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 1.2</a:t>
                      </a:r>
                    </a:p>
                  </a:txBody>
                  <a:tcPr marL="7926" marR="7926" marT="7926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Délka rekonstruovaných cyklostezek a cyklotras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km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             19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               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               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30%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1687714"/>
                  </a:ext>
                </a:extLst>
              </a:tr>
              <a:tr h="37545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 1.2</a:t>
                      </a:r>
                    </a:p>
                  </a:txBody>
                  <a:tcPr marL="7926" marR="7926" marT="7926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Počet nově pořízených vozidel pro veřejnou dopravu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Vozidla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           875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           899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        1 150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103%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131%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7416174"/>
                  </a:ext>
                </a:extLst>
              </a:tr>
              <a:tr h="558847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 1.2</a:t>
                      </a:r>
                    </a:p>
                  </a:txBody>
                  <a:tcPr marL="7926" marR="7926" marT="7926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Počet nových nebo rekonstruovaných přestupních terminálů ve veřejné dopravě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Terminály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           100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             69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             89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69%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89%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4823043"/>
                  </a:ext>
                </a:extLst>
              </a:tr>
              <a:tr h="37545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 1.3</a:t>
                      </a:r>
                    </a:p>
                  </a:txBody>
                  <a:tcPr marL="7926" marR="7926" marT="7926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Počet nových a modernizovaných objektů sloužících složkám IZS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Objekty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           165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           167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           259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101%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157%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790096"/>
                  </a:ext>
                </a:extLst>
              </a:tr>
              <a:tr h="36982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 2.1</a:t>
                      </a:r>
                    </a:p>
                  </a:txBody>
                  <a:tcPr marL="7926" marR="7926" marT="7926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Kapacita služeb a sociální práce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Klienti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        7 270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      13 504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      19 255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186%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265%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8716751"/>
                  </a:ext>
                </a:extLst>
              </a:tr>
              <a:tr h="37545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 2.1</a:t>
                      </a:r>
                    </a:p>
                  </a:txBody>
                  <a:tcPr marL="7926" marR="7926" marT="7926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Počet podpořených bytů pro sociální bydlení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Bytové jednotky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        5 000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        1 833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        2 046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41%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8737188"/>
                  </a:ext>
                </a:extLst>
              </a:tr>
              <a:tr h="37545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 2.1</a:t>
                      </a:r>
                    </a:p>
                  </a:txBody>
                  <a:tcPr marL="7926" marR="7926" marT="7926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Počet podpořených zázemí pro služby a sociální práci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Zázemí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        1 020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           886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        1 678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87%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</a:rPr>
                        <a:t>165%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2067085"/>
                  </a:ext>
                </a:extLst>
              </a:tr>
            </a:tbl>
          </a:graphicData>
        </a:graphic>
      </p:graphicFrame>
      <p:sp>
        <p:nvSpPr>
          <p:cNvPr id="8" name="TextovéPole 7">
            <a:extLst>
              <a:ext uri="{FF2B5EF4-FFF2-40B4-BE49-F238E27FC236}">
                <a16:creationId xmlns:a16="http://schemas.microsoft.com/office/drawing/2014/main" id="{CC69B9AA-5E5F-4769-870B-0562C0B36204}"/>
              </a:ext>
            </a:extLst>
          </p:cNvPr>
          <p:cNvSpPr txBox="1"/>
          <p:nvPr/>
        </p:nvSpPr>
        <p:spPr>
          <a:xfrm>
            <a:off x="7058827" y="5707540"/>
            <a:ext cx="1589519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100" i="1" dirty="0">
                <a:solidFill>
                  <a:srgbClr val="6C6C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Zdroj: ŘO k 1.10.2022</a:t>
            </a:r>
          </a:p>
        </p:txBody>
      </p:sp>
    </p:spTree>
    <p:extLst>
      <p:ext uri="{BB962C8B-B14F-4D97-AF65-F5344CB8AC3E}">
        <p14:creationId xmlns:p14="http://schemas.microsoft.com/office/powerpoint/2010/main" val="696570737"/>
      </p:ext>
    </p:extLst>
  </p:cSld>
  <p:clrMapOvr>
    <a:masterClrMapping/>
  </p:clrMapOvr>
  <p:transition spd="slow">
    <p:push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044" y="357848"/>
            <a:ext cx="7863494" cy="1062022"/>
          </a:xfrm>
        </p:spPr>
        <p:txBody>
          <a:bodyPr/>
          <a:lstStyle/>
          <a:p>
            <a:pPr algn="ctr"/>
            <a:r>
              <a:rPr lang="cs-CZ" dirty="0"/>
              <a:t>Věcné plnění – vybrané indikátory 2/2</a:t>
            </a:r>
          </a:p>
        </p:txBody>
      </p:sp>
      <p:sp>
        <p:nvSpPr>
          <p:cNvPr id="5" name="Obdélník 4"/>
          <p:cNvSpPr/>
          <p:nvPr/>
        </p:nvSpPr>
        <p:spPr>
          <a:xfrm>
            <a:off x="7039909" y="5675528"/>
            <a:ext cx="164284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100" i="1" dirty="0">
                <a:solidFill>
                  <a:srgbClr val="6C6C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Zdroj: ŘO k 1.10.2022</a:t>
            </a: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101" y="3091975"/>
            <a:ext cx="253095" cy="29135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100" y="4222385"/>
            <a:ext cx="253095" cy="29135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graphicFrame>
        <p:nvGraphicFramePr>
          <p:cNvPr id="9" name="Tabulka 8">
            <a:extLst>
              <a:ext uri="{FF2B5EF4-FFF2-40B4-BE49-F238E27FC236}">
                <a16:creationId xmlns:a16="http://schemas.microsoft.com/office/drawing/2014/main" id="{6807B16D-2F08-44D0-B907-D8A799BF5E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6568879"/>
              </p:ext>
            </p:extLst>
          </p:nvPr>
        </p:nvGraphicFramePr>
        <p:xfrm>
          <a:off x="550400" y="1351492"/>
          <a:ext cx="7965556" cy="4324037"/>
        </p:xfrm>
        <a:graphic>
          <a:graphicData uri="http://schemas.openxmlformats.org/drawingml/2006/table">
            <a:tbl>
              <a:tblPr/>
              <a:tblGrid>
                <a:gridCol w="614853">
                  <a:extLst>
                    <a:ext uri="{9D8B030D-6E8A-4147-A177-3AD203B41FA5}">
                      <a16:colId xmlns:a16="http://schemas.microsoft.com/office/drawing/2014/main" val="1180750184"/>
                    </a:ext>
                  </a:extLst>
                </a:gridCol>
                <a:gridCol w="2134648">
                  <a:extLst>
                    <a:ext uri="{9D8B030D-6E8A-4147-A177-3AD203B41FA5}">
                      <a16:colId xmlns:a16="http://schemas.microsoft.com/office/drawing/2014/main" val="435799203"/>
                    </a:ext>
                  </a:extLst>
                </a:gridCol>
                <a:gridCol w="773527">
                  <a:extLst>
                    <a:ext uri="{9D8B030D-6E8A-4147-A177-3AD203B41FA5}">
                      <a16:colId xmlns:a16="http://schemas.microsoft.com/office/drawing/2014/main" val="698921843"/>
                    </a:ext>
                  </a:extLst>
                </a:gridCol>
                <a:gridCol w="890124">
                  <a:extLst>
                    <a:ext uri="{9D8B030D-6E8A-4147-A177-3AD203B41FA5}">
                      <a16:colId xmlns:a16="http://schemas.microsoft.com/office/drawing/2014/main" val="3523703868"/>
                    </a:ext>
                  </a:extLst>
                </a:gridCol>
                <a:gridCol w="930584">
                  <a:extLst>
                    <a:ext uri="{9D8B030D-6E8A-4147-A177-3AD203B41FA5}">
                      <a16:colId xmlns:a16="http://schemas.microsoft.com/office/drawing/2014/main" val="1481513189"/>
                    </a:ext>
                  </a:extLst>
                </a:gridCol>
                <a:gridCol w="1043873">
                  <a:extLst>
                    <a:ext uri="{9D8B030D-6E8A-4147-A177-3AD203B41FA5}">
                      <a16:colId xmlns:a16="http://schemas.microsoft.com/office/drawing/2014/main" val="122355642"/>
                    </a:ext>
                  </a:extLst>
                </a:gridCol>
                <a:gridCol w="873940">
                  <a:extLst>
                    <a:ext uri="{9D8B030D-6E8A-4147-A177-3AD203B41FA5}">
                      <a16:colId xmlns:a16="http://schemas.microsoft.com/office/drawing/2014/main" val="1918537939"/>
                    </a:ext>
                  </a:extLst>
                </a:gridCol>
                <a:gridCol w="704007">
                  <a:extLst>
                    <a:ext uri="{9D8B030D-6E8A-4147-A177-3AD203B41FA5}">
                      <a16:colId xmlns:a16="http://schemas.microsoft.com/office/drawing/2014/main" val="3048524803"/>
                    </a:ext>
                  </a:extLst>
                </a:gridCol>
              </a:tblGrid>
              <a:tr h="74861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</a:t>
                      </a:r>
                    </a:p>
                  </a:txBody>
                  <a:tcPr marL="7926" marR="7926" marT="7926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Název</a:t>
                      </a:r>
                    </a:p>
                  </a:txBody>
                  <a:tcPr marL="7926" marR="7926" marT="7926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Měrná jednotka</a:t>
                      </a:r>
                    </a:p>
                  </a:txBody>
                  <a:tcPr marL="7926" marR="7926" marT="7926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Cílová hodnota programu</a:t>
                      </a:r>
                    </a:p>
                  </a:txBody>
                  <a:tcPr marL="7926" marR="7926" marT="7926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Dosažená hodnota ukončených projektů </a:t>
                      </a:r>
                    </a:p>
                  </a:txBody>
                  <a:tcPr marL="7926" marR="7926" marT="7926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Závazky projektů s vydaným PA</a:t>
                      </a:r>
                    </a:p>
                  </a:txBody>
                  <a:tcPr marL="7926" marR="7926" marT="7926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plnění cíle dosažnými hodnotami</a:t>
                      </a:r>
                    </a:p>
                  </a:txBody>
                  <a:tcPr marL="7926" marR="7926" marT="7926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plnění cíle závazky</a:t>
                      </a:r>
                    </a:p>
                  </a:txBody>
                  <a:tcPr marL="7926" marR="7926" marT="7926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4922619"/>
                  </a:ext>
                </a:extLst>
              </a:tr>
              <a:tr h="669047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 2.2</a:t>
                      </a:r>
                    </a:p>
                  </a:txBody>
                  <a:tcPr marL="7926" marR="7926" marT="7926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Zvýšení zaměstnanosti v podporovaných podnicích se zaměřením na znevýhodněné skupiny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441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328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412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1237536"/>
                  </a:ext>
                </a:extLst>
              </a:tr>
              <a:tr h="590201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 2.3</a:t>
                      </a:r>
                    </a:p>
                  </a:txBody>
                  <a:tcPr marL="7926" marR="7926" marT="7926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Podpořená pracoviště zdravotní péče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Pracoviště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128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139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142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053774"/>
                  </a:ext>
                </a:extLst>
              </a:tr>
              <a:tr h="386281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 2.4</a:t>
                      </a:r>
                    </a:p>
                  </a:txBody>
                  <a:tcPr marL="7926" marR="7926" marT="7926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Počet podpořených vzdělávacích zařízení-MŠ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Zařízení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335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291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315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3364474"/>
                  </a:ext>
                </a:extLst>
              </a:tr>
              <a:tr h="392187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 2.4</a:t>
                      </a:r>
                    </a:p>
                  </a:txBody>
                  <a:tcPr marL="7926" marR="7926" marT="7926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Počet podpořených vzdělávacích zařízení-ZŠ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Zařízení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1 106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956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1 051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1403726"/>
                  </a:ext>
                </a:extLst>
              </a:tr>
              <a:tr h="392187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 2.4</a:t>
                      </a:r>
                    </a:p>
                  </a:txBody>
                  <a:tcPr marL="7926" marR="7926" marT="7926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Počet podpořených vzdělávacích zařízení-SŠ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Zařízení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509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469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514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479206"/>
                  </a:ext>
                </a:extLst>
              </a:tr>
              <a:tr h="392187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 2.5</a:t>
                      </a:r>
                    </a:p>
                  </a:txBody>
                  <a:tcPr marL="7926" marR="7926" marT="7926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Počet domácností s lépe klasifikovanou spotřebou energie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Domácnosti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76 100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72 402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80 673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9450777"/>
                  </a:ext>
                </a:extLst>
              </a:tr>
              <a:tr h="392187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 3.1</a:t>
                      </a:r>
                    </a:p>
                  </a:txBody>
                  <a:tcPr marL="7926" marR="7926" marT="7926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Počet revitalizovaných památkových objektů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Objekty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120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74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152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741617"/>
                  </a:ext>
                </a:extLst>
              </a:tr>
              <a:tr h="36114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 3.2</a:t>
                      </a:r>
                    </a:p>
                  </a:txBody>
                  <a:tcPr marL="7926" marR="7926" marT="7926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72B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Počet pořízených informačních systémů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Počet IS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504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409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483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12725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5962825"/>
      </p:ext>
    </p:extLst>
  </p:cSld>
  <p:clrMapOvr>
    <a:masterClrMapping/>
  </p:clrMapOvr>
  <p:transition spd="slow">
    <p:push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91658C-2CB1-4964-B17A-E743FA203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Ukončování programu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F98F7DF-92B0-461C-864C-467429871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28600" lvl="1">
              <a:lnSpc>
                <a:spcPct val="100000"/>
              </a:lnSpc>
              <a:spcBef>
                <a:spcPts val="1000"/>
              </a:spcBef>
            </a:pPr>
            <a:r>
              <a:rPr lang="cs-CZ" dirty="0"/>
              <a:t>Na webu IROP zveřejněny informace pro příjemce o možnostech dokončení projektu po 31. 12. 2023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dirty="0"/>
              <a:t>bude aktualizováno v souvislosti se schválením nařízení FAST CARE (pro fázované projekty snížen limit na 1 mil. EUR celkových N z </a:t>
            </a:r>
            <a:r>
              <a:rPr lang="cs-CZ" dirty="0" err="1"/>
              <a:t>pův</a:t>
            </a:r>
            <a:r>
              <a:rPr lang="cs-CZ" dirty="0"/>
              <a:t>. 5 mil. EUR)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cs-CZ" dirty="0"/>
          </a:p>
          <a:p>
            <a:pPr marL="228600" lvl="1">
              <a:lnSpc>
                <a:spcPct val="100000"/>
              </a:lnSpc>
              <a:spcBef>
                <a:spcPts val="1000"/>
              </a:spcBef>
            </a:pPr>
            <a:r>
              <a:rPr lang="cs-CZ" dirty="0"/>
              <a:t>Po aktualizaci Pokynu k uzavření operačních programů 2014–2020 a </a:t>
            </a:r>
            <a:r>
              <a:rPr lang="pt-BR" dirty="0"/>
              <a:t>Metodické</a:t>
            </a:r>
            <a:r>
              <a:rPr lang="cs-CZ" dirty="0"/>
              <a:t>ho</a:t>
            </a:r>
            <a:r>
              <a:rPr lang="pt-BR" dirty="0"/>
              <a:t> doporučení k uzavírání programového období 2014–2020</a:t>
            </a:r>
            <a:endParaRPr lang="cs-CZ" dirty="0"/>
          </a:p>
          <a:p>
            <a:pPr marL="742950" lvl="2" indent="-285750">
              <a:lnSpc>
                <a:spcPct val="100000"/>
              </a:lnSpc>
              <a:spcBef>
                <a:spcPts val="1000"/>
              </a:spcBef>
              <a:buFont typeface="Courier New" panose="02070309020205020404" pitchFamily="49" charset="0"/>
              <a:buChar char="o"/>
            </a:pPr>
            <a:r>
              <a:rPr lang="cs-CZ" dirty="0"/>
              <a:t>úprava dokumentace programu tak, aby zahrnovala veškeré potřebné informace a postupy k ukončování programu dle</a:t>
            </a:r>
          </a:p>
          <a:p>
            <a:pPr marL="742950" lvl="2" indent="-285750">
              <a:lnSpc>
                <a:spcPct val="100000"/>
              </a:lnSpc>
              <a:spcBef>
                <a:spcPts val="1000"/>
              </a:spcBef>
              <a:buFont typeface="Courier New" panose="02070309020205020404" pitchFamily="49" charset="0"/>
              <a:buChar char="o"/>
            </a:pPr>
            <a:r>
              <a:rPr lang="cs-CZ" dirty="0"/>
              <a:t>vytipování projektů vhodných pro fázování  a projektů potenciálně nefungujících</a:t>
            </a:r>
          </a:p>
          <a:p>
            <a:pPr marL="1200150" lvl="3" indent="-285750">
              <a:lnSpc>
                <a:spcPct val="100000"/>
              </a:lnSpc>
              <a:spcBef>
                <a:spcPts val="1000"/>
              </a:spcBef>
              <a:buFont typeface="Courier New" panose="02070309020205020404" pitchFamily="49" charset="0"/>
              <a:buChar char="o"/>
            </a:pPr>
            <a:r>
              <a:rPr lang="cs-CZ" dirty="0"/>
              <a:t>komunikace s jednotlivými příjemci</a:t>
            </a:r>
          </a:p>
          <a:p>
            <a:pPr marL="228600" lvl="1">
              <a:lnSpc>
                <a:spcPct val="100000"/>
              </a:lnSpc>
              <a:spcBef>
                <a:spcPts val="1000"/>
              </a:spcBef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13971649"/>
      </p:ext>
    </p:extLst>
  </p:cSld>
  <p:clrMapOvr>
    <a:masterClrMapping/>
  </p:clrMapOvr>
  <p:transition spd="slow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1. Úvodní slovo místopředsedy MV IROP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sz="1600" dirty="0"/>
          </a:p>
          <a:p>
            <a:pPr marL="0" indent="0" algn="ctr">
              <a:buNone/>
            </a:pPr>
            <a:r>
              <a:rPr lang="cs-CZ" sz="1600" dirty="0"/>
              <a:t>Rostislav Mazal</a:t>
            </a:r>
          </a:p>
          <a:p>
            <a:pPr marL="0" indent="0" algn="ctr">
              <a:buNone/>
            </a:pPr>
            <a:r>
              <a:rPr lang="cs-CZ" sz="1600" dirty="0"/>
              <a:t>pověřený zastupováním náměstka pro řízení sekce evropských a národních programů Ministerstva pro místní rozvoj</a:t>
            </a:r>
          </a:p>
        </p:txBody>
      </p:sp>
    </p:spTree>
    <p:extLst>
      <p:ext uri="{BB962C8B-B14F-4D97-AF65-F5344CB8AC3E}">
        <p14:creationId xmlns:p14="http://schemas.microsoft.com/office/powerpoint/2010/main" val="3921403239"/>
      </p:ext>
    </p:extLst>
  </p:cSld>
  <p:clrMapOvr>
    <a:masterClrMapping/>
  </p:clrMapOvr>
  <p:transition spd="slow">
    <p:push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B10716-701F-4DDF-AC62-FF3005CF4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Stav administrace integrovaných nástrojů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F9A33E-6F89-458F-BF01-901DB90832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Administrace ITI a IPRÚ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dirty="0"/>
              <a:t>Veškeré výzvy uzavřeny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dirty="0"/>
              <a:t>Aktuálně ještě v hodnocení 5 projektů</a:t>
            </a:r>
          </a:p>
          <a:p>
            <a:pPr marL="457200" lvl="1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Administrace CLLD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dirty="0"/>
              <a:t>Veškeré výzvy uzavřeny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dirty="0"/>
              <a:t>Aktuálně v hodnocení 36 projektů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99482099"/>
      </p:ext>
    </p:extLst>
  </p:cSld>
  <p:clrMapOvr>
    <a:masterClrMapping/>
  </p:clrMapOvr>
  <p:transition spd="slow">
    <p:push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253" y="2367546"/>
            <a:ext cx="7863494" cy="1460498"/>
          </a:xfrm>
        </p:spPr>
        <p:txBody>
          <a:bodyPr/>
          <a:lstStyle/>
          <a:p>
            <a:pPr algn="ctr"/>
            <a:r>
              <a:rPr lang="cs-CZ" dirty="0"/>
              <a:t>5. Zpráva o plnění Evaluačního plánu IROP</a:t>
            </a:r>
          </a:p>
        </p:txBody>
      </p:sp>
    </p:spTree>
    <p:extLst>
      <p:ext uri="{BB962C8B-B14F-4D97-AF65-F5344CB8AC3E}">
        <p14:creationId xmlns:p14="http://schemas.microsoft.com/office/powerpoint/2010/main" val="2578020512"/>
      </p:ext>
    </p:extLst>
  </p:cSld>
  <p:clrMapOvr>
    <a:masterClrMapping/>
  </p:clrMapOvr>
  <p:transition spd="slow">
    <p:push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Posuny harmonogramu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569855"/>
            <a:ext cx="7863494" cy="449028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cs-CZ" dirty="0"/>
              <a:t>Vyhodnocení vlivu Integrovaného regionálního operačního programu pro programové období 2021-2027 na životní prostředí (SEA)</a:t>
            </a:r>
          </a:p>
          <a:p>
            <a:pPr lvl="1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1400" dirty="0"/>
              <a:t>veřejná zakázka byla dokončena v říjnu 2021, kdy bylo vydáno "Souhlasné stanovisko" MŽP ČR k návrhu koncepce IROP 2021-2027</a:t>
            </a:r>
          </a:p>
          <a:p>
            <a:pPr lvl="1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1400" dirty="0"/>
              <a:t>Zbývá zpracovat a zveřejnit stanovisko k požadavkům stanoveným ze strany MŽP a evaluace tedy nemohla být zveřejněna a uzavřena</a:t>
            </a:r>
          </a:p>
          <a:p>
            <a:pPr lvl="1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1400" dirty="0"/>
              <a:t>Priorita byla dána finalizací programu, připomínky a požadavky vyplývající ze Stanoviska MŽP byly v maximální možné míře zohledněny při přípravě realizace programu</a:t>
            </a:r>
          </a:p>
          <a:p>
            <a:pPr lvl="1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cs-CZ" sz="1400" dirty="0"/>
          </a:p>
          <a:p>
            <a:pPr marL="0" indent="0">
              <a:lnSpc>
                <a:spcPct val="150000"/>
              </a:lnSpc>
              <a:buNone/>
            </a:pPr>
            <a:r>
              <a:rPr lang="cs-CZ" dirty="0"/>
              <a:t>Evaluace „Vyhodnocování efektivity realizovaných komunikačních nástrojů ŘO IROP II.</a:t>
            </a: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1400" dirty="0"/>
              <a:t>Přesunuto na rok 2023</a:t>
            </a: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1400" dirty="0"/>
              <a:t>Podrobněji u aktualizace EP IROP</a:t>
            </a:r>
          </a:p>
        </p:txBody>
      </p:sp>
    </p:spTree>
    <p:extLst>
      <p:ext uri="{BB962C8B-B14F-4D97-AF65-F5344CB8AC3E}">
        <p14:creationId xmlns:p14="http://schemas.microsoft.com/office/powerpoint/2010/main" val="1141844225"/>
      </p:ext>
    </p:extLst>
  </p:cSld>
  <p:clrMapOvr>
    <a:masterClrMapping/>
  </p:clrMapOvr>
  <p:transition spd="slow">
    <p:push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Zrušené evaluace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678269"/>
            <a:ext cx="7863494" cy="40998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400" dirty="0"/>
              <a:t>Dvě z plánovaných evaluací byly zrušeny, jedná se o:</a:t>
            </a:r>
          </a:p>
          <a:p>
            <a:pPr marL="0" indent="0">
              <a:buNone/>
            </a:pPr>
            <a:endParaRPr lang="cs-CZ" sz="1400" dirty="0"/>
          </a:p>
          <a:p>
            <a:pPr lvl="1"/>
            <a:r>
              <a:rPr lang="cs-CZ" sz="1400" dirty="0"/>
              <a:t>„Vyhodnocení systému výzev a procesu hodnocení projektů IROP“</a:t>
            </a:r>
          </a:p>
          <a:p>
            <a:pPr lvl="1"/>
            <a:r>
              <a:rPr lang="cs-CZ" sz="1400" dirty="0"/>
              <a:t>„Vyhodnocení IT investic v oblasti základního a středního školství“</a:t>
            </a:r>
          </a:p>
          <a:p>
            <a:pPr lvl="1"/>
            <a:endParaRPr lang="cs-CZ" sz="1400" b="1" dirty="0"/>
          </a:p>
          <a:p>
            <a:pPr marL="0" indent="0">
              <a:buNone/>
            </a:pPr>
            <a:r>
              <a:rPr lang="cs-CZ" sz="1400" dirty="0"/>
              <a:t>„Vyhodnocení systému výzev a procesu hodnocení projektů IROP“</a:t>
            </a:r>
            <a:endParaRPr lang="cs-CZ" sz="1400" b="1" dirty="0"/>
          </a:p>
          <a:p>
            <a:pPr lvl="1"/>
            <a:r>
              <a:rPr lang="cs-CZ" sz="1400" dirty="0"/>
              <a:t>Plánovaná evaluace byla v průběhu roku zpracována jako interní analýza, postrádá atributy evaluace a proto byla z EP IROP vyjmuta</a:t>
            </a:r>
          </a:p>
          <a:p>
            <a:pPr lvl="1"/>
            <a:r>
              <a:rPr lang="cs-CZ" sz="1400" dirty="0"/>
              <a:t>Analýza je v procesu interního připomínkování ŘO IROP</a:t>
            </a:r>
          </a:p>
          <a:p>
            <a:pPr lvl="1"/>
            <a:endParaRPr lang="cs-CZ" sz="1400" dirty="0"/>
          </a:p>
          <a:p>
            <a:pPr marL="0" indent="0">
              <a:buNone/>
            </a:pPr>
            <a:r>
              <a:rPr lang="cs-CZ" sz="1400" dirty="0"/>
              <a:t>„Vyhodnocení IT investic v oblasti základního a středního školství“</a:t>
            </a:r>
          </a:p>
          <a:p>
            <a:pPr lvl="1"/>
            <a:r>
              <a:rPr lang="cs-CZ" sz="1400" dirty="0"/>
              <a:t>Z časových důvodů by již zjištění nebyla využitelná</a:t>
            </a:r>
          </a:p>
          <a:p>
            <a:pPr lvl="1"/>
            <a:r>
              <a:rPr lang="cs-CZ" sz="1400" dirty="0"/>
              <a:t>Další realizace byla vyhodnocena jako neúčelná a neefektivní</a:t>
            </a:r>
          </a:p>
        </p:txBody>
      </p:sp>
    </p:spTree>
    <p:extLst>
      <p:ext uri="{BB962C8B-B14F-4D97-AF65-F5344CB8AC3E}">
        <p14:creationId xmlns:p14="http://schemas.microsoft.com/office/powerpoint/2010/main" val="4028533590"/>
      </p:ext>
    </p:extLst>
  </p:cSld>
  <p:clrMapOvr>
    <a:masterClrMapping/>
  </p:clrMapOvr>
  <p:transition spd="slow">
    <p:push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63494" cy="1460498"/>
          </a:xfrm>
        </p:spPr>
        <p:txBody>
          <a:bodyPr/>
          <a:lstStyle/>
          <a:p>
            <a:r>
              <a:rPr lang="cs-CZ" dirty="0"/>
              <a:t>Evaluace PO1 a PO3 IROP: Případové studie projektů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0">
              <a:buNone/>
            </a:pPr>
            <a:r>
              <a:rPr lang="cs-CZ" dirty="0"/>
              <a:t>Stav: </a:t>
            </a:r>
          </a:p>
          <a:p>
            <a:pPr lvl="1"/>
            <a:r>
              <a:rPr lang="cs-CZ" dirty="0"/>
              <a:t>Na jaře 2022 připomínkování v rámci odborné oponentní skupiny</a:t>
            </a:r>
          </a:p>
          <a:p>
            <a:pPr lvl="1"/>
            <a:r>
              <a:rPr lang="cs-CZ" dirty="0"/>
              <a:t>Realizována předběžná tržní konzultace týkající se předmětu plnění, zadání a ceny</a:t>
            </a:r>
          </a:p>
          <a:p>
            <a:pPr lvl="1"/>
            <a:r>
              <a:rPr lang="cs-CZ" dirty="0"/>
              <a:t>Na základě PTK došlo k drobným úpravám a především navýšení předpokládané hodnoty zakázky</a:t>
            </a:r>
          </a:p>
          <a:p>
            <a:pPr lvl="1"/>
            <a:r>
              <a:rPr lang="cs-CZ" dirty="0"/>
              <a:t>To vedlo k nutnosti zahájení nového procesu schvalování záměru</a:t>
            </a:r>
          </a:p>
          <a:p>
            <a:pPr lvl="1"/>
            <a:r>
              <a:rPr lang="cs-CZ" dirty="0"/>
              <a:t>Schváleno začátkem září 2022, vyhlášeno a v současnosti probíhá hodnocení nabídek</a:t>
            </a:r>
          </a:p>
          <a:p>
            <a:pPr lvl="1"/>
            <a:endParaRPr lang="cs-CZ" dirty="0"/>
          </a:p>
          <a:p>
            <a:pPr marL="457200" lvl="1" indent="0">
              <a:buNone/>
            </a:pPr>
            <a:r>
              <a:rPr lang="cs-CZ" dirty="0"/>
              <a:t>Předmět:</a:t>
            </a:r>
          </a:p>
          <a:p>
            <a:pPr lvl="1"/>
            <a:r>
              <a:rPr lang="cs-CZ" dirty="0"/>
              <a:t>Vyhodnocení míry úspěchu intervence, příčin případného neúspěchu, identifikace dobré i příp. špatné praxe</a:t>
            </a:r>
          </a:p>
          <a:p>
            <a:pPr lvl="1"/>
            <a:r>
              <a:rPr lang="cs-CZ" dirty="0"/>
              <a:t>SC 1.1, SC 1.2, SC 1.3, SC 3.1 – tj. silniční infrastruktura, udržitelná mobilita, IZS a kulturní a přírodní dědictví</a:t>
            </a:r>
          </a:p>
          <a:p>
            <a:pPr lvl="1"/>
            <a:endParaRPr lang="cs-CZ" dirty="0"/>
          </a:p>
          <a:p>
            <a:pPr marL="342900" lvl="1" indent="0">
              <a:buNone/>
            </a:pPr>
            <a:endParaRPr lang="cs-CZ" sz="1200" dirty="0"/>
          </a:p>
        </p:txBody>
      </p:sp>
    </p:spTree>
    <p:extLst>
      <p:ext uri="{BB962C8B-B14F-4D97-AF65-F5344CB8AC3E}">
        <p14:creationId xmlns:p14="http://schemas.microsoft.com/office/powerpoint/2010/main" val="397580918"/>
      </p:ext>
    </p:extLst>
  </p:cSld>
  <p:clrMapOvr>
    <a:masterClrMapping/>
  </p:clrMapOvr>
  <p:transition spd="slow">
    <p:push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Doporučení z evaluací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658867"/>
            <a:ext cx="7863494" cy="44012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Na základě zjištění a doporučení evaluací, které byly zpracovány v rámci programového období 2014-2020, přijato 135 úkolů.</a:t>
            </a:r>
          </a:p>
          <a:p>
            <a:pPr marL="0" indent="0">
              <a:buNone/>
            </a:pPr>
            <a:endParaRPr lang="cs-CZ" dirty="0"/>
          </a:p>
          <a:p>
            <a:pPr lvl="1"/>
            <a:r>
              <a:rPr lang="cs-CZ" dirty="0"/>
              <a:t>K 20. 9. 2022 splněno 110</a:t>
            </a:r>
          </a:p>
          <a:p>
            <a:pPr lvl="1"/>
            <a:endParaRPr lang="cs-CZ" dirty="0"/>
          </a:p>
          <a:p>
            <a:pPr lvl="1"/>
            <a:r>
              <a:rPr lang="pl-PL" dirty="0"/>
              <a:t>K 31. 08. 2021 splněno 80, tj. 30 splněno nově</a:t>
            </a:r>
          </a:p>
          <a:p>
            <a:pPr lvl="1"/>
            <a:endParaRPr lang="pl-PL" dirty="0"/>
          </a:p>
          <a:p>
            <a:pPr lvl="1"/>
            <a:r>
              <a:rPr lang="pl-PL" dirty="0"/>
              <a:t>Posun souvisí jak s ukončováním období 2014-2020, tak se startem nového období. Velká část těchto úkolů se týkala dopručení směřujících k novému programovému období</a:t>
            </a:r>
          </a:p>
          <a:p>
            <a:pPr lvl="1"/>
            <a:endParaRPr lang="cs-CZ" dirty="0"/>
          </a:p>
          <a:p>
            <a:pPr lvl="1"/>
            <a:r>
              <a:rPr lang="cs-CZ" dirty="0"/>
              <a:t>Tyto úkoly se týkaly nastavení spolupráce s dalšími operačními programy, nastavení indikátorové soustavy i plánování a realizace komunikačních aktivit</a:t>
            </a:r>
          </a:p>
          <a:p>
            <a:pPr lvl="1"/>
            <a:endParaRPr lang="cs-CZ" dirty="0"/>
          </a:p>
          <a:p>
            <a:pPr lvl="1"/>
            <a:r>
              <a:rPr lang="cs-CZ" dirty="0"/>
              <a:t>6 úkolů bylo zrušeno, 4 zapracovány nezávisle na evaluaci a zbývající zůstávají v realizaci či přípravě</a:t>
            </a:r>
          </a:p>
        </p:txBody>
      </p:sp>
    </p:spTree>
    <p:extLst>
      <p:ext uri="{BB962C8B-B14F-4D97-AF65-F5344CB8AC3E}">
        <p14:creationId xmlns:p14="http://schemas.microsoft.com/office/powerpoint/2010/main" val="4184806899"/>
      </p:ext>
    </p:extLst>
  </p:cSld>
  <p:clrMapOvr>
    <a:masterClrMapping/>
  </p:clrMapOvr>
  <p:transition spd="slow">
    <p:push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6EA3D3-B0F7-4938-A1C7-5C489611D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253" y="2413845"/>
            <a:ext cx="7863494" cy="1460498"/>
          </a:xfrm>
        </p:spPr>
        <p:txBody>
          <a:bodyPr/>
          <a:lstStyle/>
          <a:p>
            <a:pPr algn="ctr"/>
            <a:r>
              <a:rPr lang="cs-CZ" dirty="0"/>
              <a:t>6. Aktualizace Evaluačního plánu IROP</a:t>
            </a:r>
          </a:p>
        </p:txBody>
      </p:sp>
    </p:spTree>
    <p:extLst>
      <p:ext uri="{BB962C8B-B14F-4D97-AF65-F5344CB8AC3E}">
        <p14:creationId xmlns:p14="http://schemas.microsoft.com/office/powerpoint/2010/main" val="2174171849"/>
      </p:ext>
    </p:extLst>
  </p:cSld>
  <p:clrMapOvr>
    <a:masterClrMapping/>
  </p:clrMapOvr>
  <p:transition spd="slow">
    <p:push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Změny EP IROP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563881"/>
            <a:ext cx="7863494" cy="44962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Aktualizace EP zohledňuje tyto tři zásadní změny:</a:t>
            </a:r>
          </a:p>
          <a:p>
            <a:pPr marL="0" indent="0">
              <a:buNone/>
            </a:pPr>
            <a:endParaRPr lang="cs-CZ" b="1" dirty="0"/>
          </a:p>
          <a:p>
            <a:pPr lvl="1"/>
            <a:r>
              <a:rPr lang="cs-CZ" dirty="0"/>
              <a:t>Posun harmonogramu dvou evaluací</a:t>
            </a:r>
          </a:p>
          <a:p>
            <a:pPr lvl="1"/>
            <a:r>
              <a:rPr lang="cs-CZ" dirty="0"/>
              <a:t>Zrušení dvou evaluací </a:t>
            </a:r>
          </a:p>
          <a:p>
            <a:pPr lvl="1"/>
            <a:r>
              <a:rPr lang="cs-CZ" dirty="0"/>
              <a:t>Přidání jedné nové evaluace</a:t>
            </a:r>
          </a:p>
          <a:p>
            <a:pPr lvl="1"/>
            <a:endParaRPr lang="cs-CZ" dirty="0"/>
          </a:p>
          <a:p>
            <a:pPr lvl="1"/>
            <a:endParaRPr lang="cs-CZ" dirty="0"/>
          </a:p>
          <a:p>
            <a:pPr marL="457200" lvl="1" indent="0">
              <a:buNone/>
            </a:pPr>
            <a:endParaRPr lang="cs-CZ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cs-CZ" sz="1400" dirty="0"/>
              <a:t>Posun harmonogramu výsledkové evaluace PO1 a PO3 z důvodu administrativního zdržení při přípravě veřejné zakázky. Dokončení evaluace je nyní plánováno na 3. čtvrtletí roku 2023</a:t>
            </a:r>
          </a:p>
          <a:p>
            <a:pPr lvl="1" algn="just">
              <a:buFont typeface="Courier New" panose="02070309020205020404" pitchFamily="49" charset="0"/>
              <a:buChar char="o"/>
            </a:pPr>
            <a:endParaRPr lang="cs-CZ" sz="1400" dirty="0"/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cs-CZ" sz="1400" dirty="0"/>
              <a:t>Posun harmonogramu „Vyhodnocování efektivity realizovaných komunikačních nástrojů ŘO IROP II“. Harmonogram evaluace realizovaných komunikačních nástrojů byl upraven s ohledem na dostupnou personální kapacitu EJ IROP tak, aby mohly být přednostně realizovány výsledkové evaluace</a:t>
            </a:r>
          </a:p>
        </p:txBody>
      </p:sp>
    </p:spTree>
    <p:extLst>
      <p:ext uri="{BB962C8B-B14F-4D97-AF65-F5344CB8AC3E}">
        <p14:creationId xmlns:p14="http://schemas.microsoft.com/office/powerpoint/2010/main" val="2157329567"/>
      </p:ext>
    </p:extLst>
  </p:cSld>
  <p:clrMapOvr>
    <a:masterClrMapping/>
  </p:clrMapOvr>
  <p:transition spd="slow">
    <p:push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E43406-7BCF-43C7-B5E5-5DA0A0F75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Změny EP IROP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FD3FFA8-B679-4A6D-9A93-FC4EB27F9F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algn="just"/>
            <a:r>
              <a:rPr lang="cs-CZ" sz="1600" dirty="0"/>
              <a:t>Odstranění plánovaných evaluací z Evaluačního plánu IROP: </a:t>
            </a:r>
          </a:p>
          <a:p>
            <a:pPr lvl="2" algn="just">
              <a:buFont typeface="Courier New" panose="02070309020205020404" pitchFamily="49" charset="0"/>
              <a:buChar char="o"/>
            </a:pPr>
            <a:r>
              <a:rPr lang="cs-CZ" sz="1600" dirty="0"/>
              <a:t>evaluace „Vyhodnocení systému výzev a procesu hodnocení projektů IROP“ a „</a:t>
            </a:r>
          </a:p>
          <a:p>
            <a:pPr lvl="2" algn="just">
              <a:buFont typeface="Courier New" panose="02070309020205020404" pitchFamily="49" charset="0"/>
              <a:buChar char="o"/>
            </a:pPr>
            <a:r>
              <a:rPr lang="cs-CZ" sz="1600" dirty="0"/>
              <a:t>Vyhodnocení IT investic v oblasti základního a středního školství“ </a:t>
            </a:r>
          </a:p>
          <a:p>
            <a:pPr lvl="2" algn="just">
              <a:buFont typeface="Courier New" panose="02070309020205020404" pitchFamily="49" charset="0"/>
              <a:buChar char="o"/>
            </a:pPr>
            <a:endParaRPr lang="cs-CZ" sz="1600" dirty="0"/>
          </a:p>
          <a:p>
            <a:pPr lvl="1" algn="just"/>
            <a:r>
              <a:rPr lang="cs-CZ" sz="1600" dirty="0"/>
              <a:t>Zařazení plánované výsledkové evaluace SC 2.3: „Reforma psychiatrické péče“, zaměřené na vyhodnocení účelnosti a užitečnosti investic v oblasti deinstitucionalizace psychiatrické péče. Realizace plánována na druhou polovinu roku 2023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0897855"/>
      </p:ext>
    </p:extLst>
  </p:cSld>
  <p:clrMapOvr>
    <a:masterClrMapping/>
  </p:clrMapOvr>
  <p:transition spd="slow">
    <p:push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Změny harmonogramu EP IROP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858852" y="1825624"/>
          <a:ext cx="7426296" cy="35818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87367">
                  <a:extLst>
                    <a:ext uri="{9D8B030D-6E8A-4147-A177-3AD203B41FA5}">
                      <a16:colId xmlns:a16="http://schemas.microsoft.com/office/drawing/2014/main" val="886735801"/>
                    </a:ext>
                  </a:extLst>
                </a:gridCol>
                <a:gridCol w="1718352">
                  <a:extLst>
                    <a:ext uri="{9D8B030D-6E8A-4147-A177-3AD203B41FA5}">
                      <a16:colId xmlns:a16="http://schemas.microsoft.com/office/drawing/2014/main" val="3553932812"/>
                    </a:ext>
                  </a:extLst>
                </a:gridCol>
                <a:gridCol w="1520577">
                  <a:extLst>
                    <a:ext uri="{9D8B030D-6E8A-4147-A177-3AD203B41FA5}">
                      <a16:colId xmlns:a16="http://schemas.microsoft.com/office/drawing/2014/main" val="949115252"/>
                    </a:ext>
                  </a:extLst>
                </a:gridCol>
              </a:tblGrid>
              <a:tr h="337206">
                <a:tc gridSpan="3">
                  <a:txBody>
                    <a:bodyPr/>
                    <a:lstStyle/>
                    <a:p>
                      <a:pPr algn="ctr"/>
                      <a:r>
                        <a:rPr lang="cs-C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Evaluace s upraveným</a:t>
                      </a:r>
                      <a:r>
                        <a:rPr lang="cs-CZ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harmonogramem</a:t>
                      </a:r>
                      <a:endParaRPr lang="cs-C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8565136"/>
                  </a:ext>
                </a:extLst>
              </a:tr>
              <a:tr h="519479">
                <a:tc>
                  <a:txBody>
                    <a:bodyPr/>
                    <a:lstStyle/>
                    <a:p>
                      <a:r>
                        <a:rPr lang="cs-CZ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Název evaluace</a:t>
                      </a:r>
                    </a:p>
                  </a:txBody>
                  <a:tcPr marL="68580" marR="68580" marT="34290" marB="3429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Původní harmonogram</a:t>
                      </a:r>
                    </a:p>
                  </a:txBody>
                  <a:tcPr marL="68580" marR="68580" marT="34290" marB="3429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Nový harmonogram</a:t>
                      </a:r>
                    </a:p>
                  </a:txBody>
                  <a:tcPr marL="68580" marR="68580" marT="34290" marB="3429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5600512"/>
                  </a:ext>
                </a:extLst>
              </a:tr>
              <a:tr h="4830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„Evaluace PO1 a PO3 IROP: Případové studie projektů“</a:t>
                      </a:r>
                      <a:endParaRPr lang="cs-CZ" sz="1100" b="0" i="0" u="none" strike="noStrike" dirty="0">
                        <a:solidFill>
                          <a:srgbClr val="4C4C4C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>
                          <a:solidFill>
                            <a:srgbClr val="4C4C4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4Q 2021-3Q 2022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cs-CZ" sz="1100" dirty="0">
                          <a:solidFill>
                            <a:srgbClr val="4C4C4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4Q 2022-3Q 2023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585863880"/>
                  </a:ext>
                </a:extLst>
              </a:tr>
              <a:tr h="57742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„Vyhodnocení systému výzev a procesu hodnocení projektů IROP“</a:t>
                      </a:r>
                      <a:endParaRPr lang="cs-CZ" sz="1100" b="0" i="0" u="none" strike="noStrike" dirty="0">
                        <a:solidFill>
                          <a:srgbClr val="4C4C4C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cs-CZ" sz="1100" dirty="0">
                          <a:solidFill>
                            <a:srgbClr val="4C4C4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4Q 2021-3Q</a:t>
                      </a:r>
                      <a:r>
                        <a:rPr lang="cs-CZ" sz="1100" baseline="0" dirty="0">
                          <a:solidFill>
                            <a:srgbClr val="4C4C4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2022</a:t>
                      </a:r>
                      <a:endParaRPr lang="cs-CZ" sz="1100" dirty="0">
                        <a:solidFill>
                          <a:srgbClr val="4C4C4C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cs-CZ" sz="1100" dirty="0">
                          <a:solidFill>
                            <a:srgbClr val="4C4C4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zrušeno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212328056"/>
                  </a:ext>
                </a:extLst>
              </a:tr>
              <a:tr h="5548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„Vyhodnocení IT investic v oblasti základního a středního školství“ </a:t>
                      </a:r>
                      <a:endParaRPr lang="cs-CZ" sz="1100" b="0" i="0" u="none" strike="noStrike" dirty="0">
                        <a:solidFill>
                          <a:srgbClr val="4C4C4C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cs-CZ" sz="1100" dirty="0">
                          <a:solidFill>
                            <a:srgbClr val="4C4C4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1Q 2022-3Q 2022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cs-CZ" sz="1100" dirty="0">
                          <a:solidFill>
                            <a:srgbClr val="4C4C4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zrušeno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702041269"/>
                  </a:ext>
                </a:extLst>
              </a:tr>
              <a:tr h="5548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„Vyhodnocování efektivity realizovaných komunikačních nástrojů ŘO IROP II.“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cs-CZ" sz="1100" dirty="0">
                          <a:solidFill>
                            <a:srgbClr val="4C4C4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2Q 2022-4Q 2022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cs-CZ" sz="1100" dirty="0">
                          <a:solidFill>
                            <a:srgbClr val="4C4C4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1Q 2023-2Q 2023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184718255"/>
                  </a:ext>
                </a:extLst>
              </a:tr>
              <a:tr h="5548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„Evaluace SC 2.3: Reforma psychiatrické péče“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cs-CZ" sz="1100" dirty="0">
                        <a:solidFill>
                          <a:srgbClr val="4C4C4C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cs-CZ" sz="1100" dirty="0">
                          <a:solidFill>
                            <a:srgbClr val="4C4C4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2Q 2023-4Q 2023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7082818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1140397"/>
      </p:ext>
    </p:extLst>
  </p:cSld>
  <p:clrMapOvr>
    <a:masterClrMapping/>
  </p:clrMapOvr>
  <p:transition spd="slow">
    <p:pu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2. Úvodní slovo zástupce Evropské komise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cs-CZ" sz="1600" dirty="0"/>
          </a:p>
          <a:p>
            <a:pPr marL="0" indent="0" algn="ctr">
              <a:buNone/>
            </a:pPr>
            <a:endParaRPr lang="cs-CZ" sz="1600" dirty="0"/>
          </a:p>
          <a:p>
            <a:pPr marL="0" indent="0" algn="ctr">
              <a:buNone/>
            </a:pPr>
            <a:endParaRPr lang="cs-CZ" sz="1600" dirty="0"/>
          </a:p>
          <a:p>
            <a:pPr marL="0" indent="0" algn="ctr">
              <a:buNone/>
            </a:pPr>
            <a:r>
              <a:rPr lang="cs-CZ" sz="1600" dirty="0"/>
              <a:t>Pascal </a:t>
            </a:r>
            <a:r>
              <a:rPr lang="cs-CZ" sz="1600" dirty="0" err="1"/>
              <a:t>Boijmans</a:t>
            </a:r>
            <a:endParaRPr lang="cs-CZ" sz="1600" dirty="0"/>
          </a:p>
          <a:p>
            <a:pPr marL="0" indent="0" algn="ctr">
              <a:buNone/>
            </a:pPr>
            <a:r>
              <a:rPr lang="cs-CZ" sz="1600" dirty="0" err="1"/>
              <a:t>Head</a:t>
            </a:r>
            <a:r>
              <a:rPr lang="cs-CZ" sz="1600" dirty="0"/>
              <a:t> </a:t>
            </a:r>
            <a:r>
              <a:rPr lang="cs-CZ" sz="1600" dirty="0" err="1"/>
              <a:t>of</a:t>
            </a:r>
            <a:r>
              <a:rPr lang="cs-CZ" sz="1600" dirty="0"/>
              <a:t> Unit - DG </a:t>
            </a:r>
            <a:r>
              <a:rPr lang="cs-CZ" sz="1600" dirty="0" err="1"/>
              <a:t>Regional</a:t>
            </a:r>
            <a:r>
              <a:rPr lang="cs-CZ" sz="1600" dirty="0"/>
              <a:t> and Urban </a:t>
            </a:r>
            <a:r>
              <a:rPr lang="cs-CZ" sz="1600" dirty="0" err="1"/>
              <a:t>Policy</a:t>
            </a:r>
            <a:endParaRPr lang="cs-CZ" sz="1600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2186279"/>
      </p:ext>
    </p:extLst>
  </p:cSld>
  <p:clrMapOvr>
    <a:masterClrMapping/>
  </p:clrMapOvr>
  <p:transition spd="slow">
    <p:push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2FED1C-F195-4878-AF9B-EDC50B6D5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746" y="2401992"/>
            <a:ext cx="8212508" cy="1095374"/>
          </a:xfrm>
        </p:spPr>
        <p:txBody>
          <a:bodyPr>
            <a:normAutofit/>
          </a:bodyPr>
          <a:lstStyle/>
          <a:p>
            <a:pPr algn="ctr"/>
            <a:r>
              <a:rPr lang="cs-CZ" dirty="0"/>
              <a:t>7. Roční komunikační plán IROP na rok 2023</a:t>
            </a:r>
          </a:p>
        </p:txBody>
      </p:sp>
    </p:spTree>
    <p:extLst>
      <p:ext uri="{BB962C8B-B14F-4D97-AF65-F5344CB8AC3E}">
        <p14:creationId xmlns:p14="http://schemas.microsoft.com/office/powerpoint/2010/main" val="305933379"/>
      </p:ext>
    </p:extLst>
  </p:cSld>
  <p:clrMapOvr>
    <a:masterClrMapping/>
  </p:clrMapOvr>
  <p:transition spd="slow">
    <p:push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86007"/>
          </a:xfrm>
        </p:spPr>
        <p:txBody>
          <a:bodyPr>
            <a:normAutofit fontScale="90000"/>
          </a:bodyPr>
          <a:lstStyle/>
          <a:p>
            <a:br>
              <a:rPr lang="cs-CZ" sz="2800" b="1" dirty="0">
                <a:solidFill>
                  <a:srgbClr val="1D70B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/>
              <a:t>7. Roční komunikační plán IROP 2023</a:t>
            </a:r>
            <a:br>
              <a:rPr lang="cs-CZ" sz="3100" b="1" dirty="0">
                <a:solidFill>
                  <a:srgbClr val="1D70B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sz="31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404518"/>
            <a:ext cx="7886700" cy="47724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600" b="1" dirty="0"/>
              <a:t>V roce 2023 chceme komunikovat:</a:t>
            </a:r>
          </a:p>
          <a:p>
            <a:pPr marL="0" indent="0">
              <a:buNone/>
            </a:pPr>
            <a:endParaRPr lang="cs-CZ" sz="1600" b="1" dirty="0"/>
          </a:p>
          <a:p>
            <a:pPr marL="800100" lvl="1" indent="-342900">
              <a:buFont typeface="+mj-lt"/>
              <a:buAutoNum type="arabicPeriod"/>
            </a:pPr>
            <a:r>
              <a:rPr lang="cs-CZ" sz="1600" dirty="0"/>
              <a:t>Úspěšné projekty z IROP 2014-2020</a:t>
            </a:r>
          </a:p>
          <a:p>
            <a:pPr marL="800100" lvl="1" indent="-342900">
              <a:buFont typeface="+mj-lt"/>
              <a:buAutoNum type="arabicPeriod"/>
            </a:pPr>
            <a:endParaRPr lang="cs-CZ" sz="1600" dirty="0"/>
          </a:p>
          <a:p>
            <a:pPr marL="800100" lvl="1" indent="-342900">
              <a:buFont typeface="+mj-lt"/>
              <a:buAutoNum type="arabicPeriod"/>
            </a:pPr>
            <a:r>
              <a:rPr lang="cs-CZ" sz="1600" dirty="0"/>
              <a:t>Výzvy IROP 2021-2027 – kultivovat absorpční kapacitu a poskytovat informace o výzvách </a:t>
            </a:r>
          </a:p>
          <a:p>
            <a:pPr marL="800100" lvl="1" indent="-342900">
              <a:buFont typeface="+mj-lt"/>
              <a:buAutoNum type="arabicPeriod"/>
            </a:pPr>
            <a:endParaRPr lang="cs-CZ" sz="1600" dirty="0"/>
          </a:p>
          <a:p>
            <a:pPr marL="800100" lvl="1" indent="-342900">
              <a:buFont typeface="+mj-lt"/>
              <a:buAutoNum type="arabicPeriod"/>
            </a:pPr>
            <a:r>
              <a:rPr lang="cs-CZ" sz="1600" dirty="0"/>
              <a:t>Přínosy projektů z REACT-EU pro zdravotnictví, IZS a </a:t>
            </a:r>
            <a:br>
              <a:rPr lang="cs-CZ" sz="1600" dirty="0"/>
            </a:br>
            <a:r>
              <a:rPr lang="cs-CZ" sz="1600" dirty="0"/>
              <a:t>sociální infrastrukturu</a:t>
            </a:r>
          </a:p>
          <a:p>
            <a:pPr marL="0" indent="0">
              <a:buNone/>
            </a:pP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1505398378"/>
      </p:ext>
    </p:extLst>
  </p:cSld>
  <p:clrMapOvr>
    <a:masterClrMapping/>
  </p:clrMapOvr>
  <p:transition spd="slow">
    <p:push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7. Roční komunikační plán IROP 2023</a:t>
            </a:r>
            <a:r>
              <a:rPr lang="es-ES" dirty="0"/>
              <a:t>		</a:t>
            </a:r>
            <a:r>
              <a:rPr lang="cs-CZ" dirty="0"/>
              <a:t>		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382574"/>
            <a:ext cx="7886700" cy="47943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600" b="1" dirty="0"/>
              <a:t>Komunikační aktivity ŘO IROP – 1. část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1600" b="1" dirty="0"/>
              <a:t>Mediální kampaň REACT-EU</a:t>
            </a:r>
          </a:p>
          <a:p>
            <a:pPr lvl="1"/>
            <a:r>
              <a:rPr lang="cs-CZ" sz="1600" dirty="0"/>
              <a:t>Kampaň 9,4 mil. Kč: představení přínosů podpory REACT-EU </a:t>
            </a:r>
          </a:p>
          <a:p>
            <a:pPr lvl="1"/>
            <a:r>
              <a:rPr lang="cs-CZ" sz="1600" dirty="0"/>
              <a:t>Zakázky: </a:t>
            </a:r>
            <a:r>
              <a:rPr lang="cs-CZ" sz="1600" dirty="0" err="1"/>
              <a:t>kreativa</a:t>
            </a:r>
            <a:r>
              <a:rPr lang="cs-CZ" sz="1600" dirty="0"/>
              <a:t> - 4,4 mil. Kč, mediální prostor - 5 mil. Kč</a:t>
            </a:r>
          </a:p>
          <a:p>
            <a:pPr lvl="1"/>
            <a:r>
              <a:rPr lang="cs-CZ" sz="1600" dirty="0"/>
              <a:t>Realizace: 3 – 4 čtvrtletí 2023</a:t>
            </a:r>
          </a:p>
          <a:p>
            <a:pPr marL="457200" lvl="1" indent="0">
              <a:buNone/>
            </a:pPr>
            <a:endParaRPr lang="cs-CZ" sz="1600" dirty="0"/>
          </a:p>
          <a:p>
            <a:pPr marL="457200" indent="-457200">
              <a:buFont typeface="+mj-lt"/>
              <a:buAutoNum type="arabicPeriod"/>
            </a:pPr>
            <a:r>
              <a:rPr lang="cs-CZ" sz="1600" b="1" dirty="0"/>
              <a:t>Sociální sítě a vytváření vlastního on-line obsahu</a:t>
            </a:r>
          </a:p>
          <a:p>
            <a:pPr lvl="1"/>
            <a:r>
              <a:rPr lang="cs-CZ" sz="1600" dirty="0" err="1"/>
              <a:t>Facebook</a:t>
            </a:r>
            <a:r>
              <a:rPr lang="cs-CZ" sz="1600" dirty="0"/>
              <a:t> a </a:t>
            </a:r>
            <a:r>
              <a:rPr lang="cs-CZ" sz="1600" dirty="0" err="1"/>
              <a:t>YouTube</a:t>
            </a:r>
            <a:r>
              <a:rPr lang="cs-CZ" sz="1600" dirty="0"/>
              <a:t> – profesionální správa, tvorba obsahu</a:t>
            </a:r>
          </a:p>
          <a:p>
            <a:pPr lvl="1"/>
            <a:r>
              <a:rPr lang="cs-CZ" sz="1600" dirty="0"/>
              <a:t>Vlastní obsah: fotografie projektů, </a:t>
            </a:r>
            <a:r>
              <a:rPr lang="cs-CZ" sz="1600" dirty="0" err="1"/>
              <a:t>videoreportáže</a:t>
            </a:r>
            <a:endParaRPr lang="cs-CZ" sz="1600" dirty="0"/>
          </a:p>
          <a:p>
            <a:pPr marL="457200" lvl="1" indent="0">
              <a:buNone/>
            </a:pPr>
            <a:endParaRPr lang="cs-CZ" sz="1600" dirty="0"/>
          </a:p>
          <a:p>
            <a:pPr marL="342900" indent="-342900">
              <a:buFont typeface="+mj-lt"/>
              <a:buAutoNum type="arabicPeriod"/>
            </a:pPr>
            <a:r>
              <a:rPr lang="cs-CZ" sz="1600" b="1" dirty="0"/>
              <a:t>Putovní výstava </a:t>
            </a:r>
          </a:p>
          <a:p>
            <a:pPr lvl="1"/>
            <a:r>
              <a:rPr lang="cs-CZ" sz="1600" dirty="0"/>
              <a:t>Putovní výstava projektů IROP – 2 putovní sady projektů</a:t>
            </a:r>
            <a:endParaRPr lang="cs-CZ" sz="1600" b="1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86198382"/>
      </p:ext>
    </p:extLst>
  </p:cSld>
  <p:clrMapOvr>
    <a:masterClrMapping/>
  </p:clrMapOvr>
  <p:transition spd="slow">
    <p:push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7. Roční komunikační plán IROP 2023</a:t>
            </a:r>
            <a:r>
              <a:rPr lang="es-ES" dirty="0"/>
              <a:t>		</a:t>
            </a:r>
            <a:r>
              <a:rPr lang="cs-CZ" dirty="0"/>
              <a:t>		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382574"/>
            <a:ext cx="7886700" cy="47943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600" b="1" dirty="0"/>
              <a:t>Komunikační aktivity ŘO IROP – 2. část</a:t>
            </a:r>
          </a:p>
          <a:p>
            <a:pPr marL="457200" lvl="1" indent="0">
              <a:buNone/>
            </a:pPr>
            <a:endParaRPr lang="cs-CZ" sz="1600" b="1" dirty="0"/>
          </a:p>
          <a:p>
            <a:pPr marL="342900" indent="-342900">
              <a:buFont typeface="+mj-lt"/>
              <a:buAutoNum type="arabicPeriod" startAt="4"/>
            </a:pPr>
            <a:r>
              <a:rPr lang="cs-CZ" sz="1800" dirty="0"/>
              <a:t>Správa webu IROP</a:t>
            </a:r>
          </a:p>
          <a:p>
            <a:pPr marL="342900" indent="-342900">
              <a:buFont typeface="+mj-lt"/>
              <a:buAutoNum type="arabicPeriod" startAt="4"/>
            </a:pPr>
            <a:r>
              <a:rPr lang="cs-CZ" sz="1800" dirty="0"/>
              <a:t>Soutěže</a:t>
            </a:r>
          </a:p>
          <a:p>
            <a:pPr marL="342900" indent="-342900">
              <a:buFont typeface="+mj-lt"/>
              <a:buAutoNum type="arabicPeriod" startAt="6"/>
            </a:pPr>
            <a:r>
              <a:rPr lang="cs-CZ" sz="1800" dirty="0"/>
              <a:t>Fotografie a </a:t>
            </a:r>
            <a:r>
              <a:rPr lang="cs-CZ" sz="1800" dirty="0" err="1"/>
              <a:t>videoreportáže</a:t>
            </a:r>
            <a:endParaRPr lang="cs-CZ" sz="1800" dirty="0"/>
          </a:p>
          <a:p>
            <a:pPr marL="342900" indent="-342900">
              <a:buFont typeface="+mj-lt"/>
              <a:buAutoNum type="arabicPeriod" startAt="6"/>
            </a:pPr>
            <a:r>
              <a:rPr lang="cs-CZ" sz="1800" dirty="0"/>
              <a:t>Tiskové zprávy a aktuality</a:t>
            </a:r>
          </a:p>
          <a:p>
            <a:pPr marL="342900" indent="-342900">
              <a:buFont typeface="+mj-lt"/>
              <a:buAutoNum type="arabicPeriod" startAt="6"/>
            </a:pPr>
            <a:r>
              <a:rPr lang="cs-CZ" sz="1800" dirty="0"/>
              <a:t>Setkání s novináři, tiskové konference</a:t>
            </a:r>
          </a:p>
          <a:p>
            <a:pPr marL="342900" indent="-342900">
              <a:buFont typeface="+mj-lt"/>
              <a:buAutoNum type="arabicPeriod" startAt="6"/>
            </a:pPr>
            <a:r>
              <a:rPr lang="cs-CZ" sz="1800" dirty="0"/>
              <a:t>Výroční konference programu</a:t>
            </a:r>
          </a:p>
          <a:p>
            <a:pPr marL="342900" indent="-342900">
              <a:buFont typeface="+mj-lt"/>
              <a:buAutoNum type="arabicPeriod" startAt="6"/>
            </a:pPr>
            <a:r>
              <a:rPr lang="cs-CZ" sz="1800" dirty="0"/>
              <a:t>Propagační předměty</a:t>
            </a:r>
          </a:p>
          <a:p>
            <a:pPr marL="457200" lvl="1" indent="0">
              <a:buNone/>
            </a:pPr>
            <a:endParaRPr lang="cs-CZ" sz="1600" dirty="0"/>
          </a:p>
          <a:p>
            <a:pPr marL="457200" lvl="1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7746628"/>
      </p:ext>
    </p:extLst>
  </p:cSld>
  <p:clrMapOvr>
    <a:masterClrMapping/>
  </p:clrMapOvr>
  <p:transition spd="slow">
    <p:push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7. Roční komunikační plán IROP 2023</a:t>
            </a:r>
            <a:r>
              <a:rPr lang="es-ES" dirty="0"/>
              <a:t>			</a:t>
            </a:r>
            <a:r>
              <a:rPr lang="cs-CZ" dirty="0"/>
              <a:t>		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401342"/>
            <a:ext cx="7886700" cy="4713707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l-PL" sz="2000" b="1" dirty="0"/>
              <a:t>Komunikační aktivity Centra v roce </a:t>
            </a:r>
            <a:r>
              <a:rPr lang="cs-CZ" sz="2000" b="1" dirty="0"/>
              <a:t>v roce 2023</a:t>
            </a:r>
          </a:p>
          <a:p>
            <a:pPr marL="800100" lvl="1" indent="-342900">
              <a:lnSpc>
                <a:spcPct val="120000"/>
              </a:lnSpc>
              <a:buFont typeface="+mj-lt"/>
              <a:buAutoNum type="arabicPeriod"/>
            </a:pPr>
            <a:r>
              <a:rPr lang="cs-CZ" sz="1600" dirty="0" err="1"/>
              <a:t>Microsite</a:t>
            </a:r>
            <a:r>
              <a:rPr lang="cs-CZ" sz="1600" dirty="0"/>
              <a:t> Regiony nás baví – tvorba obsahu, správa a propagace </a:t>
            </a:r>
            <a:r>
              <a:rPr lang="cs-CZ" sz="1600" dirty="0" err="1"/>
              <a:t>microsite</a:t>
            </a:r>
            <a:r>
              <a:rPr lang="cs-CZ" sz="1600" dirty="0"/>
              <a:t> </a:t>
            </a:r>
          </a:p>
          <a:p>
            <a:pPr marL="800100" lvl="1" indent="-342900">
              <a:lnSpc>
                <a:spcPct val="120000"/>
              </a:lnSpc>
              <a:buFont typeface="+mj-lt"/>
              <a:buAutoNum type="arabicPeriod"/>
            </a:pPr>
            <a:r>
              <a:rPr lang="cs-CZ" sz="1600" dirty="0"/>
              <a:t>Konzultační servis žadatelům </a:t>
            </a:r>
          </a:p>
          <a:p>
            <a:pPr marL="800100" lvl="1" indent="-342900">
              <a:lnSpc>
                <a:spcPct val="120000"/>
              </a:lnSpc>
              <a:buFont typeface="+mj-lt"/>
              <a:buAutoNum type="arabicPeriod"/>
            </a:pPr>
            <a:r>
              <a:rPr lang="cs-CZ" sz="1600" dirty="0"/>
              <a:t>Semináře a workshopy pro žadatele a příjemce </a:t>
            </a:r>
          </a:p>
          <a:p>
            <a:pPr marL="800100" lvl="1" indent="-342900">
              <a:lnSpc>
                <a:spcPct val="120000"/>
              </a:lnSpc>
              <a:buFont typeface="+mj-lt"/>
              <a:buAutoNum type="arabicPeriod"/>
            </a:pPr>
            <a:r>
              <a:rPr lang="cs-CZ" sz="1600" dirty="0"/>
              <a:t>Inzerce v tisku a on-line</a:t>
            </a:r>
          </a:p>
          <a:p>
            <a:pPr marL="800100" lvl="1" indent="-342900">
              <a:lnSpc>
                <a:spcPct val="120000"/>
              </a:lnSpc>
              <a:buFont typeface="+mj-lt"/>
              <a:buAutoNum type="arabicPeriod"/>
            </a:pPr>
            <a:r>
              <a:rPr lang="cs-CZ" sz="1600" dirty="0"/>
              <a:t>Propagace na sociálních sítích</a:t>
            </a:r>
          </a:p>
          <a:p>
            <a:pPr marL="800100" lvl="1" indent="-342900">
              <a:lnSpc>
                <a:spcPct val="120000"/>
              </a:lnSpc>
              <a:buFont typeface="+mj-lt"/>
              <a:buAutoNum type="arabicPeriod"/>
            </a:pPr>
            <a:r>
              <a:rPr lang="cs-CZ" sz="1600" dirty="0"/>
              <a:t>Web Centra</a:t>
            </a:r>
          </a:p>
          <a:p>
            <a:pPr marL="800100" lvl="1" indent="-342900">
              <a:lnSpc>
                <a:spcPct val="120000"/>
              </a:lnSpc>
              <a:buFont typeface="+mj-lt"/>
              <a:buAutoNum type="arabicPeriod"/>
            </a:pPr>
            <a:r>
              <a:rPr lang="cs-CZ" sz="1600" dirty="0"/>
              <a:t>Fotografie projektů</a:t>
            </a:r>
          </a:p>
          <a:p>
            <a:pPr marL="800100" lvl="1" indent="-342900">
              <a:lnSpc>
                <a:spcPct val="120000"/>
              </a:lnSpc>
              <a:buFont typeface="+mj-lt"/>
              <a:buAutoNum type="arabicPeriod"/>
            </a:pPr>
            <a:r>
              <a:rPr lang="cs-CZ" sz="1600" dirty="0"/>
              <a:t>Propagační předměty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8285563"/>
      </p:ext>
    </p:extLst>
  </p:cSld>
  <p:clrMapOvr>
    <a:masterClrMapping/>
  </p:clrMapOvr>
  <p:transition spd="slow">
    <p:push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63494" cy="1460498"/>
          </a:xfrm>
        </p:spPr>
        <p:txBody>
          <a:bodyPr>
            <a:normAutofit/>
          </a:bodyPr>
          <a:lstStyle/>
          <a:p>
            <a:r>
              <a:rPr lang="cs-CZ" dirty="0"/>
              <a:t>7. Roční komunikační plán IROP 2023</a:t>
            </a:r>
            <a:r>
              <a:rPr lang="es-ES" dirty="0"/>
              <a:t>		</a:t>
            </a:r>
            <a:r>
              <a:rPr lang="cs-CZ" dirty="0"/>
              <a:t>		</a:t>
            </a:r>
          </a:p>
        </p:txBody>
      </p:sp>
      <p:graphicFrame>
        <p:nvGraphicFramePr>
          <p:cNvPr id="9" name="Zástupný symbol pro obsah 8"/>
          <p:cNvGraphicFramePr>
            <a:graphicFrameLocks noGrp="1"/>
          </p:cNvGraphicFramePr>
          <p:nvPr>
            <p:ph idx="1"/>
          </p:nvPr>
        </p:nvGraphicFramePr>
        <p:xfrm>
          <a:off x="628649" y="2150668"/>
          <a:ext cx="7886700" cy="3013863"/>
        </p:xfrm>
        <a:graphic>
          <a:graphicData uri="http://schemas.openxmlformats.org/drawingml/2006/table">
            <a:tbl>
              <a:tblPr lastRow="1" bandRow="1">
                <a:tableStyleId>{5C22544A-7EE6-4342-B048-85BDC9FD1C3A}</a:tableStyleId>
              </a:tblPr>
              <a:tblGrid>
                <a:gridCol w="3943350">
                  <a:extLst>
                    <a:ext uri="{9D8B030D-6E8A-4147-A177-3AD203B41FA5}">
                      <a16:colId xmlns:a16="http://schemas.microsoft.com/office/drawing/2014/main" val="406440339"/>
                    </a:ext>
                  </a:extLst>
                </a:gridCol>
                <a:gridCol w="3943350">
                  <a:extLst>
                    <a:ext uri="{9D8B030D-6E8A-4147-A177-3AD203B41FA5}">
                      <a16:colId xmlns:a16="http://schemas.microsoft.com/office/drawing/2014/main" val="201533223"/>
                    </a:ext>
                  </a:extLst>
                </a:gridCol>
              </a:tblGrid>
              <a:tr h="10046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>
                          <a:solidFill>
                            <a:srgbClr val="4C4C4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Výdaje na komunikační aktivity ŘO IROP</a:t>
                      </a:r>
                    </a:p>
                    <a:p>
                      <a:pPr algn="l"/>
                      <a:endParaRPr lang="cs-CZ" sz="1600" dirty="0">
                        <a:solidFill>
                          <a:srgbClr val="4C4C4C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kern="1200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31 391 884 Kč</a:t>
                      </a:r>
                      <a:endParaRPr lang="cs-CZ" sz="1600" b="0" dirty="0">
                        <a:solidFill>
                          <a:srgbClr val="4C4C4C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65210346"/>
                  </a:ext>
                </a:extLst>
              </a:tr>
              <a:tr h="10046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>
                          <a:solidFill>
                            <a:srgbClr val="4C4C4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Výdaje na komunikační aktivity Centra</a:t>
                      </a:r>
                    </a:p>
                    <a:p>
                      <a:pPr algn="l"/>
                      <a:endParaRPr lang="cs-CZ" sz="1600" dirty="0">
                        <a:solidFill>
                          <a:srgbClr val="4C4C4C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solidFill>
                            <a:srgbClr val="4C4C4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10 209 188 Kč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70581749"/>
                  </a:ext>
                </a:extLst>
              </a:tr>
              <a:tr h="10046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kern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Výdaje na komunikační aktivity v roce</a:t>
                      </a:r>
                      <a:r>
                        <a:rPr lang="cs-CZ" sz="1600" kern="12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2023 </a:t>
                      </a:r>
                      <a:r>
                        <a:rPr lang="cs-CZ" sz="1600" kern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celkem</a:t>
                      </a:r>
                    </a:p>
                    <a:p>
                      <a:pPr algn="l"/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41 601 072 </a:t>
                      </a:r>
                      <a:r>
                        <a:rPr lang="cs-CZ" sz="16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Kč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58948223"/>
                  </a:ext>
                </a:extLst>
              </a:tr>
            </a:tbl>
          </a:graphicData>
        </a:graphic>
      </p:graphicFrame>
      <p:sp>
        <p:nvSpPr>
          <p:cNvPr id="10" name="Obdélník 9"/>
          <p:cNvSpPr/>
          <p:nvPr/>
        </p:nvSpPr>
        <p:spPr>
          <a:xfrm>
            <a:off x="628650" y="1555013"/>
            <a:ext cx="788669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1600" b="1" dirty="0">
                <a:solidFill>
                  <a:srgbClr val="4C4C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Plánované výdaje na rok 2023</a:t>
            </a:r>
          </a:p>
        </p:txBody>
      </p:sp>
    </p:spTree>
    <p:extLst>
      <p:ext uri="{BB962C8B-B14F-4D97-AF65-F5344CB8AC3E}">
        <p14:creationId xmlns:p14="http://schemas.microsoft.com/office/powerpoint/2010/main" val="3994768198"/>
      </p:ext>
    </p:extLst>
  </p:cSld>
  <p:clrMapOvr>
    <a:masterClrMapping/>
  </p:clrMapOvr>
  <p:transition spd="slow">
    <p:push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B22B96-DF7C-4D75-8704-D92F64DF2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7308" y="2569369"/>
            <a:ext cx="7281017" cy="1095374"/>
          </a:xfrm>
        </p:spPr>
        <p:txBody>
          <a:bodyPr>
            <a:normAutofit/>
          </a:bodyPr>
          <a:lstStyle/>
          <a:p>
            <a:pPr algn="ctr"/>
            <a:r>
              <a:rPr lang="cs-CZ" dirty="0"/>
              <a:t>8. Informace o revizi IROP – FAST/CARE</a:t>
            </a:r>
          </a:p>
        </p:txBody>
      </p:sp>
    </p:spTree>
    <p:extLst>
      <p:ext uri="{BB962C8B-B14F-4D97-AF65-F5344CB8AC3E}">
        <p14:creationId xmlns:p14="http://schemas.microsoft.com/office/powerpoint/2010/main" val="3803932861"/>
      </p:ext>
    </p:extLst>
  </p:cSld>
  <p:clrMapOvr>
    <a:masterClrMapping/>
  </p:clrMapOvr>
  <p:transition spd="slow">
    <p:push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AE2D56-2E37-4788-A94C-E4955F376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Využití prostředků ze SC 3.2 IROP v</a:t>
            </a:r>
            <a:br>
              <a:rPr lang="cs-CZ" dirty="0"/>
            </a:br>
            <a:r>
              <a:rPr lang="cs-CZ" dirty="0"/>
              <a:t>souvislosti s válkou na Ukrajině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012EFB8-3643-48A2-9528-6B9A0C9BE8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cs-CZ" b="1" dirty="0"/>
              <a:t>Připravena revize 2.2 Programového dokumentu IROP </a:t>
            </a:r>
          </a:p>
          <a:p>
            <a:pPr lvl="1"/>
            <a:r>
              <a:rPr lang="cs-CZ" dirty="0"/>
              <a:t>Per rollam – od 30. 9. do 7. 10. 2022 ALE na základě doporučení EK proběhne hlasování na tomto jednání MV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cs-CZ" dirty="0"/>
              <a:t>Návrh PD IROP + kritéria hodnocení + Systém hodnocení</a:t>
            </a:r>
          </a:p>
          <a:p>
            <a:pPr lvl="2">
              <a:buFont typeface="Courier New" panose="02070309020205020404" pitchFamily="49" charset="0"/>
              <a:buChar char="o"/>
            </a:pPr>
            <a:endParaRPr lang="cs-CZ" dirty="0"/>
          </a:p>
          <a:p>
            <a:pPr lvl="1"/>
            <a:r>
              <a:rPr lang="cs-CZ" dirty="0"/>
              <a:t>cíl: použít nevyužitou alokaci ze SC 3.2 IROP VRR ve výši 10 740 000 EUR za účelem řešení migrační krize vzniklé v důsledku ruské vojenské agrese vůči Ukrajině</a:t>
            </a:r>
          </a:p>
          <a:p>
            <a:pPr lvl="1"/>
            <a:endParaRPr lang="cs-CZ" dirty="0"/>
          </a:p>
          <a:p>
            <a:pPr lvl="1"/>
            <a:r>
              <a:rPr lang="cs-CZ" dirty="0"/>
              <a:t>vytvořena nová prioritní osa 8 - Řešení důsledků uprchlické krize v souvislosti s agresí Ruské federace na Ukrajině</a:t>
            </a:r>
          </a:p>
          <a:p>
            <a:pPr lvl="1"/>
            <a:endParaRPr lang="cs-CZ" dirty="0"/>
          </a:p>
          <a:p>
            <a:pPr lvl="1"/>
            <a:r>
              <a:rPr lang="cs-CZ" dirty="0"/>
              <a:t>územní zaměření podpory: území hl. m. Prahy</a:t>
            </a:r>
          </a:p>
          <a:p>
            <a:pPr algn="l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61600287"/>
      </p:ext>
    </p:extLst>
  </p:cSld>
  <p:clrMapOvr>
    <a:masterClrMapping/>
  </p:clrMapOvr>
  <p:transition spd="slow">
    <p:push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7E690E-C184-4242-A69D-EC191943C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Využití prostředků ze SC 3.2 IROP v</a:t>
            </a:r>
            <a:br>
              <a:rPr lang="cs-CZ" dirty="0"/>
            </a:br>
            <a:r>
              <a:rPr lang="cs-CZ" dirty="0"/>
              <a:t>souvislosti s válkou na Ukrajině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4CD0F72-BB70-4729-A83B-3E2AF00EB4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28600" lvl="1">
              <a:lnSpc>
                <a:spcPct val="110000"/>
              </a:lnSpc>
              <a:spcBef>
                <a:spcPts val="1000"/>
              </a:spcBef>
            </a:pPr>
            <a:r>
              <a:rPr lang="cs-CZ" b="1" dirty="0"/>
              <a:t>Rozdíl oproti verzi diskutované v srpnu</a:t>
            </a:r>
          </a:p>
          <a:p>
            <a:pPr lvl="1"/>
            <a:r>
              <a:rPr lang="cs-CZ" dirty="0"/>
              <a:t>PD upraven v souladu s nařízením FAST-CARE	</a:t>
            </a:r>
          </a:p>
          <a:p>
            <a:pPr marL="1200150" lvl="3" indent="-285750">
              <a:lnSpc>
                <a:spcPct val="100000"/>
              </a:lnSpc>
              <a:spcBef>
                <a:spcPts val="1000"/>
              </a:spcBef>
              <a:buFont typeface="Courier New" panose="02070309020205020404" pitchFamily="49" charset="0"/>
              <a:buChar char="o"/>
            </a:pPr>
            <a:r>
              <a:rPr lang="cs-CZ" dirty="0"/>
              <a:t>70 % alokace  - Úřad práce </a:t>
            </a:r>
            <a:r>
              <a:rPr lang="cs-CZ" i="1" dirty="0"/>
              <a:t>(provedena také úprava zaslaného Harmonogramu výzev)</a:t>
            </a:r>
          </a:p>
          <a:p>
            <a:pPr marL="1200150" lvl="3" indent="-285750">
              <a:lnSpc>
                <a:spcPct val="100000"/>
              </a:lnSpc>
              <a:spcBef>
                <a:spcPts val="1000"/>
              </a:spcBef>
              <a:buFont typeface="Courier New" panose="02070309020205020404" pitchFamily="49" charset="0"/>
              <a:buChar char="o"/>
            </a:pPr>
            <a:r>
              <a:rPr lang="cs-CZ" dirty="0"/>
              <a:t>30 % alokace – obce, organizace zřizované nebo zakládané obcemi, (nestátní neziskové organizace)</a:t>
            </a:r>
          </a:p>
          <a:p>
            <a:pPr marL="1200150" lvl="3" indent="-285750">
              <a:lnSpc>
                <a:spcPct val="100000"/>
              </a:lnSpc>
              <a:spcBef>
                <a:spcPts val="1000"/>
              </a:spcBef>
              <a:buFont typeface="Courier New" panose="02070309020205020404" pitchFamily="49" charset="0"/>
              <a:buChar char="o"/>
            </a:pPr>
            <a:r>
              <a:rPr lang="cs-CZ" dirty="0"/>
              <a:t>uvedena možnost využití jednotkových nákladů 100 EUR/osobu/týden po dobu max. 26 týdnů ode dne příjezdu dané osoby do Evropské unie</a:t>
            </a:r>
          </a:p>
          <a:p>
            <a:pPr marL="1200150" lvl="3" indent="-285750">
              <a:lnSpc>
                <a:spcPct val="100000"/>
              </a:lnSpc>
              <a:spcBef>
                <a:spcPts val="1000"/>
              </a:spcBef>
              <a:buFont typeface="Courier New" panose="02070309020205020404" pitchFamily="49" charset="0"/>
              <a:buChar char="o"/>
            </a:pPr>
            <a:r>
              <a:rPr lang="cs-CZ" dirty="0"/>
              <a:t>míra spolufinancování 100 %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cs-CZ" dirty="0"/>
              <a:t>podporované aktivity vymezeny šířeji – ne jen podpora bydlení, ale také zajištění dalších základních životních potřeb a podpora socioekonomického začlenění do společnosti </a:t>
            </a:r>
          </a:p>
          <a:p>
            <a:pPr marL="228600" lvl="1">
              <a:lnSpc>
                <a:spcPct val="110000"/>
              </a:lnSpc>
              <a:spcBef>
                <a:spcPts val="1000"/>
              </a:spcBef>
            </a:pPr>
            <a:r>
              <a:rPr lang="cs-CZ" b="1" dirty="0"/>
              <a:t>Rozdíl oproti verzi odeslané do per rollam hlasování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cs-CZ" dirty="0"/>
              <a:t>úprava finančních tabulek - </a:t>
            </a:r>
            <a:r>
              <a:rPr lang="cs-CZ" sz="1600" dirty="0"/>
              <a:t>100% kofinancování nebude uvedenou formou zaškrtnutí </a:t>
            </a:r>
            <a:r>
              <a:rPr lang="cs-CZ" sz="1600" dirty="0" err="1"/>
              <a:t>check</a:t>
            </a:r>
            <a:r>
              <a:rPr lang="cs-CZ" sz="1600" dirty="0"/>
              <a:t> boxu, ale přímo + s tím související úpravy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6719825"/>
      </p:ext>
    </p:extLst>
  </p:cSld>
  <p:clrMapOvr>
    <a:masterClrMapping/>
  </p:clrMapOvr>
  <p:transition spd="slow">
    <p:push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92877A-AAE2-44C3-AED0-39CCD3C22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Využití prostředků ze SC 3.2 IROP v</a:t>
            </a:r>
            <a:br>
              <a:rPr lang="cs-CZ" dirty="0"/>
            </a:br>
            <a:r>
              <a:rPr lang="cs-CZ" dirty="0"/>
              <a:t>souvislosti s válkou na Ukrajině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3E4B672-4675-4799-9D97-6AF45F1A34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cs-CZ" b="1" dirty="0"/>
              <a:t>Aktualizace harmonogramu výzev – 105. výzva </a:t>
            </a:r>
            <a:r>
              <a:rPr lang="cs-CZ" dirty="0"/>
              <a:t>– oproti zaslaným podkladům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dirty="0"/>
              <a:t>DŮVOD ZMĚN: úprava PD v souladu s FAST CARE </a:t>
            </a:r>
            <a:r>
              <a:rPr lang="cs-CZ"/>
              <a:t>a připomínkami</a:t>
            </a:r>
            <a:endParaRPr lang="cs-CZ" dirty="0"/>
          </a:p>
          <a:p>
            <a:pPr lvl="1">
              <a:lnSpc>
                <a:spcPct val="150000"/>
              </a:lnSpc>
            </a:pPr>
            <a:r>
              <a:rPr lang="cs-CZ" dirty="0"/>
              <a:t>název výzvy a SC 8.1 formulován více obecně – namísto „Podpora ubytování uprchlíků z Ukrajiny“ jen „Podpora uprchlíků z Ukrajiny“</a:t>
            </a:r>
          </a:p>
          <a:p>
            <a:pPr lvl="1">
              <a:lnSpc>
                <a:spcPct val="150000"/>
              </a:lnSpc>
            </a:pPr>
            <a:r>
              <a:rPr lang="cs-CZ" dirty="0"/>
              <a:t>výzva bude průběžná a nikoli kolová</a:t>
            </a:r>
          </a:p>
          <a:p>
            <a:pPr lvl="1">
              <a:lnSpc>
                <a:spcPct val="150000"/>
              </a:lnSpc>
            </a:pPr>
            <a:r>
              <a:rPr lang="cs-CZ" dirty="0"/>
              <a:t>alokace výzvy snížena  na úroveň 70 % alokace PO 8</a:t>
            </a:r>
          </a:p>
          <a:p>
            <a:pPr lvl="2">
              <a:lnSpc>
                <a:spcPct val="150000"/>
              </a:lnSpc>
            </a:pPr>
            <a:r>
              <a:rPr lang="cs-CZ" dirty="0"/>
              <a:t>příspěvek Unie z 263 130 000,- Kč na 184 191 000,- Kč</a:t>
            </a:r>
          </a:p>
          <a:p>
            <a:pPr lvl="2">
              <a:lnSpc>
                <a:spcPct val="150000"/>
              </a:lnSpc>
            </a:pPr>
            <a:r>
              <a:rPr lang="cs-CZ" dirty="0"/>
              <a:t>národní spolufinancování změněno z 263 130 000,- Kč  na 0,- Kč z důvodu využití 100% míry spolufinancování umožněné FAST CARE</a:t>
            </a:r>
          </a:p>
          <a:p>
            <a:pPr marL="457200" lvl="1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5475373"/>
      </p:ext>
    </p:extLst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224" y="2240224"/>
            <a:ext cx="8029213" cy="1460498"/>
          </a:xfrm>
        </p:spPr>
        <p:txBody>
          <a:bodyPr/>
          <a:lstStyle/>
          <a:p>
            <a:pPr algn="ctr"/>
            <a:r>
              <a:rPr lang="cs-CZ" dirty="0"/>
              <a:t>3. Projednání programu 18. zasedání MV IROP</a:t>
            </a:r>
          </a:p>
        </p:txBody>
      </p:sp>
    </p:spTree>
    <p:extLst>
      <p:ext uri="{BB962C8B-B14F-4D97-AF65-F5344CB8AC3E}">
        <p14:creationId xmlns:p14="http://schemas.microsoft.com/office/powerpoint/2010/main" val="462272165"/>
      </p:ext>
    </p:extLst>
  </p:cSld>
  <p:clrMapOvr>
    <a:masterClrMapping/>
  </p:clrMapOvr>
  <p:transition spd="slow">
    <p:push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A54F65-3B75-4F84-8C4C-7614D20D7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Využití prostředků ze SC 3.2 IROP v</a:t>
            </a:r>
            <a:br>
              <a:rPr lang="cs-CZ" dirty="0"/>
            </a:br>
            <a:r>
              <a:rPr lang="cs-CZ" dirty="0"/>
              <a:t>souvislosti s válkou na Ukrajině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1577216-FF06-483B-912C-A0C0751139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Další kroky:</a:t>
            </a:r>
          </a:p>
          <a:p>
            <a:endParaRPr lang="cs-CZ" b="1" dirty="0"/>
          </a:p>
          <a:p>
            <a:pPr lvl="1"/>
            <a:r>
              <a:rPr lang="cs-CZ" dirty="0"/>
              <a:t>vyhlášení výzvy pro Úřad práce (105. výzva)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cs-CZ" dirty="0"/>
              <a:t>způsobilost výdajů od 24. 2. 2022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cs-CZ" dirty="0"/>
              <a:t>na již vynaložené náklady</a:t>
            </a:r>
          </a:p>
          <a:p>
            <a:pPr lvl="1"/>
            <a:endParaRPr lang="cs-CZ" dirty="0"/>
          </a:p>
          <a:p>
            <a:pPr lvl="1"/>
            <a:r>
              <a:rPr lang="cs-CZ" dirty="0"/>
              <a:t>jednání za účelem specifikace nákladů, které budou hrazeny ze zbývajících 30 % alokace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06163247"/>
      </p:ext>
    </p:extLst>
  </p:cSld>
  <p:clrMapOvr>
    <a:masterClrMapping/>
  </p:clrMapOvr>
  <p:transition spd="slow">
    <p:push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185DC2-E07B-4E4D-8D3D-679B750C8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253" y="2240225"/>
            <a:ext cx="7863494" cy="1460498"/>
          </a:xfrm>
        </p:spPr>
        <p:txBody>
          <a:bodyPr/>
          <a:lstStyle/>
          <a:p>
            <a:pPr algn="ctr"/>
            <a:r>
              <a:rPr lang="cs-CZ" dirty="0"/>
              <a:t>9. Závěry z 18. zasedání Monitorovacího výboru IROP</a:t>
            </a:r>
          </a:p>
        </p:txBody>
      </p:sp>
    </p:spTree>
    <p:extLst>
      <p:ext uri="{BB962C8B-B14F-4D97-AF65-F5344CB8AC3E}">
        <p14:creationId xmlns:p14="http://schemas.microsoft.com/office/powerpoint/2010/main" val="91785229"/>
      </p:ext>
    </p:extLst>
  </p:cSld>
  <p:clrMapOvr>
    <a:masterClrMapping/>
  </p:clrMapOvr>
  <p:transition spd="slow">
    <p:push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4006302A-C808-7441-9460-C6AB82598A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4000" dirty="0"/>
              <a:t>Děkujeme za pozornost</a:t>
            </a:r>
          </a:p>
        </p:txBody>
      </p:sp>
    </p:spTree>
    <p:extLst>
      <p:ext uri="{BB962C8B-B14F-4D97-AF65-F5344CB8AC3E}">
        <p14:creationId xmlns:p14="http://schemas.microsoft.com/office/powerpoint/2010/main" val="2579531382"/>
      </p:ext>
    </p:extLst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1888" y="294787"/>
            <a:ext cx="7863494" cy="1460498"/>
          </a:xfrm>
        </p:spPr>
        <p:txBody>
          <a:bodyPr/>
          <a:lstStyle/>
          <a:p>
            <a:pPr algn="ctr"/>
            <a:r>
              <a:rPr lang="cs-CZ" dirty="0"/>
              <a:t>Program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7778024-FDCE-E846-A037-107DCED977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1888" y="1599797"/>
            <a:ext cx="7863494" cy="4099859"/>
          </a:xfrm>
        </p:spPr>
        <p:txBody>
          <a:bodyPr>
            <a:norm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cs-CZ" sz="1600" dirty="0"/>
              <a:t>Úvodní slovo místopředsedy Monitorovacího výboru IROP </a:t>
            </a:r>
          </a:p>
          <a:p>
            <a:pPr marL="342900" lvl="0" indent="-342900">
              <a:buFont typeface="+mj-lt"/>
              <a:buAutoNum type="arabicPeriod"/>
            </a:pPr>
            <a:r>
              <a:rPr lang="cs-CZ" sz="1600" dirty="0"/>
              <a:t>Úvodní slovo zástupce Evropské komise </a:t>
            </a:r>
          </a:p>
          <a:p>
            <a:pPr marL="342900" lvl="0" indent="-342900">
              <a:buFont typeface="+mj-lt"/>
              <a:buAutoNum type="arabicPeriod"/>
            </a:pPr>
            <a:r>
              <a:rPr lang="cs-CZ" sz="1600" dirty="0"/>
              <a:t>Projednání programu 18. zasedání Monitorovacího výboru IROP</a:t>
            </a:r>
          </a:p>
          <a:p>
            <a:pPr marL="342900" lvl="0" indent="-342900">
              <a:buFont typeface="+mj-lt"/>
              <a:buAutoNum type="arabicPeriod"/>
            </a:pPr>
            <a:r>
              <a:rPr lang="cs-CZ" sz="1600" dirty="0"/>
              <a:t>Informace o stavu realizace IROP </a:t>
            </a:r>
            <a:r>
              <a:rPr lang="cs-CZ" sz="1600" dirty="0">
                <a:solidFill>
                  <a:schemeClr val="bg1">
                    <a:lumMod val="85000"/>
                  </a:schemeClr>
                </a:solidFill>
              </a:rPr>
              <a:t>	</a:t>
            </a:r>
          </a:p>
          <a:p>
            <a:pPr marL="342900" lvl="0" indent="-342900">
              <a:buFont typeface="+mj-lt"/>
              <a:buAutoNum type="arabicPeriod"/>
            </a:pPr>
            <a:r>
              <a:rPr lang="cs-CZ" sz="1600" dirty="0"/>
              <a:t>Zpráva o plnění Evaluačního plánu IROP	 </a:t>
            </a:r>
          </a:p>
          <a:p>
            <a:pPr marL="342900" lvl="0" indent="-342900">
              <a:buFont typeface="+mj-lt"/>
              <a:buAutoNum type="arabicPeriod"/>
            </a:pPr>
            <a:r>
              <a:rPr lang="cs-CZ" dirty="0"/>
              <a:t>Aktualizace Evaluačního plánu IROP</a:t>
            </a:r>
          </a:p>
          <a:p>
            <a:pPr marL="342900" lvl="0" indent="-342900">
              <a:buFont typeface="+mj-lt"/>
              <a:buAutoNum type="arabicPeriod"/>
            </a:pPr>
            <a:r>
              <a:rPr lang="cs-CZ" dirty="0"/>
              <a:t>Roční komunikační plán IROP na rok 2023</a:t>
            </a:r>
          </a:p>
          <a:p>
            <a:pPr marL="342900" lvl="0" indent="-342900">
              <a:buFont typeface="+mj-lt"/>
              <a:buAutoNum type="arabicPeriod"/>
            </a:pPr>
            <a:r>
              <a:rPr lang="cs-CZ" dirty="0"/>
              <a:t>Informace o revizi IROP – CARE</a:t>
            </a:r>
          </a:p>
          <a:p>
            <a:pPr marL="342900" lvl="0" indent="-342900">
              <a:buFont typeface="+mj-lt"/>
              <a:buAutoNum type="arabicPeriod"/>
            </a:pPr>
            <a:r>
              <a:rPr lang="cs-CZ" sz="1600" dirty="0"/>
              <a:t>Závěry z 18. zasedání Monitorovacího výboru IROP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65349439"/>
      </p:ext>
    </p:extLst>
  </p:cSld>
  <p:clrMapOvr>
    <a:masterClrMapping/>
  </p:clrMapOvr>
  <p:transition spd="slow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A29780-7AA5-BF4E-B7C5-D75AB6C36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253" y="2332822"/>
            <a:ext cx="7863494" cy="1460498"/>
          </a:xfrm>
        </p:spPr>
        <p:txBody>
          <a:bodyPr/>
          <a:lstStyle/>
          <a:p>
            <a:pPr algn="ctr"/>
            <a:r>
              <a:rPr lang="cs-CZ" dirty="0"/>
              <a:t>4. Informace o stavu realizace programu</a:t>
            </a:r>
          </a:p>
        </p:txBody>
      </p:sp>
    </p:spTree>
    <p:extLst>
      <p:ext uri="{BB962C8B-B14F-4D97-AF65-F5344CB8AC3E}">
        <p14:creationId xmlns:p14="http://schemas.microsoft.com/office/powerpoint/2010/main" val="390358776"/>
      </p:ext>
    </p:extLst>
  </p:cSld>
  <p:clrMapOvr>
    <a:masterClrMapping/>
  </p:clrMapOvr>
  <p:transition spd="slow">
    <p:pu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96ABE7-4B0F-40B7-8A13-6D1EFE71E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Úkoly z minulého jednání </a:t>
            </a:r>
            <a:r>
              <a:rPr lang="cs-CZ" dirty="0" err="1"/>
              <a:t>MoV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099B703-6600-4E50-B843-4490ACF677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úprava Programového dokumentu IROP podle výsledků vyjednávání iniciativy CARE a předložení Monitorovacímu výboru IROP ke schválení</a:t>
            </a:r>
            <a:endParaRPr lang="cs-CZ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3574618"/>
      </p:ext>
    </p:extLst>
  </p:cSld>
  <p:clrMapOvr>
    <a:masterClrMapping/>
  </p:clrMapOvr>
  <p:transition spd="slow">
    <p:pu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3FDB63-5868-4D2A-B487-D15F87D0C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Stav programu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EB95943-301E-431D-9E6C-704E545234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738" y="1606608"/>
            <a:ext cx="7863494" cy="4443813"/>
          </a:xfrm>
        </p:spPr>
        <p:txBody>
          <a:bodyPr>
            <a:normAutofit/>
          </a:bodyPr>
          <a:lstStyle/>
          <a:p>
            <a:pPr algn="just"/>
            <a:r>
              <a:rPr lang="cs-CZ" sz="1600" dirty="0"/>
              <a:t>k 1. 10. 2022 bylo v IROP vyhlášeno 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600" b="1" dirty="0"/>
              <a:t>104 </a:t>
            </a:r>
            <a:r>
              <a:rPr lang="cs-CZ" sz="1600" dirty="0"/>
              <a:t>výzev ŘO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600" b="1" dirty="0"/>
              <a:t>453 </a:t>
            </a:r>
            <a:r>
              <a:rPr lang="cs-CZ" sz="1600" dirty="0" err="1"/>
              <a:t>podvýzev</a:t>
            </a:r>
            <a:r>
              <a:rPr lang="cs-CZ" sz="1600" dirty="0"/>
              <a:t> ITI a IPRÚ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cs-CZ" sz="1600" b="1" dirty="0"/>
              <a:t>2 033 </a:t>
            </a:r>
            <a:r>
              <a:rPr lang="cs-CZ" sz="1600" dirty="0" err="1"/>
              <a:t>podvýzev</a:t>
            </a:r>
            <a:r>
              <a:rPr lang="cs-CZ" sz="1600" dirty="0"/>
              <a:t> MAS</a:t>
            </a:r>
          </a:p>
          <a:p>
            <a:pPr lvl="1" algn="just">
              <a:buFont typeface="Courier New" panose="02070309020205020404" pitchFamily="49" charset="0"/>
              <a:buChar char="o"/>
            </a:pPr>
            <a:endParaRPr lang="cs-CZ" sz="1600" dirty="0"/>
          </a:p>
          <a:p>
            <a:pPr algn="just"/>
            <a:r>
              <a:rPr lang="cs-CZ" sz="1600" dirty="0"/>
              <a:t>do výzev se přihlásilo celkem </a:t>
            </a:r>
            <a:r>
              <a:rPr lang="cs-CZ" sz="1600" b="1" dirty="0"/>
              <a:t>17 545 žádostí o podporu, </a:t>
            </a:r>
            <a:r>
              <a:rPr lang="cs-CZ" sz="1600" dirty="0"/>
              <a:t>z nichž </a:t>
            </a:r>
            <a:r>
              <a:rPr lang="cs-CZ" sz="1600" b="1" dirty="0"/>
              <a:t>13 174 </a:t>
            </a:r>
            <a:r>
              <a:rPr lang="cs-CZ" sz="1600" dirty="0"/>
              <a:t>v objemu </a:t>
            </a:r>
            <a:r>
              <a:rPr lang="cs-CZ" sz="1600" b="1" dirty="0"/>
              <a:t>170,3 mld. Kč </a:t>
            </a:r>
            <a:r>
              <a:rPr lang="cs-CZ" sz="1600" dirty="0"/>
              <a:t>se k 1. 10. nacházelo ve stavu hodnocení, realizace nebo dokončily svou realizaci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600" dirty="0"/>
              <a:t>z toho byl </a:t>
            </a:r>
            <a:r>
              <a:rPr lang="cs-CZ" sz="1600" b="1" dirty="0"/>
              <a:t>12 688 </a:t>
            </a:r>
            <a:r>
              <a:rPr lang="cs-CZ" sz="1600" dirty="0"/>
              <a:t>v celkovém objemu </a:t>
            </a:r>
            <a:r>
              <a:rPr lang="cs-CZ" sz="1600" b="1" dirty="0"/>
              <a:t>163,9 mld. Kč vydán právní akt</a:t>
            </a:r>
            <a:r>
              <a:rPr lang="cs-CZ" sz="1600" dirty="0"/>
              <a:t> </a:t>
            </a:r>
            <a:br>
              <a:rPr lang="cs-CZ" sz="1600" dirty="0"/>
            </a:br>
            <a:r>
              <a:rPr lang="cs-CZ" sz="1600" dirty="0"/>
              <a:t>o poskytnutí podpory 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cs-CZ" sz="1600" dirty="0"/>
          </a:p>
          <a:p>
            <a:pPr algn="just"/>
            <a:r>
              <a:rPr lang="cs-CZ" sz="1600" dirty="0"/>
              <a:t>příjemcům byly proplaceny prostředky v objemu </a:t>
            </a:r>
            <a:r>
              <a:rPr lang="cs-CZ" sz="1600" b="1" dirty="0"/>
              <a:t>101,1 mld. Kč</a:t>
            </a:r>
          </a:p>
          <a:p>
            <a:pPr algn="just"/>
            <a:r>
              <a:rPr lang="cs-CZ" sz="1600" b="1" dirty="0"/>
              <a:t>94 mld. Kč </a:t>
            </a:r>
            <a:r>
              <a:rPr lang="cs-CZ" sz="1600" dirty="0"/>
              <a:t>bylo certifikováno vůči Evropské komisi</a:t>
            </a:r>
          </a:p>
          <a:p>
            <a:pPr algn="just"/>
            <a:r>
              <a:rPr lang="cs-CZ" sz="1600" dirty="0"/>
              <a:t>pravidlo N+3 pro rok 2022 </a:t>
            </a:r>
            <a:r>
              <a:rPr lang="cs-CZ" sz="1600" b="1" dirty="0"/>
              <a:t>je již splněno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81689645"/>
      </p:ext>
    </p:extLst>
  </p:cSld>
  <p:clrMapOvr>
    <a:masterClrMapping/>
  </p:clrMapOvr>
  <p:transition spd="slow">
    <p:pu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3627" y="0"/>
            <a:ext cx="7863494" cy="1460498"/>
          </a:xfrm>
        </p:spPr>
        <p:txBody>
          <a:bodyPr/>
          <a:lstStyle/>
          <a:p>
            <a:pPr algn="ctr"/>
            <a:r>
              <a:rPr lang="cs-CZ" dirty="0"/>
              <a:t>Uzavřené výzvy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83627" y="924416"/>
            <a:ext cx="7863494" cy="4099859"/>
          </a:xfrm>
        </p:spPr>
        <p:txBody>
          <a:bodyPr/>
          <a:lstStyle/>
          <a:p>
            <a:pPr marL="0" indent="0" algn="ctr">
              <a:buNone/>
            </a:pPr>
            <a:r>
              <a:rPr lang="cs-CZ" dirty="0"/>
              <a:t>Uzavřené výzvy ve sledovaném období od 1. 4. 2022 do 1. 10. 2022</a:t>
            </a:r>
          </a:p>
          <a:p>
            <a:pPr marL="0" indent="0">
              <a:buNone/>
            </a:pPr>
            <a:endParaRPr lang="cs-CZ" sz="1600" b="1" dirty="0">
              <a:highlight>
                <a:srgbClr val="FFFF00"/>
              </a:highlight>
            </a:endParaRPr>
          </a:p>
          <a:p>
            <a:pPr marL="0" indent="0">
              <a:buNone/>
            </a:pPr>
            <a:endParaRPr lang="cs-CZ" sz="1600" b="1" dirty="0">
              <a:highlight>
                <a:srgbClr val="FFFF00"/>
              </a:highlight>
            </a:endParaRPr>
          </a:p>
          <a:p>
            <a:endParaRPr lang="cs-CZ" dirty="0">
              <a:solidFill>
                <a:srgbClr val="FF0000"/>
              </a:solidFill>
            </a:endParaRPr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2341584"/>
              </p:ext>
            </p:extLst>
          </p:nvPr>
        </p:nvGraphicFramePr>
        <p:xfrm>
          <a:off x="807431" y="1717805"/>
          <a:ext cx="7863490" cy="1334217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712470">
                  <a:extLst>
                    <a:ext uri="{9D8B030D-6E8A-4147-A177-3AD203B41FA5}">
                      <a16:colId xmlns:a16="http://schemas.microsoft.com/office/drawing/2014/main" val="1419992573"/>
                    </a:ext>
                  </a:extLst>
                </a:gridCol>
                <a:gridCol w="2987040">
                  <a:extLst>
                    <a:ext uri="{9D8B030D-6E8A-4147-A177-3AD203B41FA5}">
                      <a16:colId xmlns:a16="http://schemas.microsoft.com/office/drawing/2014/main" val="184061084"/>
                    </a:ext>
                  </a:extLst>
                </a:gridCol>
                <a:gridCol w="1453184">
                  <a:extLst>
                    <a:ext uri="{9D8B030D-6E8A-4147-A177-3AD203B41FA5}">
                      <a16:colId xmlns:a16="http://schemas.microsoft.com/office/drawing/2014/main" val="835950305"/>
                    </a:ext>
                  </a:extLst>
                </a:gridCol>
                <a:gridCol w="1138098">
                  <a:extLst>
                    <a:ext uri="{9D8B030D-6E8A-4147-A177-3AD203B41FA5}">
                      <a16:colId xmlns:a16="http://schemas.microsoft.com/office/drawing/2014/main" val="1232451718"/>
                    </a:ext>
                  </a:extLst>
                </a:gridCol>
                <a:gridCol w="1572698">
                  <a:extLst>
                    <a:ext uri="{9D8B030D-6E8A-4147-A177-3AD203B41FA5}">
                      <a16:colId xmlns:a16="http://schemas.microsoft.com/office/drawing/2014/main" val="493870562"/>
                    </a:ext>
                  </a:extLst>
                </a:gridCol>
              </a:tblGrid>
              <a:tr h="826886"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SC</a:t>
                      </a:r>
                      <a:endParaRPr lang="cs-CZ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Název výzvy</a:t>
                      </a:r>
                      <a:endParaRPr lang="cs-CZ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Alokace výzvy v Kč (EFRR)</a:t>
                      </a:r>
                      <a:endParaRPr lang="cs-CZ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cs-C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Podáno</a:t>
                      </a:r>
                      <a:r>
                        <a:rPr lang="cs-CZ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žádostí</a:t>
                      </a:r>
                      <a:endParaRPr lang="cs-C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Objem EFRR podaných </a:t>
                      </a:r>
                      <a:r>
                        <a:rPr lang="cs-CZ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žádostí v Kč</a:t>
                      </a:r>
                      <a:endParaRPr lang="cs-C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9735551"/>
                  </a:ext>
                </a:extLst>
              </a:tr>
              <a:tr h="507331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 6.1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104. Výzva IROP - Integrovaný záchranný systém - Technika pro Hasičský záchranný sbor - SC 6.1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752 398 308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4C4C4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752 398 308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561208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3722115"/>
      </p:ext>
    </p:extLst>
  </p:cSld>
  <p:clrMapOvr>
    <a:masterClrMapping/>
  </p:clrMapOvr>
  <p:transition spd="slow">
    <p:push/>
  </p:transition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ROP_prezentace_PERSPEKTIVNI" id="{F3307CD0-5C48-104A-BD43-3D06B10B504B}" vid="{69F0C89E-A6F4-E247-A3C6-DEFDEE63ED69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Kancelář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Kancelář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1918</TotalTime>
  <Words>3527</Words>
  <Application>Microsoft Office PowerPoint</Application>
  <PresentationFormat>Předvádění na obrazovce (4:3)</PresentationFormat>
  <Paragraphs>878</Paragraphs>
  <Slides>42</Slides>
  <Notes>12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42</vt:i4>
      </vt:variant>
    </vt:vector>
  </HeadingPairs>
  <TitlesOfParts>
    <vt:vector size="46" baseType="lpstr">
      <vt:lpstr>Arial</vt:lpstr>
      <vt:lpstr>Calibri</vt:lpstr>
      <vt:lpstr>Courier New</vt:lpstr>
      <vt:lpstr>Motiv Office</vt:lpstr>
      <vt:lpstr>18. zasedání MV IROP  včetně 10. jednání Platformy  pro přípravu výzev IROP</vt:lpstr>
      <vt:lpstr>1. Úvodní slovo místopředsedy MV IROP</vt:lpstr>
      <vt:lpstr>2. Úvodní slovo zástupce Evropské komise</vt:lpstr>
      <vt:lpstr>3. Projednání programu 18. zasedání MV IROP</vt:lpstr>
      <vt:lpstr>Program</vt:lpstr>
      <vt:lpstr>4. Informace o stavu realizace programu</vt:lpstr>
      <vt:lpstr>Úkoly z minulého jednání MoV</vt:lpstr>
      <vt:lpstr>Stav programu</vt:lpstr>
      <vt:lpstr>Uzavřené výzvy</vt:lpstr>
      <vt:lpstr>REACT-EU - výzvy</vt:lpstr>
      <vt:lpstr>Stav čerpání projektů REACT-EU</vt:lpstr>
      <vt:lpstr>Stav administrace žádostí</vt:lpstr>
      <vt:lpstr>Stav čerpání prostředků IROP </vt:lpstr>
      <vt:lpstr>Predikce a plnění souhrnných žádostí  o platbu v roce 2022</vt:lpstr>
      <vt:lpstr>Stav plnění limitu čerpání N+3</vt:lpstr>
      <vt:lpstr>Prezentace aplikace PowerPoint</vt:lpstr>
      <vt:lpstr>Věcné plnění – vybrané indikátory 1/2</vt:lpstr>
      <vt:lpstr>Věcné plnění – vybrané indikátory 2/2</vt:lpstr>
      <vt:lpstr>Ukončování programu</vt:lpstr>
      <vt:lpstr>Stav administrace integrovaných nástrojů</vt:lpstr>
      <vt:lpstr>5. Zpráva o plnění Evaluačního plánu IROP</vt:lpstr>
      <vt:lpstr>Posuny harmonogramu</vt:lpstr>
      <vt:lpstr>Zrušené evaluace</vt:lpstr>
      <vt:lpstr>Evaluace PO1 a PO3 IROP: Případové studie projektů</vt:lpstr>
      <vt:lpstr>Doporučení z evaluací </vt:lpstr>
      <vt:lpstr>6. Aktualizace Evaluačního plánu IROP</vt:lpstr>
      <vt:lpstr>Změny EP IROP</vt:lpstr>
      <vt:lpstr>Změny EP IROP</vt:lpstr>
      <vt:lpstr>Změny harmonogramu EP IROP</vt:lpstr>
      <vt:lpstr>7. Roční komunikační plán IROP na rok 2023</vt:lpstr>
      <vt:lpstr> 7. Roční komunikační plán IROP 2023 </vt:lpstr>
      <vt:lpstr>7. Roční komunikační plán IROP 2023    </vt:lpstr>
      <vt:lpstr>7. Roční komunikační plán IROP 2023    </vt:lpstr>
      <vt:lpstr>7. Roční komunikační plán IROP 2023     </vt:lpstr>
      <vt:lpstr>7. Roční komunikační plán IROP 2023    </vt:lpstr>
      <vt:lpstr>8. Informace o revizi IROP – FAST/CARE</vt:lpstr>
      <vt:lpstr>Využití prostředků ze SC 3.2 IROP v souvislosti s válkou na Ukrajině</vt:lpstr>
      <vt:lpstr>Využití prostředků ze SC 3.2 IROP v souvislosti s válkou na Ukrajině</vt:lpstr>
      <vt:lpstr>Využití prostředků ze SC 3.2 IROP v souvislosti s válkou na Ukrajině</vt:lpstr>
      <vt:lpstr>Využití prostředků ze SC 3.2 IROP v souvislosti s válkou na Ukrajině</vt:lpstr>
      <vt:lpstr>9. Závěry z 18. zasedání Monitorovacího výboru IROP</vt:lpstr>
      <vt:lpstr>Děkujeme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16. zasedání MV IROP včetně 8. jednání Platformy pro přípravu výzev IROP</dc:title>
  <dc:creator>Brodská Jana</dc:creator>
  <cp:lastModifiedBy>Buršíková Petra</cp:lastModifiedBy>
  <cp:revision>149</cp:revision>
  <cp:lastPrinted>2022-05-09T06:59:52Z</cp:lastPrinted>
  <dcterms:created xsi:type="dcterms:W3CDTF">2021-10-11T08:43:21Z</dcterms:created>
  <dcterms:modified xsi:type="dcterms:W3CDTF">2022-10-07T10:55:51Z</dcterms:modified>
</cp:coreProperties>
</file>