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44"/>
  </p:notesMasterIdLst>
  <p:handoutMasterIdLst>
    <p:handoutMasterId r:id="rId45"/>
  </p:handoutMasterIdLst>
  <p:sldIdLst>
    <p:sldId id="283" r:id="rId2"/>
    <p:sldId id="276" r:id="rId3"/>
    <p:sldId id="284" r:id="rId4"/>
    <p:sldId id="285" r:id="rId5"/>
    <p:sldId id="286" r:id="rId6"/>
    <p:sldId id="287" r:id="rId7"/>
    <p:sldId id="547" r:id="rId8"/>
    <p:sldId id="502" r:id="rId9"/>
    <p:sldId id="509" r:id="rId10"/>
    <p:sldId id="513" r:id="rId11"/>
    <p:sldId id="516" r:id="rId12"/>
    <p:sldId id="512" r:id="rId13"/>
    <p:sldId id="511" r:id="rId14"/>
    <p:sldId id="475" r:id="rId15"/>
    <p:sldId id="517" r:id="rId16"/>
    <p:sldId id="518" r:id="rId17"/>
    <p:sldId id="487" r:id="rId18"/>
    <p:sldId id="505" r:id="rId19"/>
    <p:sldId id="307" r:id="rId20"/>
    <p:sldId id="313" r:id="rId21"/>
    <p:sldId id="288" r:id="rId22"/>
    <p:sldId id="544" r:id="rId23"/>
    <p:sldId id="430" r:id="rId24"/>
    <p:sldId id="536" r:id="rId25"/>
    <p:sldId id="537" r:id="rId26"/>
    <p:sldId id="300" r:id="rId27"/>
    <p:sldId id="440" r:id="rId28"/>
    <p:sldId id="546" r:id="rId29"/>
    <p:sldId id="441" r:id="rId30"/>
    <p:sldId id="302" r:id="rId31"/>
    <p:sldId id="308" r:id="rId32"/>
    <p:sldId id="309" r:id="rId33"/>
    <p:sldId id="310" r:id="rId34"/>
    <p:sldId id="311" r:id="rId35"/>
    <p:sldId id="312" r:id="rId36"/>
    <p:sldId id="292" r:id="rId37"/>
    <p:sldId id="303" r:id="rId38"/>
    <p:sldId id="304" r:id="rId39"/>
    <p:sldId id="306" r:id="rId40"/>
    <p:sldId id="305" r:id="rId41"/>
    <p:sldId id="291" r:id="rId42"/>
    <p:sldId id="289" r:id="rId4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řmánek Jan" initials="HJ" lastIdx="2" clrIdx="0">
    <p:extLst>
      <p:ext uri="{19B8F6BF-5375-455C-9EA6-DF929625EA0E}">
        <p15:presenceInfo xmlns:p15="http://schemas.microsoft.com/office/powerpoint/2012/main" userId="S-1-5-21-1453678106-484518242-318601546-12010" providerId="AD"/>
      </p:ext>
    </p:extLst>
  </p:cmAuthor>
  <p:cmAuthor id="2" name="Žiak Miloslav" initials="ŽM" lastIdx="1" clrIdx="1">
    <p:extLst>
      <p:ext uri="{19B8F6BF-5375-455C-9EA6-DF929625EA0E}">
        <p15:presenceInfo xmlns:p15="http://schemas.microsoft.com/office/powerpoint/2012/main" userId="S-1-5-21-1453678106-484518242-318601546-3268" providerId="AD"/>
      </p:ext>
    </p:extLst>
  </p:cmAuthor>
  <p:cmAuthor id="3" name="Kreplová Eva" initials="KE" lastIdx="1" clrIdx="2">
    <p:extLst>
      <p:ext uri="{19B8F6BF-5375-455C-9EA6-DF929625EA0E}">
        <p15:presenceInfo xmlns:p15="http://schemas.microsoft.com/office/powerpoint/2012/main" userId="S::eva.kreplova@mmr.cz::6f53aa3f-4e87-40b1-9531-bd713135023d" providerId="AD"/>
      </p:ext>
    </p:extLst>
  </p:cmAuthor>
  <p:cmAuthor id="4" name="Srpová Alena" initials="SA" lastIdx="1" clrIdx="3">
    <p:extLst>
      <p:ext uri="{19B8F6BF-5375-455C-9EA6-DF929625EA0E}">
        <p15:presenceInfo xmlns:p15="http://schemas.microsoft.com/office/powerpoint/2012/main" userId="S::alena.srpova@mmr.cz::960ec502-b3b1-40e8-957c-1494c8142b47" providerId="AD"/>
      </p:ext>
    </p:extLst>
  </p:cmAuthor>
  <p:cmAuthor id="5" name="Žiak Miloslav" initials="ŽM [2]" lastIdx="3" clrIdx="4">
    <p:extLst>
      <p:ext uri="{19B8F6BF-5375-455C-9EA6-DF929625EA0E}">
        <p15:presenceInfo xmlns:p15="http://schemas.microsoft.com/office/powerpoint/2012/main" userId="S::miloslav.ziak@mmr.cz::f1e4fbcb-aaea-46c5-a719-38a8f7a887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4E3"/>
    <a:srgbClr val="F5F9FD"/>
    <a:srgbClr val="E9EBF5"/>
    <a:srgbClr val="4C4C4C"/>
    <a:srgbClr val="6C6C6C"/>
    <a:srgbClr val="2C72B9"/>
    <a:srgbClr val="CFD5EA"/>
    <a:srgbClr val="000000"/>
    <a:srgbClr val="4472C4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82" autoAdjust="0"/>
    <p:restoredTop sz="90834" autoAdjust="0"/>
  </p:normalViewPr>
  <p:slideViewPr>
    <p:cSldViewPr snapToGrid="0">
      <p:cViewPr varScale="1">
        <p:scale>
          <a:sx n="60" d="100"/>
          <a:sy n="60" d="100"/>
        </p:scale>
        <p:origin x="136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8498967356778702E-2"/>
          <c:y val="9.4700652570682609E-2"/>
          <c:w val="0.87993267553454113"/>
          <c:h val="0.74436035216852259"/>
        </c:manualLayout>
      </c:layout>
      <c:lineChart>
        <c:grouping val="standard"/>
        <c:varyColors val="0"/>
        <c:ser>
          <c:idx val="4"/>
          <c:order val="0"/>
          <c:tx>
            <c:strRef>
              <c:f>grafyVSpredikce!$B$11</c:f>
              <c:strCache>
                <c:ptCount val="1"/>
                <c:pt idx="0">
                  <c:v>Predikce souhr.žádostí</c:v>
                </c:pt>
              </c:strCache>
            </c:strRef>
          </c:tx>
          <c:spPr>
            <a:ln w="28575" cap="rnd">
              <a:solidFill>
                <a:srgbClr val="1F497D">
                  <a:lumMod val="75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2021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grafyVSpredikce!$C$11:$O$11</c:f>
              <c:numCache>
                <c:formatCode>General</c:formatCode>
                <c:ptCount val="13"/>
                <c:pt idx="0" formatCode="#\ ##0\ &quot;Kč&quot;">
                  <c:v>88275466774.059875</c:v>
                </c:pt>
                <c:pt idx="6" formatCode="#\ ##0\ &quot;Kč&quot;">
                  <c:v>97123782366.559891</c:v>
                </c:pt>
                <c:pt idx="7" formatCode="#\ ##0\ &quot;Kč&quot;">
                  <c:v>98407961278.713867</c:v>
                </c:pt>
                <c:pt idx="8" formatCode="#\ ##0\ &quot;Kč&quot;">
                  <c:v>99500694345.613754</c:v>
                </c:pt>
                <c:pt idx="9" formatCode="#\ ##0\ &quot;Kč&quot;">
                  <c:v>100160886698.37476</c:v>
                </c:pt>
                <c:pt idx="10" formatCode="#\ ##0\ &quot;Kč&quot;">
                  <c:v>101208457239.03482</c:v>
                </c:pt>
                <c:pt idx="11" formatCode="#\ ##0\ &quot;Kč&quot;">
                  <c:v>101685268542.08272</c:v>
                </c:pt>
                <c:pt idx="12" formatCode="#\ ##0\ &quot;Kč&quot;">
                  <c:v>103117445342.188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1A-4488-8A2C-6D409E4B0544}"/>
            </c:ext>
          </c:extLst>
        </c:ser>
        <c:ser>
          <c:idx val="5"/>
          <c:order val="1"/>
          <c:tx>
            <c:strRef>
              <c:f>grafyVSpredikce!$B$13</c:f>
              <c:strCache>
                <c:ptCount val="1"/>
                <c:pt idx="0">
                  <c:v>Skutečnost</c:v>
                </c:pt>
              </c:strCache>
            </c:strRef>
          </c:tx>
          <c:spPr>
            <a:ln w="22225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circle"/>
            <c:size val="6"/>
            <c:spPr>
              <a:solidFill>
                <a:srgbClr val="0070C0"/>
              </a:solidFill>
              <a:ln w="9525">
                <a:solidFill>
                  <a:srgbClr val="4472C4">
                    <a:lumMod val="75000"/>
                  </a:srgbClr>
                </a:solidFill>
                <a:round/>
              </a:ln>
              <a:effectLst/>
            </c:spPr>
          </c:marker>
          <c:dPt>
            <c:idx val="1"/>
            <c:marker>
              <c:symbol val="circle"/>
              <c:size val="6"/>
              <c:spPr>
                <a:solidFill>
                  <a:srgbClr val="0070C0"/>
                </a:solidFill>
                <a:ln w="9525">
                  <a:solidFill>
                    <a:srgbClr val="4472C4">
                      <a:lumMod val="75000"/>
                    </a:srgbClr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01A-4488-8A2C-6D409E4B0544}"/>
              </c:ext>
            </c:extLst>
          </c:dPt>
          <c:dLbls>
            <c:dLbl>
              <c:idx val="0"/>
              <c:layout>
                <c:manualLayout>
                  <c:x val="-3.4820653516108725E-2"/>
                  <c:y val="-3.09535035229260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EE-4D72-B470-367901AB42B3}"/>
                </c:ext>
              </c:extLst>
            </c:dLbl>
            <c:dLbl>
              <c:idx val="1"/>
              <c:layout>
                <c:manualLayout>
                  <c:x val="-5.7496069813240784E-3"/>
                  <c:y val="1.86091765594865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1A-4488-8A2C-6D409E4B0544}"/>
                </c:ext>
              </c:extLst>
            </c:dLbl>
            <c:dLbl>
              <c:idx val="3"/>
              <c:layout>
                <c:manualLayout>
                  <c:x val="-2.4355076763586263E-2"/>
                  <c:y val="-5.97297496281527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E4-4A14-BF9B-75F6EDEC7CBC}"/>
                </c:ext>
              </c:extLst>
            </c:dLbl>
            <c:dLbl>
              <c:idx val="4"/>
              <c:layout>
                <c:manualLayout>
                  <c:x val="-3.2430367467693171E-2"/>
                  <c:y val="-5.6861568953547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E4-4A14-BF9B-75F6EDEC7CB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grafyVSpredikce!$C$10:$O$10</c:f>
              <c:strCache>
                <c:ptCount val="13"/>
                <c:pt idx="0">
                  <c:v>Prosinec 2021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grafyVSpredikce!$C$13:$O$13</c:f>
              <c:numCache>
                <c:formatCode>#\ ##0\ "Kč"</c:formatCode>
                <c:ptCount val="13"/>
                <c:pt idx="0">
                  <c:v>88275466774.059875</c:v>
                </c:pt>
                <c:pt idx="1">
                  <c:v>88336407546.139877</c:v>
                </c:pt>
                <c:pt idx="2">
                  <c:v>88681972869.82988</c:v>
                </c:pt>
                <c:pt idx="3">
                  <c:v>90150533545.649887</c:v>
                </c:pt>
                <c:pt idx="4">
                  <c:v>92308864180.119888</c:v>
                </c:pt>
                <c:pt idx="5">
                  <c:v>95766396672.459885</c:v>
                </c:pt>
                <c:pt idx="6">
                  <c:v>97123782366.559891</c:v>
                </c:pt>
                <c:pt idx="7">
                  <c:v>97621469878.029892</c:v>
                </c:pt>
                <c:pt idx="8">
                  <c:v>98723778592.919891</c:v>
                </c:pt>
                <c:pt idx="9">
                  <c:v>99417207578.479889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1A-4488-8A2C-6D409E4B0544}"/>
            </c:ext>
          </c:extLst>
        </c:ser>
        <c:ser>
          <c:idx val="6"/>
          <c:order val="2"/>
          <c:tx>
            <c:strRef>
              <c:f>grafyVSpredikce!$B$5</c:f>
              <c:strCache>
                <c:ptCount val="1"/>
                <c:pt idx="0">
                  <c:v>Limit čerpání 2022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dashDot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2021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grafyVSpredikce!$C$5:$O$5</c:f>
              <c:numCache>
                <c:formatCode>#\ ##0\ "Kč"</c:formatCode>
                <c:ptCount val="13"/>
                <c:pt idx="0">
                  <c:v>66554761340.524895</c:v>
                </c:pt>
                <c:pt idx="1">
                  <c:v>66554761340.524895</c:v>
                </c:pt>
                <c:pt idx="2">
                  <c:v>66554761340.524895</c:v>
                </c:pt>
                <c:pt idx="3">
                  <c:v>66554761340.524895</c:v>
                </c:pt>
                <c:pt idx="4">
                  <c:v>66554761340.524895</c:v>
                </c:pt>
                <c:pt idx="5">
                  <c:v>66554761340.524895</c:v>
                </c:pt>
                <c:pt idx="6">
                  <c:v>66554761340.524895</c:v>
                </c:pt>
                <c:pt idx="7">
                  <c:v>66554761340.524895</c:v>
                </c:pt>
                <c:pt idx="8">
                  <c:v>66554761340.524895</c:v>
                </c:pt>
                <c:pt idx="9">
                  <c:v>66554761340.524895</c:v>
                </c:pt>
                <c:pt idx="10">
                  <c:v>66554761340.524895</c:v>
                </c:pt>
                <c:pt idx="11">
                  <c:v>66554761340.524895</c:v>
                </c:pt>
                <c:pt idx="12">
                  <c:v>66554761340.524895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1A-4488-8A2C-6D409E4B0544}"/>
            </c:ext>
          </c:extLst>
        </c:ser>
        <c:ser>
          <c:idx val="7"/>
          <c:order val="3"/>
          <c:tx>
            <c:strRef>
              <c:f>grafyVSpredikce!$B$6</c:f>
              <c:strCache>
                <c:ptCount val="1"/>
                <c:pt idx="0">
                  <c:v>70% Alokace programu</c:v>
                </c:pt>
              </c:strCache>
            </c:strRef>
          </c:tx>
          <c:spPr>
            <a:ln w="31750" cap="sq" cmpd="sng">
              <a:solidFill>
                <a:srgbClr val="C00000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2021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grafyVSpredikce!$C$6:$O$6</c:f>
              <c:numCache>
                <c:formatCode>#\ ##0\ "Kč"</c:formatCode>
                <c:ptCount val="13"/>
                <c:pt idx="0">
                  <c:v>104707093817.17711</c:v>
                </c:pt>
                <c:pt idx="1">
                  <c:v>104707093817.17711</c:v>
                </c:pt>
                <c:pt idx="2">
                  <c:v>104707093817.17711</c:v>
                </c:pt>
                <c:pt idx="3">
                  <c:v>104707093817.17711</c:v>
                </c:pt>
                <c:pt idx="4">
                  <c:v>104707093817.17711</c:v>
                </c:pt>
                <c:pt idx="5">
                  <c:v>104707093817.17711</c:v>
                </c:pt>
                <c:pt idx="6">
                  <c:v>104707093817.17711</c:v>
                </c:pt>
                <c:pt idx="7">
                  <c:v>104707093817.17711</c:v>
                </c:pt>
                <c:pt idx="8">
                  <c:v>104707093817.17711</c:v>
                </c:pt>
                <c:pt idx="9">
                  <c:v>104707093817.17711</c:v>
                </c:pt>
                <c:pt idx="10">
                  <c:v>104707093817.17711</c:v>
                </c:pt>
                <c:pt idx="11">
                  <c:v>104707093817.17711</c:v>
                </c:pt>
                <c:pt idx="12">
                  <c:v>104707093817.17711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01A-4488-8A2C-6D409E4B05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76350840"/>
        <c:axId val="876359696"/>
      </c:lineChart>
      <c:catAx>
        <c:axId val="876350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76359696"/>
        <c:crosses val="autoZero"/>
        <c:auto val="1"/>
        <c:lblAlgn val="ctr"/>
        <c:lblOffset val="100"/>
        <c:noMultiLvlLbl val="0"/>
      </c:catAx>
      <c:valAx>
        <c:axId val="876359696"/>
        <c:scaling>
          <c:orientation val="minMax"/>
          <c:min val="85000000000.000015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b="1"/>
                  <a:t>mld. Kč</a:t>
                </a:r>
                <a:endParaRPr lang="cs-CZ" sz="1200" b="1" dirty="0"/>
              </a:p>
            </c:rich>
          </c:tx>
          <c:layout>
            <c:manualLayout>
              <c:xMode val="edge"/>
              <c:yMode val="edge"/>
              <c:x val="1.9569417869461082E-2"/>
              <c:y val="0.405619071290012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76350840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1.1204481792717087E-2"/>
                <c:y val="0.4350428574050621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/>
                    <a:t> 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solidFill>
          <a:sysClr val="window" lastClr="FFFFFF"/>
        </a:solidFill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28846947680000773"/>
          <c:y val="0.91786795257519704"/>
          <c:w val="0.42284531118077612"/>
          <c:h val="4.80289763718927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ysClr val="window" lastClr="FFFFFF">
        <a:lumMod val="95000"/>
      </a:sysClr>
    </a:solidFill>
    <a:ln w="6350" cap="flat" cmpd="dbl" algn="ctr">
      <a:solidFill>
        <a:sysClr val="windowText" lastClr="000000">
          <a:lumMod val="65000"/>
          <a:lumOff val="35000"/>
        </a:sysClr>
      </a:solidFill>
      <a:prstDash val="sysDash"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576173110921186E-2"/>
          <c:y val="6.8558597955650349E-2"/>
          <c:w val="0.84270599977819671"/>
          <c:h val="0.815265278886737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'Přehled čerpání'!$D$24</c:f>
              <c:strCache>
                <c:ptCount val="1"/>
                <c:pt idx="0">
                  <c:v>Plnění</c:v>
                </c:pt>
              </c:strCache>
            </c:strRef>
          </c:tx>
          <c:spPr>
            <a:solidFill>
              <a:srgbClr val="8EB4E3"/>
            </a:solidFill>
            <a:ln>
              <a:solidFill>
                <a:sysClr val="windowText" lastClr="00000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B24-4AB8-B314-E06052822299}"/>
              </c:ext>
            </c:extLst>
          </c:dPt>
          <c:dLbls>
            <c:dLbl>
              <c:idx val="0"/>
              <c:layout>
                <c:manualLayout>
                  <c:x val="2.3122337545420741E-3"/>
                  <c:y val="0.40617133451262333"/>
                </c:manualLayout>
              </c:layout>
              <c:tx>
                <c:rich>
                  <a:bodyPr/>
                  <a:lstStyle/>
                  <a:p>
                    <a:fld id="{A83212B1-EF80-452A-AEED-ED426CC276D0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DB24-4AB8-B314-E06052822299}"/>
                </c:ext>
              </c:extLst>
            </c:dLbl>
            <c:dLbl>
              <c:idx val="1"/>
              <c:layout>
                <c:manualLayout>
                  <c:x val="2.3503317263469654E-3"/>
                  <c:y val="0.31897936181776965"/>
                </c:manualLayout>
              </c:layout>
              <c:tx>
                <c:rich>
                  <a:bodyPr/>
                  <a:lstStyle/>
                  <a:p>
                    <a:fld id="{6B9A1C22-E333-4752-8524-89F0C879CC62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DB24-4AB8-B314-E06052822299}"/>
                </c:ext>
              </c:extLst>
            </c:dLbl>
            <c:dLbl>
              <c:idx val="2"/>
              <c:layout>
                <c:manualLayout>
                  <c:x val="2.6587687309591688E-3"/>
                  <c:y val="0.28955977825948803"/>
                </c:manualLayout>
              </c:layout>
              <c:tx>
                <c:rich>
                  <a:bodyPr/>
                  <a:lstStyle/>
                  <a:p>
                    <a:fld id="{1B9D601F-DA01-46A4-89A2-6C3AC738F626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DB24-4AB8-B314-E06052822299}"/>
                </c:ext>
              </c:extLst>
            </c:dLbl>
            <c:dLbl>
              <c:idx val="3"/>
              <c:layout>
                <c:manualLayout>
                  <c:x val="1.0017679024587544E-3"/>
                  <c:y val="0.31547768073772692"/>
                </c:manualLayout>
              </c:layout>
              <c:tx>
                <c:rich>
                  <a:bodyPr/>
                  <a:lstStyle/>
                  <a:p>
                    <a:fld id="{116AE401-6E2C-4672-B7AF-1EFDEBA4B3FB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DB24-4AB8-B314-E060528222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180000" tIns="0" rIns="252000" bIns="0" spcCol="216000" anchor="ctr" anchorCtr="0">
                <a:noAutofit/>
              </a:bodyPr>
              <a:lstStyle/>
              <a:p>
                <a:pPr algn="ctr"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'Přehled čerpání'!$E$23:$H$23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čerpání'!$E$24:$H$24</c:f>
              <c:numCache>
                <c:formatCode>_-* #\ ##0.0_-;\-* #\ ##0.0_-;_-* "-"??_-;_-@_-</c:formatCode>
                <c:ptCount val="4"/>
                <c:pt idx="0">
                  <c:v>106.80240758739903</c:v>
                </c:pt>
                <c:pt idx="1">
                  <c:v>101.12944805629014</c:v>
                </c:pt>
                <c:pt idx="2">
                  <c:v>99.41720757848006</c:v>
                </c:pt>
                <c:pt idx="3">
                  <c:v>102.02642142966751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'Přehled čerpání'!$E$22:$H$22</c15:f>
                <c15:dlblRangeCache>
                  <c:ptCount val="4"/>
                  <c:pt idx="0">
                    <c:v> 106,8
  mld. </c:v>
                  </c:pt>
                  <c:pt idx="1">
                    <c:v> 101,1
  mld. </c:v>
                  </c:pt>
                  <c:pt idx="2">
                    <c:v> 99,4
  mld. </c:v>
                  </c:pt>
                  <c:pt idx="3">
                    <c:v> 102
  mld.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DB24-4AB8-B314-E0605282229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70837920"/>
        <c:axId val="770838904"/>
      </c:barChart>
      <c:lineChart>
        <c:grouping val="standard"/>
        <c:varyColors val="0"/>
        <c:ser>
          <c:idx val="3"/>
          <c:order val="1"/>
          <c:tx>
            <c:strRef>
              <c:f>'Přehled čerpání'!$D$27</c:f>
              <c:strCache>
                <c:ptCount val="1"/>
                <c:pt idx="0">
                  <c:v>Limit čerpání 2022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dash"/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'Přehled čerpání'!$E$23:$H$23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čerpání'!$E$27:$H$27</c:f>
              <c:numCache>
                <c:formatCode>0.00%</c:formatCode>
                <c:ptCount val="4"/>
                <c:pt idx="0">
                  <c:v>0.44493960475794092</c:v>
                </c:pt>
                <c:pt idx="1">
                  <c:v>0.44493960475794092</c:v>
                </c:pt>
                <c:pt idx="2">
                  <c:v>0.44493960475794092</c:v>
                </c:pt>
                <c:pt idx="3">
                  <c:v>0.44493960475794092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B24-4AB8-B314-E06052822299}"/>
            </c:ext>
          </c:extLst>
        </c:ser>
        <c:ser>
          <c:idx val="2"/>
          <c:order val="2"/>
          <c:tx>
            <c:strRef>
              <c:f>'Přehled čerpání'!$D$26</c:f>
              <c:strCache>
                <c:ptCount val="1"/>
                <c:pt idx="0">
                  <c:v>Limit čerpání 2021</c:v>
                </c:pt>
              </c:strCache>
            </c:strRef>
          </c:tx>
          <c:spPr>
            <a:ln w="22225" cap="rnd" cmpd="dbl">
              <a:solidFill>
                <a:srgbClr val="70AD47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'Přehled čerpání'!$E$23:$H$23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čerpání'!$E$26:$H$26</c:f>
              <c:numCache>
                <c:formatCode>0.00%</c:formatCode>
                <c:ptCount val="4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B24-4AB8-B314-E0605282229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83725088"/>
        <c:axId val="683719512"/>
      </c:lineChart>
      <c:valAx>
        <c:axId val="770838904"/>
        <c:scaling>
          <c:orientation val="minMax"/>
          <c:max val="115"/>
          <c:min val="60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mld.</a:t>
                </a:r>
                <a:r>
                  <a:rPr lang="cs-CZ" baseline="0"/>
                  <a:t> Kč</a:t>
                </a:r>
                <a:endParaRPr lang="cs-CZ" dirty="0"/>
              </a:p>
            </c:rich>
          </c:tx>
          <c:layout>
            <c:manualLayout>
              <c:xMode val="edge"/>
              <c:yMode val="edge"/>
              <c:x val="0.96618752813313413"/>
              <c:y val="0.417045778363275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70837920"/>
        <c:crosses val="max"/>
        <c:crossBetween val="between"/>
        <c:majorUnit val="10"/>
      </c:valAx>
      <c:catAx>
        <c:axId val="77083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70838904"/>
        <c:crosses val="autoZero"/>
        <c:auto val="1"/>
        <c:lblAlgn val="ctr"/>
        <c:lblOffset val="100"/>
        <c:noMultiLvlLbl val="0"/>
      </c:catAx>
      <c:valAx>
        <c:axId val="683719512"/>
        <c:scaling>
          <c:orientation val="minMax"/>
          <c:max val="0.76901000000000008"/>
          <c:min val="0.40122999999999998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 b="0" i="0" baseline="0">
                    <a:effectLst/>
                  </a:rPr>
                  <a:t>Celková</a:t>
                </a:r>
                <a:r>
                  <a:rPr lang="en-US" sz="1400" b="0" i="0" baseline="0">
                    <a:effectLst/>
                  </a:rPr>
                  <a:t> alokace IROP</a:t>
                </a:r>
                <a:endParaRPr lang="cs-CZ" sz="1400">
                  <a:effectLst/>
                </a:endParaRPr>
              </a:p>
            </c:rich>
          </c:tx>
          <c:layout>
            <c:manualLayout>
              <c:xMode val="edge"/>
              <c:yMode val="edge"/>
              <c:x val="1.2911428739178936E-2"/>
              <c:y val="0.301258218699891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83725088"/>
        <c:crosses val="autoZero"/>
        <c:crossBetween val="between"/>
        <c:majorUnit val="7.0000000000000007E-2"/>
      </c:valAx>
      <c:catAx>
        <c:axId val="683725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3719512"/>
        <c:crosses val="autoZero"/>
        <c:auto val="1"/>
        <c:lblAlgn val="ctr"/>
        <c:lblOffset val="100"/>
        <c:noMultiLvlLbl val="0"/>
      </c:catAx>
      <c:spPr>
        <a:solidFill>
          <a:srgbClr val="F5F9FD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5F9FD"/>
    </a:solidFill>
    <a:ln w="3175" cap="flat" cmpd="sng" algn="ctr">
      <a:solidFill>
        <a:sysClr val="windowText" lastClr="000000">
          <a:lumMod val="85000"/>
          <a:lumOff val="15000"/>
        </a:sysClr>
      </a:solidFill>
      <a:prstDash val="sysDash"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j-ea"/>
                <a:cs typeface="Segoe UI" panose="020B0502040204020203" pitchFamily="34" charset="0"/>
              </a:defRPr>
            </a:pPr>
            <a:r>
              <a:rPr lang="cs-CZ" sz="1800" b="1">
                <a:latin typeface="+mn-lt"/>
                <a:cs typeface="Segoe UI" panose="020B0502040204020203" pitchFamily="34" charset="0"/>
              </a:rPr>
              <a:t>Vývoj přezávazkování IROP v čase, mld. Kč</a:t>
            </a:r>
          </a:p>
        </c:rich>
      </c:tx>
      <c:layout>
        <c:manualLayout>
          <c:xMode val="edge"/>
          <c:yMode val="edge"/>
          <c:x val="0.25107949348721303"/>
          <c:y val="1.27580363269654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770480933038494"/>
          <c:y val="0.1504872631708162"/>
          <c:w val="0.84739331297121345"/>
          <c:h val="0.738373794887774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8EB4E3"/>
            </a:solidFill>
            <a:ln>
              <a:solidFill>
                <a:schemeClr val="bg2">
                  <a:lumMod val="50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389A8B2-7546-4AE4-B25F-E6DE207CB423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D786-41CF-A826-5F65A5A7D7D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C85D008-0043-4B4B-8C75-EC2134598E69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D786-41CF-A826-5F65A5A7D7D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AD2F304-2980-48AD-958B-C9C0B065CA7E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D786-41CF-A826-5F65A5A7D7D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721CCD4-1948-40CA-8BE6-686FE65A61E6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D786-41CF-A826-5F65A5A7D7D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2FA154A-0E48-4681-ADF5-3AFB52465AAD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D786-41CF-A826-5F65A5A7D7D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273B654-44CE-4D2B-BF7A-FE7BC10FE5BC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D786-41CF-A826-5F65A5A7D7D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C165A7D-A1B2-48E7-B833-3A6616CAA9A4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D786-41CF-A826-5F65A5A7D7D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AC78927-5420-45DC-B39C-65172AA71327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D786-41CF-A826-5F65A5A7D7D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5E8DB2AD-17E3-4B5B-BEFF-3A5B82D25B08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D786-41CF-A826-5F65A5A7D7D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396396F9-3FCB-4CB7-8F7D-96977E07F686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D786-41CF-A826-5F65A5A7D7D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814BC1D7-9B55-4C09-9ACF-FCC95C2E45CE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D786-41CF-A826-5F65A5A7D7DA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EAE899E9-A6DF-4152-B866-15C4230AB2C2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D786-41CF-A826-5F65A5A7D7DA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CD306C0C-23FA-44ED-B85E-8238DA9DC8FC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D786-41CF-A826-5F65A5A7D7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'DaSu - IROP'!$A$22:$A$34</c:f>
              <c:numCache>
                <c:formatCode>mm/yyyy</c:formatCode>
                <c:ptCount val="13"/>
                <c:pt idx="0">
                  <c:v>44105</c:v>
                </c:pt>
                <c:pt idx="1">
                  <c:v>44166</c:v>
                </c:pt>
                <c:pt idx="2">
                  <c:v>44228</c:v>
                </c:pt>
                <c:pt idx="3">
                  <c:v>44287</c:v>
                </c:pt>
                <c:pt idx="4">
                  <c:v>44348</c:v>
                </c:pt>
                <c:pt idx="5">
                  <c:v>44409</c:v>
                </c:pt>
                <c:pt idx="6">
                  <c:v>44470</c:v>
                </c:pt>
                <c:pt idx="7">
                  <c:v>44531</c:v>
                </c:pt>
                <c:pt idx="8">
                  <c:v>44593</c:v>
                </c:pt>
                <c:pt idx="9">
                  <c:v>44652</c:v>
                </c:pt>
                <c:pt idx="10">
                  <c:v>44713</c:v>
                </c:pt>
                <c:pt idx="11">
                  <c:v>44774</c:v>
                </c:pt>
                <c:pt idx="12">
                  <c:v>44805</c:v>
                </c:pt>
              </c:numCache>
            </c:numRef>
          </c:cat>
          <c:val>
            <c:numRef>
              <c:f>'DaSu - IROP'!$D$22:$D$34</c:f>
              <c:numCache>
                <c:formatCode>0.0%</c:formatCode>
                <c:ptCount val="13"/>
                <c:pt idx="0">
                  <c:v>7.0582224692474466E-2</c:v>
                </c:pt>
                <c:pt idx="1">
                  <c:v>6.1396352956989315E-2</c:v>
                </c:pt>
                <c:pt idx="2">
                  <c:v>5.2625555846494559E-2</c:v>
                </c:pt>
                <c:pt idx="3">
                  <c:v>4.9428818846981387E-2</c:v>
                </c:pt>
                <c:pt idx="4">
                  <c:v>5.0516892296511157E-2</c:v>
                </c:pt>
                <c:pt idx="5">
                  <c:v>5.0380988804184818E-2</c:v>
                </c:pt>
                <c:pt idx="6">
                  <c:v>4.8181163629560132E-2</c:v>
                </c:pt>
                <c:pt idx="7">
                  <c:v>4.6284827296009939E-2</c:v>
                </c:pt>
                <c:pt idx="8">
                  <c:v>6.9106146429217544E-2</c:v>
                </c:pt>
                <c:pt idx="9">
                  <c:v>6.8159413600864083E-2</c:v>
                </c:pt>
                <c:pt idx="10">
                  <c:v>6.438576268047673E-2</c:v>
                </c:pt>
                <c:pt idx="11">
                  <c:v>6.2120576618883247E-2</c:v>
                </c:pt>
                <c:pt idx="12">
                  <c:v>6.1954975160931999E-2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'DaSu - IROP'!$C$22:$C$34</c15:f>
                <c15:dlblRangeCache>
                  <c:ptCount val="13"/>
                  <c:pt idx="0">
                    <c:v>-10,6
mld. Kč</c:v>
                  </c:pt>
                  <c:pt idx="1">
                    <c:v>-9,2
mld. Kč</c:v>
                  </c:pt>
                  <c:pt idx="2">
                    <c:v>-7,9
mld. Kč</c:v>
                  </c:pt>
                  <c:pt idx="3">
                    <c:v>-7,4
mld. Kč</c:v>
                  </c:pt>
                  <c:pt idx="4">
                    <c:v>-7,6
mld. Kč</c:v>
                  </c:pt>
                  <c:pt idx="5">
                    <c:v>-7,5
mld. Kč</c:v>
                  </c:pt>
                  <c:pt idx="6">
                    <c:v>-7,2
mld. Kč</c:v>
                  </c:pt>
                  <c:pt idx="7">
                    <c:v>-6,9
mld. Kč</c:v>
                  </c:pt>
                  <c:pt idx="8">
                    <c:v>-10,3
mld. Kč</c:v>
                  </c:pt>
                  <c:pt idx="9">
                    <c:v>-10,2
mld. Kč</c:v>
                  </c:pt>
                  <c:pt idx="10">
                    <c:v>-9,6
mld. Kč</c:v>
                  </c:pt>
                  <c:pt idx="11">
                    <c:v>-9,3
mld. Kč</c:v>
                  </c:pt>
                  <c:pt idx="12">
                    <c:v>-9,3
mld. Kč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D786-41CF-A826-5F65A5A7D7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"/>
        <c:overlap val="-28"/>
        <c:axId val="571026232"/>
        <c:axId val="571023280"/>
      </c:barChart>
      <c:catAx>
        <c:axId val="571026232"/>
        <c:scaling>
          <c:orientation val="minMax"/>
        </c:scaling>
        <c:delete val="0"/>
        <c:axPos val="b"/>
        <c:numFmt formatCode="mm/yyyy" sourceLinked="0"/>
        <c:majorTickMark val="out"/>
        <c:minorTickMark val="none"/>
        <c:tickLblPos val="low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71023280"/>
        <c:crosses val="autoZero"/>
        <c:auto val="0"/>
        <c:lblAlgn val="ctr"/>
        <c:lblOffset val="100"/>
        <c:tickLblSkip val="1"/>
        <c:noMultiLvlLbl val="1"/>
      </c:catAx>
      <c:valAx>
        <c:axId val="57102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000"/>
                  <a:t>Podíl přezávazkování</a:t>
                </a:r>
                <a:r>
                  <a:rPr lang="cs-CZ" sz="1000" baseline="0"/>
                  <a:t> na alokaci programu</a:t>
                </a:r>
              </a:p>
            </c:rich>
          </c:tx>
          <c:layout>
            <c:manualLayout>
              <c:xMode val="edge"/>
              <c:yMode val="edge"/>
              <c:x val="1.6686445885891195E-2"/>
              <c:y val="0.105149921712394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571026232"/>
        <c:crosses val="autoZero"/>
        <c:crossBetween val="between"/>
      </c:valAx>
      <c:spPr>
        <a:solidFill>
          <a:srgbClr val="F5F9FD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5F9FD"/>
    </a:solidFill>
    <a:ln w="9525" cap="flat" cmpd="sng" algn="ctr">
      <a:solidFill>
        <a:schemeClr val="bg2">
          <a:lumMod val="50000"/>
        </a:schemeClr>
      </a:solidFill>
      <a:prstDash val="dash"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8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12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14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15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16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18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19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21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3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24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25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7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28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0.08261</cdr:x>
      <cdr:y>0.18161</cdr:y>
    </cdr:from>
    <cdr:to>
      <cdr:x>0.28847</cdr:x>
      <cdr:y>0.25913</cdr:y>
    </cdr:to>
    <cdr:sp macro="" textlink="">
      <cdr:nvSpPr>
        <cdr:cNvPr id="30" name="TextovéPole 29"/>
        <cdr:cNvSpPr txBox="1"/>
      </cdr:nvSpPr>
      <cdr:spPr>
        <a:xfrm xmlns:a="http://schemas.openxmlformats.org/drawingml/2006/main">
          <a:off x="649576" y="804149"/>
          <a:ext cx="1618779" cy="343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 i="1" dirty="0">
              <a:solidFill>
                <a:srgbClr val="C00000"/>
              </a:solidFill>
            </a:rPr>
            <a:t>70 % alokace</a:t>
          </a:r>
          <a:r>
            <a:rPr lang="cs-CZ" sz="1100" b="1" i="1" baseline="0" dirty="0">
              <a:solidFill>
                <a:srgbClr val="C00000"/>
              </a:solidFill>
            </a:rPr>
            <a:t> programu</a:t>
          </a:r>
          <a:endParaRPr lang="cs-CZ" sz="1100" b="1" i="1" dirty="0">
            <a:solidFill>
              <a:srgbClr val="C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0.84125</cdr:x>
      <cdr:y>0.30559</cdr:y>
    </cdr:from>
    <cdr:to>
      <cdr:x>1</cdr:x>
      <cdr:y>0.35588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7929642" y="1467039"/>
          <a:ext cx="1496381" cy="241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i="1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0.6742</cdr:x>
      <cdr:y>0.62697</cdr:y>
    </cdr:from>
    <cdr:to>
      <cdr:x>0.77732</cdr:x>
      <cdr:y>0.7988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5167371" y="2451626"/>
          <a:ext cx="790358" cy="6718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cs-CZ" sz="1100" b="0" i="1" dirty="0">
              <a:solidFill>
                <a:srgbClr val="C00000"/>
              </a:solidFill>
            </a:rPr>
            <a:t>Limit </a:t>
          </a:r>
          <a:r>
            <a:rPr lang="cs-CZ" sz="1200" b="0" i="1" dirty="0">
              <a:solidFill>
                <a:srgbClr val="C00000"/>
              </a:solidFill>
            </a:rPr>
            <a:t>čerpání</a:t>
          </a:r>
          <a:r>
            <a:rPr lang="cs-CZ" sz="1100" b="0" i="1" baseline="0" dirty="0">
              <a:solidFill>
                <a:srgbClr val="C00000"/>
              </a:solidFill>
            </a:rPr>
            <a:t> 2022</a:t>
          </a:r>
          <a:endParaRPr lang="cs-CZ" sz="1100" b="0" i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0.70415</cdr:x>
      <cdr:y>0.68932</cdr:y>
    </cdr:from>
    <cdr:to>
      <cdr:x>0.80684</cdr:x>
      <cdr:y>0.75091</cdr:y>
    </cdr:to>
    <cdr:sp macro="" textlink="">
      <cdr:nvSpPr>
        <cdr:cNvPr id="5" name="TextovéPole 2"/>
        <cdr:cNvSpPr txBox="1"/>
      </cdr:nvSpPr>
      <cdr:spPr>
        <a:xfrm xmlns:a="http://schemas.openxmlformats.org/drawingml/2006/main">
          <a:off x="5396890" y="2695453"/>
          <a:ext cx="787063" cy="2408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i="1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0.7061</cdr:x>
      <cdr:y>0.14613</cdr:y>
    </cdr:from>
    <cdr:to>
      <cdr:x>0.92799</cdr:x>
      <cdr:y>0.20861</cdr:y>
    </cdr:to>
    <cdr:sp macro="" textlink="">
      <cdr:nvSpPr>
        <cdr:cNvPr id="6" name="TextovéPole 1"/>
        <cdr:cNvSpPr txBox="1"/>
      </cdr:nvSpPr>
      <cdr:spPr>
        <a:xfrm xmlns:a="http://schemas.openxmlformats.org/drawingml/2006/main">
          <a:off x="5411848" y="571407"/>
          <a:ext cx="1700665" cy="2443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100" b="0" i="1" dirty="0">
              <a:solidFill>
                <a:schemeClr val="accent6">
                  <a:lumMod val="50000"/>
                </a:schemeClr>
              </a:solidFill>
            </a:rPr>
            <a:t>70 %</a:t>
          </a:r>
          <a:r>
            <a:rPr lang="cs-CZ" sz="1100" b="0" i="1" baseline="0" dirty="0">
              <a:solidFill>
                <a:schemeClr val="accent6">
                  <a:lumMod val="50000"/>
                </a:schemeClr>
              </a:solidFill>
            </a:rPr>
            <a:t> alokace programu</a:t>
          </a:r>
        </a:p>
        <a:p xmlns:a="http://schemas.openxmlformats.org/drawingml/2006/main">
          <a:endParaRPr lang="cs-CZ" sz="1100" b="0" i="1" baseline="0" dirty="0">
            <a:solidFill>
              <a:srgbClr val="C00000"/>
            </a:solidFill>
          </a:endParaRPr>
        </a:p>
        <a:p xmlns:a="http://schemas.openxmlformats.org/drawingml/2006/main">
          <a:endParaRPr lang="cs-CZ" sz="1100" b="0" i="1" dirty="0">
            <a:solidFill>
              <a:srgbClr val="C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0027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5721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1878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AEC34-F7C9-4DC8-A740-BE07CA30570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533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Za období 1.4.2022 do 1.10.2022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8120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Data</a:t>
            </a:r>
            <a:r>
              <a:rPr lang="cs-CZ" baseline="0" dirty="0"/>
              <a:t> z MS2014+ k 1.10.2022.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900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2892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 1.10. 2022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Alokace přepočtena aktuálním kurzem (24,54)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 financování: EU podíl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Poznámka: V tabulce nejsou zahrnuty vyřazené,</a:t>
            </a:r>
            <a:r>
              <a:rPr lang="cs-CZ" sz="12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odstoupené projekty (v negativním stavu) a náhradní projekty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9413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 1.10. 2022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Proplacené prostředky kumulativně v CZK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U certifikovaných prostředků je v PO 2 započítán navýšený podíl financování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276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ŘO, skutečnost k 1.10.2022, predikce k 1.7.2022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Predikce zahrnuje projekty s vydaným právním aktem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hranice 70 % alokace programu je pouze ilustrativní</a:t>
            </a:r>
          </a:p>
          <a:p>
            <a:endParaRPr lang="cs-CZ" sz="1200" i="1" dirty="0">
              <a:solidFill>
                <a:srgbClr val="6C6C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062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 1.10.2022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hranice 70 % alokace programu je pouze ilustrativní</a:t>
            </a:r>
          </a:p>
          <a:p>
            <a:endParaRPr lang="cs-CZ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359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8346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37332"/>
            <a:ext cx="7772400" cy="1120814"/>
          </a:xfrm>
        </p:spPr>
        <p:txBody>
          <a:bodyPr anchor="b">
            <a:normAutofit/>
          </a:bodyPr>
          <a:lstStyle>
            <a:lvl1pPr algn="ctr">
              <a:defRPr sz="46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65" y="712485"/>
            <a:ext cx="2324847" cy="2324847"/>
          </a:xfrm>
          <a:prstGeom prst="rect">
            <a:avLst/>
          </a:prstGeom>
        </p:spPr>
      </p:pic>
      <p:pic>
        <p:nvPicPr>
          <p:cNvPr id="11" name="Obrázek 9">
            <a:extLst>
              <a:ext uri="{FF2B5EF4-FFF2-40B4-BE49-F238E27FC236}">
                <a16:creationId xmlns:a16="http://schemas.microsoft.com/office/drawing/2014/main" id="{09F6884B-19C6-B547-9D00-64DE7CB7E2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6925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rgbClr val="4C4C4C"/>
                </a:solidFill>
              </a:defRPr>
            </a:lvl1pPr>
            <a:lvl2pPr>
              <a:defRPr sz="2800">
                <a:solidFill>
                  <a:srgbClr val="4C4C4C"/>
                </a:solidFill>
              </a:defRPr>
            </a:lvl2pPr>
            <a:lvl3pPr>
              <a:defRPr sz="2400">
                <a:solidFill>
                  <a:srgbClr val="4C4C4C"/>
                </a:solidFill>
              </a:defRPr>
            </a:lvl3pPr>
            <a:lvl4pPr>
              <a:defRPr sz="2000">
                <a:solidFill>
                  <a:srgbClr val="4C4C4C"/>
                </a:solidFill>
              </a:defRPr>
            </a:lvl4pPr>
            <a:lvl5pPr>
              <a:defRPr sz="2000">
                <a:solidFill>
                  <a:srgbClr val="4C4C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07.10.2022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1A074390-F74A-354C-A8A5-C57569BB30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4152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C4C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421389A3-732E-0B4A-ACB1-A01D5B9F3E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8630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30DCD1F-8273-9B41-842C-55AA1CBCCC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5772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9E3345F-B1E1-B74A-90FF-CBB0717ACE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81801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0372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F366430-11DA-8440-B189-60763C833F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5082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3020315"/>
            <a:ext cx="7772400" cy="893479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4074603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BAB8336E-6ABE-9148-9775-A721FB3831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74" y="695469"/>
            <a:ext cx="2324847" cy="2324847"/>
          </a:xfrm>
          <a:prstGeom prst="rect">
            <a:avLst/>
          </a:prstGeom>
        </p:spPr>
      </p:pic>
      <p:pic>
        <p:nvPicPr>
          <p:cNvPr id="12" name="Obrázek 9">
            <a:extLst>
              <a:ext uri="{FF2B5EF4-FFF2-40B4-BE49-F238E27FC236}">
                <a16:creationId xmlns:a16="http://schemas.microsoft.com/office/drawing/2014/main" id="{728AF299-707A-414A-8E96-F69363FCD1D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55222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07.10.2022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CDD3CD2B-6111-3B4C-986A-6BB7D65A04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583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604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07.10.2022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38657F82-C1C0-1B49-B7E1-A0336AD3717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08710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4517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8122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81465"/>
            <a:ext cx="3868340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8122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81465"/>
            <a:ext cx="3887391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07.10.2022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5CA2F929-7DE9-FB44-8205-60DE302399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54642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07.10.2022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7">
            <a:extLst>
              <a:ext uri="{FF2B5EF4-FFF2-40B4-BE49-F238E27FC236}">
                <a16:creationId xmlns:a16="http://schemas.microsoft.com/office/drawing/2014/main" id="{A558BC38-68C5-B64D-8D19-ECDDAA12CD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1191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07.10.2022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6" name="Obrázek 7">
            <a:extLst>
              <a:ext uri="{FF2B5EF4-FFF2-40B4-BE49-F238E27FC236}">
                <a16:creationId xmlns:a16="http://schemas.microsoft.com/office/drawing/2014/main" id="{4E585451-76B5-7A41-AE3E-1D80BA01D6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02204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60281"/>
            <a:ext cx="7863494" cy="409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07.10.2022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060140"/>
            <a:ext cx="30861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42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3">
            <a:extLst>
              <a:ext uri="{FF2B5EF4-FFF2-40B4-BE49-F238E27FC236}">
                <a16:creationId xmlns:a16="http://schemas.microsoft.com/office/drawing/2014/main" id="{08C5FD0E-C1D2-FF4A-998E-2079AD2D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37" y="3545704"/>
            <a:ext cx="8917422" cy="988226"/>
          </a:xfrm>
        </p:spPr>
        <p:txBody>
          <a:bodyPr anchor="ctr">
            <a:noAutofit/>
          </a:bodyPr>
          <a:lstStyle/>
          <a:p>
            <a:r>
              <a:rPr lang="cs-CZ" sz="3200" b="1" dirty="0"/>
              <a:t>18. zasedání MV IROP </a:t>
            </a:r>
            <a:br>
              <a:rPr lang="cs-CZ" sz="3200" b="1" dirty="0"/>
            </a:br>
            <a:r>
              <a:rPr lang="cs-CZ" sz="3200" b="1" dirty="0"/>
              <a:t>včetně 10. jednání Platformy </a:t>
            </a:r>
            <a:br>
              <a:rPr lang="cs-CZ" sz="3200" b="1" dirty="0"/>
            </a:br>
            <a:r>
              <a:rPr lang="cs-CZ" sz="3200" b="1" dirty="0"/>
              <a:t>pro přípravu výzev IROP</a:t>
            </a:r>
          </a:p>
        </p:txBody>
      </p:sp>
      <p:sp>
        <p:nvSpPr>
          <p:cNvPr id="11" name="TextovéPole 5">
            <a:extLst>
              <a:ext uri="{FF2B5EF4-FFF2-40B4-BE49-F238E27FC236}">
                <a16:creationId xmlns:a16="http://schemas.microsoft.com/office/drawing/2014/main" id="{EC7820B1-DF86-AD48-B3D5-4BECF6BF0D1D}"/>
              </a:ext>
            </a:extLst>
          </p:cNvPr>
          <p:cNvSpPr txBox="1"/>
          <p:nvPr/>
        </p:nvSpPr>
        <p:spPr>
          <a:xfrm>
            <a:off x="3226266" y="5142847"/>
            <a:ext cx="26914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12. 10. 2022</a:t>
            </a:r>
          </a:p>
          <a:p>
            <a:pPr algn="ctr"/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zámek Židlochovice</a:t>
            </a:r>
          </a:p>
        </p:txBody>
      </p:sp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08"/>
            <a:ext cx="7886700" cy="854074"/>
          </a:xfrm>
          <a:noFill/>
        </p:spPr>
        <p:txBody>
          <a:bodyPr>
            <a:normAutofit/>
          </a:bodyPr>
          <a:lstStyle/>
          <a:p>
            <a:pPr algn="ctr"/>
            <a:r>
              <a:rPr lang="cs-CZ" sz="3200" dirty="0"/>
              <a:t>REACT-EU - výzvy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83914"/>
              </p:ext>
            </p:extLst>
          </p:nvPr>
        </p:nvGraphicFramePr>
        <p:xfrm>
          <a:off x="628650" y="919304"/>
          <a:ext cx="8265092" cy="50444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9129">
                  <a:extLst>
                    <a:ext uri="{9D8B030D-6E8A-4147-A177-3AD203B41FA5}">
                      <a16:colId xmlns:a16="http://schemas.microsoft.com/office/drawing/2014/main" val="3298924986"/>
                    </a:ext>
                  </a:extLst>
                </a:gridCol>
                <a:gridCol w="1170774">
                  <a:extLst>
                    <a:ext uri="{9D8B030D-6E8A-4147-A177-3AD203B41FA5}">
                      <a16:colId xmlns:a16="http://schemas.microsoft.com/office/drawing/2014/main" val="2773509638"/>
                    </a:ext>
                  </a:extLst>
                </a:gridCol>
                <a:gridCol w="948583">
                  <a:extLst>
                    <a:ext uri="{9D8B030D-6E8A-4147-A177-3AD203B41FA5}">
                      <a16:colId xmlns:a16="http://schemas.microsoft.com/office/drawing/2014/main" val="4293994976"/>
                    </a:ext>
                  </a:extLst>
                </a:gridCol>
                <a:gridCol w="965675">
                  <a:extLst>
                    <a:ext uri="{9D8B030D-6E8A-4147-A177-3AD203B41FA5}">
                      <a16:colId xmlns:a16="http://schemas.microsoft.com/office/drawing/2014/main" val="4271001339"/>
                    </a:ext>
                  </a:extLst>
                </a:gridCol>
                <a:gridCol w="1187866">
                  <a:extLst>
                    <a:ext uri="{9D8B030D-6E8A-4147-A177-3AD203B41FA5}">
                      <a16:colId xmlns:a16="http://schemas.microsoft.com/office/drawing/2014/main" val="2062223948"/>
                    </a:ext>
                  </a:extLst>
                </a:gridCol>
                <a:gridCol w="1023065">
                  <a:extLst>
                    <a:ext uri="{9D8B030D-6E8A-4147-A177-3AD203B41FA5}">
                      <a16:colId xmlns:a16="http://schemas.microsoft.com/office/drawing/2014/main" val="2071347597"/>
                    </a:ext>
                  </a:extLst>
                </a:gridCol>
              </a:tblGrid>
              <a:tr h="7727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Název výzvy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Alokace EFRR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Datum vyhlášení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Datum ukončení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</a:rPr>
                        <a:t>Podané </a:t>
                      </a:r>
                      <a:r>
                        <a:rPr lang="cs-CZ" sz="1200" baseline="0" dirty="0">
                          <a:effectLst/>
                        </a:rPr>
                        <a:t>žádosti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 naplnění alokace podanými žádostmi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3214570"/>
                  </a:ext>
                </a:extLst>
              </a:tr>
              <a:tr h="3978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 IZS- Policie ČR a Hasičský záchranný sbor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3 244 986 707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05.05.2021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30.09.2021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3 242 583 549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7282571"/>
                  </a:ext>
                </a:extLst>
              </a:tr>
              <a:tr h="4358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 IZS- Zdravotnické záchranné služby krajů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1 082 876 098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05.05.2021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30.09.2021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1 658 850 479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21680790"/>
                  </a:ext>
                </a:extLst>
              </a:tr>
              <a:tr h="47856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 Rozvoj, modernizace a posílení odolnosti páteřní sítě poskytovatelů zdravotní péče s ohledem na potenciální hrozby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18 608 864 634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05.05.2021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03.06.2021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20 691 595 638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4449503"/>
                  </a:ext>
                </a:extLst>
              </a:tr>
              <a:tr h="52129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 Rozvoj a zvýšení odolnosti poskytovatelů péče o zvlášť ohrožené pacienty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2 450 000 000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29.07.2021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10.12.2021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2 571 365 211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4325641"/>
                  </a:ext>
                </a:extLst>
              </a:tr>
              <a:tr h="43583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 Zvýšení připravenosti subjektů zapojených do řešení hrozeb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1 162 000 000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29.07.2021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17.12.2021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916 401 741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6828173"/>
                  </a:ext>
                </a:extLst>
              </a:tr>
              <a:tr h="5042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 Sociální infrastruktura se zvýšenou energetickou účinností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2 129 101 930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31.05.2021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03.02.2022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3 322 618 664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4703185"/>
                  </a:ext>
                </a:extLst>
              </a:tr>
              <a:tr h="45292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102. Zvýšení připravenosti subjektů zapojených do řešení hrozeb II.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229 999 853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11.11.2021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31.03.2022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185 172 369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0499419"/>
                  </a:ext>
                </a:extLst>
              </a:tr>
              <a:tr h="3247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103. Technická pomoc - REACT-EU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230 000 004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13.09.2021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31.03.2023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42 522 498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3881180"/>
                  </a:ext>
                </a:extLst>
              </a:tr>
              <a:tr h="34947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104. IZS - Technika pro Hasičský záchranný sbor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752 398 308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29.12.2021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30.06.2022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752 398 308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59085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CELKEM:</a:t>
                      </a:r>
                      <a:endParaRPr lang="cs-CZ" sz="105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29 890 227 534 Kč</a:t>
                      </a:r>
                      <a:endParaRPr lang="cs-CZ" sz="105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05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05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33 383 508 457 Kč</a:t>
                      </a:r>
                      <a:endParaRPr lang="cs-CZ" sz="105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112%</a:t>
                      </a:r>
                      <a:endParaRPr lang="cs-CZ" sz="110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2157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460957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AD3D5-D391-4859-A767-4F51EDEC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9555"/>
            <a:ext cx="7863494" cy="1138934"/>
          </a:xfrm>
        </p:spPr>
        <p:txBody>
          <a:bodyPr/>
          <a:lstStyle/>
          <a:p>
            <a:pPr algn="ctr"/>
            <a:r>
              <a:rPr lang="cs-CZ" dirty="0"/>
              <a:t>Stav čerpání projektů REACT-EU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6A4A2481-F677-49BA-99B4-F0D079EFF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1203337"/>
              </p:ext>
            </p:extLst>
          </p:nvPr>
        </p:nvGraphicFramePr>
        <p:xfrm>
          <a:off x="218886" y="1043292"/>
          <a:ext cx="8706228" cy="50757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4438">
                  <a:extLst>
                    <a:ext uri="{9D8B030D-6E8A-4147-A177-3AD203B41FA5}">
                      <a16:colId xmlns:a16="http://schemas.microsoft.com/office/drawing/2014/main" val="2093503348"/>
                    </a:ext>
                  </a:extLst>
                </a:gridCol>
                <a:gridCol w="728283">
                  <a:extLst>
                    <a:ext uri="{9D8B030D-6E8A-4147-A177-3AD203B41FA5}">
                      <a16:colId xmlns:a16="http://schemas.microsoft.com/office/drawing/2014/main" val="665383338"/>
                    </a:ext>
                  </a:extLst>
                </a:gridCol>
                <a:gridCol w="792619">
                  <a:extLst>
                    <a:ext uri="{9D8B030D-6E8A-4147-A177-3AD203B41FA5}">
                      <a16:colId xmlns:a16="http://schemas.microsoft.com/office/drawing/2014/main" val="3743084241"/>
                    </a:ext>
                  </a:extLst>
                </a:gridCol>
                <a:gridCol w="760651">
                  <a:extLst>
                    <a:ext uri="{9D8B030D-6E8A-4147-A177-3AD203B41FA5}">
                      <a16:colId xmlns:a16="http://schemas.microsoft.com/office/drawing/2014/main" val="752459343"/>
                    </a:ext>
                  </a:extLst>
                </a:gridCol>
                <a:gridCol w="1109010">
                  <a:extLst>
                    <a:ext uri="{9D8B030D-6E8A-4147-A177-3AD203B41FA5}">
                      <a16:colId xmlns:a16="http://schemas.microsoft.com/office/drawing/2014/main" val="3883901088"/>
                    </a:ext>
                  </a:extLst>
                </a:gridCol>
                <a:gridCol w="1042981">
                  <a:extLst>
                    <a:ext uri="{9D8B030D-6E8A-4147-A177-3AD203B41FA5}">
                      <a16:colId xmlns:a16="http://schemas.microsoft.com/office/drawing/2014/main" val="675167725"/>
                    </a:ext>
                  </a:extLst>
                </a:gridCol>
                <a:gridCol w="858246">
                  <a:extLst>
                    <a:ext uri="{9D8B030D-6E8A-4147-A177-3AD203B41FA5}">
                      <a16:colId xmlns:a16="http://schemas.microsoft.com/office/drawing/2014/main" val="4103615772"/>
                    </a:ext>
                  </a:extLst>
                </a:gridCol>
              </a:tblGrid>
              <a:tr h="10726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Název výzvy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Počet projektů v pozitivních stavech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Počet projektů s vydaným 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Z toho počet ukončených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Objem alokace projektů s vydaným právním aktem (EFRR)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Objem alokace proplacený příjemcům (EFRR)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Podíl proplacených prostředků na alokaci projektů s PA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773112"/>
                  </a:ext>
                </a:extLst>
              </a:tr>
              <a:tr h="3853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96. Výzva IROP - Integrovaný záchranný systém - Policie ČR a Hasičský záchranný sbor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3 196 544 670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7789378"/>
                  </a:ext>
                </a:extLst>
              </a:tr>
              <a:tr h="4218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97. Výzva IROP - Integrovaný záchranný systém - Zdravotnické záchranné služby krajů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1 082 865 813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274 807 921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25,4%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3394936"/>
                  </a:ext>
                </a:extLst>
              </a:tr>
              <a:tr h="5450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98. Výzva IROP - Rozvoj, modernizace a posílení odolnosti páteřní sítě poskytovatelů zdravotní péče s ohledem na potenciální hrozby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18 608 854 237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1 148 637 935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6,2%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2658066"/>
                  </a:ext>
                </a:extLst>
              </a:tr>
              <a:tr h="44461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99. Výzva IROP - Rozvoj a zvýšení odolnosti poskytovatelů péče o zvlášť ohrožené pacienty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2 435 907 113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169 833 431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0909248"/>
                  </a:ext>
                </a:extLst>
              </a:tr>
              <a:tr h="4979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100. Výzva IROP - Zvýšení připravenosti subjektů zapojených do řešení hrozeb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888 405 623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22 253 590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56452466"/>
                  </a:ext>
                </a:extLst>
              </a:tr>
              <a:tr h="37295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101. Sociální infrastruktura se zvýšenou energetickou účinností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1 869 984 754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52 483 834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6074955"/>
                  </a:ext>
                </a:extLst>
              </a:tr>
              <a:tr h="3132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102. Výzva IROP - Zvýšení připravenosti subjektů zapojených do řešení hrozeb II.-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150 348 827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5 665 916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68341829"/>
                  </a:ext>
                </a:extLst>
              </a:tr>
              <a:tr h="34422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103. Výzva IROP - Technická pomoc - REACT-EU - SC 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18 813 518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440 501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0462976"/>
                  </a:ext>
                </a:extLst>
              </a:tr>
              <a:tr h="34422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104. Výzva IROP - Integrovaný záchranný systém - Technika pro Hasičský záchranný sbor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752 398 308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5020989"/>
                  </a:ext>
                </a:extLst>
              </a:tr>
              <a:tr h="3324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29 004 122 864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1 674 123 129 Kč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1592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469715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108" y="239396"/>
            <a:ext cx="7863494" cy="743584"/>
          </a:xfrm>
        </p:spPr>
        <p:txBody>
          <a:bodyPr/>
          <a:lstStyle/>
          <a:p>
            <a:pPr algn="ctr"/>
            <a:r>
              <a:rPr lang="cs-CZ" dirty="0"/>
              <a:t>Stav administrace žádostí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390867"/>
              </p:ext>
            </p:extLst>
          </p:nvPr>
        </p:nvGraphicFramePr>
        <p:xfrm>
          <a:off x="377190" y="982979"/>
          <a:ext cx="8355331" cy="5006092"/>
        </p:xfrm>
        <a:graphic>
          <a:graphicData uri="http://schemas.openxmlformats.org/drawingml/2006/table">
            <a:tbl>
              <a:tblPr/>
              <a:tblGrid>
                <a:gridCol w="884451">
                  <a:extLst>
                    <a:ext uri="{9D8B030D-6E8A-4147-A177-3AD203B41FA5}">
                      <a16:colId xmlns:a16="http://schemas.microsoft.com/office/drawing/2014/main" val="4041818435"/>
                    </a:ext>
                  </a:extLst>
                </a:gridCol>
                <a:gridCol w="950515">
                  <a:extLst>
                    <a:ext uri="{9D8B030D-6E8A-4147-A177-3AD203B41FA5}">
                      <a16:colId xmlns:a16="http://schemas.microsoft.com/office/drawing/2014/main" val="290212063"/>
                    </a:ext>
                  </a:extLst>
                </a:gridCol>
                <a:gridCol w="772721">
                  <a:extLst>
                    <a:ext uri="{9D8B030D-6E8A-4147-A177-3AD203B41FA5}">
                      <a16:colId xmlns:a16="http://schemas.microsoft.com/office/drawing/2014/main" val="3439848393"/>
                    </a:ext>
                  </a:extLst>
                </a:gridCol>
                <a:gridCol w="860554">
                  <a:extLst>
                    <a:ext uri="{9D8B030D-6E8A-4147-A177-3AD203B41FA5}">
                      <a16:colId xmlns:a16="http://schemas.microsoft.com/office/drawing/2014/main" val="1958928903"/>
                    </a:ext>
                  </a:extLst>
                </a:gridCol>
                <a:gridCol w="648192">
                  <a:extLst>
                    <a:ext uri="{9D8B030D-6E8A-4147-A177-3AD203B41FA5}">
                      <a16:colId xmlns:a16="http://schemas.microsoft.com/office/drawing/2014/main" val="4218714563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3038565518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1174994887"/>
                    </a:ext>
                  </a:extLst>
                </a:gridCol>
                <a:gridCol w="613954">
                  <a:extLst>
                    <a:ext uri="{9D8B030D-6E8A-4147-A177-3AD203B41FA5}">
                      <a16:colId xmlns:a16="http://schemas.microsoft.com/office/drawing/2014/main" val="821385805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3478985170"/>
                    </a:ext>
                  </a:extLst>
                </a:gridCol>
                <a:gridCol w="587829">
                  <a:extLst>
                    <a:ext uri="{9D8B030D-6E8A-4147-A177-3AD203B41FA5}">
                      <a16:colId xmlns:a16="http://schemas.microsoft.com/office/drawing/2014/main" val="3223759052"/>
                    </a:ext>
                  </a:extLst>
                </a:gridCol>
                <a:gridCol w="829492">
                  <a:extLst>
                    <a:ext uri="{9D8B030D-6E8A-4147-A177-3AD203B41FA5}">
                      <a16:colId xmlns:a16="http://schemas.microsoft.com/office/drawing/2014/main" val="3778887730"/>
                    </a:ext>
                  </a:extLst>
                </a:gridCol>
              </a:tblGrid>
              <a:tr h="52671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Specifický cíl 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alokace</a:t>
                      </a:r>
                      <a:r>
                        <a:rPr lang="cs-CZ" sz="11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programu (mld. Kč)</a:t>
                      </a:r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Žádosti v procesu hodnocení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Schválené žádosti o podporu bez vydaného </a:t>
                      </a:r>
                      <a:r>
                        <a:rPr lang="cs-CZ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 v Kč</a:t>
                      </a:r>
                      <a:endParaRPr lang="cs-CZ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Právní akty o </a:t>
                      </a:r>
                      <a:b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poskytnutí/převodu podpory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041049"/>
                  </a:ext>
                </a:extLst>
              </a:tr>
              <a:tr h="61315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1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Kč)</a:t>
                      </a:r>
                      <a:endParaRPr lang="cs-CZ" sz="1100" b="1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1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Kč)</a:t>
                      </a:r>
                      <a:endParaRPr lang="cs-CZ" sz="1100" b="1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1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Kč)</a:t>
                      </a:r>
                      <a:endParaRPr lang="cs-CZ" sz="1100" b="1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257244"/>
                  </a:ext>
                </a:extLst>
              </a:tr>
              <a:tr h="25621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24,12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31,93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23997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15,92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445023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3,87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117%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89722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8,58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530694"/>
                  </a:ext>
                </a:extLst>
              </a:tr>
              <a:tr h="211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273142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9,64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54210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17,32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1 825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21,63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036098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8,46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3 098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7,69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5477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10,82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13,17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122%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091740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913183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886234"/>
                  </a:ext>
                </a:extLst>
              </a:tr>
              <a:tr h="25302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7,73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3 636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175562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2,17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951207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91%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96121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05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28,10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28,99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547808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088929"/>
                  </a:ext>
                </a:extLst>
              </a:tr>
              <a:tr h="40526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0,83%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0,09%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12 688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110%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465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428873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253" y="73813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Stav čerpání prostředků IROP 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844520"/>
              </p:ext>
            </p:extLst>
          </p:nvPr>
        </p:nvGraphicFramePr>
        <p:xfrm>
          <a:off x="533578" y="1426241"/>
          <a:ext cx="8229599" cy="4410536"/>
        </p:xfrm>
        <a:graphic>
          <a:graphicData uri="http://schemas.openxmlformats.org/drawingml/2006/table">
            <a:tbl>
              <a:tblPr/>
              <a:tblGrid>
                <a:gridCol w="945025">
                  <a:extLst>
                    <a:ext uri="{9D8B030D-6E8A-4147-A177-3AD203B41FA5}">
                      <a16:colId xmlns:a16="http://schemas.microsoft.com/office/drawing/2014/main" val="2575217818"/>
                    </a:ext>
                  </a:extLst>
                </a:gridCol>
                <a:gridCol w="1102532">
                  <a:extLst>
                    <a:ext uri="{9D8B030D-6E8A-4147-A177-3AD203B41FA5}">
                      <a16:colId xmlns:a16="http://schemas.microsoft.com/office/drawing/2014/main" val="2915640963"/>
                    </a:ext>
                  </a:extLst>
                </a:gridCol>
                <a:gridCol w="945025">
                  <a:extLst>
                    <a:ext uri="{9D8B030D-6E8A-4147-A177-3AD203B41FA5}">
                      <a16:colId xmlns:a16="http://schemas.microsoft.com/office/drawing/2014/main" val="2904611914"/>
                    </a:ext>
                  </a:extLst>
                </a:gridCol>
                <a:gridCol w="1065128">
                  <a:extLst>
                    <a:ext uri="{9D8B030D-6E8A-4147-A177-3AD203B41FA5}">
                      <a16:colId xmlns:a16="http://schemas.microsoft.com/office/drawing/2014/main" val="1243872375"/>
                    </a:ext>
                  </a:extLst>
                </a:gridCol>
                <a:gridCol w="1014900">
                  <a:extLst>
                    <a:ext uri="{9D8B030D-6E8A-4147-A177-3AD203B41FA5}">
                      <a16:colId xmlns:a16="http://schemas.microsoft.com/office/drawing/2014/main" val="824112924"/>
                    </a:ext>
                  </a:extLst>
                </a:gridCol>
                <a:gridCol w="1028614">
                  <a:extLst>
                    <a:ext uri="{9D8B030D-6E8A-4147-A177-3AD203B41FA5}">
                      <a16:colId xmlns:a16="http://schemas.microsoft.com/office/drawing/2014/main" val="1156051604"/>
                    </a:ext>
                  </a:extLst>
                </a:gridCol>
                <a:gridCol w="1069758">
                  <a:extLst>
                    <a:ext uri="{9D8B030D-6E8A-4147-A177-3AD203B41FA5}">
                      <a16:colId xmlns:a16="http://schemas.microsoft.com/office/drawing/2014/main" val="2007535268"/>
                    </a:ext>
                  </a:extLst>
                </a:gridCol>
                <a:gridCol w="1058617">
                  <a:extLst>
                    <a:ext uri="{9D8B030D-6E8A-4147-A177-3AD203B41FA5}">
                      <a16:colId xmlns:a16="http://schemas.microsoft.com/office/drawing/2014/main" val="2176051366"/>
                    </a:ext>
                  </a:extLst>
                </a:gridCol>
              </a:tblGrid>
              <a:tr h="142115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Prioritní osa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alokace </a:t>
                      </a:r>
                    </a:p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 Kč)</a:t>
                      </a:r>
                      <a:endParaRPr lang="cs-CZ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prostředky proplacené příjemcům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prostředky v souhrnných žádostech o platbu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Certifikované finanční</a:t>
                      </a:r>
                      <a:r>
                        <a:rPr lang="cs-CZ" sz="12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prostředky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432222"/>
                  </a:ext>
                </a:extLst>
              </a:tr>
              <a:tr h="39828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2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 Kč)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2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 Kč)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12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mld. Kč)</a:t>
                      </a:r>
                      <a:endParaRPr lang="cs-CZ" sz="12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314678"/>
                  </a:ext>
                </a:extLst>
              </a:tr>
              <a:tr h="308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126359"/>
                  </a:ext>
                </a:extLst>
              </a:tr>
              <a:tr h="308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31895"/>
                  </a:ext>
                </a:extLst>
              </a:tr>
              <a:tr h="308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398983"/>
                  </a:ext>
                </a:extLst>
              </a:tr>
              <a:tr h="308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089546"/>
                  </a:ext>
                </a:extLst>
              </a:tr>
              <a:tr h="3059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32496"/>
                  </a:ext>
                </a:extLst>
              </a:tr>
              <a:tr h="3059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45918"/>
                  </a:ext>
                </a:extLst>
              </a:tr>
              <a:tr h="3059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000732"/>
                  </a:ext>
                </a:extLst>
              </a:tr>
              <a:tr h="44036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303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443818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062022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Predikce a plnění souhrnných žádostí </a:t>
            </a:r>
            <a:br>
              <a:rPr lang="cs-CZ" dirty="0"/>
            </a:br>
            <a:r>
              <a:rPr lang="cs-CZ" dirty="0"/>
              <a:t>o platbu v roce 2022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962732"/>
              </p:ext>
            </p:extLst>
          </p:nvPr>
        </p:nvGraphicFramePr>
        <p:xfrm>
          <a:off x="628650" y="1632247"/>
          <a:ext cx="7863494" cy="4427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720482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27561"/>
            <a:ext cx="7863494" cy="1062021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Stav plnění limitu čerpání N+3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6F82449C-752A-4AB8-924F-B9E5EB2F4C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51396"/>
              </p:ext>
            </p:extLst>
          </p:nvPr>
        </p:nvGraphicFramePr>
        <p:xfrm>
          <a:off x="628650" y="1383739"/>
          <a:ext cx="7664450" cy="3910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354090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02646" y="374501"/>
            <a:ext cx="8138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Přezávazkování v IROP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30419" y="1048288"/>
            <a:ext cx="8138707" cy="2637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roce 2020 došlo k aktivizaci náhradních projektů ve vybraných výzvách IROP </a:t>
            </a:r>
            <a:b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předpokládaných úspor vzniklých do konce období</a:t>
            </a:r>
          </a:p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ŘO stav průběžně monitoruje, další náhradníci do programu nejsou vpouštěni, dle očekávání přezávazkování v čase klesá, nicméně vzhledem k výraznému posílení koruny z pásma 25,5-26 Kč/EUR na 24,4-24,6 došlo ke skokovému nárůstu absolutního přezávazkování programu v Kč, nicméně nadále pokračuje pokles</a:t>
            </a:r>
          </a:p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0000000-0008-0000-0E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077677"/>
              </p:ext>
            </p:extLst>
          </p:nvPr>
        </p:nvGraphicFramePr>
        <p:xfrm>
          <a:off x="630419" y="3426977"/>
          <a:ext cx="8010933" cy="2637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1226198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785334"/>
          </a:xfrm>
        </p:spPr>
        <p:txBody>
          <a:bodyPr/>
          <a:lstStyle/>
          <a:p>
            <a:pPr algn="ctr"/>
            <a:r>
              <a:rPr lang="cs-CZ" dirty="0"/>
              <a:t>Věcné plnění – vybrané indikátory 1/2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556" y="3089445"/>
            <a:ext cx="253095" cy="29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556" y="4560684"/>
            <a:ext cx="253095" cy="29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Obdélník 6"/>
          <p:cNvSpPr/>
          <p:nvPr/>
        </p:nvSpPr>
        <p:spPr>
          <a:xfrm>
            <a:off x="7058827" y="5445930"/>
            <a:ext cx="158951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90AF1747-9AF9-4316-869B-A5E2DA8FA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012702"/>
              </p:ext>
            </p:extLst>
          </p:nvPr>
        </p:nvGraphicFramePr>
        <p:xfrm>
          <a:off x="561667" y="1145377"/>
          <a:ext cx="7997460" cy="4567246"/>
        </p:xfrm>
        <a:graphic>
          <a:graphicData uri="http://schemas.openxmlformats.org/drawingml/2006/table">
            <a:tbl>
              <a:tblPr/>
              <a:tblGrid>
                <a:gridCol w="633708">
                  <a:extLst>
                    <a:ext uri="{9D8B030D-6E8A-4147-A177-3AD203B41FA5}">
                      <a16:colId xmlns:a16="http://schemas.microsoft.com/office/drawing/2014/main" val="3117314350"/>
                    </a:ext>
                  </a:extLst>
                </a:gridCol>
                <a:gridCol w="2115793">
                  <a:extLst>
                    <a:ext uri="{9D8B030D-6E8A-4147-A177-3AD203B41FA5}">
                      <a16:colId xmlns:a16="http://schemas.microsoft.com/office/drawing/2014/main" val="1087254310"/>
                    </a:ext>
                  </a:extLst>
                </a:gridCol>
                <a:gridCol w="672556">
                  <a:extLst>
                    <a:ext uri="{9D8B030D-6E8A-4147-A177-3AD203B41FA5}">
                      <a16:colId xmlns:a16="http://schemas.microsoft.com/office/drawing/2014/main" val="2902362271"/>
                    </a:ext>
                  </a:extLst>
                </a:gridCol>
                <a:gridCol w="1016949">
                  <a:extLst>
                    <a:ext uri="{9D8B030D-6E8A-4147-A177-3AD203B41FA5}">
                      <a16:colId xmlns:a16="http://schemas.microsoft.com/office/drawing/2014/main" val="800071248"/>
                    </a:ext>
                  </a:extLst>
                </a:gridCol>
                <a:gridCol w="940037">
                  <a:extLst>
                    <a:ext uri="{9D8B030D-6E8A-4147-A177-3AD203B41FA5}">
                      <a16:colId xmlns:a16="http://schemas.microsoft.com/office/drawing/2014/main" val="1608628173"/>
                    </a:ext>
                  </a:extLst>
                </a:gridCol>
                <a:gridCol w="957129">
                  <a:extLst>
                    <a:ext uri="{9D8B030D-6E8A-4147-A177-3AD203B41FA5}">
                      <a16:colId xmlns:a16="http://schemas.microsoft.com/office/drawing/2014/main" val="310271614"/>
                    </a:ext>
                  </a:extLst>
                </a:gridCol>
                <a:gridCol w="787348">
                  <a:extLst>
                    <a:ext uri="{9D8B030D-6E8A-4147-A177-3AD203B41FA5}">
                      <a16:colId xmlns:a16="http://schemas.microsoft.com/office/drawing/2014/main" val="2646297532"/>
                    </a:ext>
                  </a:extLst>
                </a:gridCol>
                <a:gridCol w="873940">
                  <a:extLst>
                    <a:ext uri="{9D8B030D-6E8A-4147-A177-3AD203B41FA5}">
                      <a16:colId xmlns:a16="http://schemas.microsoft.com/office/drawing/2014/main" val="651638904"/>
                    </a:ext>
                  </a:extLst>
                </a:gridCol>
              </a:tblGrid>
              <a:tr h="101039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Měrná jednotka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Cílová hodnota programu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Dosažená hodnota ukončených projektů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Závazky projektů s vydaným PA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plnění cíle dosažnými hodnotami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plnění cíle závazky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46306"/>
                  </a:ext>
                </a:extLst>
              </a:tr>
              <a:tr h="3754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Celková délka rekonstruovaných nebo modernizovaných silnic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km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1 010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984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1 361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135%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359925"/>
                  </a:ext>
                </a:extLst>
              </a:tr>
              <a:tr h="3754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Délka nově vybudovaných cyklostezek a cyklotras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km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240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227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274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652746"/>
                  </a:ext>
                </a:extLst>
              </a:tr>
              <a:tr h="3754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Délka rekonstruovaných cyklostezek a cyklotras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km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  19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    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    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687714"/>
                  </a:ext>
                </a:extLst>
              </a:tr>
              <a:tr h="3754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Počet nově pořízených vozidel pro veřejnou dopravu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Vozidla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875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899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1 150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103%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131%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416174"/>
                  </a:ext>
                </a:extLst>
              </a:tr>
              <a:tr h="55884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Počet nových nebo rekonstruovaných přestupních terminálů ve veřejné dopravě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Terminály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100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  69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  89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823043"/>
                  </a:ext>
                </a:extLst>
              </a:tr>
              <a:tr h="3754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1.3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Počet nových a modernizovaných objektů sloužících složkám IZS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Objekty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165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167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259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101%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157%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90096"/>
                  </a:ext>
                </a:extLst>
              </a:tr>
              <a:tr h="36982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Kapacita služeb a sociální práce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Klienti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7 270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13 504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19 255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186%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265%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716751"/>
                  </a:ext>
                </a:extLst>
              </a:tr>
              <a:tr h="3754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Počet podpořených bytů pro sociální bydlení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Bytové jednotky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5 000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1 833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2 046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41%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737188"/>
                  </a:ext>
                </a:extLst>
              </a:tr>
              <a:tr h="3754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Počet podpořených zázemí pro služby a sociální práci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Zázemí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1 020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   886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        1 678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87%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</a:rPr>
                        <a:t>165%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067085"/>
                  </a:ext>
                </a:extLst>
              </a:tr>
            </a:tbl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CC69B9AA-5E5F-4769-870B-0562C0B36204}"/>
              </a:ext>
            </a:extLst>
          </p:cNvPr>
          <p:cNvSpPr txBox="1"/>
          <p:nvPr/>
        </p:nvSpPr>
        <p:spPr>
          <a:xfrm>
            <a:off x="7058827" y="5707540"/>
            <a:ext cx="158951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1.10.2022</a:t>
            </a:r>
          </a:p>
        </p:txBody>
      </p:sp>
    </p:spTree>
    <p:extLst>
      <p:ext uri="{BB962C8B-B14F-4D97-AF65-F5344CB8AC3E}">
        <p14:creationId xmlns:p14="http://schemas.microsoft.com/office/powerpoint/2010/main" val="696570737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044" y="357848"/>
            <a:ext cx="7863494" cy="1062022"/>
          </a:xfrm>
        </p:spPr>
        <p:txBody>
          <a:bodyPr/>
          <a:lstStyle/>
          <a:p>
            <a:pPr algn="ctr"/>
            <a:r>
              <a:rPr lang="cs-CZ" dirty="0"/>
              <a:t>Věcné plnění – vybrané indikátory 2/2</a:t>
            </a:r>
          </a:p>
        </p:txBody>
      </p:sp>
      <p:sp>
        <p:nvSpPr>
          <p:cNvPr id="5" name="Obdélník 4"/>
          <p:cNvSpPr/>
          <p:nvPr/>
        </p:nvSpPr>
        <p:spPr>
          <a:xfrm>
            <a:off x="7039909" y="5675528"/>
            <a:ext cx="16428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1.10.2022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101" y="3091975"/>
            <a:ext cx="253095" cy="29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100" y="4222385"/>
            <a:ext cx="253095" cy="29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6807B16D-2F08-44D0-B907-D8A799BF5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568879"/>
              </p:ext>
            </p:extLst>
          </p:nvPr>
        </p:nvGraphicFramePr>
        <p:xfrm>
          <a:off x="550400" y="1351492"/>
          <a:ext cx="7965556" cy="4324037"/>
        </p:xfrm>
        <a:graphic>
          <a:graphicData uri="http://schemas.openxmlformats.org/drawingml/2006/table">
            <a:tbl>
              <a:tblPr/>
              <a:tblGrid>
                <a:gridCol w="614853">
                  <a:extLst>
                    <a:ext uri="{9D8B030D-6E8A-4147-A177-3AD203B41FA5}">
                      <a16:colId xmlns:a16="http://schemas.microsoft.com/office/drawing/2014/main" val="1180750184"/>
                    </a:ext>
                  </a:extLst>
                </a:gridCol>
                <a:gridCol w="2134648">
                  <a:extLst>
                    <a:ext uri="{9D8B030D-6E8A-4147-A177-3AD203B41FA5}">
                      <a16:colId xmlns:a16="http://schemas.microsoft.com/office/drawing/2014/main" val="435799203"/>
                    </a:ext>
                  </a:extLst>
                </a:gridCol>
                <a:gridCol w="773527">
                  <a:extLst>
                    <a:ext uri="{9D8B030D-6E8A-4147-A177-3AD203B41FA5}">
                      <a16:colId xmlns:a16="http://schemas.microsoft.com/office/drawing/2014/main" val="698921843"/>
                    </a:ext>
                  </a:extLst>
                </a:gridCol>
                <a:gridCol w="890124">
                  <a:extLst>
                    <a:ext uri="{9D8B030D-6E8A-4147-A177-3AD203B41FA5}">
                      <a16:colId xmlns:a16="http://schemas.microsoft.com/office/drawing/2014/main" val="3523703868"/>
                    </a:ext>
                  </a:extLst>
                </a:gridCol>
                <a:gridCol w="930584">
                  <a:extLst>
                    <a:ext uri="{9D8B030D-6E8A-4147-A177-3AD203B41FA5}">
                      <a16:colId xmlns:a16="http://schemas.microsoft.com/office/drawing/2014/main" val="1481513189"/>
                    </a:ext>
                  </a:extLst>
                </a:gridCol>
                <a:gridCol w="1043873">
                  <a:extLst>
                    <a:ext uri="{9D8B030D-6E8A-4147-A177-3AD203B41FA5}">
                      <a16:colId xmlns:a16="http://schemas.microsoft.com/office/drawing/2014/main" val="122355642"/>
                    </a:ext>
                  </a:extLst>
                </a:gridCol>
                <a:gridCol w="873940">
                  <a:extLst>
                    <a:ext uri="{9D8B030D-6E8A-4147-A177-3AD203B41FA5}">
                      <a16:colId xmlns:a16="http://schemas.microsoft.com/office/drawing/2014/main" val="1918537939"/>
                    </a:ext>
                  </a:extLst>
                </a:gridCol>
                <a:gridCol w="704007">
                  <a:extLst>
                    <a:ext uri="{9D8B030D-6E8A-4147-A177-3AD203B41FA5}">
                      <a16:colId xmlns:a16="http://schemas.microsoft.com/office/drawing/2014/main" val="3048524803"/>
                    </a:ext>
                  </a:extLst>
                </a:gridCol>
              </a:tblGrid>
              <a:tr h="74861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Měrná jednotka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Cílová hodnota programu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Dosažená hodnota ukončených projektů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Závazky projektů s vydaným PA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plnění cíle dosažnými hodnotami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plnění cíle závazky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22619"/>
                  </a:ext>
                </a:extLst>
              </a:tr>
              <a:tr h="66904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zaměstnanosti v podporovaných podnicích se zaměřením na znevýhodněné skupiny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441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328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412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237536"/>
                  </a:ext>
                </a:extLst>
              </a:tr>
              <a:tr h="59020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2.3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Podpořená pracoviště zdravotní péče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Pracoviště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128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139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142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053774"/>
                  </a:ext>
                </a:extLst>
              </a:tr>
              <a:tr h="38628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2.4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podpořených vzdělávacích zařízení-MŠ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Zařízení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335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291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315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364474"/>
                  </a:ext>
                </a:extLst>
              </a:tr>
              <a:tr h="39218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2.4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podpořených vzdělávacích zařízení-ZŠ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Zařízení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1 106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956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1 051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403726"/>
                  </a:ext>
                </a:extLst>
              </a:tr>
              <a:tr h="39218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2.4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podpořených vzdělávacích zařízení-SŠ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Zařízení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509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469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514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79206"/>
                  </a:ext>
                </a:extLst>
              </a:tr>
              <a:tr h="39218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2.5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domácností s lépe klasifikovanou spotřebou energie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Domácnosti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76 100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72 402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80 673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450777"/>
                  </a:ext>
                </a:extLst>
              </a:tr>
              <a:tr h="39218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3.1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revitalizovaných památkových objektů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Objekty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74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152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41617"/>
                  </a:ext>
                </a:extLst>
              </a:tr>
              <a:tr h="36114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3.2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pořízených informačních systémů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504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409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483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27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962825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91658C-2CB1-4964-B17A-E743FA203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Ukončování programu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98F7DF-92B0-461C-864C-467429871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cs-CZ" dirty="0"/>
              <a:t>Na webu IROP zveřejněny informace pro příjemce o možnostech dokončení projektu po 31. 12. 2023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bude aktualizováno v souvislosti se schválením nařízení FAST CARE (pro fázované projekty snížen limit na 1 mil. EUR celkových N z </a:t>
            </a:r>
            <a:r>
              <a:rPr lang="cs-CZ" dirty="0" err="1"/>
              <a:t>pův</a:t>
            </a:r>
            <a:r>
              <a:rPr lang="cs-CZ" dirty="0"/>
              <a:t>. 5 mil. EUR)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cs-CZ" dirty="0"/>
              <a:t>Po aktualizaci Pokynu k uzavření operačních programů 2014–2020 a </a:t>
            </a:r>
            <a:r>
              <a:rPr lang="pt-BR" dirty="0"/>
              <a:t>Metodické</a:t>
            </a:r>
            <a:r>
              <a:rPr lang="cs-CZ" dirty="0"/>
              <a:t>ho</a:t>
            </a:r>
            <a:r>
              <a:rPr lang="pt-BR" dirty="0"/>
              <a:t> doporučení k uzavírání programového období 2014–2020</a:t>
            </a:r>
            <a:endParaRPr lang="cs-CZ" dirty="0"/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cs-CZ" dirty="0"/>
              <a:t>úprava dokumentace programu tak, aby zahrnovala veškeré potřebné informace a postupy k ukončování programu dle</a:t>
            </a:r>
          </a:p>
          <a:p>
            <a:pPr marL="742950" lvl="2" indent="-28575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cs-CZ" dirty="0"/>
              <a:t>vytipování projektů vhodných pro fázování  a projektů potenciálně nefungujících</a:t>
            </a:r>
          </a:p>
          <a:p>
            <a:pPr marL="1200150" lvl="3" indent="-28575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cs-CZ" dirty="0"/>
              <a:t>komunikace s jednotlivými příjemci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3971649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1. Úvodní slovo místopředsedy MV IROP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r>
              <a:rPr lang="cs-CZ" sz="1600" dirty="0"/>
              <a:t>Rostislav Mazal</a:t>
            </a:r>
          </a:p>
          <a:p>
            <a:pPr marL="0" indent="0" algn="ctr">
              <a:buNone/>
            </a:pPr>
            <a:r>
              <a:rPr lang="cs-CZ" sz="1600" dirty="0"/>
              <a:t>pověřený zastupováním náměstka pro řízení sekce evropských a národních programů Ministerstva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B10716-701F-4DDF-AC62-FF3005CF4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administrace integrovaných nástrojů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F9A33E-6F89-458F-BF01-901DB9083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Administrace ITI a IPRÚ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Veškeré výzvy uzavřeny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Aktuálně ještě v hodnocení 5 projektů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Administrace CLLD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Veškeré výzvy uzavřeny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Aktuálně v hodnocení 36 projektů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9482099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367546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5. Zpráva o plnění Evaluačního plánu IROP</a:t>
            </a:r>
          </a:p>
        </p:txBody>
      </p:sp>
    </p:spTree>
    <p:extLst>
      <p:ext uri="{BB962C8B-B14F-4D97-AF65-F5344CB8AC3E}">
        <p14:creationId xmlns:p14="http://schemas.microsoft.com/office/powerpoint/2010/main" val="2578020512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Posuny harmonogramu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69855"/>
            <a:ext cx="7863494" cy="449028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cs-CZ" dirty="0"/>
              <a:t>Vyhodnocení vlivu Integrovaného regionálního operačního programu pro programové období 2021-2027 na životní prostředí (SEA)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400" dirty="0"/>
              <a:t>veřejná zakázka byla dokončena v říjnu 2021, kdy bylo vydáno "Souhlasné stanovisko" MŽP ČR k návrhu koncepce IROP 2021-2027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400" dirty="0"/>
              <a:t>Zbývá zpracovat a zveřejnit stanovisko k požadavkům stanoveným ze strany MŽP a evaluace tedy nemohla být zveřejněna a uzavřena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400" dirty="0"/>
              <a:t>Priorita byla dána finalizací programu, připomínky a požadavky vyplývající ze Stanoviska MŽP byly v maximální možné míře zohledněny při přípravě realizace programu</a:t>
            </a:r>
          </a:p>
          <a:p>
            <a:pPr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cs-CZ" sz="1400" dirty="0"/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Evaluace „Vyhodnocování efektivity realizovaných komunikačních nástrojů ŘO IROP II.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400" dirty="0"/>
              <a:t>Přesunuto na rok 2023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400" dirty="0"/>
              <a:t>Podrobněji u aktualizace EP IROP</a:t>
            </a:r>
          </a:p>
        </p:txBody>
      </p:sp>
    </p:spTree>
    <p:extLst>
      <p:ext uri="{BB962C8B-B14F-4D97-AF65-F5344CB8AC3E}">
        <p14:creationId xmlns:p14="http://schemas.microsoft.com/office/powerpoint/2010/main" val="1141844225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Zrušené evaluace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78269"/>
            <a:ext cx="7863494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400" dirty="0"/>
              <a:t>Dvě z plánovaných evaluací byly zrušeny, jedná se o:</a:t>
            </a:r>
          </a:p>
          <a:p>
            <a:pPr marL="0" indent="0">
              <a:buNone/>
            </a:pPr>
            <a:endParaRPr lang="cs-CZ" sz="1400" dirty="0"/>
          </a:p>
          <a:p>
            <a:pPr lvl="1"/>
            <a:r>
              <a:rPr lang="cs-CZ" sz="1400" dirty="0"/>
              <a:t>„Vyhodnocení systému výzev a procesu hodnocení projektů IROP“</a:t>
            </a:r>
          </a:p>
          <a:p>
            <a:pPr lvl="1"/>
            <a:r>
              <a:rPr lang="cs-CZ" sz="1400" dirty="0"/>
              <a:t>„Vyhodnocení IT investic v oblasti základního a středního školství“</a:t>
            </a:r>
          </a:p>
          <a:p>
            <a:pPr lvl="1"/>
            <a:endParaRPr lang="cs-CZ" sz="1400" b="1" dirty="0"/>
          </a:p>
          <a:p>
            <a:pPr marL="0" indent="0">
              <a:buNone/>
            </a:pPr>
            <a:r>
              <a:rPr lang="cs-CZ" sz="1400" dirty="0"/>
              <a:t>„Vyhodnocení systému výzev a procesu hodnocení projektů IROP“</a:t>
            </a:r>
            <a:endParaRPr lang="cs-CZ" sz="1400" b="1" dirty="0"/>
          </a:p>
          <a:p>
            <a:pPr lvl="1"/>
            <a:r>
              <a:rPr lang="cs-CZ" sz="1400" dirty="0"/>
              <a:t>Plánovaná evaluace byla v průběhu roku zpracována jako interní analýza, postrádá atributy evaluace a proto byla z EP IROP vyjmuta</a:t>
            </a:r>
          </a:p>
          <a:p>
            <a:pPr lvl="1"/>
            <a:r>
              <a:rPr lang="cs-CZ" sz="1400" dirty="0"/>
              <a:t>Analýza je v procesu interního připomínkování ŘO IROP</a:t>
            </a:r>
          </a:p>
          <a:p>
            <a:pPr lvl="1"/>
            <a:endParaRPr lang="cs-CZ" sz="1400" dirty="0"/>
          </a:p>
          <a:p>
            <a:pPr marL="0" indent="0">
              <a:buNone/>
            </a:pPr>
            <a:r>
              <a:rPr lang="cs-CZ" sz="1400" dirty="0"/>
              <a:t>„Vyhodnocení IT investic v oblasti základního a středního školství“</a:t>
            </a:r>
          </a:p>
          <a:p>
            <a:pPr lvl="1"/>
            <a:r>
              <a:rPr lang="cs-CZ" sz="1400" dirty="0"/>
              <a:t>Z časových důvodů by již zjištění nebyla využitelná</a:t>
            </a:r>
          </a:p>
          <a:p>
            <a:pPr lvl="1"/>
            <a:r>
              <a:rPr lang="cs-CZ" sz="1400" dirty="0"/>
              <a:t>Další realizace byla vyhodnocena jako neúčelná a neefektivní</a:t>
            </a:r>
          </a:p>
        </p:txBody>
      </p:sp>
    </p:spTree>
    <p:extLst>
      <p:ext uri="{BB962C8B-B14F-4D97-AF65-F5344CB8AC3E}">
        <p14:creationId xmlns:p14="http://schemas.microsoft.com/office/powerpoint/2010/main" val="4028533590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/>
              <a:t>Evaluace PO1 a PO3 IROP: Případové studie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dirty="0"/>
              <a:t>Stav: </a:t>
            </a:r>
          </a:p>
          <a:p>
            <a:pPr lvl="1"/>
            <a:r>
              <a:rPr lang="cs-CZ" dirty="0"/>
              <a:t>Na jaře 2022 připomínkování v rámci odborné oponentní skupiny</a:t>
            </a:r>
          </a:p>
          <a:p>
            <a:pPr lvl="1"/>
            <a:r>
              <a:rPr lang="cs-CZ" dirty="0"/>
              <a:t>Realizována předběžná tržní konzultace týkající se předmětu plnění, zadání a ceny</a:t>
            </a:r>
          </a:p>
          <a:p>
            <a:pPr lvl="1"/>
            <a:r>
              <a:rPr lang="cs-CZ" dirty="0"/>
              <a:t>Na základě PTK došlo k drobným úpravám a především navýšení předpokládané hodnoty zakázky</a:t>
            </a:r>
          </a:p>
          <a:p>
            <a:pPr lvl="1"/>
            <a:r>
              <a:rPr lang="cs-CZ" dirty="0"/>
              <a:t>To vedlo k nutnosti zahájení nového procesu schvalování záměru</a:t>
            </a:r>
          </a:p>
          <a:p>
            <a:pPr lvl="1"/>
            <a:r>
              <a:rPr lang="cs-CZ" dirty="0"/>
              <a:t>Schváleno začátkem září 2022, vyhlášeno a v současnosti probíhá hodnocení nabídek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r>
              <a:rPr lang="cs-CZ" dirty="0"/>
              <a:t>Předmět:</a:t>
            </a:r>
          </a:p>
          <a:p>
            <a:pPr lvl="1"/>
            <a:r>
              <a:rPr lang="cs-CZ" dirty="0"/>
              <a:t>Vyhodnocení míry úspěchu intervence, příčin případného neúspěchu, identifikace dobré i příp. špatné praxe</a:t>
            </a:r>
          </a:p>
          <a:p>
            <a:pPr lvl="1"/>
            <a:r>
              <a:rPr lang="cs-CZ" dirty="0"/>
              <a:t>SC 1.1, SC 1.2, SC 1.3, SC 3.1 – tj. silniční infrastruktura, udržitelná mobilita, IZS a kulturní a přírodní dědictví</a:t>
            </a:r>
          </a:p>
          <a:p>
            <a:pPr lvl="1"/>
            <a:endParaRPr lang="cs-CZ" dirty="0"/>
          </a:p>
          <a:p>
            <a:pPr marL="342900" lvl="1" indent="0">
              <a:buNone/>
            </a:pP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97580918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 z evaluací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58867"/>
            <a:ext cx="7863494" cy="4401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Na základě zjištění a doporučení evaluací, které byly zpracovány v rámci programového období 2014-2020, přijato 135 úkolů.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K 20. 9. 2022 splněno 110</a:t>
            </a:r>
          </a:p>
          <a:p>
            <a:pPr lvl="1"/>
            <a:endParaRPr lang="cs-CZ" dirty="0"/>
          </a:p>
          <a:p>
            <a:pPr lvl="1"/>
            <a:r>
              <a:rPr lang="pl-PL" dirty="0"/>
              <a:t>K 31. 08. 2021 splněno 80, tj. 30 splněno nově</a:t>
            </a:r>
          </a:p>
          <a:p>
            <a:pPr lvl="1"/>
            <a:endParaRPr lang="pl-PL" dirty="0"/>
          </a:p>
          <a:p>
            <a:pPr lvl="1"/>
            <a:r>
              <a:rPr lang="pl-PL" dirty="0"/>
              <a:t>Posun souvisí jak s ukončováním období 2014-2020, tak se startem nového období. Velká část těchto úkolů se týkala dopručení směřujících k novému programovému období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Tyto úkoly se týkaly nastavení spolupráce s dalšími operačními programy, nastavení indikátorové soustavy i plánování a realizace komunikačních aktivit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6 úkolů bylo zrušeno, 4 zapracovány nezávisle na evaluaci a zbývající zůstávají v realizaci či přípravě</a:t>
            </a:r>
          </a:p>
        </p:txBody>
      </p:sp>
    </p:spTree>
    <p:extLst>
      <p:ext uri="{BB962C8B-B14F-4D97-AF65-F5344CB8AC3E}">
        <p14:creationId xmlns:p14="http://schemas.microsoft.com/office/powerpoint/2010/main" val="4184806899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EA3D3-B0F7-4938-A1C7-5C489611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413845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6. Aktualizace Evaluačního plánu IROP</a:t>
            </a:r>
          </a:p>
        </p:txBody>
      </p:sp>
    </p:spTree>
    <p:extLst>
      <p:ext uri="{BB962C8B-B14F-4D97-AF65-F5344CB8AC3E}">
        <p14:creationId xmlns:p14="http://schemas.microsoft.com/office/powerpoint/2010/main" val="2174171849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EP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63881"/>
            <a:ext cx="7863494" cy="4496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Aktualizace EP zohledňuje tyto tři zásadní změny:</a:t>
            </a:r>
          </a:p>
          <a:p>
            <a:pPr marL="0" indent="0">
              <a:buNone/>
            </a:pPr>
            <a:endParaRPr lang="cs-CZ" b="1" dirty="0"/>
          </a:p>
          <a:p>
            <a:pPr lvl="1"/>
            <a:r>
              <a:rPr lang="cs-CZ" dirty="0"/>
              <a:t>Posun harmonogramu dvou evaluací</a:t>
            </a:r>
          </a:p>
          <a:p>
            <a:pPr lvl="1"/>
            <a:r>
              <a:rPr lang="cs-CZ" dirty="0"/>
              <a:t>Zrušení dvou evaluací </a:t>
            </a:r>
          </a:p>
          <a:p>
            <a:pPr lvl="1"/>
            <a:r>
              <a:rPr lang="cs-CZ" dirty="0"/>
              <a:t>Přidání jedné nové evaluace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400" dirty="0"/>
              <a:t>Posun harmonogramu výsledkové evaluace PO1 a PO3 z důvodu administrativního zdržení při přípravě veřejné zakázky. Dokončení evaluace je nyní plánováno na 3. čtvrtletí roku 2023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cs-CZ" sz="1400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400" dirty="0"/>
              <a:t>Posun harmonogramu „Vyhodnocování efektivity realizovaných komunikačních nástrojů ŘO IROP II“. Harmonogram evaluace realizovaných komunikačních nástrojů byl upraven s ohledem na dostupnou personální kapacitu EJ IROP tak, aby mohly být přednostně realizovány výsledkové evaluace</a:t>
            </a:r>
          </a:p>
        </p:txBody>
      </p:sp>
    </p:spTree>
    <p:extLst>
      <p:ext uri="{BB962C8B-B14F-4D97-AF65-F5344CB8AC3E}">
        <p14:creationId xmlns:p14="http://schemas.microsoft.com/office/powerpoint/2010/main" val="2157329567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E43406-7BCF-43C7-B5E5-5DA0A0F75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EP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D3FFA8-B679-4A6D-9A93-FC4EB27F9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cs-CZ" sz="1600" dirty="0"/>
              <a:t>Odstranění plánovaných evaluací z Evaluačního plánu IROP: 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cs-CZ" sz="1600" dirty="0"/>
              <a:t>evaluace „Vyhodnocení systému výzev a procesu hodnocení projektů IROP“ a „</a:t>
            </a:r>
          </a:p>
          <a:p>
            <a:pPr lvl="2" algn="just">
              <a:buFont typeface="Courier New" panose="02070309020205020404" pitchFamily="49" charset="0"/>
              <a:buChar char="o"/>
            </a:pPr>
            <a:r>
              <a:rPr lang="cs-CZ" sz="1600" dirty="0"/>
              <a:t>Vyhodnocení IT investic v oblasti základního a středního školství“ </a:t>
            </a:r>
          </a:p>
          <a:p>
            <a:pPr lvl="2" algn="just">
              <a:buFont typeface="Courier New" panose="02070309020205020404" pitchFamily="49" charset="0"/>
              <a:buChar char="o"/>
            </a:pPr>
            <a:endParaRPr lang="cs-CZ" sz="1600" dirty="0"/>
          </a:p>
          <a:p>
            <a:pPr lvl="1" algn="just"/>
            <a:r>
              <a:rPr lang="cs-CZ" sz="1600" dirty="0"/>
              <a:t>Zařazení plánované výsledkové evaluace SC 2.3: „Reforma psychiatrické péče“, zaměřené na vyhodnocení účelnosti a užitečnosti investic v oblasti deinstitucionalizace psychiatrické péče. Realizace plánována na druhou polovinu roku 2023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897855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harmonogramu EP IROP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858852" y="1825624"/>
          <a:ext cx="7426296" cy="3581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7367">
                  <a:extLst>
                    <a:ext uri="{9D8B030D-6E8A-4147-A177-3AD203B41FA5}">
                      <a16:colId xmlns:a16="http://schemas.microsoft.com/office/drawing/2014/main" val="886735801"/>
                    </a:ext>
                  </a:extLst>
                </a:gridCol>
                <a:gridCol w="1718352">
                  <a:extLst>
                    <a:ext uri="{9D8B030D-6E8A-4147-A177-3AD203B41FA5}">
                      <a16:colId xmlns:a16="http://schemas.microsoft.com/office/drawing/2014/main" val="3553932812"/>
                    </a:ext>
                  </a:extLst>
                </a:gridCol>
                <a:gridCol w="1520577">
                  <a:extLst>
                    <a:ext uri="{9D8B030D-6E8A-4147-A177-3AD203B41FA5}">
                      <a16:colId xmlns:a16="http://schemas.microsoft.com/office/drawing/2014/main" val="949115252"/>
                    </a:ext>
                  </a:extLst>
                </a:gridCol>
              </a:tblGrid>
              <a:tr h="337206"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Evaluace s upraveným</a:t>
                      </a:r>
                      <a:r>
                        <a:rPr lang="cs-CZ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harmonogramem</a:t>
                      </a:r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565136"/>
                  </a:ext>
                </a:extLst>
              </a:tr>
              <a:tr h="519479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evaluace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Původní harmonogram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Nový harmonogram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600512"/>
                  </a:ext>
                </a:extLst>
              </a:tr>
              <a:tr h="4830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„Evaluace PO1 a PO3 IROP: Případové studie projektů“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4Q 2021-3Q 2022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4Q 2022-3Q 2023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85863880"/>
                  </a:ext>
                </a:extLst>
              </a:tr>
              <a:tr h="5774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„Vyhodnocení systému výzev a procesu hodnocení projektů IROP“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4Q 2021-3Q</a:t>
                      </a:r>
                      <a:r>
                        <a:rPr lang="cs-CZ" sz="1100" baseline="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cs-CZ" sz="11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zrušeno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12328056"/>
                  </a:ext>
                </a:extLst>
              </a:tr>
              <a:tr h="554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„Vyhodnocení IT investic v oblasti základního a středního školství“ 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2022-3Q 2022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zrušeno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02041269"/>
                  </a:ext>
                </a:extLst>
              </a:tr>
              <a:tr h="554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„Vyhodnocování efektivity realizovaných komunikačních nástrojů ŘO IROP II.“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2Q 2022-4Q 2022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2023-2Q 2023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84718255"/>
                  </a:ext>
                </a:extLst>
              </a:tr>
              <a:tr h="554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„Evaluace SC 2.3: Reforma psychiatrické péče“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1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2Q 2023-4Q 2023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08281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140397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Úvodní slovo zástupce Evropské komise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r>
              <a:rPr lang="cs-CZ" sz="1600" dirty="0"/>
              <a:t>Pascal </a:t>
            </a:r>
            <a:r>
              <a:rPr lang="cs-CZ" sz="1600" dirty="0" err="1"/>
              <a:t>Boijmans</a:t>
            </a:r>
            <a:endParaRPr lang="cs-CZ" sz="1600" dirty="0"/>
          </a:p>
          <a:p>
            <a:pPr marL="0" indent="0" algn="ctr">
              <a:buNone/>
            </a:pPr>
            <a:r>
              <a:rPr lang="cs-CZ" sz="1600" dirty="0" err="1"/>
              <a:t>Head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Unit - DG </a:t>
            </a:r>
            <a:r>
              <a:rPr lang="cs-CZ" sz="1600" dirty="0" err="1"/>
              <a:t>Regional</a:t>
            </a:r>
            <a:r>
              <a:rPr lang="cs-CZ" sz="1600" dirty="0"/>
              <a:t> and Urban </a:t>
            </a:r>
            <a:r>
              <a:rPr lang="cs-CZ" sz="1600" dirty="0" err="1"/>
              <a:t>Policy</a:t>
            </a: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186279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2FED1C-F195-4878-AF9B-EDC50B6D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46" y="2401992"/>
            <a:ext cx="8212508" cy="1095374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7. Roční komunikační plán IROP na rok 2023</a:t>
            </a:r>
          </a:p>
        </p:txBody>
      </p:sp>
    </p:spTree>
    <p:extLst>
      <p:ext uri="{BB962C8B-B14F-4D97-AF65-F5344CB8AC3E}">
        <p14:creationId xmlns:p14="http://schemas.microsoft.com/office/powerpoint/2010/main" val="305933379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6007"/>
          </a:xfrm>
        </p:spPr>
        <p:txBody>
          <a:bodyPr>
            <a:normAutofit fontScale="90000"/>
          </a:bodyPr>
          <a:lstStyle/>
          <a:p>
            <a:br>
              <a:rPr lang="cs-CZ" sz="2800" b="1" dirty="0">
                <a:solidFill>
                  <a:srgbClr val="1D70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/>
              <a:t>7. Roční komunikační plán IROP 2023</a:t>
            </a:r>
            <a:br>
              <a:rPr lang="cs-CZ" sz="3100" b="1" dirty="0">
                <a:solidFill>
                  <a:srgbClr val="1D70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04518"/>
            <a:ext cx="7886700" cy="4772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V roce 2023 chceme komunikovat:</a:t>
            </a:r>
          </a:p>
          <a:p>
            <a:pPr marL="0" indent="0">
              <a:buNone/>
            </a:pPr>
            <a:endParaRPr lang="cs-CZ" sz="1600" b="1" dirty="0"/>
          </a:p>
          <a:p>
            <a:pPr marL="800100" lvl="1" indent="-342900">
              <a:buFont typeface="+mj-lt"/>
              <a:buAutoNum type="arabicPeriod"/>
            </a:pPr>
            <a:r>
              <a:rPr lang="cs-CZ" sz="1600" dirty="0"/>
              <a:t>Úspěšné projekty z IROP 2014-2020</a:t>
            </a:r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r>
              <a:rPr lang="cs-CZ" sz="1600" dirty="0"/>
              <a:t>Výzvy IROP 2021-2027 – kultivovat absorpční kapacitu a poskytovat informace o výzvách </a:t>
            </a:r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r>
              <a:rPr lang="cs-CZ" sz="1600" dirty="0"/>
              <a:t>Přínosy projektů z REACT-EU pro zdravotnictví, IZS a </a:t>
            </a:r>
            <a:br>
              <a:rPr lang="cs-CZ" sz="1600" dirty="0"/>
            </a:br>
            <a:r>
              <a:rPr lang="cs-CZ" sz="1600" dirty="0"/>
              <a:t>sociální infrastrukturu</a:t>
            </a:r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505398378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7. Roční komunikační plán IROP 2023</a:t>
            </a:r>
            <a:r>
              <a:rPr lang="es-ES" dirty="0"/>
              <a:t>		</a:t>
            </a:r>
            <a:r>
              <a:rPr lang="cs-CZ" dirty="0"/>
              <a:t>	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82574"/>
            <a:ext cx="7886700" cy="4794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Komunikační aktivity ŘO IROP – 1. část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Mediální kampaň REACT-EU</a:t>
            </a:r>
          </a:p>
          <a:p>
            <a:pPr lvl="1"/>
            <a:r>
              <a:rPr lang="cs-CZ" sz="1600" dirty="0"/>
              <a:t>Kampaň 9,4 mil. Kč: představení přínosů podpory REACT-EU </a:t>
            </a:r>
          </a:p>
          <a:p>
            <a:pPr lvl="1"/>
            <a:r>
              <a:rPr lang="cs-CZ" sz="1600" dirty="0"/>
              <a:t>Zakázky: </a:t>
            </a:r>
            <a:r>
              <a:rPr lang="cs-CZ" sz="1600" dirty="0" err="1"/>
              <a:t>kreativa</a:t>
            </a:r>
            <a:r>
              <a:rPr lang="cs-CZ" sz="1600" dirty="0"/>
              <a:t> - 4,4 mil. Kč, mediální prostor - 5 mil. Kč</a:t>
            </a:r>
          </a:p>
          <a:p>
            <a:pPr lvl="1"/>
            <a:r>
              <a:rPr lang="cs-CZ" sz="1600" dirty="0"/>
              <a:t>Realizace: 3 – 4 čtvrtletí 2023</a:t>
            </a:r>
          </a:p>
          <a:p>
            <a:pPr marL="457200" lvl="1" indent="0">
              <a:buNone/>
            </a:pPr>
            <a:endParaRPr lang="cs-CZ" sz="1600" dirty="0"/>
          </a:p>
          <a:p>
            <a:pPr marL="457200" indent="-457200">
              <a:buFont typeface="+mj-lt"/>
              <a:buAutoNum type="arabicPeriod"/>
            </a:pPr>
            <a:r>
              <a:rPr lang="cs-CZ" sz="1600" b="1" dirty="0"/>
              <a:t>Sociální sítě a vytváření vlastního on-line obsahu</a:t>
            </a:r>
          </a:p>
          <a:p>
            <a:pPr lvl="1"/>
            <a:r>
              <a:rPr lang="cs-CZ" sz="1600" dirty="0" err="1"/>
              <a:t>Facebook</a:t>
            </a:r>
            <a:r>
              <a:rPr lang="cs-CZ" sz="1600" dirty="0"/>
              <a:t> a </a:t>
            </a:r>
            <a:r>
              <a:rPr lang="cs-CZ" sz="1600" dirty="0" err="1"/>
              <a:t>YouTube</a:t>
            </a:r>
            <a:r>
              <a:rPr lang="cs-CZ" sz="1600" dirty="0"/>
              <a:t> – profesionální správa, tvorba obsahu</a:t>
            </a:r>
          </a:p>
          <a:p>
            <a:pPr lvl="1"/>
            <a:r>
              <a:rPr lang="cs-CZ" sz="1600" dirty="0"/>
              <a:t>Vlastní obsah: fotografie projektů, </a:t>
            </a:r>
            <a:r>
              <a:rPr lang="cs-CZ" sz="1600" dirty="0" err="1"/>
              <a:t>videoreportáže</a:t>
            </a:r>
            <a:endParaRPr lang="cs-CZ" sz="1600" dirty="0"/>
          </a:p>
          <a:p>
            <a:pPr marL="457200" lvl="1" indent="0">
              <a:buNone/>
            </a:pPr>
            <a:endParaRPr lang="cs-CZ" sz="1600" dirty="0"/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Putovní výstava </a:t>
            </a:r>
          </a:p>
          <a:p>
            <a:pPr lvl="1"/>
            <a:r>
              <a:rPr lang="cs-CZ" sz="1600" dirty="0"/>
              <a:t>Putovní výstava projektů IROP – 2 putovní sady projektů</a:t>
            </a:r>
            <a:endParaRPr lang="cs-CZ" sz="1600" b="1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6198382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7. Roční komunikační plán IROP 2023</a:t>
            </a:r>
            <a:r>
              <a:rPr lang="es-ES" dirty="0"/>
              <a:t>		</a:t>
            </a:r>
            <a:r>
              <a:rPr lang="cs-CZ" dirty="0"/>
              <a:t>	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82574"/>
            <a:ext cx="7886700" cy="4794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Komunikační aktivity ŘO IROP – 2. část</a:t>
            </a:r>
          </a:p>
          <a:p>
            <a:pPr marL="457200" lvl="1" indent="0">
              <a:buNone/>
            </a:pPr>
            <a:endParaRPr lang="cs-CZ" sz="1600" b="1" dirty="0"/>
          </a:p>
          <a:p>
            <a:pPr marL="342900" indent="-342900">
              <a:buFont typeface="+mj-lt"/>
              <a:buAutoNum type="arabicPeriod" startAt="4"/>
            </a:pPr>
            <a:r>
              <a:rPr lang="cs-CZ" sz="1800" dirty="0"/>
              <a:t>Správa webu IROP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cs-CZ" sz="1800" dirty="0"/>
              <a:t>Soutěže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800" dirty="0"/>
              <a:t>Fotografie a </a:t>
            </a:r>
            <a:r>
              <a:rPr lang="cs-CZ" sz="1800" dirty="0" err="1"/>
              <a:t>videoreportáže</a:t>
            </a:r>
            <a:endParaRPr lang="cs-CZ" sz="1800" dirty="0"/>
          </a:p>
          <a:p>
            <a:pPr marL="342900" indent="-342900">
              <a:buFont typeface="+mj-lt"/>
              <a:buAutoNum type="arabicPeriod" startAt="6"/>
            </a:pPr>
            <a:r>
              <a:rPr lang="cs-CZ" sz="1800" dirty="0"/>
              <a:t>Tiskové zprávy a aktuality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800" dirty="0"/>
              <a:t>Setkání s novináři, tiskové konference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800" dirty="0"/>
              <a:t>Výroční konference programu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800" dirty="0"/>
              <a:t>Propagační předměty</a:t>
            </a:r>
          </a:p>
          <a:p>
            <a:pPr marL="457200" lvl="1" indent="0">
              <a:buNone/>
            </a:pPr>
            <a:endParaRPr lang="cs-CZ" sz="1600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7746628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7. Roční komunikační plán IROP 2023</a:t>
            </a:r>
            <a:r>
              <a:rPr lang="es-ES" dirty="0"/>
              <a:t>			</a:t>
            </a:r>
            <a:r>
              <a:rPr lang="cs-CZ" dirty="0"/>
              <a:t>	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01342"/>
            <a:ext cx="7886700" cy="471370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2000" b="1" dirty="0"/>
              <a:t>Komunikační aktivity Centra v roce </a:t>
            </a:r>
            <a:r>
              <a:rPr lang="cs-CZ" sz="2000" b="1" dirty="0"/>
              <a:t>v roce 2023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 err="1"/>
              <a:t>Microsite</a:t>
            </a:r>
            <a:r>
              <a:rPr lang="cs-CZ" sz="1600" dirty="0"/>
              <a:t> Regiony nás baví – tvorba obsahu, správa a propagace </a:t>
            </a:r>
            <a:r>
              <a:rPr lang="cs-CZ" sz="1600" dirty="0" err="1"/>
              <a:t>microsite</a:t>
            </a:r>
            <a:r>
              <a:rPr lang="cs-CZ" sz="1600" dirty="0"/>
              <a:t>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Konzultační servis žadatelům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Semináře a workshopy pro žadatele a příjemce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Inzerce v tisku a on-line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Propagace na sociálních sítích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Web Centra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Fotografie projektů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Propagační předměty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8285563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>
            <a:normAutofit/>
          </a:bodyPr>
          <a:lstStyle/>
          <a:p>
            <a:r>
              <a:rPr lang="cs-CZ" dirty="0"/>
              <a:t>7. Roční komunikační plán IROP 2023</a:t>
            </a:r>
            <a:r>
              <a:rPr lang="es-ES" dirty="0"/>
              <a:t>		</a:t>
            </a:r>
            <a:r>
              <a:rPr lang="cs-CZ" dirty="0"/>
              <a:t>		</a:t>
            </a: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</p:nvPr>
        </p:nvGraphicFramePr>
        <p:xfrm>
          <a:off x="628649" y="2150668"/>
          <a:ext cx="7886700" cy="3013863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406440339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1533223"/>
                    </a:ext>
                  </a:extLst>
                </a:gridCol>
              </a:tblGrid>
              <a:tr h="10046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Výdaje na komunikační aktivity ŘO IROP</a:t>
                      </a:r>
                    </a:p>
                    <a:p>
                      <a:pPr algn="l"/>
                      <a:endParaRPr lang="cs-CZ" sz="16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31 391 884 Kč</a:t>
                      </a:r>
                      <a:endParaRPr lang="cs-CZ" sz="1600" b="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5210346"/>
                  </a:ext>
                </a:extLst>
              </a:tr>
              <a:tr h="10046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Výdaje na komunikační aktivity Centra</a:t>
                      </a:r>
                    </a:p>
                    <a:p>
                      <a:pPr algn="l"/>
                      <a:endParaRPr lang="cs-CZ" sz="16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10 209 188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0581749"/>
                  </a:ext>
                </a:extLst>
              </a:tr>
              <a:tr h="10046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Výdaje na komunikační aktivity v roce</a:t>
                      </a:r>
                      <a:r>
                        <a:rPr lang="cs-CZ" sz="16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2023 </a:t>
                      </a:r>
                      <a:r>
                        <a:rPr lang="cs-CZ" sz="16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  <a:p>
                      <a:pPr algn="l"/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41 601 072 </a:t>
                      </a: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Kč</a:t>
                      </a:r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8948223"/>
                  </a:ext>
                </a:extLst>
              </a:tr>
            </a:tbl>
          </a:graphicData>
        </a:graphic>
      </p:graphicFrame>
      <p:sp>
        <p:nvSpPr>
          <p:cNvPr id="10" name="Obdélník 9"/>
          <p:cNvSpPr/>
          <p:nvPr/>
        </p:nvSpPr>
        <p:spPr>
          <a:xfrm>
            <a:off x="628650" y="1555013"/>
            <a:ext cx="78866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Plánované výdaje na rok 2023</a:t>
            </a:r>
          </a:p>
        </p:txBody>
      </p:sp>
    </p:spTree>
    <p:extLst>
      <p:ext uri="{BB962C8B-B14F-4D97-AF65-F5344CB8AC3E}">
        <p14:creationId xmlns:p14="http://schemas.microsoft.com/office/powerpoint/2010/main" val="3994768198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22B96-DF7C-4D75-8704-D92F64DF2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308" y="2569369"/>
            <a:ext cx="7281017" cy="1095374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8. Informace o revizi IROP – FAST/CARE</a:t>
            </a:r>
          </a:p>
        </p:txBody>
      </p:sp>
    </p:spTree>
    <p:extLst>
      <p:ext uri="{BB962C8B-B14F-4D97-AF65-F5344CB8AC3E}">
        <p14:creationId xmlns:p14="http://schemas.microsoft.com/office/powerpoint/2010/main" val="3803932861"/>
      </p:ext>
    </p:extLst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AE2D56-2E37-4788-A94C-E4955F376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prostředků ze SC 3.2 IROP v</a:t>
            </a:r>
            <a:br>
              <a:rPr lang="cs-CZ" dirty="0"/>
            </a:br>
            <a:r>
              <a:rPr lang="cs-CZ" dirty="0"/>
              <a:t>souvislosti s válkou na Ukrajině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12EFB8-3643-48A2-9528-6B9A0C9BE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cs-CZ" b="1" dirty="0"/>
              <a:t>Připravena revize 2.2 Programového dokumentu IROP </a:t>
            </a:r>
          </a:p>
          <a:p>
            <a:pPr lvl="1"/>
            <a:r>
              <a:rPr lang="cs-CZ" dirty="0"/>
              <a:t>Per rollam – od 30. 9. do 7. 10. 2022 ALE na základě doporučení EK proběhne hlasování na tomto jednání MV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Návrh PD IROP + kritéria hodnocení + Systém hodnocení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cs-CZ" dirty="0"/>
          </a:p>
          <a:p>
            <a:pPr lvl="1"/>
            <a:r>
              <a:rPr lang="cs-CZ" dirty="0"/>
              <a:t>cíl: použít nevyužitou alokaci ze SC 3.2 IROP VRR ve výši 10 740 000 EUR za účelem řešení migrační krize vzniklé v důsledku ruské vojenské agrese vůči Ukrajině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vytvořena nová prioritní osa 8 - Řešení důsledků uprchlické krize v souvislosti s agresí Ruské federace na Ukrajině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územní zaměření podpory: území hl. m. Prahy</a:t>
            </a:r>
          </a:p>
          <a:p>
            <a:pPr algn="l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1600287"/>
      </p:ext>
    </p:extLst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7E690E-C184-4242-A69D-EC191943C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prostředků ze SC 3.2 IROP v</a:t>
            </a:r>
            <a:br>
              <a:rPr lang="cs-CZ" dirty="0"/>
            </a:br>
            <a:r>
              <a:rPr lang="cs-CZ" dirty="0"/>
              <a:t>souvislosti s válkou na Ukrajině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CD0F72-BB70-4729-A83B-3E2AF00EB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cs-CZ" b="1" dirty="0"/>
              <a:t>Rozdíl oproti verzi diskutované v srpnu</a:t>
            </a:r>
          </a:p>
          <a:p>
            <a:pPr lvl="1"/>
            <a:r>
              <a:rPr lang="cs-CZ" dirty="0"/>
              <a:t>PD upraven v souladu s nařízením FAST-CARE	</a:t>
            </a:r>
          </a:p>
          <a:p>
            <a:pPr marL="1200150" lvl="3" indent="-28575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cs-CZ" dirty="0"/>
              <a:t>70 % alokace  - Úřad práce </a:t>
            </a:r>
            <a:r>
              <a:rPr lang="cs-CZ" i="1" dirty="0"/>
              <a:t>(provedena také úprava zaslaného Harmonogramu výzev)</a:t>
            </a:r>
          </a:p>
          <a:p>
            <a:pPr marL="1200150" lvl="3" indent="-28575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cs-CZ" dirty="0"/>
              <a:t>30 % alokace – obce, organizace zřizované nebo zakládané obcemi, (nestátní neziskové organizace)</a:t>
            </a:r>
          </a:p>
          <a:p>
            <a:pPr marL="1200150" lvl="3" indent="-28575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cs-CZ" dirty="0"/>
              <a:t>uvedena možnost využití jednotkových nákladů 100 EUR/osobu/týden po dobu max. 26 týdnů ode dne příjezdu dané osoby do Evropské unie</a:t>
            </a:r>
          </a:p>
          <a:p>
            <a:pPr marL="1200150" lvl="3" indent="-28575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cs-CZ" dirty="0"/>
              <a:t>míra spolufinancování 100 %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podporované aktivity vymezeny šířeji – ne jen podpora bydlení, ale také zajištění dalších základních životních potřeb a podpora socioekonomického začlenění do společnosti 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cs-CZ" b="1" dirty="0"/>
              <a:t>Rozdíl oproti verzi odeslané do per rollam hlasování</a:t>
            </a:r>
          </a:p>
          <a:p>
            <a:pPr marL="685800" lvl="2">
              <a:lnSpc>
                <a:spcPct val="100000"/>
              </a:lnSpc>
              <a:spcBef>
                <a:spcPts val="1000"/>
              </a:spcBef>
            </a:pPr>
            <a:r>
              <a:rPr lang="cs-CZ" dirty="0"/>
              <a:t>úprava finančních tabulek - </a:t>
            </a:r>
            <a:r>
              <a:rPr lang="cs-CZ" sz="1600" dirty="0"/>
              <a:t>100% kofinancování nebude uvedenou formou zaškrtnutí </a:t>
            </a:r>
            <a:r>
              <a:rPr lang="cs-CZ" sz="1600" dirty="0" err="1"/>
              <a:t>check</a:t>
            </a:r>
            <a:r>
              <a:rPr lang="cs-CZ" sz="1600" dirty="0"/>
              <a:t> boxu, ale přímo + s tím související úpravy</a:t>
            </a:r>
          </a:p>
          <a:p>
            <a:pPr marL="685800" lvl="2">
              <a:lnSpc>
                <a:spcPct val="100000"/>
              </a:lnSpc>
              <a:spcBef>
                <a:spcPts val="1000"/>
              </a:spcBef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6719825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2877A-AAE2-44C3-AED0-39CCD3C22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prostředků ze SC 3.2 IROP v</a:t>
            </a:r>
            <a:br>
              <a:rPr lang="cs-CZ" dirty="0"/>
            </a:br>
            <a:r>
              <a:rPr lang="cs-CZ" dirty="0"/>
              <a:t>souvislosti s válkou na Ukrajině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E4B672-4675-4799-9D97-6AF45F1A3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b="1" dirty="0"/>
              <a:t>Aktualizace harmonogramu výzev – 105. výzva </a:t>
            </a:r>
            <a:r>
              <a:rPr lang="cs-CZ" dirty="0"/>
              <a:t>– oproti zaslaným podkladům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0"/>
              <a:t>DŮVOD ZMĚN: úprava PD v souladu s FAST CARE </a:t>
            </a:r>
            <a:r>
              <a:rPr lang="cs-CZ"/>
              <a:t>a připomínkami</a:t>
            </a:r>
            <a:endParaRPr lang="cs-CZ" dirty="0"/>
          </a:p>
          <a:p>
            <a:pPr lvl="1">
              <a:lnSpc>
                <a:spcPct val="150000"/>
              </a:lnSpc>
            </a:pPr>
            <a:r>
              <a:rPr lang="cs-CZ" dirty="0"/>
              <a:t>název výzvy a SC 8.1 formulován více obecně – namísto „Podpora ubytování uprchlíků z Ukrajiny“ jen „Podpora uprchlíků z Ukrajiny“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výzva bude průběžná a nikoli kolová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alokace výzvy snížena  na úroveň 70 % alokace PO 8</a:t>
            </a:r>
          </a:p>
          <a:p>
            <a:pPr lvl="2">
              <a:lnSpc>
                <a:spcPct val="150000"/>
              </a:lnSpc>
            </a:pPr>
            <a:r>
              <a:rPr lang="cs-CZ" dirty="0"/>
              <a:t>příspěvek Unie z 263 130 000,- Kč na 184 191 000,- Kč</a:t>
            </a:r>
          </a:p>
          <a:p>
            <a:pPr lvl="2">
              <a:lnSpc>
                <a:spcPct val="150000"/>
              </a:lnSpc>
            </a:pPr>
            <a:r>
              <a:rPr lang="cs-CZ" dirty="0"/>
              <a:t>národní spolufinancování změněno z 263 130 000,- Kč  na 0,- Kč z důvodu využití 100% míry spolufinancování umožněné FAST CARE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475373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24" y="2240224"/>
            <a:ext cx="8029213" cy="1460498"/>
          </a:xfrm>
        </p:spPr>
        <p:txBody>
          <a:bodyPr/>
          <a:lstStyle/>
          <a:p>
            <a:pPr algn="ctr"/>
            <a:r>
              <a:rPr lang="cs-CZ" dirty="0"/>
              <a:t>3. Projednání programu 18. zasedání MV IROP</a:t>
            </a:r>
          </a:p>
        </p:txBody>
      </p:sp>
    </p:spTree>
    <p:extLst>
      <p:ext uri="{BB962C8B-B14F-4D97-AF65-F5344CB8AC3E}">
        <p14:creationId xmlns:p14="http://schemas.microsoft.com/office/powerpoint/2010/main" val="462272165"/>
      </p:ext>
    </p:extLst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A54F65-3B75-4F84-8C4C-7614D20D7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Využití prostředků ze SC 3.2 IROP v</a:t>
            </a:r>
            <a:br>
              <a:rPr lang="cs-CZ" dirty="0"/>
            </a:br>
            <a:r>
              <a:rPr lang="cs-CZ" dirty="0"/>
              <a:t>souvislosti s válkou na Ukrajině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577216-FF06-483B-912C-A0C075113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Další kroky:</a:t>
            </a:r>
          </a:p>
          <a:p>
            <a:endParaRPr lang="cs-CZ" b="1" dirty="0"/>
          </a:p>
          <a:p>
            <a:pPr lvl="1"/>
            <a:r>
              <a:rPr lang="cs-CZ" dirty="0"/>
              <a:t>vyhlášení výzvy pro Úřad práce (105. výzva)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způsobilost výdajů od 24. 2. 2022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dirty="0"/>
              <a:t>na již vynaložené náklady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jednání za účelem specifikace nákladů, které budou hrazeny ze zbývajících 30 % alokace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6163247"/>
      </p:ext>
    </p:extLst>
  </p:cSld>
  <p:clrMapOvr>
    <a:masterClrMapping/>
  </p:clrMapOvr>
  <p:transition spd="slow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85DC2-E07B-4E4D-8D3D-679B750C8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240225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9. Závěry z 18. zasedání Monitorovacího výboru IROP</a:t>
            </a:r>
          </a:p>
        </p:txBody>
      </p:sp>
    </p:spTree>
    <p:extLst>
      <p:ext uri="{BB962C8B-B14F-4D97-AF65-F5344CB8AC3E}">
        <p14:creationId xmlns:p14="http://schemas.microsoft.com/office/powerpoint/2010/main" val="91785229"/>
      </p:ext>
    </p:extLst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888" y="294787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Program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888" y="1599797"/>
            <a:ext cx="7863494" cy="4099859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Úvodní slovo místopředsedy Monitorovacího výboru IROP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Úvodní slovo zástupce Evropské komise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Projednání programu 18. zasedání Monitorovacího výboru IROP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Informace o stavu realizace IROP </a:t>
            </a:r>
            <a:r>
              <a:rPr lang="cs-CZ" sz="1600" dirty="0">
                <a:solidFill>
                  <a:schemeClr val="bg1">
                    <a:lumMod val="85000"/>
                  </a:schemeClr>
                </a:solidFill>
              </a:rPr>
              <a:t>	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Zpráva o plnění Evaluačního plánu IROP	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dirty="0"/>
              <a:t>Aktualizace Evaluačního plánu IROP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dirty="0"/>
              <a:t>Roční komunikační plán IROP na rok 2023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dirty="0"/>
              <a:t>Informace o revizi IROP – CARE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Závěry z 18. zasedání Monitorovacího výboru IROP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349439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332822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4. Informace o stavu realizace programu</a:t>
            </a:r>
          </a:p>
        </p:txBody>
      </p:sp>
    </p:spTree>
    <p:extLst>
      <p:ext uri="{BB962C8B-B14F-4D97-AF65-F5344CB8AC3E}">
        <p14:creationId xmlns:p14="http://schemas.microsoft.com/office/powerpoint/2010/main" val="390358776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96ABE7-4B0F-40B7-8A13-6D1EFE71E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Úkoly z minulého jednání </a:t>
            </a:r>
            <a:r>
              <a:rPr lang="cs-CZ" dirty="0" err="1"/>
              <a:t>MoV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99B703-6600-4E50-B843-4490ACF67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úprava Programového dokumentu IROP podle výsledků vyjednávání iniciativy CARE a předložení Monitorovacímu výboru IROP ke schválení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574618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FDB63-5868-4D2A-B487-D15F87D0C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programu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B95943-301E-431D-9E6C-704E54523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38" y="1606608"/>
            <a:ext cx="7863494" cy="4443813"/>
          </a:xfrm>
        </p:spPr>
        <p:txBody>
          <a:bodyPr>
            <a:normAutofit/>
          </a:bodyPr>
          <a:lstStyle/>
          <a:p>
            <a:pPr algn="just"/>
            <a:r>
              <a:rPr lang="cs-CZ" sz="1600" dirty="0"/>
              <a:t>k 1. 10. 2022 bylo v IROP vyhlášeno 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b="1" dirty="0"/>
              <a:t>104 </a:t>
            </a:r>
            <a:r>
              <a:rPr lang="cs-CZ" sz="1600" dirty="0"/>
              <a:t>výzev ŘO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b="1" dirty="0"/>
              <a:t>453 </a:t>
            </a:r>
            <a:r>
              <a:rPr lang="cs-CZ" sz="1600" dirty="0" err="1"/>
              <a:t>podvýzev</a:t>
            </a:r>
            <a:r>
              <a:rPr lang="cs-CZ" sz="1600" dirty="0"/>
              <a:t> ITI a IPRÚ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600" b="1" dirty="0"/>
              <a:t>2 033 </a:t>
            </a:r>
            <a:r>
              <a:rPr lang="cs-CZ" sz="1600" dirty="0" err="1"/>
              <a:t>podvýzev</a:t>
            </a:r>
            <a:r>
              <a:rPr lang="cs-CZ" sz="1600" dirty="0"/>
              <a:t> MAS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cs-CZ" sz="1600" dirty="0"/>
          </a:p>
          <a:p>
            <a:pPr algn="just"/>
            <a:r>
              <a:rPr lang="cs-CZ" sz="1600" dirty="0"/>
              <a:t>do výzev se přihlásilo celkem </a:t>
            </a:r>
            <a:r>
              <a:rPr lang="cs-CZ" sz="1600" b="1" dirty="0"/>
              <a:t>17 545 žádostí o podporu, </a:t>
            </a:r>
            <a:r>
              <a:rPr lang="cs-CZ" sz="1600" dirty="0"/>
              <a:t>z nichž </a:t>
            </a:r>
            <a:r>
              <a:rPr lang="cs-CZ" sz="1600" b="1" dirty="0"/>
              <a:t>13 174 </a:t>
            </a:r>
            <a:r>
              <a:rPr lang="cs-CZ" sz="1600" dirty="0"/>
              <a:t>v objemu </a:t>
            </a:r>
            <a:r>
              <a:rPr lang="cs-CZ" sz="1600" b="1" dirty="0"/>
              <a:t>170,3 mld. Kč </a:t>
            </a:r>
            <a:r>
              <a:rPr lang="cs-CZ" sz="1600" dirty="0"/>
              <a:t>se k 1. 10. nacházelo ve stavu hodnocení, realizace nebo dokončily svou realizaci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600" dirty="0"/>
              <a:t>z toho byl </a:t>
            </a:r>
            <a:r>
              <a:rPr lang="cs-CZ" sz="1600" b="1" dirty="0"/>
              <a:t>12 688 </a:t>
            </a:r>
            <a:r>
              <a:rPr lang="cs-CZ" sz="1600" dirty="0"/>
              <a:t>v celkovém objemu </a:t>
            </a:r>
            <a:r>
              <a:rPr lang="cs-CZ" sz="1600" b="1" dirty="0"/>
              <a:t>163,9 mld. Kč vydán právní akt</a:t>
            </a:r>
            <a:r>
              <a:rPr lang="cs-CZ" sz="1600" dirty="0"/>
              <a:t> </a:t>
            </a:r>
            <a:br>
              <a:rPr lang="cs-CZ" sz="1600" dirty="0"/>
            </a:br>
            <a:r>
              <a:rPr lang="cs-CZ" sz="1600" dirty="0"/>
              <a:t>o poskytnutí podpory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cs-CZ" sz="1600" dirty="0"/>
          </a:p>
          <a:p>
            <a:pPr algn="just"/>
            <a:r>
              <a:rPr lang="cs-CZ" sz="1600" dirty="0"/>
              <a:t>příjemcům byly proplaceny prostředky v objemu </a:t>
            </a:r>
            <a:r>
              <a:rPr lang="cs-CZ" sz="1600" b="1" dirty="0"/>
              <a:t>101,1 mld. Kč</a:t>
            </a:r>
          </a:p>
          <a:p>
            <a:pPr algn="just"/>
            <a:r>
              <a:rPr lang="cs-CZ" sz="1600" b="1" dirty="0"/>
              <a:t>94 mld. Kč </a:t>
            </a:r>
            <a:r>
              <a:rPr lang="cs-CZ" sz="1600" dirty="0"/>
              <a:t>bylo certifikováno vůči Evropské komisi</a:t>
            </a:r>
          </a:p>
          <a:p>
            <a:pPr algn="just"/>
            <a:r>
              <a:rPr lang="cs-CZ" sz="1600" dirty="0"/>
              <a:t>pravidlo N+3 pro rok 2022 </a:t>
            </a:r>
            <a:r>
              <a:rPr lang="cs-CZ" sz="1600" b="1" dirty="0"/>
              <a:t>je již splněno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689645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3627" y="0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Uzavřené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3627" y="924416"/>
            <a:ext cx="7863494" cy="4099859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Uzavřené výzvy ve sledovaném období od 1. 4. 2022 do 1. 10. 2022</a:t>
            </a:r>
          </a:p>
          <a:p>
            <a:pPr marL="0" indent="0">
              <a:buNone/>
            </a:pPr>
            <a:endParaRPr lang="cs-CZ" sz="1600" b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cs-CZ" sz="1600" b="1" dirty="0">
              <a:highlight>
                <a:srgbClr val="FFFF00"/>
              </a:highlight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341584"/>
              </p:ext>
            </p:extLst>
          </p:nvPr>
        </p:nvGraphicFramePr>
        <p:xfrm>
          <a:off x="807431" y="1717805"/>
          <a:ext cx="7863490" cy="1334217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12470">
                  <a:extLst>
                    <a:ext uri="{9D8B030D-6E8A-4147-A177-3AD203B41FA5}">
                      <a16:colId xmlns:a16="http://schemas.microsoft.com/office/drawing/2014/main" val="1419992573"/>
                    </a:ext>
                  </a:extLst>
                </a:gridCol>
                <a:gridCol w="2987040">
                  <a:extLst>
                    <a:ext uri="{9D8B030D-6E8A-4147-A177-3AD203B41FA5}">
                      <a16:colId xmlns:a16="http://schemas.microsoft.com/office/drawing/2014/main" val="184061084"/>
                    </a:ext>
                  </a:extLst>
                </a:gridCol>
                <a:gridCol w="1453184">
                  <a:extLst>
                    <a:ext uri="{9D8B030D-6E8A-4147-A177-3AD203B41FA5}">
                      <a16:colId xmlns:a16="http://schemas.microsoft.com/office/drawing/2014/main" val="835950305"/>
                    </a:ext>
                  </a:extLst>
                </a:gridCol>
                <a:gridCol w="1138098">
                  <a:extLst>
                    <a:ext uri="{9D8B030D-6E8A-4147-A177-3AD203B41FA5}">
                      <a16:colId xmlns:a16="http://schemas.microsoft.com/office/drawing/2014/main" val="1232451718"/>
                    </a:ext>
                  </a:extLst>
                </a:gridCol>
                <a:gridCol w="1572698">
                  <a:extLst>
                    <a:ext uri="{9D8B030D-6E8A-4147-A177-3AD203B41FA5}">
                      <a16:colId xmlns:a16="http://schemas.microsoft.com/office/drawing/2014/main" val="493870562"/>
                    </a:ext>
                  </a:extLst>
                </a:gridCol>
              </a:tblGrid>
              <a:tr h="82688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 výzvy v Kč (EFRR)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Podáno</a:t>
                      </a:r>
                      <a:r>
                        <a:rPr lang="cs-CZ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žádostí</a:t>
                      </a:r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EFRR podaných </a:t>
                      </a:r>
                      <a:r>
                        <a:rPr lang="cs-CZ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žádostí v Kč</a:t>
                      </a:r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735551"/>
                  </a:ext>
                </a:extLst>
              </a:tr>
              <a:tr h="50733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104. Výzva IROP - Integrovaný záchranný systém - Technika pro Hasičský záchranný sbor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752 398 308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752 398 308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6120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722115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ROP_prezentace_PERSPEKTIVNI" id="{F3307CD0-5C48-104A-BD43-3D06B10B504B}" vid="{69F0C89E-A6F4-E247-A3C6-DEFDEE63ED6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1918</TotalTime>
  <Words>3527</Words>
  <Application>Microsoft Office PowerPoint</Application>
  <PresentationFormat>Předvádění na obrazovce (4:3)</PresentationFormat>
  <Paragraphs>878</Paragraphs>
  <Slides>42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46" baseType="lpstr">
      <vt:lpstr>Arial</vt:lpstr>
      <vt:lpstr>Calibri</vt:lpstr>
      <vt:lpstr>Courier New</vt:lpstr>
      <vt:lpstr>Motiv Office</vt:lpstr>
      <vt:lpstr>18. zasedání MV IROP  včetně 10. jednání Platformy  pro přípravu výzev IROP</vt:lpstr>
      <vt:lpstr>1. Úvodní slovo místopředsedy MV IROP</vt:lpstr>
      <vt:lpstr>2. Úvodní slovo zástupce Evropské komise</vt:lpstr>
      <vt:lpstr>3. Projednání programu 18. zasedání MV IROP</vt:lpstr>
      <vt:lpstr>Program</vt:lpstr>
      <vt:lpstr>4. Informace o stavu realizace programu</vt:lpstr>
      <vt:lpstr>Úkoly z minulého jednání MoV</vt:lpstr>
      <vt:lpstr>Stav programu</vt:lpstr>
      <vt:lpstr>Uzavřené výzvy</vt:lpstr>
      <vt:lpstr>REACT-EU - výzvy</vt:lpstr>
      <vt:lpstr>Stav čerpání projektů REACT-EU</vt:lpstr>
      <vt:lpstr>Stav administrace žádostí</vt:lpstr>
      <vt:lpstr>Stav čerpání prostředků IROP </vt:lpstr>
      <vt:lpstr>Predikce a plnění souhrnných žádostí  o platbu v roce 2022</vt:lpstr>
      <vt:lpstr>Stav plnění limitu čerpání N+3</vt:lpstr>
      <vt:lpstr>Prezentace aplikace PowerPoint</vt:lpstr>
      <vt:lpstr>Věcné plnění – vybrané indikátory 1/2</vt:lpstr>
      <vt:lpstr>Věcné plnění – vybrané indikátory 2/2</vt:lpstr>
      <vt:lpstr>Ukončování programu</vt:lpstr>
      <vt:lpstr>Stav administrace integrovaných nástrojů</vt:lpstr>
      <vt:lpstr>5. Zpráva o plnění Evaluačního plánu IROP</vt:lpstr>
      <vt:lpstr>Posuny harmonogramu</vt:lpstr>
      <vt:lpstr>Zrušené evaluace</vt:lpstr>
      <vt:lpstr>Evaluace PO1 a PO3 IROP: Případové studie projektů</vt:lpstr>
      <vt:lpstr>Doporučení z evaluací </vt:lpstr>
      <vt:lpstr>6. Aktualizace Evaluačního plánu IROP</vt:lpstr>
      <vt:lpstr>Změny EP IROP</vt:lpstr>
      <vt:lpstr>Změny EP IROP</vt:lpstr>
      <vt:lpstr>Změny harmonogramu EP IROP</vt:lpstr>
      <vt:lpstr>7. Roční komunikační plán IROP na rok 2023</vt:lpstr>
      <vt:lpstr> 7. Roční komunikační plán IROP 2023 </vt:lpstr>
      <vt:lpstr>7. Roční komunikační plán IROP 2023    </vt:lpstr>
      <vt:lpstr>7. Roční komunikační plán IROP 2023    </vt:lpstr>
      <vt:lpstr>7. Roční komunikační plán IROP 2023     </vt:lpstr>
      <vt:lpstr>7. Roční komunikační plán IROP 2023    </vt:lpstr>
      <vt:lpstr>8. Informace o revizi IROP – FAST/CARE</vt:lpstr>
      <vt:lpstr>Využití prostředků ze SC 3.2 IROP v souvislosti s válkou na Ukrajině</vt:lpstr>
      <vt:lpstr>Využití prostředků ze SC 3.2 IROP v souvislosti s válkou na Ukrajině</vt:lpstr>
      <vt:lpstr>Využití prostředků ze SC 3.2 IROP v souvislosti s válkou na Ukrajině</vt:lpstr>
      <vt:lpstr>Využití prostředků ze SC 3.2 IROP v souvislosti s válkou na Ukrajině</vt:lpstr>
      <vt:lpstr>9. Závěry z 18. zasedání Monitorovacího výboru IROP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16. zasedání MV IROP včetně 8. jednání Platformy pro přípravu výzev IROP</dc:title>
  <dc:creator>Brodská Jana</dc:creator>
  <cp:lastModifiedBy>Buršíková Petra</cp:lastModifiedBy>
  <cp:revision>149</cp:revision>
  <cp:lastPrinted>2022-05-09T06:59:52Z</cp:lastPrinted>
  <dcterms:created xsi:type="dcterms:W3CDTF">2021-10-11T08:43:21Z</dcterms:created>
  <dcterms:modified xsi:type="dcterms:W3CDTF">2022-10-07T10:55:51Z</dcterms:modified>
</cp:coreProperties>
</file>