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7"/>
  </p:notesMasterIdLst>
  <p:handoutMasterIdLst>
    <p:handoutMasterId r:id="rId88"/>
  </p:handoutMasterIdLst>
  <p:sldIdLst>
    <p:sldId id="256" r:id="rId4"/>
    <p:sldId id="257" r:id="rId5"/>
    <p:sldId id="487" r:id="rId6"/>
    <p:sldId id="488" r:id="rId7"/>
    <p:sldId id="373" r:id="rId8"/>
    <p:sldId id="519" r:id="rId9"/>
    <p:sldId id="459" r:id="rId10"/>
    <p:sldId id="460" r:id="rId11"/>
    <p:sldId id="359" r:id="rId12"/>
    <p:sldId id="370" r:id="rId13"/>
    <p:sldId id="358" r:id="rId14"/>
    <p:sldId id="353" r:id="rId15"/>
    <p:sldId id="461" r:id="rId16"/>
    <p:sldId id="512" r:id="rId17"/>
    <p:sldId id="513" r:id="rId18"/>
    <p:sldId id="514" r:id="rId19"/>
    <p:sldId id="484" r:id="rId20"/>
    <p:sldId id="485" r:id="rId21"/>
    <p:sldId id="486" r:id="rId22"/>
    <p:sldId id="376" r:id="rId23"/>
    <p:sldId id="520" r:id="rId24"/>
    <p:sldId id="521" r:id="rId25"/>
    <p:sldId id="522" r:id="rId26"/>
    <p:sldId id="523" r:id="rId27"/>
    <p:sldId id="524" r:id="rId28"/>
    <p:sldId id="525" r:id="rId29"/>
    <p:sldId id="366" r:id="rId30"/>
    <p:sldId id="334" r:id="rId31"/>
    <p:sldId id="377" r:id="rId32"/>
    <p:sldId id="432" r:id="rId33"/>
    <p:sldId id="433" r:id="rId34"/>
    <p:sldId id="466" r:id="rId35"/>
    <p:sldId id="495" r:id="rId36"/>
    <p:sldId id="381" r:id="rId37"/>
    <p:sldId id="467" r:id="rId38"/>
    <p:sldId id="496" r:id="rId39"/>
    <p:sldId id="497" r:id="rId40"/>
    <p:sldId id="489" r:id="rId41"/>
    <p:sldId id="382" r:id="rId42"/>
    <p:sldId id="479" r:id="rId43"/>
    <p:sldId id="436" r:id="rId44"/>
    <p:sldId id="498" r:id="rId45"/>
    <p:sldId id="439" r:id="rId46"/>
    <p:sldId id="441" r:id="rId47"/>
    <p:sldId id="470" r:id="rId48"/>
    <p:sldId id="490" r:id="rId49"/>
    <p:sldId id="383" r:id="rId50"/>
    <p:sldId id="468" r:id="rId51"/>
    <p:sldId id="499" r:id="rId52"/>
    <p:sldId id="491" r:id="rId53"/>
    <p:sldId id="384" r:id="rId54"/>
    <p:sldId id="469" r:id="rId55"/>
    <p:sldId id="481" r:id="rId56"/>
    <p:sldId id="492" r:id="rId57"/>
    <p:sldId id="385" r:id="rId58"/>
    <p:sldId id="446" r:id="rId59"/>
    <p:sldId id="471" r:id="rId60"/>
    <p:sldId id="500" r:id="rId61"/>
    <p:sldId id="501" r:id="rId62"/>
    <p:sldId id="493" r:id="rId63"/>
    <p:sldId id="386" r:id="rId64"/>
    <p:sldId id="472" r:id="rId65"/>
    <p:sldId id="502" r:id="rId66"/>
    <p:sldId id="504" r:id="rId67"/>
    <p:sldId id="494" r:id="rId68"/>
    <p:sldId id="387" r:id="rId69"/>
    <p:sldId id="453" r:id="rId70"/>
    <p:sldId id="473" r:id="rId71"/>
    <p:sldId id="506" r:id="rId72"/>
    <p:sldId id="507" r:id="rId73"/>
    <p:sldId id="410" r:id="rId74"/>
    <p:sldId id="483" r:id="rId75"/>
    <p:sldId id="508" r:id="rId76"/>
    <p:sldId id="509" r:id="rId77"/>
    <p:sldId id="510" r:id="rId78"/>
    <p:sldId id="511" r:id="rId79"/>
    <p:sldId id="321" r:id="rId80"/>
    <p:sldId id="477" r:id="rId81"/>
    <p:sldId id="293" r:id="rId82"/>
    <p:sldId id="462" r:id="rId83"/>
    <p:sldId id="300" r:id="rId84"/>
    <p:sldId id="465" r:id="rId85"/>
    <p:sldId id="425" r:id="rId86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9D"/>
    <a:srgbClr val="0432FF"/>
    <a:srgbClr val="2700DC"/>
    <a:srgbClr val="1D70B8"/>
    <a:srgbClr val="EA2E7A"/>
    <a:srgbClr val="783B83"/>
    <a:srgbClr val="8DC63F"/>
    <a:srgbClr val="AAD571"/>
    <a:srgbClr val="878787"/>
    <a:srgbClr val="1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47" autoAdjust="0"/>
    <p:restoredTop sz="89280" autoAdjust="0"/>
  </p:normalViewPr>
  <p:slideViewPr>
    <p:cSldViewPr snapToGrid="0">
      <p:cViewPr varScale="1">
        <p:scale>
          <a:sx n="74" d="100"/>
          <a:sy n="74" d="100"/>
        </p:scale>
        <p:origin x="105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Počet podpořených projektů dle typu příjemce</a:t>
            </a:r>
            <a:endParaRPr lang="cs-CZ" b="1" baseline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(n=9 422)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6712800470946332E-2"/>
          <c:y val="0.16024570707070707"/>
          <c:w val="0.6853107434842548"/>
          <c:h val="0.82371893939393925"/>
        </c:manualLayout>
      </c:layout>
      <c:pieChart>
        <c:varyColors val="1"/>
        <c:ser>
          <c:idx val="0"/>
          <c:order val="0"/>
          <c:tx>
            <c:v>PrávníAkty</c:v>
          </c:tx>
          <c:dPt>
            <c:idx val="0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7-4E84-BAE2-0CD78FA4B4B4}"/>
              </c:ext>
            </c:extLst>
          </c:dPt>
          <c:dPt>
            <c:idx val="1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7-4E84-BAE2-0CD78FA4B4B4}"/>
              </c:ext>
            </c:extLst>
          </c:dPt>
          <c:dPt>
            <c:idx val="2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27-4E84-BAE2-0CD78FA4B4B4}"/>
              </c:ext>
            </c:extLst>
          </c:dPt>
          <c:dPt>
            <c:idx val="3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27-4E84-BAE2-0CD78FA4B4B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27-4E84-BAE2-0CD78FA4B4B4}"/>
              </c:ext>
            </c:extLst>
          </c:dPt>
          <c:dPt>
            <c:idx val="5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27-4E84-BAE2-0CD78FA4B4B4}"/>
              </c:ext>
            </c:extLst>
          </c:dPt>
          <c:dPt>
            <c:idx val="6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27-4E84-BAE2-0CD78FA4B4B4}"/>
              </c:ext>
            </c:extLst>
          </c:dPt>
          <c:dLbls>
            <c:dLbl>
              <c:idx val="5"/>
              <c:layout>
                <c:manualLayout>
                  <c:x val="3.4894904762364919E-2"/>
                  <c:y val="7.2447474747474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27-4E84-BAE2-0CD78FA4B4B4}"/>
                </c:ext>
              </c:extLst>
            </c:dLbl>
            <c:dLbl>
              <c:idx val="6"/>
              <c:layout>
                <c:manualLayout>
                  <c:x val="1.7553339672564561E-2"/>
                  <c:y val="6.99906565656565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327-4E84-BAE2-0CD78FA4B4B4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Počty_Objemy_dle_PF!$A$111:$A$118</c:f>
              <c:strCache>
                <c:ptCount val="7"/>
                <c:pt idx="0">
                  <c:v>Obec</c:v>
                </c:pt>
                <c:pt idx="1">
                  <c:v>SVJ</c:v>
                </c:pt>
                <c:pt idx="2">
                  <c:v>Kraj</c:v>
                </c:pt>
                <c:pt idx="3">
                  <c:v>NNO</c:v>
                </c:pt>
                <c:pt idx="4">
                  <c:v>Soukromý sektor</c:v>
                </c:pt>
                <c:pt idx="5">
                  <c:v>Státní příjemci</c:v>
                </c:pt>
                <c:pt idx="6">
                  <c:v>Církevní instituce</c:v>
                </c:pt>
              </c:strCache>
            </c:strRef>
          </c:cat>
          <c:val>
            <c:numRef>
              <c:f>Počty_Objemy_dle_PF!$C$111:$C$118</c:f>
              <c:numCache>
                <c:formatCode>0%</c:formatCode>
                <c:ptCount val="7"/>
                <c:pt idx="0">
                  <c:v>0.52218212693695609</c:v>
                </c:pt>
                <c:pt idx="1">
                  <c:v>0.16652515389513903</c:v>
                </c:pt>
                <c:pt idx="2">
                  <c:v>0.11313946083634048</c:v>
                </c:pt>
                <c:pt idx="3">
                  <c:v>7.3657397580131609E-2</c:v>
                </c:pt>
                <c:pt idx="4">
                  <c:v>7.5567819995754612E-2</c:v>
                </c:pt>
                <c:pt idx="5">
                  <c:v>2.4941625981744854E-2</c:v>
                </c:pt>
                <c:pt idx="6">
                  <c:v>2.3986414773933349E-2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27-4E84-BAE2-0CD78FA4B4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71958398059755"/>
          <c:y val="0.20015959595959595"/>
          <c:w val="0.24716476000901688"/>
          <c:h val="0.65694318181818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Objem</a:t>
            </a:r>
            <a:r>
              <a:rPr lang="cs-CZ" b="1" baseline="0" dirty="0">
                <a:solidFill>
                  <a:schemeClr val="tx2">
                    <a:lumMod val="50000"/>
                  </a:schemeClr>
                </a:solidFill>
              </a:rPr>
              <a:t> EFRR podpořených projektů dle typu příjemce</a:t>
            </a: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(z objemu 115,66 mld. Kč)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8969852635203971"/>
          <c:y val="0.16803459595959597"/>
          <c:w val="0.62303272062867998"/>
          <c:h val="0.82234419191919195"/>
        </c:manualLayout>
      </c:layout>
      <c:pieChart>
        <c:varyColors val="1"/>
        <c:ser>
          <c:idx val="0"/>
          <c:order val="0"/>
          <c:tx>
            <c:v>ObjemyPA</c:v>
          </c:tx>
          <c:dPt>
            <c:idx val="0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C8-4BC7-87E8-1F96833AF4BC}"/>
              </c:ext>
            </c:extLst>
          </c:dPt>
          <c:dPt>
            <c:idx val="1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C8-4BC7-87E8-1F96833AF4BC}"/>
              </c:ext>
            </c:extLst>
          </c:dPt>
          <c:dPt>
            <c:idx val="2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C8-4BC7-87E8-1F96833AF4BC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C8-4BC7-87E8-1F96833AF4BC}"/>
              </c:ext>
            </c:extLst>
          </c:dPt>
          <c:dPt>
            <c:idx val="4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C8-4BC7-87E8-1F96833AF4BC}"/>
              </c:ext>
            </c:extLst>
          </c:dPt>
          <c:dPt>
            <c:idx val="5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5C8-4BC7-87E8-1F96833AF4BC}"/>
              </c:ext>
            </c:extLst>
          </c:dPt>
          <c:dPt>
            <c:idx val="6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5C8-4BC7-87E8-1F96833AF4BC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Počty_Objemy_dle_PF!$A$123:$A$130</c:f>
              <c:strCache>
                <c:ptCount val="7"/>
                <c:pt idx="0">
                  <c:v>Kraj</c:v>
                </c:pt>
                <c:pt idx="1">
                  <c:v>Obec</c:v>
                </c:pt>
                <c:pt idx="2">
                  <c:v>Státní příjemci</c:v>
                </c:pt>
                <c:pt idx="3">
                  <c:v>Soukromý sektor</c:v>
                </c:pt>
                <c:pt idx="4">
                  <c:v>NNO</c:v>
                </c:pt>
                <c:pt idx="5">
                  <c:v>Církevní instituce</c:v>
                </c:pt>
                <c:pt idx="6">
                  <c:v>SVJ</c:v>
                </c:pt>
              </c:strCache>
            </c:strRef>
          </c:cat>
          <c:val>
            <c:numRef>
              <c:f>Počty_Objemy_dle_PF!$C$123:$C$130</c:f>
              <c:numCache>
                <c:formatCode>0%</c:formatCode>
                <c:ptCount val="7"/>
                <c:pt idx="0">
                  <c:v>0.34791735927866663</c:v>
                </c:pt>
                <c:pt idx="1">
                  <c:v>0.29656053375020641</c:v>
                </c:pt>
                <c:pt idx="2">
                  <c:v>0.1327474130756201</c:v>
                </c:pt>
                <c:pt idx="3">
                  <c:v>0.11539936135300402</c:v>
                </c:pt>
                <c:pt idx="4">
                  <c:v>4.4865714243531724E-2</c:v>
                </c:pt>
                <c:pt idx="5">
                  <c:v>3.3192693235248136E-2</c:v>
                </c:pt>
                <c:pt idx="6">
                  <c:v>2.931692506372293E-2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C8-4BC7-87E8-1F96833AF4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</dgm:pt>
    <dgm:pt modelId="{183AF3FE-DD19-4B1E-864E-07E0FD661C10}" type="pres">
      <dgm:prSet presAssocID="{812FCFAF-305D-4642-9A97-F78108111FAD}" presName="parentText" presStyleLbl="node1" presStyleIdx="0" presStyleCnt="2" custScaleY="51308" custLinFactY="-66347" custLinFactNeighborX="10606" custLinFactNeighborY="-100000">
        <dgm:presLayoutVars>
          <dgm:chMax val="0"/>
          <dgm:bulletEnabled val="1"/>
        </dgm:presLayoutVars>
      </dgm:prSet>
      <dgm:spPr/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408" custLinFactNeighborY="100000">
        <dgm:presLayoutVars>
          <dgm:chMax val="0"/>
          <dgm:bulletEnabled val="1"/>
        </dgm:presLayoutVars>
      </dgm:prSet>
      <dgm:spPr/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17899"/>
          <a:ext cx="7543800" cy="6243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248376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8826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8612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38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53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49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802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Upravit, ale nemáme</a:t>
            </a:r>
            <a:r>
              <a:rPr lang="cs-CZ" baseline="0" dirty="0"/>
              <a:t> zdroj, je to jen obrázek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23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84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da.cz/cz/evropske-zalezitosti/aktualne/evropska-komise-vydala-country-report-2019-pro-cr-172142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Relationship Id="rId9" Type="http://schemas.openxmlformats.org/officeDocument/2006/relationships/image" Target="../media/image122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6.svg"/><Relationship Id="rId7" Type="http://schemas.openxmlformats.org/officeDocument/2006/relationships/image" Target="../media/image122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openxmlformats.org/officeDocument/2006/relationships/image" Target="../media/image118.sv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38.svg"/><Relationship Id="rId18" Type="http://schemas.openxmlformats.org/officeDocument/2006/relationships/image" Target="../media/image117.png"/><Relationship Id="rId3" Type="http://schemas.openxmlformats.org/officeDocument/2006/relationships/image" Target="../media/image34.svg"/><Relationship Id="rId21" Type="http://schemas.openxmlformats.org/officeDocument/2006/relationships/image" Target="../media/image122.svg"/><Relationship Id="rId7" Type="http://schemas.openxmlformats.org/officeDocument/2006/relationships/image" Target="../media/image79.svg"/><Relationship Id="rId12" Type="http://schemas.openxmlformats.org/officeDocument/2006/relationships/image" Target="../media/image137.png"/><Relationship Id="rId17" Type="http://schemas.openxmlformats.org/officeDocument/2006/relationships/image" Target="../media/image141.svg"/><Relationship Id="rId2" Type="http://schemas.openxmlformats.org/officeDocument/2006/relationships/image" Target="../media/image133.png"/><Relationship Id="rId16" Type="http://schemas.openxmlformats.org/officeDocument/2006/relationships/image" Target="../media/image140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47.svg"/><Relationship Id="rId5" Type="http://schemas.openxmlformats.org/officeDocument/2006/relationships/image" Target="../media/image32.svg"/><Relationship Id="rId15" Type="http://schemas.openxmlformats.org/officeDocument/2006/relationships/image" Target="../media/image77.svg"/><Relationship Id="rId23" Type="http://schemas.openxmlformats.org/officeDocument/2006/relationships/image" Target="../media/image116.svg"/><Relationship Id="rId10" Type="http://schemas.openxmlformats.org/officeDocument/2006/relationships/image" Target="../media/image136.png"/><Relationship Id="rId19" Type="http://schemas.openxmlformats.org/officeDocument/2006/relationships/image" Target="../media/image118.svg"/><Relationship Id="rId4" Type="http://schemas.openxmlformats.org/officeDocument/2006/relationships/image" Target="../media/image134.png"/><Relationship Id="rId9" Type="http://schemas.openxmlformats.org/officeDocument/2006/relationships/image" Target="../media/image120.svg"/><Relationship Id="rId14" Type="http://schemas.openxmlformats.org/officeDocument/2006/relationships/image" Target="../media/image139.png"/><Relationship Id="rId22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144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52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svg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311775" y="4967057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1. 9. 2020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Hradec Králové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Zpráva o České republice 2019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143960"/>
            <a:ext cx="789934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dokument útvarů Komise, zveřejněn v únoru 2019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Příloha D Investiční pokyny k financování politiky soudržnosti v období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2021-2027 pro ČR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Předběžná stanoviska útvarů Komise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https://www.vlada.cz/cz/evropske-zalezitosti/aktualne/evropska-komise-vydala-country-report-2019-pro-cr-172142/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pro dialog mezi ČR a EK pro plánování fondů politiky soudržnosti (EFRR, FS, ESF+, JTF)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endParaRPr lang="cs-CZ" alt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ve zprávě chybí ve vztahu k IROP?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 nezmiňuje IZS, cestovní ruch a kulturní dědictví.</a:t>
            </a:r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3401505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26489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10781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6215" y="1467816"/>
            <a:ext cx="7886700" cy="4351338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(vyhlášeno VŘ)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93977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9119868"/>
              </p:ext>
            </p:extLst>
          </p:nvPr>
        </p:nvGraphicFramePr>
        <p:xfrm>
          <a:off x="971550" y="106609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1352196" y="4586153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1352196" y="2023364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84082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Příjemci podpory v IROP 2014-2020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3693CF4-D92D-0A4F-ABE0-CF62E9FCF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440804"/>
              </p:ext>
            </p:extLst>
          </p:nvPr>
        </p:nvGraphicFramePr>
        <p:xfrm>
          <a:off x="628651" y="1683800"/>
          <a:ext cx="475977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172945"/>
              </p:ext>
            </p:extLst>
          </p:nvPr>
        </p:nvGraphicFramePr>
        <p:xfrm>
          <a:off x="4264681" y="1683800"/>
          <a:ext cx="5226825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296675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8570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9330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19906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8495EF89-BCB9-6A4E-AAB1-3E14D26C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88" y="4445338"/>
            <a:ext cx="2128797" cy="1653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7C9E0E-82D9-6D45-8F8F-97476E6E1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52" y="4445338"/>
            <a:ext cx="2018197" cy="15678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510" y="360000"/>
            <a:ext cx="8670980" cy="118568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Královéhradeckém kraji 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40366" y="6351580"/>
            <a:ext cx="582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2">
                    <a:lumMod val="50000"/>
                  </a:schemeClr>
                </a:solidFill>
              </a:rPr>
              <a:t>Data k 11. 8. 2020</a:t>
            </a:r>
          </a:p>
        </p:txBody>
      </p:sp>
      <p:pic>
        <p:nvPicPr>
          <p:cNvPr id="20" name="Obrázek 19" descr="Obsah obrázku mapa&#10;&#10;Popis byl vytvořen automaticky">
            <a:extLst>
              <a:ext uri="{FF2B5EF4-FFF2-40B4-BE49-F238E27FC236}">
                <a16:creationId xmlns:a16="http://schemas.microsoft.com/office/drawing/2014/main" id="{15963EEC-E9DA-4424-8601-820C064662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" y="3181576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 descr="Obsah obrázku mapa&#10;&#10;Popis byl vytvořen automaticky">
            <a:extLst>
              <a:ext uri="{FF2B5EF4-FFF2-40B4-BE49-F238E27FC236}">
                <a16:creationId xmlns:a16="http://schemas.microsoft.com/office/drawing/2014/main" id="{67541311-6C85-413A-A347-5CB25BB86B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00" y="3181576"/>
            <a:ext cx="2083263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E1C219-378D-48F5-9F37-D81323380AEC}"/>
              </a:ext>
            </a:extLst>
          </p:cNvPr>
          <p:cNvSpPr txBox="1"/>
          <p:nvPr/>
        </p:nvSpPr>
        <p:spPr>
          <a:xfrm>
            <a:off x="1128742" y="3676278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pracovišť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5285BB5-F283-4D12-9151-66DF6D654D77}"/>
              </a:ext>
            </a:extLst>
          </p:cNvPr>
          <p:cNvSpPr txBox="1"/>
          <p:nvPr/>
        </p:nvSpPr>
        <p:spPr>
          <a:xfrm>
            <a:off x="4940867" y="3673966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objektů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19003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4838878" y="4772433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17 %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13E6FB1-A520-4721-BDFE-81B82DBE75B8}"/>
              </a:ext>
            </a:extLst>
          </p:cNvPr>
          <p:cNvSpPr txBox="1"/>
          <p:nvPr/>
        </p:nvSpPr>
        <p:spPr>
          <a:xfrm>
            <a:off x="680057" y="4751709"/>
            <a:ext cx="200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12 %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AEBF25A-2E2A-4902-A495-BB1605DDA4A4}"/>
              </a:ext>
            </a:extLst>
          </p:cNvPr>
          <p:cNvSpPr txBox="1"/>
          <p:nvPr/>
        </p:nvSpPr>
        <p:spPr>
          <a:xfrm>
            <a:off x="4900636" y="1545687"/>
            <a:ext cx="263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revitalizovaných památkových objektů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3A9A42-E175-4672-83A5-D8304EE0BD2C}"/>
              </a:ext>
            </a:extLst>
          </p:cNvPr>
          <p:cNvSpPr txBox="1"/>
          <p:nvPr/>
        </p:nvSpPr>
        <p:spPr>
          <a:xfrm>
            <a:off x="1996179" y="5153752"/>
            <a:ext cx="138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pracovišť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D1DD87C-0105-47B6-8FCF-93C9F22FCC16}"/>
              </a:ext>
            </a:extLst>
          </p:cNvPr>
          <p:cNvSpPr txBox="1"/>
          <p:nvPr/>
        </p:nvSpPr>
        <p:spPr>
          <a:xfrm>
            <a:off x="6229949" y="5153752"/>
            <a:ext cx="17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objektů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AE21E94-1C3C-427B-8FEE-AA61ACA01195}"/>
              </a:ext>
            </a:extLst>
          </p:cNvPr>
          <p:cNvSpPr txBox="1"/>
          <p:nvPr/>
        </p:nvSpPr>
        <p:spPr>
          <a:xfrm>
            <a:off x="630927" y="1327936"/>
            <a:ext cx="228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Podpořená pracoviště zdravotní péče</a:t>
            </a:r>
          </a:p>
        </p:txBody>
      </p:sp>
      <p:pic>
        <p:nvPicPr>
          <p:cNvPr id="19" name="Obrázek 18" descr="Obsah obrázku hračka, jídlo&#10;&#10;Popis byl vytvořen automaticky">
            <a:extLst>
              <a:ext uri="{FF2B5EF4-FFF2-40B4-BE49-F238E27FC236}">
                <a16:creationId xmlns:a16="http://schemas.microsoft.com/office/drawing/2014/main" id="{277C675E-B191-2A4D-A5F3-570354AA63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95" y="1006712"/>
            <a:ext cx="3392595" cy="3391916"/>
          </a:xfrm>
          <a:prstGeom prst="rect">
            <a:avLst/>
          </a:prstGeom>
        </p:spPr>
      </p:pic>
      <p:pic>
        <p:nvPicPr>
          <p:cNvPr id="21" name="Obrázek 20" descr="Obsah obrázku hračka&#10;&#10;Popis byl vytvořen automaticky">
            <a:extLst>
              <a:ext uri="{FF2B5EF4-FFF2-40B4-BE49-F238E27FC236}">
                <a16:creationId xmlns:a16="http://schemas.microsoft.com/office/drawing/2014/main" id="{E7119816-A86B-B746-8C43-5403DF9977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598" y="1458870"/>
            <a:ext cx="2384373" cy="2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3216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32" y="3108025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BE1656A-7F3F-724A-9B33-B15FC5660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19" y="4413755"/>
            <a:ext cx="2090894" cy="162433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3C3681D-E6C2-FF43-8BCA-29678943C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87" y="4432322"/>
            <a:ext cx="1967265" cy="15282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197" y="360000"/>
            <a:ext cx="8687606" cy="113994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Královéhradeckém kraji 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47955" y="6327316"/>
            <a:ext cx="560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2">
                    <a:lumMod val="50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5865E5-03BD-4C26-90B6-4542BC05CE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17" y="941999"/>
            <a:ext cx="2763834" cy="276383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nových a modernizovaných objektů sloužících složkám IZS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640993" y="3612107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objektů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609469" y="3557666"/>
            <a:ext cx="95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585 km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32 %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13 %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26587" y="5083907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objektů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588063" y="5056643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90531" y="1518514"/>
            <a:ext cx="25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délka rekonstruovaných nebo modernizovaných silnic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31098412-8199-2041-A9D2-0353BF3D39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37">
            <a:off x="6265052" y="928959"/>
            <a:ext cx="2945646" cy="29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4800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Aleš Pekárek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12:00 – 12:30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12:30 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13:00 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22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36000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73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60000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333903"/>
            <a:ext cx="7884858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využití dobré, ale i poučení ze špatná praxe výzev a realizace projektů v IROP, ROP a IOP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stávající implementační struktury a odborných kapacit na MMR a CRR ČR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z důvodu N+3 (průběžné výzvy, tlak na vysokou připravenost projektů)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a hodnocení projektů</a:t>
            </a:r>
          </a:p>
          <a:p>
            <a:pPr lvl="2">
              <a:buClr>
                <a:srgbClr val="1D70B8"/>
              </a:buClr>
            </a:pP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54036397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89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     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podmínek „nad povinný rámec“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Národní úroveň – Jednotný národní rámec (MMR-NOK)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 pro žadatele a příjemce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text výzvy a obecná a specifická pravidla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Redukce povinných požadavků (dokladování, přílohy)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Včasná avíza výzev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Zjednodušené vykazování nákladů 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IROP 2021-2027 plánováno zavedení paušální sazby </a:t>
            </a:r>
            <a:br>
              <a:rPr lang="cs-CZ" sz="1600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určité vytipované kategorie nákladů (např. právní služby, odborné a znalecké posudky, administrace veřejných zakázek, výdaje na zpracování studie proveditelnosti, na publicitu)</a:t>
            </a:r>
          </a:p>
        </p:txBody>
      </p:sp>
    </p:spTree>
    <p:extLst>
      <p:ext uri="{BB962C8B-B14F-4D97-AF65-F5344CB8AC3E}">
        <p14:creationId xmlns:p14="http://schemas.microsoft.com/office/powerpoint/2010/main" val="781555489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96448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59403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242439708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587478" y="1437218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0828926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720000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Otevřená témata v IROP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959093"/>
            <a:ext cx="789934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Výše kofinancování projektů ze státního rozpočtu 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pro jednotlivé aktivity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Regionálních akčních plánů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sociálnímu vyloučení +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Rozhraní s ostatními operačními programy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indikátorové soustavy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575602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priorit IROP 2021 - 2027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27014" y="1125040"/>
            <a:ext cx="789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74938"/>
              </p:ext>
            </p:extLst>
          </p:nvPr>
        </p:nvGraphicFramePr>
        <p:xfrm>
          <a:off x="792480" y="1318492"/>
          <a:ext cx="7578436" cy="45750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27871">
                  <a:extLst>
                    <a:ext uri="{9D8B030D-6E8A-4147-A177-3AD203B41FA5}">
                      <a16:colId xmlns:a16="http://schemas.microsoft.com/office/drawing/2014/main" val="3421724118"/>
                    </a:ext>
                  </a:extLst>
                </a:gridCol>
                <a:gridCol w="4596828">
                  <a:extLst>
                    <a:ext uri="{9D8B030D-6E8A-4147-A177-3AD203B41FA5}">
                      <a16:colId xmlns:a16="http://schemas.microsoft.com/office/drawing/2014/main" val="1891220431"/>
                    </a:ext>
                  </a:extLst>
                </a:gridCol>
                <a:gridCol w="1553737">
                  <a:extLst>
                    <a:ext uri="{9D8B030D-6E8A-4147-A177-3AD203B41FA5}">
                      <a16:colId xmlns:a16="http://schemas.microsoft.com/office/drawing/2014/main" val="934482360"/>
                    </a:ext>
                  </a:extLst>
                </a:gridCol>
              </a:tblGrid>
              <a:tr h="502144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priority 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 politiky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63492234"/>
                  </a:ext>
                </a:extLst>
              </a:tr>
              <a:tr h="511941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výkonu veřejné správy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0386708"/>
                  </a:ext>
                </a:extLst>
              </a:tr>
              <a:tr h="794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 městské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mobility, revitalizace měst a obcí, ochrana obyvatelstva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141711"/>
                  </a:ext>
                </a:extLst>
              </a:tr>
              <a:tr h="677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dopravní infrastruktury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9384018"/>
                  </a:ext>
                </a:extLst>
              </a:tr>
              <a:tr h="938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kvality a dostupnosti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sociálních a zdravotních služeb, </a:t>
                      </a:r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vzdělávací infrastruktury a </a:t>
                      </a:r>
                    </a:p>
                    <a:p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rozvoj kulturního dědictví</a:t>
                      </a:r>
                    </a:p>
                    <a:p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5753029"/>
                  </a:ext>
                </a:extLst>
              </a:tr>
              <a:tr h="1022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Komunitně vedený místní rozvoj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59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7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0000"/>
            <a:ext cx="8373836" cy="1437169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klinický a informační systém nemocnice (klinický modul, zobrazovací modul, laboratorní modul, lékárna, stravovací provoz, ekonomický informační systém, komunikace s pojišťovnou, výměna dat mezi různými poskytovateli zdravotních služeb….)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Zdeněk Semorád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náměstek pro řízení sekce evropských a národních programů, MMR</a:t>
            </a:r>
            <a:endParaRPr sz="29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360000"/>
            <a:ext cx="8353586" cy="136278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59999"/>
            <a:ext cx="8134350" cy="1429043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(fyzická ochrana serverů; 	antivirus; systém pro sledování síťového provozu; filtrování komunikace 	zvenčí či zevnitř; nástroje pro vyhodnocování systémových záznamů; 	ověřování identity uživatelů; šifrovací prostředky)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360000"/>
            <a:ext cx="8156121" cy="171042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360000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0000"/>
            <a:ext cx="8591550" cy="17736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br>
              <a:rPr lang="cs-CZ" sz="4000" dirty="0"/>
            </a:b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59999"/>
            <a:ext cx="8362951" cy="127966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Operačním programem Životní prostředí: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projekty 	zaměřeny jen na zeleň, vodní plochy a hospodaření s vodou (bez mobiliáře 	a komplexních technických úprav); v IROP komplexní projekty – zeleň a 	voda 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Zdeněk Semorád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náměstek pro řízení sekce evropských a národních programů,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6036" r="861" b="2"/>
          <a:stretch/>
        </p:blipFill>
        <p:spPr>
          <a:xfrm>
            <a:off x="-4" y="10"/>
            <a:ext cx="5732059" cy="685799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091" r="20333" b="4"/>
          <a:stretch/>
        </p:blipFill>
        <p:spPr>
          <a:xfrm>
            <a:off x="5693309" y="1"/>
            <a:ext cx="3450691" cy="351235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4"/>
          <a:srcRect l="9624" r="16199" b="-3"/>
          <a:stretch/>
        </p:blipFill>
        <p:spPr>
          <a:xfrm>
            <a:off x="5693309" y="3385079"/>
            <a:ext cx="3450697" cy="34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7518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839861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r>
              <a:rPr lang="cs-CZ" sz="32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204904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8036909" cy="6778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2021 - 2027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Fondu pro spravedlivou transformaci (JTF) z ledna 2020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Zpráva o ČR 2019 -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6815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dirty="0"/>
              <a:t>Specifický cíl 3.1 </a:t>
            </a:r>
            <a:br>
              <a:rPr lang="cs-CZ" sz="3200" dirty="0"/>
            </a:br>
            <a:r>
              <a:rPr lang="cs-CZ" sz="3200" dirty="0"/>
              <a:t>Silnice II. třídy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60000"/>
            <a:ext cx="8711293" cy="181465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536582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5" y="1513803"/>
            <a:ext cx="7886700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ZŠ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komunitní tělocvičny a 	sportovní hřiště; rozvod a zabezpečení internetu v budově školy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62560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mládeže; modernizace prostor 	školní družiny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993760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1323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Další významné fondy ovlivňující přípravu 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10 mld. EUR na „reformní témata“ (dotace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JTF (Fond spravedlivé transformace)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1,47 mld. EUR pro „uhelné regiony“; příprava tzv. plánů a mechanismu transformace (MMR); implementace prostřednictvím samostatného OP (bude řídit MŽP)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72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0000"/>
            <a:ext cx="8515350" cy="164647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60000"/>
            <a:ext cx="8101693" cy="183024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antidekubitní matrace,  	zvedáky do vany…)</a:t>
            </a: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997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997" y="451430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lůžkového hospice nebo mobilního 	paliativního týmu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(lineární urychlovač, RTG simulátor apod.)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zdravotně-sociální péče v perinatologii a gerontologii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(ultrazvukové a sonografické přístroje, 	polohovací lůžka, ventilátory, rehabilitační pomůcky apod.)</a:t>
            </a:r>
          </a:p>
        </p:txBody>
      </p:sp>
      <p:pic>
        <p:nvPicPr>
          <p:cNvPr id="5" name="Grafický objekt 4" descr="Stetoskop">
            <a:extLst>
              <a:ext uri="{FF2B5EF4-FFF2-40B4-BE49-F238E27FC236}">
                <a16:creationId xmlns:a16="http://schemas.microsoft.com/office/drawing/2014/main" id="{FF66B22E-6FA0-47AD-A0C5-18A57F933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686" y="3885036"/>
            <a:ext cx="389122" cy="389122"/>
          </a:xfrm>
          <a:prstGeom prst="rect">
            <a:avLst/>
          </a:prstGeom>
        </p:spPr>
      </p:pic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7" y="1575658"/>
            <a:ext cx="387251" cy="387251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557" y="2858031"/>
            <a:ext cx="387251" cy="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64920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84594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919276"/>
          </a:xfrm>
        </p:spPr>
        <p:txBody>
          <a:bodyPr>
            <a:noAutofit/>
          </a:bodyPr>
          <a:lstStyle/>
          <a:p>
            <a:pPr algn="ctr"/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Indikativní seznam UNESCO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(individuální projekty),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Indikativní seznam UNESCO    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parky u památek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Turistická informační centra, budování turistických tras, záchytná parkoviště, 	naučné stezky, navigační systémy měst a obcí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" y="2208215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15" y="3035271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95" y="3577747"/>
            <a:ext cx="262188" cy="262188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9313" y="5190829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9999"/>
            <a:ext cx="7886700" cy="160048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830" y="4416809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231" y="5313840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835" y="3849086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br>
              <a:rPr lang="cs-CZ" sz="3200" dirty="0"/>
            </a:b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360000"/>
            <a:ext cx="8419248" cy="1083088"/>
          </a:xfrm>
        </p:spPr>
        <p:txBody>
          <a:bodyPr>
            <a:noAutofit/>
          </a:bodyPr>
          <a:lstStyle/>
          <a:p>
            <a:pPr algn="ctr"/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semafory) 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724936" cy="919276"/>
          </a:xfrm>
        </p:spPr>
        <p:txBody>
          <a:bodyPr>
            <a:noAutofit/>
          </a:bodyPr>
          <a:lstStyle/>
          <a:p>
            <a:pPr algn="ctr"/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CLLD. 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306893"/>
              </p:ext>
            </p:extLst>
          </p:nvPr>
        </p:nvGraphicFramePr>
        <p:xfrm>
          <a:off x="466637" y="1214074"/>
          <a:ext cx="8210726" cy="480241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69855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dirty="0"/>
              <a:t>Cíle politiky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472D2C-82FF-0D4D-8395-847C46DF8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174230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360000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ea typeface="+mn-ea"/>
              </a:rPr>
              <a:t>Srovnání</a:t>
            </a:r>
            <a:r>
              <a:rPr lang="cs-CZ" sz="3200" b="1" dirty="0">
                <a:solidFill>
                  <a:srgbClr val="1D71B8"/>
                </a:solidFill>
              </a:rPr>
              <a:t>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181480"/>
              </p:ext>
            </p:extLst>
          </p:nvPr>
        </p:nvGraphicFramePr>
        <p:xfrm>
          <a:off x="865902" y="1437218"/>
          <a:ext cx="7412195" cy="472710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58943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76626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76626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969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399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3331"/>
              </p:ext>
            </p:extLst>
          </p:nvPr>
        </p:nvGraphicFramePr>
        <p:xfrm>
          <a:off x="493939" y="1307635"/>
          <a:ext cx="8156122" cy="473317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84082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EB730B-61B8-F64A-BF2A-71EFEE1C1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83234"/>
              </p:ext>
            </p:extLst>
          </p:nvPr>
        </p:nvGraphicFramePr>
        <p:xfrm>
          <a:off x="804183" y="1298748"/>
          <a:ext cx="7535635" cy="47413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9558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435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Roadshow_Hradec_MMR" id="{CF0DEC0C-9FB8-3147-9EB6-18AD5910B28E}" vid="{8EB3DE0E-4CA1-AE41-8B85-C9BF16F459E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Roadshow_Hradec_MMR" id="{CF0DEC0C-9FB8-3147-9EB6-18AD5910B28E}" vid="{04DD4F66-AE8A-724C-9CB0-9D225933B054}"/>
    </a:ext>
  </a:extLst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Roadshow_Hradec_MMR" id="{CF0DEC0C-9FB8-3147-9EB6-18AD5910B28E}" vid="{020F32E9-2460-4D49-A797-0BA5651E1C9F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Roadshow_Hradec_MMR</Template>
  <TotalTime>45</TotalTime>
  <Words>4348</Words>
  <Application>Microsoft Office PowerPoint</Application>
  <PresentationFormat>Předvádění na obrazovce (4:3)</PresentationFormat>
  <Paragraphs>633</Paragraphs>
  <Slides>83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83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Zahájení konference – úvodní slovo   Zdeněk Semorád náměstek pro řízení sekce evropských a národních programů, MMR</vt:lpstr>
      <vt:lpstr> Změny v novém programovém období  2021 - 2027   Zdeněk Semorád náměstek pro řízení sekce evropských a národních programů, MMR</vt:lpstr>
      <vt:lpstr>   Legislativa pro období 2021 - 2027</vt:lpstr>
      <vt:lpstr>   Další významné fondy ovlivňující přípravu  IROP 2021 - 2027</vt:lpstr>
      <vt:lpstr>Klíčové změny pro období 2021+</vt:lpstr>
      <vt:lpstr>Cíle politiky</vt:lpstr>
      <vt:lpstr>Nové míry spolufinancování</vt:lpstr>
      <vt:lpstr>Prezentace aplikace PowerPoint</vt:lpstr>
      <vt:lpstr>Tematická koncentrace v Evropském fondu pro regionální rozvoj</vt:lpstr>
      <vt:lpstr>Příprava programů po roce 2020 na národní úrovni </vt:lpstr>
      <vt:lpstr>Architektura období 2021+ </vt:lpstr>
      <vt:lpstr>Příjemci podpory v IROP 2014-2020</vt:lpstr>
      <vt:lpstr>Obce jako příjemci podpory v IROP</vt:lpstr>
      <vt:lpstr>Podpora IROP v krajích</vt:lpstr>
      <vt:lpstr>Již zrealizováno v Královéhradeckém kraji  z IROP</vt:lpstr>
      <vt:lpstr>Již zrealizováno v Královéhradeckém kraji  z IROP</vt:lpstr>
      <vt:lpstr>Představení návrhu IROP 2021 - 2027   Aleš Pekárek Řídicí orgán IROP, MMR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2021 - 2027</dc:title>
  <dc:creator>Lukáš Felbinger</dc:creator>
  <cp:lastModifiedBy>Lukáš Felbinger</cp:lastModifiedBy>
  <cp:revision>2</cp:revision>
  <cp:lastPrinted>2020-08-31T07:49:39Z</cp:lastPrinted>
  <dcterms:created xsi:type="dcterms:W3CDTF">2020-08-31T18:28:08Z</dcterms:created>
  <dcterms:modified xsi:type="dcterms:W3CDTF">2020-09-01T06:45:02Z</dcterms:modified>
</cp:coreProperties>
</file>