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theme/theme2.xml" ContentType="application/vnd.openxmlformats-officedocument.theme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12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notesSlides/notesSlide13.xml" ContentType="application/vnd.openxmlformats-officedocument.presentationml.notesSlid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drawings/drawing1.xml" ContentType="application/vnd.openxmlformats-officedocument.drawingml.chartshapes+xml"/>
  <Override PartName="/ppt/notesSlides/notesSlide14.xml" ContentType="application/vnd.openxmlformats-officedocument.presentationml.notesSlid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56" r:id="rId1"/>
    <p:sldMasterId id="2147483870" r:id="rId2"/>
    <p:sldMasterId id="2147483884" r:id="rId3"/>
  </p:sldMasterIdLst>
  <p:notesMasterIdLst>
    <p:notesMasterId r:id="rId87"/>
  </p:notesMasterIdLst>
  <p:handoutMasterIdLst>
    <p:handoutMasterId r:id="rId88"/>
  </p:handoutMasterIdLst>
  <p:sldIdLst>
    <p:sldId id="256" r:id="rId4"/>
    <p:sldId id="257" r:id="rId5"/>
    <p:sldId id="487" r:id="rId6"/>
    <p:sldId id="488" r:id="rId7"/>
    <p:sldId id="373" r:id="rId8"/>
    <p:sldId id="519" r:id="rId9"/>
    <p:sldId id="459" r:id="rId10"/>
    <p:sldId id="460" r:id="rId11"/>
    <p:sldId id="359" r:id="rId12"/>
    <p:sldId id="370" r:id="rId13"/>
    <p:sldId id="358" r:id="rId14"/>
    <p:sldId id="353" r:id="rId15"/>
    <p:sldId id="461" r:id="rId16"/>
    <p:sldId id="512" r:id="rId17"/>
    <p:sldId id="513" r:id="rId18"/>
    <p:sldId id="514" r:id="rId19"/>
    <p:sldId id="484" r:id="rId20"/>
    <p:sldId id="485" r:id="rId21"/>
    <p:sldId id="486" r:id="rId22"/>
    <p:sldId id="376" r:id="rId23"/>
    <p:sldId id="520" r:id="rId24"/>
    <p:sldId id="521" r:id="rId25"/>
    <p:sldId id="522" r:id="rId26"/>
    <p:sldId id="523" r:id="rId27"/>
    <p:sldId id="524" r:id="rId28"/>
    <p:sldId id="525" r:id="rId29"/>
    <p:sldId id="366" r:id="rId30"/>
    <p:sldId id="334" r:id="rId31"/>
    <p:sldId id="377" r:id="rId32"/>
    <p:sldId id="432" r:id="rId33"/>
    <p:sldId id="433" r:id="rId34"/>
    <p:sldId id="466" r:id="rId35"/>
    <p:sldId id="495" r:id="rId36"/>
    <p:sldId id="381" r:id="rId37"/>
    <p:sldId id="467" r:id="rId38"/>
    <p:sldId id="496" r:id="rId39"/>
    <p:sldId id="497" r:id="rId40"/>
    <p:sldId id="489" r:id="rId41"/>
    <p:sldId id="382" r:id="rId42"/>
    <p:sldId id="479" r:id="rId43"/>
    <p:sldId id="436" r:id="rId44"/>
    <p:sldId id="498" r:id="rId45"/>
    <p:sldId id="439" r:id="rId46"/>
    <p:sldId id="441" r:id="rId47"/>
    <p:sldId id="470" r:id="rId48"/>
    <p:sldId id="490" r:id="rId49"/>
    <p:sldId id="383" r:id="rId50"/>
    <p:sldId id="468" r:id="rId51"/>
    <p:sldId id="499" r:id="rId52"/>
    <p:sldId id="491" r:id="rId53"/>
    <p:sldId id="384" r:id="rId54"/>
    <p:sldId id="469" r:id="rId55"/>
    <p:sldId id="481" r:id="rId56"/>
    <p:sldId id="492" r:id="rId57"/>
    <p:sldId id="385" r:id="rId58"/>
    <p:sldId id="446" r:id="rId59"/>
    <p:sldId id="471" r:id="rId60"/>
    <p:sldId id="500" r:id="rId61"/>
    <p:sldId id="501" r:id="rId62"/>
    <p:sldId id="493" r:id="rId63"/>
    <p:sldId id="386" r:id="rId64"/>
    <p:sldId id="472" r:id="rId65"/>
    <p:sldId id="502" r:id="rId66"/>
    <p:sldId id="504" r:id="rId67"/>
    <p:sldId id="494" r:id="rId68"/>
    <p:sldId id="387" r:id="rId69"/>
    <p:sldId id="453" r:id="rId70"/>
    <p:sldId id="473" r:id="rId71"/>
    <p:sldId id="506" r:id="rId72"/>
    <p:sldId id="507" r:id="rId73"/>
    <p:sldId id="410" r:id="rId74"/>
    <p:sldId id="483" r:id="rId75"/>
    <p:sldId id="508" r:id="rId76"/>
    <p:sldId id="509" r:id="rId77"/>
    <p:sldId id="510" r:id="rId78"/>
    <p:sldId id="511" r:id="rId79"/>
    <p:sldId id="321" r:id="rId80"/>
    <p:sldId id="477" r:id="rId81"/>
    <p:sldId id="293" r:id="rId82"/>
    <p:sldId id="462" r:id="rId83"/>
    <p:sldId id="300" r:id="rId84"/>
    <p:sldId id="465" r:id="rId85"/>
    <p:sldId id="425" r:id="rId86"/>
  </p:sldIdLst>
  <p:sldSz cx="9144000" cy="6858000" type="screen4x3"/>
  <p:notesSz cx="6797675" cy="9926638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Mazal Rostislav" initials="MR" lastIdx="14" clrIdx="0"/>
  <p:cmAuthor id="2" name="Fišerová Martina" initials="FM" lastIdx="1" clrIdx="1"/>
  <p:cmAuthor id="3" name="Jan Heřmánek" initials="J.H" lastIdx="1" clrIdx="2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B19D"/>
    <a:srgbClr val="0432FF"/>
    <a:srgbClr val="2700DC"/>
    <a:srgbClr val="1D70B8"/>
    <a:srgbClr val="EA2E7A"/>
    <a:srgbClr val="783B83"/>
    <a:srgbClr val="8DC63F"/>
    <a:srgbClr val="AAD571"/>
    <a:srgbClr val="878787"/>
    <a:srgbClr val="1D71B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řední styl 2 – zvýraznění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DF18680-E054-41AD-8BC1-D1AEF772440D}" styleName="Střední styl 2 – zvýraznění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69CF1AB2-1976-4502-BF36-3FF5EA218861}" styleName="Střední styl 4 – zvýraznění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327F97BB-C833-4FB7-BDE5-3F7075034690}" styleName="Styl s motivem 2 – zvýraznění 5">
    <a:tblBg>
      <a:fillRef idx="3">
        <a:schemeClr val="accent5"/>
      </a:fillRef>
      <a:effectRef idx="3">
        <a:schemeClr val="accent5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5">
                <a:tint val="50000"/>
              </a:schemeClr>
            </a:lnRef>
          </a:left>
          <a:right>
            <a:lnRef idx="1">
              <a:schemeClr val="accent5">
                <a:tint val="50000"/>
              </a:schemeClr>
            </a:lnRef>
          </a:right>
          <a:top>
            <a:lnRef idx="1">
              <a:schemeClr val="accent5">
                <a:tint val="50000"/>
              </a:schemeClr>
            </a:lnRef>
          </a:top>
          <a:bottom>
            <a:lnRef idx="1">
              <a:schemeClr val="accent5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FABFCF23-3B69-468F-B69F-88F6DE6A72F2}" styleName="Střední styl 1 – zvýraznění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  <a:tblStyle styleId="{5A111915-BE36-4E01-A7E5-04B1672EAD32}" styleName="Světlý styl 2 – zvýraznění 5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</a:tcStyle>
    </a:band1H>
    <a:band1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1V>
    <a:band2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5"/>
        </a:fillRef>
      </a:tcStyle>
    </a:firstRow>
  </a:tblStyle>
  <a:tblStyle styleId="{22838BEF-8BB2-4498-84A7-C5851F593DF1}" styleName="Střední styl 4 – zvýraznění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5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5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34347" autoAdjust="0"/>
    <p:restoredTop sz="89280" autoAdjust="0"/>
  </p:normalViewPr>
  <p:slideViewPr>
    <p:cSldViewPr snapToGrid="0">
      <p:cViewPr varScale="1">
        <p:scale>
          <a:sx n="74" d="100"/>
          <a:sy n="74" d="100"/>
        </p:scale>
        <p:origin x="1052" y="3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137" d="100"/>
          <a:sy n="137" d="100"/>
        </p:scale>
        <p:origin x="3536" y="20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slide" Target="slides/slide23.xml"/><Relationship Id="rId39" Type="http://schemas.openxmlformats.org/officeDocument/2006/relationships/slide" Target="slides/slide36.xml"/><Relationship Id="rId21" Type="http://schemas.openxmlformats.org/officeDocument/2006/relationships/slide" Target="slides/slide18.xml"/><Relationship Id="rId34" Type="http://schemas.openxmlformats.org/officeDocument/2006/relationships/slide" Target="slides/slide31.xml"/><Relationship Id="rId42" Type="http://schemas.openxmlformats.org/officeDocument/2006/relationships/slide" Target="slides/slide39.xml"/><Relationship Id="rId47" Type="http://schemas.openxmlformats.org/officeDocument/2006/relationships/slide" Target="slides/slide44.xml"/><Relationship Id="rId50" Type="http://schemas.openxmlformats.org/officeDocument/2006/relationships/slide" Target="slides/slide47.xml"/><Relationship Id="rId55" Type="http://schemas.openxmlformats.org/officeDocument/2006/relationships/slide" Target="slides/slide52.xml"/><Relationship Id="rId63" Type="http://schemas.openxmlformats.org/officeDocument/2006/relationships/slide" Target="slides/slide60.xml"/><Relationship Id="rId68" Type="http://schemas.openxmlformats.org/officeDocument/2006/relationships/slide" Target="slides/slide65.xml"/><Relationship Id="rId76" Type="http://schemas.openxmlformats.org/officeDocument/2006/relationships/slide" Target="slides/slide73.xml"/><Relationship Id="rId84" Type="http://schemas.openxmlformats.org/officeDocument/2006/relationships/slide" Target="slides/slide81.xml"/><Relationship Id="rId89" Type="http://schemas.openxmlformats.org/officeDocument/2006/relationships/commentAuthors" Target="commentAuthors.xml"/><Relationship Id="rId7" Type="http://schemas.openxmlformats.org/officeDocument/2006/relationships/slide" Target="slides/slide4.xml"/><Relationship Id="rId71" Type="http://schemas.openxmlformats.org/officeDocument/2006/relationships/slide" Target="slides/slide68.xml"/><Relationship Id="rId92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9" Type="http://schemas.openxmlformats.org/officeDocument/2006/relationships/slide" Target="slides/slide26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slide" Target="slides/slide29.xml"/><Relationship Id="rId37" Type="http://schemas.openxmlformats.org/officeDocument/2006/relationships/slide" Target="slides/slide34.xml"/><Relationship Id="rId40" Type="http://schemas.openxmlformats.org/officeDocument/2006/relationships/slide" Target="slides/slide37.xml"/><Relationship Id="rId45" Type="http://schemas.openxmlformats.org/officeDocument/2006/relationships/slide" Target="slides/slide42.xml"/><Relationship Id="rId53" Type="http://schemas.openxmlformats.org/officeDocument/2006/relationships/slide" Target="slides/slide50.xml"/><Relationship Id="rId58" Type="http://schemas.openxmlformats.org/officeDocument/2006/relationships/slide" Target="slides/slide55.xml"/><Relationship Id="rId66" Type="http://schemas.openxmlformats.org/officeDocument/2006/relationships/slide" Target="slides/slide63.xml"/><Relationship Id="rId74" Type="http://schemas.openxmlformats.org/officeDocument/2006/relationships/slide" Target="slides/slide71.xml"/><Relationship Id="rId79" Type="http://schemas.openxmlformats.org/officeDocument/2006/relationships/slide" Target="slides/slide76.xml"/><Relationship Id="rId87" Type="http://schemas.openxmlformats.org/officeDocument/2006/relationships/notesMaster" Target="notesMasters/notesMaster1.xml"/><Relationship Id="rId5" Type="http://schemas.openxmlformats.org/officeDocument/2006/relationships/slide" Target="slides/slide2.xml"/><Relationship Id="rId61" Type="http://schemas.openxmlformats.org/officeDocument/2006/relationships/slide" Target="slides/slide58.xml"/><Relationship Id="rId82" Type="http://schemas.openxmlformats.org/officeDocument/2006/relationships/slide" Target="slides/slide79.xml"/><Relationship Id="rId90" Type="http://schemas.openxmlformats.org/officeDocument/2006/relationships/presProps" Target="presProps.xml"/><Relationship Id="rId19" Type="http://schemas.openxmlformats.org/officeDocument/2006/relationships/slide" Target="slides/slide1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slide" Target="slides/slide27.xml"/><Relationship Id="rId35" Type="http://schemas.openxmlformats.org/officeDocument/2006/relationships/slide" Target="slides/slide32.xml"/><Relationship Id="rId43" Type="http://schemas.openxmlformats.org/officeDocument/2006/relationships/slide" Target="slides/slide40.xml"/><Relationship Id="rId48" Type="http://schemas.openxmlformats.org/officeDocument/2006/relationships/slide" Target="slides/slide45.xml"/><Relationship Id="rId56" Type="http://schemas.openxmlformats.org/officeDocument/2006/relationships/slide" Target="slides/slide53.xml"/><Relationship Id="rId64" Type="http://schemas.openxmlformats.org/officeDocument/2006/relationships/slide" Target="slides/slide61.xml"/><Relationship Id="rId69" Type="http://schemas.openxmlformats.org/officeDocument/2006/relationships/slide" Target="slides/slide66.xml"/><Relationship Id="rId77" Type="http://schemas.openxmlformats.org/officeDocument/2006/relationships/slide" Target="slides/slide74.xml"/><Relationship Id="rId8" Type="http://schemas.openxmlformats.org/officeDocument/2006/relationships/slide" Target="slides/slide5.xml"/><Relationship Id="rId51" Type="http://schemas.openxmlformats.org/officeDocument/2006/relationships/slide" Target="slides/slide48.xml"/><Relationship Id="rId72" Type="http://schemas.openxmlformats.org/officeDocument/2006/relationships/slide" Target="slides/slide69.xml"/><Relationship Id="rId80" Type="http://schemas.openxmlformats.org/officeDocument/2006/relationships/slide" Target="slides/slide77.xml"/><Relationship Id="rId85" Type="http://schemas.openxmlformats.org/officeDocument/2006/relationships/slide" Target="slides/slide82.xml"/><Relationship Id="rId93" Type="http://schemas.openxmlformats.org/officeDocument/2006/relationships/tableStyles" Target="tableStyles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slide" Target="slides/slide30.xml"/><Relationship Id="rId38" Type="http://schemas.openxmlformats.org/officeDocument/2006/relationships/slide" Target="slides/slide35.xml"/><Relationship Id="rId46" Type="http://schemas.openxmlformats.org/officeDocument/2006/relationships/slide" Target="slides/slide43.xml"/><Relationship Id="rId59" Type="http://schemas.openxmlformats.org/officeDocument/2006/relationships/slide" Target="slides/slide56.xml"/><Relationship Id="rId67" Type="http://schemas.openxmlformats.org/officeDocument/2006/relationships/slide" Target="slides/slide64.xml"/><Relationship Id="rId20" Type="http://schemas.openxmlformats.org/officeDocument/2006/relationships/slide" Target="slides/slide17.xml"/><Relationship Id="rId41" Type="http://schemas.openxmlformats.org/officeDocument/2006/relationships/slide" Target="slides/slide38.xml"/><Relationship Id="rId54" Type="http://schemas.openxmlformats.org/officeDocument/2006/relationships/slide" Target="slides/slide51.xml"/><Relationship Id="rId62" Type="http://schemas.openxmlformats.org/officeDocument/2006/relationships/slide" Target="slides/slide59.xml"/><Relationship Id="rId70" Type="http://schemas.openxmlformats.org/officeDocument/2006/relationships/slide" Target="slides/slide67.xml"/><Relationship Id="rId75" Type="http://schemas.openxmlformats.org/officeDocument/2006/relationships/slide" Target="slides/slide72.xml"/><Relationship Id="rId83" Type="http://schemas.openxmlformats.org/officeDocument/2006/relationships/slide" Target="slides/slide80.xml"/><Relationship Id="rId88" Type="http://schemas.openxmlformats.org/officeDocument/2006/relationships/handoutMaster" Target="handoutMasters/handoutMaster1.xml"/><Relationship Id="rId91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slide" Target="slides/slide25.xml"/><Relationship Id="rId36" Type="http://schemas.openxmlformats.org/officeDocument/2006/relationships/slide" Target="slides/slide33.xml"/><Relationship Id="rId49" Type="http://schemas.openxmlformats.org/officeDocument/2006/relationships/slide" Target="slides/slide46.xml"/><Relationship Id="rId57" Type="http://schemas.openxmlformats.org/officeDocument/2006/relationships/slide" Target="slides/slide54.xml"/><Relationship Id="rId10" Type="http://schemas.openxmlformats.org/officeDocument/2006/relationships/slide" Target="slides/slide7.xml"/><Relationship Id="rId31" Type="http://schemas.openxmlformats.org/officeDocument/2006/relationships/slide" Target="slides/slide28.xml"/><Relationship Id="rId44" Type="http://schemas.openxmlformats.org/officeDocument/2006/relationships/slide" Target="slides/slide41.xml"/><Relationship Id="rId52" Type="http://schemas.openxmlformats.org/officeDocument/2006/relationships/slide" Target="slides/slide49.xml"/><Relationship Id="rId60" Type="http://schemas.openxmlformats.org/officeDocument/2006/relationships/slide" Target="slides/slide57.xml"/><Relationship Id="rId65" Type="http://schemas.openxmlformats.org/officeDocument/2006/relationships/slide" Target="slides/slide62.xml"/><Relationship Id="rId73" Type="http://schemas.openxmlformats.org/officeDocument/2006/relationships/slide" Target="slides/slide70.xml"/><Relationship Id="rId78" Type="http://schemas.openxmlformats.org/officeDocument/2006/relationships/slide" Target="slides/slide75.xml"/><Relationship Id="rId81" Type="http://schemas.openxmlformats.org/officeDocument/2006/relationships/slide" Target="slides/slide78.xml"/><Relationship Id="rId86" Type="http://schemas.openxmlformats.org/officeDocument/2006/relationships/slide" Target="slides/slide83.xml"/><Relationship Id="rId4" Type="http://schemas.openxmlformats.org/officeDocument/2006/relationships/slide" Target="slides/slide1.xml"/><Relationship Id="rId9" Type="http://schemas.openxmlformats.org/officeDocument/2006/relationships/slide" Target="slides/slide6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hrojan\Desktop\&#268;erp&#225;n&#237;%20dle%20PF\2020\&#268;erp&#225;n&#237;_PF_Kraje_2020_08_01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hrojan\Desktop\&#268;erp&#225;n&#237;%20dle%20PF\2020\&#268;erp&#225;n&#237;_PF_Kraje_2020_08_01.xlsx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hrojan\Desktop\Anal&#253;za%20obc&#237;\2020\08_Srpen\01.08.2020%20HH08%20KategorieMestIN_&#250;prava.xlsx" TargetMode="External"/><Relationship Id="rId2" Type="http://schemas.microsoft.com/office/2011/relationships/chartColorStyle" Target="colors3.xml"/><Relationship Id="rId1" Type="http://schemas.microsoft.com/office/2011/relationships/chartStyle" Target="style3.xml"/><Relationship Id="rId4" Type="http://schemas.openxmlformats.org/officeDocument/2006/relationships/chartUserShapes" Target="../drawings/drawing1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hrojan\Desktop\&#268;erp&#225;n&#237;%20dle%20PF\2020\&#268;erp&#225;n&#237;_PF_Kraje_2020_08_01.xlsx" TargetMode="External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1" i="0" u="none" strike="noStrike" kern="1200" spc="0" baseline="0">
                <a:solidFill>
                  <a:schemeClr val="tx2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cs-CZ" b="1" dirty="0">
                <a:solidFill>
                  <a:schemeClr val="tx2">
                    <a:lumMod val="50000"/>
                  </a:schemeClr>
                </a:solidFill>
              </a:rPr>
              <a:t>Počet podpořených projektů dle typu příjemce</a:t>
            </a:r>
            <a:endParaRPr lang="cs-CZ" b="1" baseline="0" dirty="0">
              <a:solidFill>
                <a:schemeClr val="tx2">
                  <a:lumMod val="50000"/>
                </a:schemeClr>
              </a:solidFill>
            </a:endParaRPr>
          </a:p>
          <a:p>
            <a:pPr>
              <a:defRPr b="1">
                <a:solidFill>
                  <a:schemeClr val="tx2">
                    <a:lumMod val="50000"/>
                  </a:schemeClr>
                </a:solidFill>
              </a:defRPr>
            </a:pPr>
            <a:r>
              <a:rPr lang="cs-CZ" sz="800" b="1" i="1" baseline="0" dirty="0">
                <a:solidFill>
                  <a:schemeClr val="tx2">
                    <a:lumMod val="50000"/>
                  </a:schemeClr>
                </a:solidFill>
              </a:rPr>
              <a:t>(n=9 422)</a:t>
            </a:r>
            <a:endParaRPr lang="cs-CZ" sz="800" b="1" i="1" dirty="0">
              <a:solidFill>
                <a:schemeClr val="tx2">
                  <a:lumMod val="50000"/>
                </a:schemeClr>
              </a:solidFill>
            </a:endParaRP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1" i="0" u="none" strike="noStrike" kern="1200" spc="0" baseline="0">
              <a:solidFill>
                <a:schemeClr val="tx2">
                  <a:lumMod val="50000"/>
                </a:schemeClr>
              </a:solidFill>
              <a:latin typeface="+mn-lt"/>
              <a:ea typeface="+mn-ea"/>
              <a:cs typeface="+mn-cs"/>
            </a:defRPr>
          </a:pPr>
          <a:endParaRPr lang="cs-CZ"/>
        </a:p>
      </c:txPr>
    </c:title>
    <c:autoTitleDeleted val="0"/>
    <c:plotArea>
      <c:layout>
        <c:manualLayout>
          <c:layoutTarget val="inner"/>
          <c:xMode val="edge"/>
          <c:yMode val="edge"/>
          <c:x val="2.6712800470946332E-2"/>
          <c:y val="0.16024570707070707"/>
          <c:w val="0.6853107434842548"/>
          <c:h val="0.82371893939393925"/>
        </c:manualLayout>
      </c:layout>
      <c:pieChart>
        <c:varyColors val="1"/>
        <c:ser>
          <c:idx val="0"/>
          <c:order val="0"/>
          <c:tx>
            <c:v>PrávníAkty</c:v>
          </c:tx>
          <c:dPt>
            <c:idx val="0"/>
            <c:bubble3D val="0"/>
            <c:spPr>
              <a:solidFill>
                <a:srgbClr val="EA2E7A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7327-4E84-BAE2-0CD78FA4B4B4}"/>
              </c:ext>
            </c:extLst>
          </c:dPt>
          <c:dPt>
            <c:idx val="1"/>
            <c:bubble3D val="0"/>
            <c:spPr>
              <a:solidFill>
                <a:srgbClr val="878787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7327-4E84-BAE2-0CD78FA4B4B4}"/>
              </c:ext>
            </c:extLst>
          </c:dPt>
          <c:dPt>
            <c:idx val="2"/>
            <c:bubble3D val="0"/>
            <c:spPr>
              <a:solidFill>
                <a:srgbClr val="1D70B8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7327-4E84-BAE2-0CD78FA4B4B4}"/>
              </c:ext>
            </c:extLst>
          </c:dPt>
          <c:dPt>
            <c:idx val="3"/>
            <c:bubble3D val="0"/>
            <c:spPr>
              <a:solidFill>
                <a:srgbClr val="00B19D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7327-4E84-BAE2-0CD78FA4B4B4}"/>
              </c:ext>
            </c:extLst>
          </c:dPt>
          <c:dPt>
            <c:idx val="4"/>
            <c:bubble3D val="0"/>
            <c:spPr>
              <a:solidFill>
                <a:schemeClr val="accent4">
                  <a:lumMod val="60000"/>
                  <a:lumOff val="4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9-7327-4E84-BAE2-0CD78FA4B4B4}"/>
              </c:ext>
            </c:extLst>
          </c:dPt>
          <c:dPt>
            <c:idx val="5"/>
            <c:bubble3D val="0"/>
            <c:spPr>
              <a:solidFill>
                <a:srgbClr val="8DC63F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B-7327-4E84-BAE2-0CD78FA4B4B4}"/>
              </c:ext>
            </c:extLst>
          </c:dPt>
          <c:dPt>
            <c:idx val="6"/>
            <c:bubble3D val="0"/>
            <c:spPr>
              <a:solidFill>
                <a:srgbClr val="783B83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D-7327-4E84-BAE2-0CD78FA4B4B4}"/>
              </c:ext>
            </c:extLst>
          </c:dPt>
          <c:dLbls>
            <c:dLbl>
              <c:idx val="5"/>
              <c:layout>
                <c:manualLayout>
                  <c:x val="3.4894904762364919E-2"/>
                  <c:y val="7.2447474747474747E-2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B-7327-4E84-BAE2-0CD78FA4B4B4}"/>
                </c:ext>
              </c:extLst>
            </c:dLbl>
            <c:dLbl>
              <c:idx val="6"/>
              <c:layout>
                <c:manualLayout>
                  <c:x val="1.7553339672564561E-2"/>
                  <c:y val="6.9990656565656562E-2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D-7327-4E84-BAE2-0CD78FA4B4B4}"/>
                </c:ext>
              </c:extLst>
            </c:dLbl>
            <c:numFmt formatCode="0\ %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50" b="1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cs-CZ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/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Počty_Objemy_dle_PF!$A$111:$A$118</c:f>
              <c:strCache>
                <c:ptCount val="7"/>
                <c:pt idx="0">
                  <c:v>Obec</c:v>
                </c:pt>
                <c:pt idx="1">
                  <c:v>SVJ</c:v>
                </c:pt>
                <c:pt idx="2">
                  <c:v>Kraj</c:v>
                </c:pt>
                <c:pt idx="3">
                  <c:v>NNO</c:v>
                </c:pt>
                <c:pt idx="4">
                  <c:v>Soukromý sektor</c:v>
                </c:pt>
                <c:pt idx="5">
                  <c:v>Státní příjemci</c:v>
                </c:pt>
                <c:pt idx="6">
                  <c:v>Církevní instituce</c:v>
                </c:pt>
              </c:strCache>
            </c:strRef>
          </c:cat>
          <c:val>
            <c:numRef>
              <c:f>Počty_Objemy_dle_PF!$C$111:$C$118</c:f>
              <c:numCache>
                <c:formatCode>0%</c:formatCode>
                <c:ptCount val="7"/>
                <c:pt idx="0">
                  <c:v>0.52218212693695609</c:v>
                </c:pt>
                <c:pt idx="1">
                  <c:v>0.16652515389513903</c:v>
                </c:pt>
                <c:pt idx="2">
                  <c:v>0.11313946083634048</c:v>
                </c:pt>
                <c:pt idx="3">
                  <c:v>7.3657397580131609E-2</c:v>
                </c:pt>
                <c:pt idx="4">
                  <c:v>7.5567819995754612E-2</c:v>
                </c:pt>
                <c:pt idx="5">
                  <c:v>2.4941625981744854E-2</c:v>
                </c:pt>
                <c:pt idx="6">
                  <c:v>2.3986414773933349E-2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E-7327-4E84-BAE2-0CD78FA4B4B4}"/>
            </c:ext>
          </c:extLst>
        </c:ser>
        <c:dLbls>
          <c:dLblPos val="in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r"/>
      <c:layout>
        <c:manualLayout>
          <c:xMode val="edge"/>
          <c:yMode val="edge"/>
          <c:x val="0.73071958398059755"/>
          <c:y val="0.20015959595959595"/>
          <c:w val="0.24716476000901688"/>
          <c:h val="0.65694318181818179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 rtl="0">
            <a:defRPr sz="1200" b="1" i="0" u="none" strike="noStrike" kern="1200" baseline="0">
              <a:solidFill>
                <a:schemeClr val="tx2">
                  <a:lumMod val="50000"/>
                </a:schemeClr>
              </a:solidFill>
              <a:latin typeface="+mn-lt"/>
              <a:ea typeface="+mn-ea"/>
              <a:cs typeface="+mn-cs"/>
            </a:defRPr>
          </a:pPr>
          <a:endParaRPr lang="cs-CZ"/>
        </a:p>
      </c:txPr>
    </c:legend>
    <c:plotVisOnly val="1"/>
    <c:dispBlanksAs val="gap"/>
    <c:showDLblsOverMax val="0"/>
  </c:chart>
  <c:spPr>
    <a:noFill/>
    <a:ln w="9525" cap="flat" cmpd="sng" algn="ctr">
      <a:noFill/>
      <a:round/>
    </a:ln>
    <a:effectLst/>
  </c:spPr>
  <c:txPr>
    <a:bodyPr/>
    <a:lstStyle/>
    <a:p>
      <a:pPr>
        <a:defRPr/>
      </a:pPr>
      <a:endParaRPr lang="cs-CZ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1" i="0" u="none" strike="noStrike" kern="1200" spc="0" baseline="0">
                <a:solidFill>
                  <a:schemeClr val="tx2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cs-CZ" b="1" dirty="0">
                <a:solidFill>
                  <a:schemeClr val="tx2">
                    <a:lumMod val="50000"/>
                  </a:schemeClr>
                </a:solidFill>
              </a:rPr>
              <a:t>Objem</a:t>
            </a:r>
            <a:r>
              <a:rPr lang="cs-CZ" b="1" baseline="0" dirty="0">
                <a:solidFill>
                  <a:schemeClr val="tx2">
                    <a:lumMod val="50000"/>
                  </a:schemeClr>
                </a:solidFill>
              </a:rPr>
              <a:t> EFRR podpořených projektů dle typu příjemce</a:t>
            </a:r>
          </a:p>
          <a:p>
            <a:pPr>
              <a:defRPr b="1">
                <a:solidFill>
                  <a:schemeClr val="tx2">
                    <a:lumMod val="50000"/>
                  </a:schemeClr>
                </a:solidFill>
              </a:defRPr>
            </a:pPr>
            <a:r>
              <a:rPr lang="cs-CZ" sz="800" b="1" i="1" baseline="0" dirty="0">
                <a:solidFill>
                  <a:schemeClr val="tx2">
                    <a:lumMod val="50000"/>
                  </a:schemeClr>
                </a:solidFill>
              </a:rPr>
              <a:t>(z objemu 115,66 mld. Kč)</a:t>
            </a:r>
            <a:endParaRPr lang="cs-CZ" sz="800" b="1" i="1" dirty="0">
              <a:solidFill>
                <a:schemeClr val="tx2">
                  <a:lumMod val="50000"/>
                </a:schemeClr>
              </a:solidFill>
            </a:endParaRP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1" i="0" u="none" strike="noStrike" kern="1200" spc="0" baseline="0">
              <a:solidFill>
                <a:schemeClr val="tx2">
                  <a:lumMod val="50000"/>
                </a:schemeClr>
              </a:solidFill>
              <a:latin typeface="+mn-lt"/>
              <a:ea typeface="+mn-ea"/>
              <a:cs typeface="+mn-cs"/>
            </a:defRPr>
          </a:pPr>
          <a:endParaRPr lang="cs-CZ"/>
        </a:p>
      </c:txPr>
    </c:title>
    <c:autoTitleDeleted val="0"/>
    <c:plotArea>
      <c:layout>
        <c:manualLayout>
          <c:layoutTarget val="inner"/>
          <c:xMode val="edge"/>
          <c:yMode val="edge"/>
          <c:x val="0.18969852635203971"/>
          <c:y val="0.16803459595959597"/>
          <c:w val="0.62303272062867998"/>
          <c:h val="0.82234419191919195"/>
        </c:manualLayout>
      </c:layout>
      <c:pieChart>
        <c:varyColors val="1"/>
        <c:ser>
          <c:idx val="0"/>
          <c:order val="0"/>
          <c:tx>
            <c:v>ObjemyPA</c:v>
          </c:tx>
          <c:dPt>
            <c:idx val="0"/>
            <c:bubble3D val="0"/>
            <c:spPr>
              <a:solidFill>
                <a:srgbClr val="1D70B8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15C8-4BC7-87E8-1F96833AF4BC}"/>
              </c:ext>
            </c:extLst>
          </c:dPt>
          <c:dPt>
            <c:idx val="1"/>
            <c:bubble3D val="0"/>
            <c:spPr>
              <a:solidFill>
                <a:srgbClr val="EA2E7A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15C8-4BC7-87E8-1F96833AF4BC}"/>
              </c:ext>
            </c:extLst>
          </c:dPt>
          <c:dPt>
            <c:idx val="2"/>
            <c:bubble3D val="0"/>
            <c:spPr>
              <a:solidFill>
                <a:srgbClr val="8DC63F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15C8-4BC7-87E8-1F96833AF4BC}"/>
              </c:ext>
            </c:extLst>
          </c:dPt>
          <c:dPt>
            <c:idx val="3"/>
            <c:bubble3D val="0"/>
            <c:spPr>
              <a:solidFill>
                <a:schemeClr val="accent4">
                  <a:lumMod val="60000"/>
                  <a:lumOff val="4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15C8-4BC7-87E8-1F96833AF4BC}"/>
              </c:ext>
            </c:extLst>
          </c:dPt>
          <c:dPt>
            <c:idx val="4"/>
            <c:bubble3D val="0"/>
            <c:spPr>
              <a:solidFill>
                <a:srgbClr val="00B19D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9-15C8-4BC7-87E8-1F96833AF4BC}"/>
              </c:ext>
            </c:extLst>
          </c:dPt>
          <c:dPt>
            <c:idx val="5"/>
            <c:bubble3D val="0"/>
            <c:spPr>
              <a:solidFill>
                <a:srgbClr val="783B83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B-15C8-4BC7-87E8-1F96833AF4BC}"/>
              </c:ext>
            </c:extLst>
          </c:dPt>
          <c:dPt>
            <c:idx val="6"/>
            <c:bubble3D val="0"/>
            <c:spPr>
              <a:solidFill>
                <a:srgbClr val="878787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D-15C8-4BC7-87E8-1F96833AF4BC}"/>
              </c:ext>
            </c:extLst>
          </c:dPt>
          <c:dLbls>
            <c:numFmt formatCode="0\ %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50" b="1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cs-CZ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/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Počty_Objemy_dle_PF!$A$123:$A$130</c:f>
              <c:strCache>
                <c:ptCount val="7"/>
                <c:pt idx="0">
                  <c:v>Kraj</c:v>
                </c:pt>
                <c:pt idx="1">
                  <c:v>Obec</c:v>
                </c:pt>
                <c:pt idx="2">
                  <c:v>Státní příjemci</c:v>
                </c:pt>
                <c:pt idx="3">
                  <c:v>Soukromý sektor</c:v>
                </c:pt>
                <c:pt idx="4">
                  <c:v>NNO</c:v>
                </c:pt>
                <c:pt idx="5">
                  <c:v>Církevní instituce</c:v>
                </c:pt>
                <c:pt idx="6">
                  <c:v>SVJ</c:v>
                </c:pt>
              </c:strCache>
            </c:strRef>
          </c:cat>
          <c:val>
            <c:numRef>
              <c:f>Počty_Objemy_dle_PF!$C$123:$C$130</c:f>
              <c:numCache>
                <c:formatCode>0%</c:formatCode>
                <c:ptCount val="7"/>
                <c:pt idx="0">
                  <c:v>0.34791735927866663</c:v>
                </c:pt>
                <c:pt idx="1">
                  <c:v>0.29656053375020641</c:v>
                </c:pt>
                <c:pt idx="2">
                  <c:v>0.1327474130756201</c:v>
                </c:pt>
                <c:pt idx="3">
                  <c:v>0.11539936135300402</c:v>
                </c:pt>
                <c:pt idx="4">
                  <c:v>4.4865714243531724E-2</c:v>
                </c:pt>
                <c:pt idx="5">
                  <c:v>3.3192693235248136E-2</c:v>
                </c:pt>
                <c:pt idx="6">
                  <c:v>2.931692506372293E-2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E-15C8-4BC7-87E8-1F96833AF4BC}"/>
            </c:ext>
          </c:extLst>
        </c:ser>
        <c:dLbls>
          <c:dLblPos val="in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 w="9525" cap="flat" cmpd="sng" algn="ctr">
      <a:noFill/>
      <a:round/>
    </a:ln>
    <a:effectLst/>
  </c:spPr>
  <c:txPr>
    <a:bodyPr/>
    <a:lstStyle/>
    <a:p>
      <a:pPr>
        <a:defRPr/>
      </a:pPr>
      <a:endParaRPr lang="cs-CZ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cs-CZ" b="0">
                <a:solidFill>
                  <a:schemeClr val="tx1">
                    <a:lumMod val="65000"/>
                    <a:lumOff val="35000"/>
                  </a:schemeClr>
                </a:solidFill>
              </a:rPr>
              <a:t>Objemy a počty podpořených projektů obcí</a:t>
            </a:r>
            <a:r>
              <a:rPr lang="cs-CZ" b="0" baseline="0">
                <a:solidFill>
                  <a:schemeClr val="tx1">
                    <a:lumMod val="65000"/>
                    <a:lumOff val="35000"/>
                  </a:schemeClr>
                </a:solidFill>
              </a:rPr>
              <a:t> dle jejich velikosti</a:t>
            </a:r>
            <a:endParaRPr lang="cs-CZ" b="0">
              <a:solidFill>
                <a:schemeClr val="tx1">
                  <a:lumMod val="65000"/>
                  <a:lumOff val="35000"/>
                </a:schemeClr>
              </a:solidFill>
            </a:endParaRP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cs-CZ"/>
        </a:p>
      </c:txPr>
    </c:title>
    <c:autoTitleDeleted val="0"/>
    <c:plotArea>
      <c:layout>
        <c:manualLayout>
          <c:layoutTarget val="inner"/>
          <c:xMode val="edge"/>
          <c:yMode val="edge"/>
          <c:x val="6.4714613302148852E-2"/>
          <c:y val="0.18993733175144548"/>
          <c:w val="0.85870300164261215"/>
          <c:h val="0.68918309699763003"/>
        </c:manualLayout>
      </c:layout>
      <c:barChart>
        <c:barDir val="col"/>
        <c:grouping val="clustered"/>
        <c:varyColors val="0"/>
        <c:ser>
          <c:idx val="1"/>
          <c:order val="1"/>
          <c:tx>
            <c:strRef>
              <c:f>VelikostiObci!$C$84</c:f>
              <c:strCache>
                <c:ptCount val="1"/>
                <c:pt idx="0">
                  <c:v>Objem EFRR</c:v>
                </c:pt>
              </c:strCache>
            </c:strRef>
          </c:tx>
          <c:spPr>
            <a:solidFill>
              <a:srgbClr val="1D70B8"/>
            </a:solidFill>
            <a:ln w="3175">
              <a:noFill/>
            </a:ln>
            <a:effectLst/>
          </c:spPr>
          <c:invertIfNegative val="0"/>
          <c:cat>
            <c:strRef>
              <c:f>VelikostiObci!$A$85:$A$92</c:f>
              <c:strCache>
                <c:ptCount val="8"/>
                <c:pt idx="0">
                  <c:v>1 - 500</c:v>
                </c:pt>
                <c:pt idx="1">
                  <c:v>501 - 1 000</c:v>
                </c:pt>
                <c:pt idx="2">
                  <c:v>1 001 - 3 000</c:v>
                </c:pt>
                <c:pt idx="3">
                  <c:v>3 001 - 10 000</c:v>
                </c:pt>
                <c:pt idx="4">
                  <c:v>10 001 - 20 000</c:v>
                </c:pt>
                <c:pt idx="5">
                  <c:v>20 001 - 50 000</c:v>
                </c:pt>
                <c:pt idx="6">
                  <c:v>50 001 - 100 000</c:v>
                </c:pt>
                <c:pt idx="7">
                  <c:v>nad 100 000</c:v>
                </c:pt>
              </c:strCache>
            </c:strRef>
          </c:cat>
          <c:val>
            <c:numRef>
              <c:f>VelikostiObci!$C$85:$C$92</c:f>
              <c:numCache>
                <c:formatCode>#\ ##0.00\ \ \ " mld."\ "Kč"</c:formatCode>
                <c:ptCount val="8"/>
                <c:pt idx="0">
                  <c:v>1493647401.0100002</c:v>
                </c:pt>
                <c:pt idx="1">
                  <c:v>2864742193.1400008</c:v>
                </c:pt>
                <c:pt idx="2">
                  <c:v>7712570663.039999</c:v>
                </c:pt>
                <c:pt idx="3">
                  <c:v>8147609633.539999</c:v>
                </c:pt>
                <c:pt idx="4">
                  <c:v>4117360233.0799994</c:v>
                </c:pt>
                <c:pt idx="5">
                  <c:v>4708969560.3500004</c:v>
                </c:pt>
                <c:pt idx="6">
                  <c:v>3661677281.2300005</c:v>
                </c:pt>
                <c:pt idx="7">
                  <c:v>5903189211.8399992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D67-457F-84AF-AA293DA0D49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70"/>
        <c:axId val="464289560"/>
        <c:axId val="464291200"/>
      </c:barChart>
      <c:scatterChart>
        <c:scatterStyle val="lineMarker"/>
        <c:varyColors val="0"/>
        <c:ser>
          <c:idx val="0"/>
          <c:order val="0"/>
          <c:tx>
            <c:strRef>
              <c:f>VelikostiObci!$B$84</c:f>
              <c:strCache>
                <c:ptCount val="1"/>
                <c:pt idx="0">
                  <c:v>Počet</c:v>
                </c:pt>
              </c:strCache>
            </c:strRef>
          </c:tx>
          <c:spPr>
            <a:ln w="25400" cap="rnd">
              <a:noFill/>
              <a:round/>
            </a:ln>
            <a:effectLst/>
          </c:spPr>
          <c:marker>
            <c:symbol val="diamond"/>
            <c:size val="12"/>
            <c:spPr>
              <a:solidFill>
                <a:srgbClr val="EA2E7A"/>
              </a:solidFill>
              <a:ln w="9525">
                <a:solidFill>
                  <a:schemeClr val="tx1"/>
                </a:solidFill>
              </a:ln>
              <a:effectLst/>
            </c:spPr>
          </c:marker>
          <c:xVal>
            <c:strRef>
              <c:f>VelikostiObci!$A$85:$A$92</c:f>
              <c:strCache>
                <c:ptCount val="8"/>
                <c:pt idx="0">
                  <c:v>1 - 500</c:v>
                </c:pt>
                <c:pt idx="1">
                  <c:v>501 - 1 000</c:v>
                </c:pt>
                <c:pt idx="2">
                  <c:v>1 001 - 3 000</c:v>
                </c:pt>
                <c:pt idx="3">
                  <c:v>3 001 - 10 000</c:v>
                </c:pt>
                <c:pt idx="4">
                  <c:v>10 001 - 20 000</c:v>
                </c:pt>
                <c:pt idx="5">
                  <c:v>20 001 - 50 000</c:v>
                </c:pt>
                <c:pt idx="6">
                  <c:v>50 001 - 100 000</c:v>
                </c:pt>
                <c:pt idx="7">
                  <c:v>nad 100 000</c:v>
                </c:pt>
              </c:strCache>
            </c:strRef>
          </c:xVal>
          <c:yVal>
            <c:numRef>
              <c:f>VelikostiObci!$B$85:$B$92</c:f>
              <c:numCache>
                <c:formatCode>#,##0</c:formatCode>
                <c:ptCount val="8"/>
                <c:pt idx="0">
                  <c:v>458</c:v>
                </c:pt>
                <c:pt idx="1">
                  <c:v>682</c:v>
                </c:pt>
                <c:pt idx="2">
                  <c:v>1331</c:v>
                </c:pt>
                <c:pt idx="3">
                  <c:v>1197</c:v>
                </c:pt>
                <c:pt idx="4">
                  <c:v>498</c:v>
                </c:pt>
                <c:pt idx="5">
                  <c:v>408</c:v>
                </c:pt>
                <c:pt idx="6">
                  <c:v>204</c:v>
                </c:pt>
                <c:pt idx="7">
                  <c:v>208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1-2D67-457F-84AF-AA293DA0D49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541258928"/>
        <c:axId val="541253024"/>
      </c:scatterChart>
      <c:catAx>
        <c:axId val="46428956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cs-CZ"/>
          </a:p>
        </c:txPr>
        <c:crossAx val="464291200"/>
        <c:crosses val="autoZero"/>
        <c:auto val="1"/>
        <c:lblAlgn val="ctr"/>
        <c:lblOffset val="100"/>
        <c:noMultiLvlLbl val="0"/>
      </c:catAx>
      <c:valAx>
        <c:axId val="46429120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bg1">
                  <a:lumMod val="50000"/>
                </a:schemeClr>
              </a:solidFill>
              <a:prstDash val="sysDash"/>
              <a:round/>
            </a:ln>
            <a:effectLst/>
          </c:spPr>
        </c:majorGridlines>
        <c:numFmt formatCode="#,##0" sourceLinked="0"/>
        <c:majorTickMark val="none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cs-CZ"/>
          </a:p>
        </c:txPr>
        <c:crossAx val="464289560"/>
        <c:crosses val="autoZero"/>
        <c:crossBetween val="between"/>
        <c:dispUnits>
          <c:builtInUnit val="billions"/>
          <c:dispUnitsLbl>
            <c:layout>
              <c:manualLayout>
                <c:xMode val="edge"/>
                <c:yMode val="edge"/>
                <c:x val="5.9278764703994619E-3"/>
                <c:y val="0.32465278099111605"/>
              </c:manualLayout>
            </c:layout>
            <c:tx>
              <c:rich>
                <a:bodyPr rot="-5400000" spcFirstLastPara="1" vertOverflow="ellipsis" vert="horz" wrap="square" anchor="ctr" anchorCtr="1"/>
                <a:lstStyle/>
                <a:p>
                  <a:pPr>
                    <a:defRPr sz="1200" b="0" i="0" u="none" strike="noStrike" kern="1200" baseline="0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r>
                    <a:rPr lang="cs-CZ" sz="1200" b="0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</a:rPr>
                    <a:t>Miliardy Kč (EFRR)</a:t>
                  </a:r>
                </a:p>
              </c:rich>
            </c:tx>
            <c:spPr>
              <a:noFill/>
              <a:ln>
                <a:noFill/>
              </a:ln>
              <a:effectLst/>
            </c:spPr>
            <c:txPr>
              <a:bodyPr rot="-5400000" spcFirstLastPara="1" vertOverflow="ellipsis" vert="horz" wrap="square" anchor="ctr" anchorCtr="1"/>
              <a:lstStyle/>
              <a:p>
                <a:pPr>
                  <a:defRPr sz="12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cs-CZ"/>
              </a:p>
            </c:txPr>
          </c:dispUnitsLbl>
        </c:dispUnits>
      </c:valAx>
      <c:valAx>
        <c:axId val="541253024"/>
        <c:scaling>
          <c:orientation val="minMax"/>
        </c:scaling>
        <c:delete val="0"/>
        <c:axPos val="r"/>
        <c:numFmt formatCode="#,##0" sourceLinked="1"/>
        <c:majorTickMark val="out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cs-CZ"/>
          </a:p>
        </c:txPr>
        <c:crossAx val="541258928"/>
        <c:crosses val="max"/>
        <c:crossBetween val="midCat"/>
      </c:valAx>
      <c:valAx>
        <c:axId val="541258928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541253024"/>
        <c:crosses val="autoZero"/>
        <c:crossBetween val="midCat"/>
      </c:valAx>
      <c:spPr>
        <a:noFill/>
        <a:ln>
          <a:noFill/>
        </a:ln>
        <a:effectLst/>
      </c:spPr>
    </c:plotArea>
    <c:legend>
      <c:legendPos val="t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cs-CZ"/>
        </a:p>
      </c:txPr>
    </c:legend>
    <c:plotVisOnly val="1"/>
    <c:dispBlanksAs val="gap"/>
    <c:showDLblsOverMax val="0"/>
  </c:chart>
  <c:spPr>
    <a:noFill/>
    <a:ln w="9525" cap="flat" cmpd="sng" algn="ctr">
      <a:noFill/>
      <a:round/>
    </a:ln>
    <a:effectLst/>
  </c:spPr>
  <c:txPr>
    <a:bodyPr/>
    <a:lstStyle/>
    <a:p>
      <a:pPr>
        <a:defRPr/>
      </a:pPr>
      <a:endParaRPr lang="cs-CZ"/>
    </a:p>
  </c:txPr>
  <c:externalData r:id="rId3">
    <c:autoUpdate val="0"/>
  </c:externalData>
  <c:userShapes r:id="rId4"/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cs-CZ" b="0">
                <a:solidFill>
                  <a:schemeClr val="tx1">
                    <a:lumMod val="65000"/>
                    <a:lumOff val="35000"/>
                  </a:schemeClr>
                </a:solidFill>
              </a:rPr>
              <a:t>Podpora na</a:t>
            </a:r>
            <a:r>
              <a:rPr lang="cs-CZ" b="0" baseline="0">
                <a:solidFill>
                  <a:schemeClr val="tx1">
                    <a:lumMod val="65000"/>
                    <a:lumOff val="35000"/>
                  </a:schemeClr>
                </a:solidFill>
              </a:rPr>
              <a:t> obyvatele kraje</a:t>
            </a:r>
            <a:endParaRPr lang="cs-CZ" b="0">
              <a:solidFill>
                <a:schemeClr val="tx1">
                  <a:lumMod val="65000"/>
                  <a:lumOff val="35000"/>
                </a:schemeClr>
              </a:solidFill>
            </a:endParaRP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cs-CZ"/>
        </a:p>
      </c:txPr>
    </c:title>
    <c:autoTitleDeleted val="0"/>
    <c:plotArea>
      <c:layout>
        <c:manualLayout>
          <c:layoutTarget val="inner"/>
          <c:xMode val="edge"/>
          <c:yMode val="edge"/>
          <c:x val="0.11443080632026549"/>
          <c:y val="0.18671136216966178"/>
          <c:w val="0.86640065806941136"/>
          <c:h val="0.53981934974823809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KrajePřehled!$C$98</c:f>
              <c:strCache>
                <c:ptCount val="1"/>
                <c:pt idx="0">
                  <c:v>Podpora na 100 000 obyvatel kraje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Pt>
            <c:idx val="6"/>
            <c:invertIfNegative val="0"/>
            <c:bubble3D val="0"/>
            <c:spPr>
              <a:solidFill>
                <a:srgbClr val="FFC00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2-C621-4204-97F3-F044CAD3F760}"/>
              </c:ext>
            </c:extLst>
          </c:dPt>
          <c:cat>
            <c:strRef>
              <c:f>KrajePřehled!$A$99:$A$111</c:f>
              <c:strCache>
                <c:ptCount val="13"/>
                <c:pt idx="0">
                  <c:v>Středočeský</c:v>
                </c:pt>
                <c:pt idx="1">
                  <c:v>Jihočeský</c:v>
                </c:pt>
                <c:pt idx="2">
                  <c:v>Plzeňský</c:v>
                </c:pt>
                <c:pt idx="3">
                  <c:v>Karlovarský</c:v>
                </c:pt>
                <c:pt idx="4">
                  <c:v>Ústecký</c:v>
                </c:pt>
                <c:pt idx="5">
                  <c:v>Liberecký</c:v>
                </c:pt>
                <c:pt idx="6">
                  <c:v>Královéhradecký</c:v>
                </c:pt>
                <c:pt idx="7">
                  <c:v>Pardubický</c:v>
                </c:pt>
                <c:pt idx="8">
                  <c:v>Vysočina</c:v>
                </c:pt>
                <c:pt idx="9">
                  <c:v>Jihomoravský</c:v>
                </c:pt>
                <c:pt idx="10">
                  <c:v>Olomoucký</c:v>
                </c:pt>
                <c:pt idx="11">
                  <c:v>Zlínský</c:v>
                </c:pt>
                <c:pt idx="12">
                  <c:v>Moravskoslezský</c:v>
                </c:pt>
              </c:strCache>
            </c:strRef>
          </c:cat>
          <c:val>
            <c:numRef>
              <c:f>KrajePřehled!$C$99:$C$111</c:f>
              <c:numCache>
                <c:formatCode>#\ ##0\ "Kč"</c:formatCode>
                <c:ptCount val="13"/>
                <c:pt idx="0">
                  <c:v>1142199986.838361</c:v>
                </c:pt>
                <c:pt idx="1">
                  <c:v>1239533991.6869209</c:v>
                </c:pt>
                <c:pt idx="2">
                  <c:v>1226736223.459753</c:v>
                </c:pt>
                <c:pt idx="3">
                  <c:v>982791555.51835358</c:v>
                </c:pt>
                <c:pt idx="4">
                  <c:v>870387217.24801505</c:v>
                </c:pt>
                <c:pt idx="5">
                  <c:v>1145278500.7205982</c:v>
                </c:pt>
                <c:pt idx="6">
                  <c:v>1469439315.2902703</c:v>
                </c:pt>
                <c:pt idx="7">
                  <c:v>1321853204.4789393</c:v>
                </c:pt>
                <c:pt idx="8">
                  <c:v>1576592987.6089571</c:v>
                </c:pt>
                <c:pt idx="9">
                  <c:v>985954241.47930193</c:v>
                </c:pt>
                <c:pt idx="10">
                  <c:v>1210785656.3951998</c:v>
                </c:pt>
                <c:pt idx="11">
                  <c:v>1078458846.2634809</c:v>
                </c:pt>
                <c:pt idx="12">
                  <c:v>1133507310.7234015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621-4204-97F3-F044CAD3F76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89"/>
        <c:axId val="714972632"/>
        <c:axId val="714971320"/>
      </c:barChart>
      <c:lineChart>
        <c:grouping val="standard"/>
        <c:varyColors val="0"/>
        <c:ser>
          <c:idx val="1"/>
          <c:order val="1"/>
          <c:tx>
            <c:strRef>
              <c:f>KrajePřehled!$D$98</c:f>
              <c:strCache>
                <c:ptCount val="1"/>
                <c:pt idx="0">
                  <c:v>Průměr krajů</c:v>
                </c:pt>
              </c:strCache>
            </c:strRef>
          </c:tx>
          <c:spPr>
            <a:ln w="34925" cap="sq">
              <a:solidFill>
                <a:srgbClr val="EA2E7A"/>
              </a:solidFill>
              <a:round/>
            </a:ln>
            <a:effectLst/>
          </c:spPr>
          <c:marker>
            <c:symbol val="none"/>
          </c:marker>
          <c:cat>
            <c:strRef>
              <c:f>KrajePřehled!$A$99:$A$111</c:f>
              <c:strCache>
                <c:ptCount val="13"/>
                <c:pt idx="0">
                  <c:v>Středočeský</c:v>
                </c:pt>
                <c:pt idx="1">
                  <c:v>Jihočeský</c:v>
                </c:pt>
                <c:pt idx="2">
                  <c:v>Plzeňský</c:v>
                </c:pt>
                <c:pt idx="3">
                  <c:v>Karlovarský</c:v>
                </c:pt>
                <c:pt idx="4">
                  <c:v>Ústecký</c:v>
                </c:pt>
                <c:pt idx="5">
                  <c:v>Liberecký</c:v>
                </c:pt>
                <c:pt idx="6">
                  <c:v>Královéhradecký</c:v>
                </c:pt>
                <c:pt idx="7">
                  <c:v>Pardubický</c:v>
                </c:pt>
                <c:pt idx="8">
                  <c:v>Vysočina</c:v>
                </c:pt>
                <c:pt idx="9">
                  <c:v>Jihomoravský</c:v>
                </c:pt>
                <c:pt idx="10">
                  <c:v>Olomoucký</c:v>
                </c:pt>
                <c:pt idx="11">
                  <c:v>Zlínský</c:v>
                </c:pt>
                <c:pt idx="12">
                  <c:v>Moravskoslezský</c:v>
                </c:pt>
              </c:strCache>
            </c:strRef>
          </c:cat>
          <c:val>
            <c:numRef>
              <c:f>KrajePřehled!$D$99:$D$111</c:f>
              <c:numCache>
                <c:formatCode>#\ ##0\ "Kč"</c:formatCode>
                <c:ptCount val="13"/>
                <c:pt idx="0">
                  <c:v>1158076015.9911253</c:v>
                </c:pt>
                <c:pt idx="1">
                  <c:v>1158076015.9911253</c:v>
                </c:pt>
                <c:pt idx="2">
                  <c:v>1158076015.9911253</c:v>
                </c:pt>
                <c:pt idx="3">
                  <c:v>1158076015.9911253</c:v>
                </c:pt>
                <c:pt idx="4">
                  <c:v>1158076015.9911253</c:v>
                </c:pt>
                <c:pt idx="5">
                  <c:v>1158076015.9911253</c:v>
                </c:pt>
                <c:pt idx="6">
                  <c:v>1158076015.9911253</c:v>
                </c:pt>
                <c:pt idx="7">
                  <c:v>1158076015.9911253</c:v>
                </c:pt>
                <c:pt idx="8">
                  <c:v>1158076015.9911253</c:v>
                </c:pt>
                <c:pt idx="9">
                  <c:v>1158076015.9911253</c:v>
                </c:pt>
                <c:pt idx="10">
                  <c:v>1158076015.9911253</c:v>
                </c:pt>
                <c:pt idx="11">
                  <c:v>1158076015.9911253</c:v>
                </c:pt>
                <c:pt idx="12">
                  <c:v>1158076015.9911253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C621-4204-97F3-F044CAD3F76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714972632"/>
        <c:axId val="714971320"/>
      </c:lineChart>
      <c:catAx>
        <c:axId val="71497263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cs-CZ"/>
          </a:p>
        </c:txPr>
        <c:crossAx val="714971320"/>
        <c:crosses val="autoZero"/>
        <c:auto val="1"/>
        <c:lblAlgn val="ctr"/>
        <c:lblOffset val="100"/>
        <c:noMultiLvlLbl val="0"/>
      </c:catAx>
      <c:valAx>
        <c:axId val="71497132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bg1">
                  <a:lumMod val="50000"/>
                </a:schemeClr>
              </a:solidFill>
              <a:prstDash val="sysDash"/>
              <a:round/>
            </a:ln>
            <a:effectLst/>
          </c:spPr>
        </c:majorGridlines>
        <c:numFmt formatCode="#\ ##0" sourceLinked="0"/>
        <c:majorTickMark val="none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cs-CZ"/>
          </a:p>
        </c:txPr>
        <c:crossAx val="714972632"/>
        <c:crosses val="autoZero"/>
        <c:crossBetween val="between"/>
        <c:dispUnits>
          <c:builtInUnit val="millions"/>
          <c:dispUnitsLbl>
            <c:layout>
              <c:manualLayout>
                <c:xMode val="edge"/>
                <c:yMode val="edge"/>
                <c:x val="1.1134490534763725E-2"/>
                <c:y val="0.25339240066423879"/>
              </c:manualLayout>
            </c:layout>
            <c:tx>
              <c:rich>
                <a:bodyPr rot="-5400000" spcFirstLastPara="1" vertOverflow="ellipsis" vert="horz" wrap="square" anchor="ctr" anchorCtr="1"/>
                <a:lstStyle/>
                <a:p>
                  <a:pPr>
                    <a:defRPr sz="1200" b="0" i="0" u="none" strike="noStrike" kern="1200" baseline="0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r>
                    <a:rPr lang="en-US" sz="1200" b="0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</a:rPr>
                    <a:t>Miliony</a:t>
                  </a:r>
                  <a:r>
                    <a:rPr lang="cs-CZ" sz="1200" b="0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</a:rPr>
                    <a:t> Kč (EFRR)</a:t>
                  </a:r>
                  <a:endParaRPr lang="en-US" sz="1200" b="0">
                    <a:solidFill>
                      <a:schemeClr val="tx1">
                        <a:lumMod val="65000"/>
                        <a:lumOff val="35000"/>
                      </a:schemeClr>
                    </a:solidFill>
                  </a:endParaRPr>
                </a:p>
              </c:rich>
            </c:tx>
            <c:spPr>
              <a:noFill/>
              <a:ln>
                <a:noFill/>
              </a:ln>
              <a:effectLst/>
            </c:spPr>
            <c:txPr>
              <a:bodyPr rot="-5400000" spcFirstLastPara="1" vertOverflow="ellipsis" vert="horz" wrap="square" anchor="ctr" anchorCtr="1"/>
              <a:lstStyle/>
              <a:p>
                <a:pPr>
                  <a:defRPr sz="12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cs-CZ"/>
              </a:p>
            </c:txPr>
          </c:dispUnitsLbl>
        </c:dispUnits>
      </c:valAx>
      <c:spPr>
        <a:noFill/>
        <a:ln>
          <a:noFill/>
        </a:ln>
        <a:effectLst/>
      </c:spPr>
    </c:plotArea>
    <c:legend>
      <c:legendPos val="t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cs-CZ"/>
        </a:p>
      </c:txPr>
    </c:legend>
    <c:plotVisOnly val="1"/>
    <c:dispBlanksAs val="gap"/>
    <c:showDLblsOverMax val="0"/>
  </c:chart>
  <c:spPr>
    <a:noFill/>
    <a:ln w="9525" cap="flat" cmpd="sng" algn="ctr">
      <a:noFill/>
      <a:round/>
    </a:ln>
    <a:effectLst/>
  </c:spPr>
  <c:txPr>
    <a:bodyPr/>
    <a:lstStyle/>
    <a:p>
      <a:pPr>
        <a:defRPr/>
      </a:pPr>
      <a:endParaRPr lang="cs-CZ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EC15ABAC-39B0-40F5-9669-FF9E5B9C1A43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cs-CZ"/>
        </a:p>
      </dgm:t>
    </dgm:pt>
    <dgm:pt modelId="{812FCFAF-305D-4642-9A97-F78108111FAD}">
      <dgm:prSet custT="1"/>
      <dgm:spPr/>
      <dgm:t>
        <a:bodyPr/>
        <a:lstStyle/>
        <a:p>
          <a:pPr rtl="0"/>
          <a:r>
            <a:rPr lang="cs-CZ" sz="1800" b="1" dirty="0">
              <a:latin typeface="Arial" panose="020B0604020202020204" pitchFamily="34" charset="0"/>
              <a:cs typeface="Arial" panose="020B0604020202020204" pitchFamily="34" charset="0"/>
            </a:rPr>
            <a:t>7 operačních programů</a:t>
          </a:r>
          <a:endParaRPr lang="cs-CZ" sz="1800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1260DC2E-E94D-4D9B-BEE7-B6386011DFDF}" type="parTrans" cxnId="{DF004BD7-222E-4B4E-AFD6-6575F57F61DA}">
      <dgm:prSet/>
      <dgm:spPr/>
      <dgm:t>
        <a:bodyPr/>
        <a:lstStyle/>
        <a:p>
          <a:endParaRPr lang="cs-CZ"/>
        </a:p>
      </dgm:t>
    </dgm:pt>
    <dgm:pt modelId="{1069E774-1417-4082-B21A-643EB56E9CC6}" type="sibTrans" cxnId="{DF004BD7-222E-4B4E-AFD6-6575F57F61DA}">
      <dgm:prSet/>
      <dgm:spPr/>
      <dgm:t>
        <a:bodyPr/>
        <a:lstStyle/>
        <a:p>
          <a:endParaRPr lang="cs-CZ"/>
        </a:p>
      </dgm:t>
    </dgm:pt>
    <dgm:pt modelId="{9D52FBFF-2B9B-43E0-BBD7-BBEC054211CD}">
      <dgm:prSet custT="1"/>
      <dgm:spPr/>
      <dgm:t>
        <a:bodyPr/>
        <a:lstStyle/>
        <a:p>
          <a:pPr rtl="0"/>
          <a:r>
            <a:rPr lang="cs-CZ" sz="1800" b="1" dirty="0">
              <a:latin typeface="Arial" panose="020B0604020202020204" pitchFamily="34" charset="0"/>
              <a:cs typeface="Arial" panose="020B0604020202020204" pitchFamily="34" charset="0"/>
            </a:rPr>
            <a:t>Přeshraniční operační programy </a:t>
          </a:r>
          <a:endParaRPr lang="cs-CZ" sz="1800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211273AA-13C0-4F94-BC51-7FFDA5D19D4E}" type="parTrans" cxnId="{70442D9C-8827-4454-90AF-5E9344B2DFF3}">
      <dgm:prSet/>
      <dgm:spPr/>
      <dgm:t>
        <a:bodyPr/>
        <a:lstStyle/>
        <a:p>
          <a:endParaRPr lang="cs-CZ"/>
        </a:p>
      </dgm:t>
    </dgm:pt>
    <dgm:pt modelId="{A7F4E5B5-A449-42ED-A68E-085D0B12888B}" type="sibTrans" cxnId="{70442D9C-8827-4454-90AF-5E9344B2DFF3}">
      <dgm:prSet/>
      <dgm:spPr/>
      <dgm:t>
        <a:bodyPr/>
        <a:lstStyle/>
        <a:p>
          <a:endParaRPr lang="cs-CZ"/>
        </a:p>
      </dgm:t>
    </dgm:pt>
    <dgm:pt modelId="{7816EABF-7AA4-4290-9B09-3C3E5C2B3EB1}" type="pres">
      <dgm:prSet presAssocID="{EC15ABAC-39B0-40F5-9669-FF9E5B9C1A43}" presName="linear" presStyleCnt="0">
        <dgm:presLayoutVars>
          <dgm:animLvl val="lvl"/>
          <dgm:resizeHandles val="exact"/>
        </dgm:presLayoutVars>
      </dgm:prSet>
      <dgm:spPr/>
    </dgm:pt>
    <dgm:pt modelId="{183AF3FE-DD19-4B1E-864E-07E0FD661C10}" type="pres">
      <dgm:prSet presAssocID="{812FCFAF-305D-4642-9A97-F78108111FAD}" presName="parentText" presStyleLbl="node1" presStyleIdx="0" presStyleCnt="2" custScaleY="51308" custLinFactY="-66347" custLinFactNeighborX="10606" custLinFactNeighborY="-100000">
        <dgm:presLayoutVars>
          <dgm:chMax val="0"/>
          <dgm:bulletEnabled val="1"/>
        </dgm:presLayoutVars>
      </dgm:prSet>
      <dgm:spPr/>
    </dgm:pt>
    <dgm:pt modelId="{3DBC9A35-A6C4-489C-9989-F3A50E769E3F}" type="pres">
      <dgm:prSet presAssocID="{1069E774-1417-4082-B21A-643EB56E9CC6}" presName="spacer" presStyleCnt="0"/>
      <dgm:spPr/>
    </dgm:pt>
    <dgm:pt modelId="{02C9FC45-1524-4261-AB72-58D69F5D8700}" type="pres">
      <dgm:prSet presAssocID="{9D52FBFF-2B9B-43E0-BBD7-BBEC054211CD}" presName="parentText" presStyleLbl="node1" presStyleIdx="1" presStyleCnt="2" custScaleY="50146" custLinFactY="52408" custLinFactNeighborY="100000">
        <dgm:presLayoutVars>
          <dgm:chMax val="0"/>
          <dgm:bulletEnabled val="1"/>
        </dgm:presLayoutVars>
      </dgm:prSet>
      <dgm:spPr/>
    </dgm:pt>
  </dgm:ptLst>
  <dgm:cxnLst>
    <dgm:cxn modelId="{18C32F2B-3D17-4CD8-BF15-D973892A1324}" type="presOf" srcId="{9D52FBFF-2B9B-43E0-BBD7-BBEC054211CD}" destId="{02C9FC45-1524-4261-AB72-58D69F5D8700}" srcOrd="0" destOrd="0" presId="urn:microsoft.com/office/officeart/2005/8/layout/vList2"/>
    <dgm:cxn modelId="{30712A38-83E5-4216-A444-495275BFBCFE}" type="presOf" srcId="{EC15ABAC-39B0-40F5-9669-FF9E5B9C1A43}" destId="{7816EABF-7AA4-4290-9B09-3C3E5C2B3EB1}" srcOrd="0" destOrd="0" presId="urn:microsoft.com/office/officeart/2005/8/layout/vList2"/>
    <dgm:cxn modelId="{BD42EC73-3F7C-48B0-8608-5BBAAC6503AE}" type="presOf" srcId="{812FCFAF-305D-4642-9A97-F78108111FAD}" destId="{183AF3FE-DD19-4B1E-864E-07E0FD661C10}" srcOrd="0" destOrd="0" presId="urn:microsoft.com/office/officeart/2005/8/layout/vList2"/>
    <dgm:cxn modelId="{70442D9C-8827-4454-90AF-5E9344B2DFF3}" srcId="{EC15ABAC-39B0-40F5-9669-FF9E5B9C1A43}" destId="{9D52FBFF-2B9B-43E0-BBD7-BBEC054211CD}" srcOrd="1" destOrd="0" parTransId="{211273AA-13C0-4F94-BC51-7FFDA5D19D4E}" sibTransId="{A7F4E5B5-A449-42ED-A68E-085D0B12888B}"/>
    <dgm:cxn modelId="{DF004BD7-222E-4B4E-AFD6-6575F57F61DA}" srcId="{EC15ABAC-39B0-40F5-9669-FF9E5B9C1A43}" destId="{812FCFAF-305D-4642-9A97-F78108111FAD}" srcOrd="0" destOrd="0" parTransId="{1260DC2E-E94D-4D9B-BEE7-B6386011DFDF}" sibTransId="{1069E774-1417-4082-B21A-643EB56E9CC6}"/>
    <dgm:cxn modelId="{16B843E8-2CE4-44EF-ABE1-DF765FFDCFFE}" type="presParOf" srcId="{7816EABF-7AA4-4290-9B09-3C3E5C2B3EB1}" destId="{183AF3FE-DD19-4B1E-864E-07E0FD661C10}" srcOrd="0" destOrd="0" presId="urn:microsoft.com/office/officeart/2005/8/layout/vList2"/>
    <dgm:cxn modelId="{0530C38B-218E-4A0B-A6D8-A665F8C731B8}" type="presParOf" srcId="{7816EABF-7AA4-4290-9B09-3C3E5C2B3EB1}" destId="{3DBC9A35-A6C4-489C-9989-F3A50E769E3F}" srcOrd="1" destOrd="0" presId="urn:microsoft.com/office/officeart/2005/8/layout/vList2"/>
    <dgm:cxn modelId="{875D999B-9566-44B0-B0D4-EE6354985C87}" type="presParOf" srcId="{7816EABF-7AA4-4290-9B09-3C3E5C2B3EB1}" destId="{02C9FC45-1524-4261-AB72-58D69F5D8700}" srcOrd="2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83AF3FE-DD19-4B1E-864E-07E0FD661C10}">
      <dsp:nvSpPr>
        <dsp:cNvPr id="0" name=""/>
        <dsp:cNvSpPr/>
      </dsp:nvSpPr>
      <dsp:spPr>
        <a:xfrm>
          <a:off x="0" y="217899"/>
          <a:ext cx="7543800" cy="62431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l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1800" b="1" kern="1200" dirty="0">
              <a:latin typeface="Arial" panose="020B0604020202020204" pitchFamily="34" charset="0"/>
              <a:cs typeface="Arial" panose="020B0604020202020204" pitchFamily="34" charset="0"/>
            </a:rPr>
            <a:t>7 operačních programů</a:t>
          </a:r>
          <a:endParaRPr lang="cs-CZ" sz="18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30477" y="248376"/>
        <a:ext cx="7482846" cy="563361"/>
      </dsp:txXfrm>
    </dsp:sp>
    <dsp:sp modelId="{02C9FC45-1524-4261-AB72-58D69F5D8700}">
      <dsp:nvSpPr>
        <dsp:cNvPr id="0" name=""/>
        <dsp:cNvSpPr/>
      </dsp:nvSpPr>
      <dsp:spPr>
        <a:xfrm>
          <a:off x="0" y="2848826"/>
          <a:ext cx="7543800" cy="610176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l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1800" b="1" kern="1200" dirty="0">
              <a:latin typeface="Arial" panose="020B0604020202020204" pitchFamily="34" charset="0"/>
              <a:cs typeface="Arial" panose="020B0604020202020204" pitchFamily="34" charset="0"/>
            </a:rPr>
            <a:t>Přeshraniční operační programy </a:t>
          </a:r>
          <a:endParaRPr lang="cs-CZ" sz="18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29786" y="2878612"/>
        <a:ext cx="7484228" cy="55060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0.97957</cdr:x>
      <cdr:y>0.34223</cdr:y>
    </cdr:from>
    <cdr:to>
      <cdr:x>0.99764</cdr:x>
      <cdr:y>0.75256</cdr:y>
    </cdr:to>
    <cdr:sp macro="" textlink="">
      <cdr:nvSpPr>
        <cdr:cNvPr id="2" name="TextovéPole 1"/>
        <cdr:cNvSpPr txBox="1"/>
      </cdr:nvSpPr>
      <cdr:spPr>
        <a:xfrm xmlns:a="http://schemas.openxmlformats.org/drawingml/2006/main">
          <a:off x="7905772" y="1294303"/>
          <a:ext cx="145838" cy="1551859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vert="vert270" wrap="square" rtlCol="0" anchor="ctr" anchorCtr="1"/>
        <a:lstStyle xmlns:a="http://schemas.openxmlformats.org/drawingml/2006/main"/>
        <a:p xmlns:a="http://schemas.openxmlformats.org/drawingml/2006/main">
          <a:r>
            <a:rPr lang="cs-CZ" sz="1200" dirty="0">
              <a:solidFill>
                <a:schemeClr val="tx1">
                  <a:lumMod val="65000"/>
                  <a:lumOff val="35000"/>
                </a:schemeClr>
              </a:solidFill>
            </a:rPr>
            <a:t>Projekty</a:t>
          </a:r>
          <a:endParaRPr lang="cs-CZ" sz="1100" dirty="0">
            <a:solidFill>
              <a:schemeClr val="tx1">
                <a:lumMod val="65000"/>
                <a:lumOff val="35000"/>
              </a:schemeClr>
            </a:solidFill>
          </a:endParaRPr>
        </a:p>
      </cdr:txBody>
    </cdr:sp>
  </cdr:relSizeAnchor>
</c:userShape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hlaví 1">
            <a:extLst>
              <a:ext uri="{FF2B5EF4-FFF2-40B4-BE49-F238E27FC236}">
                <a16:creationId xmlns:a16="http://schemas.microsoft.com/office/drawing/2014/main" id="{DA828EF0-7CBA-D14D-8B93-4AEC502D1E0A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Zástupný symbol pro datum 2">
            <a:extLst>
              <a:ext uri="{FF2B5EF4-FFF2-40B4-BE49-F238E27FC236}">
                <a16:creationId xmlns:a16="http://schemas.microsoft.com/office/drawing/2014/main" id="{160A80E7-8FBD-DD48-987B-63C5EE2A5E11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74856ED-4A75-E14F-82F9-3E3A8AD014FD}" type="datetimeFigureOut">
              <a:rPr lang="cs-CZ" smtClean="0"/>
              <a:t>01.09.2020</a:t>
            </a:fld>
            <a:endParaRPr lang="cs-CZ"/>
          </a:p>
        </p:txBody>
      </p:sp>
      <p:sp>
        <p:nvSpPr>
          <p:cNvPr id="4" name="Zástupný symbol pro zápatí 3">
            <a:extLst>
              <a:ext uri="{FF2B5EF4-FFF2-40B4-BE49-F238E27FC236}">
                <a16:creationId xmlns:a16="http://schemas.microsoft.com/office/drawing/2014/main" id="{41A00D05-E443-ED44-AA5F-6BE262375370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5" name="Zástupný symbol pro číslo snímku 4">
            <a:extLst>
              <a:ext uri="{FF2B5EF4-FFF2-40B4-BE49-F238E27FC236}">
                <a16:creationId xmlns:a16="http://schemas.microsoft.com/office/drawing/2014/main" id="{14666CAB-A58F-8B4D-9AF9-5F2D5B237794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4DCA9EE-A766-5048-BAAD-80864286853F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5435321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hlaví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E61D0AC-43AB-41D4-86E8-17FEADBDF08C}" type="datetimeFigureOut">
              <a:rPr lang="cs-CZ" smtClean="0"/>
              <a:t>01.09.2020</a:t>
            </a:fld>
            <a:endParaRPr lang="cs-CZ"/>
          </a:p>
        </p:txBody>
      </p:sp>
      <p:sp>
        <p:nvSpPr>
          <p:cNvPr id="4" name="Zástupný symbol pro obrázek snímku 3"/>
          <p:cNvSpPr>
            <a:spLocks noGrp="1" noRot="1" noChangeAspect="1"/>
          </p:cNvSpPr>
          <p:nvPr>
            <p:ph type="sldImg" idx="2"/>
          </p:nvPr>
        </p:nvSpPr>
        <p:spPr>
          <a:xfrm>
            <a:off x="1166813" y="1241425"/>
            <a:ext cx="4464050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/>
          </a:p>
        </p:txBody>
      </p:sp>
      <p:sp>
        <p:nvSpPr>
          <p:cNvPr id="5" name="Zástupný symbol pro poznámky 4"/>
          <p:cNvSpPr>
            <a:spLocks noGrp="1"/>
          </p:cNvSpPr>
          <p:nvPr>
            <p:ph type="body" sz="quarter" idx="3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4"/>
          </p:nvPr>
        </p:nvSpPr>
        <p:spPr>
          <a:xfrm>
            <a:off x="0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5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18AEC34-F7C9-4DC8-A740-BE07CA305709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9331210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9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5" name="Google Shape;105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18AEC34-F7C9-4DC8-A740-BE07CA305709}" type="slidenum">
              <a:rPr lang="cs-CZ" smtClean="0"/>
              <a:t>2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53480262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5" name="Google Shape;105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47081806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5" name="Google Shape;105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97839723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b="0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7B7CA9-27A4-4243-830C-2C89B6E46066}" type="slidenum">
              <a:rPr lang="cs-CZ" smtClean="0"/>
              <a:t>5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78342008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b="0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7B7CA9-27A4-4243-830C-2C89B6E46066}" type="slidenum">
              <a:rPr lang="cs-CZ" smtClean="0"/>
              <a:t>6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3848658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7B7CA9-27A4-4243-830C-2C89B6E46066}" type="slidenum">
              <a:rPr lang="cs-CZ" smtClean="0"/>
              <a:t>7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15936371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cs-CZ" sz="1200" b="1" i="0" kern="1200" baseline="0" dirty="0">
              <a:solidFill>
                <a:srgbClr val="FF0000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122950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8758A3C-3B05-48C5-9A81-9ECA945227A4}" type="slidenum">
              <a:rPr kumimoji="0" lang="cs-CZ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122950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cs-CZ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7969664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18AEC34-F7C9-4DC8-A740-BE07CA305709}" type="slidenum">
              <a:rPr lang="cs-CZ" smtClean="0"/>
              <a:t>10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83423861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cs-CZ" sz="1200" b="1" i="0" kern="1200" baseline="0" dirty="0">
              <a:solidFill>
                <a:srgbClr val="FF0000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8758A3C-3B05-48C5-9A81-9ECA945227A4}" type="slidenum">
              <a:rPr lang="cs-CZ" smtClean="0"/>
              <a:t>11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90717097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AEC34-F7C9-4DC8-A740-BE07CA305709}" type="slidenum">
              <a:rPr lang="cs-CZ" smtClean="0"/>
              <a:t>13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28877951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cs-CZ" dirty="0"/>
              <a:t>Data z MS2014+ k 1.8.2020</a:t>
            </a:r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AEC34-F7C9-4DC8-A740-BE07CA305709}" type="slidenum">
              <a:rPr lang="cs-CZ" smtClean="0"/>
              <a:t>14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01543895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cs-CZ" dirty="0"/>
              <a:t>Data z MS2014+ k 1.8.2020</a:t>
            </a:r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AEC34-F7C9-4DC8-A740-BE07CA305709}" type="slidenum">
              <a:rPr lang="cs-CZ" smtClean="0"/>
              <a:t>15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07354917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cs-CZ" sz="12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Data z MS2014+ k 1.8.2020.</a:t>
            </a:r>
          </a:p>
          <a:p>
            <a:r>
              <a:rPr lang="cs-CZ" sz="12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Pouze projekty s jedním krajem realizace.</a:t>
            </a:r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AEC34-F7C9-4DC8-A740-BE07CA305709}" type="slidenum">
              <a:rPr lang="cs-CZ" smtClean="0"/>
              <a:t>16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674404886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AEC34-F7C9-4DC8-A740-BE07CA305709}" type="slidenum">
              <a:rPr lang="cs-CZ" smtClean="0"/>
              <a:t>17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65253255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AEC34-F7C9-4DC8-A740-BE07CA305709}" type="slidenum">
              <a:rPr lang="cs-CZ" smtClean="0"/>
              <a:t>18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057049686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5" name="Google Shape;105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144211174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18AEC34-F7C9-4DC8-A740-BE07CA305709}" type="slidenum">
              <a:rPr lang="cs-CZ" smtClean="0"/>
              <a:t>40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97028478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18AEC34-F7C9-4DC8-A740-BE07CA305709}" type="slidenum">
              <a:rPr lang="cs-CZ" smtClean="0"/>
              <a:t>43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139863300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18AEC34-F7C9-4DC8-A740-BE07CA305709}" type="slidenum">
              <a:rPr lang="cs-CZ" smtClean="0"/>
              <a:t>55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949814792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18AEC34-F7C9-4DC8-A740-BE07CA305709}" type="slidenum">
              <a:rPr lang="cs-CZ" smtClean="0"/>
              <a:t>56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293803787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AEC34-F7C9-4DC8-A740-BE07CA305709}" type="slidenum">
              <a:rPr lang="cs-CZ" smtClean="0"/>
              <a:t>64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598495478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18AEC34-F7C9-4DC8-A740-BE07CA305709}" type="slidenum">
              <a:rPr lang="cs-CZ" smtClean="0"/>
              <a:t>79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132049129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cs-CZ" dirty="0"/>
              <a:t>Upravit, ale nemáme</a:t>
            </a:r>
            <a:r>
              <a:rPr lang="cs-CZ" baseline="0" dirty="0"/>
              <a:t> zdroj, je to jen obrázek</a:t>
            </a:r>
            <a:endParaRPr lang="en-US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AEC34-F7C9-4DC8-A740-BE07CA305709}" type="slidenum">
              <a:rPr lang="cs-CZ" smtClean="0"/>
              <a:t>80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1619732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Title and Content">
    <p:spTree>
      <p:nvGrpSpPr>
        <p:cNvPr id="1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Google Shape;25;p3"/>
          <p:cNvSpPr txBox="1">
            <a:spLocks noGrp="1"/>
          </p:cNvSpPr>
          <p:nvPr>
            <p:ph type="title"/>
          </p:nvPr>
        </p:nvSpPr>
        <p:spPr>
          <a:xfrm>
            <a:off x="628650" y="365127"/>
            <a:ext cx="7886700" cy="8408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D71B8"/>
              </a:buClr>
              <a:buSzPts val="2800"/>
              <a:buFont typeface="Arial"/>
              <a:buNone/>
              <a:defRPr b="1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cs-CZ"/>
              <a:t>Kliknutím lze upravit styl.</a:t>
            </a:r>
            <a:endParaRPr dirty="0"/>
          </a:p>
        </p:txBody>
      </p:sp>
      <p:sp>
        <p:nvSpPr>
          <p:cNvPr id="26" name="Google Shape;26;p3"/>
          <p:cNvSpPr txBox="1"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2385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1D71B8"/>
              </a:buClr>
              <a:buSzPts val="1500"/>
              <a:buFont typeface="Arial"/>
              <a:buChar char="•"/>
              <a:defRPr b="0">
                <a:solidFill>
                  <a:srgbClr val="4C4C4C"/>
                </a:solidFill>
              </a:defRPr>
            </a:lvl1pPr>
            <a:lvl2pPr marL="914400" lvl="1" indent="-3238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500"/>
              <a:buChar char="•"/>
              <a:defRPr>
                <a:solidFill>
                  <a:srgbClr val="4C4C4C"/>
                </a:solidFill>
              </a:defRPr>
            </a:lvl2pPr>
            <a:lvl3pPr marL="1371600" lvl="2" indent="-3238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500"/>
              <a:buChar char="•"/>
              <a:defRPr>
                <a:solidFill>
                  <a:srgbClr val="4C4C4C"/>
                </a:solidFill>
              </a:defRPr>
            </a:lvl3pPr>
            <a:lvl4pPr marL="1828800" lvl="3" indent="-3238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500"/>
              <a:buChar char="•"/>
              <a:defRPr>
                <a:solidFill>
                  <a:srgbClr val="4C4C4C"/>
                </a:solidFill>
              </a:defRPr>
            </a:lvl4pPr>
            <a:lvl5pPr marL="2286000" lvl="4" indent="-3238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500"/>
              <a:buChar char="•"/>
              <a:defRPr>
                <a:solidFill>
                  <a:srgbClr val="4C4C4C"/>
                </a:solidFill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27" name="Google Shape;27;p3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CD09803C-109F-484A-83D6-FFACFBED6390}" type="datetimeFigureOut">
              <a:rPr lang="cs-CZ" smtClean="0"/>
              <a:pPr/>
              <a:t>01.09.2020</a:t>
            </a:fld>
            <a:endParaRPr lang="cs-CZ"/>
          </a:p>
        </p:txBody>
      </p:sp>
      <p:sp>
        <p:nvSpPr>
          <p:cNvPr id="28" name="Google Shape;28;p3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cs-CZ"/>
          </a:p>
        </p:txBody>
      </p:sp>
      <p:sp>
        <p:nvSpPr>
          <p:cNvPr id="29" name="Google Shape;29;p3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FDE5F6C0-4E17-4BB5-911A-51F62883F08C}" type="slidenum">
              <a:rPr lang="cs-CZ" smtClean="0"/>
              <a:pPr/>
              <a:t>‹#›</a:t>
            </a:fld>
            <a:endParaRPr lang="cs-CZ"/>
          </a:p>
        </p:txBody>
      </p:sp>
      <p:pic>
        <p:nvPicPr>
          <p:cNvPr id="30" name="Google Shape;30;p3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2309100" y="5973175"/>
            <a:ext cx="4525800" cy="113145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032313565"/>
      </p:ext>
    </p:extLst>
  </p:cSld>
  <p:clrMapOvr>
    <a:masterClrMapping/>
  </p:clrMapOvr>
  <p:transition spd="slow">
    <p:push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Úvodní snímek">
  <p:cSld name="1_Úvodní snímek">
    <p:spTree>
      <p:nvGrpSpPr>
        <p:cNvPr id="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4"/>
          <p:cNvSpPr txBox="1">
            <a:spLocks noGrp="1"/>
          </p:cNvSpPr>
          <p:nvPr>
            <p:ph type="ctrTitle"/>
          </p:nvPr>
        </p:nvSpPr>
        <p:spPr>
          <a:xfrm>
            <a:off x="685800" y="2696902"/>
            <a:ext cx="7772400" cy="14612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D71B8"/>
              </a:buClr>
              <a:buSzPts val="5000"/>
              <a:buFont typeface="Arial"/>
              <a:buNone/>
              <a:defRPr sz="5000">
                <a:solidFill>
                  <a:srgbClr val="1D71B8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cs-CZ"/>
              <a:t>Kliknutím lze upravit styl.</a:t>
            </a:r>
            <a:endParaRPr/>
          </a:p>
        </p:txBody>
      </p:sp>
      <p:sp>
        <p:nvSpPr>
          <p:cNvPr id="33" name="Google Shape;33;p4"/>
          <p:cNvSpPr txBox="1">
            <a:spLocks noGrp="1"/>
          </p:cNvSpPr>
          <p:nvPr>
            <p:ph type="subTitle" idx="1"/>
          </p:nvPr>
        </p:nvSpPr>
        <p:spPr>
          <a:xfrm>
            <a:off x="1143000" y="4317356"/>
            <a:ext cx="6858000" cy="9404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3000"/>
              <a:buNone/>
              <a:defRPr sz="3000">
                <a:solidFill>
                  <a:srgbClr val="4C4C4C"/>
                </a:solidFill>
              </a:defRPr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r>
              <a:rPr lang="cs-CZ"/>
              <a:t>Kliknutím můžete upravit styl předlohy.</a:t>
            </a:r>
            <a:endParaRPr/>
          </a:p>
        </p:txBody>
      </p:sp>
      <p:sp>
        <p:nvSpPr>
          <p:cNvPr id="34" name="Google Shape;34;p4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CD09803C-109F-484A-83D6-FFACFBED6390}" type="datetimeFigureOut">
              <a:rPr lang="cs-CZ" smtClean="0"/>
              <a:pPr/>
              <a:t>01.09.2020</a:t>
            </a:fld>
            <a:endParaRPr lang="cs-CZ"/>
          </a:p>
        </p:txBody>
      </p:sp>
      <p:sp>
        <p:nvSpPr>
          <p:cNvPr id="35" name="Google Shape;35;p4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cs-CZ"/>
          </a:p>
        </p:txBody>
      </p:sp>
      <p:sp>
        <p:nvSpPr>
          <p:cNvPr id="36" name="Google Shape;36;p4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FDE5F6C0-4E17-4BB5-911A-51F62883F08C}" type="slidenum">
              <a:rPr lang="cs-CZ" smtClean="0"/>
              <a:pPr/>
              <a:t>‹#›</a:t>
            </a:fld>
            <a:endParaRPr lang="cs-CZ"/>
          </a:p>
        </p:txBody>
      </p:sp>
      <p:pic>
        <p:nvPicPr>
          <p:cNvPr id="37" name="Google Shape;37;p4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2309100" y="5973175"/>
            <a:ext cx="4525800" cy="113145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889900743"/>
      </p:ext>
    </p:extLst>
  </p:cSld>
  <p:clrMapOvr>
    <a:masterClrMapping/>
  </p:clrMapOvr>
  <p:transition spd="slow">
    <p:push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_Úvodní snímek">
  <p:cSld name="2_Úvodní snímek">
    <p:spTree>
      <p:nvGrpSpPr>
        <p:cNvPr id="1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9;p5"/>
          <p:cNvSpPr txBox="1">
            <a:spLocks noGrp="1"/>
          </p:cNvSpPr>
          <p:nvPr>
            <p:ph type="ctrTitle"/>
          </p:nvPr>
        </p:nvSpPr>
        <p:spPr>
          <a:xfrm>
            <a:off x="685799" y="695469"/>
            <a:ext cx="7772400" cy="14612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D71B8"/>
              </a:buClr>
              <a:buSzPts val="5000"/>
              <a:buFont typeface="Arial"/>
              <a:buNone/>
              <a:defRPr sz="5000" b="1">
                <a:solidFill>
                  <a:srgbClr val="1D71B8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cs-CZ"/>
              <a:t>Kliknutím lze upravit styl.</a:t>
            </a:r>
            <a:endParaRPr/>
          </a:p>
        </p:txBody>
      </p:sp>
      <p:sp>
        <p:nvSpPr>
          <p:cNvPr id="40" name="Google Shape;40;p5"/>
          <p:cNvSpPr txBox="1">
            <a:spLocks noGrp="1"/>
          </p:cNvSpPr>
          <p:nvPr>
            <p:ph type="subTitle" idx="1"/>
          </p:nvPr>
        </p:nvSpPr>
        <p:spPr>
          <a:xfrm>
            <a:off x="1142998" y="2317521"/>
            <a:ext cx="6858000" cy="15489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500"/>
              <a:buNone/>
              <a:defRPr sz="1500">
                <a:solidFill>
                  <a:srgbClr val="4C4C4C"/>
                </a:solidFill>
              </a:defRPr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r>
              <a:rPr lang="cs-CZ"/>
              <a:t>Kliknutím můžete upravit styl předlohy.</a:t>
            </a:r>
            <a:endParaRPr/>
          </a:p>
        </p:txBody>
      </p:sp>
      <p:sp>
        <p:nvSpPr>
          <p:cNvPr id="41" name="Google Shape;41;p5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CD09803C-109F-484A-83D6-FFACFBED6390}" type="datetimeFigureOut">
              <a:rPr lang="cs-CZ" smtClean="0"/>
              <a:pPr/>
              <a:t>01.09.2020</a:t>
            </a:fld>
            <a:endParaRPr lang="cs-CZ"/>
          </a:p>
        </p:txBody>
      </p:sp>
      <p:sp>
        <p:nvSpPr>
          <p:cNvPr id="42" name="Google Shape;42;p5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cs-CZ"/>
          </a:p>
        </p:txBody>
      </p:sp>
      <p:sp>
        <p:nvSpPr>
          <p:cNvPr id="43" name="Google Shape;43;p5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FDE5F6C0-4E17-4BB5-911A-51F62883F08C}" type="slidenum">
              <a:rPr lang="cs-CZ" smtClean="0"/>
              <a:pPr/>
              <a:t>‹#›</a:t>
            </a:fld>
            <a:endParaRPr lang="cs-CZ"/>
          </a:p>
        </p:txBody>
      </p:sp>
      <p:pic>
        <p:nvPicPr>
          <p:cNvPr id="44" name="Google Shape;44;p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2634918" y="6056642"/>
            <a:ext cx="3874162" cy="871942"/>
          </a:xfrm>
          <a:prstGeom prst="rect">
            <a:avLst/>
          </a:prstGeom>
          <a:noFill/>
          <a:ln>
            <a:noFill/>
          </a:ln>
        </p:spPr>
      </p:pic>
      <p:pic>
        <p:nvPicPr>
          <p:cNvPr id="45" name="Google Shape;45;p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375948" y="3591538"/>
            <a:ext cx="2392102" cy="239210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769671534"/>
      </p:ext>
    </p:extLst>
  </p:cSld>
  <p:clrMapOvr>
    <a:masterClrMapping/>
  </p:clrMapOvr>
  <p:transition spd="slow">
    <p:push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Záhlaví části" type="secHead">
  <p:cSld name="Záhlaví části">
    <p:spTree>
      <p:nvGrpSpPr>
        <p:cNvPr id="1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6"/>
          <p:cNvSpPr txBox="1"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D71B8"/>
              </a:buClr>
              <a:buSzPts val="6000"/>
              <a:buFont typeface="Arial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cs-CZ"/>
              <a:t>Kliknutím lze upravit styl.</a:t>
            </a:r>
            <a:endParaRPr/>
          </a:p>
        </p:txBody>
      </p:sp>
      <p:sp>
        <p:nvSpPr>
          <p:cNvPr id="48" name="Google Shape;48;p6"/>
          <p:cNvSpPr txBox="1"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2400"/>
              <a:buNone/>
              <a:defRPr sz="2400">
                <a:solidFill>
                  <a:srgbClr val="4C4C4C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49" name="Google Shape;49;p6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4C4C4C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CD09803C-109F-484A-83D6-FFACFBED6390}" type="datetimeFigureOut">
              <a:rPr lang="cs-CZ" smtClean="0"/>
              <a:pPr/>
              <a:t>01.09.2020</a:t>
            </a:fld>
            <a:endParaRPr lang="cs-CZ"/>
          </a:p>
        </p:txBody>
      </p:sp>
      <p:sp>
        <p:nvSpPr>
          <p:cNvPr id="50" name="Google Shape;50;p6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4C4C4C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cs-CZ"/>
          </a:p>
        </p:txBody>
      </p:sp>
      <p:sp>
        <p:nvSpPr>
          <p:cNvPr id="51" name="Google Shape;51;p6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4C4C4C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lvl="1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4C4C4C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lvl="2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4C4C4C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lvl="3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4C4C4C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lvl="4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4C4C4C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lvl="5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4C4C4C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lvl="6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4C4C4C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lvl="7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4C4C4C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lvl="8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4C4C4C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FDE5F6C0-4E17-4BB5-911A-51F62883F08C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801194366"/>
      </p:ext>
    </p:extLst>
  </p:cSld>
  <p:clrMapOvr>
    <a:masterClrMapping/>
  </p:clrMapOvr>
  <p:transition spd="slow">
    <p:push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va obsahy" type="twoObj">
  <p:cSld name="Dva obsahy">
    <p:spTree>
      <p:nvGrpSpPr>
        <p:cNvPr id="1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7"/>
          <p:cNvSpPr txBox="1"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D71B8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cs-CZ"/>
              <a:t>Kliknutím lze upravit styl.</a:t>
            </a:r>
            <a:endParaRPr/>
          </a:p>
        </p:txBody>
      </p:sp>
      <p:sp>
        <p:nvSpPr>
          <p:cNvPr id="54" name="Google Shape;54;p7"/>
          <p:cNvSpPr txBox="1">
            <a:spLocks noGrp="1"/>
          </p:cNvSpPr>
          <p:nvPr>
            <p:ph type="body" idx="1"/>
          </p:nvPr>
        </p:nvSpPr>
        <p:spPr>
          <a:xfrm>
            <a:off x="628650" y="1825625"/>
            <a:ext cx="38862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2385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500"/>
              <a:buChar char="•"/>
              <a:defRPr>
                <a:solidFill>
                  <a:srgbClr val="4C4C4C"/>
                </a:solidFill>
              </a:defRPr>
            </a:lvl1pPr>
            <a:lvl2pPr marL="914400" lvl="1" indent="-3238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500"/>
              <a:buChar char="•"/>
              <a:defRPr>
                <a:solidFill>
                  <a:srgbClr val="4C4C4C"/>
                </a:solidFill>
              </a:defRPr>
            </a:lvl2pPr>
            <a:lvl3pPr marL="1371600" lvl="2" indent="-3238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500"/>
              <a:buChar char="•"/>
              <a:defRPr>
                <a:solidFill>
                  <a:srgbClr val="4C4C4C"/>
                </a:solidFill>
              </a:defRPr>
            </a:lvl3pPr>
            <a:lvl4pPr marL="1828800" lvl="3" indent="-3238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500"/>
              <a:buChar char="•"/>
              <a:defRPr>
                <a:solidFill>
                  <a:srgbClr val="4C4C4C"/>
                </a:solidFill>
              </a:defRPr>
            </a:lvl4pPr>
            <a:lvl5pPr marL="2286000" lvl="4" indent="-3238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500"/>
              <a:buChar char="•"/>
              <a:defRPr>
                <a:solidFill>
                  <a:srgbClr val="4C4C4C"/>
                </a:solidFill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55" name="Google Shape;55;p7"/>
          <p:cNvSpPr txBox="1">
            <a:spLocks noGrp="1"/>
          </p:cNvSpPr>
          <p:nvPr>
            <p:ph type="body" idx="2"/>
          </p:nvPr>
        </p:nvSpPr>
        <p:spPr>
          <a:xfrm>
            <a:off x="4629150" y="1825625"/>
            <a:ext cx="38862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2385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500"/>
              <a:buChar char="•"/>
              <a:defRPr>
                <a:solidFill>
                  <a:srgbClr val="4C4C4C"/>
                </a:solidFill>
              </a:defRPr>
            </a:lvl1pPr>
            <a:lvl2pPr marL="914400" lvl="1" indent="-3238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500"/>
              <a:buChar char="•"/>
              <a:defRPr>
                <a:solidFill>
                  <a:srgbClr val="4C4C4C"/>
                </a:solidFill>
              </a:defRPr>
            </a:lvl2pPr>
            <a:lvl3pPr marL="1371600" lvl="2" indent="-3238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500"/>
              <a:buChar char="•"/>
              <a:defRPr>
                <a:solidFill>
                  <a:srgbClr val="4C4C4C"/>
                </a:solidFill>
              </a:defRPr>
            </a:lvl3pPr>
            <a:lvl4pPr marL="1828800" lvl="3" indent="-3238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500"/>
              <a:buChar char="•"/>
              <a:defRPr>
                <a:solidFill>
                  <a:srgbClr val="4C4C4C"/>
                </a:solidFill>
              </a:defRPr>
            </a:lvl4pPr>
            <a:lvl5pPr marL="2286000" lvl="4" indent="-3238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500"/>
              <a:buChar char="•"/>
              <a:defRPr>
                <a:solidFill>
                  <a:srgbClr val="4C4C4C"/>
                </a:solidFill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56" name="Google Shape;56;p7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4C4C4C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CD09803C-109F-484A-83D6-FFACFBED6390}" type="datetimeFigureOut">
              <a:rPr lang="cs-CZ" smtClean="0"/>
              <a:t>01.09.2020</a:t>
            </a:fld>
            <a:endParaRPr lang="cs-CZ"/>
          </a:p>
        </p:txBody>
      </p:sp>
      <p:sp>
        <p:nvSpPr>
          <p:cNvPr id="57" name="Google Shape;57;p7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4C4C4C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cs-CZ"/>
          </a:p>
        </p:txBody>
      </p:sp>
      <p:sp>
        <p:nvSpPr>
          <p:cNvPr id="58" name="Google Shape;58;p7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4C4C4C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lvl="1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4C4C4C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lvl="2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4C4C4C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lvl="3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4C4C4C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lvl="4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4C4C4C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lvl="5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4C4C4C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lvl="6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4C4C4C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lvl="7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4C4C4C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lvl="8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4C4C4C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FDE5F6C0-4E17-4BB5-911A-51F62883F08C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841565481"/>
      </p:ext>
    </p:extLst>
  </p:cSld>
  <p:clrMapOvr>
    <a:masterClrMapping/>
  </p:clrMapOvr>
  <p:transition spd="slow">
    <p:push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orovnání" type="twoTxTwoObj">
  <p:cSld name="Porovnání"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8"/>
          <p:cNvSpPr txBox="1"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D71B8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cs-CZ"/>
              <a:t>Kliknutím lze upravit styl.</a:t>
            </a:r>
            <a:endParaRPr/>
          </a:p>
        </p:txBody>
      </p:sp>
      <p:sp>
        <p:nvSpPr>
          <p:cNvPr id="61" name="Google Shape;61;p8"/>
          <p:cNvSpPr txBox="1"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2400"/>
              <a:buNone/>
              <a:defRPr sz="2400" b="1">
                <a:solidFill>
                  <a:srgbClr val="4C4C4C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62" name="Google Shape;62;p8"/>
          <p:cNvSpPr txBox="1">
            <a:spLocks noGrp="1"/>
          </p:cNvSpPr>
          <p:nvPr>
            <p:ph type="body" idx="2"/>
          </p:nvPr>
        </p:nvSpPr>
        <p:spPr>
          <a:xfrm>
            <a:off x="629842" y="2505075"/>
            <a:ext cx="3868340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2385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500"/>
              <a:buChar char="•"/>
              <a:defRPr>
                <a:solidFill>
                  <a:srgbClr val="4C4C4C"/>
                </a:solidFill>
              </a:defRPr>
            </a:lvl1pPr>
            <a:lvl2pPr marL="914400" lvl="1" indent="-3238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500"/>
              <a:buChar char="•"/>
              <a:defRPr>
                <a:solidFill>
                  <a:srgbClr val="4C4C4C"/>
                </a:solidFill>
              </a:defRPr>
            </a:lvl2pPr>
            <a:lvl3pPr marL="1371600" lvl="2" indent="-3238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500"/>
              <a:buChar char="•"/>
              <a:defRPr>
                <a:solidFill>
                  <a:srgbClr val="4C4C4C"/>
                </a:solidFill>
              </a:defRPr>
            </a:lvl3pPr>
            <a:lvl4pPr marL="1828800" lvl="3" indent="-3238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500"/>
              <a:buChar char="•"/>
              <a:defRPr>
                <a:solidFill>
                  <a:srgbClr val="4C4C4C"/>
                </a:solidFill>
              </a:defRPr>
            </a:lvl4pPr>
            <a:lvl5pPr marL="2286000" lvl="4" indent="-3238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500"/>
              <a:buChar char="•"/>
              <a:defRPr>
                <a:solidFill>
                  <a:srgbClr val="4C4C4C"/>
                </a:solidFill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63" name="Google Shape;63;p8"/>
          <p:cNvSpPr txBox="1">
            <a:spLocks noGrp="1"/>
          </p:cNvSpPr>
          <p:nvPr>
            <p:ph type="body" idx="3"/>
          </p:nvPr>
        </p:nvSpPr>
        <p:spPr>
          <a:xfrm>
            <a:off x="4629150" y="1681163"/>
            <a:ext cx="3887391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2400"/>
              <a:buNone/>
              <a:defRPr sz="2400" b="1">
                <a:solidFill>
                  <a:srgbClr val="4C4C4C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64" name="Google Shape;64;p8"/>
          <p:cNvSpPr txBox="1">
            <a:spLocks noGrp="1"/>
          </p:cNvSpPr>
          <p:nvPr>
            <p:ph type="body" idx="4"/>
          </p:nvPr>
        </p:nvSpPr>
        <p:spPr>
          <a:xfrm>
            <a:off x="4629150" y="2505075"/>
            <a:ext cx="3887391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2385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500"/>
              <a:buChar char="•"/>
              <a:defRPr>
                <a:solidFill>
                  <a:srgbClr val="4C4C4C"/>
                </a:solidFill>
              </a:defRPr>
            </a:lvl1pPr>
            <a:lvl2pPr marL="914400" lvl="1" indent="-3238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500"/>
              <a:buChar char="•"/>
              <a:defRPr>
                <a:solidFill>
                  <a:srgbClr val="4C4C4C"/>
                </a:solidFill>
              </a:defRPr>
            </a:lvl2pPr>
            <a:lvl3pPr marL="1371600" lvl="2" indent="-3238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500"/>
              <a:buChar char="•"/>
              <a:defRPr>
                <a:solidFill>
                  <a:srgbClr val="4C4C4C"/>
                </a:solidFill>
              </a:defRPr>
            </a:lvl3pPr>
            <a:lvl4pPr marL="1828800" lvl="3" indent="-3238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500"/>
              <a:buChar char="•"/>
              <a:defRPr>
                <a:solidFill>
                  <a:srgbClr val="4C4C4C"/>
                </a:solidFill>
              </a:defRPr>
            </a:lvl4pPr>
            <a:lvl5pPr marL="2286000" lvl="4" indent="-3238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500"/>
              <a:buChar char="•"/>
              <a:defRPr>
                <a:solidFill>
                  <a:srgbClr val="4C4C4C"/>
                </a:solidFill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65" name="Google Shape;65;p8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4C4C4C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CD09803C-109F-484A-83D6-FFACFBED6390}" type="datetimeFigureOut">
              <a:rPr lang="cs-CZ" smtClean="0"/>
              <a:t>01.09.2020</a:t>
            </a:fld>
            <a:endParaRPr lang="cs-CZ"/>
          </a:p>
        </p:txBody>
      </p:sp>
      <p:sp>
        <p:nvSpPr>
          <p:cNvPr id="66" name="Google Shape;66;p8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4C4C4C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cs-CZ"/>
          </a:p>
        </p:txBody>
      </p:sp>
      <p:sp>
        <p:nvSpPr>
          <p:cNvPr id="67" name="Google Shape;67;p8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4C4C4C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lvl="1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4C4C4C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lvl="2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4C4C4C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lvl="3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4C4C4C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lvl="4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4C4C4C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lvl="5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4C4C4C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lvl="6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4C4C4C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lvl="7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4C4C4C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lvl="8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4C4C4C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FDE5F6C0-4E17-4BB5-911A-51F62883F08C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513737501"/>
      </p:ext>
    </p:extLst>
  </p:cSld>
  <p:clrMapOvr>
    <a:masterClrMapping/>
  </p:clrMapOvr>
  <p:transition spd="slow">
    <p:push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Jenom nadpis" type="titleOnly">
  <p:cSld name="Jenom nadpis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9"/>
          <p:cNvSpPr txBox="1"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D71B8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cs-CZ"/>
              <a:t>Kliknutím lze upravit styl.</a:t>
            </a:r>
            <a:endParaRPr/>
          </a:p>
        </p:txBody>
      </p:sp>
      <p:sp>
        <p:nvSpPr>
          <p:cNvPr id="70" name="Google Shape;70;p9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4C4C4C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CD09803C-109F-484A-83D6-FFACFBED6390}" type="datetimeFigureOut">
              <a:rPr lang="cs-CZ" smtClean="0"/>
              <a:t>01.09.2020</a:t>
            </a:fld>
            <a:endParaRPr lang="cs-CZ"/>
          </a:p>
        </p:txBody>
      </p:sp>
      <p:sp>
        <p:nvSpPr>
          <p:cNvPr id="71" name="Google Shape;71;p9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4C4C4C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cs-CZ"/>
          </a:p>
        </p:txBody>
      </p:sp>
      <p:sp>
        <p:nvSpPr>
          <p:cNvPr id="72" name="Google Shape;72;p9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4C4C4C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lvl="1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4C4C4C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lvl="2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4C4C4C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lvl="3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4C4C4C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lvl="4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4C4C4C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lvl="5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4C4C4C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lvl="6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4C4C4C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lvl="7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4C4C4C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lvl="8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4C4C4C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FDE5F6C0-4E17-4BB5-911A-51F62883F08C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897247061"/>
      </p:ext>
    </p:extLst>
  </p:cSld>
  <p:clrMapOvr>
    <a:masterClrMapping/>
  </p:clrMapOvr>
  <p:transition spd="slow">
    <p:push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rázdný" type="blank">
  <p:cSld name="Prázdný">
    <p:spTree>
      <p:nvGrpSpPr>
        <p:cNvPr id="1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10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CD09803C-109F-484A-83D6-FFACFBED6390}" type="datetimeFigureOut">
              <a:rPr lang="cs-CZ" smtClean="0"/>
              <a:t>01.09.2020</a:t>
            </a:fld>
            <a:endParaRPr lang="cs-CZ"/>
          </a:p>
        </p:txBody>
      </p:sp>
      <p:sp>
        <p:nvSpPr>
          <p:cNvPr id="75" name="Google Shape;75;p10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cs-CZ"/>
          </a:p>
        </p:txBody>
      </p:sp>
      <p:sp>
        <p:nvSpPr>
          <p:cNvPr id="76" name="Google Shape;76;p10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FDE5F6C0-4E17-4BB5-911A-51F62883F08C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913719588"/>
      </p:ext>
    </p:extLst>
  </p:cSld>
  <p:clrMapOvr>
    <a:masterClrMapping/>
  </p:clrMapOvr>
  <p:transition spd="slow">
    <p:push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bsah s titulkem" type="objTx">
  <p:cSld name="Obsah s titulkem">
    <p:spTree>
      <p:nvGrpSpPr>
        <p:cNvPr id="1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p11"/>
          <p:cNvSpPr txBox="1"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D71B8"/>
              </a:buClr>
              <a:buSzPts val="3200"/>
              <a:buFont typeface="Arial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cs-CZ"/>
              <a:t>Kliknutím lze upravit styl.</a:t>
            </a:r>
            <a:endParaRPr/>
          </a:p>
        </p:txBody>
      </p:sp>
      <p:sp>
        <p:nvSpPr>
          <p:cNvPr id="79" name="Google Shape;79;p11"/>
          <p:cNvSpPr txBox="1">
            <a:spLocks noGrp="1"/>
          </p:cNvSpPr>
          <p:nvPr>
            <p:ph type="body" idx="1"/>
          </p:nvPr>
        </p:nvSpPr>
        <p:spPr>
          <a:xfrm>
            <a:off x="3887391" y="987426"/>
            <a:ext cx="462915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3200"/>
              <a:buChar char="•"/>
              <a:defRPr sz="3200">
                <a:solidFill>
                  <a:srgbClr val="4C4C4C"/>
                </a:solidFill>
              </a:defRPr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2800"/>
              <a:buChar char="•"/>
              <a:defRPr sz="2800">
                <a:solidFill>
                  <a:srgbClr val="4C4C4C"/>
                </a:solidFill>
              </a:defRPr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2400"/>
              <a:buChar char="•"/>
              <a:defRPr sz="2400">
                <a:solidFill>
                  <a:srgbClr val="4C4C4C"/>
                </a:solidFill>
              </a:defRPr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2000"/>
              <a:buChar char="•"/>
              <a:defRPr sz="2000">
                <a:solidFill>
                  <a:srgbClr val="4C4C4C"/>
                </a:solidFill>
              </a:defRPr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2000"/>
              <a:buChar char="•"/>
              <a:defRPr sz="2000">
                <a:solidFill>
                  <a:srgbClr val="4C4C4C"/>
                </a:solidFill>
              </a:defRPr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80" name="Google Shape;80;p11"/>
          <p:cNvSpPr txBox="1">
            <a:spLocks noGrp="1"/>
          </p:cNvSpPr>
          <p:nvPr>
            <p:ph type="body" idx="2"/>
          </p:nvPr>
        </p:nvSpPr>
        <p:spPr>
          <a:xfrm>
            <a:off x="629841" y="2057400"/>
            <a:ext cx="2949178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600"/>
              <a:buNone/>
              <a:defRPr sz="1600">
                <a:solidFill>
                  <a:srgbClr val="4C4C4C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81" name="Google Shape;81;p11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4C4C4C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CD09803C-109F-484A-83D6-FFACFBED6390}" type="datetimeFigureOut">
              <a:rPr lang="cs-CZ" smtClean="0"/>
              <a:t>01.09.2020</a:t>
            </a:fld>
            <a:endParaRPr lang="cs-CZ"/>
          </a:p>
        </p:txBody>
      </p:sp>
      <p:sp>
        <p:nvSpPr>
          <p:cNvPr id="82" name="Google Shape;82;p11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4C4C4C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cs-CZ"/>
          </a:p>
        </p:txBody>
      </p:sp>
      <p:sp>
        <p:nvSpPr>
          <p:cNvPr id="83" name="Google Shape;83;p11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4C4C4C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lvl="1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4C4C4C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lvl="2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4C4C4C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lvl="3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4C4C4C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lvl="4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4C4C4C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lvl="5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4C4C4C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lvl="6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4C4C4C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lvl="7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4C4C4C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lvl="8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4C4C4C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FDE5F6C0-4E17-4BB5-911A-51F62883F08C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451673761"/>
      </p:ext>
    </p:extLst>
  </p:cSld>
  <p:clrMapOvr>
    <a:masterClrMapping/>
  </p:clrMapOvr>
  <p:transition spd="slow">
    <p:push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brázek s titulkem" type="picTx">
  <p:cSld name="Obrázek s titulkem"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2"/>
          <p:cNvSpPr txBox="1"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D71B8"/>
              </a:buClr>
              <a:buSzPts val="3200"/>
              <a:buFont typeface="Arial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cs-CZ"/>
              <a:t>Kliknutím lze upravit styl.</a:t>
            </a:r>
            <a:endParaRPr/>
          </a:p>
        </p:txBody>
      </p:sp>
      <p:sp>
        <p:nvSpPr>
          <p:cNvPr id="86" name="Google Shape;86;p12"/>
          <p:cNvSpPr>
            <a:spLocks noGrp="1"/>
          </p:cNvSpPr>
          <p:nvPr>
            <p:ph type="pic" idx="2"/>
          </p:nvPr>
        </p:nvSpPr>
        <p:spPr>
          <a:xfrm>
            <a:off x="3887391" y="987426"/>
            <a:ext cx="462915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1D71B8"/>
              </a:buClr>
              <a:buSzPts val="3200"/>
              <a:buFont typeface="Arial"/>
              <a:buNone/>
              <a:defRPr sz="3200" b="0" i="0" u="none" strike="noStrike" cap="none">
                <a:solidFill>
                  <a:srgbClr val="4C4C4C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1D71B8"/>
              </a:buClr>
              <a:buSzPts val="2800"/>
              <a:buFont typeface="Arial"/>
              <a:buNone/>
              <a:defRPr sz="2800" b="0" i="0" u="none" strike="noStrike" cap="none">
                <a:solidFill>
                  <a:srgbClr val="4C4C4C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1D71B8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4C4C4C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1D71B8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4C4C4C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1D71B8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4C4C4C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r>
              <a:rPr lang="cs-CZ"/>
              <a:t>Kliknutím na ikonu přidáte obrázek.</a:t>
            </a:r>
            <a:endParaRPr/>
          </a:p>
        </p:txBody>
      </p:sp>
      <p:sp>
        <p:nvSpPr>
          <p:cNvPr id="87" name="Google Shape;87;p12"/>
          <p:cNvSpPr txBox="1">
            <a:spLocks noGrp="1"/>
          </p:cNvSpPr>
          <p:nvPr>
            <p:ph type="body" idx="1"/>
          </p:nvPr>
        </p:nvSpPr>
        <p:spPr>
          <a:xfrm>
            <a:off x="629841" y="2057400"/>
            <a:ext cx="2949178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600"/>
              <a:buNone/>
              <a:defRPr sz="1600">
                <a:solidFill>
                  <a:srgbClr val="4C4C4C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88" name="Google Shape;88;p12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CD09803C-109F-484A-83D6-FFACFBED6390}" type="datetimeFigureOut">
              <a:rPr lang="cs-CZ" smtClean="0"/>
              <a:pPr/>
              <a:t>01.09.2020</a:t>
            </a:fld>
            <a:endParaRPr lang="cs-CZ"/>
          </a:p>
        </p:txBody>
      </p:sp>
      <p:sp>
        <p:nvSpPr>
          <p:cNvPr id="89" name="Google Shape;89;p12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cs-CZ"/>
          </a:p>
        </p:txBody>
      </p:sp>
      <p:sp>
        <p:nvSpPr>
          <p:cNvPr id="90" name="Google Shape;90;p12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FDE5F6C0-4E17-4BB5-911A-51F62883F08C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195865357"/>
      </p:ext>
    </p:extLst>
  </p:cSld>
  <p:clrMapOvr>
    <a:masterClrMapping/>
  </p:clrMapOvr>
  <p:transition spd="slow">
    <p:push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Nadpis a svislý text" type="vertTx">
  <p:cSld name="Nadpis a svislý text"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13"/>
          <p:cNvSpPr txBox="1"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D71B8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cs-CZ"/>
              <a:t>Kliknutím lze upravit styl.</a:t>
            </a:r>
            <a:endParaRPr/>
          </a:p>
        </p:txBody>
      </p:sp>
      <p:sp>
        <p:nvSpPr>
          <p:cNvPr id="93" name="Google Shape;93;p13"/>
          <p:cNvSpPr txBox="1">
            <a:spLocks noGrp="1"/>
          </p:cNvSpPr>
          <p:nvPr>
            <p:ph type="body" idx="1"/>
          </p:nvPr>
        </p:nvSpPr>
        <p:spPr>
          <a:xfrm rot="5400000">
            <a:off x="2396331" y="57944"/>
            <a:ext cx="4351338" cy="788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2385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500"/>
              <a:buChar char="•"/>
              <a:defRPr>
                <a:solidFill>
                  <a:srgbClr val="4C4C4C"/>
                </a:solidFill>
              </a:defRPr>
            </a:lvl1pPr>
            <a:lvl2pPr marL="914400" lvl="1" indent="-3238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500"/>
              <a:buChar char="•"/>
              <a:defRPr>
                <a:solidFill>
                  <a:srgbClr val="4C4C4C"/>
                </a:solidFill>
              </a:defRPr>
            </a:lvl2pPr>
            <a:lvl3pPr marL="1371600" lvl="2" indent="-3238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500"/>
              <a:buChar char="•"/>
              <a:defRPr>
                <a:solidFill>
                  <a:srgbClr val="4C4C4C"/>
                </a:solidFill>
              </a:defRPr>
            </a:lvl3pPr>
            <a:lvl4pPr marL="1828800" lvl="3" indent="-3238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500"/>
              <a:buChar char="•"/>
              <a:defRPr>
                <a:solidFill>
                  <a:srgbClr val="4C4C4C"/>
                </a:solidFill>
              </a:defRPr>
            </a:lvl4pPr>
            <a:lvl5pPr marL="2286000" lvl="4" indent="-3238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500"/>
              <a:buChar char="•"/>
              <a:defRPr>
                <a:solidFill>
                  <a:srgbClr val="4C4C4C"/>
                </a:solidFill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94" name="Google Shape;94;p13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CD09803C-109F-484A-83D6-FFACFBED6390}" type="datetimeFigureOut">
              <a:rPr lang="cs-CZ" smtClean="0"/>
              <a:t>01.09.2020</a:t>
            </a:fld>
            <a:endParaRPr lang="cs-CZ"/>
          </a:p>
        </p:txBody>
      </p:sp>
      <p:sp>
        <p:nvSpPr>
          <p:cNvPr id="95" name="Google Shape;95;p13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cs-CZ"/>
          </a:p>
        </p:txBody>
      </p:sp>
      <p:sp>
        <p:nvSpPr>
          <p:cNvPr id="96" name="Google Shape;96;p13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FDE5F6C0-4E17-4BB5-911A-51F62883F08C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361163595"/>
      </p:ext>
    </p:extLst>
  </p:cSld>
  <p:clrMapOvr>
    <a:masterClrMapping/>
  </p:clrMapOvr>
  <p:transition spd="slow">
    <p:push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vislý nadpis a text" type="vertTitleAndTx">
  <p:cSld name="Svislý nadpis a text">
    <p:spTree>
      <p:nvGrpSpPr>
        <p:cNvPr id="1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14"/>
          <p:cNvSpPr txBox="1">
            <a:spLocks noGrp="1"/>
          </p:cNvSpPr>
          <p:nvPr>
            <p:ph type="title"/>
          </p:nvPr>
        </p:nvSpPr>
        <p:spPr>
          <a:xfrm rot="5400000">
            <a:off x="4623593" y="2285206"/>
            <a:ext cx="5811838" cy="19716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D71B8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cs-CZ"/>
              <a:t>Kliknutím lze upravit styl.</a:t>
            </a:r>
            <a:endParaRPr/>
          </a:p>
        </p:txBody>
      </p:sp>
      <p:sp>
        <p:nvSpPr>
          <p:cNvPr id="99" name="Google Shape;99;p14"/>
          <p:cNvSpPr txBox="1">
            <a:spLocks noGrp="1"/>
          </p:cNvSpPr>
          <p:nvPr>
            <p:ph type="body" idx="1"/>
          </p:nvPr>
        </p:nvSpPr>
        <p:spPr>
          <a:xfrm rot="5400000">
            <a:off x="623093" y="370681"/>
            <a:ext cx="5811838" cy="58007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2385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500"/>
              <a:buChar char="•"/>
              <a:defRPr>
                <a:solidFill>
                  <a:srgbClr val="4C4C4C"/>
                </a:solidFill>
              </a:defRPr>
            </a:lvl1pPr>
            <a:lvl2pPr marL="914400" lvl="1" indent="-3238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500"/>
              <a:buChar char="•"/>
              <a:defRPr>
                <a:solidFill>
                  <a:srgbClr val="4C4C4C"/>
                </a:solidFill>
              </a:defRPr>
            </a:lvl2pPr>
            <a:lvl3pPr marL="1371600" lvl="2" indent="-3238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500"/>
              <a:buChar char="•"/>
              <a:defRPr>
                <a:solidFill>
                  <a:srgbClr val="4C4C4C"/>
                </a:solidFill>
              </a:defRPr>
            </a:lvl3pPr>
            <a:lvl4pPr marL="1828800" lvl="3" indent="-3238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500"/>
              <a:buChar char="•"/>
              <a:defRPr>
                <a:solidFill>
                  <a:srgbClr val="4C4C4C"/>
                </a:solidFill>
              </a:defRPr>
            </a:lvl4pPr>
            <a:lvl5pPr marL="2286000" lvl="4" indent="-3238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500"/>
              <a:buChar char="•"/>
              <a:defRPr>
                <a:solidFill>
                  <a:srgbClr val="4C4C4C"/>
                </a:solidFill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100" name="Google Shape;100;p14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CD09803C-109F-484A-83D6-FFACFBED6390}" type="datetimeFigureOut">
              <a:rPr lang="cs-CZ" smtClean="0"/>
              <a:t>01.09.2020</a:t>
            </a:fld>
            <a:endParaRPr lang="cs-CZ"/>
          </a:p>
        </p:txBody>
      </p:sp>
      <p:sp>
        <p:nvSpPr>
          <p:cNvPr id="101" name="Google Shape;101;p14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cs-CZ"/>
          </a:p>
        </p:txBody>
      </p:sp>
      <p:sp>
        <p:nvSpPr>
          <p:cNvPr id="102" name="Google Shape;102;p14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FDE5F6C0-4E17-4BB5-911A-51F62883F08C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1628086"/>
      </p:ext>
    </p:extLst>
  </p:cSld>
  <p:clrMapOvr>
    <a:masterClrMapping/>
  </p:clrMapOvr>
  <p:transition spd="slow">
    <p:push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Úvodní snímek" type="title">
  <p:cSld name="Úvodní snímek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2"/>
          <p:cNvSpPr txBox="1">
            <a:spLocks noGrp="1"/>
          </p:cNvSpPr>
          <p:nvPr>
            <p:ph type="ctrTitle"/>
          </p:nvPr>
        </p:nvSpPr>
        <p:spPr>
          <a:xfrm>
            <a:off x="685800" y="2696902"/>
            <a:ext cx="7772400" cy="14612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D71B8"/>
              </a:buClr>
              <a:buSzPts val="5000"/>
              <a:buFont typeface="Arial"/>
              <a:buNone/>
              <a:defRPr sz="5000">
                <a:solidFill>
                  <a:srgbClr val="1D71B8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2"/>
          <p:cNvSpPr txBox="1">
            <a:spLocks noGrp="1"/>
          </p:cNvSpPr>
          <p:nvPr>
            <p:ph type="subTitle" idx="1"/>
          </p:nvPr>
        </p:nvSpPr>
        <p:spPr>
          <a:xfrm>
            <a:off x="1143000" y="4317356"/>
            <a:ext cx="6858000" cy="9404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3000"/>
              <a:buNone/>
              <a:defRPr sz="3000">
                <a:solidFill>
                  <a:srgbClr val="4C4C4C"/>
                </a:solidFill>
              </a:defRPr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19" name="Google Shape;19;p2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2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" name="Google Shape;21;p2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s-CZ"/>
              <a:t>‹#›</a:t>
            </a:fld>
            <a:endParaRPr/>
          </a:p>
        </p:txBody>
      </p:sp>
      <p:pic>
        <p:nvPicPr>
          <p:cNvPr id="22" name="Google Shape;22;p2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2634918" y="6079792"/>
            <a:ext cx="3874162" cy="871942"/>
          </a:xfrm>
          <a:prstGeom prst="rect">
            <a:avLst/>
          </a:prstGeom>
          <a:noFill/>
          <a:ln>
            <a:noFill/>
          </a:ln>
        </p:spPr>
      </p:pic>
      <p:pic>
        <p:nvPicPr>
          <p:cNvPr id="23" name="Google Shape;23;p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375948" y="420525"/>
            <a:ext cx="2392102" cy="239210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303696453"/>
      </p:ext>
    </p:extLst>
  </p:cSld>
  <p:clrMapOvr>
    <a:masterClrMapping/>
  </p:clrMapOvr>
  <p:transition spd="slow">
    <p:push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Title and Content">
    <p:spTree>
      <p:nvGrpSpPr>
        <p:cNvPr id="1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Google Shape;25;p3"/>
          <p:cNvSpPr txBox="1"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D71B8"/>
              </a:buClr>
              <a:buSzPts val="2800"/>
              <a:buFont typeface="Arial"/>
              <a:buNone/>
              <a:defRPr b="1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3"/>
          <p:cNvSpPr txBox="1"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2385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1D71B8"/>
              </a:buClr>
              <a:buSzPts val="1500"/>
              <a:buFont typeface="Arial"/>
              <a:buChar char="•"/>
              <a:defRPr b="0">
                <a:solidFill>
                  <a:srgbClr val="4C4C4C"/>
                </a:solidFill>
              </a:defRPr>
            </a:lvl1pPr>
            <a:lvl2pPr marL="914400" lvl="1" indent="-3238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500"/>
              <a:buChar char="•"/>
              <a:defRPr>
                <a:solidFill>
                  <a:srgbClr val="4C4C4C"/>
                </a:solidFill>
              </a:defRPr>
            </a:lvl2pPr>
            <a:lvl3pPr marL="1371600" lvl="2" indent="-3238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500"/>
              <a:buChar char="•"/>
              <a:defRPr>
                <a:solidFill>
                  <a:srgbClr val="4C4C4C"/>
                </a:solidFill>
              </a:defRPr>
            </a:lvl3pPr>
            <a:lvl4pPr marL="1828800" lvl="3" indent="-3238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500"/>
              <a:buChar char="•"/>
              <a:defRPr>
                <a:solidFill>
                  <a:srgbClr val="4C4C4C"/>
                </a:solidFill>
              </a:defRPr>
            </a:lvl4pPr>
            <a:lvl5pPr marL="2286000" lvl="4" indent="-3238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500"/>
              <a:buChar char="•"/>
              <a:defRPr>
                <a:solidFill>
                  <a:srgbClr val="4C4C4C"/>
                </a:solidFill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7" name="Google Shape;27;p3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8" name="Google Shape;28;p3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3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s-CZ"/>
              <a:t>‹#›</a:t>
            </a:fld>
            <a:endParaRPr/>
          </a:p>
        </p:txBody>
      </p:sp>
      <p:pic>
        <p:nvPicPr>
          <p:cNvPr id="30" name="Google Shape;30;p3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2309100" y="5973175"/>
            <a:ext cx="4525800" cy="113145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830103039"/>
      </p:ext>
    </p:extLst>
  </p:cSld>
  <p:clrMapOvr>
    <a:masterClrMapping/>
  </p:clrMapOvr>
  <p:transition spd="slow">
    <p:push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Úvodní snímek">
  <p:cSld name="1_Úvodní snímek">
    <p:spTree>
      <p:nvGrpSpPr>
        <p:cNvPr id="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4"/>
          <p:cNvSpPr txBox="1">
            <a:spLocks noGrp="1"/>
          </p:cNvSpPr>
          <p:nvPr>
            <p:ph type="ctrTitle"/>
          </p:nvPr>
        </p:nvSpPr>
        <p:spPr>
          <a:xfrm>
            <a:off x="685800" y="2696902"/>
            <a:ext cx="7772400" cy="14612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D71B8"/>
              </a:buClr>
              <a:buSzPts val="5000"/>
              <a:buFont typeface="Arial"/>
              <a:buNone/>
              <a:defRPr sz="5000">
                <a:solidFill>
                  <a:srgbClr val="1D71B8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3" name="Google Shape;33;p4"/>
          <p:cNvSpPr txBox="1">
            <a:spLocks noGrp="1"/>
          </p:cNvSpPr>
          <p:nvPr>
            <p:ph type="subTitle" idx="1"/>
          </p:nvPr>
        </p:nvSpPr>
        <p:spPr>
          <a:xfrm>
            <a:off x="1143000" y="4317356"/>
            <a:ext cx="6858000" cy="9404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3000"/>
              <a:buNone/>
              <a:defRPr sz="3000">
                <a:solidFill>
                  <a:srgbClr val="4C4C4C"/>
                </a:solidFill>
              </a:defRPr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34" name="Google Shape;34;p4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4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6" name="Google Shape;36;p4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s-CZ"/>
              <a:t>‹#›</a:t>
            </a:fld>
            <a:endParaRPr/>
          </a:p>
        </p:txBody>
      </p:sp>
      <p:pic>
        <p:nvPicPr>
          <p:cNvPr id="37" name="Google Shape;37;p4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2309100" y="5973175"/>
            <a:ext cx="4525800" cy="113145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968336883"/>
      </p:ext>
    </p:extLst>
  </p:cSld>
  <p:clrMapOvr>
    <a:masterClrMapping/>
  </p:clrMapOvr>
  <p:transition spd="slow">
    <p:push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_Úvodní snímek">
  <p:cSld name="2_Úvodní snímek">
    <p:spTree>
      <p:nvGrpSpPr>
        <p:cNvPr id="1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9;p5"/>
          <p:cNvSpPr txBox="1">
            <a:spLocks noGrp="1"/>
          </p:cNvSpPr>
          <p:nvPr>
            <p:ph type="ctrTitle"/>
          </p:nvPr>
        </p:nvSpPr>
        <p:spPr>
          <a:xfrm>
            <a:off x="685799" y="695469"/>
            <a:ext cx="7772400" cy="14612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D71B8"/>
              </a:buClr>
              <a:buSzPts val="5000"/>
              <a:buFont typeface="Arial"/>
              <a:buNone/>
              <a:defRPr sz="5000" b="1">
                <a:solidFill>
                  <a:srgbClr val="1D71B8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0" name="Google Shape;40;p5"/>
          <p:cNvSpPr txBox="1">
            <a:spLocks noGrp="1"/>
          </p:cNvSpPr>
          <p:nvPr>
            <p:ph type="subTitle" idx="1"/>
          </p:nvPr>
        </p:nvSpPr>
        <p:spPr>
          <a:xfrm>
            <a:off x="1142998" y="2317521"/>
            <a:ext cx="6858000" cy="15489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500"/>
              <a:buNone/>
              <a:defRPr sz="1500">
                <a:solidFill>
                  <a:srgbClr val="4C4C4C"/>
                </a:solidFill>
              </a:defRPr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41" name="Google Shape;41;p5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5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3" name="Google Shape;43;p5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s-CZ"/>
              <a:t>‹#›</a:t>
            </a:fld>
            <a:endParaRPr/>
          </a:p>
        </p:txBody>
      </p:sp>
      <p:pic>
        <p:nvPicPr>
          <p:cNvPr id="44" name="Google Shape;44;p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2634918" y="6056642"/>
            <a:ext cx="3874162" cy="871942"/>
          </a:xfrm>
          <a:prstGeom prst="rect">
            <a:avLst/>
          </a:prstGeom>
          <a:noFill/>
          <a:ln>
            <a:noFill/>
          </a:ln>
        </p:spPr>
      </p:pic>
      <p:pic>
        <p:nvPicPr>
          <p:cNvPr id="45" name="Google Shape;45;p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375948" y="3591538"/>
            <a:ext cx="2392102" cy="239210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295464075"/>
      </p:ext>
    </p:extLst>
  </p:cSld>
  <p:clrMapOvr>
    <a:masterClrMapping/>
  </p:clrMapOvr>
  <p:transition spd="slow">
    <p:push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Záhlaví části" type="secHead">
  <p:cSld name="Záhlaví části">
    <p:spTree>
      <p:nvGrpSpPr>
        <p:cNvPr id="1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6"/>
          <p:cNvSpPr txBox="1"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D71B8"/>
              </a:buClr>
              <a:buSzPts val="6000"/>
              <a:buFont typeface="Arial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6"/>
          <p:cNvSpPr txBox="1"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2400"/>
              <a:buNone/>
              <a:defRPr sz="2400">
                <a:solidFill>
                  <a:srgbClr val="4C4C4C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49" name="Google Shape;49;p6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4C4C4C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0" name="Google Shape;50;p6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4C4C4C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6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4C4C4C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lvl="1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4C4C4C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lvl="2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4C4C4C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lvl="3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4C4C4C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lvl="4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4C4C4C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lvl="5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4C4C4C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lvl="6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4C4C4C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lvl="7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4C4C4C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lvl="8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4C4C4C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s-CZ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19236412"/>
      </p:ext>
    </p:extLst>
  </p:cSld>
  <p:clrMapOvr>
    <a:masterClrMapping/>
  </p:clrMapOvr>
  <p:transition spd="slow">
    <p:push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va obsahy" type="twoObj">
  <p:cSld name="Dva obsahy">
    <p:spTree>
      <p:nvGrpSpPr>
        <p:cNvPr id="1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7"/>
          <p:cNvSpPr txBox="1"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D71B8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4" name="Google Shape;54;p7"/>
          <p:cNvSpPr txBox="1">
            <a:spLocks noGrp="1"/>
          </p:cNvSpPr>
          <p:nvPr>
            <p:ph type="body" idx="1"/>
          </p:nvPr>
        </p:nvSpPr>
        <p:spPr>
          <a:xfrm>
            <a:off x="628650" y="1825625"/>
            <a:ext cx="38862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2385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500"/>
              <a:buChar char="•"/>
              <a:defRPr>
                <a:solidFill>
                  <a:srgbClr val="4C4C4C"/>
                </a:solidFill>
              </a:defRPr>
            </a:lvl1pPr>
            <a:lvl2pPr marL="914400" lvl="1" indent="-3238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500"/>
              <a:buChar char="•"/>
              <a:defRPr>
                <a:solidFill>
                  <a:srgbClr val="4C4C4C"/>
                </a:solidFill>
              </a:defRPr>
            </a:lvl2pPr>
            <a:lvl3pPr marL="1371600" lvl="2" indent="-3238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500"/>
              <a:buChar char="•"/>
              <a:defRPr>
                <a:solidFill>
                  <a:srgbClr val="4C4C4C"/>
                </a:solidFill>
              </a:defRPr>
            </a:lvl3pPr>
            <a:lvl4pPr marL="1828800" lvl="3" indent="-3238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500"/>
              <a:buChar char="•"/>
              <a:defRPr>
                <a:solidFill>
                  <a:srgbClr val="4C4C4C"/>
                </a:solidFill>
              </a:defRPr>
            </a:lvl4pPr>
            <a:lvl5pPr marL="2286000" lvl="4" indent="-3238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500"/>
              <a:buChar char="•"/>
              <a:defRPr>
                <a:solidFill>
                  <a:srgbClr val="4C4C4C"/>
                </a:solidFill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55" name="Google Shape;55;p7"/>
          <p:cNvSpPr txBox="1">
            <a:spLocks noGrp="1"/>
          </p:cNvSpPr>
          <p:nvPr>
            <p:ph type="body" idx="2"/>
          </p:nvPr>
        </p:nvSpPr>
        <p:spPr>
          <a:xfrm>
            <a:off x="4629150" y="1825625"/>
            <a:ext cx="38862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2385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500"/>
              <a:buChar char="•"/>
              <a:defRPr>
                <a:solidFill>
                  <a:srgbClr val="4C4C4C"/>
                </a:solidFill>
              </a:defRPr>
            </a:lvl1pPr>
            <a:lvl2pPr marL="914400" lvl="1" indent="-3238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500"/>
              <a:buChar char="•"/>
              <a:defRPr>
                <a:solidFill>
                  <a:srgbClr val="4C4C4C"/>
                </a:solidFill>
              </a:defRPr>
            </a:lvl2pPr>
            <a:lvl3pPr marL="1371600" lvl="2" indent="-3238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500"/>
              <a:buChar char="•"/>
              <a:defRPr>
                <a:solidFill>
                  <a:srgbClr val="4C4C4C"/>
                </a:solidFill>
              </a:defRPr>
            </a:lvl3pPr>
            <a:lvl4pPr marL="1828800" lvl="3" indent="-3238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500"/>
              <a:buChar char="•"/>
              <a:defRPr>
                <a:solidFill>
                  <a:srgbClr val="4C4C4C"/>
                </a:solidFill>
              </a:defRPr>
            </a:lvl4pPr>
            <a:lvl5pPr marL="2286000" lvl="4" indent="-3238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500"/>
              <a:buChar char="•"/>
              <a:defRPr>
                <a:solidFill>
                  <a:srgbClr val="4C4C4C"/>
                </a:solidFill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56" name="Google Shape;56;p7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4C4C4C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7" name="Google Shape;57;p7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4C4C4C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8" name="Google Shape;58;p7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4C4C4C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lvl="1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4C4C4C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lvl="2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4C4C4C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lvl="3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4C4C4C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lvl="4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4C4C4C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lvl="5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4C4C4C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lvl="6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4C4C4C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lvl="7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4C4C4C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lvl="8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4C4C4C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s-CZ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727859732"/>
      </p:ext>
    </p:extLst>
  </p:cSld>
  <p:clrMapOvr>
    <a:masterClrMapping/>
  </p:clrMapOvr>
  <p:transition spd="slow">
    <p:push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orovnání" type="twoTxTwoObj">
  <p:cSld name="Porovnání"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8"/>
          <p:cNvSpPr txBox="1"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D71B8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1" name="Google Shape;61;p8"/>
          <p:cNvSpPr txBox="1"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2400"/>
              <a:buNone/>
              <a:defRPr sz="2400" b="1">
                <a:solidFill>
                  <a:srgbClr val="4C4C4C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62" name="Google Shape;62;p8"/>
          <p:cNvSpPr txBox="1">
            <a:spLocks noGrp="1"/>
          </p:cNvSpPr>
          <p:nvPr>
            <p:ph type="body" idx="2"/>
          </p:nvPr>
        </p:nvSpPr>
        <p:spPr>
          <a:xfrm>
            <a:off x="629842" y="2505075"/>
            <a:ext cx="3868340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2385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500"/>
              <a:buChar char="•"/>
              <a:defRPr>
                <a:solidFill>
                  <a:srgbClr val="4C4C4C"/>
                </a:solidFill>
              </a:defRPr>
            </a:lvl1pPr>
            <a:lvl2pPr marL="914400" lvl="1" indent="-3238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500"/>
              <a:buChar char="•"/>
              <a:defRPr>
                <a:solidFill>
                  <a:srgbClr val="4C4C4C"/>
                </a:solidFill>
              </a:defRPr>
            </a:lvl2pPr>
            <a:lvl3pPr marL="1371600" lvl="2" indent="-3238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500"/>
              <a:buChar char="•"/>
              <a:defRPr>
                <a:solidFill>
                  <a:srgbClr val="4C4C4C"/>
                </a:solidFill>
              </a:defRPr>
            </a:lvl3pPr>
            <a:lvl4pPr marL="1828800" lvl="3" indent="-3238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500"/>
              <a:buChar char="•"/>
              <a:defRPr>
                <a:solidFill>
                  <a:srgbClr val="4C4C4C"/>
                </a:solidFill>
              </a:defRPr>
            </a:lvl4pPr>
            <a:lvl5pPr marL="2286000" lvl="4" indent="-3238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500"/>
              <a:buChar char="•"/>
              <a:defRPr>
                <a:solidFill>
                  <a:srgbClr val="4C4C4C"/>
                </a:solidFill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63" name="Google Shape;63;p8"/>
          <p:cNvSpPr txBox="1">
            <a:spLocks noGrp="1"/>
          </p:cNvSpPr>
          <p:nvPr>
            <p:ph type="body" idx="3"/>
          </p:nvPr>
        </p:nvSpPr>
        <p:spPr>
          <a:xfrm>
            <a:off x="4629150" y="1681163"/>
            <a:ext cx="3887391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2400"/>
              <a:buNone/>
              <a:defRPr sz="2400" b="1">
                <a:solidFill>
                  <a:srgbClr val="4C4C4C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64" name="Google Shape;64;p8"/>
          <p:cNvSpPr txBox="1">
            <a:spLocks noGrp="1"/>
          </p:cNvSpPr>
          <p:nvPr>
            <p:ph type="body" idx="4"/>
          </p:nvPr>
        </p:nvSpPr>
        <p:spPr>
          <a:xfrm>
            <a:off x="4629150" y="2505075"/>
            <a:ext cx="3887391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2385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500"/>
              <a:buChar char="•"/>
              <a:defRPr>
                <a:solidFill>
                  <a:srgbClr val="4C4C4C"/>
                </a:solidFill>
              </a:defRPr>
            </a:lvl1pPr>
            <a:lvl2pPr marL="914400" lvl="1" indent="-3238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500"/>
              <a:buChar char="•"/>
              <a:defRPr>
                <a:solidFill>
                  <a:srgbClr val="4C4C4C"/>
                </a:solidFill>
              </a:defRPr>
            </a:lvl2pPr>
            <a:lvl3pPr marL="1371600" lvl="2" indent="-3238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500"/>
              <a:buChar char="•"/>
              <a:defRPr>
                <a:solidFill>
                  <a:srgbClr val="4C4C4C"/>
                </a:solidFill>
              </a:defRPr>
            </a:lvl3pPr>
            <a:lvl4pPr marL="1828800" lvl="3" indent="-3238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500"/>
              <a:buChar char="•"/>
              <a:defRPr>
                <a:solidFill>
                  <a:srgbClr val="4C4C4C"/>
                </a:solidFill>
              </a:defRPr>
            </a:lvl4pPr>
            <a:lvl5pPr marL="2286000" lvl="4" indent="-3238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500"/>
              <a:buChar char="•"/>
              <a:defRPr>
                <a:solidFill>
                  <a:srgbClr val="4C4C4C"/>
                </a:solidFill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65" name="Google Shape;65;p8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4C4C4C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8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4C4C4C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8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4C4C4C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lvl="1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4C4C4C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lvl="2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4C4C4C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lvl="3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4C4C4C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lvl="4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4C4C4C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lvl="5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4C4C4C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lvl="6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4C4C4C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lvl="7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4C4C4C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lvl="8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4C4C4C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s-CZ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783164560"/>
      </p:ext>
    </p:extLst>
  </p:cSld>
  <p:clrMapOvr>
    <a:masterClrMapping/>
  </p:clrMapOvr>
  <p:transition spd="slow">
    <p:push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Jenom nadpis" type="titleOnly">
  <p:cSld name="Jenom nadpis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9"/>
          <p:cNvSpPr txBox="1"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D71B8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9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4C4C4C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1" name="Google Shape;71;p9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4C4C4C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9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4C4C4C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lvl="1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4C4C4C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lvl="2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4C4C4C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lvl="3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4C4C4C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lvl="4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4C4C4C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lvl="5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4C4C4C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lvl="6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4C4C4C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lvl="7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4C4C4C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lvl="8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4C4C4C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s-CZ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125571885"/>
      </p:ext>
    </p:extLst>
  </p:cSld>
  <p:clrMapOvr>
    <a:masterClrMapping/>
  </p:clrMapOvr>
  <p:transition spd="slow">
    <p:push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rázdný" type="blank">
  <p:cSld name="Prázdný">
    <p:spTree>
      <p:nvGrpSpPr>
        <p:cNvPr id="1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10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5" name="Google Shape;75;p10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10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s-CZ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927453549"/>
      </p:ext>
    </p:extLst>
  </p:cSld>
  <p:clrMapOvr>
    <a:masterClrMapping/>
  </p:clrMapOvr>
  <p:transition spd="slow">
    <p:push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bsah s titulkem" type="objTx">
  <p:cSld name="Obsah s titulkem">
    <p:spTree>
      <p:nvGrpSpPr>
        <p:cNvPr id="1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p11"/>
          <p:cNvSpPr txBox="1"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D71B8"/>
              </a:buClr>
              <a:buSzPts val="3200"/>
              <a:buFont typeface="Arial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11"/>
          <p:cNvSpPr txBox="1">
            <a:spLocks noGrp="1"/>
          </p:cNvSpPr>
          <p:nvPr>
            <p:ph type="body" idx="1"/>
          </p:nvPr>
        </p:nvSpPr>
        <p:spPr>
          <a:xfrm>
            <a:off x="3887391" y="987426"/>
            <a:ext cx="462915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3200"/>
              <a:buChar char="•"/>
              <a:defRPr sz="3200">
                <a:solidFill>
                  <a:srgbClr val="4C4C4C"/>
                </a:solidFill>
              </a:defRPr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2800"/>
              <a:buChar char="•"/>
              <a:defRPr sz="2800">
                <a:solidFill>
                  <a:srgbClr val="4C4C4C"/>
                </a:solidFill>
              </a:defRPr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2400"/>
              <a:buChar char="•"/>
              <a:defRPr sz="2400">
                <a:solidFill>
                  <a:srgbClr val="4C4C4C"/>
                </a:solidFill>
              </a:defRPr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2000"/>
              <a:buChar char="•"/>
              <a:defRPr sz="2000">
                <a:solidFill>
                  <a:srgbClr val="4C4C4C"/>
                </a:solidFill>
              </a:defRPr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2000"/>
              <a:buChar char="•"/>
              <a:defRPr sz="2000">
                <a:solidFill>
                  <a:srgbClr val="4C4C4C"/>
                </a:solidFill>
              </a:defRPr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80" name="Google Shape;80;p11"/>
          <p:cNvSpPr txBox="1">
            <a:spLocks noGrp="1"/>
          </p:cNvSpPr>
          <p:nvPr>
            <p:ph type="body" idx="2"/>
          </p:nvPr>
        </p:nvSpPr>
        <p:spPr>
          <a:xfrm>
            <a:off x="629841" y="2057400"/>
            <a:ext cx="2949178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600"/>
              <a:buNone/>
              <a:defRPr sz="1600">
                <a:solidFill>
                  <a:srgbClr val="4C4C4C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81" name="Google Shape;81;p11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4C4C4C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2" name="Google Shape;82;p11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4C4C4C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3" name="Google Shape;83;p11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4C4C4C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lvl="1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4C4C4C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lvl="2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4C4C4C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lvl="3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4C4C4C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lvl="4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4C4C4C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lvl="5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4C4C4C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lvl="6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4C4C4C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lvl="7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4C4C4C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lvl="8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4C4C4C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s-CZ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120494785"/>
      </p:ext>
    </p:extLst>
  </p:cSld>
  <p:clrMapOvr>
    <a:masterClrMapping/>
  </p:clrMapOvr>
  <p:transition spd="slow">
    <p:push/>
  </p:transition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brázek s titulkem" type="picTx">
  <p:cSld name="Obrázek s titulkem"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2"/>
          <p:cNvSpPr txBox="1"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D71B8"/>
              </a:buClr>
              <a:buSzPts val="3200"/>
              <a:buFont typeface="Arial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6" name="Google Shape;86;p12"/>
          <p:cNvSpPr>
            <a:spLocks noGrp="1"/>
          </p:cNvSpPr>
          <p:nvPr>
            <p:ph type="pic" idx="2"/>
          </p:nvPr>
        </p:nvSpPr>
        <p:spPr>
          <a:xfrm>
            <a:off x="3887391" y="987426"/>
            <a:ext cx="462915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1D71B8"/>
              </a:buClr>
              <a:buSzPts val="3200"/>
              <a:buFont typeface="Arial"/>
              <a:buNone/>
              <a:defRPr sz="3200" b="0" i="0" u="none" strike="noStrike" cap="none">
                <a:solidFill>
                  <a:srgbClr val="4C4C4C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1D71B8"/>
              </a:buClr>
              <a:buSzPts val="2800"/>
              <a:buFont typeface="Arial"/>
              <a:buNone/>
              <a:defRPr sz="2800" b="0" i="0" u="none" strike="noStrike" cap="none">
                <a:solidFill>
                  <a:srgbClr val="4C4C4C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1D71B8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4C4C4C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1D71B8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4C4C4C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1D71B8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4C4C4C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7" name="Google Shape;87;p12"/>
          <p:cNvSpPr txBox="1">
            <a:spLocks noGrp="1"/>
          </p:cNvSpPr>
          <p:nvPr>
            <p:ph type="body" idx="1"/>
          </p:nvPr>
        </p:nvSpPr>
        <p:spPr>
          <a:xfrm>
            <a:off x="629841" y="2057400"/>
            <a:ext cx="2949178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600"/>
              <a:buNone/>
              <a:defRPr sz="1600">
                <a:solidFill>
                  <a:srgbClr val="4C4C4C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88" name="Google Shape;88;p12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9" name="Google Shape;89;p12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0" name="Google Shape;90;p12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s-CZ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740486721"/>
      </p:ext>
    </p:extLst>
  </p:cSld>
  <p:clrMapOvr>
    <a:masterClrMapping/>
  </p:clrMapOvr>
  <p:transition spd="slow">
    <p:push/>
  </p:transition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Nadpis a svislý text" type="vertTx">
  <p:cSld name="Nadpis a svislý text"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13"/>
          <p:cNvSpPr txBox="1"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D71B8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3" name="Google Shape;93;p13"/>
          <p:cNvSpPr txBox="1">
            <a:spLocks noGrp="1"/>
          </p:cNvSpPr>
          <p:nvPr>
            <p:ph type="body" idx="1"/>
          </p:nvPr>
        </p:nvSpPr>
        <p:spPr>
          <a:xfrm rot="5400000">
            <a:off x="2396331" y="57944"/>
            <a:ext cx="4351338" cy="788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2385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500"/>
              <a:buChar char="•"/>
              <a:defRPr>
                <a:solidFill>
                  <a:srgbClr val="4C4C4C"/>
                </a:solidFill>
              </a:defRPr>
            </a:lvl1pPr>
            <a:lvl2pPr marL="914400" lvl="1" indent="-3238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500"/>
              <a:buChar char="•"/>
              <a:defRPr>
                <a:solidFill>
                  <a:srgbClr val="4C4C4C"/>
                </a:solidFill>
              </a:defRPr>
            </a:lvl2pPr>
            <a:lvl3pPr marL="1371600" lvl="2" indent="-3238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500"/>
              <a:buChar char="•"/>
              <a:defRPr>
                <a:solidFill>
                  <a:srgbClr val="4C4C4C"/>
                </a:solidFill>
              </a:defRPr>
            </a:lvl3pPr>
            <a:lvl4pPr marL="1828800" lvl="3" indent="-3238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500"/>
              <a:buChar char="•"/>
              <a:defRPr>
                <a:solidFill>
                  <a:srgbClr val="4C4C4C"/>
                </a:solidFill>
              </a:defRPr>
            </a:lvl4pPr>
            <a:lvl5pPr marL="2286000" lvl="4" indent="-3238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500"/>
              <a:buChar char="•"/>
              <a:defRPr>
                <a:solidFill>
                  <a:srgbClr val="4C4C4C"/>
                </a:solidFill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94" name="Google Shape;94;p13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5" name="Google Shape;95;p13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6" name="Google Shape;96;p13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s-CZ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916557391"/>
      </p:ext>
    </p:extLst>
  </p:cSld>
  <p:clrMapOvr>
    <a:masterClrMapping/>
  </p:clrMapOvr>
  <p:transition spd="slow">
    <p:push/>
  </p:transition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vislý nadpis a text" type="vertTitleAndTx">
  <p:cSld name="Svislý nadpis a text">
    <p:spTree>
      <p:nvGrpSpPr>
        <p:cNvPr id="1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14"/>
          <p:cNvSpPr txBox="1">
            <a:spLocks noGrp="1"/>
          </p:cNvSpPr>
          <p:nvPr>
            <p:ph type="title"/>
          </p:nvPr>
        </p:nvSpPr>
        <p:spPr>
          <a:xfrm rot="5400000">
            <a:off x="4623593" y="2285206"/>
            <a:ext cx="5811838" cy="19716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D71B8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9" name="Google Shape;99;p14"/>
          <p:cNvSpPr txBox="1">
            <a:spLocks noGrp="1"/>
          </p:cNvSpPr>
          <p:nvPr>
            <p:ph type="body" idx="1"/>
          </p:nvPr>
        </p:nvSpPr>
        <p:spPr>
          <a:xfrm rot="5400000">
            <a:off x="623093" y="370681"/>
            <a:ext cx="5811838" cy="58007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2385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500"/>
              <a:buChar char="•"/>
              <a:defRPr>
                <a:solidFill>
                  <a:srgbClr val="4C4C4C"/>
                </a:solidFill>
              </a:defRPr>
            </a:lvl1pPr>
            <a:lvl2pPr marL="914400" lvl="1" indent="-3238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500"/>
              <a:buChar char="•"/>
              <a:defRPr>
                <a:solidFill>
                  <a:srgbClr val="4C4C4C"/>
                </a:solidFill>
              </a:defRPr>
            </a:lvl2pPr>
            <a:lvl3pPr marL="1371600" lvl="2" indent="-3238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500"/>
              <a:buChar char="•"/>
              <a:defRPr>
                <a:solidFill>
                  <a:srgbClr val="4C4C4C"/>
                </a:solidFill>
              </a:defRPr>
            </a:lvl3pPr>
            <a:lvl4pPr marL="1828800" lvl="3" indent="-3238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500"/>
              <a:buChar char="•"/>
              <a:defRPr>
                <a:solidFill>
                  <a:srgbClr val="4C4C4C"/>
                </a:solidFill>
              </a:defRPr>
            </a:lvl4pPr>
            <a:lvl5pPr marL="2286000" lvl="4" indent="-3238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500"/>
              <a:buChar char="•"/>
              <a:defRPr>
                <a:solidFill>
                  <a:srgbClr val="4C4C4C"/>
                </a:solidFill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00" name="Google Shape;100;p14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1" name="Google Shape;101;p14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2" name="Google Shape;102;p14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s-CZ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946906593"/>
      </p:ext>
    </p:extLst>
  </p:cSld>
  <p:clrMapOvr>
    <a:masterClrMapping/>
  </p:clrMapOvr>
  <p:transition spd="slow">
    <p:push/>
  </p:transition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696902"/>
            <a:ext cx="7772400" cy="1461244"/>
          </a:xfrm>
        </p:spPr>
        <p:txBody>
          <a:bodyPr anchor="b">
            <a:normAutofit/>
          </a:bodyPr>
          <a:lstStyle>
            <a:lvl1pPr algn="ctr">
              <a:defRPr sz="5000">
                <a:solidFill>
                  <a:srgbClr val="1D71B8"/>
                </a:solidFill>
              </a:defRPr>
            </a:lvl1pPr>
          </a:lstStyle>
          <a:p>
            <a:r>
              <a:rPr lang="cs-CZ" dirty="0"/>
              <a:t>Kliknutím lze upravit styl.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4317356"/>
            <a:ext cx="6858000" cy="940443"/>
          </a:xfrm>
        </p:spPr>
        <p:txBody>
          <a:bodyPr>
            <a:normAutofit/>
          </a:bodyPr>
          <a:lstStyle>
            <a:lvl1pPr marL="0" indent="0" algn="ctr">
              <a:buNone/>
              <a:defRPr sz="3000">
                <a:solidFill>
                  <a:srgbClr val="C0C0C0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cs-CZ" dirty="0"/>
              <a:t>Kliknutím můžete upravit styl předlohy.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09803C-109F-484A-83D6-FFACFBED6390}" type="datetimeFigureOut">
              <a:rPr lang="cs-CZ" smtClean="0"/>
              <a:t>01.09.2020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E5F6C0-4E17-4BB5-911A-51F62883F08C}" type="slidenum">
              <a:rPr lang="cs-CZ" smtClean="0"/>
              <a:t>‹#›</a:t>
            </a:fld>
            <a:endParaRPr lang="cs-CZ"/>
          </a:p>
        </p:txBody>
      </p:sp>
      <p:pic>
        <p:nvPicPr>
          <p:cNvPr id="8" name="Obrázek 7">
            <a:extLst>
              <a:ext uri="{FF2B5EF4-FFF2-40B4-BE49-F238E27FC236}">
                <a16:creationId xmlns:a16="http://schemas.microsoft.com/office/drawing/2014/main" id="{AB0A7F68-D4D0-EE48-ADB6-74D619B2C7F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650888" y="695469"/>
            <a:ext cx="1842223" cy="1842223"/>
          </a:xfrm>
          <a:prstGeom prst="rect">
            <a:avLst/>
          </a:prstGeom>
        </p:spPr>
      </p:pic>
      <p:pic>
        <p:nvPicPr>
          <p:cNvPr id="10" name="Obrázek 9">
            <a:extLst>
              <a:ext uri="{FF2B5EF4-FFF2-40B4-BE49-F238E27FC236}">
                <a16:creationId xmlns:a16="http://schemas.microsoft.com/office/drawing/2014/main" id="{5C0B2BF2-315A-B540-A0F1-D67C119C4734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634918" y="6079792"/>
            <a:ext cx="3874162" cy="8719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6442187"/>
      </p:ext>
    </p:extLst>
  </p:cSld>
  <p:clrMapOvr>
    <a:masterClrMapping/>
  </p:clrMapOvr>
  <p:transition spd="slow">
    <p:push/>
  </p:transition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/>
            </a:lvl1pPr>
          </a:lstStyle>
          <a:p>
            <a:r>
              <a:rPr lang="cs-CZ" dirty="0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/>
        <p:txBody>
          <a:bodyPr/>
          <a:lstStyle>
            <a:lvl1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1D71B8"/>
              </a:buClr>
              <a:buSzTx/>
              <a:buFont typeface="Arial" panose="020B0604020202020204" pitchFamily="34" charset="0"/>
              <a:buChar char="•"/>
              <a:tabLst/>
              <a:defRPr lang="cs-CZ" b="0" smtClean="0">
                <a:effectLst/>
              </a:defRPr>
            </a:lvl1pPr>
          </a:lstStyle>
          <a:p>
            <a:pPr lvl="0"/>
            <a:r>
              <a:rPr lang="cs-CZ" dirty="0" err="1"/>
              <a:t>Lorem</a:t>
            </a:r>
            <a:r>
              <a:rPr lang="cs-CZ" dirty="0"/>
              <a:t> </a:t>
            </a:r>
            <a:r>
              <a:rPr lang="cs-CZ" dirty="0" err="1"/>
              <a:t>ipsum</a:t>
            </a:r>
            <a:r>
              <a:rPr lang="cs-CZ" dirty="0"/>
              <a:t> </a:t>
            </a:r>
            <a:r>
              <a:rPr lang="cs-CZ" dirty="0" err="1"/>
              <a:t>dolor</a:t>
            </a:r>
            <a:r>
              <a:rPr lang="cs-CZ" dirty="0"/>
              <a:t> </a:t>
            </a:r>
            <a:r>
              <a:rPr lang="cs-CZ" dirty="0" err="1"/>
              <a:t>sit</a:t>
            </a:r>
            <a:r>
              <a:rPr lang="cs-CZ" dirty="0"/>
              <a:t> </a:t>
            </a:r>
            <a:r>
              <a:rPr lang="cs-CZ" dirty="0" err="1"/>
              <a:t>amet</a:t>
            </a:r>
            <a:r>
              <a:rPr lang="cs-CZ" dirty="0"/>
              <a:t>, </a:t>
            </a:r>
            <a:r>
              <a:rPr lang="cs-CZ" dirty="0" err="1"/>
              <a:t>consectetur</a:t>
            </a:r>
            <a:r>
              <a:rPr lang="cs-CZ" dirty="0"/>
              <a:t> </a:t>
            </a:r>
            <a:r>
              <a:rPr lang="cs-CZ" dirty="0" err="1"/>
              <a:t>adipiscing</a:t>
            </a:r>
            <a:r>
              <a:rPr lang="cs-CZ" dirty="0"/>
              <a:t> elit. </a:t>
            </a:r>
            <a:r>
              <a:rPr lang="cs-CZ" dirty="0" err="1"/>
              <a:t>Pellentesque</a:t>
            </a:r>
            <a:r>
              <a:rPr lang="cs-CZ" dirty="0"/>
              <a:t> </a:t>
            </a:r>
            <a:r>
              <a:rPr lang="cs-CZ" dirty="0" err="1"/>
              <a:t>commodo</a:t>
            </a:r>
            <a:r>
              <a:rPr lang="cs-CZ" dirty="0"/>
              <a:t> </a:t>
            </a:r>
            <a:r>
              <a:rPr lang="cs-CZ" dirty="0" err="1"/>
              <a:t>justo</a:t>
            </a:r>
            <a:r>
              <a:rPr lang="cs-CZ" dirty="0"/>
              <a:t> </a:t>
            </a:r>
            <a:r>
              <a:rPr lang="cs-CZ" dirty="0" err="1"/>
              <a:t>laoreet</a:t>
            </a:r>
            <a:r>
              <a:rPr lang="cs-CZ" dirty="0"/>
              <a:t>, </a:t>
            </a:r>
            <a:r>
              <a:rPr lang="cs-CZ" dirty="0" err="1"/>
              <a:t>consectetur</a:t>
            </a:r>
            <a:r>
              <a:rPr lang="cs-CZ" dirty="0"/>
              <a:t> </a:t>
            </a:r>
            <a:r>
              <a:rPr lang="cs-CZ" dirty="0" err="1"/>
              <a:t>metus</a:t>
            </a:r>
            <a:r>
              <a:rPr lang="cs-CZ" dirty="0"/>
              <a:t> vitae, </a:t>
            </a:r>
            <a:r>
              <a:rPr lang="cs-CZ" dirty="0" err="1"/>
              <a:t>bibendum</a:t>
            </a:r>
            <a:r>
              <a:rPr lang="cs-CZ" dirty="0"/>
              <a:t> </a:t>
            </a:r>
            <a:r>
              <a:rPr lang="cs-CZ" dirty="0" err="1"/>
              <a:t>orci</a:t>
            </a:r>
            <a:r>
              <a:rPr lang="cs-CZ" dirty="0"/>
              <a:t>. </a:t>
            </a:r>
            <a:r>
              <a:rPr lang="cs-CZ" dirty="0" err="1"/>
              <a:t>Maece-nas</a:t>
            </a:r>
            <a:r>
              <a:rPr lang="cs-CZ" dirty="0"/>
              <a:t> </a:t>
            </a:r>
            <a:r>
              <a:rPr lang="cs-CZ" dirty="0" err="1"/>
              <a:t>placerat</a:t>
            </a:r>
            <a:r>
              <a:rPr lang="cs-CZ" dirty="0"/>
              <a:t> </a:t>
            </a:r>
            <a:r>
              <a:rPr lang="cs-CZ" dirty="0" err="1"/>
              <a:t>rhoncus</a:t>
            </a:r>
            <a:r>
              <a:rPr lang="cs-CZ" dirty="0"/>
              <a:t> </a:t>
            </a:r>
            <a:r>
              <a:rPr lang="cs-CZ" dirty="0" err="1"/>
              <a:t>cursus</a:t>
            </a:r>
            <a:r>
              <a:rPr lang="cs-CZ" dirty="0"/>
              <a:t>. </a:t>
            </a:r>
            <a:r>
              <a:rPr lang="cs-CZ" dirty="0" err="1"/>
              <a:t>Fusce</a:t>
            </a:r>
            <a:r>
              <a:rPr lang="cs-CZ" dirty="0"/>
              <a:t> non </a:t>
            </a:r>
            <a:r>
              <a:rPr lang="cs-CZ" dirty="0" err="1"/>
              <a:t>tincidunt</a:t>
            </a:r>
            <a:r>
              <a:rPr lang="cs-CZ" dirty="0"/>
              <a:t> </a:t>
            </a:r>
            <a:r>
              <a:rPr lang="cs-CZ" dirty="0" err="1"/>
              <a:t>arcu</a:t>
            </a:r>
            <a:r>
              <a:rPr lang="cs-CZ" dirty="0"/>
              <a:t>, </a:t>
            </a:r>
            <a:r>
              <a:rPr lang="cs-CZ" dirty="0" err="1"/>
              <a:t>nec</a:t>
            </a:r>
            <a:r>
              <a:rPr lang="cs-CZ" dirty="0"/>
              <a:t> </a:t>
            </a:r>
            <a:r>
              <a:rPr lang="cs-CZ" dirty="0" err="1"/>
              <a:t>dignissim</a:t>
            </a:r>
            <a:r>
              <a:rPr lang="cs-CZ" dirty="0"/>
              <a:t> </a:t>
            </a:r>
            <a:r>
              <a:rPr lang="cs-CZ" dirty="0" err="1"/>
              <a:t>dolor</a:t>
            </a:r>
            <a:r>
              <a:rPr lang="cs-CZ" dirty="0"/>
              <a:t>. </a:t>
            </a:r>
            <a:r>
              <a:rPr lang="cs-CZ" dirty="0" err="1"/>
              <a:t>Nam</a:t>
            </a:r>
            <a:r>
              <a:rPr lang="cs-CZ" dirty="0"/>
              <a:t> </a:t>
            </a:r>
            <a:r>
              <a:rPr lang="cs-CZ" dirty="0" err="1"/>
              <a:t>eget</a:t>
            </a:r>
            <a:r>
              <a:rPr lang="cs-CZ" dirty="0"/>
              <a:t> </a:t>
            </a:r>
            <a:r>
              <a:rPr lang="cs-CZ" dirty="0" err="1"/>
              <a:t>luctus</a:t>
            </a:r>
            <a:r>
              <a:rPr lang="cs-CZ" dirty="0"/>
              <a:t> </a:t>
            </a:r>
            <a:r>
              <a:rPr lang="cs-CZ" dirty="0" err="1"/>
              <a:t>nunc</a:t>
            </a:r>
            <a:r>
              <a:rPr lang="cs-CZ" dirty="0"/>
              <a:t>, a </a:t>
            </a:r>
            <a:r>
              <a:rPr lang="cs-CZ" dirty="0" err="1"/>
              <a:t>tempor</a:t>
            </a:r>
            <a:r>
              <a:rPr lang="cs-CZ" dirty="0"/>
              <a:t> elit.</a:t>
            </a:r>
          </a:p>
          <a:p>
            <a:pPr lvl="0"/>
            <a:r>
              <a:rPr lang="cs-CZ" dirty="0"/>
              <a:t>Upravte styly předlohy textu.</a:t>
            </a:r>
          </a:p>
          <a:p>
            <a:pPr lvl="1"/>
            <a:r>
              <a:rPr lang="cs-CZ" dirty="0"/>
              <a:t>Druhá úroveň</a:t>
            </a:r>
          </a:p>
          <a:p>
            <a:pPr lvl="2"/>
            <a:r>
              <a:rPr lang="cs-CZ" dirty="0"/>
              <a:t>Třetí úroveň</a:t>
            </a:r>
          </a:p>
          <a:p>
            <a:pPr lvl="3"/>
            <a:r>
              <a:rPr lang="cs-CZ" dirty="0"/>
              <a:t>Čtvrtá úroveň</a:t>
            </a:r>
          </a:p>
          <a:p>
            <a:pPr lvl="4"/>
            <a:r>
              <a:rPr lang="cs-CZ" dirty="0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09803C-109F-484A-83D6-FFACFBED6390}" type="datetimeFigureOut">
              <a:rPr lang="cs-CZ" smtClean="0"/>
              <a:t>01.09.2020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E5F6C0-4E17-4BB5-911A-51F62883F08C}" type="slidenum">
              <a:rPr lang="cs-CZ" smtClean="0"/>
              <a:t>‹#›</a:t>
            </a:fld>
            <a:endParaRPr lang="cs-CZ"/>
          </a:p>
        </p:txBody>
      </p:sp>
      <p:pic>
        <p:nvPicPr>
          <p:cNvPr id="8" name="Obrázek 7">
            <a:extLst>
              <a:ext uri="{FF2B5EF4-FFF2-40B4-BE49-F238E27FC236}">
                <a16:creationId xmlns:a16="http://schemas.microsoft.com/office/drawing/2014/main" id="{938A1F98-B760-AE40-BB7A-7C3A16557D4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625644" y="6089279"/>
            <a:ext cx="3892711" cy="8761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6117844"/>
      </p:ext>
    </p:extLst>
  </p:cSld>
  <p:clrMapOvr>
    <a:masterClrMapping/>
  </p:clrMapOvr>
  <p:transition spd="slow">
    <p:push/>
  </p:transition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_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696902"/>
            <a:ext cx="7772400" cy="1461244"/>
          </a:xfrm>
        </p:spPr>
        <p:txBody>
          <a:bodyPr anchor="b">
            <a:normAutofit/>
          </a:bodyPr>
          <a:lstStyle>
            <a:lvl1pPr algn="ctr">
              <a:defRPr sz="5000">
                <a:solidFill>
                  <a:srgbClr val="1D71B8"/>
                </a:solidFill>
              </a:defRPr>
            </a:lvl1pPr>
          </a:lstStyle>
          <a:p>
            <a:r>
              <a:rPr lang="cs-CZ" dirty="0"/>
              <a:t>Kliknutím lze upravit styl.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4317356"/>
            <a:ext cx="6858000" cy="940443"/>
          </a:xfrm>
        </p:spPr>
        <p:txBody>
          <a:bodyPr>
            <a:normAutofit/>
          </a:bodyPr>
          <a:lstStyle>
            <a:lvl1pPr marL="0" indent="0" algn="ctr">
              <a:buNone/>
              <a:defRPr sz="3000">
                <a:solidFill>
                  <a:srgbClr val="C0C0C0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cs-CZ" dirty="0"/>
              <a:t>Kliknutím můžete upravit styl předlohy.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09803C-109F-484A-83D6-FFACFBED6390}" type="datetimeFigureOut">
              <a:rPr lang="cs-CZ" smtClean="0"/>
              <a:t>01.09.2020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E5F6C0-4E17-4BB5-911A-51F62883F08C}" type="slidenum">
              <a:rPr lang="cs-CZ" smtClean="0"/>
              <a:t>‹#›</a:t>
            </a:fld>
            <a:endParaRPr lang="cs-CZ"/>
          </a:p>
        </p:txBody>
      </p:sp>
      <p:pic>
        <p:nvPicPr>
          <p:cNvPr id="9" name="Obrázek 8">
            <a:extLst>
              <a:ext uri="{FF2B5EF4-FFF2-40B4-BE49-F238E27FC236}">
                <a16:creationId xmlns:a16="http://schemas.microsoft.com/office/drawing/2014/main" id="{1057EF51-3674-2346-A505-BFB4C7190E7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625644" y="6089279"/>
            <a:ext cx="3892711" cy="8761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6308680"/>
      </p:ext>
    </p:extLst>
  </p:cSld>
  <p:clrMapOvr>
    <a:masterClrMapping/>
  </p:clrMapOvr>
  <p:transition spd="slow">
    <p:push/>
  </p:transition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2_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685799" y="695469"/>
            <a:ext cx="7772400" cy="1461244"/>
          </a:xfrm>
        </p:spPr>
        <p:txBody>
          <a:bodyPr anchor="b">
            <a:normAutofit/>
          </a:bodyPr>
          <a:lstStyle>
            <a:lvl1pPr algn="ctr">
              <a:defRPr sz="5000" b="1">
                <a:solidFill>
                  <a:srgbClr val="1D71B8"/>
                </a:solidFill>
              </a:defRPr>
            </a:lvl1pPr>
          </a:lstStyle>
          <a:p>
            <a:r>
              <a:rPr lang="cs-CZ" dirty="0"/>
              <a:t>Kontakt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142998" y="2317521"/>
            <a:ext cx="6858000" cy="1548944"/>
          </a:xfrm>
        </p:spPr>
        <p:txBody>
          <a:bodyPr>
            <a:noAutofit/>
          </a:bodyPr>
          <a:lstStyle>
            <a:lvl1pPr marL="0" indent="0" algn="ctr">
              <a:buNone/>
              <a:defRPr sz="1500">
                <a:solidFill>
                  <a:srgbClr val="C0C0C0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cs-CZ" dirty="0"/>
              <a:t>Jméno Příjmení</a:t>
            </a:r>
          </a:p>
          <a:p>
            <a:r>
              <a:rPr lang="cs-CZ" dirty="0"/>
              <a:t>Funkce</a:t>
            </a:r>
          </a:p>
          <a:p>
            <a:r>
              <a:rPr lang="cs-CZ" dirty="0"/>
              <a:t>E-mail</a:t>
            </a:r>
          </a:p>
          <a:p>
            <a:r>
              <a:rPr lang="cs-CZ" dirty="0"/>
              <a:t>+420 XXX XXX XXX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09803C-109F-484A-83D6-FFACFBED6390}" type="datetimeFigureOut">
              <a:rPr lang="cs-CZ" smtClean="0"/>
              <a:t>01.09.2020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E5F6C0-4E17-4BB5-911A-51F62883F08C}" type="slidenum">
              <a:rPr lang="cs-CZ" smtClean="0"/>
              <a:t>‹#›</a:t>
            </a:fld>
            <a:endParaRPr lang="cs-CZ"/>
          </a:p>
        </p:txBody>
      </p:sp>
      <p:pic>
        <p:nvPicPr>
          <p:cNvPr id="8" name="Obrázek 7">
            <a:extLst>
              <a:ext uri="{FF2B5EF4-FFF2-40B4-BE49-F238E27FC236}">
                <a16:creationId xmlns:a16="http://schemas.microsoft.com/office/drawing/2014/main" id="{AB0A7F68-D4D0-EE48-ADB6-74D619B2C7F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650887" y="3866465"/>
            <a:ext cx="1842223" cy="1842223"/>
          </a:xfrm>
          <a:prstGeom prst="rect">
            <a:avLst/>
          </a:prstGeom>
        </p:spPr>
      </p:pic>
      <p:pic>
        <p:nvPicPr>
          <p:cNvPr id="10" name="Obrázek 9">
            <a:extLst>
              <a:ext uri="{FF2B5EF4-FFF2-40B4-BE49-F238E27FC236}">
                <a16:creationId xmlns:a16="http://schemas.microsoft.com/office/drawing/2014/main" id="{5C0B2BF2-315A-B540-A0F1-D67C119C4734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634918" y="6056642"/>
            <a:ext cx="3874162" cy="8719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6982048"/>
      </p:ext>
    </p:extLst>
  </p:cSld>
  <p:clrMapOvr>
    <a:masterClrMapping/>
  </p:clrMapOvr>
  <p:transition spd="slow">
    <p:push/>
  </p:transition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čá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09803C-109F-484A-83D6-FFACFBED6390}" type="datetimeFigureOut">
              <a:rPr lang="cs-CZ" smtClean="0"/>
              <a:t>01.09.2020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E5F6C0-4E17-4BB5-911A-51F62883F08C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294081535"/>
      </p:ext>
    </p:extLst>
  </p:cSld>
  <p:clrMapOvr>
    <a:masterClrMapping/>
  </p:clrMapOvr>
  <p:transition spd="slow">
    <p:push/>
  </p:transition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09803C-109F-484A-83D6-FFACFBED6390}" type="datetimeFigureOut">
              <a:rPr lang="cs-CZ" smtClean="0"/>
              <a:t>01.09.2020</a:t>
            </a:fld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E5F6C0-4E17-4BB5-911A-51F62883F08C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598358856"/>
      </p:ext>
    </p:extLst>
  </p:cSld>
  <p:clrMapOvr>
    <a:masterClrMapping/>
  </p:clrMapOvr>
  <p:transition spd="slow">
    <p:push/>
  </p:transition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09803C-109F-484A-83D6-FFACFBED6390}" type="datetimeFigureOut">
              <a:rPr lang="cs-CZ" smtClean="0"/>
              <a:t>01.09.2020</a:t>
            </a:fld>
            <a:endParaRPr lang="cs-CZ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E5F6C0-4E17-4BB5-911A-51F62883F08C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189597234"/>
      </p:ext>
    </p:extLst>
  </p:cSld>
  <p:clrMapOvr>
    <a:masterClrMapping/>
  </p:clrMapOvr>
  <p:transition spd="slow">
    <p:push/>
  </p:transition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Jenom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09803C-109F-484A-83D6-FFACFBED6390}" type="datetimeFigureOut">
              <a:rPr lang="cs-CZ" smtClean="0"/>
              <a:t>01.09.2020</a:t>
            </a:fld>
            <a:endParaRPr lang="cs-CZ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E5F6C0-4E17-4BB5-911A-51F62883F08C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467768683"/>
      </p:ext>
    </p:extLst>
  </p:cSld>
  <p:clrMapOvr>
    <a:masterClrMapping/>
  </p:clrMapOvr>
  <p:transition spd="slow">
    <p:push/>
  </p:transition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09803C-109F-484A-83D6-FFACFBED6390}" type="datetimeFigureOut">
              <a:rPr lang="cs-CZ" smtClean="0"/>
              <a:t>01.09.2020</a:t>
            </a:fld>
            <a:endParaRPr lang="cs-CZ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E5F6C0-4E17-4BB5-911A-51F62883F08C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617615731"/>
      </p:ext>
    </p:extLst>
  </p:cSld>
  <p:clrMapOvr>
    <a:masterClrMapping/>
  </p:clrMapOvr>
  <p:transition spd="slow">
    <p:push/>
  </p:transition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09803C-109F-484A-83D6-FFACFBED6390}" type="datetimeFigureOut">
              <a:rPr lang="cs-CZ" smtClean="0"/>
              <a:t>01.09.2020</a:t>
            </a:fld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E5F6C0-4E17-4BB5-911A-51F62883F08C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778207454"/>
      </p:ext>
    </p:extLst>
  </p:cSld>
  <p:clrMapOvr>
    <a:masterClrMapping/>
  </p:clrMapOvr>
  <p:transition spd="slow">
    <p:push/>
  </p:transition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cs-CZ"/>
              <a:t>Kliknutím na ikonu přidáte obrázek.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09803C-109F-484A-83D6-FFACFBED6390}" type="datetimeFigureOut">
              <a:rPr lang="cs-CZ" smtClean="0"/>
              <a:t>01.09.2020</a:t>
            </a:fld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E5F6C0-4E17-4BB5-911A-51F62883F08C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008353507"/>
      </p:ext>
    </p:extLst>
  </p:cSld>
  <p:clrMapOvr>
    <a:masterClrMapping/>
  </p:clrMapOvr>
  <p:transition spd="slow">
    <p:push/>
  </p:transition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09803C-109F-484A-83D6-FFACFBED6390}" type="datetimeFigureOut">
              <a:rPr lang="cs-CZ" smtClean="0"/>
              <a:t>01.09.2020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E5F6C0-4E17-4BB5-911A-51F62883F08C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087764993"/>
      </p:ext>
    </p:extLst>
  </p:cSld>
  <p:clrMapOvr>
    <a:masterClrMapping/>
  </p:clrMapOvr>
  <p:transition spd="slow">
    <p:push/>
  </p:transition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09803C-109F-484A-83D6-FFACFBED6390}" type="datetimeFigureOut">
              <a:rPr lang="cs-CZ" smtClean="0"/>
              <a:t>01.09.2020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E5F6C0-4E17-4BB5-911A-51F62883F08C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108093707"/>
      </p:ext>
    </p:extLst>
  </p:cSld>
  <p:clrMapOvr>
    <a:masterClrMapping/>
  </p:clrMapOvr>
  <p:transition spd="slow">
    <p:push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2.jpe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slideLayout" Target="../slideLayouts/slideLayout25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5" Type="http://schemas.openxmlformats.org/officeDocument/2006/relationships/image" Target="../media/image1.jpg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Relationship Id="rId14" Type="http://schemas.openxmlformats.org/officeDocument/2006/relationships/theme" Target="../theme/theme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3.xml"/><Relationship Id="rId13" Type="http://schemas.openxmlformats.org/officeDocument/2006/relationships/slideLayout" Target="../slideLayouts/slideLayout38.xml"/><Relationship Id="rId3" Type="http://schemas.openxmlformats.org/officeDocument/2006/relationships/slideLayout" Target="../slideLayouts/slideLayout28.xml"/><Relationship Id="rId7" Type="http://schemas.openxmlformats.org/officeDocument/2006/relationships/slideLayout" Target="../slideLayouts/slideLayout32.xml"/><Relationship Id="rId12" Type="http://schemas.openxmlformats.org/officeDocument/2006/relationships/slideLayout" Target="../slideLayouts/slideLayout37.xml"/><Relationship Id="rId2" Type="http://schemas.openxmlformats.org/officeDocument/2006/relationships/slideLayout" Target="../slideLayouts/slideLayout27.xml"/><Relationship Id="rId1" Type="http://schemas.openxmlformats.org/officeDocument/2006/relationships/slideLayout" Target="../slideLayouts/slideLayout26.xml"/><Relationship Id="rId6" Type="http://schemas.openxmlformats.org/officeDocument/2006/relationships/slideLayout" Target="../slideLayouts/slideLayout31.xml"/><Relationship Id="rId11" Type="http://schemas.openxmlformats.org/officeDocument/2006/relationships/slideLayout" Target="../slideLayouts/slideLayout36.xml"/><Relationship Id="rId5" Type="http://schemas.openxmlformats.org/officeDocument/2006/relationships/slideLayout" Target="../slideLayouts/slideLayout30.xml"/><Relationship Id="rId15" Type="http://schemas.openxmlformats.org/officeDocument/2006/relationships/image" Target="../media/image2.jpeg"/><Relationship Id="rId10" Type="http://schemas.openxmlformats.org/officeDocument/2006/relationships/slideLayout" Target="../slideLayouts/slideLayout35.xml"/><Relationship Id="rId4" Type="http://schemas.openxmlformats.org/officeDocument/2006/relationships/slideLayout" Target="../slideLayouts/slideLayout29.xml"/><Relationship Id="rId9" Type="http://schemas.openxmlformats.org/officeDocument/2006/relationships/slideLayout" Target="../slideLayouts/slideLayout34.xml"/><Relationship Id="rId14" Type="http://schemas.openxmlformats.org/officeDocument/2006/relationships/theme" Target="../theme/theme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Google Shape;10;p1"/>
          <p:cNvPicPr preferRelativeResize="0"/>
          <p:nvPr/>
        </p:nvPicPr>
        <p:blipFill rotWithShape="1">
          <a:blip r:embed="rId14">
            <a:alphaModFix/>
          </a:blip>
          <a:srcRect l="1013" b="6089"/>
          <a:stretch/>
        </p:blipFill>
        <p:spPr>
          <a:xfrm>
            <a:off x="0" y="1"/>
            <a:ext cx="9143999" cy="6132874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Google Shape;11;p1"/>
          <p:cNvSpPr txBox="1"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D71B8"/>
              </a:buClr>
              <a:buSzPts val="2800"/>
              <a:buFont typeface="Arial"/>
              <a:buNone/>
              <a:defRPr sz="2800" b="0" i="0" u="none" strike="noStrike" cap="none">
                <a:solidFill>
                  <a:srgbClr val="1D71B8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2" name="Google Shape;12;p1"/>
          <p:cNvSpPr txBox="1"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2385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1D71B8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rgbClr val="4C4C4C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2385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1D71B8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rgbClr val="4C4C4C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2385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1D71B8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rgbClr val="4C4C4C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2385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1D71B8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rgbClr val="4C4C4C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2385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1D71B8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rgbClr val="4C4C4C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3" name="Google Shape;13;p1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4C4C4C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fld id="{CD09803C-109F-484A-83D6-FFACFBED6390}" type="datetimeFigureOut">
              <a:rPr lang="cs-CZ" smtClean="0"/>
              <a:pPr/>
              <a:t>01.09.2020</a:t>
            </a:fld>
            <a:endParaRPr lang="cs-CZ"/>
          </a:p>
        </p:txBody>
      </p:sp>
      <p:sp>
        <p:nvSpPr>
          <p:cNvPr id="14" name="Google Shape;14;p1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4C4C4C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lang="cs-CZ"/>
          </a:p>
        </p:txBody>
      </p:sp>
      <p:sp>
        <p:nvSpPr>
          <p:cNvPr id="15" name="Google Shape;15;p1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4C4C4C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4C4C4C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4C4C4C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4C4C4C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4C4C4C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4C4C4C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4C4C4C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4C4C4C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4C4C4C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FDE5F6C0-4E17-4BB5-911A-51F62883F08C}" type="slidenum">
              <a:rPr lang="cs-CZ" smtClean="0"/>
              <a:pPr/>
              <a:t>‹#›</a:t>
            </a:fld>
            <a:endParaRPr lang="cs-CZ"/>
          </a:p>
        </p:txBody>
      </p:sp>
      <p:pic>
        <p:nvPicPr>
          <p:cNvPr id="8" name="Obrázek 7">
            <a:extLst>
              <a:ext uri="{FF2B5EF4-FFF2-40B4-BE49-F238E27FC236}">
                <a16:creationId xmlns:a16="http://schemas.microsoft.com/office/drawing/2014/main" id="{BA1EF0B5-C7E7-4D35-8DA3-8FBF269A834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1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1"/>
            <a:ext cx="9143999" cy="61328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2964996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858" r:id="rId1"/>
    <p:sldLayoutId id="2147483859" r:id="rId2"/>
    <p:sldLayoutId id="2147483860" r:id="rId3"/>
    <p:sldLayoutId id="2147483861" r:id="rId4"/>
    <p:sldLayoutId id="2147483862" r:id="rId5"/>
    <p:sldLayoutId id="2147483863" r:id="rId6"/>
    <p:sldLayoutId id="2147483864" r:id="rId7"/>
    <p:sldLayoutId id="2147483865" r:id="rId8"/>
    <p:sldLayoutId id="2147483866" r:id="rId9"/>
    <p:sldLayoutId id="2147483867" r:id="rId10"/>
    <p:sldLayoutId id="2147483868" r:id="rId11"/>
    <p:sldLayoutId id="2147483869" r:id="rId12"/>
  </p:sldLayoutIdLst>
  <p:transition spd="slow">
    <p:push/>
  </p:transition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Google Shape;10;p1"/>
          <p:cNvPicPr preferRelativeResize="0"/>
          <p:nvPr/>
        </p:nvPicPr>
        <p:blipFill rotWithShape="1">
          <a:blip r:embed="rId15">
            <a:alphaModFix/>
          </a:blip>
          <a:srcRect l="1013" b="6089"/>
          <a:stretch/>
        </p:blipFill>
        <p:spPr>
          <a:xfrm>
            <a:off x="0" y="1"/>
            <a:ext cx="9143999" cy="6132874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Google Shape;11;p1"/>
          <p:cNvSpPr txBox="1"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D71B8"/>
              </a:buClr>
              <a:buSzPts val="2800"/>
              <a:buFont typeface="Arial"/>
              <a:buNone/>
              <a:defRPr sz="2800" b="0" i="0" u="none" strike="noStrike" cap="none">
                <a:solidFill>
                  <a:srgbClr val="1D71B8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2" name="Google Shape;12;p1"/>
          <p:cNvSpPr txBox="1"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2385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1D71B8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rgbClr val="4C4C4C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2385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1D71B8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rgbClr val="4C4C4C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2385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1D71B8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rgbClr val="4C4C4C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2385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1D71B8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rgbClr val="4C4C4C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2385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1D71B8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rgbClr val="4C4C4C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3" name="Google Shape;13;p1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4C4C4C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4" name="Google Shape;14;p1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4C4C4C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5" name="Google Shape;15;p1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4C4C4C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4C4C4C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4C4C4C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4C4C4C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4C4C4C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4C4C4C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4C4C4C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4C4C4C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4C4C4C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s-CZ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272715358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871" r:id="rId1"/>
    <p:sldLayoutId id="2147483872" r:id="rId2"/>
    <p:sldLayoutId id="2147483873" r:id="rId3"/>
    <p:sldLayoutId id="2147483874" r:id="rId4"/>
    <p:sldLayoutId id="2147483875" r:id="rId5"/>
    <p:sldLayoutId id="2147483876" r:id="rId6"/>
    <p:sldLayoutId id="2147483877" r:id="rId7"/>
    <p:sldLayoutId id="2147483878" r:id="rId8"/>
    <p:sldLayoutId id="2147483879" r:id="rId9"/>
    <p:sldLayoutId id="2147483880" r:id="rId10"/>
    <p:sldLayoutId id="2147483881" r:id="rId11"/>
    <p:sldLayoutId id="2147483882" r:id="rId12"/>
    <p:sldLayoutId id="2147483883" r:id="rId13"/>
  </p:sldLayoutIdLst>
  <p:transition spd="slow">
    <p:push/>
  </p:transition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Obrázek 9">
            <a:extLst>
              <a:ext uri="{FF2B5EF4-FFF2-40B4-BE49-F238E27FC236}">
                <a16:creationId xmlns:a16="http://schemas.microsoft.com/office/drawing/2014/main" id="{5EB521AB-0A28-6B44-8E85-5B876EDAA72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1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1"/>
            <a:ext cx="9143999" cy="6132874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s-CZ" dirty="0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 dirty="0"/>
              <a:t>Upravte styly předlohy textu.</a:t>
            </a:r>
          </a:p>
          <a:p>
            <a:pPr lvl="1"/>
            <a:r>
              <a:rPr lang="cs-CZ" dirty="0"/>
              <a:t>Druhá úroveň</a:t>
            </a:r>
          </a:p>
          <a:p>
            <a:pPr lvl="2"/>
            <a:r>
              <a:rPr lang="cs-CZ" dirty="0"/>
              <a:t>Třetí úroveň</a:t>
            </a:r>
          </a:p>
          <a:p>
            <a:pPr lvl="3"/>
            <a:r>
              <a:rPr lang="cs-CZ" dirty="0"/>
              <a:t>Čtvrtá úroveň</a:t>
            </a:r>
          </a:p>
          <a:p>
            <a:pPr lvl="4"/>
            <a:r>
              <a:rPr lang="cs-CZ" dirty="0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CD09803C-109F-484A-83D6-FFACFBED6390}" type="datetimeFigureOut">
              <a:rPr lang="cs-CZ" smtClean="0"/>
              <a:pPr/>
              <a:t>01.09.2020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FDE5F6C0-4E17-4BB5-911A-51F62883F08C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5998226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85" r:id="rId1"/>
    <p:sldLayoutId id="2147483886" r:id="rId2"/>
    <p:sldLayoutId id="2147483887" r:id="rId3"/>
    <p:sldLayoutId id="2147483888" r:id="rId4"/>
    <p:sldLayoutId id="2147483889" r:id="rId5"/>
    <p:sldLayoutId id="2147483890" r:id="rId6"/>
    <p:sldLayoutId id="2147483891" r:id="rId7"/>
    <p:sldLayoutId id="2147483892" r:id="rId8"/>
    <p:sldLayoutId id="2147483893" r:id="rId9"/>
    <p:sldLayoutId id="2147483894" r:id="rId10"/>
    <p:sldLayoutId id="2147483895" r:id="rId11"/>
    <p:sldLayoutId id="2147483896" r:id="rId12"/>
    <p:sldLayoutId id="2147483897" r:id="rId13"/>
  </p:sldLayoutIdLst>
  <p:transition spd="slow">
    <p:push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800" kern="1200">
          <a:solidFill>
            <a:srgbClr val="1D71B8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Clr>
          <a:srgbClr val="1D71B8"/>
        </a:buClr>
        <a:buFont typeface="Arial" panose="020B0604020202020204" pitchFamily="34" charset="0"/>
        <a:buChar char="•"/>
        <a:defRPr sz="1500" kern="1200">
          <a:solidFill>
            <a:srgbClr val="AAAAAA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1D71B8"/>
        </a:buClr>
        <a:buFont typeface="Arial" panose="020B0604020202020204" pitchFamily="34" charset="0"/>
        <a:buChar char="•"/>
        <a:defRPr sz="1500" kern="1200">
          <a:solidFill>
            <a:srgbClr val="AAAAAA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1D71B8"/>
        </a:buClr>
        <a:buFont typeface="Arial" panose="020B0604020202020204" pitchFamily="34" charset="0"/>
        <a:buChar char="•"/>
        <a:defRPr sz="1500" kern="1200">
          <a:solidFill>
            <a:srgbClr val="AAAAAA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1D71B8"/>
        </a:buClr>
        <a:buFont typeface="Arial" panose="020B0604020202020204" pitchFamily="34" charset="0"/>
        <a:buChar char="•"/>
        <a:defRPr sz="1500" kern="1200">
          <a:solidFill>
            <a:srgbClr val="AAAAAA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1D71B8"/>
        </a:buClr>
        <a:buFont typeface="Arial" panose="020B0604020202020204" pitchFamily="34" charset="0"/>
        <a:buChar char="•"/>
        <a:defRPr sz="1500" kern="1200">
          <a:solidFill>
            <a:srgbClr val="AAAAAA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3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5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5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vlada.cz/cz/evropske-zalezitosti/aktualne/evropska-komise-vydala-country-report-2019-pro-cr-172142/" TargetMode="Externa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4" Type="http://schemas.openxmlformats.org/officeDocument/2006/relationships/chart" Target="../charts/char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8" Type="http://schemas.microsoft.com/office/2007/relationships/hdphoto" Target="../media/hdphoto2.wdp"/><Relationship Id="rId3" Type="http://schemas.openxmlformats.org/officeDocument/2006/relationships/image" Target="../media/image9.png"/><Relationship Id="rId7" Type="http://schemas.openxmlformats.org/officeDocument/2006/relationships/image" Target="../media/image12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Relationship Id="rId6" Type="http://schemas.microsoft.com/office/2007/relationships/hdphoto" Target="../media/hdphoto1.wdp"/><Relationship Id="rId5" Type="http://schemas.openxmlformats.org/officeDocument/2006/relationships/image" Target="../media/image11.png"/><Relationship Id="rId10" Type="http://schemas.openxmlformats.org/officeDocument/2006/relationships/image" Target="../media/image14.png"/><Relationship Id="rId4" Type="http://schemas.openxmlformats.org/officeDocument/2006/relationships/image" Target="../media/image10.png"/><Relationship Id="rId9" Type="http://schemas.openxmlformats.org/officeDocument/2006/relationships/image" Target="../media/image13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image" Target="../media/image11.png"/><Relationship Id="rId7" Type="http://schemas.openxmlformats.org/officeDocument/2006/relationships/image" Target="../media/image17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microsoft.com/office/2007/relationships/hdphoto" Target="../media/hdphoto1.wdp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5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7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7" Type="http://schemas.openxmlformats.org/officeDocument/2006/relationships/image" Target="../media/image25.sv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4.png"/><Relationship Id="rId5" Type="http://schemas.openxmlformats.org/officeDocument/2006/relationships/image" Target="../media/image23.svg"/><Relationship Id="rId4" Type="http://schemas.openxmlformats.org/officeDocument/2006/relationships/image" Target="../media/image22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sv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9.svg"/><Relationship Id="rId4" Type="http://schemas.openxmlformats.org/officeDocument/2006/relationships/image" Target="../media/image28.png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7.xml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png"/><Relationship Id="rId13" Type="http://schemas.openxmlformats.org/officeDocument/2006/relationships/image" Target="../media/image42.svg"/><Relationship Id="rId3" Type="http://schemas.openxmlformats.org/officeDocument/2006/relationships/image" Target="../media/image32.svg"/><Relationship Id="rId7" Type="http://schemas.openxmlformats.org/officeDocument/2006/relationships/image" Target="../media/image36.svg"/><Relationship Id="rId12" Type="http://schemas.openxmlformats.org/officeDocument/2006/relationships/image" Target="../media/image41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5.png"/><Relationship Id="rId11" Type="http://schemas.openxmlformats.org/officeDocument/2006/relationships/image" Target="../media/image40.svg"/><Relationship Id="rId5" Type="http://schemas.openxmlformats.org/officeDocument/2006/relationships/image" Target="../media/image34.svg"/><Relationship Id="rId10" Type="http://schemas.openxmlformats.org/officeDocument/2006/relationships/image" Target="../media/image39.png"/><Relationship Id="rId4" Type="http://schemas.openxmlformats.org/officeDocument/2006/relationships/image" Target="../media/image33.png"/><Relationship Id="rId9" Type="http://schemas.openxmlformats.org/officeDocument/2006/relationships/image" Target="../media/image38.svg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27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27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27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sv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49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2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27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7.png"/><Relationship Id="rId4" Type="http://schemas.openxmlformats.org/officeDocument/2006/relationships/image" Target="../media/image56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google.com/url?sa=i&amp;rct=j&amp;q=&amp;esrc=s&amp;source=images&amp;cd=&amp;cad=rja&amp;uact=8&amp;ved=2ahUKEwiGpfvo55vmAhUSa1AKHdHgBiIQjRx6BAgBEAQ&amp;url=https://velosolutions.com/pump-track/en/pump-track-cesis-latvia/&amp;psig=AOvVaw290dVaCYcDrMo58pPgDn58&amp;ust=1575542619675948" TargetMode="External"/><Relationship Id="rId2" Type="http://schemas.openxmlformats.org/officeDocument/2006/relationships/image" Target="../media/image58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9.jpeg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jpeg"/><Relationship Id="rId1" Type="http://schemas.openxmlformats.org/officeDocument/2006/relationships/slideLayout" Target="../slideLayouts/slideLayout27.xml"/></Relationships>
</file>

<file path=ppt/slides/_rels/slide47.xml.rels><?xml version="1.0" encoding="UTF-8" standalone="yes"?>
<Relationships xmlns="http://schemas.openxmlformats.org/package/2006/relationships"><Relationship Id="rId8" Type="http://schemas.openxmlformats.org/officeDocument/2006/relationships/image" Target="../media/image67.png"/><Relationship Id="rId3" Type="http://schemas.openxmlformats.org/officeDocument/2006/relationships/image" Target="../media/image62.svg"/><Relationship Id="rId7" Type="http://schemas.openxmlformats.org/officeDocument/2006/relationships/image" Target="../media/image66.svg"/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5.png"/><Relationship Id="rId5" Type="http://schemas.openxmlformats.org/officeDocument/2006/relationships/image" Target="../media/image64.svg"/><Relationship Id="rId4" Type="http://schemas.openxmlformats.org/officeDocument/2006/relationships/image" Target="../media/image63.png"/><Relationship Id="rId9" Type="http://schemas.openxmlformats.org/officeDocument/2006/relationships/image" Target="../media/image68.svg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9.jpeg"/><Relationship Id="rId1" Type="http://schemas.openxmlformats.org/officeDocument/2006/relationships/slideLayout" Target="../slideLayouts/slideLayout27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0.jpeg"/><Relationship Id="rId1" Type="http://schemas.openxmlformats.org/officeDocument/2006/relationships/slideLayout" Target="../slideLayouts/slideLayout27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svg"/><Relationship Id="rId2" Type="http://schemas.openxmlformats.org/officeDocument/2006/relationships/image" Target="../media/image7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4.svg"/><Relationship Id="rId4" Type="http://schemas.openxmlformats.org/officeDocument/2006/relationships/image" Target="../media/image73.png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4.jpeg"/><Relationship Id="rId1" Type="http://schemas.openxmlformats.org/officeDocument/2006/relationships/slideLayout" Target="../slideLayouts/slideLayout1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5.jpeg"/><Relationship Id="rId1" Type="http://schemas.openxmlformats.org/officeDocument/2006/relationships/slideLayout" Target="../slideLayouts/slideLayout27.xml"/></Relationships>
</file>

<file path=ppt/slides/_rels/slide55.xml.rels><?xml version="1.0" encoding="UTF-8" standalone="yes"?>
<Relationships xmlns="http://schemas.openxmlformats.org/package/2006/relationships"><Relationship Id="rId8" Type="http://schemas.openxmlformats.org/officeDocument/2006/relationships/image" Target="../media/image81.svg"/><Relationship Id="rId3" Type="http://schemas.openxmlformats.org/officeDocument/2006/relationships/image" Target="../media/image76.png"/><Relationship Id="rId7" Type="http://schemas.openxmlformats.org/officeDocument/2006/relationships/image" Target="../media/image80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9.svg"/><Relationship Id="rId5" Type="http://schemas.openxmlformats.org/officeDocument/2006/relationships/image" Target="../media/image78.png"/><Relationship Id="rId4" Type="http://schemas.openxmlformats.org/officeDocument/2006/relationships/image" Target="../media/image77.svg"/></Relationships>
</file>

<file path=ppt/slides/_rels/slide56.xml.rels><?xml version="1.0" encoding="UTF-8" standalone="yes"?>
<Relationships xmlns="http://schemas.openxmlformats.org/package/2006/relationships"><Relationship Id="rId8" Type="http://schemas.openxmlformats.org/officeDocument/2006/relationships/image" Target="../media/image87.svg"/><Relationship Id="rId3" Type="http://schemas.openxmlformats.org/officeDocument/2006/relationships/image" Target="../media/image82.png"/><Relationship Id="rId7" Type="http://schemas.openxmlformats.org/officeDocument/2006/relationships/image" Target="../media/image86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5.svg"/><Relationship Id="rId5" Type="http://schemas.openxmlformats.org/officeDocument/2006/relationships/image" Target="../media/image84.png"/><Relationship Id="rId4" Type="http://schemas.openxmlformats.org/officeDocument/2006/relationships/image" Target="../media/image83.svg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8.jpeg"/><Relationship Id="rId1" Type="http://schemas.openxmlformats.org/officeDocument/2006/relationships/slideLayout" Target="../slideLayouts/slideLayout27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9.jpeg"/><Relationship Id="rId1" Type="http://schemas.openxmlformats.org/officeDocument/2006/relationships/slideLayout" Target="../slideLayouts/slideLayout27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0.jpeg"/><Relationship Id="rId1" Type="http://schemas.openxmlformats.org/officeDocument/2006/relationships/slideLayout" Target="../slideLayouts/slideLayout27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2.svg"/><Relationship Id="rId7" Type="http://schemas.openxmlformats.org/officeDocument/2006/relationships/image" Target="../media/image96.svg"/><Relationship Id="rId2" Type="http://schemas.openxmlformats.org/officeDocument/2006/relationships/image" Target="../media/image9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5.png"/><Relationship Id="rId5" Type="http://schemas.openxmlformats.org/officeDocument/2006/relationships/image" Target="../media/image94.svg"/><Relationship Id="rId4" Type="http://schemas.openxmlformats.org/officeDocument/2006/relationships/image" Target="../media/image93.png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7.jpeg"/><Relationship Id="rId1" Type="http://schemas.openxmlformats.org/officeDocument/2006/relationships/slideLayout" Target="../slideLayouts/slideLayout27.xml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8.jp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7.xml"/><Relationship Id="rId4" Type="http://schemas.openxmlformats.org/officeDocument/2006/relationships/image" Target="../media/image99.jpeg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0.jpeg"/><Relationship Id="rId1" Type="http://schemas.openxmlformats.org/officeDocument/2006/relationships/slideLayout" Target="../slideLayouts/slideLayout27.xml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2.svg"/><Relationship Id="rId7" Type="http://schemas.openxmlformats.org/officeDocument/2006/relationships/image" Target="../media/image106.svg"/><Relationship Id="rId2" Type="http://schemas.openxmlformats.org/officeDocument/2006/relationships/image" Target="../media/image10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5.png"/><Relationship Id="rId5" Type="http://schemas.openxmlformats.org/officeDocument/2006/relationships/image" Target="../media/image104.svg"/><Relationship Id="rId4" Type="http://schemas.openxmlformats.org/officeDocument/2006/relationships/image" Target="../media/image103.png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8.svg"/><Relationship Id="rId7" Type="http://schemas.openxmlformats.org/officeDocument/2006/relationships/image" Target="../media/image112.svg"/><Relationship Id="rId2" Type="http://schemas.openxmlformats.org/officeDocument/2006/relationships/image" Target="../media/image107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11.png"/><Relationship Id="rId5" Type="http://schemas.openxmlformats.org/officeDocument/2006/relationships/image" Target="../media/image110.svg"/><Relationship Id="rId4" Type="http://schemas.openxmlformats.org/officeDocument/2006/relationships/image" Target="../media/image109.png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3.jpeg"/><Relationship Id="rId1" Type="http://schemas.openxmlformats.org/officeDocument/2006/relationships/slideLayout" Target="../slideLayouts/slideLayout27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4.jpeg"/><Relationship Id="rId1" Type="http://schemas.openxmlformats.org/officeDocument/2006/relationships/slideLayout" Target="../slideLayouts/slideLayout27.xml"/></Relationships>
</file>

<file path=ppt/slides/_rels/slide7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1.png"/><Relationship Id="rId3" Type="http://schemas.openxmlformats.org/officeDocument/2006/relationships/image" Target="../media/image116.svg"/><Relationship Id="rId7" Type="http://schemas.openxmlformats.org/officeDocument/2006/relationships/image" Target="../media/image120.svg"/><Relationship Id="rId2" Type="http://schemas.openxmlformats.org/officeDocument/2006/relationships/image" Target="../media/image115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19.png"/><Relationship Id="rId5" Type="http://schemas.openxmlformats.org/officeDocument/2006/relationships/image" Target="../media/image118.svg"/><Relationship Id="rId4" Type="http://schemas.openxmlformats.org/officeDocument/2006/relationships/image" Target="../media/image117.png"/><Relationship Id="rId9" Type="http://schemas.openxmlformats.org/officeDocument/2006/relationships/image" Target="../media/image122.svg"/></Relationships>
</file>

<file path=ppt/slides/_rels/slide7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6.png"/><Relationship Id="rId3" Type="http://schemas.openxmlformats.org/officeDocument/2006/relationships/image" Target="../media/image116.svg"/><Relationship Id="rId7" Type="http://schemas.openxmlformats.org/officeDocument/2006/relationships/image" Target="../media/image122.svg"/><Relationship Id="rId2" Type="http://schemas.openxmlformats.org/officeDocument/2006/relationships/image" Target="../media/image123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25.png"/><Relationship Id="rId11" Type="http://schemas.openxmlformats.org/officeDocument/2006/relationships/image" Target="../media/image128.svg"/><Relationship Id="rId5" Type="http://schemas.openxmlformats.org/officeDocument/2006/relationships/image" Target="../media/image120.svg"/><Relationship Id="rId10" Type="http://schemas.openxmlformats.org/officeDocument/2006/relationships/image" Target="../media/image127.png"/><Relationship Id="rId4" Type="http://schemas.openxmlformats.org/officeDocument/2006/relationships/image" Target="../media/image124.png"/><Relationship Id="rId9" Type="http://schemas.openxmlformats.org/officeDocument/2006/relationships/image" Target="../media/image118.svg"/></Relationships>
</file>

<file path=ppt/slides/_rels/slide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9.jpeg"/><Relationship Id="rId1" Type="http://schemas.openxmlformats.org/officeDocument/2006/relationships/slideLayout" Target="../slideLayouts/slideLayout27.xml"/></Relationships>
</file>

<file path=ppt/slides/_rels/slide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0.jpeg"/><Relationship Id="rId1" Type="http://schemas.openxmlformats.org/officeDocument/2006/relationships/slideLayout" Target="../slideLayouts/slideLayout27.xml"/></Relationships>
</file>

<file path=ppt/slides/_rels/slide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1.jpeg"/><Relationship Id="rId1" Type="http://schemas.openxmlformats.org/officeDocument/2006/relationships/slideLayout" Target="../slideLayouts/slideLayout27.xml"/></Relationships>
</file>

<file path=ppt/slides/_rels/slide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2.jpeg"/><Relationship Id="rId1" Type="http://schemas.openxmlformats.org/officeDocument/2006/relationships/slideLayout" Target="../slideLayouts/slideLayout27.xml"/></Relationships>
</file>

<file path=ppt/slides/_rels/slide7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9.png"/><Relationship Id="rId13" Type="http://schemas.openxmlformats.org/officeDocument/2006/relationships/image" Target="../media/image138.svg"/><Relationship Id="rId18" Type="http://schemas.openxmlformats.org/officeDocument/2006/relationships/image" Target="../media/image117.png"/><Relationship Id="rId3" Type="http://schemas.openxmlformats.org/officeDocument/2006/relationships/image" Target="../media/image34.svg"/><Relationship Id="rId21" Type="http://schemas.openxmlformats.org/officeDocument/2006/relationships/image" Target="../media/image122.svg"/><Relationship Id="rId7" Type="http://schemas.openxmlformats.org/officeDocument/2006/relationships/image" Target="../media/image79.svg"/><Relationship Id="rId12" Type="http://schemas.openxmlformats.org/officeDocument/2006/relationships/image" Target="../media/image137.png"/><Relationship Id="rId17" Type="http://schemas.openxmlformats.org/officeDocument/2006/relationships/image" Target="../media/image141.svg"/><Relationship Id="rId2" Type="http://schemas.openxmlformats.org/officeDocument/2006/relationships/image" Target="../media/image133.png"/><Relationship Id="rId16" Type="http://schemas.openxmlformats.org/officeDocument/2006/relationships/image" Target="../media/image140.png"/><Relationship Id="rId20" Type="http://schemas.openxmlformats.org/officeDocument/2006/relationships/image" Target="../media/image14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35.png"/><Relationship Id="rId11" Type="http://schemas.openxmlformats.org/officeDocument/2006/relationships/image" Target="../media/image47.svg"/><Relationship Id="rId5" Type="http://schemas.openxmlformats.org/officeDocument/2006/relationships/image" Target="../media/image32.svg"/><Relationship Id="rId15" Type="http://schemas.openxmlformats.org/officeDocument/2006/relationships/image" Target="../media/image77.svg"/><Relationship Id="rId23" Type="http://schemas.openxmlformats.org/officeDocument/2006/relationships/image" Target="../media/image116.svg"/><Relationship Id="rId10" Type="http://schemas.openxmlformats.org/officeDocument/2006/relationships/image" Target="../media/image136.png"/><Relationship Id="rId19" Type="http://schemas.openxmlformats.org/officeDocument/2006/relationships/image" Target="../media/image118.svg"/><Relationship Id="rId4" Type="http://schemas.openxmlformats.org/officeDocument/2006/relationships/image" Target="../media/image134.png"/><Relationship Id="rId9" Type="http://schemas.openxmlformats.org/officeDocument/2006/relationships/image" Target="../media/image120.svg"/><Relationship Id="rId14" Type="http://schemas.openxmlformats.org/officeDocument/2006/relationships/image" Target="../media/image139.png"/><Relationship Id="rId22" Type="http://schemas.openxmlformats.org/officeDocument/2006/relationships/image" Target="../media/image115.png"/></Relationships>
</file>

<file path=ppt/slides/_rels/slide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/Relationships>
</file>

<file path=ppt/slides/_rels/slide8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/Relationships>
</file>

<file path=ppt/slides/_rels/slide8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8.svg"/><Relationship Id="rId3" Type="http://schemas.openxmlformats.org/officeDocument/2006/relationships/image" Target="../media/image143.png"/><Relationship Id="rId7" Type="http://schemas.openxmlformats.org/officeDocument/2006/relationships/image" Target="../media/image147.png"/><Relationship Id="rId2" Type="http://schemas.openxmlformats.org/officeDocument/2006/relationships/hyperlink" Target="https://www.irop.mmr.cz/cs/" TargetMode="Externa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46.svg"/><Relationship Id="rId5" Type="http://schemas.openxmlformats.org/officeDocument/2006/relationships/image" Target="../media/image145.png"/><Relationship Id="rId4" Type="http://schemas.openxmlformats.org/officeDocument/2006/relationships/image" Target="../media/image144.svg"/></Relationships>
</file>

<file path=ppt/slides/_rels/slide83.xml.rels><?xml version="1.0" encoding="UTF-8" standalone="yes"?>
<Relationships xmlns="http://schemas.openxmlformats.org/package/2006/relationships"><Relationship Id="rId3" Type="http://schemas.openxmlformats.org/officeDocument/2006/relationships/hyperlink" Target="mailto:irop@mmr.cz" TargetMode="External"/><Relationship Id="rId7" Type="http://schemas.openxmlformats.org/officeDocument/2006/relationships/image" Target="../media/image152.svg"/><Relationship Id="rId2" Type="http://schemas.openxmlformats.org/officeDocument/2006/relationships/hyperlink" Target="http://www.irop.mmr.cz/" TargetMode="Externa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51.png"/><Relationship Id="rId5" Type="http://schemas.openxmlformats.org/officeDocument/2006/relationships/image" Target="../media/image150.svg"/><Relationship Id="rId4" Type="http://schemas.openxmlformats.org/officeDocument/2006/relationships/image" Target="../media/image14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15"/>
          <p:cNvSpPr txBox="1">
            <a:spLocks noGrp="1"/>
          </p:cNvSpPr>
          <p:nvPr>
            <p:ph type="ctrTitle"/>
          </p:nvPr>
        </p:nvSpPr>
        <p:spPr>
          <a:xfrm>
            <a:off x="685800" y="2696902"/>
            <a:ext cx="7772400" cy="14612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lvl="0"/>
            <a:r>
              <a:rPr lang="cs-CZ" sz="3200" b="1" kern="1200" dirty="0">
                <a:solidFill>
                  <a:srgbClr val="0070C0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Představení návrhu </a:t>
            </a:r>
            <a:br>
              <a:rPr lang="cs-CZ" sz="3200" b="1" kern="1200" dirty="0">
                <a:solidFill>
                  <a:srgbClr val="0070C0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</a:br>
            <a:r>
              <a:rPr lang="cs-CZ" sz="3200" b="1" kern="1200" dirty="0">
                <a:solidFill>
                  <a:srgbClr val="0070C0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IROP 2021 - 2027</a:t>
            </a:r>
            <a:endParaRPr dirty="0"/>
          </a:p>
        </p:txBody>
      </p:sp>
      <p:sp>
        <p:nvSpPr>
          <p:cNvPr id="109" name="Google Shape;109;p15"/>
          <p:cNvSpPr txBox="1"/>
          <p:nvPr/>
        </p:nvSpPr>
        <p:spPr>
          <a:xfrm>
            <a:off x="2311775" y="4967057"/>
            <a:ext cx="4520449" cy="7386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1. 9. 2020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Hradec Králové</a:t>
            </a:r>
          </a:p>
        </p:txBody>
      </p:sp>
    </p:spTree>
  </p:cSld>
  <p:clrMapOvr>
    <a:masterClrMapping/>
  </p:clrMapOvr>
  <p:transition spd="slow">
    <p:push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Nadpis 4">
            <a:extLst>
              <a:ext uri="{FF2B5EF4-FFF2-40B4-BE49-F238E27FC236}">
                <a16:creationId xmlns:a16="http://schemas.microsoft.com/office/drawing/2014/main" id="{1F154147-A87E-7D48-B739-31E1DD3422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0001"/>
            <a:ext cx="7886700" cy="832696"/>
          </a:xfrm>
        </p:spPr>
        <p:txBody>
          <a:bodyPr anchor="ctr">
            <a:normAutofit/>
          </a:bodyPr>
          <a:lstStyle/>
          <a:p>
            <a:pPr algn="ctr">
              <a:lnSpc>
                <a:spcPct val="150000"/>
              </a:lnSpc>
            </a:pPr>
            <a:r>
              <a:rPr lang="cs-CZ" sz="3200" dirty="0"/>
              <a:t>Program roadshow IROP</a:t>
            </a:r>
          </a:p>
        </p:txBody>
      </p:sp>
      <p:sp>
        <p:nvSpPr>
          <p:cNvPr id="7" name="Zástupný symbol pro obsah 6">
            <a:extLst>
              <a:ext uri="{FF2B5EF4-FFF2-40B4-BE49-F238E27FC236}">
                <a16:creationId xmlns:a16="http://schemas.microsoft.com/office/drawing/2014/main" id="{99C3137F-82EF-EF44-8BB0-17E869E31D9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088571" y="1071710"/>
            <a:ext cx="9323615" cy="6014891"/>
          </a:xfrm>
        </p:spPr>
        <p:txBody>
          <a:bodyPr>
            <a:normAutofit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cs-CZ" sz="1600" b="1" dirty="0">
                <a:solidFill>
                  <a:schemeClr val="tx2">
                    <a:lumMod val="50000"/>
                  </a:schemeClr>
                </a:solidFill>
              </a:rPr>
              <a:t>08:00 – 09:00	</a:t>
            </a: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Registrace účastníků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cs-CZ" sz="1600" b="1" dirty="0">
                <a:solidFill>
                  <a:schemeClr val="tx2">
                    <a:lumMod val="50000"/>
                  </a:schemeClr>
                </a:solidFill>
              </a:rPr>
              <a:t>09:00 – 09:10	</a:t>
            </a: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Zahájení konference – úvodní slovo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cs-CZ" sz="1600" b="1" dirty="0">
                <a:solidFill>
                  <a:schemeClr val="tx2">
                    <a:lumMod val="50000"/>
                  </a:schemeClr>
                </a:solidFill>
              </a:rPr>
              <a:t>09:10 – 09:30	</a:t>
            </a: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Změny v novém programovém období 2021 - 2027 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cs-CZ" sz="1600" b="1" dirty="0">
                <a:solidFill>
                  <a:schemeClr val="tx2">
                    <a:lumMod val="50000"/>
                  </a:schemeClr>
                </a:solidFill>
              </a:rPr>
              <a:t>09:30 – 10:30	</a:t>
            </a: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Představení návrhu IROP 2021 - 2027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cs-CZ" sz="1600" b="1" dirty="0">
                <a:solidFill>
                  <a:schemeClr val="tx2">
                    <a:lumMod val="50000"/>
                  </a:schemeClr>
                </a:solidFill>
              </a:rPr>
              <a:t>10:30 – 11:00	</a:t>
            </a: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Přestávka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cs-CZ" sz="1600" b="1" dirty="0">
                <a:solidFill>
                  <a:schemeClr val="tx2">
                    <a:lumMod val="50000"/>
                  </a:schemeClr>
                </a:solidFill>
              </a:rPr>
              <a:t>11:00 – 12:00 	</a:t>
            </a: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Představení konzultačního servisu Centra pro regionální rozvoj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cs-CZ" sz="1600" b="1" dirty="0">
                <a:solidFill>
                  <a:schemeClr val="tx2">
                    <a:lumMod val="50000"/>
                  </a:schemeClr>
                </a:solidFill>
              </a:rPr>
              <a:t>12:00 – 12:30 	</a:t>
            </a: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Zaměření a změny v ITI pro nové období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cs-CZ" sz="1600" b="1" dirty="0">
                <a:solidFill>
                  <a:schemeClr val="tx2">
                    <a:lumMod val="50000"/>
                  </a:schemeClr>
                </a:solidFill>
              </a:rPr>
              <a:t>12:30 – 13:00	</a:t>
            </a: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Zaměření a změny v CLLD pro nové období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cs-CZ" sz="1600" b="1" dirty="0">
                <a:solidFill>
                  <a:schemeClr val="tx2">
                    <a:lumMod val="50000"/>
                  </a:schemeClr>
                </a:solidFill>
              </a:rPr>
              <a:t>13:00 – 14:00	</a:t>
            </a: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Přestávka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cs-CZ" sz="1600" b="1" dirty="0">
                <a:solidFill>
                  <a:schemeClr val="tx2">
                    <a:lumMod val="50000"/>
                  </a:schemeClr>
                </a:solidFill>
              </a:rPr>
              <a:t>14:00 – 16:00 	</a:t>
            </a: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Individuální konzultace</a:t>
            </a:r>
          </a:p>
          <a:p>
            <a:pPr marL="0" lvl="0" indent="0">
              <a:lnSpc>
                <a:spcPct val="150000"/>
              </a:lnSpc>
              <a:buNone/>
            </a:pPr>
            <a:endParaRPr lang="cs-CZ" sz="1600" dirty="0">
              <a:solidFill>
                <a:srgbClr val="3C3C3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581225"/>
      </p:ext>
    </p:extLst>
  </p:cSld>
  <p:clrMapOvr>
    <a:masterClrMapping/>
  </p:clrMapOvr>
  <p:transition spd="slow">
    <p:push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15"/>
          <p:cNvSpPr txBox="1">
            <a:spLocks noGrp="1"/>
          </p:cNvSpPr>
          <p:nvPr>
            <p:ph type="ctr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lvl="0"/>
            <a:r>
              <a:rPr lang="cs-CZ" sz="3200" b="1" kern="1200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Zahájení konference – úvodní slovo</a:t>
            </a:r>
            <a:br>
              <a:rPr lang="cs-CZ" sz="3200" b="1" kern="1200" dirty="0">
                <a:solidFill>
                  <a:prstClr val="black">
                    <a:lumMod val="65000"/>
                    <a:lumOff val="35000"/>
                  </a:prstClr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</a:br>
            <a:br>
              <a:rPr lang="cs-CZ" sz="3200" b="1" kern="1200" dirty="0">
                <a:solidFill>
                  <a:prstClr val="black">
                    <a:lumMod val="65000"/>
                    <a:lumOff val="35000"/>
                  </a:prstClr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</a:br>
            <a:br>
              <a:rPr lang="cs-CZ" sz="3200" b="1" kern="1200" dirty="0">
                <a:solidFill>
                  <a:prstClr val="black">
                    <a:lumMod val="65000"/>
                    <a:lumOff val="35000"/>
                  </a:prstClr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</a:br>
            <a:r>
              <a:rPr lang="cs-CZ" sz="2900" b="1" kern="1200" dirty="0">
                <a:solidFill>
                  <a:srgbClr val="E7E6E6">
                    <a:lumMod val="50000"/>
                  </a:srgbClr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Zdeněk Semorád</a:t>
            </a:r>
            <a:br>
              <a:rPr lang="cs-CZ" sz="2900" b="1" kern="1200" dirty="0">
                <a:solidFill>
                  <a:srgbClr val="E7E6E6">
                    <a:lumMod val="50000"/>
                  </a:srgbClr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</a:br>
            <a:r>
              <a:rPr lang="cs-CZ" sz="2900" b="1" kern="1200" dirty="0">
                <a:solidFill>
                  <a:srgbClr val="E7E6E6">
                    <a:lumMod val="50000"/>
                  </a:srgbClr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náměstek pro řízení sekce evropských a národních programů, MMR</a:t>
            </a:r>
            <a:endParaRPr sz="2900" dirty="0">
              <a:solidFill>
                <a:schemeClr val="tx2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78340599"/>
      </p:ext>
    </p:extLst>
  </p:cSld>
  <p:clrMapOvr>
    <a:masterClrMapping/>
  </p:clrMapOvr>
  <p:transition spd="slow">
    <p:push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15"/>
          <p:cNvSpPr txBox="1">
            <a:spLocks noGrp="1"/>
          </p:cNvSpPr>
          <p:nvPr>
            <p:ph type="ctr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lvl="0"/>
            <a:br>
              <a:rPr lang="cs-CZ" sz="2900" b="1" kern="1200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</a:br>
            <a:r>
              <a:rPr lang="cs-CZ" sz="3200" b="1" kern="1200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Změny v novém programovém období </a:t>
            </a:r>
            <a:br>
              <a:rPr lang="cs-CZ" sz="3200" b="1" kern="1200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</a:br>
            <a:r>
              <a:rPr lang="cs-CZ" sz="3200" b="1" kern="1200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2021 - 2027</a:t>
            </a:r>
            <a:br>
              <a:rPr lang="cs-CZ" sz="2900" b="1" kern="1200" dirty="0">
                <a:solidFill>
                  <a:srgbClr val="0070C0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</a:br>
            <a:br>
              <a:rPr lang="cs-CZ" sz="2900" b="1" kern="1200" dirty="0">
                <a:solidFill>
                  <a:srgbClr val="C0C0C0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</a:br>
            <a:br>
              <a:rPr lang="cs-CZ" sz="2900" b="1" kern="1200" dirty="0">
                <a:solidFill>
                  <a:srgbClr val="C0C0C0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</a:br>
            <a:r>
              <a:rPr lang="cs-CZ" sz="2900" b="1" kern="1200" dirty="0">
                <a:solidFill>
                  <a:srgbClr val="E7E6E6">
                    <a:lumMod val="50000"/>
                  </a:srgbClr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Zdeněk Semorád</a:t>
            </a:r>
            <a:br>
              <a:rPr lang="cs-CZ" sz="2900" b="1" kern="1200" dirty="0">
                <a:solidFill>
                  <a:srgbClr val="E7E6E6">
                    <a:lumMod val="50000"/>
                  </a:srgbClr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</a:br>
            <a:r>
              <a:rPr lang="cs-CZ" sz="2900" b="1" kern="1200" dirty="0">
                <a:solidFill>
                  <a:srgbClr val="E7E6E6">
                    <a:lumMod val="50000"/>
                  </a:srgbClr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náměstek pro řízení sekce evropských a národních programů, MMR</a:t>
            </a:r>
            <a:endParaRPr dirty="0">
              <a:solidFill>
                <a:schemeClr val="bg2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67189197"/>
      </p:ext>
    </p:extLst>
  </p:cSld>
  <p:clrMapOvr>
    <a:masterClrMapping/>
  </p:clrMapOvr>
  <p:transition spd="slow">
    <p:push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68000" y="360000"/>
            <a:ext cx="8036909" cy="677824"/>
          </a:xfrm>
        </p:spPr>
        <p:txBody>
          <a:bodyPr>
            <a:normAutofit/>
          </a:bodyPr>
          <a:lstStyle/>
          <a:p>
            <a:pPr algn="ctr">
              <a:lnSpc>
                <a:spcPct val="100000"/>
              </a:lnSpc>
            </a:pPr>
            <a:r>
              <a:rPr lang="cs-CZ" sz="3200" b="1" dirty="0">
                <a:solidFill>
                  <a:srgbClr val="1D70B8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  Legislativa pro období 2021 - 2027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type="body" idx="1"/>
          </p:nvPr>
        </p:nvSpPr>
        <p:spPr>
          <a:xfrm>
            <a:off x="740566" y="1327780"/>
            <a:ext cx="7662868" cy="4509494"/>
          </a:xfrm>
        </p:spPr>
        <p:txBody>
          <a:bodyPr>
            <a:normAutofit lnSpcReduction="10000"/>
          </a:bodyPr>
          <a:lstStyle/>
          <a:p>
            <a:pPr marL="0" indent="0">
              <a:spcBef>
                <a:spcPts val="879"/>
              </a:spcBef>
              <a:buNone/>
            </a:pPr>
            <a:r>
              <a:rPr lang="cs-CZ" sz="1900" b="1" dirty="0">
                <a:solidFill>
                  <a:schemeClr val="tx2">
                    <a:lumMod val="50000"/>
                  </a:schemeClr>
                </a:solidFill>
              </a:rPr>
              <a:t>Co víme a co máme k dispozici od Evropské komise?</a:t>
            </a:r>
          </a:p>
          <a:p>
            <a:pPr marL="0" indent="0">
              <a:spcBef>
                <a:spcPts val="879"/>
              </a:spcBef>
              <a:buNone/>
            </a:pPr>
            <a:endParaRPr lang="cs-CZ" sz="1800" b="1" dirty="0">
              <a:solidFill>
                <a:schemeClr val="tx2">
                  <a:lumMod val="50000"/>
                </a:schemeClr>
              </a:solidFill>
            </a:endParaRPr>
          </a:p>
          <a:p>
            <a:pPr>
              <a:lnSpc>
                <a:spcPct val="150000"/>
              </a:lnSpc>
              <a:spcBef>
                <a:spcPts val="879"/>
              </a:spcBef>
            </a:pPr>
            <a:r>
              <a:rPr lang="cs-CZ" sz="1700" dirty="0">
                <a:solidFill>
                  <a:schemeClr val="tx2">
                    <a:lumMod val="50000"/>
                  </a:schemeClr>
                </a:solidFill>
              </a:rPr>
              <a:t>Návrh Obecného nařízení z května 2018 </a:t>
            </a:r>
          </a:p>
          <a:p>
            <a:pPr>
              <a:lnSpc>
                <a:spcPct val="150000"/>
              </a:lnSpc>
              <a:spcBef>
                <a:spcPts val="879"/>
              </a:spcBef>
            </a:pPr>
            <a:r>
              <a:rPr lang="cs-CZ" sz="1700" dirty="0">
                <a:solidFill>
                  <a:schemeClr val="tx2">
                    <a:lumMod val="50000"/>
                  </a:schemeClr>
                </a:solidFill>
              </a:rPr>
              <a:t>Návrh nařízení k EFRR a Fondu soudržnosti z května 2018 a návrh změny tohoto nařízení od EK z května 2020 po Covid-19</a:t>
            </a:r>
          </a:p>
          <a:p>
            <a:pPr>
              <a:lnSpc>
                <a:spcPct val="150000"/>
              </a:lnSpc>
              <a:spcBef>
                <a:spcPts val="879"/>
              </a:spcBef>
            </a:pPr>
            <a:r>
              <a:rPr lang="cs-CZ" sz="1700" dirty="0">
                <a:solidFill>
                  <a:schemeClr val="tx2">
                    <a:lumMod val="50000"/>
                  </a:schemeClr>
                </a:solidFill>
              </a:rPr>
              <a:t>Návrh nařízení k Fondu pro spravedlivou transformaci (JTF) z ledna 2020</a:t>
            </a:r>
          </a:p>
          <a:p>
            <a:pPr>
              <a:lnSpc>
                <a:spcPct val="150000"/>
              </a:lnSpc>
              <a:spcBef>
                <a:spcPts val="879"/>
              </a:spcBef>
            </a:pPr>
            <a:r>
              <a:rPr lang="cs-CZ" sz="1700" dirty="0">
                <a:solidFill>
                  <a:schemeClr val="tx2">
                    <a:lumMod val="50000"/>
                  </a:schemeClr>
                </a:solidFill>
              </a:rPr>
              <a:t>Zpráva o ČR 2019 - Country Report</a:t>
            </a:r>
          </a:p>
          <a:p>
            <a:pPr>
              <a:lnSpc>
                <a:spcPct val="150000"/>
              </a:lnSpc>
              <a:spcBef>
                <a:spcPts val="879"/>
              </a:spcBef>
            </a:pPr>
            <a:r>
              <a:rPr lang="cs-CZ" sz="1700" dirty="0">
                <a:solidFill>
                  <a:schemeClr val="tx2">
                    <a:lumMod val="50000"/>
                  </a:schemeClr>
                </a:solidFill>
              </a:rPr>
              <a:t>Závěry z jednání Evropské rady v Bruselu v červenci 2020 - nové míry kofinancování atd.</a:t>
            </a:r>
          </a:p>
          <a:p>
            <a:pPr algn="just">
              <a:spcBef>
                <a:spcPts val="879"/>
              </a:spcBef>
            </a:pPr>
            <a:endParaRPr lang="cs-CZ" sz="2344" dirty="0">
              <a:solidFill>
                <a:schemeClr val="bg2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22572369"/>
      </p:ext>
    </p:extLst>
  </p:cSld>
  <p:clrMapOvr>
    <a:masterClrMapping/>
  </p:clrMapOvr>
  <p:transition spd="slow">
    <p:push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28650" y="360000"/>
            <a:ext cx="7886700" cy="1132369"/>
          </a:xfrm>
        </p:spPr>
        <p:txBody>
          <a:bodyPr>
            <a:normAutofit fontScale="90000"/>
          </a:bodyPr>
          <a:lstStyle/>
          <a:p>
            <a:pPr algn="ctr">
              <a:lnSpc>
                <a:spcPct val="100000"/>
              </a:lnSpc>
            </a:pPr>
            <a:r>
              <a:rPr lang="cs-CZ" sz="3200" b="1" dirty="0">
                <a:solidFill>
                  <a:srgbClr val="1D70B8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  Další významné fondy ovlivňující přípravu </a:t>
            </a:r>
            <a:br>
              <a:rPr lang="cs-CZ" sz="3200" b="1" dirty="0">
                <a:solidFill>
                  <a:srgbClr val="1D70B8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</a:br>
            <a:r>
              <a:rPr lang="cs-CZ" sz="3200" b="1" dirty="0">
                <a:solidFill>
                  <a:srgbClr val="1D70B8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IROP 2021 </a:t>
            </a:r>
            <a:r>
              <a:rPr lang="cs-CZ" sz="3200" dirty="0">
                <a:solidFill>
                  <a:srgbClr val="1D70B8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-</a:t>
            </a:r>
            <a:r>
              <a:rPr lang="cs-CZ" sz="3200" b="1" dirty="0">
                <a:solidFill>
                  <a:srgbClr val="1D70B8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2027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 lnSpcReduction="10000"/>
          </a:bodyPr>
          <a:lstStyle/>
          <a:p>
            <a:pPr marL="0" indent="0">
              <a:spcBef>
                <a:spcPts val="879"/>
              </a:spcBef>
              <a:buNone/>
            </a:pPr>
            <a:r>
              <a:rPr lang="cs-CZ" sz="1900" b="1" dirty="0">
                <a:solidFill>
                  <a:schemeClr val="tx2">
                    <a:lumMod val="50000"/>
                  </a:schemeClr>
                </a:solidFill>
              </a:rPr>
              <a:t>REACT-EU</a:t>
            </a:r>
            <a:endParaRPr lang="cs-CZ" sz="1800" b="1" dirty="0">
              <a:solidFill>
                <a:schemeClr val="tx2">
                  <a:lumMod val="50000"/>
                </a:schemeClr>
              </a:solidFill>
            </a:endParaRPr>
          </a:p>
          <a:p>
            <a:pPr>
              <a:lnSpc>
                <a:spcPct val="150000"/>
              </a:lnSpc>
              <a:spcBef>
                <a:spcPts val="879"/>
              </a:spcBef>
            </a:pPr>
            <a:r>
              <a:rPr lang="cs-CZ" sz="1700" dirty="0">
                <a:solidFill>
                  <a:schemeClr val="tx2">
                    <a:lumMod val="50000"/>
                  </a:schemeClr>
                </a:solidFill>
              </a:rPr>
              <a:t>Cca 1 mld. EUR do IROP 2014 – 2020 (nová prioritní osa; nutnost témat v  reakci na následky COVID-19; v současné době se o nich vyjednává s EK - UV č. 811/2020 </a:t>
            </a:r>
          </a:p>
          <a:p>
            <a:pPr marL="0" indent="0">
              <a:spcBef>
                <a:spcPts val="879"/>
              </a:spcBef>
              <a:buNone/>
            </a:pPr>
            <a:r>
              <a:rPr lang="cs-CZ" sz="1900" b="1" dirty="0">
                <a:solidFill>
                  <a:schemeClr val="tx2">
                    <a:lumMod val="50000"/>
                  </a:schemeClr>
                </a:solidFill>
              </a:rPr>
              <a:t>RRF (Fond Obnovy)</a:t>
            </a:r>
          </a:p>
          <a:p>
            <a:pPr>
              <a:lnSpc>
                <a:spcPct val="150000"/>
              </a:lnSpc>
              <a:spcBef>
                <a:spcPts val="879"/>
              </a:spcBef>
            </a:pPr>
            <a:r>
              <a:rPr lang="cs-CZ" sz="1700" dirty="0">
                <a:solidFill>
                  <a:schemeClr val="tx2">
                    <a:lumMod val="50000"/>
                  </a:schemeClr>
                </a:solidFill>
              </a:rPr>
              <a:t>Cca 10 mld. EUR na „reformní témata“ (dotace</a:t>
            </a:r>
            <a:r>
              <a:rPr lang="en-US" sz="1700" dirty="0">
                <a:solidFill>
                  <a:schemeClr val="tx2">
                    <a:lumMod val="50000"/>
                  </a:schemeClr>
                </a:solidFill>
              </a:rPr>
              <a:t>&amp;</a:t>
            </a:r>
            <a:r>
              <a:rPr lang="cs-CZ" sz="1700" dirty="0">
                <a:solidFill>
                  <a:schemeClr val="tx2">
                    <a:lumMod val="50000"/>
                  </a:schemeClr>
                </a:solidFill>
              </a:rPr>
              <a:t>půjčky); řídí MPO; v současné době probíhá příprava Národního plánu obnovy</a:t>
            </a:r>
          </a:p>
          <a:p>
            <a:pPr marL="0" indent="0">
              <a:spcBef>
                <a:spcPts val="879"/>
              </a:spcBef>
              <a:buNone/>
            </a:pPr>
            <a:r>
              <a:rPr lang="cs-CZ" sz="1900" b="1" dirty="0">
                <a:solidFill>
                  <a:schemeClr val="tx2">
                    <a:lumMod val="50000"/>
                  </a:schemeClr>
                </a:solidFill>
              </a:rPr>
              <a:t>JTF (Fond spravedlivé transformace)</a:t>
            </a:r>
          </a:p>
          <a:p>
            <a:pPr>
              <a:lnSpc>
                <a:spcPct val="150000"/>
              </a:lnSpc>
              <a:spcBef>
                <a:spcPts val="879"/>
              </a:spcBef>
            </a:pPr>
            <a:r>
              <a:rPr lang="cs-CZ" sz="1700" dirty="0">
                <a:solidFill>
                  <a:schemeClr val="tx2">
                    <a:lumMod val="50000"/>
                  </a:schemeClr>
                </a:solidFill>
              </a:rPr>
              <a:t>Cca 1,47 mld. EUR pro „uhelné regiony“; příprava tzv. plánů a mechanismu transformace (MMR); implementace prostřednictvím samostatného OP (bude řídit MŽP)</a:t>
            </a:r>
          </a:p>
          <a:p>
            <a:pPr algn="just">
              <a:spcBef>
                <a:spcPts val="879"/>
              </a:spcBef>
            </a:pPr>
            <a:endParaRPr lang="cs-CZ" sz="2344" dirty="0">
              <a:solidFill>
                <a:schemeClr val="bg2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92734727"/>
      </p:ext>
    </p:extLst>
  </p:cSld>
  <p:clrMapOvr>
    <a:masterClrMapping/>
  </p:clrMapOvr>
  <p:transition spd="slow">
    <p:push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28650" y="360000"/>
            <a:ext cx="7886700" cy="845948"/>
          </a:xfrm>
        </p:spPr>
        <p:txBody>
          <a:bodyPr>
            <a:normAutofit/>
          </a:bodyPr>
          <a:lstStyle/>
          <a:p>
            <a:pPr algn="ctr">
              <a:lnSpc>
                <a:spcPct val="100000"/>
              </a:lnSpc>
            </a:pPr>
            <a:r>
              <a:rPr lang="cs-CZ" sz="3200" b="1" dirty="0">
                <a:solidFill>
                  <a:srgbClr val="1D70B8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Klíčové změny pro období 2021+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457200" lvl="2" indent="-457200">
              <a:lnSpc>
                <a:spcPct val="150000"/>
              </a:lnSpc>
            </a:pP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EU nemá konkrétní strategii pro nové období (obdoba EU 2020)</a:t>
            </a:r>
          </a:p>
          <a:p>
            <a:pPr marL="457200" lvl="2" indent="-457200">
              <a:lnSpc>
                <a:spcPct val="150000"/>
              </a:lnSpc>
            </a:pP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Snížení počtu tematických cílů z 11 na 5 cílů politiky</a:t>
            </a:r>
          </a:p>
          <a:p>
            <a:pPr marL="457200" lvl="2" indent="-457200">
              <a:lnSpc>
                <a:spcPct val="150000"/>
              </a:lnSpc>
            </a:pP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Zvýšení podílu tematické koncentrace</a:t>
            </a:r>
          </a:p>
          <a:p>
            <a:pPr marL="457200" lvl="2" indent="-457200">
              <a:lnSpc>
                <a:spcPct val="150000"/>
              </a:lnSpc>
            </a:pP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Snížení míry spolufinancování z EU včetně CLLD projektů</a:t>
            </a:r>
          </a:p>
          <a:p>
            <a:pPr marL="457200" lvl="2" indent="-457200">
              <a:lnSpc>
                <a:spcPct val="150000"/>
              </a:lnSpc>
            </a:pP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Kategorizace regionů na 3 kategorie v ČR</a:t>
            </a:r>
          </a:p>
          <a:p>
            <a:pPr marL="457200" lvl="2" indent="-457200">
              <a:lnSpc>
                <a:spcPct val="150000"/>
              </a:lnSpc>
            </a:pP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Zelená a digitální Evropa (Green </a:t>
            </a:r>
            <a:r>
              <a:rPr lang="cs-CZ" sz="1600" dirty="0" err="1">
                <a:solidFill>
                  <a:schemeClr val="tx2">
                    <a:lumMod val="50000"/>
                  </a:schemeClr>
                </a:solidFill>
              </a:rPr>
              <a:t>Deal</a:t>
            </a: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)</a:t>
            </a:r>
          </a:p>
          <a:p>
            <a:pPr marL="457200" lvl="2" indent="-457200">
              <a:lnSpc>
                <a:spcPct val="150000"/>
              </a:lnSpc>
            </a:pP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Zvýšení limitu pro udržitelný rozvoj měst (z 5 na 6 %)</a:t>
            </a:r>
          </a:p>
          <a:p>
            <a:pPr marL="457200" lvl="2" indent="-457200">
              <a:lnSpc>
                <a:spcPct val="150000"/>
              </a:lnSpc>
            </a:pP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A jako vždy změna terminologie…</a:t>
            </a:r>
          </a:p>
          <a:p>
            <a:pPr marL="457200" lvl="2" indent="-457200">
              <a:lnSpc>
                <a:spcPct val="150000"/>
              </a:lnSpc>
            </a:pPr>
            <a:endParaRPr lang="cs-CZ" sz="1600" dirty="0">
              <a:solidFill>
                <a:schemeClr val="tx1"/>
              </a:solidFill>
            </a:endParaRPr>
          </a:p>
          <a:p>
            <a:pPr marL="457200" lvl="2" indent="-457200">
              <a:buFont typeface="+mj-lt"/>
              <a:buAutoNum type="arabicParenR"/>
            </a:pPr>
            <a:endParaRPr lang="cs-CZ" dirty="0"/>
          </a:p>
          <a:p>
            <a:pPr marL="457200" lvl="2" indent="-457200">
              <a:buFont typeface="+mj-lt"/>
              <a:buAutoNum type="arabicParenR"/>
            </a:pPr>
            <a:endParaRPr lang="cs-CZ" dirty="0"/>
          </a:p>
          <a:p>
            <a:pPr marL="0" lvl="2" indent="0">
              <a:buNone/>
            </a:pPr>
            <a:endParaRPr lang="cs-CZ" dirty="0"/>
          </a:p>
          <a:p>
            <a:pPr marL="0" lvl="2" indent="0">
              <a:buNone/>
            </a:pPr>
            <a:endParaRPr lang="cs-CZ" sz="1758" b="1" dirty="0"/>
          </a:p>
        </p:txBody>
      </p:sp>
    </p:spTree>
    <p:extLst>
      <p:ext uri="{BB962C8B-B14F-4D97-AF65-F5344CB8AC3E}">
        <p14:creationId xmlns:p14="http://schemas.microsoft.com/office/powerpoint/2010/main" val="3359842057"/>
      </p:ext>
    </p:extLst>
  </p:cSld>
  <p:clrMapOvr>
    <a:masterClrMapping/>
  </p:clrMapOvr>
  <p:transition spd="slow">
    <p:push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6EA29780-7AA5-BF4E-B7C5-D75AB6C36F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0000"/>
            <a:ext cx="7886700" cy="698558"/>
          </a:xfrm>
        </p:spPr>
        <p:txBody>
          <a:bodyPr>
            <a:normAutofit/>
          </a:bodyPr>
          <a:lstStyle/>
          <a:p>
            <a:pPr algn="ctr">
              <a:lnSpc>
                <a:spcPct val="100000"/>
              </a:lnSpc>
            </a:pPr>
            <a:r>
              <a:rPr lang="cs-CZ" sz="3200" dirty="0"/>
              <a:t>Cíle politiky</a:t>
            </a:r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28472D2C-82FF-0D4D-8395-847C46DF8E4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/>
          </a:p>
        </p:txBody>
      </p:sp>
      <p:graphicFrame>
        <p:nvGraphicFramePr>
          <p:cNvPr id="4" name="Tabulka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70174230"/>
              </p:ext>
            </p:extLst>
          </p:nvPr>
        </p:nvGraphicFramePr>
        <p:xfrm>
          <a:off x="702260" y="1058558"/>
          <a:ext cx="7739481" cy="4977872"/>
        </p:xfrm>
        <a:graphic>
          <a:graphicData uri="http://schemas.openxmlformats.org/drawingml/2006/table">
            <a:tbl>
              <a:tblPr firstRow="1" bandRow="1">
                <a:tableStyleId>{FABFCF23-3B69-468F-B69F-88F6DE6A72F2}</a:tableStyleId>
              </a:tblPr>
              <a:tblGrid>
                <a:gridCol w="6386169">
                  <a:extLst>
                    <a:ext uri="{9D8B030D-6E8A-4147-A177-3AD203B41FA5}">
                      <a16:colId xmlns:a16="http://schemas.microsoft.com/office/drawing/2014/main" val="1588898084"/>
                    </a:ext>
                  </a:extLst>
                </a:gridCol>
                <a:gridCol w="1353312">
                  <a:extLst>
                    <a:ext uri="{9D8B030D-6E8A-4147-A177-3AD203B41FA5}">
                      <a16:colId xmlns:a16="http://schemas.microsoft.com/office/drawing/2014/main" val="3333043847"/>
                    </a:ext>
                  </a:extLst>
                </a:gridCol>
              </a:tblGrid>
              <a:tr h="443671">
                <a:tc>
                  <a:txBody>
                    <a:bodyPr/>
                    <a:lstStyle/>
                    <a:p>
                      <a:r>
                        <a:rPr lang="cs-CZ" sz="1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Cíle politiky</a:t>
                      </a:r>
                    </a:p>
                  </a:txBody>
                  <a:tcPr>
                    <a:lnR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r>
                        <a:rPr lang="cs-CZ" sz="1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IROP</a:t>
                      </a:r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2907521187"/>
                  </a:ext>
                </a:extLst>
              </a:tr>
              <a:tr h="794657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cs-CZ" sz="1600" dirty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1. </a:t>
                      </a:r>
                      <a:r>
                        <a:rPr lang="cs-CZ" sz="1600" kern="1200" dirty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Inteligentní</a:t>
                      </a:r>
                      <a:r>
                        <a:rPr lang="cs-CZ" sz="1600" dirty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Evropa díky inovativní a inteligentní ekonomické transformaci</a:t>
                      </a:r>
                    </a:p>
                    <a:p>
                      <a:pPr algn="l"/>
                      <a:endParaRPr lang="cs-CZ" sz="1600" dirty="0">
                        <a:solidFill>
                          <a:schemeClr val="tx2">
                            <a:lumMod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Wingdings" panose="05000000000000000000" pitchFamily="2" charset="2"/>
                        <a:buNone/>
                      </a:pPr>
                      <a:r>
                        <a:rPr lang="cs-CZ" sz="1600" b="1" kern="1200" dirty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√</a:t>
                      </a:r>
                      <a:endParaRPr lang="cs-CZ" sz="1600" b="1" kern="1200" dirty="0">
                        <a:solidFill>
                          <a:schemeClr val="tx2">
                            <a:lumMod val="50000"/>
                          </a:schemeClr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3682296797"/>
                  </a:ext>
                </a:extLst>
              </a:tr>
              <a:tr h="1169125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s-CZ" sz="1600" dirty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2. </a:t>
                      </a:r>
                      <a:r>
                        <a:rPr lang="cs-CZ" sz="1600" kern="1200" dirty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Zelenější</a:t>
                      </a:r>
                      <a:r>
                        <a:rPr lang="cs-CZ" sz="1600" dirty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 nízkouhlíková a odolná Evropa díky podpoře čisté a spravedlivé transformace energetiky, zelených a modrých investic, oběhového hospodářství, přizpůsobení se změnám klimatu a prevence a řízení rizik </a:t>
                      </a:r>
                      <a:endParaRPr lang="cs-CZ" sz="1600" b="1" dirty="0">
                        <a:solidFill>
                          <a:schemeClr val="tx2">
                            <a:lumMod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s-CZ" sz="1600" b="1" kern="1200" dirty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√</a:t>
                      </a:r>
                      <a:endParaRPr lang="cs-CZ" sz="1600" b="1" kern="1200" dirty="0">
                        <a:solidFill>
                          <a:schemeClr val="tx2">
                            <a:lumMod val="50000"/>
                          </a:schemeClr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3313204002"/>
                  </a:ext>
                </a:extLst>
              </a:tr>
              <a:tr h="859972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s-CZ" sz="1600" dirty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3. </a:t>
                      </a:r>
                      <a:r>
                        <a:rPr lang="cs-CZ" sz="1600" kern="1200" dirty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Více propojená </a:t>
                      </a:r>
                      <a:r>
                        <a:rPr lang="cs-CZ" sz="1600" dirty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Evropa zvýšením mobility a regionální ICT konektivity</a:t>
                      </a:r>
                      <a:endParaRPr lang="cs-CZ" sz="1600" b="1" dirty="0">
                        <a:solidFill>
                          <a:schemeClr val="tx2">
                            <a:lumMod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s-CZ" sz="1600" b="1" kern="1200" dirty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√</a:t>
                      </a:r>
                      <a:endParaRPr lang="cs-CZ" sz="1600" b="1" kern="1200" dirty="0">
                        <a:solidFill>
                          <a:schemeClr val="tx2">
                            <a:lumMod val="50000"/>
                          </a:schemeClr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2408888382"/>
                  </a:ext>
                </a:extLst>
              </a:tr>
              <a:tr h="83820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s-CZ" sz="1600" dirty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4. </a:t>
                      </a:r>
                      <a:r>
                        <a:rPr lang="cs-CZ" sz="1600" kern="1200" dirty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Sociálnější</a:t>
                      </a:r>
                      <a:r>
                        <a:rPr lang="cs-CZ" sz="1600" dirty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Evropa – provádění evropského pilíře sociálních práv</a:t>
                      </a:r>
                      <a:endParaRPr lang="cs-CZ" sz="1600" b="1" dirty="0">
                        <a:solidFill>
                          <a:schemeClr val="tx2">
                            <a:lumMod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s-CZ" sz="1600" b="1" kern="1200" dirty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√</a:t>
                      </a:r>
                      <a:endParaRPr lang="cs-CZ" sz="1600" b="1" kern="1200" dirty="0">
                        <a:solidFill>
                          <a:schemeClr val="tx2">
                            <a:lumMod val="50000"/>
                          </a:schemeClr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149554657"/>
                  </a:ext>
                </a:extLst>
              </a:tr>
              <a:tr h="843944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s-CZ" sz="1600" dirty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5. Evropa </a:t>
                      </a:r>
                      <a:r>
                        <a:rPr lang="cs-CZ" sz="1600" kern="1200" dirty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bližší občanům </a:t>
                      </a:r>
                      <a:r>
                        <a:rPr lang="cs-CZ" sz="1600" dirty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– trvale udržitelný a integrovaný rozvoj všech</a:t>
                      </a:r>
                      <a:r>
                        <a:rPr lang="cs-CZ" sz="1600" baseline="0" dirty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typů území</a:t>
                      </a:r>
                      <a:endParaRPr lang="cs-CZ" sz="1600" b="1" dirty="0">
                        <a:solidFill>
                          <a:schemeClr val="tx2">
                            <a:lumMod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s-CZ" sz="1600" b="1" kern="1200" dirty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√</a:t>
                      </a:r>
                      <a:endParaRPr lang="cs-CZ" sz="1600" b="1" kern="1200" dirty="0">
                        <a:solidFill>
                          <a:schemeClr val="tx2">
                            <a:lumMod val="50000"/>
                          </a:schemeClr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143336930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372107354"/>
      </p:ext>
    </p:extLst>
  </p:cSld>
  <p:clrMapOvr>
    <a:masterClrMapping/>
  </p:clrMapOvr>
  <p:transition spd="slow">
    <p:push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28650" y="360000"/>
            <a:ext cx="7886700" cy="840822"/>
          </a:xfrm>
        </p:spPr>
        <p:txBody>
          <a:bodyPr>
            <a:noAutofit/>
          </a:bodyPr>
          <a:lstStyle/>
          <a:p>
            <a:pPr algn="ctr">
              <a:lnSpc>
                <a:spcPct val="100000"/>
              </a:lnSpc>
            </a:pPr>
            <a:r>
              <a:rPr lang="cs-CZ" sz="3200" b="1" dirty="0">
                <a:solidFill>
                  <a:srgbClr val="1D70B8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Nové míry spolufinancování</a:t>
            </a:r>
          </a:p>
        </p:txBody>
      </p:sp>
      <p:sp>
        <p:nvSpPr>
          <p:cNvPr id="4" name="Zástupný text 3">
            <a:extLst>
              <a:ext uri="{FF2B5EF4-FFF2-40B4-BE49-F238E27FC236}">
                <a16:creationId xmlns:a16="http://schemas.microsoft.com/office/drawing/2014/main" id="{69EB730B-61B8-F64A-BF2A-71EFEE1C18E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obsah 2"/>
          <p:cNvSpPr txBox="1">
            <a:spLocks/>
          </p:cNvSpPr>
          <p:nvPr/>
        </p:nvSpPr>
        <p:spPr>
          <a:xfrm>
            <a:off x="605478" y="1481117"/>
            <a:ext cx="7933043" cy="4198323"/>
          </a:xfrm>
          <a:prstGeom prst="rect">
            <a:avLst/>
          </a:prstGeom>
        </p:spPr>
        <p:txBody>
          <a:bodyPr anchor="ctr"/>
          <a:lstStyle>
            <a:lvl1pPr marL="461063" indent="-461063" algn="l" defTabSz="1229502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4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98971" indent="-384219" algn="l" defTabSz="1229502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536878" indent="-307376" algn="l" defTabSz="1229502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151629" indent="-307376" algn="l" defTabSz="1229502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66380" indent="-307376" algn="l" defTabSz="1229502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381131" indent="-307376" algn="l" defTabSz="1229502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995882" indent="-307376" algn="l" defTabSz="1229502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610633" indent="-307376" algn="l" defTabSz="1229502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225385" indent="-307376" algn="l" defTabSz="1229502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714650" lvl="1" indent="-274865" defTabSz="879569">
              <a:spcBef>
                <a:spcPts val="429"/>
              </a:spcBef>
            </a:pPr>
            <a:endParaRPr lang="cs-CZ" sz="1800" dirty="0">
              <a:solidFill>
                <a:srgbClr val="26262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3" name="Tabulka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46083234"/>
              </p:ext>
            </p:extLst>
          </p:nvPr>
        </p:nvGraphicFramePr>
        <p:xfrm>
          <a:off x="804183" y="1298748"/>
          <a:ext cx="7535635" cy="4741316"/>
        </p:xfrm>
        <a:graphic>
          <a:graphicData uri="http://schemas.openxmlformats.org/drawingml/2006/table">
            <a:tbl>
              <a:tblPr firstRow="1" firstCol="1" bandRow="1">
                <a:tableStyleId>{FABFCF23-3B69-468F-B69F-88F6DE6A72F2}</a:tableStyleId>
              </a:tblPr>
              <a:tblGrid>
                <a:gridCol w="4517377">
                  <a:extLst>
                    <a:ext uri="{9D8B030D-6E8A-4147-A177-3AD203B41FA5}">
                      <a16:colId xmlns:a16="http://schemas.microsoft.com/office/drawing/2014/main" val="1732113649"/>
                    </a:ext>
                  </a:extLst>
                </a:gridCol>
                <a:gridCol w="1460238">
                  <a:extLst>
                    <a:ext uri="{9D8B030D-6E8A-4147-A177-3AD203B41FA5}">
                      <a16:colId xmlns:a16="http://schemas.microsoft.com/office/drawing/2014/main" val="3044555941"/>
                    </a:ext>
                  </a:extLst>
                </a:gridCol>
                <a:gridCol w="1558020">
                  <a:extLst>
                    <a:ext uri="{9D8B030D-6E8A-4147-A177-3AD203B41FA5}">
                      <a16:colId xmlns:a16="http://schemas.microsoft.com/office/drawing/2014/main" val="2746508836"/>
                    </a:ext>
                  </a:extLst>
                </a:gridCol>
              </a:tblGrid>
              <a:tr h="1174426"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cs-CZ" sz="16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Kategorie regionů /</a:t>
                      </a:r>
                    </a:p>
                    <a:p>
                      <a:pPr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cs-CZ" sz="16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Spolufinancování EU</a:t>
                      </a:r>
                      <a:endParaRPr lang="cs-CZ" sz="1600" b="1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9779" marR="39779" marT="0" marB="0" anchor="ctr">
                    <a:lnR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cs-CZ" sz="16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2014 - 2020</a:t>
                      </a:r>
                      <a:endParaRPr lang="cs-CZ" sz="1600" b="1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9779" marR="39779" marT="0" marB="0" anchor="ctr">
                    <a:lnL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cs-CZ" sz="16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2021 - 2027</a:t>
                      </a:r>
                      <a:endParaRPr lang="cs-CZ" sz="1600" b="1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9779" marR="39779" marT="0" marB="0" anchor="ctr">
                    <a:lnL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3568744598"/>
                  </a:ext>
                </a:extLst>
              </a:tr>
              <a:tr h="955826"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cs-CZ" sz="1600" b="1" kern="1200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Více rozvinuté regiony </a:t>
                      </a:r>
                      <a:br>
                        <a:rPr lang="cs-CZ" sz="1600" b="0" kern="1200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</a:br>
                      <a:r>
                        <a:rPr lang="cs-CZ" sz="1600" b="0" kern="1200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Praha</a:t>
                      </a:r>
                      <a:endParaRPr lang="cs-CZ" sz="1600" b="0" kern="1200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9779" marR="39779" marT="0" marB="0">
                    <a:lnR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cs-CZ" sz="1600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50 %</a:t>
                      </a:r>
                      <a:endParaRPr lang="cs-CZ" sz="1600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9779" marR="39779" marT="0" marB="0" anchor="ctr">
                    <a:lnL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cs-CZ" sz="1600" b="1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40 %</a:t>
                      </a:r>
                      <a:endParaRPr lang="cs-CZ" sz="1600" b="1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9779" marR="39779" marT="0" marB="0" anchor="ctr">
                    <a:lnL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2953591275"/>
                  </a:ext>
                </a:extLst>
              </a:tr>
              <a:tr h="1148024"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cs-CZ" sz="1600" b="1" kern="1200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Přechodové regiony (nové)</a:t>
                      </a:r>
                      <a:br>
                        <a:rPr lang="cs-CZ" sz="1600" b="0" kern="1200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</a:br>
                      <a:r>
                        <a:rPr lang="cs-CZ" sz="1600" b="0" kern="1200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Střední Čechy – Středočeský kraj</a:t>
                      </a:r>
                    </a:p>
                    <a:p>
                      <a:pPr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cs-CZ" sz="1600" b="0" kern="1200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Jihozápad – Plzeňský, Jihočeský kraj</a:t>
                      </a:r>
                    </a:p>
                    <a:p>
                      <a:pPr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cs-CZ" sz="1600" b="0" kern="1200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Jihovýchod – Jihomoravský</a:t>
                      </a:r>
                      <a:r>
                        <a:rPr lang="cs-CZ" sz="1600" b="0" kern="1200" baseline="0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kraj, Kraj Vysočina</a:t>
                      </a:r>
                      <a:endParaRPr lang="cs-CZ" sz="1600" b="0" kern="1200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9779" marR="39779" marT="0" marB="0">
                    <a:lnR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cs-CZ" sz="1600" b="0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85 </a:t>
                      </a:r>
                      <a:r>
                        <a:rPr lang="pt-BR" sz="1600" b="0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%</a:t>
                      </a:r>
                      <a:endParaRPr lang="cs-CZ" sz="1600" b="0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9779" marR="39779" marT="0" marB="0" anchor="ctr">
                    <a:lnL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R="0" algn="ctr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cs-CZ" sz="1600" b="1" i="0" u="none" strike="noStrike" cap="none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  <a:sym typeface="Arial"/>
                        </a:rPr>
                        <a:t>70 %</a:t>
                      </a:r>
                    </a:p>
                    <a:p>
                      <a:pPr marR="0" algn="ctr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cs-CZ" sz="1600" b="0" i="0" u="none" strike="noStrike" cap="none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  <a:sym typeface="Arial"/>
                        </a:rPr>
                        <a:t>(původní návrh EK 55 %)</a:t>
                      </a:r>
                    </a:p>
                  </a:txBody>
                  <a:tcPr marL="39779" marR="39779" marT="0" marB="0" anchor="ctr">
                    <a:lnL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2002263031"/>
                  </a:ext>
                </a:extLst>
              </a:tr>
              <a:tr h="1435030"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cs-CZ" sz="1600" b="1" kern="1200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Méně rozvinuté regiony</a:t>
                      </a:r>
                      <a:br>
                        <a:rPr lang="cs-CZ" sz="1600" b="0" kern="1200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</a:br>
                      <a:r>
                        <a:rPr lang="cs-CZ" sz="1600" b="0" kern="1200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Severozápad – Ústecký a Karlovarský</a:t>
                      </a:r>
                      <a:r>
                        <a:rPr lang="cs-CZ" sz="1600" b="0" kern="1200" baseline="0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kraj</a:t>
                      </a:r>
                      <a:endParaRPr lang="cs-CZ" sz="1600" b="0" kern="1200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cs-CZ" sz="1600" b="0" kern="1200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Severovýchod – Pardubický,  </a:t>
                      </a:r>
                      <a:r>
                        <a:rPr lang="cs-CZ" sz="1600" b="0" kern="1200" baseline="0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Liberecký a </a:t>
                      </a:r>
                      <a:r>
                        <a:rPr lang="cs-CZ" sz="1600" b="0" kern="1200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Královéhradecký</a:t>
                      </a:r>
                      <a:r>
                        <a:rPr lang="cs-CZ" sz="1600" b="0" kern="1200" baseline="0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kraj</a:t>
                      </a:r>
                      <a:br>
                        <a:rPr lang="cs-CZ" sz="1600" b="0" kern="1200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</a:br>
                      <a:r>
                        <a:rPr lang="cs-CZ" sz="1600" b="0" kern="1200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Moravskoslezsko – Moravskoslezský kraj</a:t>
                      </a:r>
                    </a:p>
                    <a:p>
                      <a:pPr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cs-CZ" sz="1600" b="0" kern="1200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Střední Morava – Olomoucký a Zlínský kraj</a:t>
                      </a:r>
                      <a:endParaRPr lang="cs-CZ" sz="1600" b="0" kern="1200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9779" marR="39779" marT="0" marB="0">
                    <a:lnR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</a:pPr>
                      <a:r>
                        <a:rPr lang="cs-CZ" sz="1600" dirty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85 % </a:t>
                      </a:r>
                    </a:p>
                  </a:txBody>
                  <a:tcPr marL="39779" marR="39779" marT="0" marB="0" anchor="ctr">
                    <a:lnL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R="0" algn="ctr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cs-CZ" sz="1600" b="1" i="0" u="none" strike="noStrike" cap="none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  <a:sym typeface="Arial"/>
                        </a:rPr>
                        <a:t>85 % </a:t>
                      </a:r>
                    </a:p>
                    <a:p>
                      <a:pPr marR="0" algn="ctr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cs-CZ" sz="1600" b="0" i="0" u="none" strike="noStrike" cap="none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  <a:sym typeface="Arial"/>
                        </a:rPr>
                        <a:t>(původní návrh EK 70 %)</a:t>
                      </a:r>
                    </a:p>
                  </a:txBody>
                  <a:tcPr marL="39779" marR="39779" marT="0" marB="0" anchor="ctr">
                    <a:lnL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151153667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84672850"/>
      </p:ext>
    </p:extLst>
  </p:cSld>
  <p:clrMapOvr>
    <a:masterClrMapping/>
  </p:clrMapOvr>
  <p:transition spd="slow">
    <p:push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ovéPole 3">
            <a:extLst>
              <a:ext uri="{FF2B5EF4-FFF2-40B4-BE49-F238E27FC236}">
                <a16:creationId xmlns:a16="http://schemas.microsoft.com/office/drawing/2014/main" id="{6DB45F6E-7C5C-4CCF-889A-9E0300EF88F4}"/>
              </a:ext>
            </a:extLst>
          </p:cNvPr>
          <p:cNvSpPr txBox="1"/>
          <p:nvPr/>
        </p:nvSpPr>
        <p:spPr>
          <a:xfrm>
            <a:off x="1115314" y="360000"/>
            <a:ext cx="691337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 sz="32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Zpráva o České republice 2019</a:t>
            </a:r>
            <a:endParaRPr lang="cs-CZ" sz="3200" b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TextovéPole 5">
            <a:extLst>
              <a:ext uri="{FF2B5EF4-FFF2-40B4-BE49-F238E27FC236}">
                <a16:creationId xmlns:a16="http://schemas.microsoft.com/office/drawing/2014/main" id="{2F173DD9-077B-4C7B-84BB-77CB6F2E5781}"/>
              </a:ext>
            </a:extLst>
          </p:cNvPr>
          <p:cNvSpPr txBox="1"/>
          <p:nvPr/>
        </p:nvSpPr>
        <p:spPr>
          <a:xfrm>
            <a:off x="622328" y="1143960"/>
            <a:ext cx="7899344" cy="51552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  <a:spcAft>
                <a:spcPts val="600"/>
              </a:spcAft>
              <a:buClr>
                <a:schemeClr val="tx2"/>
              </a:buClr>
            </a:pPr>
            <a:r>
              <a:rPr lang="cs-CZ" altLang="cs-CZ" sz="16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Pracovní dokument útvarů Komise, zveřejněn v únoru 2019</a:t>
            </a:r>
          </a:p>
          <a:p>
            <a:pPr>
              <a:lnSpc>
                <a:spcPct val="150000"/>
              </a:lnSpc>
              <a:spcAft>
                <a:spcPts val="600"/>
              </a:spcAft>
              <a:buClr>
                <a:schemeClr val="tx2"/>
              </a:buClr>
            </a:pPr>
            <a:r>
              <a:rPr lang="cs-CZ" altLang="cs-CZ" sz="1600" b="1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Příloha D Investiční pokyny k financování politiky soudržnosti v období </a:t>
            </a:r>
          </a:p>
          <a:p>
            <a:pPr>
              <a:lnSpc>
                <a:spcPct val="150000"/>
              </a:lnSpc>
              <a:spcAft>
                <a:spcPts val="600"/>
              </a:spcAft>
              <a:buClr>
                <a:schemeClr val="tx2"/>
              </a:buClr>
            </a:pPr>
            <a:r>
              <a:rPr lang="cs-CZ" altLang="cs-CZ" sz="1600" b="1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2021-2027 pro ČR</a:t>
            </a:r>
          </a:p>
          <a:p>
            <a:pPr>
              <a:lnSpc>
                <a:spcPct val="150000"/>
              </a:lnSpc>
              <a:spcAft>
                <a:spcPts val="600"/>
              </a:spcAft>
              <a:buClr>
                <a:schemeClr val="tx2"/>
              </a:buClr>
            </a:pPr>
            <a:r>
              <a:rPr lang="cs-CZ" altLang="cs-CZ" sz="16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Předběžná stanoviska útvarů Komise</a:t>
            </a:r>
          </a:p>
          <a:p>
            <a:pPr>
              <a:lnSpc>
                <a:spcPct val="150000"/>
              </a:lnSpc>
              <a:spcAft>
                <a:spcPts val="600"/>
              </a:spcAft>
              <a:buClr>
                <a:schemeClr val="tx2"/>
              </a:buClr>
            </a:pPr>
            <a:r>
              <a:rPr lang="cs-CZ" altLang="cs-CZ" sz="1600" dirty="0">
                <a:latin typeface="Arial" panose="020B0604020202020204" pitchFamily="34" charset="0"/>
                <a:cs typeface="Arial" panose="020B0604020202020204" pitchFamily="34" charset="0"/>
                <a:hlinkClick r:id="rId3"/>
              </a:rPr>
              <a:t>https://www.vlada.cz/cz/evropske-zalezitosti/aktualne/evropska-komise-vydala-country-report-2019-pro-cr-172142/</a:t>
            </a:r>
            <a:r>
              <a:rPr lang="cs-CZ" altLang="cs-CZ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>
              <a:lnSpc>
                <a:spcPct val="150000"/>
              </a:lnSpc>
              <a:spcAft>
                <a:spcPts val="600"/>
              </a:spcAft>
              <a:buClr>
                <a:schemeClr val="tx2"/>
              </a:buClr>
            </a:pPr>
            <a:r>
              <a:rPr lang="cs-CZ" altLang="cs-CZ" sz="16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Základ pro dialog mezi ČR a EK pro plánování fondů politiky soudržnosti (EFRR, FS, ESF+, JTF)</a:t>
            </a:r>
          </a:p>
          <a:p>
            <a:pPr>
              <a:lnSpc>
                <a:spcPct val="150000"/>
              </a:lnSpc>
              <a:spcAft>
                <a:spcPts val="600"/>
              </a:spcAft>
              <a:buClr>
                <a:schemeClr val="tx2"/>
              </a:buClr>
            </a:pPr>
            <a:endParaRPr lang="cs-CZ" altLang="cs-CZ" sz="1600" dirty="0">
              <a:solidFill>
                <a:schemeClr val="tx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50000"/>
              </a:lnSpc>
              <a:spcAft>
                <a:spcPts val="600"/>
              </a:spcAft>
              <a:buClr>
                <a:schemeClr val="tx2"/>
              </a:buClr>
            </a:pPr>
            <a:r>
              <a:rPr lang="cs-CZ" altLang="cs-CZ" sz="1600" b="1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 ve zprávě chybí ve vztahu k IROP?</a:t>
            </a:r>
          </a:p>
          <a:p>
            <a:pPr>
              <a:lnSpc>
                <a:spcPct val="150000"/>
              </a:lnSpc>
              <a:spcAft>
                <a:spcPts val="600"/>
              </a:spcAft>
              <a:buClr>
                <a:schemeClr val="tx2"/>
              </a:buClr>
            </a:pPr>
            <a:r>
              <a:rPr lang="cs-CZ" altLang="cs-CZ" sz="16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EK nezmiňuje IZS, cestovní ruch a kulturní dědictví.</a:t>
            </a:r>
          </a:p>
          <a:p>
            <a:pPr lvl="1"/>
            <a:endParaRPr lang="cs-CZ" sz="2000" dirty="0"/>
          </a:p>
        </p:txBody>
      </p:sp>
    </p:spTree>
    <p:extLst>
      <p:ext uri="{BB962C8B-B14F-4D97-AF65-F5344CB8AC3E}">
        <p14:creationId xmlns:p14="http://schemas.microsoft.com/office/powerpoint/2010/main" val="3734015050"/>
      </p:ext>
    </p:extLst>
  </p:cSld>
  <p:clrMapOvr>
    <a:masterClrMapping/>
  </p:clrMapOvr>
  <p:transition spd="slow">
    <p:push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28650" y="360000"/>
            <a:ext cx="7886700" cy="1264890"/>
          </a:xfrm>
        </p:spPr>
        <p:txBody>
          <a:bodyPr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cs-CZ" sz="3200" b="1" dirty="0">
                <a:solidFill>
                  <a:srgbClr val="1D70B8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Tematická koncentrace v Evropském fondu pro regionální rozvoj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type="body" idx="1"/>
          </p:nvPr>
        </p:nvSpPr>
        <p:spPr/>
        <p:txBody>
          <a:bodyPr anchor="ctr">
            <a:normAutofit fontScale="92500" lnSpcReduction="10000"/>
          </a:bodyPr>
          <a:lstStyle/>
          <a:p>
            <a:pPr marL="0" indent="0" algn="ctr">
              <a:spcBef>
                <a:spcPts val="1319"/>
              </a:spcBef>
              <a:buNone/>
            </a:pPr>
            <a:endParaRPr lang="cs-CZ" sz="1600" b="1" dirty="0">
              <a:solidFill>
                <a:schemeClr val="bg2">
                  <a:lumMod val="25000"/>
                </a:schemeClr>
              </a:solidFill>
            </a:endParaRPr>
          </a:p>
          <a:p>
            <a:pPr marL="0" indent="0">
              <a:spcBef>
                <a:spcPts val="1319"/>
              </a:spcBef>
              <a:buNone/>
            </a:pPr>
            <a:r>
              <a:rPr lang="cs-CZ" sz="1600" b="1" dirty="0">
                <a:solidFill>
                  <a:schemeClr val="tx2">
                    <a:lumMod val="50000"/>
                  </a:schemeClr>
                </a:solidFill>
              </a:rPr>
              <a:t>Pravidla</a:t>
            </a: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cs-CZ" sz="1600" b="1" dirty="0">
                <a:solidFill>
                  <a:schemeClr val="tx2">
                    <a:lumMod val="50000"/>
                  </a:schemeClr>
                </a:solidFill>
              </a:rPr>
              <a:t>tematické koncentrace – min. 70 % zdrojů EFRR na Cíle politiky 1 a 2</a:t>
            </a:r>
            <a:br>
              <a:rPr lang="cs-CZ" sz="1600" b="1" dirty="0">
                <a:solidFill>
                  <a:schemeClr val="bg2">
                    <a:lumMod val="25000"/>
                  </a:schemeClr>
                </a:solidFill>
              </a:rPr>
            </a:br>
            <a:endParaRPr lang="cs-CZ" sz="1600" b="1" dirty="0">
              <a:solidFill>
                <a:schemeClr val="bg2">
                  <a:lumMod val="25000"/>
                </a:schemeClr>
              </a:solidFill>
            </a:endParaRPr>
          </a:p>
          <a:p>
            <a:pPr marL="0" indent="0">
              <a:spcBef>
                <a:spcPts val="1319"/>
              </a:spcBef>
              <a:buNone/>
            </a:pPr>
            <a:r>
              <a:rPr lang="cs-CZ" sz="1600" b="1" dirty="0">
                <a:solidFill>
                  <a:srgbClr val="0070C0"/>
                </a:solidFill>
              </a:rPr>
              <a:t>CP 1  Inteligentnější Evropa: min. 40 % alokace EFRR</a:t>
            </a:r>
            <a:r>
              <a:rPr lang="cs-CZ" sz="1600" dirty="0">
                <a:solidFill>
                  <a:srgbClr val="0070C0"/>
                </a:solidFill>
              </a:rPr>
              <a:t> </a:t>
            </a:r>
            <a:endParaRPr lang="cs-CZ" sz="1600" dirty="0">
              <a:solidFill>
                <a:srgbClr val="FF0000"/>
              </a:solidFill>
            </a:endParaRPr>
          </a:p>
          <a:p>
            <a:pPr lvl="1">
              <a:lnSpc>
                <a:spcPct val="100000"/>
              </a:lnSpc>
              <a:spcBef>
                <a:spcPts val="1319"/>
              </a:spcBef>
            </a:pP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posílení výzkumných a inovačních kapacit a zavádění pokročilých technologií; </a:t>
            </a:r>
            <a:r>
              <a:rPr lang="cs-CZ" sz="1600" b="1" dirty="0">
                <a:solidFill>
                  <a:schemeClr val="tx2">
                    <a:lumMod val="50000"/>
                  </a:schemeClr>
                </a:solidFill>
              </a:rPr>
              <a:t>využití přínosů digitalizace pro občany, podniky a vlády</a:t>
            </a: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; posílení růstu a konkurenceschopnosti MSP; rozvoj dovedností pro inteligentní specializaci, průmysl. transformaci a podnikání</a:t>
            </a:r>
          </a:p>
          <a:p>
            <a:pPr marL="0" indent="0">
              <a:spcBef>
                <a:spcPts val="1319"/>
              </a:spcBef>
              <a:buNone/>
            </a:pPr>
            <a:r>
              <a:rPr lang="cs-CZ" sz="1600" b="1" dirty="0">
                <a:solidFill>
                  <a:srgbClr val="0070C0"/>
                </a:solidFill>
              </a:rPr>
              <a:t>CP 2  Zelenější Evropa: min. </a:t>
            </a:r>
            <a:r>
              <a:rPr lang="cs-CZ" sz="1600" b="1" dirty="0">
                <a:solidFill>
                  <a:srgbClr val="1D70B8"/>
                </a:solidFill>
              </a:rPr>
              <a:t>30 % alokace EFRR </a:t>
            </a:r>
            <a:endParaRPr lang="cs-CZ" sz="1600" dirty="0">
              <a:solidFill>
                <a:srgbClr val="FF0000"/>
              </a:solidFill>
            </a:endParaRPr>
          </a:p>
          <a:p>
            <a:pPr lvl="1">
              <a:lnSpc>
                <a:spcPct val="100000"/>
              </a:lnSpc>
              <a:spcBef>
                <a:spcPts val="1319"/>
              </a:spcBef>
            </a:pP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opatření v oblasti energ. účinnosti; </a:t>
            </a:r>
            <a:r>
              <a:rPr lang="pl-PL" sz="1600" dirty="0">
                <a:solidFill>
                  <a:schemeClr val="tx2">
                    <a:lumMod val="50000"/>
                  </a:schemeClr>
                </a:solidFill>
              </a:rPr>
              <a:t>energie z obnovitelných zdrojů; rozvoj inteligentních energ. systémů, sítí a skladování na místní úrovni; </a:t>
            </a:r>
            <a:r>
              <a:rPr lang="pl-PL" sz="1600" b="1" dirty="0">
                <a:solidFill>
                  <a:schemeClr val="tx2">
                    <a:lumMod val="50000"/>
                  </a:schemeClr>
                </a:solidFill>
              </a:rPr>
              <a:t>přizpůsobení se změnám klimatu</a:t>
            </a:r>
            <a:r>
              <a:rPr lang="pl-PL" sz="1600" dirty="0">
                <a:solidFill>
                  <a:schemeClr val="tx2">
                    <a:lumMod val="50000"/>
                  </a:schemeClr>
                </a:solidFill>
              </a:rPr>
              <a:t>, </a:t>
            </a:r>
            <a:r>
              <a:rPr lang="pl-PL" sz="1600" b="1" dirty="0">
                <a:solidFill>
                  <a:schemeClr val="tx2">
                    <a:lumMod val="50000"/>
                  </a:schemeClr>
                </a:solidFill>
              </a:rPr>
              <a:t>prevence rizik a odolnosti vůči katastrofám</a:t>
            </a:r>
            <a:r>
              <a:rPr lang="pl-PL" sz="1600" dirty="0">
                <a:solidFill>
                  <a:schemeClr val="tx2">
                    <a:lumMod val="50000"/>
                  </a:schemeClr>
                </a:solidFill>
              </a:rPr>
              <a:t>; udržitelného hospodaření s vodou; přechod k oběhovému hospodářství</a:t>
            </a:r>
            <a:r>
              <a:rPr lang="pl-PL" sz="1600" b="1" dirty="0">
                <a:solidFill>
                  <a:schemeClr val="tx2">
                    <a:lumMod val="50000"/>
                  </a:schemeClr>
                </a:solidFill>
              </a:rPr>
              <a:t>; posílení biologické rozmanitosti, zelené infrastruktury v městském prostředí a snížení znečištění + městská mobilita </a:t>
            </a:r>
          </a:p>
          <a:p>
            <a:pPr lvl="1" algn="just">
              <a:lnSpc>
                <a:spcPct val="100000"/>
              </a:lnSpc>
              <a:spcBef>
                <a:spcPts val="1319"/>
              </a:spcBef>
            </a:pPr>
            <a:endParaRPr lang="cs-CZ" sz="1800" dirty="0">
              <a:solidFill>
                <a:srgbClr val="1D70B8"/>
              </a:solidFill>
            </a:endParaRPr>
          </a:p>
          <a:p>
            <a:pPr algn="just">
              <a:spcBef>
                <a:spcPts val="1319"/>
              </a:spcBef>
            </a:pPr>
            <a:endParaRPr lang="cs-CZ" sz="1800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35478136"/>
      </p:ext>
    </p:extLst>
  </p:cSld>
  <p:clrMapOvr>
    <a:masterClrMapping/>
  </p:clrMapOvr>
  <p:transition spd="slow">
    <p:push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6EA29780-7AA5-BF4E-B7C5-D75AB6C36F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0000"/>
            <a:ext cx="7886700" cy="1107816"/>
          </a:xfrm>
        </p:spPr>
        <p:txBody>
          <a:bodyPr>
            <a:normAutofit/>
          </a:bodyPr>
          <a:lstStyle/>
          <a:p>
            <a:pPr algn="ctr"/>
            <a:r>
              <a:rPr lang="cs-CZ" sz="3200" dirty="0"/>
              <a:t>Příprava programů po roce 2020 na národní úrovni </a:t>
            </a:r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97778024-FDCE-E846-A037-107DCED977F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026215" y="1467816"/>
            <a:ext cx="7886700" cy="4351338"/>
          </a:xfrm>
        </p:spPr>
        <p:txBody>
          <a:bodyPr>
            <a:normAutofit/>
          </a:bodyPr>
          <a:lstStyle/>
          <a:p>
            <a:pPr marL="457200" lvl="2" indent="-457200">
              <a:lnSpc>
                <a:spcPct val="150000"/>
              </a:lnSpc>
              <a:spcAft>
                <a:spcPts val="600"/>
              </a:spcAft>
              <a:buSzPct val="100000"/>
            </a:pP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Národní koncepce realizace politiky soudržnosti po roce 2020 (schválena)</a:t>
            </a:r>
          </a:p>
          <a:p>
            <a:pPr marL="457200" lvl="2" indent="-457200">
              <a:lnSpc>
                <a:spcPct val="150000"/>
              </a:lnSpc>
              <a:spcAft>
                <a:spcPts val="600"/>
              </a:spcAft>
              <a:buSzPct val="100000"/>
            </a:pP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Strategie regionálního rozvoje ČR 2021</a:t>
            </a:r>
            <a:r>
              <a:rPr lang="en-US" sz="1600" dirty="0">
                <a:solidFill>
                  <a:schemeClr val="tx2">
                    <a:lumMod val="50000"/>
                  </a:schemeClr>
                </a:solidFill>
              </a:rPr>
              <a:t>+</a:t>
            </a: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 (schválena)</a:t>
            </a:r>
          </a:p>
          <a:p>
            <a:pPr marL="457200" lvl="2" indent="-457200">
              <a:lnSpc>
                <a:spcPct val="150000"/>
              </a:lnSpc>
              <a:spcAft>
                <a:spcPts val="600"/>
              </a:spcAft>
              <a:buSzPct val="100000"/>
            </a:pP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Jednotný národní rámec pravidel a postupů v programovém období 2021-2027  - jednotné metodické prostředí (10/2020)</a:t>
            </a:r>
          </a:p>
          <a:p>
            <a:pPr marL="457200" lvl="2" indent="-457200">
              <a:lnSpc>
                <a:spcPct val="150000"/>
              </a:lnSpc>
              <a:spcAft>
                <a:spcPts val="600"/>
              </a:spcAft>
              <a:buSzPct val="100000"/>
            </a:pP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Dohoda o partnerství 2021 – 2027 (10/2020)</a:t>
            </a:r>
          </a:p>
          <a:p>
            <a:pPr marL="457200" lvl="2" indent="-457200">
              <a:lnSpc>
                <a:spcPct val="150000"/>
              </a:lnSpc>
              <a:spcAft>
                <a:spcPts val="600"/>
              </a:spcAft>
              <a:buSzPct val="100000"/>
            </a:pP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Ostatní operační programy (10/2020)</a:t>
            </a:r>
          </a:p>
          <a:p>
            <a:pPr marL="457200" lvl="2" indent="-457200">
              <a:lnSpc>
                <a:spcPct val="150000"/>
              </a:lnSpc>
              <a:spcAft>
                <a:spcPts val="600"/>
              </a:spcAft>
              <a:buSzPct val="100000"/>
            </a:pP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Pravidla spolufinancování projektů ze státního rozpočtu (10/2020)</a:t>
            </a:r>
          </a:p>
          <a:p>
            <a:pPr marL="457200" lvl="2" indent="-457200">
              <a:lnSpc>
                <a:spcPct val="150000"/>
              </a:lnSpc>
              <a:spcAft>
                <a:spcPts val="600"/>
              </a:spcAft>
              <a:buSzPct val="100000"/>
            </a:pP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Příprava monitorovacího systému MS2021+ (vyhlášeno VŘ)</a:t>
            </a:r>
          </a:p>
          <a:p>
            <a:pPr marL="457200" lvl="2" indent="-457200">
              <a:lnSpc>
                <a:spcPct val="150000"/>
              </a:lnSpc>
              <a:spcAft>
                <a:spcPts val="600"/>
              </a:spcAft>
              <a:buSzPct val="100000"/>
            </a:pPr>
            <a:endParaRPr lang="cs-CZ" sz="1600" dirty="0">
              <a:solidFill>
                <a:schemeClr val="tx2">
                  <a:lumMod val="50000"/>
                </a:schemeClr>
              </a:solidFill>
            </a:endParaRPr>
          </a:p>
          <a:p>
            <a:pPr eaLnBrk="0">
              <a:spcBef>
                <a:spcPts val="1500"/>
              </a:spcBef>
              <a:spcAft>
                <a:spcPts val="600"/>
              </a:spcAft>
              <a:buClr>
                <a:schemeClr val="accent1"/>
              </a:buClr>
              <a:buSzPct val="65000"/>
            </a:pPr>
            <a:endParaRPr lang="cs-CZ" sz="1800" dirty="0">
              <a:solidFill>
                <a:schemeClr val="tx1"/>
              </a:solidFill>
            </a:endParaRPr>
          </a:p>
          <a:p>
            <a:pPr eaLnBrk="0">
              <a:spcBef>
                <a:spcPts val="1500"/>
              </a:spcBef>
              <a:spcAft>
                <a:spcPts val="600"/>
              </a:spcAft>
              <a:buClr>
                <a:schemeClr val="accent1"/>
              </a:buClr>
              <a:buSzPct val="65000"/>
            </a:pPr>
            <a:endParaRPr lang="cs-CZ" sz="18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36878610"/>
      </p:ext>
    </p:extLst>
  </p:cSld>
  <p:clrMapOvr>
    <a:masterClrMapping/>
  </p:clrMapOvr>
  <p:transition spd="slow">
    <p:push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6EA29780-7AA5-BF4E-B7C5-D75AB6C36F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0000"/>
            <a:ext cx="7886700" cy="939774"/>
          </a:xfrm>
        </p:spPr>
        <p:txBody>
          <a:bodyPr>
            <a:normAutofit/>
          </a:bodyPr>
          <a:lstStyle/>
          <a:p>
            <a:pPr algn="ctr"/>
            <a:r>
              <a:rPr lang="cs-CZ" sz="3200" dirty="0"/>
              <a:t>Architektura období 2021+ </a:t>
            </a:r>
          </a:p>
        </p:txBody>
      </p:sp>
      <p:graphicFrame>
        <p:nvGraphicFramePr>
          <p:cNvPr id="5" name="Zástupný symbol pro obsah 4"/>
          <p:cNvGraphicFramePr>
            <a:graphicFrameLocks noGrp="1"/>
          </p:cNvGraphicFramePr>
          <p:nvPr>
            <p:ph idx="4294967295"/>
            <p:extLst>
              <p:ext uri="{D42A27DB-BD31-4B8C-83A1-F6EECF244321}">
                <p14:modId xmlns:p14="http://schemas.microsoft.com/office/powerpoint/2010/main" val="1919119868"/>
              </p:ext>
            </p:extLst>
          </p:nvPr>
        </p:nvGraphicFramePr>
        <p:xfrm>
          <a:off x="971550" y="1066090"/>
          <a:ext cx="7543800" cy="384651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4" name="TextovéPole 3">
            <a:extLst>
              <a:ext uri="{FF2B5EF4-FFF2-40B4-BE49-F238E27FC236}">
                <a16:creationId xmlns:a16="http://schemas.microsoft.com/office/drawing/2014/main" id="{A66B7154-BF3D-4F45-830C-FA392FFA2CFB}"/>
              </a:ext>
            </a:extLst>
          </p:cNvPr>
          <p:cNvSpPr txBox="1"/>
          <p:nvPr/>
        </p:nvSpPr>
        <p:spPr>
          <a:xfrm>
            <a:off x="1352196" y="4586153"/>
            <a:ext cx="6727372" cy="15388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Clr>
                <a:srgbClr val="1D70B8"/>
              </a:buClr>
              <a:buFont typeface="Arial" panose="020B0604020202020204" pitchFamily="34" charset="0"/>
              <a:buChar char="•"/>
            </a:pPr>
            <a:r>
              <a:rPr lang="cs-CZ" sz="16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OP ČR – Polsko</a:t>
            </a:r>
          </a:p>
          <a:p>
            <a:pPr marL="285750" indent="-285750">
              <a:buClr>
                <a:srgbClr val="1D70B8"/>
              </a:buClr>
              <a:buFont typeface="Arial" panose="020B0604020202020204" pitchFamily="34" charset="0"/>
              <a:buChar char="•"/>
            </a:pPr>
            <a:r>
              <a:rPr lang="cs-CZ" sz="16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OP Slovensko – ČR</a:t>
            </a:r>
          </a:p>
          <a:p>
            <a:pPr marL="285750" indent="-285750">
              <a:buClr>
                <a:srgbClr val="1D70B8"/>
              </a:buClr>
              <a:buFont typeface="Arial" panose="020B0604020202020204" pitchFamily="34" charset="0"/>
              <a:buChar char="•"/>
            </a:pPr>
            <a:r>
              <a:rPr lang="cs-CZ" sz="16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OP Rakousko – ČR</a:t>
            </a:r>
          </a:p>
          <a:p>
            <a:pPr marL="285750" indent="-285750">
              <a:buClr>
                <a:srgbClr val="1D70B8"/>
              </a:buClr>
              <a:buFont typeface="Arial" panose="020B0604020202020204" pitchFamily="34" charset="0"/>
              <a:buChar char="•"/>
            </a:pPr>
            <a:r>
              <a:rPr lang="cs-CZ" sz="16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OP Svobodný stát Bavorsko – ČR</a:t>
            </a:r>
          </a:p>
          <a:p>
            <a:pPr marL="285750" indent="-285750">
              <a:buClr>
                <a:srgbClr val="1D70B8"/>
              </a:buClr>
              <a:buFont typeface="Arial" panose="020B0604020202020204" pitchFamily="34" charset="0"/>
              <a:buChar char="•"/>
            </a:pPr>
            <a:r>
              <a:rPr lang="cs-CZ" sz="16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OP Svobodný stát Sasko – ČR</a:t>
            </a:r>
          </a:p>
          <a:p>
            <a:endParaRPr lang="cs-CZ" dirty="0"/>
          </a:p>
        </p:txBody>
      </p:sp>
      <p:sp>
        <p:nvSpPr>
          <p:cNvPr id="6" name="TextovéPole 5">
            <a:extLst>
              <a:ext uri="{FF2B5EF4-FFF2-40B4-BE49-F238E27FC236}">
                <a16:creationId xmlns:a16="http://schemas.microsoft.com/office/drawing/2014/main" id="{1CB5E1DE-7FA2-4C12-AA36-746FF57C63FA}"/>
              </a:ext>
            </a:extLst>
          </p:cNvPr>
          <p:cNvSpPr txBox="1"/>
          <p:nvPr/>
        </p:nvSpPr>
        <p:spPr>
          <a:xfrm>
            <a:off x="1352196" y="2023364"/>
            <a:ext cx="7886700" cy="22775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Clr>
                <a:srgbClr val="1D70B8"/>
              </a:buClr>
              <a:buFont typeface="Arial" panose="020B0604020202020204" pitchFamily="34" charset="0"/>
              <a:buChar char="•"/>
            </a:pPr>
            <a:r>
              <a:rPr lang="cs-CZ" sz="16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OP Technologie a aplikace pro konkurenceschopnost (MPO)</a:t>
            </a:r>
          </a:p>
          <a:p>
            <a:pPr marL="285750" indent="-285750">
              <a:buClr>
                <a:srgbClr val="1D70B8"/>
              </a:buClr>
              <a:buFont typeface="Arial" panose="020B0604020202020204" pitchFamily="34" charset="0"/>
              <a:buChar char="•"/>
            </a:pPr>
            <a:r>
              <a:rPr lang="cs-CZ" sz="16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OP Doprava (MD)</a:t>
            </a:r>
          </a:p>
          <a:p>
            <a:pPr marL="285750" indent="-285750">
              <a:buClr>
                <a:srgbClr val="1D70B8"/>
              </a:buClr>
              <a:buFont typeface="Arial" panose="020B0604020202020204" pitchFamily="34" charset="0"/>
              <a:buChar char="•"/>
            </a:pPr>
            <a:r>
              <a:rPr lang="cs-CZ" sz="16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OP Životní prostředí (MŽP)</a:t>
            </a:r>
          </a:p>
          <a:p>
            <a:pPr marL="285750" indent="-285750">
              <a:buClr>
                <a:srgbClr val="1D70B8"/>
              </a:buClr>
              <a:buFont typeface="Arial" panose="020B0604020202020204" pitchFamily="34" charset="0"/>
              <a:buChar char="•"/>
            </a:pPr>
            <a:r>
              <a:rPr lang="cs-CZ" sz="16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OP Jan Amos Komenský (MŠMT)</a:t>
            </a:r>
          </a:p>
          <a:p>
            <a:pPr marL="285750" indent="-285750">
              <a:buClr>
                <a:srgbClr val="1D70B8"/>
              </a:buClr>
              <a:buFont typeface="Arial" panose="020B0604020202020204" pitchFamily="34" charset="0"/>
              <a:buChar char="•"/>
            </a:pPr>
            <a:r>
              <a:rPr lang="cs-CZ" sz="16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OP Zaměstnanost plus (MPSV)</a:t>
            </a:r>
          </a:p>
          <a:p>
            <a:pPr marL="285750" indent="-285750">
              <a:buClr>
                <a:srgbClr val="1D70B8"/>
              </a:buClr>
              <a:buFont typeface="Arial" panose="020B0604020202020204" pitchFamily="34" charset="0"/>
              <a:buChar char="•"/>
            </a:pPr>
            <a:r>
              <a:rPr lang="cs-CZ" sz="16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IROP (MMR)</a:t>
            </a:r>
          </a:p>
          <a:p>
            <a:pPr marL="285750" indent="-285750">
              <a:buClr>
                <a:srgbClr val="1D70B8"/>
              </a:buClr>
              <a:buFont typeface="Arial" panose="020B0604020202020204" pitchFamily="34" charset="0"/>
              <a:buChar char="•"/>
            </a:pPr>
            <a:r>
              <a:rPr lang="cs-CZ" sz="16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OP Technická pomoc (MMR)</a:t>
            </a:r>
          </a:p>
          <a:p>
            <a:pPr marL="285750" indent="-285750">
              <a:buClr>
                <a:srgbClr val="1D70B8"/>
              </a:buClr>
              <a:buFont typeface="Arial" panose="020B0604020202020204" pitchFamily="34" charset="0"/>
              <a:buChar char="•"/>
            </a:pPr>
            <a:endParaRPr lang="cs-CZ" sz="1600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Clr>
                <a:srgbClr val="1D70B8"/>
              </a:buClr>
              <a:buFont typeface="Arial" panose="020B0604020202020204" pitchFamily="34" charset="0"/>
              <a:buChar char="•"/>
            </a:pP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590597426"/>
      </p:ext>
    </p:extLst>
  </p:cSld>
  <p:clrMapOvr>
    <a:masterClrMapping/>
  </p:clrMapOvr>
  <p:transition spd="slow">
    <p:push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28650" y="360000"/>
            <a:ext cx="7886700" cy="840822"/>
          </a:xfrm>
        </p:spPr>
        <p:txBody>
          <a:bodyPr>
            <a:normAutofit/>
          </a:bodyPr>
          <a:lstStyle/>
          <a:p>
            <a:pPr algn="ctr"/>
            <a:r>
              <a:rPr lang="cs-CZ" sz="3200" dirty="0"/>
              <a:t>Příjemci podpory v IROP 2014-2020</a:t>
            </a:r>
          </a:p>
        </p:txBody>
      </p:sp>
      <p:sp>
        <p:nvSpPr>
          <p:cNvPr id="6" name="Zástupný text 5">
            <a:extLst>
              <a:ext uri="{FF2B5EF4-FFF2-40B4-BE49-F238E27FC236}">
                <a16:creationId xmlns:a16="http://schemas.microsoft.com/office/drawing/2014/main" id="{63693CF4-D92D-0A4F-ABE0-CF62E9FCF5F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3" name="TextovéPole 2">
            <a:extLst>
              <a:ext uri="{FF2B5EF4-FFF2-40B4-BE49-F238E27FC236}">
                <a16:creationId xmlns:a16="http://schemas.microsoft.com/office/drawing/2014/main" id="{18C1064E-F89F-4EBD-9175-2CDC350EB9DA}"/>
              </a:ext>
            </a:extLst>
          </p:cNvPr>
          <p:cNvSpPr txBox="1"/>
          <p:nvPr/>
        </p:nvSpPr>
        <p:spPr>
          <a:xfrm>
            <a:off x="8091377" y="2466753"/>
            <a:ext cx="105262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fld id="{E527A9C0-0CE6-4500-9C53-C3E1A11751F1}" type="CATEGORYNAME">
              <a:rPr lang="en-US" sz="10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pPr/>
              <a:t>Kraj</a:t>
            </a:fld>
            <a:endParaRPr lang="cs-CZ" sz="10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TextovéPole 3">
            <a:extLst>
              <a:ext uri="{FF2B5EF4-FFF2-40B4-BE49-F238E27FC236}">
                <a16:creationId xmlns:a16="http://schemas.microsoft.com/office/drawing/2014/main" id="{C17A0E3A-C7DA-47AF-8AB7-7266B003618E}"/>
              </a:ext>
            </a:extLst>
          </p:cNvPr>
          <p:cNvSpPr txBox="1"/>
          <p:nvPr/>
        </p:nvSpPr>
        <p:spPr>
          <a:xfrm>
            <a:off x="6611919" y="1881156"/>
            <a:ext cx="72301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fld id="{78ACFAD7-5CF2-4638-B952-3E54B834A702}" type="CATEGORYNAME">
              <a:rPr lang="en-US" sz="10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pPr/>
              <a:t>SVJ</a:t>
            </a:fld>
            <a:endParaRPr lang="cs-CZ" sz="1000" dirty="0"/>
          </a:p>
        </p:txBody>
      </p:sp>
      <p:sp>
        <p:nvSpPr>
          <p:cNvPr id="5" name="TextovéPole 4">
            <a:extLst>
              <a:ext uri="{FF2B5EF4-FFF2-40B4-BE49-F238E27FC236}">
                <a16:creationId xmlns:a16="http://schemas.microsoft.com/office/drawing/2014/main" id="{B63A94A4-E5F6-43D1-90CD-465576E5058D}"/>
              </a:ext>
            </a:extLst>
          </p:cNvPr>
          <p:cNvSpPr txBox="1"/>
          <p:nvPr/>
        </p:nvSpPr>
        <p:spPr>
          <a:xfrm>
            <a:off x="4929775" y="2589863"/>
            <a:ext cx="839971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fld id="{1DD46882-5908-462F-A853-FDFBEF96255F}" type="CATEGORYNAME">
              <a:rPr lang="en-US" sz="10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pPr/>
              <a:t>Soukromý sektor</a:t>
            </a:fld>
            <a:endParaRPr lang="cs-CZ" sz="10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cs-CZ" sz="1000" dirty="0"/>
          </a:p>
        </p:txBody>
      </p:sp>
      <p:sp>
        <p:nvSpPr>
          <p:cNvPr id="11" name="TextovéPole 1">
            <a:extLst>
              <a:ext uri="{FF2B5EF4-FFF2-40B4-BE49-F238E27FC236}">
                <a16:creationId xmlns:a16="http://schemas.microsoft.com/office/drawing/2014/main" id="{A5C4BA92-6392-4D50-869D-C6634420A47D}"/>
              </a:ext>
            </a:extLst>
          </p:cNvPr>
          <p:cNvSpPr txBox="1"/>
          <p:nvPr/>
        </p:nvSpPr>
        <p:spPr>
          <a:xfrm>
            <a:off x="1367240" y="2238342"/>
            <a:ext cx="583207" cy="351521"/>
          </a:xfrm>
          <a:prstGeom prst="rect">
            <a:avLst/>
          </a:prstGeom>
        </p:spPr>
        <p:txBody>
          <a:bodyPr wrap="squar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fld id="{57AAB2FD-93D0-407B-8DE0-8910FBF706A9}" type="CATEGORYNAME">
              <a:rPr lang="en-US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pPr/>
              <a:t>NNO</a:t>
            </a:fld>
            <a:endParaRPr lang="cs-CZ" sz="11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TextovéPole 1">
            <a:extLst>
              <a:ext uri="{FF2B5EF4-FFF2-40B4-BE49-F238E27FC236}">
                <a16:creationId xmlns:a16="http://schemas.microsoft.com/office/drawing/2014/main" id="{CFACDCCE-D075-4F6E-AA7C-17AA981C2B23}"/>
              </a:ext>
            </a:extLst>
          </p:cNvPr>
          <p:cNvSpPr txBox="1"/>
          <p:nvPr/>
        </p:nvSpPr>
        <p:spPr>
          <a:xfrm>
            <a:off x="2439747" y="1683800"/>
            <a:ext cx="1052623" cy="653710"/>
          </a:xfrm>
          <a:prstGeom prst="rect">
            <a:avLst/>
          </a:prstGeom>
        </p:spPr>
        <p:txBody>
          <a:bodyPr wrap="squar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r>
              <a:rPr lang="cs-CZ" sz="1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Církevní instituce</a:t>
            </a:r>
          </a:p>
        </p:txBody>
      </p:sp>
      <p:graphicFrame>
        <p:nvGraphicFramePr>
          <p:cNvPr id="19" name="Graf 18">
            <a:extLst>
              <a:ext uri="{FF2B5EF4-FFF2-40B4-BE49-F238E27FC236}">
                <a16:creationId xmlns:a16="http://schemas.microsoft.com/office/drawing/2014/main" id="{00000000-0008-0000-0000-00000700000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31440804"/>
              </p:ext>
            </p:extLst>
          </p:nvPr>
        </p:nvGraphicFramePr>
        <p:xfrm>
          <a:off x="628651" y="1683800"/>
          <a:ext cx="4759778" cy="3960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20" name="Graf 19">
            <a:extLst>
              <a:ext uri="{FF2B5EF4-FFF2-40B4-BE49-F238E27FC236}">
                <a16:creationId xmlns:a16="http://schemas.microsoft.com/office/drawing/2014/main" id="{00000000-0008-0000-0000-00000800000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661172945"/>
              </p:ext>
            </p:extLst>
          </p:nvPr>
        </p:nvGraphicFramePr>
        <p:xfrm>
          <a:off x="4264681" y="1683800"/>
          <a:ext cx="5226825" cy="3960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3682966754"/>
      </p:ext>
    </p:extLst>
  </p:cSld>
  <p:clrMapOvr>
    <a:masterClrMapping/>
  </p:clrMapOvr>
  <p:transition spd="slow">
    <p:push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28650" y="360001"/>
            <a:ext cx="7886700" cy="885704"/>
          </a:xfrm>
        </p:spPr>
        <p:txBody>
          <a:bodyPr>
            <a:normAutofit/>
          </a:bodyPr>
          <a:lstStyle/>
          <a:p>
            <a:pPr algn="ctr"/>
            <a:r>
              <a:rPr lang="cs-CZ" sz="3200" dirty="0"/>
              <a:t>Obce jako příjemci podpory v IROP</a:t>
            </a:r>
          </a:p>
        </p:txBody>
      </p:sp>
      <p:sp>
        <p:nvSpPr>
          <p:cNvPr id="3" name="TextovéPole 2">
            <a:extLst>
              <a:ext uri="{FF2B5EF4-FFF2-40B4-BE49-F238E27FC236}">
                <a16:creationId xmlns:a16="http://schemas.microsoft.com/office/drawing/2014/main" id="{18C1064E-F89F-4EBD-9175-2CDC350EB9DA}"/>
              </a:ext>
            </a:extLst>
          </p:cNvPr>
          <p:cNvSpPr txBox="1"/>
          <p:nvPr/>
        </p:nvSpPr>
        <p:spPr>
          <a:xfrm>
            <a:off x="8091377" y="2466753"/>
            <a:ext cx="105262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fld id="{E527A9C0-0CE6-4500-9C53-C3E1A11751F1}" type="CATEGORYNAME">
              <a:rPr lang="en-US" sz="10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pPr/>
              <a:t>Kraj</a:t>
            </a:fld>
            <a:endParaRPr lang="cs-CZ" sz="10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TextovéPole 3">
            <a:extLst>
              <a:ext uri="{FF2B5EF4-FFF2-40B4-BE49-F238E27FC236}">
                <a16:creationId xmlns:a16="http://schemas.microsoft.com/office/drawing/2014/main" id="{C17A0E3A-C7DA-47AF-8AB7-7266B003618E}"/>
              </a:ext>
            </a:extLst>
          </p:cNvPr>
          <p:cNvSpPr txBox="1"/>
          <p:nvPr/>
        </p:nvSpPr>
        <p:spPr>
          <a:xfrm>
            <a:off x="6611919" y="1881156"/>
            <a:ext cx="72301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fld id="{78ACFAD7-5CF2-4638-B952-3E54B834A702}" type="CATEGORYNAME">
              <a:rPr lang="en-US" sz="10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pPr/>
              <a:t>SVJ</a:t>
            </a:fld>
            <a:endParaRPr lang="cs-CZ" sz="1000" dirty="0"/>
          </a:p>
        </p:txBody>
      </p:sp>
      <p:sp>
        <p:nvSpPr>
          <p:cNvPr id="5" name="TextovéPole 4">
            <a:extLst>
              <a:ext uri="{FF2B5EF4-FFF2-40B4-BE49-F238E27FC236}">
                <a16:creationId xmlns:a16="http://schemas.microsoft.com/office/drawing/2014/main" id="{B63A94A4-E5F6-43D1-90CD-465576E5058D}"/>
              </a:ext>
            </a:extLst>
          </p:cNvPr>
          <p:cNvSpPr txBox="1"/>
          <p:nvPr/>
        </p:nvSpPr>
        <p:spPr>
          <a:xfrm>
            <a:off x="4929775" y="2589863"/>
            <a:ext cx="839971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fld id="{1DD46882-5908-462F-A853-FDFBEF96255F}" type="CATEGORYNAME">
              <a:rPr lang="en-US" sz="10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pPr/>
              <a:t>Soukromý sektor</a:t>
            </a:fld>
            <a:endParaRPr lang="cs-CZ" sz="10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cs-CZ" sz="1000" dirty="0"/>
          </a:p>
        </p:txBody>
      </p:sp>
      <p:sp>
        <p:nvSpPr>
          <p:cNvPr id="11" name="TextovéPole 1">
            <a:extLst>
              <a:ext uri="{FF2B5EF4-FFF2-40B4-BE49-F238E27FC236}">
                <a16:creationId xmlns:a16="http://schemas.microsoft.com/office/drawing/2014/main" id="{A5C4BA92-6392-4D50-869D-C6634420A47D}"/>
              </a:ext>
            </a:extLst>
          </p:cNvPr>
          <p:cNvSpPr txBox="1"/>
          <p:nvPr/>
        </p:nvSpPr>
        <p:spPr>
          <a:xfrm>
            <a:off x="1367240" y="2238342"/>
            <a:ext cx="583207" cy="351521"/>
          </a:xfrm>
          <a:prstGeom prst="rect">
            <a:avLst/>
          </a:prstGeom>
        </p:spPr>
        <p:txBody>
          <a:bodyPr wrap="squar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fld id="{57AAB2FD-93D0-407B-8DE0-8910FBF706A9}" type="CATEGORYNAME">
              <a:rPr lang="en-US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pPr/>
              <a:t>NNO</a:t>
            </a:fld>
            <a:endParaRPr lang="cs-CZ" sz="11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TextovéPole 1">
            <a:extLst>
              <a:ext uri="{FF2B5EF4-FFF2-40B4-BE49-F238E27FC236}">
                <a16:creationId xmlns:a16="http://schemas.microsoft.com/office/drawing/2014/main" id="{CFACDCCE-D075-4F6E-AA7C-17AA981C2B23}"/>
              </a:ext>
            </a:extLst>
          </p:cNvPr>
          <p:cNvSpPr txBox="1"/>
          <p:nvPr/>
        </p:nvSpPr>
        <p:spPr>
          <a:xfrm>
            <a:off x="2439747" y="1683800"/>
            <a:ext cx="1052623" cy="653710"/>
          </a:xfrm>
          <a:prstGeom prst="rect">
            <a:avLst/>
          </a:prstGeom>
        </p:spPr>
        <p:txBody>
          <a:bodyPr wrap="squar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r>
              <a:rPr lang="cs-CZ" sz="1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Církevní instituce</a:t>
            </a:r>
          </a:p>
        </p:txBody>
      </p:sp>
      <p:graphicFrame>
        <p:nvGraphicFramePr>
          <p:cNvPr id="9" name="Graf 8">
            <a:extLst>
              <a:ext uri="{FF2B5EF4-FFF2-40B4-BE49-F238E27FC236}">
                <a16:creationId xmlns:a16="http://schemas.microsoft.com/office/drawing/2014/main" id="{00000000-0008-0000-0500-00001000000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702941574"/>
              </p:ext>
            </p:extLst>
          </p:nvPr>
        </p:nvGraphicFramePr>
        <p:xfrm>
          <a:off x="536659" y="1418671"/>
          <a:ext cx="8070681" cy="378197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1779914048"/>
      </p:ext>
    </p:extLst>
  </p:cSld>
  <p:clrMapOvr>
    <a:masterClrMapping/>
  </p:clrMapOvr>
  <p:transition spd="slow">
    <p:push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28650" y="360001"/>
            <a:ext cx="7886700" cy="933018"/>
          </a:xfrm>
        </p:spPr>
        <p:txBody>
          <a:bodyPr>
            <a:normAutofit/>
          </a:bodyPr>
          <a:lstStyle/>
          <a:p>
            <a:pPr algn="ctr"/>
            <a:r>
              <a:rPr lang="cs-CZ" sz="3200" dirty="0"/>
              <a:t>Podpora IROP v krajích</a:t>
            </a:r>
          </a:p>
        </p:txBody>
      </p:sp>
      <p:graphicFrame>
        <p:nvGraphicFramePr>
          <p:cNvPr id="4" name="Graf 3">
            <a:extLst>
              <a:ext uri="{FF2B5EF4-FFF2-40B4-BE49-F238E27FC236}">
                <a16:creationId xmlns:a16="http://schemas.microsoft.com/office/drawing/2014/main" id="{00000000-0008-0000-0300-00000700000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16319906"/>
              </p:ext>
            </p:extLst>
          </p:nvPr>
        </p:nvGraphicFramePr>
        <p:xfrm>
          <a:off x="628650" y="1347108"/>
          <a:ext cx="7886700" cy="421787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3081481031"/>
      </p:ext>
    </p:extLst>
  </p:cSld>
  <p:clrMapOvr>
    <a:masterClrMapping/>
  </p:clrMapOvr>
  <p:transition spd="slow">
    <p:push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Obrázek 9">
            <a:extLst>
              <a:ext uri="{FF2B5EF4-FFF2-40B4-BE49-F238E27FC236}">
                <a16:creationId xmlns:a16="http://schemas.microsoft.com/office/drawing/2014/main" id="{8495EF89-BCB9-6A4E-AAB1-3E14D26CEF2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73688" y="4445338"/>
            <a:ext cx="2128797" cy="1653776"/>
          </a:xfrm>
          <a:prstGeom prst="rect">
            <a:avLst/>
          </a:prstGeom>
        </p:spPr>
      </p:pic>
      <p:pic>
        <p:nvPicPr>
          <p:cNvPr id="6" name="Obrázek 5">
            <a:extLst>
              <a:ext uri="{FF2B5EF4-FFF2-40B4-BE49-F238E27FC236}">
                <a16:creationId xmlns:a16="http://schemas.microsoft.com/office/drawing/2014/main" id="{C57C9E0E-82D9-6D45-8F8F-97476E6E1F8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85552" y="4445338"/>
            <a:ext cx="2018197" cy="1567856"/>
          </a:xfrm>
          <a:prstGeom prst="rect">
            <a:avLst/>
          </a:prstGeom>
        </p:spPr>
      </p:pic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236510" y="360000"/>
            <a:ext cx="8670980" cy="1185687"/>
          </a:xfrm>
        </p:spPr>
        <p:txBody>
          <a:bodyPr>
            <a:normAutofit/>
          </a:bodyPr>
          <a:lstStyle/>
          <a:p>
            <a:pPr algn="ctr"/>
            <a:r>
              <a:rPr lang="cs-CZ" sz="3200" dirty="0"/>
              <a:t>Již zrealizováno v Královéhradeckém kraji  z IROP</a:t>
            </a:r>
          </a:p>
        </p:txBody>
      </p:sp>
      <p:sp>
        <p:nvSpPr>
          <p:cNvPr id="3" name="TextovéPole 2">
            <a:extLst>
              <a:ext uri="{FF2B5EF4-FFF2-40B4-BE49-F238E27FC236}">
                <a16:creationId xmlns:a16="http://schemas.microsoft.com/office/drawing/2014/main" id="{B3E571ED-3BDF-4C61-B1D5-1F430DA1C323}"/>
              </a:ext>
            </a:extLst>
          </p:cNvPr>
          <p:cNvSpPr txBox="1"/>
          <p:nvPr/>
        </p:nvSpPr>
        <p:spPr>
          <a:xfrm>
            <a:off x="7540366" y="6351580"/>
            <a:ext cx="582185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200" dirty="0">
                <a:solidFill>
                  <a:schemeClr val="tx2">
                    <a:lumMod val="50000"/>
                  </a:schemeClr>
                </a:solidFill>
              </a:rPr>
              <a:t>Data k 11. 8. 2020</a:t>
            </a:r>
          </a:p>
        </p:txBody>
      </p:sp>
      <p:pic>
        <p:nvPicPr>
          <p:cNvPr id="20" name="Obrázek 19" descr="Obsah obrázku mapa&#10;&#10;Popis byl vytvořen automaticky">
            <a:extLst>
              <a:ext uri="{FF2B5EF4-FFF2-40B4-BE49-F238E27FC236}">
                <a16:creationId xmlns:a16="http://schemas.microsoft.com/office/drawing/2014/main" id="{15963EEC-E9DA-4424-8601-820C064662DE}"/>
              </a:ext>
            </a:extLst>
          </p:cNvPr>
          <p:cNvPicPr>
            <a:picLocks noChangeAspect="1"/>
          </p:cNvPicPr>
          <p:nvPr/>
        </p:nvPicPr>
        <p:blipFill>
          <a:blip r:embed="rId5" cstate="hqprint">
            <a:alphaModFix amt="50000"/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artisticPaintStrokes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5152" y="3181576"/>
            <a:ext cx="2090894" cy="1324297"/>
          </a:xfrm>
          <a:prstGeom prst="rect">
            <a:avLst/>
          </a:prstGeom>
          <a:solidFill>
            <a:schemeClr val="bg1"/>
          </a:solidFill>
        </p:spPr>
      </p:pic>
      <p:pic>
        <p:nvPicPr>
          <p:cNvPr id="23" name="Obrázek 22" descr="Obsah obrázku mapa&#10;&#10;Popis byl vytvořen automaticky">
            <a:extLst>
              <a:ext uri="{FF2B5EF4-FFF2-40B4-BE49-F238E27FC236}">
                <a16:creationId xmlns:a16="http://schemas.microsoft.com/office/drawing/2014/main" id="{67541311-6C85-413A-A347-5CB25BB86B0A}"/>
              </a:ext>
            </a:extLst>
          </p:cNvPr>
          <p:cNvPicPr>
            <a:picLocks noChangeAspect="1"/>
          </p:cNvPicPr>
          <p:nvPr/>
        </p:nvPicPr>
        <p:blipFill>
          <a:blip r:embed="rId7" cstate="hqprint">
            <a:alphaModFix amt="50000"/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artisticPaintStrokes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04800" y="3181576"/>
            <a:ext cx="2083263" cy="1324297"/>
          </a:xfrm>
          <a:prstGeom prst="rect">
            <a:avLst/>
          </a:prstGeom>
          <a:solidFill>
            <a:schemeClr val="bg1"/>
          </a:solidFill>
        </p:spPr>
      </p:pic>
      <p:sp>
        <p:nvSpPr>
          <p:cNvPr id="8" name="TextovéPole 7">
            <a:extLst>
              <a:ext uri="{FF2B5EF4-FFF2-40B4-BE49-F238E27FC236}">
                <a16:creationId xmlns:a16="http://schemas.microsoft.com/office/drawing/2014/main" id="{66E1C219-378D-48F5-9F37-D81323380AEC}"/>
              </a:ext>
            </a:extLst>
          </p:cNvPr>
          <p:cNvSpPr txBox="1"/>
          <p:nvPr/>
        </p:nvSpPr>
        <p:spPr>
          <a:xfrm>
            <a:off x="1128742" y="3676278"/>
            <a:ext cx="155929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600" dirty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100 pracovišť</a:t>
            </a:r>
          </a:p>
        </p:txBody>
      </p:sp>
      <p:sp>
        <p:nvSpPr>
          <p:cNvPr id="28" name="TextovéPole 27">
            <a:extLst>
              <a:ext uri="{FF2B5EF4-FFF2-40B4-BE49-F238E27FC236}">
                <a16:creationId xmlns:a16="http://schemas.microsoft.com/office/drawing/2014/main" id="{45285BB5-F283-4D12-9151-66DF6D654D77}"/>
              </a:ext>
            </a:extLst>
          </p:cNvPr>
          <p:cNvSpPr txBox="1"/>
          <p:nvPr/>
        </p:nvSpPr>
        <p:spPr>
          <a:xfrm>
            <a:off x="4940867" y="3673966"/>
            <a:ext cx="143825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600" dirty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29 objektů</a:t>
            </a:r>
          </a:p>
        </p:txBody>
      </p:sp>
      <p:sp>
        <p:nvSpPr>
          <p:cNvPr id="29" name="TextovéPole 28">
            <a:extLst>
              <a:ext uri="{FF2B5EF4-FFF2-40B4-BE49-F238E27FC236}">
                <a16:creationId xmlns:a16="http://schemas.microsoft.com/office/drawing/2014/main" id="{DE20F1A6-A6F1-4DC9-9BEA-717B89E2220C}"/>
              </a:ext>
            </a:extLst>
          </p:cNvPr>
          <p:cNvSpPr txBox="1"/>
          <p:nvPr/>
        </p:nvSpPr>
        <p:spPr>
          <a:xfrm>
            <a:off x="5436341" y="3119003"/>
            <a:ext cx="115172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5</a:t>
            </a:r>
          </a:p>
        </p:txBody>
      </p:sp>
      <p:sp>
        <p:nvSpPr>
          <p:cNvPr id="36" name="TextovéPole 35">
            <a:extLst>
              <a:ext uri="{FF2B5EF4-FFF2-40B4-BE49-F238E27FC236}">
                <a16:creationId xmlns:a16="http://schemas.microsoft.com/office/drawing/2014/main" id="{6226C1CC-62F6-4345-9E41-281336C82785}"/>
              </a:ext>
            </a:extLst>
          </p:cNvPr>
          <p:cNvSpPr txBox="1"/>
          <p:nvPr/>
        </p:nvSpPr>
        <p:spPr>
          <a:xfrm>
            <a:off x="4838878" y="4772433"/>
            <a:ext cx="82111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600" dirty="0">
                <a:latin typeface="Arial" panose="020B0604020202020204" pitchFamily="34" charset="0"/>
                <a:cs typeface="Arial" panose="020B0604020202020204" pitchFamily="34" charset="0"/>
              </a:rPr>
              <a:t>17 %</a:t>
            </a:r>
          </a:p>
        </p:txBody>
      </p:sp>
      <p:sp>
        <p:nvSpPr>
          <p:cNvPr id="37" name="TextovéPole 36">
            <a:extLst>
              <a:ext uri="{FF2B5EF4-FFF2-40B4-BE49-F238E27FC236}">
                <a16:creationId xmlns:a16="http://schemas.microsoft.com/office/drawing/2014/main" id="{213E6FB1-A520-4721-BDFE-81B82DBE75B8}"/>
              </a:ext>
            </a:extLst>
          </p:cNvPr>
          <p:cNvSpPr txBox="1"/>
          <p:nvPr/>
        </p:nvSpPr>
        <p:spPr>
          <a:xfrm>
            <a:off x="680057" y="4751709"/>
            <a:ext cx="200798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600" dirty="0">
                <a:latin typeface="Arial" panose="020B0604020202020204" pitchFamily="34" charset="0"/>
                <a:cs typeface="Arial" panose="020B0604020202020204" pitchFamily="34" charset="0"/>
              </a:rPr>
              <a:t>12 %</a:t>
            </a:r>
          </a:p>
        </p:txBody>
      </p:sp>
      <p:sp>
        <p:nvSpPr>
          <p:cNvPr id="40" name="TextovéPole 39">
            <a:extLst>
              <a:ext uri="{FF2B5EF4-FFF2-40B4-BE49-F238E27FC236}">
                <a16:creationId xmlns:a16="http://schemas.microsoft.com/office/drawing/2014/main" id="{2AEBF25A-2E2A-4902-A495-BB1605DDA4A4}"/>
              </a:ext>
            </a:extLst>
          </p:cNvPr>
          <p:cNvSpPr txBox="1"/>
          <p:nvPr/>
        </p:nvSpPr>
        <p:spPr>
          <a:xfrm>
            <a:off x="4900636" y="1545687"/>
            <a:ext cx="263973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6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Počet revitalizovaných památkových objektů</a:t>
            </a:r>
          </a:p>
        </p:txBody>
      </p:sp>
      <p:sp>
        <p:nvSpPr>
          <p:cNvPr id="9" name="TextovéPole 8">
            <a:extLst>
              <a:ext uri="{FF2B5EF4-FFF2-40B4-BE49-F238E27FC236}">
                <a16:creationId xmlns:a16="http://schemas.microsoft.com/office/drawing/2014/main" id="{CF3A9A42-E175-4672-83A5-D8304EE0BD2C}"/>
              </a:ext>
            </a:extLst>
          </p:cNvPr>
          <p:cNvSpPr txBox="1"/>
          <p:nvPr/>
        </p:nvSpPr>
        <p:spPr>
          <a:xfrm>
            <a:off x="1996179" y="5153752"/>
            <a:ext cx="138372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12 pracovišť</a:t>
            </a:r>
          </a:p>
        </p:txBody>
      </p:sp>
      <p:sp>
        <p:nvSpPr>
          <p:cNvPr id="33" name="TextovéPole 32">
            <a:extLst>
              <a:ext uri="{FF2B5EF4-FFF2-40B4-BE49-F238E27FC236}">
                <a16:creationId xmlns:a16="http://schemas.microsoft.com/office/drawing/2014/main" id="{4D1DD87C-0105-47B6-8FCF-93C9F22FCC16}"/>
              </a:ext>
            </a:extLst>
          </p:cNvPr>
          <p:cNvSpPr txBox="1"/>
          <p:nvPr/>
        </p:nvSpPr>
        <p:spPr>
          <a:xfrm>
            <a:off x="6229949" y="5153752"/>
            <a:ext cx="177124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5 objektů</a:t>
            </a:r>
          </a:p>
        </p:txBody>
      </p:sp>
      <p:sp>
        <p:nvSpPr>
          <p:cNvPr id="38" name="TextovéPole 37">
            <a:extLst>
              <a:ext uri="{FF2B5EF4-FFF2-40B4-BE49-F238E27FC236}">
                <a16:creationId xmlns:a16="http://schemas.microsoft.com/office/drawing/2014/main" id="{DAE21E94-1C3C-427B-8FEE-AA61ACA01195}"/>
              </a:ext>
            </a:extLst>
          </p:cNvPr>
          <p:cNvSpPr txBox="1"/>
          <p:nvPr/>
        </p:nvSpPr>
        <p:spPr>
          <a:xfrm>
            <a:off x="630927" y="1327936"/>
            <a:ext cx="228552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cs-CZ" sz="1600" dirty="0">
              <a:solidFill>
                <a:schemeClr val="tx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cs-CZ" sz="16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Podpořená pracoviště zdravotní péče</a:t>
            </a:r>
          </a:p>
        </p:txBody>
      </p:sp>
      <p:pic>
        <p:nvPicPr>
          <p:cNvPr id="19" name="Obrázek 18" descr="Obsah obrázku hračka, jídlo&#10;&#10;Popis byl vytvořen automaticky">
            <a:extLst>
              <a:ext uri="{FF2B5EF4-FFF2-40B4-BE49-F238E27FC236}">
                <a16:creationId xmlns:a16="http://schemas.microsoft.com/office/drawing/2014/main" id="{277C675E-B191-2A4D-A5F3-570354AA63DC}"/>
              </a:ext>
            </a:extLst>
          </p:cNvPr>
          <p:cNvPicPr>
            <a:picLocks noChangeAspect="1"/>
          </p:cNvPicPr>
          <p:nvPr/>
        </p:nvPicPr>
        <p:blipFill>
          <a:blip r:embed="rId9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65895" y="1006712"/>
            <a:ext cx="3392595" cy="3391916"/>
          </a:xfrm>
          <a:prstGeom prst="rect">
            <a:avLst/>
          </a:prstGeom>
        </p:spPr>
      </p:pic>
      <p:pic>
        <p:nvPicPr>
          <p:cNvPr id="21" name="Obrázek 20" descr="Obsah obrázku hračka&#10;&#10;Popis byl vytvořen automaticky">
            <a:extLst>
              <a:ext uri="{FF2B5EF4-FFF2-40B4-BE49-F238E27FC236}">
                <a16:creationId xmlns:a16="http://schemas.microsoft.com/office/drawing/2014/main" id="{E7119816-A86B-B746-8C43-5403DF99770D}"/>
              </a:ext>
            </a:extLst>
          </p:cNvPr>
          <p:cNvPicPr>
            <a:picLocks noChangeAspect="1"/>
          </p:cNvPicPr>
          <p:nvPr/>
        </p:nvPicPr>
        <p:blipFill>
          <a:blip r:embed="rId10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428598" y="1458870"/>
            <a:ext cx="2384373" cy="23843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6832163"/>
      </p:ext>
    </p:extLst>
  </p:cSld>
  <p:clrMapOvr>
    <a:masterClrMapping/>
  </p:clrMapOvr>
  <p:transition spd="slow">
    <p:push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Obrázek 26" descr="Obsah obrázku mapa&#10;&#10;Popis byl vytvořen automaticky">
            <a:extLst>
              <a:ext uri="{FF2B5EF4-FFF2-40B4-BE49-F238E27FC236}">
                <a16:creationId xmlns:a16="http://schemas.microsoft.com/office/drawing/2014/main" id="{38E1737A-4A73-4FFC-8AF1-1DBEB71FE73F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alphaModFix amt="50000"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artisticPaintStrokes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36632" y="3108025"/>
            <a:ext cx="2090894" cy="1324297"/>
          </a:xfrm>
          <a:prstGeom prst="rect">
            <a:avLst/>
          </a:prstGeom>
          <a:solidFill>
            <a:schemeClr val="bg1"/>
          </a:solidFill>
        </p:spPr>
      </p:pic>
      <p:pic>
        <p:nvPicPr>
          <p:cNvPr id="19" name="Obrázek 18">
            <a:extLst>
              <a:ext uri="{FF2B5EF4-FFF2-40B4-BE49-F238E27FC236}">
                <a16:creationId xmlns:a16="http://schemas.microsoft.com/office/drawing/2014/main" id="{BBE1656A-7F3F-724A-9B33-B15FC5660B7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61719" y="4413755"/>
            <a:ext cx="2090894" cy="1624331"/>
          </a:xfrm>
          <a:prstGeom prst="rect">
            <a:avLst/>
          </a:prstGeom>
        </p:spPr>
      </p:pic>
      <p:pic>
        <p:nvPicPr>
          <p:cNvPr id="17" name="Obrázek 16">
            <a:extLst>
              <a:ext uri="{FF2B5EF4-FFF2-40B4-BE49-F238E27FC236}">
                <a16:creationId xmlns:a16="http://schemas.microsoft.com/office/drawing/2014/main" id="{73C3681D-E6C2-FF43-8BCA-29678943C54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45187" y="4432322"/>
            <a:ext cx="1967265" cy="1528289"/>
          </a:xfrm>
          <a:prstGeom prst="rect">
            <a:avLst/>
          </a:prstGeom>
        </p:spPr>
      </p:pic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228197" y="360000"/>
            <a:ext cx="8687606" cy="1139947"/>
          </a:xfrm>
        </p:spPr>
        <p:txBody>
          <a:bodyPr>
            <a:normAutofit/>
          </a:bodyPr>
          <a:lstStyle/>
          <a:p>
            <a:pPr algn="ctr"/>
            <a:r>
              <a:rPr lang="cs-CZ" sz="3200" dirty="0"/>
              <a:t>Již zrealizováno v Královéhradeckém kraji  z IROP</a:t>
            </a:r>
          </a:p>
        </p:txBody>
      </p:sp>
      <p:sp>
        <p:nvSpPr>
          <p:cNvPr id="3" name="TextovéPole 2">
            <a:extLst>
              <a:ext uri="{FF2B5EF4-FFF2-40B4-BE49-F238E27FC236}">
                <a16:creationId xmlns:a16="http://schemas.microsoft.com/office/drawing/2014/main" id="{B3E571ED-3BDF-4C61-B1D5-1F430DA1C323}"/>
              </a:ext>
            </a:extLst>
          </p:cNvPr>
          <p:cNvSpPr txBox="1"/>
          <p:nvPr/>
        </p:nvSpPr>
        <p:spPr>
          <a:xfrm>
            <a:off x="7547955" y="6327316"/>
            <a:ext cx="560952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200" dirty="0">
                <a:solidFill>
                  <a:schemeClr val="tx2">
                    <a:lumMod val="50000"/>
                  </a:schemeClr>
                </a:solidFill>
              </a:rPr>
              <a:t>Data k 11. 8. 2020</a:t>
            </a:r>
          </a:p>
        </p:txBody>
      </p:sp>
      <p:sp>
        <p:nvSpPr>
          <p:cNvPr id="29" name="TextovéPole 28">
            <a:extLst>
              <a:ext uri="{FF2B5EF4-FFF2-40B4-BE49-F238E27FC236}">
                <a16:creationId xmlns:a16="http://schemas.microsoft.com/office/drawing/2014/main" id="{DE20F1A6-A6F1-4DC9-9BEA-717B89E2220C}"/>
              </a:ext>
            </a:extLst>
          </p:cNvPr>
          <p:cNvSpPr txBox="1"/>
          <p:nvPr/>
        </p:nvSpPr>
        <p:spPr>
          <a:xfrm>
            <a:off x="5436341" y="3108025"/>
            <a:ext cx="115172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5</a:t>
            </a:r>
          </a:p>
        </p:txBody>
      </p:sp>
      <p:pic>
        <p:nvPicPr>
          <p:cNvPr id="12" name="Obrázek 11">
            <a:extLst>
              <a:ext uri="{FF2B5EF4-FFF2-40B4-BE49-F238E27FC236}">
                <a16:creationId xmlns:a16="http://schemas.microsoft.com/office/drawing/2014/main" id="{D55865E5-03BD-4C26-90B6-4542BC05CEDE}"/>
              </a:ext>
            </a:extLst>
          </p:cNvPr>
          <p:cNvPicPr>
            <a:picLocks noChangeAspect="1"/>
          </p:cNvPicPr>
          <p:nvPr/>
        </p:nvPicPr>
        <p:blipFill>
          <a:blip r:embed="rId7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23017" y="941999"/>
            <a:ext cx="2763834" cy="2763834"/>
          </a:xfrm>
          <a:prstGeom prst="rect">
            <a:avLst/>
          </a:prstGeom>
        </p:spPr>
      </p:pic>
      <p:sp>
        <p:nvSpPr>
          <p:cNvPr id="14" name="TextovéPole 13">
            <a:extLst>
              <a:ext uri="{FF2B5EF4-FFF2-40B4-BE49-F238E27FC236}">
                <a16:creationId xmlns:a16="http://schemas.microsoft.com/office/drawing/2014/main" id="{819FD409-C1FF-41AD-BA95-7E10529B45F4}"/>
              </a:ext>
            </a:extLst>
          </p:cNvPr>
          <p:cNvSpPr txBox="1"/>
          <p:nvPr/>
        </p:nvSpPr>
        <p:spPr>
          <a:xfrm>
            <a:off x="512324" y="1570491"/>
            <a:ext cx="2297153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6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Počet nových a modernizovaných objektů sloužících složkám IZS</a:t>
            </a:r>
          </a:p>
        </p:txBody>
      </p:sp>
      <p:sp>
        <p:nvSpPr>
          <p:cNvPr id="41" name="TextovéPole 40">
            <a:extLst>
              <a:ext uri="{FF2B5EF4-FFF2-40B4-BE49-F238E27FC236}">
                <a16:creationId xmlns:a16="http://schemas.microsoft.com/office/drawing/2014/main" id="{066941A5-DE24-4807-9EE9-C6B574EAB239}"/>
              </a:ext>
            </a:extLst>
          </p:cNvPr>
          <p:cNvSpPr txBox="1"/>
          <p:nvPr/>
        </p:nvSpPr>
        <p:spPr>
          <a:xfrm>
            <a:off x="1640993" y="3612107"/>
            <a:ext cx="141738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600" dirty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103 objektů</a:t>
            </a:r>
          </a:p>
        </p:txBody>
      </p:sp>
      <p:pic>
        <p:nvPicPr>
          <p:cNvPr id="42" name="Obrázek 41" descr="Obsah obrázku mapa&#10;&#10;Popis byl vytvořen automaticky">
            <a:extLst>
              <a:ext uri="{FF2B5EF4-FFF2-40B4-BE49-F238E27FC236}">
                <a16:creationId xmlns:a16="http://schemas.microsoft.com/office/drawing/2014/main" id="{78125E3B-7680-44F4-B32A-97E9AB494F28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alphaModFix amt="50000"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artisticPaintStrokes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90152" y="3089458"/>
            <a:ext cx="2090894" cy="1324297"/>
          </a:xfrm>
          <a:prstGeom prst="rect">
            <a:avLst/>
          </a:prstGeom>
          <a:solidFill>
            <a:schemeClr val="bg1"/>
          </a:solidFill>
        </p:spPr>
      </p:pic>
      <p:sp>
        <p:nvSpPr>
          <p:cNvPr id="4" name="TextovéPole 3">
            <a:extLst>
              <a:ext uri="{FF2B5EF4-FFF2-40B4-BE49-F238E27FC236}">
                <a16:creationId xmlns:a16="http://schemas.microsoft.com/office/drawing/2014/main" id="{DA4B3406-ABA7-422A-B70F-55CAAA558899}"/>
              </a:ext>
            </a:extLst>
          </p:cNvPr>
          <p:cNvSpPr txBox="1"/>
          <p:nvPr/>
        </p:nvSpPr>
        <p:spPr>
          <a:xfrm>
            <a:off x="5609469" y="3557666"/>
            <a:ext cx="95900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600" dirty="0">
                <a:latin typeface="Arial" panose="020B0604020202020204" pitchFamily="34" charset="0"/>
                <a:cs typeface="Arial" panose="020B0604020202020204" pitchFamily="34" charset="0"/>
              </a:rPr>
              <a:t>585 km</a:t>
            </a:r>
          </a:p>
        </p:txBody>
      </p:sp>
      <p:sp>
        <p:nvSpPr>
          <p:cNvPr id="36" name="TextovéPole 35">
            <a:extLst>
              <a:ext uri="{FF2B5EF4-FFF2-40B4-BE49-F238E27FC236}">
                <a16:creationId xmlns:a16="http://schemas.microsoft.com/office/drawing/2014/main" id="{6226C1CC-62F6-4345-9E41-281336C82785}"/>
              </a:ext>
            </a:extLst>
          </p:cNvPr>
          <p:cNvSpPr txBox="1"/>
          <p:nvPr/>
        </p:nvSpPr>
        <p:spPr>
          <a:xfrm>
            <a:off x="1300046" y="4775070"/>
            <a:ext cx="82111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600" dirty="0">
                <a:latin typeface="Arial" panose="020B0604020202020204" pitchFamily="34" charset="0"/>
                <a:cs typeface="Arial" panose="020B0604020202020204" pitchFamily="34" charset="0"/>
              </a:rPr>
              <a:t>32 %</a:t>
            </a:r>
          </a:p>
        </p:txBody>
      </p:sp>
      <p:sp>
        <p:nvSpPr>
          <p:cNvPr id="35" name="TextovéPole 34">
            <a:extLst>
              <a:ext uri="{FF2B5EF4-FFF2-40B4-BE49-F238E27FC236}">
                <a16:creationId xmlns:a16="http://schemas.microsoft.com/office/drawing/2014/main" id="{1C2B3F4A-D91F-4B6B-B02C-04480263F09E}"/>
              </a:ext>
            </a:extLst>
          </p:cNvPr>
          <p:cNvSpPr txBox="1"/>
          <p:nvPr/>
        </p:nvSpPr>
        <p:spPr>
          <a:xfrm>
            <a:off x="5299403" y="4792979"/>
            <a:ext cx="111846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600" dirty="0">
                <a:latin typeface="Arial" panose="020B0604020202020204" pitchFamily="34" charset="0"/>
                <a:cs typeface="Arial" panose="020B0604020202020204" pitchFamily="34" charset="0"/>
              </a:rPr>
              <a:t>13 %</a:t>
            </a:r>
          </a:p>
        </p:txBody>
      </p:sp>
      <p:sp>
        <p:nvSpPr>
          <p:cNvPr id="7" name="TextovéPole 6">
            <a:extLst>
              <a:ext uri="{FF2B5EF4-FFF2-40B4-BE49-F238E27FC236}">
                <a16:creationId xmlns:a16="http://schemas.microsoft.com/office/drawing/2014/main" id="{5635D049-BBE1-4F3D-A50C-3F375CB74958}"/>
              </a:ext>
            </a:extLst>
          </p:cNvPr>
          <p:cNvSpPr txBox="1"/>
          <p:nvPr/>
        </p:nvSpPr>
        <p:spPr>
          <a:xfrm>
            <a:off x="2726587" y="5083907"/>
            <a:ext cx="117673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33 objektů</a:t>
            </a:r>
          </a:p>
        </p:txBody>
      </p:sp>
      <p:sp>
        <p:nvSpPr>
          <p:cNvPr id="10" name="TextovéPole 9">
            <a:extLst>
              <a:ext uri="{FF2B5EF4-FFF2-40B4-BE49-F238E27FC236}">
                <a16:creationId xmlns:a16="http://schemas.microsoft.com/office/drawing/2014/main" id="{8A6995ED-0F6A-4085-9A17-116A1CCF60AC}"/>
              </a:ext>
            </a:extLst>
          </p:cNvPr>
          <p:cNvSpPr txBox="1"/>
          <p:nvPr/>
        </p:nvSpPr>
        <p:spPr>
          <a:xfrm>
            <a:off x="6588063" y="5056643"/>
            <a:ext cx="193389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75 km</a:t>
            </a:r>
          </a:p>
        </p:txBody>
      </p:sp>
      <p:sp>
        <p:nvSpPr>
          <p:cNvPr id="15" name="TextovéPole 14">
            <a:extLst>
              <a:ext uri="{FF2B5EF4-FFF2-40B4-BE49-F238E27FC236}">
                <a16:creationId xmlns:a16="http://schemas.microsoft.com/office/drawing/2014/main" id="{A9872892-2D92-43B2-96E6-2F9554232AF6}"/>
              </a:ext>
            </a:extLst>
          </p:cNvPr>
          <p:cNvSpPr txBox="1"/>
          <p:nvPr/>
        </p:nvSpPr>
        <p:spPr>
          <a:xfrm>
            <a:off x="4790531" y="1518514"/>
            <a:ext cx="259688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6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Celková délka rekonstruovaných nebo modernizovaných silnic</a:t>
            </a:r>
          </a:p>
        </p:txBody>
      </p:sp>
      <p:pic>
        <p:nvPicPr>
          <p:cNvPr id="26" name="Obrázek 25">
            <a:extLst>
              <a:ext uri="{FF2B5EF4-FFF2-40B4-BE49-F238E27FC236}">
                <a16:creationId xmlns:a16="http://schemas.microsoft.com/office/drawing/2014/main" id="{31098412-8199-2041-A9D2-0353BF3D39FC}"/>
              </a:ext>
            </a:extLst>
          </p:cNvPr>
          <p:cNvPicPr>
            <a:picLocks noChangeAspect="1"/>
          </p:cNvPicPr>
          <p:nvPr/>
        </p:nvPicPr>
        <p:blipFill>
          <a:blip r:embed="rId8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57337">
            <a:off x="6265052" y="928959"/>
            <a:ext cx="2945646" cy="29450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3374800"/>
      </p:ext>
    </p:extLst>
  </p:cSld>
  <p:clrMapOvr>
    <a:masterClrMapping/>
  </p:clrMapOvr>
  <p:transition spd="slow">
    <p:push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15"/>
          <p:cNvSpPr txBox="1">
            <a:spLocks noGrp="1"/>
          </p:cNvSpPr>
          <p:nvPr>
            <p:ph type="ctr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lvl="0"/>
            <a:r>
              <a:rPr lang="cs-CZ" sz="3200" b="1" kern="1200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Představení návrhu IROP 2021 - 2027 </a:t>
            </a:r>
            <a:br>
              <a:rPr lang="cs-CZ" sz="3200" b="1" kern="1200" dirty="0">
                <a:solidFill>
                  <a:srgbClr val="0070C0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</a:br>
            <a:br>
              <a:rPr lang="cs-CZ" sz="3200" b="1" kern="1200" dirty="0">
                <a:solidFill>
                  <a:srgbClr val="E7E6E6">
                    <a:lumMod val="25000"/>
                  </a:srgbClr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</a:br>
            <a:r>
              <a:rPr lang="cs-CZ" sz="3200" b="1" kern="1200" dirty="0">
                <a:solidFill>
                  <a:srgbClr val="E7E6E6">
                    <a:lumMod val="50000"/>
                  </a:srgbClr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Aleš Pekárek</a:t>
            </a:r>
            <a:br>
              <a:rPr lang="cs-CZ" sz="3200" b="1" kern="1200" dirty="0">
                <a:solidFill>
                  <a:srgbClr val="E7E6E6">
                    <a:lumMod val="50000"/>
                  </a:srgbClr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</a:br>
            <a:r>
              <a:rPr lang="cs-CZ" sz="3200" b="1" kern="1200" dirty="0">
                <a:solidFill>
                  <a:srgbClr val="E7E6E6">
                    <a:lumMod val="50000"/>
                  </a:srgbClr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Řídicí orgán IROP, MMR</a:t>
            </a:r>
            <a:endParaRPr dirty="0">
              <a:solidFill>
                <a:schemeClr val="bg2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16653240"/>
      </p:ext>
    </p:extLst>
  </p:cSld>
  <p:clrMapOvr>
    <a:masterClrMapping/>
  </p:clrMapOvr>
  <p:transition spd="slow">
    <p:push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ovéPole 3">
            <a:extLst>
              <a:ext uri="{FF2B5EF4-FFF2-40B4-BE49-F238E27FC236}">
                <a16:creationId xmlns:a16="http://schemas.microsoft.com/office/drawing/2014/main" id="{6DB45F6E-7C5C-4CCF-889A-9E0300EF88F4}"/>
              </a:ext>
            </a:extLst>
          </p:cNvPr>
          <p:cNvSpPr txBox="1"/>
          <p:nvPr/>
        </p:nvSpPr>
        <p:spPr>
          <a:xfrm>
            <a:off x="502647" y="360000"/>
            <a:ext cx="8138707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 sz="3200" b="1" dirty="0">
                <a:solidFill>
                  <a:srgbClr val="1D70B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Změny v IROP ve srovnání s obdobím 2014 - 2020</a:t>
            </a:r>
            <a:endParaRPr lang="cs-CZ" sz="3200" b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TextovéPole 5">
            <a:extLst>
              <a:ext uri="{FF2B5EF4-FFF2-40B4-BE49-F238E27FC236}">
                <a16:creationId xmlns:a16="http://schemas.microsoft.com/office/drawing/2014/main" id="{2F173DD9-077B-4C7B-84BB-77CB6F2E5781}"/>
              </a:ext>
            </a:extLst>
          </p:cNvPr>
          <p:cNvSpPr txBox="1"/>
          <p:nvPr/>
        </p:nvSpPr>
        <p:spPr>
          <a:xfrm>
            <a:off x="622328" y="1295294"/>
            <a:ext cx="7899344" cy="67326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800100" lvl="1" indent="-342900">
              <a:lnSpc>
                <a:spcPct val="150000"/>
              </a:lnSpc>
              <a:buClr>
                <a:srgbClr val="1D70B8"/>
              </a:buClr>
              <a:buFont typeface="Arial" panose="020B0604020202020204" pitchFamily="34" charset="0"/>
              <a:buChar char="•"/>
            </a:pPr>
            <a:endParaRPr lang="cs-CZ" sz="1700" b="1" dirty="0">
              <a:solidFill>
                <a:schemeClr val="tx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>
              <a:lnSpc>
                <a:spcPct val="150000"/>
              </a:lnSpc>
              <a:buClr>
                <a:srgbClr val="1D70B8"/>
              </a:buClr>
            </a:pPr>
            <a:r>
              <a:rPr lang="cs-CZ" sz="1600" b="1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Nová témata v IROP</a:t>
            </a:r>
          </a:p>
          <a:p>
            <a:pPr marL="1257300" lvl="2" indent="-342900">
              <a:lnSpc>
                <a:spcPct val="150000"/>
              </a:lnSpc>
              <a:buClr>
                <a:srgbClr val="1D70B8"/>
              </a:buClr>
              <a:buFont typeface="Arial" panose="020B0604020202020204" pitchFamily="34" charset="0"/>
              <a:buChar char="•"/>
            </a:pPr>
            <a:r>
              <a:rPr lang="cs-CZ" sz="16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Regenerace veřejných prostranství obcí a měst</a:t>
            </a:r>
          </a:p>
          <a:p>
            <a:pPr marL="1257300" lvl="2" indent="-342900">
              <a:lnSpc>
                <a:spcPct val="150000"/>
              </a:lnSpc>
              <a:buClr>
                <a:srgbClr val="1D70B8"/>
              </a:buClr>
              <a:buFont typeface="Arial" panose="020B0604020202020204" pitchFamily="34" charset="0"/>
              <a:buChar char="•"/>
            </a:pPr>
            <a:r>
              <a:rPr lang="cs-CZ" sz="16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Veřejná infrastruktura pro cestovní ruch</a:t>
            </a:r>
          </a:p>
          <a:p>
            <a:pPr marL="1257300" lvl="2" indent="-342900">
              <a:lnSpc>
                <a:spcPct val="150000"/>
              </a:lnSpc>
              <a:buClr>
                <a:srgbClr val="1D70B8"/>
              </a:buClr>
              <a:buFont typeface="Arial" panose="020B0604020202020204" pitchFamily="34" charset="0"/>
              <a:buChar char="•"/>
            </a:pPr>
            <a:r>
              <a:rPr lang="cs-CZ" sz="16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Jiné dílčí aktivity např. ve zdravotnictví </a:t>
            </a:r>
          </a:p>
          <a:p>
            <a:pPr marL="1257300" lvl="2" indent="-342900">
              <a:lnSpc>
                <a:spcPct val="150000"/>
              </a:lnSpc>
              <a:buClr>
                <a:srgbClr val="1D70B8"/>
              </a:buClr>
              <a:buFont typeface="Arial" panose="020B0604020202020204" pitchFamily="34" charset="0"/>
              <a:buChar char="•"/>
            </a:pPr>
            <a:r>
              <a:rPr lang="cs-CZ" sz="16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Širší možnosti pro CLLD</a:t>
            </a:r>
          </a:p>
          <a:p>
            <a:pPr marL="1200150" lvl="2" indent="-285750">
              <a:lnSpc>
                <a:spcPct val="150000"/>
              </a:lnSpc>
              <a:buClr>
                <a:srgbClr val="1D70B8"/>
              </a:buClr>
              <a:buFont typeface="Arial" panose="020B0604020202020204" pitchFamily="34" charset="0"/>
              <a:buChar char="•"/>
            </a:pPr>
            <a:endParaRPr lang="cs-CZ" sz="1600" dirty="0">
              <a:solidFill>
                <a:schemeClr val="tx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>
              <a:lnSpc>
                <a:spcPct val="150000"/>
              </a:lnSpc>
              <a:buClr>
                <a:srgbClr val="1D70B8"/>
              </a:buClr>
            </a:pPr>
            <a:r>
              <a:rPr lang="cs-CZ" sz="1600" b="1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 v IROP nebude</a:t>
            </a:r>
          </a:p>
          <a:p>
            <a:pPr marL="1257300" lvl="2" indent="-342900">
              <a:lnSpc>
                <a:spcPct val="150000"/>
              </a:lnSpc>
              <a:buClr>
                <a:srgbClr val="1D70B8"/>
              </a:buClr>
              <a:buFont typeface="Arial" panose="020B0604020202020204" pitchFamily="34" charset="0"/>
              <a:buChar char="•"/>
            </a:pPr>
            <a:r>
              <a:rPr lang="cs-CZ" sz="16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Zateplování bytových domů (MŽP – Nová Zelená úsporám)</a:t>
            </a:r>
          </a:p>
          <a:p>
            <a:pPr marL="1257300" lvl="2" indent="-342900">
              <a:lnSpc>
                <a:spcPct val="150000"/>
              </a:lnSpc>
              <a:buClr>
                <a:srgbClr val="1D70B8"/>
              </a:buClr>
              <a:buFont typeface="Arial" panose="020B0604020202020204" pitchFamily="34" charset="0"/>
              <a:buChar char="•"/>
            </a:pPr>
            <a:r>
              <a:rPr lang="cs-CZ" sz="16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Územní plánování (národní dotace + OPŽP)</a:t>
            </a:r>
          </a:p>
          <a:p>
            <a:pPr marL="1257300" lvl="2" indent="-342900">
              <a:lnSpc>
                <a:spcPct val="150000"/>
              </a:lnSpc>
              <a:buClr>
                <a:srgbClr val="1D70B8"/>
              </a:buClr>
              <a:buFont typeface="Arial" panose="020B0604020202020204" pitchFamily="34" charset="0"/>
              <a:buChar char="•"/>
            </a:pPr>
            <a:r>
              <a:rPr lang="cs-CZ" sz="16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Sociální podnikání (OPZ+)</a:t>
            </a:r>
          </a:p>
          <a:p>
            <a:pPr marL="1257300" lvl="2" indent="-342900">
              <a:lnSpc>
                <a:spcPct val="150000"/>
              </a:lnSpc>
              <a:buClr>
                <a:srgbClr val="1D70B8"/>
              </a:buClr>
              <a:buFont typeface="Arial" panose="020B0604020202020204" pitchFamily="34" charset="0"/>
              <a:buChar char="•"/>
            </a:pPr>
            <a:r>
              <a:rPr lang="cs-CZ" sz="16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Režijní a animační výdaje MAS (OPTP)</a:t>
            </a:r>
          </a:p>
          <a:p>
            <a:pPr marL="1257300" lvl="2" indent="-342900">
              <a:lnSpc>
                <a:spcPct val="150000"/>
              </a:lnSpc>
              <a:buClr>
                <a:srgbClr val="1D70B8"/>
              </a:buClr>
              <a:buFont typeface="Wingdings" panose="05000000000000000000" pitchFamily="2" charset="2"/>
              <a:buChar char="ü"/>
            </a:pPr>
            <a:endParaRPr lang="cs-CZ" sz="1700" dirty="0">
              <a:solidFill>
                <a:schemeClr val="bg2">
                  <a:lumMod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2"/>
            <a:endParaRPr lang="cs-CZ" sz="2000" dirty="0"/>
          </a:p>
          <a:p>
            <a:pPr lvl="2"/>
            <a:endParaRPr lang="cs-CZ" sz="2000" dirty="0"/>
          </a:p>
          <a:p>
            <a:pPr lvl="1"/>
            <a:endParaRPr lang="cs-CZ" sz="2000" dirty="0"/>
          </a:p>
          <a:p>
            <a:pPr marL="800100" lvl="1" indent="-342900">
              <a:buFont typeface="Arial" panose="020B0604020202020204" pitchFamily="34" charset="0"/>
              <a:buChar char="•"/>
            </a:pPr>
            <a:endParaRPr lang="cs-CZ" sz="2000" dirty="0"/>
          </a:p>
          <a:p>
            <a:pPr marL="800100" lvl="1" indent="-342900">
              <a:buFont typeface="Arial" panose="020B0604020202020204" pitchFamily="34" charset="0"/>
              <a:buChar char="•"/>
            </a:pPr>
            <a:endParaRPr lang="cs-CZ" sz="2000" dirty="0"/>
          </a:p>
        </p:txBody>
      </p:sp>
    </p:spTree>
    <p:extLst>
      <p:ext uri="{BB962C8B-B14F-4D97-AF65-F5344CB8AC3E}">
        <p14:creationId xmlns:p14="http://schemas.microsoft.com/office/powerpoint/2010/main" val="1905315870"/>
      </p:ext>
    </p:extLst>
  </p:cSld>
  <p:clrMapOvr>
    <a:masterClrMapping/>
  </p:clrMapOvr>
  <p:transition spd="slow">
    <p:push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ovéPole 3">
            <a:extLst>
              <a:ext uri="{FF2B5EF4-FFF2-40B4-BE49-F238E27FC236}">
                <a16:creationId xmlns:a16="http://schemas.microsoft.com/office/drawing/2014/main" id="{6DB45F6E-7C5C-4CCF-889A-9E0300EF88F4}"/>
              </a:ext>
            </a:extLst>
          </p:cNvPr>
          <p:cNvSpPr txBox="1"/>
          <p:nvPr/>
        </p:nvSpPr>
        <p:spPr>
          <a:xfrm>
            <a:off x="1147444" y="360000"/>
            <a:ext cx="6834626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 sz="3200" b="1" dirty="0">
                <a:solidFill>
                  <a:srgbClr val="1D70B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Přístup Řídicího orgánu k IROP 2021-2027</a:t>
            </a:r>
            <a:endParaRPr lang="cs-CZ" sz="3200" b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TextovéPole 5">
            <a:extLst>
              <a:ext uri="{FF2B5EF4-FFF2-40B4-BE49-F238E27FC236}">
                <a16:creationId xmlns:a16="http://schemas.microsoft.com/office/drawing/2014/main" id="{2F173DD9-077B-4C7B-84BB-77CB6F2E5781}"/>
              </a:ext>
            </a:extLst>
          </p:cNvPr>
          <p:cNvSpPr txBox="1"/>
          <p:nvPr/>
        </p:nvSpPr>
        <p:spPr>
          <a:xfrm>
            <a:off x="622328" y="1333903"/>
            <a:ext cx="7884858" cy="59323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800100" lvl="1" indent="-342900">
              <a:spcBef>
                <a:spcPts val="600"/>
              </a:spcBef>
              <a:buFont typeface="Arial" panose="020B0604020202020204" pitchFamily="34" charset="0"/>
              <a:buChar char="•"/>
            </a:pPr>
            <a:endParaRPr lang="cs-CZ" sz="2000" b="1" dirty="0"/>
          </a:p>
          <a:p>
            <a:pPr marL="342900" indent="-342900">
              <a:lnSpc>
                <a:spcPct val="150000"/>
              </a:lnSpc>
              <a:spcBef>
                <a:spcPts val="600"/>
              </a:spcBef>
              <a:buClr>
                <a:srgbClr val="1D70B8"/>
              </a:buClr>
              <a:buFont typeface="Arial" panose="020B0604020202020204" pitchFamily="34" charset="0"/>
              <a:buChar char="•"/>
            </a:pPr>
            <a:r>
              <a:rPr lang="cs-CZ" sz="16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Zohlednění zkušeností z minulých období – evoluce, ne revoluce </a:t>
            </a:r>
          </a:p>
          <a:p>
            <a:pPr marL="342900" indent="-342900">
              <a:lnSpc>
                <a:spcPct val="150000"/>
              </a:lnSpc>
              <a:spcBef>
                <a:spcPts val="600"/>
              </a:spcBef>
              <a:buClr>
                <a:srgbClr val="1D70B8"/>
              </a:buClr>
              <a:buFont typeface="Arial" panose="020B0604020202020204" pitchFamily="34" charset="0"/>
              <a:buChar char="•"/>
            </a:pPr>
            <a:r>
              <a:rPr lang="cs-CZ" sz="16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Základem je využití dobré, ale i poučení ze špatná praxe výzev a realizace projektů v IROP, ROP a IOP</a:t>
            </a:r>
          </a:p>
          <a:p>
            <a:pPr marL="342900" indent="-342900">
              <a:lnSpc>
                <a:spcPct val="150000"/>
              </a:lnSpc>
              <a:spcBef>
                <a:spcPts val="600"/>
              </a:spcBef>
              <a:buClr>
                <a:srgbClr val="1D70B8"/>
              </a:buClr>
              <a:buFont typeface="Arial" panose="020B0604020202020204" pitchFamily="34" charset="0"/>
              <a:buChar char="•"/>
            </a:pPr>
            <a:r>
              <a:rPr lang="cs-CZ" sz="16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Zachování stávající implementační struktury a odborných kapacit na MMR a CRR ČR</a:t>
            </a:r>
          </a:p>
          <a:p>
            <a:pPr marL="342900" indent="-342900">
              <a:lnSpc>
                <a:spcPct val="150000"/>
              </a:lnSpc>
              <a:spcBef>
                <a:spcPts val="600"/>
              </a:spcBef>
              <a:buClr>
                <a:srgbClr val="1D70B8"/>
              </a:buClr>
              <a:buFont typeface="Arial" panose="020B0604020202020204" pitchFamily="34" charset="0"/>
              <a:buChar char="•"/>
            </a:pPr>
            <a:r>
              <a:rPr lang="cs-CZ" sz="16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Minimalizace experimentů z důvodu N+3 (průběžné výzvy, tlak na vysokou připravenost projektů)</a:t>
            </a:r>
          </a:p>
          <a:p>
            <a:pPr marL="342900" indent="-342900">
              <a:lnSpc>
                <a:spcPct val="150000"/>
              </a:lnSpc>
              <a:spcBef>
                <a:spcPts val="600"/>
              </a:spcBef>
              <a:buClr>
                <a:srgbClr val="1D70B8"/>
              </a:buClr>
              <a:buFont typeface="Arial" panose="020B0604020202020204" pitchFamily="34" charset="0"/>
              <a:buChar char="•"/>
            </a:pPr>
            <a:r>
              <a:rPr lang="cs-CZ" sz="16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Větší přehlednost informací pro žadatele </a:t>
            </a:r>
          </a:p>
          <a:p>
            <a:pPr marL="342900" indent="-342900">
              <a:lnSpc>
                <a:spcPct val="150000"/>
              </a:lnSpc>
              <a:spcBef>
                <a:spcPts val="600"/>
              </a:spcBef>
              <a:buClr>
                <a:srgbClr val="1D70B8"/>
              </a:buClr>
              <a:buFont typeface="Arial" panose="020B0604020202020204" pitchFamily="34" charset="0"/>
              <a:buChar char="•"/>
            </a:pPr>
            <a:r>
              <a:rPr lang="cs-CZ" sz="16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Předvídatelnost podmínek výzev a hodnocení projektů</a:t>
            </a:r>
          </a:p>
          <a:p>
            <a:pPr lvl="2">
              <a:buClr>
                <a:srgbClr val="1D70B8"/>
              </a:buClr>
            </a:pPr>
            <a:endParaRPr lang="cs-CZ" sz="2000" dirty="0"/>
          </a:p>
          <a:p>
            <a:pPr lvl="2"/>
            <a:endParaRPr lang="cs-CZ" sz="2000" dirty="0"/>
          </a:p>
          <a:p>
            <a:pPr lvl="1"/>
            <a:endParaRPr lang="cs-CZ" sz="2000" dirty="0"/>
          </a:p>
          <a:p>
            <a:pPr marL="800100" lvl="1" indent="-342900">
              <a:buFont typeface="Arial" panose="020B0604020202020204" pitchFamily="34" charset="0"/>
              <a:buChar char="•"/>
            </a:pPr>
            <a:endParaRPr lang="cs-CZ" sz="2000" dirty="0"/>
          </a:p>
          <a:p>
            <a:pPr marL="800100" lvl="1" indent="-342900">
              <a:buFont typeface="Arial" panose="020B0604020202020204" pitchFamily="34" charset="0"/>
              <a:buChar char="•"/>
            </a:pPr>
            <a:endParaRPr lang="cs-CZ" sz="2000" dirty="0"/>
          </a:p>
        </p:txBody>
      </p:sp>
    </p:spTree>
    <p:extLst>
      <p:ext uri="{BB962C8B-B14F-4D97-AF65-F5344CB8AC3E}">
        <p14:creationId xmlns:p14="http://schemas.microsoft.com/office/powerpoint/2010/main" val="4254036397"/>
      </p:ext>
    </p:extLst>
  </p:cSld>
  <p:clrMapOvr>
    <a:masterClrMapping/>
  </p:clrMapOvr>
  <p:transition spd="slow">
    <p:push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ovéPole 3">
            <a:extLst>
              <a:ext uri="{FF2B5EF4-FFF2-40B4-BE49-F238E27FC236}">
                <a16:creationId xmlns:a16="http://schemas.microsoft.com/office/drawing/2014/main" id="{6DB45F6E-7C5C-4CCF-889A-9E0300EF88F4}"/>
              </a:ext>
            </a:extLst>
          </p:cNvPr>
          <p:cNvSpPr txBox="1"/>
          <p:nvPr/>
        </p:nvSpPr>
        <p:spPr>
          <a:xfrm>
            <a:off x="622329" y="360000"/>
            <a:ext cx="7899343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 sz="3200" b="1" dirty="0">
                <a:solidFill>
                  <a:srgbClr val="1D70B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Přístup Řídicího orgánu k IROP       2021-2027</a:t>
            </a:r>
            <a:endParaRPr lang="cs-CZ" sz="3200" b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TextovéPole 5">
            <a:extLst>
              <a:ext uri="{FF2B5EF4-FFF2-40B4-BE49-F238E27FC236}">
                <a16:creationId xmlns:a16="http://schemas.microsoft.com/office/drawing/2014/main" id="{2F173DD9-077B-4C7B-84BB-77CB6F2E5781}"/>
              </a:ext>
            </a:extLst>
          </p:cNvPr>
          <p:cNvSpPr txBox="1"/>
          <p:nvPr/>
        </p:nvSpPr>
        <p:spPr>
          <a:xfrm>
            <a:off x="622328" y="1471438"/>
            <a:ext cx="7899344" cy="40318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257300" lvl="2" indent="-342900">
              <a:buClr>
                <a:srgbClr val="1D70B8"/>
              </a:buClr>
              <a:buFont typeface="Arial" panose="020B0604020202020204" pitchFamily="34" charset="0"/>
              <a:buChar char="•"/>
            </a:pPr>
            <a:endParaRPr lang="cs-CZ" sz="1600" dirty="0">
              <a:solidFill>
                <a:schemeClr val="tx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257300" lvl="2" indent="-342900">
              <a:buClr>
                <a:srgbClr val="1D70B8"/>
              </a:buClr>
              <a:buFont typeface="Arial" panose="020B0604020202020204" pitchFamily="34" charset="0"/>
              <a:buChar char="•"/>
            </a:pPr>
            <a:r>
              <a:rPr lang="cs-CZ" sz="16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Minimalizace podmínek „nad povinný rámec“ </a:t>
            </a:r>
          </a:p>
          <a:p>
            <a:pPr marL="1257300" lvl="2" indent="-342900">
              <a:buClr>
                <a:srgbClr val="1D70B8"/>
              </a:buClr>
              <a:buFont typeface="Arial" panose="020B0604020202020204" pitchFamily="34" charset="0"/>
              <a:buChar char="•"/>
            </a:pPr>
            <a:r>
              <a:rPr lang="cs-CZ" sz="16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Způsobilost výdajů od 1. 1. 2021</a:t>
            </a:r>
          </a:p>
          <a:p>
            <a:pPr marL="1257300" lvl="2" indent="-342900">
              <a:buClr>
                <a:srgbClr val="1D70B8"/>
              </a:buClr>
              <a:buFont typeface="Arial" panose="020B0604020202020204" pitchFamily="34" charset="0"/>
              <a:buChar char="•"/>
            </a:pPr>
            <a:r>
              <a:rPr lang="cs-CZ" sz="16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Možnost registrovat projekt i ve fázi realizace (nesmí být dokončen)</a:t>
            </a:r>
          </a:p>
          <a:p>
            <a:pPr marL="1200150" lvl="2" indent="-285750">
              <a:buClr>
                <a:srgbClr val="1D70B8"/>
              </a:buClr>
              <a:buFont typeface="Arial" panose="020B0604020202020204" pitchFamily="34" charset="0"/>
              <a:buChar char="•"/>
            </a:pPr>
            <a:r>
              <a:rPr lang="cs-CZ" sz="16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Národní úroveň – Jednotný národní rámec (MMR-NOK)</a:t>
            </a:r>
          </a:p>
          <a:p>
            <a:pPr marL="1200150" lvl="2" indent="-285750">
              <a:buClr>
                <a:srgbClr val="1D70B8"/>
              </a:buClr>
              <a:buFont typeface="Arial" panose="020B0604020202020204" pitchFamily="34" charset="0"/>
              <a:buChar char="•"/>
            </a:pPr>
            <a:endParaRPr lang="cs-CZ" sz="1600" dirty="0">
              <a:solidFill>
                <a:schemeClr val="tx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>
              <a:buClr>
                <a:srgbClr val="1D70B8"/>
              </a:buClr>
            </a:pPr>
            <a:r>
              <a:rPr lang="cs-CZ" sz="1600" b="1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Dokumentace pro žadatele a příjemce</a:t>
            </a:r>
          </a:p>
          <a:p>
            <a:pPr marL="1257300" lvl="2" indent="-342900">
              <a:buClr>
                <a:srgbClr val="1D70B8"/>
              </a:buClr>
              <a:buFont typeface="Arial" panose="020B0604020202020204" pitchFamily="34" charset="0"/>
              <a:buChar char="•"/>
            </a:pPr>
            <a:r>
              <a:rPr lang="cs-CZ" sz="16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Opět text výzvy a obecná a specifická pravidla</a:t>
            </a:r>
          </a:p>
          <a:p>
            <a:pPr marL="1257300" lvl="2" indent="-342900">
              <a:buClr>
                <a:srgbClr val="1D70B8"/>
              </a:buClr>
              <a:buFont typeface="Arial" panose="020B0604020202020204" pitchFamily="34" charset="0"/>
              <a:buChar char="•"/>
            </a:pPr>
            <a:r>
              <a:rPr lang="cs-CZ" sz="16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Redukce povinných požadavků (dokladování, přílohy)</a:t>
            </a:r>
          </a:p>
          <a:p>
            <a:pPr marL="1257300" lvl="2" indent="-342900">
              <a:buClr>
                <a:srgbClr val="1D70B8"/>
              </a:buClr>
              <a:buFont typeface="Arial" panose="020B0604020202020204" pitchFamily="34" charset="0"/>
              <a:buChar char="•"/>
            </a:pPr>
            <a:r>
              <a:rPr lang="cs-CZ" sz="16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Včasná avíza výzev</a:t>
            </a:r>
          </a:p>
          <a:p>
            <a:pPr marL="1200150" lvl="2" indent="-285750">
              <a:buClr>
                <a:srgbClr val="1D70B8"/>
              </a:buClr>
              <a:buFont typeface="Arial" panose="020B0604020202020204" pitchFamily="34" charset="0"/>
              <a:buChar char="•"/>
            </a:pPr>
            <a:endParaRPr lang="cs-CZ" sz="1600" dirty="0">
              <a:solidFill>
                <a:schemeClr val="tx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>
              <a:buClr>
                <a:srgbClr val="1D70B8"/>
              </a:buClr>
            </a:pPr>
            <a:r>
              <a:rPr lang="cs-CZ" sz="1600" b="1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Zjednodušené vykazování nákladů </a:t>
            </a:r>
          </a:p>
          <a:p>
            <a:pPr marL="1200150" lvl="2" indent="-285750">
              <a:buClr>
                <a:srgbClr val="1D70B8"/>
              </a:buClr>
              <a:buFont typeface="Arial" panose="020B0604020202020204" pitchFamily="34" charset="0"/>
              <a:buChar char="•"/>
            </a:pPr>
            <a:r>
              <a:rPr lang="cs-CZ" sz="16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 IROP 2021-2027 plánováno zavedení paušální sazby </a:t>
            </a:r>
            <a:br>
              <a:rPr lang="cs-CZ" sz="1600" u="sng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cs-CZ" sz="16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na určité vytipované kategorie nákladů (např. právní služby, odborné a znalecké posudky, administrace veřejných zakázek, výdaje na zpracování studie proveditelnosti, na publicitu)</a:t>
            </a:r>
          </a:p>
        </p:txBody>
      </p:sp>
    </p:spTree>
    <p:extLst>
      <p:ext uri="{BB962C8B-B14F-4D97-AF65-F5344CB8AC3E}">
        <p14:creationId xmlns:p14="http://schemas.microsoft.com/office/powerpoint/2010/main" val="781555489"/>
      </p:ext>
    </p:extLst>
  </p:cSld>
  <p:clrMapOvr>
    <a:masterClrMapping/>
  </p:clrMapOvr>
  <p:transition spd="slow">
    <p:push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ovéPole 3">
            <a:extLst>
              <a:ext uri="{FF2B5EF4-FFF2-40B4-BE49-F238E27FC236}">
                <a16:creationId xmlns:a16="http://schemas.microsoft.com/office/drawing/2014/main" id="{6DB45F6E-7C5C-4CCF-889A-9E0300EF88F4}"/>
              </a:ext>
            </a:extLst>
          </p:cNvPr>
          <p:cNvSpPr txBox="1"/>
          <p:nvPr/>
        </p:nvSpPr>
        <p:spPr>
          <a:xfrm>
            <a:off x="622329" y="360000"/>
            <a:ext cx="789934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 sz="3200" b="1" dirty="0">
                <a:solidFill>
                  <a:srgbClr val="1D70B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Připravované nástroje</a:t>
            </a:r>
            <a:endParaRPr lang="cs-CZ" sz="3200" b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TextovéPole 5">
            <a:extLst>
              <a:ext uri="{FF2B5EF4-FFF2-40B4-BE49-F238E27FC236}">
                <a16:creationId xmlns:a16="http://schemas.microsoft.com/office/drawing/2014/main" id="{2F173DD9-077B-4C7B-84BB-77CB6F2E5781}"/>
              </a:ext>
            </a:extLst>
          </p:cNvPr>
          <p:cNvSpPr txBox="1"/>
          <p:nvPr/>
        </p:nvSpPr>
        <p:spPr>
          <a:xfrm>
            <a:off x="622328" y="1471438"/>
            <a:ext cx="8199700" cy="5016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1">
              <a:buClr>
                <a:srgbClr val="1D70B8"/>
              </a:buClr>
            </a:pPr>
            <a:r>
              <a:rPr lang="cs-CZ" sz="1600" b="1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Obecně</a:t>
            </a:r>
          </a:p>
          <a:p>
            <a:pPr marL="1257300" lvl="2" indent="-342900">
              <a:buClr>
                <a:srgbClr val="1D70B8"/>
              </a:buClr>
              <a:buFont typeface="Arial" panose="020B0604020202020204" pitchFamily="34" charset="0"/>
              <a:buChar char="•"/>
            </a:pPr>
            <a:r>
              <a:rPr lang="cs-CZ" sz="16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Max. 30 % alokace v IROP na integrované nástroje</a:t>
            </a:r>
          </a:p>
          <a:p>
            <a:pPr marL="1257300" lvl="2" indent="-342900">
              <a:buClr>
                <a:srgbClr val="1D70B8"/>
              </a:buClr>
              <a:buFont typeface="Arial" panose="020B0604020202020204" pitchFamily="34" charset="0"/>
              <a:buChar char="•"/>
            </a:pPr>
            <a:r>
              <a:rPr lang="cs-CZ" sz="16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Vymezením aktivit a dalšími nástroji maximálně eliminovat případné překryvy mezi nástroji územní dimenze a individuálními projekty</a:t>
            </a:r>
          </a:p>
          <a:p>
            <a:pPr marL="1257300" lvl="2" indent="-342900">
              <a:buClr>
                <a:srgbClr val="1D70B8"/>
              </a:buClr>
              <a:buFont typeface="Arial" panose="020B0604020202020204" pitchFamily="34" charset="0"/>
              <a:buChar char="•"/>
            </a:pPr>
            <a:r>
              <a:rPr lang="cs-CZ" sz="16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Implementace obdobná aktuálnímu procesu IPRÚ – v roli nositele posuzování souladu projektového záměru s integrovanou strategií</a:t>
            </a:r>
          </a:p>
          <a:p>
            <a:pPr lvl="3">
              <a:buClr>
                <a:srgbClr val="1D70B8"/>
              </a:buClr>
            </a:pPr>
            <a:endParaRPr lang="cs-CZ" sz="1600" b="1" dirty="0">
              <a:solidFill>
                <a:schemeClr val="tx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>
              <a:buClr>
                <a:srgbClr val="1D70B8"/>
              </a:buClr>
            </a:pPr>
            <a:r>
              <a:rPr lang="cs-CZ" sz="1600" b="1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ITI</a:t>
            </a:r>
          </a:p>
          <a:p>
            <a:pPr marL="1257300" lvl="2" indent="-342900">
              <a:buClr>
                <a:srgbClr val="1D70B8"/>
              </a:buClr>
              <a:buFont typeface="Arial" panose="020B0604020202020204" pitchFamily="34" charset="0"/>
              <a:buChar char="•"/>
            </a:pPr>
            <a:r>
              <a:rPr lang="cs-CZ" sz="16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Pouze nástroj ITI (stávající IPRÚ v roli ITI)</a:t>
            </a:r>
          </a:p>
          <a:p>
            <a:pPr marL="1257300" lvl="2" indent="-342900">
              <a:buClr>
                <a:srgbClr val="1D70B8"/>
              </a:buClr>
              <a:buFont typeface="Arial" panose="020B0604020202020204" pitchFamily="34" charset="0"/>
              <a:buChar char="•"/>
            </a:pPr>
            <a:r>
              <a:rPr lang="cs-CZ" sz="16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ITI bude vykonávat pouze roli nositele, bez zapojení zprostředkujícího subjektu ITI</a:t>
            </a:r>
          </a:p>
          <a:p>
            <a:pPr marL="1257300" lvl="2" indent="-342900">
              <a:buClr>
                <a:srgbClr val="1D70B8"/>
              </a:buClr>
              <a:buFont typeface="Arial" panose="020B0604020202020204" pitchFamily="34" charset="0"/>
              <a:buChar char="•"/>
            </a:pPr>
            <a:r>
              <a:rPr lang="cs-CZ" sz="16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Součástí strategie již stěžejní strategické projekty</a:t>
            </a:r>
          </a:p>
          <a:p>
            <a:pPr marL="1257300" lvl="2" indent="-342900">
              <a:buClr>
                <a:srgbClr val="1D70B8"/>
              </a:buClr>
              <a:buFont typeface="Arial" panose="020B0604020202020204" pitchFamily="34" charset="0"/>
              <a:buChar char="•"/>
            </a:pPr>
            <a:r>
              <a:rPr lang="cs-CZ" sz="16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Opět vyčleněná alokace ve specifických cílech IROP</a:t>
            </a:r>
          </a:p>
          <a:p>
            <a:pPr lvl="1">
              <a:buClr>
                <a:srgbClr val="1D70B8"/>
              </a:buClr>
            </a:pPr>
            <a:endParaRPr lang="cs-CZ" sz="1600" b="1" dirty="0">
              <a:solidFill>
                <a:schemeClr val="tx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>
              <a:buClr>
                <a:srgbClr val="1D70B8"/>
              </a:buClr>
            </a:pPr>
            <a:r>
              <a:rPr lang="cs-CZ" sz="1600" b="1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CLLD</a:t>
            </a:r>
          </a:p>
          <a:p>
            <a:pPr marL="1257300" lvl="2" indent="-342900">
              <a:buClr>
                <a:srgbClr val="1D70B8"/>
              </a:buClr>
              <a:buFont typeface="Arial" panose="020B0604020202020204" pitchFamily="34" charset="0"/>
              <a:buChar char="•"/>
            </a:pPr>
            <a:r>
              <a:rPr lang="cs-CZ" sz="16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Samostatný SC 5.1 IROP</a:t>
            </a:r>
          </a:p>
          <a:p>
            <a:pPr marL="1257300" lvl="2" indent="-342900">
              <a:buClr>
                <a:srgbClr val="1D70B8"/>
              </a:buClr>
              <a:buFont typeface="Arial" panose="020B0604020202020204" pitchFamily="34" charset="0"/>
              <a:buChar char="•"/>
            </a:pPr>
            <a:r>
              <a:rPr lang="cs-CZ" sz="16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Větší důraz na animační činnost, přípravu projektů v území, spolupráci     se žadateli</a:t>
            </a:r>
          </a:p>
          <a:p>
            <a:pPr marL="1257300" lvl="2" indent="-342900">
              <a:buClr>
                <a:srgbClr val="1D70B8"/>
              </a:buClr>
              <a:buFont typeface="Arial" panose="020B0604020202020204" pitchFamily="34" charset="0"/>
              <a:buChar char="•"/>
            </a:pPr>
            <a:endParaRPr lang="cs-CZ" sz="1600" dirty="0">
              <a:solidFill>
                <a:schemeClr val="tx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914400">
              <a:buClr>
                <a:srgbClr val="1D70B8"/>
              </a:buClr>
            </a:pPr>
            <a:endParaRPr lang="cs-CZ" sz="1600" dirty="0">
              <a:solidFill>
                <a:schemeClr val="tx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41496448"/>
      </p:ext>
    </p:extLst>
  </p:cSld>
  <p:clrMapOvr>
    <a:masterClrMapping/>
  </p:clrMapOvr>
  <p:transition spd="slow">
    <p:push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ovéPole 3">
            <a:extLst>
              <a:ext uri="{FF2B5EF4-FFF2-40B4-BE49-F238E27FC236}">
                <a16:creationId xmlns:a16="http://schemas.microsoft.com/office/drawing/2014/main" id="{6DB45F6E-7C5C-4CCF-889A-9E0300EF88F4}"/>
              </a:ext>
            </a:extLst>
          </p:cNvPr>
          <p:cNvSpPr txBox="1"/>
          <p:nvPr/>
        </p:nvSpPr>
        <p:spPr>
          <a:xfrm>
            <a:off x="622329" y="360000"/>
            <a:ext cx="789934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 sz="3200" b="1" dirty="0">
                <a:solidFill>
                  <a:srgbClr val="1D70B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Připravované nástroje</a:t>
            </a:r>
            <a:endParaRPr lang="cs-CZ" sz="3200" b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TextovéPole 5">
            <a:extLst>
              <a:ext uri="{FF2B5EF4-FFF2-40B4-BE49-F238E27FC236}">
                <a16:creationId xmlns:a16="http://schemas.microsoft.com/office/drawing/2014/main" id="{2F173DD9-077B-4C7B-84BB-77CB6F2E5781}"/>
              </a:ext>
            </a:extLst>
          </p:cNvPr>
          <p:cNvSpPr txBox="1"/>
          <p:nvPr/>
        </p:nvSpPr>
        <p:spPr>
          <a:xfrm>
            <a:off x="622328" y="1259403"/>
            <a:ext cx="7899344" cy="40318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200150" lvl="2" indent="-285750">
              <a:buClr>
                <a:srgbClr val="1D70B8"/>
              </a:buClr>
              <a:buFont typeface="Arial" panose="020B0604020202020204" pitchFamily="34" charset="0"/>
              <a:buChar char="•"/>
            </a:pPr>
            <a:endParaRPr lang="cs-CZ" sz="1600" dirty="0">
              <a:solidFill>
                <a:schemeClr val="tx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>
              <a:buClr>
                <a:srgbClr val="1D70B8"/>
              </a:buClr>
            </a:pPr>
            <a:r>
              <a:rPr lang="cs-CZ" sz="1600" b="1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KPSV +</a:t>
            </a:r>
          </a:p>
          <a:p>
            <a:pPr marL="1257300" lvl="2" indent="-342900">
              <a:buClr>
                <a:srgbClr val="1D70B8"/>
              </a:buClr>
              <a:buFont typeface="Arial" panose="020B0604020202020204" pitchFamily="34" charset="0"/>
              <a:buChar char="•"/>
            </a:pPr>
            <a:r>
              <a:rPr lang="cs-CZ" sz="16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Koordinovaný přístup k sociálně vyloučeným lokalitám 2021+</a:t>
            </a:r>
          </a:p>
          <a:p>
            <a:pPr marL="1257300" lvl="2" indent="-342900">
              <a:buClr>
                <a:srgbClr val="1D70B8"/>
              </a:buClr>
              <a:buFont typeface="Arial" panose="020B0604020202020204" pitchFamily="34" charset="0"/>
              <a:buChar char="•"/>
            </a:pPr>
            <a:r>
              <a:rPr lang="cs-CZ" sz="16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Koordinuje Agentura pro sociální začleňování</a:t>
            </a:r>
          </a:p>
          <a:p>
            <a:pPr marL="1257300" lvl="2" indent="-342900">
              <a:buClr>
                <a:srgbClr val="1D70B8"/>
              </a:buClr>
              <a:buFont typeface="Arial" panose="020B0604020202020204" pitchFamily="34" charset="0"/>
              <a:buChar char="•"/>
            </a:pPr>
            <a:r>
              <a:rPr lang="cs-CZ" sz="16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Zapojené programy - OPZ+, OP JAK, IROP</a:t>
            </a:r>
          </a:p>
          <a:p>
            <a:pPr marL="1257300" lvl="2" indent="-342900">
              <a:buClr>
                <a:srgbClr val="1D70B8"/>
              </a:buClr>
              <a:buFont typeface="Arial" panose="020B0604020202020204" pitchFamily="34" charset="0"/>
              <a:buChar char="•"/>
            </a:pPr>
            <a:r>
              <a:rPr lang="cs-CZ" sz="16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IROP – sociální služby, sociální bydlení, vzdělávání </a:t>
            </a:r>
          </a:p>
          <a:p>
            <a:pPr marL="1257300" lvl="2" indent="-342900">
              <a:buClr>
                <a:srgbClr val="1D70B8"/>
              </a:buClr>
              <a:buFont typeface="Arial" panose="020B0604020202020204" pitchFamily="34" charset="0"/>
              <a:buChar char="•"/>
            </a:pPr>
            <a:r>
              <a:rPr lang="cs-CZ" sz="16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Opět vyčleněná alokace ve vyhlášených výzvách IROP</a:t>
            </a:r>
          </a:p>
          <a:p>
            <a:pPr lvl="1">
              <a:buClr>
                <a:srgbClr val="1D70B8"/>
              </a:buClr>
            </a:pPr>
            <a:endParaRPr lang="cs-CZ" sz="1600" b="1" dirty="0">
              <a:solidFill>
                <a:schemeClr val="tx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>
              <a:buClr>
                <a:srgbClr val="1D70B8"/>
              </a:buClr>
            </a:pPr>
            <a:endParaRPr lang="cs-CZ" sz="1600" b="1" dirty="0">
              <a:solidFill>
                <a:schemeClr val="tx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>
              <a:buClr>
                <a:srgbClr val="1D70B8"/>
              </a:buClr>
            </a:pPr>
            <a:r>
              <a:rPr lang="cs-CZ" sz="1600" b="1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RAP</a:t>
            </a:r>
          </a:p>
          <a:p>
            <a:pPr marL="1200150" lvl="2" indent="-285750">
              <a:buClr>
                <a:srgbClr val="1D70B8"/>
              </a:buClr>
              <a:buFont typeface="Arial" panose="020B0604020202020204" pitchFamily="34" charset="0"/>
              <a:buChar char="•"/>
            </a:pPr>
            <a:r>
              <a:rPr lang="cs-CZ" sz="16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Regionální akční plány jen v IROP</a:t>
            </a:r>
          </a:p>
          <a:p>
            <a:pPr marL="1200150" lvl="2" indent="-285750">
              <a:buClr>
                <a:srgbClr val="1D70B8"/>
              </a:buClr>
              <a:buFont typeface="Arial" panose="020B0604020202020204" pitchFamily="34" charset="0"/>
              <a:buChar char="•"/>
            </a:pPr>
            <a:r>
              <a:rPr lang="cs-CZ" sz="16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Primárně krajská témata</a:t>
            </a:r>
          </a:p>
          <a:p>
            <a:pPr marL="1200150" lvl="2" indent="-285750">
              <a:buClr>
                <a:srgbClr val="1D70B8"/>
              </a:buClr>
              <a:buFont typeface="Arial" panose="020B0604020202020204" pitchFamily="34" charset="0"/>
              <a:buChar char="•"/>
            </a:pPr>
            <a:r>
              <a:rPr lang="cs-CZ" sz="16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Silnice II. třídy, střední školství, zdravotnická záchranná služba, deinstitucionalizace sociálních služeb</a:t>
            </a:r>
          </a:p>
          <a:p>
            <a:pPr marL="1200150" lvl="2" indent="-285750">
              <a:buClr>
                <a:srgbClr val="1D70B8"/>
              </a:buClr>
              <a:buFont typeface="Arial" panose="020B0604020202020204" pitchFamily="34" charset="0"/>
              <a:buChar char="•"/>
            </a:pPr>
            <a:r>
              <a:rPr lang="cs-CZ" sz="16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RAP schválen Regionální stálou konferencí</a:t>
            </a:r>
          </a:p>
          <a:p>
            <a:pPr marL="1200150" lvl="2" indent="-285750">
              <a:buClr>
                <a:srgbClr val="1D70B8"/>
              </a:buClr>
              <a:buFont typeface="Arial" panose="020B0604020202020204" pitchFamily="34" charset="0"/>
              <a:buChar char="•"/>
            </a:pPr>
            <a:r>
              <a:rPr lang="cs-CZ" sz="16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Výzva IROP s alokací po krajích podle jasného klíče</a:t>
            </a:r>
          </a:p>
        </p:txBody>
      </p:sp>
    </p:spTree>
    <p:extLst>
      <p:ext uri="{BB962C8B-B14F-4D97-AF65-F5344CB8AC3E}">
        <p14:creationId xmlns:p14="http://schemas.microsoft.com/office/powerpoint/2010/main" val="2424397080"/>
      </p:ext>
    </p:extLst>
  </p:cSld>
  <p:clrMapOvr>
    <a:masterClrMapping/>
  </p:clrMapOvr>
  <p:transition spd="slow">
    <p:push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ovéPole 3">
            <a:extLst>
              <a:ext uri="{FF2B5EF4-FFF2-40B4-BE49-F238E27FC236}">
                <a16:creationId xmlns:a16="http://schemas.microsoft.com/office/drawing/2014/main" id="{6DB45F6E-7C5C-4CCF-889A-9E0300EF88F4}"/>
              </a:ext>
            </a:extLst>
          </p:cNvPr>
          <p:cNvSpPr txBox="1"/>
          <p:nvPr/>
        </p:nvSpPr>
        <p:spPr>
          <a:xfrm>
            <a:off x="1115314" y="360000"/>
            <a:ext cx="6913372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 sz="3200" b="1" dirty="0">
                <a:solidFill>
                  <a:srgbClr val="1D70B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Implementační struktura IROP 2021-2027</a:t>
            </a:r>
          </a:p>
        </p:txBody>
      </p:sp>
      <p:sp>
        <p:nvSpPr>
          <p:cNvPr id="5" name="TextovéPole 4">
            <a:extLst>
              <a:ext uri="{FF2B5EF4-FFF2-40B4-BE49-F238E27FC236}">
                <a16:creationId xmlns:a16="http://schemas.microsoft.com/office/drawing/2014/main" id="{2F173DD9-077B-4C7B-84BB-77CB6F2E5781}"/>
              </a:ext>
            </a:extLst>
          </p:cNvPr>
          <p:cNvSpPr txBox="1"/>
          <p:nvPr/>
        </p:nvSpPr>
        <p:spPr>
          <a:xfrm>
            <a:off x="587478" y="1437218"/>
            <a:ext cx="7704000" cy="40934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800100" lvl="1" indent="-342900">
              <a:lnSpc>
                <a:spcPct val="200000"/>
              </a:lnSpc>
              <a:spcBef>
                <a:spcPts val="600"/>
              </a:spcBef>
              <a:buClr>
                <a:srgbClr val="1D70B8"/>
              </a:buClr>
              <a:buFont typeface="Arial" panose="020B0604020202020204" pitchFamily="34" charset="0"/>
              <a:buChar char="•"/>
            </a:pPr>
            <a:r>
              <a:rPr lang="cs-CZ" sz="1600" b="1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Řídicí orgán IROP </a:t>
            </a:r>
            <a:r>
              <a:rPr lang="cs-CZ" sz="16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= Ministerstvo pro místní rozvoj; odbor řízení operačních programů</a:t>
            </a:r>
          </a:p>
          <a:p>
            <a:pPr marL="800100" lvl="1" indent="-342900">
              <a:lnSpc>
                <a:spcPct val="200000"/>
              </a:lnSpc>
              <a:spcBef>
                <a:spcPts val="600"/>
              </a:spcBef>
              <a:buClr>
                <a:srgbClr val="1D70B8"/>
              </a:buClr>
              <a:buFont typeface="Arial" panose="020B0604020202020204" pitchFamily="34" charset="0"/>
              <a:buChar char="•"/>
            </a:pPr>
            <a:r>
              <a:rPr lang="cs-CZ" sz="1600" b="1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Zprostředkující subjekt </a:t>
            </a:r>
            <a:r>
              <a:rPr lang="cs-CZ" sz="16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= Centrum pro regionální rozvoj České republiky s krajskými pobočkami</a:t>
            </a:r>
          </a:p>
          <a:p>
            <a:pPr marL="800100" lvl="1" indent="-342900">
              <a:lnSpc>
                <a:spcPct val="200000"/>
              </a:lnSpc>
              <a:spcBef>
                <a:spcPts val="600"/>
              </a:spcBef>
              <a:buClr>
                <a:srgbClr val="1D70B8"/>
              </a:buClr>
              <a:buFont typeface="Arial" panose="020B0604020202020204" pitchFamily="34" charset="0"/>
              <a:buChar char="•"/>
            </a:pPr>
            <a:r>
              <a:rPr lang="cs-CZ" sz="1600" b="1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Nositelé integrovaných strategií ITI a CLLD</a:t>
            </a:r>
            <a:r>
              <a:rPr lang="cs-CZ" sz="16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; stávající IPRÚ se stanou ITI</a:t>
            </a:r>
          </a:p>
          <a:p>
            <a:pPr marL="285750" indent="-285750" algn="just">
              <a:spcBef>
                <a:spcPts val="600"/>
              </a:spcBef>
              <a:buFont typeface="Arial" panose="020B0604020202020204" pitchFamily="34" charset="0"/>
              <a:buChar char="•"/>
            </a:pPr>
            <a:endParaRPr lang="cs-CZ" sz="2000" dirty="0"/>
          </a:p>
          <a:p>
            <a:pPr marL="285750" indent="-285750" algn="just">
              <a:spcBef>
                <a:spcPts val="600"/>
              </a:spcBef>
              <a:buFont typeface="Arial" panose="020B0604020202020204" pitchFamily="34" charset="0"/>
              <a:buChar char="•"/>
            </a:pPr>
            <a:endParaRPr lang="cs-CZ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4080828926"/>
      </p:ext>
    </p:extLst>
  </p:cSld>
  <p:clrMapOvr>
    <a:masterClrMapping/>
  </p:clrMapOvr>
  <p:transition spd="slow">
    <p:push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ovéPole 3">
            <a:extLst>
              <a:ext uri="{FF2B5EF4-FFF2-40B4-BE49-F238E27FC236}">
                <a16:creationId xmlns:a16="http://schemas.microsoft.com/office/drawing/2014/main" id="{6DB45F6E-7C5C-4CCF-889A-9E0300EF88F4}"/>
              </a:ext>
            </a:extLst>
          </p:cNvPr>
          <p:cNvSpPr txBox="1"/>
          <p:nvPr/>
        </p:nvSpPr>
        <p:spPr>
          <a:xfrm>
            <a:off x="720000" y="360000"/>
            <a:ext cx="691337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 sz="3200" b="1" dirty="0">
                <a:solidFill>
                  <a:srgbClr val="1D70B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Otevřená témata v IROP</a:t>
            </a:r>
          </a:p>
        </p:txBody>
      </p:sp>
      <p:sp>
        <p:nvSpPr>
          <p:cNvPr id="6" name="TextovéPole 5">
            <a:extLst>
              <a:ext uri="{FF2B5EF4-FFF2-40B4-BE49-F238E27FC236}">
                <a16:creationId xmlns:a16="http://schemas.microsoft.com/office/drawing/2014/main" id="{2F173DD9-077B-4C7B-84BB-77CB6F2E5781}"/>
              </a:ext>
            </a:extLst>
          </p:cNvPr>
          <p:cNvSpPr txBox="1"/>
          <p:nvPr/>
        </p:nvSpPr>
        <p:spPr>
          <a:xfrm>
            <a:off x="622328" y="959093"/>
            <a:ext cx="7899344" cy="49398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800100" lvl="1" indent="-342900">
              <a:lnSpc>
                <a:spcPct val="200000"/>
              </a:lnSpc>
              <a:buFont typeface="Arial" panose="020B0604020202020204" pitchFamily="34" charset="0"/>
              <a:buChar char="•"/>
            </a:pPr>
            <a:endParaRPr lang="cs-CZ" sz="1600" dirty="0">
              <a:solidFill>
                <a:schemeClr val="tx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800100" lvl="1" indent="-342900">
              <a:lnSpc>
                <a:spcPct val="200000"/>
              </a:lnSpc>
              <a:buClr>
                <a:srgbClr val="1D70B8"/>
              </a:buClr>
              <a:buFont typeface="Arial" panose="020B0604020202020204" pitchFamily="34" charset="0"/>
              <a:buChar char="•"/>
            </a:pPr>
            <a:r>
              <a:rPr lang="cs-CZ" sz="16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Výše kofinancování projektů ze státního rozpočtu </a:t>
            </a:r>
          </a:p>
          <a:p>
            <a:pPr marL="800100" lvl="1" indent="-342900">
              <a:lnSpc>
                <a:spcPct val="200000"/>
              </a:lnSpc>
              <a:buClr>
                <a:srgbClr val="1D70B8"/>
              </a:buClr>
              <a:buFont typeface="Arial" panose="020B0604020202020204" pitchFamily="34" charset="0"/>
              <a:buChar char="•"/>
            </a:pPr>
            <a:r>
              <a:rPr lang="cs-CZ" sz="16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Alokace pro jednotlivé aktivity</a:t>
            </a:r>
          </a:p>
          <a:p>
            <a:pPr marL="800100" lvl="1" indent="-342900">
              <a:lnSpc>
                <a:spcPct val="200000"/>
              </a:lnSpc>
              <a:buClr>
                <a:srgbClr val="1D70B8"/>
              </a:buClr>
              <a:buFont typeface="Arial" panose="020B0604020202020204" pitchFamily="34" charset="0"/>
              <a:buChar char="•"/>
            </a:pPr>
            <a:r>
              <a:rPr lang="cs-CZ" sz="16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Nastavení Regionálních akčních plánů</a:t>
            </a:r>
          </a:p>
          <a:p>
            <a:pPr marL="800100" lvl="1" indent="-342900">
              <a:lnSpc>
                <a:spcPct val="200000"/>
              </a:lnSpc>
              <a:buClr>
                <a:srgbClr val="1D70B8"/>
              </a:buClr>
              <a:buFont typeface="Arial" panose="020B0604020202020204" pitchFamily="34" charset="0"/>
              <a:buChar char="•"/>
            </a:pPr>
            <a:r>
              <a:rPr lang="cs-CZ" sz="16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Koordinovaný přístup k sociálnímu vyloučení +</a:t>
            </a:r>
          </a:p>
          <a:p>
            <a:pPr marL="800100" lvl="1" indent="-342900">
              <a:lnSpc>
                <a:spcPct val="200000"/>
              </a:lnSpc>
              <a:buClr>
                <a:srgbClr val="1D70B8"/>
              </a:buClr>
              <a:buFont typeface="Arial" panose="020B0604020202020204" pitchFamily="34" charset="0"/>
              <a:buChar char="•"/>
            </a:pPr>
            <a:r>
              <a:rPr lang="cs-CZ" sz="16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Rozhraní s ostatními operačními programy</a:t>
            </a:r>
          </a:p>
          <a:p>
            <a:pPr marL="800100" lvl="1" indent="-342900">
              <a:lnSpc>
                <a:spcPct val="200000"/>
              </a:lnSpc>
              <a:buClr>
                <a:srgbClr val="1D70B8"/>
              </a:buClr>
              <a:buFont typeface="Arial" panose="020B0604020202020204" pitchFamily="34" charset="0"/>
              <a:buChar char="•"/>
            </a:pPr>
            <a:r>
              <a:rPr lang="cs-CZ" sz="16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Nastavení indikátorové soustavy</a:t>
            </a:r>
          </a:p>
          <a:p>
            <a:pPr marL="800100" lvl="1" indent="-342900">
              <a:lnSpc>
                <a:spcPct val="150000"/>
              </a:lnSpc>
              <a:buClr>
                <a:srgbClr val="1D70B8"/>
              </a:buClr>
              <a:buFont typeface="Arial" panose="020B0604020202020204" pitchFamily="34" charset="0"/>
              <a:buChar char="•"/>
            </a:pPr>
            <a:endParaRPr lang="cs-CZ" sz="1700" dirty="0">
              <a:solidFill>
                <a:schemeClr val="bg2">
                  <a:lumMod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800100" lvl="1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cs-CZ" sz="1700" dirty="0">
              <a:solidFill>
                <a:schemeClr val="bg2">
                  <a:lumMod val="50000"/>
                </a:schemeClr>
              </a:solidFill>
            </a:endParaRPr>
          </a:p>
          <a:p>
            <a:pPr marL="800100" lvl="1" indent="-342900">
              <a:buFont typeface="Arial" panose="020B0604020202020204" pitchFamily="34" charset="0"/>
              <a:buChar char="•"/>
            </a:pPr>
            <a:endParaRPr lang="cs-CZ" sz="2000" dirty="0"/>
          </a:p>
          <a:p>
            <a:pPr marL="800100" lvl="1" indent="-342900">
              <a:buFont typeface="Arial" panose="020B0604020202020204" pitchFamily="34" charset="0"/>
              <a:buChar char="•"/>
            </a:pPr>
            <a:endParaRPr lang="cs-CZ" sz="2000" dirty="0"/>
          </a:p>
        </p:txBody>
      </p:sp>
    </p:spTree>
    <p:extLst>
      <p:ext uri="{BB962C8B-B14F-4D97-AF65-F5344CB8AC3E}">
        <p14:creationId xmlns:p14="http://schemas.microsoft.com/office/powerpoint/2010/main" val="1325756020"/>
      </p:ext>
    </p:extLst>
  </p:cSld>
  <p:clrMapOvr>
    <a:masterClrMapping/>
  </p:clrMapOvr>
  <p:transition spd="slow">
    <p:push/>
  </p:transition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ovéPole 3">
            <a:extLst>
              <a:ext uri="{FF2B5EF4-FFF2-40B4-BE49-F238E27FC236}">
                <a16:creationId xmlns:a16="http://schemas.microsoft.com/office/drawing/2014/main" id="{6DB45F6E-7C5C-4CCF-889A-9E0300EF88F4}"/>
              </a:ext>
            </a:extLst>
          </p:cNvPr>
          <p:cNvSpPr txBox="1"/>
          <p:nvPr/>
        </p:nvSpPr>
        <p:spPr>
          <a:xfrm>
            <a:off x="1115314" y="360000"/>
            <a:ext cx="691337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 sz="3200" b="1" dirty="0">
                <a:solidFill>
                  <a:srgbClr val="1D70B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Návrh priorit IROP 2021 - 2027</a:t>
            </a:r>
          </a:p>
        </p:txBody>
      </p:sp>
      <p:sp>
        <p:nvSpPr>
          <p:cNvPr id="6" name="TextovéPole 5">
            <a:extLst>
              <a:ext uri="{FF2B5EF4-FFF2-40B4-BE49-F238E27FC236}">
                <a16:creationId xmlns:a16="http://schemas.microsoft.com/office/drawing/2014/main" id="{2F173DD9-077B-4C7B-84BB-77CB6F2E5781}"/>
              </a:ext>
            </a:extLst>
          </p:cNvPr>
          <p:cNvSpPr txBox="1"/>
          <p:nvPr/>
        </p:nvSpPr>
        <p:spPr>
          <a:xfrm>
            <a:off x="227014" y="1125040"/>
            <a:ext cx="789934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1"/>
            <a:endParaRPr lang="cs-CZ" sz="2000" dirty="0"/>
          </a:p>
          <a:p>
            <a:pPr lvl="1"/>
            <a:endParaRPr lang="cs-CZ" sz="2000" dirty="0"/>
          </a:p>
          <a:p>
            <a:pPr marL="800100" lvl="1" indent="-342900">
              <a:buFont typeface="Arial" panose="020B0604020202020204" pitchFamily="34" charset="0"/>
              <a:buChar char="•"/>
            </a:pPr>
            <a:endParaRPr lang="cs-CZ" sz="2000" dirty="0"/>
          </a:p>
        </p:txBody>
      </p:sp>
      <p:graphicFrame>
        <p:nvGraphicFramePr>
          <p:cNvPr id="3" name="Tabulka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87074938"/>
              </p:ext>
            </p:extLst>
          </p:nvPr>
        </p:nvGraphicFramePr>
        <p:xfrm>
          <a:off x="792480" y="1318492"/>
          <a:ext cx="7578436" cy="4575054"/>
        </p:xfrm>
        <a:graphic>
          <a:graphicData uri="http://schemas.openxmlformats.org/drawingml/2006/table">
            <a:tbl>
              <a:tblPr firstRow="1" bandRow="1">
                <a:tableStyleId>{FABFCF23-3B69-468F-B69F-88F6DE6A72F2}</a:tableStyleId>
              </a:tblPr>
              <a:tblGrid>
                <a:gridCol w="1427871">
                  <a:extLst>
                    <a:ext uri="{9D8B030D-6E8A-4147-A177-3AD203B41FA5}">
                      <a16:colId xmlns:a16="http://schemas.microsoft.com/office/drawing/2014/main" val="3421724118"/>
                    </a:ext>
                  </a:extLst>
                </a:gridCol>
                <a:gridCol w="4596828">
                  <a:extLst>
                    <a:ext uri="{9D8B030D-6E8A-4147-A177-3AD203B41FA5}">
                      <a16:colId xmlns:a16="http://schemas.microsoft.com/office/drawing/2014/main" val="1891220431"/>
                    </a:ext>
                  </a:extLst>
                </a:gridCol>
                <a:gridCol w="1553737">
                  <a:extLst>
                    <a:ext uri="{9D8B030D-6E8A-4147-A177-3AD203B41FA5}">
                      <a16:colId xmlns:a16="http://schemas.microsoft.com/office/drawing/2014/main" val="934482360"/>
                    </a:ext>
                  </a:extLst>
                </a:gridCol>
              </a:tblGrid>
              <a:tr h="502144">
                <a:tc>
                  <a:txBody>
                    <a:bodyPr/>
                    <a:lstStyle/>
                    <a:p>
                      <a:r>
                        <a:rPr lang="cs-CZ" sz="1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Priorita</a:t>
                      </a:r>
                    </a:p>
                  </a:txBody>
                  <a:tcPr>
                    <a:lnR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r>
                        <a:rPr lang="cs-CZ" sz="1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Název</a:t>
                      </a:r>
                      <a:r>
                        <a:rPr lang="cs-CZ" sz="1600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priority </a:t>
                      </a:r>
                      <a:endParaRPr lang="cs-CZ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r>
                        <a:rPr lang="cs-CZ" sz="1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Cíl politiky</a:t>
                      </a:r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1763492234"/>
                  </a:ext>
                </a:extLst>
              </a:tr>
              <a:tr h="511941">
                <a:tc>
                  <a:txBody>
                    <a:bodyPr/>
                    <a:lstStyle/>
                    <a:p>
                      <a:r>
                        <a:rPr lang="cs-CZ" sz="1600" dirty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Priorita 1</a:t>
                      </a:r>
                    </a:p>
                  </a:txBody>
                  <a:tcPr anchor="ctr">
                    <a:lnR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r>
                        <a:rPr lang="cs-CZ" sz="1600" dirty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Zlepšení výkonu veřejné správy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1600" dirty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1240386708"/>
                  </a:ext>
                </a:extLst>
              </a:tr>
              <a:tr h="794244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s-CZ" sz="1600" dirty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Priorita 2</a:t>
                      </a:r>
                    </a:p>
                  </a:txBody>
                  <a:tcPr anchor="ctr">
                    <a:lnR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r>
                        <a:rPr lang="cs-CZ" sz="1600" dirty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Rozvoj městské</a:t>
                      </a:r>
                      <a:r>
                        <a:rPr lang="cs-CZ" sz="1600" baseline="0" dirty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mobility, revitalizace měst a obcí, ochrana obyvatelstva</a:t>
                      </a:r>
                      <a:endParaRPr lang="cs-CZ" sz="1600" dirty="0">
                        <a:solidFill>
                          <a:schemeClr val="tx2">
                            <a:lumMod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1600" dirty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259141711"/>
                  </a:ext>
                </a:extLst>
              </a:tr>
              <a:tr h="677736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s-CZ" sz="1600" dirty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Priorita 3</a:t>
                      </a:r>
                    </a:p>
                  </a:txBody>
                  <a:tcPr anchor="ctr">
                    <a:lnR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r>
                        <a:rPr lang="cs-CZ" sz="1600" dirty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Rozvoj</a:t>
                      </a:r>
                      <a:r>
                        <a:rPr lang="cs-CZ" sz="1600" baseline="0" dirty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dopravní infrastruktury</a:t>
                      </a:r>
                      <a:endParaRPr lang="cs-CZ" sz="1600" dirty="0">
                        <a:solidFill>
                          <a:schemeClr val="tx2">
                            <a:lumMod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1600" dirty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2439384018"/>
                  </a:ext>
                </a:extLst>
              </a:tr>
              <a:tr h="938893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s-CZ" sz="1600" dirty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Priorita 4</a:t>
                      </a:r>
                    </a:p>
                  </a:txBody>
                  <a:tcPr anchor="ctr">
                    <a:lnR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r>
                        <a:rPr lang="cs-CZ" sz="1600" dirty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Zlepšení kvality a dostupnosti</a:t>
                      </a:r>
                      <a:r>
                        <a:rPr lang="cs-CZ" sz="1600" baseline="0" dirty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sociálních a zdravotních služeb, </a:t>
                      </a:r>
                      <a:r>
                        <a:rPr lang="cs-CZ" sz="1600" b="0" i="0" u="none" strike="noStrike" cap="none" baseline="0" dirty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  <a:sym typeface="Arial"/>
                        </a:rPr>
                        <a:t>vzdělávací infrastruktury a </a:t>
                      </a:r>
                    </a:p>
                    <a:p>
                      <a:r>
                        <a:rPr lang="cs-CZ" sz="1600" b="0" i="0" u="none" strike="noStrike" cap="none" baseline="0" dirty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  <a:sym typeface="Arial"/>
                        </a:rPr>
                        <a:t>rozvoj kulturního dědictví</a:t>
                      </a:r>
                    </a:p>
                    <a:p>
                      <a:endParaRPr lang="cs-CZ" sz="1600" dirty="0">
                        <a:solidFill>
                          <a:schemeClr val="tx2">
                            <a:lumMod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1600" dirty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2715753029"/>
                  </a:ext>
                </a:extLst>
              </a:tr>
              <a:tr h="1022189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s-CZ" sz="1600" dirty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Priorita 5</a:t>
                      </a:r>
                    </a:p>
                  </a:txBody>
                  <a:tcPr anchor="ctr">
                    <a:lnR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r>
                        <a:rPr lang="cs-CZ" sz="1600" dirty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Komunitně vedený místní rozvoj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1600" dirty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92759136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347726"/>
      </p:ext>
    </p:extLst>
  </p:cSld>
  <p:clrMapOvr>
    <a:masterClrMapping/>
  </p:clrMapOvr>
  <p:transition spd="slow">
    <p:push/>
  </p:transition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ázek 3"/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1000" r="-1" b="-1"/>
          <a:stretch/>
        </p:blipFill>
        <p:spPr>
          <a:xfrm>
            <a:off x="20" y="0"/>
            <a:ext cx="9119981" cy="6840000"/>
          </a:xfrm>
          <a:prstGeom prst="rect">
            <a:avLst/>
          </a:prstGeom>
        </p:spPr>
      </p:pic>
      <p:sp>
        <p:nvSpPr>
          <p:cNvPr id="28" name="Rectangle 27">
            <a:extLst>
              <a:ext uri="{FF2B5EF4-FFF2-40B4-BE49-F238E27FC236}">
                <a16:creationId xmlns:a16="http://schemas.microsoft.com/office/drawing/2014/main" id="{37C89E4B-3C9F-44B9-8B86-D9E3D112D8E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5320142"/>
            <a:ext cx="9144000" cy="736551"/>
          </a:xfrm>
          <a:prstGeom prst="rect">
            <a:avLst/>
          </a:prstGeom>
          <a:solidFill>
            <a:schemeClr val="bg1">
              <a:alpha val="9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392906" y="5317240"/>
            <a:ext cx="8408194" cy="744836"/>
          </a:xfrm>
        </p:spPr>
        <p:txBody>
          <a:bodyPr vert="horz" lIns="91440" tIns="45720" rIns="91440" bIns="45720" rtlCol="0" anchor="ctr">
            <a:noAutofit/>
          </a:bodyPr>
          <a:lstStyle/>
          <a:p>
            <a:pPr algn="ctr"/>
            <a:r>
              <a:rPr lang="cs-CZ" sz="2400" dirty="0">
                <a:solidFill>
                  <a:srgbClr val="1D70B8"/>
                </a:solidFill>
              </a:rPr>
              <a:t>Specifický cíl  1.1 </a:t>
            </a:r>
            <a:br>
              <a:rPr lang="cs-CZ" sz="2400" dirty="0">
                <a:solidFill>
                  <a:srgbClr val="1D70B8"/>
                </a:solidFill>
              </a:rPr>
            </a:br>
            <a:r>
              <a:rPr lang="cs-CZ" sz="2400" dirty="0">
                <a:solidFill>
                  <a:srgbClr val="1D70B8"/>
                </a:solidFill>
              </a:rPr>
              <a:t>eGovernment a kybernetická bezpečnost</a:t>
            </a:r>
            <a:endParaRPr lang="en-US" sz="2400" dirty="0">
              <a:solidFill>
                <a:srgbClr val="1D70B8"/>
              </a:solidFill>
              <a:latin typeface="+mj-lt"/>
              <a:cs typeface="+mj-cs"/>
            </a:endParaRPr>
          </a:p>
        </p:txBody>
      </p:sp>
      <p:cxnSp>
        <p:nvCxnSpPr>
          <p:cNvPr id="30" name="Straight Connector 29">
            <a:extLst>
              <a:ext uri="{FF2B5EF4-FFF2-40B4-BE49-F238E27FC236}">
                <a16:creationId xmlns:a16="http://schemas.microsoft.com/office/drawing/2014/main" id="{AA2EAA10-076F-46BD-8F0F-B9A2FB77A85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5241983"/>
            <a:ext cx="9144000" cy="0"/>
          </a:xfrm>
          <a:prstGeom prst="line">
            <a:avLst/>
          </a:prstGeom>
          <a:ln w="41275">
            <a:solidFill>
              <a:schemeClr val="bg1">
                <a:alpha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Connector 31">
            <a:extLst>
              <a:ext uri="{FF2B5EF4-FFF2-40B4-BE49-F238E27FC236}">
                <a16:creationId xmlns:a16="http://schemas.microsoft.com/office/drawing/2014/main" id="{D891E407-403B-4764-86C9-33A56D3BCAA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6134852"/>
            <a:ext cx="9144000" cy="0"/>
          </a:xfrm>
          <a:prstGeom prst="line">
            <a:avLst/>
          </a:prstGeom>
          <a:ln w="41275">
            <a:solidFill>
              <a:schemeClr val="bg1">
                <a:alpha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65114095"/>
      </p:ext>
    </p:extLst>
  </p:cSld>
  <p:clrMapOvr>
    <a:masterClrMapping/>
  </p:clrMapOvr>
  <p:transition spd="slow">
    <p:push/>
  </p:transition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6EA29780-7AA5-BF4E-B7C5-D75AB6C36F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5082" y="360000"/>
            <a:ext cx="8373836" cy="1437169"/>
          </a:xfrm>
        </p:spPr>
        <p:txBody>
          <a:bodyPr>
            <a:noAutofit/>
          </a:bodyPr>
          <a:lstStyle/>
          <a:p>
            <a:pPr algn="ctr"/>
            <a:r>
              <a:rPr lang="cs-CZ" sz="3200" dirty="0"/>
              <a:t>Specifický cíl 1.1 </a:t>
            </a:r>
            <a:br>
              <a:rPr lang="cs-CZ" sz="3200" dirty="0"/>
            </a:br>
            <a:r>
              <a:rPr lang="cs-CZ" sz="3200" dirty="0" err="1"/>
              <a:t>eGovernment</a:t>
            </a:r>
            <a:r>
              <a:rPr lang="cs-CZ" sz="3200" dirty="0"/>
              <a:t> a kybernetická bezpečnost </a:t>
            </a:r>
            <a:br>
              <a:rPr lang="cs-CZ" sz="3200" dirty="0"/>
            </a:br>
            <a:endParaRPr lang="cs-CZ" sz="3200" dirty="0"/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97778024-FDCE-E846-A037-107DCED977F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30250" y="1449704"/>
            <a:ext cx="7886700" cy="4515161"/>
          </a:xfrm>
        </p:spPr>
        <p:txBody>
          <a:bodyPr>
            <a:normAutofit fontScale="92500"/>
          </a:bodyPr>
          <a:lstStyle/>
          <a:p>
            <a:pPr lvl="0">
              <a:lnSpc>
                <a:spcPct val="150000"/>
              </a:lnSpc>
            </a:pPr>
            <a:r>
              <a:rPr lang="cs-CZ" sz="1600" b="1" dirty="0">
                <a:solidFill>
                  <a:schemeClr val="tx2">
                    <a:lumMod val="50000"/>
                  </a:schemeClr>
                </a:solidFill>
              </a:rPr>
              <a:t>Elektronizace vybraných služeb veřejné správy (např. </a:t>
            </a:r>
            <a:r>
              <a:rPr lang="cs-CZ" sz="1600" b="1" dirty="0" err="1">
                <a:solidFill>
                  <a:schemeClr val="tx2">
                    <a:lumMod val="50000"/>
                  </a:schemeClr>
                </a:solidFill>
              </a:rPr>
              <a:t>eHealth</a:t>
            </a:r>
            <a:r>
              <a:rPr lang="cs-CZ" sz="1600" b="1" dirty="0">
                <a:solidFill>
                  <a:schemeClr val="tx2">
                    <a:lumMod val="50000"/>
                  </a:schemeClr>
                </a:solidFill>
              </a:rPr>
              <a:t>, </a:t>
            </a:r>
            <a:r>
              <a:rPr lang="cs-CZ" sz="1600" b="1" dirty="0" err="1">
                <a:solidFill>
                  <a:schemeClr val="tx2">
                    <a:lumMod val="50000"/>
                  </a:schemeClr>
                </a:solidFill>
              </a:rPr>
              <a:t>eJustice</a:t>
            </a:r>
            <a:r>
              <a:rPr lang="cs-CZ" sz="1600" b="1" dirty="0">
                <a:solidFill>
                  <a:schemeClr val="tx2">
                    <a:lumMod val="50000"/>
                  </a:schemeClr>
                </a:solidFill>
              </a:rPr>
              <a:t>…)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cs-CZ" sz="1600" u="sng" dirty="0">
                <a:solidFill>
                  <a:schemeClr val="tx2">
                    <a:lumMod val="50000"/>
                  </a:schemeClr>
                </a:solidFill>
              </a:rPr>
              <a:t>Příklad:</a:t>
            </a: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 Komplexní klinický a informační systém nemocnice (klinický modul, zobrazovací modul, laboratorní modul, lékárna, stravovací provoz, ekonomický informační systém, komunikace s pojišťovnou, výměna dat mezi různými poskytovateli zdravotních služeb….)</a:t>
            </a:r>
          </a:p>
          <a:p>
            <a:pPr>
              <a:lnSpc>
                <a:spcPct val="150000"/>
              </a:lnSpc>
            </a:pPr>
            <a:r>
              <a:rPr lang="cs-CZ" sz="1600" b="1" dirty="0">
                <a:solidFill>
                  <a:schemeClr val="tx2">
                    <a:lumMod val="50000"/>
                  </a:schemeClr>
                </a:solidFill>
              </a:rPr>
              <a:t>Elektronická identita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cs-CZ" sz="1600" u="sng" dirty="0">
                <a:solidFill>
                  <a:schemeClr val="tx2">
                    <a:lumMod val="50000"/>
                  </a:schemeClr>
                </a:solidFill>
              </a:rPr>
              <a:t>Příklad:</a:t>
            </a: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 Rozvoj a aplikace elektronické identity občanů a firem pro použití v elektronických službách veřejné správy</a:t>
            </a:r>
          </a:p>
          <a:p>
            <a:pPr>
              <a:lnSpc>
                <a:spcPct val="150000"/>
              </a:lnSpc>
            </a:pPr>
            <a:r>
              <a:rPr lang="cs-CZ" sz="1600" b="1" dirty="0">
                <a:solidFill>
                  <a:schemeClr val="tx2">
                    <a:lumMod val="50000"/>
                  </a:schemeClr>
                </a:solidFill>
              </a:rPr>
              <a:t>Rozšíření propojeného datového fondu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cs-CZ" sz="1600" u="sng" dirty="0">
                <a:solidFill>
                  <a:schemeClr val="tx2">
                    <a:lumMod val="50000"/>
                  </a:schemeClr>
                </a:solidFill>
              </a:rPr>
              <a:t>Příklad:</a:t>
            </a: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 pořízení prostorových dat a dalších datových fondů </a:t>
            </a:r>
            <a:r>
              <a:rPr lang="cs-CZ" sz="1600" dirty="0" err="1">
                <a:solidFill>
                  <a:schemeClr val="tx2">
                    <a:lumMod val="50000"/>
                  </a:schemeClr>
                </a:solidFill>
              </a:rPr>
              <a:t>agendových</a:t>
            </a: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 informačních systémů</a:t>
            </a:r>
          </a:p>
          <a:p>
            <a:pPr lvl="0"/>
            <a:endParaRPr lang="cs-CZ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28138956"/>
      </p:ext>
    </p:extLst>
  </p:cSld>
  <p:clrMapOvr>
    <a:masterClrMapping/>
  </p:clrMapOvr>
  <p:transition spd="slow">
    <p:push/>
  </p:transition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6EA29780-7AA5-BF4E-B7C5-D75AB6C36F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5207" y="360000"/>
            <a:ext cx="8353586" cy="1362783"/>
          </a:xfrm>
        </p:spPr>
        <p:txBody>
          <a:bodyPr>
            <a:normAutofit fontScale="90000"/>
          </a:bodyPr>
          <a:lstStyle/>
          <a:p>
            <a:pPr algn="ctr"/>
            <a:r>
              <a:rPr lang="cs-CZ" sz="3600" dirty="0"/>
              <a:t>Specifický cíl 1.1 </a:t>
            </a:r>
            <a:br>
              <a:rPr lang="cs-CZ" sz="3600" dirty="0"/>
            </a:br>
            <a:r>
              <a:rPr lang="cs-CZ" sz="3600" dirty="0" err="1"/>
              <a:t>eGovernment</a:t>
            </a:r>
            <a:r>
              <a:rPr lang="cs-CZ" sz="3600" dirty="0"/>
              <a:t> a kybernetická bezpečnost </a:t>
            </a:r>
            <a:br>
              <a:rPr lang="cs-CZ" dirty="0"/>
            </a:br>
            <a:endParaRPr lang="cs-CZ" dirty="0"/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97778024-FDCE-E846-A037-107DCED977F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105109" y="1449704"/>
            <a:ext cx="7886700" cy="4515161"/>
          </a:xfrm>
        </p:spPr>
        <p:txBody>
          <a:bodyPr>
            <a:normAutofit/>
          </a:bodyPr>
          <a:lstStyle/>
          <a:p>
            <a:pPr marL="0" lvl="0" indent="0">
              <a:lnSpc>
                <a:spcPct val="150000"/>
              </a:lnSpc>
              <a:buNone/>
            </a:pPr>
            <a:r>
              <a:rPr lang="cs-CZ" sz="1600" b="1" dirty="0" err="1">
                <a:solidFill>
                  <a:schemeClr val="tx2">
                    <a:lumMod val="50000"/>
                  </a:schemeClr>
                </a:solidFill>
              </a:rPr>
              <a:t>eGovernment</a:t>
            </a:r>
            <a:r>
              <a:rPr lang="cs-CZ" sz="1600" b="1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cs-CZ" sz="1600" b="1" dirty="0" err="1">
                <a:solidFill>
                  <a:schemeClr val="tx2">
                    <a:lumMod val="50000"/>
                  </a:schemeClr>
                </a:solidFill>
              </a:rPr>
              <a:t>cloud</a:t>
            </a:r>
            <a:endParaRPr lang="cs-CZ" sz="1600" b="1" dirty="0">
              <a:solidFill>
                <a:schemeClr val="tx2">
                  <a:lumMod val="50000"/>
                </a:schemeClr>
              </a:solidFill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	</a:t>
            </a:r>
            <a:r>
              <a:rPr lang="cs-CZ" sz="1600" u="sng" dirty="0">
                <a:solidFill>
                  <a:schemeClr val="tx2">
                    <a:lumMod val="50000"/>
                  </a:schemeClr>
                </a:solidFill>
              </a:rPr>
              <a:t>Příklad:</a:t>
            </a: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 Vybudování státního datového centra; služby na úrovni SW 	platforem (databáze, webové servery – např. jednotný web pro všechny 	obce); služby na úrovni aplikací (např. jednotný email pro celý stát gov.cz) 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cs-CZ" sz="1600" b="1" dirty="0">
                <a:solidFill>
                  <a:schemeClr val="tx2">
                    <a:lumMod val="50000"/>
                  </a:schemeClr>
                </a:solidFill>
              </a:rPr>
              <a:t>Automatizace zpracování digitálních dat (robotizace)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	</a:t>
            </a:r>
            <a:r>
              <a:rPr lang="cs-CZ" sz="1600" u="sng" dirty="0">
                <a:solidFill>
                  <a:schemeClr val="tx2">
                    <a:lumMod val="50000"/>
                  </a:schemeClr>
                </a:solidFill>
              </a:rPr>
              <a:t>Příklad:</a:t>
            </a: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 Automatické pořizování snímků aut překračujících rychlost v obci a 	automatické rozesílání pokut bez účasti úředníka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cs-CZ" sz="1600" b="1" dirty="0">
                <a:solidFill>
                  <a:schemeClr val="tx2">
                    <a:lumMod val="50000"/>
                  </a:schemeClr>
                </a:solidFill>
              </a:rPr>
              <a:t>Portály obcí a krajů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	</a:t>
            </a:r>
            <a:r>
              <a:rPr lang="cs-CZ" sz="1600" u="sng" dirty="0">
                <a:solidFill>
                  <a:schemeClr val="tx2">
                    <a:lumMod val="50000"/>
                  </a:schemeClr>
                </a:solidFill>
              </a:rPr>
              <a:t>Příklad:</a:t>
            </a: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 Portál obce umožňující občanovi vést si svůj profil občana obce, 	veškerá podání vůči obci na jednom místě, provázanost s Portálem občana</a:t>
            </a:r>
          </a:p>
          <a:p>
            <a:pPr lvl="0"/>
            <a:endParaRPr lang="cs-CZ" dirty="0">
              <a:solidFill>
                <a:schemeClr val="tx1"/>
              </a:solidFill>
            </a:endParaRPr>
          </a:p>
        </p:txBody>
      </p:sp>
      <p:pic>
        <p:nvPicPr>
          <p:cNvPr id="5" name="Grafický objekt 4" descr="Robot">
            <a:extLst>
              <a:ext uri="{FF2B5EF4-FFF2-40B4-BE49-F238E27FC236}">
                <a16:creationId xmlns:a16="http://schemas.microsoft.com/office/drawing/2014/main" id="{D070F3AD-701B-47CB-AFC2-A53F27B8281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28650" y="3248603"/>
            <a:ext cx="527259" cy="527259"/>
          </a:xfrm>
          <a:prstGeom prst="rect">
            <a:avLst/>
          </a:prstGeom>
        </p:spPr>
      </p:pic>
      <p:pic>
        <p:nvPicPr>
          <p:cNvPr id="7" name="Grafický objekt 6" descr="Sociální síť">
            <a:extLst>
              <a:ext uri="{FF2B5EF4-FFF2-40B4-BE49-F238E27FC236}">
                <a16:creationId xmlns:a16="http://schemas.microsoft.com/office/drawing/2014/main" id="{DE337622-D92F-4E29-81FD-6D6CF6683053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596526" y="1586860"/>
            <a:ext cx="527259" cy="527259"/>
          </a:xfrm>
          <a:prstGeom prst="rect">
            <a:avLst/>
          </a:prstGeom>
        </p:spPr>
      </p:pic>
      <p:pic>
        <p:nvPicPr>
          <p:cNvPr id="9" name="Grafický objekt 8" descr="Internet">
            <a:extLst>
              <a:ext uri="{FF2B5EF4-FFF2-40B4-BE49-F238E27FC236}">
                <a16:creationId xmlns:a16="http://schemas.microsoft.com/office/drawing/2014/main" id="{F7E2EAB5-5023-45D3-9381-A147A17171BB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660772" y="4623317"/>
            <a:ext cx="463013" cy="4940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7370953"/>
      </p:ext>
    </p:extLst>
  </p:cSld>
  <p:clrMapOvr>
    <a:masterClrMapping/>
  </p:clrMapOvr>
  <p:transition spd="slow">
    <p:push/>
  </p:transition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6EA29780-7AA5-BF4E-B7C5-D75AB6C36F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4825" y="359999"/>
            <a:ext cx="8134350" cy="1429043"/>
          </a:xfrm>
        </p:spPr>
        <p:txBody>
          <a:bodyPr>
            <a:noAutofit/>
          </a:bodyPr>
          <a:lstStyle/>
          <a:p>
            <a:pPr algn="ctr"/>
            <a:r>
              <a:rPr lang="cs-CZ" sz="3200" dirty="0"/>
              <a:t>Specifický cíl 1.1 </a:t>
            </a:r>
            <a:br>
              <a:rPr lang="cs-CZ" sz="3200" dirty="0"/>
            </a:br>
            <a:r>
              <a:rPr lang="cs-CZ" sz="3200" dirty="0" err="1"/>
              <a:t>eGovernment</a:t>
            </a:r>
            <a:r>
              <a:rPr lang="cs-CZ" sz="3200" dirty="0"/>
              <a:t> a kybernetická bezpečnost </a:t>
            </a:r>
            <a:br>
              <a:rPr lang="cs-CZ" sz="3200" dirty="0"/>
            </a:br>
            <a:endParaRPr lang="cs-CZ" sz="3200" dirty="0"/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97778024-FDCE-E846-A037-107DCED977F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091747" y="1303386"/>
            <a:ext cx="7886700" cy="4515161"/>
          </a:xfrm>
        </p:spPr>
        <p:txBody>
          <a:bodyPr>
            <a:normAutofit/>
          </a:bodyPr>
          <a:lstStyle/>
          <a:p>
            <a:pPr lvl="0"/>
            <a:endParaRPr lang="cs-CZ" sz="1800" dirty="0">
              <a:solidFill>
                <a:schemeClr val="bg2">
                  <a:lumMod val="25000"/>
                </a:schemeClr>
              </a:solidFill>
            </a:endParaRPr>
          </a:p>
          <a:p>
            <a:pPr marL="0" lvl="0" indent="0">
              <a:lnSpc>
                <a:spcPct val="150000"/>
              </a:lnSpc>
              <a:buNone/>
            </a:pPr>
            <a:r>
              <a:rPr lang="cs-CZ" sz="1600" b="1" dirty="0">
                <a:solidFill>
                  <a:schemeClr val="tx2">
                    <a:lumMod val="50000"/>
                  </a:schemeClr>
                </a:solidFill>
              </a:rPr>
              <a:t>Metropolitní a krajské sítě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	</a:t>
            </a:r>
            <a:r>
              <a:rPr lang="cs-CZ" sz="1600" u="sng" dirty="0">
                <a:solidFill>
                  <a:schemeClr val="tx2">
                    <a:lumMod val="50000"/>
                  </a:schemeClr>
                </a:solidFill>
              </a:rPr>
              <a:t>Příklad:</a:t>
            </a: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 Rozvoj neveřejných optických sítí – propojení veřejných institucí 	(např. úřadů, nemocnic a škol) 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cs-CZ" sz="1600" b="1" dirty="0">
                <a:solidFill>
                  <a:schemeClr val="tx2">
                    <a:lumMod val="50000"/>
                  </a:schemeClr>
                </a:solidFill>
              </a:rPr>
              <a:t>Kybernetická bezpečnost</a:t>
            </a:r>
          </a:p>
          <a:p>
            <a:pPr marL="457200" lvl="1" indent="0">
              <a:lnSpc>
                <a:spcPct val="150000"/>
              </a:lnSpc>
              <a:buNone/>
            </a:pP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	</a:t>
            </a:r>
            <a:r>
              <a:rPr lang="cs-CZ" sz="1600" u="sng" dirty="0">
                <a:solidFill>
                  <a:schemeClr val="tx2">
                    <a:lumMod val="50000"/>
                  </a:schemeClr>
                </a:solidFill>
              </a:rPr>
              <a:t>Příklad:</a:t>
            </a: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 Komplexní zabezpečení nemocnice (fyzická ochrana serverů; 	antivirus; systém pro sledování síťového provozu; filtrování komunikace 	zvenčí či zevnitř; nástroje pro vyhodnocování systémových záznamů; 	ověřování identity uživatelů; šifrovací prostředky)</a:t>
            </a:r>
          </a:p>
          <a:p>
            <a:pPr lvl="0"/>
            <a:endParaRPr lang="cs-CZ" dirty="0">
              <a:solidFill>
                <a:schemeClr val="tx1"/>
              </a:solidFill>
            </a:endParaRPr>
          </a:p>
        </p:txBody>
      </p:sp>
      <p:pic>
        <p:nvPicPr>
          <p:cNvPr id="5" name="Grafický objekt 4" descr="Zámek">
            <a:extLst>
              <a:ext uri="{FF2B5EF4-FFF2-40B4-BE49-F238E27FC236}">
                <a16:creationId xmlns:a16="http://schemas.microsoft.com/office/drawing/2014/main" id="{FED45FEF-B78B-41B2-B2A7-BA16B3812C91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88964" y="3140121"/>
            <a:ext cx="502783" cy="502783"/>
          </a:xfrm>
          <a:prstGeom prst="rect">
            <a:avLst/>
          </a:prstGeom>
        </p:spPr>
      </p:pic>
      <p:pic>
        <p:nvPicPr>
          <p:cNvPr id="7" name="Grafický objekt 6" descr="Monitor">
            <a:extLst>
              <a:ext uri="{FF2B5EF4-FFF2-40B4-BE49-F238E27FC236}">
                <a16:creationId xmlns:a16="http://schemas.microsoft.com/office/drawing/2014/main" id="{1A732DAC-354A-461E-9DA9-974A59F206E0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602117" y="1890668"/>
            <a:ext cx="476476" cy="4764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7824949"/>
      </p:ext>
    </p:extLst>
  </p:cSld>
  <p:clrMapOvr>
    <a:masterClrMapping/>
  </p:clrMapOvr>
  <p:transition spd="slow">
    <p:push/>
  </p:transition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6EA29780-7AA5-BF4E-B7C5-D75AB6C36F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3940" y="360000"/>
            <a:ext cx="8156121" cy="1710429"/>
          </a:xfrm>
        </p:spPr>
        <p:txBody>
          <a:bodyPr>
            <a:normAutofit fontScale="90000"/>
          </a:bodyPr>
          <a:lstStyle/>
          <a:p>
            <a:pPr algn="ctr"/>
            <a:r>
              <a:rPr lang="cs-CZ" sz="3600" dirty="0"/>
              <a:t>Specifický cíl 1.1 </a:t>
            </a:r>
            <a:br>
              <a:rPr lang="cs-CZ" sz="3600" dirty="0"/>
            </a:br>
            <a:r>
              <a:rPr lang="cs-CZ" sz="3600" dirty="0" err="1"/>
              <a:t>eGovernment</a:t>
            </a:r>
            <a:r>
              <a:rPr lang="cs-CZ" sz="3600" dirty="0"/>
              <a:t> a kybernetická bezpečnost</a:t>
            </a:r>
            <a:br>
              <a:rPr lang="cs-CZ" sz="2400" dirty="0"/>
            </a:br>
            <a:r>
              <a:rPr lang="cs-CZ" sz="2700" b="0" dirty="0"/>
              <a:t>Klíčové parametry</a:t>
            </a:r>
            <a:br>
              <a:rPr lang="cs-CZ" sz="2700" dirty="0"/>
            </a:br>
            <a:endParaRPr lang="cs-CZ" sz="2700" dirty="0"/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97778024-FDCE-E846-A037-107DCED977F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808933"/>
            <a:ext cx="7886700" cy="4515161"/>
          </a:xfrm>
        </p:spPr>
        <p:txBody>
          <a:bodyPr>
            <a:normAutofit/>
          </a:bodyPr>
          <a:lstStyle/>
          <a:p>
            <a:pPr lvl="0"/>
            <a:endParaRPr lang="cs-CZ" sz="1800" dirty="0">
              <a:solidFill>
                <a:schemeClr val="bg2">
                  <a:lumMod val="25000"/>
                </a:schemeClr>
              </a:solidFill>
            </a:endParaRPr>
          </a:p>
          <a:p>
            <a:pPr lvl="0">
              <a:lnSpc>
                <a:spcPct val="200000"/>
              </a:lnSpc>
            </a:pP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Souhlasné stanovisko hlavního architekta </a:t>
            </a:r>
            <a:r>
              <a:rPr lang="cs-CZ" sz="1600" dirty="0" err="1">
                <a:solidFill>
                  <a:schemeClr val="tx2">
                    <a:lumMod val="50000"/>
                  </a:schemeClr>
                </a:solidFill>
              </a:rPr>
              <a:t>eGovernmentu</a:t>
            </a:r>
            <a:endParaRPr lang="cs-CZ" sz="1600" dirty="0">
              <a:solidFill>
                <a:schemeClr val="tx2">
                  <a:lumMod val="50000"/>
                </a:schemeClr>
              </a:solidFill>
            </a:endParaRPr>
          </a:p>
          <a:p>
            <a:pPr lvl="0">
              <a:lnSpc>
                <a:spcPct val="200000"/>
              </a:lnSpc>
            </a:pP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Soulad projektu se strategií „Digitální Česko“</a:t>
            </a:r>
          </a:p>
          <a:p>
            <a:pPr lvl="0">
              <a:lnSpc>
                <a:spcPct val="200000"/>
              </a:lnSpc>
            </a:pP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15 let udržitelnosti u metropolitních sítí</a:t>
            </a:r>
          </a:p>
          <a:p>
            <a:pPr>
              <a:lnSpc>
                <a:spcPct val="200000"/>
              </a:lnSpc>
            </a:pP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Realizace i v Praze </a:t>
            </a:r>
          </a:p>
          <a:p>
            <a:pPr>
              <a:lnSpc>
                <a:spcPct val="200000"/>
              </a:lnSpc>
            </a:pP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Využití ITI</a:t>
            </a:r>
          </a:p>
          <a:p>
            <a:pPr lvl="0"/>
            <a:endParaRPr lang="cs-CZ" sz="2400" dirty="0">
              <a:solidFill>
                <a:schemeClr val="bg2">
                  <a:lumMod val="2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79100780"/>
      </p:ext>
    </p:extLst>
  </p:cSld>
  <p:clrMapOvr>
    <a:masterClrMapping/>
  </p:clrMapOvr>
  <p:transition spd="slow">
    <p:push/>
  </p:transition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ázek 3"/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1000" r="-1" b="-1"/>
          <a:stretch/>
        </p:blipFill>
        <p:spPr>
          <a:xfrm>
            <a:off x="20" y="10"/>
            <a:ext cx="9143980" cy="6857990"/>
          </a:xfrm>
          <a:prstGeom prst="rect">
            <a:avLst/>
          </a:prstGeom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37C89E4B-3C9F-44B9-8B86-D9E3D112D8E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5320142"/>
            <a:ext cx="9144000" cy="736551"/>
          </a:xfrm>
          <a:prstGeom prst="rect">
            <a:avLst/>
          </a:prstGeom>
          <a:solidFill>
            <a:schemeClr val="bg1">
              <a:alpha val="9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392906" y="5317240"/>
            <a:ext cx="8408194" cy="744836"/>
          </a:xfrm>
        </p:spPr>
        <p:txBody>
          <a:bodyPr vert="horz" lIns="91440" tIns="45720" rIns="91440" bIns="45720" rtlCol="0" anchor="ctr">
            <a:noAutofit/>
          </a:bodyPr>
          <a:lstStyle/>
          <a:p>
            <a:pPr algn="ctr"/>
            <a:r>
              <a:rPr lang="cs-CZ" sz="2400" dirty="0">
                <a:solidFill>
                  <a:srgbClr val="1D70B8"/>
                </a:solidFill>
              </a:rPr>
              <a:t>Specifický cíl 2.1 </a:t>
            </a:r>
            <a:br>
              <a:rPr lang="cs-CZ" sz="2400" dirty="0">
                <a:solidFill>
                  <a:srgbClr val="1D70B8"/>
                </a:solidFill>
              </a:rPr>
            </a:br>
            <a:r>
              <a:rPr lang="cs-CZ" sz="2400" dirty="0">
                <a:solidFill>
                  <a:srgbClr val="1D70B8"/>
                </a:solidFill>
              </a:rPr>
              <a:t>Čistá a aktivní mobilita</a:t>
            </a:r>
            <a:endParaRPr lang="en-US" sz="2400" dirty="0">
              <a:solidFill>
                <a:srgbClr val="1D70B8"/>
              </a:solidFill>
              <a:latin typeface="+mj-lt"/>
              <a:cs typeface="+mj-cs"/>
            </a:endParaRPr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AA2EAA10-076F-46BD-8F0F-B9A2FB77A85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5241983"/>
            <a:ext cx="9144000" cy="0"/>
          </a:xfrm>
          <a:prstGeom prst="line">
            <a:avLst/>
          </a:prstGeom>
          <a:ln w="41275">
            <a:solidFill>
              <a:schemeClr val="bg1">
                <a:alpha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D891E407-403B-4764-86C9-33A56D3BCAA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6134852"/>
            <a:ext cx="9144000" cy="0"/>
          </a:xfrm>
          <a:prstGeom prst="line">
            <a:avLst/>
          </a:prstGeom>
          <a:ln w="41275">
            <a:solidFill>
              <a:schemeClr val="bg1">
                <a:alpha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07286484"/>
      </p:ext>
    </p:extLst>
  </p:cSld>
  <p:clrMapOvr>
    <a:masterClrMapping/>
  </p:clrMapOvr>
  <p:transition spd="slow">
    <p:push/>
  </p:transition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6EA29780-7AA5-BF4E-B7C5-D75AB6C36F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7101" y="360000"/>
            <a:ext cx="8289798" cy="1624853"/>
          </a:xfrm>
        </p:spPr>
        <p:txBody>
          <a:bodyPr>
            <a:normAutofit/>
          </a:bodyPr>
          <a:lstStyle/>
          <a:p>
            <a:pPr algn="ctr"/>
            <a:r>
              <a:rPr lang="cs-CZ" sz="3200" dirty="0"/>
              <a:t>Specifický cíl 2.1 </a:t>
            </a:r>
            <a:br>
              <a:rPr lang="cs-CZ" sz="3200" dirty="0"/>
            </a:br>
            <a:r>
              <a:rPr lang="cs-CZ" sz="3200" dirty="0"/>
              <a:t>Čistá a aktivní mobilita</a:t>
            </a:r>
            <a:br>
              <a:rPr lang="cs-CZ" sz="3200" dirty="0"/>
            </a:br>
            <a:endParaRPr lang="cs-CZ" sz="3200" dirty="0"/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97778024-FDCE-E846-A037-107DCED977F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57300" y="1327602"/>
            <a:ext cx="7886700" cy="4709138"/>
          </a:xfrm>
        </p:spPr>
        <p:txBody>
          <a:bodyPr>
            <a:normAutofit fontScale="85000" lnSpcReduction="10000"/>
          </a:bodyPr>
          <a:lstStyle/>
          <a:p>
            <a:pPr marL="0" lvl="0" indent="0">
              <a:lnSpc>
                <a:spcPct val="150000"/>
              </a:lnSpc>
              <a:buNone/>
            </a:pPr>
            <a:r>
              <a:rPr lang="cs-CZ" sz="1700" b="1" dirty="0">
                <a:solidFill>
                  <a:schemeClr val="tx2">
                    <a:lumMod val="50000"/>
                  </a:schemeClr>
                </a:solidFill>
              </a:rPr>
              <a:t>Nízkoemisní a bezemisní vozidla pro veřejnou dopravu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cs-CZ" sz="1700" dirty="0">
                <a:solidFill>
                  <a:schemeClr val="tx2">
                    <a:lumMod val="50000"/>
                  </a:schemeClr>
                </a:solidFill>
              </a:rPr>
              <a:t>	</a:t>
            </a:r>
            <a:r>
              <a:rPr lang="cs-CZ" sz="1700" u="sng" dirty="0">
                <a:solidFill>
                  <a:schemeClr val="tx2">
                    <a:lumMod val="50000"/>
                  </a:schemeClr>
                </a:solidFill>
              </a:rPr>
              <a:t>Příklad:</a:t>
            </a:r>
            <a:r>
              <a:rPr lang="cs-CZ" sz="1700" dirty="0">
                <a:solidFill>
                  <a:schemeClr val="tx2">
                    <a:lumMod val="50000"/>
                  </a:schemeClr>
                </a:solidFill>
              </a:rPr>
              <a:t> Vodíkové autobusy pro MHD</a:t>
            </a:r>
          </a:p>
          <a:p>
            <a:pPr marL="0" lvl="0" indent="0">
              <a:lnSpc>
                <a:spcPct val="150000"/>
              </a:lnSpc>
              <a:buNone/>
            </a:pPr>
            <a:r>
              <a:rPr lang="cs-CZ" sz="1700" b="1" dirty="0">
                <a:solidFill>
                  <a:schemeClr val="tx2">
                    <a:lumMod val="50000"/>
                  </a:schemeClr>
                </a:solidFill>
              </a:rPr>
              <a:t>Plnící a dobíjecí stanice pro veřejnou dopravu </a:t>
            </a:r>
          </a:p>
          <a:p>
            <a:pPr marL="0" lvl="0" indent="0">
              <a:lnSpc>
                <a:spcPct val="150000"/>
              </a:lnSpc>
              <a:buNone/>
            </a:pPr>
            <a:r>
              <a:rPr lang="cs-CZ" sz="1700" b="1" dirty="0">
                <a:solidFill>
                  <a:schemeClr val="tx2">
                    <a:lumMod val="50000"/>
                  </a:schemeClr>
                </a:solidFill>
              </a:rPr>
              <a:t>Telematika pro veřejnou dopravu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cs-CZ" sz="1700" dirty="0">
                <a:solidFill>
                  <a:schemeClr val="tx2">
                    <a:lumMod val="50000"/>
                  </a:schemeClr>
                </a:solidFill>
              </a:rPr>
              <a:t>	</a:t>
            </a:r>
            <a:r>
              <a:rPr lang="cs-CZ" sz="1700" u="sng" dirty="0">
                <a:solidFill>
                  <a:schemeClr val="tx2">
                    <a:lumMod val="50000"/>
                  </a:schemeClr>
                </a:solidFill>
              </a:rPr>
              <a:t>Příklad:</a:t>
            </a:r>
            <a:r>
              <a:rPr lang="cs-CZ" sz="1700" dirty="0">
                <a:solidFill>
                  <a:schemeClr val="tx2">
                    <a:lumMod val="50000"/>
                  </a:schemeClr>
                </a:solidFill>
              </a:rPr>
              <a:t> Platební terminály pro platbu kartou v MHD</a:t>
            </a:r>
          </a:p>
          <a:p>
            <a:pPr marL="0" lvl="0" indent="0">
              <a:lnSpc>
                <a:spcPct val="150000"/>
              </a:lnSpc>
              <a:buNone/>
            </a:pPr>
            <a:r>
              <a:rPr lang="cs-CZ" sz="1700" b="1" dirty="0">
                <a:solidFill>
                  <a:schemeClr val="tx2">
                    <a:lumMod val="50000"/>
                  </a:schemeClr>
                </a:solidFill>
              </a:rPr>
              <a:t>Multimodální osobní doprava ve městech a obcích (přestupní terminály)</a:t>
            </a:r>
          </a:p>
          <a:p>
            <a:pPr marL="0" lvl="0" indent="0">
              <a:lnSpc>
                <a:spcPct val="150000"/>
              </a:lnSpc>
              <a:buNone/>
            </a:pPr>
            <a:r>
              <a:rPr lang="cs-CZ" sz="1700" b="1" dirty="0">
                <a:solidFill>
                  <a:schemeClr val="tx2">
                    <a:lumMod val="50000"/>
                  </a:schemeClr>
                </a:solidFill>
              </a:rPr>
              <a:t>Bezpečnost v dopravě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cs-CZ" sz="1700" dirty="0">
                <a:solidFill>
                  <a:schemeClr val="tx2">
                    <a:lumMod val="50000"/>
                  </a:schemeClr>
                </a:solidFill>
              </a:rPr>
              <a:t>	</a:t>
            </a:r>
            <a:r>
              <a:rPr lang="cs-CZ" sz="1700" u="sng" dirty="0">
                <a:solidFill>
                  <a:schemeClr val="tx2">
                    <a:lumMod val="50000"/>
                  </a:schemeClr>
                </a:solidFill>
              </a:rPr>
              <a:t>Příklad:</a:t>
            </a:r>
            <a:r>
              <a:rPr lang="cs-CZ" sz="1700" dirty="0">
                <a:solidFill>
                  <a:schemeClr val="tx2">
                    <a:lumMod val="50000"/>
                  </a:schemeClr>
                </a:solidFill>
              </a:rPr>
              <a:t> Rekonstrukce mostu ve městě se zaměřením na bezpečnost chodců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cs-CZ" sz="1700" b="1" dirty="0">
                <a:solidFill>
                  <a:schemeClr val="tx2">
                    <a:lumMod val="50000"/>
                  </a:schemeClr>
                </a:solidFill>
              </a:rPr>
              <a:t>Infrastruktura pro cyklistickou dopravu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cs-CZ" sz="1700" dirty="0">
                <a:solidFill>
                  <a:schemeClr val="tx2">
                    <a:lumMod val="50000"/>
                  </a:schemeClr>
                </a:solidFill>
              </a:rPr>
              <a:t>	</a:t>
            </a:r>
            <a:r>
              <a:rPr lang="cs-CZ" sz="1700" u="sng" dirty="0">
                <a:solidFill>
                  <a:schemeClr val="tx2">
                    <a:lumMod val="50000"/>
                  </a:schemeClr>
                </a:solidFill>
              </a:rPr>
              <a:t>Příklad:</a:t>
            </a:r>
            <a:r>
              <a:rPr lang="cs-CZ" sz="1700" dirty="0">
                <a:solidFill>
                  <a:schemeClr val="tx2">
                    <a:lumMod val="50000"/>
                  </a:schemeClr>
                </a:solidFill>
              </a:rPr>
              <a:t> Cyklostezka mezi 2 městy; mobiliář u existující cyklostezky</a:t>
            </a:r>
          </a:p>
          <a:p>
            <a:pPr marL="0" indent="0">
              <a:lnSpc>
                <a:spcPct val="150000"/>
              </a:lnSpc>
              <a:buNone/>
            </a:pPr>
            <a:endParaRPr lang="cs-CZ" sz="1700" dirty="0">
              <a:solidFill>
                <a:schemeClr val="bg2">
                  <a:lumMod val="25000"/>
                </a:schemeClr>
              </a:solidFill>
            </a:endParaRPr>
          </a:p>
        </p:txBody>
      </p:sp>
      <p:pic>
        <p:nvPicPr>
          <p:cNvPr id="4" name="Grafický objekt 3" descr="Projížďka na kole">
            <a:extLst>
              <a:ext uri="{FF2B5EF4-FFF2-40B4-BE49-F238E27FC236}">
                <a16:creationId xmlns:a16="http://schemas.microsoft.com/office/drawing/2014/main" id="{BE88E5E2-E34C-479F-9A2E-2ED11E19FCE7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861202" y="4982644"/>
            <a:ext cx="438262" cy="438262"/>
          </a:xfrm>
          <a:prstGeom prst="rect">
            <a:avLst/>
          </a:prstGeom>
        </p:spPr>
      </p:pic>
      <p:pic>
        <p:nvPicPr>
          <p:cNvPr id="5" name="Grafický objekt 4" descr="Scéna na mostě">
            <a:extLst>
              <a:ext uri="{FF2B5EF4-FFF2-40B4-BE49-F238E27FC236}">
                <a16:creationId xmlns:a16="http://schemas.microsoft.com/office/drawing/2014/main" id="{A8FE4D2C-DC43-4A29-9E97-34E66ACA9855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872156" y="4158006"/>
            <a:ext cx="396098" cy="396098"/>
          </a:xfrm>
          <a:prstGeom prst="rect">
            <a:avLst/>
          </a:prstGeom>
        </p:spPr>
      </p:pic>
      <p:pic>
        <p:nvPicPr>
          <p:cNvPr id="7" name="Grafický objekt 6" descr="Elektrické auto">
            <a:extLst>
              <a:ext uri="{FF2B5EF4-FFF2-40B4-BE49-F238E27FC236}">
                <a16:creationId xmlns:a16="http://schemas.microsoft.com/office/drawing/2014/main" id="{87F1F034-FF52-4AEC-B573-58619B8EEA77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rcRect r="81311" b="47618"/>
          <a:stretch/>
        </p:blipFill>
        <p:spPr>
          <a:xfrm rot="16200000">
            <a:off x="682963" y="2280391"/>
            <a:ext cx="378385" cy="478987"/>
          </a:xfrm>
          <a:prstGeom prst="rect">
            <a:avLst/>
          </a:prstGeom>
        </p:spPr>
      </p:pic>
      <p:pic>
        <p:nvPicPr>
          <p:cNvPr id="9" name="Grafický objekt 8" descr="Autobus">
            <a:extLst>
              <a:ext uri="{FF2B5EF4-FFF2-40B4-BE49-F238E27FC236}">
                <a16:creationId xmlns:a16="http://schemas.microsoft.com/office/drawing/2014/main" id="{409B8F7C-2EB4-415D-A595-5195C9A1A7B1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800100" y="1437094"/>
            <a:ext cx="457200" cy="457200"/>
          </a:xfrm>
          <a:prstGeom prst="rect">
            <a:avLst/>
          </a:prstGeom>
        </p:spPr>
      </p:pic>
      <p:pic>
        <p:nvPicPr>
          <p:cNvPr id="13" name="Grafický objekt 12" descr="Stream">
            <a:extLst>
              <a:ext uri="{FF2B5EF4-FFF2-40B4-BE49-F238E27FC236}">
                <a16:creationId xmlns:a16="http://schemas.microsoft.com/office/drawing/2014/main" id="{9DD69E18-176D-477D-94C3-E807F17EB720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800100" y="2786406"/>
            <a:ext cx="457200" cy="457200"/>
          </a:xfrm>
          <a:prstGeom prst="rect">
            <a:avLst/>
          </a:prstGeom>
        </p:spPr>
      </p:pic>
      <p:pic>
        <p:nvPicPr>
          <p:cNvPr id="19" name="Grafický objekt 18" descr="Obchod">
            <a:extLst>
              <a:ext uri="{FF2B5EF4-FFF2-40B4-BE49-F238E27FC236}">
                <a16:creationId xmlns:a16="http://schemas.microsoft.com/office/drawing/2014/main" id="{F46CDE39-F4D5-4BC9-9CBD-793079CDA9E1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861202" y="3682171"/>
            <a:ext cx="396098" cy="3960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5277382"/>
      </p:ext>
    </p:extLst>
  </p:cSld>
  <p:clrMapOvr>
    <a:masterClrMapping/>
  </p:clrMapOvr>
  <p:transition spd="slow">
    <p:push/>
  </p:transition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6EA29780-7AA5-BF4E-B7C5-D75AB6C36F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6225" y="360000"/>
            <a:ext cx="8591550" cy="1773600"/>
          </a:xfrm>
        </p:spPr>
        <p:txBody>
          <a:bodyPr>
            <a:normAutofit fontScale="90000"/>
          </a:bodyPr>
          <a:lstStyle/>
          <a:p>
            <a:pPr algn="ctr"/>
            <a:r>
              <a:rPr lang="cs-CZ" sz="3600" dirty="0"/>
              <a:t>Specifický cíl 2.1 </a:t>
            </a:r>
            <a:br>
              <a:rPr lang="cs-CZ" sz="3600" dirty="0"/>
            </a:br>
            <a:r>
              <a:rPr lang="cs-CZ" sz="3600" dirty="0"/>
              <a:t>Čistá a aktivní mobilita</a:t>
            </a:r>
            <a:br>
              <a:rPr lang="cs-CZ" sz="2400" dirty="0"/>
            </a:br>
            <a:r>
              <a:rPr lang="cs-CZ" sz="2700" b="0" dirty="0"/>
              <a:t>Klíčové parametry</a:t>
            </a:r>
            <a:br>
              <a:rPr lang="cs-CZ" dirty="0"/>
            </a:br>
            <a:endParaRPr lang="cs-CZ" dirty="0"/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97778024-FDCE-E846-A037-107DCED977F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30250" y="1449704"/>
            <a:ext cx="7886700" cy="4515161"/>
          </a:xfrm>
        </p:spPr>
        <p:txBody>
          <a:bodyPr>
            <a:normAutofit lnSpcReduction="10000"/>
          </a:bodyPr>
          <a:lstStyle/>
          <a:p>
            <a:pPr lvl="0"/>
            <a:endParaRPr lang="cs-CZ" sz="1800" dirty="0">
              <a:solidFill>
                <a:schemeClr val="bg2">
                  <a:lumMod val="25000"/>
                </a:schemeClr>
              </a:solidFill>
            </a:endParaRPr>
          </a:p>
          <a:p>
            <a:pPr lvl="0">
              <a:lnSpc>
                <a:spcPct val="200000"/>
              </a:lnSpc>
            </a:pP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Vozidla na CNG musí být alespoň částečně na biometan</a:t>
            </a:r>
          </a:p>
          <a:p>
            <a:pPr lvl="0">
              <a:lnSpc>
                <a:spcPct val="200000"/>
              </a:lnSpc>
            </a:pP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V projektu v obci nad 40 tisíc obyvatel = soulad s Plánem udržitelné městské mobility</a:t>
            </a:r>
          </a:p>
          <a:p>
            <a:pPr lvl="0">
              <a:lnSpc>
                <a:spcPct val="200000"/>
              </a:lnSpc>
            </a:pP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V projektu obce do 40 tisíc obyvatel = Karta souladu projektu s principy udržitelné mobility</a:t>
            </a:r>
          </a:p>
          <a:p>
            <a:pPr lvl="0">
              <a:lnSpc>
                <a:spcPct val="200000"/>
              </a:lnSpc>
            </a:pP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Realizace i v Praze (vozidla, plnicí a dobíjecí stanice)</a:t>
            </a:r>
          </a:p>
          <a:p>
            <a:pPr lvl="0">
              <a:lnSpc>
                <a:spcPct val="200000"/>
              </a:lnSpc>
            </a:pP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Využití ITI</a:t>
            </a:r>
          </a:p>
        </p:txBody>
      </p:sp>
    </p:spTree>
    <p:extLst>
      <p:ext uri="{BB962C8B-B14F-4D97-AF65-F5344CB8AC3E}">
        <p14:creationId xmlns:p14="http://schemas.microsoft.com/office/powerpoint/2010/main" val="1293232350"/>
      </p:ext>
    </p:extLst>
  </p:cSld>
  <p:clrMapOvr>
    <a:masterClrMapping/>
  </p:clrMapOvr>
  <p:transition spd="slow">
    <p:push/>
  </p:transition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71B2258F-86CA-4D4D-8270-BC05FCDEBFB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7999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 rotWithShape="1">
          <a:blip r:embed="rId2" cstate="hqprint">
            <a:alphaModFix amt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53" r="9245" b="-2"/>
          <a:stretch/>
        </p:blipFill>
        <p:spPr>
          <a:xfrm>
            <a:off x="20" y="1"/>
            <a:ext cx="9143980" cy="6857999"/>
          </a:xfrm>
          <a:prstGeom prst="rect">
            <a:avLst/>
          </a:prstGeom>
          <a:effectLst>
            <a:glow>
              <a:schemeClr val="accent1">
                <a:alpha val="40000"/>
              </a:schemeClr>
            </a:glow>
          </a:effectLst>
        </p:spPr>
      </p:pic>
      <p:sp>
        <p:nvSpPr>
          <p:cNvPr id="2" name="Nadpis 1">
            <a:extLst>
              <a:ext uri="{FF2B5EF4-FFF2-40B4-BE49-F238E27FC236}">
                <a16:creationId xmlns:a16="http://schemas.microsoft.com/office/drawing/2014/main" id="{6EA29780-7AA5-BF4E-B7C5-D75AB6C36F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4333647"/>
            <a:ext cx="7886700" cy="2900518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cs-CZ" sz="3200" dirty="0">
                <a:solidFill>
                  <a:schemeClr val="bg1"/>
                </a:solidFill>
              </a:rPr>
              <a:t>Příklad: Cyklostezka Čelákovice – Lázeň Toušeň</a:t>
            </a:r>
            <a:br>
              <a:rPr lang="cs-CZ" sz="4000" dirty="0"/>
            </a:br>
            <a:br>
              <a:rPr lang="en-US" sz="3800" dirty="0">
                <a:solidFill>
                  <a:srgbClr val="FFFFFF"/>
                </a:solidFill>
                <a:latin typeface="+mj-lt"/>
                <a:cs typeface="+mj-cs"/>
              </a:rPr>
            </a:br>
            <a:endParaRPr lang="en-US" sz="3800" dirty="0">
              <a:solidFill>
                <a:srgbClr val="FFFFFF"/>
              </a:solidFill>
              <a:latin typeface="+mj-lt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3470819132"/>
      </p:ext>
    </p:extLst>
  </p:cSld>
  <p:clrMapOvr>
    <a:masterClrMapping/>
  </p:clrMapOvr>
  <p:transition spd="slow">
    <p:push/>
  </p:transition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71B2258F-86CA-4D4D-8270-BC05FCDEBFB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7999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3" name="Obrázek 2"/>
          <p:cNvPicPr>
            <a:picLocks noChangeAspect="1"/>
          </p:cNvPicPr>
          <p:nvPr/>
        </p:nvPicPr>
        <p:blipFill rotWithShape="1">
          <a:blip r:embed="rId2" cstate="hqprint">
            <a:alphaModFix amt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17" r="10182" b="-2"/>
          <a:stretch/>
        </p:blipFill>
        <p:spPr>
          <a:xfrm>
            <a:off x="20" y="1"/>
            <a:ext cx="9143980" cy="6857999"/>
          </a:xfrm>
          <a:prstGeom prst="rect">
            <a:avLst/>
          </a:prstGeom>
          <a:effectLst>
            <a:glow>
              <a:schemeClr val="accent1">
                <a:alpha val="40000"/>
              </a:schemeClr>
            </a:glow>
          </a:effectLst>
        </p:spPr>
      </p:pic>
      <p:sp>
        <p:nvSpPr>
          <p:cNvPr id="2" name="Nadpis 1">
            <a:extLst>
              <a:ext uri="{FF2B5EF4-FFF2-40B4-BE49-F238E27FC236}">
                <a16:creationId xmlns:a16="http://schemas.microsoft.com/office/drawing/2014/main" id="{6EA29780-7AA5-BF4E-B7C5-D75AB6C36F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865562"/>
            <a:ext cx="7886700" cy="2900518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cs-CZ" sz="3200" dirty="0">
                <a:solidFill>
                  <a:schemeClr val="bg1"/>
                </a:solidFill>
              </a:rPr>
              <a:t>Příklad: Platební terminály v MHD Havířov</a:t>
            </a:r>
            <a:br>
              <a:rPr lang="cs-CZ" sz="4000" dirty="0"/>
            </a:br>
            <a:endParaRPr lang="en-US" sz="3800" dirty="0">
              <a:solidFill>
                <a:srgbClr val="FFFFFF"/>
              </a:solidFill>
              <a:latin typeface="+mj-lt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3215346460"/>
      </p:ext>
    </p:extLst>
  </p:cSld>
  <p:clrMapOvr>
    <a:masterClrMapping/>
  </p:clrMapOvr>
  <p:transition spd="slow">
    <p:push/>
  </p:transition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ázek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3682" r="7317" b="-1"/>
          <a:stretch/>
        </p:blipFill>
        <p:spPr>
          <a:xfrm>
            <a:off x="20" y="1"/>
            <a:ext cx="9143980" cy="6857999"/>
          </a:xfrm>
          <a:prstGeom prst="rect">
            <a:avLst/>
          </a:prstGeom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37C89E4B-3C9F-44B9-8B86-D9E3D112D8E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5320142"/>
            <a:ext cx="9144000" cy="736551"/>
          </a:xfrm>
          <a:prstGeom prst="rect">
            <a:avLst/>
          </a:prstGeom>
          <a:solidFill>
            <a:schemeClr val="bg1">
              <a:alpha val="9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392906" y="5317240"/>
            <a:ext cx="8408194" cy="744836"/>
          </a:xfrm>
        </p:spPr>
        <p:txBody>
          <a:bodyPr vert="horz" lIns="91440" tIns="45720" rIns="91440" bIns="45720" rtlCol="0" anchor="ctr">
            <a:noAutofit/>
          </a:bodyPr>
          <a:lstStyle/>
          <a:p>
            <a:pPr algn="ctr"/>
            <a:r>
              <a:rPr lang="cs-CZ" sz="2400" dirty="0">
                <a:solidFill>
                  <a:srgbClr val="1D70B8"/>
                </a:solidFill>
              </a:rPr>
              <a:t>Specifický cíl 2.2 </a:t>
            </a:r>
            <a:br>
              <a:rPr lang="cs-CZ" sz="2400" dirty="0">
                <a:solidFill>
                  <a:srgbClr val="1D70B8"/>
                </a:solidFill>
              </a:rPr>
            </a:br>
            <a:r>
              <a:rPr lang="cs-CZ" sz="2400" dirty="0">
                <a:solidFill>
                  <a:srgbClr val="1D70B8"/>
                </a:solidFill>
              </a:rPr>
              <a:t>Revitalizace měst a obcí</a:t>
            </a:r>
            <a:endParaRPr lang="en-US" sz="2400" dirty="0">
              <a:solidFill>
                <a:srgbClr val="1D70B8"/>
              </a:solidFill>
              <a:latin typeface="+mj-lt"/>
              <a:cs typeface="+mj-cs"/>
            </a:endParaRPr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AA2EAA10-076F-46BD-8F0F-B9A2FB77A85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5241983"/>
            <a:ext cx="9144000" cy="0"/>
          </a:xfrm>
          <a:prstGeom prst="line">
            <a:avLst/>
          </a:prstGeom>
          <a:ln w="41275">
            <a:solidFill>
              <a:schemeClr val="bg1">
                <a:alpha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D891E407-403B-4764-86C9-33A56D3BCAA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6134852"/>
            <a:ext cx="9144000" cy="0"/>
          </a:xfrm>
          <a:prstGeom prst="line">
            <a:avLst/>
          </a:prstGeom>
          <a:ln w="41275">
            <a:solidFill>
              <a:schemeClr val="bg1">
                <a:alpha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00269052"/>
      </p:ext>
    </p:extLst>
  </p:cSld>
  <p:clrMapOvr>
    <a:masterClrMapping/>
  </p:clrMapOvr>
  <p:transition spd="slow">
    <p:push/>
  </p:transition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6EA29780-7AA5-BF4E-B7C5-D75AB6C36F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0525" y="359999"/>
            <a:ext cx="8362951" cy="1279667"/>
          </a:xfrm>
        </p:spPr>
        <p:txBody>
          <a:bodyPr>
            <a:normAutofit fontScale="90000"/>
          </a:bodyPr>
          <a:lstStyle/>
          <a:p>
            <a:pPr algn="ctr"/>
            <a:r>
              <a:rPr lang="cs-CZ" sz="3600" dirty="0"/>
              <a:t>Specifický cíl 2.2 </a:t>
            </a:r>
            <a:br>
              <a:rPr lang="cs-CZ" sz="3600" dirty="0"/>
            </a:br>
            <a:r>
              <a:rPr lang="cs-CZ" sz="3600" dirty="0"/>
              <a:t>Revitalizace měst a obcí</a:t>
            </a:r>
            <a:br>
              <a:rPr lang="cs-CZ" sz="3200" dirty="0"/>
            </a:br>
            <a:endParaRPr lang="cs-CZ" sz="3200" dirty="0"/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97778024-FDCE-E846-A037-107DCED977F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42296" y="903867"/>
            <a:ext cx="7886700" cy="5115549"/>
          </a:xfrm>
        </p:spPr>
        <p:txBody>
          <a:bodyPr>
            <a:normAutofit/>
          </a:bodyPr>
          <a:lstStyle/>
          <a:p>
            <a:pPr marL="0" lvl="0" indent="0" algn="just">
              <a:lnSpc>
                <a:spcPct val="150000"/>
              </a:lnSpc>
              <a:buNone/>
            </a:pPr>
            <a:endParaRPr lang="cs-CZ" sz="1700" dirty="0">
              <a:solidFill>
                <a:schemeClr val="bg2">
                  <a:lumMod val="25000"/>
                </a:schemeClr>
              </a:solidFill>
            </a:endParaRPr>
          </a:p>
          <a:p>
            <a:pPr marL="0" lvl="0" indent="0">
              <a:lnSpc>
                <a:spcPct val="160000"/>
              </a:lnSpc>
              <a:buNone/>
            </a:pPr>
            <a:r>
              <a:rPr lang="cs-CZ" sz="1600" b="1" dirty="0">
                <a:solidFill>
                  <a:schemeClr val="tx2">
                    <a:lumMod val="50000"/>
                  </a:schemeClr>
                </a:solidFill>
              </a:rPr>
              <a:t>Revitalizace veřejných prostranství a budování zelené infrastruktury měst a obcí včetně modernizace technické infrastruktury v řešených veřejných prostranstvích např. parky, náměstí, městské třídy, náplavky, uliční prostory</a:t>
            </a:r>
          </a:p>
          <a:p>
            <a:pPr marL="0" indent="0">
              <a:lnSpc>
                <a:spcPct val="160000"/>
              </a:lnSpc>
              <a:buNone/>
            </a:pP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	</a:t>
            </a:r>
            <a:r>
              <a:rPr lang="cs-CZ" sz="1600" u="sng" dirty="0">
                <a:solidFill>
                  <a:schemeClr val="tx2">
                    <a:lumMod val="50000"/>
                  </a:schemeClr>
                </a:solidFill>
              </a:rPr>
              <a:t>Příklady:</a:t>
            </a: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 Komplexní revitalizace náměstí nebo návsí, vnitrobloků, veřejně 	přístupného areálu nemocnice – včetně chytrých laviček, lamp s 	dobíječkami elektromobilů, herních prvků apod.</a:t>
            </a:r>
          </a:p>
          <a:p>
            <a:pPr marL="0" indent="0">
              <a:lnSpc>
                <a:spcPct val="160000"/>
              </a:lnSpc>
              <a:buNone/>
            </a:pP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	</a:t>
            </a:r>
            <a:r>
              <a:rPr lang="cs-CZ" sz="1600" u="sng" dirty="0">
                <a:solidFill>
                  <a:schemeClr val="tx2">
                    <a:lumMod val="50000"/>
                  </a:schemeClr>
                </a:solidFill>
              </a:rPr>
              <a:t>Rozmezí s Operačním programem Životní prostředí: </a:t>
            </a: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v OPŽP projekty 	zaměřeny jen na zeleň, vodní plochy a hospodaření s vodou (bez mobiliáře 	a komplexních technických úprav); v IROP komplexní projekty – zeleň a 	voda do 30</a:t>
            </a:r>
            <a:r>
              <a:rPr lang="en-US" sz="1600" dirty="0">
                <a:solidFill>
                  <a:schemeClr val="tx2">
                    <a:lumMod val="50000"/>
                  </a:schemeClr>
                </a:solidFill>
              </a:rPr>
              <a:t>%</a:t>
            </a: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 celkových způsobilých výdajů projektu</a:t>
            </a:r>
            <a:endParaRPr lang="cs-CZ" sz="1600" u="sng" dirty="0">
              <a:solidFill>
                <a:schemeClr val="tx2">
                  <a:lumMod val="50000"/>
                </a:schemeClr>
              </a:solidFill>
            </a:endParaRPr>
          </a:p>
          <a:p>
            <a:pPr marL="0" indent="0" algn="just">
              <a:lnSpc>
                <a:spcPct val="150000"/>
              </a:lnSpc>
              <a:buNone/>
            </a:pPr>
            <a:endParaRPr lang="cs-CZ" sz="2000" dirty="0">
              <a:solidFill>
                <a:schemeClr val="bg2">
                  <a:lumMod val="25000"/>
                </a:schemeClr>
              </a:solidFill>
            </a:endParaRPr>
          </a:p>
          <a:p>
            <a:pPr marL="0" lvl="0" indent="0" algn="just">
              <a:lnSpc>
                <a:spcPct val="150000"/>
              </a:lnSpc>
              <a:buNone/>
            </a:pPr>
            <a:endParaRPr lang="cs-CZ" sz="1700" dirty="0">
              <a:solidFill>
                <a:schemeClr val="bg2">
                  <a:lumMod val="25000"/>
                </a:schemeClr>
              </a:solidFill>
            </a:endParaRPr>
          </a:p>
        </p:txBody>
      </p:sp>
      <p:pic>
        <p:nvPicPr>
          <p:cNvPr id="4" name="Grafický objekt 3" descr="Les">
            <a:extLst>
              <a:ext uri="{FF2B5EF4-FFF2-40B4-BE49-F238E27FC236}">
                <a16:creationId xmlns:a16="http://schemas.microsoft.com/office/drawing/2014/main" id="{DA100A2C-3130-48D5-9287-CF73BDF9B7D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46314" y="1639666"/>
            <a:ext cx="440194" cy="4401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1676355"/>
      </p:ext>
    </p:extLst>
  </p:cSld>
  <p:clrMapOvr>
    <a:masterClrMapping/>
  </p:clrMapOvr>
  <p:transition spd="slow">
    <p:push/>
  </p:transition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Zástupný symbol pro obsah 6">
            <a:extLst>
              <a:ext uri="{FF2B5EF4-FFF2-40B4-BE49-F238E27FC236}">
                <a16:creationId xmlns:a16="http://schemas.microsoft.com/office/drawing/2014/main" id="{688B09C6-F1A7-4403-AE5A-B8F95D9EF4F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075268" cy="4654115"/>
          </a:xfrm>
          <a:prstGeom prst="rect">
            <a:avLst/>
          </a:prstGeom>
        </p:spPr>
      </p:pic>
      <p:pic>
        <p:nvPicPr>
          <p:cNvPr id="5" name="Obrázek 4">
            <a:extLst>
              <a:ext uri="{FF2B5EF4-FFF2-40B4-BE49-F238E27FC236}">
                <a16:creationId xmlns:a16="http://schemas.microsoft.com/office/drawing/2014/main" id="{5918DA12-7A17-49BC-8860-4117D4AD2E2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3690257"/>
            <a:ext cx="5379693" cy="31677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0819313"/>
      </p:ext>
    </p:extLst>
  </p:cSld>
  <p:clrMapOvr>
    <a:masterClrMapping/>
  </p:clrMapOvr>
  <p:transition spd="slow">
    <p:push/>
  </p:transition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Obrázek 5"/>
          <p:cNvPicPr>
            <a:picLocks noChangeAspect="1"/>
          </p:cNvPicPr>
          <p:nvPr/>
        </p:nvPicPr>
        <p:blipFill rotWithShape="1">
          <a:blip r:embed="rId2"/>
          <a:srcRect l="36036" r="861" b="2"/>
          <a:stretch/>
        </p:blipFill>
        <p:spPr>
          <a:xfrm>
            <a:off x="-4" y="10"/>
            <a:ext cx="5732059" cy="6857990"/>
          </a:xfrm>
          <a:prstGeom prst="rect">
            <a:avLst/>
          </a:prstGeom>
          <a:effectLst>
            <a:innerShdw blurRad="63500" dist="50800" dir="18900000">
              <a:prstClr val="black">
                <a:alpha val="50000"/>
              </a:prstClr>
            </a:innerShdw>
          </a:effectLst>
        </p:spPr>
      </p:pic>
      <p:pic>
        <p:nvPicPr>
          <p:cNvPr id="4" name="Obrázek 3"/>
          <p:cNvPicPr>
            <a:picLocks noChangeAspect="1"/>
          </p:cNvPicPr>
          <p:nvPr/>
        </p:nvPicPr>
        <p:blipFill rotWithShape="1">
          <a:blip r:embed="rId3"/>
          <a:srcRect l="14091" r="20333" b="4"/>
          <a:stretch/>
        </p:blipFill>
        <p:spPr>
          <a:xfrm>
            <a:off x="5693309" y="1"/>
            <a:ext cx="3450691" cy="3512353"/>
          </a:xfrm>
          <a:prstGeom prst="rect">
            <a:avLst/>
          </a:prstGeom>
        </p:spPr>
      </p:pic>
      <p:pic>
        <p:nvPicPr>
          <p:cNvPr id="5" name="Zástupný symbol pro obsah 4"/>
          <p:cNvPicPr>
            <a:picLocks noChangeAspect="1"/>
          </p:cNvPicPr>
          <p:nvPr/>
        </p:nvPicPr>
        <p:blipFill rotWithShape="1">
          <a:blip r:embed="rId4"/>
          <a:srcRect l="9624" r="16199" b="-3"/>
          <a:stretch/>
        </p:blipFill>
        <p:spPr>
          <a:xfrm>
            <a:off x="5693309" y="3385079"/>
            <a:ext cx="3450697" cy="34729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5797518"/>
      </p:ext>
    </p:extLst>
  </p:cSld>
  <p:clrMapOvr>
    <a:masterClrMapping/>
  </p:clrMapOvr>
  <p:transition spd="slow">
    <p:push/>
  </p:transition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E99C4705-7309-4A1E-980C-3E4D8512904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3770" cy="68580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5" name="Obrázek 4"/>
          <p:cNvPicPr>
            <a:picLocks noChangeAspect="1"/>
          </p:cNvPicPr>
          <p:nvPr/>
        </p:nvPicPr>
        <p:blipFill rotWithShape="1">
          <a:blip r:embed="rId2">
            <a:alphaModFix amt="40000"/>
          </a:blip>
          <a:srcRect b="9910"/>
          <a:stretch/>
        </p:blipFill>
        <p:spPr>
          <a:xfrm>
            <a:off x="-1" y="-252658"/>
            <a:ext cx="9144001" cy="7363316"/>
          </a:xfrm>
          <a:prstGeom prst="rect">
            <a:avLst/>
          </a:prstGeom>
          <a:effectLst>
            <a:outerShdw blurRad="50800" dist="50800" dir="5400000" algn="ctr" rotWithShape="0">
              <a:srgbClr val="000000">
                <a:alpha val="0"/>
              </a:srgbClr>
            </a:outerShdw>
          </a:effectLst>
        </p:spPr>
      </p:pic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5039611" y="891541"/>
            <a:ext cx="3425731" cy="4074074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cs-CZ" sz="3200" kern="1200" dirty="0">
                <a:solidFill>
                  <a:srgbClr val="FFFFFF"/>
                </a:solidFill>
              </a:rPr>
              <a:t>Voda ve městě…</a:t>
            </a:r>
            <a:endParaRPr lang="en-US" sz="3200" kern="1200" dirty="0">
              <a:solidFill>
                <a:srgbClr val="FFFFFF"/>
              </a:solidFill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8618E5F7-2342-4901-9C3F-9D3F66BF8B4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023074" y="891540"/>
            <a:ext cx="541782" cy="5071110"/>
          </a:xfrm>
          <a:prstGeom prst="rect">
            <a:avLst/>
          </a:prstGeom>
          <a:solidFill>
            <a:srgbClr val="4C525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 rotWithShape="1">
          <a:blip r:embed="rId3"/>
          <a:srcRect l="23273" r="17150" b="2"/>
          <a:stretch/>
        </p:blipFill>
        <p:spPr>
          <a:xfrm>
            <a:off x="20" y="891540"/>
            <a:ext cx="4571980" cy="5071110"/>
          </a:xfrm>
          <a:prstGeom prst="rect">
            <a:avLst/>
          </a:prstGeom>
          <a:effectLst>
            <a:outerShdw blurRad="406400" dist="317500" dir="5400000" sx="89000" sy="89000" rotWithShape="0">
              <a:prstClr val="black">
                <a:alpha val="15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2867758344"/>
      </p:ext>
    </p:extLst>
  </p:cSld>
  <p:clrMapOvr>
    <a:masterClrMapping/>
  </p:clrMapOvr>
  <p:transition spd="slow">
    <p:push/>
  </p:transition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595695" y="4516668"/>
            <a:ext cx="5976368" cy="1920240"/>
          </a:xfrm>
        </p:spPr>
        <p:txBody>
          <a:bodyPr>
            <a:normAutofit/>
          </a:bodyPr>
          <a:lstStyle/>
          <a:p>
            <a:r>
              <a:rPr lang="cs-CZ" sz="3200" dirty="0">
                <a:solidFill>
                  <a:schemeClr val="bg1"/>
                </a:solidFill>
              </a:rPr>
              <a:t>SMART </a:t>
            </a:r>
            <a:r>
              <a:rPr lang="en-US" sz="3200" dirty="0">
                <a:solidFill>
                  <a:schemeClr val="bg1"/>
                </a:solidFill>
              </a:rPr>
              <a:t>&amp;</a:t>
            </a:r>
            <a:r>
              <a:rPr lang="cs-CZ" sz="3200" dirty="0">
                <a:solidFill>
                  <a:schemeClr val="bg1"/>
                </a:solidFill>
              </a:rPr>
              <a:t> GREEN prvky</a:t>
            </a:r>
          </a:p>
        </p:txBody>
      </p:sp>
      <p:pic>
        <p:nvPicPr>
          <p:cNvPr id="8" name="Obrázek 7"/>
          <p:cNvPicPr>
            <a:picLocks noChangeAspect="1"/>
          </p:cNvPicPr>
          <p:nvPr/>
        </p:nvPicPr>
        <p:blipFill rotWithShape="1">
          <a:blip r:embed="rId3"/>
          <a:srcRect l="1968" r="25332" b="1"/>
          <a:stretch/>
        </p:blipFill>
        <p:spPr>
          <a:xfrm>
            <a:off x="5693310" y="3512354"/>
            <a:ext cx="3450696" cy="3345646"/>
          </a:xfrm>
          <a:prstGeom prst="rect">
            <a:avLst/>
          </a:prstGeom>
        </p:spPr>
      </p:pic>
      <p:pic>
        <p:nvPicPr>
          <p:cNvPr id="4" name="Obrázek 3"/>
          <p:cNvPicPr>
            <a:picLocks noChangeAspect="1"/>
          </p:cNvPicPr>
          <p:nvPr/>
        </p:nvPicPr>
        <p:blipFill rotWithShape="1">
          <a:blip r:embed="rId4"/>
          <a:srcRect l="7982" r="11362" b="1"/>
          <a:stretch/>
        </p:blipFill>
        <p:spPr>
          <a:xfrm>
            <a:off x="5693310" y="-1"/>
            <a:ext cx="3450690" cy="3512355"/>
          </a:xfrm>
          <a:prstGeom prst="rect">
            <a:avLst/>
          </a:prstGeom>
        </p:spPr>
      </p:pic>
      <p:sp>
        <p:nvSpPr>
          <p:cNvPr id="11" name="Nadpis 1">
            <a:extLst>
              <a:ext uri="{FF2B5EF4-FFF2-40B4-BE49-F238E27FC236}">
                <a16:creationId xmlns:a16="http://schemas.microsoft.com/office/drawing/2014/main" id="{A6672BF6-B500-4174-A734-3E235D2C5A9A}"/>
              </a:ext>
            </a:extLst>
          </p:cNvPr>
          <p:cNvSpPr txBox="1">
            <a:spLocks/>
          </p:cNvSpPr>
          <p:nvPr/>
        </p:nvSpPr>
        <p:spPr>
          <a:xfrm>
            <a:off x="369127" y="4020005"/>
            <a:ext cx="5146422" cy="192024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b="1" kern="1200">
                <a:solidFill>
                  <a:srgbClr val="1D71B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cs-CZ" sz="3200" dirty="0">
                <a:solidFill>
                  <a:schemeClr val="bg1"/>
                </a:solidFill>
              </a:rPr>
              <a:t>SMART </a:t>
            </a:r>
            <a:r>
              <a:rPr lang="en-US" sz="3200" dirty="0">
                <a:solidFill>
                  <a:schemeClr val="bg1"/>
                </a:solidFill>
              </a:rPr>
              <a:t>&amp;</a:t>
            </a:r>
            <a:r>
              <a:rPr lang="cs-CZ" sz="3200" dirty="0">
                <a:solidFill>
                  <a:schemeClr val="bg1"/>
                </a:solidFill>
              </a:rPr>
              <a:t> GREEN prvky</a:t>
            </a:r>
          </a:p>
        </p:txBody>
      </p:sp>
      <p:pic>
        <p:nvPicPr>
          <p:cNvPr id="3" name="Obrázek 2"/>
          <p:cNvPicPr>
            <a:picLocks noChangeAspect="1"/>
          </p:cNvPicPr>
          <p:nvPr/>
        </p:nvPicPr>
        <p:blipFill rotWithShape="1">
          <a:blip r:embed="rId5"/>
          <a:srcRect l="16078" r="3605" b="-3"/>
          <a:stretch/>
        </p:blipFill>
        <p:spPr>
          <a:xfrm>
            <a:off x="0" y="-2"/>
            <a:ext cx="5741664" cy="6857999"/>
          </a:xfrm>
          <a:prstGeom prst="rect">
            <a:avLst/>
          </a:prstGeom>
        </p:spPr>
      </p:pic>
      <p:sp>
        <p:nvSpPr>
          <p:cNvPr id="12" name="Nadpis 1">
            <a:extLst>
              <a:ext uri="{FF2B5EF4-FFF2-40B4-BE49-F238E27FC236}">
                <a16:creationId xmlns:a16="http://schemas.microsoft.com/office/drawing/2014/main" id="{7234DC68-6C4A-47C7-89CE-A53492A3AFC1}"/>
              </a:ext>
            </a:extLst>
          </p:cNvPr>
          <p:cNvSpPr txBox="1">
            <a:spLocks/>
          </p:cNvSpPr>
          <p:nvPr/>
        </p:nvSpPr>
        <p:spPr>
          <a:xfrm>
            <a:off x="1525434" y="-192445"/>
            <a:ext cx="4116890" cy="192024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b="1" kern="1200">
                <a:solidFill>
                  <a:srgbClr val="1D71B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cs-CZ" sz="3200" dirty="0">
                <a:solidFill>
                  <a:schemeClr val="bg1"/>
                </a:solidFill>
              </a:rPr>
              <a:t>SMART </a:t>
            </a:r>
            <a:r>
              <a:rPr lang="en-US" sz="3200" dirty="0">
                <a:solidFill>
                  <a:schemeClr val="bg1"/>
                </a:solidFill>
              </a:rPr>
              <a:t>&amp;</a:t>
            </a:r>
            <a:r>
              <a:rPr lang="cs-CZ" sz="3200" dirty="0">
                <a:solidFill>
                  <a:schemeClr val="bg1"/>
                </a:solidFill>
              </a:rPr>
              <a:t> GREEN prvky</a:t>
            </a:r>
          </a:p>
        </p:txBody>
      </p:sp>
    </p:spTree>
    <p:extLst>
      <p:ext uri="{BB962C8B-B14F-4D97-AF65-F5344CB8AC3E}">
        <p14:creationId xmlns:p14="http://schemas.microsoft.com/office/powerpoint/2010/main" val="520274584"/>
      </p:ext>
    </p:extLst>
  </p:cSld>
  <p:clrMapOvr>
    <a:masterClrMapping/>
  </p:clrMapOvr>
  <p:transition spd="slow">
    <p:push/>
  </p:transition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980694" y="1282891"/>
            <a:ext cx="3958301" cy="3682724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6300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Herní prvky</a:t>
            </a:r>
          </a:p>
        </p:txBody>
      </p:sp>
      <p:pic>
        <p:nvPicPr>
          <p:cNvPr id="13" name="Zástupný symbol pro obsah 12"/>
          <p:cNvPicPr>
            <a:picLocks noGrp="1" noChangeAspect="1"/>
          </p:cNvPicPr>
          <p:nvPr>
            <p:ph idx="4294967295"/>
          </p:nvPr>
        </p:nvPicPr>
        <p:blipFill rotWithShape="1">
          <a:blip r:embed="rId2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037" r="27592" b="-1"/>
          <a:stretch/>
        </p:blipFill>
        <p:spPr>
          <a:xfrm>
            <a:off x="0" y="0"/>
            <a:ext cx="6099175" cy="6858000"/>
          </a:xfrm>
          <a:prstGeom prst="rect">
            <a:avLst/>
          </a:prstGeom>
        </p:spPr>
      </p:pic>
      <p:pic>
        <p:nvPicPr>
          <p:cNvPr id="9" name="Obrázek 8" descr="Výsledek obrázku pro pumptrack">
            <a:hlinkClick r:id="rId3" tgtFrame="&quot;_blank&quot;"/>
          </p:cNvPr>
          <p:cNvPicPr/>
          <p:nvPr/>
        </p:nvPicPr>
        <p:blipFill rotWithShape="1">
          <a:blip r:embed="rId4" cstate="print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332" r="39813" b="1"/>
          <a:stretch/>
        </p:blipFill>
        <p:spPr bwMode="auto">
          <a:xfrm>
            <a:off x="6099790" y="10"/>
            <a:ext cx="3044212" cy="6857990"/>
          </a:xfrm>
          <a:prstGeom prst="rect">
            <a:avLst/>
          </a:prstGeom>
          <a:noFill/>
        </p:spPr>
      </p:pic>
      <p:sp>
        <p:nvSpPr>
          <p:cNvPr id="3" name="TextovéPole 2">
            <a:extLst>
              <a:ext uri="{FF2B5EF4-FFF2-40B4-BE49-F238E27FC236}">
                <a16:creationId xmlns:a16="http://schemas.microsoft.com/office/drawing/2014/main" id="{646070D4-D2AB-4F06-AA1B-596A71CEEABA}"/>
              </a:ext>
            </a:extLst>
          </p:cNvPr>
          <p:cNvSpPr txBox="1"/>
          <p:nvPr/>
        </p:nvSpPr>
        <p:spPr>
          <a:xfrm>
            <a:off x="541782" y="5799221"/>
            <a:ext cx="528149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32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Herní prvky</a:t>
            </a:r>
          </a:p>
        </p:txBody>
      </p:sp>
    </p:spTree>
    <p:extLst>
      <p:ext uri="{BB962C8B-B14F-4D97-AF65-F5344CB8AC3E}">
        <p14:creationId xmlns:p14="http://schemas.microsoft.com/office/powerpoint/2010/main" val="3487596186"/>
      </p:ext>
    </p:extLst>
  </p:cSld>
  <p:clrMapOvr>
    <a:masterClrMapping/>
  </p:clrMapOvr>
  <p:transition spd="slow">
    <p:push/>
  </p:transition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6EA29780-7AA5-BF4E-B7C5-D75AB6C36F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0000"/>
            <a:ext cx="7886700" cy="1839861"/>
          </a:xfrm>
        </p:spPr>
        <p:txBody>
          <a:bodyPr>
            <a:normAutofit/>
          </a:bodyPr>
          <a:lstStyle/>
          <a:p>
            <a:pPr algn="ctr"/>
            <a:r>
              <a:rPr lang="cs-CZ" sz="3200" dirty="0"/>
              <a:t>Specifický cíl 2.2 </a:t>
            </a:r>
            <a:br>
              <a:rPr lang="cs-CZ" sz="3200" dirty="0"/>
            </a:br>
            <a:r>
              <a:rPr lang="cs-CZ" sz="3200" dirty="0"/>
              <a:t>Revitalizace měst a obcí</a:t>
            </a:r>
            <a:br>
              <a:rPr lang="cs-CZ" sz="3200" dirty="0"/>
            </a:br>
            <a:r>
              <a:rPr lang="cs-CZ" sz="3200" b="0" dirty="0"/>
              <a:t>Klíčové parametry</a:t>
            </a:r>
            <a:br>
              <a:rPr lang="cs-CZ" dirty="0"/>
            </a:br>
            <a:endParaRPr lang="cs-CZ" dirty="0"/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97778024-FDCE-E846-A037-107DCED977F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30250" y="1449704"/>
            <a:ext cx="7886700" cy="4515161"/>
          </a:xfrm>
        </p:spPr>
        <p:txBody>
          <a:bodyPr>
            <a:normAutofit fontScale="92500" lnSpcReduction="10000"/>
          </a:bodyPr>
          <a:lstStyle/>
          <a:p>
            <a:pPr lvl="0"/>
            <a:endParaRPr lang="cs-CZ" sz="1800" dirty="0">
              <a:solidFill>
                <a:schemeClr val="bg2">
                  <a:lumMod val="25000"/>
                </a:schemeClr>
              </a:solidFill>
            </a:endParaRPr>
          </a:p>
          <a:p>
            <a:pPr lvl="0">
              <a:lnSpc>
                <a:spcPct val="200000"/>
              </a:lnSpc>
            </a:pP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Ve spolupráci s MŽP bude vytvořena sada kritérií přijatelnosti tak, aby projekt zapadal do „zeleného“ Cíle politiky 2:</a:t>
            </a:r>
          </a:p>
          <a:p>
            <a:pPr lvl="1">
              <a:lnSpc>
                <a:spcPct val="200000"/>
              </a:lnSpc>
            </a:pP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Např. projekt řeší hospodaření s vodou; projekt obsahuje vegetaci; projekt je v souladu s územní studií veřejného prostranství…</a:t>
            </a:r>
          </a:p>
          <a:p>
            <a:pPr>
              <a:lnSpc>
                <a:spcPct val="200000"/>
              </a:lnSpc>
            </a:pP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Z IROP nebudou podporovány projekty izolovaně řešící pouze vegetaci, vodní toky nebo plochy</a:t>
            </a:r>
          </a:p>
          <a:p>
            <a:pPr>
              <a:lnSpc>
                <a:spcPct val="200000"/>
              </a:lnSpc>
            </a:pP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Realizace i v Praze</a:t>
            </a:r>
          </a:p>
          <a:p>
            <a:pPr>
              <a:lnSpc>
                <a:spcPct val="200000"/>
              </a:lnSpc>
            </a:pP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Využití ITI</a:t>
            </a:r>
          </a:p>
        </p:txBody>
      </p:sp>
    </p:spTree>
    <p:extLst>
      <p:ext uri="{BB962C8B-B14F-4D97-AF65-F5344CB8AC3E}">
        <p14:creationId xmlns:p14="http://schemas.microsoft.com/office/powerpoint/2010/main" val="1410101813"/>
      </p:ext>
    </p:extLst>
  </p:cSld>
  <p:clrMapOvr>
    <a:masterClrMapping/>
  </p:clrMapOvr>
  <p:transition spd="slow">
    <p:push/>
  </p:transition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ázek 3"/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9346" t="22069" r="12334"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37C89E4B-3C9F-44B9-8B86-D9E3D112D8E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5320142"/>
            <a:ext cx="9144000" cy="736551"/>
          </a:xfrm>
          <a:prstGeom prst="rect">
            <a:avLst/>
          </a:prstGeom>
          <a:solidFill>
            <a:schemeClr val="bg1">
              <a:alpha val="9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392905" y="5317240"/>
            <a:ext cx="8566037" cy="744836"/>
          </a:xfrm>
        </p:spPr>
        <p:txBody>
          <a:bodyPr vert="horz" lIns="91440" tIns="45720" rIns="91440" bIns="45720" rtlCol="0" anchor="ctr">
            <a:noAutofit/>
          </a:bodyPr>
          <a:lstStyle/>
          <a:p>
            <a:pPr algn="ctr"/>
            <a:r>
              <a:rPr lang="cs-CZ" sz="2400" dirty="0">
                <a:solidFill>
                  <a:srgbClr val="1D70B8"/>
                </a:solidFill>
              </a:rPr>
              <a:t>Specifický cíl 2.3</a:t>
            </a:r>
            <a:br>
              <a:rPr lang="cs-CZ" sz="2400" dirty="0">
                <a:solidFill>
                  <a:srgbClr val="1D70B8"/>
                </a:solidFill>
              </a:rPr>
            </a:br>
            <a:r>
              <a:rPr lang="cs-CZ" sz="2400" dirty="0">
                <a:solidFill>
                  <a:srgbClr val="1D70B8"/>
                </a:solidFill>
              </a:rPr>
              <a:t> Prevence rizik, zvýšení odolnosti a ochrana obyvatelstva</a:t>
            </a:r>
            <a:endParaRPr lang="en-US" sz="2400" dirty="0">
              <a:solidFill>
                <a:srgbClr val="1D70B8"/>
              </a:solidFill>
              <a:latin typeface="+mj-lt"/>
              <a:cs typeface="+mj-cs"/>
            </a:endParaRPr>
          </a:p>
        </p:txBody>
      </p: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AA2EAA10-076F-46BD-8F0F-B9A2FB77A85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5241983"/>
            <a:ext cx="9144000" cy="0"/>
          </a:xfrm>
          <a:prstGeom prst="line">
            <a:avLst/>
          </a:prstGeom>
          <a:ln w="41275">
            <a:solidFill>
              <a:schemeClr val="bg1">
                <a:alpha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D891E407-403B-4764-86C9-33A56D3BCAA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6134852"/>
            <a:ext cx="9144000" cy="0"/>
          </a:xfrm>
          <a:prstGeom prst="line">
            <a:avLst/>
          </a:prstGeom>
          <a:ln w="41275">
            <a:solidFill>
              <a:schemeClr val="bg1">
                <a:alpha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00334708"/>
      </p:ext>
    </p:extLst>
  </p:cSld>
  <p:clrMapOvr>
    <a:masterClrMapping/>
  </p:clrMapOvr>
  <p:transition spd="slow">
    <p:push/>
  </p:transition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6EA29780-7AA5-BF4E-B7C5-D75AB6C36F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0000"/>
            <a:ext cx="7886700" cy="1714045"/>
          </a:xfrm>
        </p:spPr>
        <p:txBody>
          <a:bodyPr>
            <a:normAutofit fontScale="90000"/>
          </a:bodyPr>
          <a:lstStyle/>
          <a:p>
            <a:pPr algn="ctr"/>
            <a:r>
              <a:rPr lang="cs-CZ" sz="3600" dirty="0"/>
              <a:t>Specifický cíl 2.3 </a:t>
            </a:r>
            <a:br>
              <a:rPr lang="cs-CZ" sz="3600" dirty="0"/>
            </a:br>
            <a:r>
              <a:rPr lang="cs-CZ" sz="3600" dirty="0"/>
              <a:t>Prevence rizik, zvýšení odolnosti a ochrana obyvatelstva</a:t>
            </a:r>
            <a:br>
              <a:rPr lang="cs-CZ" sz="2400" dirty="0"/>
            </a:br>
            <a:endParaRPr lang="cs-CZ" sz="2400" dirty="0"/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97778024-FDCE-E846-A037-107DCED977F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060447" y="1749063"/>
            <a:ext cx="7886700" cy="4351338"/>
          </a:xfrm>
        </p:spPr>
        <p:txBody>
          <a:bodyPr>
            <a:normAutofit/>
          </a:bodyPr>
          <a:lstStyle/>
          <a:p>
            <a:pPr marL="0" lvl="0" indent="0">
              <a:buNone/>
            </a:pPr>
            <a:r>
              <a:rPr lang="cs-CZ" sz="1600" b="1" dirty="0">
                <a:solidFill>
                  <a:schemeClr val="tx2">
                    <a:lumMod val="50000"/>
                  </a:schemeClr>
                </a:solidFill>
              </a:rPr>
              <a:t>Materiálně-technické vybavení a vytvoření hmotných podmínek pro základní složky IZS (Policie, HZS, ZZS) </a:t>
            </a: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pro předcházení změnám klimatu a novým hrozbám, pro zajištění dlouhodobé evakuace obyvatelstva atd. - stanice a technika</a:t>
            </a:r>
          </a:p>
          <a:p>
            <a:pPr marL="0" indent="0">
              <a:buNone/>
            </a:pP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	</a:t>
            </a:r>
            <a:r>
              <a:rPr lang="cs-CZ" sz="1600" u="sng" dirty="0">
                <a:solidFill>
                  <a:schemeClr val="tx2">
                    <a:lumMod val="50000"/>
                  </a:schemeClr>
                </a:solidFill>
              </a:rPr>
              <a:t>Příklady:</a:t>
            </a: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 Rekonstrukce hasičské zbrojnice; technický automobil pro zásah 	při haváriích způsobených únikem nebezpečných látek</a:t>
            </a:r>
          </a:p>
          <a:p>
            <a:pPr marL="0" lvl="0" indent="0">
              <a:buNone/>
            </a:pPr>
            <a:r>
              <a:rPr lang="cs-CZ" sz="1600" b="1" dirty="0">
                <a:solidFill>
                  <a:schemeClr val="tx2">
                    <a:lumMod val="50000"/>
                  </a:schemeClr>
                </a:solidFill>
              </a:rPr>
              <a:t>Výstavba a modernizace výcvikových a vzdělávacích středisek </a:t>
            </a:r>
          </a:p>
          <a:p>
            <a:pPr marL="0" indent="0">
              <a:buNone/>
            </a:pP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	</a:t>
            </a:r>
            <a:r>
              <a:rPr lang="cs-CZ" sz="1600" u="sng" dirty="0">
                <a:solidFill>
                  <a:schemeClr val="tx2">
                    <a:lumMod val="50000"/>
                  </a:schemeClr>
                </a:solidFill>
              </a:rPr>
              <a:t>Příklad:</a:t>
            </a: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 Výcviková a školící základna pro Zdravotnickou záchrannou službu</a:t>
            </a:r>
          </a:p>
          <a:p>
            <a:pPr marL="0" indent="0">
              <a:buNone/>
            </a:pPr>
            <a:r>
              <a:rPr lang="cs-CZ" sz="1600" b="1" dirty="0">
                <a:solidFill>
                  <a:schemeClr val="tx2">
                    <a:lumMod val="50000"/>
                  </a:schemeClr>
                </a:solidFill>
              </a:rPr>
              <a:t>Modernizace jednotného systému varování a vyrozumění obyvatelstva </a:t>
            </a:r>
          </a:p>
          <a:p>
            <a:pPr marL="0" indent="0">
              <a:buNone/>
            </a:pP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	</a:t>
            </a:r>
            <a:r>
              <a:rPr lang="cs-CZ" sz="1600" u="sng" dirty="0">
                <a:solidFill>
                  <a:schemeClr val="tx2">
                    <a:lumMod val="50000"/>
                  </a:schemeClr>
                </a:solidFill>
              </a:rPr>
              <a:t>Příklad:</a:t>
            </a: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 Zavádění nových technických a technologických možností pro 	informování obyvatelstva</a:t>
            </a:r>
          </a:p>
          <a:p>
            <a:pPr marL="0" indent="0">
              <a:buNone/>
            </a:pPr>
            <a:r>
              <a:rPr lang="cs-CZ" sz="1600" b="1" dirty="0">
                <a:solidFill>
                  <a:schemeClr val="tx2">
                    <a:lumMod val="50000"/>
                  </a:schemeClr>
                </a:solidFill>
              </a:rPr>
              <a:t>Výstavba a modernizace strategicky významných ICT systémů základních složek IZS</a:t>
            </a:r>
          </a:p>
          <a:p>
            <a:pPr marL="0" indent="0">
              <a:buNone/>
            </a:pP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	</a:t>
            </a:r>
            <a:r>
              <a:rPr lang="cs-CZ" sz="1600" u="sng" dirty="0">
                <a:solidFill>
                  <a:schemeClr val="tx2">
                    <a:lumMod val="50000"/>
                  </a:schemeClr>
                </a:solidFill>
              </a:rPr>
              <a:t>Příklad:</a:t>
            </a: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 Modernizace Národního informačního systému IZS</a:t>
            </a:r>
          </a:p>
        </p:txBody>
      </p:sp>
      <p:pic>
        <p:nvPicPr>
          <p:cNvPr id="7" name="Grafický objekt 6" descr="Informace">
            <a:extLst>
              <a:ext uri="{FF2B5EF4-FFF2-40B4-BE49-F238E27FC236}">
                <a16:creationId xmlns:a16="http://schemas.microsoft.com/office/drawing/2014/main" id="{0D5183F9-BC6C-4433-97F4-EB82A515B04A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12821" y="5123275"/>
            <a:ext cx="406395" cy="406395"/>
          </a:xfrm>
          <a:prstGeom prst="rect">
            <a:avLst/>
          </a:prstGeom>
        </p:spPr>
      </p:pic>
      <p:pic>
        <p:nvPicPr>
          <p:cNvPr id="9" name="Grafický objekt 8" descr="Budova">
            <a:extLst>
              <a:ext uri="{FF2B5EF4-FFF2-40B4-BE49-F238E27FC236}">
                <a16:creationId xmlns:a16="http://schemas.microsoft.com/office/drawing/2014/main" id="{581D9DA6-13AC-4C85-A70F-5E0F7219F9F5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691386" y="3308730"/>
            <a:ext cx="457199" cy="457199"/>
          </a:xfrm>
          <a:prstGeom prst="rect">
            <a:avLst/>
          </a:prstGeom>
        </p:spPr>
      </p:pic>
      <p:pic>
        <p:nvPicPr>
          <p:cNvPr id="11" name="Grafický objekt 10" descr="Megafon">
            <a:extLst>
              <a:ext uri="{FF2B5EF4-FFF2-40B4-BE49-F238E27FC236}">
                <a16:creationId xmlns:a16="http://schemas.microsoft.com/office/drawing/2014/main" id="{FDD1BB51-6CD2-40F2-B76B-0743741A6D62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665839" y="4107796"/>
            <a:ext cx="457200" cy="457200"/>
          </a:xfrm>
          <a:prstGeom prst="rect">
            <a:avLst/>
          </a:prstGeom>
        </p:spPr>
      </p:pic>
      <p:pic>
        <p:nvPicPr>
          <p:cNvPr id="13" name="Grafický objekt 12" descr="Policie">
            <a:extLst>
              <a:ext uri="{FF2B5EF4-FFF2-40B4-BE49-F238E27FC236}">
                <a16:creationId xmlns:a16="http://schemas.microsoft.com/office/drawing/2014/main" id="{20B14382-2BA1-4AED-8EDC-BB88CCFDB619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697884" y="1947012"/>
            <a:ext cx="436270" cy="4362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8143196"/>
      </p:ext>
    </p:extLst>
  </p:cSld>
  <p:clrMapOvr>
    <a:masterClrMapping/>
  </p:clrMapOvr>
  <p:transition spd="slow">
    <p:push/>
  </p:transition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6EA29780-7AA5-BF4E-B7C5-D75AB6C36F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0000"/>
            <a:ext cx="7886700" cy="2049043"/>
          </a:xfrm>
        </p:spPr>
        <p:txBody>
          <a:bodyPr>
            <a:normAutofit fontScale="90000"/>
          </a:bodyPr>
          <a:lstStyle/>
          <a:p>
            <a:pPr algn="ctr"/>
            <a:r>
              <a:rPr lang="cs-CZ" sz="3600" dirty="0"/>
              <a:t>Specifický cíl 2.3 </a:t>
            </a:r>
            <a:br>
              <a:rPr lang="cs-CZ" sz="3600" dirty="0"/>
            </a:br>
            <a:r>
              <a:rPr lang="cs-CZ" sz="3600" dirty="0"/>
              <a:t>Prevence rizik, zvýšení odolnosti a ochrana obyvatelstva</a:t>
            </a:r>
            <a:br>
              <a:rPr lang="cs-CZ" sz="2400" dirty="0"/>
            </a:br>
            <a:r>
              <a:rPr lang="cs-CZ" sz="2700" b="0" dirty="0"/>
              <a:t>Klíčové parametry</a:t>
            </a:r>
            <a:br>
              <a:rPr lang="cs-CZ" dirty="0"/>
            </a:br>
            <a:endParaRPr lang="cs-CZ" dirty="0"/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97778024-FDCE-E846-A037-107DCED977F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2015761"/>
            <a:ext cx="7886700" cy="4515161"/>
          </a:xfrm>
        </p:spPr>
        <p:txBody>
          <a:bodyPr>
            <a:normAutofit/>
          </a:bodyPr>
          <a:lstStyle/>
          <a:p>
            <a:pPr lvl="0"/>
            <a:endParaRPr lang="cs-CZ" sz="1800" dirty="0">
              <a:solidFill>
                <a:schemeClr val="bg2">
                  <a:lumMod val="25000"/>
                </a:schemeClr>
              </a:solidFill>
            </a:endParaRPr>
          </a:p>
          <a:p>
            <a:pPr lvl="0">
              <a:lnSpc>
                <a:spcPct val="200000"/>
              </a:lnSpc>
            </a:pP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Projekty Zdravotnické záchranné služby musí být v souladu s Regionálním akčním plánem (RAP)</a:t>
            </a:r>
          </a:p>
          <a:p>
            <a:pPr lvl="0">
              <a:lnSpc>
                <a:spcPct val="200000"/>
              </a:lnSpc>
            </a:pP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Žadatelé – výhradně základní složky IZS (Policie, HZS ČR, ZZS), ne obce</a:t>
            </a:r>
          </a:p>
        </p:txBody>
      </p:sp>
    </p:spTree>
    <p:extLst>
      <p:ext uri="{BB962C8B-B14F-4D97-AF65-F5344CB8AC3E}">
        <p14:creationId xmlns:p14="http://schemas.microsoft.com/office/powerpoint/2010/main" val="4221099646"/>
      </p:ext>
    </p:extLst>
  </p:cSld>
  <p:clrMapOvr>
    <a:masterClrMapping/>
  </p:clrMapOvr>
  <p:transition spd="slow">
    <p:push/>
  </p:transition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71B2258F-86CA-4D4D-8270-BC05FCDEBFB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7999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3" name="Obrázek 2"/>
          <p:cNvPicPr>
            <a:picLocks noChangeAspect="1"/>
          </p:cNvPicPr>
          <p:nvPr/>
        </p:nvPicPr>
        <p:blipFill rotWithShape="1">
          <a:blip r:embed="rId2" cstate="print">
            <a:alphaModFix amt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0999" b="-2"/>
          <a:stretch/>
        </p:blipFill>
        <p:spPr>
          <a:xfrm>
            <a:off x="20" y="1"/>
            <a:ext cx="9143980" cy="6857999"/>
          </a:xfrm>
          <a:prstGeom prst="rect">
            <a:avLst/>
          </a:prstGeom>
          <a:effectLst>
            <a:glow>
              <a:schemeClr val="accent1">
                <a:alpha val="40000"/>
              </a:schemeClr>
            </a:glow>
          </a:effectLst>
        </p:spPr>
      </p:pic>
      <p:sp>
        <p:nvSpPr>
          <p:cNvPr id="2" name="Nadpis 1">
            <a:extLst>
              <a:ext uri="{FF2B5EF4-FFF2-40B4-BE49-F238E27FC236}">
                <a16:creationId xmlns:a16="http://schemas.microsoft.com/office/drawing/2014/main" id="{6EA29780-7AA5-BF4E-B7C5-D75AB6C36F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5578320"/>
            <a:ext cx="7886700" cy="1279680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cs-CZ" sz="3200" dirty="0">
                <a:solidFill>
                  <a:schemeClr val="bg1"/>
                </a:solidFill>
              </a:rPr>
              <a:t>Příklad: Velkokapacitní požární cisterna</a:t>
            </a:r>
            <a:br>
              <a:rPr lang="cs-CZ" sz="4000" dirty="0"/>
            </a:br>
            <a:endParaRPr lang="en-US" sz="3800" dirty="0">
              <a:solidFill>
                <a:srgbClr val="FFFFFF"/>
              </a:solidFill>
              <a:latin typeface="+mj-lt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1867972749"/>
      </p:ext>
    </p:extLst>
  </p:cSld>
  <p:clrMapOvr>
    <a:masterClrMapping/>
  </p:clrMapOvr>
  <p:transition spd="slow">
    <p:push/>
  </p:transition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Obrázek 4" descr="Obsah obrázku tráva, exteriér, podepsat, ulice&#10;&#10;Popis byl vytvořen automaticky">
            <a:extLst>
              <a:ext uri="{FF2B5EF4-FFF2-40B4-BE49-F238E27FC236}">
                <a16:creationId xmlns:a16="http://schemas.microsoft.com/office/drawing/2014/main" id="{D4D533F7-8CA0-4203-AA22-10191F9BB95F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6243" r="4756" b="-1"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37C89E4B-3C9F-44B9-8B86-D9E3D112D8E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5320142"/>
            <a:ext cx="9144000" cy="736551"/>
          </a:xfrm>
          <a:prstGeom prst="rect">
            <a:avLst/>
          </a:prstGeom>
          <a:solidFill>
            <a:schemeClr val="bg1">
              <a:alpha val="9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Nadpis 5">
            <a:extLst>
              <a:ext uri="{FF2B5EF4-FFF2-40B4-BE49-F238E27FC236}">
                <a16:creationId xmlns:a16="http://schemas.microsoft.com/office/drawing/2014/main" id="{F99373FD-686D-47BF-B1D5-8A67B6BDE1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2906" y="5317240"/>
            <a:ext cx="8408194" cy="744836"/>
          </a:xfrm>
        </p:spPr>
        <p:txBody>
          <a:bodyPr vert="horz" lIns="91440" tIns="45720" rIns="91440" bIns="45720" rtlCol="0" anchor="ctr">
            <a:noAutofit/>
          </a:bodyPr>
          <a:lstStyle/>
          <a:p>
            <a:pPr algn="ctr"/>
            <a:r>
              <a:rPr lang="cs-CZ" sz="2400" dirty="0">
                <a:solidFill>
                  <a:srgbClr val="1D70B8"/>
                </a:solidFill>
              </a:rPr>
              <a:t>Specifický cíl 3.1 </a:t>
            </a:r>
            <a:br>
              <a:rPr lang="cs-CZ" sz="2400" dirty="0">
                <a:solidFill>
                  <a:srgbClr val="1D70B8"/>
                </a:solidFill>
              </a:rPr>
            </a:br>
            <a:r>
              <a:rPr lang="cs-CZ" sz="2400" dirty="0">
                <a:solidFill>
                  <a:srgbClr val="1D70B8"/>
                </a:solidFill>
              </a:rPr>
              <a:t>Silnice II. třídy</a:t>
            </a:r>
            <a:endParaRPr lang="en-US" sz="2400" dirty="0">
              <a:solidFill>
                <a:srgbClr val="1D70B8"/>
              </a:solidFill>
              <a:latin typeface="+mj-lt"/>
              <a:cs typeface="+mj-cs"/>
            </a:endParaRPr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AA2EAA10-076F-46BD-8F0F-B9A2FB77A85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5241983"/>
            <a:ext cx="9144000" cy="0"/>
          </a:xfrm>
          <a:prstGeom prst="line">
            <a:avLst/>
          </a:prstGeom>
          <a:ln w="41275">
            <a:solidFill>
              <a:schemeClr val="bg1">
                <a:alpha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D891E407-403B-4764-86C9-33A56D3BCAA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6134852"/>
            <a:ext cx="9144000" cy="0"/>
          </a:xfrm>
          <a:prstGeom prst="line">
            <a:avLst/>
          </a:prstGeom>
          <a:ln w="41275">
            <a:solidFill>
              <a:schemeClr val="bg1">
                <a:alpha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56362442"/>
      </p:ext>
    </p:extLst>
  </p:cSld>
  <p:clrMapOvr>
    <a:masterClrMapping/>
  </p:clrMapOvr>
  <p:transition spd="slow">
    <p:push/>
  </p:transition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6EA29780-7AA5-BF4E-B7C5-D75AB6C36F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53257"/>
            <a:ext cx="7886700" cy="1681560"/>
          </a:xfrm>
        </p:spPr>
        <p:txBody>
          <a:bodyPr>
            <a:normAutofit/>
          </a:bodyPr>
          <a:lstStyle/>
          <a:p>
            <a:pPr algn="ctr">
              <a:lnSpc>
                <a:spcPct val="100000"/>
              </a:lnSpc>
            </a:pPr>
            <a:r>
              <a:rPr lang="cs-CZ" sz="3200" dirty="0"/>
              <a:t>Specifický cíl 3.1 </a:t>
            </a:r>
            <a:br>
              <a:rPr lang="cs-CZ" sz="3200" dirty="0"/>
            </a:br>
            <a:r>
              <a:rPr lang="cs-CZ" sz="3200" dirty="0"/>
              <a:t>Silnice II. třídy </a:t>
            </a:r>
            <a:br>
              <a:rPr lang="cs-CZ" sz="3200" dirty="0"/>
            </a:br>
            <a:endParaRPr lang="cs-CZ" sz="3200" dirty="0"/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97778024-FDCE-E846-A037-107DCED977F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58850" y="1503703"/>
            <a:ext cx="7886700" cy="4351338"/>
          </a:xfrm>
        </p:spPr>
        <p:txBody>
          <a:bodyPr>
            <a:normAutofit/>
          </a:bodyPr>
          <a:lstStyle/>
          <a:p>
            <a:pPr marL="0" lvl="0" indent="0">
              <a:lnSpc>
                <a:spcPct val="200000"/>
              </a:lnSpc>
              <a:buNone/>
            </a:pPr>
            <a:r>
              <a:rPr lang="cs-CZ" sz="1600" b="1" dirty="0">
                <a:solidFill>
                  <a:schemeClr val="tx2">
                    <a:lumMod val="50000"/>
                  </a:schemeClr>
                </a:solidFill>
              </a:rPr>
              <a:t>Silnice II. třídy na Prioritní regionální silniční síti</a:t>
            </a:r>
          </a:p>
          <a:p>
            <a:pPr marL="457200" lvl="1" indent="0">
              <a:lnSpc>
                <a:spcPct val="200000"/>
              </a:lnSpc>
              <a:buNone/>
            </a:pP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Výstavba obchvatů obcí a silničních přeložek</a:t>
            </a:r>
          </a:p>
          <a:p>
            <a:pPr marL="457200" lvl="1" indent="0">
              <a:lnSpc>
                <a:spcPct val="200000"/>
              </a:lnSpc>
              <a:buNone/>
            </a:pP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Rekonstrukce a modernizace silnic II. třídy</a:t>
            </a:r>
          </a:p>
          <a:p>
            <a:pPr marL="457200" lvl="1" indent="0">
              <a:lnSpc>
                <a:spcPct val="200000"/>
              </a:lnSpc>
              <a:buNone/>
            </a:pP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Technické zhodnocení a výstavba mostů na vybraných úsecích silnic II. třídy</a:t>
            </a:r>
          </a:p>
        </p:txBody>
      </p:sp>
      <p:pic>
        <p:nvPicPr>
          <p:cNvPr id="5" name="Grafický objekt 4" descr="Ukazatel směru">
            <a:extLst>
              <a:ext uri="{FF2B5EF4-FFF2-40B4-BE49-F238E27FC236}">
                <a16:creationId xmlns:a16="http://schemas.microsoft.com/office/drawing/2014/main" id="{2C7DB78C-7C32-4B85-BD31-A74496B9169E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05993" y="2387049"/>
            <a:ext cx="457200" cy="457200"/>
          </a:xfrm>
          <a:prstGeom prst="rect">
            <a:avLst/>
          </a:prstGeom>
        </p:spPr>
      </p:pic>
      <p:pic>
        <p:nvPicPr>
          <p:cNvPr id="6" name="Grafický objekt 5" descr="Scéna na mostě">
            <a:extLst>
              <a:ext uri="{FF2B5EF4-FFF2-40B4-BE49-F238E27FC236}">
                <a16:creationId xmlns:a16="http://schemas.microsoft.com/office/drawing/2014/main" id="{8AD333C1-3816-4315-86F0-302A23074AD4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061771" y="3426886"/>
            <a:ext cx="345645" cy="345645"/>
          </a:xfrm>
          <a:prstGeom prst="rect">
            <a:avLst/>
          </a:prstGeom>
        </p:spPr>
      </p:pic>
      <p:cxnSp>
        <p:nvCxnSpPr>
          <p:cNvPr id="8" name="Spojnice: zakřivená 7">
            <a:extLst>
              <a:ext uri="{FF2B5EF4-FFF2-40B4-BE49-F238E27FC236}">
                <a16:creationId xmlns:a16="http://schemas.microsoft.com/office/drawing/2014/main" id="{C70C57B9-0EE6-420B-BF4C-87FA5F95769F}"/>
              </a:ext>
            </a:extLst>
          </p:cNvPr>
          <p:cNvCxnSpPr/>
          <p:nvPr/>
        </p:nvCxnSpPr>
        <p:spPr>
          <a:xfrm rot="16200000" flipH="1">
            <a:off x="1104378" y="2992310"/>
            <a:ext cx="239486" cy="228600"/>
          </a:xfrm>
          <a:prstGeom prst="curvedConnector3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07291624"/>
      </p:ext>
    </p:extLst>
  </p:cSld>
  <p:clrMapOvr>
    <a:masterClrMapping/>
  </p:clrMapOvr>
  <p:transition spd="slow">
    <p:push/>
  </p:transition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6EA29780-7AA5-BF4E-B7C5-D75AB6C36F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6353" y="360000"/>
            <a:ext cx="8711293" cy="1814651"/>
          </a:xfrm>
        </p:spPr>
        <p:txBody>
          <a:bodyPr>
            <a:normAutofit fontScale="90000"/>
          </a:bodyPr>
          <a:lstStyle/>
          <a:p>
            <a:pPr algn="ctr">
              <a:lnSpc>
                <a:spcPct val="100000"/>
              </a:lnSpc>
            </a:pPr>
            <a:r>
              <a:rPr lang="cs-CZ" sz="3600" dirty="0"/>
              <a:t>Specifický cíl 3.1 </a:t>
            </a:r>
            <a:br>
              <a:rPr lang="cs-CZ" sz="3600" dirty="0"/>
            </a:br>
            <a:r>
              <a:rPr lang="cs-CZ" sz="3600" dirty="0"/>
              <a:t>Silnice II. třídy</a:t>
            </a:r>
            <a:br>
              <a:rPr lang="cs-CZ" sz="3600" dirty="0"/>
            </a:br>
            <a:r>
              <a:rPr lang="cs-CZ" sz="2700" b="0" dirty="0"/>
              <a:t>Klíčové parametry</a:t>
            </a:r>
            <a:br>
              <a:rPr lang="cs-CZ" dirty="0"/>
            </a:br>
            <a:endParaRPr lang="cs-CZ" dirty="0"/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97778024-FDCE-E846-A037-107DCED977F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30250" y="1689190"/>
            <a:ext cx="7886700" cy="4515161"/>
          </a:xfrm>
        </p:spPr>
        <p:txBody>
          <a:bodyPr>
            <a:normAutofit/>
          </a:bodyPr>
          <a:lstStyle/>
          <a:p>
            <a:pPr lvl="0"/>
            <a:endParaRPr lang="cs-CZ" sz="1800" dirty="0">
              <a:solidFill>
                <a:schemeClr val="tx2">
                  <a:lumMod val="50000"/>
                </a:schemeClr>
              </a:solidFill>
            </a:endParaRPr>
          </a:p>
          <a:p>
            <a:pPr lvl="0">
              <a:lnSpc>
                <a:spcPct val="200000"/>
              </a:lnSpc>
            </a:pP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Projekty musí být v souladu s Regionálním akčním plánem </a:t>
            </a:r>
          </a:p>
          <a:p>
            <a:pPr lvl="0">
              <a:lnSpc>
                <a:spcPct val="200000"/>
              </a:lnSpc>
            </a:pP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Projekt musí být realizován na Prioritní regionální silniční síti</a:t>
            </a:r>
          </a:p>
          <a:p>
            <a:pPr lvl="0">
              <a:lnSpc>
                <a:spcPct val="200000"/>
              </a:lnSpc>
            </a:pP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Žadatelé – kraje nebo organizace zřizované/zakládané kraji</a:t>
            </a:r>
          </a:p>
        </p:txBody>
      </p:sp>
    </p:spTree>
    <p:extLst>
      <p:ext uri="{BB962C8B-B14F-4D97-AF65-F5344CB8AC3E}">
        <p14:creationId xmlns:p14="http://schemas.microsoft.com/office/powerpoint/2010/main" val="525582096"/>
      </p:ext>
    </p:extLst>
  </p:cSld>
  <p:clrMapOvr>
    <a:masterClrMapping/>
  </p:clrMapOvr>
  <p:transition spd="slow">
    <p:push/>
  </p:transition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Obrázek 6">
            <a:extLst>
              <a:ext uri="{FF2B5EF4-FFF2-40B4-BE49-F238E27FC236}">
                <a16:creationId xmlns:a16="http://schemas.microsoft.com/office/drawing/2014/main" id="{CB5935F6-581E-4A43-B5C2-A88678610D6A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28" r="4172" b="1"/>
          <a:stretch/>
        </p:blipFill>
        <p:spPr>
          <a:xfrm>
            <a:off x="20" y="10"/>
            <a:ext cx="9143980" cy="6857990"/>
          </a:xfrm>
          <a:prstGeom prst="rect">
            <a:avLst/>
          </a:prstGeom>
          <a:effectLst>
            <a:glow>
              <a:schemeClr val="accent1">
                <a:alpha val="40000"/>
              </a:schemeClr>
            </a:glow>
            <a:outerShdw blurRad="50800" dist="50800" dir="5400000" algn="ctr" rotWithShape="0">
              <a:srgbClr val="000000"/>
            </a:outerShdw>
          </a:effectLst>
        </p:spPr>
      </p:pic>
      <p:sp>
        <p:nvSpPr>
          <p:cNvPr id="10" name="TextovéPole 9">
            <a:extLst>
              <a:ext uri="{FF2B5EF4-FFF2-40B4-BE49-F238E27FC236}">
                <a16:creationId xmlns:a16="http://schemas.microsoft.com/office/drawing/2014/main" id="{AA136C20-5104-416E-860C-690107274EDB}"/>
              </a:ext>
            </a:extLst>
          </p:cNvPr>
          <p:cNvSpPr txBox="1"/>
          <p:nvPr/>
        </p:nvSpPr>
        <p:spPr>
          <a:xfrm>
            <a:off x="818147" y="589547"/>
            <a:ext cx="645351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 sz="32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Příklad: Rekonstrukce mostu</a:t>
            </a:r>
          </a:p>
        </p:txBody>
      </p:sp>
    </p:spTree>
    <p:extLst>
      <p:ext uri="{BB962C8B-B14F-4D97-AF65-F5344CB8AC3E}">
        <p14:creationId xmlns:p14="http://schemas.microsoft.com/office/powerpoint/2010/main" val="2625706249"/>
      </p:ext>
    </p:extLst>
  </p:cSld>
  <p:clrMapOvr>
    <a:masterClrMapping/>
  </p:clrMapOvr>
  <p:transition spd="slow">
    <p:push/>
  </p:transition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ázek 3"/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10999" b="-1"/>
          <a:stretch/>
        </p:blipFill>
        <p:spPr>
          <a:xfrm>
            <a:off x="20" y="-2"/>
            <a:ext cx="9143980" cy="6857999"/>
          </a:xfrm>
          <a:prstGeom prst="rect">
            <a:avLst/>
          </a:prstGeom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37C89E4B-3C9F-44B9-8B86-D9E3D112D8E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5320142"/>
            <a:ext cx="9144000" cy="736551"/>
          </a:xfrm>
          <a:prstGeom prst="rect">
            <a:avLst/>
          </a:prstGeom>
          <a:solidFill>
            <a:schemeClr val="bg1">
              <a:alpha val="9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392906" y="5317240"/>
            <a:ext cx="8408194" cy="744836"/>
          </a:xfrm>
        </p:spPr>
        <p:txBody>
          <a:bodyPr vert="horz" lIns="91440" tIns="45720" rIns="91440" bIns="45720" rtlCol="0" anchor="ctr">
            <a:noAutofit/>
          </a:bodyPr>
          <a:lstStyle/>
          <a:p>
            <a:pPr algn="ctr"/>
            <a:r>
              <a:rPr lang="cs-CZ" sz="2400" dirty="0">
                <a:solidFill>
                  <a:srgbClr val="1D70B8"/>
                </a:solidFill>
              </a:rPr>
              <a:t>Specifický cíl 4.1 </a:t>
            </a:r>
            <a:br>
              <a:rPr lang="cs-CZ" sz="2400" dirty="0">
                <a:solidFill>
                  <a:srgbClr val="1D70B8"/>
                </a:solidFill>
              </a:rPr>
            </a:br>
            <a:r>
              <a:rPr lang="cs-CZ" sz="2400" dirty="0">
                <a:solidFill>
                  <a:srgbClr val="1D70B8"/>
                </a:solidFill>
              </a:rPr>
              <a:t>Vzdělávací infrastruktura</a:t>
            </a:r>
            <a:endParaRPr lang="en-US" sz="2400" dirty="0">
              <a:solidFill>
                <a:srgbClr val="1D70B8"/>
              </a:solidFill>
              <a:latin typeface="+mj-lt"/>
              <a:cs typeface="+mj-cs"/>
            </a:endParaRPr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AA2EAA10-076F-46BD-8F0F-B9A2FB77A85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5241983"/>
            <a:ext cx="9144000" cy="0"/>
          </a:xfrm>
          <a:prstGeom prst="line">
            <a:avLst/>
          </a:prstGeom>
          <a:ln w="41275">
            <a:solidFill>
              <a:schemeClr val="bg1">
                <a:alpha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D891E407-403B-4764-86C9-33A56D3BCAA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6134852"/>
            <a:ext cx="9144000" cy="0"/>
          </a:xfrm>
          <a:prstGeom prst="line">
            <a:avLst/>
          </a:prstGeom>
          <a:ln w="41275">
            <a:solidFill>
              <a:schemeClr val="bg1">
                <a:alpha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11542277"/>
      </p:ext>
    </p:extLst>
  </p:cSld>
  <p:clrMapOvr>
    <a:masterClrMapping/>
  </p:clrMapOvr>
  <p:transition spd="slow">
    <p:push/>
  </p:transition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6EA29780-7AA5-BF4E-B7C5-D75AB6C36F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0000"/>
            <a:ext cx="7886700" cy="1536582"/>
          </a:xfrm>
        </p:spPr>
        <p:txBody>
          <a:bodyPr>
            <a:noAutofit/>
          </a:bodyPr>
          <a:lstStyle/>
          <a:p>
            <a:pPr algn="ctr"/>
            <a:r>
              <a:rPr lang="cs-CZ" sz="3200" dirty="0"/>
              <a:t>Specifický cíl 4.1 </a:t>
            </a:r>
            <a:br>
              <a:rPr lang="cs-CZ" sz="3200" dirty="0"/>
            </a:br>
            <a:r>
              <a:rPr lang="cs-CZ" sz="3200" dirty="0"/>
              <a:t>Vzdělávací infrastruktura</a:t>
            </a:r>
            <a:br>
              <a:rPr lang="cs-CZ" sz="3200" dirty="0"/>
            </a:br>
            <a:endParaRPr lang="cs-CZ" sz="3200" dirty="0"/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97778024-FDCE-E846-A037-107DCED977F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55165" y="1513803"/>
            <a:ext cx="7886700" cy="4679636"/>
          </a:xfrm>
        </p:spPr>
        <p:txBody>
          <a:bodyPr>
            <a:noAutofit/>
          </a:bodyPr>
          <a:lstStyle/>
          <a:p>
            <a:pPr marL="0" lvl="0" indent="0">
              <a:buNone/>
            </a:pPr>
            <a:r>
              <a:rPr lang="cs-CZ" sz="1600" b="1" dirty="0">
                <a:solidFill>
                  <a:schemeClr val="tx2">
                    <a:lumMod val="50000"/>
                  </a:schemeClr>
                </a:solidFill>
              </a:rPr>
              <a:t>Navyšování kapacit mateřských škol (MŠ) na území ORP s jejich nedostatečnou kapacitou </a:t>
            </a:r>
          </a:p>
          <a:p>
            <a:pPr marL="0" indent="0">
              <a:buNone/>
            </a:pP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	</a:t>
            </a:r>
            <a:r>
              <a:rPr lang="cs-CZ" sz="1600" u="sng" dirty="0">
                <a:solidFill>
                  <a:schemeClr val="tx2">
                    <a:lumMod val="50000"/>
                  </a:schemeClr>
                </a:solidFill>
              </a:rPr>
              <a:t>Příklad:</a:t>
            </a: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 Přístavba mateřské školky</a:t>
            </a:r>
          </a:p>
          <a:p>
            <a:pPr marL="0" lvl="0" indent="0">
              <a:buNone/>
            </a:pPr>
            <a:r>
              <a:rPr lang="cs-CZ" sz="1600" b="1" dirty="0">
                <a:solidFill>
                  <a:schemeClr val="tx2">
                    <a:lumMod val="50000"/>
                  </a:schemeClr>
                </a:solidFill>
              </a:rPr>
              <a:t>Zvyšování kvality podmínek v MŠ s ohledem na zajištění hygienických požadavků </a:t>
            </a: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(jen pro MŠ s výjimkou od krajské hygienické stanice)</a:t>
            </a:r>
          </a:p>
          <a:p>
            <a:pPr marL="0" indent="0">
              <a:buNone/>
            </a:pP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	</a:t>
            </a:r>
            <a:r>
              <a:rPr lang="cs-CZ" sz="1600" u="sng" dirty="0">
                <a:solidFill>
                  <a:schemeClr val="tx2">
                    <a:lumMod val="50000"/>
                  </a:schemeClr>
                </a:solidFill>
              </a:rPr>
              <a:t>Příklad:</a:t>
            </a: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 Rekonstrukce mateřské školky takovým způsobem, aby nemusela 	fungovat na základě výjimky krajské hygienické stanice</a:t>
            </a:r>
          </a:p>
          <a:p>
            <a:pPr marL="0" lvl="0" indent="0">
              <a:buNone/>
            </a:pPr>
            <a:r>
              <a:rPr lang="cs-CZ" sz="1600" b="1" dirty="0">
                <a:solidFill>
                  <a:schemeClr val="tx2">
                    <a:lumMod val="50000"/>
                  </a:schemeClr>
                </a:solidFill>
              </a:rPr>
              <a:t>Základní školy  -  odborné učebny ve vazbě na přírodní vědy, polytechnické vzdělávání, cizí jazyky, práce s digitálními technologiemi; vnitřní konektivita škol, zázemí pro školní poradenské pracoviště, zázemí pro komunitní aktivity při ZŠ</a:t>
            </a:r>
          </a:p>
          <a:p>
            <a:pPr marL="0" indent="0">
              <a:buNone/>
            </a:pP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	</a:t>
            </a:r>
            <a:r>
              <a:rPr lang="cs-CZ" sz="1600" u="sng" dirty="0">
                <a:solidFill>
                  <a:schemeClr val="tx2">
                    <a:lumMod val="50000"/>
                  </a:schemeClr>
                </a:solidFill>
              </a:rPr>
              <a:t>Příklady:</a:t>
            </a: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 Přístavba ZŠ – učebny fyziky a chemie; komunitní tělocvičny a 	sportovní hřiště; rozvod a zabezpečení internetu v budově školy</a:t>
            </a:r>
          </a:p>
          <a:p>
            <a:pPr marL="0" lvl="0" indent="0" algn="just">
              <a:buNone/>
            </a:pPr>
            <a:endParaRPr lang="cs-CZ" sz="1700" dirty="0">
              <a:solidFill>
                <a:schemeClr val="bg2">
                  <a:lumMod val="25000"/>
                </a:schemeClr>
              </a:solidFill>
            </a:endParaRPr>
          </a:p>
        </p:txBody>
      </p:sp>
      <p:pic>
        <p:nvPicPr>
          <p:cNvPr id="4" name="Grafický objekt 3" descr="Děti">
            <a:extLst>
              <a:ext uri="{FF2B5EF4-FFF2-40B4-BE49-F238E27FC236}">
                <a16:creationId xmlns:a16="http://schemas.microsoft.com/office/drawing/2014/main" id="{E4761FA9-67D0-4687-B9F4-69E273BA06F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74877" y="1584227"/>
            <a:ext cx="480288" cy="480288"/>
          </a:xfrm>
          <a:prstGeom prst="rect">
            <a:avLst/>
          </a:prstGeom>
        </p:spPr>
      </p:pic>
      <p:pic>
        <p:nvPicPr>
          <p:cNvPr id="5" name="Grafický objekt 4" descr="Třída">
            <a:extLst>
              <a:ext uri="{FF2B5EF4-FFF2-40B4-BE49-F238E27FC236}">
                <a16:creationId xmlns:a16="http://schemas.microsoft.com/office/drawing/2014/main" id="{9CA07D6E-298D-4879-A32D-CB394129B3D4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71441" y="3821291"/>
            <a:ext cx="480288" cy="480288"/>
          </a:xfrm>
          <a:prstGeom prst="rect">
            <a:avLst/>
          </a:prstGeom>
        </p:spPr>
      </p:pic>
      <p:pic>
        <p:nvPicPr>
          <p:cNvPr id="7" name="Grafický objekt 6" descr="Školní budova">
            <a:extLst>
              <a:ext uri="{FF2B5EF4-FFF2-40B4-BE49-F238E27FC236}">
                <a16:creationId xmlns:a16="http://schemas.microsoft.com/office/drawing/2014/main" id="{DC367402-CDAC-4932-AB9E-146C2A44CC58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474877" y="2556422"/>
            <a:ext cx="480288" cy="4802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191703"/>
      </p:ext>
    </p:extLst>
  </p:cSld>
  <p:clrMapOvr>
    <a:masterClrMapping/>
  </p:clrMapOvr>
  <p:transition spd="slow">
    <p:push/>
  </p:transition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6EA29780-7AA5-BF4E-B7C5-D75AB6C36F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0000"/>
            <a:ext cx="7886700" cy="1625607"/>
          </a:xfrm>
        </p:spPr>
        <p:txBody>
          <a:bodyPr>
            <a:noAutofit/>
          </a:bodyPr>
          <a:lstStyle/>
          <a:p>
            <a:pPr algn="ctr"/>
            <a:r>
              <a:rPr lang="cs-CZ" sz="3200" dirty="0"/>
              <a:t>Specifický cíl 4.1 </a:t>
            </a:r>
            <a:br>
              <a:rPr lang="cs-CZ" sz="3200" dirty="0"/>
            </a:br>
            <a:r>
              <a:rPr lang="cs-CZ" sz="3200" dirty="0"/>
              <a:t>Vzdělávací infrastruktura</a:t>
            </a:r>
            <a:br>
              <a:rPr lang="cs-CZ" sz="3200" dirty="0"/>
            </a:br>
            <a:endParaRPr lang="cs-CZ" sz="3200" dirty="0"/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97778024-FDCE-E846-A037-107DCED977F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98764" y="1556657"/>
            <a:ext cx="7886700" cy="4353675"/>
          </a:xfrm>
        </p:spPr>
        <p:txBody>
          <a:bodyPr>
            <a:noAutofit/>
          </a:bodyPr>
          <a:lstStyle/>
          <a:p>
            <a:pPr marL="0" lvl="0" indent="0">
              <a:buNone/>
            </a:pPr>
            <a:r>
              <a:rPr lang="cs-CZ" sz="1600" b="1" dirty="0">
                <a:solidFill>
                  <a:schemeClr val="tx2">
                    <a:lumMod val="50000"/>
                  </a:schemeClr>
                </a:solidFill>
              </a:rPr>
              <a:t>Střední a vyšší odborné školy, konzervatoře </a:t>
            </a: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– odborné učebny ve vazbě na odborné předměty, vnitřní konektivita škol, zázemí pro komunitní aktivity při SŠ/VOŠ</a:t>
            </a:r>
          </a:p>
          <a:p>
            <a:pPr marL="0" indent="0">
              <a:buNone/>
            </a:pP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	</a:t>
            </a:r>
            <a:r>
              <a:rPr lang="cs-CZ" sz="1600" u="sng" dirty="0">
                <a:solidFill>
                  <a:schemeClr val="tx2">
                    <a:lumMod val="50000"/>
                  </a:schemeClr>
                </a:solidFill>
              </a:rPr>
              <a:t>Příklad:</a:t>
            </a: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 Přístavba SŠ – odborné laboratoře; komunitní sportovní hřiště; 	rozvod a zabezpečení internetu v budově školy</a:t>
            </a:r>
          </a:p>
          <a:p>
            <a:pPr marL="0" lvl="0" indent="0">
              <a:buNone/>
            </a:pPr>
            <a:r>
              <a:rPr lang="cs-CZ" sz="1600" b="1" dirty="0">
                <a:solidFill>
                  <a:schemeClr val="tx2">
                    <a:lumMod val="50000"/>
                  </a:schemeClr>
                </a:solidFill>
              </a:rPr>
              <a:t>Zájmové, neformální a celoživotní vzdělávání </a:t>
            </a: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– odborné prostory ve vazbě na odborné předměty, školní družiny a školní kluby</a:t>
            </a:r>
          </a:p>
          <a:p>
            <a:pPr marL="0" indent="0">
              <a:buNone/>
            </a:pP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	</a:t>
            </a:r>
            <a:r>
              <a:rPr lang="cs-CZ" sz="1600" u="sng" dirty="0">
                <a:solidFill>
                  <a:schemeClr val="tx2">
                    <a:lumMod val="50000"/>
                  </a:schemeClr>
                </a:solidFill>
              </a:rPr>
              <a:t>Příklady:</a:t>
            </a: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 Technické dílny domu dětí a mládeže; modernizace prostor 	školní družiny</a:t>
            </a:r>
          </a:p>
          <a:p>
            <a:pPr marL="0" lvl="0" indent="0">
              <a:buNone/>
            </a:pPr>
            <a:r>
              <a:rPr lang="cs-CZ" sz="1600" b="1" dirty="0">
                <a:solidFill>
                  <a:schemeClr val="tx2">
                    <a:lumMod val="50000"/>
                  </a:schemeClr>
                </a:solidFill>
              </a:rPr>
              <a:t>Školská poradenská zařízení, speciální školy a střediska výchovné péče </a:t>
            </a: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– vybudování, úpravy zázemí</a:t>
            </a:r>
          </a:p>
          <a:p>
            <a:pPr marL="0" indent="0">
              <a:buNone/>
            </a:pP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	</a:t>
            </a:r>
            <a:r>
              <a:rPr lang="cs-CZ" sz="1600" u="sng" dirty="0">
                <a:solidFill>
                  <a:schemeClr val="tx2">
                    <a:lumMod val="50000"/>
                  </a:schemeClr>
                </a:solidFill>
              </a:rPr>
              <a:t>Příklady:</a:t>
            </a: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 Centrum komplexní podpory po studenty se sluchovým 	postižením při SŠ; modernizace střediska výchovné péče za účelem 	předcházení vzniku a rozvoje negativních projevů chování dětí</a:t>
            </a:r>
          </a:p>
          <a:p>
            <a:pPr marL="0" lvl="0" indent="0" algn="just">
              <a:buNone/>
            </a:pPr>
            <a:endParaRPr lang="cs-CZ" sz="1700" dirty="0">
              <a:solidFill>
                <a:schemeClr val="bg2">
                  <a:lumMod val="25000"/>
                </a:schemeClr>
              </a:solidFill>
            </a:endParaRPr>
          </a:p>
        </p:txBody>
      </p:sp>
      <p:pic>
        <p:nvPicPr>
          <p:cNvPr id="5" name="Grafický objekt 4" descr="Kádinka">
            <a:extLst>
              <a:ext uri="{FF2B5EF4-FFF2-40B4-BE49-F238E27FC236}">
                <a16:creationId xmlns:a16="http://schemas.microsoft.com/office/drawing/2014/main" id="{F5D4B7EA-C05F-4B5C-9E44-1096239CE03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68473" y="1641620"/>
            <a:ext cx="441482" cy="441482"/>
          </a:xfrm>
          <a:prstGeom prst="rect">
            <a:avLst/>
          </a:prstGeom>
        </p:spPr>
      </p:pic>
      <p:pic>
        <p:nvPicPr>
          <p:cNvPr id="7" name="Grafický objekt 6" descr="Úspěšná skupina">
            <a:extLst>
              <a:ext uri="{FF2B5EF4-FFF2-40B4-BE49-F238E27FC236}">
                <a16:creationId xmlns:a16="http://schemas.microsoft.com/office/drawing/2014/main" id="{675D4052-9BB0-4BD2-9A87-2084AC8DC3C7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57281" y="2899828"/>
            <a:ext cx="441483" cy="441483"/>
          </a:xfrm>
          <a:prstGeom prst="rect">
            <a:avLst/>
          </a:prstGeom>
        </p:spPr>
      </p:pic>
      <p:pic>
        <p:nvPicPr>
          <p:cNvPr id="11" name="Grafický objekt 10" descr="Neslyšící">
            <a:extLst>
              <a:ext uri="{FF2B5EF4-FFF2-40B4-BE49-F238E27FC236}">
                <a16:creationId xmlns:a16="http://schemas.microsoft.com/office/drawing/2014/main" id="{A180BFB5-FF56-4086-88CF-2B7F41A0AD8E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599158" y="4158037"/>
            <a:ext cx="441482" cy="4414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3289224"/>
      </p:ext>
    </p:extLst>
  </p:cSld>
  <p:clrMapOvr>
    <a:masterClrMapping/>
  </p:clrMapOvr>
  <p:transition spd="slow">
    <p:push/>
  </p:transition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6EA29780-7AA5-BF4E-B7C5-D75AB6C36F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0000"/>
            <a:ext cx="7886700" cy="1993760"/>
          </a:xfrm>
        </p:spPr>
        <p:txBody>
          <a:bodyPr>
            <a:normAutofit/>
          </a:bodyPr>
          <a:lstStyle/>
          <a:p>
            <a:pPr algn="ctr"/>
            <a:r>
              <a:rPr lang="cs-CZ" sz="3600" dirty="0"/>
              <a:t>Specifický cíl 4.1 </a:t>
            </a:r>
            <a:br>
              <a:rPr lang="cs-CZ" sz="3600" dirty="0"/>
            </a:br>
            <a:r>
              <a:rPr lang="cs-CZ" sz="3600" dirty="0"/>
              <a:t>Vzdělávací infrastruktura</a:t>
            </a:r>
            <a:br>
              <a:rPr lang="cs-CZ" sz="2400" dirty="0"/>
            </a:br>
            <a:r>
              <a:rPr lang="cs-CZ" sz="2700" b="0" dirty="0"/>
              <a:t>Klíčové parametry</a:t>
            </a:r>
            <a:br>
              <a:rPr lang="cs-CZ" dirty="0"/>
            </a:br>
            <a:endParaRPr lang="cs-CZ" dirty="0"/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97778024-FDCE-E846-A037-107DCED977F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30250" y="1449704"/>
            <a:ext cx="7886700" cy="4515161"/>
          </a:xfrm>
        </p:spPr>
        <p:txBody>
          <a:bodyPr>
            <a:normAutofit/>
          </a:bodyPr>
          <a:lstStyle/>
          <a:p>
            <a:pPr lvl="0"/>
            <a:endParaRPr lang="cs-CZ" sz="1800" dirty="0">
              <a:solidFill>
                <a:schemeClr val="tx2">
                  <a:lumMod val="50000"/>
                </a:schemeClr>
              </a:solidFill>
            </a:endParaRPr>
          </a:p>
          <a:p>
            <a:pPr lvl="0">
              <a:lnSpc>
                <a:spcPct val="200000"/>
              </a:lnSpc>
            </a:pP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Projekty MŠ, ZŠ a zájmového, neformálního vzdělávání a celoživotního učení musí být v souladu s akčním plánem rozvoje vzdělávání </a:t>
            </a:r>
          </a:p>
          <a:p>
            <a:pPr lvl="0">
              <a:lnSpc>
                <a:spcPct val="200000"/>
              </a:lnSpc>
            </a:pP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Projekty středních a speciálních škol musí být v souladu s Regionálním akčním plánem </a:t>
            </a:r>
          </a:p>
          <a:p>
            <a:pPr lvl="0">
              <a:lnSpc>
                <a:spcPct val="200000"/>
              </a:lnSpc>
            </a:pP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Žadatelé – NNO musí min. 2 roky před podáním projektu nepřetržitě působit v oblasti vzdělávání nebo asistenčních služeb</a:t>
            </a:r>
          </a:p>
          <a:p>
            <a:pPr>
              <a:lnSpc>
                <a:spcPct val="200000"/>
              </a:lnSpc>
            </a:pP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Využití ITI a Koordinovaného přístupu k sociálnímu vyloučení+</a:t>
            </a:r>
          </a:p>
          <a:p>
            <a:pPr lvl="0"/>
            <a:endParaRPr lang="cs-CZ" sz="2400" dirty="0">
              <a:solidFill>
                <a:schemeClr val="bg2">
                  <a:lumMod val="2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54506339"/>
      </p:ext>
    </p:extLst>
  </p:cSld>
  <p:clrMapOvr>
    <a:masterClrMapping/>
  </p:clrMapOvr>
  <p:transition spd="slow">
    <p:push/>
  </p:transition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71B2258F-86CA-4D4D-8270-BC05FCDEBFB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7999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3" name="Obrázek 2"/>
          <p:cNvPicPr>
            <a:picLocks noChangeAspect="1"/>
          </p:cNvPicPr>
          <p:nvPr/>
        </p:nvPicPr>
        <p:blipFill rotWithShape="1">
          <a:blip r:embed="rId2" cstate="hqprint">
            <a:alphaModFix amt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000" r="-2" b="-2"/>
          <a:stretch/>
        </p:blipFill>
        <p:spPr>
          <a:xfrm>
            <a:off x="20" y="1"/>
            <a:ext cx="9143980" cy="6857999"/>
          </a:xfrm>
          <a:prstGeom prst="rect">
            <a:avLst/>
          </a:prstGeom>
          <a:effectLst>
            <a:glow>
              <a:schemeClr val="accent1">
                <a:alpha val="40000"/>
              </a:schemeClr>
            </a:glow>
          </a:effectLst>
        </p:spPr>
      </p:pic>
      <p:sp>
        <p:nvSpPr>
          <p:cNvPr id="2" name="Nadpis 1">
            <a:extLst>
              <a:ext uri="{FF2B5EF4-FFF2-40B4-BE49-F238E27FC236}">
                <a16:creationId xmlns:a16="http://schemas.microsoft.com/office/drawing/2014/main" id="{6EA29780-7AA5-BF4E-B7C5-D75AB6C36F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7868" y="-740229"/>
            <a:ext cx="8428264" cy="1780423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cs-CZ" sz="3200" dirty="0">
                <a:solidFill>
                  <a:schemeClr val="bg1"/>
                </a:solidFill>
              </a:rPr>
              <a:t>Příklad: Novostavba MŠ Březová-Oleško</a:t>
            </a:r>
            <a:endParaRPr lang="en-US" sz="3200" dirty="0">
              <a:solidFill>
                <a:schemeClr val="bg1"/>
              </a:solidFill>
              <a:latin typeface="+mj-lt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90285912"/>
      </p:ext>
    </p:extLst>
  </p:cSld>
  <p:clrMapOvr>
    <a:masterClrMapping/>
  </p:clrMapOvr>
  <p:transition spd="slow">
    <p:push/>
  </p:transition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71B2258F-86CA-4D4D-8270-BC05FCDEBFB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7999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 rotWithShape="1">
          <a:blip r:embed="rId2" cstate="hqprint">
            <a:alphaModFix amt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0999" b="-2"/>
          <a:stretch/>
        </p:blipFill>
        <p:spPr>
          <a:xfrm>
            <a:off x="20" y="1"/>
            <a:ext cx="9143980" cy="6857999"/>
          </a:xfrm>
          <a:prstGeom prst="rect">
            <a:avLst/>
          </a:prstGeom>
          <a:effectLst>
            <a:glow>
              <a:schemeClr val="accent1">
                <a:alpha val="40000"/>
              </a:schemeClr>
            </a:glow>
          </a:effectLst>
        </p:spPr>
      </p:pic>
      <p:sp>
        <p:nvSpPr>
          <p:cNvPr id="2" name="Nadpis 1">
            <a:extLst>
              <a:ext uri="{FF2B5EF4-FFF2-40B4-BE49-F238E27FC236}">
                <a16:creationId xmlns:a16="http://schemas.microsoft.com/office/drawing/2014/main" id="{6EA29780-7AA5-BF4E-B7C5-D75AB6C36F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0"/>
            <a:ext cx="7886700" cy="1464737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cs-CZ" sz="3200" dirty="0">
                <a:solidFill>
                  <a:schemeClr val="bg1"/>
                </a:solidFill>
              </a:rPr>
              <a:t>Příklad: Učebny chemie na gymnáziu</a:t>
            </a:r>
            <a:br>
              <a:rPr lang="cs-CZ" sz="4000" dirty="0"/>
            </a:br>
            <a:endParaRPr lang="en-US" sz="3800" dirty="0">
              <a:solidFill>
                <a:srgbClr val="FFFFFF"/>
              </a:solidFill>
              <a:latin typeface="+mj-lt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830203631"/>
      </p:ext>
    </p:extLst>
  </p:cSld>
  <p:clrMapOvr>
    <a:masterClrMapping/>
  </p:clrMapOvr>
  <p:transition spd="slow">
    <p:push/>
  </p:transition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ázek 3"/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51" r="10948" b="-1"/>
          <a:stretch/>
        </p:blipFill>
        <p:spPr>
          <a:xfrm>
            <a:off x="20" y="1"/>
            <a:ext cx="9143980" cy="6857999"/>
          </a:xfrm>
          <a:prstGeom prst="rect">
            <a:avLst/>
          </a:prstGeom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37C89E4B-3C9F-44B9-8B86-D9E3D112D8E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5320142"/>
            <a:ext cx="9144000" cy="736551"/>
          </a:xfrm>
          <a:prstGeom prst="rect">
            <a:avLst/>
          </a:prstGeom>
          <a:solidFill>
            <a:schemeClr val="bg1">
              <a:alpha val="9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392906" y="5317240"/>
            <a:ext cx="8408194" cy="744836"/>
          </a:xfrm>
        </p:spPr>
        <p:txBody>
          <a:bodyPr vert="horz" lIns="91440" tIns="45720" rIns="91440" bIns="45720" rtlCol="0" anchor="ctr">
            <a:noAutofit/>
          </a:bodyPr>
          <a:lstStyle/>
          <a:p>
            <a:pPr algn="ctr"/>
            <a:r>
              <a:rPr lang="cs-CZ" sz="2400" dirty="0">
                <a:solidFill>
                  <a:srgbClr val="1D70B8"/>
                </a:solidFill>
              </a:rPr>
              <a:t>Specifický cíl 4.2 </a:t>
            </a:r>
            <a:br>
              <a:rPr lang="cs-CZ" sz="2400" dirty="0">
                <a:solidFill>
                  <a:srgbClr val="1D70B8"/>
                </a:solidFill>
              </a:rPr>
            </a:br>
            <a:r>
              <a:rPr lang="cs-CZ" sz="2400" dirty="0">
                <a:solidFill>
                  <a:srgbClr val="1D70B8"/>
                </a:solidFill>
              </a:rPr>
              <a:t>Sociální infrastruktura</a:t>
            </a:r>
            <a:endParaRPr lang="en-US" sz="2400" dirty="0">
              <a:solidFill>
                <a:srgbClr val="1D70B8"/>
              </a:solidFill>
              <a:latin typeface="+mj-lt"/>
              <a:cs typeface="+mj-cs"/>
            </a:endParaRPr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AA2EAA10-076F-46BD-8F0F-B9A2FB77A85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5241983"/>
            <a:ext cx="9144000" cy="0"/>
          </a:xfrm>
          <a:prstGeom prst="line">
            <a:avLst/>
          </a:prstGeom>
          <a:ln w="41275">
            <a:solidFill>
              <a:schemeClr val="bg1">
                <a:alpha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D891E407-403B-4764-86C9-33A56D3BCAA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6134852"/>
            <a:ext cx="9144000" cy="0"/>
          </a:xfrm>
          <a:prstGeom prst="line">
            <a:avLst/>
          </a:prstGeom>
          <a:ln w="41275">
            <a:solidFill>
              <a:schemeClr val="bg1">
                <a:alpha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23330135"/>
      </p:ext>
    </p:extLst>
  </p:cSld>
  <p:clrMapOvr>
    <a:masterClrMapping/>
  </p:clrMapOvr>
  <p:transition spd="slow">
    <p:push/>
  </p:transition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6EA29780-7AA5-BF4E-B7C5-D75AB6C36F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4325" y="360000"/>
            <a:ext cx="8515350" cy="1646474"/>
          </a:xfrm>
        </p:spPr>
        <p:txBody>
          <a:bodyPr>
            <a:normAutofit fontScale="90000"/>
          </a:bodyPr>
          <a:lstStyle/>
          <a:p>
            <a:pPr algn="ctr">
              <a:lnSpc>
                <a:spcPct val="100000"/>
              </a:lnSpc>
            </a:pPr>
            <a:r>
              <a:rPr lang="cs-CZ" sz="3600" dirty="0"/>
              <a:t>Specifický cíl 4.2  </a:t>
            </a:r>
            <a:br>
              <a:rPr lang="cs-CZ" sz="3600" dirty="0"/>
            </a:br>
            <a:r>
              <a:rPr lang="cs-CZ" sz="3600" dirty="0"/>
              <a:t>Sociální infrastruktura </a:t>
            </a:r>
            <a:br>
              <a:rPr lang="cs-CZ" sz="3200" dirty="0"/>
            </a:br>
            <a:endParaRPr lang="cs-CZ" sz="3200" dirty="0"/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97778024-FDCE-E846-A037-107DCED977F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42975" y="1373073"/>
            <a:ext cx="7886700" cy="4777355"/>
          </a:xfrm>
        </p:spPr>
        <p:txBody>
          <a:bodyPr>
            <a:normAutofit/>
          </a:bodyPr>
          <a:lstStyle/>
          <a:p>
            <a:pPr marL="0" lvl="0" indent="0">
              <a:lnSpc>
                <a:spcPct val="150000"/>
              </a:lnSpc>
              <a:buNone/>
            </a:pPr>
            <a:r>
              <a:rPr lang="cs-CZ" sz="1600" b="1" dirty="0">
                <a:solidFill>
                  <a:schemeClr val="tx2">
                    <a:lumMod val="50000"/>
                  </a:schemeClr>
                </a:solidFill>
              </a:rPr>
              <a:t>Infrastruktura pro sociální služby podle zákona 108/2006 Sb</a:t>
            </a: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.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	</a:t>
            </a:r>
            <a:r>
              <a:rPr lang="cs-CZ" sz="1600" u="sng" dirty="0">
                <a:solidFill>
                  <a:schemeClr val="tx2">
                    <a:lumMod val="50000"/>
                  </a:schemeClr>
                </a:solidFill>
              </a:rPr>
              <a:t>Příklady:</a:t>
            </a: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 Výstavba domova pro osoby se zdravotním postižením; nákup 	automobilů pro terénní sociální služby</a:t>
            </a:r>
          </a:p>
          <a:p>
            <a:pPr marL="0" lvl="0" indent="0">
              <a:lnSpc>
                <a:spcPct val="150000"/>
              </a:lnSpc>
              <a:buNone/>
            </a:pPr>
            <a:r>
              <a:rPr lang="cs-CZ" sz="1600" b="1" dirty="0">
                <a:solidFill>
                  <a:schemeClr val="tx2">
                    <a:lumMod val="50000"/>
                  </a:schemeClr>
                </a:solidFill>
              </a:rPr>
              <a:t>Deinstitucionalizace sociálních služeb za účelem sociálního začleňování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	</a:t>
            </a:r>
            <a:r>
              <a:rPr lang="cs-CZ" sz="1600" u="sng" dirty="0">
                <a:solidFill>
                  <a:schemeClr val="tx2">
                    <a:lumMod val="50000"/>
                  </a:schemeClr>
                </a:solidFill>
              </a:rPr>
              <a:t>Příklad:</a:t>
            </a: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 Dokončení přeměny ústavu sociální péče v pobytové sociální 	služby komunitního charakteru</a:t>
            </a:r>
          </a:p>
          <a:p>
            <a:pPr marL="0" lvl="0" indent="0">
              <a:lnSpc>
                <a:spcPct val="150000"/>
              </a:lnSpc>
              <a:buNone/>
            </a:pPr>
            <a:r>
              <a:rPr lang="cs-CZ" sz="1600" b="1" dirty="0">
                <a:solidFill>
                  <a:schemeClr val="tx2">
                    <a:lumMod val="50000"/>
                  </a:schemeClr>
                </a:solidFill>
              </a:rPr>
              <a:t>Sociální bydlení – pořízení a adaptace bytů, bytových domů a nebytových prostor pro potřeby sociálního bydlení 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	</a:t>
            </a:r>
            <a:r>
              <a:rPr lang="cs-CZ" sz="1600" u="sng" dirty="0">
                <a:solidFill>
                  <a:schemeClr val="tx2">
                    <a:lumMod val="50000"/>
                  </a:schemeClr>
                </a:solidFill>
              </a:rPr>
              <a:t>Příklad:</a:t>
            </a: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 Rekonstrukce nebytových prostor v sociální byty pro osoby bez 	domova</a:t>
            </a:r>
          </a:p>
          <a:p>
            <a:pPr marL="0" lvl="0" indent="0">
              <a:lnSpc>
                <a:spcPct val="150000"/>
              </a:lnSpc>
              <a:buNone/>
            </a:pPr>
            <a:endParaRPr lang="cs-CZ" sz="1700" dirty="0">
              <a:solidFill>
                <a:schemeClr val="bg2">
                  <a:lumMod val="25000"/>
                </a:schemeClr>
              </a:solidFill>
            </a:endParaRPr>
          </a:p>
        </p:txBody>
      </p:sp>
      <p:pic>
        <p:nvPicPr>
          <p:cNvPr id="5" name="Grafický objekt 4" descr="Připojení">
            <a:extLst>
              <a:ext uri="{FF2B5EF4-FFF2-40B4-BE49-F238E27FC236}">
                <a16:creationId xmlns:a16="http://schemas.microsoft.com/office/drawing/2014/main" id="{51151391-8CEA-4A70-9890-974645AF0C4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52068" y="2942718"/>
            <a:ext cx="461963" cy="461963"/>
          </a:xfrm>
          <a:prstGeom prst="rect">
            <a:avLst/>
          </a:prstGeom>
        </p:spPr>
      </p:pic>
      <p:pic>
        <p:nvPicPr>
          <p:cNvPr id="7" name="Grafický objekt 6" descr="Auto">
            <a:extLst>
              <a:ext uri="{FF2B5EF4-FFF2-40B4-BE49-F238E27FC236}">
                <a16:creationId xmlns:a16="http://schemas.microsoft.com/office/drawing/2014/main" id="{DB610BE8-D81F-46AB-B77C-A6BD261F0338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452068" y="1544511"/>
            <a:ext cx="461963" cy="461963"/>
          </a:xfrm>
          <a:prstGeom prst="rect">
            <a:avLst/>
          </a:prstGeom>
        </p:spPr>
      </p:pic>
      <p:pic>
        <p:nvPicPr>
          <p:cNvPr id="9" name="Grafický objekt 8" descr="Domů">
            <a:extLst>
              <a:ext uri="{FF2B5EF4-FFF2-40B4-BE49-F238E27FC236}">
                <a16:creationId xmlns:a16="http://schemas.microsoft.com/office/drawing/2014/main" id="{D9CFC42D-3666-40AF-8F1F-FD12A065BA56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533384" y="4227275"/>
            <a:ext cx="395119" cy="3951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652998"/>
      </p:ext>
    </p:extLst>
  </p:cSld>
  <p:clrMapOvr>
    <a:masterClrMapping/>
  </p:clrMapOvr>
  <p:transition spd="slow">
    <p:push/>
  </p:transition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6EA29780-7AA5-BF4E-B7C5-D75AB6C36F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1153" y="360000"/>
            <a:ext cx="8101693" cy="1830242"/>
          </a:xfrm>
        </p:spPr>
        <p:txBody>
          <a:bodyPr>
            <a:normAutofit fontScale="90000"/>
          </a:bodyPr>
          <a:lstStyle/>
          <a:p>
            <a:pPr algn="ctr">
              <a:lnSpc>
                <a:spcPct val="100000"/>
              </a:lnSpc>
            </a:pPr>
            <a:r>
              <a:rPr lang="cs-CZ" sz="3600" dirty="0"/>
              <a:t>Specifický cíl 4.2 </a:t>
            </a:r>
            <a:br>
              <a:rPr lang="cs-CZ" sz="3600" dirty="0"/>
            </a:br>
            <a:r>
              <a:rPr lang="cs-CZ" sz="3600" dirty="0"/>
              <a:t>Sociální infrastruktura</a:t>
            </a:r>
            <a:br>
              <a:rPr lang="cs-CZ" sz="2400" dirty="0"/>
            </a:br>
            <a:r>
              <a:rPr lang="cs-CZ" sz="2700" b="0" dirty="0"/>
              <a:t>Klíčové parametry</a:t>
            </a:r>
            <a:br>
              <a:rPr lang="cs-CZ" dirty="0"/>
            </a:br>
            <a:endParaRPr lang="cs-CZ" dirty="0"/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97778024-FDCE-E846-A037-107DCED977F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30250" y="1449704"/>
            <a:ext cx="7886700" cy="4515161"/>
          </a:xfrm>
        </p:spPr>
        <p:txBody>
          <a:bodyPr>
            <a:normAutofit lnSpcReduction="10000"/>
          </a:bodyPr>
          <a:lstStyle/>
          <a:p>
            <a:pPr lvl="0"/>
            <a:endParaRPr lang="cs-CZ" sz="1800" dirty="0">
              <a:solidFill>
                <a:schemeClr val="bg2">
                  <a:lumMod val="25000"/>
                </a:schemeClr>
              </a:solidFill>
            </a:endParaRPr>
          </a:p>
          <a:p>
            <a:pPr lvl="0">
              <a:lnSpc>
                <a:spcPct val="150000"/>
              </a:lnSpc>
            </a:pP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Projekt pobytové sociální služby je v souladu s materiálně technickým standardem MPSV</a:t>
            </a:r>
          </a:p>
          <a:p>
            <a:pPr lvl="0">
              <a:lnSpc>
                <a:spcPct val="150000"/>
              </a:lnSpc>
            </a:pP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Projekt deinstitucionalizace sociální služby má schválený transformační plán a je v souladu s RAP</a:t>
            </a:r>
          </a:p>
          <a:p>
            <a:pPr lvl="0">
              <a:lnSpc>
                <a:spcPct val="150000"/>
              </a:lnSpc>
            </a:pP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Projekt sociálního bydlení má souhlas obce s realizací projektu</a:t>
            </a:r>
          </a:p>
          <a:p>
            <a:pPr>
              <a:lnSpc>
                <a:spcPct val="150000"/>
              </a:lnSpc>
            </a:pP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U projektu sociálního bydlení 20-letá udržitelnost </a:t>
            </a:r>
          </a:p>
          <a:p>
            <a:pPr lvl="0">
              <a:lnSpc>
                <a:spcPct val="150000"/>
              </a:lnSpc>
            </a:pP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Žadatel NNO v sociálním bydlení  -  podmínka min. 5 let před podáním žádosti nepřetržitě poskytovat sociální službu podle zákona o sociálních službách</a:t>
            </a:r>
          </a:p>
          <a:p>
            <a:pPr>
              <a:lnSpc>
                <a:spcPct val="150000"/>
              </a:lnSpc>
            </a:pP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Využití ITI a Koordinovaného přístupu k sociálnímu vyloučení+</a:t>
            </a:r>
          </a:p>
          <a:p>
            <a:pPr lvl="0">
              <a:lnSpc>
                <a:spcPct val="150000"/>
              </a:lnSpc>
            </a:pPr>
            <a:endParaRPr lang="cs-CZ" sz="2800" dirty="0">
              <a:solidFill>
                <a:schemeClr val="bg2">
                  <a:lumMod val="2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89641043"/>
      </p:ext>
    </p:extLst>
  </p:cSld>
  <p:clrMapOvr>
    <a:masterClrMapping/>
  </p:clrMapOvr>
  <p:transition spd="slow">
    <p:push/>
  </p:transition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71B2258F-86CA-4D4D-8270-BC05FCDEBFB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7999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3" name="Obrázek 2"/>
          <p:cNvPicPr>
            <a:picLocks noChangeAspect="1"/>
          </p:cNvPicPr>
          <p:nvPr/>
        </p:nvPicPr>
        <p:blipFill rotWithShape="1">
          <a:blip r:embed="rId2" cstate="hqprint">
            <a:alphaModFix amt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381" r="618" b="-2"/>
          <a:stretch/>
        </p:blipFill>
        <p:spPr>
          <a:xfrm>
            <a:off x="20" y="1"/>
            <a:ext cx="9143980" cy="6857999"/>
          </a:xfrm>
          <a:prstGeom prst="rect">
            <a:avLst/>
          </a:prstGeom>
          <a:effectLst>
            <a:glow>
              <a:schemeClr val="accent1">
                <a:alpha val="40000"/>
              </a:schemeClr>
            </a:glow>
          </a:effectLst>
        </p:spPr>
      </p:pic>
      <p:sp>
        <p:nvSpPr>
          <p:cNvPr id="2" name="Nadpis 1">
            <a:extLst>
              <a:ext uri="{FF2B5EF4-FFF2-40B4-BE49-F238E27FC236}">
                <a16:creationId xmlns:a16="http://schemas.microsoft.com/office/drawing/2014/main" id="{6EA29780-7AA5-BF4E-B7C5-D75AB6C36F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28599"/>
            <a:ext cx="7886700" cy="7053944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cs-CZ" sz="3200" dirty="0">
                <a:solidFill>
                  <a:schemeClr val="bg1"/>
                </a:solidFill>
              </a:rPr>
              <a:t>Příklad: Denní stacionář v Bruntále</a:t>
            </a:r>
            <a:br>
              <a:rPr lang="cs-CZ" sz="4000" dirty="0"/>
            </a:br>
            <a:endParaRPr lang="en-US" sz="3800" dirty="0">
              <a:solidFill>
                <a:srgbClr val="FFFFFF"/>
              </a:solidFill>
              <a:latin typeface="+mj-lt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60671913"/>
      </p:ext>
    </p:extLst>
  </p:cSld>
  <p:clrMapOvr>
    <a:masterClrMapping/>
  </p:clrMapOvr>
  <p:transition spd="slow">
    <p:push/>
  </p:transition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l="-17000" r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71B2258F-86CA-4D4D-8270-BC05FCDEBFB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7999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418" t="318" r="13560" b="-318"/>
          <a:stretch/>
        </p:blipFill>
        <p:spPr>
          <a:xfrm>
            <a:off x="0" y="0"/>
            <a:ext cx="9209314" cy="6906986"/>
          </a:xfrm>
          <a:prstGeom prst="rect">
            <a:avLst/>
          </a:prstGeom>
        </p:spPr>
      </p:pic>
      <p:sp>
        <p:nvSpPr>
          <p:cNvPr id="2" name="Obdélník 1"/>
          <p:cNvSpPr/>
          <p:nvPr/>
        </p:nvSpPr>
        <p:spPr>
          <a:xfrm>
            <a:off x="351065" y="5274128"/>
            <a:ext cx="8621486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cs-CZ" sz="3200" b="1" kern="1200" dirty="0">
                <a:solidFill>
                  <a:schemeClr val="bg1"/>
                </a:solidFill>
              </a:rPr>
              <a:t>Příklad: Stavební úpravy objektu č.p. 1355, Hořice - čtyři sociální bytové jednotky</a:t>
            </a:r>
            <a:r>
              <a:rPr lang="cs-CZ" sz="3200" b="1" dirty="0">
                <a:solidFill>
                  <a:schemeClr val="bg1"/>
                </a:solidFill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257232175"/>
      </p:ext>
    </p:extLst>
  </p:cSld>
  <p:clrMapOvr>
    <a:masterClrMapping/>
  </p:clrMapOvr>
  <p:transition spd="slow">
    <p:push/>
  </p:transition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ázek 3"/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1000" r="-1" b="-1"/>
          <a:stretch/>
        </p:blipFill>
        <p:spPr>
          <a:xfrm>
            <a:off x="20" y="1"/>
            <a:ext cx="9143980" cy="6857999"/>
          </a:xfrm>
          <a:prstGeom prst="rect">
            <a:avLst/>
          </a:prstGeom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37C89E4B-3C9F-44B9-8B86-D9E3D112D8E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5320142"/>
            <a:ext cx="9144000" cy="736551"/>
          </a:xfrm>
          <a:prstGeom prst="rect">
            <a:avLst/>
          </a:prstGeom>
          <a:solidFill>
            <a:schemeClr val="bg1">
              <a:alpha val="9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392906" y="5317240"/>
            <a:ext cx="8408194" cy="744836"/>
          </a:xfrm>
        </p:spPr>
        <p:txBody>
          <a:bodyPr vert="horz" lIns="91440" tIns="45720" rIns="91440" bIns="45720" rtlCol="0" anchor="ctr">
            <a:noAutofit/>
          </a:bodyPr>
          <a:lstStyle/>
          <a:p>
            <a:pPr algn="ctr"/>
            <a:r>
              <a:rPr lang="cs-CZ" sz="2400" dirty="0">
                <a:solidFill>
                  <a:srgbClr val="1D70B8"/>
                </a:solidFill>
              </a:rPr>
              <a:t>Specifický cíl 4.3 </a:t>
            </a:r>
            <a:br>
              <a:rPr lang="cs-CZ" sz="2400" dirty="0">
                <a:solidFill>
                  <a:srgbClr val="1D70B8"/>
                </a:solidFill>
              </a:rPr>
            </a:br>
            <a:r>
              <a:rPr lang="cs-CZ" sz="2400" dirty="0">
                <a:solidFill>
                  <a:srgbClr val="1D70B8"/>
                </a:solidFill>
              </a:rPr>
              <a:t>Infrastruktura ve zdravotnictví</a:t>
            </a:r>
            <a:endParaRPr lang="en-US" sz="2400" dirty="0">
              <a:solidFill>
                <a:srgbClr val="1D70B8"/>
              </a:solidFill>
              <a:latin typeface="+mj-lt"/>
              <a:cs typeface="+mj-cs"/>
            </a:endParaRPr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AA2EAA10-076F-46BD-8F0F-B9A2FB77A85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5241983"/>
            <a:ext cx="9144000" cy="0"/>
          </a:xfrm>
          <a:prstGeom prst="line">
            <a:avLst/>
          </a:prstGeom>
          <a:ln w="41275">
            <a:solidFill>
              <a:schemeClr val="bg1">
                <a:alpha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D891E407-403B-4764-86C9-33A56D3BCAA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6134852"/>
            <a:ext cx="9144000" cy="0"/>
          </a:xfrm>
          <a:prstGeom prst="line">
            <a:avLst/>
          </a:prstGeom>
          <a:ln w="41275">
            <a:solidFill>
              <a:schemeClr val="bg1">
                <a:alpha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63458918"/>
      </p:ext>
    </p:extLst>
  </p:cSld>
  <p:clrMapOvr>
    <a:masterClrMapping/>
  </p:clrMapOvr>
  <p:transition spd="slow">
    <p:push/>
  </p:transition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6EA29780-7AA5-BF4E-B7C5-D75AB6C36F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0000"/>
            <a:ext cx="7886700" cy="1537070"/>
          </a:xfrm>
        </p:spPr>
        <p:txBody>
          <a:bodyPr>
            <a:normAutofit/>
          </a:bodyPr>
          <a:lstStyle/>
          <a:p>
            <a:pPr algn="ctr"/>
            <a:r>
              <a:rPr lang="cs-CZ" sz="3200" dirty="0"/>
              <a:t>Specifický cíl 4.3 </a:t>
            </a:r>
            <a:br>
              <a:rPr lang="cs-CZ" sz="3200" dirty="0"/>
            </a:br>
            <a:r>
              <a:rPr lang="cs-CZ" sz="3200" dirty="0"/>
              <a:t>Infrastruktura ve zdravotnictví </a:t>
            </a:r>
            <a:br>
              <a:rPr lang="cs-CZ" sz="3200" dirty="0"/>
            </a:br>
            <a:endParaRPr lang="cs-CZ" sz="3200" dirty="0"/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97778024-FDCE-E846-A037-107DCED977F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10336" y="1340416"/>
            <a:ext cx="7886700" cy="4849757"/>
          </a:xfrm>
        </p:spPr>
        <p:txBody>
          <a:bodyPr>
            <a:normAutofit lnSpcReduction="10000"/>
          </a:bodyPr>
          <a:lstStyle/>
          <a:p>
            <a:pPr marL="0" lvl="0" indent="0">
              <a:lnSpc>
                <a:spcPct val="150000"/>
              </a:lnSpc>
              <a:buNone/>
            </a:pPr>
            <a:r>
              <a:rPr lang="cs-CZ" sz="1800" b="1" dirty="0">
                <a:solidFill>
                  <a:schemeClr val="tx2">
                    <a:lumMod val="50000"/>
                  </a:schemeClr>
                </a:solidFill>
              </a:rPr>
              <a:t>Primární péče – vznik a modernizace urgentních příjmů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	</a:t>
            </a:r>
            <a:r>
              <a:rPr lang="cs-CZ" sz="1600" u="sng" dirty="0">
                <a:solidFill>
                  <a:schemeClr val="tx2">
                    <a:lumMod val="50000"/>
                  </a:schemeClr>
                </a:solidFill>
              </a:rPr>
              <a:t>Příklad:</a:t>
            </a: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 Výstavba krajského urgentního příjmu poskytujícího urgentní a 	intenzivní péči v jednom celku (příjmová část, ambulantní část, expektační 	lůžková část, resuscitační a intenzivní lůžková část)</a:t>
            </a:r>
          </a:p>
          <a:p>
            <a:pPr marL="0" lvl="0" indent="0">
              <a:lnSpc>
                <a:spcPct val="150000"/>
              </a:lnSpc>
              <a:buNone/>
            </a:pPr>
            <a:r>
              <a:rPr lang="cs-CZ" sz="1800" b="1" dirty="0">
                <a:solidFill>
                  <a:schemeClr val="tx2">
                    <a:lumMod val="50000"/>
                  </a:schemeClr>
                </a:solidFill>
              </a:rPr>
              <a:t>Integrovaná péče, integrace zdravotních a sociálních služeb</a:t>
            </a:r>
          </a:p>
          <a:p>
            <a:pPr marL="457200" lvl="1" indent="0">
              <a:lnSpc>
                <a:spcPct val="150000"/>
              </a:lnSpc>
              <a:buNone/>
            </a:pPr>
            <a:r>
              <a:rPr lang="cs-CZ" sz="1600" b="1" dirty="0">
                <a:solidFill>
                  <a:schemeClr val="tx2">
                    <a:lumMod val="50000"/>
                  </a:schemeClr>
                </a:solidFill>
              </a:rPr>
              <a:t>deinstitucionalizace psychiatrické péče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	</a:t>
            </a:r>
            <a:r>
              <a:rPr lang="cs-CZ" sz="1600" u="sng" dirty="0">
                <a:solidFill>
                  <a:schemeClr val="tx2">
                    <a:lumMod val="50000"/>
                  </a:schemeClr>
                </a:solidFill>
              </a:rPr>
              <a:t>Příklad:</a:t>
            </a: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 Vybudování Centra duševního zdraví komunitního typu</a:t>
            </a:r>
          </a:p>
          <a:p>
            <a:pPr marL="457200" lvl="1" indent="0">
              <a:lnSpc>
                <a:spcPct val="150000"/>
              </a:lnSpc>
              <a:buNone/>
            </a:pPr>
            <a:r>
              <a:rPr lang="cs-CZ" sz="1600" b="1" dirty="0">
                <a:solidFill>
                  <a:schemeClr val="tx2">
                    <a:lumMod val="50000"/>
                  </a:schemeClr>
                </a:solidFill>
              </a:rPr>
              <a:t>dostupnost následné a dlouhodobé péče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	</a:t>
            </a:r>
            <a:r>
              <a:rPr lang="cs-CZ" sz="1600" u="sng" dirty="0">
                <a:solidFill>
                  <a:schemeClr val="tx2">
                    <a:lumMod val="50000"/>
                  </a:schemeClr>
                </a:solidFill>
              </a:rPr>
              <a:t>Příklady:</a:t>
            </a: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 Technické vybavení poskytovatelů péče (monitory vitálních 	funkcí, polohovací elektrická lůžka, chodítka, antidekubitní matrace,  	zvedáky do vany…)</a:t>
            </a:r>
          </a:p>
        </p:txBody>
      </p:sp>
      <p:pic>
        <p:nvPicPr>
          <p:cNvPr id="5" name="Grafický objekt 4" descr="Nemocnice">
            <a:extLst>
              <a:ext uri="{FF2B5EF4-FFF2-40B4-BE49-F238E27FC236}">
                <a16:creationId xmlns:a16="http://schemas.microsoft.com/office/drawing/2014/main" id="{6808EE82-E9B4-490B-A063-2F62502E777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80997" y="3595178"/>
            <a:ext cx="340232" cy="340232"/>
          </a:xfrm>
          <a:prstGeom prst="rect">
            <a:avLst/>
          </a:prstGeom>
        </p:spPr>
      </p:pic>
      <p:pic>
        <p:nvPicPr>
          <p:cNvPr id="9" name="Grafický objekt 8" descr="Přespání">
            <a:extLst>
              <a:ext uri="{FF2B5EF4-FFF2-40B4-BE49-F238E27FC236}">
                <a16:creationId xmlns:a16="http://schemas.microsoft.com/office/drawing/2014/main" id="{FC77A5CA-FEDE-4F13-AA64-E8D3C90E6A21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780997" y="4514303"/>
            <a:ext cx="340232" cy="340232"/>
          </a:xfrm>
          <a:prstGeom prst="rect">
            <a:avLst/>
          </a:prstGeom>
        </p:spPr>
      </p:pic>
      <p:pic>
        <p:nvPicPr>
          <p:cNvPr id="11" name="Grafický objekt 10" descr="Ambulance">
            <a:extLst>
              <a:ext uri="{FF2B5EF4-FFF2-40B4-BE49-F238E27FC236}">
                <a16:creationId xmlns:a16="http://schemas.microsoft.com/office/drawing/2014/main" id="{0F34734C-6123-41D5-BE3A-311D9FD43F08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791883" y="1842452"/>
            <a:ext cx="751114" cy="7511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2982909"/>
      </p:ext>
    </p:extLst>
  </p:cSld>
  <p:clrMapOvr>
    <a:masterClrMapping/>
  </p:clrMapOvr>
  <p:transition spd="slow">
    <p:push/>
  </p:transition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6EA29780-7AA5-BF4E-B7C5-D75AB6C36F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0000"/>
            <a:ext cx="7886700" cy="1537070"/>
          </a:xfrm>
        </p:spPr>
        <p:txBody>
          <a:bodyPr>
            <a:normAutofit/>
          </a:bodyPr>
          <a:lstStyle/>
          <a:p>
            <a:pPr algn="ctr"/>
            <a:r>
              <a:rPr lang="cs-CZ" sz="3200" dirty="0"/>
              <a:t>Specifický cíl 4.3 </a:t>
            </a:r>
            <a:br>
              <a:rPr lang="cs-CZ" sz="3200" dirty="0"/>
            </a:br>
            <a:r>
              <a:rPr lang="cs-CZ" sz="3200" dirty="0"/>
              <a:t>Infrastruktura ve zdravotnictví </a:t>
            </a:r>
            <a:br>
              <a:rPr lang="cs-CZ" sz="3200" dirty="0"/>
            </a:br>
            <a:endParaRPr lang="cs-CZ" sz="3200" dirty="0"/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97778024-FDCE-E846-A037-107DCED977F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13557" y="1460158"/>
            <a:ext cx="7886700" cy="4849757"/>
          </a:xfrm>
        </p:spPr>
        <p:txBody>
          <a:bodyPr>
            <a:normAutofit/>
          </a:bodyPr>
          <a:lstStyle/>
          <a:p>
            <a:pPr marL="457200" lvl="1" indent="0">
              <a:lnSpc>
                <a:spcPct val="150000"/>
              </a:lnSpc>
              <a:buNone/>
            </a:pPr>
            <a:r>
              <a:rPr lang="cs-CZ" sz="1600" b="1" dirty="0">
                <a:solidFill>
                  <a:schemeClr val="tx2">
                    <a:lumMod val="50000"/>
                  </a:schemeClr>
                </a:solidFill>
              </a:rPr>
              <a:t>dostupnost paliativní a hospicové péče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	</a:t>
            </a:r>
            <a:r>
              <a:rPr lang="cs-CZ" sz="1600" u="sng" dirty="0">
                <a:solidFill>
                  <a:schemeClr val="tx2">
                    <a:lumMod val="50000"/>
                  </a:schemeClr>
                </a:solidFill>
              </a:rPr>
              <a:t>Příklad:</a:t>
            </a: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 Přístrojové vybavení lůžkového hospice nebo mobilního 	paliativního týmu</a:t>
            </a:r>
          </a:p>
          <a:p>
            <a:pPr marL="457200" lvl="1" indent="0">
              <a:lnSpc>
                <a:spcPct val="150000"/>
              </a:lnSpc>
              <a:buNone/>
            </a:pPr>
            <a:r>
              <a:rPr lang="cs-CZ" sz="1600" b="1" dirty="0">
                <a:solidFill>
                  <a:schemeClr val="tx2">
                    <a:lumMod val="50000"/>
                  </a:schemeClr>
                </a:solidFill>
              </a:rPr>
              <a:t>dostupnost integrované onkologické péče ve všeobecných nemocnicích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	</a:t>
            </a:r>
            <a:r>
              <a:rPr lang="cs-CZ" sz="1600" u="sng" dirty="0">
                <a:solidFill>
                  <a:schemeClr val="tx2">
                    <a:lumMod val="50000"/>
                  </a:schemeClr>
                </a:solidFill>
              </a:rPr>
              <a:t>Příklad:</a:t>
            </a: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 Přístrojové vybavení (lineární urychlovač, RTG simulátor apod.)</a:t>
            </a:r>
          </a:p>
          <a:p>
            <a:pPr marL="457200" lvl="1" indent="0">
              <a:lnSpc>
                <a:spcPct val="150000"/>
              </a:lnSpc>
              <a:buNone/>
            </a:pPr>
            <a:r>
              <a:rPr lang="cs-CZ" sz="1600" b="1" dirty="0">
                <a:solidFill>
                  <a:schemeClr val="tx2">
                    <a:lumMod val="50000"/>
                  </a:schemeClr>
                </a:solidFill>
              </a:rPr>
              <a:t>dostupnost integrované zdravotně-sociální péče v perinatologii a gerontologii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	</a:t>
            </a:r>
            <a:r>
              <a:rPr lang="cs-CZ" sz="1600" u="sng" dirty="0">
                <a:solidFill>
                  <a:schemeClr val="tx2">
                    <a:lumMod val="50000"/>
                  </a:schemeClr>
                </a:solidFill>
              </a:rPr>
              <a:t>Příklad:</a:t>
            </a: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 Přístrojové vybavení (ultrazvukové a sonografické přístroje, 	polohovací lůžka, ventilátory, rehabilitační pomůcky apod.)</a:t>
            </a:r>
          </a:p>
        </p:txBody>
      </p:sp>
      <p:pic>
        <p:nvPicPr>
          <p:cNvPr id="5" name="Grafický objekt 4" descr="Stetoskop">
            <a:extLst>
              <a:ext uri="{FF2B5EF4-FFF2-40B4-BE49-F238E27FC236}">
                <a16:creationId xmlns:a16="http://schemas.microsoft.com/office/drawing/2014/main" id="{FF66B22E-6FA0-47AD-A0C5-18A57F9335A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871686" y="3885036"/>
            <a:ext cx="389122" cy="389122"/>
          </a:xfrm>
          <a:prstGeom prst="rect">
            <a:avLst/>
          </a:prstGeom>
        </p:spPr>
      </p:pic>
      <p:pic>
        <p:nvPicPr>
          <p:cNvPr id="7" name="Grafický objekt 6" descr="Zdravotnictví">
            <a:extLst>
              <a:ext uri="{FF2B5EF4-FFF2-40B4-BE49-F238E27FC236}">
                <a16:creationId xmlns:a16="http://schemas.microsoft.com/office/drawing/2014/main" id="{76A69185-B598-4253-A09D-D9A52DFB7EAF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813557" y="1575658"/>
            <a:ext cx="387251" cy="387251"/>
          </a:xfrm>
          <a:prstGeom prst="rect">
            <a:avLst/>
          </a:prstGeom>
        </p:spPr>
      </p:pic>
      <p:pic>
        <p:nvPicPr>
          <p:cNvPr id="9" name="Grafický objekt 8" descr="Jehla">
            <a:extLst>
              <a:ext uri="{FF2B5EF4-FFF2-40B4-BE49-F238E27FC236}">
                <a16:creationId xmlns:a16="http://schemas.microsoft.com/office/drawing/2014/main" id="{0C0E4CBE-F981-467C-80C2-3E2E2A177335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813557" y="2858031"/>
            <a:ext cx="387251" cy="3872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3778233"/>
      </p:ext>
    </p:extLst>
  </p:cSld>
  <p:clrMapOvr>
    <a:masterClrMapping/>
  </p:clrMapOvr>
  <p:transition spd="slow">
    <p:push/>
  </p:transition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6EA29780-7AA5-BF4E-B7C5-D75AB6C36F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0000"/>
            <a:ext cx="7886700" cy="1649203"/>
          </a:xfrm>
        </p:spPr>
        <p:txBody>
          <a:bodyPr>
            <a:normAutofit fontScale="90000"/>
          </a:bodyPr>
          <a:lstStyle/>
          <a:p>
            <a:pPr algn="ctr"/>
            <a:r>
              <a:rPr lang="cs-CZ" sz="3600" dirty="0"/>
              <a:t>Specifický cíl 4.3 </a:t>
            </a:r>
            <a:br>
              <a:rPr lang="cs-CZ" sz="3600" dirty="0"/>
            </a:br>
            <a:r>
              <a:rPr lang="cs-CZ" sz="3600" dirty="0"/>
              <a:t>Infrastruktura ve zdravotnictví</a:t>
            </a:r>
            <a:br>
              <a:rPr lang="cs-CZ" sz="2400" dirty="0"/>
            </a:br>
            <a:r>
              <a:rPr lang="cs-CZ" sz="2700" b="0" dirty="0"/>
              <a:t>Klíčové parametry</a:t>
            </a:r>
            <a:br>
              <a:rPr lang="cs-CZ" dirty="0"/>
            </a:br>
            <a:endParaRPr lang="cs-CZ" dirty="0"/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97778024-FDCE-E846-A037-107DCED977F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30250" y="1449704"/>
            <a:ext cx="7886700" cy="4515161"/>
          </a:xfrm>
        </p:spPr>
        <p:txBody>
          <a:bodyPr>
            <a:normAutofit/>
          </a:bodyPr>
          <a:lstStyle/>
          <a:p>
            <a:pPr lvl="0"/>
            <a:endParaRPr lang="cs-CZ" sz="1800" dirty="0">
              <a:solidFill>
                <a:schemeClr val="bg2">
                  <a:lumMod val="25000"/>
                </a:schemeClr>
              </a:solidFill>
            </a:endParaRPr>
          </a:p>
          <a:p>
            <a:pPr lvl="0">
              <a:lnSpc>
                <a:spcPct val="200000"/>
              </a:lnSpc>
            </a:pP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Projekt na zdravotní přístroje je v souladu se stanoviskem Přístrojové komise Ministerstva zdravotnictví</a:t>
            </a:r>
          </a:p>
          <a:p>
            <a:pPr lvl="0">
              <a:lnSpc>
                <a:spcPct val="200000"/>
              </a:lnSpc>
            </a:pP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Projekt deinstitucionalizace psychiatrické péče je v souladu se Strategií reformy psychiatrické péče v ČR</a:t>
            </a:r>
          </a:p>
        </p:txBody>
      </p:sp>
    </p:spTree>
    <p:extLst>
      <p:ext uri="{BB962C8B-B14F-4D97-AF65-F5344CB8AC3E}">
        <p14:creationId xmlns:p14="http://schemas.microsoft.com/office/powerpoint/2010/main" val="2227527579"/>
      </p:ext>
    </p:extLst>
  </p:cSld>
  <p:clrMapOvr>
    <a:masterClrMapping/>
  </p:clrMapOvr>
  <p:transition spd="slow">
    <p:push/>
  </p:transition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71B2258F-86CA-4D4D-8270-BC05FCDEBFB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7999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4" name="Obrázek 3"/>
          <p:cNvPicPr/>
          <p:nvPr/>
        </p:nvPicPr>
        <p:blipFill rotWithShape="1">
          <a:blip r:embed="rId2">
            <a:alphaModFix amt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000" r="-2" b="-2"/>
          <a:stretch/>
        </p:blipFill>
        <p:spPr>
          <a:xfrm>
            <a:off x="20" y="1"/>
            <a:ext cx="9143980" cy="6857999"/>
          </a:xfrm>
          <a:prstGeom prst="rect">
            <a:avLst/>
          </a:prstGeom>
          <a:effectLst>
            <a:glow>
              <a:schemeClr val="accent1">
                <a:alpha val="40000"/>
              </a:schemeClr>
            </a:glow>
          </a:effectLst>
        </p:spPr>
      </p:pic>
      <p:sp>
        <p:nvSpPr>
          <p:cNvPr id="2" name="Nadpis 1">
            <a:extLst>
              <a:ext uri="{FF2B5EF4-FFF2-40B4-BE49-F238E27FC236}">
                <a16:creationId xmlns:a16="http://schemas.microsoft.com/office/drawing/2014/main" id="{6EA29780-7AA5-BF4E-B7C5-D75AB6C36F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87085"/>
            <a:ext cx="7886700" cy="7203621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cs-CZ" sz="3200" dirty="0">
                <a:solidFill>
                  <a:schemeClr val="bg1"/>
                </a:solidFill>
              </a:rPr>
              <a:t>Příklad: Urgentní příjem</a:t>
            </a:r>
            <a:br>
              <a:rPr lang="cs-CZ" sz="4000" dirty="0"/>
            </a:br>
            <a:endParaRPr lang="en-US" sz="3800" dirty="0">
              <a:solidFill>
                <a:srgbClr val="FFFFFF"/>
              </a:solidFill>
              <a:latin typeface="+mj-lt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478674155"/>
      </p:ext>
    </p:extLst>
  </p:cSld>
  <p:clrMapOvr>
    <a:masterClrMapping/>
  </p:clrMapOvr>
  <p:transition spd="slow">
    <p:push/>
  </p:transition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ázek 3"/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0501" r="1833"/>
          <a:stretch/>
        </p:blipFill>
        <p:spPr>
          <a:xfrm>
            <a:off x="0" y="0"/>
            <a:ext cx="9143980" cy="6857999"/>
          </a:xfrm>
          <a:prstGeom prst="rect">
            <a:avLst/>
          </a:prstGeom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37C89E4B-3C9F-44B9-8B86-D9E3D112D8E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5320142"/>
            <a:ext cx="9144000" cy="736551"/>
          </a:xfrm>
          <a:prstGeom prst="rect">
            <a:avLst/>
          </a:prstGeom>
          <a:solidFill>
            <a:schemeClr val="bg1">
              <a:alpha val="9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392906" y="5317240"/>
            <a:ext cx="8408194" cy="744836"/>
          </a:xfrm>
        </p:spPr>
        <p:txBody>
          <a:bodyPr vert="horz" lIns="91440" tIns="45720" rIns="91440" bIns="45720" rtlCol="0" anchor="ctr">
            <a:noAutofit/>
          </a:bodyPr>
          <a:lstStyle/>
          <a:p>
            <a:pPr algn="ctr"/>
            <a:r>
              <a:rPr lang="cs-CZ" sz="2400" dirty="0">
                <a:solidFill>
                  <a:srgbClr val="1D70B8"/>
                </a:solidFill>
              </a:rPr>
              <a:t>Specifický cíl 4.4 </a:t>
            </a:r>
            <a:br>
              <a:rPr lang="cs-CZ" sz="2400" dirty="0">
                <a:solidFill>
                  <a:srgbClr val="1D70B8"/>
                </a:solidFill>
              </a:rPr>
            </a:br>
            <a:r>
              <a:rPr lang="cs-CZ" sz="2400" dirty="0">
                <a:solidFill>
                  <a:srgbClr val="1D70B8"/>
                </a:solidFill>
              </a:rPr>
              <a:t>Kulturní dědictví a cestovní ruch</a:t>
            </a:r>
            <a:endParaRPr lang="en-US" sz="2400" dirty="0">
              <a:solidFill>
                <a:srgbClr val="1D70B8"/>
              </a:solidFill>
              <a:latin typeface="+mj-lt"/>
              <a:cs typeface="+mj-cs"/>
            </a:endParaRPr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AA2EAA10-076F-46BD-8F0F-B9A2FB77A85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5241983"/>
            <a:ext cx="9144000" cy="0"/>
          </a:xfrm>
          <a:prstGeom prst="line">
            <a:avLst/>
          </a:prstGeom>
          <a:ln w="41275">
            <a:solidFill>
              <a:schemeClr val="bg1">
                <a:alpha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D891E407-403B-4764-86C9-33A56D3BCAA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6134852"/>
            <a:ext cx="9144000" cy="0"/>
          </a:xfrm>
          <a:prstGeom prst="line">
            <a:avLst/>
          </a:prstGeom>
          <a:ln w="41275">
            <a:solidFill>
              <a:schemeClr val="bg1">
                <a:alpha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13408635"/>
      </p:ext>
    </p:extLst>
  </p:cSld>
  <p:clrMapOvr>
    <a:masterClrMapping/>
  </p:clrMapOvr>
  <p:transition spd="slow">
    <p:push/>
  </p:transition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6EA29780-7AA5-BF4E-B7C5-D75AB6C36F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0000"/>
            <a:ext cx="7886700" cy="919276"/>
          </a:xfrm>
        </p:spPr>
        <p:txBody>
          <a:bodyPr>
            <a:noAutofit/>
          </a:bodyPr>
          <a:lstStyle/>
          <a:p>
            <a:pPr algn="ctr"/>
            <a:br>
              <a:rPr lang="cs-CZ" sz="3200" dirty="0"/>
            </a:br>
            <a:r>
              <a:rPr lang="cs-CZ" sz="3200" dirty="0"/>
              <a:t>Specifický cíl 4.4</a:t>
            </a:r>
            <a:br>
              <a:rPr lang="cs-CZ" sz="3200" dirty="0"/>
            </a:br>
            <a:r>
              <a:rPr lang="cs-CZ" sz="3200" dirty="0"/>
              <a:t>Kulturní dědictví a cestovní ruch </a:t>
            </a:r>
            <a:br>
              <a:rPr lang="cs-CZ" sz="3200" dirty="0"/>
            </a:br>
            <a:endParaRPr lang="cs-CZ" sz="3200" dirty="0"/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97778024-FDCE-E846-A037-107DCED977F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442154"/>
            <a:ext cx="7886700" cy="4663439"/>
          </a:xfrm>
        </p:spPr>
        <p:txBody>
          <a:bodyPr>
            <a:normAutofit fontScale="85000" lnSpcReduction="20000"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cs-CZ" sz="2000" b="1" dirty="0">
                <a:solidFill>
                  <a:schemeClr val="tx2">
                    <a:lumMod val="50000"/>
                  </a:schemeClr>
                </a:solidFill>
              </a:rPr>
              <a:t>Revitalizace, odborná infrastruktura a vybavení pro: </a:t>
            </a:r>
          </a:p>
          <a:p>
            <a:pPr marL="457200" lvl="1" indent="0">
              <a:lnSpc>
                <a:spcPct val="150000"/>
              </a:lnSpc>
              <a:buNone/>
            </a:pPr>
            <a:r>
              <a:rPr lang="cs-CZ" sz="1800" b="1" dirty="0">
                <a:solidFill>
                  <a:schemeClr val="tx2">
                    <a:lumMod val="50000"/>
                  </a:schemeClr>
                </a:solidFill>
              </a:rPr>
              <a:t>národní kulturní památky + Indikativní seznam UNESCO </a:t>
            </a:r>
            <a:r>
              <a:rPr lang="cs-CZ" sz="1800" dirty="0">
                <a:solidFill>
                  <a:schemeClr val="tx2">
                    <a:lumMod val="50000"/>
                  </a:schemeClr>
                </a:solidFill>
              </a:rPr>
              <a:t>(individuální projekty), </a:t>
            </a:r>
            <a:endParaRPr lang="cs-CZ" sz="1800" b="1" dirty="0">
              <a:solidFill>
                <a:schemeClr val="tx2">
                  <a:lumMod val="50000"/>
                </a:schemeClr>
              </a:solidFill>
            </a:endParaRPr>
          </a:p>
          <a:p>
            <a:pPr marL="457200" lvl="1" indent="0">
              <a:lnSpc>
                <a:spcPct val="150000"/>
              </a:lnSpc>
              <a:buNone/>
            </a:pPr>
            <a:r>
              <a:rPr lang="cs-CZ" sz="1800" b="1" dirty="0">
                <a:solidFill>
                  <a:schemeClr val="tx2">
                    <a:lumMod val="50000"/>
                  </a:schemeClr>
                </a:solidFill>
              </a:rPr>
              <a:t>národní kulturní památky + kulturní památky + Indikativní seznam UNESCO     </a:t>
            </a:r>
            <a:r>
              <a:rPr lang="cs-CZ" sz="1800" dirty="0">
                <a:solidFill>
                  <a:schemeClr val="tx2">
                    <a:lumMod val="50000"/>
                  </a:schemeClr>
                </a:solidFill>
              </a:rPr>
              <a:t>(ITI projekty)</a:t>
            </a:r>
            <a:endParaRPr lang="cs-CZ" sz="1800" b="1" dirty="0">
              <a:solidFill>
                <a:schemeClr val="tx2">
                  <a:lumMod val="50000"/>
                </a:schemeClr>
              </a:solidFill>
            </a:endParaRPr>
          </a:p>
          <a:p>
            <a:pPr marL="457200" lvl="1" indent="0">
              <a:lnSpc>
                <a:spcPct val="150000"/>
              </a:lnSpc>
              <a:buNone/>
            </a:pPr>
            <a:r>
              <a:rPr lang="cs-CZ" sz="1800" b="1" dirty="0">
                <a:solidFill>
                  <a:schemeClr val="tx2">
                    <a:lumMod val="50000"/>
                  </a:schemeClr>
                </a:solidFill>
              </a:rPr>
              <a:t>krajská, státní a obecní muzea </a:t>
            </a:r>
          </a:p>
          <a:p>
            <a:pPr marL="457200" lvl="1" indent="0">
              <a:lnSpc>
                <a:spcPct val="150000"/>
              </a:lnSpc>
              <a:buNone/>
            </a:pPr>
            <a:r>
              <a:rPr lang="cs-CZ" sz="1800" b="1" dirty="0">
                <a:solidFill>
                  <a:schemeClr val="tx2">
                    <a:lumMod val="50000"/>
                  </a:schemeClr>
                </a:solidFill>
              </a:rPr>
              <a:t>knihovny vykonávající regionální funkce a základní knihovny se specializovaným knihovním fondem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	</a:t>
            </a:r>
            <a:r>
              <a:rPr lang="cs-CZ" sz="1600" u="sng" dirty="0">
                <a:solidFill>
                  <a:schemeClr val="tx2">
                    <a:lumMod val="50000"/>
                  </a:schemeClr>
                </a:solidFill>
              </a:rPr>
              <a:t>Příklady:</a:t>
            </a: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 Expozice, depozitáře, návštěvnická centra, technické zázemí, 	edukační centra, konzervace a restaurování, parky u památek</a:t>
            </a:r>
          </a:p>
          <a:p>
            <a:pPr marL="0" lvl="0" indent="0">
              <a:lnSpc>
                <a:spcPct val="150000"/>
              </a:lnSpc>
              <a:buNone/>
            </a:pPr>
            <a:r>
              <a:rPr lang="cs-CZ" sz="2000" b="1" dirty="0">
                <a:solidFill>
                  <a:schemeClr val="tx2">
                    <a:lumMod val="50000"/>
                  </a:schemeClr>
                </a:solidFill>
              </a:rPr>
              <a:t>Veřejná infrastruktura udržitelného cestovního ruchu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	</a:t>
            </a:r>
            <a:r>
              <a:rPr lang="cs-CZ" sz="1600" u="sng" dirty="0">
                <a:solidFill>
                  <a:schemeClr val="tx2">
                    <a:lumMod val="50000"/>
                  </a:schemeClr>
                </a:solidFill>
              </a:rPr>
              <a:t>Příklady:</a:t>
            </a: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 Turistická informační centra, budování turistických tras, záchytná parkoviště, 	naučné stezky, navigační systémy měst a obcí</a:t>
            </a:r>
          </a:p>
        </p:txBody>
      </p:sp>
      <p:pic>
        <p:nvPicPr>
          <p:cNvPr id="4" name="Grafický objekt 3" descr="Scéna na hradě">
            <a:extLst>
              <a:ext uri="{FF2B5EF4-FFF2-40B4-BE49-F238E27FC236}">
                <a16:creationId xmlns:a16="http://schemas.microsoft.com/office/drawing/2014/main" id="{E26047D6-52D5-4C2D-8033-5467EE33D89E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59278" y="2208215"/>
            <a:ext cx="280827" cy="280827"/>
          </a:xfrm>
          <a:prstGeom prst="rect">
            <a:avLst/>
          </a:prstGeom>
        </p:spPr>
      </p:pic>
      <p:pic>
        <p:nvPicPr>
          <p:cNvPr id="5" name="Grafický objekt 4" descr="Banka">
            <a:extLst>
              <a:ext uri="{FF2B5EF4-FFF2-40B4-BE49-F238E27FC236}">
                <a16:creationId xmlns:a16="http://schemas.microsoft.com/office/drawing/2014/main" id="{F2797961-4AC1-4E57-A4CE-9B1554B3565A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788115" y="3035271"/>
            <a:ext cx="292868" cy="292868"/>
          </a:xfrm>
          <a:prstGeom prst="rect">
            <a:avLst/>
          </a:prstGeom>
        </p:spPr>
      </p:pic>
      <p:pic>
        <p:nvPicPr>
          <p:cNvPr id="6" name="Grafický objekt 5" descr="Knihy">
            <a:extLst>
              <a:ext uri="{FF2B5EF4-FFF2-40B4-BE49-F238E27FC236}">
                <a16:creationId xmlns:a16="http://schemas.microsoft.com/office/drawing/2014/main" id="{46FB2080-5BE8-4594-BFBC-472ABBF1496C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818795" y="3577747"/>
            <a:ext cx="262188" cy="262188"/>
          </a:xfrm>
          <a:prstGeom prst="rect">
            <a:avLst/>
          </a:prstGeom>
        </p:spPr>
      </p:pic>
      <p:pic>
        <p:nvPicPr>
          <p:cNvPr id="7" name="Grafický objekt 6" descr="Túra">
            <a:extLst>
              <a:ext uri="{FF2B5EF4-FFF2-40B4-BE49-F238E27FC236}">
                <a16:creationId xmlns:a16="http://schemas.microsoft.com/office/drawing/2014/main" id="{230F08D2-2AF6-498F-989A-7E6F8E66FA49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689313" y="5190829"/>
            <a:ext cx="420756" cy="4207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2516468"/>
      </p:ext>
    </p:extLst>
  </p:cSld>
  <p:clrMapOvr>
    <a:masterClrMapping/>
  </p:clrMapOvr>
  <p:transition spd="slow">
    <p:push/>
  </p:transition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6EA29780-7AA5-BF4E-B7C5-D75AB6C36F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59999"/>
            <a:ext cx="7886700" cy="1600485"/>
          </a:xfrm>
        </p:spPr>
        <p:txBody>
          <a:bodyPr>
            <a:normAutofit fontScale="90000"/>
          </a:bodyPr>
          <a:lstStyle/>
          <a:p>
            <a:pPr algn="ctr"/>
            <a:r>
              <a:rPr lang="cs-CZ" sz="3600" dirty="0"/>
              <a:t>Specifický cíl 4.4</a:t>
            </a:r>
            <a:br>
              <a:rPr lang="cs-CZ" sz="3600" dirty="0"/>
            </a:br>
            <a:r>
              <a:rPr lang="cs-CZ" sz="3600" dirty="0"/>
              <a:t>Kulturní dědictví a cestovní ruch</a:t>
            </a:r>
            <a:br>
              <a:rPr lang="cs-CZ" sz="3600" dirty="0"/>
            </a:br>
            <a:r>
              <a:rPr lang="cs-CZ" sz="2700" b="0" dirty="0"/>
              <a:t>Klíčové parametry</a:t>
            </a:r>
            <a:br>
              <a:rPr lang="cs-CZ" dirty="0"/>
            </a:br>
            <a:endParaRPr lang="cs-CZ" dirty="0"/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97778024-FDCE-E846-A037-107DCED977F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313986" y="1234298"/>
            <a:ext cx="7209008" cy="4723604"/>
          </a:xfrm>
        </p:spPr>
        <p:txBody>
          <a:bodyPr>
            <a:noAutofit/>
          </a:bodyPr>
          <a:lstStyle/>
          <a:p>
            <a:pPr lvl="0">
              <a:lnSpc>
                <a:spcPct val="160000"/>
              </a:lnSpc>
            </a:pPr>
            <a:endParaRPr lang="cs-CZ" sz="1600" dirty="0">
              <a:solidFill>
                <a:schemeClr val="bg2">
                  <a:lumMod val="25000"/>
                </a:schemeClr>
              </a:solidFill>
            </a:endParaRPr>
          </a:p>
          <a:p>
            <a:pPr marL="0" lvl="0" indent="0">
              <a:lnSpc>
                <a:spcPct val="160000"/>
              </a:lnSpc>
              <a:buNone/>
            </a:pPr>
            <a:endParaRPr lang="cs-CZ" sz="1600" dirty="0">
              <a:solidFill>
                <a:schemeClr val="tx2">
                  <a:lumMod val="50000"/>
                </a:schemeClr>
              </a:solidFill>
            </a:endParaRPr>
          </a:p>
          <a:p>
            <a:pPr marL="0" lvl="0" indent="0">
              <a:lnSpc>
                <a:spcPct val="160000"/>
              </a:lnSpc>
              <a:buNone/>
            </a:pP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Individuální projekty i projekty v ITI</a:t>
            </a:r>
          </a:p>
          <a:p>
            <a:pPr marL="0" lvl="0" indent="0">
              <a:lnSpc>
                <a:spcPct val="160000"/>
              </a:lnSpc>
              <a:buNone/>
            </a:pP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Památka musí být po realizaci projektu zpřístupněna veřejnosti</a:t>
            </a:r>
          </a:p>
          <a:p>
            <a:pPr marL="0" indent="0">
              <a:lnSpc>
                <a:spcPct val="160000"/>
              </a:lnSpc>
              <a:buNone/>
            </a:pP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Muzea – státní, krajská a obecní</a:t>
            </a:r>
          </a:p>
          <a:p>
            <a:pPr marL="0" lvl="0" indent="0">
              <a:lnSpc>
                <a:spcPct val="160000"/>
              </a:lnSpc>
              <a:buNone/>
            </a:pP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Knihovny – obecní s regionální funkcí; základní se specializovaným fondem; Národní knihovna ČR</a:t>
            </a:r>
          </a:p>
          <a:p>
            <a:pPr marL="0" lvl="0" indent="0">
              <a:lnSpc>
                <a:spcPct val="160000"/>
              </a:lnSpc>
              <a:buNone/>
            </a:pP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Cestovní ruch – projekt realizován mimo zvláště chráněná území a území soustavy  NATURA 2000</a:t>
            </a:r>
          </a:p>
        </p:txBody>
      </p:sp>
      <p:pic>
        <p:nvPicPr>
          <p:cNvPr id="4" name="Grafický objekt 3" descr="Scéna na hradě">
            <a:extLst>
              <a:ext uri="{FF2B5EF4-FFF2-40B4-BE49-F238E27FC236}">
                <a16:creationId xmlns:a16="http://schemas.microsoft.com/office/drawing/2014/main" id="{120083E6-94F5-4B56-A775-82FF6EFCBD0A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12172" y="2959015"/>
            <a:ext cx="390806" cy="390806"/>
          </a:xfrm>
          <a:prstGeom prst="rect">
            <a:avLst/>
          </a:prstGeom>
        </p:spPr>
      </p:pic>
      <p:pic>
        <p:nvPicPr>
          <p:cNvPr id="5" name="Grafický objekt 4" descr="Knihy">
            <a:extLst>
              <a:ext uri="{FF2B5EF4-FFF2-40B4-BE49-F238E27FC236}">
                <a16:creationId xmlns:a16="http://schemas.microsoft.com/office/drawing/2014/main" id="{9E59B4D6-8187-4436-85B1-027F15DB2509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914830" y="4416809"/>
            <a:ext cx="367632" cy="367632"/>
          </a:xfrm>
          <a:prstGeom prst="rect">
            <a:avLst/>
          </a:prstGeom>
        </p:spPr>
      </p:pic>
      <p:pic>
        <p:nvPicPr>
          <p:cNvPr id="6" name="Grafický objekt 5" descr="Túra">
            <a:extLst>
              <a:ext uri="{FF2B5EF4-FFF2-40B4-BE49-F238E27FC236}">
                <a16:creationId xmlns:a16="http://schemas.microsoft.com/office/drawing/2014/main" id="{AB636AD5-0A22-486D-8431-0396191BD39D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925231" y="5313840"/>
            <a:ext cx="388755" cy="388755"/>
          </a:xfrm>
          <a:prstGeom prst="rect">
            <a:avLst/>
          </a:prstGeom>
        </p:spPr>
      </p:pic>
      <p:pic>
        <p:nvPicPr>
          <p:cNvPr id="7" name="Grafický objekt 6" descr="Banka">
            <a:extLst>
              <a:ext uri="{FF2B5EF4-FFF2-40B4-BE49-F238E27FC236}">
                <a16:creationId xmlns:a16="http://schemas.microsoft.com/office/drawing/2014/main" id="{107B9A55-9765-4450-8842-B60F4DB07A7B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902835" y="3849086"/>
            <a:ext cx="401825" cy="401825"/>
          </a:xfrm>
          <a:prstGeom prst="rect">
            <a:avLst/>
          </a:prstGeom>
        </p:spPr>
      </p:pic>
      <p:pic>
        <p:nvPicPr>
          <p:cNvPr id="13" name="Grafický objekt 12" descr="Lupa">
            <a:extLst>
              <a:ext uri="{FF2B5EF4-FFF2-40B4-BE49-F238E27FC236}">
                <a16:creationId xmlns:a16="http://schemas.microsoft.com/office/drawing/2014/main" id="{632D10AD-3AC9-4FDE-8C1C-80855772206E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987651" y="2459750"/>
            <a:ext cx="326335" cy="3263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1489552"/>
      </p:ext>
    </p:extLst>
  </p:cSld>
  <p:clrMapOvr>
    <a:masterClrMapping/>
  </p:clrMapOvr>
  <p:transition spd="slow">
    <p:push/>
  </p:transition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id="{71B2258F-86CA-4D4D-8270-BC05FCDEBFB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7999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5" name="Obrázek 4"/>
          <p:cNvPicPr>
            <a:picLocks noChangeAspect="1"/>
          </p:cNvPicPr>
          <p:nvPr/>
        </p:nvPicPr>
        <p:blipFill rotWithShape="1">
          <a:blip r:embed="rId2" cstate="print">
            <a:alphaModFix amt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87" r="5611" b="-2"/>
          <a:stretch/>
        </p:blipFill>
        <p:spPr>
          <a:xfrm>
            <a:off x="20" y="1"/>
            <a:ext cx="9143980" cy="6857999"/>
          </a:xfrm>
          <a:prstGeom prst="rect">
            <a:avLst/>
          </a:prstGeom>
          <a:effectLst>
            <a:glow>
              <a:schemeClr val="accent1">
                <a:alpha val="40000"/>
              </a:schemeClr>
            </a:glow>
          </a:effectLst>
        </p:spPr>
      </p:pic>
      <p:sp>
        <p:nvSpPr>
          <p:cNvPr id="2" name="Nadpis 1">
            <a:extLst>
              <a:ext uri="{FF2B5EF4-FFF2-40B4-BE49-F238E27FC236}">
                <a16:creationId xmlns:a16="http://schemas.microsoft.com/office/drawing/2014/main" id="{6EA29780-7AA5-BF4E-B7C5-D75AB6C36F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3000" y="130628"/>
            <a:ext cx="6858000" cy="7290708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cs-CZ" sz="3200" dirty="0">
                <a:solidFill>
                  <a:schemeClr val="tx1"/>
                </a:solidFill>
              </a:rPr>
              <a:t>Příklad: Revitalizace vnitřku věže památky</a:t>
            </a:r>
            <a:br>
              <a:rPr lang="cs-CZ" sz="3200" dirty="0"/>
            </a:br>
            <a:br>
              <a:rPr lang="en-US" sz="3200" dirty="0">
                <a:solidFill>
                  <a:srgbClr val="FFFFFF"/>
                </a:solidFill>
                <a:latin typeface="+mj-lt"/>
                <a:cs typeface="+mj-cs"/>
              </a:rPr>
            </a:br>
            <a:endParaRPr lang="en-US" sz="3200" dirty="0">
              <a:solidFill>
                <a:srgbClr val="FFFFFF"/>
              </a:solidFill>
              <a:latin typeface="+mj-lt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206964168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ransition spd="slow">
    <p:push/>
  </p:transition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71B2258F-86CA-4D4D-8270-BC05FCDEBFB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7999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3" name="Obrázek 2"/>
          <p:cNvPicPr>
            <a:picLocks noChangeAspect="1"/>
          </p:cNvPicPr>
          <p:nvPr/>
        </p:nvPicPr>
        <p:blipFill rotWithShape="1">
          <a:blip r:embed="rId2" cstate="print">
            <a:alphaModFix amt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16" r="22684"/>
          <a:stretch/>
        </p:blipFill>
        <p:spPr>
          <a:xfrm>
            <a:off x="20" y="1"/>
            <a:ext cx="9143980" cy="6857999"/>
          </a:xfrm>
          <a:prstGeom prst="rect">
            <a:avLst/>
          </a:prstGeom>
          <a:effectLst>
            <a:glow>
              <a:schemeClr val="accent1">
                <a:alpha val="40000"/>
              </a:schemeClr>
            </a:glow>
          </a:effectLst>
        </p:spPr>
      </p:pic>
      <p:sp>
        <p:nvSpPr>
          <p:cNvPr id="2" name="Nadpis 1">
            <a:extLst>
              <a:ext uri="{FF2B5EF4-FFF2-40B4-BE49-F238E27FC236}">
                <a16:creationId xmlns:a16="http://schemas.microsoft.com/office/drawing/2014/main" id="{6EA29780-7AA5-BF4E-B7C5-D75AB6C36F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45771" y="560005"/>
            <a:ext cx="6607629" cy="6616401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cs-CZ" sz="3200" dirty="0">
                <a:solidFill>
                  <a:schemeClr val="tx1"/>
                </a:solidFill>
              </a:rPr>
              <a:t>Příklad: Nová expozice v muzeu</a:t>
            </a:r>
            <a:br>
              <a:rPr lang="cs-CZ" sz="3200" dirty="0">
                <a:solidFill>
                  <a:schemeClr val="tx1"/>
                </a:solidFill>
              </a:rPr>
            </a:br>
            <a:endParaRPr lang="en-US" sz="3200" dirty="0">
              <a:solidFill>
                <a:schemeClr val="tx1"/>
              </a:solidFill>
              <a:latin typeface="+mj-lt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327055886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ransition spd="slow">
    <p:push/>
  </p:transition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71B2258F-86CA-4D4D-8270-BC05FCDEBFB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7999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3" name="Obrázek 2"/>
          <p:cNvPicPr>
            <a:picLocks noChangeAspect="1"/>
          </p:cNvPicPr>
          <p:nvPr/>
        </p:nvPicPr>
        <p:blipFill rotWithShape="1">
          <a:blip r:embed="rId2" cstate="print">
            <a:alphaModFix amt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0999" b="-2"/>
          <a:stretch/>
        </p:blipFill>
        <p:spPr>
          <a:xfrm>
            <a:off x="20" y="-1"/>
            <a:ext cx="9143980" cy="6857999"/>
          </a:xfrm>
          <a:prstGeom prst="rect">
            <a:avLst/>
          </a:prstGeom>
          <a:effectLst>
            <a:glow>
              <a:schemeClr val="accent1">
                <a:alpha val="40000"/>
              </a:schemeClr>
            </a:glow>
          </a:effectLst>
        </p:spPr>
      </p:pic>
      <p:sp>
        <p:nvSpPr>
          <p:cNvPr id="2" name="Nadpis 1">
            <a:extLst>
              <a:ext uri="{FF2B5EF4-FFF2-40B4-BE49-F238E27FC236}">
                <a16:creationId xmlns:a16="http://schemas.microsoft.com/office/drawing/2014/main" id="{6EA29780-7AA5-BF4E-B7C5-D75AB6C36F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" y="5117418"/>
            <a:ext cx="8049986" cy="2078038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cs-CZ" sz="3200" dirty="0">
                <a:solidFill>
                  <a:srgbClr val="FFFFFF"/>
                </a:solidFill>
              </a:rPr>
              <a:t>Příklad</a:t>
            </a:r>
            <a:r>
              <a:rPr lang="en-US" sz="3200" dirty="0">
                <a:solidFill>
                  <a:srgbClr val="FFFFFF"/>
                </a:solidFill>
              </a:rPr>
              <a:t>: </a:t>
            </a:r>
            <a:r>
              <a:rPr lang="cs-CZ" sz="3200" dirty="0">
                <a:solidFill>
                  <a:srgbClr val="FFFFFF"/>
                </a:solidFill>
              </a:rPr>
              <a:t>Rekonstrukce</a:t>
            </a:r>
            <a:r>
              <a:rPr lang="en-US" sz="3200" dirty="0">
                <a:solidFill>
                  <a:srgbClr val="FFFFFF"/>
                </a:solidFill>
              </a:rPr>
              <a:t> </a:t>
            </a:r>
            <a:r>
              <a:rPr lang="cs-CZ" sz="3200" dirty="0">
                <a:solidFill>
                  <a:srgbClr val="FFFFFF"/>
                </a:solidFill>
              </a:rPr>
              <a:t>městské</a:t>
            </a:r>
            <a:r>
              <a:rPr lang="en-US" sz="3200" dirty="0">
                <a:solidFill>
                  <a:srgbClr val="FFFFFF"/>
                </a:solidFill>
              </a:rPr>
              <a:t> </a:t>
            </a:r>
            <a:r>
              <a:rPr lang="cs-CZ" sz="3200" dirty="0">
                <a:solidFill>
                  <a:srgbClr val="FFFFFF"/>
                </a:solidFill>
              </a:rPr>
              <a:t>knihovny</a:t>
            </a:r>
            <a:br>
              <a:rPr lang="en-US" sz="3200" dirty="0">
                <a:solidFill>
                  <a:srgbClr val="FFFFFF"/>
                </a:solidFill>
                <a:latin typeface="+mj-lt"/>
                <a:cs typeface="+mj-cs"/>
              </a:rPr>
            </a:br>
            <a:endParaRPr lang="en-US" sz="3200" dirty="0">
              <a:solidFill>
                <a:srgbClr val="FFFFFF"/>
              </a:solidFill>
              <a:latin typeface="+mj-lt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5817523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ransition spd="slow">
    <p:push/>
  </p:transition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ázek 2" descr="Obsah obrázku osoba, interiér, dítě, stůl&#10;&#10;Popis byl vytvořen automaticky"/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1000" r="-1" b="-1"/>
          <a:stretch/>
        </p:blipFill>
        <p:spPr>
          <a:xfrm>
            <a:off x="20" y="0"/>
            <a:ext cx="9143980" cy="6857990"/>
          </a:xfrm>
          <a:prstGeom prst="rect">
            <a:avLst/>
          </a:prstGeom>
        </p:spPr>
      </p:pic>
      <p:sp>
        <p:nvSpPr>
          <p:cNvPr id="27" name="Rectangle 26">
            <a:extLst>
              <a:ext uri="{FF2B5EF4-FFF2-40B4-BE49-F238E27FC236}">
                <a16:creationId xmlns:a16="http://schemas.microsoft.com/office/drawing/2014/main" id="{37C89E4B-3C9F-44B9-8B86-D9E3D112D8E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5320142"/>
            <a:ext cx="9144000" cy="736551"/>
          </a:xfrm>
          <a:prstGeom prst="rect">
            <a:avLst/>
          </a:prstGeom>
          <a:solidFill>
            <a:schemeClr val="bg1">
              <a:alpha val="9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392906" y="5317240"/>
            <a:ext cx="8408194" cy="744836"/>
          </a:xfrm>
        </p:spPr>
        <p:txBody>
          <a:bodyPr vert="horz" lIns="91440" tIns="45720" rIns="91440" bIns="45720" rtlCol="0" anchor="ctr">
            <a:noAutofit/>
          </a:bodyPr>
          <a:lstStyle/>
          <a:p>
            <a:pPr algn="ctr"/>
            <a:r>
              <a:rPr lang="en-US" sz="2400" dirty="0">
                <a:solidFill>
                  <a:srgbClr val="1D70B8"/>
                </a:solidFill>
              </a:rPr>
              <a:t>Specifický </a:t>
            </a:r>
            <a:r>
              <a:rPr lang="cs-CZ" sz="2400" dirty="0">
                <a:solidFill>
                  <a:srgbClr val="1D70B8"/>
                </a:solidFill>
              </a:rPr>
              <a:t>cíl</a:t>
            </a:r>
            <a:r>
              <a:rPr lang="en-US" sz="2400" dirty="0">
                <a:solidFill>
                  <a:srgbClr val="1D70B8"/>
                </a:solidFill>
              </a:rPr>
              <a:t>  5.</a:t>
            </a:r>
            <a:r>
              <a:rPr lang="cs-CZ" sz="2400" dirty="0">
                <a:solidFill>
                  <a:srgbClr val="1D70B8"/>
                </a:solidFill>
              </a:rPr>
              <a:t>1</a:t>
            </a:r>
            <a:r>
              <a:rPr lang="en-US" sz="2400" dirty="0">
                <a:solidFill>
                  <a:srgbClr val="1D70B8"/>
                </a:solidFill>
              </a:rPr>
              <a:t> </a:t>
            </a:r>
            <a:br>
              <a:rPr lang="en-US" sz="2400" dirty="0">
                <a:solidFill>
                  <a:srgbClr val="1D70B8"/>
                </a:solidFill>
              </a:rPr>
            </a:br>
            <a:r>
              <a:rPr lang="cs-CZ" sz="2400" dirty="0">
                <a:solidFill>
                  <a:srgbClr val="1D70B8"/>
                </a:solidFill>
              </a:rPr>
              <a:t>Komunitně</a:t>
            </a:r>
            <a:r>
              <a:rPr lang="en-US" sz="2400" dirty="0">
                <a:solidFill>
                  <a:srgbClr val="1D70B8"/>
                </a:solidFill>
              </a:rPr>
              <a:t> </a:t>
            </a:r>
            <a:r>
              <a:rPr lang="cs-CZ" sz="2400" dirty="0">
                <a:solidFill>
                  <a:srgbClr val="1D70B8"/>
                </a:solidFill>
              </a:rPr>
              <a:t>vedený</a:t>
            </a:r>
            <a:r>
              <a:rPr lang="en-US" sz="2400" dirty="0">
                <a:solidFill>
                  <a:srgbClr val="1D70B8"/>
                </a:solidFill>
              </a:rPr>
              <a:t> </a:t>
            </a:r>
            <a:r>
              <a:rPr lang="cs-CZ" sz="2400" dirty="0">
                <a:solidFill>
                  <a:srgbClr val="1D70B8"/>
                </a:solidFill>
              </a:rPr>
              <a:t>místní</a:t>
            </a:r>
            <a:r>
              <a:rPr lang="en-US" sz="2400" dirty="0">
                <a:solidFill>
                  <a:srgbClr val="1D70B8"/>
                </a:solidFill>
              </a:rPr>
              <a:t> </a:t>
            </a:r>
            <a:r>
              <a:rPr lang="cs-CZ" sz="2400" dirty="0">
                <a:solidFill>
                  <a:srgbClr val="1D70B8"/>
                </a:solidFill>
              </a:rPr>
              <a:t>rozvoj</a:t>
            </a:r>
            <a:endParaRPr lang="en-US" sz="2400" dirty="0">
              <a:solidFill>
                <a:srgbClr val="1D70B8"/>
              </a:solidFill>
              <a:latin typeface="+mj-lt"/>
              <a:cs typeface="+mj-cs"/>
            </a:endParaRPr>
          </a:p>
        </p:txBody>
      </p:sp>
      <p:cxnSp>
        <p:nvCxnSpPr>
          <p:cNvPr id="29" name="Straight Connector 28">
            <a:extLst>
              <a:ext uri="{FF2B5EF4-FFF2-40B4-BE49-F238E27FC236}">
                <a16:creationId xmlns:a16="http://schemas.microsoft.com/office/drawing/2014/main" id="{AA2EAA10-076F-46BD-8F0F-B9A2FB77A85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5241983"/>
            <a:ext cx="9144000" cy="0"/>
          </a:xfrm>
          <a:prstGeom prst="line">
            <a:avLst/>
          </a:prstGeom>
          <a:ln w="41275">
            <a:solidFill>
              <a:schemeClr val="bg1">
                <a:alpha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>
            <a:extLst>
              <a:ext uri="{FF2B5EF4-FFF2-40B4-BE49-F238E27FC236}">
                <a16:creationId xmlns:a16="http://schemas.microsoft.com/office/drawing/2014/main" id="{D891E407-403B-4764-86C9-33A56D3BCAA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6134852"/>
            <a:ext cx="9144000" cy="0"/>
          </a:xfrm>
          <a:prstGeom prst="line">
            <a:avLst/>
          </a:prstGeom>
          <a:ln w="41275">
            <a:solidFill>
              <a:schemeClr val="bg1">
                <a:alpha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97315909"/>
      </p:ext>
    </p:extLst>
  </p:cSld>
  <p:clrMapOvr>
    <a:masterClrMapping/>
  </p:clrMapOvr>
  <p:transition spd="slow">
    <p:push/>
  </p:transition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6EA29780-7AA5-BF4E-B7C5-D75AB6C36F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1157" y="360000"/>
            <a:ext cx="8419248" cy="1083088"/>
          </a:xfrm>
        </p:spPr>
        <p:txBody>
          <a:bodyPr>
            <a:noAutofit/>
          </a:bodyPr>
          <a:lstStyle/>
          <a:p>
            <a:pPr algn="ctr"/>
            <a:br>
              <a:rPr lang="cs-CZ" sz="3600" dirty="0"/>
            </a:br>
            <a:r>
              <a:rPr lang="cs-CZ" sz="3200" dirty="0"/>
              <a:t>Specifický cíl 5.1</a:t>
            </a:r>
            <a:br>
              <a:rPr lang="cs-CZ" sz="3200" dirty="0"/>
            </a:br>
            <a:r>
              <a:rPr lang="cs-CZ" sz="3200" dirty="0"/>
              <a:t>Komunitně vedený místní rozvoj</a:t>
            </a:r>
            <a:br>
              <a:rPr lang="cs-CZ" sz="3600" dirty="0"/>
            </a:br>
            <a:endParaRPr lang="cs-CZ" sz="3600" dirty="0"/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97778024-FDCE-E846-A037-107DCED977F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073324" y="1311286"/>
            <a:ext cx="8262591" cy="4989594"/>
          </a:xfrm>
        </p:spPr>
        <p:txBody>
          <a:bodyPr numCol="1">
            <a:noAutofit/>
          </a:bodyPr>
          <a:lstStyle/>
          <a:p>
            <a:pPr marL="0" lvl="0" indent="0">
              <a:lnSpc>
                <a:spcPts val="2000"/>
              </a:lnSpc>
              <a:buNone/>
            </a:pP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Bezpečnost v dopravě (např. chodníky, mosty, retardéry, semafory) vč. rekonstrukcí místních komunikací</a:t>
            </a:r>
          </a:p>
          <a:p>
            <a:pPr marL="0" lvl="0" indent="0">
              <a:lnSpc>
                <a:spcPts val="2000"/>
              </a:lnSpc>
              <a:buNone/>
            </a:pP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Infrastruktura pro cyklistickou dopravu </a:t>
            </a:r>
          </a:p>
          <a:p>
            <a:pPr marL="0" lvl="0" indent="0">
              <a:lnSpc>
                <a:spcPts val="2000"/>
              </a:lnSpc>
              <a:buNone/>
            </a:pP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Revitalizace veřejných prostranství a budování zelené infrastruktury </a:t>
            </a:r>
          </a:p>
          <a:p>
            <a:pPr marL="0" lvl="0" indent="0">
              <a:lnSpc>
                <a:spcPts val="2000"/>
              </a:lnSpc>
              <a:buNone/>
            </a:pP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Podpora jednotek sboru dobrovolných hasičů kategorie II, III, V (požární zbrojnice a technika, zdroje požární vody v obcích)</a:t>
            </a:r>
          </a:p>
          <a:p>
            <a:pPr marL="0" lvl="0" indent="0">
              <a:lnSpc>
                <a:spcPts val="2000"/>
              </a:lnSpc>
              <a:buNone/>
            </a:pP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Modernizace mateřských škol a infrastruktury dětských skupin</a:t>
            </a:r>
          </a:p>
          <a:p>
            <a:pPr marL="0" lvl="0" indent="0">
              <a:lnSpc>
                <a:spcPts val="2000"/>
              </a:lnSpc>
              <a:buNone/>
            </a:pP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Základní školy ve vazbě na odborné učebny a učebny neúplných škol</a:t>
            </a:r>
          </a:p>
          <a:p>
            <a:pPr marL="0" lvl="0" indent="0">
              <a:lnSpc>
                <a:spcPts val="2000"/>
              </a:lnSpc>
              <a:buNone/>
            </a:pP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Infrastruktura pro sociální služby</a:t>
            </a:r>
          </a:p>
          <a:p>
            <a:pPr marL="0" lvl="0" indent="0">
              <a:lnSpc>
                <a:spcPts val="2000"/>
              </a:lnSpc>
              <a:buNone/>
            </a:pP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Revitalizace kulturních památek</a:t>
            </a:r>
          </a:p>
          <a:p>
            <a:pPr marL="0" lvl="0" indent="0">
              <a:lnSpc>
                <a:spcPts val="2000"/>
              </a:lnSpc>
              <a:buNone/>
            </a:pP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Revitalizace a vybavení městských a obecních muzeí</a:t>
            </a:r>
          </a:p>
          <a:p>
            <a:pPr marL="0" lvl="0" indent="0">
              <a:lnSpc>
                <a:spcPts val="2000"/>
              </a:lnSpc>
              <a:buNone/>
            </a:pP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Rekonstrukce a vybavení obecních profesionálních knihoven</a:t>
            </a:r>
          </a:p>
          <a:p>
            <a:pPr marL="0" indent="0">
              <a:lnSpc>
                <a:spcPts val="2000"/>
              </a:lnSpc>
              <a:buNone/>
            </a:pP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Veřejná infrastruktura udržitelného cestovního ruchu</a:t>
            </a:r>
          </a:p>
        </p:txBody>
      </p:sp>
      <p:pic>
        <p:nvPicPr>
          <p:cNvPr id="5" name="Grafický objekt 4" descr="Scéna na mostě">
            <a:extLst>
              <a:ext uri="{FF2B5EF4-FFF2-40B4-BE49-F238E27FC236}">
                <a16:creationId xmlns:a16="http://schemas.microsoft.com/office/drawing/2014/main" id="{81811778-BFF5-4C9F-8AA2-4267179818FC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55186" y="1477027"/>
            <a:ext cx="318138" cy="318138"/>
          </a:xfrm>
          <a:prstGeom prst="rect">
            <a:avLst/>
          </a:prstGeom>
        </p:spPr>
      </p:pic>
      <p:pic>
        <p:nvPicPr>
          <p:cNvPr id="7" name="Grafický objekt 6" descr="Projížďka na kole">
            <a:extLst>
              <a:ext uri="{FF2B5EF4-FFF2-40B4-BE49-F238E27FC236}">
                <a16:creationId xmlns:a16="http://schemas.microsoft.com/office/drawing/2014/main" id="{C0E09F56-65FE-43FD-9C70-3E874959DB10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740118" y="2026155"/>
            <a:ext cx="326515" cy="326515"/>
          </a:xfrm>
          <a:prstGeom prst="rect">
            <a:avLst/>
          </a:prstGeom>
        </p:spPr>
      </p:pic>
      <p:pic>
        <p:nvPicPr>
          <p:cNvPr id="11" name="Grafický objekt 10" descr="Třída">
            <a:extLst>
              <a:ext uri="{FF2B5EF4-FFF2-40B4-BE49-F238E27FC236}">
                <a16:creationId xmlns:a16="http://schemas.microsoft.com/office/drawing/2014/main" id="{78217B7C-A700-4A5F-8601-B28D3A1D5C0D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728077" y="3863342"/>
            <a:ext cx="326515" cy="326515"/>
          </a:xfrm>
          <a:prstGeom prst="rect">
            <a:avLst/>
          </a:prstGeom>
        </p:spPr>
      </p:pic>
      <p:pic>
        <p:nvPicPr>
          <p:cNvPr id="13" name="Grafický objekt 12" descr="Knihy">
            <a:extLst>
              <a:ext uri="{FF2B5EF4-FFF2-40B4-BE49-F238E27FC236}">
                <a16:creationId xmlns:a16="http://schemas.microsoft.com/office/drawing/2014/main" id="{A842E0B1-5579-489C-BC4E-61EB3443CF94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761722" y="5397019"/>
            <a:ext cx="262188" cy="262188"/>
          </a:xfrm>
          <a:prstGeom prst="rect">
            <a:avLst/>
          </a:prstGeom>
        </p:spPr>
      </p:pic>
      <p:pic>
        <p:nvPicPr>
          <p:cNvPr id="15" name="Grafický objekt 14" descr="Les">
            <a:extLst>
              <a:ext uri="{FF2B5EF4-FFF2-40B4-BE49-F238E27FC236}">
                <a16:creationId xmlns:a16="http://schemas.microsoft.com/office/drawing/2014/main" id="{70405199-0C71-4741-A11A-A3B659DB73D7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749173" y="2470882"/>
            <a:ext cx="326516" cy="326516"/>
          </a:xfrm>
          <a:prstGeom prst="rect">
            <a:avLst/>
          </a:prstGeom>
        </p:spPr>
      </p:pic>
      <p:pic>
        <p:nvPicPr>
          <p:cNvPr id="17" name="Grafický objekt 16" descr="Hasič">
            <a:extLst>
              <a:ext uri="{FF2B5EF4-FFF2-40B4-BE49-F238E27FC236}">
                <a16:creationId xmlns:a16="http://schemas.microsoft.com/office/drawing/2014/main" id="{91534A87-D882-4940-A50B-79D08A50CF01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749173" y="2932066"/>
            <a:ext cx="326516" cy="326516"/>
          </a:xfrm>
          <a:prstGeom prst="rect">
            <a:avLst/>
          </a:prstGeom>
        </p:spPr>
      </p:pic>
      <p:pic>
        <p:nvPicPr>
          <p:cNvPr id="19" name="Grafický objekt 18" descr="Děti">
            <a:extLst>
              <a:ext uri="{FF2B5EF4-FFF2-40B4-BE49-F238E27FC236}">
                <a16:creationId xmlns:a16="http://schemas.microsoft.com/office/drawing/2014/main" id="{74D944DC-6A34-4995-AB5E-E66FD1E35C09}"/>
              </a:ext>
            </a:extLst>
          </p:cNvPr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5"/>
              </a:ext>
            </a:extLst>
          </a:blip>
          <a:stretch>
            <a:fillRect/>
          </a:stretch>
        </p:blipFill>
        <p:spPr>
          <a:xfrm>
            <a:off x="708946" y="3460437"/>
            <a:ext cx="345646" cy="345646"/>
          </a:xfrm>
          <a:prstGeom prst="rect">
            <a:avLst/>
          </a:prstGeom>
        </p:spPr>
      </p:pic>
      <p:pic>
        <p:nvPicPr>
          <p:cNvPr id="21" name="Grafický objekt 20" descr="Osoba na vozíku">
            <a:extLst>
              <a:ext uri="{FF2B5EF4-FFF2-40B4-BE49-F238E27FC236}">
                <a16:creationId xmlns:a16="http://schemas.microsoft.com/office/drawing/2014/main" id="{F7087DFC-79E7-4F2D-AA28-E9E8E93D4E3C}"/>
              </a:ext>
            </a:extLst>
          </p:cNvPr>
          <p:cNvPicPr>
            <a:picLocks noChangeAspect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7"/>
              </a:ext>
            </a:extLst>
          </a:blip>
          <a:stretch>
            <a:fillRect/>
          </a:stretch>
        </p:blipFill>
        <p:spPr>
          <a:xfrm>
            <a:off x="747798" y="4257849"/>
            <a:ext cx="292869" cy="292869"/>
          </a:xfrm>
          <a:prstGeom prst="rect">
            <a:avLst/>
          </a:prstGeom>
        </p:spPr>
      </p:pic>
      <p:pic>
        <p:nvPicPr>
          <p:cNvPr id="25" name="Grafický objekt 24" descr="Banka">
            <a:extLst>
              <a:ext uri="{FF2B5EF4-FFF2-40B4-BE49-F238E27FC236}">
                <a16:creationId xmlns:a16="http://schemas.microsoft.com/office/drawing/2014/main" id="{32EF18AB-0A3E-4F0C-A23D-EA7C70B3E83B}"/>
              </a:ext>
            </a:extLst>
          </p:cNvPr>
          <p:cNvPicPr>
            <a:picLocks noChangeAspect="1"/>
          </p:cNvPicPr>
          <p:nvPr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9"/>
              </a:ext>
            </a:extLst>
          </a:blip>
          <a:stretch>
            <a:fillRect/>
          </a:stretch>
        </p:blipFill>
        <p:spPr>
          <a:xfrm>
            <a:off x="728077" y="4985939"/>
            <a:ext cx="292868" cy="292868"/>
          </a:xfrm>
          <a:prstGeom prst="rect">
            <a:avLst/>
          </a:prstGeom>
        </p:spPr>
      </p:pic>
      <p:pic>
        <p:nvPicPr>
          <p:cNvPr id="27" name="Grafický objekt 26" descr="Túra">
            <a:extLst>
              <a:ext uri="{FF2B5EF4-FFF2-40B4-BE49-F238E27FC236}">
                <a16:creationId xmlns:a16="http://schemas.microsoft.com/office/drawing/2014/main" id="{6E41D6E2-2E4E-4BD3-80D9-631901CCE187}"/>
              </a:ext>
            </a:extLst>
          </p:cNvPr>
          <p:cNvPicPr>
            <a:picLocks noChangeAspect="1"/>
          </p:cNvPicPr>
          <p:nvPr/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1"/>
              </a:ext>
            </a:extLst>
          </a:blip>
          <a:stretch>
            <a:fillRect/>
          </a:stretch>
        </p:blipFill>
        <p:spPr>
          <a:xfrm>
            <a:off x="731212" y="5746367"/>
            <a:ext cx="326955" cy="326955"/>
          </a:xfrm>
          <a:prstGeom prst="rect">
            <a:avLst/>
          </a:prstGeom>
        </p:spPr>
      </p:pic>
      <p:pic>
        <p:nvPicPr>
          <p:cNvPr id="29" name="Grafický objekt 28" descr="Scéna na hradě">
            <a:extLst>
              <a:ext uri="{FF2B5EF4-FFF2-40B4-BE49-F238E27FC236}">
                <a16:creationId xmlns:a16="http://schemas.microsoft.com/office/drawing/2014/main" id="{BF11A3B7-5A63-4F6F-B6B4-DD4D23878302}"/>
              </a:ext>
            </a:extLst>
          </p:cNvPr>
          <p:cNvPicPr>
            <a:picLocks noChangeAspect="1"/>
          </p:cNvPicPr>
          <p:nvPr/>
        </p:nvPicPr>
        <p:blipFill>
          <a:blip r:embed="rId2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3"/>
              </a:ext>
            </a:extLst>
          </a:blip>
          <a:stretch>
            <a:fillRect/>
          </a:stretch>
        </p:blipFill>
        <p:spPr>
          <a:xfrm>
            <a:off x="740118" y="4613959"/>
            <a:ext cx="280827" cy="2808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8524014"/>
      </p:ext>
    </p:extLst>
  </p:cSld>
  <p:clrMapOvr>
    <a:masterClrMapping/>
  </p:clrMapOvr>
  <p:transition spd="slow">
    <p:push/>
  </p:transition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6EA29780-7AA5-BF4E-B7C5-D75AB6C36F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0000"/>
            <a:ext cx="7724936" cy="919276"/>
          </a:xfrm>
        </p:spPr>
        <p:txBody>
          <a:bodyPr>
            <a:noAutofit/>
          </a:bodyPr>
          <a:lstStyle/>
          <a:p>
            <a:pPr algn="ctr"/>
            <a:br>
              <a:rPr lang="cs-CZ" sz="3600" dirty="0"/>
            </a:br>
            <a:r>
              <a:rPr lang="cs-CZ" sz="3200" dirty="0"/>
              <a:t>Specifický cíl 5.1 </a:t>
            </a:r>
            <a:br>
              <a:rPr lang="cs-CZ" sz="3200" dirty="0"/>
            </a:br>
            <a:r>
              <a:rPr lang="cs-CZ" sz="3200" dirty="0"/>
              <a:t>Komunitně vedený místní rozvoj</a:t>
            </a:r>
            <a:br>
              <a:rPr lang="cs-CZ" sz="3600" dirty="0"/>
            </a:br>
            <a:r>
              <a:rPr lang="cs-CZ" sz="2400" b="0" dirty="0"/>
              <a:t>Klíčové parametry</a:t>
            </a:r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97778024-FDCE-E846-A037-107DCED977F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915886"/>
            <a:ext cx="7886700" cy="4108993"/>
          </a:xfrm>
        </p:spPr>
        <p:txBody>
          <a:bodyPr>
            <a:normAutofit/>
          </a:bodyPr>
          <a:lstStyle/>
          <a:p>
            <a:pPr lvl="0"/>
            <a:endParaRPr lang="cs-CZ" sz="1700" dirty="0">
              <a:solidFill>
                <a:schemeClr val="tx2">
                  <a:lumMod val="50000"/>
                </a:schemeClr>
              </a:solidFill>
            </a:endParaRPr>
          </a:p>
          <a:p>
            <a:pPr lvl="0">
              <a:lnSpc>
                <a:spcPct val="200000"/>
              </a:lnSpc>
            </a:pP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Podpora už nebude 95 % z EU jako v IROP 2014-2020, nově podpora podle kategorie regionů </a:t>
            </a:r>
            <a:r>
              <a:rPr lang="cs-CZ" sz="1600" b="1" dirty="0">
                <a:solidFill>
                  <a:schemeClr val="tx2">
                    <a:lumMod val="50000"/>
                  </a:schemeClr>
                </a:solidFill>
              </a:rPr>
              <a:t>85 % nebo 70 % z EU </a:t>
            </a: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jako u individuálních projektů</a:t>
            </a:r>
          </a:p>
          <a:p>
            <a:pPr lvl="0">
              <a:lnSpc>
                <a:spcPct val="200000"/>
              </a:lnSpc>
            </a:pP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Projekt je realizován na území MAS se schválenou strategií CLLD. Jedná se o venkovské oblasti tvořené správními územími obcí s méně než 25 000 obyvateli.</a:t>
            </a:r>
          </a:p>
          <a:p>
            <a:pPr lvl="0">
              <a:lnSpc>
                <a:spcPct val="200000"/>
              </a:lnSpc>
            </a:pP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Projekt musí být v souladu s priority strategie CLLD.</a:t>
            </a:r>
            <a:endParaRPr lang="cs-CZ" sz="18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87445209"/>
      </p:ext>
    </p:extLst>
  </p:cSld>
  <p:clrMapOvr>
    <a:masterClrMapping/>
  </p:clrMapOvr>
  <p:transition spd="slow">
    <p:push/>
  </p:transition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6EA29780-7AA5-BF4E-B7C5-D75AB6C36F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0000"/>
            <a:ext cx="7886700" cy="854074"/>
          </a:xfrm>
        </p:spPr>
        <p:txBody>
          <a:bodyPr>
            <a:normAutofit/>
          </a:bodyPr>
          <a:lstStyle/>
          <a:p>
            <a:pPr algn="ctr"/>
            <a:r>
              <a:rPr lang="cs-CZ" sz="3200" u="sng" dirty="0"/>
              <a:t>Návrh</a:t>
            </a:r>
            <a:r>
              <a:rPr lang="cs-CZ" sz="3200" dirty="0"/>
              <a:t> rozdělení alokace v IROP </a:t>
            </a:r>
          </a:p>
        </p:txBody>
      </p:sp>
      <p:graphicFrame>
        <p:nvGraphicFramePr>
          <p:cNvPr id="4" name="Tabulka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94306893"/>
              </p:ext>
            </p:extLst>
          </p:nvPr>
        </p:nvGraphicFramePr>
        <p:xfrm>
          <a:off x="466637" y="1214074"/>
          <a:ext cx="8210726" cy="4802414"/>
        </p:xfrm>
        <a:graphic>
          <a:graphicData uri="http://schemas.openxmlformats.org/drawingml/2006/table">
            <a:tbl>
              <a:tblPr>
                <a:tableStyleId>{22838BEF-8BB2-4498-84A7-C5851F593DF1}</a:tableStyleId>
              </a:tblPr>
              <a:tblGrid>
                <a:gridCol w="1525587">
                  <a:extLst>
                    <a:ext uri="{9D8B030D-6E8A-4147-A177-3AD203B41FA5}">
                      <a16:colId xmlns:a16="http://schemas.microsoft.com/office/drawing/2014/main" val="1867840939"/>
                    </a:ext>
                  </a:extLst>
                </a:gridCol>
                <a:gridCol w="1411458">
                  <a:extLst>
                    <a:ext uri="{9D8B030D-6E8A-4147-A177-3AD203B41FA5}">
                      <a16:colId xmlns:a16="http://schemas.microsoft.com/office/drawing/2014/main" val="662236333"/>
                    </a:ext>
                  </a:extLst>
                </a:gridCol>
                <a:gridCol w="1659272">
                  <a:extLst>
                    <a:ext uri="{9D8B030D-6E8A-4147-A177-3AD203B41FA5}">
                      <a16:colId xmlns:a16="http://schemas.microsoft.com/office/drawing/2014/main" val="3530945834"/>
                    </a:ext>
                  </a:extLst>
                </a:gridCol>
                <a:gridCol w="537629">
                  <a:extLst>
                    <a:ext uri="{9D8B030D-6E8A-4147-A177-3AD203B41FA5}">
                      <a16:colId xmlns:a16="http://schemas.microsoft.com/office/drawing/2014/main" val="1760559365"/>
                    </a:ext>
                  </a:extLst>
                </a:gridCol>
                <a:gridCol w="1427071">
                  <a:extLst>
                    <a:ext uri="{9D8B030D-6E8A-4147-A177-3AD203B41FA5}">
                      <a16:colId xmlns:a16="http://schemas.microsoft.com/office/drawing/2014/main" val="2967593070"/>
                    </a:ext>
                  </a:extLst>
                </a:gridCol>
                <a:gridCol w="1649709">
                  <a:extLst>
                    <a:ext uri="{9D8B030D-6E8A-4147-A177-3AD203B41FA5}">
                      <a16:colId xmlns:a16="http://schemas.microsoft.com/office/drawing/2014/main" val="362767184"/>
                    </a:ext>
                  </a:extLst>
                </a:gridCol>
              </a:tblGrid>
              <a:tr h="1507000"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cs-CZ" sz="1200" b="1" i="0" u="none" strike="noStrike" kern="1200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Cíl politiky/priorita</a:t>
                      </a:r>
                    </a:p>
                  </a:txBody>
                  <a:tcPr marL="9525" marR="9525" marT="9525" marB="0" anchor="ctr">
                    <a:lnB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cs-CZ" sz="1200" b="1" i="0" u="none" strike="noStrike" kern="1200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Specifický cíl</a:t>
                      </a:r>
                    </a:p>
                  </a:txBody>
                  <a:tcPr marL="9525" marR="9525" marT="9525" marB="0" anchor="ctr">
                    <a:lnB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cs-CZ" sz="1200" b="1" i="0" u="none" strike="noStrike" kern="1200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Téma</a:t>
                      </a:r>
                    </a:p>
                  </a:txBody>
                  <a:tcPr marL="9525" marR="9525" marT="9525" marB="0" anchor="ctr">
                    <a:lnB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cs-CZ" sz="1200" b="1" i="0" u="none" strike="noStrike" kern="1200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Fond</a:t>
                      </a:r>
                    </a:p>
                  </a:txBody>
                  <a:tcPr marL="9525" marR="9525" marT="9525" marB="0" anchor="ctr">
                    <a:lnB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cs-CZ" sz="1200" b="1" i="0" u="none" strike="noStrike" kern="1200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Podíl priority na celkové alokaci</a:t>
                      </a:r>
                    </a:p>
                    <a:p>
                      <a:pPr marL="0" algn="ctr" defTabSz="914400" rtl="0" eaLnBrk="1" fontAlgn="b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cs-CZ" sz="1200" b="1" i="0" u="none" strike="noStrike" kern="1200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(%)</a:t>
                      </a:r>
                    </a:p>
                  </a:txBody>
                  <a:tcPr marL="9525" marR="9525" marT="9525" marB="0" anchor="ctr">
                    <a:lnB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l-PL" sz="1200" b="1" i="0" u="none" strike="noStrike" kern="1200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Podíl alokace SC na celkové alokaci IROP (%)</a:t>
                      </a:r>
                    </a:p>
                  </a:txBody>
                  <a:tcPr marL="9525" marR="9525" marT="9525" marB="0" anchor="ctr">
                    <a:lnB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48169198"/>
                  </a:ext>
                </a:extLst>
              </a:tr>
              <a:tr h="335978"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cs-CZ" sz="1200" b="1" i="0" u="none" strike="noStrike" kern="1200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CP 1 – priorita 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cs-CZ" sz="1200" b="1" i="0" u="none" strike="noStrike" kern="1200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SC 1.1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cs-CZ" sz="1200" b="1" i="0" u="none" strike="noStrike" kern="1200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eGovernment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cs-CZ" sz="1200" b="1" i="0" u="none" strike="noStrike" kern="1200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EFRR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cs-CZ" sz="1200" b="1" i="0" u="none" strike="noStrike" kern="1200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19 %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cs-CZ" sz="1200" b="1" i="0" u="none" strike="noStrike" kern="1200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19 %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98338471"/>
                  </a:ext>
                </a:extLst>
              </a:tr>
              <a:tr h="274794">
                <a:tc rowSpan="4"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cs-CZ" sz="1200" b="1" i="0" u="none" strike="noStrike" kern="1200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CP 2 – priorita 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cs-CZ" sz="1200" b="1" i="0" u="none" strike="noStrike" kern="1200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SC 2.1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cs-CZ" sz="1200" b="1" i="0" u="none" strike="noStrike" kern="1200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Městská mobilita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cs-CZ" sz="1200" b="1" i="0" u="none" strike="noStrike" kern="1200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EFRR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  <a:tc rowSpan="4"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cs-CZ" sz="1200" b="1" i="0" u="none" strike="noStrike" kern="1200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31 %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cs-CZ" sz="1200" b="1" i="0" u="none" strike="noStrike" kern="1200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18 %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34690925"/>
                  </a:ext>
                </a:extLst>
              </a:tr>
              <a:tr h="95891">
                <a:tc v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algn="l" fontAlgn="ctr"/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 vMerge="1">
                  <a:txBody>
                    <a:bodyPr/>
                    <a:lstStyle/>
                    <a:p>
                      <a:pPr algn="l" fontAlgn="ctr"/>
                      <a:endParaRPr lang="cs-CZ" sz="11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 vMerge="1">
                  <a:txBody>
                    <a:bodyPr/>
                    <a:lstStyle/>
                    <a:p>
                      <a:pPr algn="l" fontAlgn="ctr"/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 v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cs-CZ" sz="1200" b="1" i="0" u="none" strike="noStrike" kern="1200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8 %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44548700"/>
                  </a:ext>
                </a:extLst>
              </a:tr>
              <a:tr h="443893">
                <a:tc v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cs-CZ" sz="1200" b="1" i="0" u="none" strike="noStrike" kern="1200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SC 2.2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cs-CZ" sz="1200" b="1" i="0" u="none" strike="noStrike" kern="1200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Veřejná prostranství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cs-CZ" sz="1200" b="1" i="0" u="none" strike="noStrike" kern="1200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EFRR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29158548"/>
                  </a:ext>
                </a:extLst>
              </a:tr>
              <a:tr h="274794">
                <a:tc v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cs-CZ" sz="1200" b="1" i="0" u="none" strike="noStrike" kern="1200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SC 2.3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cs-CZ" sz="1200" b="1" i="0" u="none" strike="noStrike" kern="1200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IZS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cs-CZ" sz="1200" b="1" i="0" u="none" strike="noStrike" kern="1200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EFRR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cs-CZ" sz="1200" b="1" i="0" u="none" strike="noStrike" kern="1200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5 %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5058942"/>
                  </a:ext>
                </a:extLst>
              </a:tr>
              <a:tr h="287881"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cs-CZ" sz="1200" b="1" i="0" u="none" strike="noStrike" kern="1200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CP 3 – priorita 3</a:t>
                      </a:r>
                    </a:p>
                  </a:txBody>
                  <a:tcPr marL="9525" marR="9525" marT="9525" marB="0" anchor="ctr">
                    <a:lnT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cs-CZ" sz="1200" b="1" i="0" u="none" strike="noStrike" kern="1200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SC 3.1</a:t>
                      </a:r>
                    </a:p>
                  </a:txBody>
                  <a:tcPr marL="9525" marR="9525" marT="9525" marB="0" anchor="ctr">
                    <a:lnT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cs-CZ" sz="1200" b="1" i="0" u="none" strike="noStrike" kern="1200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Silnice</a:t>
                      </a:r>
                    </a:p>
                  </a:txBody>
                  <a:tcPr marL="9525" marR="9525" marT="9525" marB="0" anchor="ctr">
                    <a:lnT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cs-CZ" sz="1200" b="1" i="0" u="none" strike="noStrike" kern="1200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EFRR</a:t>
                      </a:r>
                    </a:p>
                  </a:txBody>
                  <a:tcPr marL="9525" marR="9525" marT="9525" marB="0" anchor="ctr">
                    <a:lnT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cs-CZ" sz="1200" b="1" i="0" u="none" strike="noStrike" kern="1200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6 %</a:t>
                      </a:r>
                    </a:p>
                  </a:txBody>
                  <a:tcPr marL="9525" marR="9525" marT="9525" marB="0" anchor="ctr">
                    <a:lnT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cs-CZ" sz="1200" b="1" i="0" u="none" strike="noStrike" kern="1200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6 %</a:t>
                      </a:r>
                    </a:p>
                  </a:txBody>
                  <a:tcPr marL="9525" marR="9525" marT="9525" marB="0" anchor="ctr">
                    <a:lnT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22573311"/>
                  </a:ext>
                </a:extLst>
              </a:tr>
              <a:tr h="274794">
                <a:tc rowSpan="4"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cs-CZ" sz="1200" b="1" i="0" u="none" strike="noStrike" kern="1200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CP 4 – priorita 4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cs-CZ" sz="1200" b="1" i="0" u="none" strike="noStrike" kern="1200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SC 4.1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cs-CZ" sz="1200" b="1" i="0" u="none" strike="noStrike" kern="1200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Vzdělávání 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cs-CZ" sz="1200" b="1" i="0" u="none" strike="noStrike" kern="1200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EFRR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rowSpan="4"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cs-CZ" sz="1200" b="1" i="0" u="none" strike="noStrike" kern="1200" cap="none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  <a:sym typeface="Arial"/>
                        </a:rPr>
                        <a:t>35 %</a:t>
                      </a:r>
                    </a:p>
                    <a:p>
                      <a:pPr marL="0" algn="ctr" defTabSz="914400" rtl="0" eaLnBrk="1" fontAlgn="b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cs-CZ" sz="1200" b="1" i="0" u="none" strike="noStrike" kern="1200" cap="none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  <a:sym typeface="Arial"/>
                        </a:rPr>
                        <a:t> 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cs-CZ" sz="1200" b="1" i="0" u="none" strike="noStrike" kern="1200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12 %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47210007"/>
                  </a:ext>
                </a:extLst>
              </a:tr>
              <a:tr h="443893">
                <a:tc v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cs-CZ" sz="1200" b="1" i="0" u="none" strike="noStrike" kern="1200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SC 4.2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cs-CZ" sz="1200" b="1" i="0" u="none" strike="noStrike" kern="1200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Sociální infrastruktura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cs-CZ" sz="1200" b="1" i="0" u="none" strike="noStrike" kern="1200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EFRR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cs-CZ" sz="1200" b="1" i="0" u="none" strike="noStrike" kern="1200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8 %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40294826"/>
                  </a:ext>
                </a:extLst>
              </a:tr>
              <a:tr h="274794">
                <a:tc v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cs-CZ" sz="1200" b="1" i="0" u="none" strike="noStrike" kern="1200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SC 4.3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cs-CZ" sz="1200" b="1" i="0" u="none" strike="noStrike" kern="1200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Zdravotnictví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cs-CZ" sz="1200" b="1" i="0" u="none" strike="noStrike" kern="1200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EFRR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cs-CZ" sz="1200" b="1" i="0" u="none" strike="noStrike" kern="1200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8 %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82353687"/>
                  </a:ext>
                </a:extLst>
              </a:tr>
              <a:tr h="274794">
                <a:tc vMerge="1"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cs-CZ" sz="1200" b="1" i="0" u="none" strike="noStrike" kern="1200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cs-CZ" sz="1200" b="1" i="0" u="none" strike="noStrike" kern="1200" cap="none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  <a:sym typeface="Arial"/>
                        </a:rPr>
                        <a:t>SC 4.4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cs-CZ" sz="1200" b="1" i="0" u="none" strike="noStrike" kern="1200" cap="none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  <a:sym typeface="Arial"/>
                        </a:rPr>
                        <a:t>Kultura a cestovní ruch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cs-CZ" sz="1200" b="1" i="0" u="none" strike="noStrike" kern="1200" cap="none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  <a:sym typeface="Arial"/>
                        </a:rPr>
                        <a:t>EFRR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cs-CZ" sz="1200" b="1" i="0" u="none" strike="noStrike" kern="1200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cs-CZ" sz="1200" b="1" i="0" u="none" strike="noStrike" kern="1200" cap="none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  <a:sym typeface="Arial"/>
                        </a:rPr>
                        <a:t>7 %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22533572"/>
                  </a:ext>
                </a:extLst>
              </a:tr>
              <a:tr h="219195"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cs-CZ" sz="1200" b="1" i="0" u="none" strike="noStrike" kern="1200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CP 5 – priorita 5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cs-CZ" sz="1200" b="1" i="0" u="none" strike="noStrike" kern="1200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SC 5.1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cs-CZ" sz="1200" b="1" i="0" u="none" strike="noStrike" kern="1200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CLLD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cs-CZ" sz="1200" b="1" i="0" u="none" strike="noStrike" kern="1200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EFRR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cs-CZ" sz="1200" b="1" i="0" u="none" strike="noStrike" kern="1200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8 %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cs-CZ" sz="1200" b="1" i="0" u="none" strike="noStrike" kern="1200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8 %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0758481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878688632"/>
      </p:ext>
    </p:extLst>
  </p:cSld>
  <p:clrMapOvr>
    <a:masterClrMapping/>
  </p:clrMapOvr>
  <p:transition spd="slow">
    <p:push/>
  </p:transition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ovéPole 3">
            <a:extLst>
              <a:ext uri="{FF2B5EF4-FFF2-40B4-BE49-F238E27FC236}">
                <a16:creationId xmlns:a16="http://schemas.microsoft.com/office/drawing/2014/main" id="{6DB45F6E-7C5C-4CCF-889A-9E0300EF88F4}"/>
              </a:ext>
            </a:extLst>
          </p:cNvPr>
          <p:cNvSpPr txBox="1"/>
          <p:nvPr/>
        </p:nvSpPr>
        <p:spPr>
          <a:xfrm>
            <a:off x="171359" y="360000"/>
            <a:ext cx="8972641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 sz="3200" b="1" dirty="0">
                <a:solidFill>
                  <a:srgbClr val="1D70B8"/>
                </a:solidFill>
                <a:ea typeface="+mn-ea"/>
              </a:rPr>
              <a:t>Srovnání</a:t>
            </a:r>
            <a:r>
              <a:rPr lang="cs-CZ" sz="3200" b="1" dirty="0">
                <a:solidFill>
                  <a:srgbClr val="1D71B8"/>
                </a:solidFill>
              </a:rPr>
              <a:t> rozdělení alokace IROP dle specifických cílů</a:t>
            </a:r>
          </a:p>
        </p:txBody>
      </p:sp>
      <p:graphicFrame>
        <p:nvGraphicFramePr>
          <p:cNvPr id="3" name="Tabulka 2">
            <a:extLst>
              <a:ext uri="{FF2B5EF4-FFF2-40B4-BE49-F238E27FC236}">
                <a16:creationId xmlns:a16="http://schemas.microsoft.com/office/drawing/2014/main" id="{3E0DCB65-8507-459F-9175-466AB98E391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34181480"/>
              </p:ext>
            </p:extLst>
          </p:nvPr>
        </p:nvGraphicFramePr>
        <p:xfrm>
          <a:off x="865902" y="1437218"/>
          <a:ext cx="7412195" cy="4727100"/>
        </p:xfrm>
        <a:graphic>
          <a:graphicData uri="http://schemas.openxmlformats.org/drawingml/2006/table">
            <a:tbl>
              <a:tblPr>
                <a:tableStyleId>{FABFCF23-3B69-468F-B69F-88F6DE6A72F2}</a:tableStyleId>
              </a:tblPr>
              <a:tblGrid>
                <a:gridCol w="2058943">
                  <a:extLst>
                    <a:ext uri="{9D8B030D-6E8A-4147-A177-3AD203B41FA5}">
                      <a16:colId xmlns:a16="http://schemas.microsoft.com/office/drawing/2014/main" val="2878704802"/>
                    </a:ext>
                  </a:extLst>
                </a:gridCol>
                <a:gridCol w="2676626">
                  <a:extLst>
                    <a:ext uri="{9D8B030D-6E8A-4147-A177-3AD203B41FA5}">
                      <a16:colId xmlns:a16="http://schemas.microsoft.com/office/drawing/2014/main" val="446095008"/>
                    </a:ext>
                  </a:extLst>
                </a:gridCol>
                <a:gridCol w="2676626">
                  <a:extLst>
                    <a:ext uri="{9D8B030D-6E8A-4147-A177-3AD203B41FA5}">
                      <a16:colId xmlns:a16="http://schemas.microsoft.com/office/drawing/2014/main" val="841202113"/>
                    </a:ext>
                  </a:extLst>
                </a:gridCol>
              </a:tblGrid>
              <a:tr h="696958"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60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Téma</a:t>
                      </a:r>
                      <a:endParaRPr lang="cs-CZ" sz="1600" b="1" i="0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R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60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Podíl alokace SC na celkové alokaci IROP v aktuálním období (%)</a:t>
                      </a:r>
                      <a:endParaRPr lang="cs-CZ" sz="1600" b="1" i="0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60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Podíl alokace SC na celkové alokaci IROP pro nové období (%)</a:t>
                      </a:r>
                      <a:endParaRPr lang="cs-CZ" sz="1600" b="1" i="0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accent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77055443"/>
                  </a:ext>
                </a:extLst>
              </a:tr>
              <a:tr h="399558"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200" u="none" strike="noStrike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Silnice</a:t>
                      </a:r>
                      <a:endParaRPr lang="cs-CZ" sz="1200" b="1" i="0" u="none" strike="noStrike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R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200" u="none" strike="noStrike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20 %</a:t>
                      </a:r>
                      <a:endParaRPr lang="cs-CZ" sz="1200" b="1" i="0" u="none" strike="noStrike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200" u="none" strike="noStrike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6 %</a:t>
                      </a:r>
                      <a:endParaRPr lang="cs-CZ" sz="1200" b="0" i="0" u="none" strike="noStrike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4060250566"/>
                  </a:ext>
                </a:extLst>
              </a:tr>
              <a:tr h="399558"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200" u="none" strike="noStrike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Doprava</a:t>
                      </a:r>
                      <a:endParaRPr lang="cs-CZ" sz="1200" b="1" i="0" u="none" strike="noStrike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R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200" u="none" strike="noStrike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13 %</a:t>
                      </a:r>
                      <a:endParaRPr lang="cs-CZ" sz="1200" b="1" i="0" u="none" strike="noStrike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200" u="none" strike="noStrike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18 %</a:t>
                      </a:r>
                      <a:endParaRPr lang="cs-CZ" sz="1200" b="1" i="0" u="none" strike="noStrike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32954575"/>
                  </a:ext>
                </a:extLst>
              </a:tr>
              <a:tr h="399558"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200" u="none" strike="noStrike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IZS</a:t>
                      </a:r>
                      <a:endParaRPr lang="cs-CZ" sz="1200" b="1" i="0" u="none" strike="noStrike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R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200" u="none" strike="noStrike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3 %</a:t>
                      </a:r>
                      <a:endParaRPr lang="cs-CZ" sz="1200" b="1" i="0" u="none" strike="noStrike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200" u="none" strike="noStrike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5 %</a:t>
                      </a:r>
                      <a:endParaRPr lang="cs-CZ" sz="1200" b="0" i="0" u="none" strike="noStrike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73802003"/>
                  </a:ext>
                </a:extLst>
              </a:tr>
              <a:tr h="399558"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200" u="none" strike="noStrike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Sociální infrastruktura</a:t>
                      </a:r>
                      <a:endParaRPr lang="cs-CZ" sz="1200" b="1" i="0" u="none" strike="noStrike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R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200" u="none" strike="noStrike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7 %</a:t>
                      </a:r>
                      <a:endParaRPr lang="cs-CZ" sz="1200" b="1" i="0" u="none" strike="noStrike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200" u="none" strike="noStrike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8 %</a:t>
                      </a:r>
                      <a:endParaRPr lang="cs-CZ" sz="1200" b="1" i="0" u="none" strike="noStrike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25088724"/>
                  </a:ext>
                </a:extLst>
              </a:tr>
              <a:tr h="399558"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200" u="none" strike="noStrike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Zdravotnictví</a:t>
                      </a:r>
                      <a:endParaRPr lang="cs-CZ" sz="1200" b="1" i="0" u="none" strike="noStrike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R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200" u="none" strike="noStrike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8 %</a:t>
                      </a:r>
                      <a:endParaRPr lang="cs-CZ" sz="1200" b="1" i="0" u="none" strike="noStrike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200" u="none" strike="noStrike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8 %</a:t>
                      </a:r>
                      <a:endParaRPr lang="cs-CZ" sz="1200" b="0" i="0" u="none" strike="noStrike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1352592373"/>
                  </a:ext>
                </a:extLst>
              </a:tr>
              <a:tr h="399558"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200" u="none" strike="noStrike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Vzdělávání</a:t>
                      </a:r>
                      <a:endParaRPr lang="cs-CZ" sz="1200" b="1" i="0" u="none" strike="noStrike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R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200" u="none" strike="noStrike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14 %</a:t>
                      </a:r>
                      <a:endParaRPr lang="cs-CZ" sz="1200" b="1" i="0" u="none" strike="noStrike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200" u="none" strike="noStrike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12 %</a:t>
                      </a:r>
                      <a:endParaRPr lang="cs-CZ" sz="1200" b="0" i="0" u="none" strike="noStrike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49710391"/>
                  </a:ext>
                </a:extLst>
              </a:tr>
              <a:tr h="399558"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200" u="none" strike="noStrike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Kultura a cestovní ruch</a:t>
                      </a:r>
                      <a:endParaRPr lang="cs-CZ" sz="1200" b="1" i="0" u="none" strike="noStrike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R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200" u="none" strike="noStrike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9 %</a:t>
                      </a:r>
                      <a:endParaRPr lang="cs-CZ" sz="1200" b="1" i="0" u="none" strike="noStrike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200" u="none" strike="noStrike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7 %</a:t>
                      </a:r>
                      <a:endParaRPr lang="cs-CZ" sz="1200" b="1" i="0" u="none" strike="noStrike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3364629131"/>
                  </a:ext>
                </a:extLst>
              </a:tr>
              <a:tr h="399558"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200" u="none" strike="noStrike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eGovernment</a:t>
                      </a:r>
                      <a:endParaRPr lang="cs-CZ" sz="1200" b="1" i="0" u="none" strike="noStrike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R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200" u="none" strike="noStrike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7 %</a:t>
                      </a:r>
                      <a:endParaRPr lang="cs-CZ" sz="1200" b="1" i="0" u="none" strike="noStrike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200" u="none" strike="noStrike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19 %</a:t>
                      </a:r>
                      <a:endParaRPr lang="cs-CZ" sz="1200" b="1" i="0" u="none" strike="noStrike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20668218"/>
                  </a:ext>
                </a:extLst>
              </a:tr>
              <a:tr h="399558"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200" u="none" strike="noStrike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CLLD</a:t>
                      </a:r>
                      <a:endParaRPr lang="cs-CZ" sz="1200" b="1" i="0" u="none" strike="noStrike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R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200" u="none" strike="noStrike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8 %</a:t>
                      </a:r>
                      <a:endParaRPr lang="cs-CZ" sz="1200" b="1" i="0" u="none" strike="noStrike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200" u="none" strike="noStrike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8 %</a:t>
                      </a:r>
                      <a:endParaRPr lang="cs-CZ" sz="1200" b="0" i="0" u="none" strike="noStrike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521510082"/>
                  </a:ext>
                </a:extLst>
              </a:tr>
              <a:tr h="399558"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200" u="none" strike="noStrike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Veřejné prostranství</a:t>
                      </a:r>
                      <a:endParaRPr lang="cs-CZ" sz="1200" b="1" i="0" u="none" strike="noStrike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R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200" u="none" strike="noStrike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x</a:t>
                      </a:r>
                      <a:endParaRPr lang="cs-CZ" sz="1200" b="1" i="0" u="none" strike="noStrike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200" u="none" strike="noStrike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8 %</a:t>
                      </a:r>
                      <a:endParaRPr lang="cs-CZ" sz="1200" b="1" i="0" u="none" strike="noStrike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94102505"/>
                  </a:ext>
                </a:extLst>
              </a:tr>
            </a:tbl>
          </a:graphicData>
        </a:graphic>
      </p:graphicFrame>
      <p:cxnSp>
        <p:nvCxnSpPr>
          <p:cNvPr id="6" name="Přímá spojnice se šipkou 5">
            <a:extLst>
              <a:ext uri="{FF2B5EF4-FFF2-40B4-BE49-F238E27FC236}">
                <a16:creationId xmlns:a16="http://schemas.microsoft.com/office/drawing/2014/main" id="{00000000-0008-0000-0000-000014000000}"/>
              </a:ext>
            </a:extLst>
          </p:cNvPr>
          <p:cNvCxnSpPr>
            <a:cxnSpLocks/>
          </p:cNvCxnSpPr>
          <p:nvPr/>
        </p:nvCxnSpPr>
        <p:spPr>
          <a:xfrm>
            <a:off x="6589939" y="2024743"/>
            <a:ext cx="0" cy="239484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cxnSp>
        <p:nvCxnSpPr>
          <p:cNvPr id="9" name="Přímá spojnice se šipkou 8">
            <a:extLst>
              <a:ext uri="{FF2B5EF4-FFF2-40B4-BE49-F238E27FC236}">
                <a16:creationId xmlns:a16="http://schemas.microsoft.com/office/drawing/2014/main" id="{00000000-0008-0000-0000-000018000000}"/>
              </a:ext>
            </a:extLst>
          </p:cNvPr>
          <p:cNvCxnSpPr>
            <a:cxnSpLocks/>
          </p:cNvCxnSpPr>
          <p:nvPr/>
        </p:nvCxnSpPr>
        <p:spPr>
          <a:xfrm flipV="1">
            <a:off x="6589939" y="2446565"/>
            <a:ext cx="0" cy="253092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10" name="Přímá spojnice se šipkou 9">
            <a:extLst>
              <a:ext uri="{FF2B5EF4-FFF2-40B4-BE49-F238E27FC236}">
                <a16:creationId xmlns:a16="http://schemas.microsoft.com/office/drawing/2014/main" id="{00000000-0008-0000-0000-000019000000}"/>
              </a:ext>
            </a:extLst>
          </p:cNvPr>
          <p:cNvCxnSpPr>
            <a:cxnSpLocks/>
          </p:cNvCxnSpPr>
          <p:nvPr/>
        </p:nvCxnSpPr>
        <p:spPr>
          <a:xfrm flipV="1">
            <a:off x="6589939" y="2806578"/>
            <a:ext cx="1" cy="324324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12" name="Přímá spojnice se šipkou 11">
            <a:extLst>
              <a:ext uri="{FF2B5EF4-FFF2-40B4-BE49-F238E27FC236}">
                <a16:creationId xmlns:a16="http://schemas.microsoft.com/office/drawing/2014/main" id="{00000000-0008-0000-0000-00001B000000}"/>
              </a:ext>
            </a:extLst>
          </p:cNvPr>
          <p:cNvCxnSpPr>
            <a:cxnSpLocks/>
          </p:cNvCxnSpPr>
          <p:nvPr/>
        </p:nvCxnSpPr>
        <p:spPr>
          <a:xfrm flipH="1" flipV="1">
            <a:off x="6605815" y="4895203"/>
            <a:ext cx="3174" cy="355793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13" name="Přímá spojnice se šipkou 12">
            <a:extLst>
              <a:ext uri="{FF2B5EF4-FFF2-40B4-BE49-F238E27FC236}">
                <a16:creationId xmlns:a16="http://schemas.microsoft.com/office/drawing/2014/main" id="{00000000-0008-0000-0000-00001C000000}"/>
              </a:ext>
            </a:extLst>
          </p:cNvPr>
          <p:cNvCxnSpPr>
            <a:cxnSpLocks/>
          </p:cNvCxnSpPr>
          <p:nvPr/>
        </p:nvCxnSpPr>
        <p:spPr>
          <a:xfrm flipH="1">
            <a:off x="6291943" y="3826328"/>
            <a:ext cx="430666" cy="0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cxnSp>
        <p:nvCxnSpPr>
          <p:cNvPr id="14" name="Přímá spojnice se šipkou 13">
            <a:extLst>
              <a:ext uri="{FF2B5EF4-FFF2-40B4-BE49-F238E27FC236}">
                <a16:creationId xmlns:a16="http://schemas.microsoft.com/office/drawing/2014/main" id="{00000000-0008-0000-0000-00001D000000}"/>
              </a:ext>
            </a:extLst>
          </p:cNvPr>
          <p:cNvCxnSpPr>
            <a:cxnSpLocks/>
          </p:cNvCxnSpPr>
          <p:nvPr/>
        </p:nvCxnSpPr>
        <p:spPr>
          <a:xfrm flipH="1">
            <a:off x="6291943" y="5476874"/>
            <a:ext cx="429306" cy="0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cxnSp>
        <p:nvCxnSpPr>
          <p:cNvPr id="18" name="Přímá spojnice se šipkou 17">
            <a:extLst>
              <a:ext uri="{FF2B5EF4-FFF2-40B4-BE49-F238E27FC236}">
                <a16:creationId xmlns:a16="http://schemas.microsoft.com/office/drawing/2014/main" id="{362805E0-1169-48E5-9C39-27612F2CECDC}"/>
              </a:ext>
            </a:extLst>
          </p:cNvPr>
          <p:cNvCxnSpPr>
            <a:cxnSpLocks/>
          </p:cNvCxnSpPr>
          <p:nvPr/>
        </p:nvCxnSpPr>
        <p:spPr>
          <a:xfrm flipV="1">
            <a:off x="6589939" y="3200982"/>
            <a:ext cx="1" cy="324324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20" name="Přímá spojnice se šipkou 19">
            <a:extLst>
              <a:ext uri="{FF2B5EF4-FFF2-40B4-BE49-F238E27FC236}">
                <a16:creationId xmlns:a16="http://schemas.microsoft.com/office/drawing/2014/main" id="{8F464286-AD9D-434D-8FC4-BC34361A417A}"/>
              </a:ext>
            </a:extLst>
          </p:cNvPr>
          <p:cNvCxnSpPr>
            <a:cxnSpLocks/>
          </p:cNvCxnSpPr>
          <p:nvPr/>
        </p:nvCxnSpPr>
        <p:spPr>
          <a:xfrm>
            <a:off x="6576672" y="4088946"/>
            <a:ext cx="0" cy="239484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cxnSp>
        <p:nvCxnSpPr>
          <p:cNvPr id="21" name="Přímá spojnice se šipkou 20">
            <a:extLst>
              <a:ext uri="{FF2B5EF4-FFF2-40B4-BE49-F238E27FC236}">
                <a16:creationId xmlns:a16="http://schemas.microsoft.com/office/drawing/2014/main" id="{CB6978E2-ECF8-4719-A7AE-113F458DBB73}"/>
              </a:ext>
            </a:extLst>
          </p:cNvPr>
          <p:cNvCxnSpPr>
            <a:cxnSpLocks/>
          </p:cNvCxnSpPr>
          <p:nvPr/>
        </p:nvCxnSpPr>
        <p:spPr>
          <a:xfrm>
            <a:off x="6589939" y="4513184"/>
            <a:ext cx="19050" cy="277585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7391917"/>
      </p:ext>
    </p:extLst>
  </p:cSld>
  <p:clrMapOvr>
    <a:masterClrMapping/>
  </p:clrMapOvr>
  <p:transition spd="slow">
    <p:push/>
  </p:transition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6EA29780-7AA5-BF4E-B7C5-D75AB6C36F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000" y="180000"/>
            <a:ext cx="7886700" cy="1253196"/>
          </a:xfrm>
        </p:spPr>
        <p:txBody>
          <a:bodyPr>
            <a:normAutofit/>
          </a:bodyPr>
          <a:lstStyle/>
          <a:p>
            <a:pPr algn="ctr"/>
            <a:r>
              <a:rPr lang="cs-CZ" sz="3200" dirty="0">
                <a:solidFill>
                  <a:srgbClr val="1D70B8"/>
                </a:solidFill>
                <a:ea typeface="+mn-ea"/>
              </a:rPr>
              <a:t>Harmonogram přípravy IROP </a:t>
            </a:r>
            <a:br>
              <a:rPr lang="cs-CZ" sz="3200" dirty="0"/>
            </a:br>
            <a:endParaRPr lang="cs-CZ" sz="3200" dirty="0"/>
          </a:p>
        </p:txBody>
      </p:sp>
      <p:graphicFrame>
        <p:nvGraphicFramePr>
          <p:cNvPr id="4" name="Tabulka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3753331"/>
              </p:ext>
            </p:extLst>
          </p:nvPr>
        </p:nvGraphicFramePr>
        <p:xfrm>
          <a:off x="493939" y="1307635"/>
          <a:ext cx="8156122" cy="4733177"/>
        </p:xfrm>
        <a:graphic>
          <a:graphicData uri="http://schemas.openxmlformats.org/drawingml/2006/table">
            <a:tbl>
              <a:tblPr firstRow="1" firstCol="1" bandRow="1">
                <a:tableStyleId>{FABFCF23-3B69-468F-B69F-88F6DE6A72F2}</a:tableStyleId>
              </a:tblPr>
              <a:tblGrid>
                <a:gridCol w="4255681">
                  <a:extLst>
                    <a:ext uri="{9D8B030D-6E8A-4147-A177-3AD203B41FA5}">
                      <a16:colId xmlns:a16="http://schemas.microsoft.com/office/drawing/2014/main" val="3516168902"/>
                    </a:ext>
                  </a:extLst>
                </a:gridCol>
                <a:gridCol w="2083887">
                  <a:extLst>
                    <a:ext uri="{9D8B030D-6E8A-4147-A177-3AD203B41FA5}">
                      <a16:colId xmlns:a16="http://schemas.microsoft.com/office/drawing/2014/main" val="36766155"/>
                    </a:ext>
                  </a:extLst>
                </a:gridCol>
                <a:gridCol w="1816554">
                  <a:extLst>
                    <a:ext uri="{9D8B030D-6E8A-4147-A177-3AD203B41FA5}">
                      <a16:colId xmlns:a16="http://schemas.microsoft.com/office/drawing/2014/main" val="2959381974"/>
                    </a:ext>
                  </a:extLst>
                </a:gridCol>
              </a:tblGrid>
              <a:tr h="587733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cs-CZ" sz="16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Úkol</a:t>
                      </a:r>
                      <a:endParaRPr lang="cs-CZ" sz="1600" b="1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R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cs-CZ" sz="16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Termín</a:t>
                      </a:r>
                      <a:endParaRPr lang="cs-CZ" sz="1600" b="1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cs-CZ" sz="16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Garant</a:t>
                      </a:r>
                      <a:endParaRPr lang="cs-CZ" sz="1600" b="1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758355515"/>
                  </a:ext>
                </a:extLst>
              </a:tr>
              <a:tr h="467404">
                <a:tc>
                  <a:txBody>
                    <a:bodyPr/>
                    <a:lstStyle/>
                    <a:p>
                      <a:pPr marL="0" algn="l" defTabSz="914400" rtl="0" eaLnBrk="1" fontAlgn="b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cs-CZ" sz="1400" b="0" i="0" u="none" strike="noStrike" kern="1200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Vyjednávání PD IROP s EK</a:t>
                      </a:r>
                    </a:p>
                  </a:txBody>
                  <a:tcPr marL="68580" marR="68580" marT="0" marB="0" anchor="ctr">
                    <a:lnR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cs-CZ" sz="1400" b="0" i="0" u="none" strike="noStrike" kern="1200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2019 - 2021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cs-CZ" sz="1400" b="0" i="0" u="none" strike="noStrike" kern="1200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ŘO IROP/EK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3546126695"/>
                  </a:ext>
                </a:extLst>
              </a:tr>
              <a:tr h="467404">
                <a:tc>
                  <a:txBody>
                    <a:bodyPr/>
                    <a:lstStyle/>
                    <a:p>
                      <a:pPr marL="0" algn="l" defTabSz="914400" rtl="0" eaLnBrk="1" fontAlgn="b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cs-CZ" sz="1400" b="0" i="0" u="none" strike="noStrike" kern="1200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Roadshow po krajích k IROP 2</a:t>
                      </a:r>
                    </a:p>
                  </a:txBody>
                  <a:tcPr marL="68580" marR="68580" marT="0" marB="0" anchor="ctr">
                    <a:lnR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cs-CZ" sz="1400" b="0" i="0" u="none" strike="noStrike" kern="1200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Jaro</a:t>
                      </a:r>
                      <a:r>
                        <a:rPr lang="cs-CZ" sz="1400" b="0" i="0" u="none" strike="noStrike" kern="1200" baseline="0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a podzim </a:t>
                      </a:r>
                      <a:r>
                        <a:rPr lang="cs-CZ" sz="1400" b="0" i="0" u="none" strike="noStrike" kern="1200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2020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cs-CZ" sz="1400" b="0" i="0" u="none" strike="noStrike" kern="1200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ŘO IROP a CRR ČR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140615432"/>
                  </a:ext>
                </a:extLst>
              </a:tr>
              <a:tr h="435429"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cs-CZ" sz="1400" b="0" i="0" u="none" strike="noStrike" kern="1200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Návrh IROP 2021-2027 na vládu</a:t>
                      </a:r>
                    </a:p>
                  </a:txBody>
                  <a:tcPr marL="68580" marR="68580" marT="0" marB="0" anchor="ctr">
                    <a:lnR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cs-CZ" sz="1400" b="0" i="0" u="none" strike="noStrike" kern="1200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15. 10. 2020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cs-CZ" sz="1400" b="0" i="0" u="none" strike="noStrike" kern="1200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MMR - NOK/vláda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379795165"/>
                  </a:ext>
                </a:extLst>
              </a:tr>
              <a:tr h="435429">
                <a:tc>
                  <a:txBody>
                    <a:bodyPr/>
                    <a:lstStyle/>
                    <a:p>
                      <a:pPr marL="0" algn="l" defTabSz="914400" rtl="0" eaLnBrk="1" fontAlgn="b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cs-CZ" sz="1400" b="0" i="0" u="none" strike="noStrike" kern="1200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Dohoda o partnerství 2021-2027   </a:t>
                      </a:r>
                    </a:p>
                  </a:txBody>
                  <a:tcPr marL="68580" marR="68580" marT="0" marB="0" anchor="ctr">
                    <a:lnR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cs-CZ" sz="1400" b="0" i="0" u="none" strike="noStrike" kern="1200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15. 10. 2020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cs-CZ" sz="1400" b="0" i="0" u="none" strike="noStrike" kern="1200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MMR - NOK/vláda</a:t>
                      </a:r>
                    </a:p>
                    <a:p>
                      <a:pPr marL="0" algn="ctr" defTabSz="914400" rtl="0" eaLnBrk="1" fontAlgn="b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cs-CZ" sz="1400" b="0" i="0" u="none" strike="noStrike" kern="1200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94929886"/>
                  </a:ext>
                </a:extLst>
              </a:tr>
              <a:tr h="435429">
                <a:tc>
                  <a:txBody>
                    <a:bodyPr/>
                    <a:lstStyle/>
                    <a:p>
                      <a:pPr marL="0" algn="l" defTabSz="914400" rtl="0" eaLnBrk="1" fontAlgn="b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cs-CZ" sz="1400" b="0" i="0" u="none" strike="noStrike" kern="1200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Pravidla spolufinancování programů</a:t>
                      </a:r>
                    </a:p>
                  </a:txBody>
                  <a:tcPr marL="68580" marR="68580" marT="0" marB="0" anchor="ctr">
                    <a:lnR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cs-CZ" sz="1400" b="0" i="0" u="none" strike="noStrike" kern="1200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15. 10. 2020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cs-CZ" sz="1400" b="0" i="0" u="none" strike="noStrike" kern="1200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MF/vláda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2536375865"/>
                  </a:ext>
                </a:extLst>
              </a:tr>
              <a:tr h="490539">
                <a:tc>
                  <a:txBody>
                    <a:bodyPr/>
                    <a:lstStyle/>
                    <a:p>
                      <a:pPr marL="0" algn="l" defTabSz="914400" rtl="0" eaLnBrk="1" fontAlgn="b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cs-CZ" sz="1400" b="0" i="0" u="none" strike="noStrike" kern="1200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Schválení Obecného nařízení, nařízení k EFRR  a Víceletého finančního rámce (VFR)</a:t>
                      </a:r>
                    </a:p>
                  </a:txBody>
                  <a:tcPr marL="68580" marR="68580" marT="0" marB="0" anchor="ctr">
                    <a:lnR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cs-CZ" sz="1400" b="0" i="0" u="none" strike="noStrike" kern="1200" cap="none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  <a:sym typeface="Arial"/>
                        </a:rPr>
                        <a:t>2. pololetí 2020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cs-CZ" sz="1400" b="0" i="0" u="none" strike="noStrike" kern="120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Evropský parlament</a:t>
                      </a:r>
                      <a:endParaRPr lang="cs-CZ" sz="1400" b="0" i="0" u="none" strike="noStrike" kern="1200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1272200677"/>
                  </a:ext>
                </a:extLst>
              </a:tr>
              <a:tr h="478749">
                <a:tc>
                  <a:txBody>
                    <a:bodyPr/>
                    <a:lstStyle/>
                    <a:p>
                      <a:pPr marL="0" algn="l" defTabSz="914400" rtl="0" eaLnBrk="1" fontAlgn="b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cs-CZ" sz="1400" b="0" i="0" u="none" strike="noStrike" kern="1200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Dokončení integrovaných strategií (ITI</a:t>
                      </a:r>
                      <a:r>
                        <a:rPr lang="cs-CZ" sz="1400" b="0" i="0" u="none" strike="noStrike" kern="1200" baseline="0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a</a:t>
                      </a:r>
                      <a:r>
                        <a:rPr lang="cs-CZ" sz="1400" b="0" i="0" u="none" strike="noStrike" kern="1200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CLLD)</a:t>
                      </a:r>
                    </a:p>
                  </a:txBody>
                  <a:tcPr marL="68580" marR="68580" marT="0" marB="0" anchor="ctr">
                    <a:lnR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cs-CZ" sz="1400" b="0" i="0" u="none" strike="noStrike" kern="1200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1Q/2021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cs-CZ" sz="1400" b="0" i="0" u="none" strike="noStrike" kern="1200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MAS a nositelé ITI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456756"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s-CZ" sz="1400" b="0" i="0" u="none" strike="noStrike" kern="1200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Schválení PD IROP 2021-2027 ze strany EK</a:t>
                      </a:r>
                    </a:p>
                  </a:txBody>
                  <a:tcPr marL="68580" marR="68580" marT="0" marB="0" anchor="ctr">
                    <a:lnR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cs-CZ" sz="1400" b="0" i="0" u="none" strike="noStrike" kern="1200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1. pololetí 2021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cs-CZ" sz="1400" b="0" i="0" u="none" strike="noStrike" kern="1200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Evropská komise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478305">
                <a:tc>
                  <a:txBody>
                    <a:bodyPr/>
                    <a:lstStyle/>
                    <a:p>
                      <a:pPr marL="0" algn="l" defTabSz="914400" rtl="0" eaLnBrk="1" fontAlgn="b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cs-CZ" sz="1400" b="1" i="0" u="none" strike="noStrike" kern="1200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PRVNÍ VÝZVY IROP 2021 - 2027</a:t>
                      </a:r>
                    </a:p>
                  </a:txBody>
                  <a:tcPr marL="68580" marR="68580" marT="0" marB="0" anchor="ctr">
                    <a:lnR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marR="0" algn="ctr" defTabSz="914400" rtl="0" eaLnBrk="1" fontAlgn="b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cs-CZ" sz="1400" b="1" i="0" u="none" strike="noStrike" kern="1200" cap="none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  <a:sym typeface="Arial"/>
                        </a:rPr>
                        <a:t>2. pololetí 2021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cs-CZ" sz="1400" b="1" i="0" u="none" strike="noStrike" kern="1200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ŘO IROP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404399865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782921868"/>
      </p:ext>
    </p:extLst>
  </p:cSld>
  <p:clrMapOvr>
    <a:masterClrMapping/>
  </p:clrMapOvr>
  <p:transition spd="slow">
    <p:push/>
  </p:transition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ovéPole 3">
            <a:extLst>
              <a:ext uri="{FF2B5EF4-FFF2-40B4-BE49-F238E27FC236}">
                <a16:creationId xmlns:a16="http://schemas.microsoft.com/office/drawing/2014/main" id="{6DB45F6E-7C5C-4CCF-889A-9E0300EF88F4}"/>
              </a:ext>
            </a:extLst>
          </p:cNvPr>
          <p:cNvSpPr txBox="1"/>
          <p:nvPr/>
        </p:nvSpPr>
        <p:spPr>
          <a:xfrm>
            <a:off x="1115314" y="360000"/>
            <a:ext cx="691337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 sz="3200" b="1" dirty="0">
                <a:solidFill>
                  <a:srgbClr val="1D70B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Doporučení</a:t>
            </a:r>
          </a:p>
        </p:txBody>
      </p:sp>
      <p:sp>
        <p:nvSpPr>
          <p:cNvPr id="6" name="TextovéPole 5">
            <a:extLst>
              <a:ext uri="{FF2B5EF4-FFF2-40B4-BE49-F238E27FC236}">
                <a16:creationId xmlns:a16="http://schemas.microsoft.com/office/drawing/2014/main" id="{2F173DD9-077B-4C7B-84BB-77CB6F2E5781}"/>
              </a:ext>
            </a:extLst>
          </p:cNvPr>
          <p:cNvSpPr txBox="1"/>
          <p:nvPr/>
        </p:nvSpPr>
        <p:spPr>
          <a:xfrm>
            <a:off x="3519771" y="1094884"/>
            <a:ext cx="6023146" cy="55168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800100" lvl="1" indent="-342900">
              <a:buFont typeface="Arial" panose="020B0604020202020204" pitchFamily="34" charset="0"/>
              <a:buChar char="•"/>
            </a:pPr>
            <a:endParaRPr lang="cs-CZ" dirty="0">
              <a:solidFill>
                <a:schemeClr val="bg2">
                  <a:lumMod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800100" lvl="1" indent="-342900">
              <a:lnSpc>
                <a:spcPct val="150000"/>
              </a:lnSpc>
              <a:buClr>
                <a:srgbClr val="1D70B8"/>
              </a:buClr>
              <a:buFont typeface="Arial" panose="020B0604020202020204" pitchFamily="34" charset="0"/>
              <a:buChar char="•"/>
            </a:pPr>
            <a:endParaRPr lang="cs-CZ" dirty="0">
              <a:solidFill>
                <a:schemeClr val="bg2">
                  <a:lumMod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  <a:hlinkClick r:id="rId2"/>
            </a:endParaRPr>
          </a:p>
          <a:p>
            <a:pPr lvl="1">
              <a:lnSpc>
                <a:spcPct val="250000"/>
              </a:lnSpc>
              <a:buClr>
                <a:srgbClr val="1D70B8"/>
              </a:buClr>
            </a:pPr>
            <a:r>
              <a:rPr lang="cs-CZ" sz="24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INSPIROVAT SE</a:t>
            </a:r>
          </a:p>
          <a:p>
            <a:pPr lvl="1">
              <a:lnSpc>
                <a:spcPct val="250000"/>
              </a:lnSpc>
              <a:buClr>
                <a:srgbClr val="1D70B8"/>
              </a:buClr>
            </a:pPr>
            <a:r>
              <a:rPr lang="cs-CZ" sz="24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KONZULTOVAT</a:t>
            </a:r>
          </a:p>
          <a:p>
            <a:pPr lvl="1">
              <a:lnSpc>
                <a:spcPct val="250000"/>
              </a:lnSpc>
              <a:buClr>
                <a:srgbClr val="1D70B8"/>
              </a:buClr>
            </a:pPr>
            <a:r>
              <a:rPr lang="cs-CZ" sz="24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NEČEKAT</a:t>
            </a:r>
          </a:p>
          <a:p>
            <a:pPr marL="800100" lvl="1" indent="-342900">
              <a:lnSpc>
                <a:spcPct val="150000"/>
              </a:lnSpc>
              <a:buClr>
                <a:srgbClr val="1D70B8"/>
              </a:buClr>
              <a:buFont typeface="Arial" panose="020B0604020202020204" pitchFamily="34" charset="0"/>
              <a:buChar char="•"/>
            </a:pPr>
            <a:endParaRPr lang="cs-CZ" dirty="0">
              <a:solidFill>
                <a:schemeClr val="bg2">
                  <a:lumMod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800100" lvl="1" indent="-342900">
              <a:lnSpc>
                <a:spcPct val="150000"/>
              </a:lnSpc>
              <a:buClr>
                <a:srgbClr val="1D70B8"/>
              </a:buClr>
              <a:buFont typeface="Arial" panose="020B0604020202020204" pitchFamily="34" charset="0"/>
              <a:buChar char="•"/>
            </a:pPr>
            <a:endParaRPr lang="cs-CZ" sz="1700" dirty="0">
              <a:solidFill>
                <a:schemeClr val="bg2">
                  <a:lumMod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>
              <a:lnSpc>
                <a:spcPct val="150000"/>
              </a:lnSpc>
              <a:buClr>
                <a:srgbClr val="1D70B8"/>
              </a:buClr>
            </a:pPr>
            <a:endParaRPr lang="cs-CZ" sz="1700" dirty="0">
              <a:solidFill>
                <a:schemeClr val="bg2">
                  <a:lumMod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800100" lvl="1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cs-CZ" sz="1700" dirty="0">
              <a:solidFill>
                <a:schemeClr val="bg2">
                  <a:lumMod val="50000"/>
                </a:schemeClr>
              </a:solidFill>
            </a:endParaRPr>
          </a:p>
          <a:p>
            <a:pPr marL="800100" lvl="1" indent="-342900">
              <a:buFont typeface="Arial" panose="020B0604020202020204" pitchFamily="34" charset="0"/>
              <a:buChar char="•"/>
            </a:pPr>
            <a:endParaRPr lang="cs-CZ" sz="2000" dirty="0"/>
          </a:p>
          <a:p>
            <a:pPr marL="800100" lvl="1" indent="-342900">
              <a:buFont typeface="Arial" panose="020B0604020202020204" pitchFamily="34" charset="0"/>
              <a:buChar char="•"/>
            </a:pPr>
            <a:endParaRPr lang="cs-CZ" sz="2000" dirty="0"/>
          </a:p>
        </p:txBody>
      </p:sp>
      <p:pic>
        <p:nvPicPr>
          <p:cNvPr id="7" name="Grafický objekt 6" descr="Chat">
            <a:extLst>
              <a:ext uri="{FF2B5EF4-FFF2-40B4-BE49-F238E27FC236}">
                <a16:creationId xmlns:a16="http://schemas.microsoft.com/office/drawing/2014/main" id="{BA3276EC-A9C9-4A6E-B843-2C98081DBB3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2703474" y="2863847"/>
            <a:ext cx="647615" cy="647615"/>
          </a:xfrm>
          <a:prstGeom prst="rect">
            <a:avLst/>
          </a:prstGeom>
        </p:spPr>
      </p:pic>
      <p:pic>
        <p:nvPicPr>
          <p:cNvPr id="9" name="Grafický objekt 8" descr="Běh">
            <a:extLst>
              <a:ext uri="{FF2B5EF4-FFF2-40B4-BE49-F238E27FC236}">
                <a16:creationId xmlns:a16="http://schemas.microsoft.com/office/drawing/2014/main" id="{F6C38FD5-ECDA-4450-8452-DC066709406E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2726373" y="3751471"/>
            <a:ext cx="647615" cy="647615"/>
          </a:xfrm>
          <a:prstGeom prst="rect">
            <a:avLst/>
          </a:prstGeom>
        </p:spPr>
      </p:pic>
      <p:pic>
        <p:nvPicPr>
          <p:cNvPr id="11" name="Grafický objekt 10" descr="Skupinová pracovní debata">
            <a:extLst>
              <a:ext uri="{FF2B5EF4-FFF2-40B4-BE49-F238E27FC236}">
                <a16:creationId xmlns:a16="http://schemas.microsoft.com/office/drawing/2014/main" id="{DC8D8876-8527-4A59-BCD2-2E7647741BE2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2556775" y="1806626"/>
            <a:ext cx="817213" cy="8172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7911954"/>
      </p:ext>
    </p:extLst>
  </p:cSld>
  <p:clrMapOvr>
    <a:masterClrMapping/>
  </p:clrMapOvr>
  <p:transition spd="slow">
    <p:push/>
  </p:transition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ovéPole 3">
            <a:extLst>
              <a:ext uri="{FF2B5EF4-FFF2-40B4-BE49-F238E27FC236}">
                <a16:creationId xmlns:a16="http://schemas.microsoft.com/office/drawing/2014/main" id="{6DB45F6E-7C5C-4CCF-889A-9E0300EF88F4}"/>
              </a:ext>
            </a:extLst>
          </p:cNvPr>
          <p:cNvSpPr txBox="1"/>
          <p:nvPr/>
        </p:nvSpPr>
        <p:spPr>
          <a:xfrm>
            <a:off x="1115314" y="360000"/>
            <a:ext cx="691337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 sz="3200" b="1" dirty="0">
                <a:solidFill>
                  <a:srgbClr val="1D70B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Informace o IROP 2021-2027</a:t>
            </a:r>
            <a:endParaRPr lang="cs-CZ" sz="3200" b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TextovéPole 5">
            <a:extLst>
              <a:ext uri="{FF2B5EF4-FFF2-40B4-BE49-F238E27FC236}">
                <a16:creationId xmlns:a16="http://schemas.microsoft.com/office/drawing/2014/main" id="{2F173DD9-077B-4C7B-84BB-77CB6F2E5781}"/>
              </a:ext>
            </a:extLst>
          </p:cNvPr>
          <p:cNvSpPr txBox="1"/>
          <p:nvPr/>
        </p:nvSpPr>
        <p:spPr>
          <a:xfrm>
            <a:off x="2855142" y="1936000"/>
            <a:ext cx="6288858" cy="65094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1">
              <a:lnSpc>
                <a:spcPct val="300000"/>
              </a:lnSpc>
              <a:buClr>
                <a:srgbClr val="1D70B8"/>
              </a:buClr>
            </a:pPr>
            <a:r>
              <a:rPr lang="cs-CZ" sz="2400" dirty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hlinkClick r:id="rId2"/>
              </a:rPr>
              <a:t>www.irop.mmr.cz</a:t>
            </a:r>
            <a:endParaRPr lang="cs-CZ" sz="2400" dirty="0">
              <a:solidFill>
                <a:schemeClr val="bg2">
                  <a:lumMod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>
              <a:lnSpc>
                <a:spcPct val="300000"/>
              </a:lnSpc>
              <a:buClr>
                <a:srgbClr val="1D70B8"/>
              </a:buClr>
            </a:pPr>
            <a:r>
              <a:rPr lang="cs-CZ" sz="24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Dotazy</a:t>
            </a:r>
            <a:r>
              <a:rPr lang="cs-CZ" sz="2400" dirty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- </a:t>
            </a:r>
            <a:r>
              <a:rPr lang="cs-CZ" sz="2400" dirty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hlinkClick r:id="rId3"/>
              </a:rPr>
              <a:t>irop@mmr.cz</a:t>
            </a:r>
            <a:endParaRPr lang="cs-CZ" sz="2400" dirty="0">
              <a:solidFill>
                <a:schemeClr val="bg2">
                  <a:lumMod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800100" lvl="1" indent="-342900">
              <a:lnSpc>
                <a:spcPct val="300000"/>
              </a:lnSpc>
              <a:buClr>
                <a:srgbClr val="1D70B8"/>
              </a:buClr>
              <a:buFont typeface="Arial" panose="020B0604020202020204" pitchFamily="34" charset="0"/>
              <a:buChar char="•"/>
            </a:pPr>
            <a:endParaRPr lang="cs-CZ" sz="1700" dirty="0">
              <a:solidFill>
                <a:schemeClr val="bg2">
                  <a:lumMod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>
              <a:lnSpc>
                <a:spcPct val="300000"/>
              </a:lnSpc>
              <a:buClr>
                <a:srgbClr val="1D70B8"/>
              </a:buClr>
            </a:pPr>
            <a:endParaRPr lang="cs-CZ" sz="1700" dirty="0">
              <a:solidFill>
                <a:schemeClr val="bg2">
                  <a:lumMod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800100" lvl="1" indent="-342900">
              <a:lnSpc>
                <a:spcPct val="300000"/>
              </a:lnSpc>
              <a:buFont typeface="Arial" panose="020B0604020202020204" pitchFamily="34" charset="0"/>
              <a:buChar char="•"/>
            </a:pPr>
            <a:endParaRPr lang="cs-CZ" sz="1700" dirty="0">
              <a:solidFill>
                <a:schemeClr val="bg2">
                  <a:lumMod val="50000"/>
                </a:schemeClr>
              </a:solidFill>
            </a:endParaRPr>
          </a:p>
          <a:p>
            <a:pPr marL="800100" lvl="1" indent="-342900">
              <a:lnSpc>
                <a:spcPct val="300000"/>
              </a:lnSpc>
              <a:buFont typeface="Arial" panose="020B0604020202020204" pitchFamily="34" charset="0"/>
              <a:buChar char="•"/>
            </a:pPr>
            <a:endParaRPr lang="cs-CZ" sz="2000" dirty="0"/>
          </a:p>
          <a:p>
            <a:pPr marL="800100" lvl="1" indent="-342900">
              <a:lnSpc>
                <a:spcPct val="300000"/>
              </a:lnSpc>
              <a:buFont typeface="Arial" panose="020B0604020202020204" pitchFamily="34" charset="0"/>
              <a:buChar char="•"/>
            </a:pPr>
            <a:endParaRPr lang="cs-CZ" sz="2000" dirty="0"/>
          </a:p>
        </p:txBody>
      </p:sp>
      <p:pic>
        <p:nvPicPr>
          <p:cNvPr id="3" name="Grafický objekt 2" descr="E-mail">
            <a:extLst>
              <a:ext uri="{FF2B5EF4-FFF2-40B4-BE49-F238E27FC236}">
                <a16:creationId xmlns:a16="http://schemas.microsoft.com/office/drawing/2014/main" id="{301360EB-A5E0-442A-AAA0-386A667B915F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2060184" y="3467793"/>
            <a:ext cx="678689" cy="599036"/>
          </a:xfrm>
          <a:prstGeom prst="rect">
            <a:avLst/>
          </a:prstGeom>
        </p:spPr>
      </p:pic>
      <p:pic>
        <p:nvPicPr>
          <p:cNvPr id="7" name="Grafický objekt 6" descr="Internet">
            <a:extLst>
              <a:ext uri="{FF2B5EF4-FFF2-40B4-BE49-F238E27FC236}">
                <a16:creationId xmlns:a16="http://schemas.microsoft.com/office/drawing/2014/main" id="{65D276EE-AFC9-4942-BD49-0571F66A8823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2037547" y="2453815"/>
            <a:ext cx="723961" cy="7239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8690634"/>
      </p:ext>
    </p:extLst>
  </p:cSld>
  <p:clrMapOvr>
    <a:masterClrMapping/>
  </p:clrMapOvr>
  <p:transition spd="slow">
    <p:push/>
  </p:transition>
</p:sld>
</file>

<file path=ppt/theme/theme1.xml><?xml version="1.0" encoding="utf-8"?>
<a:theme xmlns:a="http://schemas.openxmlformats.org/drawingml/2006/main" name="Motiv1">
  <a:themeElements>
    <a:clrScheme name="Motiv 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1. Roadshow_Hradec_MMR" id="{CF0DEC0C-9FB8-3147-9EB6-18AD5910B28E}" vid="{8EB3DE0E-4CA1-AE41-8B85-C9BF16F459E0}"/>
    </a:ext>
  </a:extLst>
</a:theme>
</file>

<file path=ppt/theme/theme2.xml><?xml version="1.0" encoding="utf-8"?>
<a:theme xmlns:a="http://schemas.openxmlformats.org/drawingml/2006/main" name="Motiv Office">
  <a:themeElements>
    <a:clrScheme name="Motiv 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1. Roadshow_Hradec_MMR" id="{CF0DEC0C-9FB8-3147-9EB6-18AD5910B28E}" vid="{04DD4F66-AE8A-724C-9CB0-9D225933B054}"/>
    </a:ext>
  </a:extLst>
</a:theme>
</file>

<file path=ppt/theme/theme3.xml><?xml version="1.0" encoding="utf-8"?>
<a:theme xmlns:a="http://schemas.openxmlformats.org/drawingml/2006/main" name="1_Motiv Office">
  <a:themeElements>
    <a:clrScheme name="Motiv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Motiv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Motiv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1. Roadshow_Hradec_MMR" id="{CF0DEC0C-9FB8-3147-9EB6-18AD5910B28E}" vid="{020F32E9-2460-4D49-A797-0BA5651E1C9F}"/>
    </a:ext>
  </a:extLst>
</a:theme>
</file>

<file path=ppt/theme/theme4.xml><?xml version="1.0" encoding="utf-8"?>
<a:theme xmlns:a="http://schemas.openxmlformats.org/drawingml/2006/main" name="Motiv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Motiv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1. Roadshow_Hradec_MMR</Template>
  <TotalTime>45</TotalTime>
  <Words>4348</Words>
  <Application>Microsoft Office PowerPoint</Application>
  <PresentationFormat>Předvádění na obrazovce (4:3)</PresentationFormat>
  <Paragraphs>633</Paragraphs>
  <Slides>83</Slides>
  <Notes>24</Notes>
  <HiddenSlides>0</HiddenSlides>
  <MMClips>0</MMClips>
  <ScaleCrop>false</ScaleCrop>
  <HeadingPairs>
    <vt:vector size="6" baseType="variant">
      <vt:variant>
        <vt:lpstr>Použitá písma</vt:lpstr>
      </vt:variant>
      <vt:variant>
        <vt:i4>4</vt:i4>
      </vt:variant>
      <vt:variant>
        <vt:lpstr>Motiv</vt:lpstr>
      </vt:variant>
      <vt:variant>
        <vt:i4>3</vt:i4>
      </vt:variant>
      <vt:variant>
        <vt:lpstr>Nadpisy snímků</vt:lpstr>
      </vt:variant>
      <vt:variant>
        <vt:i4>83</vt:i4>
      </vt:variant>
    </vt:vector>
  </HeadingPairs>
  <TitlesOfParts>
    <vt:vector size="90" baseType="lpstr">
      <vt:lpstr>Arial</vt:lpstr>
      <vt:lpstr>Calibri</vt:lpstr>
      <vt:lpstr>Calibri Light</vt:lpstr>
      <vt:lpstr>Wingdings</vt:lpstr>
      <vt:lpstr>Motiv1</vt:lpstr>
      <vt:lpstr>Motiv Office</vt:lpstr>
      <vt:lpstr>1_Motiv Office</vt:lpstr>
      <vt:lpstr>Představení návrhu  IROP 2021 - 2027</vt:lpstr>
      <vt:lpstr>Program roadshow IROP</vt:lpstr>
      <vt:lpstr>Zahájení konference – úvodní slovo   Zdeněk Semorád náměstek pro řízení sekce evropských a národních programů, MMR</vt:lpstr>
      <vt:lpstr> Změny v novém programovém období  2021 - 2027   Zdeněk Semorád náměstek pro řízení sekce evropských a národních programů, MMR</vt:lpstr>
      <vt:lpstr>   Legislativa pro období 2021 - 2027</vt:lpstr>
      <vt:lpstr>   Další významné fondy ovlivňující přípravu  IROP 2021 - 2027</vt:lpstr>
      <vt:lpstr>Klíčové změny pro období 2021+</vt:lpstr>
      <vt:lpstr>Cíle politiky</vt:lpstr>
      <vt:lpstr>Nové míry spolufinancování</vt:lpstr>
      <vt:lpstr>Prezentace aplikace PowerPoint</vt:lpstr>
      <vt:lpstr>Tematická koncentrace v Evropském fondu pro regionální rozvoj</vt:lpstr>
      <vt:lpstr>Příprava programů po roce 2020 na národní úrovni </vt:lpstr>
      <vt:lpstr>Architektura období 2021+ </vt:lpstr>
      <vt:lpstr>Příjemci podpory v IROP 2014-2020</vt:lpstr>
      <vt:lpstr>Obce jako příjemci podpory v IROP</vt:lpstr>
      <vt:lpstr>Podpora IROP v krajích</vt:lpstr>
      <vt:lpstr>Již zrealizováno v Královéhradeckém kraji  z IROP</vt:lpstr>
      <vt:lpstr>Již zrealizováno v Královéhradeckém kraji  z IROP</vt:lpstr>
      <vt:lpstr>Představení návrhu IROP 2021 - 2027   Aleš Pekárek Řídicí orgán IROP, MMR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Specifický cíl  1.1  eGovernment a kybernetická bezpečnost</vt:lpstr>
      <vt:lpstr>Specifický cíl 1.1  eGovernment a kybernetická bezpečnost  </vt:lpstr>
      <vt:lpstr>Specifický cíl 1.1  eGovernment a kybernetická bezpečnost  </vt:lpstr>
      <vt:lpstr>Specifický cíl 1.1  eGovernment a kybernetická bezpečnost  </vt:lpstr>
      <vt:lpstr>Specifický cíl 1.1  eGovernment a kybernetická bezpečnost Klíčové parametry </vt:lpstr>
      <vt:lpstr>Specifický cíl 2.1  Čistá a aktivní mobilita</vt:lpstr>
      <vt:lpstr>Specifický cíl 2.1  Čistá a aktivní mobilita </vt:lpstr>
      <vt:lpstr>Specifický cíl 2.1  Čistá a aktivní mobilita Klíčové parametry </vt:lpstr>
      <vt:lpstr>Příklad: Cyklostezka Čelákovice – Lázeň Toušeň  </vt:lpstr>
      <vt:lpstr>Příklad: Platební terminály v MHD Havířov </vt:lpstr>
      <vt:lpstr>Specifický cíl 2.2  Revitalizace měst a obcí</vt:lpstr>
      <vt:lpstr>Specifický cíl 2.2  Revitalizace měst a obcí </vt:lpstr>
      <vt:lpstr>Prezentace aplikace PowerPoint</vt:lpstr>
      <vt:lpstr>Prezentace aplikace PowerPoint</vt:lpstr>
      <vt:lpstr>Voda ve městě…</vt:lpstr>
      <vt:lpstr>SMART &amp; GREEN prvky</vt:lpstr>
      <vt:lpstr>Herní prvky</vt:lpstr>
      <vt:lpstr>Specifický cíl 2.2  Revitalizace měst a obcí Klíčové parametry </vt:lpstr>
      <vt:lpstr>Specifický cíl 2.3  Prevence rizik, zvýšení odolnosti a ochrana obyvatelstva</vt:lpstr>
      <vt:lpstr>Specifický cíl 2.3  Prevence rizik, zvýšení odolnosti a ochrana obyvatelstva </vt:lpstr>
      <vt:lpstr>Specifický cíl 2.3  Prevence rizik, zvýšení odolnosti a ochrana obyvatelstva Klíčové parametry </vt:lpstr>
      <vt:lpstr>Příklad: Velkokapacitní požární cisterna </vt:lpstr>
      <vt:lpstr>Specifický cíl 3.1  Silnice II. třídy</vt:lpstr>
      <vt:lpstr>Specifický cíl 3.1  Silnice II. třídy  </vt:lpstr>
      <vt:lpstr>Specifický cíl 3.1  Silnice II. třídy Klíčové parametry </vt:lpstr>
      <vt:lpstr>Prezentace aplikace PowerPoint</vt:lpstr>
      <vt:lpstr>Specifický cíl 4.1  Vzdělávací infrastruktura</vt:lpstr>
      <vt:lpstr>Specifický cíl 4.1  Vzdělávací infrastruktura </vt:lpstr>
      <vt:lpstr>Specifický cíl 4.1  Vzdělávací infrastruktura </vt:lpstr>
      <vt:lpstr>Specifický cíl 4.1  Vzdělávací infrastruktura Klíčové parametry </vt:lpstr>
      <vt:lpstr>Příklad: Novostavba MŠ Březová-Oleško</vt:lpstr>
      <vt:lpstr>Příklad: Učebny chemie na gymnáziu </vt:lpstr>
      <vt:lpstr>Specifický cíl 4.2  Sociální infrastruktura</vt:lpstr>
      <vt:lpstr>Specifický cíl 4.2   Sociální infrastruktura  </vt:lpstr>
      <vt:lpstr>Specifický cíl 4.2  Sociální infrastruktura Klíčové parametry </vt:lpstr>
      <vt:lpstr>Příklad: Denní stacionář v Bruntále </vt:lpstr>
      <vt:lpstr>Prezentace aplikace PowerPoint</vt:lpstr>
      <vt:lpstr>Specifický cíl 4.3  Infrastruktura ve zdravotnictví</vt:lpstr>
      <vt:lpstr>Specifický cíl 4.3  Infrastruktura ve zdravotnictví  </vt:lpstr>
      <vt:lpstr>Specifický cíl 4.3  Infrastruktura ve zdravotnictví  </vt:lpstr>
      <vt:lpstr>Specifický cíl 4.3  Infrastruktura ve zdravotnictví Klíčové parametry </vt:lpstr>
      <vt:lpstr>Příklad: Urgentní příjem </vt:lpstr>
      <vt:lpstr>Specifický cíl 4.4  Kulturní dědictví a cestovní ruch</vt:lpstr>
      <vt:lpstr> Specifický cíl 4.4 Kulturní dědictví a cestovní ruch  </vt:lpstr>
      <vt:lpstr>Specifický cíl 4.4 Kulturní dědictví a cestovní ruch Klíčové parametry </vt:lpstr>
      <vt:lpstr>Příklad: Revitalizace vnitřku věže památky  </vt:lpstr>
      <vt:lpstr>Příklad: Nová expozice v muzeu </vt:lpstr>
      <vt:lpstr>Příklad: Rekonstrukce městské knihovny </vt:lpstr>
      <vt:lpstr>Specifický cíl  5.1  Komunitně vedený místní rozvoj</vt:lpstr>
      <vt:lpstr> Specifický cíl 5.1 Komunitně vedený místní rozvoj </vt:lpstr>
      <vt:lpstr> Specifický cíl 5.1  Komunitně vedený místní rozvoj Klíčové parametry</vt:lpstr>
      <vt:lpstr>Návrh rozdělení alokace v IROP </vt:lpstr>
      <vt:lpstr>Prezentace aplikace PowerPoint</vt:lpstr>
      <vt:lpstr>Harmonogram přípravy IROP  </vt:lpstr>
      <vt:lpstr>Prezentace aplikace PowerPoint</vt:lpstr>
      <vt:lpstr>Prezentace aplikace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Představení návrhu  IROP 2021 - 2027</dc:title>
  <dc:creator>Lukáš Felbinger</dc:creator>
  <cp:lastModifiedBy>Lukáš Felbinger</cp:lastModifiedBy>
  <cp:revision>2</cp:revision>
  <cp:lastPrinted>2020-08-31T07:49:39Z</cp:lastPrinted>
  <dcterms:created xsi:type="dcterms:W3CDTF">2020-08-31T18:28:08Z</dcterms:created>
  <dcterms:modified xsi:type="dcterms:W3CDTF">2020-09-01T06:45:02Z</dcterms:modified>
</cp:coreProperties>
</file>