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6" r:id="rId2"/>
    <p:sldId id="267" r:id="rId3"/>
    <p:sldId id="268" r:id="rId4"/>
    <p:sldId id="298" r:id="rId5"/>
    <p:sldId id="299" r:id="rId6"/>
    <p:sldId id="269" r:id="rId7"/>
    <p:sldId id="300" r:id="rId8"/>
    <p:sldId id="270" r:id="rId9"/>
    <p:sldId id="301" r:id="rId10"/>
    <p:sldId id="271" r:id="rId11"/>
    <p:sldId id="277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97" r:id="rId20"/>
    <p:sldId id="286" r:id="rId21"/>
    <p:sldId id="287" r:id="rId22"/>
    <p:sldId id="288" r:id="rId23"/>
    <p:sldId id="289" r:id="rId24"/>
    <p:sldId id="290" r:id="rId25"/>
    <p:sldId id="291" r:id="rId26"/>
    <p:sldId id="29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26" autoAdjust="0"/>
    <p:restoredTop sz="94075" autoAdjust="0"/>
  </p:normalViewPr>
  <p:slideViewPr>
    <p:cSldViewPr snapToGrid="0" snapToObjects="1">
      <p:cViewPr varScale="1">
        <p:scale>
          <a:sx n="106" d="100"/>
          <a:sy n="106" d="100"/>
        </p:scale>
        <p:origin x="1308" y="10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cs-CZ" smtClean="0"/>
          </a:p>
        </p:txBody>
      </p:sp>
      <p:sp>
        <p:nvSpPr>
          <p:cNvPr id="31748" name="Zástupný symbol pro číslo snímku 3"/>
          <p:cNvSpPr txBox="1">
            <a:spLocks noGrp="1"/>
          </p:cNvSpPr>
          <p:nvPr/>
        </p:nvSpPr>
        <p:spPr bwMode="auto">
          <a:xfrm>
            <a:off x="3883853" y="8684827"/>
            <a:ext cx="2972547" cy="457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</a:pPr>
            <a:fld id="{3E4DB106-2719-4127-B574-1EA40AB59469}" type="slidenum">
              <a:rPr lang="cs-CZ" altLang="cs-CZ">
                <a:latin typeface="Calibri" pitchFamily="34" charset="0"/>
              </a:rPr>
              <a:pPr algn="r" eaLnBrk="1" hangingPunct="1">
                <a:spcBef>
                  <a:spcPct val="20000"/>
                </a:spcBef>
              </a:pPr>
              <a:t>4</a:t>
            </a:fld>
            <a:endParaRPr lang="cs-CZ" altLang="cs-CZ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94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5/11/2017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subtitle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 smtClean="0"/>
              <a:t>16/12/14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6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  <p:sldLayoutId id="2147483662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000" dirty="0" smtClean="0"/>
              <a:t>Seminář pro žadatele </a:t>
            </a:r>
            <a:br>
              <a:rPr lang="cs-CZ" sz="4000" dirty="0" smtClean="0"/>
            </a:br>
            <a:r>
              <a:rPr lang="cs-CZ" sz="4000" dirty="0" smtClean="0"/>
              <a:t>k 79. a 80. výzvě IROP</a:t>
            </a:r>
            <a:r>
              <a:rPr lang="en-US" sz="4000" dirty="0" smtClean="0"/>
              <a:t> „</a:t>
            </a:r>
            <a:r>
              <a:rPr lang="pl-PL" sz="4000" dirty="0" smtClean="0"/>
              <a:t>Sociální bydlení (pro sociálně vyloučené lokality) II.</a:t>
            </a:r>
            <a:r>
              <a:rPr lang="en-US" sz="4000" dirty="0" smtClean="0"/>
              <a:t>"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cs-CZ" sz="2800" b="1" u="sng" dirty="0" smtClean="0"/>
          </a:p>
          <a:p>
            <a:pPr algn="ctr"/>
            <a:endParaRPr lang="cs-CZ" sz="2800" b="1" u="sng" dirty="0"/>
          </a:p>
          <a:p>
            <a:pPr algn="ctr"/>
            <a:r>
              <a:rPr lang="cs-CZ" sz="2800" b="1" u="sng" dirty="0" smtClean="0"/>
              <a:t>Zadávání a kontrola veřejných zakázek</a:t>
            </a:r>
            <a:endParaRPr lang="en-US" sz="2800" b="1" u="sn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23.4.2018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49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malého rozsahu (ZMR)</a:t>
            </a: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je rovna nebo nižší než 2.000.000</a:t>
            </a: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,- Kč bez DPH v případě zakázky na dodávky a/nebo služby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6.000.000</a:t>
            </a: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Kč v případě stavebních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prací</a:t>
            </a:r>
            <a:endParaRPr lang="cs-CZ" sz="1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cs-CZ" sz="2400" b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Zakázka </a:t>
            </a:r>
            <a:r>
              <a:rPr lang="cs-CZ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vyšší </a:t>
            </a:r>
            <a:r>
              <a:rPr lang="cs-CZ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hodnoty (ZVH) </a:t>
            </a:r>
            <a:endParaRPr lang="cs-CZ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předpokládaná hodnota činí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více než 2.000.000</a:t>
            </a: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,- Kč bez DPH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6.000.000</a:t>
            </a:r>
            <a:r>
              <a:rPr lang="cs-CZ" sz="1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Kč v případě stavebních </a:t>
            </a:r>
            <a:r>
              <a:rPr lang="cs-CZ" sz="1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prací</a:t>
            </a:r>
            <a:endParaRPr lang="cs-CZ" sz="1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MPZ – výše předpokládané hodnoty VZ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78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Zadavatel může zadat zakázku</a:t>
            </a:r>
            <a:r>
              <a:rPr lang="cs-CZ" sz="3200" b="1" dirty="0" smtClean="0">
                <a:solidFill>
                  <a:prstClr val="black"/>
                </a:solidFill>
                <a:cs typeface="Arial" pitchFamily="34" charset="0"/>
              </a:rPr>
              <a:t>:</a:t>
            </a:r>
          </a:p>
          <a:p>
            <a:pPr lvl="0" defTabSz="914400">
              <a:spcAft>
                <a:spcPts val="0"/>
              </a:spcAft>
            </a:pP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 otevřené výzvě </a:t>
            </a:r>
            <a:r>
              <a:rPr lang="cs-CZ" sz="3200" i="1" dirty="0" smtClean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lvl="0" defTabSz="914400">
              <a:spcAft>
                <a:spcPts val="0"/>
              </a:spcAft>
            </a:pPr>
            <a:endParaRPr lang="cs-CZ" sz="3200" i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v uzavřené výzvě </a:t>
            </a: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v případě zakázek malého rozsahu</a:t>
            </a:r>
            <a:endParaRPr lang="cs-CZ" sz="3200" dirty="0" smtClean="0">
              <a:solidFill>
                <a:prstClr val="black"/>
              </a:solidFill>
              <a:cs typeface="Arial" pitchFamily="34" charset="0"/>
            </a:endParaRPr>
          </a:p>
          <a:p>
            <a:pPr defTabSz="914400">
              <a:spcAft>
                <a:spcPts val="0"/>
              </a:spcAft>
            </a:pPr>
            <a:r>
              <a:rPr lang="cs-CZ" sz="2000" dirty="0" smtClean="0">
                <a:solidFill>
                  <a:prstClr val="black"/>
                </a:solidFill>
                <a:cs typeface="Arial" pitchFamily="34" charset="0"/>
              </a:rPr>
              <a:t>	(i „soukromý zadavatel“ u zakázky na stavební práce </a:t>
            </a:r>
            <a:r>
              <a:rPr lang="cs-CZ" sz="2000" dirty="0" smtClean="0"/>
              <a:t>jejíž 	přepokládaná </a:t>
            </a:r>
            <a:r>
              <a:rPr lang="cs-CZ" sz="2000" dirty="0"/>
              <a:t>hodnota je rovna nebo nižší než 20 000 000 Kč </a:t>
            </a:r>
            <a:r>
              <a:rPr lang="cs-CZ" sz="2000" dirty="0" smtClean="0"/>
              <a:t>	bez DPH)</a:t>
            </a:r>
            <a:endParaRPr lang="cs-CZ" sz="2000" dirty="0"/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3200" dirty="0" smtClean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procesní postup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80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>
              <a:spcAft>
                <a:spcPts val="0"/>
              </a:spcAft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Oznámení výběrového řízení uveřejní zadavatel po celou dobu trvání lhůty pro podání nabídek</a:t>
            </a:r>
            <a:r>
              <a:rPr lang="cs-CZ" sz="3200" b="1" dirty="0" smtClean="0">
                <a:solidFill>
                  <a:prstClr val="black"/>
                </a:solidFill>
                <a:cs typeface="Arial" pitchFamily="34" charset="0"/>
              </a:rPr>
              <a:t>:</a:t>
            </a: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na profilu zadavatele, </a:t>
            </a:r>
            <a:r>
              <a:rPr lang="cs-CZ" sz="3200" i="1" dirty="0">
                <a:solidFill>
                  <a:prstClr val="black"/>
                </a:solidFill>
                <a:cs typeface="Arial" pitchFamily="34" charset="0"/>
              </a:rPr>
              <a:t>nebo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</a:t>
            </a: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 národním elektronickém nástroji</a:t>
            </a:r>
            <a:endParaRPr lang="cs-CZ" sz="3200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webových </a:t>
            </a: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stránkách příslušného </a:t>
            </a: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Programu</a:t>
            </a:r>
          </a:p>
          <a:p>
            <a:pPr lvl="0" defTabSz="914400">
              <a:spcBef>
                <a:spcPts val="0"/>
              </a:spcBef>
              <a:spcAft>
                <a:spcPts val="0"/>
              </a:spcAft>
            </a:pPr>
            <a:r>
              <a:rPr lang="cs-CZ" i="1" dirty="0" smtClean="0">
                <a:solidFill>
                  <a:prstClr val="black"/>
                </a:solidFill>
                <a:cs typeface="Arial" pitchFamily="34" charset="0"/>
              </a:rPr>
              <a:t>	(</a:t>
            </a:r>
            <a:r>
              <a:rPr lang="cs-CZ" i="1" dirty="0">
                <a:solidFill>
                  <a:prstClr val="black"/>
                </a:solidFill>
                <a:cs typeface="Arial" pitchFamily="34" charset="0"/>
              </a:rPr>
              <a:t>pro</a:t>
            </a:r>
            <a:r>
              <a:rPr lang="cs-CZ" i="1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cs-CZ" i="1" dirty="0">
                <a:solidFill>
                  <a:prstClr val="black"/>
                </a:solidFill>
                <a:cs typeface="Arial" pitchFamily="34" charset="0"/>
              </a:rPr>
              <a:t>IROP</a:t>
            </a:r>
            <a:r>
              <a:rPr lang="cs-CZ" i="1" dirty="0" smtClean="0">
                <a:solidFill>
                  <a:prstClr val="black"/>
                </a:solidFill>
                <a:cs typeface="Arial" pitchFamily="34" charset="0"/>
              </a:rPr>
              <a:t> neplatí)</a:t>
            </a:r>
            <a:endParaRPr lang="cs-CZ" i="1" dirty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otevřená výzva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5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b="1" dirty="0">
                <a:solidFill>
                  <a:prstClr val="black"/>
                </a:solidFill>
                <a:cs typeface="Arial" pitchFamily="34" charset="0"/>
              </a:rPr>
              <a:t>pouze v případě zakázek </a:t>
            </a:r>
            <a:r>
              <a:rPr lang="cs-CZ" sz="3200" b="1" dirty="0" smtClean="0">
                <a:solidFill>
                  <a:prstClr val="black"/>
                </a:solidFill>
                <a:cs typeface="Arial" pitchFamily="34" charset="0"/>
              </a:rPr>
              <a:t>malého rozsahu</a:t>
            </a:r>
            <a:endParaRPr lang="cs-CZ" sz="3200" b="1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výzva </a:t>
            </a: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na nejméně </a:t>
            </a: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3 </a:t>
            </a:r>
            <a:r>
              <a:rPr lang="cs-CZ" sz="3200" dirty="0" smtClean="0">
                <a:solidFill>
                  <a:prstClr val="black"/>
                </a:solidFill>
                <a:cs typeface="Arial" pitchFamily="34" charset="0"/>
              </a:rPr>
              <a:t>dodavatele k </a:t>
            </a: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podání nabídky </a:t>
            </a:r>
          </a:p>
          <a:p>
            <a:pPr marL="742950" lvl="2" indent="-342900" algn="just" defTabSz="9144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jedná se pouze </a:t>
            </a:r>
            <a:r>
              <a:rPr lang="cs-CZ" sz="2400" dirty="0" smtClean="0">
                <a:solidFill>
                  <a:prstClr val="black"/>
                </a:solidFill>
                <a:cs typeface="Arial" pitchFamily="34" charset="0"/>
              </a:rPr>
              <a:t>o takové </a:t>
            </a: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zájemce, o kterých má zadavatel informace, že jsou způsobilí požadované plnění poskytnout</a:t>
            </a:r>
          </a:p>
          <a:p>
            <a:pPr marL="342000" lvl="1" indent="-342000" algn="just" defTabSz="9144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prokazatelný způsob odeslání výzvy</a:t>
            </a:r>
          </a:p>
          <a:p>
            <a:pPr marL="342900" lvl="1" indent="-342900" algn="just" defTabSz="914400">
              <a:spcBef>
                <a:spcPct val="20000"/>
              </a:spcBef>
              <a:buFont typeface="Arial" charset="0"/>
              <a:buChar char="•"/>
            </a:pPr>
            <a:r>
              <a:rPr lang="cs-CZ" sz="2800" b="0" dirty="0">
                <a:solidFill>
                  <a:prstClr val="black"/>
                </a:solidFill>
                <a:cs typeface="Arial" pitchFamily="34" charset="0"/>
              </a:rPr>
              <a:t>zadavatel nesmí vyzývat opakovaně stejný okruh zájemců, není-li to odůvodněno předmětem plnění zakázky či jinými zvláštními okolnostmi, případně zrušením předcházejícího výběrového řízení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uzavřená výzva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52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defTabSz="914400">
              <a:spcAft>
                <a:spcPts val="0"/>
              </a:spcAft>
            </a:pP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Lhůta stanovená podle tohoto </a:t>
            </a:r>
            <a:r>
              <a:rPr lang="cs-CZ" sz="2400" dirty="0" smtClean="0">
                <a:solidFill>
                  <a:prstClr val="black"/>
                </a:solidFill>
                <a:cs typeface="Arial" pitchFamily="34" charset="0"/>
              </a:rPr>
              <a:t>MPZ (bod 7.3.2) počíná </a:t>
            </a:r>
            <a:r>
              <a:rPr lang="cs-CZ" sz="2400" dirty="0">
                <a:solidFill>
                  <a:prstClr val="black"/>
                </a:solidFill>
                <a:cs typeface="Arial" pitchFamily="34" charset="0"/>
              </a:rPr>
              <a:t>dnem, který následuje po události, jež je rozhodující pro její počátek. Rozhodnou událostí je uveřejnění oznámení o zahájení výběrového řízení/odeslání výzvy k podání nabídky.</a:t>
            </a:r>
          </a:p>
          <a:p>
            <a:pPr lvl="0" algn="just" defTabSz="914400">
              <a:spcAft>
                <a:spcPts val="0"/>
              </a:spcAft>
            </a:pPr>
            <a:endParaRPr lang="cs-CZ" sz="2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914400">
              <a:spcAft>
                <a:spcPts val="0"/>
              </a:spcAft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Lhůta pro podání nabídek nesmí být kratší než: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dnů 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 zakázek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malého rozsahu </a:t>
            </a:r>
            <a:endParaRPr lang="cs-CZ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dnů u 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zakázek vyšší hodnoty </a:t>
            </a:r>
          </a:p>
          <a:p>
            <a:pPr marL="342900" lvl="0" indent="-342900" algn="just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dnů v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 případě zakázek, jejichž předpokládaná hodnota dosáhne nejméně hodnoty nadlimitní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sektorové veřejné 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zakázky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podle </a:t>
            </a:r>
            <a:r>
              <a:rPr lang="cs-CZ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nařízení vlády </a:t>
            </a:r>
            <a:r>
              <a:rPr lang="cs-CZ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č. 172/2016 Sb.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lhůta pro podání nabídek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2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Obsah zadávacích podmínek </a:t>
            </a:r>
            <a:r>
              <a:rPr lang="cs-CZ" sz="2800" dirty="0" smtClean="0"/>
              <a:t>(</a:t>
            </a:r>
            <a:r>
              <a:rPr lang="cs-CZ" sz="2800" dirty="0">
                <a:solidFill>
                  <a:prstClr val="black"/>
                </a:solidFill>
                <a:cs typeface="Arial" pitchFamily="34" charset="0"/>
              </a:rPr>
              <a:t>+ zákaz značkové </a:t>
            </a:r>
            <a:r>
              <a:rPr lang="cs-CZ" sz="2800" dirty="0" smtClean="0">
                <a:solidFill>
                  <a:prstClr val="black"/>
                </a:solidFill>
                <a:cs typeface="Arial" pitchFamily="34" charset="0"/>
              </a:rPr>
              <a:t>specifikace)</a:t>
            </a:r>
            <a:endParaRPr lang="cs-CZ" sz="2800" dirty="0">
              <a:solidFill>
                <a:prstClr val="black"/>
              </a:solidFill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Kvalifikace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Dodatečné informace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Stanovení komise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Otevírání obálek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Posouzení a hodnocení nabídek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Uzavření smlouvy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b="1" dirty="0" smtClean="0"/>
              <a:t>Změny uzavřené smlouvy</a:t>
            </a:r>
            <a:endParaRPr lang="cs-CZ" sz="28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další náležitosti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33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1 – Obchodní podmínky zakázek na stavební práce </a:t>
            </a:r>
            <a:r>
              <a:rPr lang="cs-CZ" sz="2600" dirty="0" smtClean="0">
                <a:solidFill>
                  <a:prstClr val="black"/>
                </a:solidFill>
                <a:cs typeface="Arial" pitchFamily="34" charset="0"/>
              </a:rPr>
              <a:t>(zrušena závaznost)</a:t>
            </a:r>
            <a:endParaRPr lang="cs-CZ" sz="2600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2 - Formulář oznámení výběrového řízení – zadávací podmínky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3 - Protokol o otevírání obálek, posouzení a hodnocení nabídek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prstClr val="black"/>
                </a:solidFill>
                <a:cs typeface="Arial" pitchFamily="34" charset="0"/>
              </a:rPr>
              <a:t>Příloha č. 4 - Jmenování hodnotící komise/Pověření k otevírání obálek, posouzení a hodnocení nabídek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- přílohy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8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 smtClean="0">
                <a:latin typeface="Arial"/>
                <a:ea typeface="Times New Roman"/>
              </a:rPr>
              <a:t>Povinná ustanovení </a:t>
            </a:r>
            <a:r>
              <a:rPr lang="cs-CZ" sz="2000" b="1" dirty="0">
                <a:latin typeface="Arial"/>
                <a:ea typeface="Times New Roman"/>
              </a:rPr>
              <a:t>smluvních podmínek: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Označování účetních dokladů názvem a číslem projektu.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cs-CZ" b="0" dirty="0">
                <a:solidFill>
                  <a:schemeClr val="tx1"/>
                </a:solidFill>
                <a:latin typeface="Arial"/>
                <a:ea typeface="Times New Roman"/>
              </a:rPr>
              <a:t>Uvedení povinnosti dodavatele poskytovat informace a dokumentaci oprávněným orgánům do roku 2028.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r>
              <a:rPr lang="pl-PL" b="0" dirty="0">
                <a:solidFill>
                  <a:schemeClr val="tx1"/>
                </a:solidFill>
                <a:latin typeface="Arial"/>
                <a:ea typeface="Times New Roman"/>
              </a:rPr>
              <a:t>Ustanovení o archivaci dokladů do roku 2028</a:t>
            </a:r>
            <a:r>
              <a:rPr lang="pl-PL" b="0" dirty="0" smtClean="0">
                <a:solidFill>
                  <a:schemeClr val="tx1"/>
                </a:solidFill>
                <a:latin typeface="Arial"/>
                <a:ea typeface="Times New Roman"/>
              </a:rPr>
              <a:t>.</a:t>
            </a:r>
            <a:endParaRPr lang="cs-CZ" b="0" dirty="0">
              <a:solidFill>
                <a:schemeClr val="tx1"/>
              </a:solidFill>
              <a:latin typeface="Arial"/>
              <a:ea typeface="Times New Roman"/>
            </a:endParaRPr>
          </a:p>
          <a:p>
            <a:pPr marL="285750" indent="-28575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latin typeface="Arial"/>
                <a:ea typeface="Times New Roman"/>
              </a:rPr>
              <a:t>Soulad </a:t>
            </a:r>
            <a:r>
              <a:rPr lang="cs-CZ" sz="2000" b="1" dirty="0">
                <a:latin typeface="Arial"/>
                <a:ea typeface="Times New Roman"/>
              </a:rPr>
              <a:t>předmětu VZ s obsahem </a:t>
            </a:r>
            <a:r>
              <a:rPr lang="cs-CZ" sz="2000" b="1" dirty="0" smtClean="0">
                <a:latin typeface="Arial"/>
                <a:ea typeface="Times New Roman"/>
              </a:rPr>
              <a:t>projektu -  </a:t>
            </a:r>
            <a:r>
              <a:rPr lang="cs-CZ" sz="2000" u="sng" dirty="0" smtClean="0">
                <a:latin typeface="Arial"/>
                <a:ea typeface="Times New Roman"/>
              </a:rPr>
              <a:t>nezakazuje ale přítomnost nezpůsobilých výdajů (např. servisní služby – funkční celek!)</a:t>
            </a:r>
            <a:endParaRPr lang="cs-CZ" sz="2000" dirty="0" smtClean="0">
              <a:latin typeface="Arial"/>
              <a:ea typeface="Times New Roman"/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latin typeface="Arial"/>
                <a:ea typeface="Times New Roman"/>
              </a:rPr>
              <a:t>Povinnosti </a:t>
            </a:r>
            <a:r>
              <a:rPr lang="cs-CZ" sz="2000" b="1" dirty="0">
                <a:latin typeface="Arial"/>
                <a:ea typeface="Times New Roman"/>
              </a:rPr>
              <a:t>příjemců v oblasti publicity </a:t>
            </a:r>
            <a:r>
              <a:rPr lang="cs-CZ" sz="2000" b="1" u="sng" dirty="0">
                <a:latin typeface="Arial"/>
                <a:ea typeface="Times New Roman"/>
              </a:rPr>
              <a:t>se nevztahují</a:t>
            </a:r>
            <a:r>
              <a:rPr lang="cs-CZ" sz="2000" b="1" dirty="0">
                <a:latin typeface="Arial"/>
                <a:ea typeface="Times New Roman"/>
              </a:rPr>
              <a:t> na dokumentaci o zakázce</a:t>
            </a:r>
            <a:r>
              <a:rPr lang="cs-CZ" sz="2000" dirty="0">
                <a:latin typeface="Arial"/>
                <a:ea typeface="Times New Roman"/>
              </a:rPr>
              <a:t> (zadávací dokumentace, protokoly z jednání komisí apod</a:t>
            </a:r>
            <a:r>
              <a:rPr lang="cs-CZ" sz="2000" dirty="0" smtClean="0">
                <a:latin typeface="Arial"/>
                <a:ea typeface="Times New Roman"/>
              </a:rPr>
              <a:t>.)“.</a:t>
            </a:r>
          </a:p>
          <a:p>
            <a:pPr marL="1085850" lvl="1" indent="-457200">
              <a:buFont typeface="Wingdings" panose="05000000000000000000" pitchFamily="2" charset="2"/>
              <a:buChar char="Ø"/>
            </a:pPr>
            <a:endParaRPr lang="cs-CZ" sz="3000" dirty="0">
              <a:latin typeface="Times New Roman"/>
              <a:ea typeface="Times New Roman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Obecná pravidla pro žadatele a </a:t>
            </a:r>
            <a:r>
              <a:rPr lang="cs-CZ" dirty="0" smtClean="0"/>
              <a:t>příjemce – požadavky při zadávání zakázek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485007"/>
            <a:ext cx="8229600" cy="822642"/>
          </a:xfrm>
        </p:spPr>
        <p:txBody>
          <a:bodyPr/>
          <a:lstStyle/>
          <a:p>
            <a:pPr algn="ctr"/>
            <a:r>
              <a:rPr lang="cs-CZ" dirty="0"/>
              <a:t>Kontrola zakázek v IROP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0" y="300251"/>
            <a:ext cx="8343900" cy="588804"/>
          </a:xfrm>
        </p:spPr>
        <p:txBody>
          <a:bodyPr>
            <a:noAutofit/>
          </a:bodyPr>
          <a:lstStyle/>
          <a:p>
            <a:pPr algn="ctr">
              <a:spcAft>
                <a:spcPts val="1200"/>
              </a:spcAft>
            </a:pPr>
            <a:r>
              <a:rPr lang="cs-CZ" sz="2400" dirty="0"/>
              <a:t>Informace o procesu konzultací/kontroly výběrových </a:t>
            </a:r>
            <a:r>
              <a:rPr lang="cs-CZ" sz="2400" dirty="0" smtClean="0"/>
              <a:t>řízení</a:t>
            </a:r>
            <a:endParaRPr lang="cs-CZ" sz="29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905292" y="1036980"/>
            <a:ext cx="7700425" cy="48192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Centrum v návaznosti na fázi projektového cyklu provádí: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>
                <a:solidFill>
                  <a:schemeClr val="tx1"/>
                </a:solidFill>
              </a:rPr>
              <a:t>o</a:t>
            </a:r>
            <a:r>
              <a:rPr lang="cs-CZ" sz="1800" b="0" u="sng" dirty="0" smtClean="0">
                <a:solidFill>
                  <a:schemeClr val="tx1"/>
                </a:solidFill>
              </a:rPr>
              <a:t>dborné konzultace dílčích nejasností </a:t>
            </a:r>
            <a:r>
              <a:rPr lang="cs-CZ" sz="1400" b="0" dirty="0" smtClean="0">
                <a:solidFill>
                  <a:schemeClr val="tx1"/>
                </a:solidFill>
              </a:rPr>
              <a:t>(jsou </a:t>
            </a:r>
            <a:r>
              <a:rPr lang="cs-CZ" sz="1400" b="0" dirty="0">
                <a:solidFill>
                  <a:schemeClr val="tx1"/>
                </a:solidFill>
              </a:rPr>
              <a:t>poskytovány pouze v případě disponibilních kapacit Centra, a to po interním vyhodnocení významu konzultované </a:t>
            </a:r>
            <a:r>
              <a:rPr lang="cs-CZ" sz="1400" b="0" dirty="0" smtClean="0">
                <a:solidFill>
                  <a:schemeClr val="tx1"/>
                </a:solidFill>
              </a:rPr>
              <a:t>zakázky)</a:t>
            </a:r>
          </a:p>
          <a:p>
            <a:pPr lvl="1" indent="0">
              <a:spcBef>
                <a:spcPts val="0"/>
              </a:spcBef>
              <a:buNone/>
            </a:pPr>
            <a:endParaRPr lang="cs-CZ" sz="1400" b="0" dirty="0" smtClean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u="sng" dirty="0" smtClean="0">
                <a:solidFill>
                  <a:schemeClr val="tx1"/>
                </a:solidFill>
              </a:rPr>
              <a:t>kontroly veřejné zakázky </a:t>
            </a:r>
            <a:r>
              <a:rPr lang="cs-CZ" sz="1800" b="0" dirty="0" smtClean="0">
                <a:solidFill>
                  <a:schemeClr val="tx1"/>
                </a:solidFill>
              </a:rPr>
              <a:t>(VZ)</a:t>
            </a:r>
          </a:p>
          <a:p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Fáze projektového cyklu z pohledu VZ: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před </a:t>
            </a:r>
            <a:r>
              <a:rPr lang="cs-CZ" sz="1800" dirty="0">
                <a:solidFill>
                  <a:schemeClr val="tx1"/>
                </a:solidFill>
              </a:rPr>
              <a:t>podáním projektové žádosti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 smtClean="0">
                <a:solidFill>
                  <a:schemeClr val="tx1"/>
                </a:solidFill>
              </a:rPr>
              <a:t>po </a:t>
            </a:r>
            <a:r>
              <a:rPr lang="cs-CZ" sz="1800" b="0" dirty="0">
                <a:solidFill>
                  <a:schemeClr val="tx1"/>
                </a:solidFill>
              </a:rPr>
              <a:t>podání projektové žádosti – </a:t>
            </a:r>
            <a:r>
              <a:rPr lang="cs-CZ" sz="1800" dirty="0">
                <a:solidFill>
                  <a:schemeClr val="tx1"/>
                </a:solidFill>
              </a:rPr>
              <a:t>před </a:t>
            </a:r>
            <a:r>
              <a:rPr lang="cs-CZ" sz="1800" dirty="0" smtClean="0">
                <a:solidFill>
                  <a:schemeClr val="tx1"/>
                </a:solidFill>
              </a:rPr>
              <a:t>vznikem povinnosti předkládat dokumentaci VZ</a:t>
            </a:r>
            <a:r>
              <a:rPr lang="cs-CZ" sz="1800" b="0" dirty="0" smtClean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schemeClr val="tx1"/>
                </a:solidFill>
              </a:rPr>
              <a:t>p</a:t>
            </a:r>
            <a:r>
              <a:rPr lang="cs-CZ" sz="1800" b="0" dirty="0" smtClean="0">
                <a:solidFill>
                  <a:schemeClr val="tx1"/>
                </a:solidFill>
              </a:rPr>
              <a:t>o podání projektové žádosti – </a:t>
            </a:r>
            <a:r>
              <a:rPr lang="cs-CZ" sz="1800" dirty="0" smtClean="0">
                <a:solidFill>
                  <a:schemeClr val="tx1"/>
                </a:solidFill>
              </a:rPr>
              <a:t>po vzniku </a:t>
            </a:r>
            <a:r>
              <a:rPr lang="cs-CZ" sz="1800" dirty="0">
                <a:solidFill>
                  <a:schemeClr val="tx1"/>
                </a:solidFill>
              </a:rPr>
              <a:t>povinnosti předkládat dokumentaci VZ</a:t>
            </a:r>
            <a:r>
              <a:rPr lang="cs-CZ" sz="1800" b="0" dirty="0">
                <a:solidFill>
                  <a:schemeClr val="tx1"/>
                </a:solidFill>
              </a:rPr>
              <a:t> (obdržení depeše - Vyrozumění / vydání PA)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5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364065"/>
            <a:ext cx="8229600" cy="822642"/>
          </a:xfrm>
        </p:spPr>
        <p:txBody>
          <a:bodyPr/>
          <a:lstStyle/>
          <a:p>
            <a:pPr algn="ctr"/>
            <a:r>
              <a:rPr lang="cs-CZ" dirty="0" smtClean="0"/>
              <a:t>Zadávání veřejných zakázek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48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cs-CZ" sz="2400" b="1" dirty="0" smtClean="0"/>
              <a:t>Povinnosti stanovují Obecná pravidla pro žadatele a příjemce </a:t>
            </a:r>
            <a:r>
              <a:rPr lang="cs-CZ" sz="2400" dirty="0" smtClean="0"/>
              <a:t>(zejm. kapitola 5</a:t>
            </a:r>
            <a:r>
              <a:rPr lang="cs-CZ" sz="2400" dirty="0"/>
              <a:t> </a:t>
            </a:r>
            <a:r>
              <a:rPr lang="cs-CZ" sz="2400" dirty="0" smtClean="0"/>
              <a:t>Investiční </a:t>
            </a:r>
            <a:r>
              <a:rPr lang="cs-CZ" sz="2400" dirty="0"/>
              <a:t>plánování a zadávání </a:t>
            </a:r>
            <a:r>
              <a:rPr lang="cs-CZ" sz="2400" dirty="0" smtClean="0"/>
              <a:t>zakázek) </a:t>
            </a:r>
            <a:r>
              <a:rPr lang="cs-CZ" sz="2400" b="1" dirty="0" smtClean="0"/>
              <a:t>+ Podmínky Rozhodnutí o poskytnutí dotace </a:t>
            </a:r>
            <a:r>
              <a:rPr lang="cs-CZ" sz="2400" dirty="0" smtClean="0"/>
              <a:t>(lhůty, finanční opravy…)</a:t>
            </a:r>
          </a:p>
          <a:p>
            <a:pPr lvl="0">
              <a:spcAft>
                <a:spcPts val="600"/>
              </a:spcAft>
            </a:pPr>
            <a:endParaRPr lang="cs-CZ" sz="2400" dirty="0" smtClean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2"/>
            </a:pPr>
            <a:r>
              <a:rPr lang="cs-CZ" sz="2400" b="1" dirty="0"/>
              <a:t>Kontrola VZ probíhá průběžně ve </a:t>
            </a:r>
            <a:r>
              <a:rPr lang="cs-CZ" sz="2400" b="1" dirty="0" smtClean="0"/>
              <a:t>3. (+ 2) </a:t>
            </a:r>
            <a:r>
              <a:rPr lang="cs-CZ" sz="2400" b="1" dirty="0"/>
              <a:t>fázích</a:t>
            </a:r>
          </a:p>
          <a:p>
            <a:pPr>
              <a:spcAft>
                <a:spcPts val="600"/>
              </a:spcAft>
            </a:pPr>
            <a:endParaRPr lang="cs-CZ" sz="2400" b="1" dirty="0"/>
          </a:p>
          <a:p>
            <a:pPr marL="457200" indent="-457200">
              <a:spcAft>
                <a:spcPts val="600"/>
              </a:spcAft>
              <a:buFont typeface="+mj-lt"/>
              <a:buAutoNum type="arabicPeriod" startAt="3"/>
            </a:pPr>
            <a:r>
              <a:rPr lang="cs-CZ" sz="2400" b="1" dirty="0"/>
              <a:t>Relevantní dokumentaci o zakázce zadavatel předkládá prostřednictvím MS2014+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Kontrola </a:t>
            </a:r>
            <a:r>
              <a:rPr lang="cs-CZ" dirty="0" smtClean="0"/>
              <a:t>zakázek v IROP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5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 smtClean="0"/>
          </a:p>
          <a:p>
            <a:pPr marL="457200" lvl="0" indent="-457200">
              <a:buAutoNum type="arabicPeriod"/>
            </a:pPr>
            <a:r>
              <a:rPr lang="cs-CZ" sz="2400" b="1" dirty="0" smtClean="0"/>
              <a:t>Fáze = kontrola zadávacích podmínek VZ</a:t>
            </a:r>
          </a:p>
          <a:p>
            <a:pPr lvl="0"/>
            <a:endParaRPr lang="cs-CZ" sz="2400" b="1" dirty="0" smtClean="0"/>
          </a:p>
          <a:p>
            <a:pPr marL="342900" lvl="0" indent="-342900" algn="just">
              <a:buFontTx/>
              <a:buChar char="-"/>
            </a:pPr>
            <a:r>
              <a:rPr lang="cs-CZ" sz="2400" dirty="0" smtClean="0"/>
              <a:t>předložení zadávacích podmínek </a:t>
            </a:r>
            <a:r>
              <a:rPr lang="cs-CZ" sz="2400" dirty="0"/>
              <a:t>VZ </a:t>
            </a:r>
            <a:r>
              <a:rPr lang="cs-CZ" sz="2400" dirty="0" smtClean="0"/>
              <a:t>k </a:t>
            </a:r>
            <a:r>
              <a:rPr lang="cs-CZ" sz="2400" dirty="0"/>
              <a:t>posouzení </a:t>
            </a:r>
            <a:r>
              <a:rPr lang="cs-CZ" sz="2400" dirty="0" smtClean="0"/>
              <a:t>a konzultaci </a:t>
            </a:r>
            <a:r>
              <a:rPr lang="cs-CZ" sz="2400" dirty="0"/>
              <a:t>CRR 10 pracovních dní před plánovaným zahájením </a:t>
            </a:r>
            <a:r>
              <a:rPr lang="cs-CZ" sz="2400" dirty="0" smtClean="0"/>
              <a:t>zadávacího/výběrového řízení</a:t>
            </a:r>
          </a:p>
          <a:p>
            <a:pPr lvl="0" algn="just"/>
            <a:endParaRPr lang="cs-CZ" sz="2400" dirty="0" smtClean="0"/>
          </a:p>
          <a:p>
            <a:pPr marL="342900" lvl="0" indent="-342900" algn="just">
              <a:buFontTx/>
              <a:buChar char="-"/>
            </a:pPr>
            <a:r>
              <a:rPr lang="cs-CZ" sz="2400" dirty="0" smtClean="0"/>
              <a:t>pro zakázky zadávané dle zákona a ZVH se jedná o povinnost, pro ZMR se jedná o doporučení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1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sz="2400" b="1" dirty="0" smtClean="0"/>
              <a:t>2. Fáze = kontrola průběhu zad. řízení před uzavřením smlouvy</a:t>
            </a:r>
          </a:p>
          <a:p>
            <a:pPr lvl="0" algn="just"/>
            <a:endParaRPr lang="cs-CZ" sz="2400" b="1" dirty="0" smtClean="0"/>
          </a:p>
          <a:p>
            <a:pPr marL="342900" lvl="0" indent="-342900" algn="just">
              <a:buFontTx/>
              <a:buChar char="-"/>
            </a:pPr>
            <a:r>
              <a:rPr lang="cs-CZ" sz="2400" dirty="0"/>
              <a:t>předložení </a:t>
            </a:r>
            <a:r>
              <a:rPr lang="cs-CZ" sz="2400" dirty="0" smtClean="0"/>
              <a:t>dokumentace </a:t>
            </a:r>
            <a:r>
              <a:rPr lang="cs-CZ" sz="2400" dirty="0"/>
              <a:t>k průběhu zadávacího řízení před uzavřením smlouvy na plnění </a:t>
            </a:r>
            <a:r>
              <a:rPr lang="cs-CZ" sz="2400" dirty="0" smtClean="0"/>
              <a:t>zakázky ke kontrole CRR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 smtClean="0"/>
              <a:t>pro zakázky zadávané dle zákona a ZVH se jedná o povinnost, pro ZMR se jedná o doporučení</a:t>
            </a:r>
          </a:p>
          <a:p>
            <a:pPr marL="342900" lvl="0" indent="-342900" algn="just">
              <a:buFontTx/>
              <a:buChar char="-"/>
            </a:pPr>
            <a:r>
              <a:rPr lang="cs-CZ" sz="2400" dirty="0" smtClean="0"/>
              <a:t>kontroluje se kompletní dokumentace, vítězná nabídka a nabídky všech vyloučených uchazečů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0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dirty="0" smtClean="0"/>
          </a:p>
          <a:p>
            <a:pPr lvl="0"/>
            <a:r>
              <a:rPr lang="cs-CZ" sz="2400" b="1" dirty="0" smtClean="0"/>
              <a:t>3. Fáze = kontrola dokončení zadávacího řízení</a:t>
            </a:r>
          </a:p>
          <a:p>
            <a:pPr lvl="0"/>
            <a:endParaRPr lang="cs-CZ" sz="2400" b="1" dirty="0" smtClean="0"/>
          </a:p>
          <a:p>
            <a:pPr marL="342900" lvl="0" indent="-342900">
              <a:buFontTx/>
              <a:buChar char="-"/>
            </a:pPr>
            <a:r>
              <a:rPr lang="cs-CZ" sz="2400" dirty="0" smtClean="0"/>
              <a:t>musí proběhnout vždy před schválením první žádosti o platbu</a:t>
            </a:r>
          </a:p>
          <a:p>
            <a:pPr marL="342900" lvl="0" indent="-342900">
              <a:buFontTx/>
              <a:buChar char="-"/>
            </a:pPr>
            <a:r>
              <a:rPr lang="cs-CZ" sz="2400" dirty="0" smtClean="0"/>
              <a:t>po dokončení kontroly je zasíláno stanovisko CRR ke kontrole</a:t>
            </a:r>
          </a:p>
          <a:p>
            <a:pPr lvl="0"/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20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2400" b="1" dirty="0" smtClean="0"/>
          </a:p>
          <a:p>
            <a:pPr lvl="0"/>
            <a:r>
              <a:rPr lang="cs-CZ" sz="2400" b="1" dirty="0" smtClean="0"/>
              <a:t>4. Fáze = kontrola dodatku ke smlouvě před jeho uzavřením</a:t>
            </a:r>
          </a:p>
          <a:p>
            <a:pPr lvl="0"/>
            <a:endParaRPr lang="cs-CZ" sz="2400" b="1" dirty="0" smtClean="0"/>
          </a:p>
          <a:p>
            <a:pPr marL="342900" lvl="0" indent="-342900">
              <a:buFontTx/>
              <a:buChar char="-"/>
            </a:pPr>
            <a:r>
              <a:rPr lang="cs-CZ" sz="2400" dirty="0"/>
              <a:t>dle Pravidel je stanovena povinnost předložit </a:t>
            </a:r>
            <a:r>
              <a:rPr lang="cs-CZ" sz="2400" dirty="0" smtClean="0"/>
              <a:t>dodatek ke smlouvě před jeho uzavřením ke </a:t>
            </a:r>
            <a:r>
              <a:rPr lang="cs-CZ" sz="2400" dirty="0"/>
              <a:t>kontrole CRR</a:t>
            </a:r>
          </a:p>
          <a:p>
            <a:pPr marL="342900" lvl="0" indent="-342900">
              <a:buFontTx/>
              <a:buChar char="-"/>
            </a:pPr>
            <a:r>
              <a:rPr lang="cs-CZ" sz="2400" dirty="0"/>
              <a:t>pro zakázky zadávané dle zákona </a:t>
            </a:r>
            <a:r>
              <a:rPr lang="cs-CZ" sz="2400" dirty="0" smtClean="0"/>
              <a:t>a ZVH se </a:t>
            </a:r>
            <a:r>
              <a:rPr lang="cs-CZ" sz="2400" dirty="0"/>
              <a:t>jedná o povinnost, pro </a:t>
            </a:r>
            <a:r>
              <a:rPr lang="cs-CZ" sz="2400" dirty="0" smtClean="0"/>
              <a:t>ZMR se </a:t>
            </a:r>
            <a:r>
              <a:rPr lang="cs-CZ" sz="2400" dirty="0"/>
              <a:t>jedná o doporučení</a:t>
            </a:r>
          </a:p>
          <a:p>
            <a:pPr lvl="0"/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1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0682" y="1578659"/>
            <a:ext cx="7700425" cy="4819290"/>
          </a:xfrm>
        </p:spPr>
        <p:txBody>
          <a:bodyPr/>
          <a:lstStyle/>
          <a:p>
            <a:pPr lvl="0"/>
            <a:r>
              <a:rPr lang="cs-CZ" sz="2400" b="1" dirty="0" smtClean="0"/>
              <a:t>5. Fáze = kontrola uzavřeného dodatku</a:t>
            </a:r>
          </a:p>
          <a:p>
            <a:pPr lvl="0"/>
            <a:endParaRPr lang="cs-CZ" sz="2400" b="1" dirty="0" smtClean="0"/>
          </a:p>
          <a:p>
            <a:pPr marL="342900" lvl="0" indent="-342900">
              <a:buFontTx/>
              <a:buChar char="-"/>
            </a:pPr>
            <a:r>
              <a:rPr lang="cs-CZ" sz="2400" dirty="0"/>
              <a:t>musí proběhnout vždy před schválením </a:t>
            </a:r>
            <a:r>
              <a:rPr lang="cs-CZ" sz="2400" dirty="0" smtClean="0"/>
              <a:t>nejbližší (zpravidla první) </a:t>
            </a:r>
            <a:r>
              <a:rPr lang="cs-CZ" sz="2400" dirty="0"/>
              <a:t>žádosti o platbu</a:t>
            </a:r>
          </a:p>
          <a:p>
            <a:pPr lvl="0"/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Proces kontroly ve vztahu k průběhu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37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3648288"/>
          </a:xfrm>
        </p:spPr>
        <p:txBody>
          <a:bodyPr>
            <a:normAutofit/>
          </a:bodyPr>
          <a:lstStyle/>
          <a:p>
            <a:r>
              <a:rPr lang="cs-CZ" dirty="0"/>
              <a:t>Děkuji za pozornost.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sz="2400" dirty="0" smtClean="0"/>
              <a:t>Mgr. Pavel Kysilka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5" name="Obrázek 4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57614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11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sz="2800" b="1" dirty="0" smtClean="0"/>
              <a:t>Pravidla zadávání veřejných zakázek jsou stanovena v:</a:t>
            </a:r>
          </a:p>
          <a:p>
            <a:pPr lvl="0"/>
            <a:endParaRPr lang="cs-CZ" dirty="0"/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 smtClean="0"/>
              <a:t>Zákon č. 134/2016 Sb. o zadávání veřejných zakázek</a:t>
            </a:r>
            <a:r>
              <a:rPr lang="cs-CZ" sz="2400" dirty="0" smtClean="0"/>
              <a:t> – (pro zakázky zahájené od 1.10.2016)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 smtClean="0"/>
              <a:t>Metodický pokyn </a:t>
            </a:r>
            <a:r>
              <a:rPr lang="cs-CZ" sz="2400" b="1" u="sng" dirty="0"/>
              <a:t>pro oblast zadávání zakázek pro programové období 2014 – </a:t>
            </a:r>
            <a:r>
              <a:rPr lang="cs-CZ" sz="2400" b="1" u="sng" dirty="0" smtClean="0"/>
              <a:t>2020 (MPZ)</a:t>
            </a:r>
            <a:r>
              <a:rPr lang="cs-CZ" sz="2400" dirty="0" smtClean="0"/>
              <a:t> – veřejné zakázky malé hodnoty (ZMH), zakázky vyšší hodnoty (ZVH)</a:t>
            </a:r>
          </a:p>
          <a:p>
            <a:pPr marL="457200" lvl="0" indent="-457200">
              <a:buFont typeface="+mj-lt"/>
              <a:buAutoNum type="arabicParenR"/>
            </a:pPr>
            <a:r>
              <a:rPr lang="cs-CZ" sz="2400" b="1" u="sng" dirty="0" smtClean="0"/>
              <a:t>Obecná pravidla pro žadatele a příjemce</a:t>
            </a:r>
            <a:r>
              <a:rPr lang="cs-CZ" sz="2400" b="1" dirty="0" smtClean="0"/>
              <a:t> </a:t>
            </a:r>
            <a:r>
              <a:rPr lang="cs-CZ" sz="2400" dirty="0" smtClean="0"/>
              <a:t>– kapitola 5 a 6 – další pravidla stanovená poskytovatelem dotace</a:t>
            </a:r>
          </a:p>
          <a:p>
            <a:pPr marL="457200" indent="-457200">
              <a:buFont typeface="+mj-lt"/>
              <a:buAutoNum type="arabicParenR"/>
            </a:pPr>
            <a:r>
              <a:rPr lang="cs-CZ" sz="2400" u="sng" dirty="0" smtClean="0"/>
              <a:t>Zákon </a:t>
            </a:r>
            <a:r>
              <a:rPr lang="cs-CZ" sz="2400" u="sng" dirty="0"/>
              <a:t>č. 137/2006 Sb., o veřejných </a:t>
            </a:r>
            <a:r>
              <a:rPr lang="cs-CZ" sz="2400" u="sng" dirty="0" smtClean="0"/>
              <a:t>zakázkách</a:t>
            </a:r>
            <a:r>
              <a:rPr lang="cs-CZ" sz="2400" dirty="0" smtClean="0"/>
              <a:t> – </a:t>
            </a:r>
            <a:r>
              <a:rPr lang="cs-CZ" sz="2400" dirty="0"/>
              <a:t>nadlimitní a podlimitní VZ </a:t>
            </a:r>
            <a:r>
              <a:rPr lang="cs-CZ" sz="2400" dirty="0" smtClean="0"/>
              <a:t>(pro zakázky zahájené před 1.10.2016)</a:t>
            </a:r>
            <a:endParaRPr lang="cs-CZ" sz="2400" dirty="0"/>
          </a:p>
          <a:p>
            <a:pPr marL="457200" lvl="0" indent="-457200">
              <a:buFont typeface="+mj-lt"/>
              <a:buAutoNum type="arabicParenR"/>
            </a:pP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Zadávání veřejných </a:t>
            </a:r>
            <a:r>
              <a:rPr lang="cs-CZ" dirty="0" smtClean="0"/>
              <a:t>zakázek - předpisy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8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EC906E6-11C7-4B13-B114-4D2D0742D1F9}" type="slidenum">
              <a:rPr lang="cs-CZ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cs-CZ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8313" y="1366269"/>
            <a:ext cx="8229600" cy="4666396"/>
          </a:xfrm>
          <a:prstGeom prst="rect">
            <a:avLst/>
          </a:prstGeom>
        </p:spPr>
        <p:txBody>
          <a:bodyPr/>
          <a:lstStyle>
            <a:lvl1pPr algn="l" eaLnBrk="0" hangingPunct="0">
              <a:buSzPct val="80000"/>
              <a:buBlip>
                <a:blip r:embed="rId3"/>
              </a:buBlip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buSzPct val="80000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buSzPct val="80000"/>
              <a:buBlip>
                <a:blip r:embed="rId5"/>
              </a:buBlip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6"/>
              </a:buBlip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None/>
              <a:defRPr/>
            </a:pPr>
            <a:r>
              <a:rPr lang="cs-CZ" i="0" dirty="0" smtClean="0">
                <a:latin typeface="+mn-lt"/>
              </a:rPr>
              <a:t>MPZ stanoví pro </a:t>
            </a:r>
            <a:r>
              <a:rPr lang="cs-CZ" i="0" u="sng" dirty="0" smtClean="0">
                <a:latin typeface="+mn-lt"/>
              </a:rPr>
              <a:t>veřejného a dotovaného zadavatele</a:t>
            </a:r>
            <a:r>
              <a:rPr lang="cs-CZ" i="0" dirty="0" smtClean="0">
                <a:latin typeface="+mn-lt"/>
              </a:rPr>
              <a:t> a při zadávání </a:t>
            </a:r>
            <a:r>
              <a:rPr lang="cs-CZ" i="0" u="sng" dirty="0" smtClean="0">
                <a:latin typeface="+mn-lt"/>
              </a:rPr>
              <a:t>sektorových zakázek </a:t>
            </a:r>
            <a:r>
              <a:rPr lang="cs-CZ" i="0" dirty="0" smtClean="0">
                <a:latin typeface="+mn-lt"/>
              </a:rPr>
              <a:t>podle § 151 následující limity:</a:t>
            </a:r>
          </a:p>
          <a:p>
            <a:pPr algn="just">
              <a:buFontTx/>
              <a:buNone/>
              <a:defRPr/>
            </a:pPr>
            <a:endParaRPr lang="cs-CZ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 smtClean="0">
                <a:latin typeface="+mn-lt"/>
              </a:rPr>
              <a:t>	- </a:t>
            </a:r>
            <a:r>
              <a:rPr lang="cs-CZ" b="0" i="0" dirty="0" smtClean="0">
                <a:latin typeface="+mn-lt"/>
              </a:rPr>
              <a:t>méně než </a:t>
            </a:r>
            <a:r>
              <a:rPr lang="cs-CZ" b="0" i="0" dirty="0">
                <a:latin typeface="+mn-lt"/>
              </a:rPr>
              <a:t>400.000,- bez DPH </a:t>
            </a:r>
            <a:r>
              <a:rPr lang="cs-CZ" b="0" i="0" dirty="0" smtClean="0">
                <a:latin typeface="+mn-lt"/>
              </a:rPr>
              <a:t>= ZMR, nespadající pod pravidla MPZ, lze realizovat </a:t>
            </a:r>
            <a:r>
              <a:rPr lang="cs-CZ" b="0" i="0" u="sng" dirty="0" smtClean="0">
                <a:latin typeface="+mn-lt"/>
              </a:rPr>
              <a:t>přímý </a:t>
            </a:r>
            <a:r>
              <a:rPr lang="cs-CZ" b="0" i="0" u="sng" dirty="0">
                <a:latin typeface="+mn-lt"/>
              </a:rPr>
              <a:t>nákup</a:t>
            </a:r>
            <a:r>
              <a:rPr lang="cs-CZ" b="0" i="0" dirty="0">
                <a:latin typeface="+mn-lt"/>
              </a:rPr>
              <a:t> nebo </a:t>
            </a:r>
            <a:r>
              <a:rPr lang="cs-CZ" b="0" i="0" dirty="0" smtClean="0">
                <a:latin typeface="+mn-lt"/>
              </a:rPr>
              <a:t>objednávku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 smtClean="0">
                <a:latin typeface="+mn-lt"/>
              </a:rPr>
              <a:t>	- </a:t>
            </a:r>
            <a:r>
              <a:rPr lang="cs-CZ" b="0" i="0" dirty="0" smtClean="0">
                <a:latin typeface="+mn-lt"/>
              </a:rPr>
              <a:t>od </a:t>
            </a:r>
            <a:r>
              <a:rPr lang="cs-CZ" b="0" i="0" dirty="0">
                <a:latin typeface="+mn-lt"/>
              </a:rPr>
              <a:t>400.000,- </a:t>
            </a:r>
            <a:r>
              <a:rPr lang="cs-CZ" b="0" i="0" dirty="0" smtClean="0">
                <a:latin typeface="+mn-lt"/>
              </a:rPr>
              <a:t>do 2 mil </a:t>
            </a:r>
            <a:r>
              <a:rPr lang="cs-CZ" b="0" i="0" dirty="0">
                <a:latin typeface="+mn-lt"/>
              </a:rPr>
              <a:t>bez DPH </a:t>
            </a:r>
            <a:r>
              <a:rPr lang="cs-CZ" b="0" dirty="0">
                <a:latin typeface="+mn-lt"/>
              </a:rPr>
              <a:t>(6 mil - st. práce) = </a:t>
            </a:r>
            <a:r>
              <a:rPr lang="cs-CZ" b="0" i="0" dirty="0" smtClean="0">
                <a:latin typeface="+mn-lt"/>
              </a:rPr>
              <a:t>ZMR, nutné soutěžit postupem </a:t>
            </a:r>
            <a:r>
              <a:rPr lang="cs-CZ" b="0" i="0" dirty="0">
                <a:latin typeface="+mn-lt"/>
              </a:rPr>
              <a:t>dle </a:t>
            </a:r>
            <a:r>
              <a:rPr lang="cs-CZ" b="0" i="0" dirty="0" smtClean="0">
                <a:latin typeface="+mn-lt"/>
              </a:rPr>
              <a:t>MPZ (zejm. kapitola 7)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>
              <a:latin typeface="+mn-lt"/>
            </a:endParaRPr>
          </a:p>
          <a:p>
            <a:pPr algn="just">
              <a:spcAft>
                <a:spcPts val="1200"/>
              </a:spcAft>
              <a:buNone/>
              <a:defRPr/>
            </a:pPr>
            <a:r>
              <a:rPr lang="cs-CZ" b="0" dirty="0" smtClean="0">
                <a:latin typeface="+mn-lt"/>
              </a:rPr>
              <a:t>	- </a:t>
            </a:r>
            <a:r>
              <a:rPr lang="cs-CZ" b="0" i="0" dirty="0" smtClean="0">
                <a:latin typeface="+mn-lt"/>
              </a:rPr>
              <a:t>více než 2 mil bez DPH (6 mil - st. práce) = postup </a:t>
            </a:r>
            <a:r>
              <a:rPr lang="cs-CZ" b="0" i="0" dirty="0">
                <a:latin typeface="+mn-lt"/>
              </a:rPr>
              <a:t>dle </a:t>
            </a:r>
            <a:r>
              <a:rPr lang="cs-CZ" b="0" i="0" dirty="0" smtClean="0">
                <a:latin typeface="+mn-lt"/>
              </a:rPr>
              <a:t>zákona</a:t>
            </a:r>
          </a:p>
          <a:p>
            <a:pPr algn="just">
              <a:spcAft>
                <a:spcPts val="1200"/>
              </a:spcAft>
              <a:buNone/>
              <a:defRPr/>
            </a:pPr>
            <a:endParaRPr lang="cs-CZ" sz="800" b="0" i="0" dirty="0" smtClean="0">
              <a:latin typeface="+mn-lt"/>
            </a:endParaRPr>
          </a:p>
          <a:p>
            <a:pPr algn="just">
              <a:buNone/>
              <a:defRPr/>
            </a:pPr>
            <a:r>
              <a:rPr lang="cs-CZ" sz="2000" b="0" i="0" u="sng" dirty="0" smtClean="0">
                <a:latin typeface="+mn-lt"/>
              </a:rPr>
              <a:t>Výše uvedené limity se vztahují k předpokládané hodnotě VZ</a:t>
            </a:r>
            <a:endParaRPr lang="cs-CZ" sz="2000" b="0" i="0" u="sng" dirty="0">
              <a:latin typeface="+mn-lt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 bwMode="auto">
          <a:xfrm>
            <a:off x="457200" y="333375"/>
            <a:ext cx="82296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0B0492"/>
                </a:solidFill>
                <a:latin typeface="Arial Black" pitchFamily="34" charset="0"/>
              </a:defRPr>
            </a:lvl9pPr>
          </a:lstStyle>
          <a:p>
            <a:pPr algn="ctr">
              <a:defRPr/>
            </a:pPr>
            <a:r>
              <a:rPr lang="cs-CZ" sz="3600" b="1" dirty="0" smtClean="0">
                <a:solidFill>
                  <a:srgbClr val="00529C"/>
                </a:solidFill>
              </a:rPr>
              <a:t>MPZ – zadavatel dle § 4 odst. 1 až 3 ZZVZ</a:t>
            </a:r>
            <a:endParaRPr lang="cs-CZ" sz="2800" b="1" cap="all" dirty="0">
              <a:solidFill>
                <a:prstClr val="black"/>
              </a:solidFill>
              <a:latin typeface="Myriad Pro"/>
            </a:endParaRPr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3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82614" y="1306874"/>
            <a:ext cx="7700425" cy="4819290"/>
          </a:xfrm>
        </p:spPr>
        <p:txBody>
          <a:bodyPr>
            <a:normAutofit lnSpcReduction="10000"/>
          </a:bodyPr>
          <a:lstStyle/>
          <a:p>
            <a:r>
              <a:rPr lang="cs-CZ" sz="2000" b="1" u="sng" dirty="0">
                <a:cs typeface="Arial" pitchFamily="34" charset="0"/>
              </a:rPr>
              <a:t>Soukromá osoba, která není zadavatelem podle </a:t>
            </a:r>
            <a:r>
              <a:rPr lang="cs-CZ" sz="2000" b="1" u="sng" dirty="0" smtClean="0">
                <a:cs typeface="Arial" pitchFamily="34" charset="0"/>
              </a:rPr>
              <a:t>zákona § 4 odst. 1 až 3 ZZVZ a </a:t>
            </a:r>
            <a:r>
              <a:rPr lang="cs-CZ" sz="2000" b="1" u="sng" dirty="0">
                <a:cs typeface="Arial" pitchFamily="34" charset="0"/>
              </a:rPr>
              <a:t>dotace poskytovaná na zadávanou zakázku není vyšší než 50 </a:t>
            </a:r>
            <a:r>
              <a:rPr lang="cs-CZ" sz="2000" b="1" u="sng" dirty="0" smtClean="0">
                <a:cs typeface="Arial" pitchFamily="34" charset="0"/>
              </a:rPr>
              <a:t>%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méně než 500.000,- Kč bez DPH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lze realizovat </a:t>
            </a:r>
            <a:r>
              <a:rPr lang="cs-CZ" sz="2000" u="sng" dirty="0"/>
              <a:t>přímý nákup</a:t>
            </a:r>
            <a:r>
              <a:rPr lang="cs-CZ" sz="2000" dirty="0"/>
              <a:t> nebo objednávku</a:t>
            </a: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činí nejméně 500.000,- Kč bez DPH a nedosahuje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cs typeface="Arial" pitchFamily="34" charset="0"/>
              </a:rPr>
              <a:t>     Postupuje </a:t>
            </a:r>
            <a:r>
              <a:rPr lang="cs-CZ" sz="2000" dirty="0">
                <a:cs typeface="Arial" pitchFamily="34" charset="0"/>
              </a:rPr>
              <a:t>podle </a:t>
            </a:r>
            <a:r>
              <a:rPr lang="cs-CZ" sz="2000" dirty="0" smtClean="0">
                <a:cs typeface="Arial" pitchFamily="34" charset="0"/>
              </a:rPr>
              <a:t>MPZ </a:t>
            </a:r>
            <a:r>
              <a:rPr lang="cs-CZ" sz="2000" dirty="0">
                <a:cs typeface="Arial" pitchFamily="34" charset="0"/>
              </a:rPr>
              <a:t>(</a:t>
            </a:r>
            <a:r>
              <a:rPr lang="cs-CZ" sz="2000" dirty="0" smtClean="0">
                <a:cs typeface="Arial" pitchFamily="34" charset="0"/>
              </a:rPr>
              <a:t>zakázka malého rozsahu)</a:t>
            </a:r>
            <a:endParaRPr lang="cs-CZ" sz="2000" dirty="0">
              <a:cs typeface="Arial" pitchFamily="34" charset="0"/>
            </a:endParaRPr>
          </a:p>
          <a:p>
            <a:endParaRPr lang="cs-CZ" sz="2000" dirty="0">
              <a:cs typeface="Arial" pitchFamily="34" charset="0"/>
            </a:endParaRPr>
          </a:p>
          <a:p>
            <a:r>
              <a:rPr lang="cs-CZ" sz="2000" b="1" dirty="0">
                <a:cs typeface="Arial" pitchFamily="34" charset="0"/>
              </a:rPr>
              <a:t>Předpokládaná hodnota dosahuje limitu podlimitní veřejné zakázky</a:t>
            </a:r>
          </a:p>
          <a:p>
            <a:pPr>
              <a:buFont typeface="Arial" pitchFamily="34" charset="0"/>
              <a:buChar char="•"/>
            </a:pPr>
            <a:r>
              <a:rPr lang="cs-CZ" sz="2000" dirty="0" smtClean="0">
                <a:cs typeface="Arial" pitchFamily="34" charset="0"/>
              </a:rPr>
              <a:t>     Postupuje </a:t>
            </a:r>
            <a:r>
              <a:rPr lang="cs-CZ" sz="2000" dirty="0">
                <a:cs typeface="Arial" pitchFamily="34" charset="0"/>
              </a:rPr>
              <a:t>podle </a:t>
            </a:r>
            <a:r>
              <a:rPr lang="cs-CZ" sz="2000" dirty="0" smtClean="0">
                <a:cs typeface="Arial" pitchFamily="34" charset="0"/>
              </a:rPr>
              <a:t>MPZ </a:t>
            </a:r>
            <a:r>
              <a:rPr lang="cs-CZ" sz="2000" dirty="0">
                <a:cs typeface="Arial" pitchFamily="34" charset="0"/>
              </a:rPr>
              <a:t>(</a:t>
            </a:r>
            <a:r>
              <a:rPr lang="cs-CZ" sz="2000" dirty="0" smtClean="0">
                <a:cs typeface="Arial" pitchFamily="34" charset="0"/>
              </a:rPr>
              <a:t>zakázka </a:t>
            </a:r>
            <a:r>
              <a:rPr lang="cs-CZ" sz="2000" dirty="0">
                <a:cs typeface="Arial" pitchFamily="34" charset="0"/>
              </a:rPr>
              <a:t>vyšší hodnoty), a to i v případě nadlimitních VZ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(„soukromý“) zadavatel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3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798193"/>
            <a:ext cx="7700425" cy="4819290"/>
          </a:xfrm>
        </p:spPr>
        <p:txBody>
          <a:bodyPr>
            <a:normAutofit/>
          </a:bodyPr>
          <a:lstStyle/>
          <a:p>
            <a:pPr algn="just"/>
            <a:r>
              <a:rPr lang="cs-CZ" sz="2400" dirty="0" smtClean="0"/>
              <a:t>Pokud </a:t>
            </a:r>
            <a:r>
              <a:rPr lang="cs-CZ" sz="2400" dirty="0"/>
              <a:t>příjemce podpory realizuje projekt prostřednictvím zakázky na dodání zboží, poskytnutí služeb nebo provedení stavebních prací, je povinen řídit se </a:t>
            </a:r>
            <a:endParaRPr lang="cs-CZ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 smtClean="0"/>
              <a:t>principy </a:t>
            </a:r>
            <a:r>
              <a:rPr lang="cs-CZ" sz="2400" b="1" dirty="0"/>
              <a:t>transparentnosti, rovného zacházení a nediskriminace, </a:t>
            </a:r>
            <a:r>
              <a:rPr lang="cs-CZ" sz="2400" b="1" dirty="0" smtClean="0"/>
              <a:t>přiměřenosti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 smtClean="0"/>
              <a:t>a </a:t>
            </a:r>
            <a:r>
              <a:rPr lang="cs-CZ" sz="2400" b="1" dirty="0"/>
              <a:t>dále pak principy hospodárnosti, efektivnosti a účelnosti </a:t>
            </a:r>
            <a:r>
              <a:rPr lang="cs-CZ" sz="2400" b="1" dirty="0" smtClean="0"/>
              <a:t>(tzv. 3E) podle </a:t>
            </a:r>
            <a:r>
              <a:rPr lang="cs-CZ" sz="2400" b="1" dirty="0"/>
              <a:t>zákona č. 320/2001 Sb., o finanční kontrole. </a:t>
            </a:r>
            <a:endParaRPr lang="cs-CZ" sz="2400" b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562188"/>
            <a:ext cx="8229600" cy="822325"/>
          </a:xfrm>
        </p:spPr>
        <p:txBody>
          <a:bodyPr>
            <a:normAutofit/>
          </a:bodyPr>
          <a:lstStyle/>
          <a:p>
            <a:pPr algn="ctr"/>
            <a:r>
              <a:rPr lang="cs-CZ" b="0" dirty="0" smtClean="0"/>
              <a:t> </a:t>
            </a:r>
            <a:r>
              <a:rPr lang="cs-CZ" dirty="0" smtClean="0"/>
              <a:t>Základní zásady zadávání zakázek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0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defTabSz="914400">
              <a:spcAft>
                <a:spcPts val="0"/>
              </a:spcAft>
            </a:pPr>
            <a:r>
              <a:rPr lang="cs-CZ" sz="3200" b="1" u="sng" dirty="0">
                <a:solidFill>
                  <a:prstClr val="black"/>
                </a:solidFill>
                <a:cs typeface="Arial" pitchFamily="34" charset="0"/>
              </a:rPr>
              <a:t>Shodné jako v </a:t>
            </a:r>
            <a:r>
              <a:rPr lang="cs-CZ" sz="3200" b="1" u="sng" dirty="0" smtClean="0">
                <a:solidFill>
                  <a:prstClr val="black"/>
                </a:solidFill>
                <a:cs typeface="Arial" pitchFamily="34" charset="0"/>
              </a:rPr>
              <a:t>zákoně:</a:t>
            </a:r>
            <a:endParaRPr lang="cs-CZ" sz="3200" b="1" u="sng" dirty="0">
              <a:solidFill>
                <a:prstClr val="black"/>
              </a:solidFill>
              <a:cs typeface="Arial" pitchFamily="34" charset="0"/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dodávky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služby </a:t>
            </a: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prstClr val="black"/>
                </a:solidFill>
                <a:cs typeface="Arial" pitchFamily="34" charset="0"/>
              </a:rPr>
              <a:t>zakázky na stavební práce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věcné členění předmětu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2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3200" dirty="0"/>
              <a:t>Předpokládaná hodnota zakázky a nabídková cena uchazeče, s nímž má být nebo </a:t>
            </a:r>
            <a:r>
              <a:rPr lang="cs-CZ" sz="3200" dirty="0" smtClean="0"/>
              <a:t>byla uzavřena </a:t>
            </a:r>
            <a:r>
              <a:rPr lang="cs-CZ" sz="3200" dirty="0"/>
              <a:t>smlouva </a:t>
            </a:r>
            <a:r>
              <a:rPr lang="cs-CZ" sz="3200" dirty="0" smtClean="0"/>
              <a:t>dle </a:t>
            </a:r>
            <a:r>
              <a:rPr lang="cs-CZ" sz="3200" dirty="0"/>
              <a:t>bodu </a:t>
            </a:r>
            <a:r>
              <a:rPr lang="cs-CZ" sz="3200" dirty="0" smtClean="0"/>
              <a:t>9.1 MPZ </a:t>
            </a:r>
            <a:r>
              <a:rPr lang="cs-CZ" sz="3200" b="1" dirty="0" smtClean="0"/>
              <a:t>musí </a:t>
            </a:r>
            <a:r>
              <a:rPr lang="cs-CZ" sz="3200" b="1" dirty="0"/>
              <a:t>odpovídat cenám v místě a čase </a:t>
            </a:r>
            <a:r>
              <a:rPr lang="cs-CZ" sz="3200" b="1" dirty="0" smtClean="0"/>
              <a:t>obvyklým</a:t>
            </a:r>
            <a:r>
              <a:rPr lang="cs-CZ" sz="3200" dirty="0" smtClean="0"/>
              <a:t>.</a:t>
            </a:r>
          </a:p>
          <a:p>
            <a:endParaRPr lang="cs-CZ" sz="3200" dirty="0"/>
          </a:p>
          <a:p>
            <a:r>
              <a:rPr lang="cs-CZ" sz="3200" b="1" dirty="0" smtClean="0"/>
              <a:t>Platí i pro přímé objednávky či nákupy!</a:t>
            </a:r>
          </a:p>
          <a:p>
            <a:endParaRPr lang="cs-CZ" sz="3200" b="1" dirty="0"/>
          </a:p>
          <a:p>
            <a:r>
              <a:rPr lang="cs-CZ" sz="3200" dirty="0" smtClean="0"/>
              <a:t>Stanovení předpokládané hodnoty se řídí principy uvedenými v bodě 6.4. MPZ.</a:t>
            </a:r>
            <a:endParaRPr lang="cs-CZ" sz="32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MPZ – předpokládaná hodnota a cena zakázky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8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defTabSz="914400">
              <a:spcAft>
                <a:spcPts val="0"/>
              </a:spcAft>
            </a:pPr>
            <a:r>
              <a:rPr lang="cs-CZ" sz="2200" dirty="0" smtClean="0">
                <a:solidFill>
                  <a:prstClr val="black"/>
                </a:solidFill>
              </a:rPr>
              <a:t>Hodnota </a:t>
            </a:r>
            <a:r>
              <a:rPr lang="cs-CZ" sz="2200" dirty="0">
                <a:solidFill>
                  <a:prstClr val="black"/>
                </a:solidFill>
              </a:rPr>
              <a:t>všech plnění, která mohou vyplývat ze smlouvy na zakázku:</a:t>
            </a:r>
          </a:p>
          <a:p>
            <a:pPr marL="34290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na základě údajů a informací o zakázkách </a:t>
            </a:r>
            <a:r>
              <a:rPr lang="cs-CZ" sz="2200" b="1" dirty="0">
                <a:solidFill>
                  <a:prstClr val="black"/>
                </a:solidFill>
              </a:rPr>
              <a:t>stejného či podobného předmětu </a:t>
            </a:r>
            <a:r>
              <a:rPr lang="cs-CZ" sz="2200" b="1" dirty="0" smtClean="0">
                <a:solidFill>
                  <a:prstClr val="black"/>
                </a:solidFill>
              </a:rPr>
              <a:t>plnění</a:t>
            </a:r>
            <a:r>
              <a:rPr lang="cs-CZ" sz="2200" dirty="0" smtClean="0">
                <a:solidFill>
                  <a:prstClr val="black"/>
                </a:solidFill>
              </a:rPr>
              <a:t> (součet všech částí)</a:t>
            </a:r>
            <a:endParaRPr lang="cs-CZ" sz="2200" dirty="0">
              <a:solidFill>
                <a:prstClr val="black"/>
              </a:solidFill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prstClr val="black"/>
                </a:solidFill>
              </a:rPr>
              <a:t>všechna plnění, tvořící jeden </a:t>
            </a:r>
            <a:r>
              <a:rPr lang="cs-CZ" sz="2200" b="1" u="sng" dirty="0"/>
              <a:t>funkční celek </a:t>
            </a:r>
            <a:r>
              <a:rPr lang="cs-CZ" sz="2200" dirty="0">
                <a:solidFill>
                  <a:prstClr val="black"/>
                </a:solidFill>
              </a:rPr>
              <a:t>a jsou zadávána v </a:t>
            </a:r>
            <a:r>
              <a:rPr lang="cs-CZ" sz="2200" b="1" u="sng" dirty="0"/>
              <a:t>časové souvislosti</a:t>
            </a:r>
            <a:r>
              <a:rPr lang="cs-CZ" sz="2200" dirty="0"/>
              <a:t>. </a:t>
            </a:r>
            <a:endParaRPr lang="cs-CZ" sz="2200" u="sng" dirty="0">
              <a:solidFill>
                <a:prstClr val="black"/>
              </a:solidFill>
            </a:endParaRPr>
          </a:p>
          <a:p>
            <a:pPr marL="342900" lvl="0" indent="-342900" defTabSz="9144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prstClr val="black"/>
                </a:solidFill>
              </a:rPr>
              <a:t>u pravidelných či trvajících dodávek a služeb platí </a:t>
            </a:r>
            <a:r>
              <a:rPr lang="cs-CZ" sz="2200" b="1" u="sng" dirty="0" smtClean="0">
                <a:solidFill>
                  <a:prstClr val="black"/>
                </a:solidFill>
              </a:rPr>
              <a:t>pravidlo účetního období / předchozích 12 měsíců </a:t>
            </a:r>
            <a:endParaRPr lang="cs-CZ" sz="2200" b="1" u="sng" dirty="0">
              <a:solidFill>
                <a:prstClr val="black"/>
              </a:solidFill>
            </a:endParaRPr>
          </a:p>
          <a:p>
            <a:pPr lvl="0" defTabSz="914400">
              <a:spcAft>
                <a:spcPts val="0"/>
              </a:spcAft>
            </a:pPr>
            <a:endParaRPr lang="cs-CZ" sz="2200" b="1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defTabSz="914400">
              <a:spcAft>
                <a:spcPts val="0"/>
              </a:spcAft>
            </a:pPr>
            <a:r>
              <a:rPr lang="cs-CZ" sz="2200" dirty="0">
                <a:solidFill>
                  <a:prstClr val="black"/>
                </a:solidFill>
              </a:rPr>
              <a:t>…do 20% předpokládané hodnoty - možnost zadat část zakázky v režimu odpovídající hodnotě dané </a:t>
            </a:r>
            <a:r>
              <a:rPr lang="cs-CZ" sz="2200" dirty="0" smtClean="0">
                <a:solidFill>
                  <a:prstClr val="black"/>
                </a:solidFill>
              </a:rPr>
              <a:t>části</a:t>
            </a:r>
          </a:p>
          <a:p>
            <a:pPr lvl="0" defTabSz="914400">
              <a:spcAft>
                <a:spcPts val="0"/>
              </a:spcAft>
            </a:pPr>
            <a:endParaRPr lang="cs-CZ" sz="2200" dirty="0">
              <a:solidFill>
                <a:prstClr val="black"/>
              </a:solidFill>
            </a:endParaRPr>
          </a:p>
          <a:p>
            <a:pPr lvl="0" defTabSz="914400">
              <a:spcAft>
                <a:spcPts val="0"/>
              </a:spcAft>
            </a:pPr>
            <a:r>
              <a:rPr lang="cs-CZ" sz="2200" b="1" dirty="0" smtClean="0">
                <a:solidFill>
                  <a:prstClr val="black"/>
                </a:solidFill>
                <a:cs typeface="Arial" pitchFamily="34" charset="0"/>
              </a:rPr>
              <a:t>Shodná </a:t>
            </a:r>
            <a:r>
              <a:rPr lang="cs-CZ" sz="2200" b="1" dirty="0">
                <a:solidFill>
                  <a:prstClr val="black"/>
                </a:solidFill>
                <a:cs typeface="Arial" pitchFamily="34" charset="0"/>
              </a:rPr>
              <a:t>pravidla jako v </a:t>
            </a:r>
            <a:r>
              <a:rPr lang="cs-CZ" sz="2200" b="1" dirty="0" smtClean="0">
                <a:solidFill>
                  <a:prstClr val="black"/>
                </a:solidFill>
                <a:cs typeface="Arial" pitchFamily="34" charset="0"/>
              </a:rPr>
              <a:t>zákoně</a:t>
            </a:r>
            <a:endParaRPr lang="cs-CZ" sz="2200" b="1" dirty="0">
              <a:solidFill>
                <a:prstClr val="black"/>
              </a:solidFill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MPZ – Stanovení předpokládané hodnoty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04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306</TotalTime>
  <Words>1230</Words>
  <Application>Microsoft Office PowerPoint</Application>
  <PresentationFormat>Předvádění na obrazovce (4:3)</PresentationFormat>
  <Paragraphs>188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Myriad Pro</vt:lpstr>
      <vt:lpstr>Times New Roman</vt:lpstr>
      <vt:lpstr>Wingdings</vt:lpstr>
      <vt:lpstr>sablona_centrum_2016</vt:lpstr>
      <vt:lpstr>Seminář pro žadatele  k 79. a 80. výzvě IROP „Sociální bydlení (pro sociálně vyloučené lokality) II."</vt:lpstr>
      <vt:lpstr>Zadávání veřejných zakázek</vt:lpstr>
      <vt:lpstr>Zadávání veřejných zakázek - předpisy</vt:lpstr>
      <vt:lpstr>Prezentace aplikace PowerPoint</vt:lpstr>
      <vt:lpstr>MPZ – („soukromý“) zadavatel</vt:lpstr>
      <vt:lpstr> Základní zásady zadávání zakázek</vt:lpstr>
      <vt:lpstr>MPZ – věcné členění předmětu zakázky</vt:lpstr>
      <vt:lpstr>MPZ – předpokládaná hodnota a cena zakázky</vt:lpstr>
      <vt:lpstr>MPZ – Stanovení předpokládané hodnoty</vt:lpstr>
      <vt:lpstr>MPZ – výše předpokládané hodnoty VZ</vt:lpstr>
      <vt:lpstr>MPZ – procesní postup</vt:lpstr>
      <vt:lpstr>MPZ – otevřená výzva</vt:lpstr>
      <vt:lpstr>MPZ – uzavřená výzva</vt:lpstr>
      <vt:lpstr>MPZ – lhůta pro podání nabídek</vt:lpstr>
      <vt:lpstr>MPZ – další náležitosti</vt:lpstr>
      <vt:lpstr>MPZ - přílohy</vt:lpstr>
      <vt:lpstr>Obecná pravidla pro žadatele a příjemce – požadavky při zadávání zakázek</vt:lpstr>
      <vt:lpstr>Kontrola zakázek v IROP</vt:lpstr>
      <vt:lpstr>Informace o procesu konzultací/kontroly výběrových řízení</vt:lpstr>
      <vt:lpstr>Kontrola zakázek v IROP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Proces kontroly ve vztahu k průběhu VZ</vt:lpstr>
      <vt:lpstr>Děkuji za pozornost.   Mgr. Pavel Kysilka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Kysilka Pavel</cp:lastModifiedBy>
  <cp:revision>41</cp:revision>
  <dcterms:created xsi:type="dcterms:W3CDTF">2016-05-13T07:19:23Z</dcterms:created>
  <dcterms:modified xsi:type="dcterms:W3CDTF">2018-04-23T06:18:34Z</dcterms:modified>
</cp:coreProperties>
</file>