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48" r:id="rId1"/>
  </p:sldMasterIdLst>
  <p:notesMasterIdLst>
    <p:notesMasterId r:id="rId35"/>
  </p:notesMasterIdLst>
  <p:handoutMasterIdLst>
    <p:handoutMasterId r:id="rId36"/>
  </p:handoutMasterIdLst>
  <p:sldIdLst>
    <p:sldId id="263" r:id="rId2"/>
    <p:sldId id="277" r:id="rId3"/>
    <p:sldId id="278" r:id="rId4"/>
    <p:sldId id="279" r:id="rId5"/>
    <p:sldId id="308" r:id="rId6"/>
    <p:sldId id="281" r:id="rId7"/>
    <p:sldId id="283" r:id="rId8"/>
    <p:sldId id="284" r:id="rId9"/>
    <p:sldId id="285" r:id="rId10"/>
    <p:sldId id="309" r:id="rId11"/>
    <p:sldId id="310" r:id="rId12"/>
    <p:sldId id="288" r:id="rId13"/>
    <p:sldId id="311" r:id="rId14"/>
    <p:sldId id="289" r:id="rId15"/>
    <p:sldId id="312" r:id="rId16"/>
    <p:sldId id="290" r:id="rId17"/>
    <p:sldId id="313" r:id="rId18"/>
    <p:sldId id="303" r:id="rId19"/>
    <p:sldId id="314" r:id="rId20"/>
    <p:sldId id="304" r:id="rId21"/>
    <p:sldId id="305" r:id="rId22"/>
    <p:sldId id="315" r:id="rId23"/>
    <p:sldId id="316" r:id="rId24"/>
    <p:sldId id="291" r:id="rId25"/>
    <p:sldId id="292" r:id="rId26"/>
    <p:sldId id="293" r:id="rId27"/>
    <p:sldId id="294" r:id="rId28"/>
    <p:sldId id="295" r:id="rId29"/>
    <p:sldId id="296" r:id="rId30"/>
    <p:sldId id="297" r:id="rId31"/>
    <p:sldId id="298" r:id="rId32"/>
    <p:sldId id="299" r:id="rId33"/>
    <p:sldId id="264" r:id="rId34"/>
  </p:sldIdLst>
  <p:sldSz cx="9144000" cy="6858000" type="screen4x3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Výchozí oddíl" id="{3DC863C7-CD80-4EAA-A765-142D57B502B2}">
          <p14:sldIdLst>
            <p14:sldId id="263"/>
            <p14:sldId id="277"/>
            <p14:sldId id="278"/>
            <p14:sldId id="279"/>
            <p14:sldId id="308"/>
            <p14:sldId id="281"/>
            <p14:sldId id="283"/>
            <p14:sldId id="284"/>
            <p14:sldId id="285"/>
            <p14:sldId id="309"/>
            <p14:sldId id="310"/>
            <p14:sldId id="288"/>
            <p14:sldId id="311"/>
            <p14:sldId id="289"/>
            <p14:sldId id="312"/>
            <p14:sldId id="290"/>
          </p14:sldIdLst>
        </p14:section>
        <p14:section name="Oddíl bez názvu" id="{5FE5D7AE-8E4E-4A3F-8B58-EBCD6AF96202}">
          <p14:sldIdLst>
            <p14:sldId id="313"/>
            <p14:sldId id="303"/>
            <p14:sldId id="314"/>
            <p14:sldId id="304"/>
            <p14:sldId id="305"/>
            <p14:sldId id="315"/>
            <p14:sldId id="316"/>
            <p14:sldId id="291"/>
            <p14:sldId id="292"/>
            <p14:sldId id="293"/>
            <p14:sldId id="294"/>
            <p14:sldId id="295"/>
            <p14:sldId id="296"/>
            <p14:sldId id="297"/>
            <p14:sldId id="298"/>
            <p14:sldId id="299"/>
            <p14:sldId id="264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3382">
          <p15:clr>
            <a:srgbClr val="A4A3A4"/>
          </p15:clr>
        </p15:guide>
        <p15:guide id="2" pos="487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clrMru>
    <a:srgbClr val="FF0066"/>
    <a:srgbClr val="00529C"/>
    <a:srgbClr val="CCCCCC"/>
    <a:srgbClr val="5FA4E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60503" autoAdjust="0"/>
  </p:normalViewPr>
  <p:slideViewPr>
    <p:cSldViewPr snapToGrid="0" snapToObjects="1">
      <p:cViewPr varScale="1">
        <p:scale>
          <a:sx n="79" d="100"/>
          <a:sy n="79" d="100"/>
        </p:scale>
        <p:origin x="2544" y="90"/>
      </p:cViewPr>
      <p:guideLst>
        <p:guide orient="horz" pos="3382"/>
        <p:guide pos="487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424D319-7988-0C47-A5AD-1F558D33A394}" type="datetimeFigureOut">
              <a:rPr lang="en-US" smtClean="0"/>
              <a:pPr/>
              <a:t>4/23/2018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736DEBE-37C2-3D4C-B405-6A6964797A2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8932898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A6DD4C1-CE3B-8245-AB32-946652F98E9B}" type="datetimeFigureOut">
              <a:rPr lang="en-US" smtClean="0"/>
              <a:pPr/>
              <a:t>4/23/2018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AU" smtClean="0"/>
              <a:t>Click to edit Master text styles</a:t>
            </a:r>
          </a:p>
          <a:p>
            <a:pPr lvl="1"/>
            <a:r>
              <a:rPr lang="en-AU" smtClean="0"/>
              <a:t>Second level</a:t>
            </a:r>
          </a:p>
          <a:p>
            <a:pPr lvl="2"/>
            <a:r>
              <a:rPr lang="en-AU" smtClean="0"/>
              <a:t>Third level</a:t>
            </a:r>
          </a:p>
          <a:p>
            <a:pPr lvl="3"/>
            <a:r>
              <a:rPr lang="en-AU" smtClean="0"/>
              <a:t>Fourth level</a:t>
            </a:r>
          </a:p>
          <a:p>
            <a:pPr lvl="4"/>
            <a:r>
              <a:rPr lang="en-AU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61A35AD-0B81-F94A-83A1-9125CBB4FF2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3619581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61A35AD-0B81-F94A-83A1-9125CBB4FF2A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899010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61A35AD-0B81-F94A-83A1-9125CBB4FF2A}" type="slidenum">
              <a:rPr lang="en-US" smtClean="0"/>
              <a:pPr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590075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marR="0" lvl="0" indent="-1714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cs-CZ" sz="1200" dirty="0" smtClean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61A35AD-0B81-F94A-83A1-9125CBB4FF2A}" type="slidenum">
              <a:rPr lang="en-US" smtClean="0"/>
              <a:pPr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986591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1200" b="1" kern="1200" cap="all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</a:t>
            </a:r>
            <a:endParaRPr lang="cs-CZ" sz="1200" b="1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cs-CZ" sz="1200" b="1" i="1" u="sng" kern="1200" dirty="0" smtClean="0">
              <a:solidFill>
                <a:srgbClr val="FF0000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61A35AD-0B81-F94A-83A1-9125CBB4FF2A}" type="slidenum">
              <a:rPr lang="en-US" smtClean="0"/>
              <a:pPr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64924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61A35AD-0B81-F94A-83A1-9125CBB4FF2A}" type="slidenum">
              <a:rPr lang="en-US" smtClean="0"/>
              <a:pPr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826436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61A35AD-0B81-F94A-83A1-9125CBB4FF2A}" type="slidenum">
              <a:rPr lang="en-US" smtClean="0"/>
              <a:pPr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097384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cs-CZ" b="1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61A35AD-0B81-F94A-83A1-9125CBB4FF2A}" type="slidenum">
              <a:rPr lang="en-US" smtClean="0"/>
              <a:pPr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9368926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sz="1200" b="0" i="0" u="none" strike="noStrike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61A35AD-0B81-F94A-83A1-9125CBB4FF2A}" type="slidenum">
              <a:rPr lang="en-US" smtClean="0"/>
              <a:pPr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33332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61A35AD-0B81-F94A-83A1-9125CBB4FF2A}" type="slidenum">
              <a:rPr lang="en-US" smtClean="0"/>
              <a:pPr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3198296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61A35AD-0B81-F94A-83A1-9125CBB4FF2A}" type="slidenum">
              <a:rPr lang="en-US" smtClean="0"/>
              <a:pPr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0451145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61A35AD-0B81-F94A-83A1-9125CBB4FF2A}" type="slidenum">
              <a:rPr lang="en-US" smtClean="0"/>
              <a:pPr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013753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61A35AD-0B81-F94A-83A1-9125CBB4FF2A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684173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b="0" u="sng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61A35AD-0B81-F94A-83A1-9125CBB4FF2A}" type="slidenum">
              <a:rPr lang="en-US" smtClean="0"/>
              <a:pPr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893097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61A35AD-0B81-F94A-83A1-9125CBB4FF2A}" type="slidenum">
              <a:rPr lang="en-US" smtClean="0"/>
              <a:pPr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284191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61A35AD-0B81-F94A-83A1-9125CBB4FF2A}" type="slidenum">
              <a:rPr lang="en-US" smtClean="0"/>
              <a:pPr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5953072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endParaRPr lang="cs-CZ" sz="1200" b="0" i="0" u="none" strike="noStrike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61A35AD-0B81-F94A-83A1-9125CBB4FF2A}" type="slidenum">
              <a:rPr lang="en-US" smtClean="0"/>
              <a:pPr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367009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61A35AD-0B81-F94A-83A1-9125CBB4FF2A}" type="slidenum">
              <a:rPr lang="en-US" smtClean="0"/>
              <a:pPr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6963632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61A35AD-0B81-F94A-83A1-9125CBB4FF2A}" type="slidenum">
              <a:rPr lang="en-US" smtClean="0"/>
              <a:pPr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8523357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cs-CZ" b="1" u="none" baseline="0" dirty="0" smtClean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61A35AD-0B81-F94A-83A1-9125CBB4FF2A}" type="slidenum">
              <a:rPr lang="en-US" smtClean="0"/>
              <a:pPr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3606077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61A35AD-0B81-F94A-83A1-9125CBB4FF2A}" type="slidenum">
              <a:rPr lang="en-US" smtClean="0"/>
              <a:pPr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3805336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61A35AD-0B81-F94A-83A1-9125CBB4FF2A}" type="slidenum">
              <a:rPr lang="en-US" smtClean="0"/>
              <a:pPr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1500899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61A35AD-0B81-F94A-83A1-9125CBB4FF2A}" type="slidenum">
              <a:rPr lang="en-US" smtClean="0"/>
              <a:pPr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790325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61A35AD-0B81-F94A-83A1-9125CBB4FF2A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2842104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61A35AD-0B81-F94A-83A1-9125CBB4FF2A}" type="slidenum">
              <a:rPr lang="en-US" smtClean="0"/>
              <a:pPr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5133702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informační a propagační opatření 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Po vydání prvního právního aktu v průběhu realizace projektu je příjemce povinen informovat veřejnost o získané podpoře </a:t>
            </a:r>
          </a:p>
          <a:p>
            <a:endParaRPr lang="cs-CZ" sz="1200" b="0" i="0" u="none" strike="noStrike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marL="228600" indent="-228600">
              <a:buFont typeface="+mj-lt"/>
              <a:buAutoNum type="arabicPeriod"/>
            </a:pPr>
            <a:r>
              <a:rPr lang="cs-CZ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Má-li své </a:t>
            </a:r>
            <a:r>
              <a:rPr lang="cs-CZ" sz="1200" b="1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internetové stránky</a:t>
            </a:r>
            <a:r>
              <a:rPr lang="cs-CZ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(může, ale nemusí jít o tzv. </a:t>
            </a:r>
            <a:r>
              <a:rPr lang="cs-CZ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homepage</a:t>
            </a:r>
            <a:r>
              <a:rPr lang="cs-CZ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), zveřejní na nich stručný popis projektu, jeho cíle, výsledky a informaci, že je na projekt poskytována finanční podpora z EU. Na internetových stránkách musí být umístěna loga EU a MMR ČR se všemi náležitostmi (viz kap. 13.3), aby byly viditelné při otevření internetové stránky, </a:t>
            </a:r>
            <a:r>
              <a:rPr lang="cs-CZ" sz="1200" b="0" i="0" u="sng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aniž by byl uživatel nucen přesunout se na spodní část této stránky. </a:t>
            </a:r>
          </a:p>
          <a:p>
            <a:endParaRPr lang="cs-CZ" sz="1200" b="0" i="0" u="sng" strike="noStrike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marL="228600" indent="-228600">
              <a:buFont typeface="+mj-lt"/>
              <a:buAutoNum type="arabicPeriod" startAt="2"/>
            </a:pPr>
            <a:r>
              <a:rPr lang="cs-CZ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U projektů financujících </a:t>
            </a:r>
            <a:r>
              <a:rPr lang="cs-CZ" sz="1200" b="0" i="0" u="sng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dopravní</a:t>
            </a:r>
            <a:r>
              <a:rPr lang="cs-CZ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infrastrukturu, </a:t>
            </a:r>
            <a:r>
              <a:rPr lang="cs-CZ" sz="1200" b="0" i="0" u="sng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stavební</a:t>
            </a:r>
            <a:r>
              <a:rPr lang="cs-CZ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práce nebo </a:t>
            </a:r>
            <a:r>
              <a:rPr lang="cs-CZ" sz="1200" b="0" i="0" u="sng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datovou</a:t>
            </a:r>
            <a:r>
              <a:rPr lang="cs-CZ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cs-CZ" sz="1200" b="0" i="0" u="sng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infrastrukturu</a:t>
            </a:r>
            <a:r>
              <a:rPr lang="cs-CZ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jejichž </a:t>
            </a:r>
            <a:r>
              <a:rPr lang="cs-CZ" sz="1200" b="0" i="0" u="sng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celková výše podpory </a:t>
            </a:r>
            <a:r>
              <a:rPr lang="cs-CZ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(příspěvek Unie a národní veřejné zdroje) </a:t>
            </a:r>
            <a:r>
              <a:rPr lang="cs-CZ" sz="1200" b="0" i="0" u="sng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přesahuje 500 000 EUR</a:t>
            </a:r>
            <a:r>
              <a:rPr lang="cs-CZ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musí příjemce po dobu realizace projektu (viz kapitola 4.1) vystavit v místě realizace projektu na viditelném místě </a:t>
            </a:r>
            <a:r>
              <a:rPr lang="cs-CZ" sz="1200" b="1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dočasný billboard </a:t>
            </a:r>
            <a:r>
              <a:rPr lang="cs-CZ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o doporučených rozměrech 5,1 x 2,4 m (standardní </a:t>
            </a:r>
            <a:r>
              <a:rPr lang="cs-CZ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euroformát</a:t>
            </a:r>
            <a:r>
              <a:rPr lang="cs-CZ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). Povinný minimální rozměr dočasného billboardu je 2,1 x 2,2 m. U obou uvedených rozměrů první číslo udává šířku dočasného billboardu. Pokud nelze umístit billboard v místě realizace projektu, umístí jej příjemce ve svém hlavním sídle. Na dočasném billboardu musí být uveden název projektu a hlavní cíl projektu. Název musí odpovídat názvu uvedenému v systému MS2014+ a to buď jeho plné nebo zkrácené verzi (v závislosti na prostorových možnostech). </a:t>
            </a:r>
            <a:r>
              <a:rPr lang="cs-CZ" sz="1200" b="1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Rozhodujícím okamžikem pro přepočet limitu 500 000 EUR na CZK je měsíc podání žádosti o podporu </a:t>
            </a:r>
            <a:r>
              <a:rPr lang="cs-CZ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do MS2014+. Pro přepočet bude použit kurz stanovený Evropskou komisí.</a:t>
            </a:r>
          </a:p>
          <a:p>
            <a:endParaRPr lang="cs-CZ" sz="1200" b="0" i="0" u="none" strike="noStrike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marL="228600" indent="-228600">
              <a:buFont typeface="+mj-lt"/>
              <a:buAutoNum type="arabicPeriod" startAt="3"/>
            </a:pPr>
            <a:r>
              <a:rPr lang="cs-CZ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Ve všech ostatních případech: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cs-CZ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celková výše podpory projektu </a:t>
            </a:r>
            <a:r>
              <a:rPr lang="cs-CZ" sz="1200" b="1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nepřesáhla 500 000 EUR</a:t>
            </a:r>
            <a:r>
              <a:rPr lang="cs-CZ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; způsob přepočtu částky na CZK uveden v bodě 2,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cs-CZ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celková výše podpory projektu </a:t>
            </a:r>
            <a:r>
              <a:rPr lang="cs-CZ" sz="1200" b="1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přesáhla 500 000 EUR </a:t>
            </a:r>
            <a:r>
              <a:rPr lang="cs-CZ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 projekt </a:t>
            </a:r>
            <a:r>
              <a:rPr lang="cs-CZ" sz="1200" b="0" i="0" u="sng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nespočívá ve financování dopravní infrastruktury, stavebních prací či datové infrastruktury</a:t>
            </a:r>
            <a:r>
              <a:rPr lang="cs-CZ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; 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cs-CZ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příjemce umístí po zahájení realizace projektu na viditelném místě v místě realizace projektu </a:t>
            </a:r>
            <a:r>
              <a:rPr lang="cs-CZ" sz="1200" b="1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plakát </a:t>
            </a:r>
            <a:r>
              <a:rPr lang="cs-CZ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o minimální velikost A3 (lze použít na výšku i na šířku). Pokud příjemce realizuje více projektů souběžně v jednom místě z jednoho programu, je možné pro všechny projekty využít jeden plakát o min. velikosti A3. Pojmem „souběžně“ se rozumí situace, kdy se realizace projektů alespoň částečně časově překrývá. Pokud nelze umístit plakát v místě realizace projektu, umístí jej příjemce ve svém hlavním sídle.  Na plakátu musí být uveden název projektu, hlavní cíl projektu a věta: Projekt &lt;název projektu&gt; je spolufinancován Evropskou unií. Název musí odpovídat názvu uvedenému v systému MS2014+ a to buď jeho plné nebo zkrácené verzi (v závislosti na prostorových možnostech).  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cs-CZ" sz="1200" b="0" i="0" u="none" strike="noStrike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marL="0" indent="0">
              <a:buFont typeface="Arial" panose="020B0604020202020204" pitchFamily="34" charset="0"/>
              <a:buNone/>
            </a:pPr>
            <a:r>
              <a:rPr lang="cs-CZ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O zveřejnění informací na webu a zveřejnění dočasného billboardu nebo plakátu příjemce informuje v první </a:t>
            </a:r>
            <a:r>
              <a:rPr lang="cs-CZ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ZoR</a:t>
            </a:r>
            <a:r>
              <a:rPr lang="cs-CZ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projektu. 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cs-CZ" sz="1200" b="0" i="0" u="none" strike="noStrike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61A35AD-0B81-F94A-83A1-9125CBB4FF2A}" type="slidenum">
              <a:rPr lang="en-US" smtClean="0"/>
              <a:pPr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8668187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61A35AD-0B81-F94A-83A1-9125CBB4FF2A}" type="slidenum">
              <a:rPr lang="en-US" smtClean="0"/>
              <a:pPr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8375010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61A35AD-0B81-F94A-83A1-9125CBB4FF2A}" type="slidenum">
              <a:rPr lang="en-US" smtClean="0"/>
              <a:pPr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836205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61A35AD-0B81-F94A-83A1-9125CBB4FF2A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671256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61A35AD-0B81-F94A-83A1-9125CBB4FF2A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258850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61A35AD-0B81-F94A-83A1-9125CBB4FF2A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58245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endParaRPr lang="cs-CZ" b="0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61A35AD-0B81-F94A-83A1-9125CBB4FF2A}" type="slidenum">
              <a:rPr lang="en-US" smtClean="0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797292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cs-CZ" b="1" i="1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61A35AD-0B81-F94A-83A1-9125CBB4FF2A}" type="slidenum">
              <a:rPr lang="en-US" smtClean="0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376769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61A35AD-0B81-F94A-83A1-9125CBB4FF2A}" type="slidenum">
              <a:rPr lang="en-US" smtClean="0"/>
              <a:pPr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869593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Úvodní snímek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715082"/>
            <a:ext cx="7772400" cy="1997296"/>
          </a:xfrm>
        </p:spPr>
        <p:txBody>
          <a:bodyPr anchor="t">
            <a:normAutofit/>
          </a:bodyPr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5386972"/>
            <a:ext cx="6400800" cy="570201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rgbClr val="5FA4E5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Kliknutím lze upravit styl předlohy.</a:t>
            </a:r>
            <a:endParaRPr lang="en-US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1"/>
          </p:nvPr>
        </p:nvSpPr>
        <p:spPr>
          <a:xfrm>
            <a:off x="685800" y="3309620"/>
            <a:ext cx="6632575" cy="1452562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2" hasCustomPrompt="1"/>
          </p:nvPr>
        </p:nvSpPr>
        <p:spPr>
          <a:xfrm>
            <a:off x="156851" y="6356350"/>
            <a:ext cx="2006600" cy="369888"/>
          </a:xfrm>
        </p:spPr>
        <p:txBody>
          <a:bodyPr/>
          <a:lstStyle>
            <a:lvl1pPr>
              <a:defRPr>
                <a:solidFill>
                  <a:srgbClr val="CCCCCC"/>
                </a:solidFill>
              </a:defRPr>
            </a:lvl1pPr>
          </a:lstStyle>
          <a:p>
            <a:pPr lvl="0"/>
            <a:fld id="{A8AD1661-3A61-224B-91E0-4B126FC883AF}" type="datetime1">
              <a:rPr lang="en-US" smtClean="0"/>
              <a:pPr lvl="0"/>
              <a:t>5/30/2016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98065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86375" y="1306874"/>
            <a:ext cx="7700425" cy="4819290"/>
          </a:xfrm>
        </p:spPr>
        <p:txBody>
          <a:bodyPr/>
          <a:lstStyle>
            <a:lvl1pPr>
              <a:defRPr sz="1800"/>
            </a:lvl1pPr>
            <a:lvl2pPr marL="628650" indent="-171450">
              <a:defRPr sz="2000" b="1"/>
            </a:lvl2pPr>
            <a:lvl3pPr marL="1073150" indent="-158750">
              <a:defRPr sz="1600"/>
            </a:lvl3pPr>
            <a:lvl4pPr marL="1528763" indent="-157163">
              <a:defRPr sz="1600"/>
            </a:lvl4pPr>
            <a:lvl5pPr marL="1973263" indent="-144463">
              <a:defRPr sz="1600"/>
            </a:lvl5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Výzvy č. 29 a 30 Rozvoj sociálních služeb (SVL)</a:t>
            </a:r>
            <a:endParaRPr lang="en-US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261938"/>
            <a:ext cx="8229600" cy="822325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09245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Výzvy č. 29 a 30 Rozvoj sociálních služeb (SVL)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704904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Výzvy č. 29 a 30 Rozvoj sociálních služeb (SVL)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175278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Výzvy č. 29 a 30 Rozvoj sociálních služeb (SVL)</a:t>
            </a:r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35801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Výzvy č. 29 a 30 Rozvoj sociálních služeb (SVL)</a:t>
            </a:r>
            <a:endParaRPr lang="en-US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877525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 smtClean="0"/>
              <a:t>Kliknutím na ikonu přidáte obrázek.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Výzvy č. 29 a 30 Rozvoj sociálních služeb (SVL)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162908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inal Slide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36341" y="1264906"/>
            <a:ext cx="7383470" cy="1470025"/>
          </a:xfrm>
        </p:spPr>
        <p:txBody>
          <a:bodyPr>
            <a:normAutofit/>
          </a:bodyPr>
          <a:lstStyle>
            <a:lvl1pPr>
              <a:defRPr sz="3200" b="1">
                <a:solidFill>
                  <a:schemeClr val="bg1"/>
                </a:solidFill>
              </a:defRPr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Výzvy č. 29 a 30 Rozvoj sociálních služeb (SVL)</a:t>
            </a:r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3" name="Subtitle 2"/>
          <p:cNvSpPr txBox="1">
            <a:spLocks/>
          </p:cNvSpPr>
          <p:nvPr userDrawn="1"/>
        </p:nvSpPr>
        <p:spPr>
          <a:xfrm>
            <a:off x="169747" y="5840002"/>
            <a:ext cx="3312170" cy="4024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cs-CZ" sz="1200" b="0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rPr>
              <a:t>Centrum pro regionální rozvoj České republiky</a:t>
            </a:r>
          </a:p>
        </p:txBody>
      </p:sp>
      <p:sp>
        <p:nvSpPr>
          <p:cNvPr id="14" name="Subtitle 2"/>
          <p:cNvSpPr txBox="1">
            <a:spLocks/>
          </p:cNvSpPr>
          <p:nvPr userDrawn="1"/>
        </p:nvSpPr>
        <p:spPr>
          <a:xfrm>
            <a:off x="3268138" y="5840002"/>
            <a:ext cx="3191932" cy="4024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1200" b="1" dirty="0" smtClean="0"/>
              <a:t>U </a:t>
            </a:r>
            <a:r>
              <a:rPr lang="en-US" sz="1200" b="1" dirty="0" err="1" smtClean="0"/>
              <a:t>Nákladového</a:t>
            </a:r>
            <a:r>
              <a:rPr lang="en-US" sz="1200" b="1" dirty="0" smtClean="0"/>
              <a:t> </a:t>
            </a:r>
            <a:r>
              <a:rPr lang="en-US" sz="1200" b="1" dirty="0" err="1" smtClean="0"/>
              <a:t>nádraží</a:t>
            </a:r>
            <a:r>
              <a:rPr lang="en-US" sz="1200" b="1" dirty="0" smtClean="0"/>
              <a:t> 3144/4, 130 00 </a:t>
            </a:r>
            <a:r>
              <a:rPr lang="en-US" sz="1200" b="1" dirty="0" err="1" smtClean="0"/>
              <a:t>Praha</a:t>
            </a:r>
            <a:r>
              <a:rPr lang="en-US" sz="1200" b="1" dirty="0" smtClean="0"/>
              <a:t> 3</a:t>
            </a:r>
            <a:endParaRPr lang="cs-CZ" sz="1200" b="0" dirty="0" smtClean="0">
              <a:solidFill>
                <a:schemeClr val="bg1"/>
              </a:solidFill>
            </a:endParaRPr>
          </a:p>
        </p:txBody>
      </p:sp>
      <p:sp>
        <p:nvSpPr>
          <p:cNvPr id="15" name="Subtitle 2"/>
          <p:cNvSpPr txBox="1">
            <a:spLocks/>
          </p:cNvSpPr>
          <p:nvPr userDrawn="1"/>
        </p:nvSpPr>
        <p:spPr>
          <a:xfrm>
            <a:off x="6479130" y="5840002"/>
            <a:ext cx="1747402" cy="4024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cs-CZ" sz="1200" b="0" dirty="0" smtClean="0">
                <a:solidFill>
                  <a:schemeClr val="bg1"/>
                </a:solidFill>
              </a:rPr>
              <a:t>tel.: +420 </a:t>
            </a:r>
            <a:r>
              <a:rPr lang="is-IS" sz="1200" b="1" dirty="0" smtClean="0"/>
              <a:t>225 855 321</a:t>
            </a:r>
            <a:endParaRPr lang="cs-CZ" sz="1200" b="0" dirty="0" smtClean="0">
              <a:solidFill>
                <a:schemeClr val="bg1"/>
              </a:solidFill>
            </a:endParaRPr>
          </a:p>
        </p:txBody>
      </p:sp>
      <p:sp>
        <p:nvSpPr>
          <p:cNvPr id="16" name="Subtitle 2"/>
          <p:cNvSpPr txBox="1">
            <a:spLocks/>
          </p:cNvSpPr>
          <p:nvPr userDrawn="1"/>
        </p:nvSpPr>
        <p:spPr>
          <a:xfrm>
            <a:off x="8116035" y="5828841"/>
            <a:ext cx="1000451" cy="4024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cs-CZ" sz="1200" b="0" kern="1200" dirty="0" err="1" smtClean="0">
                <a:solidFill>
                  <a:schemeClr val="bg1"/>
                </a:solidFill>
                <a:latin typeface="+mn-lt"/>
                <a:ea typeface="+mn-ea"/>
                <a:cs typeface="+mn-cs"/>
              </a:rPr>
              <a:t>www.crr.cz</a:t>
            </a:r>
            <a:endParaRPr lang="cs-CZ" sz="1200" b="0" kern="1200" dirty="0" smtClean="0">
              <a:solidFill>
                <a:schemeClr val="bg1"/>
              </a:solidFill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510742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86375" y="1306874"/>
            <a:ext cx="7700425" cy="4819290"/>
          </a:xfrm>
        </p:spPr>
        <p:txBody>
          <a:bodyPr/>
          <a:lstStyle>
            <a:lvl1pPr>
              <a:defRPr sz="1800"/>
            </a:lvl1pPr>
            <a:lvl2pPr marL="628650" indent="-171450">
              <a:defRPr sz="2000" b="1"/>
            </a:lvl2pPr>
            <a:lvl3pPr marL="1073150" indent="-158750">
              <a:defRPr sz="1600"/>
            </a:lvl3pPr>
            <a:lvl4pPr marL="1528763" indent="-157163">
              <a:defRPr sz="1600"/>
            </a:lvl4pPr>
            <a:lvl5pPr marL="1973263" indent="-144463">
              <a:defRPr sz="1600"/>
            </a:lvl5pPr>
          </a:lstStyle>
          <a:p>
            <a:pPr lvl="0"/>
            <a:r>
              <a:rPr lang="cs-CZ" smtClean="0"/>
              <a:t>Click to edit Master text styles</a:t>
            </a:r>
          </a:p>
          <a:p>
            <a:pPr lvl="1"/>
            <a:r>
              <a:rPr lang="cs-CZ" smtClean="0"/>
              <a:t>Second level</a:t>
            </a:r>
          </a:p>
          <a:p>
            <a:pPr lvl="2"/>
            <a:r>
              <a:rPr lang="cs-CZ" smtClean="0"/>
              <a:t>Third level</a:t>
            </a:r>
          </a:p>
          <a:p>
            <a:pPr lvl="3"/>
            <a:r>
              <a:rPr lang="cs-CZ" smtClean="0"/>
              <a:t>Fourth level</a:t>
            </a:r>
          </a:p>
          <a:p>
            <a:pPr lvl="4"/>
            <a:r>
              <a:rPr lang="cs-CZ" smtClean="0"/>
              <a:t>Fifth level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 smtClean="0"/>
              <a:t>Výzva č. 24      Výstavba a modernizace přestupních terminálů</a:t>
            </a:r>
            <a:endParaRPr lang="en-US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261938"/>
            <a:ext cx="8229600" cy="822325"/>
          </a:xfrm>
        </p:spPr>
        <p:txBody>
          <a:bodyPr/>
          <a:lstStyle/>
          <a:p>
            <a:r>
              <a:rPr lang="cs-CZ" smtClean="0"/>
              <a:t>Click to edit Master title style</a:t>
            </a:r>
            <a:endParaRPr lang="en-US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12358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1.jpeg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62310"/>
            <a:ext cx="8229600" cy="82264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86374" y="1306873"/>
            <a:ext cx="7675766" cy="48069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27451" y="6356350"/>
            <a:ext cx="529234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00529C"/>
                </a:solidFill>
              </a:defRPr>
            </a:lvl1pPr>
          </a:lstStyle>
          <a:p>
            <a:r>
              <a:rPr lang="en-US" smtClean="0"/>
              <a:t>Výzvy č. 29 a 30 Rozvoj sociálních služeb (SVL)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4"/>
          </p:nvPr>
        </p:nvSpPr>
        <p:spPr>
          <a:xfrm>
            <a:off x="183137" y="6356349"/>
            <a:ext cx="50043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00529C"/>
                </a:solidFill>
              </a:defRPr>
            </a:lvl1pPr>
          </a:lstStyle>
          <a:p>
            <a:fld id="{4000C4B2-41BC-D741-8B94-B76DB6967C01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840510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2" r:id="rId3"/>
    <p:sldLayoutId id="2147483653" r:id="rId4"/>
    <p:sldLayoutId id="2147483654" r:id="rId5"/>
    <p:sldLayoutId id="2147483655" r:id="rId6"/>
    <p:sldLayoutId id="2147483657" r:id="rId7"/>
    <p:sldLayoutId id="2147483660" r:id="rId8"/>
    <p:sldLayoutId id="2147483661" r:id="rId9"/>
  </p:sldLayoutIdLst>
  <p:timing>
    <p:tnLst>
      <p:par>
        <p:cTn id="1" dur="indefinite" restart="never" nodeType="tmRoot"/>
      </p:par>
    </p:tnLst>
  </p:timing>
  <p:hf hdr="0" dt="0"/>
  <p:txStyles>
    <p:titleStyle>
      <a:lvl1pPr algn="l" defTabSz="457200" rtl="0" eaLnBrk="1" latinLnBrk="0" hangingPunct="1">
        <a:spcBef>
          <a:spcPct val="0"/>
        </a:spcBef>
        <a:buNone/>
        <a:defRPr sz="3600" b="1" kern="1200">
          <a:solidFill>
            <a:srgbClr val="00529C"/>
          </a:solidFill>
          <a:latin typeface="+mj-lt"/>
          <a:ea typeface="+mj-ea"/>
          <a:cs typeface="+mj-cs"/>
        </a:defRPr>
      </a:lvl1pPr>
    </p:titleStyle>
    <p:bodyStyle>
      <a:lvl1pPr marL="0" indent="0" algn="l" defTabSz="457200" rtl="0" eaLnBrk="1" latinLnBrk="0" hangingPunct="1">
        <a:lnSpc>
          <a:spcPct val="100000"/>
        </a:lnSpc>
        <a:spcBef>
          <a:spcPct val="20000"/>
        </a:spcBef>
        <a:spcAft>
          <a:spcPts val="200"/>
        </a:spcAft>
        <a:buFont typeface="Arial"/>
        <a:buNone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4025" indent="-187325" algn="l" defTabSz="457200" rtl="0" eaLnBrk="1" latinLnBrk="0" hangingPunct="1">
        <a:lnSpc>
          <a:spcPct val="100000"/>
        </a:lnSpc>
        <a:spcBef>
          <a:spcPts val="1680"/>
        </a:spcBef>
        <a:spcAft>
          <a:spcPts val="0"/>
        </a:spcAft>
        <a:buFont typeface="Arial"/>
        <a:buChar char="•"/>
        <a:defRPr sz="2000" b="1" kern="1200">
          <a:solidFill>
            <a:srgbClr val="00529C"/>
          </a:solidFill>
          <a:latin typeface="+mn-lt"/>
          <a:ea typeface="+mn-ea"/>
          <a:cs typeface="+mn-cs"/>
        </a:defRPr>
      </a:lvl2pPr>
      <a:lvl3pPr marL="720725" indent="-187325" algn="l" defTabSz="457200" rtl="0" eaLnBrk="1" latinLnBrk="0" hangingPunct="1">
        <a:lnSpc>
          <a:spcPct val="100000"/>
        </a:lnSpc>
        <a:spcBef>
          <a:spcPts val="700"/>
        </a:spcBef>
        <a:spcAft>
          <a:spcPts val="0"/>
        </a:spcAft>
        <a:buFont typeface="Arial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987425" indent="-187325" algn="l" defTabSz="457200" rtl="0" eaLnBrk="1" latinLnBrk="0" hangingPunct="1">
        <a:lnSpc>
          <a:spcPct val="100000"/>
        </a:lnSpc>
        <a:spcBef>
          <a:spcPct val="20000"/>
        </a:spcBef>
        <a:spcAft>
          <a:spcPts val="0"/>
        </a:spcAft>
        <a:buFont typeface="Arial"/>
        <a:buChar char="–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254125" indent="-173038" algn="l" defTabSz="457200" rtl="0" eaLnBrk="1" latinLnBrk="0" hangingPunct="1">
        <a:lnSpc>
          <a:spcPct val="100000"/>
        </a:lnSpc>
        <a:spcBef>
          <a:spcPct val="20000"/>
        </a:spcBef>
        <a:spcAft>
          <a:spcPts val="0"/>
        </a:spcAft>
        <a:buFont typeface="Arial"/>
        <a:buChar char="»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://www.mpo-enex.cz/experti/" TargetMode="Externa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mpo-enex.cz/experti/" TargetMode="Externa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9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9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mpo-enex.cz/experti/" TargetMode="Externa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9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://www.mpo-enex.cz/experti/" TargetMode="Externa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9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://www.mpo-enex.cz/experti/" TargetMode="Externa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9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9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://www.mpo-enex.cz/experti/" TargetMode="External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9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http://www.mpo-enex.cz/experti/" TargetMode="External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9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http://www.mpo-enex.cz/experti/" TargetMode="External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5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mpo-enex.cz/experti/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hyperlink" Target="http://www.mpo-enex.cz/experti/" TargetMode="External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9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9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mpo-enex.cz/experti/" TargetMode="External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9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mpo-enex.cz/experti/" TargetMode="External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9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hyperlink" Target="http://www.mpo-enex.cz/experti/" TargetMode="External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9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hyperlink" Target="http://www.mpo-enex.cz/experti/" TargetMode="External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6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hyperlink" Target="http://www.mpo-enex.cz/experti/" TargetMode="External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9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hyperlink" Target="http://www.mpo-enex.cz/experti/" TargetMode="External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9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hyperlink" Target="http://www.dotaceeu.cz/" TargetMode="External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9.xml"/><Relationship Id="rId4" Type="http://schemas.openxmlformats.org/officeDocument/2006/relationships/hyperlink" Target="http://www.mpo-enex.cz/experti/" TargetMode="Externa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hyperlink" Target="http://www.mpo-enex.cz/experti/" TargetMode="External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mpo-enex.cz/experti/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9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hyperlink" Target="http://www.mpo-enex.cz/experti/" TargetMode="External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9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9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9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9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://www.mpo-enex.cz/experti/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9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://www.mpo-enex.cz/experti/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9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://www.mpo-enex.cz/experti/" TargetMode="Externa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9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://www.mpo-enex.cz/experti/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9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715082"/>
            <a:ext cx="7772400" cy="1020585"/>
          </a:xfrm>
        </p:spPr>
        <p:txBody>
          <a:bodyPr>
            <a:normAutofit fontScale="90000"/>
          </a:bodyPr>
          <a:lstStyle/>
          <a:p>
            <a:pPr algn="ctr"/>
            <a:r>
              <a:rPr lang="cs-CZ" dirty="0" smtClean="0"/>
              <a:t>SEMINÁŘ PRO ŽADATELE</a:t>
            </a:r>
            <a:br>
              <a:rPr lang="cs-CZ" dirty="0" smtClean="0"/>
            </a:br>
            <a:r>
              <a:rPr lang="cs-CZ" sz="1800" dirty="0" smtClean="0"/>
              <a:t>(</a:t>
            </a:r>
            <a:r>
              <a:rPr lang="cs-CZ" sz="1800" smtClean="0"/>
              <a:t>Praha </a:t>
            </a:r>
            <a:r>
              <a:rPr lang="cs-CZ" sz="1800" smtClean="0"/>
              <a:t>23</a:t>
            </a:r>
            <a:r>
              <a:rPr lang="cs-CZ" sz="1800" smtClean="0"/>
              <a:t>. </a:t>
            </a:r>
            <a:r>
              <a:rPr lang="cs-CZ" sz="1800" dirty="0" smtClean="0"/>
              <a:t>4. 2018)</a:t>
            </a:r>
            <a:endParaRPr lang="en-US" sz="180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1"/>
          </p:nvPr>
        </p:nvSpPr>
        <p:spPr>
          <a:xfrm>
            <a:off x="685800" y="2133599"/>
            <a:ext cx="7958667" cy="3612107"/>
          </a:xfrm>
        </p:spPr>
        <p:txBody>
          <a:bodyPr>
            <a:normAutofit/>
          </a:bodyPr>
          <a:lstStyle/>
          <a:p>
            <a:pPr algn="ctr"/>
            <a:r>
              <a:rPr lang="cs-CZ" sz="2400" b="1" dirty="0" smtClean="0"/>
              <a:t>VÝZVY IROP</a:t>
            </a:r>
          </a:p>
          <a:p>
            <a:pPr algn="ctr"/>
            <a:r>
              <a:rPr lang="cs-CZ" sz="2000" b="1" dirty="0" smtClean="0"/>
              <a:t>č. 79</a:t>
            </a:r>
            <a:r>
              <a:rPr lang="cs-CZ" sz="2000" b="1" dirty="0"/>
              <a:t> SOCIÁLNÍ BYDLENÍ II.</a:t>
            </a:r>
          </a:p>
          <a:p>
            <a:pPr algn="ctr"/>
            <a:r>
              <a:rPr lang="cs-CZ" sz="2000" b="1" dirty="0" smtClean="0"/>
              <a:t>č</a:t>
            </a:r>
            <a:r>
              <a:rPr lang="cs-CZ" sz="2000" b="1" dirty="0"/>
              <a:t>. 80 SOCIÁLNÍ BYDLENÍ PRO SOCIÁLNĚ VYLOUČENÉ LOKALITY II</a:t>
            </a:r>
            <a:r>
              <a:rPr lang="cs-CZ" sz="2000" b="1" dirty="0" smtClean="0"/>
              <a:t>.</a:t>
            </a:r>
          </a:p>
          <a:p>
            <a:pPr algn="ctr"/>
            <a:r>
              <a:rPr lang="cs-CZ" sz="4400" b="1" dirty="0" smtClean="0"/>
              <a:t>HODNOCENÍ A DALŠÍ ADMINISTRACE PROJEKTOVÝCH ŽÁDOSTÍ</a:t>
            </a:r>
            <a:endParaRPr lang="en-US" sz="4400" b="1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cs-CZ" dirty="0" smtClean="0"/>
              <a:t>12. 4. 2018 Praha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850609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580572" y="941696"/>
            <a:ext cx="8106228" cy="5299448"/>
          </a:xfrm>
        </p:spPr>
        <p:txBody>
          <a:bodyPr>
            <a:noAutofit/>
          </a:bodyPr>
          <a:lstStyle/>
          <a:p>
            <a:pPr>
              <a:spcBef>
                <a:spcPts val="1200"/>
              </a:spcBef>
            </a:pPr>
            <a:r>
              <a:rPr lang="cs-CZ" sz="2000" b="1" dirty="0" smtClean="0"/>
              <a:t>8. Položkový rozpočet stavby  </a:t>
            </a:r>
          </a:p>
          <a:p>
            <a:pPr>
              <a:spcBef>
                <a:spcPts val="1200"/>
              </a:spcBef>
            </a:pPr>
            <a:r>
              <a:rPr lang="cs-CZ" sz="2000" dirty="0" smtClean="0"/>
              <a:t>Forma a rozsah závisí na stupni projektové dokumentace:</a:t>
            </a:r>
          </a:p>
          <a:p>
            <a:pPr marL="268288" indent="-268288">
              <a:spcBef>
                <a:spcPts val="1200"/>
              </a:spcBef>
            </a:pPr>
            <a:r>
              <a:rPr lang="cs-CZ" sz="2000" dirty="0" smtClean="0"/>
              <a:t>a/ PD pro stavební povolení (zároveň zakázka „plánována“) – </a:t>
            </a:r>
            <a:r>
              <a:rPr lang="cs-CZ" sz="2000" u="sng" dirty="0" smtClean="0"/>
              <a:t>zjednodušený rozpočet stavby</a:t>
            </a:r>
            <a:r>
              <a:rPr lang="cs-CZ" sz="2000" dirty="0" smtClean="0"/>
              <a:t> podle kap. 2.7 SPŽP</a:t>
            </a:r>
          </a:p>
          <a:p>
            <a:endParaRPr lang="cs-CZ" b="1" dirty="0" smtClean="0"/>
          </a:p>
          <a:p>
            <a:pPr algn="just"/>
            <a:endParaRPr lang="cs-CZ" b="1" dirty="0" smtClean="0"/>
          </a:p>
          <a:p>
            <a:pPr marL="812800" indent="-276225" algn="just"/>
            <a:endParaRPr lang="cs-CZ" dirty="0" smtClean="0"/>
          </a:p>
          <a:p>
            <a:pPr marL="273050" indent="-273050" algn="just">
              <a:spcAft>
                <a:spcPts val="0"/>
              </a:spcAft>
            </a:pPr>
            <a:endParaRPr lang="cs-CZ" dirty="0" smtClean="0"/>
          </a:p>
          <a:p>
            <a:pPr marL="342900" indent="-342900" algn="just">
              <a:spcAft>
                <a:spcPts val="0"/>
              </a:spcAft>
            </a:pPr>
            <a:endParaRPr lang="cs-CZ" dirty="0" smtClean="0"/>
          </a:p>
          <a:p>
            <a:pPr marL="449263" indent="-187325"/>
            <a:endParaRPr lang="cs-CZ" dirty="0"/>
          </a:p>
          <a:p>
            <a:pPr marL="268288" indent="-268288"/>
            <a:r>
              <a:rPr lang="cs-CZ" sz="2000" dirty="0" smtClean="0"/>
              <a:t>b/ PD ve stupni k realizaci stavby (VZ připravená k vyhlášení) – </a:t>
            </a:r>
            <a:r>
              <a:rPr lang="cs-CZ" sz="2000" u="sng" dirty="0" smtClean="0"/>
              <a:t>položkový rozpočet stavby</a:t>
            </a:r>
            <a:r>
              <a:rPr lang="cs-CZ" sz="2000" dirty="0" smtClean="0"/>
              <a:t> podle požadavků </a:t>
            </a:r>
            <a:r>
              <a:rPr lang="cs-CZ" sz="2000" dirty="0" err="1" smtClean="0"/>
              <a:t>vyhl</a:t>
            </a:r>
            <a:r>
              <a:rPr lang="cs-CZ" sz="2000" dirty="0" smtClean="0"/>
              <a:t>. 196/2016 Sb.</a:t>
            </a:r>
          </a:p>
          <a:p>
            <a:pPr marL="268288" indent="-268288"/>
            <a:r>
              <a:rPr lang="cs-CZ" sz="2000" dirty="0" smtClean="0"/>
              <a:t>c/ </a:t>
            </a:r>
            <a:r>
              <a:rPr lang="cs-CZ" sz="2000" dirty="0"/>
              <a:t>Po ukončení zadávacího nebo výběrového řízení </a:t>
            </a:r>
            <a:r>
              <a:rPr lang="cs-CZ" sz="2000" dirty="0" smtClean="0"/>
              <a:t>- </a:t>
            </a:r>
            <a:r>
              <a:rPr lang="cs-CZ" sz="2000" u="sng" dirty="0" err="1"/>
              <a:t>vysoutěžený</a:t>
            </a:r>
            <a:r>
              <a:rPr lang="cs-CZ" sz="2000" dirty="0"/>
              <a:t> položkový rozpočet stavby. </a:t>
            </a:r>
            <a:endParaRPr lang="cs-CZ" sz="2000" dirty="0" smtClean="0"/>
          </a:p>
          <a:p>
            <a:pPr marL="449263" indent="-187325">
              <a:buFont typeface="Arial" pitchFamily="34" charset="0"/>
              <a:buChar char="•"/>
            </a:pPr>
            <a:endParaRPr lang="cs-CZ" sz="21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cs-CZ" sz="2000" dirty="0">
              <a:hlinkClick r:id="rId3"/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endParaRPr lang="cs-CZ" sz="2000" dirty="0"/>
          </a:p>
          <a:p>
            <a:pPr marL="711200" lvl="2" indent="0">
              <a:lnSpc>
                <a:spcPct val="110000"/>
              </a:lnSpc>
              <a:buNone/>
            </a:pPr>
            <a:endParaRPr lang="cs-CZ" sz="2000" dirty="0"/>
          </a:p>
          <a:p>
            <a:pPr marL="173038" lvl="0" algn="just">
              <a:spcBef>
                <a:spcPts val="0"/>
              </a:spcBef>
              <a:spcAft>
                <a:spcPts val="0"/>
              </a:spcAft>
              <a:tabLst>
                <a:tab pos="536575" algn="l"/>
              </a:tabLst>
            </a:pPr>
            <a:endParaRPr lang="cs-CZ" sz="2000" b="1" dirty="0" smtClean="0">
              <a:solidFill>
                <a:prstClr val="black"/>
              </a:solidFill>
            </a:endParaRPr>
          </a:p>
          <a:p>
            <a:pPr>
              <a:spcAft>
                <a:spcPts val="0"/>
              </a:spcAft>
              <a:tabLst>
                <a:tab pos="536575" algn="l"/>
              </a:tabLst>
            </a:pPr>
            <a:r>
              <a:rPr lang="cs-CZ" sz="2000" b="1" dirty="0">
                <a:solidFill>
                  <a:prstClr val="black"/>
                </a:solidFill>
              </a:rPr>
              <a:t> </a:t>
            </a:r>
            <a:r>
              <a:rPr lang="cs-CZ" sz="2000" b="1" dirty="0" smtClean="0">
                <a:solidFill>
                  <a:prstClr val="black"/>
                </a:solidFill>
              </a:rPr>
              <a:t>  </a:t>
            </a:r>
            <a:endParaRPr lang="cs-CZ" sz="2000" dirty="0" smtClean="0"/>
          </a:p>
          <a:p>
            <a:pPr marL="454025" lvl="1" indent="-187325"/>
            <a:endParaRPr lang="cs-CZ" dirty="0" smtClean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125572"/>
            <a:ext cx="8229600" cy="980008"/>
          </a:xfrm>
        </p:spPr>
        <p:txBody>
          <a:bodyPr>
            <a:normAutofit/>
          </a:bodyPr>
          <a:lstStyle/>
          <a:p>
            <a:pPr algn="ctr"/>
            <a:r>
              <a:rPr lang="cs-CZ" dirty="0" smtClean="0"/>
              <a:t>Kontrola formálních náležitostí</a:t>
            </a:r>
            <a:endParaRPr lang="cs-CZ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10</a:t>
            </a:fld>
            <a:endParaRPr lang="en-US"/>
          </a:p>
        </p:txBody>
      </p:sp>
      <p:pic>
        <p:nvPicPr>
          <p:cNvPr id="6" name="Obrázek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92537" y="2620849"/>
            <a:ext cx="4876800" cy="2105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15732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580572" y="941696"/>
            <a:ext cx="8106228" cy="5299448"/>
          </a:xfrm>
        </p:spPr>
        <p:txBody>
          <a:bodyPr>
            <a:noAutofit/>
          </a:bodyPr>
          <a:lstStyle/>
          <a:p>
            <a:pPr marL="0" lvl="1" indent="0">
              <a:spcBef>
                <a:spcPts val="1200"/>
              </a:spcBef>
              <a:spcAft>
                <a:spcPts val="200"/>
              </a:spcAft>
              <a:buNone/>
            </a:pPr>
            <a:r>
              <a:rPr lang="cs-CZ" dirty="0">
                <a:solidFill>
                  <a:schemeClr val="tx1"/>
                </a:solidFill>
              </a:rPr>
              <a:t>9. Čestné prohlášení o skutečném majiteli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000" dirty="0" smtClean="0"/>
              <a:t>Podle OPŽP - kap</a:t>
            </a:r>
            <a:r>
              <a:rPr lang="cs-CZ" sz="2000" dirty="0"/>
              <a:t>. 2.6.1. </a:t>
            </a:r>
            <a:endParaRPr lang="cs-CZ" sz="2000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000" dirty="0" smtClean="0"/>
              <a:t>Vzor </a:t>
            </a:r>
            <a:r>
              <a:rPr lang="cs-CZ" sz="2000" dirty="0"/>
              <a:t>čestného prohlášení je přílohou </a:t>
            </a:r>
            <a:r>
              <a:rPr lang="cs-CZ" sz="2000" dirty="0" smtClean="0"/>
              <a:t>OPŽP č</a:t>
            </a:r>
            <a:r>
              <a:rPr lang="cs-CZ" sz="2000" dirty="0"/>
              <a:t>. </a:t>
            </a:r>
            <a:r>
              <a:rPr lang="cs-CZ" sz="2000" dirty="0" smtClean="0"/>
              <a:t>30, informace </a:t>
            </a:r>
            <a:r>
              <a:rPr lang="cs-CZ" sz="2000" dirty="0"/>
              <a:t>minimálně v rozsahu uvedeném ve vzoru</a:t>
            </a:r>
            <a:r>
              <a:rPr lang="cs-CZ" sz="2000" dirty="0" smtClean="0"/>
              <a:t>.</a:t>
            </a:r>
            <a:endParaRPr lang="cs-CZ" sz="2000" b="1" dirty="0" smtClean="0"/>
          </a:p>
          <a:p>
            <a:pPr marL="439738" lvl="1" indent="-439738">
              <a:spcBef>
                <a:spcPts val="1200"/>
              </a:spcBef>
              <a:spcAft>
                <a:spcPts val="200"/>
              </a:spcAft>
              <a:buNone/>
            </a:pPr>
            <a:r>
              <a:rPr lang="cs-CZ" dirty="0">
                <a:solidFill>
                  <a:schemeClr val="tx1"/>
                </a:solidFill>
              </a:rPr>
              <a:t>10. Potvrzení o podání žádosti o pověření výkonem služby obecného hospodářského zájmu sociální bydlení</a:t>
            </a:r>
          </a:p>
          <a:p>
            <a:pPr marL="352425" indent="-352425" algn="just">
              <a:buFont typeface="Arial" panose="020B0604020202020204" pitchFamily="34" charset="0"/>
              <a:buChar char="•"/>
            </a:pPr>
            <a:r>
              <a:rPr lang="cs-CZ" sz="2000" dirty="0" smtClean="0"/>
              <a:t>příloha č. 8 SPŽP</a:t>
            </a:r>
          </a:p>
          <a:p>
            <a:pPr marL="439738" lvl="1" indent="-439738">
              <a:spcBef>
                <a:spcPts val="1200"/>
              </a:spcBef>
              <a:spcAft>
                <a:spcPts val="200"/>
              </a:spcAft>
              <a:buNone/>
              <a:tabLst>
                <a:tab pos="536575" algn="l"/>
              </a:tabLst>
            </a:pPr>
            <a:r>
              <a:rPr lang="cs-CZ" dirty="0" smtClean="0">
                <a:solidFill>
                  <a:schemeClr val="tx1"/>
                </a:solidFill>
              </a:rPr>
              <a:t>11. </a:t>
            </a:r>
            <a:r>
              <a:rPr lang="cs-CZ" dirty="0">
                <a:solidFill>
                  <a:schemeClr val="tx1"/>
                </a:solidFill>
              </a:rPr>
              <a:t>Souhlasné stanovisko obce s realizací </a:t>
            </a:r>
            <a:r>
              <a:rPr lang="cs-CZ" dirty="0" smtClean="0">
                <a:solidFill>
                  <a:schemeClr val="tx1"/>
                </a:solidFill>
              </a:rPr>
              <a:t>projektu</a:t>
            </a:r>
          </a:p>
          <a:p>
            <a:pPr marL="342900" lvl="1" indent="-342900">
              <a:spcBef>
                <a:spcPct val="20000"/>
              </a:spcBef>
              <a:spcAft>
                <a:spcPts val="200"/>
              </a:spcAft>
              <a:buFont typeface="Arial" panose="020B0604020202020204" pitchFamily="34" charset="0"/>
              <a:buChar char="•"/>
              <a:tabLst>
                <a:tab pos="536575" algn="l"/>
              </a:tabLst>
            </a:pPr>
            <a:r>
              <a:rPr lang="cs-CZ" b="0" dirty="0">
                <a:solidFill>
                  <a:schemeClr val="tx1"/>
                </a:solidFill>
              </a:rPr>
              <a:t>nepovinná příloha - váže se na kritérium věcného hodnocení. </a:t>
            </a:r>
          </a:p>
          <a:p>
            <a:pPr marL="342900" lvl="1" indent="-342900">
              <a:spcBef>
                <a:spcPct val="20000"/>
              </a:spcBef>
              <a:spcAft>
                <a:spcPts val="200"/>
              </a:spcAft>
              <a:buFont typeface="Arial" panose="020B0604020202020204" pitchFamily="34" charset="0"/>
              <a:buChar char="•"/>
              <a:tabLst>
                <a:tab pos="536575" algn="l"/>
              </a:tabLst>
            </a:pPr>
            <a:r>
              <a:rPr lang="cs-CZ" b="0" dirty="0">
                <a:solidFill>
                  <a:schemeClr val="tx1"/>
                </a:solidFill>
              </a:rPr>
              <a:t>Vzor Souhlasného stanoviska </a:t>
            </a:r>
            <a:r>
              <a:rPr lang="cs-CZ" b="0" dirty="0" smtClean="0">
                <a:solidFill>
                  <a:schemeClr val="tx1"/>
                </a:solidFill>
              </a:rPr>
              <a:t>- příloha </a:t>
            </a:r>
            <a:r>
              <a:rPr lang="cs-CZ" b="0" dirty="0">
                <a:solidFill>
                  <a:schemeClr val="tx1"/>
                </a:solidFill>
              </a:rPr>
              <a:t>č. 6 </a:t>
            </a:r>
            <a:r>
              <a:rPr lang="cs-CZ" b="0" dirty="0" smtClean="0">
                <a:solidFill>
                  <a:schemeClr val="tx1"/>
                </a:solidFill>
              </a:rPr>
              <a:t>SPŽP. </a:t>
            </a:r>
            <a:endParaRPr lang="cs-CZ" b="0" dirty="0">
              <a:solidFill>
                <a:schemeClr val="tx1"/>
              </a:solidFill>
            </a:endParaRPr>
          </a:p>
          <a:p>
            <a:pPr marL="352425" lvl="1" indent="-352425">
              <a:spcBef>
                <a:spcPts val="1200"/>
              </a:spcBef>
              <a:spcAft>
                <a:spcPts val="200"/>
              </a:spcAft>
              <a:buNone/>
            </a:pPr>
            <a:r>
              <a:rPr lang="cs-CZ" dirty="0" smtClean="0">
                <a:solidFill>
                  <a:schemeClr val="tx1"/>
                </a:solidFill>
              </a:rPr>
              <a:t>12. Potvrzení </a:t>
            </a:r>
            <a:r>
              <a:rPr lang="cs-CZ" dirty="0">
                <a:solidFill>
                  <a:schemeClr val="tx1"/>
                </a:solidFill>
              </a:rPr>
              <a:t>souladu projektu předkládaného do IROP se Strategickým plánem sociálního </a:t>
            </a:r>
            <a:r>
              <a:rPr lang="cs-CZ" dirty="0" smtClean="0">
                <a:solidFill>
                  <a:schemeClr val="tx1"/>
                </a:solidFill>
              </a:rPr>
              <a:t>začleňování</a:t>
            </a:r>
            <a:endParaRPr lang="cs-CZ" dirty="0">
              <a:solidFill>
                <a:schemeClr val="tx1"/>
              </a:solidFill>
            </a:endParaRPr>
          </a:p>
          <a:p>
            <a:pPr marL="352425" lvl="1" indent="-352425">
              <a:spcBef>
                <a:spcPts val="1200"/>
              </a:spcBef>
              <a:spcAft>
                <a:spcPts val="200"/>
              </a:spcAft>
            </a:pPr>
            <a:r>
              <a:rPr lang="cs-CZ" b="0" dirty="0" smtClean="0">
                <a:solidFill>
                  <a:schemeClr val="tx1"/>
                </a:solidFill>
              </a:rPr>
              <a:t>Vzor př. 11 SPŽP 80. výzva, Vydává </a:t>
            </a:r>
            <a:r>
              <a:rPr lang="cs-CZ" b="0" dirty="0">
                <a:solidFill>
                  <a:schemeClr val="tx1"/>
                </a:solidFill>
              </a:rPr>
              <a:t>ASZ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cs-CZ" sz="2000" dirty="0">
              <a:hlinkClick r:id="rId3"/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endParaRPr lang="cs-CZ" sz="2000" dirty="0"/>
          </a:p>
          <a:p>
            <a:pPr marL="711200" lvl="2" indent="0">
              <a:lnSpc>
                <a:spcPct val="110000"/>
              </a:lnSpc>
              <a:buNone/>
            </a:pPr>
            <a:endParaRPr lang="cs-CZ" sz="2000" dirty="0"/>
          </a:p>
          <a:p>
            <a:pPr marL="173038" lvl="0" algn="just">
              <a:spcBef>
                <a:spcPts val="0"/>
              </a:spcBef>
              <a:spcAft>
                <a:spcPts val="0"/>
              </a:spcAft>
              <a:tabLst>
                <a:tab pos="536575" algn="l"/>
              </a:tabLst>
            </a:pPr>
            <a:endParaRPr lang="cs-CZ" sz="2000" b="1" dirty="0" smtClean="0">
              <a:solidFill>
                <a:prstClr val="black"/>
              </a:solidFill>
            </a:endParaRPr>
          </a:p>
          <a:p>
            <a:pPr>
              <a:spcAft>
                <a:spcPts val="0"/>
              </a:spcAft>
              <a:tabLst>
                <a:tab pos="536575" algn="l"/>
              </a:tabLst>
            </a:pPr>
            <a:r>
              <a:rPr lang="cs-CZ" sz="2000" b="1" dirty="0">
                <a:solidFill>
                  <a:prstClr val="black"/>
                </a:solidFill>
              </a:rPr>
              <a:t> </a:t>
            </a:r>
            <a:r>
              <a:rPr lang="cs-CZ" sz="2000" b="1" dirty="0" smtClean="0">
                <a:solidFill>
                  <a:prstClr val="black"/>
                </a:solidFill>
              </a:rPr>
              <a:t>  </a:t>
            </a:r>
            <a:endParaRPr lang="cs-CZ" sz="2000" dirty="0" smtClean="0"/>
          </a:p>
          <a:p>
            <a:pPr marL="454025" lvl="1" indent="-187325"/>
            <a:endParaRPr lang="cs-CZ" dirty="0" smtClean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125572"/>
            <a:ext cx="8229600" cy="980008"/>
          </a:xfrm>
        </p:spPr>
        <p:txBody>
          <a:bodyPr>
            <a:normAutofit/>
          </a:bodyPr>
          <a:lstStyle/>
          <a:p>
            <a:pPr algn="ctr"/>
            <a:r>
              <a:rPr lang="cs-CZ" dirty="0" smtClean="0"/>
              <a:t>Kontrola formálních náležitostí</a:t>
            </a:r>
            <a:endParaRPr lang="cs-CZ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88104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580572" y="1096089"/>
            <a:ext cx="7997372" cy="4949372"/>
          </a:xfrm>
        </p:spPr>
        <p:txBody>
          <a:bodyPr>
            <a:noAutofit/>
          </a:bodyPr>
          <a:lstStyle/>
          <a:p>
            <a:r>
              <a:rPr lang="cs-CZ" sz="2000" b="1" u="sng" dirty="0">
                <a:solidFill>
                  <a:srgbClr val="00529C"/>
                </a:solidFill>
                <a:latin typeface="+mj-lt"/>
                <a:ea typeface="+mj-ea"/>
                <a:cs typeface="+mj-cs"/>
              </a:rPr>
              <a:t>Projekt je svým zaměřením v souladu s cíli a podporovanými  aktivitami </a:t>
            </a:r>
            <a:r>
              <a:rPr lang="cs-CZ" sz="2000" b="1" u="sng" dirty="0" smtClean="0">
                <a:solidFill>
                  <a:srgbClr val="00529C"/>
                </a:solidFill>
                <a:latin typeface="+mj-lt"/>
                <a:ea typeface="+mj-ea"/>
                <a:cs typeface="+mj-cs"/>
              </a:rPr>
              <a:t>výzvy</a:t>
            </a:r>
            <a:endParaRPr lang="cs-CZ" sz="2000" b="1" u="sng" dirty="0">
              <a:solidFill>
                <a:srgbClr val="00529C"/>
              </a:solidFill>
              <a:latin typeface="+mj-lt"/>
              <a:ea typeface="+mj-ea"/>
              <a:cs typeface="+mj-cs"/>
            </a:endParaRPr>
          </a:p>
          <a:p>
            <a:pPr marL="804863" indent="-273050" algn="just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</a:pPr>
            <a:r>
              <a:rPr lang="cs-CZ" sz="2000" dirty="0" err="1" smtClean="0"/>
              <a:t>ŽoPo</a:t>
            </a:r>
            <a:r>
              <a:rPr lang="cs-CZ" sz="2000" dirty="0" smtClean="0"/>
              <a:t> a SP       projekt </a:t>
            </a:r>
            <a:r>
              <a:rPr lang="cs-CZ" sz="2000" dirty="0"/>
              <a:t>zaměřený na aktivity vedoucí k zajištění dostupného </a:t>
            </a:r>
            <a:r>
              <a:rPr lang="cs-CZ" sz="2000" b="1" dirty="0"/>
              <a:t>nájemního</a:t>
            </a:r>
            <a:r>
              <a:rPr lang="cs-CZ" sz="2000" dirty="0"/>
              <a:t> sociálního bydlení, které umožní sociálně vyloučeným osobám a osobám ohroženým sociálním vyloučením vstup do nájemního bydlení v </a:t>
            </a:r>
            <a:r>
              <a:rPr lang="cs-CZ" sz="2000" dirty="0" smtClean="0"/>
              <a:t>ČR. </a:t>
            </a:r>
            <a:r>
              <a:rPr lang="cs-CZ" sz="2000" dirty="0"/>
              <a:t>	</a:t>
            </a:r>
          </a:p>
          <a:p>
            <a:pPr marL="804863" indent="-273050" algn="just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</a:pPr>
            <a:endParaRPr lang="cs-CZ" sz="2000" dirty="0" smtClean="0"/>
          </a:p>
          <a:p>
            <a:pPr marL="804863" indent="-273050" algn="just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</a:pPr>
            <a:r>
              <a:rPr lang="cs-CZ" sz="2000" b="0" dirty="0" smtClean="0">
                <a:solidFill>
                  <a:schemeClr val="tx1"/>
                </a:solidFill>
              </a:rPr>
              <a:t>Hlavní i vedlejší aktivity projektu jsou v souladu s podporovanými aktivitami (kap. 2.4 SPŽP).</a:t>
            </a:r>
          </a:p>
          <a:p>
            <a:pPr marL="711200" lvl="2" indent="0">
              <a:lnSpc>
                <a:spcPct val="110000"/>
              </a:lnSpc>
              <a:buNone/>
            </a:pPr>
            <a:endParaRPr lang="cs-CZ" sz="2000" dirty="0"/>
          </a:p>
          <a:p>
            <a:pPr marL="173038" lvl="0" algn="just">
              <a:spcBef>
                <a:spcPts val="0"/>
              </a:spcBef>
              <a:spcAft>
                <a:spcPts val="0"/>
              </a:spcAft>
              <a:tabLst>
                <a:tab pos="536575" algn="l"/>
              </a:tabLst>
            </a:pPr>
            <a:endParaRPr lang="cs-CZ" sz="2000" b="1" dirty="0" smtClean="0">
              <a:solidFill>
                <a:prstClr val="black"/>
              </a:solidFill>
            </a:endParaRPr>
          </a:p>
          <a:p>
            <a:pPr>
              <a:spcAft>
                <a:spcPts val="0"/>
              </a:spcAft>
              <a:tabLst>
                <a:tab pos="536575" algn="l"/>
              </a:tabLst>
            </a:pPr>
            <a:r>
              <a:rPr lang="cs-CZ" sz="2000" b="1" dirty="0">
                <a:solidFill>
                  <a:prstClr val="black"/>
                </a:solidFill>
              </a:rPr>
              <a:t> </a:t>
            </a:r>
            <a:r>
              <a:rPr lang="cs-CZ" sz="2000" b="1" dirty="0" smtClean="0">
                <a:solidFill>
                  <a:prstClr val="black"/>
                </a:solidFill>
              </a:rPr>
              <a:t>  </a:t>
            </a:r>
            <a:endParaRPr lang="cs-CZ" sz="2000" dirty="0" smtClean="0"/>
          </a:p>
          <a:p>
            <a:pPr marL="454025" lvl="1" indent="-187325"/>
            <a:endParaRPr lang="cs-CZ" dirty="0" smtClean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125572"/>
            <a:ext cx="8229600" cy="980008"/>
          </a:xfrm>
        </p:spPr>
        <p:txBody>
          <a:bodyPr>
            <a:normAutofit/>
          </a:bodyPr>
          <a:lstStyle/>
          <a:p>
            <a:pPr algn="ctr"/>
            <a:r>
              <a:rPr lang="cs-CZ" dirty="0" smtClean="0"/>
              <a:t>Obecná kritéria přijatelnosti</a:t>
            </a:r>
            <a:endParaRPr lang="cs-CZ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12</a:t>
            </a:fld>
            <a:endParaRPr lang="en-US"/>
          </a:p>
        </p:txBody>
      </p:sp>
      <p:cxnSp>
        <p:nvCxnSpPr>
          <p:cNvPr id="7" name="Přímá spojnice se šipkou 6"/>
          <p:cNvCxnSpPr/>
          <p:nvPr/>
        </p:nvCxnSpPr>
        <p:spPr>
          <a:xfrm>
            <a:off x="2776507" y="1952719"/>
            <a:ext cx="351692" cy="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527112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573314" y="922493"/>
            <a:ext cx="7997372" cy="5064579"/>
          </a:xfrm>
        </p:spPr>
        <p:txBody>
          <a:bodyPr>
            <a:noAutofit/>
          </a:bodyPr>
          <a:lstStyle/>
          <a:p>
            <a:r>
              <a:rPr lang="pl-PL" sz="2000" b="1" u="sng" dirty="0">
                <a:solidFill>
                  <a:srgbClr val="00529C"/>
                </a:solidFill>
                <a:latin typeface="+mj-lt"/>
                <a:ea typeface="+mj-ea"/>
                <a:cs typeface="+mj-cs"/>
              </a:rPr>
              <a:t>Projekt je v souladu s podmínkami </a:t>
            </a:r>
            <a:r>
              <a:rPr lang="pl-PL" sz="2000" b="1" u="sng" dirty="0" smtClean="0">
                <a:solidFill>
                  <a:srgbClr val="00529C"/>
                </a:solidFill>
                <a:latin typeface="+mj-lt"/>
                <a:ea typeface="+mj-ea"/>
                <a:cs typeface="+mj-cs"/>
              </a:rPr>
              <a:t>výzvy</a:t>
            </a:r>
            <a:endParaRPr lang="pl-PL" sz="2000" b="1" u="sng" dirty="0">
              <a:solidFill>
                <a:srgbClr val="00529C"/>
              </a:solidFill>
              <a:latin typeface="+mj-lt"/>
              <a:ea typeface="+mj-ea"/>
              <a:cs typeface="+mj-cs"/>
            </a:endParaRPr>
          </a:p>
          <a:p>
            <a:pPr marL="804863" indent="-273050" algn="just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</a:pPr>
            <a:r>
              <a:rPr lang="cs-CZ" sz="2000" dirty="0" smtClean="0">
                <a:latin typeface="+mj-lt"/>
              </a:rPr>
              <a:t>Zahájení a ukončení realizace - 1. 1. 2014 až </a:t>
            </a:r>
            <a:r>
              <a:rPr lang="cs-CZ" sz="2000" b="1" dirty="0" smtClean="0">
                <a:latin typeface="+mj-lt"/>
              </a:rPr>
              <a:t>31. 12. 2021</a:t>
            </a:r>
            <a:r>
              <a:rPr lang="cs-CZ" sz="2000" dirty="0" smtClean="0">
                <a:latin typeface="+mj-lt"/>
              </a:rPr>
              <a:t>.</a:t>
            </a:r>
          </a:p>
          <a:p>
            <a:pPr marL="804863" indent="-273050" algn="just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</a:pPr>
            <a:r>
              <a:rPr lang="cs-CZ" sz="2000" dirty="0" smtClean="0">
                <a:latin typeface="+mj-lt"/>
              </a:rPr>
              <a:t>Popis cílových skupin (soulad se SPŽP?) a dopad projektu na ně.</a:t>
            </a:r>
          </a:p>
          <a:p>
            <a:pPr marL="804863" indent="-273050" algn="just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</a:pPr>
            <a:r>
              <a:rPr lang="pl-PL" sz="2000" dirty="0" smtClean="0">
                <a:latin typeface="+mj-lt"/>
              </a:rPr>
              <a:t>Termín ukončení realizace projektu je po datu podání žádosti </a:t>
            </a:r>
            <a:br>
              <a:rPr lang="pl-PL" sz="2000" dirty="0" smtClean="0">
                <a:latin typeface="+mj-lt"/>
              </a:rPr>
            </a:br>
            <a:r>
              <a:rPr lang="pl-PL" sz="2000" dirty="0" smtClean="0">
                <a:latin typeface="+mj-lt"/>
              </a:rPr>
              <a:t>o podporu.</a:t>
            </a:r>
            <a:endParaRPr lang="cs-CZ" sz="2000" dirty="0" smtClean="0">
              <a:latin typeface="+mj-lt"/>
            </a:endParaRPr>
          </a:p>
          <a:p>
            <a:pPr marL="0" lvl="1" indent="0">
              <a:spcBef>
                <a:spcPct val="20000"/>
              </a:spcBef>
              <a:spcAft>
                <a:spcPts val="200"/>
              </a:spcAft>
              <a:buNone/>
              <a:tabLst>
                <a:tab pos="447675" algn="l"/>
              </a:tabLst>
            </a:pPr>
            <a:r>
              <a:rPr lang="cs-CZ" u="sng" dirty="0" smtClean="0">
                <a:solidFill>
                  <a:srgbClr val="FF0066"/>
                </a:solidFill>
                <a:latin typeface="+mj-lt"/>
                <a:ea typeface="+mj-ea"/>
                <a:cs typeface="+mj-cs"/>
              </a:rPr>
              <a:t>Žadatel </a:t>
            </a:r>
            <a:r>
              <a:rPr lang="cs-CZ" u="sng" dirty="0">
                <a:solidFill>
                  <a:srgbClr val="FF0066"/>
                </a:solidFill>
                <a:latin typeface="+mj-lt"/>
                <a:ea typeface="+mj-ea"/>
                <a:cs typeface="+mj-cs"/>
              </a:rPr>
              <a:t>splňuje definici oprávněného příjemce pro příslušný specifický cíl a </a:t>
            </a:r>
            <a:r>
              <a:rPr lang="cs-CZ" u="sng" dirty="0" smtClean="0">
                <a:solidFill>
                  <a:srgbClr val="FF0066"/>
                </a:solidFill>
                <a:latin typeface="+mj-lt"/>
                <a:ea typeface="+mj-ea"/>
                <a:cs typeface="+mj-cs"/>
              </a:rPr>
              <a:t>výzvu</a:t>
            </a:r>
            <a:endParaRPr lang="cs-CZ" u="sng" dirty="0" smtClean="0">
              <a:latin typeface="+mj-lt"/>
              <a:ea typeface="+mj-ea"/>
              <a:cs typeface="+mj-cs"/>
            </a:endParaRPr>
          </a:p>
          <a:p>
            <a:pPr marL="0" lvl="1" indent="0">
              <a:spcBef>
                <a:spcPct val="20000"/>
              </a:spcBef>
              <a:spcAft>
                <a:spcPts val="200"/>
              </a:spcAft>
              <a:buNone/>
              <a:tabLst>
                <a:tab pos="447675" algn="l"/>
              </a:tabLst>
            </a:pPr>
            <a:r>
              <a:rPr lang="cs-CZ" u="sng" dirty="0" smtClean="0">
                <a:latin typeface="+mj-lt"/>
                <a:ea typeface="+mj-ea"/>
                <a:cs typeface="+mj-cs"/>
              </a:rPr>
              <a:t>Projekt </a:t>
            </a:r>
            <a:r>
              <a:rPr lang="cs-CZ" u="sng" dirty="0">
                <a:latin typeface="+mj-lt"/>
                <a:ea typeface="+mj-ea"/>
                <a:cs typeface="+mj-cs"/>
              </a:rPr>
              <a:t>respektuje minimální a maximální hranici celkových způsobilých </a:t>
            </a:r>
            <a:r>
              <a:rPr lang="cs-CZ" u="sng" dirty="0" smtClean="0">
                <a:latin typeface="+mj-lt"/>
                <a:ea typeface="+mj-ea"/>
                <a:cs typeface="+mj-cs"/>
              </a:rPr>
              <a:t>výdajů</a:t>
            </a:r>
            <a:endParaRPr lang="cs-CZ" u="sng" dirty="0">
              <a:latin typeface="+mj-lt"/>
              <a:ea typeface="+mj-ea"/>
              <a:cs typeface="+mj-cs"/>
            </a:endParaRPr>
          </a:p>
          <a:p>
            <a:pPr marL="804863" lvl="5" indent="-273050" algn="just">
              <a:spcBef>
                <a:spcPts val="0"/>
              </a:spcBef>
              <a:buFont typeface="Arial" pitchFamily="34" charset="0"/>
              <a:buChar char="•"/>
            </a:pPr>
            <a:r>
              <a:rPr lang="cs-CZ" dirty="0">
                <a:latin typeface="+mj-lt"/>
              </a:rPr>
              <a:t>Minimální výše </a:t>
            </a:r>
            <a:r>
              <a:rPr lang="cs-CZ" dirty="0" smtClean="0">
                <a:latin typeface="+mj-lt"/>
              </a:rPr>
              <a:t>CZV 500 </a:t>
            </a:r>
            <a:r>
              <a:rPr lang="cs-CZ" dirty="0">
                <a:latin typeface="+mj-lt"/>
              </a:rPr>
              <a:t>000 Kč.</a:t>
            </a:r>
          </a:p>
          <a:p>
            <a:pPr marL="804863" lvl="5" indent="-273050" algn="just">
              <a:spcBef>
                <a:spcPts val="0"/>
              </a:spcBef>
              <a:buFont typeface="Arial" pitchFamily="34" charset="0"/>
              <a:buChar char="•"/>
            </a:pPr>
            <a:r>
              <a:rPr lang="cs-CZ" dirty="0">
                <a:latin typeface="+mj-lt"/>
              </a:rPr>
              <a:t>Maximální výše </a:t>
            </a:r>
            <a:r>
              <a:rPr lang="cs-CZ" dirty="0" smtClean="0">
                <a:latin typeface="+mj-lt"/>
              </a:rPr>
              <a:t>CZV</a:t>
            </a:r>
          </a:p>
          <a:p>
            <a:pPr marL="1704975" lvl="5" indent="-174625" algn="just"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cs-CZ" dirty="0" smtClean="0">
                <a:latin typeface="+mj-lt"/>
              </a:rPr>
              <a:t>DE MINIMIS SOHZ: 15 000 000 Kč (podpora SR </a:t>
            </a:r>
            <a:r>
              <a:rPr lang="en-US" dirty="0" smtClean="0">
                <a:latin typeface="+mj-lt"/>
              </a:rPr>
              <a:t>a EU max.</a:t>
            </a:r>
            <a:r>
              <a:rPr lang="cs-CZ" dirty="0" smtClean="0">
                <a:latin typeface="+mj-lt"/>
              </a:rPr>
              <a:t> 500 000 EUR</a:t>
            </a:r>
          </a:p>
          <a:p>
            <a:pPr marL="1704975" lvl="5" indent="-174625" algn="just"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cs-CZ" dirty="0">
                <a:latin typeface="+mj-lt"/>
              </a:rPr>
              <a:t>Rozhodnutí Komise </a:t>
            </a:r>
            <a:r>
              <a:rPr lang="cs-CZ" dirty="0" smtClean="0">
                <a:latin typeface="+mj-lt"/>
              </a:rPr>
              <a:t>2012/21/EU: 300 000 000 Kč</a:t>
            </a:r>
          </a:p>
          <a:p>
            <a:pPr marL="531813" lvl="5" indent="0" algn="just">
              <a:spcBef>
                <a:spcPts val="0"/>
              </a:spcBef>
              <a:buNone/>
            </a:pPr>
            <a:r>
              <a:rPr lang="cs-CZ" sz="1700" dirty="0"/>
              <a:t>	</a:t>
            </a:r>
            <a:r>
              <a:rPr lang="cs-CZ" sz="1700" dirty="0" smtClean="0"/>
              <a:t>			      </a:t>
            </a:r>
            <a:endParaRPr lang="cs-CZ" sz="1700" dirty="0"/>
          </a:p>
          <a:p>
            <a:pPr marL="0" lvl="1" indent="0" algn="just">
              <a:spcBef>
                <a:spcPts val="0"/>
              </a:spcBef>
              <a:buNone/>
              <a:tabLst>
                <a:tab pos="447675" algn="l"/>
              </a:tabLst>
            </a:pPr>
            <a:endParaRPr lang="cs-CZ" sz="1800" dirty="0" smtClean="0"/>
          </a:p>
          <a:p>
            <a:pPr marL="812800" lvl="1" indent="-276225" algn="just">
              <a:spcBef>
                <a:spcPts val="0"/>
              </a:spcBef>
              <a:buNone/>
              <a:tabLst>
                <a:tab pos="447675" algn="l"/>
              </a:tabLst>
            </a:pPr>
            <a:endParaRPr lang="cs-CZ" sz="1600" b="0" dirty="0" smtClean="0">
              <a:solidFill>
                <a:schemeClr val="tx1"/>
              </a:solidFill>
            </a:endParaRPr>
          </a:p>
          <a:p>
            <a:pPr marL="1224000" lvl="1" indent="-361950" algn="just">
              <a:spcBef>
                <a:spcPts val="0"/>
              </a:spcBef>
              <a:buNone/>
            </a:pPr>
            <a:endParaRPr lang="cs-CZ" sz="1600" b="0" dirty="0" smtClean="0">
              <a:solidFill>
                <a:schemeClr val="tx1"/>
              </a:solidFill>
            </a:endParaRPr>
          </a:p>
          <a:p>
            <a:pPr marL="812800" lvl="1" indent="-276225">
              <a:spcBef>
                <a:spcPts val="0"/>
              </a:spcBef>
              <a:buFont typeface="Courier New" pitchFamily="49" charset="0"/>
              <a:buChar char="o"/>
              <a:tabLst>
                <a:tab pos="447675" algn="l"/>
              </a:tabLst>
            </a:pPr>
            <a:endParaRPr lang="cs-CZ" sz="1800" b="0" dirty="0" smtClean="0">
              <a:solidFill>
                <a:schemeClr val="tx1"/>
              </a:solidFill>
            </a:endParaRPr>
          </a:p>
          <a:p>
            <a:pPr marL="812800" lvl="1" indent="-276225">
              <a:spcBef>
                <a:spcPts val="0"/>
              </a:spcBef>
              <a:spcAft>
                <a:spcPts val="600"/>
              </a:spcAft>
              <a:buNone/>
              <a:tabLst>
                <a:tab pos="447675" algn="l"/>
              </a:tabLst>
            </a:pPr>
            <a:endParaRPr lang="cs-CZ" sz="1800" b="0" dirty="0" smtClean="0">
              <a:solidFill>
                <a:schemeClr val="tx1"/>
              </a:solidFill>
            </a:endParaRPr>
          </a:p>
          <a:p>
            <a:pPr marL="1160463" lvl="1" indent="-260350" algn="just">
              <a:lnSpc>
                <a:spcPct val="110000"/>
              </a:lnSpc>
              <a:spcBef>
                <a:spcPts val="0"/>
              </a:spcBef>
              <a:buNone/>
            </a:pPr>
            <a:endParaRPr lang="cs-CZ" sz="1800" b="0" dirty="0" smtClean="0">
              <a:solidFill>
                <a:schemeClr val="tx1"/>
              </a:solidFill>
            </a:endParaRPr>
          </a:p>
          <a:p>
            <a:pPr marL="1441450" lvl="1" indent="-276225" algn="just">
              <a:lnSpc>
                <a:spcPct val="110000"/>
              </a:lnSpc>
              <a:spcBef>
                <a:spcPts val="0"/>
              </a:spcBef>
              <a:buFont typeface="Wingdings" pitchFamily="2" charset="2"/>
              <a:buChar char="Ø"/>
            </a:pPr>
            <a:endParaRPr lang="cs-CZ" b="0" dirty="0" smtClean="0">
              <a:solidFill>
                <a:schemeClr val="tx1"/>
              </a:solidFill>
            </a:endParaRPr>
          </a:p>
          <a:p>
            <a:pPr marL="342900" indent="-342900" algn="just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AutoNum type="arabicPeriod" startAt="5"/>
            </a:pPr>
            <a:endParaRPr lang="cs-CZ" b="1" dirty="0" smtClean="0"/>
          </a:p>
          <a:p>
            <a:pPr marL="342900" indent="-342900" algn="just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AutoNum type="arabicPeriod" startAt="5"/>
            </a:pPr>
            <a:endParaRPr lang="cs-CZ" dirty="0" smtClean="0"/>
          </a:p>
          <a:p>
            <a:pPr marL="449263" indent="-187325">
              <a:buFont typeface="Arial" pitchFamily="34" charset="0"/>
              <a:buChar char="•"/>
            </a:pPr>
            <a:endParaRPr lang="cs-CZ" sz="21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cs-CZ" sz="2000" dirty="0">
              <a:hlinkClick r:id="rId3"/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endParaRPr lang="cs-CZ" sz="2000" dirty="0"/>
          </a:p>
          <a:p>
            <a:pPr marL="711200" lvl="2" indent="0">
              <a:lnSpc>
                <a:spcPct val="110000"/>
              </a:lnSpc>
              <a:buNone/>
            </a:pPr>
            <a:endParaRPr lang="cs-CZ" sz="2000" dirty="0"/>
          </a:p>
          <a:p>
            <a:pPr marL="173038" lvl="0" algn="just">
              <a:spcBef>
                <a:spcPts val="0"/>
              </a:spcBef>
              <a:spcAft>
                <a:spcPts val="0"/>
              </a:spcAft>
              <a:tabLst>
                <a:tab pos="536575" algn="l"/>
              </a:tabLst>
            </a:pPr>
            <a:endParaRPr lang="cs-CZ" sz="2000" b="1" dirty="0" smtClean="0">
              <a:solidFill>
                <a:prstClr val="black"/>
              </a:solidFill>
            </a:endParaRPr>
          </a:p>
          <a:p>
            <a:pPr>
              <a:spcAft>
                <a:spcPts val="0"/>
              </a:spcAft>
              <a:tabLst>
                <a:tab pos="536575" algn="l"/>
              </a:tabLst>
            </a:pPr>
            <a:r>
              <a:rPr lang="cs-CZ" sz="2000" b="1" dirty="0">
                <a:solidFill>
                  <a:prstClr val="black"/>
                </a:solidFill>
              </a:rPr>
              <a:t> </a:t>
            </a:r>
            <a:r>
              <a:rPr lang="cs-CZ" sz="2000" b="1" dirty="0" smtClean="0">
                <a:solidFill>
                  <a:prstClr val="black"/>
                </a:solidFill>
              </a:rPr>
              <a:t>  </a:t>
            </a:r>
            <a:endParaRPr lang="cs-CZ" sz="2000" dirty="0" smtClean="0"/>
          </a:p>
          <a:p>
            <a:pPr marL="454025" lvl="1" indent="-187325"/>
            <a:endParaRPr lang="cs-CZ" dirty="0" smtClean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125572"/>
            <a:ext cx="8229600" cy="980008"/>
          </a:xfrm>
        </p:spPr>
        <p:txBody>
          <a:bodyPr>
            <a:normAutofit/>
          </a:bodyPr>
          <a:lstStyle/>
          <a:p>
            <a:pPr algn="ctr"/>
            <a:r>
              <a:rPr lang="cs-CZ" dirty="0" smtClean="0"/>
              <a:t>Obecná kritéria přijatelnosti</a:t>
            </a:r>
            <a:endParaRPr lang="cs-CZ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29159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573314" y="971333"/>
            <a:ext cx="7997372" cy="5254315"/>
          </a:xfrm>
        </p:spPr>
        <p:txBody>
          <a:bodyPr>
            <a:noAutofit/>
          </a:bodyPr>
          <a:lstStyle/>
          <a:p>
            <a:pPr marL="457200" indent="-457200" algn="just">
              <a:spcBef>
                <a:spcPts val="0"/>
              </a:spcBef>
              <a:spcAft>
                <a:spcPts val="0"/>
              </a:spcAft>
            </a:pPr>
            <a:endParaRPr lang="cs-CZ" sz="1900" b="1" dirty="0" smtClean="0">
              <a:solidFill>
                <a:srgbClr val="00529C"/>
              </a:solidFill>
            </a:endParaRPr>
          </a:p>
          <a:p>
            <a:pPr marL="0" lvl="1" indent="0">
              <a:spcBef>
                <a:spcPct val="20000"/>
              </a:spcBef>
              <a:spcAft>
                <a:spcPts val="200"/>
              </a:spcAft>
              <a:buNone/>
              <a:tabLst>
                <a:tab pos="447675" algn="l"/>
              </a:tabLst>
            </a:pPr>
            <a:r>
              <a:rPr lang="cs-CZ" u="sng" dirty="0">
                <a:latin typeface="+mj-lt"/>
                <a:ea typeface="+mj-ea"/>
                <a:cs typeface="+mj-cs"/>
              </a:rPr>
              <a:t>Projekt respektuje limity způsobilých výdajů, pokud jsou stanoveny.</a:t>
            </a:r>
          </a:p>
          <a:p>
            <a:pPr marL="342900" indent="-342900" algn="just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cs-CZ" sz="2000" dirty="0">
                <a:latin typeface="+mj-lt"/>
              </a:rPr>
              <a:t>výdaje za </a:t>
            </a:r>
            <a:r>
              <a:rPr lang="cs-CZ" sz="2000" b="1" dirty="0">
                <a:latin typeface="+mj-lt"/>
              </a:rPr>
              <a:t>nákup pozemku max. </a:t>
            </a:r>
            <a:r>
              <a:rPr lang="cs-CZ" sz="2000" b="1" dirty="0" smtClean="0">
                <a:latin typeface="+mj-lt"/>
              </a:rPr>
              <a:t>10 </a:t>
            </a:r>
            <a:r>
              <a:rPr lang="cs-CZ" sz="2000" b="1" dirty="0">
                <a:latin typeface="+mj-lt"/>
              </a:rPr>
              <a:t>% </a:t>
            </a:r>
            <a:r>
              <a:rPr lang="cs-CZ" sz="2000" b="1" dirty="0" smtClean="0">
                <a:latin typeface="+mj-lt"/>
              </a:rPr>
              <a:t>CZV projektu </a:t>
            </a:r>
            <a:r>
              <a:rPr lang="cs-CZ" sz="2000" dirty="0">
                <a:latin typeface="+mj-lt"/>
              </a:rPr>
              <a:t>	</a:t>
            </a:r>
          </a:p>
          <a:p>
            <a:pPr marL="457200" indent="-457200" algn="just">
              <a:spcBef>
                <a:spcPts val="0"/>
              </a:spcBef>
              <a:spcAft>
                <a:spcPts val="0"/>
              </a:spcAft>
            </a:pPr>
            <a:endParaRPr lang="cs-CZ" sz="2000" b="1" dirty="0" smtClean="0">
              <a:latin typeface="+mj-lt"/>
            </a:endParaRPr>
          </a:p>
          <a:p>
            <a:pPr marL="363538" lvl="5" indent="0" algn="just">
              <a:spcBef>
                <a:spcPts val="0"/>
              </a:spcBef>
              <a:buNone/>
            </a:pPr>
            <a:endParaRPr lang="cs-CZ" dirty="0" smtClean="0">
              <a:latin typeface="+mj-lt"/>
            </a:endParaRPr>
          </a:p>
          <a:p>
            <a:pPr marL="812800" lvl="1" indent="-276225">
              <a:spcBef>
                <a:spcPts val="0"/>
              </a:spcBef>
              <a:buFont typeface="Courier New" pitchFamily="49" charset="0"/>
              <a:buChar char="o"/>
              <a:tabLst>
                <a:tab pos="447675" algn="l"/>
              </a:tabLst>
            </a:pPr>
            <a:endParaRPr lang="cs-CZ" sz="1800" b="0" dirty="0" smtClean="0">
              <a:solidFill>
                <a:schemeClr val="tx1"/>
              </a:solidFill>
            </a:endParaRPr>
          </a:p>
          <a:p>
            <a:pPr marL="812800" lvl="1" indent="-276225">
              <a:spcBef>
                <a:spcPts val="0"/>
              </a:spcBef>
              <a:spcAft>
                <a:spcPts val="600"/>
              </a:spcAft>
              <a:buNone/>
              <a:tabLst>
                <a:tab pos="447675" algn="l"/>
              </a:tabLst>
            </a:pPr>
            <a:endParaRPr lang="cs-CZ" sz="1800" b="0" dirty="0" smtClean="0">
              <a:solidFill>
                <a:schemeClr val="tx1"/>
              </a:solidFill>
            </a:endParaRPr>
          </a:p>
          <a:p>
            <a:pPr marL="1160463" lvl="1" indent="-260350" algn="just">
              <a:lnSpc>
                <a:spcPct val="110000"/>
              </a:lnSpc>
              <a:spcBef>
                <a:spcPts val="0"/>
              </a:spcBef>
              <a:buNone/>
            </a:pPr>
            <a:endParaRPr lang="cs-CZ" sz="1800" b="0" dirty="0" smtClean="0">
              <a:solidFill>
                <a:schemeClr val="tx1"/>
              </a:solidFill>
            </a:endParaRPr>
          </a:p>
          <a:p>
            <a:pPr marL="1441450" lvl="1" indent="-276225" algn="just">
              <a:lnSpc>
                <a:spcPct val="110000"/>
              </a:lnSpc>
              <a:spcBef>
                <a:spcPts val="0"/>
              </a:spcBef>
              <a:buFont typeface="Wingdings" pitchFamily="2" charset="2"/>
              <a:buChar char="Ø"/>
            </a:pPr>
            <a:endParaRPr lang="cs-CZ" b="0" dirty="0" smtClean="0">
              <a:solidFill>
                <a:schemeClr val="tx1"/>
              </a:solidFill>
            </a:endParaRPr>
          </a:p>
          <a:p>
            <a:pPr marL="342900" indent="-342900" algn="just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AutoNum type="arabicPeriod" startAt="5"/>
            </a:pPr>
            <a:endParaRPr lang="cs-CZ" b="1" dirty="0" smtClean="0"/>
          </a:p>
          <a:p>
            <a:pPr marL="342900" indent="-342900" algn="just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AutoNum type="arabicPeriod" startAt="5"/>
            </a:pPr>
            <a:endParaRPr lang="cs-CZ" dirty="0" smtClean="0"/>
          </a:p>
          <a:p>
            <a:pPr marL="449263" indent="-187325">
              <a:buFont typeface="Arial" pitchFamily="34" charset="0"/>
              <a:buChar char="•"/>
            </a:pPr>
            <a:endParaRPr lang="cs-CZ" sz="21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cs-CZ" sz="2000" dirty="0">
              <a:hlinkClick r:id="rId3"/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endParaRPr lang="cs-CZ" sz="2000" dirty="0"/>
          </a:p>
          <a:p>
            <a:pPr marL="711200" lvl="2" indent="0">
              <a:lnSpc>
                <a:spcPct val="110000"/>
              </a:lnSpc>
              <a:buNone/>
            </a:pPr>
            <a:endParaRPr lang="cs-CZ" sz="2000" dirty="0"/>
          </a:p>
          <a:p>
            <a:pPr marL="173038" lvl="0" algn="just">
              <a:spcBef>
                <a:spcPts val="0"/>
              </a:spcBef>
              <a:spcAft>
                <a:spcPts val="0"/>
              </a:spcAft>
              <a:tabLst>
                <a:tab pos="536575" algn="l"/>
              </a:tabLst>
            </a:pPr>
            <a:endParaRPr lang="cs-CZ" sz="2000" b="1" dirty="0" smtClean="0">
              <a:solidFill>
                <a:prstClr val="black"/>
              </a:solidFill>
            </a:endParaRPr>
          </a:p>
          <a:p>
            <a:pPr>
              <a:spcAft>
                <a:spcPts val="0"/>
              </a:spcAft>
              <a:tabLst>
                <a:tab pos="536575" algn="l"/>
              </a:tabLst>
            </a:pPr>
            <a:r>
              <a:rPr lang="cs-CZ" sz="2000" b="1" dirty="0">
                <a:solidFill>
                  <a:prstClr val="black"/>
                </a:solidFill>
              </a:rPr>
              <a:t> </a:t>
            </a:r>
            <a:r>
              <a:rPr lang="cs-CZ" sz="2000" b="1" dirty="0" smtClean="0">
                <a:solidFill>
                  <a:prstClr val="black"/>
                </a:solidFill>
              </a:rPr>
              <a:t>  </a:t>
            </a:r>
            <a:endParaRPr lang="cs-CZ" sz="2000" dirty="0" smtClean="0"/>
          </a:p>
          <a:p>
            <a:pPr marL="454025" lvl="1" indent="-187325"/>
            <a:endParaRPr lang="cs-CZ" dirty="0" smtClean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125572"/>
            <a:ext cx="8229600" cy="980008"/>
          </a:xfrm>
        </p:spPr>
        <p:txBody>
          <a:bodyPr>
            <a:normAutofit/>
          </a:bodyPr>
          <a:lstStyle/>
          <a:p>
            <a:pPr algn="ctr"/>
            <a:r>
              <a:rPr lang="cs-CZ" dirty="0" smtClean="0"/>
              <a:t>Obecná kritéria přijatelnosti</a:t>
            </a:r>
            <a:endParaRPr lang="cs-CZ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14</a:t>
            </a:fld>
            <a:endParaRPr lang="en-US"/>
          </a:p>
        </p:txBody>
      </p:sp>
      <p:graphicFrame>
        <p:nvGraphicFramePr>
          <p:cNvPr id="6" name="Tabulka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55571349"/>
              </p:ext>
            </p:extLst>
          </p:nvPr>
        </p:nvGraphicFramePr>
        <p:xfrm>
          <a:off x="580572" y="2303584"/>
          <a:ext cx="7754535" cy="2874499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94259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8388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2805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132449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2000" dirty="0">
                          <a:effectLst/>
                        </a:rPr>
                        <a:t>Pozemek</a:t>
                      </a:r>
                      <a:endParaRPr lang="cs-CZ" sz="2000" dirty="0"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2000" dirty="0">
                          <a:effectLst/>
                        </a:rPr>
                        <a:t>Cíl nákupu</a:t>
                      </a:r>
                      <a:endParaRPr lang="cs-CZ" sz="2000" dirty="0"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2000">
                          <a:effectLst/>
                        </a:rPr>
                        <a:t>Aplikace limitu 10 % z CZV</a:t>
                      </a:r>
                      <a:endParaRPr lang="cs-CZ" sz="2000"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6622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2000" dirty="0">
                          <a:effectLst/>
                        </a:rPr>
                        <a:t>Nezastavěný</a:t>
                      </a:r>
                      <a:endParaRPr lang="cs-CZ" sz="2000" dirty="0"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2000" dirty="0">
                          <a:effectLst/>
                        </a:rPr>
                        <a:t>Pozemek</a:t>
                      </a:r>
                      <a:endParaRPr lang="cs-CZ" sz="2000" dirty="0"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2000">
                          <a:effectLst/>
                        </a:rPr>
                        <a:t>ANO</a:t>
                      </a:r>
                      <a:endParaRPr lang="cs-CZ" sz="2000"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6622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2000" dirty="0">
                          <a:effectLst/>
                        </a:rPr>
                        <a:t>Zastavěný, se stavbou určenou k demolici</a:t>
                      </a:r>
                      <a:endParaRPr lang="cs-CZ" sz="2000" dirty="0"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2000" dirty="0">
                          <a:effectLst/>
                        </a:rPr>
                        <a:t>Pozemek</a:t>
                      </a:r>
                      <a:endParaRPr lang="cs-CZ" sz="2000" dirty="0"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2000" dirty="0">
                          <a:effectLst/>
                        </a:rPr>
                        <a:t>ANO</a:t>
                      </a:r>
                      <a:endParaRPr lang="cs-CZ" sz="2000" dirty="0"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6622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2000" dirty="0">
                          <a:effectLst/>
                        </a:rPr>
                        <a:t>Zastavěný, se stavbou, která bude sloužit účelu projektu</a:t>
                      </a:r>
                      <a:endParaRPr lang="cs-CZ" sz="2000" dirty="0"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2000" dirty="0">
                          <a:effectLst/>
                        </a:rPr>
                        <a:t>Stavba</a:t>
                      </a:r>
                      <a:endParaRPr lang="cs-CZ" sz="2000" dirty="0"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2000" dirty="0">
                          <a:effectLst/>
                        </a:rPr>
                        <a:t>NE</a:t>
                      </a:r>
                      <a:endParaRPr lang="cs-CZ" sz="2000" dirty="0"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527112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580572" y="971333"/>
            <a:ext cx="7997372" cy="5254315"/>
          </a:xfrm>
        </p:spPr>
        <p:txBody>
          <a:bodyPr>
            <a:noAutofit/>
          </a:bodyPr>
          <a:lstStyle/>
          <a:p>
            <a:pPr marL="0" lvl="1" indent="0">
              <a:spcBef>
                <a:spcPct val="20000"/>
              </a:spcBef>
              <a:spcAft>
                <a:spcPts val="200"/>
              </a:spcAft>
              <a:buNone/>
              <a:tabLst>
                <a:tab pos="447675" algn="l"/>
              </a:tabLst>
            </a:pPr>
            <a:r>
              <a:rPr lang="cs-CZ" u="sng" dirty="0">
                <a:ea typeface="+mj-ea"/>
                <a:cs typeface="+mj-cs"/>
              </a:rPr>
              <a:t>Výsledky projektu jsou </a:t>
            </a:r>
            <a:r>
              <a:rPr lang="cs-CZ" u="sng" dirty="0" smtClean="0">
                <a:ea typeface="+mj-ea"/>
                <a:cs typeface="+mj-cs"/>
              </a:rPr>
              <a:t>udržitelné</a:t>
            </a:r>
            <a:endParaRPr lang="cs-CZ" u="sng" dirty="0">
              <a:ea typeface="+mj-ea"/>
              <a:cs typeface="+mj-cs"/>
            </a:endParaRPr>
          </a:p>
          <a:p>
            <a:pPr marL="352425" indent="-352425" algn="just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</a:pPr>
            <a:r>
              <a:rPr lang="cs-CZ" sz="2000" dirty="0" smtClean="0"/>
              <a:t>V kapitole 14 SP popsáno jak bude zajištěna řádná péče o výstupy projektu v době udržitelnosti.</a:t>
            </a:r>
            <a:endParaRPr lang="cs-CZ" sz="2000" b="1" dirty="0" smtClean="0">
              <a:solidFill>
                <a:srgbClr val="00529C"/>
              </a:solidFill>
            </a:endParaRPr>
          </a:p>
          <a:p>
            <a:pPr marL="0" lvl="1" indent="0">
              <a:spcBef>
                <a:spcPct val="20000"/>
              </a:spcBef>
              <a:spcAft>
                <a:spcPts val="200"/>
              </a:spcAft>
              <a:buNone/>
              <a:tabLst>
                <a:tab pos="447675" algn="l"/>
              </a:tabLst>
            </a:pPr>
            <a:r>
              <a:rPr lang="cs-CZ" u="sng" dirty="0">
                <a:ea typeface="+mj-ea"/>
                <a:cs typeface="+mj-cs"/>
              </a:rPr>
              <a:t>Projekt nemá negativní vliv na žádnou z horizontálních priorit IROP (udržitelný rozvoj, rovné příležitosti a zákaz diskriminace, rovnost mužů a žen</a:t>
            </a:r>
            <a:r>
              <a:rPr lang="cs-CZ" u="sng" dirty="0" smtClean="0">
                <a:ea typeface="+mj-ea"/>
                <a:cs typeface="+mj-cs"/>
              </a:rPr>
              <a:t>)</a:t>
            </a:r>
            <a:endParaRPr lang="cs-CZ" u="sng" dirty="0">
              <a:ea typeface="+mj-ea"/>
              <a:cs typeface="+mj-cs"/>
            </a:endParaRPr>
          </a:p>
          <a:p>
            <a:pPr marL="342900" lvl="2" indent="-342900" algn="just">
              <a:spcBef>
                <a:spcPts val="0"/>
              </a:spcBef>
            </a:pPr>
            <a:r>
              <a:rPr lang="cs-CZ" sz="2000" dirty="0" smtClean="0"/>
              <a:t>Neutrální vliv na udržitelný rozvoj.</a:t>
            </a:r>
          </a:p>
          <a:p>
            <a:pPr marL="352425" lvl="2" indent="-352425" algn="just">
              <a:spcBef>
                <a:spcPts val="0"/>
              </a:spcBef>
              <a:buFont typeface="Arial" pitchFamily="34" charset="0"/>
              <a:buChar char="•"/>
            </a:pPr>
            <a:r>
              <a:rPr lang="cs-CZ" sz="2000" dirty="0" smtClean="0"/>
              <a:t>Pozitivní  vliv na podporu rovných příležitostí a nediskriminace. </a:t>
            </a:r>
          </a:p>
          <a:p>
            <a:pPr marL="352425" lvl="2" indent="-352425" algn="just">
              <a:spcBef>
                <a:spcPts val="0"/>
              </a:spcBef>
              <a:buFont typeface="Arial" pitchFamily="34" charset="0"/>
              <a:buChar char="•"/>
            </a:pPr>
            <a:r>
              <a:rPr lang="cs-CZ" sz="2000" dirty="0" smtClean="0"/>
              <a:t>Neutrální vliv na podporu rovnosti mezi muži a ženami.</a:t>
            </a:r>
          </a:p>
          <a:p>
            <a:pPr marL="352425" lvl="2" indent="-352425" algn="just">
              <a:spcBef>
                <a:spcPts val="0"/>
              </a:spcBef>
              <a:buFont typeface="Arial" pitchFamily="34" charset="0"/>
              <a:buChar char="•"/>
            </a:pPr>
            <a:r>
              <a:rPr lang="cs-CZ" sz="2000" dirty="0" smtClean="0"/>
              <a:t>Popis - kap. 13 SP.</a:t>
            </a:r>
            <a:endParaRPr lang="cs-CZ" sz="1800" b="0" dirty="0" smtClean="0">
              <a:solidFill>
                <a:schemeClr val="tx1"/>
              </a:solidFill>
            </a:endParaRPr>
          </a:p>
          <a:p>
            <a:pPr marL="0" lvl="1" indent="0">
              <a:spcBef>
                <a:spcPct val="20000"/>
              </a:spcBef>
              <a:spcAft>
                <a:spcPts val="200"/>
              </a:spcAft>
              <a:buNone/>
              <a:tabLst>
                <a:tab pos="447675" algn="l"/>
              </a:tabLst>
            </a:pPr>
            <a:r>
              <a:rPr lang="cs-CZ" u="sng" dirty="0">
                <a:ea typeface="+mj-ea"/>
                <a:cs typeface="+mj-cs"/>
              </a:rPr>
              <a:t>Potřebnost realizace projektu je </a:t>
            </a:r>
            <a:r>
              <a:rPr lang="cs-CZ" u="sng" dirty="0" smtClean="0">
                <a:ea typeface="+mj-ea"/>
                <a:cs typeface="+mj-cs"/>
              </a:rPr>
              <a:t>odůvodněná</a:t>
            </a:r>
            <a:endParaRPr lang="cs-CZ" u="sng" dirty="0">
              <a:ea typeface="+mj-ea"/>
              <a:cs typeface="+mj-cs"/>
            </a:endParaRPr>
          </a:p>
          <a:p>
            <a:pPr marL="439738" indent="-439738" algn="just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</a:pPr>
            <a:r>
              <a:rPr lang="cs-CZ" sz="2000" dirty="0"/>
              <a:t>Popis kap. 6 SP</a:t>
            </a:r>
            <a:r>
              <a:rPr lang="cs-CZ" sz="2000" dirty="0" smtClean="0"/>
              <a:t>.</a:t>
            </a:r>
            <a:endParaRPr lang="en-US" sz="2000" dirty="0" smtClean="0"/>
          </a:p>
          <a:p>
            <a:pPr marL="439738" indent="-439738" algn="just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</a:pPr>
            <a:r>
              <a:rPr lang="cs-CZ" sz="2000" dirty="0" smtClean="0"/>
              <a:t>Reálná potřeba </a:t>
            </a:r>
            <a:r>
              <a:rPr lang="cs-CZ" sz="2000" dirty="0"/>
              <a:t>	</a:t>
            </a:r>
          </a:p>
          <a:p>
            <a:pPr marL="439738" indent="-439738" algn="just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</a:pPr>
            <a:endParaRPr lang="cs-CZ" sz="2000" dirty="0"/>
          </a:p>
          <a:p>
            <a:pPr marL="812800" lvl="1" indent="-276225">
              <a:spcBef>
                <a:spcPts val="0"/>
              </a:spcBef>
              <a:spcAft>
                <a:spcPts val="600"/>
              </a:spcAft>
              <a:buNone/>
              <a:tabLst>
                <a:tab pos="447675" algn="l"/>
              </a:tabLst>
            </a:pPr>
            <a:endParaRPr lang="cs-CZ" sz="1800" b="0" dirty="0" smtClean="0">
              <a:solidFill>
                <a:schemeClr val="tx1"/>
              </a:solidFill>
            </a:endParaRPr>
          </a:p>
          <a:p>
            <a:pPr marL="1160463" lvl="1" indent="-260350" algn="just">
              <a:lnSpc>
                <a:spcPct val="110000"/>
              </a:lnSpc>
              <a:spcBef>
                <a:spcPts val="0"/>
              </a:spcBef>
              <a:buNone/>
            </a:pPr>
            <a:endParaRPr lang="cs-CZ" sz="1800" b="0" dirty="0" smtClean="0">
              <a:solidFill>
                <a:schemeClr val="tx1"/>
              </a:solidFill>
            </a:endParaRPr>
          </a:p>
          <a:p>
            <a:pPr marL="1165225" lvl="1" indent="0" algn="just">
              <a:lnSpc>
                <a:spcPct val="110000"/>
              </a:lnSpc>
              <a:spcBef>
                <a:spcPts val="0"/>
              </a:spcBef>
              <a:buNone/>
            </a:pPr>
            <a:endParaRPr lang="cs-CZ" b="0" dirty="0" smtClean="0">
              <a:solidFill>
                <a:schemeClr val="tx1"/>
              </a:solidFill>
            </a:endParaRPr>
          </a:p>
          <a:p>
            <a:pPr marL="342900" indent="-342900" algn="just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AutoNum type="arabicPeriod" startAt="5"/>
            </a:pPr>
            <a:endParaRPr lang="cs-CZ" b="1" dirty="0" smtClean="0"/>
          </a:p>
          <a:p>
            <a:pPr marL="342900" indent="-342900" algn="just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AutoNum type="arabicPeriod" startAt="5"/>
            </a:pPr>
            <a:endParaRPr lang="cs-CZ" dirty="0" smtClean="0"/>
          </a:p>
          <a:p>
            <a:pPr marL="449263" indent="-187325">
              <a:buFont typeface="Arial" pitchFamily="34" charset="0"/>
              <a:buChar char="•"/>
            </a:pPr>
            <a:endParaRPr lang="cs-CZ" sz="21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cs-CZ" sz="2000" dirty="0">
              <a:hlinkClick r:id="rId3"/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endParaRPr lang="cs-CZ" sz="2000" dirty="0"/>
          </a:p>
          <a:p>
            <a:pPr marL="711200" lvl="2" indent="0">
              <a:lnSpc>
                <a:spcPct val="110000"/>
              </a:lnSpc>
              <a:buNone/>
            </a:pPr>
            <a:endParaRPr lang="cs-CZ" sz="2000" dirty="0"/>
          </a:p>
          <a:p>
            <a:pPr marL="173038" lvl="0" algn="just">
              <a:spcBef>
                <a:spcPts val="0"/>
              </a:spcBef>
              <a:spcAft>
                <a:spcPts val="0"/>
              </a:spcAft>
              <a:tabLst>
                <a:tab pos="536575" algn="l"/>
              </a:tabLst>
            </a:pPr>
            <a:endParaRPr lang="cs-CZ" sz="2000" b="1" dirty="0" smtClean="0">
              <a:solidFill>
                <a:prstClr val="black"/>
              </a:solidFill>
            </a:endParaRPr>
          </a:p>
          <a:p>
            <a:pPr>
              <a:spcAft>
                <a:spcPts val="0"/>
              </a:spcAft>
              <a:tabLst>
                <a:tab pos="536575" algn="l"/>
              </a:tabLst>
            </a:pPr>
            <a:r>
              <a:rPr lang="cs-CZ" sz="2000" b="1" dirty="0">
                <a:solidFill>
                  <a:prstClr val="black"/>
                </a:solidFill>
              </a:rPr>
              <a:t> </a:t>
            </a:r>
            <a:r>
              <a:rPr lang="cs-CZ" sz="2000" b="1" dirty="0" smtClean="0">
                <a:solidFill>
                  <a:prstClr val="black"/>
                </a:solidFill>
              </a:rPr>
              <a:t>  </a:t>
            </a:r>
            <a:endParaRPr lang="cs-CZ" sz="2000" dirty="0" smtClean="0"/>
          </a:p>
          <a:p>
            <a:pPr marL="454025" lvl="1" indent="-187325"/>
            <a:endParaRPr lang="cs-CZ" dirty="0" smtClean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125572"/>
            <a:ext cx="8229600" cy="980008"/>
          </a:xfrm>
        </p:spPr>
        <p:txBody>
          <a:bodyPr>
            <a:normAutofit/>
          </a:bodyPr>
          <a:lstStyle/>
          <a:p>
            <a:pPr algn="ctr"/>
            <a:r>
              <a:rPr lang="cs-CZ" dirty="0" smtClean="0"/>
              <a:t>Obecná kritéria přijatelnosti</a:t>
            </a:r>
            <a:endParaRPr lang="cs-CZ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89944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580572" y="852156"/>
            <a:ext cx="7997372" cy="4949372"/>
          </a:xfrm>
        </p:spPr>
        <p:txBody>
          <a:bodyPr>
            <a:noAutofit/>
          </a:bodyPr>
          <a:lstStyle/>
          <a:p>
            <a:pPr marL="0" lvl="1" indent="0">
              <a:spcBef>
                <a:spcPct val="20000"/>
              </a:spcBef>
              <a:spcAft>
                <a:spcPts val="200"/>
              </a:spcAft>
              <a:buNone/>
              <a:tabLst>
                <a:tab pos="447675" algn="l"/>
              </a:tabLst>
            </a:pPr>
            <a:r>
              <a:rPr lang="cs-CZ" u="sng" dirty="0">
                <a:ea typeface="+mj-ea"/>
                <a:cs typeface="+mj-cs"/>
              </a:rPr>
              <a:t>Projekt je v souladu s pravidly veřejné </a:t>
            </a:r>
            <a:r>
              <a:rPr lang="cs-CZ" u="sng" dirty="0" smtClean="0">
                <a:ea typeface="+mj-ea"/>
                <a:cs typeface="+mj-cs"/>
              </a:rPr>
              <a:t>podpory</a:t>
            </a:r>
          </a:p>
          <a:p>
            <a:pPr marL="352425" lvl="1" indent="-352425" algn="just">
              <a:spcBef>
                <a:spcPts val="0"/>
              </a:spcBef>
              <a:buFont typeface="Arial" pitchFamily="34" charset="0"/>
              <a:buChar char="•"/>
              <a:tabLst>
                <a:tab pos="447675" algn="l"/>
              </a:tabLst>
            </a:pPr>
            <a:r>
              <a:rPr lang="cs-CZ" b="0" dirty="0" smtClean="0">
                <a:solidFill>
                  <a:schemeClr val="tx1"/>
                </a:solidFill>
              </a:rPr>
              <a:t>Zatrženo ČP č. 78 – nemá nevyrovnané závazky</a:t>
            </a:r>
            <a:endParaRPr lang="cs-CZ" u="sng" dirty="0">
              <a:ea typeface="+mj-ea"/>
              <a:cs typeface="+mj-cs"/>
            </a:endParaRPr>
          </a:p>
          <a:p>
            <a:pPr algn="just">
              <a:spcBef>
                <a:spcPts val="0"/>
              </a:spcBef>
              <a:spcAft>
                <a:spcPts val="0"/>
              </a:spcAft>
            </a:pPr>
            <a:r>
              <a:rPr lang="pl-PL" sz="2000" b="1" dirty="0"/>
              <a:t>A) projekty v režimu dle „Rozhodnutí Komise o SOHZ (2012/21/EU)“</a:t>
            </a:r>
            <a:r>
              <a:rPr lang="pl-PL" sz="2000" dirty="0"/>
              <a:t>	</a:t>
            </a:r>
          </a:p>
          <a:p>
            <a:pPr marL="352425" indent="-352425" algn="just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</a:pPr>
            <a:r>
              <a:rPr lang="cs-CZ" sz="2000" dirty="0"/>
              <a:t>Výše požadované podpory (Příspěvek Unie + Finanční prostředky SR) </a:t>
            </a:r>
            <a:r>
              <a:rPr lang="en-US" sz="2000" dirty="0" smtClean="0"/>
              <a:t>&lt; </a:t>
            </a:r>
            <a:r>
              <a:rPr lang="cs-CZ" sz="2000" dirty="0" smtClean="0"/>
              <a:t>nebo </a:t>
            </a:r>
            <a:r>
              <a:rPr lang="en-US" sz="2000" dirty="0" smtClean="0"/>
              <a:t>= </a:t>
            </a:r>
            <a:r>
              <a:rPr lang="cs-CZ" sz="2000" dirty="0" smtClean="0"/>
              <a:t>výši </a:t>
            </a:r>
            <a:r>
              <a:rPr lang="cs-CZ" sz="2000" dirty="0"/>
              <a:t>maximální investiční podpory v modulu CBA – veřejná podpora	</a:t>
            </a:r>
            <a:endParaRPr lang="cs-CZ" sz="2000" dirty="0" smtClean="0"/>
          </a:p>
          <a:p>
            <a:pPr marL="352425" indent="-352425" algn="just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</a:pPr>
            <a:r>
              <a:rPr lang="cs-CZ" sz="2000" dirty="0"/>
              <a:t>žadatel </a:t>
            </a:r>
            <a:r>
              <a:rPr lang="cs-CZ" sz="2000" dirty="0" smtClean="0"/>
              <a:t>nečerpá na </a:t>
            </a:r>
            <a:r>
              <a:rPr lang="cs-CZ" sz="2000" dirty="0"/>
              <a:t>stejnou </a:t>
            </a:r>
            <a:r>
              <a:rPr lang="cs-CZ" sz="2000" dirty="0" smtClean="0"/>
              <a:t>SOHZ podporu DM podle </a:t>
            </a:r>
            <a:r>
              <a:rPr lang="cs-CZ" sz="2000" dirty="0"/>
              <a:t>nařízení č. </a:t>
            </a:r>
            <a:r>
              <a:rPr lang="cs-CZ" sz="2000" dirty="0" smtClean="0"/>
              <a:t>360/2012</a:t>
            </a:r>
            <a:endParaRPr lang="cs-CZ" sz="2000" dirty="0"/>
          </a:p>
          <a:p>
            <a:pPr marL="457200" indent="-457200" algn="just">
              <a:spcBef>
                <a:spcPts val="1200"/>
              </a:spcBef>
            </a:pPr>
            <a:r>
              <a:rPr lang="pl-PL" sz="2000" b="1" dirty="0"/>
              <a:t>B) projekty v režimu „Podpora de minimis na SOHZ (Nařízení Komise (EU) č. 360/2012)“</a:t>
            </a:r>
            <a:r>
              <a:rPr lang="pl-PL" sz="2000" dirty="0"/>
              <a:t>	</a:t>
            </a:r>
          </a:p>
          <a:p>
            <a:pPr marL="352425" indent="-352425" algn="just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</a:pPr>
            <a:r>
              <a:rPr lang="cs-CZ" sz="2000" dirty="0" smtClean="0"/>
              <a:t>Subjekty - vyplněny </a:t>
            </a:r>
            <a:r>
              <a:rPr lang="cs-CZ" sz="2000" dirty="0"/>
              <a:t>informace týkající se definice jednoho </a:t>
            </a:r>
            <a:r>
              <a:rPr lang="cs-CZ" sz="2000" dirty="0" smtClean="0"/>
              <a:t>podniku</a:t>
            </a:r>
          </a:p>
          <a:p>
            <a:pPr marL="352425" indent="-352425" algn="just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</a:pPr>
            <a:r>
              <a:rPr lang="cs-CZ" sz="2000" dirty="0" smtClean="0"/>
              <a:t>Částka </a:t>
            </a:r>
            <a:r>
              <a:rPr lang="cs-CZ" sz="2000" dirty="0"/>
              <a:t>obdržené podpory </a:t>
            </a:r>
            <a:r>
              <a:rPr lang="cs-CZ" sz="2000" dirty="0" smtClean="0"/>
              <a:t>DM za </a:t>
            </a:r>
            <a:r>
              <a:rPr lang="cs-CZ" sz="2000" dirty="0"/>
              <a:t>rozhodné období uvedená v </a:t>
            </a:r>
            <a:r>
              <a:rPr lang="cs-CZ" sz="2000" dirty="0" smtClean="0"/>
              <a:t>RDM nižší </a:t>
            </a:r>
            <a:r>
              <a:rPr lang="cs-CZ" sz="2000" dirty="0"/>
              <a:t>než 500 000 </a:t>
            </a:r>
            <a:r>
              <a:rPr lang="cs-CZ" sz="2000" dirty="0" smtClean="0"/>
              <a:t>EUR</a:t>
            </a:r>
            <a:endParaRPr lang="cs-CZ" sz="2000" dirty="0"/>
          </a:p>
          <a:p>
            <a:pPr marL="352425" indent="-352425" algn="just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</a:pPr>
            <a:r>
              <a:rPr lang="cs-CZ" sz="2000" dirty="0" smtClean="0"/>
              <a:t> ČP 81 - není podnikem v obtížích a 86 (</a:t>
            </a:r>
            <a:r>
              <a:rPr lang="cs-CZ" sz="2000" dirty="0" err="1" smtClean="0"/>
              <a:t>Altmark</a:t>
            </a:r>
            <a:r>
              <a:rPr lang="cs-CZ" sz="2000" dirty="0" smtClean="0"/>
              <a:t> – na danou SOHZ není poskytována VP podle „Rozhodnutí“ a podmínek „rozsudku </a:t>
            </a:r>
            <a:r>
              <a:rPr lang="cs-CZ" sz="2000" dirty="0" err="1" smtClean="0"/>
              <a:t>Altmark</a:t>
            </a:r>
            <a:r>
              <a:rPr lang="cs-CZ" sz="2000" dirty="0" smtClean="0"/>
              <a:t>“) </a:t>
            </a:r>
          </a:p>
          <a:p>
            <a:pPr marL="352425" indent="-352425" algn="just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</a:pPr>
            <a:endParaRPr lang="cs-CZ" sz="2000" dirty="0"/>
          </a:p>
          <a:p>
            <a:pPr marL="457200" indent="-457200" algn="just">
              <a:spcBef>
                <a:spcPts val="1200"/>
              </a:spcBef>
            </a:pPr>
            <a:endParaRPr lang="cs-CZ" sz="2000" b="1" dirty="0" smtClean="0">
              <a:solidFill>
                <a:srgbClr val="00529C"/>
              </a:solidFill>
            </a:endParaRPr>
          </a:p>
          <a:p>
            <a:pPr marL="266700" lvl="1" indent="0">
              <a:buNone/>
            </a:pPr>
            <a:endParaRPr lang="cs-CZ" sz="1700" dirty="0" smtClean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125572"/>
            <a:ext cx="8229600" cy="980008"/>
          </a:xfrm>
        </p:spPr>
        <p:txBody>
          <a:bodyPr>
            <a:normAutofit/>
          </a:bodyPr>
          <a:lstStyle/>
          <a:p>
            <a:pPr algn="ctr"/>
            <a:r>
              <a:rPr lang="cs-CZ" dirty="0" smtClean="0"/>
              <a:t>Obecná kritéria přijatelnosti</a:t>
            </a:r>
            <a:endParaRPr lang="cs-CZ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527112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90137" y="852156"/>
            <a:ext cx="7997372" cy="4949372"/>
          </a:xfrm>
        </p:spPr>
        <p:txBody>
          <a:bodyPr>
            <a:noAutofit/>
          </a:bodyPr>
          <a:lstStyle/>
          <a:p>
            <a:pPr marL="0" lvl="1" indent="0">
              <a:spcBef>
                <a:spcPct val="20000"/>
              </a:spcBef>
              <a:spcAft>
                <a:spcPts val="200"/>
              </a:spcAft>
              <a:buNone/>
              <a:tabLst>
                <a:tab pos="447675" algn="l"/>
              </a:tabLst>
            </a:pPr>
            <a:r>
              <a:rPr lang="cs-CZ" u="sng" dirty="0">
                <a:solidFill>
                  <a:srgbClr val="FF0066"/>
                </a:solidFill>
                <a:latin typeface="+mj-lt"/>
                <a:ea typeface="+mj-ea"/>
                <a:cs typeface="+mj-cs"/>
              </a:rPr>
              <a:t>Statutární zástupce žadatele je trestně </a:t>
            </a:r>
            <a:r>
              <a:rPr lang="cs-CZ" u="sng" dirty="0" smtClean="0">
                <a:solidFill>
                  <a:srgbClr val="FF0066"/>
                </a:solidFill>
                <a:latin typeface="+mj-lt"/>
                <a:ea typeface="+mj-ea"/>
                <a:cs typeface="+mj-cs"/>
              </a:rPr>
              <a:t>bezúhonný</a:t>
            </a:r>
            <a:endParaRPr lang="cs-CZ" u="sng" dirty="0">
              <a:solidFill>
                <a:srgbClr val="FF0066"/>
              </a:solidFill>
              <a:latin typeface="+mj-lt"/>
              <a:ea typeface="+mj-ea"/>
              <a:cs typeface="+mj-cs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000" dirty="0" smtClean="0"/>
              <a:t>Souhlas </a:t>
            </a:r>
            <a:r>
              <a:rPr lang="cs-CZ" sz="2000" dirty="0"/>
              <a:t>s </a:t>
            </a:r>
            <a:r>
              <a:rPr lang="cs-CZ" sz="2000" dirty="0" smtClean="0"/>
              <a:t>ČP 70</a:t>
            </a:r>
            <a:r>
              <a:rPr lang="cs-CZ" sz="2000" dirty="0"/>
              <a:t>	</a:t>
            </a:r>
          </a:p>
          <a:p>
            <a:pPr marL="812800" lvl="1" indent="-276225" algn="just">
              <a:spcBef>
                <a:spcPts val="0"/>
              </a:spcBef>
              <a:buNone/>
              <a:tabLst>
                <a:tab pos="447675" algn="l"/>
              </a:tabLst>
            </a:pPr>
            <a:endParaRPr lang="cs-CZ" sz="1700" b="0" dirty="0" smtClean="0">
              <a:solidFill>
                <a:schemeClr val="tx1"/>
              </a:solidFill>
            </a:endParaRPr>
          </a:p>
          <a:p>
            <a:pPr marL="1224000" lvl="1" indent="-361950" algn="just">
              <a:spcBef>
                <a:spcPts val="0"/>
              </a:spcBef>
              <a:buNone/>
            </a:pPr>
            <a:endParaRPr lang="cs-CZ" sz="1700" b="0" dirty="0" smtClean="0">
              <a:solidFill>
                <a:schemeClr val="tx1"/>
              </a:solidFill>
            </a:endParaRPr>
          </a:p>
          <a:p>
            <a:pPr marL="812800" lvl="1" indent="-276225">
              <a:spcBef>
                <a:spcPts val="0"/>
              </a:spcBef>
              <a:buFont typeface="Courier New" pitchFamily="49" charset="0"/>
              <a:buChar char="o"/>
              <a:tabLst>
                <a:tab pos="447675" algn="l"/>
              </a:tabLst>
            </a:pPr>
            <a:endParaRPr lang="cs-CZ" sz="1700" b="0" dirty="0" smtClean="0">
              <a:solidFill>
                <a:schemeClr val="tx1"/>
              </a:solidFill>
            </a:endParaRPr>
          </a:p>
          <a:p>
            <a:pPr marL="812800" lvl="1" indent="-276225">
              <a:spcBef>
                <a:spcPts val="0"/>
              </a:spcBef>
              <a:spcAft>
                <a:spcPts val="600"/>
              </a:spcAft>
              <a:buNone/>
              <a:tabLst>
                <a:tab pos="447675" algn="l"/>
              </a:tabLst>
            </a:pPr>
            <a:endParaRPr lang="cs-CZ" sz="1700" b="0" dirty="0" smtClean="0">
              <a:solidFill>
                <a:schemeClr val="tx1"/>
              </a:solidFill>
            </a:endParaRPr>
          </a:p>
          <a:p>
            <a:pPr marL="1160463" lvl="1" indent="-260350" algn="just">
              <a:lnSpc>
                <a:spcPct val="110000"/>
              </a:lnSpc>
              <a:spcBef>
                <a:spcPts val="0"/>
              </a:spcBef>
              <a:buNone/>
            </a:pPr>
            <a:endParaRPr lang="cs-CZ" sz="1700" b="0" dirty="0" smtClean="0">
              <a:solidFill>
                <a:schemeClr val="tx1"/>
              </a:solidFill>
            </a:endParaRPr>
          </a:p>
          <a:p>
            <a:pPr marL="1441450" lvl="1" indent="-276225" algn="just">
              <a:lnSpc>
                <a:spcPct val="110000"/>
              </a:lnSpc>
              <a:spcBef>
                <a:spcPts val="0"/>
              </a:spcBef>
              <a:buFont typeface="Wingdings" pitchFamily="2" charset="2"/>
              <a:buChar char="Ø"/>
            </a:pPr>
            <a:endParaRPr lang="cs-CZ" sz="1700" b="0" dirty="0" smtClean="0">
              <a:solidFill>
                <a:schemeClr val="tx1"/>
              </a:solidFill>
            </a:endParaRPr>
          </a:p>
          <a:p>
            <a:pPr marL="342900" indent="-342900" algn="just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AutoNum type="arabicPeriod" startAt="5"/>
            </a:pPr>
            <a:endParaRPr lang="cs-CZ" sz="1700" b="1" dirty="0" smtClean="0"/>
          </a:p>
          <a:p>
            <a:pPr marL="342900" indent="-342900" algn="just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AutoNum type="arabicPeriod" startAt="5"/>
            </a:pPr>
            <a:endParaRPr lang="cs-CZ" sz="1700" dirty="0" smtClean="0"/>
          </a:p>
          <a:p>
            <a:pPr marL="449263" indent="-187325">
              <a:buFont typeface="Arial" pitchFamily="34" charset="0"/>
              <a:buChar char="•"/>
            </a:pPr>
            <a:endParaRPr lang="cs-CZ" sz="17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cs-CZ" sz="1700" dirty="0">
              <a:hlinkClick r:id="rId3"/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endParaRPr lang="cs-CZ" sz="1700" dirty="0"/>
          </a:p>
          <a:p>
            <a:pPr marL="711200" lvl="2" indent="0">
              <a:lnSpc>
                <a:spcPct val="110000"/>
              </a:lnSpc>
              <a:buNone/>
            </a:pPr>
            <a:endParaRPr lang="cs-CZ" sz="1700" dirty="0"/>
          </a:p>
          <a:p>
            <a:pPr marL="173038" lvl="0" algn="just">
              <a:spcBef>
                <a:spcPts val="0"/>
              </a:spcBef>
              <a:spcAft>
                <a:spcPts val="0"/>
              </a:spcAft>
              <a:tabLst>
                <a:tab pos="536575" algn="l"/>
              </a:tabLst>
            </a:pPr>
            <a:endParaRPr lang="cs-CZ" sz="1700" b="1" dirty="0" smtClean="0">
              <a:solidFill>
                <a:prstClr val="black"/>
              </a:solidFill>
            </a:endParaRPr>
          </a:p>
          <a:p>
            <a:pPr>
              <a:spcAft>
                <a:spcPts val="0"/>
              </a:spcAft>
              <a:tabLst>
                <a:tab pos="536575" algn="l"/>
              </a:tabLst>
            </a:pPr>
            <a:r>
              <a:rPr lang="cs-CZ" sz="1700" b="1" dirty="0">
                <a:solidFill>
                  <a:prstClr val="black"/>
                </a:solidFill>
              </a:rPr>
              <a:t> </a:t>
            </a:r>
            <a:r>
              <a:rPr lang="cs-CZ" sz="1700" b="1" dirty="0" smtClean="0">
                <a:solidFill>
                  <a:prstClr val="black"/>
                </a:solidFill>
              </a:rPr>
              <a:t>  </a:t>
            </a:r>
            <a:endParaRPr lang="cs-CZ" sz="1700" dirty="0" smtClean="0"/>
          </a:p>
          <a:p>
            <a:pPr marL="454025" lvl="1" indent="-187325"/>
            <a:endParaRPr lang="cs-CZ" sz="1700" dirty="0" smtClean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125572"/>
            <a:ext cx="8229600" cy="980008"/>
          </a:xfrm>
        </p:spPr>
        <p:txBody>
          <a:bodyPr>
            <a:normAutofit/>
          </a:bodyPr>
          <a:lstStyle/>
          <a:p>
            <a:pPr algn="ctr"/>
            <a:r>
              <a:rPr lang="cs-CZ" dirty="0" smtClean="0"/>
              <a:t>Obecná kritéria přijatelnosti</a:t>
            </a:r>
            <a:endParaRPr lang="cs-CZ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49375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841811"/>
            <a:ext cx="7997372" cy="4949372"/>
          </a:xfrm>
        </p:spPr>
        <p:txBody>
          <a:bodyPr>
            <a:noAutofit/>
          </a:bodyPr>
          <a:lstStyle/>
          <a:p>
            <a:pPr marL="0" lvl="1" indent="0">
              <a:spcBef>
                <a:spcPct val="20000"/>
              </a:spcBef>
              <a:spcAft>
                <a:spcPts val="200"/>
              </a:spcAft>
              <a:buNone/>
              <a:tabLst>
                <a:tab pos="447675" algn="l"/>
              </a:tabLst>
            </a:pPr>
            <a:r>
              <a:rPr lang="cs-CZ" u="sng" dirty="0" smtClean="0"/>
              <a:t>Projekt </a:t>
            </a:r>
            <a:r>
              <a:rPr lang="cs-CZ" u="sng" dirty="0"/>
              <a:t>je v souladu se Strategií sociálního začleňování </a:t>
            </a:r>
            <a:r>
              <a:rPr lang="cs-CZ" u="sng" dirty="0" smtClean="0"/>
              <a:t>2014-2020</a:t>
            </a:r>
            <a:endParaRPr lang="cs-CZ" u="sng" dirty="0"/>
          </a:p>
          <a:p>
            <a:pPr marL="263525" indent="-263525" algn="just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</a:pPr>
            <a:r>
              <a:rPr lang="cs-CZ" sz="2000" dirty="0"/>
              <a:t>Popis ve SP (kap. 5) - vazba projektu na Strategii, opatření kapitoly 3. 5 Přístup k bydlení.</a:t>
            </a:r>
          </a:p>
          <a:p>
            <a:pPr marL="0" lvl="1" indent="0">
              <a:spcBef>
                <a:spcPct val="20000"/>
              </a:spcBef>
              <a:spcAft>
                <a:spcPts val="200"/>
              </a:spcAft>
              <a:buNone/>
              <a:tabLst>
                <a:tab pos="447675" algn="l"/>
              </a:tabLst>
            </a:pPr>
            <a:r>
              <a:rPr lang="cs-CZ" u="sng" dirty="0"/>
              <a:t>Žadatel má zajištěnou administrativní, finanční a provozní kapacitu k realizaci a udržitelnosti projektu.</a:t>
            </a:r>
          </a:p>
          <a:p>
            <a:pPr algn="just">
              <a:spcBef>
                <a:spcPts val="0"/>
              </a:spcBef>
              <a:spcAft>
                <a:spcPts val="0"/>
              </a:spcAft>
            </a:pPr>
            <a:r>
              <a:rPr lang="pl-PL" sz="2000" dirty="0"/>
              <a:t>Popis ve SP:</a:t>
            </a:r>
          </a:p>
          <a:p>
            <a:pPr marL="263525" indent="-263525" algn="just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</a:pPr>
            <a:r>
              <a:rPr lang="pl-PL" sz="2000" dirty="0" smtClean="0"/>
              <a:t>Kap. </a:t>
            </a:r>
            <a:r>
              <a:rPr lang="pl-PL" sz="2000" dirty="0"/>
              <a:t>7 - administrativní kapacita </a:t>
            </a:r>
          </a:p>
          <a:p>
            <a:pPr marL="263525" indent="-263525" algn="just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</a:pPr>
            <a:r>
              <a:rPr lang="pl-PL" sz="2000" dirty="0"/>
              <a:t>Kap</a:t>
            </a:r>
            <a:r>
              <a:rPr lang="cs-CZ" sz="2000" dirty="0" smtClean="0"/>
              <a:t>. </a:t>
            </a:r>
            <a:r>
              <a:rPr lang="cs-CZ" sz="2000" dirty="0"/>
              <a:t>10 a 11 - finanční kapacita </a:t>
            </a:r>
          </a:p>
          <a:p>
            <a:pPr marL="263525" indent="-263525" algn="just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</a:pPr>
            <a:r>
              <a:rPr lang="pl-PL" sz="2000" dirty="0"/>
              <a:t>Kap</a:t>
            </a:r>
            <a:r>
              <a:rPr lang="cs-CZ" sz="2000" dirty="0" smtClean="0"/>
              <a:t>. </a:t>
            </a:r>
            <a:r>
              <a:rPr lang="cs-CZ" sz="2000" dirty="0"/>
              <a:t>8 - provozní kapacita k realizaci a udržitelnosti projektu	</a:t>
            </a:r>
          </a:p>
          <a:p>
            <a:pPr marL="0" lvl="1" indent="0">
              <a:spcBef>
                <a:spcPct val="20000"/>
              </a:spcBef>
              <a:spcAft>
                <a:spcPts val="200"/>
              </a:spcAft>
              <a:buNone/>
              <a:tabLst>
                <a:tab pos="447675" algn="l"/>
              </a:tabLst>
            </a:pPr>
            <a:r>
              <a:rPr lang="cs-CZ" u="sng" dirty="0" smtClean="0"/>
              <a:t>Výdaje </a:t>
            </a:r>
            <a:r>
              <a:rPr lang="cs-CZ" u="sng" dirty="0"/>
              <a:t>na hlavní aktivity v rozpočtu projektu odpovídají tržním </a:t>
            </a:r>
            <a:r>
              <a:rPr lang="cs-CZ" u="sng" dirty="0" smtClean="0"/>
              <a:t>cenám</a:t>
            </a:r>
            <a:endParaRPr lang="cs-CZ" u="sng" dirty="0"/>
          </a:p>
          <a:p>
            <a:pPr marL="804863" indent="-273050" algn="just">
              <a:buFont typeface="Arial" pitchFamily="34" charset="0"/>
              <a:buChar char="•"/>
            </a:pPr>
            <a:r>
              <a:rPr lang="cs-CZ" sz="2000" dirty="0"/>
              <a:t>Vychází se z položkového rozpočtu stavby a z </a:t>
            </a:r>
            <a:r>
              <a:rPr lang="cs-CZ" sz="2000" dirty="0" smtClean="0"/>
              <a:t>průzkumů </a:t>
            </a:r>
            <a:r>
              <a:rPr lang="cs-CZ" sz="2000" dirty="0"/>
              <a:t>trhu. </a:t>
            </a:r>
          </a:p>
          <a:p>
            <a:pPr marL="536575" lvl="1" indent="0">
              <a:spcBef>
                <a:spcPts val="0"/>
              </a:spcBef>
              <a:buNone/>
              <a:tabLst>
                <a:tab pos="447675" algn="l"/>
              </a:tabLst>
            </a:pPr>
            <a:endParaRPr lang="cs-CZ" sz="1700" b="0" dirty="0" smtClean="0">
              <a:solidFill>
                <a:schemeClr val="tx1"/>
              </a:solidFill>
            </a:endParaRPr>
          </a:p>
          <a:p>
            <a:pPr marL="812800" lvl="1" indent="-276225">
              <a:spcBef>
                <a:spcPts val="0"/>
              </a:spcBef>
              <a:spcAft>
                <a:spcPts val="600"/>
              </a:spcAft>
              <a:buNone/>
              <a:tabLst>
                <a:tab pos="447675" algn="l"/>
              </a:tabLst>
            </a:pPr>
            <a:endParaRPr lang="cs-CZ" sz="1700" b="0" dirty="0" smtClean="0">
              <a:solidFill>
                <a:schemeClr val="tx1"/>
              </a:solidFill>
            </a:endParaRPr>
          </a:p>
          <a:p>
            <a:pPr marL="1160463" lvl="1" indent="-260350" algn="just">
              <a:lnSpc>
                <a:spcPct val="110000"/>
              </a:lnSpc>
              <a:spcBef>
                <a:spcPts val="0"/>
              </a:spcBef>
              <a:buNone/>
            </a:pPr>
            <a:endParaRPr lang="cs-CZ" sz="1700" b="0" dirty="0" smtClean="0">
              <a:solidFill>
                <a:schemeClr val="tx1"/>
              </a:solidFill>
            </a:endParaRPr>
          </a:p>
          <a:p>
            <a:pPr marL="1441450" lvl="1" indent="-276225" algn="just">
              <a:lnSpc>
                <a:spcPct val="110000"/>
              </a:lnSpc>
              <a:spcBef>
                <a:spcPts val="0"/>
              </a:spcBef>
              <a:buFont typeface="Wingdings" pitchFamily="2" charset="2"/>
              <a:buChar char="Ø"/>
            </a:pPr>
            <a:endParaRPr lang="cs-CZ" sz="1700" b="0" dirty="0" smtClean="0">
              <a:solidFill>
                <a:schemeClr val="tx1"/>
              </a:solidFill>
            </a:endParaRPr>
          </a:p>
          <a:p>
            <a:pPr marL="342900" indent="-342900" algn="just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AutoNum type="arabicPeriod" startAt="5"/>
            </a:pPr>
            <a:endParaRPr lang="cs-CZ" sz="1700" b="1" dirty="0" smtClean="0"/>
          </a:p>
          <a:p>
            <a:pPr marL="342900" indent="-342900" algn="just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AutoNum type="arabicPeriod" startAt="5"/>
            </a:pPr>
            <a:endParaRPr lang="cs-CZ" sz="1700" dirty="0" smtClean="0"/>
          </a:p>
          <a:p>
            <a:pPr marL="449263" indent="-187325">
              <a:buFont typeface="Arial" pitchFamily="34" charset="0"/>
              <a:buChar char="•"/>
            </a:pPr>
            <a:endParaRPr lang="cs-CZ" sz="17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cs-CZ" sz="1700" dirty="0">
              <a:hlinkClick r:id="rId3"/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endParaRPr lang="cs-CZ" sz="1700" dirty="0"/>
          </a:p>
          <a:p>
            <a:pPr marL="711200" lvl="2" indent="0">
              <a:lnSpc>
                <a:spcPct val="110000"/>
              </a:lnSpc>
              <a:buNone/>
            </a:pPr>
            <a:endParaRPr lang="cs-CZ" sz="1700" dirty="0"/>
          </a:p>
          <a:p>
            <a:pPr marL="173038" lvl="0" algn="just">
              <a:spcBef>
                <a:spcPts val="0"/>
              </a:spcBef>
              <a:spcAft>
                <a:spcPts val="0"/>
              </a:spcAft>
              <a:tabLst>
                <a:tab pos="536575" algn="l"/>
              </a:tabLst>
            </a:pPr>
            <a:endParaRPr lang="cs-CZ" sz="1700" b="1" dirty="0" smtClean="0">
              <a:solidFill>
                <a:prstClr val="black"/>
              </a:solidFill>
            </a:endParaRPr>
          </a:p>
          <a:p>
            <a:pPr>
              <a:spcAft>
                <a:spcPts val="0"/>
              </a:spcAft>
              <a:tabLst>
                <a:tab pos="536575" algn="l"/>
              </a:tabLst>
            </a:pPr>
            <a:r>
              <a:rPr lang="cs-CZ" sz="1700" b="1" dirty="0">
                <a:solidFill>
                  <a:prstClr val="black"/>
                </a:solidFill>
              </a:rPr>
              <a:t> </a:t>
            </a:r>
            <a:r>
              <a:rPr lang="cs-CZ" sz="1700" b="1" dirty="0" smtClean="0">
                <a:solidFill>
                  <a:prstClr val="black"/>
                </a:solidFill>
              </a:rPr>
              <a:t>  </a:t>
            </a:r>
            <a:endParaRPr lang="cs-CZ" sz="1700" dirty="0" smtClean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125572"/>
            <a:ext cx="8229600" cy="980008"/>
          </a:xfrm>
        </p:spPr>
        <p:txBody>
          <a:bodyPr>
            <a:normAutofit/>
          </a:bodyPr>
          <a:lstStyle/>
          <a:p>
            <a:pPr algn="ctr"/>
            <a:r>
              <a:rPr lang="cs-CZ" dirty="0" smtClean="0"/>
              <a:t>Specifická kritéria přijatelnosti</a:t>
            </a:r>
            <a:endParaRPr lang="cs-CZ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27112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876980"/>
            <a:ext cx="7997372" cy="4949372"/>
          </a:xfrm>
        </p:spPr>
        <p:txBody>
          <a:bodyPr>
            <a:noAutofit/>
          </a:bodyPr>
          <a:lstStyle/>
          <a:p>
            <a:pPr marL="0" lvl="1" indent="0">
              <a:spcBef>
                <a:spcPct val="20000"/>
              </a:spcBef>
              <a:spcAft>
                <a:spcPts val="200"/>
              </a:spcAft>
              <a:buNone/>
              <a:tabLst>
                <a:tab pos="447675" algn="l"/>
              </a:tabLst>
            </a:pPr>
            <a:r>
              <a:rPr lang="cs-CZ" u="sng" dirty="0" smtClean="0"/>
              <a:t>Minimálně </a:t>
            </a:r>
            <a:r>
              <a:rPr lang="cs-CZ" u="sng" dirty="0"/>
              <a:t>85 % způsobilých výdajů projektu je zaměřeno na hlavní aktivity projektu </a:t>
            </a:r>
          </a:p>
          <a:p>
            <a:pPr marL="1165225" lvl="1" indent="0" algn="just">
              <a:lnSpc>
                <a:spcPct val="110000"/>
              </a:lnSpc>
              <a:spcBef>
                <a:spcPts val="0"/>
              </a:spcBef>
              <a:buNone/>
            </a:pPr>
            <a:endParaRPr lang="cs-CZ" b="0" dirty="0" smtClean="0">
              <a:solidFill>
                <a:schemeClr val="tx1"/>
              </a:solidFill>
            </a:endParaRPr>
          </a:p>
          <a:p>
            <a:pPr algn="just">
              <a:lnSpc>
                <a:spcPct val="110000"/>
              </a:lnSpc>
              <a:spcBef>
                <a:spcPts val="0"/>
              </a:spcBef>
              <a:spcAft>
                <a:spcPts val="0"/>
              </a:spcAft>
            </a:pPr>
            <a:endParaRPr lang="cs-CZ" sz="2000" b="1" dirty="0" smtClean="0"/>
          </a:p>
          <a:p>
            <a:pPr marL="342900" indent="-342900" algn="just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AutoNum type="arabicPeriod" startAt="5"/>
            </a:pPr>
            <a:endParaRPr lang="cs-CZ" sz="2000" dirty="0" smtClean="0"/>
          </a:p>
          <a:p>
            <a:pPr marL="449263" indent="-187325">
              <a:buFont typeface="Arial" pitchFamily="34" charset="0"/>
              <a:buChar char="•"/>
            </a:pPr>
            <a:endParaRPr lang="cs-CZ" sz="20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cs-CZ" sz="2000" dirty="0">
              <a:hlinkClick r:id="rId3"/>
            </a:endParaRPr>
          </a:p>
          <a:p>
            <a:pPr marL="0" lvl="1" indent="0">
              <a:spcBef>
                <a:spcPct val="20000"/>
              </a:spcBef>
              <a:spcAft>
                <a:spcPts val="200"/>
              </a:spcAft>
              <a:buNone/>
              <a:tabLst>
                <a:tab pos="447675" algn="l"/>
              </a:tabLst>
            </a:pPr>
            <a:r>
              <a:rPr lang="cs-CZ" u="sng" dirty="0" smtClean="0"/>
              <a:t>Cílové </a:t>
            </a:r>
            <a:r>
              <a:rPr lang="cs-CZ" u="sng" dirty="0"/>
              <a:t>hodnoty monitorovacích indikátorů odpovídají cílům projektu </a:t>
            </a:r>
          </a:p>
          <a:p>
            <a:pPr marL="176213" indent="-176213">
              <a:buFont typeface="Arial" panose="020B0604020202020204" pitchFamily="34" charset="0"/>
              <a:buChar char="•"/>
            </a:pPr>
            <a:r>
              <a:rPr lang="pl-PL" sz="2000" dirty="0" smtClean="0"/>
              <a:t>Indikátory </a:t>
            </a:r>
            <a:r>
              <a:rPr lang="pl-PL" sz="2000" dirty="0"/>
              <a:t>projektu odpovídají aktivitám projektu. </a:t>
            </a:r>
          </a:p>
          <a:p>
            <a:pPr marL="176213" indent="-176213">
              <a:buFont typeface="Arial" panose="020B0604020202020204" pitchFamily="34" charset="0"/>
              <a:buChar char="•"/>
            </a:pPr>
            <a:r>
              <a:rPr lang="cs-CZ" sz="2000" dirty="0" smtClean="0"/>
              <a:t>Hodnota </a:t>
            </a:r>
            <a:r>
              <a:rPr lang="cs-CZ" sz="2000" dirty="0"/>
              <a:t>a způsob výpočtu indikátorů je v souladu s přílohou č. 3 </a:t>
            </a:r>
            <a:r>
              <a:rPr lang="cs-CZ" sz="2000" dirty="0" smtClean="0"/>
              <a:t>SPŽP – </a:t>
            </a:r>
            <a:r>
              <a:rPr lang="cs-CZ" sz="2000" dirty="0"/>
              <a:t>Metodické listy indikátoru. </a:t>
            </a:r>
          </a:p>
          <a:p>
            <a:pPr marL="0" lvl="1" indent="0">
              <a:spcBef>
                <a:spcPct val="20000"/>
              </a:spcBef>
              <a:spcAft>
                <a:spcPts val="200"/>
              </a:spcAft>
              <a:buNone/>
              <a:tabLst>
                <a:tab pos="447675" algn="l"/>
              </a:tabLst>
            </a:pPr>
            <a:r>
              <a:rPr lang="cs-CZ" u="sng" dirty="0" smtClean="0"/>
              <a:t>Projekt </a:t>
            </a:r>
            <a:r>
              <a:rPr lang="cs-CZ" u="sng" dirty="0"/>
              <a:t>má vazbu na schválenou strategii Koordinovaného přístupu k sociálně vyloučeným lokalitám a je v souladu s cíli této strategie</a:t>
            </a:r>
            <a:r>
              <a:rPr lang="cs-CZ" u="sng" dirty="0" smtClean="0"/>
              <a:t>.</a:t>
            </a:r>
          </a:p>
          <a:p>
            <a:pPr marL="176213" lvl="1" indent="-176213">
              <a:spcBef>
                <a:spcPct val="20000"/>
              </a:spcBef>
              <a:spcAft>
                <a:spcPts val="200"/>
              </a:spcAft>
              <a:buFont typeface="Arial" panose="020B0604020202020204" pitchFamily="34" charset="0"/>
              <a:buChar char="•"/>
              <a:tabLst>
                <a:tab pos="447675" algn="l"/>
              </a:tabLst>
            </a:pPr>
            <a:r>
              <a:rPr lang="cs-CZ" b="0" dirty="0">
                <a:solidFill>
                  <a:schemeClr val="tx1"/>
                </a:solidFill>
              </a:rPr>
              <a:t>Pokud projekt není realizován na území se schválenou strategií koordinovaného přístupu </a:t>
            </a:r>
            <a:r>
              <a:rPr lang="cs-CZ" b="0" dirty="0" smtClean="0">
                <a:solidFill>
                  <a:schemeClr val="tx1"/>
                </a:solidFill>
              </a:rPr>
              <a:t>- NR</a:t>
            </a:r>
            <a:r>
              <a:rPr lang="cs-CZ" b="0" dirty="0">
                <a:solidFill>
                  <a:schemeClr val="tx1"/>
                </a:solidFill>
              </a:rPr>
              <a:t>.</a:t>
            </a:r>
          </a:p>
          <a:p>
            <a:pPr marL="0" lvl="1" indent="0">
              <a:spcBef>
                <a:spcPct val="20000"/>
              </a:spcBef>
              <a:spcAft>
                <a:spcPts val="200"/>
              </a:spcAft>
              <a:buNone/>
              <a:tabLst>
                <a:tab pos="447675" algn="l"/>
              </a:tabLst>
            </a:pPr>
            <a:endParaRPr lang="cs-CZ" u="sng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125572"/>
            <a:ext cx="8229600" cy="980008"/>
          </a:xfrm>
        </p:spPr>
        <p:txBody>
          <a:bodyPr>
            <a:normAutofit/>
          </a:bodyPr>
          <a:lstStyle/>
          <a:p>
            <a:pPr algn="ctr"/>
            <a:r>
              <a:rPr lang="cs-CZ" dirty="0" smtClean="0"/>
              <a:t>Specifická kritéria přijatelnosti</a:t>
            </a:r>
            <a:endParaRPr lang="cs-CZ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19</a:t>
            </a:fld>
            <a:endParaRPr lang="en-US"/>
          </a:p>
        </p:txBody>
      </p:sp>
      <p:pic>
        <p:nvPicPr>
          <p:cNvPr id="3" name="Obrázek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512954"/>
            <a:ext cx="8985738" cy="18387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69595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580572" y="1262743"/>
            <a:ext cx="7997372" cy="4978400"/>
          </a:xfrm>
        </p:spPr>
        <p:txBody>
          <a:bodyPr>
            <a:noAutofit/>
          </a:bodyPr>
          <a:lstStyle/>
          <a:p>
            <a:pPr marL="449263" indent="-187325">
              <a:buFont typeface="Arial" pitchFamily="34" charset="0"/>
              <a:buChar char="•"/>
            </a:pPr>
            <a:endParaRPr lang="cs-CZ" sz="2100" dirty="0" smtClean="0"/>
          </a:p>
          <a:p>
            <a:pPr marL="449263" indent="-187325">
              <a:buFont typeface="Arial" pitchFamily="34" charset="0"/>
              <a:buChar char="•"/>
            </a:pPr>
            <a:endParaRPr lang="cs-CZ" sz="21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cs-CZ" sz="2000" dirty="0">
              <a:hlinkClick r:id="rId3"/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endParaRPr lang="cs-CZ" sz="2000" dirty="0"/>
          </a:p>
          <a:p>
            <a:pPr marL="711200" lvl="2" indent="0">
              <a:lnSpc>
                <a:spcPct val="110000"/>
              </a:lnSpc>
              <a:buNone/>
            </a:pPr>
            <a:endParaRPr lang="cs-CZ" sz="2000" dirty="0"/>
          </a:p>
          <a:p>
            <a:pPr marL="173038" lvl="0" algn="just">
              <a:spcBef>
                <a:spcPts val="0"/>
              </a:spcBef>
              <a:spcAft>
                <a:spcPts val="0"/>
              </a:spcAft>
              <a:tabLst>
                <a:tab pos="536575" algn="l"/>
              </a:tabLst>
            </a:pPr>
            <a:endParaRPr lang="cs-CZ" sz="2000" b="1" dirty="0" smtClean="0">
              <a:solidFill>
                <a:prstClr val="black"/>
              </a:solidFill>
            </a:endParaRPr>
          </a:p>
          <a:p>
            <a:pPr>
              <a:spcAft>
                <a:spcPts val="0"/>
              </a:spcAft>
              <a:tabLst>
                <a:tab pos="536575" algn="l"/>
              </a:tabLst>
            </a:pPr>
            <a:r>
              <a:rPr lang="cs-CZ" sz="2000" b="1" dirty="0">
                <a:solidFill>
                  <a:prstClr val="black"/>
                </a:solidFill>
              </a:rPr>
              <a:t> </a:t>
            </a:r>
            <a:r>
              <a:rPr lang="cs-CZ" sz="2000" b="1" dirty="0" smtClean="0">
                <a:solidFill>
                  <a:prstClr val="black"/>
                </a:solidFill>
              </a:rPr>
              <a:t>  </a:t>
            </a:r>
            <a:endParaRPr lang="cs-CZ" sz="2000" dirty="0" smtClean="0"/>
          </a:p>
          <a:p>
            <a:pPr marL="454025" lvl="1" indent="-187325"/>
            <a:endParaRPr lang="cs-CZ" dirty="0" smtClean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125572"/>
            <a:ext cx="8229600" cy="980008"/>
          </a:xfrm>
        </p:spPr>
        <p:txBody>
          <a:bodyPr>
            <a:normAutofit/>
          </a:bodyPr>
          <a:lstStyle/>
          <a:p>
            <a:pPr algn="ctr"/>
            <a:r>
              <a:rPr lang="cs-CZ" dirty="0" smtClean="0"/>
              <a:t>Příjem žádostí o podporu</a:t>
            </a:r>
            <a:endParaRPr lang="cs-CZ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2</a:t>
            </a:fld>
            <a:endParaRPr lang="en-US"/>
          </a:p>
        </p:txBody>
      </p:sp>
      <p:pic>
        <p:nvPicPr>
          <p:cNvPr id="7" name="Obrázek 1"/>
          <p:cNvPicPr>
            <a:picLocks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2765" y="1105580"/>
            <a:ext cx="7124132" cy="483119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4713317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580572" y="887325"/>
            <a:ext cx="7997372" cy="4949372"/>
          </a:xfrm>
        </p:spPr>
        <p:txBody>
          <a:bodyPr>
            <a:noAutofit/>
          </a:bodyPr>
          <a:lstStyle/>
          <a:p>
            <a:pPr algn="just" defTabSz="695325">
              <a:spcBef>
                <a:spcPts val="0"/>
              </a:spcBef>
              <a:spcAft>
                <a:spcPts val="0"/>
              </a:spcAft>
            </a:pPr>
            <a:r>
              <a:rPr lang="cs-CZ" sz="2000" b="1" u="sng" dirty="0">
                <a:solidFill>
                  <a:srgbClr val="00529C"/>
                </a:solidFill>
              </a:rPr>
              <a:t>Sociální bydlení splňuje stavebně technické parametry dané stavebními předpisy určenými pro výstavbu budov pro </a:t>
            </a:r>
            <a:r>
              <a:rPr lang="cs-CZ" sz="2000" b="1" u="sng" dirty="0" smtClean="0">
                <a:solidFill>
                  <a:srgbClr val="00529C"/>
                </a:solidFill>
              </a:rPr>
              <a:t>bydlení.</a:t>
            </a:r>
          </a:p>
          <a:p>
            <a:pPr marL="285750" indent="-285750" algn="just" defTabSz="695325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cs-CZ" sz="2000" b="0" dirty="0" smtClean="0">
                <a:solidFill>
                  <a:schemeClr val="tx1"/>
                </a:solidFill>
              </a:rPr>
              <a:t>Popis kap</a:t>
            </a:r>
            <a:r>
              <a:rPr lang="cs-CZ" sz="2000" b="0" dirty="0">
                <a:solidFill>
                  <a:schemeClr val="tx1"/>
                </a:solidFill>
              </a:rPr>
              <a:t>. 8 </a:t>
            </a:r>
            <a:r>
              <a:rPr lang="cs-CZ" sz="2000" b="0" dirty="0" smtClean="0">
                <a:solidFill>
                  <a:schemeClr val="tx1"/>
                </a:solidFill>
              </a:rPr>
              <a:t>SP (</a:t>
            </a:r>
            <a:r>
              <a:rPr lang="cs-CZ" sz="2000" b="0" cap="all" dirty="0" smtClean="0">
                <a:solidFill>
                  <a:schemeClr val="tx1"/>
                </a:solidFill>
              </a:rPr>
              <a:t>Technické </a:t>
            </a:r>
            <a:r>
              <a:rPr lang="cs-CZ" sz="2000" b="0" cap="all" dirty="0">
                <a:solidFill>
                  <a:schemeClr val="tx1"/>
                </a:solidFill>
              </a:rPr>
              <a:t>a technologické řešení projektu) </a:t>
            </a:r>
            <a:endParaRPr lang="cs-CZ" sz="2000" dirty="0"/>
          </a:p>
          <a:p>
            <a:pPr algn="just" defTabSz="695325">
              <a:spcBef>
                <a:spcPts val="0"/>
              </a:spcBef>
              <a:spcAft>
                <a:spcPts val="0"/>
              </a:spcAft>
            </a:pPr>
            <a:endParaRPr lang="cs-CZ" b="0" dirty="0" smtClean="0">
              <a:solidFill>
                <a:schemeClr val="tx1"/>
              </a:solidFill>
            </a:endParaRPr>
          </a:p>
          <a:p>
            <a:pPr marL="0" lvl="1" indent="0" algn="just" defTabSz="695325">
              <a:spcBef>
                <a:spcPts val="0"/>
              </a:spcBef>
              <a:buNone/>
            </a:pPr>
            <a:r>
              <a:rPr lang="cs-CZ" u="sng" dirty="0"/>
              <a:t>Sociální byt splňuje požadavky standardní bytové jednotky se základním vybavením bez dalšího zařízení </a:t>
            </a:r>
            <a:r>
              <a:rPr lang="cs-CZ" u="sng" dirty="0" smtClean="0"/>
              <a:t>nábytkem.</a:t>
            </a:r>
          </a:p>
          <a:p>
            <a:pPr marL="285750" lvl="1" indent="-285750" algn="just" defTabSz="695325">
              <a:spcBef>
                <a:spcPts val="0"/>
              </a:spcBef>
            </a:pPr>
            <a:r>
              <a:rPr lang="cs-CZ" b="0" dirty="0" smtClean="0">
                <a:solidFill>
                  <a:schemeClr val="tx1"/>
                </a:solidFill>
              </a:rPr>
              <a:t>vzniknou </a:t>
            </a:r>
            <a:r>
              <a:rPr lang="cs-CZ" b="0" dirty="0">
                <a:solidFill>
                  <a:schemeClr val="tx1"/>
                </a:solidFill>
              </a:rPr>
              <a:t>bytové jednotky sloužící k bydlení </a:t>
            </a:r>
            <a:endParaRPr lang="cs-CZ" b="0" dirty="0" smtClean="0">
              <a:solidFill>
                <a:schemeClr val="tx1"/>
              </a:solidFill>
            </a:endParaRPr>
          </a:p>
          <a:p>
            <a:pPr marL="285750" lvl="1" indent="-285750" algn="just" defTabSz="695325">
              <a:spcBef>
                <a:spcPts val="0"/>
              </a:spcBef>
            </a:pPr>
            <a:r>
              <a:rPr lang="cs-CZ" b="0" dirty="0">
                <a:solidFill>
                  <a:schemeClr val="tx1"/>
                </a:solidFill>
              </a:rPr>
              <a:t>bude pořizováno základní vybavení (umyvadlo, sprcha/vana, WC, kuchyňská linka, varná deska, trouba)	</a:t>
            </a:r>
            <a:endParaRPr lang="cs-CZ" b="0" dirty="0" smtClean="0">
              <a:solidFill>
                <a:schemeClr val="tx1"/>
              </a:solidFill>
            </a:endParaRPr>
          </a:p>
          <a:p>
            <a:pPr marL="0" lvl="1" indent="0" algn="just" defTabSz="695325">
              <a:spcBef>
                <a:spcPts val="0"/>
              </a:spcBef>
              <a:buNone/>
            </a:pPr>
            <a:endParaRPr lang="cs-CZ" sz="1800" b="0" dirty="0">
              <a:solidFill>
                <a:schemeClr val="tx1"/>
              </a:solidFill>
            </a:endParaRPr>
          </a:p>
          <a:p>
            <a:pPr marL="0" lvl="1" indent="0" algn="just" defTabSz="695325">
              <a:spcBef>
                <a:spcPts val="0"/>
              </a:spcBef>
              <a:buNone/>
            </a:pPr>
            <a:r>
              <a:rPr lang="cs-CZ" u="sng" dirty="0"/>
              <a:t>Sociální byt je umístěný v lokalitě s dostupným občanským vybavením pro vzdělávání a výchovu, sociální služby a péči o rodinu, zdravotní služby, kulturu, veřejnou správu a ochranu obyvatelstva</a:t>
            </a:r>
            <a:r>
              <a:rPr lang="cs-CZ" u="sng" dirty="0" smtClean="0"/>
              <a:t>.</a:t>
            </a:r>
            <a:endParaRPr lang="cs-CZ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2000" dirty="0" smtClean="0"/>
              <a:t>Popis ve SP - kap. </a:t>
            </a:r>
            <a:r>
              <a:rPr lang="cs-CZ" sz="2000" dirty="0"/>
              <a:t>5 </a:t>
            </a:r>
            <a:r>
              <a:rPr lang="cs-CZ" sz="2000" dirty="0" smtClean="0"/>
              <a:t>- informace </a:t>
            </a:r>
            <a:r>
              <a:rPr lang="cs-CZ" sz="2000" dirty="0"/>
              <a:t>o lokalitě, ve které bude/je dům/byt situován.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2000" dirty="0" smtClean="0"/>
              <a:t>Občanská </a:t>
            </a:r>
            <a:r>
              <a:rPr lang="cs-CZ" sz="2000" dirty="0"/>
              <a:t>vybavenost dle podmínek stanovených ve </a:t>
            </a:r>
            <a:r>
              <a:rPr lang="cs-CZ" sz="2000" dirty="0" smtClean="0"/>
              <a:t>SPŽP</a:t>
            </a:r>
            <a:endParaRPr lang="cs-CZ" sz="2000" dirty="0"/>
          </a:p>
          <a:p>
            <a:pPr marL="0" lvl="1" indent="0" algn="just" defTabSz="695325">
              <a:spcBef>
                <a:spcPts val="0"/>
              </a:spcBef>
              <a:buNone/>
            </a:pPr>
            <a:endParaRPr lang="cs-CZ" sz="1800" b="0" dirty="0">
              <a:solidFill>
                <a:schemeClr val="tx1"/>
              </a:solidFill>
            </a:endParaRPr>
          </a:p>
          <a:p>
            <a:pPr marL="0" lvl="1" indent="0" algn="just" defTabSz="695325">
              <a:spcBef>
                <a:spcPts val="0"/>
              </a:spcBef>
              <a:buNone/>
            </a:pPr>
            <a:endParaRPr lang="cs-CZ" sz="1800" dirty="0" smtClean="0"/>
          </a:p>
          <a:p>
            <a:pPr marL="804863" lvl="1" indent="-273050" algn="just" defTabSz="695325">
              <a:spcBef>
                <a:spcPts val="0"/>
              </a:spcBef>
              <a:buNone/>
            </a:pPr>
            <a:endParaRPr lang="cs-CZ" sz="1700" dirty="0" smtClean="0"/>
          </a:p>
          <a:p>
            <a:pPr marL="1224000" lvl="1" indent="-361950" algn="just">
              <a:spcBef>
                <a:spcPts val="0"/>
              </a:spcBef>
              <a:buNone/>
            </a:pPr>
            <a:endParaRPr lang="cs-CZ" sz="1700" b="0" dirty="0" smtClean="0">
              <a:solidFill>
                <a:schemeClr val="tx1"/>
              </a:solidFill>
            </a:endParaRPr>
          </a:p>
          <a:p>
            <a:pPr marL="812800" lvl="1" indent="-276225">
              <a:spcBef>
                <a:spcPts val="0"/>
              </a:spcBef>
              <a:buFont typeface="Courier New" pitchFamily="49" charset="0"/>
              <a:buChar char="o"/>
              <a:tabLst>
                <a:tab pos="447675" algn="l"/>
              </a:tabLst>
            </a:pPr>
            <a:endParaRPr lang="cs-CZ" sz="1700" b="0" dirty="0" smtClean="0">
              <a:solidFill>
                <a:schemeClr val="tx1"/>
              </a:solidFill>
            </a:endParaRPr>
          </a:p>
          <a:p>
            <a:pPr marL="812800" lvl="1" indent="-276225">
              <a:spcBef>
                <a:spcPts val="0"/>
              </a:spcBef>
              <a:spcAft>
                <a:spcPts val="600"/>
              </a:spcAft>
              <a:buNone/>
              <a:tabLst>
                <a:tab pos="447675" algn="l"/>
              </a:tabLst>
            </a:pPr>
            <a:endParaRPr lang="cs-CZ" sz="1700" b="0" dirty="0" smtClean="0">
              <a:solidFill>
                <a:schemeClr val="tx1"/>
              </a:solidFill>
            </a:endParaRPr>
          </a:p>
          <a:p>
            <a:pPr marL="1160463" lvl="1" indent="-260350" algn="just">
              <a:lnSpc>
                <a:spcPct val="110000"/>
              </a:lnSpc>
              <a:spcBef>
                <a:spcPts val="0"/>
              </a:spcBef>
              <a:buNone/>
            </a:pPr>
            <a:endParaRPr lang="cs-CZ" sz="1700" b="0" dirty="0" smtClean="0">
              <a:solidFill>
                <a:schemeClr val="tx1"/>
              </a:solidFill>
            </a:endParaRPr>
          </a:p>
          <a:p>
            <a:pPr marL="1441450" lvl="1" indent="-276225" algn="just">
              <a:lnSpc>
                <a:spcPct val="110000"/>
              </a:lnSpc>
              <a:spcBef>
                <a:spcPts val="0"/>
              </a:spcBef>
              <a:buFont typeface="Wingdings" pitchFamily="2" charset="2"/>
              <a:buChar char="Ø"/>
            </a:pPr>
            <a:endParaRPr lang="cs-CZ" sz="1700" b="0" dirty="0" smtClean="0">
              <a:solidFill>
                <a:schemeClr val="tx1"/>
              </a:solidFill>
            </a:endParaRPr>
          </a:p>
          <a:p>
            <a:pPr marL="342900" indent="-342900" algn="just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AutoNum type="arabicPeriod" startAt="5"/>
            </a:pPr>
            <a:endParaRPr lang="cs-CZ" sz="1700" b="1" dirty="0" smtClean="0"/>
          </a:p>
          <a:p>
            <a:pPr marL="342900" indent="-342900" algn="just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AutoNum type="arabicPeriod" startAt="5"/>
            </a:pPr>
            <a:endParaRPr lang="cs-CZ" sz="1700" dirty="0" smtClean="0"/>
          </a:p>
          <a:p>
            <a:pPr marL="449263" indent="-187325">
              <a:buFont typeface="Arial" pitchFamily="34" charset="0"/>
              <a:buChar char="•"/>
            </a:pPr>
            <a:endParaRPr lang="cs-CZ" sz="17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cs-CZ" sz="1700" dirty="0">
              <a:hlinkClick r:id="rId3"/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endParaRPr lang="cs-CZ" sz="1700" dirty="0"/>
          </a:p>
          <a:p>
            <a:pPr marL="711200" lvl="2" indent="0">
              <a:lnSpc>
                <a:spcPct val="110000"/>
              </a:lnSpc>
              <a:buNone/>
            </a:pPr>
            <a:endParaRPr lang="cs-CZ" sz="1700" dirty="0"/>
          </a:p>
          <a:p>
            <a:pPr marL="173038" lvl="0" algn="just">
              <a:spcBef>
                <a:spcPts val="0"/>
              </a:spcBef>
              <a:spcAft>
                <a:spcPts val="0"/>
              </a:spcAft>
              <a:tabLst>
                <a:tab pos="536575" algn="l"/>
              </a:tabLst>
            </a:pPr>
            <a:endParaRPr lang="cs-CZ" sz="1700" b="1" dirty="0" smtClean="0">
              <a:solidFill>
                <a:prstClr val="black"/>
              </a:solidFill>
            </a:endParaRPr>
          </a:p>
          <a:p>
            <a:pPr>
              <a:spcAft>
                <a:spcPts val="0"/>
              </a:spcAft>
              <a:tabLst>
                <a:tab pos="536575" algn="l"/>
              </a:tabLst>
            </a:pPr>
            <a:r>
              <a:rPr lang="cs-CZ" sz="1700" b="1" dirty="0">
                <a:solidFill>
                  <a:prstClr val="black"/>
                </a:solidFill>
              </a:rPr>
              <a:t> </a:t>
            </a:r>
            <a:r>
              <a:rPr lang="cs-CZ" sz="1700" b="1" dirty="0" smtClean="0">
                <a:solidFill>
                  <a:prstClr val="black"/>
                </a:solidFill>
              </a:rPr>
              <a:t>  </a:t>
            </a:r>
            <a:endParaRPr lang="cs-CZ" sz="1700" dirty="0" smtClean="0"/>
          </a:p>
          <a:p>
            <a:pPr marL="454025" lvl="1" indent="-187325"/>
            <a:endParaRPr lang="cs-CZ" sz="1700" dirty="0" smtClean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125572"/>
            <a:ext cx="8229600" cy="980008"/>
          </a:xfrm>
        </p:spPr>
        <p:txBody>
          <a:bodyPr>
            <a:normAutofit/>
          </a:bodyPr>
          <a:lstStyle/>
          <a:p>
            <a:pPr algn="ctr"/>
            <a:r>
              <a:rPr lang="cs-CZ" dirty="0" smtClean="0"/>
              <a:t>Specifická kritéria přijatelnosti</a:t>
            </a:r>
            <a:endParaRPr lang="cs-CZ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27112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33352" y="879230"/>
            <a:ext cx="8008973" cy="5240216"/>
          </a:xfrm>
        </p:spPr>
        <p:txBody>
          <a:bodyPr>
            <a:noAutofit/>
          </a:bodyPr>
          <a:lstStyle/>
          <a:p>
            <a:pPr marL="0" lvl="1" indent="0" algn="just" defTabSz="695325">
              <a:spcBef>
                <a:spcPts val="0"/>
              </a:spcBef>
              <a:buNone/>
            </a:pPr>
            <a:r>
              <a:rPr lang="cs-CZ" u="sng" dirty="0"/>
              <a:t>Projekt je umístěn v místě s dopravní </a:t>
            </a:r>
            <a:r>
              <a:rPr lang="cs-CZ" u="sng" dirty="0" smtClean="0"/>
              <a:t>obslužností</a:t>
            </a:r>
          </a:p>
          <a:p>
            <a:pPr marL="0" lvl="1" indent="0" algn="just" defTabSz="695325">
              <a:spcBef>
                <a:spcPts val="0"/>
              </a:spcBef>
              <a:buNone/>
            </a:pPr>
            <a:endParaRPr lang="cs-CZ" dirty="0" smtClean="0">
              <a:solidFill>
                <a:srgbClr val="FF0000"/>
              </a:solidFill>
            </a:endParaRPr>
          </a:p>
          <a:p>
            <a:pPr marL="0" lvl="1" indent="0" algn="just" defTabSz="695325">
              <a:spcBef>
                <a:spcPts val="0"/>
              </a:spcBef>
              <a:buNone/>
            </a:pPr>
            <a:r>
              <a:rPr lang="cs-CZ" u="sng" dirty="0">
                <a:solidFill>
                  <a:srgbClr val="FF0000"/>
                </a:solidFill>
              </a:rPr>
              <a:t>Sociální bydlení je určeno osobám z cílových </a:t>
            </a:r>
            <a:r>
              <a:rPr lang="cs-CZ" u="sng" dirty="0" smtClean="0">
                <a:solidFill>
                  <a:srgbClr val="FF0000"/>
                </a:solidFill>
              </a:rPr>
              <a:t>skupin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000" dirty="0" smtClean="0"/>
              <a:t>Žadatel </a:t>
            </a:r>
            <a:r>
              <a:rPr lang="cs-CZ" sz="2000" dirty="0"/>
              <a:t>ve Studii proveditelnosti </a:t>
            </a:r>
            <a:r>
              <a:rPr lang="cs-CZ" sz="2000" dirty="0" smtClean="0"/>
              <a:t>(kap. 5)uvede</a:t>
            </a:r>
            <a:r>
              <a:rPr lang="cs-CZ" sz="2000" dirty="0"/>
              <a:t>, pro koho je projekt určen, vydefinuje a popíše cílové skupiny projektu, popíše dopad projektu na dané cílové skupiny a zdůvodní potřebnost projektu. </a:t>
            </a:r>
          </a:p>
          <a:p>
            <a:pPr marL="0" lvl="1" indent="0" algn="just" defTabSz="695325">
              <a:spcBef>
                <a:spcPts val="0"/>
              </a:spcBef>
              <a:buNone/>
            </a:pPr>
            <a:endParaRPr lang="cs-CZ" sz="1000" dirty="0"/>
          </a:p>
          <a:p>
            <a:pPr marL="0" lvl="1" indent="0" algn="just" defTabSz="695325">
              <a:spcBef>
                <a:spcPts val="0"/>
              </a:spcBef>
              <a:buNone/>
            </a:pPr>
            <a:r>
              <a:rPr lang="cs-CZ" u="sng" dirty="0"/>
              <a:t>Realizace projektu nevede k segregaci osob z cílových </a:t>
            </a:r>
            <a:r>
              <a:rPr lang="cs-CZ" u="sng" dirty="0" smtClean="0"/>
              <a:t>skupin</a:t>
            </a:r>
            <a:r>
              <a:rPr lang="cs-CZ" dirty="0"/>
              <a:t>	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000" dirty="0" smtClean="0"/>
              <a:t>Popis ve SP v </a:t>
            </a:r>
            <a:r>
              <a:rPr lang="cs-CZ" sz="2000" dirty="0"/>
              <a:t>kap. 5 </a:t>
            </a:r>
            <a:r>
              <a:rPr lang="cs-CZ" sz="2000" dirty="0" smtClean="0"/>
              <a:t>- počet </a:t>
            </a:r>
            <a:r>
              <a:rPr lang="cs-CZ" sz="2000" dirty="0"/>
              <a:t>bytů </a:t>
            </a:r>
            <a:r>
              <a:rPr lang="cs-CZ" sz="2000" dirty="0" smtClean="0"/>
              <a:t>a sociálních </a:t>
            </a:r>
            <a:r>
              <a:rPr lang="cs-CZ" sz="2000" dirty="0"/>
              <a:t>bytů </a:t>
            </a:r>
            <a:r>
              <a:rPr lang="cs-CZ" sz="2000" dirty="0" smtClean="0"/>
              <a:t>v objektu, </a:t>
            </a:r>
            <a:r>
              <a:rPr lang="cs-CZ" sz="2000" dirty="0"/>
              <a:t>případně v jednotlivých </a:t>
            </a:r>
            <a:r>
              <a:rPr lang="cs-CZ" sz="2000" dirty="0" smtClean="0"/>
              <a:t>vchodech</a:t>
            </a:r>
          </a:p>
          <a:p>
            <a:endParaRPr lang="cs-CZ" sz="1000" dirty="0" smtClean="0"/>
          </a:p>
          <a:p>
            <a:r>
              <a:rPr lang="cs-CZ" sz="2000" b="1" u="sng" dirty="0">
                <a:solidFill>
                  <a:srgbClr val="00529C"/>
                </a:solidFill>
              </a:rPr>
              <a:t>Pořizovací náklady na sociální bydlení nepřekračují limit stanovený ve výzvě k předkládání žádostí o podporu.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000" dirty="0" smtClean="0"/>
              <a:t>Popis ve SP - kap</a:t>
            </a:r>
            <a:r>
              <a:rPr lang="cs-CZ" sz="2000" dirty="0"/>
              <a:t>. 5 u </a:t>
            </a:r>
            <a:r>
              <a:rPr lang="cs-CZ" sz="2000" u="sng" dirty="0"/>
              <a:t>hlavních</a:t>
            </a:r>
            <a:r>
              <a:rPr lang="cs-CZ" sz="2000" dirty="0"/>
              <a:t> aktivit projektu uvede výpočet výše limitu způsobilých výdajů na </a:t>
            </a:r>
            <a:r>
              <a:rPr lang="cs-CZ" sz="2000" dirty="0" smtClean="0"/>
              <a:t>m2</a:t>
            </a:r>
            <a:endParaRPr lang="cs-CZ" sz="20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000" dirty="0" smtClean="0"/>
              <a:t>Výsledek </a:t>
            </a:r>
            <a:r>
              <a:rPr lang="cs-CZ" sz="2000" dirty="0"/>
              <a:t>výpočtu limitu musí být </a:t>
            </a:r>
            <a:r>
              <a:rPr lang="cs-CZ" sz="2000" b="1" dirty="0"/>
              <a:t>rovný nebo nižší než 29 </a:t>
            </a:r>
            <a:r>
              <a:rPr lang="cs-CZ" sz="2000" b="1" dirty="0" smtClean="0"/>
              <a:t>979 Kč/m2</a:t>
            </a:r>
            <a:r>
              <a:rPr lang="cs-CZ" sz="2000" dirty="0"/>
              <a:t>. </a:t>
            </a:r>
          </a:p>
          <a:p>
            <a:pPr marL="0" lvl="1" indent="0" algn="just" defTabSz="695325">
              <a:spcBef>
                <a:spcPts val="0"/>
              </a:spcBef>
              <a:buNone/>
            </a:pPr>
            <a:endParaRPr lang="cs-CZ" dirty="0">
              <a:solidFill>
                <a:srgbClr val="FF0000"/>
              </a:solidFill>
            </a:endParaRP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125572"/>
            <a:ext cx="8229600" cy="980008"/>
          </a:xfrm>
        </p:spPr>
        <p:txBody>
          <a:bodyPr>
            <a:normAutofit/>
          </a:bodyPr>
          <a:lstStyle/>
          <a:p>
            <a:pPr algn="ctr"/>
            <a:r>
              <a:rPr lang="cs-CZ" dirty="0" smtClean="0"/>
              <a:t>Specifická kritéria přijatelnosti</a:t>
            </a:r>
            <a:endParaRPr lang="cs-CZ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27112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33352" y="879230"/>
            <a:ext cx="8008973" cy="4964706"/>
          </a:xfrm>
        </p:spPr>
        <p:txBody>
          <a:bodyPr>
            <a:noAutofit/>
          </a:bodyPr>
          <a:lstStyle/>
          <a:p>
            <a:pPr marL="0" lvl="1" indent="0" defTabSz="695325">
              <a:spcBef>
                <a:spcPts val="0"/>
              </a:spcBef>
              <a:buNone/>
              <a:tabLst>
                <a:tab pos="0" algn="l"/>
              </a:tabLst>
            </a:pPr>
            <a:r>
              <a:rPr lang="cs-CZ" u="sng" dirty="0"/>
              <a:t>V hodnocení </a:t>
            </a:r>
            <a:r>
              <a:rPr lang="cs-CZ" u="sng" dirty="0" err="1"/>
              <a:t>eCBA</a:t>
            </a:r>
            <a:r>
              <a:rPr lang="cs-CZ" u="sng" dirty="0"/>
              <a:t>/finanční analýze projekt dosáhne minimálně stanovené  hodnoty </a:t>
            </a:r>
            <a:r>
              <a:rPr lang="cs-CZ" u="sng" dirty="0" smtClean="0"/>
              <a:t>ukazatelů</a:t>
            </a:r>
            <a:endParaRPr lang="cs-CZ" u="sng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dirty="0" smtClean="0"/>
              <a:t>CZV </a:t>
            </a:r>
            <a:r>
              <a:rPr lang="pl-PL" dirty="0"/>
              <a:t>&lt; 5 mil. Kč je kritérium NR.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 smtClean="0"/>
              <a:t>CZV </a:t>
            </a:r>
            <a:r>
              <a:rPr lang="cs-CZ" dirty="0"/>
              <a:t>&gt; 5 mil. Kč → Je sledována čistá současná hodnota v rámci Návratnosti investice pro finanční analýzu (ukazatel FNPV_FA) </a:t>
            </a:r>
            <a:r>
              <a:rPr lang="cs-CZ" dirty="0" smtClean="0"/>
              <a:t>- </a:t>
            </a:r>
            <a:r>
              <a:rPr lang="cs-CZ" b="1" dirty="0" smtClean="0"/>
              <a:t>Kritérium </a:t>
            </a:r>
            <a:r>
              <a:rPr lang="cs-CZ" b="1" dirty="0"/>
              <a:t>je splněno, pokud je finanční čistá současná hodnota &lt; 0. </a:t>
            </a:r>
            <a:endParaRPr lang="cs-CZ" b="1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b="1" dirty="0" smtClean="0"/>
              <a:t>CZV </a:t>
            </a:r>
            <a:r>
              <a:rPr lang="cs-CZ" dirty="0" smtClean="0"/>
              <a:t>&gt; 100 mil. Kč – ekonomická analýza</a:t>
            </a:r>
            <a:endParaRPr lang="cs-CZ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 smtClean="0"/>
              <a:t>Údaje </a:t>
            </a:r>
            <a:r>
              <a:rPr lang="cs-CZ" dirty="0"/>
              <a:t>jsou dostupné z CBA, která je součástí MS2014+. </a:t>
            </a:r>
          </a:p>
          <a:p>
            <a:pPr algn="just">
              <a:spcBef>
                <a:spcPts val="0"/>
              </a:spcBef>
              <a:spcAft>
                <a:spcPts val="0"/>
              </a:spcAft>
            </a:pPr>
            <a:endParaRPr lang="cs-CZ" sz="1000" dirty="0"/>
          </a:p>
          <a:p>
            <a:pPr marL="0" lvl="1" indent="0" defTabSz="695325">
              <a:spcBef>
                <a:spcPts val="0"/>
              </a:spcBef>
              <a:buNone/>
              <a:tabLst>
                <a:tab pos="0" algn="l"/>
              </a:tabLst>
            </a:pPr>
            <a:r>
              <a:rPr lang="cs-CZ" u="sng" dirty="0"/>
              <a:t>Cílovou skupinou projektu jsou osoby v ekonomicky aktivním </a:t>
            </a:r>
            <a:r>
              <a:rPr lang="cs-CZ" u="sng" dirty="0" smtClean="0"/>
              <a:t>věku</a:t>
            </a:r>
            <a:endParaRPr lang="cs-CZ" u="sng" dirty="0"/>
          </a:p>
          <a:p>
            <a:pPr marL="273050" lvl="1" indent="-273050" algn="just" defTabSz="695325">
              <a:spcBef>
                <a:spcPts val="0"/>
              </a:spcBef>
            </a:pPr>
            <a:r>
              <a:rPr lang="cs-CZ" sz="1800" b="0" dirty="0">
                <a:solidFill>
                  <a:schemeClr val="tx1"/>
                </a:solidFill>
              </a:rPr>
              <a:t>Jsou jasně vymezeny </a:t>
            </a:r>
            <a:r>
              <a:rPr lang="cs-CZ" sz="1800" b="0" dirty="0" smtClean="0">
                <a:solidFill>
                  <a:schemeClr val="tx1"/>
                </a:solidFill>
              </a:rPr>
              <a:t>cílové </a:t>
            </a:r>
            <a:r>
              <a:rPr lang="cs-CZ" sz="1800" b="0" dirty="0">
                <a:solidFill>
                  <a:schemeClr val="tx1"/>
                </a:solidFill>
              </a:rPr>
              <a:t>skupiny.</a:t>
            </a:r>
          </a:p>
          <a:p>
            <a:pPr marL="273050" lvl="1" indent="-273050" algn="just" defTabSz="695325">
              <a:spcBef>
                <a:spcPts val="0"/>
              </a:spcBef>
            </a:pPr>
            <a:r>
              <a:rPr lang="cs-CZ" sz="1800" b="0" dirty="0">
                <a:solidFill>
                  <a:schemeClr val="tx1"/>
                </a:solidFill>
              </a:rPr>
              <a:t>Pokud jsou do cílových skupin zahrnuti senioři, je popsáno, že min. 50 % domácnosti tvoří osoby v ekonom. aktivním věku (tj. 15 – 64 let</a:t>
            </a:r>
            <a:r>
              <a:rPr lang="cs-CZ" sz="1800" b="0" dirty="0" smtClean="0">
                <a:solidFill>
                  <a:schemeClr val="tx1"/>
                </a:solidFill>
              </a:rPr>
              <a:t>).</a:t>
            </a:r>
          </a:p>
          <a:p>
            <a:pPr marL="0" lvl="1" indent="0" algn="just" defTabSz="695325">
              <a:spcBef>
                <a:spcPts val="0"/>
              </a:spcBef>
              <a:buNone/>
            </a:pPr>
            <a:endParaRPr lang="cs-CZ" sz="1000" b="0" dirty="0" smtClean="0">
              <a:solidFill>
                <a:schemeClr val="tx1"/>
              </a:solidFill>
            </a:endParaRPr>
          </a:p>
          <a:p>
            <a:pPr marL="0" lvl="1" indent="0" defTabSz="695325">
              <a:spcBef>
                <a:spcPts val="0"/>
              </a:spcBef>
              <a:buNone/>
              <a:tabLst>
                <a:tab pos="0" algn="l"/>
              </a:tabLst>
            </a:pPr>
            <a:r>
              <a:rPr lang="cs-CZ" u="sng" dirty="0"/>
              <a:t>Cílem projektu je zajištění přístupu cílové skupiny k dlouhodobému nájemnímu </a:t>
            </a:r>
            <a:r>
              <a:rPr lang="cs-CZ" u="sng" dirty="0" smtClean="0"/>
              <a:t>bydlení</a:t>
            </a:r>
            <a:endParaRPr lang="cs-CZ" u="sng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 smtClean="0"/>
              <a:t>Popis </a:t>
            </a:r>
            <a:r>
              <a:rPr lang="cs-CZ" dirty="0"/>
              <a:t>ve </a:t>
            </a:r>
            <a:r>
              <a:rPr lang="cs-CZ" dirty="0" smtClean="0"/>
              <a:t>SP - kap</a:t>
            </a:r>
            <a:r>
              <a:rPr lang="cs-CZ" dirty="0"/>
              <a:t>. </a:t>
            </a:r>
            <a:r>
              <a:rPr lang="cs-CZ" dirty="0" smtClean="0"/>
              <a:t>5 </a:t>
            </a:r>
            <a:endParaRPr lang="cs-CZ" dirty="0"/>
          </a:p>
          <a:p>
            <a:pPr marL="1160463" lvl="1" indent="-260350" algn="just">
              <a:lnSpc>
                <a:spcPct val="110000"/>
              </a:lnSpc>
              <a:spcBef>
                <a:spcPts val="0"/>
              </a:spcBef>
              <a:buNone/>
            </a:pPr>
            <a:endParaRPr lang="cs-CZ" sz="1800" b="0" dirty="0" smtClean="0">
              <a:solidFill>
                <a:schemeClr val="tx1"/>
              </a:solidFill>
            </a:endParaRPr>
          </a:p>
          <a:p>
            <a:pPr marL="1441450" lvl="1" indent="-276225" algn="just">
              <a:lnSpc>
                <a:spcPct val="110000"/>
              </a:lnSpc>
              <a:spcBef>
                <a:spcPts val="0"/>
              </a:spcBef>
              <a:buFont typeface="Wingdings" pitchFamily="2" charset="2"/>
              <a:buChar char="Ø"/>
            </a:pPr>
            <a:endParaRPr lang="cs-CZ" sz="1800" b="0" dirty="0" smtClean="0">
              <a:solidFill>
                <a:schemeClr val="tx1"/>
              </a:solidFill>
            </a:endParaRPr>
          </a:p>
          <a:p>
            <a:pPr marL="342900" indent="-342900" algn="just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AutoNum type="arabicPeriod" startAt="5"/>
            </a:pPr>
            <a:endParaRPr lang="cs-CZ" b="1" dirty="0" smtClean="0"/>
          </a:p>
          <a:p>
            <a:pPr marL="342900" indent="-342900" algn="just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AutoNum type="arabicPeriod" startAt="5"/>
            </a:pPr>
            <a:endParaRPr lang="cs-CZ" dirty="0" smtClean="0"/>
          </a:p>
          <a:p>
            <a:pPr marL="449263" indent="-187325">
              <a:buFont typeface="Arial" pitchFamily="34" charset="0"/>
              <a:buChar char="•"/>
            </a:pPr>
            <a:endParaRPr lang="cs-CZ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cs-CZ" dirty="0">
              <a:hlinkClick r:id="rId3"/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endParaRPr lang="cs-CZ" dirty="0"/>
          </a:p>
          <a:p>
            <a:pPr marL="711200" lvl="2" indent="0">
              <a:lnSpc>
                <a:spcPct val="110000"/>
              </a:lnSpc>
              <a:buNone/>
            </a:pPr>
            <a:endParaRPr lang="cs-CZ" sz="1800" dirty="0"/>
          </a:p>
          <a:p>
            <a:pPr marL="173038" lvl="0" algn="just">
              <a:spcBef>
                <a:spcPts val="0"/>
              </a:spcBef>
              <a:spcAft>
                <a:spcPts val="0"/>
              </a:spcAft>
              <a:tabLst>
                <a:tab pos="536575" algn="l"/>
              </a:tabLst>
            </a:pPr>
            <a:endParaRPr lang="cs-CZ" b="1" dirty="0" smtClean="0">
              <a:solidFill>
                <a:prstClr val="black"/>
              </a:solidFill>
            </a:endParaRPr>
          </a:p>
          <a:p>
            <a:pPr>
              <a:spcAft>
                <a:spcPts val="0"/>
              </a:spcAft>
              <a:tabLst>
                <a:tab pos="536575" algn="l"/>
              </a:tabLst>
            </a:pPr>
            <a:r>
              <a:rPr lang="cs-CZ" b="1" dirty="0">
                <a:solidFill>
                  <a:prstClr val="black"/>
                </a:solidFill>
              </a:rPr>
              <a:t> </a:t>
            </a:r>
            <a:r>
              <a:rPr lang="cs-CZ" b="1" dirty="0" smtClean="0">
                <a:solidFill>
                  <a:prstClr val="black"/>
                </a:solidFill>
              </a:rPr>
              <a:t>  </a:t>
            </a:r>
            <a:endParaRPr lang="cs-CZ" dirty="0" smtClean="0"/>
          </a:p>
          <a:p>
            <a:pPr marL="454025" lvl="1" indent="-187325"/>
            <a:endParaRPr lang="cs-CZ" sz="1800" dirty="0" smtClean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125572"/>
            <a:ext cx="8229600" cy="980008"/>
          </a:xfrm>
        </p:spPr>
        <p:txBody>
          <a:bodyPr>
            <a:normAutofit/>
          </a:bodyPr>
          <a:lstStyle/>
          <a:p>
            <a:pPr algn="ctr"/>
            <a:r>
              <a:rPr lang="cs-CZ" dirty="0" smtClean="0"/>
              <a:t>Specifická kritéria přijatelnosti</a:t>
            </a:r>
            <a:endParaRPr lang="cs-CZ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5814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33352" y="879230"/>
            <a:ext cx="8008973" cy="4964706"/>
          </a:xfrm>
        </p:spPr>
        <p:txBody>
          <a:bodyPr>
            <a:noAutofit/>
          </a:bodyPr>
          <a:lstStyle/>
          <a:p>
            <a:pPr marL="0" lvl="1" indent="0" defTabSz="695325">
              <a:spcBef>
                <a:spcPts val="0"/>
              </a:spcBef>
              <a:buNone/>
              <a:tabLst>
                <a:tab pos="0" algn="l"/>
              </a:tabLst>
            </a:pPr>
            <a:r>
              <a:rPr lang="cs-CZ" u="sng" dirty="0"/>
              <a:t>Cílové skupině bude poskytnuta sociální </a:t>
            </a:r>
            <a:r>
              <a:rPr lang="cs-CZ" u="sng" dirty="0" smtClean="0"/>
              <a:t>práce</a:t>
            </a:r>
            <a:endParaRPr lang="cs-CZ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 smtClean="0"/>
              <a:t>Popis ve SP - kap</a:t>
            </a:r>
            <a:r>
              <a:rPr lang="cs-CZ" dirty="0"/>
              <a:t>. 5 </a:t>
            </a:r>
            <a:r>
              <a:rPr lang="cs-CZ" dirty="0" smtClean="0"/>
              <a:t>způsob zajištění </a:t>
            </a:r>
            <a:r>
              <a:rPr lang="cs-CZ" dirty="0"/>
              <a:t>poskytování sociální práce osobám z cílové skupiny. </a:t>
            </a:r>
          </a:p>
          <a:p>
            <a:pPr algn="just">
              <a:lnSpc>
                <a:spcPct val="110000"/>
              </a:lnSpc>
              <a:spcBef>
                <a:spcPts val="0"/>
              </a:spcBef>
              <a:spcAft>
                <a:spcPts val="0"/>
              </a:spcAft>
            </a:pPr>
            <a:endParaRPr lang="cs-CZ" sz="1000" b="1" dirty="0" smtClean="0"/>
          </a:p>
          <a:p>
            <a:pPr marL="0" lvl="1" indent="0" defTabSz="695325">
              <a:spcBef>
                <a:spcPts val="0"/>
              </a:spcBef>
              <a:buNone/>
              <a:tabLst>
                <a:tab pos="0" algn="l"/>
              </a:tabLst>
            </a:pPr>
            <a:r>
              <a:rPr lang="cs-CZ" u="sng" dirty="0">
                <a:solidFill>
                  <a:srgbClr val="FF0000"/>
                </a:solidFill>
              </a:rPr>
              <a:t>Nová výstavba nebo koupě sociálních bytů není realizována na území sociálně vyloučené lokality obsažené v Seznamu základních sídelních jednotek s vyloučením podpory nové výstavby nebo koupě sociálních bytů v IROP.</a:t>
            </a:r>
          </a:p>
          <a:p>
            <a:pPr marL="449263" indent="-187325">
              <a:buFont typeface="Arial" pitchFamily="34" charset="0"/>
              <a:buChar char="•"/>
            </a:pPr>
            <a:endParaRPr lang="cs-CZ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cs-CZ" dirty="0">
              <a:hlinkClick r:id="rId3"/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endParaRPr lang="cs-CZ" dirty="0"/>
          </a:p>
          <a:p>
            <a:pPr marL="711200" lvl="2" indent="0">
              <a:lnSpc>
                <a:spcPct val="110000"/>
              </a:lnSpc>
              <a:buNone/>
            </a:pPr>
            <a:endParaRPr lang="cs-CZ" sz="1800" dirty="0"/>
          </a:p>
          <a:p>
            <a:pPr marL="173038" lvl="0" algn="just">
              <a:spcBef>
                <a:spcPts val="0"/>
              </a:spcBef>
              <a:spcAft>
                <a:spcPts val="0"/>
              </a:spcAft>
              <a:tabLst>
                <a:tab pos="536575" algn="l"/>
              </a:tabLst>
            </a:pPr>
            <a:endParaRPr lang="cs-CZ" b="1" dirty="0" smtClean="0">
              <a:solidFill>
                <a:prstClr val="black"/>
              </a:solidFill>
            </a:endParaRPr>
          </a:p>
          <a:p>
            <a:pPr>
              <a:spcAft>
                <a:spcPts val="0"/>
              </a:spcAft>
              <a:tabLst>
                <a:tab pos="536575" algn="l"/>
              </a:tabLst>
            </a:pPr>
            <a:r>
              <a:rPr lang="cs-CZ" b="1" dirty="0">
                <a:solidFill>
                  <a:prstClr val="black"/>
                </a:solidFill>
              </a:rPr>
              <a:t> </a:t>
            </a:r>
            <a:r>
              <a:rPr lang="cs-CZ" b="1" dirty="0" smtClean="0">
                <a:solidFill>
                  <a:prstClr val="black"/>
                </a:solidFill>
              </a:rPr>
              <a:t>  </a:t>
            </a:r>
            <a:endParaRPr lang="cs-CZ" dirty="0" smtClean="0"/>
          </a:p>
          <a:p>
            <a:pPr marL="454025" lvl="1" indent="-187325"/>
            <a:endParaRPr lang="cs-CZ" sz="1800" dirty="0" smtClean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125572"/>
            <a:ext cx="8229600" cy="980008"/>
          </a:xfrm>
        </p:spPr>
        <p:txBody>
          <a:bodyPr>
            <a:normAutofit/>
          </a:bodyPr>
          <a:lstStyle/>
          <a:p>
            <a:pPr algn="ctr"/>
            <a:r>
              <a:rPr lang="cs-CZ" dirty="0" smtClean="0"/>
              <a:t>Specifická kritéria přijatelnosti</a:t>
            </a:r>
            <a:endParaRPr lang="cs-CZ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86159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580572" y="1276539"/>
            <a:ext cx="7997372" cy="4964604"/>
          </a:xfrm>
        </p:spPr>
        <p:txBody>
          <a:bodyPr>
            <a:noAutofit/>
          </a:bodyPr>
          <a:lstStyle/>
          <a:p>
            <a:pPr marL="361950" lvl="1" indent="-276225" algn="just" defTabSz="266700">
              <a:lnSpc>
                <a:spcPct val="90000"/>
              </a:lnSpc>
              <a:buFont typeface="Arial" pitchFamily="34" charset="0"/>
              <a:buChar char="•"/>
            </a:pPr>
            <a:r>
              <a:rPr lang="cs-CZ" b="0" dirty="0" smtClean="0">
                <a:solidFill>
                  <a:schemeClr val="tx1"/>
                </a:solidFill>
              </a:rPr>
              <a:t>Probíhá u projektů, které úspěšně prošly kontrolou přijatelnosti a formálních náležitostí.</a:t>
            </a:r>
          </a:p>
          <a:p>
            <a:pPr marL="361950" lvl="1" indent="-276225" algn="just" defTabSz="266700">
              <a:lnSpc>
                <a:spcPct val="90000"/>
              </a:lnSpc>
              <a:buFont typeface="Arial" pitchFamily="34" charset="0"/>
              <a:buChar char="•"/>
            </a:pPr>
            <a:r>
              <a:rPr lang="cs-CZ" b="0" dirty="0" smtClean="0">
                <a:solidFill>
                  <a:schemeClr val="tx1"/>
                </a:solidFill>
              </a:rPr>
              <a:t>Probíhá elektronicky v MS2014+, kontrolu provádí Centrum.</a:t>
            </a:r>
          </a:p>
          <a:p>
            <a:pPr marL="361950" lvl="1" indent="-276225" algn="just" defTabSz="266700">
              <a:lnSpc>
                <a:spcPct val="90000"/>
              </a:lnSpc>
              <a:buFont typeface="Arial" pitchFamily="34" charset="0"/>
              <a:buChar char="•"/>
            </a:pPr>
            <a:r>
              <a:rPr lang="cs-CZ" b="0" dirty="0" smtClean="0">
                <a:solidFill>
                  <a:schemeClr val="tx1"/>
                </a:solidFill>
              </a:rPr>
              <a:t>Bodové hodnocení kritérií dle bodovací škály.</a:t>
            </a:r>
          </a:p>
          <a:p>
            <a:pPr marL="361950" lvl="1" indent="-276225" algn="just" defTabSz="266700">
              <a:lnSpc>
                <a:spcPct val="90000"/>
              </a:lnSpc>
              <a:buFont typeface="Arial" pitchFamily="34" charset="0"/>
              <a:buChar char="•"/>
            </a:pPr>
            <a:r>
              <a:rPr lang="cs-CZ" dirty="0" smtClean="0"/>
              <a:t>Projekt úspěšně projde bodovým hodnocením, pokud získá </a:t>
            </a:r>
            <a:r>
              <a:rPr lang="cs-CZ" u="sng" dirty="0" smtClean="0"/>
              <a:t>minimálně 13 </a:t>
            </a:r>
            <a:r>
              <a:rPr lang="cs-CZ" dirty="0" smtClean="0"/>
              <a:t>z celkem 25 bodů.</a:t>
            </a:r>
          </a:p>
          <a:p>
            <a:pPr marL="361950" lvl="1" indent="-276225" algn="just" defTabSz="266700">
              <a:lnSpc>
                <a:spcPct val="90000"/>
              </a:lnSpc>
              <a:buFont typeface="Arial" pitchFamily="34" charset="0"/>
              <a:buChar char="•"/>
            </a:pPr>
            <a:r>
              <a:rPr lang="cs-CZ" b="0" dirty="0" smtClean="0">
                <a:solidFill>
                  <a:schemeClr val="tx1"/>
                </a:solidFill>
              </a:rPr>
              <a:t>V případě nesplnění minimální hranice bodů je žádost vyřazena z procesu hodnocení.</a:t>
            </a:r>
          </a:p>
          <a:p>
            <a:pPr marL="812800" lvl="1" indent="-276225">
              <a:spcBef>
                <a:spcPts val="0"/>
              </a:spcBef>
              <a:spcAft>
                <a:spcPts val="600"/>
              </a:spcAft>
              <a:buNone/>
              <a:tabLst>
                <a:tab pos="447675" algn="l"/>
              </a:tabLst>
            </a:pPr>
            <a:endParaRPr lang="cs-CZ" sz="1800" b="0" dirty="0" smtClean="0">
              <a:solidFill>
                <a:schemeClr val="tx1"/>
              </a:solidFill>
            </a:endParaRPr>
          </a:p>
          <a:p>
            <a:pPr marL="1160463" lvl="1" indent="-260350" algn="just">
              <a:lnSpc>
                <a:spcPct val="110000"/>
              </a:lnSpc>
              <a:spcBef>
                <a:spcPts val="0"/>
              </a:spcBef>
              <a:buNone/>
            </a:pPr>
            <a:endParaRPr lang="cs-CZ" sz="1800" b="0" dirty="0" smtClean="0">
              <a:solidFill>
                <a:schemeClr val="tx1"/>
              </a:solidFill>
            </a:endParaRPr>
          </a:p>
          <a:p>
            <a:pPr marL="1441450" lvl="1" indent="-276225" algn="just">
              <a:lnSpc>
                <a:spcPct val="110000"/>
              </a:lnSpc>
              <a:spcBef>
                <a:spcPts val="0"/>
              </a:spcBef>
              <a:buFont typeface="Wingdings" pitchFamily="2" charset="2"/>
              <a:buChar char="Ø"/>
            </a:pPr>
            <a:endParaRPr lang="cs-CZ" sz="1800" b="0" dirty="0" smtClean="0">
              <a:solidFill>
                <a:schemeClr val="tx1"/>
              </a:solidFill>
            </a:endParaRPr>
          </a:p>
          <a:p>
            <a:pPr marL="342900" indent="-342900" algn="just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AutoNum type="arabicPeriod" startAt="5"/>
            </a:pPr>
            <a:endParaRPr lang="cs-CZ" b="1" dirty="0" smtClean="0"/>
          </a:p>
          <a:p>
            <a:pPr marL="342900" indent="-342900" algn="just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AutoNum type="arabicPeriod" startAt="5"/>
            </a:pPr>
            <a:endParaRPr lang="cs-CZ" dirty="0" smtClean="0"/>
          </a:p>
          <a:p>
            <a:pPr marL="449263" indent="-187325">
              <a:buFont typeface="Arial" pitchFamily="34" charset="0"/>
              <a:buChar char="•"/>
            </a:pPr>
            <a:endParaRPr lang="cs-CZ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cs-CZ" dirty="0">
              <a:hlinkClick r:id="rId3"/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endParaRPr lang="cs-CZ" dirty="0"/>
          </a:p>
          <a:p>
            <a:pPr marL="711200" lvl="2" indent="0">
              <a:lnSpc>
                <a:spcPct val="110000"/>
              </a:lnSpc>
              <a:buNone/>
            </a:pPr>
            <a:endParaRPr lang="cs-CZ" sz="1800" dirty="0"/>
          </a:p>
          <a:p>
            <a:pPr marL="173038" lvl="0" algn="just">
              <a:spcBef>
                <a:spcPts val="0"/>
              </a:spcBef>
              <a:spcAft>
                <a:spcPts val="0"/>
              </a:spcAft>
              <a:tabLst>
                <a:tab pos="536575" algn="l"/>
              </a:tabLst>
            </a:pPr>
            <a:endParaRPr lang="cs-CZ" b="1" dirty="0" smtClean="0">
              <a:solidFill>
                <a:prstClr val="black"/>
              </a:solidFill>
            </a:endParaRPr>
          </a:p>
          <a:p>
            <a:pPr>
              <a:spcAft>
                <a:spcPts val="0"/>
              </a:spcAft>
              <a:tabLst>
                <a:tab pos="536575" algn="l"/>
              </a:tabLst>
            </a:pPr>
            <a:r>
              <a:rPr lang="cs-CZ" b="1" dirty="0">
                <a:solidFill>
                  <a:prstClr val="black"/>
                </a:solidFill>
              </a:rPr>
              <a:t> </a:t>
            </a:r>
            <a:r>
              <a:rPr lang="cs-CZ" b="1" dirty="0" smtClean="0">
                <a:solidFill>
                  <a:prstClr val="black"/>
                </a:solidFill>
              </a:rPr>
              <a:t>  </a:t>
            </a:r>
            <a:endParaRPr lang="cs-CZ" dirty="0" smtClean="0"/>
          </a:p>
          <a:p>
            <a:pPr marL="454025" lvl="1" indent="-187325"/>
            <a:endParaRPr lang="cs-CZ" sz="1800" dirty="0" smtClean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125572"/>
            <a:ext cx="8229600" cy="980008"/>
          </a:xfrm>
        </p:spPr>
        <p:txBody>
          <a:bodyPr>
            <a:normAutofit/>
          </a:bodyPr>
          <a:lstStyle/>
          <a:p>
            <a:pPr algn="ctr"/>
            <a:r>
              <a:rPr lang="cs-CZ" dirty="0" smtClean="0"/>
              <a:t>Věcné hodnocení projektu</a:t>
            </a:r>
            <a:endParaRPr lang="cs-CZ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27112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580572" y="1296537"/>
            <a:ext cx="7997372" cy="4944606"/>
          </a:xfrm>
        </p:spPr>
        <p:txBody>
          <a:bodyPr>
            <a:noAutofit/>
          </a:bodyPr>
          <a:lstStyle/>
          <a:p>
            <a:pPr marL="342900" indent="-342900">
              <a:spcBef>
                <a:spcPts val="1200"/>
              </a:spcBef>
              <a:buFont typeface="+mj-lt"/>
              <a:buAutoNum type="arabicPeriod"/>
            </a:pPr>
            <a:r>
              <a:rPr lang="cs-CZ" sz="2000" b="1" dirty="0" smtClean="0"/>
              <a:t>Harmonogram </a:t>
            </a:r>
            <a:r>
              <a:rPr lang="cs-CZ" sz="2000" b="1" dirty="0"/>
              <a:t>realizace projektu je reálný a proveditelný. 5</a:t>
            </a:r>
            <a:r>
              <a:rPr lang="cs-CZ" sz="2000" b="1" dirty="0" smtClean="0"/>
              <a:t>/0 </a:t>
            </a:r>
            <a:endParaRPr lang="cs-CZ" sz="2000" b="1" dirty="0"/>
          </a:p>
          <a:p>
            <a:pPr marL="342900" indent="-342900">
              <a:spcBef>
                <a:spcPts val="1200"/>
              </a:spcBef>
              <a:buFont typeface="+mj-lt"/>
              <a:buAutoNum type="arabicPeriod"/>
            </a:pPr>
            <a:r>
              <a:rPr lang="cs-CZ" sz="2000" b="1" dirty="0"/>
              <a:t>V projektu jsou uvedena hlavní rizika v realizační fázi i ve fázi udržitelnosti a způsoby jejich </a:t>
            </a:r>
            <a:r>
              <a:rPr lang="cs-CZ" sz="2000" b="1" dirty="0" smtClean="0"/>
              <a:t>eliminace. 10/5/0 </a:t>
            </a:r>
            <a:endParaRPr lang="cs-CZ" sz="2000" b="1" dirty="0"/>
          </a:p>
          <a:p>
            <a:pPr marL="342900" indent="-342900">
              <a:spcBef>
                <a:spcPts val="1200"/>
              </a:spcBef>
              <a:buFont typeface="+mj-lt"/>
              <a:buAutoNum type="arabicPeriod"/>
            </a:pPr>
            <a:r>
              <a:rPr lang="cs-CZ" sz="2000" b="1" dirty="0"/>
              <a:t>Žadatel doložil souhlas obce s realizací projektu sociálního </a:t>
            </a:r>
            <a:r>
              <a:rPr lang="cs-CZ" sz="2000" b="1" dirty="0" smtClean="0"/>
              <a:t>bydlení. 5/0 </a:t>
            </a:r>
            <a:endParaRPr lang="cs-CZ" sz="2000" i="1" dirty="0"/>
          </a:p>
          <a:p>
            <a:pPr marL="342900" indent="-342900">
              <a:spcBef>
                <a:spcPts val="1200"/>
              </a:spcBef>
              <a:buFont typeface="+mj-lt"/>
              <a:buAutoNum type="arabicPeriod"/>
            </a:pPr>
            <a:r>
              <a:rPr lang="es-ES" sz="2000" b="1" dirty="0"/>
              <a:t>Žadatel doložil historii v oblasti poskytování sociální </a:t>
            </a:r>
            <a:r>
              <a:rPr lang="es-ES" sz="2000" b="1" dirty="0" smtClean="0"/>
              <a:t>práce</a:t>
            </a:r>
            <a:r>
              <a:rPr lang="cs-CZ" sz="2000" b="1" dirty="0" smtClean="0"/>
              <a:t>. 5/3/0</a:t>
            </a:r>
            <a:endParaRPr lang="cs-CZ" sz="2000" dirty="0"/>
          </a:p>
          <a:p>
            <a:pPr marL="342900" indent="-342900"/>
            <a:endParaRPr lang="cs-CZ" sz="1700" b="0" i="1" dirty="0" smtClean="0">
              <a:solidFill>
                <a:schemeClr val="tx1"/>
              </a:solidFill>
            </a:endParaRPr>
          </a:p>
          <a:p>
            <a:pPr marL="342900" indent="-342900"/>
            <a:endParaRPr lang="cs-CZ" sz="1800" b="0" dirty="0" smtClean="0">
              <a:solidFill>
                <a:schemeClr val="tx1"/>
              </a:solidFill>
            </a:endParaRPr>
          </a:p>
          <a:p>
            <a:pPr marL="1160463" lvl="1" indent="-260350" algn="just">
              <a:lnSpc>
                <a:spcPct val="110000"/>
              </a:lnSpc>
              <a:spcBef>
                <a:spcPts val="0"/>
              </a:spcBef>
              <a:buNone/>
            </a:pPr>
            <a:endParaRPr lang="cs-CZ" sz="1800" b="0" dirty="0" smtClean="0">
              <a:solidFill>
                <a:schemeClr val="tx1"/>
              </a:solidFill>
            </a:endParaRPr>
          </a:p>
          <a:p>
            <a:pPr marL="1441450" lvl="1" indent="-276225" algn="just">
              <a:lnSpc>
                <a:spcPct val="110000"/>
              </a:lnSpc>
              <a:spcBef>
                <a:spcPts val="0"/>
              </a:spcBef>
              <a:buFont typeface="Wingdings" pitchFamily="2" charset="2"/>
              <a:buChar char="Ø"/>
            </a:pPr>
            <a:endParaRPr lang="cs-CZ" sz="1800" b="0" dirty="0" smtClean="0">
              <a:solidFill>
                <a:schemeClr val="tx1"/>
              </a:solidFill>
            </a:endParaRPr>
          </a:p>
          <a:p>
            <a:pPr marL="342900" indent="-342900" algn="just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AutoNum type="arabicPeriod" startAt="5"/>
            </a:pPr>
            <a:endParaRPr lang="cs-CZ" b="1" dirty="0" smtClean="0"/>
          </a:p>
          <a:p>
            <a:pPr marL="342900" indent="-342900" algn="just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AutoNum type="arabicPeriod" startAt="5"/>
            </a:pPr>
            <a:endParaRPr lang="cs-CZ" dirty="0" smtClean="0"/>
          </a:p>
          <a:p>
            <a:pPr marL="449263" indent="-187325">
              <a:buFont typeface="Arial" pitchFamily="34" charset="0"/>
              <a:buChar char="•"/>
            </a:pPr>
            <a:endParaRPr lang="cs-CZ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cs-CZ" dirty="0">
              <a:hlinkClick r:id="rId3"/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endParaRPr lang="cs-CZ" dirty="0"/>
          </a:p>
          <a:p>
            <a:pPr marL="711200" lvl="2" indent="0">
              <a:lnSpc>
                <a:spcPct val="110000"/>
              </a:lnSpc>
              <a:buNone/>
            </a:pPr>
            <a:endParaRPr lang="cs-CZ" sz="1800" dirty="0"/>
          </a:p>
          <a:p>
            <a:pPr marL="173038" lvl="0" algn="just">
              <a:spcBef>
                <a:spcPts val="0"/>
              </a:spcBef>
              <a:spcAft>
                <a:spcPts val="0"/>
              </a:spcAft>
              <a:tabLst>
                <a:tab pos="536575" algn="l"/>
              </a:tabLst>
            </a:pPr>
            <a:endParaRPr lang="cs-CZ" b="1" dirty="0" smtClean="0">
              <a:solidFill>
                <a:prstClr val="black"/>
              </a:solidFill>
            </a:endParaRPr>
          </a:p>
          <a:p>
            <a:pPr>
              <a:spcAft>
                <a:spcPts val="0"/>
              </a:spcAft>
              <a:tabLst>
                <a:tab pos="536575" algn="l"/>
              </a:tabLst>
            </a:pPr>
            <a:r>
              <a:rPr lang="cs-CZ" b="1" dirty="0">
                <a:solidFill>
                  <a:prstClr val="black"/>
                </a:solidFill>
              </a:rPr>
              <a:t> </a:t>
            </a:r>
            <a:r>
              <a:rPr lang="cs-CZ" b="1" dirty="0" smtClean="0">
                <a:solidFill>
                  <a:prstClr val="black"/>
                </a:solidFill>
              </a:rPr>
              <a:t>  </a:t>
            </a:r>
            <a:endParaRPr lang="cs-CZ" dirty="0" smtClean="0"/>
          </a:p>
          <a:p>
            <a:pPr marL="454025" lvl="1" indent="-187325"/>
            <a:endParaRPr lang="cs-CZ" sz="1800" dirty="0" smtClean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125572"/>
            <a:ext cx="8229600" cy="980008"/>
          </a:xfrm>
        </p:spPr>
        <p:txBody>
          <a:bodyPr>
            <a:normAutofit/>
          </a:bodyPr>
          <a:lstStyle/>
          <a:p>
            <a:pPr algn="ctr"/>
            <a:r>
              <a:rPr lang="cs-CZ" dirty="0" smtClean="0"/>
              <a:t>Věcné hodnocení projektu</a:t>
            </a:r>
            <a:endParaRPr lang="cs-CZ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25</a:t>
            </a:fld>
            <a:endParaRPr lang="en-US"/>
          </a:p>
        </p:txBody>
      </p:sp>
      <p:pic>
        <p:nvPicPr>
          <p:cNvPr id="6" name="Obrázek 5" descr="images.jpe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00500" y="4668956"/>
            <a:ext cx="1143000" cy="133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27112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580572" y="928914"/>
            <a:ext cx="7997372" cy="5312229"/>
          </a:xfrm>
        </p:spPr>
        <p:txBody>
          <a:bodyPr>
            <a:noAutofit/>
          </a:bodyPr>
          <a:lstStyle/>
          <a:p>
            <a:pPr marL="0" lvl="1" indent="0" algn="just" defTabSz="444500">
              <a:lnSpc>
                <a:spcPct val="110000"/>
              </a:lnSpc>
              <a:spcBef>
                <a:spcPts val="0"/>
              </a:spcBef>
              <a:buNone/>
            </a:pPr>
            <a:r>
              <a:rPr lang="cs-CZ" sz="1700" dirty="0" smtClean="0"/>
              <a:t>Provádí Centrum </a:t>
            </a:r>
            <a:r>
              <a:rPr lang="cs-CZ" sz="1700" b="0" dirty="0" smtClean="0">
                <a:solidFill>
                  <a:schemeClr val="tx1"/>
                </a:solidFill>
              </a:rPr>
              <a:t>pro projekty, které splnily minimální bodovou hranici věcného hodnocení. </a:t>
            </a:r>
          </a:p>
          <a:p>
            <a:pPr marL="0" lvl="1" indent="0" algn="just" defTabSz="444500">
              <a:lnSpc>
                <a:spcPct val="110000"/>
              </a:lnSpc>
              <a:spcBef>
                <a:spcPts val="0"/>
              </a:spcBef>
              <a:buNone/>
            </a:pPr>
            <a:endParaRPr lang="cs-CZ" sz="1700" b="0" dirty="0" smtClean="0">
              <a:solidFill>
                <a:schemeClr val="tx1"/>
              </a:solidFill>
            </a:endParaRPr>
          </a:p>
          <a:p>
            <a:pPr marL="0" lvl="1" indent="0" algn="just" defTabSz="444500">
              <a:lnSpc>
                <a:spcPct val="110000"/>
              </a:lnSpc>
              <a:spcBef>
                <a:spcPts val="0"/>
              </a:spcBef>
              <a:buNone/>
            </a:pPr>
            <a:r>
              <a:rPr lang="cs-CZ" sz="1700" dirty="0" smtClean="0"/>
              <a:t>Ověřuje se riziko:</a:t>
            </a:r>
          </a:p>
          <a:p>
            <a:pPr marL="536575" lvl="2" indent="-274638" algn="just">
              <a:spcBef>
                <a:spcPts val="0"/>
              </a:spcBef>
              <a:buFont typeface="Courier New" pitchFamily="49" charset="0"/>
              <a:buChar char="o"/>
            </a:pPr>
            <a:r>
              <a:rPr lang="cs-CZ" sz="1700" dirty="0" smtClean="0"/>
              <a:t>Nedosažení výstupů a realizace projektu v předloženém harmonogramu,</a:t>
            </a:r>
          </a:p>
          <a:p>
            <a:pPr marL="536575" lvl="2" indent="-274638" algn="just">
              <a:spcBef>
                <a:spcPts val="0"/>
              </a:spcBef>
              <a:buFont typeface="Courier New" pitchFamily="49" charset="0"/>
              <a:buChar char="o"/>
            </a:pPr>
            <a:r>
              <a:rPr lang="cs-CZ" sz="1700" dirty="0" smtClean="0"/>
              <a:t>nesouladu realizace projektu s Podmínkami právního aktu a dalšími závaznými postupy a pokyny pro příjemce, </a:t>
            </a:r>
          </a:p>
          <a:p>
            <a:pPr marL="536575" lvl="2" indent="-274638" algn="just">
              <a:spcBef>
                <a:spcPts val="0"/>
              </a:spcBef>
              <a:buFont typeface="Courier New" pitchFamily="49" charset="0"/>
              <a:buChar char="o"/>
            </a:pPr>
            <a:r>
              <a:rPr lang="cs-CZ" sz="1700" dirty="0" smtClean="0"/>
              <a:t>ve veřejných zakázkách (</a:t>
            </a:r>
            <a:r>
              <a:rPr lang="cs-CZ" sz="1800" dirty="0" smtClean="0"/>
              <a:t>nedodržení </a:t>
            </a:r>
            <a:r>
              <a:rPr lang="cs-CZ" sz="1800" dirty="0"/>
              <a:t>podmínek zadávacího řízení podle platného zákona o veřejných </a:t>
            </a:r>
            <a:r>
              <a:rPr lang="cs-CZ" sz="1800" dirty="0" smtClean="0"/>
              <a:t>zakázkách)</a:t>
            </a:r>
            <a:r>
              <a:rPr lang="cs-CZ" sz="1700" dirty="0" smtClean="0"/>
              <a:t>,</a:t>
            </a:r>
          </a:p>
          <a:p>
            <a:pPr marL="536575" lvl="2" indent="-274638" algn="just">
              <a:spcBef>
                <a:spcPts val="0"/>
              </a:spcBef>
              <a:buFont typeface="Courier New" pitchFamily="49" charset="0"/>
              <a:buChar char="o"/>
            </a:pPr>
            <a:r>
              <a:rPr lang="cs-CZ" sz="1700" dirty="0" smtClean="0"/>
              <a:t>vzniku nezpůsobilých výdajů při realizace projektu,</a:t>
            </a:r>
          </a:p>
          <a:p>
            <a:pPr marL="536575" lvl="2" indent="-274638" algn="just">
              <a:spcBef>
                <a:spcPts val="0"/>
              </a:spcBef>
              <a:buFont typeface="Courier New" pitchFamily="49" charset="0"/>
              <a:buChar char="o"/>
            </a:pPr>
            <a:r>
              <a:rPr lang="cs-CZ" sz="1700" dirty="0" smtClean="0"/>
              <a:t>dvojího financování,</a:t>
            </a:r>
          </a:p>
          <a:p>
            <a:pPr marL="536575" lvl="2" indent="-274638" algn="just">
              <a:spcBef>
                <a:spcPts val="0"/>
              </a:spcBef>
              <a:buFont typeface="Courier New" pitchFamily="49" charset="0"/>
              <a:buChar char="o"/>
            </a:pPr>
            <a:r>
              <a:rPr lang="cs-CZ" sz="1700" dirty="0" smtClean="0"/>
              <a:t>nenaplnění udržitelnosti projektu,</a:t>
            </a:r>
          </a:p>
          <a:p>
            <a:pPr marL="536575" lvl="2" indent="-274638" algn="just">
              <a:spcBef>
                <a:spcPts val="0"/>
              </a:spcBef>
              <a:buFont typeface="Courier New" pitchFamily="49" charset="0"/>
              <a:buChar char="o"/>
            </a:pPr>
            <a:r>
              <a:rPr lang="cs-CZ" sz="1700" dirty="0" smtClean="0"/>
              <a:t>nedosažení plánovaných indikátorů,</a:t>
            </a:r>
          </a:p>
          <a:p>
            <a:pPr marL="536575" lvl="2" indent="-274638" algn="just">
              <a:spcBef>
                <a:spcPts val="0"/>
              </a:spcBef>
              <a:buFont typeface="Courier New" pitchFamily="49" charset="0"/>
              <a:buChar char="o"/>
            </a:pPr>
            <a:r>
              <a:rPr lang="cs-CZ" sz="1700" dirty="0" smtClean="0"/>
              <a:t>podvodu a korupčního jednání,</a:t>
            </a:r>
          </a:p>
          <a:p>
            <a:pPr marL="536575" lvl="2" indent="-274638" algn="just">
              <a:spcBef>
                <a:spcPts val="0"/>
              </a:spcBef>
              <a:buFont typeface="Courier New" pitchFamily="49" charset="0"/>
              <a:buChar char="o"/>
            </a:pPr>
            <a:r>
              <a:rPr lang="cs-CZ" sz="1700" dirty="0" smtClean="0"/>
              <a:t>nehospodárných a neefektivních aktivit a výdajů,</a:t>
            </a:r>
          </a:p>
          <a:p>
            <a:pPr marL="536575" lvl="2" indent="-274638" algn="just">
              <a:spcBef>
                <a:spcPts val="0"/>
              </a:spcBef>
              <a:buFont typeface="Courier New" pitchFamily="49" charset="0"/>
              <a:buChar char="o"/>
            </a:pPr>
            <a:r>
              <a:rPr lang="cs-CZ" sz="1700" dirty="0" smtClean="0"/>
              <a:t>nedovolené veřejné podpory.</a:t>
            </a:r>
          </a:p>
          <a:p>
            <a:pPr marL="711200" lvl="2" indent="0" algn="just">
              <a:spcBef>
                <a:spcPts val="0"/>
              </a:spcBef>
              <a:buNone/>
            </a:pPr>
            <a:endParaRPr lang="cs-CZ" sz="1700" dirty="0" smtClean="0"/>
          </a:p>
          <a:p>
            <a:pPr marL="0" lvl="1" indent="0" algn="just">
              <a:spcBef>
                <a:spcPts val="0"/>
              </a:spcBef>
              <a:buNone/>
              <a:tabLst>
                <a:tab pos="0" algn="l"/>
              </a:tabLst>
            </a:pPr>
            <a:r>
              <a:rPr lang="cs-CZ" sz="1700" dirty="0" smtClean="0"/>
              <a:t>Ex- ante kontrola</a:t>
            </a:r>
          </a:p>
          <a:p>
            <a:pPr marL="536575" lvl="1" indent="-274638" algn="just">
              <a:spcBef>
                <a:spcPts val="0"/>
              </a:spcBef>
              <a:buFont typeface="Courier New" pitchFamily="49" charset="0"/>
              <a:buChar char="o"/>
            </a:pPr>
            <a:r>
              <a:rPr lang="cs-CZ" sz="1700" b="0" dirty="0" smtClean="0">
                <a:solidFill>
                  <a:schemeClr val="tx1"/>
                </a:solidFill>
              </a:rPr>
              <a:t>Probíhá u projektů vybraných na základě výsledků ex-ante analýzy rizik v souladu s kap. 3.6 Obecných pravidel.</a:t>
            </a:r>
            <a:endParaRPr lang="en-US" sz="1700" b="0" dirty="0" smtClean="0">
              <a:solidFill>
                <a:schemeClr val="tx1"/>
              </a:solidFill>
            </a:endParaRPr>
          </a:p>
          <a:p>
            <a:pPr marL="449263" lvl="1" indent="-361950" defTabSz="279400">
              <a:lnSpc>
                <a:spcPct val="90000"/>
              </a:lnSpc>
              <a:spcBef>
                <a:spcPts val="0"/>
              </a:spcBef>
              <a:buNone/>
            </a:pPr>
            <a:endParaRPr lang="cs-CZ" sz="1800" b="0" dirty="0" smtClean="0">
              <a:solidFill>
                <a:schemeClr val="tx1"/>
              </a:solidFill>
            </a:endParaRPr>
          </a:p>
          <a:p>
            <a:pPr marL="449263" lvl="1" indent="-361950" defTabSz="279400">
              <a:lnSpc>
                <a:spcPct val="90000"/>
              </a:lnSpc>
              <a:spcBef>
                <a:spcPts val="0"/>
              </a:spcBef>
              <a:buNone/>
            </a:pPr>
            <a:r>
              <a:rPr lang="cs-CZ" sz="1800" b="0" dirty="0" smtClean="0">
                <a:solidFill>
                  <a:schemeClr val="tx1"/>
                </a:solidFill>
              </a:rPr>
              <a:t>	</a:t>
            </a:r>
            <a:endParaRPr lang="cs-CZ" b="0" i="1" dirty="0" smtClean="0">
              <a:solidFill>
                <a:schemeClr val="tx1"/>
              </a:solidFill>
            </a:endParaRPr>
          </a:p>
          <a:p>
            <a:pPr marL="447675" lvl="1" indent="0" defTabSz="266700">
              <a:lnSpc>
                <a:spcPct val="90000"/>
              </a:lnSpc>
              <a:spcBef>
                <a:spcPts val="0"/>
              </a:spcBef>
              <a:buNone/>
            </a:pPr>
            <a:endParaRPr lang="cs-CZ" sz="1800" b="0" i="1" dirty="0" smtClean="0">
              <a:solidFill>
                <a:schemeClr val="tx1"/>
              </a:solidFill>
            </a:endParaRPr>
          </a:p>
          <a:p>
            <a:pPr marL="812800" lvl="1" indent="-276225">
              <a:spcBef>
                <a:spcPts val="0"/>
              </a:spcBef>
              <a:spcAft>
                <a:spcPts val="600"/>
              </a:spcAft>
              <a:buNone/>
              <a:tabLst>
                <a:tab pos="447675" algn="l"/>
              </a:tabLst>
            </a:pPr>
            <a:endParaRPr lang="cs-CZ" sz="1800" b="0" dirty="0" smtClean="0">
              <a:solidFill>
                <a:schemeClr val="tx1"/>
              </a:solidFill>
            </a:endParaRPr>
          </a:p>
          <a:p>
            <a:pPr marL="1160463" lvl="1" indent="-260350" algn="just">
              <a:lnSpc>
                <a:spcPct val="110000"/>
              </a:lnSpc>
              <a:spcBef>
                <a:spcPts val="0"/>
              </a:spcBef>
              <a:buNone/>
            </a:pPr>
            <a:endParaRPr lang="cs-CZ" sz="1800" b="0" dirty="0" smtClean="0">
              <a:solidFill>
                <a:schemeClr val="tx1"/>
              </a:solidFill>
            </a:endParaRPr>
          </a:p>
          <a:p>
            <a:pPr marL="1441450" lvl="1" indent="-276225" algn="just">
              <a:lnSpc>
                <a:spcPct val="110000"/>
              </a:lnSpc>
              <a:spcBef>
                <a:spcPts val="0"/>
              </a:spcBef>
              <a:buFont typeface="Wingdings" pitchFamily="2" charset="2"/>
              <a:buChar char="Ø"/>
            </a:pPr>
            <a:endParaRPr lang="cs-CZ" sz="1800" b="0" dirty="0" smtClean="0">
              <a:solidFill>
                <a:schemeClr val="tx1"/>
              </a:solidFill>
            </a:endParaRPr>
          </a:p>
          <a:p>
            <a:pPr marL="342900" indent="-342900" algn="just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AutoNum type="arabicPeriod" startAt="5"/>
            </a:pPr>
            <a:endParaRPr lang="cs-CZ" b="1" dirty="0" smtClean="0"/>
          </a:p>
          <a:p>
            <a:pPr marL="342900" indent="-342900" algn="just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AutoNum type="arabicPeriod" startAt="5"/>
            </a:pPr>
            <a:endParaRPr lang="cs-CZ" dirty="0" smtClean="0"/>
          </a:p>
          <a:p>
            <a:pPr marL="449263" indent="-187325">
              <a:buFont typeface="Arial" pitchFamily="34" charset="0"/>
              <a:buChar char="•"/>
            </a:pPr>
            <a:endParaRPr lang="cs-CZ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cs-CZ" dirty="0">
              <a:hlinkClick r:id="rId3"/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endParaRPr lang="cs-CZ" dirty="0"/>
          </a:p>
          <a:p>
            <a:pPr marL="711200" lvl="2" indent="0">
              <a:lnSpc>
                <a:spcPct val="110000"/>
              </a:lnSpc>
              <a:buNone/>
            </a:pPr>
            <a:endParaRPr lang="cs-CZ" sz="1800" dirty="0"/>
          </a:p>
          <a:p>
            <a:pPr marL="173038" lvl="0" algn="just">
              <a:spcBef>
                <a:spcPts val="0"/>
              </a:spcBef>
              <a:spcAft>
                <a:spcPts val="0"/>
              </a:spcAft>
              <a:tabLst>
                <a:tab pos="536575" algn="l"/>
              </a:tabLst>
            </a:pPr>
            <a:endParaRPr lang="cs-CZ" b="1" dirty="0" smtClean="0">
              <a:solidFill>
                <a:prstClr val="black"/>
              </a:solidFill>
            </a:endParaRPr>
          </a:p>
          <a:p>
            <a:pPr>
              <a:spcAft>
                <a:spcPts val="0"/>
              </a:spcAft>
              <a:tabLst>
                <a:tab pos="536575" algn="l"/>
              </a:tabLst>
            </a:pPr>
            <a:r>
              <a:rPr lang="cs-CZ" b="1" dirty="0">
                <a:solidFill>
                  <a:prstClr val="black"/>
                </a:solidFill>
              </a:rPr>
              <a:t> </a:t>
            </a:r>
            <a:r>
              <a:rPr lang="cs-CZ" b="1" dirty="0" smtClean="0">
                <a:solidFill>
                  <a:prstClr val="black"/>
                </a:solidFill>
              </a:rPr>
              <a:t>  </a:t>
            </a:r>
            <a:endParaRPr lang="cs-CZ" dirty="0" smtClean="0"/>
          </a:p>
          <a:p>
            <a:pPr marL="454025" lvl="1" indent="-187325"/>
            <a:endParaRPr lang="cs-CZ" sz="1800" dirty="0" smtClean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125572"/>
            <a:ext cx="8229600" cy="980008"/>
          </a:xfrm>
        </p:spPr>
        <p:txBody>
          <a:bodyPr>
            <a:normAutofit/>
          </a:bodyPr>
          <a:lstStyle/>
          <a:p>
            <a:pPr algn="ctr"/>
            <a:r>
              <a:rPr lang="cs-CZ" dirty="0" smtClean="0"/>
              <a:t>Ex-ante analýza rizik a ex ante kontrola</a:t>
            </a:r>
            <a:endParaRPr lang="cs-CZ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27112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580572" y="1105580"/>
            <a:ext cx="7997372" cy="5135563"/>
          </a:xfrm>
        </p:spPr>
        <p:txBody>
          <a:bodyPr>
            <a:noAutofit/>
          </a:bodyPr>
          <a:lstStyle/>
          <a:p>
            <a:pPr marL="169863" lvl="1" indent="20638" algn="just">
              <a:spcBef>
                <a:spcPts val="0"/>
              </a:spcBef>
              <a:spcAft>
                <a:spcPts val="600"/>
              </a:spcAft>
              <a:buNone/>
            </a:pPr>
            <a:r>
              <a:rPr lang="cs-CZ" dirty="0" smtClean="0"/>
              <a:t>Výběr projektů provádí ŘO IROP na základě výsledků hodnocení provedeného Centrem</a:t>
            </a:r>
          </a:p>
          <a:p>
            <a:pPr marL="901700" lvl="1" indent="-365125" algn="just" defTabSz="254000">
              <a:spcBef>
                <a:spcPts val="0"/>
              </a:spcBef>
              <a:buNone/>
            </a:pPr>
            <a:r>
              <a:rPr lang="cs-CZ" sz="1800" dirty="0" smtClean="0">
                <a:solidFill>
                  <a:schemeClr val="tx1"/>
                </a:solidFill>
              </a:rPr>
              <a:t>Podkladem pro výběr je:</a:t>
            </a:r>
          </a:p>
          <a:p>
            <a:pPr marL="901700" lvl="1" indent="-365125" algn="just" defTabSz="254000">
              <a:spcBef>
                <a:spcPts val="0"/>
              </a:spcBef>
              <a:buFont typeface="Courier New" pitchFamily="49" charset="0"/>
              <a:buChar char="o"/>
            </a:pPr>
            <a:r>
              <a:rPr lang="cs-CZ" sz="1800" b="0" dirty="0">
                <a:solidFill>
                  <a:schemeClr val="tx1"/>
                </a:solidFill>
              </a:rPr>
              <a:t>Z</a:t>
            </a:r>
            <a:r>
              <a:rPr lang="cs-CZ" sz="1800" b="0" dirty="0" smtClean="0">
                <a:solidFill>
                  <a:schemeClr val="tx1"/>
                </a:solidFill>
              </a:rPr>
              <a:t>ápis, podepsaný ředitelem Centra, který deklaruje, že hodnocení </a:t>
            </a:r>
            <a:br>
              <a:rPr lang="cs-CZ" sz="1800" b="0" dirty="0" smtClean="0">
                <a:solidFill>
                  <a:schemeClr val="tx1"/>
                </a:solidFill>
              </a:rPr>
            </a:br>
            <a:r>
              <a:rPr lang="cs-CZ" sz="1800" b="0" dirty="0" smtClean="0">
                <a:solidFill>
                  <a:schemeClr val="tx1"/>
                </a:solidFill>
              </a:rPr>
              <a:t>a kontroly projektů proběhly podle stanovených postupů,</a:t>
            </a:r>
          </a:p>
          <a:p>
            <a:pPr marL="901700" lvl="1" indent="-365125" algn="just" defTabSz="254000">
              <a:spcBef>
                <a:spcPts val="0"/>
              </a:spcBef>
              <a:buFont typeface="Courier New" pitchFamily="49" charset="0"/>
              <a:buChar char="o"/>
            </a:pPr>
            <a:r>
              <a:rPr lang="cs-CZ" sz="1800" b="0" dirty="0" smtClean="0">
                <a:solidFill>
                  <a:schemeClr val="tx1"/>
                </a:solidFill>
              </a:rPr>
              <a:t>seznam všech projektů, které prošly hodnocením, v rozdělení </a:t>
            </a:r>
            <a:br>
              <a:rPr lang="cs-CZ" sz="1800" b="0" dirty="0" smtClean="0">
                <a:solidFill>
                  <a:schemeClr val="tx1"/>
                </a:solidFill>
              </a:rPr>
            </a:br>
            <a:r>
              <a:rPr lang="cs-CZ" sz="1800" b="0" dirty="0" smtClean="0">
                <a:solidFill>
                  <a:schemeClr val="tx1"/>
                </a:solidFill>
              </a:rPr>
              <a:t>na projekty doporučené a nedoporučené k financování,</a:t>
            </a:r>
          </a:p>
          <a:p>
            <a:pPr marL="901700" lvl="1" indent="-365125" algn="just" defTabSz="254000">
              <a:spcBef>
                <a:spcPts val="0"/>
              </a:spcBef>
              <a:buFont typeface="Courier New" pitchFamily="49" charset="0"/>
              <a:buChar char="o"/>
            </a:pPr>
            <a:r>
              <a:rPr lang="cs-CZ" sz="1800" b="0" dirty="0" smtClean="0">
                <a:solidFill>
                  <a:schemeClr val="tx1"/>
                </a:solidFill>
              </a:rPr>
              <a:t>seznam náhradních projektů.</a:t>
            </a:r>
            <a:endParaRPr lang="cs-CZ" sz="1800" b="0" i="1" dirty="0" smtClean="0">
              <a:solidFill>
                <a:schemeClr val="tx1"/>
              </a:solidFill>
            </a:endParaRPr>
          </a:p>
          <a:p>
            <a:pPr marL="901700" lvl="1" indent="-365125" algn="just" defTabSz="254000">
              <a:spcBef>
                <a:spcPts val="0"/>
              </a:spcBef>
              <a:buFont typeface="Courier New" pitchFamily="49" charset="0"/>
              <a:buChar char="o"/>
            </a:pPr>
            <a:r>
              <a:rPr lang="cs-CZ" sz="1800" b="0" dirty="0" smtClean="0">
                <a:solidFill>
                  <a:schemeClr val="tx1"/>
                </a:solidFill>
              </a:rPr>
              <a:t>Ve fázi výběru projektů není možné měnit hodnocení žádostí </a:t>
            </a:r>
            <a:br>
              <a:rPr lang="cs-CZ" sz="1800" b="0" dirty="0" smtClean="0">
                <a:solidFill>
                  <a:schemeClr val="tx1"/>
                </a:solidFill>
              </a:rPr>
            </a:br>
            <a:r>
              <a:rPr lang="cs-CZ" sz="1800" b="0" dirty="0" smtClean="0">
                <a:solidFill>
                  <a:schemeClr val="tx1"/>
                </a:solidFill>
              </a:rPr>
              <a:t>o podporu,</a:t>
            </a:r>
          </a:p>
          <a:p>
            <a:pPr marL="901700" lvl="1" indent="-365125" algn="just" defTabSz="254000">
              <a:spcBef>
                <a:spcPts val="0"/>
              </a:spcBef>
              <a:buFont typeface="Courier New" pitchFamily="49" charset="0"/>
              <a:buChar char="o"/>
            </a:pPr>
            <a:r>
              <a:rPr lang="cs-CZ" sz="1800" b="0" dirty="0" smtClean="0">
                <a:solidFill>
                  <a:schemeClr val="tx1"/>
                </a:solidFill>
              </a:rPr>
              <a:t>Počet podpořených projektů je limitován výší alokace na výzvu.</a:t>
            </a:r>
          </a:p>
          <a:p>
            <a:pPr marL="174625" lvl="1" indent="0" algn="just">
              <a:buNone/>
              <a:tabLst>
                <a:tab pos="174625" algn="l"/>
              </a:tabLst>
            </a:pPr>
            <a:r>
              <a:rPr lang="cs-CZ" dirty="0" smtClean="0"/>
              <a:t>Právní akt (Registrace akce a Rozhodnutí o poskytnutí dotace/Stanovení výdajů) </a:t>
            </a:r>
            <a:r>
              <a:rPr lang="cs-CZ" dirty="0" smtClean="0">
                <a:solidFill>
                  <a:schemeClr val="tx1"/>
                </a:solidFill>
              </a:rPr>
              <a:t>upravuje minimálně tyto oblasti:</a:t>
            </a:r>
          </a:p>
          <a:p>
            <a:pPr marL="898525" lvl="2" indent="-361950" algn="just" defTabSz="442913">
              <a:spcBef>
                <a:spcPts val="600"/>
              </a:spcBef>
              <a:buFont typeface="Courier New" pitchFamily="49" charset="0"/>
              <a:buChar char="o"/>
            </a:pPr>
            <a:r>
              <a:rPr lang="cs-CZ" sz="1800" dirty="0" smtClean="0"/>
              <a:t>Informace o příjemci; informace o projektu; povinnosti a práva příjemce; povinnosti a práva ŘO IROP; sankce za neplnění povinností</a:t>
            </a:r>
            <a:r>
              <a:rPr lang="cs-CZ" sz="1400" dirty="0" smtClean="0"/>
              <a:t>.</a:t>
            </a:r>
          </a:p>
          <a:p>
            <a:pPr marL="449263" lvl="1" indent="-361950" defTabSz="279400">
              <a:lnSpc>
                <a:spcPct val="90000"/>
              </a:lnSpc>
              <a:spcBef>
                <a:spcPts val="0"/>
              </a:spcBef>
              <a:buNone/>
            </a:pPr>
            <a:endParaRPr lang="cs-CZ" sz="1800" b="0" dirty="0" smtClean="0">
              <a:solidFill>
                <a:schemeClr val="tx1"/>
              </a:solidFill>
            </a:endParaRPr>
          </a:p>
          <a:p>
            <a:pPr marL="449263" lvl="1" indent="-361950" defTabSz="279400">
              <a:lnSpc>
                <a:spcPct val="90000"/>
              </a:lnSpc>
              <a:spcBef>
                <a:spcPts val="0"/>
              </a:spcBef>
              <a:buNone/>
            </a:pPr>
            <a:r>
              <a:rPr lang="cs-CZ" sz="1800" b="0" dirty="0" smtClean="0">
                <a:solidFill>
                  <a:schemeClr val="tx1"/>
                </a:solidFill>
              </a:rPr>
              <a:t>	</a:t>
            </a:r>
            <a:endParaRPr lang="cs-CZ" b="0" i="1" dirty="0" smtClean="0">
              <a:solidFill>
                <a:schemeClr val="tx1"/>
              </a:solidFill>
            </a:endParaRPr>
          </a:p>
          <a:p>
            <a:pPr marL="447675" lvl="1" indent="0" defTabSz="266700">
              <a:lnSpc>
                <a:spcPct val="90000"/>
              </a:lnSpc>
              <a:spcBef>
                <a:spcPts val="0"/>
              </a:spcBef>
              <a:buNone/>
            </a:pPr>
            <a:endParaRPr lang="cs-CZ" sz="1800" b="0" i="1" dirty="0" smtClean="0">
              <a:solidFill>
                <a:schemeClr val="tx1"/>
              </a:solidFill>
            </a:endParaRPr>
          </a:p>
          <a:p>
            <a:pPr marL="812800" lvl="1" indent="-276225">
              <a:spcBef>
                <a:spcPts val="0"/>
              </a:spcBef>
              <a:spcAft>
                <a:spcPts val="600"/>
              </a:spcAft>
              <a:buNone/>
              <a:tabLst>
                <a:tab pos="447675" algn="l"/>
              </a:tabLst>
            </a:pPr>
            <a:endParaRPr lang="cs-CZ" sz="1800" b="0" dirty="0" smtClean="0">
              <a:solidFill>
                <a:schemeClr val="tx1"/>
              </a:solidFill>
            </a:endParaRPr>
          </a:p>
          <a:p>
            <a:pPr marL="1160463" lvl="1" indent="-260350" algn="just">
              <a:lnSpc>
                <a:spcPct val="110000"/>
              </a:lnSpc>
              <a:spcBef>
                <a:spcPts val="0"/>
              </a:spcBef>
              <a:buNone/>
            </a:pPr>
            <a:endParaRPr lang="cs-CZ" sz="1800" b="0" dirty="0" smtClean="0">
              <a:solidFill>
                <a:schemeClr val="tx1"/>
              </a:solidFill>
            </a:endParaRPr>
          </a:p>
          <a:p>
            <a:pPr marL="1441450" lvl="1" indent="-276225" algn="just">
              <a:lnSpc>
                <a:spcPct val="110000"/>
              </a:lnSpc>
              <a:spcBef>
                <a:spcPts val="0"/>
              </a:spcBef>
              <a:buFont typeface="Wingdings" pitchFamily="2" charset="2"/>
              <a:buChar char="Ø"/>
            </a:pPr>
            <a:endParaRPr lang="cs-CZ" sz="1800" b="0" dirty="0" smtClean="0">
              <a:solidFill>
                <a:schemeClr val="tx1"/>
              </a:solidFill>
            </a:endParaRPr>
          </a:p>
          <a:p>
            <a:pPr marL="342900" indent="-342900" algn="just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AutoNum type="arabicPeriod" startAt="5"/>
            </a:pPr>
            <a:endParaRPr lang="cs-CZ" b="1" dirty="0" smtClean="0"/>
          </a:p>
          <a:p>
            <a:pPr marL="342900" indent="-342900" algn="just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AutoNum type="arabicPeriod" startAt="5"/>
            </a:pPr>
            <a:endParaRPr lang="cs-CZ" dirty="0" smtClean="0"/>
          </a:p>
          <a:p>
            <a:pPr marL="449263" indent="-187325">
              <a:buFont typeface="Arial" pitchFamily="34" charset="0"/>
              <a:buChar char="•"/>
            </a:pPr>
            <a:endParaRPr lang="cs-CZ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cs-CZ" dirty="0">
              <a:hlinkClick r:id="rId3"/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endParaRPr lang="cs-CZ" dirty="0"/>
          </a:p>
          <a:p>
            <a:pPr marL="711200" lvl="2" indent="0">
              <a:lnSpc>
                <a:spcPct val="110000"/>
              </a:lnSpc>
              <a:buNone/>
            </a:pPr>
            <a:endParaRPr lang="cs-CZ" sz="1800" dirty="0"/>
          </a:p>
          <a:p>
            <a:pPr marL="173038" lvl="0" algn="just">
              <a:spcBef>
                <a:spcPts val="0"/>
              </a:spcBef>
              <a:spcAft>
                <a:spcPts val="0"/>
              </a:spcAft>
              <a:tabLst>
                <a:tab pos="536575" algn="l"/>
              </a:tabLst>
            </a:pPr>
            <a:endParaRPr lang="cs-CZ" b="1" dirty="0" smtClean="0">
              <a:solidFill>
                <a:prstClr val="black"/>
              </a:solidFill>
            </a:endParaRPr>
          </a:p>
          <a:p>
            <a:pPr>
              <a:spcAft>
                <a:spcPts val="0"/>
              </a:spcAft>
              <a:tabLst>
                <a:tab pos="536575" algn="l"/>
              </a:tabLst>
            </a:pPr>
            <a:r>
              <a:rPr lang="cs-CZ" b="1" dirty="0">
                <a:solidFill>
                  <a:prstClr val="black"/>
                </a:solidFill>
              </a:rPr>
              <a:t> </a:t>
            </a:r>
            <a:r>
              <a:rPr lang="cs-CZ" b="1" dirty="0" smtClean="0">
                <a:solidFill>
                  <a:prstClr val="black"/>
                </a:solidFill>
              </a:rPr>
              <a:t>  </a:t>
            </a:r>
            <a:endParaRPr lang="cs-CZ" dirty="0" smtClean="0"/>
          </a:p>
          <a:p>
            <a:pPr marL="454025" lvl="1" indent="-187325"/>
            <a:endParaRPr lang="cs-CZ" sz="1800" dirty="0" smtClean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125572"/>
            <a:ext cx="8229600" cy="980008"/>
          </a:xfrm>
        </p:spPr>
        <p:txBody>
          <a:bodyPr>
            <a:normAutofit/>
          </a:bodyPr>
          <a:lstStyle/>
          <a:p>
            <a:pPr algn="ctr"/>
            <a:r>
              <a:rPr lang="cs-CZ" dirty="0" smtClean="0"/>
              <a:t>Výběr projektů a vydání právního aktu</a:t>
            </a:r>
            <a:endParaRPr lang="cs-CZ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27112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580572" y="928914"/>
            <a:ext cx="7997372" cy="5312229"/>
          </a:xfrm>
        </p:spPr>
        <p:txBody>
          <a:bodyPr>
            <a:noAutofit/>
          </a:bodyPr>
          <a:lstStyle/>
          <a:p>
            <a:pPr marL="261938" lvl="1" indent="4763" algn="just" defTabSz="261938">
              <a:buNone/>
            </a:pPr>
            <a:r>
              <a:rPr lang="cs-CZ" sz="1800" dirty="0" smtClean="0"/>
              <a:t>Žadatel může podat žádost o přezkum hodnocení v každé části hodnocení žádosti, ve které neuspěl:</a:t>
            </a:r>
          </a:p>
          <a:p>
            <a:pPr marL="1173163" lvl="1" indent="-457200" algn="just" defTabSz="355600">
              <a:spcBef>
                <a:spcPts val="0"/>
              </a:spcBef>
              <a:buFont typeface="Courier New" pitchFamily="49" charset="0"/>
              <a:buChar char="o"/>
            </a:pPr>
            <a:r>
              <a:rPr lang="cs-CZ" sz="1800" b="0" dirty="0" smtClean="0">
                <a:solidFill>
                  <a:schemeClr val="tx1"/>
                </a:solidFill>
              </a:rPr>
              <a:t>po kontrole přijatelnosti a formálních náležitostí,</a:t>
            </a:r>
          </a:p>
          <a:p>
            <a:pPr marL="1173163" lvl="1" indent="-457200" algn="just" defTabSz="355600">
              <a:spcBef>
                <a:spcPts val="0"/>
              </a:spcBef>
              <a:buFont typeface="Courier New" pitchFamily="49" charset="0"/>
              <a:buChar char="o"/>
            </a:pPr>
            <a:r>
              <a:rPr lang="cs-CZ" sz="1800" b="0" dirty="0" smtClean="0">
                <a:solidFill>
                  <a:schemeClr val="tx1"/>
                </a:solidFill>
              </a:rPr>
              <a:t>po věcném hodnocení.</a:t>
            </a:r>
          </a:p>
          <a:p>
            <a:pPr marL="261938" lvl="1" indent="4763" algn="just">
              <a:buNone/>
            </a:pPr>
            <a:r>
              <a:rPr lang="cs-CZ" sz="1800" dirty="0" smtClean="0"/>
              <a:t>Podává se do 14 kalendářních dnů ode dne doručení výsledku,  a to:</a:t>
            </a:r>
          </a:p>
          <a:p>
            <a:pPr marL="1166813" lvl="2" indent="-441325" algn="just">
              <a:spcBef>
                <a:spcPts val="0"/>
              </a:spcBef>
              <a:buFont typeface="Courier New" pitchFamily="49" charset="0"/>
              <a:buChar char="o"/>
            </a:pPr>
            <a:r>
              <a:rPr lang="cs-CZ" sz="1800" dirty="0" smtClean="0"/>
              <a:t>elektronicky v MS2014+ (viz příloha č. 19 Obecných pravidel),</a:t>
            </a:r>
          </a:p>
          <a:p>
            <a:pPr marL="1166813" lvl="2" indent="-441325" algn="just">
              <a:spcBef>
                <a:spcPts val="0"/>
              </a:spcBef>
              <a:buFont typeface="Courier New" pitchFamily="49" charset="0"/>
              <a:buChar char="o"/>
            </a:pPr>
            <a:r>
              <a:rPr lang="cs-CZ" sz="1800" dirty="0" smtClean="0"/>
              <a:t>písemně prostřednictvím formuláře uvedeného na webových stránkách </a:t>
            </a:r>
            <a:r>
              <a:rPr lang="cs-CZ" sz="1800" dirty="0" smtClean="0">
                <a:hlinkClick r:id="rId3"/>
              </a:rPr>
              <a:t>www.</a:t>
            </a:r>
            <a:r>
              <a:rPr lang="cs-CZ" sz="1800" dirty="0" err="1" smtClean="0">
                <a:hlinkClick r:id="rId3"/>
              </a:rPr>
              <a:t>dotaceeu.cz</a:t>
            </a:r>
            <a:r>
              <a:rPr lang="cs-CZ" sz="1800" dirty="0" smtClean="0"/>
              <a:t> na adresu CRR.</a:t>
            </a:r>
          </a:p>
          <a:p>
            <a:pPr marL="444500" lvl="2" indent="0" algn="just">
              <a:spcBef>
                <a:spcPts val="0"/>
              </a:spcBef>
              <a:buNone/>
            </a:pPr>
            <a:endParaRPr lang="cs-CZ" sz="1800" dirty="0" smtClean="0"/>
          </a:p>
          <a:p>
            <a:pPr marL="261938" lvl="1" indent="4763" algn="just">
              <a:spcBef>
                <a:spcPts val="0"/>
              </a:spcBef>
              <a:buNone/>
            </a:pPr>
            <a:r>
              <a:rPr lang="cs-CZ" sz="1800" dirty="0" err="1" smtClean="0"/>
              <a:t>Přezkumné</a:t>
            </a:r>
            <a:r>
              <a:rPr lang="cs-CZ" sz="1800" dirty="0" smtClean="0"/>
              <a:t> řízení provádí ŘO IROP:</a:t>
            </a:r>
          </a:p>
          <a:p>
            <a:pPr marL="1166813" lvl="1" indent="-441325" algn="just">
              <a:spcBef>
                <a:spcPts val="0"/>
              </a:spcBef>
              <a:buFont typeface="Courier New" pitchFamily="49" charset="0"/>
              <a:buChar char="o"/>
            </a:pPr>
            <a:r>
              <a:rPr lang="cs-CZ" sz="1800" b="0" dirty="0" smtClean="0">
                <a:solidFill>
                  <a:schemeClr val="tx1"/>
                </a:solidFill>
              </a:rPr>
              <a:t>do 30 kalendářních dní od doručení žádosti o přezkum (ve složitějších případech do 60 pracovních dní).</a:t>
            </a:r>
          </a:p>
          <a:p>
            <a:pPr marL="261938" lvl="1" indent="4763" algn="just">
              <a:buNone/>
            </a:pPr>
            <a:r>
              <a:rPr lang="cs-CZ" sz="1800" dirty="0" smtClean="0"/>
              <a:t>Na základě výsledku </a:t>
            </a:r>
            <a:r>
              <a:rPr lang="cs-CZ" sz="1800" dirty="0" err="1" smtClean="0"/>
              <a:t>přezkumného</a:t>
            </a:r>
            <a:r>
              <a:rPr lang="cs-CZ" sz="1800" dirty="0" smtClean="0"/>
              <a:t> řízení:</a:t>
            </a:r>
          </a:p>
          <a:p>
            <a:pPr marL="1173163" lvl="2" indent="-447675" algn="just" defTabSz="266700">
              <a:spcBef>
                <a:spcPts val="0"/>
              </a:spcBef>
              <a:buFont typeface="Courier New" pitchFamily="49" charset="0"/>
              <a:buChar char="o"/>
            </a:pPr>
            <a:r>
              <a:rPr lang="cs-CZ" sz="1800" dirty="0" smtClean="0"/>
              <a:t>žádost postoupí do další fáze hodnocení,</a:t>
            </a:r>
          </a:p>
          <a:p>
            <a:pPr marL="1173163" lvl="2" indent="-447675" algn="just" defTabSz="266700">
              <a:spcBef>
                <a:spcPts val="0"/>
              </a:spcBef>
              <a:buFont typeface="Courier New" pitchFamily="49" charset="0"/>
              <a:buChar char="o"/>
            </a:pPr>
            <a:r>
              <a:rPr lang="cs-CZ" sz="1800" dirty="0" smtClean="0"/>
              <a:t>žádost je vyřazena z dalšího procesu hodnocení.</a:t>
            </a:r>
          </a:p>
          <a:p>
            <a:pPr marL="449263" lvl="1" indent="-361950" defTabSz="279400">
              <a:lnSpc>
                <a:spcPct val="90000"/>
              </a:lnSpc>
              <a:spcBef>
                <a:spcPts val="0"/>
              </a:spcBef>
              <a:buNone/>
            </a:pPr>
            <a:endParaRPr lang="cs-CZ" sz="1800" b="0" dirty="0" smtClean="0">
              <a:solidFill>
                <a:schemeClr val="tx1"/>
              </a:solidFill>
            </a:endParaRPr>
          </a:p>
          <a:p>
            <a:pPr marL="449263" lvl="1" indent="-361950" defTabSz="279400">
              <a:lnSpc>
                <a:spcPct val="90000"/>
              </a:lnSpc>
              <a:spcBef>
                <a:spcPts val="0"/>
              </a:spcBef>
              <a:buNone/>
            </a:pPr>
            <a:r>
              <a:rPr lang="cs-CZ" sz="1800" b="0" dirty="0" smtClean="0">
                <a:solidFill>
                  <a:schemeClr val="tx1"/>
                </a:solidFill>
              </a:rPr>
              <a:t>	</a:t>
            </a:r>
            <a:endParaRPr lang="cs-CZ" b="0" i="1" dirty="0" smtClean="0">
              <a:solidFill>
                <a:schemeClr val="tx1"/>
              </a:solidFill>
            </a:endParaRPr>
          </a:p>
          <a:p>
            <a:pPr marL="447675" lvl="1" indent="0" defTabSz="266700">
              <a:lnSpc>
                <a:spcPct val="90000"/>
              </a:lnSpc>
              <a:spcBef>
                <a:spcPts val="0"/>
              </a:spcBef>
              <a:buNone/>
            </a:pPr>
            <a:endParaRPr lang="cs-CZ" sz="1800" b="0" i="1" dirty="0" smtClean="0">
              <a:solidFill>
                <a:schemeClr val="tx1"/>
              </a:solidFill>
            </a:endParaRPr>
          </a:p>
          <a:p>
            <a:pPr marL="812800" lvl="1" indent="-276225">
              <a:spcBef>
                <a:spcPts val="0"/>
              </a:spcBef>
              <a:spcAft>
                <a:spcPts val="600"/>
              </a:spcAft>
              <a:buNone/>
              <a:tabLst>
                <a:tab pos="447675" algn="l"/>
              </a:tabLst>
            </a:pPr>
            <a:endParaRPr lang="cs-CZ" sz="1800" b="0" dirty="0" smtClean="0">
              <a:solidFill>
                <a:schemeClr val="tx1"/>
              </a:solidFill>
            </a:endParaRPr>
          </a:p>
          <a:p>
            <a:pPr marL="1160463" lvl="1" indent="-260350" algn="just">
              <a:lnSpc>
                <a:spcPct val="110000"/>
              </a:lnSpc>
              <a:spcBef>
                <a:spcPts val="0"/>
              </a:spcBef>
              <a:buNone/>
            </a:pPr>
            <a:endParaRPr lang="cs-CZ" sz="1800" b="0" dirty="0" smtClean="0">
              <a:solidFill>
                <a:schemeClr val="tx1"/>
              </a:solidFill>
            </a:endParaRPr>
          </a:p>
          <a:p>
            <a:pPr marL="1441450" lvl="1" indent="-276225" algn="just">
              <a:lnSpc>
                <a:spcPct val="110000"/>
              </a:lnSpc>
              <a:spcBef>
                <a:spcPts val="0"/>
              </a:spcBef>
              <a:buFont typeface="Wingdings" pitchFamily="2" charset="2"/>
              <a:buChar char="Ø"/>
            </a:pPr>
            <a:endParaRPr lang="cs-CZ" sz="1800" b="0" dirty="0" smtClean="0">
              <a:solidFill>
                <a:schemeClr val="tx1"/>
              </a:solidFill>
            </a:endParaRPr>
          </a:p>
          <a:p>
            <a:pPr marL="342900" indent="-342900" algn="just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AutoNum type="arabicPeriod" startAt="5"/>
            </a:pPr>
            <a:endParaRPr lang="cs-CZ" b="1" dirty="0" smtClean="0"/>
          </a:p>
          <a:p>
            <a:pPr marL="342900" indent="-342900" algn="just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AutoNum type="arabicPeriod" startAt="5"/>
            </a:pPr>
            <a:endParaRPr lang="cs-CZ" dirty="0" smtClean="0"/>
          </a:p>
          <a:p>
            <a:pPr marL="449263" indent="-187325">
              <a:buFont typeface="Arial" pitchFamily="34" charset="0"/>
              <a:buChar char="•"/>
            </a:pPr>
            <a:endParaRPr lang="cs-CZ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cs-CZ" dirty="0" smtClean="0">
              <a:hlinkClick r:id="rId4"/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endParaRPr lang="cs-CZ" dirty="0" smtClean="0"/>
          </a:p>
          <a:p>
            <a:pPr marL="711200" lvl="2" indent="0">
              <a:lnSpc>
                <a:spcPct val="110000"/>
              </a:lnSpc>
              <a:buNone/>
            </a:pPr>
            <a:endParaRPr lang="cs-CZ" sz="1800" dirty="0" smtClean="0"/>
          </a:p>
          <a:p>
            <a:pPr marL="173038" lvl="0" algn="just">
              <a:spcBef>
                <a:spcPts val="0"/>
              </a:spcBef>
              <a:spcAft>
                <a:spcPts val="0"/>
              </a:spcAft>
              <a:tabLst>
                <a:tab pos="536575" algn="l"/>
              </a:tabLst>
            </a:pPr>
            <a:endParaRPr lang="cs-CZ" b="1" dirty="0" smtClean="0">
              <a:solidFill>
                <a:prstClr val="black"/>
              </a:solidFill>
            </a:endParaRPr>
          </a:p>
          <a:p>
            <a:pPr>
              <a:spcAft>
                <a:spcPts val="0"/>
              </a:spcAft>
              <a:tabLst>
                <a:tab pos="536575" algn="l"/>
              </a:tabLst>
            </a:pPr>
            <a:r>
              <a:rPr lang="cs-CZ" b="1" dirty="0" smtClean="0">
                <a:solidFill>
                  <a:prstClr val="black"/>
                </a:solidFill>
              </a:rPr>
              <a:t>   </a:t>
            </a:r>
            <a:endParaRPr lang="cs-CZ" dirty="0" smtClean="0"/>
          </a:p>
          <a:p>
            <a:pPr marL="454025" lvl="1" indent="-187325"/>
            <a:endParaRPr lang="cs-CZ" sz="1800" dirty="0" smtClean="0"/>
          </a:p>
          <a:p>
            <a:pPr marL="0" lvl="1" indent="0" defTabSz="279400">
              <a:lnSpc>
                <a:spcPct val="90000"/>
              </a:lnSpc>
              <a:spcBef>
                <a:spcPts val="0"/>
              </a:spcBef>
              <a:buNone/>
            </a:pPr>
            <a:endParaRPr lang="cs-CZ" sz="1800" b="0" dirty="0" smtClean="0">
              <a:solidFill>
                <a:schemeClr val="tx1"/>
              </a:solidFill>
            </a:endParaRPr>
          </a:p>
          <a:p>
            <a:pPr marL="0" lvl="1" indent="0" defTabSz="279400">
              <a:lnSpc>
                <a:spcPct val="90000"/>
              </a:lnSpc>
              <a:spcBef>
                <a:spcPts val="0"/>
              </a:spcBef>
              <a:buNone/>
            </a:pPr>
            <a:r>
              <a:rPr lang="cs-CZ" sz="1800" b="0" dirty="0" smtClean="0">
                <a:solidFill>
                  <a:schemeClr val="tx1"/>
                </a:solidFill>
              </a:rPr>
              <a:t>	</a:t>
            </a:r>
            <a:endParaRPr lang="cs-CZ" b="0" i="1" dirty="0" smtClean="0">
              <a:solidFill>
                <a:schemeClr val="tx1"/>
              </a:solidFill>
            </a:endParaRPr>
          </a:p>
          <a:p>
            <a:pPr marL="0" lvl="1" indent="0" defTabSz="266700">
              <a:lnSpc>
                <a:spcPct val="90000"/>
              </a:lnSpc>
              <a:spcBef>
                <a:spcPts val="0"/>
              </a:spcBef>
              <a:buNone/>
            </a:pPr>
            <a:endParaRPr lang="cs-CZ" sz="1800" b="0" i="1" dirty="0" smtClean="0">
              <a:solidFill>
                <a:schemeClr val="tx1"/>
              </a:solidFill>
            </a:endParaRPr>
          </a:p>
          <a:p>
            <a:pPr marL="0" lvl="1" indent="0">
              <a:spcBef>
                <a:spcPts val="0"/>
              </a:spcBef>
              <a:spcAft>
                <a:spcPts val="600"/>
              </a:spcAft>
              <a:buNone/>
              <a:tabLst>
                <a:tab pos="447675" algn="l"/>
              </a:tabLst>
            </a:pPr>
            <a:endParaRPr lang="cs-CZ" sz="1800" b="0" dirty="0" smtClean="0">
              <a:solidFill>
                <a:schemeClr val="tx1"/>
              </a:solidFill>
            </a:endParaRPr>
          </a:p>
          <a:p>
            <a:pPr marL="0" lvl="1" indent="0" algn="just">
              <a:lnSpc>
                <a:spcPct val="110000"/>
              </a:lnSpc>
              <a:spcBef>
                <a:spcPts val="0"/>
              </a:spcBef>
              <a:buNone/>
            </a:pPr>
            <a:endParaRPr lang="cs-CZ" sz="1800" b="0" dirty="0" smtClean="0">
              <a:solidFill>
                <a:schemeClr val="tx1"/>
              </a:solidFill>
            </a:endParaRPr>
          </a:p>
          <a:p>
            <a:pPr marL="0" lvl="1" indent="0" algn="just">
              <a:lnSpc>
                <a:spcPct val="110000"/>
              </a:lnSpc>
              <a:spcBef>
                <a:spcPts val="0"/>
              </a:spcBef>
              <a:buFont typeface="Wingdings" pitchFamily="2" charset="2"/>
              <a:buChar char="Ø"/>
            </a:pPr>
            <a:endParaRPr lang="cs-CZ" sz="1800" b="0" dirty="0" smtClean="0">
              <a:solidFill>
                <a:schemeClr val="tx1"/>
              </a:solidFill>
            </a:endParaRPr>
          </a:p>
          <a:p>
            <a:pPr algn="just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AutoNum type="arabicPeriod" startAt="5"/>
            </a:pPr>
            <a:endParaRPr lang="cs-CZ" b="1" dirty="0" smtClean="0"/>
          </a:p>
          <a:p>
            <a:pPr algn="just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AutoNum type="arabicPeriod" startAt="5"/>
            </a:pPr>
            <a:endParaRPr lang="cs-CZ" dirty="0" smtClean="0"/>
          </a:p>
          <a:p>
            <a:pPr>
              <a:buFont typeface="Arial" pitchFamily="34" charset="0"/>
              <a:buChar char="•"/>
            </a:pPr>
            <a:endParaRPr lang="cs-CZ" dirty="0" smtClean="0"/>
          </a:p>
          <a:p>
            <a:pPr>
              <a:buFont typeface="Arial" pitchFamily="34" charset="0"/>
              <a:buChar char="•"/>
            </a:pPr>
            <a:endParaRPr lang="cs-CZ" dirty="0">
              <a:hlinkClick r:id="rId4"/>
            </a:endParaRPr>
          </a:p>
          <a:p>
            <a:pPr lvl="0">
              <a:buFont typeface="Arial" panose="020B0604020202020204" pitchFamily="34" charset="0"/>
              <a:buChar char="•"/>
            </a:pPr>
            <a:endParaRPr lang="cs-CZ" dirty="0"/>
          </a:p>
          <a:p>
            <a:pPr marL="0" lvl="2" indent="0">
              <a:lnSpc>
                <a:spcPct val="110000"/>
              </a:lnSpc>
              <a:buNone/>
            </a:pPr>
            <a:endParaRPr lang="cs-CZ" sz="1800" dirty="0"/>
          </a:p>
          <a:p>
            <a:pPr lvl="0" algn="just">
              <a:spcBef>
                <a:spcPts val="0"/>
              </a:spcBef>
              <a:spcAft>
                <a:spcPts val="0"/>
              </a:spcAft>
              <a:tabLst>
                <a:tab pos="536575" algn="l"/>
              </a:tabLst>
            </a:pPr>
            <a:endParaRPr lang="cs-CZ" b="1" dirty="0" smtClean="0">
              <a:solidFill>
                <a:prstClr val="black"/>
              </a:solidFill>
            </a:endParaRPr>
          </a:p>
          <a:p>
            <a:pPr>
              <a:spcAft>
                <a:spcPts val="0"/>
              </a:spcAft>
              <a:tabLst>
                <a:tab pos="536575" algn="l"/>
              </a:tabLst>
            </a:pPr>
            <a:r>
              <a:rPr lang="cs-CZ" b="1" dirty="0">
                <a:solidFill>
                  <a:prstClr val="black"/>
                </a:solidFill>
              </a:rPr>
              <a:t> </a:t>
            </a:r>
            <a:r>
              <a:rPr lang="cs-CZ" b="1" dirty="0" smtClean="0">
                <a:solidFill>
                  <a:prstClr val="black"/>
                </a:solidFill>
              </a:rPr>
              <a:t>  </a:t>
            </a:r>
            <a:endParaRPr lang="cs-CZ" dirty="0" smtClean="0"/>
          </a:p>
          <a:p>
            <a:pPr marL="0" lvl="1" indent="0"/>
            <a:endParaRPr lang="cs-CZ" sz="1800" dirty="0" smtClean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125572"/>
            <a:ext cx="8229600" cy="980008"/>
          </a:xfrm>
        </p:spPr>
        <p:txBody>
          <a:bodyPr>
            <a:normAutofit/>
          </a:bodyPr>
          <a:lstStyle/>
          <a:p>
            <a:pPr algn="ctr"/>
            <a:r>
              <a:rPr lang="cs-CZ" dirty="0" smtClean="0"/>
              <a:t>Žádost o přezkum výsledku hodnocení</a:t>
            </a:r>
            <a:endParaRPr lang="cs-CZ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27112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580572" y="1105580"/>
            <a:ext cx="7997372" cy="5135563"/>
          </a:xfrm>
        </p:spPr>
        <p:txBody>
          <a:bodyPr>
            <a:noAutofit/>
          </a:bodyPr>
          <a:lstStyle/>
          <a:p>
            <a:pPr marL="454025" lvl="1" indent="-187325" algn="just">
              <a:spcBef>
                <a:spcPts val="600"/>
              </a:spcBef>
              <a:spcAft>
                <a:spcPts val="600"/>
              </a:spcAft>
              <a:buNone/>
            </a:pPr>
            <a:r>
              <a:rPr lang="cs-CZ" sz="1700" dirty="0" smtClean="0"/>
              <a:t>Může iniciovat žadatel/příjemce, Centrum, ŘO IROP.</a:t>
            </a:r>
          </a:p>
          <a:p>
            <a:pPr marL="711200" lvl="1" indent="-347663" algn="just" defTabSz="812800">
              <a:spcBef>
                <a:spcPts val="0"/>
              </a:spcBef>
              <a:buFont typeface="Courier New" pitchFamily="49" charset="0"/>
              <a:buChar char="o"/>
            </a:pPr>
            <a:r>
              <a:rPr lang="cs-CZ" sz="1700" b="0" dirty="0" smtClean="0">
                <a:solidFill>
                  <a:schemeClr val="tx1"/>
                </a:solidFill>
              </a:rPr>
              <a:t>Oznámení provádí žadatel/příjemce prostřednictvím MS2014+ na záložce Žádost o změnu.</a:t>
            </a:r>
          </a:p>
          <a:p>
            <a:pPr marL="711200" lvl="1" indent="-347663" algn="just" defTabSz="812800">
              <a:spcBef>
                <a:spcPts val="0"/>
              </a:spcBef>
              <a:buFont typeface="Courier New" pitchFamily="49" charset="0"/>
              <a:buChar char="o"/>
            </a:pPr>
            <a:r>
              <a:rPr lang="cs-CZ" sz="1700" b="0" dirty="0" smtClean="0">
                <a:solidFill>
                  <a:schemeClr val="tx1"/>
                </a:solidFill>
              </a:rPr>
              <a:t>Pokud je iniciátorem změny ŘO IROP nebo Centrum informují příjemce depeší </a:t>
            </a:r>
            <a:br>
              <a:rPr lang="cs-CZ" sz="1700" b="0" dirty="0" smtClean="0">
                <a:solidFill>
                  <a:schemeClr val="tx1"/>
                </a:solidFill>
              </a:rPr>
            </a:br>
            <a:r>
              <a:rPr lang="cs-CZ" sz="1700" b="0" dirty="0" smtClean="0">
                <a:solidFill>
                  <a:schemeClr val="tx1"/>
                </a:solidFill>
              </a:rPr>
              <a:t>o zahájení změnového řízení. </a:t>
            </a:r>
          </a:p>
          <a:p>
            <a:pPr marL="711200" lvl="1" indent="-347663" algn="just" defTabSz="812800">
              <a:spcBef>
                <a:spcPts val="0"/>
              </a:spcBef>
              <a:buFont typeface="Courier New" pitchFamily="49" charset="0"/>
              <a:buChar char="o"/>
            </a:pPr>
            <a:r>
              <a:rPr lang="cs-CZ" sz="1700" b="0" dirty="0" smtClean="0">
                <a:solidFill>
                  <a:schemeClr val="tx1"/>
                </a:solidFill>
              </a:rPr>
              <a:t>ŘO IROP a Centrum zahájí změnové řízení v případě, že změna projektu bude </a:t>
            </a:r>
            <a:br>
              <a:rPr lang="cs-CZ" sz="1700" b="0" dirty="0" smtClean="0">
                <a:solidFill>
                  <a:schemeClr val="tx1"/>
                </a:solidFill>
              </a:rPr>
            </a:br>
            <a:r>
              <a:rPr lang="cs-CZ" sz="1700" b="0" dirty="0" smtClean="0">
                <a:solidFill>
                  <a:schemeClr val="tx1"/>
                </a:solidFill>
              </a:rPr>
              <a:t>v zájmu příjemce nebo po zjištění formální chyby. </a:t>
            </a:r>
          </a:p>
          <a:p>
            <a:pPr marL="711200" lvl="1" indent="-347663" algn="just" defTabSz="812800">
              <a:spcBef>
                <a:spcPts val="0"/>
              </a:spcBef>
              <a:buFont typeface="Courier New" pitchFamily="49" charset="0"/>
              <a:buChar char="o"/>
            </a:pPr>
            <a:r>
              <a:rPr lang="cs-CZ" sz="1700" b="0" dirty="0" smtClean="0">
                <a:solidFill>
                  <a:schemeClr val="tx1"/>
                </a:solidFill>
              </a:rPr>
              <a:t>Neplánované změny je příjemce povinen oznámit neprodleně, jakmile změna nastane. </a:t>
            </a:r>
          </a:p>
          <a:p>
            <a:pPr marL="454025" lvl="1" indent="-187325" algn="just">
              <a:spcBef>
                <a:spcPts val="600"/>
              </a:spcBef>
              <a:spcAft>
                <a:spcPts val="600"/>
              </a:spcAft>
              <a:buNone/>
            </a:pPr>
            <a:r>
              <a:rPr lang="cs-CZ" sz="1700" dirty="0" smtClean="0"/>
              <a:t>Druhy změn</a:t>
            </a:r>
          </a:p>
          <a:p>
            <a:pPr marL="711200" lvl="2" indent="-347663" algn="just" defTabSz="812800">
              <a:spcBef>
                <a:spcPts val="0"/>
              </a:spcBef>
              <a:buFont typeface="Courier New" pitchFamily="49" charset="0"/>
              <a:buChar char="o"/>
            </a:pPr>
            <a:r>
              <a:rPr lang="cs-CZ" sz="1700" dirty="0" smtClean="0"/>
              <a:t>Změny </a:t>
            </a:r>
            <a:r>
              <a:rPr lang="cs-CZ" sz="1700" b="1" dirty="0" smtClean="0"/>
              <a:t>před schválením prvního Rozhodnutí </a:t>
            </a:r>
            <a:r>
              <a:rPr lang="cs-CZ" sz="1700" dirty="0" smtClean="0"/>
              <a:t>– o změně rozhoduje Centrum.</a:t>
            </a:r>
          </a:p>
          <a:p>
            <a:pPr marL="711200" lvl="2" indent="-347663" algn="just" defTabSz="812800">
              <a:spcBef>
                <a:spcPts val="0"/>
              </a:spcBef>
              <a:buFont typeface="Courier New" pitchFamily="49" charset="0"/>
              <a:buChar char="o"/>
            </a:pPr>
            <a:r>
              <a:rPr lang="cs-CZ" sz="1700" dirty="0" smtClean="0"/>
              <a:t>Změny </a:t>
            </a:r>
            <a:r>
              <a:rPr lang="cs-CZ" sz="1700" b="1" dirty="0" smtClean="0"/>
              <a:t>po schválení prvního Rozhodnutí, které nemění údaje na Rozhodnutí  </a:t>
            </a:r>
            <a:r>
              <a:rPr lang="cs-CZ" sz="1700" dirty="0" smtClean="0"/>
              <a:t>–  o změně rozhoduje Centrum.</a:t>
            </a:r>
          </a:p>
          <a:p>
            <a:pPr marL="711200" lvl="2" indent="-347663" algn="just" defTabSz="812800">
              <a:spcBef>
                <a:spcPts val="0"/>
              </a:spcBef>
              <a:buFont typeface="Courier New" pitchFamily="49" charset="0"/>
              <a:buChar char="o"/>
            </a:pPr>
            <a:r>
              <a:rPr lang="cs-CZ" sz="1700" dirty="0" smtClean="0"/>
              <a:t>Změny </a:t>
            </a:r>
            <a:r>
              <a:rPr lang="cs-CZ" sz="1700" b="1" dirty="0" smtClean="0"/>
              <a:t>po schválení prvního Rozhodnutí, které mění údaje na Rozhodnutí  </a:t>
            </a:r>
            <a:r>
              <a:rPr lang="cs-CZ" sz="1700" dirty="0" smtClean="0"/>
              <a:t>–  </a:t>
            </a:r>
            <a:br>
              <a:rPr lang="cs-CZ" sz="1700" dirty="0" smtClean="0"/>
            </a:br>
            <a:r>
              <a:rPr lang="cs-CZ" sz="1700" dirty="0" smtClean="0"/>
              <a:t>o změně rozhoduje ŘO IROP (změny, které mají vliv na aktivity projektu, splnění účelu a cílů projektu nebo na dobu realizace projektu). ŘO IROP musí tyto změny schválit před zahájením jejich realizace. </a:t>
            </a:r>
          </a:p>
          <a:p>
            <a:pPr marL="449263" lvl="1" indent="-361950" defTabSz="279400">
              <a:lnSpc>
                <a:spcPct val="90000"/>
              </a:lnSpc>
              <a:spcBef>
                <a:spcPts val="0"/>
              </a:spcBef>
              <a:buNone/>
            </a:pPr>
            <a:endParaRPr lang="cs-CZ" sz="1600" b="0" dirty="0" smtClean="0">
              <a:solidFill>
                <a:schemeClr val="tx1"/>
              </a:solidFill>
            </a:endParaRPr>
          </a:p>
          <a:p>
            <a:pPr marL="449263" lvl="1" indent="-361950" defTabSz="279400">
              <a:lnSpc>
                <a:spcPct val="90000"/>
              </a:lnSpc>
              <a:spcBef>
                <a:spcPts val="0"/>
              </a:spcBef>
              <a:buNone/>
            </a:pPr>
            <a:r>
              <a:rPr lang="cs-CZ" sz="1600" b="0" dirty="0" smtClean="0">
                <a:solidFill>
                  <a:schemeClr val="tx1"/>
                </a:solidFill>
              </a:rPr>
              <a:t>	</a:t>
            </a:r>
            <a:endParaRPr lang="cs-CZ" sz="1600" b="0" i="1" dirty="0" smtClean="0">
              <a:solidFill>
                <a:schemeClr val="tx1"/>
              </a:solidFill>
            </a:endParaRPr>
          </a:p>
          <a:p>
            <a:pPr marL="447675" lvl="1" indent="0" defTabSz="266700">
              <a:lnSpc>
                <a:spcPct val="90000"/>
              </a:lnSpc>
              <a:spcBef>
                <a:spcPts val="0"/>
              </a:spcBef>
              <a:buNone/>
            </a:pPr>
            <a:endParaRPr lang="cs-CZ" sz="1600" b="0" i="1" dirty="0" smtClean="0">
              <a:solidFill>
                <a:schemeClr val="tx1"/>
              </a:solidFill>
            </a:endParaRPr>
          </a:p>
          <a:p>
            <a:pPr marL="812800" lvl="1" indent="-276225">
              <a:spcBef>
                <a:spcPts val="0"/>
              </a:spcBef>
              <a:spcAft>
                <a:spcPts val="600"/>
              </a:spcAft>
              <a:buNone/>
              <a:tabLst>
                <a:tab pos="447675" algn="l"/>
              </a:tabLst>
            </a:pPr>
            <a:endParaRPr lang="cs-CZ" sz="1600" b="0" dirty="0" smtClean="0">
              <a:solidFill>
                <a:schemeClr val="tx1"/>
              </a:solidFill>
            </a:endParaRPr>
          </a:p>
          <a:p>
            <a:pPr marL="1160463" lvl="1" indent="-260350" algn="just">
              <a:lnSpc>
                <a:spcPct val="110000"/>
              </a:lnSpc>
              <a:spcBef>
                <a:spcPts val="0"/>
              </a:spcBef>
              <a:buNone/>
            </a:pPr>
            <a:endParaRPr lang="cs-CZ" sz="1600" b="0" dirty="0" smtClean="0">
              <a:solidFill>
                <a:schemeClr val="tx1"/>
              </a:solidFill>
            </a:endParaRPr>
          </a:p>
          <a:p>
            <a:pPr marL="1441450" lvl="1" indent="-276225" algn="just">
              <a:lnSpc>
                <a:spcPct val="110000"/>
              </a:lnSpc>
              <a:spcBef>
                <a:spcPts val="0"/>
              </a:spcBef>
              <a:buFont typeface="Wingdings" pitchFamily="2" charset="2"/>
              <a:buChar char="Ø"/>
            </a:pPr>
            <a:endParaRPr lang="cs-CZ" sz="1600" b="0" dirty="0" smtClean="0">
              <a:solidFill>
                <a:schemeClr val="tx1"/>
              </a:solidFill>
            </a:endParaRPr>
          </a:p>
          <a:p>
            <a:pPr marL="342900" indent="-342900" algn="just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AutoNum type="arabicPeriod" startAt="5"/>
            </a:pPr>
            <a:endParaRPr lang="cs-CZ" sz="1600" b="1" dirty="0" smtClean="0"/>
          </a:p>
          <a:p>
            <a:pPr marL="342900" indent="-342900" algn="just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AutoNum type="arabicPeriod" startAt="5"/>
            </a:pPr>
            <a:endParaRPr lang="cs-CZ" dirty="0" smtClean="0"/>
          </a:p>
          <a:p>
            <a:pPr marL="449263" indent="-187325">
              <a:buFont typeface="Arial" pitchFamily="34" charset="0"/>
              <a:buChar char="•"/>
            </a:pPr>
            <a:endParaRPr lang="cs-CZ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cs-CZ" dirty="0">
              <a:hlinkClick r:id="rId3"/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endParaRPr lang="cs-CZ" dirty="0"/>
          </a:p>
          <a:p>
            <a:pPr marL="711200" lvl="2" indent="0">
              <a:lnSpc>
                <a:spcPct val="110000"/>
              </a:lnSpc>
              <a:buNone/>
            </a:pPr>
            <a:endParaRPr lang="cs-CZ" sz="1800" dirty="0"/>
          </a:p>
          <a:p>
            <a:pPr marL="173038" lvl="0" algn="just">
              <a:spcBef>
                <a:spcPts val="0"/>
              </a:spcBef>
              <a:spcAft>
                <a:spcPts val="0"/>
              </a:spcAft>
              <a:tabLst>
                <a:tab pos="536575" algn="l"/>
              </a:tabLst>
            </a:pPr>
            <a:endParaRPr lang="cs-CZ" b="1" dirty="0" smtClean="0">
              <a:solidFill>
                <a:prstClr val="black"/>
              </a:solidFill>
            </a:endParaRPr>
          </a:p>
          <a:p>
            <a:pPr>
              <a:spcAft>
                <a:spcPts val="0"/>
              </a:spcAft>
              <a:tabLst>
                <a:tab pos="536575" algn="l"/>
              </a:tabLst>
            </a:pPr>
            <a:r>
              <a:rPr lang="cs-CZ" b="1" dirty="0">
                <a:solidFill>
                  <a:prstClr val="black"/>
                </a:solidFill>
              </a:rPr>
              <a:t> </a:t>
            </a:r>
            <a:r>
              <a:rPr lang="cs-CZ" b="1" dirty="0" smtClean="0">
                <a:solidFill>
                  <a:prstClr val="black"/>
                </a:solidFill>
              </a:rPr>
              <a:t>  </a:t>
            </a:r>
            <a:endParaRPr lang="cs-CZ" dirty="0" smtClean="0"/>
          </a:p>
          <a:p>
            <a:pPr marL="454025" lvl="1" indent="-187325"/>
            <a:endParaRPr lang="cs-CZ" sz="1800" dirty="0" smtClean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125572"/>
            <a:ext cx="8229600" cy="980008"/>
          </a:xfrm>
        </p:spPr>
        <p:txBody>
          <a:bodyPr>
            <a:normAutofit/>
          </a:bodyPr>
          <a:lstStyle/>
          <a:p>
            <a:pPr algn="ctr"/>
            <a:r>
              <a:rPr lang="cs-CZ" dirty="0" smtClean="0"/>
              <a:t>Změny v projektech</a:t>
            </a:r>
            <a:endParaRPr lang="cs-CZ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27112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580572" y="1105580"/>
            <a:ext cx="7997372" cy="5135563"/>
          </a:xfrm>
        </p:spPr>
        <p:txBody>
          <a:bodyPr>
            <a:noAutofit/>
          </a:bodyPr>
          <a:lstStyle/>
          <a:p>
            <a:pPr marL="449263" lvl="1" indent="-187325" algn="just" defTabSz="266700"/>
            <a:r>
              <a:rPr lang="cs-CZ" b="0" dirty="0" smtClean="0">
                <a:solidFill>
                  <a:schemeClr val="tx1"/>
                </a:solidFill>
              </a:rPr>
              <a:t>Probíhá elektronicky v MS2014+, kontrolu provádí Centrum.</a:t>
            </a:r>
          </a:p>
          <a:p>
            <a:pPr marL="449263" lvl="1" indent="-187325" algn="just" defTabSz="266700"/>
            <a:r>
              <a:rPr lang="cs-CZ" b="0" dirty="0" smtClean="0">
                <a:solidFill>
                  <a:schemeClr val="tx1"/>
                </a:solidFill>
              </a:rPr>
              <a:t>Eliminační kritéria (vždy odpověď „ANO“ x „NE“) - musí být splněna všechna kritéria stanovená výzvou – v případě nesplnění jakéhokoliv kritéria je žádost vyloučena z dalšího hodnocení.</a:t>
            </a:r>
          </a:p>
          <a:p>
            <a:pPr marL="449263" lvl="1" indent="-187325" algn="just" defTabSz="266700"/>
            <a:r>
              <a:rPr lang="cs-CZ" b="0" dirty="0" smtClean="0">
                <a:solidFill>
                  <a:schemeClr val="tx1"/>
                </a:solidFill>
              </a:rPr>
              <a:t>V rámci kontroly formálních náležitostí a přijatelnosti lze vyzvat k vysvětlení či doplnění (max. dvakrát) - </a:t>
            </a:r>
            <a:r>
              <a:rPr lang="cs-CZ" dirty="0" smtClean="0">
                <a:solidFill>
                  <a:schemeClr val="tx1"/>
                </a:solidFill>
              </a:rPr>
              <a:t>na doplnění/upřesnění se žadateli stanovuje max. 5 pracovních dnů od data doručení požadavku na doplnění údajů </a:t>
            </a:r>
          </a:p>
          <a:p>
            <a:pPr marL="893763" lvl="2" indent="-187325" algn="just" defTabSz="266700"/>
            <a:r>
              <a:rPr lang="cs-CZ" sz="2000" dirty="0" smtClean="0"/>
              <a:t>Výzva k doplnění odeslaná formou depeše v MS2014+.</a:t>
            </a:r>
          </a:p>
          <a:p>
            <a:pPr marL="893763" lvl="2" indent="-187325" algn="just" defTabSz="266700"/>
            <a:r>
              <a:rPr lang="cs-CZ" sz="2000" dirty="0" smtClean="0"/>
              <a:t>Datum odeslání depeše = datum doručení. </a:t>
            </a:r>
            <a:endParaRPr lang="cs-CZ" sz="2000" dirty="0" smtClean="0">
              <a:solidFill>
                <a:schemeClr val="tx1"/>
              </a:solidFill>
            </a:endParaRPr>
          </a:p>
          <a:p>
            <a:pPr marL="261938" lvl="1" indent="0" algn="just" defTabSz="266700">
              <a:buNone/>
            </a:pPr>
            <a:endParaRPr lang="cs-CZ" b="0" dirty="0" smtClean="0">
              <a:solidFill>
                <a:schemeClr val="tx1"/>
              </a:solidFill>
            </a:endParaRPr>
          </a:p>
          <a:p>
            <a:pPr marL="449263" indent="-187325"/>
            <a:endParaRPr lang="cs-CZ" sz="2000" dirty="0" smtClean="0"/>
          </a:p>
          <a:p>
            <a:pPr marL="449263" indent="-187325">
              <a:buFont typeface="Arial" pitchFamily="34" charset="0"/>
              <a:buChar char="•"/>
            </a:pPr>
            <a:endParaRPr lang="cs-CZ" sz="20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cs-CZ" sz="2000" dirty="0">
              <a:hlinkClick r:id="rId3"/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endParaRPr lang="cs-CZ" sz="2000" dirty="0"/>
          </a:p>
          <a:p>
            <a:pPr marL="711200" lvl="2" indent="0">
              <a:lnSpc>
                <a:spcPct val="110000"/>
              </a:lnSpc>
              <a:buNone/>
            </a:pPr>
            <a:endParaRPr lang="cs-CZ" sz="2000" dirty="0"/>
          </a:p>
          <a:p>
            <a:pPr marL="173038" lvl="0" algn="just">
              <a:spcBef>
                <a:spcPts val="0"/>
              </a:spcBef>
              <a:spcAft>
                <a:spcPts val="0"/>
              </a:spcAft>
              <a:tabLst>
                <a:tab pos="536575" algn="l"/>
              </a:tabLst>
            </a:pPr>
            <a:endParaRPr lang="cs-CZ" sz="2000" b="1" dirty="0" smtClean="0">
              <a:solidFill>
                <a:prstClr val="black"/>
              </a:solidFill>
            </a:endParaRPr>
          </a:p>
          <a:p>
            <a:pPr>
              <a:spcAft>
                <a:spcPts val="0"/>
              </a:spcAft>
              <a:tabLst>
                <a:tab pos="536575" algn="l"/>
              </a:tabLst>
            </a:pPr>
            <a:r>
              <a:rPr lang="cs-CZ" sz="2000" b="1" dirty="0">
                <a:solidFill>
                  <a:prstClr val="black"/>
                </a:solidFill>
              </a:rPr>
              <a:t> </a:t>
            </a:r>
            <a:r>
              <a:rPr lang="cs-CZ" sz="2000" b="1" dirty="0" smtClean="0">
                <a:solidFill>
                  <a:prstClr val="black"/>
                </a:solidFill>
              </a:rPr>
              <a:t>  </a:t>
            </a:r>
            <a:endParaRPr lang="cs-CZ" sz="2000" dirty="0" smtClean="0"/>
          </a:p>
          <a:p>
            <a:pPr marL="454025" lvl="1" indent="-187325"/>
            <a:endParaRPr lang="cs-CZ" dirty="0" smtClean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125572"/>
            <a:ext cx="8229600" cy="980008"/>
          </a:xfrm>
        </p:spPr>
        <p:txBody>
          <a:bodyPr>
            <a:normAutofit fontScale="90000"/>
          </a:bodyPr>
          <a:lstStyle/>
          <a:p>
            <a:pPr algn="ctr"/>
            <a:r>
              <a:rPr lang="cs-CZ" dirty="0" smtClean="0"/>
              <a:t>Kontrola přijatelnosti a formálních náležitostí</a:t>
            </a:r>
            <a:endParaRPr lang="cs-CZ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7935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580572" y="1105580"/>
            <a:ext cx="7997372" cy="5135563"/>
          </a:xfrm>
        </p:spPr>
        <p:txBody>
          <a:bodyPr>
            <a:noAutofit/>
          </a:bodyPr>
          <a:lstStyle/>
          <a:p>
            <a:pPr marL="266700" lvl="1" indent="0" algn="just">
              <a:lnSpc>
                <a:spcPct val="110000"/>
              </a:lnSpc>
              <a:spcBef>
                <a:spcPts val="0"/>
              </a:spcBef>
              <a:buNone/>
            </a:pPr>
            <a:r>
              <a:rPr lang="cs-CZ" sz="1800" dirty="0" smtClean="0"/>
              <a:t>Monitorování postupu projektů se uskutečňuje prostřednictvím:</a:t>
            </a:r>
          </a:p>
          <a:p>
            <a:pPr marL="266700" lvl="1" indent="0" algn="just">
              <a:lnSpc>
                <a:spcPct val="110000"/>
              </a:lnSpc>
              <a:spcBef>
                <a:spcPts val="0"/>
              </a:spcBef>
              <a:buNone/>
            </a:pPr>
            <a:endParaRPr lang="cs-CZ" sz="1800" dirty="0" smtClean="0">
              <a:solidFill>
                <a:schemeClr val="tx1"/>
              </a:solidFill>
            </a:endParaRPr>
          </a:p>
          <a:p>
            <a:pPr marL="266700" lvl="1" indent="0" algn="just">
              <a:lnSpc>
                <a:spcPct val="110000"/>
              </a:lnSpc>
              <a:spcBef>
                <a:spcPts val="0"/>
              </a:spcBef>
              <a:buNone/>
            </a:pPr>
            <a:r>
              <a:rPr lang="cs-CZ" sz="1800" dirty="0" smtClean="0">
                <a:solidFill>
                  <a:schemeClr val="tx1"/>
                </a:solidFill>
              </a:rPr>
              <a:t>Zpráv o realizaci projektu („</a:t>
            </a:r>
            <a:r>
              <a:rPr lang="cs-CZ" sz="1800" dirty="0" err="1" smtClean="0">
                <a:solidFill>
                  <a:schemeClr val="tx1"/>
                </a:solidFill>
              </a:rPr>
              <a:t>ZoR</a:t>
            </a:r>
            <a:r>
              <a:rPr lang="cs-CZ" sz="1800" dirty="0" smtClean="0">
                <a:solidFill>
                  <a:schemeClr val="tx1"/>
                </a:solidFill>
              </a:rPr>
              <a:t>“) a </a:t>
            </a:r>
            <a:r>
              <a:rPr lang="pl-PL" sz="1800" dirty="0">
                <a:solidFill>
                  <a:schemeClr val="tx1"/>
                </a:solidFill>
              </a:rPr>
              <a:t>Zpráv o udržitelnosti  projektu („ZoU“)</a:t>
            </a:r>
          </a:p>
          <a:p>
            <a:pPr marL="266700" lvl="1" indent="0" algn="just">
              <a:lnSpc>
                <a:spcPct val="110000"/>
              </a:lnSpc>
              <a:spcBef>
                <a:spcPts val="0"/>
              </a:spcBef>
              <a:buNone/>
            </a:pPr>
            <a:endParaRPr lang="cs-CZ" sz="1800" dirty="0" smtClean="0">
              <a:solidFill>
                <a:schemeClr val="tx1"/>
              </a:solidFill>
            </a:endParaRPr>
          </a:p>
          <a:p>
            <a:pPr marL="711200" lvl="1" indent="-347663" algn="just">
              <a:lnSpc>
                <a:spcPct val="110000"/>
              </a:lnSpc>
              <a:spcBef>
                <a:spcPts val="0"/>
              </a:spcBef>
              <a:buFont typeface="Courier New" pitchFamily="49" charset="0"/>
              <a:buChar char="o"/>
            </a:pPr>
            <a:r>
              <a:rPr lang="cs-CZ" sz="1800" b="0" dirty="0" smtClean="0">
                <a:solidFill>
                  <a:schemeClr val="tx1"/>
                </a:solidFill>
              </a:rPr>
              <a:t>Spolu s Průběžnou/Závěrečnou </a:t>
            </a:r>
            <a:r>
              <a:rPr lang="cs-CZ" sz="1800" b="0" dirty="0" err="1" smtClean="0">
                <a:solidFill>
                  <a:schemeClr val="tx1"/>
                </a:solidFill>
              </a:rPr>
              <a:t>ZoR</a:t>
            </a:r>
            <a:r>
              <a:rPr lang="cs-CZ" sz="1800" b="0" dirty="0" smtClean="0">
                <a:solidFill>
                  <a:schemeClr val="tx1"/>
                </a:solidFill>
              </a:rPr>
              <a:t> projektu předkládá příjemce také Zjednodušenou žádost o platbu (dále jen „</a:t>
            </a:r>
            <a:r>
              <a:rPr lang="cs-CZ" sz="1800" b="0" dirty="0" err="1" smtClean="0">
                <a:solidFill>
                  <a:schemeClr val="tx1"/>
                </a:solidFill>
              </a:rPr>
              <a:t>ZŽoP</a:t>
            </a:r>
            <a:r>
              <a:rPr lang="cs-CZ" sz="1800" b="0" dirty="0" smtClean="0">
                <a:solidFill>
                  <a:schemeClr val="tx1"/>
                </a:solidFill>
              </a:rPr>
              <a:t>“), viz kap. 18.5 Obecných pravidel.</a:t>
            </a:r>
            <a:endParaRPr lang="cs-CZ" sz="1800" dirty="0" smtClean="0">
              <a:solidFill>
                <a:schemeClr val="tx1"/>
              </a:solidFill>
            </a:endParaRPr>
          </a:p>
          <a:p>
            <a:pPr marL="711200" lvl="1" indent="-347663" algn="just">
              <a:lnSpc>
                <a:spcPct val="110000"/>
              </a:lnSpc>
              <a:spcBef>
                <a:spcPts val="0"/>
              </a:spcBef>
              <a:buFont typeface="Courier New" pitchFamily="49" charset="0"/>
              <a:buChar char="o"/>
            </a:pPr>
            <a:r>
              <a:rPr lang="cs-CZ" sz="1800" b="0" dirty="0" smtClean="0">
                <a:solidFill>
                  <a:schemeClr val="tx1"/>
                </a:solidFill>
              </a:rPr>
              <a:t>Zprávy příjemce podává elektronicky v MS2014+</a:t>
            </a:r>
          </a:p>
          <a:p>
            <a:pPr marL="711200" lvl="1" indent="-347663" algn="just">
              <a:lnSpc>
                <a:spcPct val="120000"/>
              </a:lnSpc>
              <a:spcBef>
                <a:spcPts val="0"/>
              </a:spcBef>
              <a:buFont typeface="Courier New" pitchFamily="49" charset="0"/>
              <a:buChar char="o"/>
            </a:pPr>
            <a:r>
              <a:rPr lang="cs-CZ" sz="1800" b="0" dirty="0" smtClean="0">
                <a:solidFill>
                  <a:schemeClr val="tx1"/>
                </a:solidFill>
              </a:rPr>
              <a:t>Další zprávy je možné podat až po schválení předchozích zpráv</a:t>
            </a:r>
          </a:p>
          <a:p>
            <a:pPr marL="711200" lvl="1" indent="-347663" algn="just">
              <a:lnSpc>
                <a:spcPct val="120000"/>
              </a:lnSpc>
              <a:spcBef>
                <a:spcPts val="0"/>
              </a:spcBef>
              <a:buFont typeface="Courier New" pitchFamily="49" charset="0"/>
              <a:buChar char="o"/>
            </a:pPr>
            <a:r>
              <a:rPr lang="cs-CZ" sz="1800" b="0" dirty="0" smtClean="0">
                <a:solidFill>
                  <a:schemeClr val="tx1"/>
                </a:solidFill>
              </a:rPr>
              <a:t>Zprávu nelze podat před uzavřením změnového řízení, jeli v projektu řešeno</a:t>
            </a:r>
          </a:p>
          <a:p>
            <a:pPr marL="711200" lvl="1" indent="-347663" algn="just">
              <a:lnSpc>
                <a:spcPct val="120000"/>
              </a:lnSpc>
              <a:spcBef>
                <a:spcPts val="0"/>
              </a:spcBef>
              <a:buFont typeface="Courier New" pitchFamily="49" charset="0"/>
              <a:buChar char="o"/>
            </a:pPr>
            <a:r>
              <a:rPr lang="cs-CZ" sz="1800" b="0" dirty="0" smtClean="0">
                <a:solidFill>
                  <a:schemeClr val="tx1"/>
                </a:solidFill>
              </a:rPr>
              <a:t>Centrum provádí kontrolu formálních náležitostí a věcného obsahu zpráv a administrativní ověření</a:t>
            </a:r>
          </a:p>
          <a:p>
            <a:pPr marL="449263" lvl="1" indent="-361950" defTabSz="279400">
              <a:lnSpc>
                <a:spcPct val="90000"/>
              </a:lnSpc>
              <a:spcBef>
                <a:spcPts val="0"/>
              </a:spcBef>
              <a:buNone/>
            </a:pPr>
            <a:endParaRPr lang="cs-CZ" sz="1600" b="0" dirty="0" smtClean="0">
              <a:solidFill>
                <a:schemeClr val="tx1"/>
              </a:solidFill>
            </a:endParaRPr>
          </a:p>
          <a:p>
            <a:pPr marL="449263" lvl="1" indent="-361950" defTabSz="279400">
              <a:lnSpc>
                <a:spcPct val="90000"/>
              </a:lnSpc>
              <a:spcBef>
                <a:spcPts val="0"/>
              </a:spcBef>
              <a:buNone/>
            </a:pPr>
            <a:r>
              <a:rPr lang="cs-CZ" sz="1600" b="0" dirty="0" smtClean="0">
                <a:solidFill>
                  <a:schemeClr val="tx1"/>
                </a:solidFill>
              </a:rPr>
              <a:t>	</a:t>
            </a:r>
            <a:endParaRPr lang="cs-CZ" sz="1600" b="0" i="1" dirty="0" smtClean="0">
              <a:solidFill>
                <a:schemeClr val="tx1"/>
              </a:solidFill>
            </a:endParaRPr>
          </a:p>
          <a:p>
            <a:pPr marL="447675" lvl="1" indent="0" defTabSz="266700">
              <a:lnSpc>
                <a:spcPct val="90000"/>
              </a:lnSpc>
              <a:spcBef>
                <a:spcPts val="0"/>
              </a:spcBef>
              <a:buNone/>
            </a:pPr>
            <a:endParaRPr lang="cs-CZ" sz="1600" b="0" i="1" dirty="0" smtClean="0">
              <a:solidFill>
                <a:schemeClr val="tx1"/>
              </a:solidFill>
            </a:endParaRPr>
          </a:p>
          <a:p>
            <a:pPr marL="812800" lvl="1" indent="-276225">
              <a:spcBef>
                <a:spcPts val="0"/>
              </a:spcBef>
              <a:spcAft>
                <a:spcPts val="600"/>
              </a:spcAft>
              <a:buNone/>
              <a:tabLst>
                <a:tab pos="447675" algn="l"/>
              </a:tabLst>
            </a:pPr>
            <a:endParaRPr lang="cs-CZ" sz="1600" b="0" dirty="0" smtClean="0">
              <a:solidFill>
                <a:schemeClr val="tx1"/>
              </a:solidFill>
            </a:endParaRPr>
          </a:p>
          <a:p>
            <a:pPr marL="1160463" lvl="1" indent="-260350" algn="just">
              <a:lnSpc>
                <a:spcPct val="110000"/>
              </a:lnSpc>
              <a:spcBef>
                <a:spcPts val="0"/>
              </a:spcBef>
              <a:buNone/>
            </a:pPr>
            <a:endParaRPr lang="cs-CZ" sz="1600" b="0" dirty="0" smtClean="0">
              <a:solidFill>
                <a:schemeClr val="tx1"/>
              </a:solidFill>
            </a:endParaRPr>
          </a:p>
          <a:p>
            <a:pPr marL="1441450" lvl="1" indent="-276225" algn="just">
              <a:lnSpc>
                <a:spcPct val="110000"/>
              </a:lnSpc>
              <a:spcBef>
                <a:spcPts val="0"/>
              </a:spcBef>
              <a:buFont typeface="Wingdings" pitchFamily="2" charset="2"/>
              <a:buChar char="Ø"/>
            </a:pPr>
            <a:endParaRPr lang="cs-CZ" sz="1600" b="0" dirty="0" smtClean="0">
              <a:solidFill>
                <a:schemeClr val="tx1"/>
              </a:solidFill>
            </a:endParaRPr>
          </a:p>
          <a:p>
            <a:pPr marL="342900" indent="-342900" algn="just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AutoNum type="arabicPeriod" startAt="5"/>
            </a:pPr>
            <a:endParaRPr lang="cs-CZ" sz="1600" b="1" dirty="0" smtClean="0"/>
          </a:p>
          <a:p>
            <a:pPr marL="342900" indent="-342900" algn="just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AutoNum type="arabicPeriod" startAt="5"/>
            </a:pPr>
            <a:endParaRPr lang="cs-CZ" dirty="0" smtClean="0"/>
          </a:p>
          <a:p>
            <a:pPr marL="449263" indent="-187325">
              <a:buFont typeface="Arial" pitchFamily="34" charset="0"/>
              <a:buChar char="•"/>
            </a:pPr>
            <a:endParaRPr lang="cs-CZ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cs-CZ" dirty="0">
              <a:hlinkClick r:id="rId3"/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endParaRPr lang="cs-CZ" dirty="0"/>
          </a:p>
          <a:p>
            <a:pPr marL="711200" lvl="2" indent="0">
              <a:lnSpc>
                <a:spcPct val="110000"/>
              </a:lnSpc>
              <a:buNone/>
            </a:pPr>
            <a:endParaRPr lang="cs-CZ" sz="1800" dirty="0"/>
          </a:p>
          <a:p>
            <a:pPr marL="173038" lvl="0" algn="just">
              <a:spcBef>
                <a:spcPts val="0"/>
              </a:spcBef>
              <a:spcAft>
                <a:spcPts val="0"/>
              </a:spcAft>
              <a:tabLst>
                <a:tab pos="536575" algn="l"/>
              </a:tabLst>
            </a:pPr>
            <a:endParaRPr lang="cs-CZ" b="1" dirty="0" smtClean="0">
              <a:solidFill>
                <a:prstClr val="black"/>
              </a:solidFill>
            </a:endParaRPr>
          </a:p>
          <a:p>
            <a:pPr>
              <a:spcAft>
                <a:spcPts val="0"/>
              </a:spcAft>
              <a:tabLst>
                <a:tab pos="536575" algn="l"/>
              </a:tabLst>
            </a:pPr>
            <a:r>
              <a:rPr lang="cs-CZ" b="1" dirty="0">
                <a:solidFill>
                  <a:prstClr val="black"/>
                </a:solidFill>
              </a:rPr>
              <a:t> </a:t>
            </a:r>
            <a:r>
              <a:rPr lang="cs-CZ" b="1" dirty="0" smtClean="0">
                <a:solidFill>
                  <a:prstClr val="black"/>
                </a:solidFill>
              </a:rPr>
              <a:t>  </a:t>
            </a:r>
            <a:endParaRPr lang="cs-CZ" dirty="0" smtClean="0"/>
          </a:p>
          <a:p>
            <a:pPr marL="454025" lvl="1" indent="-187325"/>
            <a:endParaRPr lang="cs-CZ" sz="1800" dirty="0" smtClean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125572"/>
            <a:ext cx="8229600" cy="980008"/>
          </a:xfrm>
        </p:spPr>
        <p:txBody>
          <a:bodyPr>
            <a:normAutofit/>
          </a:bodyPr>
          <a:lstStyle/>
          <a:p>
            <a:pPr algn="ctr"/>
            <a:r>
              <a:rPr lang="cs-CZ" dirty="0" smtClean="0"/>
              <a:t>Monitorování realizace projektů</a:t>
            </a:r>
            <a:endParaRPr lang="cs-CZ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27112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1108437"/>
            <a:ext cx="8229600" cy="4774612"/>
          </a:xfrm>
        </p:spPr>
        <p:txBody>
          <a:bodyPr>
            <a:noAutofit/>
          </a:bodyPr>
          <a:lstStyle/>
          <a:p>
            <a:pPr marL="285750" indent="-28575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cs-CZ" dirty="0" smtClean="0"/>
              <a:t>Pravidla </a:t>
            </a:r>
            <a:r>
              <a:rPr lang="cs-CZ" dirty="0"/>
              <a:t>publicity </a:t>
            </a:r>
            <a:r>
              <a:rPr lang="cs-CZ" dirty="0" smtClean="0"/>
              <a:t>upravuje  </a:t>
            </a:r>
            <a:r>
              <a:rPr lang="cs-CZ" dirty="0"/>
              <a:t>kapitola 13 </a:t>
            </a:r>
            <a:r>
              <a:rPr lang="cs-CZ" dirty="0" smtClean="0"/>
              <a:t>OPŽP</a:t>
            </a:r>
            <a:endParaRPr lang="cs-CZ" dirty="0"/>
          </a:p>
          <a:p>
            <a:pPr>
              <a:spcBef>
                <a:spcPts val="0"/>
              </a:spcBef>
              <a:spcAft>
                <a:spcPts val="0"/>
              </a:spcAft>
            </a:pPr>
            <a:endParaRPr lang="cs-CZ" dirty="0" smtClean="0"/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cs-CZ" sz="2000" b="1" dirty="0" smtClean="0">
                <a:solidFill>
                  <a:schemeClr val="tx2"/>
                </a:solidFill>
              </a:rPr>
              <a:t>Povinné </a:t>
            </a:r>
            <a:r>
              <a:rPr lang="cs-CZ" sz="2000" b="1" dirty="0">
                <a:solidFill>
                  <a:schemeClr val="tx2"/>
                </a:solidFill>
              </a:rPr>
              <a:t>informační a propagační </a:t>
            </a:r>
            <a:r>
              <a:rPr lang="cs-CZ" sz="2000" b="1" dirty="0" smtClean="0">
                <a:solidFill>
                  <a:schemeClr val="tx2"/>
                </a:solidFill>
              </a:rPr>
              <a:t>nástroje</a:t>
            </a:r>
            <a:endParaRPr lang="cs-CZ" sz="2000" b="1" dirty="0">
              <a:solidFill>
                <a:schemeClr val="tx2"/>
              </a:solidFill>
            </a:endParaRPr>
          </a:p>
          <a:p>
            <a:pPr marL="342900" indent="-342900" algn="just">
              <a:buFont typeface="+mj-lt"/>
              <a:buAutoNum type="arabicPeriod"/>
            </a:pPr>
            <a:r>
              <a:rPr lang="cs-CZ" b="1" dirty="0" smtClean="0"/>
              <a:t>Internetové stránky </a:t>
            </a:r>
            <a:r>
              <a:rPr lang="cs-CZ" dirty="0" smtClean="0"/>
              <a:t>-  </a:t>
            </a:r>
            <a:r>
              <a:rPr lang="pl-PL" dirty="0"/>
              <a:t>stručný popis projektu, jeho </a:t>
            </a:r>
            <a:r>
              <a:rPr lang="pl-PL" dirty="0" smtClean="0"/>
              <a:t>cíle a </a:t>
            </a:r>
            <a:r>
              <a:rPr lang="pl-PL" dirty="0"/>
              <a:t>výsledky a informace, že je na projekt poskytována finanční podpora z EU. </a:t>
            </a:r>
            <a:r>
              <a:rPr lang="pl-PL" dirty="0" smtClean="0"/>
              <a:t>Na </a:t>
            </a:r>
            <a:r>
              <a:rPr lang="cs-CZ" dirty="0" smtClean="0"/>
              <a:t>internetových </a:t>
            </a:r>
            <a:r>
              <a:rPr lang="cs-CZ" dirty="0"/>
              <a:t>stránkách musí být umístěna loga IROP a MMR </a:t>
            </a:r>
            <a:r>
              <a:rPr lang="cs-CZ" dirty="0" smtClean="0"/>
              <a:t>ČR.</a:t>
            </a:r>
          </a:p>
          <a:p>
            <a:pPr marL="342900" indent="-342900" algn="just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cs-CZ" b="1" dirty="0" smtClean="0"/>
              <a:t>Dočasný billboard</a:t>
            </a:r>
            <a:r>
              <a:rPr lang="cs-CZ" dirty="0" smtClean="0"/>
              <a:t> – po dobu realizace projektů financujících dopravní infrastrukturu</a:t>
            </a:r>
            <a:r>
              <a:rPr lang="cs-CZ" dirty="0"/>
              <a:t>, stavební práce nebo datovou infrastrukturu, jejichž celková </a:t>
            </a:r>
            <a:r>
              <a:rPr lang="cs-CZ" dirty="0" smtClean="0"/>
              <a:t>výše </a:t>
            </a:r>
            <a:r>
              <a:rPr lang="pl-PL" dirty="0" smtClean="0"/>
              <a:t>podpory </a:t>
            </a:r>
            <a:r>
              <a:rPr lang="pl-PL" dirty="0"/>
              <a:t>přesahuje 500 000 </a:t>
            </a:r>
            <a:r>
              <a:rPr lang="pl-PL" dirty="0" smtClean="0"/>
              <a:t>EUR, na </a:t>
            </a:r>
            <a:r>
              <a:rPr lang="cs-CZ" dirty="0" smtClean="0"/>
              <a:t>dočasném </a:t>
            </a:r>
            <a:r>
              <a:rPr lang="cs-CZ" dirty="0"/>
              <a:t>billboardu musí být uveden název </a:t>
            </a:r>
            <a:r>
              <a:rPr lang="cs-CZ" dirty="0" smtClean="0"/>
              <a:t>a hlavní </a:t>
            </a:r>
            <a:r>
              <a:rPr lang="cs-CZ" dirty="0"/>
              <a:t>cíl </a:t>
            </a:r>
            <a:r>
              <a:rPr lang="cs-CZ" dirty="0" smtClean="0"/>
              <a:t>projektu. </a:t>
            </a:r>
          </a:p>
          <a:p>
            <a:pPr marL="342900" indent="-342900" algn="just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cs-CZ" b="1" dirty="0" smtClean="0"/>
              <a:t>Informační </a:t>
            </a:r>
            <a:r>
              <a:rPr lang="cs-CZ" b="1" dirty="0"/>
              <a:t>plakát v sídle žadatele </a:t>
            </a:r>
            <a:r>
              <a:rPr lang="cs-CZ" dirty="0"/>
              <a:t>(</a:t>
            </a:r>
            <a:r>
              <a:rPr lang="cs-CZ" dirty="0" smtClean="0"/>
              <a:t>min. </a:t>
            </a:r>
            <a:r>
              <a:rPr lang="cs-CZ" dirty="0"/>
              <a:t>A3</a:t>
            </a:r>
            <a:r>
              <a:rPr lang="cs-CZ" dirty="0" smtClean="0"/>
              <a:t>) – ve všech ostatních případech příjemce umístí plakát po </a:t>
            </a:r>
            <a:r>
              <a:rPr lang="cs-CZ" dirty="0"/>
              <a:t>zahájení realizace projektu na viditelném místě v místě </a:t>
            </a:r>
            <a:r>
              <a:rPr lang="cs-CZ" dirty="0" smtClean="0"/>
              <a:t>realizace projektu. Pokud příjemce realizuje </a:t>
            </a:r>
            <a:r>
              <a:rPr lang="cs-CZ" dirty="0"/>
              <a:t>více projektů souběžně v jednom místě z jednoho programu, je možné </a:t>
            </a:r>
            <a:r>
              <a:rPr lang="cs-CZ" dirty="0" smtClean="0"/>
              <a:t>pro všechny </a:t>
            </a:r>
            <a:r>
              <a:rPr lang="cs-CZ" dirty="0"/>
              <a:t>projekty využít jeden plakát </a:t>
            </a:r>
            <a:r>
              <a:rPr lang="cs-CZ" dirty="0" smtClean="0"/>
              <a:t>o min</a:t>
            </a:r>
            <a:r>
              <a:rPr lang="cs-CZ" dirty="0"/>
              <a:t>. velikosti A3</a:t>
            </a:r>
            <a:r>
              <a:rPr lang="cs-CZ" dirty="0" smtClean="0"/>
              <a:t>. </a:t>
            </a:r>
            <a:r>
              <a:rPr lang="cs-CZ" dirty="0"/>
              <a:t>Pokud nelze </a:t>
            </a:r>
            <a:r>
              <a:rPr lang="cs-CZ" dirty="0" smtClean="0"/>
              <a:t>umístit plakát </a:t>
            </a:r>
            <a:r>
              <a:rPr lang="cs-CZ" dirty="0"/>
              <a:t>v místě realizace projektu, umístí jej příjemce ve svém hlavním sídle</a:t>
            </a:r>
            <a:r>
              <a:rPr lang="cs-CZ" dirty="0" smtClean="0"/>
              <a:t>. </a:t>
            </a:r>
            <a:r>
              <a:rPr lang="cs-CZ" dirty="0"/>
              <a:t>Na plakátu musí být uveden název projektu, hlavní cíl projektu a výše podpory z </a:t>
            </a:r>
            <a:r>
              <a:rPr lang="cs-CZ" dirty="0" smtClean="0"/>
              <a:t>EU v </a:t>
            </a:r>
            <a:r>
              <a:rPr lang="cs-CZ" dirty="0"/>
              <a:t>Kč, uvedená v právním </a:t>
            </a:r>
            <a:r>
              <a:rPr lang="cs-CZ" dirty="0" smtClean="0"/>
              <a:t>aktu.</a:t>
            </a:r>
            <a:endParaRPr lang="cs-CZ" b="1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cs-CZ" sz="3200" dirty="0" smtClean="0"/>
              <a:t>Publicita projektu</a:t>
            </a:r>
            <a:endParaRPr lang="en-US" sz="3200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31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356087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897422"/>
            <a:ext cx="8229600" cy="4774612"/>
          </a:xfrm>
        </p:spPr>
        <p:txBody>
          <a:bodyPr>
            <a:noAutofit/>
          </a:bodyPr>
          <a:lstStyle/>
          <a:p>
            <a:pPr marL="342900" indent="-342900" algn="just">
              <a:buFont typeface="+mj-lt"/>
              <a:buAutoNum type="arabicPeriod" startAt="4"/>
            </a:pPr>
            <a:r>
              <a:rPr lang="cs-CZ" dirty="0" smtClean="0"/>
              <a:t>Nejpozději </a:t>
            </a:r>
            <a:r>
              <a:rPr lang="cs-CZ" dirty="0"/>
              <a:t>do tří měsíců po dokončení realizace projektu vystaví příjemce v </a:t>
            </a:r>
            <a:r>
              <a:rPr lang="cs-CZ" dirty="0" smtClean="0"/>
              <a:t>místě jeho </a:t>
            </a:r>
            <a:r>
              <a:rPr lang="cs-CZ" dirty="0"/>
              <a:t>realizace </a:t>
            </a:r>
            <a:r>
              <a:rPr lang="cs-CZ" b="1" dirty="0"/>
              <a:t>stálou pamětní desku</a:t>
            </a:r>
            <a:r>
              <a:rPr lang="cs-CZ" dirty="0"/>
              <a:t>. Stálá pamětní deska musí být v </a:t>
            </a:r>
            <a:r>
              <a:rPr lang="cs-CZ" dirty="0" smtClean="0"/>
              <a:t>místě viditelném </a:t>
            </a:r>
            <a:r>
              <a:rPr lang="cs-CZ" dirty="0"/>
              <a:t>pro veřejnost. Povinnost platí pro každý projekt, který splňuje </a:t>
            </a:r>
            <a:r>
              <a:rPr lang="cs-CZ" dirty="0" smtClean="0"/>
              <a:t>obě následující </a:t>
            </a:r>
            <a:r>
              <a:rPr lang="cs-CZ" dirty="0"/>
              <a:t>kritéria:</a:t>
            </a:r>
          </a:p>
          <a:p>
            <a:pPr marL="971550" lvl="1" indent="-342900" algn="just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pl-PL" sz="1800" b="0" dirty="0" smtClean="0">
                <a:solidFill>
                  <a:schemeClr val="tx1"/>
                </a:solidFill>
              </a:rPr>
              <a:t>celková </a:t>
            </a:r>
            <a:r>
              <a:rPr lang="pl-PL" sz="1800" b="0" dirty="0">
                <a:solidFill>
                  <a:schemeClr val="tx1"/>
                </a:solidFill>
              </a:rPr>
              <a:t>výše podpory projektu přesahuje 500 000 EUR;</a:t>
            </a:r>
          </a:p>
          <a:p>
            <a:pPr marL="971550" lvl="1" indent="-342900" algn="just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cs-CZ" sz="1800" b="0" dirty="0" smtClean="0">
                <a:solidFill>
                  <a:schemeClr val="tx1"/>
                </a:solidFill>
              </a:rPr>
              <a:t>projekt </a:t>
            </a:r>
            <a:r>
              <a:rPr lang="cs-CZ" sz="1800" b="0" dirty="0">
                <a:solidFill>
                  <a:schemeClr val="tx1"/>
                </a:solidFill>
              </a:rPr>
              <a:t>spočíval v nákupu hmotného majetku nebo ve financování </a:t>
            </a:r>
            <a:r>
              <a:rPr lang="cs-CZ" sz="1800" b="0" dirty="0" smtClean="0">
                <a:solidFill>
                  <a:schemeClr val="tx1"/>
                </a:solidFill>
              </a:rPr>
              <a:t>dopravní </a:t>
            </a:r>
            <a:r>
              <a:rPr lang="pl-PL" sz="1800" b="0" dirty="0" smtClean="0">
                <a:solidFill>
                  <a:schemeClr val="tx1"/>
                </a:solidFill>
              </a:rPr>
              <a:t>infrastruktury</a:t>
            </a:r>
            <a:r>
              <a:rPr lang="pl-PL" sz="1800" b="0" dirty="0">
                <a:solidFill>
                  <a:schemeClr val="tx1"/>
                </a:solidFill>
              </a:rPr>
              <a:t>, stavebních prací či datové infrastruktury.</a:t>
            </a:r>
          </a:p>
          <a:p>
            <a:pPr algn="just"/>
            <a:r>
              <a:rPr lang="cs-CZ" dirty="0" smtClean="0"/>
              <a:t>	Stálá </a:t>
            </a:r>
            <a:r>
              <a:rPr lang="cs-CZ" dirty="0"/>
              <a:t>pamětní deska musí být vyrobena z odolného a trvalého materiálu. Její </a:t>
            </a:r>
            <a:r>
              <a:rPr lang="cs-CZ" dirty="0" smtClean="0"/>
              <a:t>	minimální velikost </a:t>
            </a:r>
            <a:r>
              <a:rPr lang="cs-CZ" dirty="0"/>
              <a:t>je 0,3 x 0,4 </a:t>
            </a:r>
            <a:r>
              <a:rPr lang="cs-CZ" dirty="0" smtClean="0"/>
              <a:t>m. </a:t>
            </a:r>
            <a:r>
              <a:rPr lang="cs-CZ" dirty="0"/>
              <a:t>Musí na ní být uveden název </a:t>
            </a:r>
            <a:r>
              <a:rPr lang="cs-CZ" dirty="0" smtClean="0"/>
              <a:t>a hlavní </a:t>
            </a:r>
            <a:r>
              <a:rPr lang="cs-CZ" dirty="0"/>
              <a:t>cíl </a:t>
            </a:r>
            <a:r>
              <a:rPr lang="cs-CZ" dirty="0" smtClean="0"/>
              <a:t>	projektu. Pokud </a:t>
            </a:r>
            <a:r>
              <a:rPr lang="cs-CZ" dirty="0"/>
              <a:t>nelze umístit stálou pamětní desku v místě realizace projektu, </a:t>
            </a:r>
            <a:r>
              <a:rPr lang="cs-CZ" dirty="0" smtClean="0"/>
              <a:t>	umístí </a:t>
            </a:r>
            <a:r>
              <a:rPr lang="cs-CZ" dirty="0"/>
              <a:t>ji </a:t>
            </a:r>
            <a:r>
              <a:rPr lang="cs-CZ" dirty="0" smtClean="0"/>
              <a:t>příjemce ve </a:t>
            </a:r>
            <a:r>
              <a:rPr lang="cs-CZ" dirty="0"/>
              <a:t>svém hlavním sídle</a:t>
            </a:r>
            <a:r>
              <a:rPr lang="cs-CZ" dirty="0" smtClean="0"/>
              <a:t>. </a:t>
            </a:r>
          </a:p>
          <a:p>
            <a:pPr algn="just"/>
            <a:r>
              <a:rPr lang="cs-CZ" dirty="0" smtClean="0"/>
              <a:t>Umístění </a:t>
            </a:r>
            <a:r>
              <a:rPr lang="cs-CZ" dirty="0"/>
              <a:t>plakátů, billboardů </a:t>
            </a:r>
            <a:r>
              <a:rPr lang="cs-CZ" dirty="0" smtClean="0"/>
              <a:t>nebo stálých </a:t>
            </a:r>
            <a:r>
              <a:rPr lang="cs-CZ" dirty="0"/>
              <a:t>pamětních desek na pobočkách </a:t>
            </a:r>
            <a:r>
              <a:rPr lang="cs-CZ" dirty="0" smtClean="0"/>
              <a:t>není vyžadováno</a:t>
            </a:r>
            <a:r>
              <a:rPr lang="cs-CZ" dirty="0"/>
              <a:t>. </a:t>
            </a:r>
            <a:endParaRPr lang="cs-CZ" dirty="0" smtClean="0"/>
          </a:p>
          <a:p>
            <a:pPr algn="just"/>
            <a:r>
              <a:rPr lang="cs-CZ" b="1" dirty="0" smtClean="0"/>
              <a:t>Náklady </a:t>
            </a:r>
            <a:r>
              <a:rPr lang="cs-CZ" b="1" dirty="0"/>
              <a:t>na povinné informační a propagační nástroje jsou </a:t>
            </a:r>
            <a:r>
              <a:rPr lang="cs-CZ" b="1" dirty="0" smtClean="0"/>
              <a:t>způsobilými </a:t>
            </a:r>
            <a:r>
              <a:rPr lang="pl-PL" b="1" dirty="0" smtClean="0"/>
              <a:t>výdaji </a:t>
            </a:r>
            <a:r>
              <a:rPr lang="pl-PL" b="1" dirty="0"/>
              <a:t>projektu a musí být uvedeny v rozpočtu projektu</a:t>
            </a:r>
            <a:r>
              <a:rPr lang="pl-PL" b="1" dirty="0" smtClean="0"/>
              <a:t>. </a:t>
            </a:r>
          </a:p>
          <a:p>
            <a:pPr algn="just"/>
            <a:r>
              <a:rPr lang="pl-PL" b="1" dirty="0" smtClean="0"/>
              <a:t>Nepovinná publicita není způsobilým výdajem.</a:t>
            </a:r>
            <a:endParaRPr lang="pl-PL" b="1" dirty="0"/>
          </a:p>
          <a:p>
            <a:pPr algn="just"/>
            <a:r>
              <a:rPr lang="cs-CZ" dirty="0"/>
              <a:t>Příjemce je povinen uchovat doklady související s informačními a propagačními </a:t>
            </a:r>
            <a:r>
              <a:rPr lang="cs-CZ" dirty="0" smtClean="0"/>
              <a:t>nástroji pro </a:t>
            </a:r>
            <a:r>
              <a:rPr lang="cs-CZ" dirty="0"/>
              <a:t>potřeby kontroly. </a:t>
            </a:r>
            <a:endParaRPr lang="cs-CZ" b="1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cs-CZ" sz="3200" dirty="0" smtClean="0"/>
              <a:t>Publicita projektu</a:t>
            </a:r>
            <a:endParaRPr lang="en-US" sz="3200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32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22748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921188" y="2208307"/>
            <a:ext cx="7383470" cy="1447800"/>
          </a:xfrm>
        </p:spPr>
        <p:txBody>
          <a:bodyPr>
            <a:noAutofit/>
          </a:bodyPr>
          <a:lstStyle/>
          <a:p>
            <a:pPr algn="ctr"/>
            <a:r>
              <a:rPr lang="cs-CZ" sz="3600" dirty="0" smtClean="0"/>
              <a:t>Děkuji Vám za pozornost!</a:t>
            </a:r>
            <a:endParaRPr lang="cs-CZ" sz="3600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33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54922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580572" y="928048"/>
            <a:ext cx="7997372" cy="5313095"/>
          </a:xfrm>
        </p:spPr>
        <p:txBody>
          <a:bodyPr>
            <a:noAutofit/>
          </a:bodyPr>
          <a:lstStyle/>
          <a:p>
            <a:r>
              <a:rPr lang="cs-CZ" sz="2000" b="1" u="sng" dirty="0">
                <a:solidFill>
                  <a:srgbClr val="00529C"/>
                </a:solidFill>
                <a:latin typeface="+mj-lt"/>
                <a:ea typeface="+mj-ea"/>
                <a:cs typeface="+mj-cs"/>
              </a:rPr>
              <a:t>Žádost je podána v předepsané </a:t>
            </a:r>
            <a:r>
              <a:rPr lang="cs-CZ" sz="2000" b="1" u="sng" dirty="0" smtClean="0">
                <a:solidFill>
                  <a:srgbClr val="00529C"/>
                </a:solidFill>
                <a:latin typeface="+mj-lt"/>
                <a:ea typeface="+mj-ea"/>
                <a:cs typeface="+mj-cs"/>
              </a:rPr>
              <a:t>formě </a:t>
            </a:r>
            <a:endParaRPr lang="cs-CZ" sz="2000" b="1" u="sng" dirty="0">
              <a:solidFill>
                <a:srgbClr val="00529C"/>
              </a:solidFill>
              <a:latin typeface="+mj-lt"/>
              <a:ea typeface="+mj-ea"/>
              <a:cs typeface="+mj-cs"/>
            </a:endParaRPr>
          </a:p>
          <a:p>
            <a:pPr marL="176213" indent="-176213">
              <a:buFont typeface="Arial" panose="020B0604020202020204" pitchFamily="34" charset="0"/>
              <a:buChar char="•"/>
            </a:pPr>
            <a:r>
              <a:rPr lang="cs-CZ" sz="2000" dirty="0" smtClean="0"/>
              <a:t>Přes </a:t>
            </a:r>
            <a:r>
              <a:rPr lang="cs-CZ" sz="2000" dirty="0"/>
              <a:t>MS2014+. </a:t>
            </a:r>
          </a:p>
          <a:p>
            <a:pPr marL="176213" indent="-176213">
              <a:buFont typeface="Arial" panose="020B0604020202020204" pitchFamily="34" charset="0"/>
              <a:buChar char="•"/>
            </a:pPr>
            <a:r>
              <a:rPr lang="cs-CZ" sz="2000" dirty="0" smtClean="0"/>
              <a:t>Záložka Finanční plán - nastaveny </a:t>
            </a:r>
            <a:r>
              <a:rPr lang="cs-CZ" sz="2000" dirty="0"/>
              <a:t>etapy projektu v minimální délce 3 </a:t>
            </a:r>
            <a:r>
              <a:rPr lang="cs-CZ" sz="2000" dirty="0" smtClean="0"/>
              <a:t>měsíců. </a:t>
            </a:r>
          </a:p>
          <a:p>
            <a:pPr marL="176213" indent="-176213">
              <a:buFont typeface="Arial" panose="020B0604020202020204" pitchFamily="34" charset="0"/>
              <a:buChar char="•"/>
            </a:pPr>
            <a:r>
              <a:rPr lang="cs-CZ" sz="2000" dirty="0"/>
              <a:t>Vzájemná návaznost etap u více etapových </a:t>
            </a:r>
            <a:r>
              <a:rPr lang="cs-CZ" sz="2000" dirty="0" smtClean="0"/>
              <a:t>projektů</a:t>
            </a:r>
          </a:p>
          <a:p>
            <a:pPr marL="176213" indent="-176213">
              <a:buFont typeface="Arial" panose="020B0604020202020204" pitchFamily="34" charset="0"/>
              <a:buChar char="•"/>
            </a:pPr>
            <a:r>
              <a:rPr lang="cs-CZ" sz="2000" dirty="0" smtClean="0"/>
              <a:t>Informace </a:t>
            </a:r>
            <a:r>
              <a:rPr lang="cs-CZ" sz="2000" dirty="0"/>
              <a:t>v žádosti jsou v souladu s přílohami žádosti. </a:t>
            </a:r>
          </a:p>
          <a:p>
            <a:pPr marL="176213" indent="-176213">
              <a:buFont typeface="Arial" panose="020B0604020202020204" pitchFamily="34" charset="0"/>
              <a:buChar char="•"/>
            </a:pPr>
            <a:r>
              <a:rPr lang="cs-CZ" sz="2000" dirty="0" smtClean="0"/>
              <a:t>Záložka subjekty - informace </a:t>
            </a:r>
            <a:r>
              <a:rPr lang="cs-CZ" sz="2000" dirty="0"/>
              <a:t>o </a:t>
            </a:r>
            <a:r>
              <a:rPr lang="cs-CZ" sz="2000" dirty="0" smtClean="0"/>
              <a:t>vlastnické </a:t>
            </a:r>
            <a:r>
              <a:rPr lang="cs-CZ" sz="2000" dirty="0"/>
              <a:t>a ovládací </a:t>
            </a:r>
            <a:r>
              <a:rPr lang="cs-CZ" sz="2000" dirty="0" smtClean="0"/>
              <a:t>struktuře žadatele v</a:t>
            </a:r>
            <a:r>
              <a:rPr lang="cs-CZ" sz="2000" dirty="0"/>
              <a:t> rozsahu § 14 odst. 3 písm. e) zák. č. 218/2000 Sb., o rozpočtových </a:t>
            </a:r>
            <a:r>
              <a:rPr lang="cs-CZ" sz="2000" dirty="0" smtClean="0"/>
              <a:t>pravidlech</a:t>
            </a:r>
          </a:p>
          <a:p>
            <a:pPr marL="176213" indent="-176213">
              <a:buFont typeface="Arial" panose="020B0604020202020204" pitchFamily="34" charset="0"/>
              <a:buChar char="•"/>
            </a:pPr>
            <a:r>
              <a:rPr lang="cs-CZ" sz="2000" dirty="0" smtClean="0"/>
              <a:t>Záložka </a:t>
            </a:r>
            <a:r>
              <a:rPr lang="cs-CZ" sz="2000" dirty="0"/>
              <a:t>K</a:t>
            </a:r>
            <a:r>
              <a:rPr lang="cs-CZ" sz="2000" dirty="0" smtClean="0"/>
              <a:t>líčové </a:t>
            </a:r>
            <a:r>
              <a:rPr lang="cs-CZ" sz="2000" dirty="0"/>
              <a:t>aktivity jsou vyplněny podporované aktivity projektu	</a:t>
            </a:r>
          </a:p>
          <a:p>
            <a:pPr marL="176213" indent="-176213">
              <a:buFont typeface="Arial" panose="020B0604020202020204" pitchFamily="34" charset="0"/>
              <a:buChar char="•"/>
            </a:pPr>
            <a:r>
              <a:rPr lang="cs-CZ" sz="2000" dirty="0" smtClean="0"/>
              <a:t>Záložka </a:t>
            </a:r>
            <a:r>
              <a:rPr lang="cs-CZ" sz="2000" dirty="0"/>
              <a:t>Veřejná podpora </a:t>
            </a:r>
            <a:r>
              <a:rPr lang="cs-CZ" sz="2000" dirty="0" smtClean="0"/>
              <a:t>- „</a:t>
            </a:r>
            <a:r>
              <a:rPr lang="cs-CZ" sz="2000" dirty="0"/>
              <a:t>Rozhodnutí komise o SOHZ (2012/21/EU</a:t>
            </a:r>
            <a:r>
              <a:rPr lang="cs-CZ" sz="2000" dirty="0" smtClean="0"/>
              <a:t>)“ </a:t>
            </a:r>
            <a:r>
              <a:rPr lang="cs-CZ" sz="2000" dirty="0"/>
              <a:t>nebo </a:t>
            </a:r>
            <a:r>
              <a:rPr lang="cs-CZ" sz="2000" dirty="0" smtClean="0"/>
              <a:t>„Nařízení </a:t>
            </a:r>
            <a:r>
              <a:rPr lang="cs-CZ" sz="2000" dirty="0"/>
              <a:t>Komise (EU) č. </a:t>
            </a:r>
            <a:r>
              <a:rPr lang="cs-CZ" sz="2000" dirty="0" smtClean="0"/>
              <a:t>360/2012)“ </a:t>
            </a:r>
          </a:p>
          <a:p>
            <a:pPr marL="176213" indent="-176213">
              <a:buFont typeface="Arial" panose="020B0604020202020204" pitchFamily="34" charset="0"/>
              <a:buChar char="•"/>
            </a:pPr>
            <a:r>
              <a:rPr lang="cs-CZ" sz="2000" dirty="0" smtClean="0"/>
              <a:t>Záložka účetní období (kalendářní nebo hospodářský rok) – </a:t>
            </a:r>
            <a:r>
              <a:rPr lang="cs-CZ" sz="2000" dirty="0"/>
              <a:t>Rozhodnutí komise o SOHZ </a:t>
            </a:r>
            <a:r>
              <a:rPr lang="cs-CZ" sz="2000" dirty="0" smtClean="0"/>
              <a:t>- NR</a:t>
            </a:r>
          </a:p>
          <a:p>
            <a:endParaRPr lang="cs-CZ" b="1" dirty="0" smtClean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125572"/>
            <a:ext cx="8229600" cy="980008"/>
          </a:xfrm>
        </p:spPr>
        <p:txBody>
          <a:bodyPr>
            <a:normAutofit/>
          </a:bodyPr>
          <a:lstStyle/>
          <a:p>
            <a:pPr algn="ctr"/>
            <a:r>
              <a:rPr lang="cs-CZ" dirty="0" smtClean="0"/>
              <a:t>Kontrola formálních náležitostí</a:t>
            </a:r>
            <a:endParaRPr lang="cs-CZ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27112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580572" y="928049"/>
            <a:ext cx="7997372" cy="5138644"/>
          </a:xfrm>
        </p:spPr>
        <p:txBody>
          <a:bodyPr>
            <a:noAutofit/>
          </a:bodyPr>
          <a:lstStyle/>
          <a:p>
            <a:r>
              <a:rPr lang="cs-CZ" sz="2000" b="1" u="sng" dirty="0">
                <a:solidFill>
                  <a:srgbClr val="00529C"/>
                </a:solidFill>
                <a:latin typeface="+mj-lt"/>
                <a:ea typeface="+mj-ea"/>
                <a:cs typeface="+mj-cs"/>
              </a:rPr>
              <a:t>Žádost je podepsána oprávněným zástupcem </a:t>
            </a:r>
            <a:r>
              <a:rPr lang="cs-CZ" sz="2000" b="1" u="sng" dirty="0" smtClean="0">
                <a:solidFill>
                  <a:srgbClr val="00529C"/>
                </a:solidFill>
                <a:latin typeface="+mj-lt"/>
                <a:ea typeface="+mj-ea"/>
                <a:cs typeface="+mj-cs"/>
              </a:rPr>
              <a:t>žadatele </a:t>
            </a:r>
            <a:endParaRPr lang="cs-CZ" sz="2000" b="1" u="sng" dirty="0">
              <a:solidFill>
                <a:srgbClr val="00529C"/>
              </a:solidFill>
              <a:latin typeface="+mj-lt"/>
              <a:ea typeface="+mj-ea"/>
              <a:cs typeface="+mj-cs"/>
            </a:endParaRPr>
          </a:p>
          <a:p>
            <a:pPr marL="176213" indent="-176213">
              <a:buFont typeface="Arial" panose="020B0604020202020204" pitchFamily="34" charset="0"/>
              <a:buChar char="•"/>
            </a:pPr>
            <a:r>
              <a:rPr lang="cs-CZ" sz="2000" dirty="0" smtClean="0"/>
              <a:t>Statutární </a:t>
            </a:r>
            <a:r>
              <a:rPr lang="cs-CZ" sz="2000" dirty="0"/>
              <a:t>zástupce, popř. jím pověřená osoba na základě plné moci, či na základě usnesení </a:t>
            </a:r>
            <a:r>
              <a:rPr lang="cs-CZ" sz="2000" dirty="0" smtClean="0"/>
              <a:t>zastupitelstva nebo rady ÚSC o přenesení pravomocí. </a:t>
            </a:r>
          </a:p>
          <a:p>
            <a:endParaRPr lang="cs-CZ" dirty="0" smtClean="0"/>
          </a:p>
          <a:p>
            <a:r>
              <a:rPr lang="cs-CZ" sz="2000" b="1" u="sng" dirty="0" smtClean="0">
                <a:solidFill>
                  <a:srgbClr val="00529C"/>
                </a:solidFill>
                <a:latin typeface="+mj-lt"/>
                <a:ea typeface="+mj-ea"/>
                <a:cs typeface="+mj-cs"/>
              </a:rPr>
              <a:t>Jsou </a:t>
            </a:r>
            <a:r>
              <a:rPr lang="cs-CZ" sz="2000" b="1" u="sng" dirty="0">
                <a:solidFill>
                  <a:srgbClr val="00529C"/>
                </a:solidFill>
                <a:latin typeface="+mj-lt"/>
                <a:ea typeface="+mj-ea"/>
                <a:cs typeface="+mj-cs"/>
              </a:rPr>
              <a:t>doloženy všechny povinné přílohy a obsahově splňují požadované náležitosti (1 – </a:t>
            </a:r>
            <a:r>
              <a:rPr lang="cs-CZ" sz="2000" b="1" u="sng" dirty="0" smtClean="0">
                <a:solidFill>
                  <a:srgbClr val="00529C"/>
                </a:solidFill>
                <a:latin typeface="+mj-lt"/>
                <a:ea typeface="+mj-ea"/>
                <a:cs typeface="+mj-cs"/>
              </a:rPr>
              <a:t>12)</a:t>
            </a:r>
            <a:endParaRPr lang="cs-CZ" sz="2000" b="1" u="sng" dirty="0">
              <a:solidFill>
                <a:srgbClr val="00529C"/>
              </a:solidFill>
              <a:latin typeface="+mj-lt"/>
              <a:ea typeface="+mj-ea"/>
              <a:cs typeface="+mj-cs"/>
            </a:endParaRPr>
          </a:p>
          <a:p>
            <a:r>
              <a:rPr lang="cs-CZ" sz="2000" b="1" dirty="0"/>
              <a:t>1. Plná moc nebo </a:t>
            </a:r>
            <a:r>
              <a:rPr lang="cs-CZ" sz="2000" b="1" dirty="0" smtClean="0"/>
              <a:t>usnesení </a:t>
            </a:r>
            <a:r>
              <a:rPr lang="cs-CZ" sz="2000" b="1" dirty="0"/>
              <a:t>z jednání zastupitelstva </a:t>
            </a:r>
            <a:endParaRPr lang="cs-CZ" sz="2000" dirty="0"/>
          </a:p>
          <a:p>
            <a:pPr marL="176213" indent="-176213">
              <a:buFont typeface="Arial" panose="020B0604020202020204" pitchFamily="34" charset="0"/>
              <a:buChar char="•"/>
            </a:pPr>
            <a:r>
              <a:rPr lang="cs-CZ" sz="2000" dirty="0" smtClean="0"/>
              <a:t>V </a:t>
            </a:r>
            <a:r>
              <a:rPr lang="cs-CZ" sz="2000" dirty="0"/>
              <a:t>případě přenesení pravomocí na jinou osobu, např. při podpisu žádosti. </a:t>
            </a:r>
            <a:endParaRPr lang="cs-CZ" sz="2000" dirty="0" smtClean="0"/>
          </a:p>
          <a:p>
            <a:pPr marL="176213" indent="-176213">
              <a:buFont typeface="Arial" panose="020B0604020202020204" pitchFamily="34" charset="0"/>
              <a:buChar char="•"/>
            </a:pPr>
            <a:r>
              <a:rPr lang="cs-CZ" sz="2000" dirty="0" smtClean="0"/>
              <a:t>Plné </a:t>
            </a:r>
            <a:r>
              <a:rPr lang="cs-CZ" sz="2000" dirty="0"/>
              <a:t>moci jsou uloženy v elektronické podobě v MS2014+. Vzor plné moci </a:t>
            </a:r>
            <a:r>
              <a:rPr lang="cs-CZ" sz="2000" dirty="0" smtClean="0"/>
              <a:t>- Příloha </a:t>
            </a:r>
            <a:r>
              <a:rPr lang="cs-CZ" sz="2000" dirty="0"/>
              <a:t>č. 11 Obecných pravidel. </a:t>
            </a:r>
            <a:endParaRPr lang="cs-CZ" sz="2000" dirty="0" smtClean="0"/>
          </a:p>
          <a:p>
            <a:pPr algn="just">
              <a:lnSpc>
                <a:spcPct val="110000"/>
              </a:lnSpc>
              <a:spcBef>
                <a:spcPts val="0"/>
              </a:spcBef>
              <a:spcAft>
                <a:spcPts val="0"/>
              </a:spcAft>
            </a:pPr>
            <a:r>
              <a:rPr lang="cs-CZ" sz="2000" b="1" dirty="0" smtClean="0"/>
              <a:t>2. Dokumentace </a:t>
            </a:r>
            <a:r>
              <a:rPr lang="cs-CZ" sz="2000" b="1" dirty="0"/>
              <a:t>k zadávacím a výběrovým řízením </a:t>
            </a:r>
          </a:p>
          <a:p>
            <a:pPr marL="176213" indent="-176213" algn="just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</a:pPr>
            <a:r>
              <a:rPr lang="cs-CZ" sz="2000" dirty="0"/>
              <a:t>Žadatel dokládá dokumentaci k ukončeným zadávacím/výběrovým řízením, která provedl před podáním žádosti o podporu. Postup k předkládání dokumentace je uveden v kap. 5 Obecných pravidel. </a:t>
            </a:r>
          </a:p>
          <a:p>
            <a:pPr algn="just"/>
            <a:endParaRPr lang="cs-CZ" sz="2000" dirty="0" smtClean="0"/>
          </a:p>
          <a:p>
            <a:pPr marL="542925" indent="-285750" algn="just">
              <a:spcBef>
                <a:spcPts val="0"/>
              </a:spcBef>
              <a:buFont typeface="Courier New" panose="02070309020205020404" pitchFamily="49" charset="0"/>
              <a:buChar char="o"/>
            </a:pPr>
            <a:endParaRPr lang="cs-CZ" sz="600" dirty="0" smtClean="0"/>
          </a:p>
          <a:p>
            <a:pPr marL="449263" indent="-187325" algn="just"/>
            <a:endParaRPr lang="cs-CZ" sz="2100" dirty="0" smtClean="0"/>
          </a:p>
          <a:p>
            <a:pPr marL="449263" indent="-187325" algn="just">
              <a:buFont typeface="Arial" pitchFamily="34" charset="0"/>
              <a:buChar char="•"/>
            </a:pPr>
            <a:endParaRPr lang="cs-CZ" sz="2100" dirty="0" smtClean="0"/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cs-CZ" sz="2000" dirty="0">
              <a:hlinkClick r:id="rId3"/>
            </a:endParaRPr>
          </a:p>
          <a:p>
            <a:pPr marL="285750" lvl="0" indent="-285750" algn="just">
              <a:buFont typeface="Arial" panose="020B0604020202020204" pitchFamily="34" charset="0"/>
              <a:buChar char="•"/>
            </a:pPr>
            <a:endParaRPr lang="cs-CZ" sz="2000" dirty="0"/>
          </a:p>
          <a:p>
            <a:pPr marL="711200" lvl="2" indent="0" algn="just">
              <a:lnSpc>
                <a:spcPct val="110000"/>
              </a:lnSpc>
              <a:buNone/>
            </a:pPr>
            <a:endParaRPr lang="cs-CZ" sz="2000" dirty="0"/>
          </a:p>
          <a:p>
            <a:pPr marL="173038" lvl="0" algn="just">
              <a:spcBef>
                <a:spcPts val="0"/>
              </a:spcBef>
              <a:spcAft>
                <a:spcPts val="0"/>
              </a:spcAft>
              <a:tabLst>
                <a:tab pos="536575" algn="l"/>
              </a:tabLst>
            </a:pPr>
            <a:endParaRPr lang="cs-CZ" sz="2000" b="1" dirty="0" smtClean="0">
              <a:solidFill>
                <a:prstClr val="black"/>
              </a:solidFill>
            </a:endParaRPr>
          </a:p>
          <a:p>
            <a:pPr algn="just">
              <a:spcAft>
                <a:spcPts val="0"/>
              </a:spcAft>
              <a:tabLst>
                <a:tab pos="536575" algn="l"/>
              </a:tabLst>
            </a:pPr>
            <a:r>
              <a:rPr lang="cs-CZ" sz="2000" b="1" dirty="0">
                <a:solidFill>
                  <a:prstClr val="black"/>
                </a:solidFill>
              </a:rPr>
              <a:t> </a:t>
            </a:r>
            <a:r>
              <a:rPr lang="cs-CZ" sz="2000" b="1" dirty="0" smtClean="0">
                <a:solidFill>
                  <a:prstClr val="black"/>
                </a:solidFill>
              </a:rPr>
              <a:t>  </a:t>
            </a:r>
            <a:endParaRPr lang="cs-CZ" sz="2000" dirty="0" smtClean="0"/>
          </a:p>
          <a:p>
            <a:pPr marL="454025" lvl="1" indent="-187325" algn="just"/>
            <a:endParaRPr lang="cs-CZ" dirty="0" smtClean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125572"/>
            <a:ext cx="8229600" cy="980008"/>
          </a:xfrm>
        </p:spPr>
        <p:txBody>
          <a:bodyPr>
            <a:normAutofit/>
          </a:bodyPr>
          <a:lstStyle/>
          <a:p>
            <a:pPr algn="ctr"/>
            <a:r>
              <a:rPr lang="cs-CZ" dirty="0" smtClean="0"/>
              <a:t>Kontrola formálních náležitostí</a:t>
            </a:r>
            <a:endParaRPr lang="cs-CZ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02982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580572" y="1412393"/>
            <a:ext cx="7997372" cy="4828750"/>
          </a:xfrm>
        </p:spPr>
        <p:txBody>
          <a:bodyPr>
            <a:noAutofit/>
          </a:bodyPr>
          <a:lstStyle/>
          <a:p>
            <a:pPr marL="449263" indent="-449263">
              <a:spcBef>
                <a:spcPts val="600"/>
              </a:spcBef>
              <a:spcAft>
                <a:spcPts val="0"/>
              </a:spcAft>
            </a:pPr>
            <a:endParaRPr lang="cs-CZ" sz="2400" b="1" dirty="0" smtClean="0"/>
          </a:p>
          <a:p>
            <a:pPr marL="449263" indent="-449263">
              <a:spcBef>
                <a:spcPts val="600"/>
              </a:spcBef>
              <a:spcAft>
                <a:spcPts val="0"/>
              </a:spcAft>
            </a:pPr>
            <a:endParaRPr lang="cs-CZ" sz="2400" b="1" dirty="0" smtClean="0"/>
          </a:p>
          <a:p>
            <a:pPr marL="449263" indent="-449263">
              <a:spcBef>
                <a:spcPts val="600"/>
              </a:spcBef>
              <a:spcAft>
                <a:spcPts val="0"/>
              </a:spcAft>
            </a:pPr>
            <a:endParaRPr lang="cs-CZ" sz="2400" dirty="0" smtClean="0"/>
          </a:p>
          <a:p>
            <a:pPr marL="449263" indent="-187325"/>
            <a:endParaRPr lang="cs-CZ" sz="2400" dirty="0" smtClean="0"/>
          </a:p>
          <a:p>
            <a:pPr marL="449263" indent="-187325"/>
            <a:endParaRPr lang="cs-CZ" sz="2100" dirty="0" smtClean="0"/>
          </a:p>
          <a:p>
            <a:pPr marL="449263" indent="-187325">
              <a:buFont typeface="Arial" pitchFamily="34" charset="0"/>
              <a:buChar char="•"/>
            </a:pPr>
            <a:endParaRPr lang="cs-CZ" sz="21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cs-CZ" sz="2000" dirty="0">
              <a:hlinkClick r:id="rId3"/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endParaRPr lang="cs-CZ" sz="2000" dirty="0"/>
          </a:p>
          <a:p>
            <a:pPr marL="711200" lvl="2" indent="0">
              <a:lnSpc>
                <a:spcPct val="110000"/>
              </a:lnSpc>
              <a:buNone/>
            </a:pPr>
            <a:endParaRPr lang="cs-CZ" sz="2000" dirty="0"/>
          </a:p>
          <a:p>
            <a:pPr marL="173038" lvl="0" algn="just">
              <a:spcBef>
                <a:spcPts val="0"/>
              </a:spcBef>
              <a:spcAft>
                <a:spcPts val="0"/>
              </a:spcAft>
              <a:tabLst>
                <a:tab pos="536575" algn="l"/>
              </a:tabLst>
            </a:pPr>
            <a:endParaRPr lang="cs-CZ" sz="2000" b="1" dirty="0" smtClean="0">
              <a:solidFill>
                <a:prstClr val="black"/>
              </a:solidFill>
            </a:endParaRPr>
          </a:p>
          <a:p>
            <a:pPr>
              <a:spcAft>
                <a:spcPts val="0"/>
              </a:spcAft>
              <a:tabLst>
                <a:tab pos="536575" algn="l"/>
              </a:tabLst>
            </a:pPr>
            <a:r>
              <a:rPr lang="cs-CZ" sz="2000" b="1" dirty="0">
                <a:solidFill>
                  <a:prstClr val="black"/>
                </a:solidFill>
              </a:rPr>
              <a:t> </a:t>
            </a:r>
            <a:r>
              <a:rPr lang="cs-CZ" sz="2000" b="1" dirty="0" smtClean="0">
                <a:solidFill>
                  <a:prstClr val="black"/>
                </a:solidFill>
              </a:rPr>
              <a:t>  </a:t>
            </a:r>
            <a:endParaRPr lang="cs-CZ" sz="2000" dirty="0" smtClean="0"/>
          </a:p>
          <a:p>
            <a:pPr marL="454025" lvl="1" indent="-187325"/>
            <a:endParaRPr lang="cs-CZ" dirty="0" smtClean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125572"/>
            <a:ext cx="8229600" cy="980008"/>
          </a:xfrm>
        </p:spPr>
        <p:txBody>
          <a:bodyPr>
            <a:normAutofit/>
          </a:bodyPr>
          <a:lstStyle/>
          <a:p>
            <a:pPr algn="ctr"/>
            <a:r>
              <a:rPr lang="cs-CZ" dirty="0" smtClean="0"/>
              <a:t>Kontrola formálních náležitostí</a:t>
            </a:r>
            <a:endParaRPr lang="cs-CZ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6</a:t>
            </a:fld>
            <a:endParaRPr lang="en-US"/>
          </a:p>
        </p:txBody>
      </p:sp>
      <p:graphicFrame>
        <p:nvGraphicFramePr>
          <p:cNvPr id="7" name="Tabulka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60075737"/>
              </p:ext>
            </p:extLst>
          </p:nvPr>
        </p:nvGraphicFramePr>
        <p:xfrm>
          <a:off x="190428" y="1642068"/>
          <a:ext cx="8767432" cy="462047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3898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22844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2773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800" dirty="0">
                          <a:effectLst/>
                        </a:rPr>
                        <a:t>Právní forma žadatele </a:t>
                      </a:r>
                      <a:endParaRPr lang="cs-CZ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3355" marR="83355" marT="41677" marB="41677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800" dirty="0">
                          <a:effectLst/>
                        </a:rPr>
                        <a:t>Dokument požadovaný </a:t>
                      </a:r>
                      <a:br>
                        <a:rPr lang="cs-CZ" sz="1800" dirty="0">
                          <a:effectLst/>
                        </a:rPr>
                      </a:br>
                      <a:r>
                        <a:rPr lang="cs-CZ" sz="1800" dirty="0">
                          <a:effectLst/>
                        </a:rPr>
                        <a:t>k doložení</a:t>
                      </a:r>
                      <a:endParaRPr lang="cs-CZ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3355" marR="83355" marT="41677" marB="41677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35208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800" dirty="0">
                          <a:effectLst/>
                          <a:latin typeface="+mj-lt"/>
                        </a:rPr>
                        <a:t>Nestátní neziskové organizace</a:t>
                      </a:r>
                      <a:endParaRPr lang="cs-CZ" sz="18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3355" marR="83355" marT="41677" marB="41677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800" dirty="0">
                          <a:effectLst/>
                          <a:latin typeface="+mj-lt"/>
                        </a:rPr>
                        <a:t>Zakladatelská smlouva, zakládací či zřizovací listina nebo jiný dokument o založení  (veřejně prospěšná činnost ve vybrané oblasti, hlavní činností není vytváření zisku) a </a:t>
                      </a:r>
                      <a:r>
                        <a:rPr lang="cs-CZ" sz="1800" dirty="0" smtClean="0">
                          <a:effectLst/>
                          <a:latin typeface="+mj-lt"/>
                        </a:rPr>
                        <a:t>stanovy s ustanovením</a:t>
                      </a:r>
                      <a:r>
                        <a:rPr lang="cs-CZ" sz="1800" baseline="0" dirty="0" smtClean="0">
                          <a:effectLst/>
                          <a:latin typeface="+mj-lt"/>
                        </a:rPr>
                        <a:t> o </a:t>
                      </a:r>
                      <a:r>
                        <a:rPr lang="cs-CZ" sz="1800" b="1" baseline="0" dirty="0" smtClean="0">
                          <a:effectLst/>
                          <a:latin typeface="+mj-lt"/>
                        </a:rPr>
                        <a:t>vypořádání majetku při zániku NNO</a:t>
                      </a:r>
                      <a:r>
                        <a:rPr lang="cs-CZ" sz="1800" dirty="0" smtClean="0">
                          <a:effectLst/>
                          <a:latin typeface="+mj-lt"/>
                        </a:rPr>
                        <a:t>.</a:t>
                      </a:r>
                      <a:endParaRPr lang="cs-CZ" sz="18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3355" marR="83355" marT="41677" marB="41677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0257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800" dirty="0">
                          <a:effectLst/>
                          <a:latin typeface="+mj-lt"/>
                        </a:rPr>
                        <a:t>Církve</a:t>
                      </a:r>
                      <a:endParaRPr lang="cs-CZ" sz="18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3355" marR="83355" marT="41677" marB="41677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800" dirty="0">
                          <a:effectLst/>
                          <a:latin typeface="+mj-lt"/>
                        </a:rPr>
                        <a:t>Výpis z Rejstříku církví a náboženských společností a čestné prohlášení, že daný subjekt vykonává veřejně prospěšnou činnost ve vybrané oblasti.</a:t>
                      </a:r>
                      <a:endParaRPr lang="cs-CZ" sz="18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3355" marR="83355" marT="41677" marB="41677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17741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800">
                          <a:effectLst/>
                          <a:latin typeface="+mj-lt"/>
                        </a:rPr>
                        <a:t>Církevní organizace</a:t>
                      </a:r>
                      <a:endParaRPr lang="cs-CZ" sz="180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3355" marR="83355" marT="41677" marB="41677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800" dirty="0">
                          <a:effectLst/>
                          <a:latin typeface="+mj-lt"/>
                        </a:rPr>
                        <a:t>Zakladatelská smlouva, zakládací či zřizovací listina nebo jiný dokument o založení a dokument, který doloží veřejně prospěšnou činnost organizace ve vybrané oblasti + hlavní činností není vytváření zisku.</a:t>
                      </a:r>
                      <a:endParaRPr lang="cs-CZ" sz="18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3355" marR="83355" marT="41677" marB="41677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5314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800" dirty="0">
                          <a:effectLst/>
                          <a:latin typeface="+mj-lt"/>
                        </a:rPr>
                        <a:t>Obce</a:t>
                      </a:r>
                      <a:endParaRPr lang="cs-CZ" sz="18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3355" marR="83355" marT="41677" marB="41677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800" dirty="0" smtClean="0"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--------</a:t>
                      </a:r>
                      <a:endParaRPr lang="cs-CZ" sz="18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3355" marR="83355" marT="41677" marB="41677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8" name="TextovéPole 7"/>
          <p:cNvSpPr txBox="1"/>
          <p:nvPr/>
        </p:nvSpPr>
        <p:spPr>
          <a:xfrm>
            <a:off x="683568" y="914400"/>
            <a:ext cx="772187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spcBef>
                <a:spcPts val="0"/>
              </a:spcBef>
              <a:spcAft>
                <a:spcPts val="0"/>
              </a:spcAft>
            </a:pPr>
            <a:r>
              <a:rPr lang="cs-CZ" b="1" dirty="0"/>
              <a:t>3</a:t>
            </a:r>
            <a:r>
              <a:rPr lang="cs-CZ" sz="2000" b="1" dirty="0"/>
              <a:t>. Doklady o právní subjektivitě žadatele</a:t>
            </a:r>
          </a:p>
          <a:p>
            <a:pPr marL="263525" indent="-176213" algn="just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</a:pPr>
            <a:r>
              <a:rPr lang="cs-CZ" sz="2000" dirty="0" smtClean="0"/>
              <a:t>kap</a:t>
            </a:r>
            <a:r>
              <a:rPr lang="cs-CZ" sz="2000" dirty="0"/>
              <a:t>. 2.7 </a:t>
            </a:r>
            <a:r>
              <a:rPr lang="cs-CZ" sz="2000" dirty="0" smtClean="0"/>
              <a:t>SPŽP(bod </a:t>
            </a:r>
            <a:r>
              <a:rPr lang="cs-CZ" sz="2000" dirty="0"/>
              <a:t>3).	</a:t>
            </a:r>
          </a:p>
        </p:txBody>
      </p:sp>
    </p:spTree>
    <p:extLst>
      <p:ext uri="{BB962C8B-B14F-4D97-AF65-F5344CB8AC3E}">
        <p14:creationId xmlns:p14="http://schemas.microsoft.com/office/powerpoint/2010/main" val="30527112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580572" y="1105580"/>
            <a:ext cx="7997372" cy="5135563"/>
          </a:xfrm>
        </p:spPr>
        <p:txBody>
          <a:bodyPr>
            <a:noAutofit/>
          </a:bodyPr>
          <a:lstStyle/>
          <a:p>
            <a:pPr marL="273050" indent="-273050" algn="just">
              <a:spcAft>
                <a:spcPts val="0"/>
              </a:spcAft>
            </a:pPr>
            <a:r>
              <a:rPr lang="cs-CZ" sz="2000" b="1" dirty="0" smtClean="0"/>
              <a:t>4. Studie proveditelnosti </a:t>
            </a:r>
            <a:r>
              <a:rPr lang="cs-CZ" sz="2000" dirty="0" smtClean="0"/>
              <a:t>– vytvořená podle závazné osnovy uvedené v </a:t>
            </a:r>
            <a:r>
              <a:rPr lang="cs-CZ" sz="2000" u="sng" dirty="0" smtClean="0">
                <a:solidFill>
                  <a:srgbClr val="FF0000"/>
                </a:solidFill>
              </a:rPr>
              <a:t>příloze č. 4 </a:t>
            </a:r>
            <a:r>
              <a:rPr lang="cs-CZ" sz="2000" dirty="0" smtClean="0"/>
              <a:t>SPŽP.</a:t>
            </a:r>
          </a:p>
          <a:p>
            <a:pPr marL="273050" indent="-273050" algn="just">
              <a:spcBef>
                <a:spcPts val="1200"/>
              </a:spcBef>
              <a:spcAft>
                <a:spcPts val="0"/>
              </a:spcAft>
            </a:pPr>
            <a:r>
              <a:rPr lang="cs-CZ" sz="2000" b="1" dirty="0" smtClean="0"/>
              <a:t>5. Doklad o prokázání právních vztahů k majetku, který je předmětem projektu</a:t>
            </a:r>
          </a:p>
          <a:p>
            <a:pPr marL="263525" indent="-263525" algn="just">
              <a:buFont typeface="Arial" pitchFamily="34" charset="0"/>
              <a:buChar char="•"/>
            </a:pPr>
            <a:r>
              <a:rPr lang="cs-CZ" sz="2000" dirty="0" smtClean="0"/>
              <a:t>Výpisy z katastru nemovitostí (KN) ne starší něž 3 měsíce ke dni podání žádosti o podporu </a:t>
            </a:r>
          </a:p>
          <a:p>
            <a:pPr marL="263525" indent="-263525" algn="just">
              <a:buFont typeface="Arial" pitchFamily="34" charset="0"/>
              <a:buChar char="•"/>
            </a:pPr>
            <a:r>
              <a:rPr lang="cs-CZ" sz="2000" dirty="0" smtClean="0"/>
              <a:t>Pokud žadatel není zapsán v KN jako vlastník nebo subjekt s právem hospodaření dokládá listiny, které osvědčují jiné právo k majetku.</a:t>
            </a:r>
          </a:p>
          <a:p>
            <a:pPr marL="263525" indent="-263525" algn="just">
              <a:buFont typeface="Arial" pitchFamily="34" charset="0"/>
              <a:buChar char="•"/>
            </a:pPr>
            <a:r>
              <a:rPr lang="cs-CZ" sz="2000" dirty="0" smtClean="0"/>
              <a:t>V případě doložení smlouvy o smlouvě budoucí musí žadatel doložit nejpozději do vydání Rozhodnutí výpis z katastru nemovitostí, kde je zapsán jako vlastník nebo jako subjekt s právem hospodaření. </a:t>
            </a:r>
          </a:p>
          <a:p>
            <a:pPr marL="276225" indent="-3175" algn="just"/>
            <a:r>
              <a:rPr lang="cs-CZ" sz="2000" b="1" dirty="0">
                <a:solidFill>
                  <a:srgbClr val="00529C"/>
                </a:solidFill>
              </a:rPr>
              <a:t>Technicky lze zhodnocovat pouze majetek vlastněný subjekty, které spadají do oprávněných žadatelů dle textu výzvy ŘO IROP.</a:t>
            </a:r>
            <a:endParaRPr lang="cs-CZ" sz="2000" dirty="0" smtClean="0"/>
          </a:p>
          <a:p>
            <a:pPr marL="273050" indent="-273050" algn="just">
              <a:spcAft>
                <a:spcPts val="0"/>
              </a:spcAft>
            </a:pPr>
            <a:endParaRPr lang="cs-CZ" dirty="0" smtClean="0"/>
          </a:p>
          <a:p>
            <a:pPr marL="342900" indent="-342900" algn="just">
              <a:spcAft>
                <a:spcPts val="0"/>
              </a:spcAft>
            </a:pPr>
            <a:endParaRPr lang="cs-CZ" dirty="0" smtClean="0"/>
          </a:p>
          <a:p>
            <a:pPr marL="534988" indent="-361950" algn="just">
              <a:spcBef>
                <a:spcPts val="0"/>
              </a:spcBef>
              <a:spcAft>
                <a:spcPts val="0"/>
              </a:spcAft>
              <a:tabLst>
                <a:tab pos="536575" algn="l"/>
              </a:tabLst>
            </a:pPr>
            <a:endParaRPr lang="cs-CZ" dirty="0" smtClean="0"/>
          </a:p>
          <a:p>
            <a:pPr marL="542925" indent="-285750" algn="just">
              <a:spcBef>
                <a:spcPts val="0"/>
              </a:spcBef>
              <a:buFont typeface="Courier New" panose="02070309020205020404" pitchFamily="49" charset="0"/>
              <a:buChar char="o"/>
            </a:pPr>
            <a:endParaRPr lang="cs-CZ" sz="600" dirty="0" smtClean="0"/>
          </a:p>
          <a:p>
            <a:pPr marL="449263" indent="-187325"/>
            <a:endParaRPr lang="cs-CZ" sz="2100" dirty="0" smtClean="0"/>
          </a:p>
          <a:p>
            <a:pPr marL="449263" indent="-187325">
              <a:buFont typeface="Arial" pitchFamily="34" charset="0"/>
              <a:buChar char="•"/>
            </a:pPr>
            <a:endParaRPr lang="cs-CZ" sz="21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cs-CZ" sz="2000" dirty="0">
              <a:hlinkClick r:id="rId3"/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endParaRPr lang="cs-CZ" sz="2000" dirty="0"/>
          </a:p>
          <a:p>
            <a:pPr marL="711200" lvl="2" indent="0">
              <a:lnSpc>
                <a:spcPct val="110000"/>
              </a:lnSpc>
              <a:buNone/>
            </a:pPr>
            <a:endParaRPr lang="cs-CZ" sz="2000" dirty="0"/>
          </a:p>
          <a:p>
            <a:pPr marL="173038" lvl="0" algn="just">
              <a:spcBef>
                <a:spcPts val="0"/>
              </a:spcBef>
              <a:spcAft>
                <a:spcPts val="0"/>
              </a:spcAft>
              <a:tabLst>
                <a:tab pos="536575" algn="l"/>
              </a:tabLst>
            </a:pPr>
            <a:endParaRPr lang="cs-CZ" sz="2000" b="1" dirty="0" smtClean="0">
              <a:solidFill>
                <a:prstClr val="black"/>
              </a:solidFill>
            </a:endParaRPr>
          </a:p>
          <a:p>
            <a:pPr>
              <a:spcAft>
                <a:spcPts val="0"/>
              </a:spcAft>
              <a:tabLst>
                <a:tab pos="536575" algn="l"/>
              </a:tabLst>
            </a:pPr>
            <a:r>
              <a:rPr lang="cs-CZ" sz="2000" b="1" dirty="0">
                <a:solidFill>
                  <a:prstClr val="black"/>
                </a:solidFill>
              </a:rPr>
              <a:t> </a:t>
            </a:r>
            <a:r>
              <a:rPr lang="cs-CZ" sz="2000" b="1" dirty="0" smtClean="0">
                <a:solidFill>
                  <a:prstClr val="black"/>
                </a:solidFill>
              </a:rPr>
              <a:t>  </a:t>
            </a:r>
            <a:endParaRPr lang="cs-CZ" sz="2000" dirty="0" smtClean="0"/>
          </a:p>
          <a:p>
            <a:pPr marL="454025" lvl="1" indent="-187325"/>
            <a:endParaRPr lang="cs-CZ" dirty="0" smtClean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125572"/>
            <a:ext cx="8229600" cy="980008"/>
          </a:xfrm>
        </p:spPr>
        <p:txBody>
          <a:bodyPr>
            <a:normAutofit/>
          </a:bodyPr>
          <a:lstStyle/>
          <a:p>
            <a:pPr algn="ctr"/>
            <a:r>
              <a:rPr lang="cs-CZ" dirty="0" smtClean="0"/>
              <a:t>Kontrola formálních náležitostí</a:t>
            </a:r>
            <a:endParaRPr lang="cs-CZ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27112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1105580"/>
            <a:ext cx="8441140" cy="5135563"/>
          </a:xfrm>
        </p:spPr>
        <p:txBody>
          <a:bodyPr>
            <a:noAutofit/>
          </a:bodyPr>
          <a:lstStyle/>
          <a:p>
            <a:pPr marL="263525" indent="-263525" algn="just"/>
            <a:r>
              <a:rPr lang="cs-CZ" sz="2000" b="1" dirty="0" smtClean="0"/>
              <a:t>6. Žádost o stavební povolení nebo ohlášení, případně stavební povolení nebo souhlas s provedením ohlášeného stavebního záměru nebo veřejnoprávní smlouva nahrazující stavební povolení </a:t>
            </a:r>
          </a:p>
          <a:p>
            <a:pPr marL="263525" indent="-263525" algn="just">
              <a:spcBef>
                <a:spcPts val="0"/>
              </a:spcBef>
              <a:buFont typeface="Arial" pitchFamily="34" charset="0"/>
              <a:buChar char="•"/>
            </a:pPr>
            <a:r>
              <a:rPr lang="cs-CZ" sz="2000" dirty="0" smtClean="0"/>
              <a:t>Pokud žadatel nebude mít k dispozici </a:t>
            </a:r>
            <a:r>
              <a:rPr lang="cs-CZ" sz="2000" b="1" dirty="0" smtClean="0"/>
              <a:t>pravomocné</a:t>
            </a:r>
            <a:r>
              <a:rPr lang="cs-CZ" sz="2000" dirty="0" smtClean="0"/>
              <a:t> stavební povolení nebo souhlas s provedením ohlášeného stavebního záměru či veřejnoprávní smlouvu nahrazující stavební povolení, dokládá </a:t>
            </a:r>
            <a:r>
              <a:rPr lang="cs-CZ" sz="2000" b="1" dirty="0" smtClean="0"/>
              <a:t>žádost</a:t>
            </a:r>
            <a:r>
              <a:rPr lang="cs-CZ" sz="2000" dirty="0" smtClean="0"/>
              <a:t> o stavební povolení nebo ohlášení, potvrzené stavebním úřadem </a:t>
            </a:r>
          </a:p>
          <a:p>
            <a:pPr marL="274638" indent="-1588" algn="just">
              <a:spcBef>
                <a:spcPts val="600"/>
              </a:spcBef>
            </a:pPr>
            <a:r>
              <a:rPr lang="cs-CZ" sz="2000" b="1" dirty="0" smtClean="0">
                <a:solidFill>
                  <a:srgbClr val="00529C"/>
                </a:solidFill>
              </a:rPr>
              <a:t>Pravomocné stavební povolení musí být doloženo nejpozději před vydáním PA!</a:t>
            </a:r>
          </a:p>
          <a:p>
            <a:pPr marL="536575" algn="just"/>
            <a:endParaRPr lang="cs-CZ" dirty="0" smtClean="0"/>
          </a:p>
          <a:p>
            <a:pPr marL="273050" indent="-273050" algn="just">
              <a:spcAft>
                <a:spcPts val="0"/>
              </a:spcAft>
            </a:pPr>
            <a:endParaRPr lang="cs-CZ" dirty="0" smtClean="0"/>
          </a:p>
          <a:p>
            <a:pPr marL="342900" indent="-342900" algn="just">
              <a:spcAft>
                <a:spcPts val="0"/>
              </a:spcAft>
            </a:pPr>
            <a:endParaRPr lang="cs-CZ" dirty="0" smtClean="0"/>
          </a:p>
          <a:p>
            <a:pPr marL="534988" indent="-361950" algn="just">
              <a:spcBef>
                <a:spcPts val="0"/>
              </a:spcBef>
              <a:spcAft>
                <a:spcPts val="0"/>
              </a:spcAft>
              <a:tabLst>
                <a:tab pos="536575" algn="l"/>
              </a:tabLst>
            </a:pPr>
            <a:endParaRPr lang="cs-CZ" dirty="0" smtClean="0"/>
          </a:p>
          <a:p>
            <a:pPr marL="542925" indent="-285750" algn="just">
              <a:spcBef>
                <a:spcPts val="0"/>
              </a:spcBef>
              <a:buFont typeface="Courier New" panose="02070309020205020404" pitchFamily="49" charset="0"/>
              <a:buChar char="o"/>
            </a:pPr>
            <a:endParaRPr lang="cs-CZ" sz="600" dirty="0" smtClean="0"/>
          </a:p>
          <a:p>
            <a:pPr marL="449263" indent="-187325"/>
            <a:endParaRPr lang="cs-CZ" sz="2100" dirty="0" smtClean="0"/>
          </a:p>
          <a:p>
            <a:pPr marL="449263" indent="-187325">
              <a:buFont typeface="Arial" pitchFamily="34" charset="0"/>
              <a:buChar char="•"/>
            </a:pPr>
            <a:endParaRPr lang="cs-CZ" sz="21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cs-CZ" sz="2000" dirty="0">
              <a:hlinkClick r:id="rId3"/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endParaRPr lang="cs-CZ" sz="2000" dirty="0"/>
          </a:p>
          <a:p>
            <a:pPr marL="711200" lvl="2" indent="0">
              <a:lnSpc>
                <a:spcPct val="110000"/>
              </a:lnSpc>
              <a:buNone/>
            </a:pPr>
            <a:endParaRPr lang="cs-CZ" sz="2000" dirty="0"/>
          </a:p>
          <a:p>
            <a:pPr marL="173038" lvl="0" algn="just">
              <a:spcBef>
                <a:spcPts val="0"/>
              </a:spcBef>
              <a:spcAft>
                <a:spcPts val="0"/>
              </a:spcAft>
              <a:tabLst>
                <a:tab pos="536575" algn="l"/>
              </a:tabLst>
            </a:pPr>
            <a:endParaRPr lang="cs-CZ" sz="2000" b="1" dirty="0" smtClean="0">
              <a:solidFill>
                <a:prstClr val="black"/>
              </a:solidFill>
            </a:endParaRPr>
          </a:p>
          <a:p>
            <a:pPr>
              <a:spcAft>
                <a:spcPts val="0"/>
              </a:spcAft>
              <a:tabLst>
                <a:tab pos="536575" algn="l"/>
              </a:tabLst>
            </a:pPr>
            <a:r>
              <a:rPr lang="cs-CZ" sz="2000" b="1" dirty="0">
                <a:solidFill>
                  <a:prstClr val="black"/>
                </a:solidFill>
              </a:rPr>
              <a:t> </a:t>
            </a:r>
            <a:r>
              <a:rPr lang="cs-CZ" sz="2000" b="1" dirty="0" smtClean="0">
                <a:solidFill>
                  <a:prstClr val="black"/>
                </a:solidFill>
              </a:rPr>
              <a:t>  </a:t>
            </a:r>
            <a:endParaRPr lang="cs-CZ" sz="2000" dirty="0" smtClean="0"/>
          </a:p>
          <a:p>
            <a:pPr marL="454025" lvl="1" indent="-187325"/>
            <a:endParaRPr lang="cs-CZ" dirty="0" smtClean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125572"/>
            <a:ext cx="8229600" cy="980008"/>
          </a:xfrm>
        </p:spPr>
        <p:txBody>
          <a:bodyPr>
            <a:normAutofit/>
          </a:bodyPr>
          <a:lstStyle/>
          <a:p>
            <a:pPr algn="ctr"/>
            <a:r>
              <a:rPr lang="cs-CZ" dirty="0" smtClean="0"/>
              <a:t>Kontrola formálních náležitostí</a:t>
            </a:r>
            <a:endParaRPr lang="cs-CZ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27112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580572" y="941696"/>
            <a:ext cx="8106228" cy="5299448"/>
          </a:xfrm>
        </p:spPr>
        <p:txBody>
          <a:bodyPr>
            <a:noAutofit/>
          </a:bodyPr>
          <a:lstStyle/>
          <a:p>
            <a:r>
              <a:rPr lang="cs-CZ" sz="2000" b="1" dirty="0" smtClean="0"/>
              <a:t>7. Projektová dokumentace pro vydání stavebního povolení nebo pro ohlášení stavby </a:t>
            </a:r>
          </a:p>
          <a:p>
            <a:pPr marL="263525" indent="-263525" algn="just">
              <a:buFont typeface="Arial" pitchFamily="34" charset="0"/>
              <a:buChar char="•"/>
            </a:pPr>
            <a:r>
              <a:rPr lang="cs-CZ" sz="2000" dirty="0" smtClean="0"/>
              <a:t>PD v podrobnosti pro vydání stavebního povolení, jež je součástí žádosti o stavební povolení, nebo je ověřená stavebním úřadem ve stavebním řízení. </a:t>
            </a:r>
          </a:p>
          <a:p>
            <a:pPr marL="263525" indent="-263525" algn="just">
              <a:buFont typeface="Arial" pitchFamily="34" charset="0"/>
              <a:buChar char="•"/>
            </a:pPr>
            <a:r>
              <a:rPr lang="cs-CZ" sz="2000" dirty="0" smtClean="0"/>
              <a:t>Pokud stavba nevyžaduje stavební povolení, dokládá se PD pro ohlášení stavby. </a:t>
            </a:r>
          </a:p>
          <a:p>
            <a:pPr marL="263525" indent="-263525" algn="just">
              <a:buFont typeface="Arial" pitchFamily="34" charset="0"/>
              <a:buChar char="•"/>
            </a:pPr>
            <a:r>
              <a:rPr lang="cs-CZ" sz="2000" dirty="0" smtClean="0"/>
              <a:t>V případě, že již byla zpracována PD pro provádění stavby, dokládá se také.</a:t>
            </a:r>
            <a:endParaRPr lang="cs-CZ" sz="2000" b="1" dirty="0" smtClean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125572"/>
            <a:ext cx="8229600" cy="980008"/>
          </a:xfrm>
        </p:spPr>
        <p:txBody>
          <a:bodyPr>
            <a:normAutofit/>
          </a:bodyPr>
          <a:lstStyle/>
          <a:p>
            <a:pPr algn="ctr"/>
            <a:r>
              <a:rPr lang="cs-CZ" dirty="0" smtClean="0"/>
              <a:t>Kontrola formálních náležitostí</a:t>
            </a:r>
            <a:endParaRPr lang="cs-CZ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27112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sablona_centrum_2016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sablona_centrum_2016</Template>
  <TotalTime>2006</TotalTime>
  <Words>2245</Words>
  <Application>Microsoft Office PowerPoint</Application>
  <PresentationFormat>Předvádění na obrazovce (4:3)</PresentationFormat>
  <Paragraphs>652</Paragraphs>
  <Slides>33</Slides>
  <Notes>33</Notes>
  <HiddenSlides>0</HiddenSlides>
  <MMClips>0</MMClips>
  <ScaleCrop>false</ScaleCrop>
  <HeadingPairs>
    <vt:vector size="6" baseType="variant">
      <vt:variant>
        <vt:lpstr>Použitá písma</vt:lpstr>
      </vt:variant>
      <vt:variant>
        <vt:i4>7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33</vt:i4>
      </vt:variant>
    </vt:vector>
  </HeadingPairs>
  <TitlesOfParts>
    <vt:vector size="41" baseType="lpstr">
      <vt:lpstr>Arial</vt:lpstr>
      <vt:lpstr>Calibri</vt:lpstr>
      <vt:lpstr>Cambria</vt:lpstr>
      <vt:lpstr>Courier New</vt:lpstr>
      <vt:lpstr>MS Mincho</vt:lpstr>
      <vt:lpstr>Times New Roman</vt:lpstr>
      <vt:lpstr>Wingdings</vt:lpstr>
      <vt:lpstr>sablona_centrum_2016</vt:lpstr>
      <vt:lpstr>SEMINÁŘ PRO ŽADATELE (Praha 23. 4. 2018)</vt:lpstr>
      <vt:lpstr>Příjem žádostí o podporu</vt:lpstr>
      <vt:lpstr>Kontrola přijatelnosti a formálních náležitostí</vt:lpstr>
      <vt:lpstr>Kontrola formálních náležitostí</vt:lpstr>
      <vt:lpstr>Kontrola formálních náležitostí</vt:lpstr>
      <vt:lpstr>Kontrola formálních náležitostí</vt:lpstr>
      <vt:lpstr>Kontrola formálních náležitostí</vt:lpstr>
      <vt:lpstr>Kontrola formálních náležitostí</vt:lpstr>
      <vt:lpstr>Kontrola formálních náležitostí</vt:lpstr>
      <vt:lpstr>Kontrola formálních náležitostí</vt:lpstr>
      <vt:lpstr>Kontrola formálních náležitostí</vt:lpstr>
      <vt:lpstr>Obecná kritéria přijatelnosti</vt:lpstr>
      <vt:lpstr>Obecná kritéria přijatelnosti</vt:lpstr>
      <vt:lpstr>Obecná kritéria přijatelnosti</vt:lpstr>
      <vt:lpstr>Obecná kritéria přijatelnosti</vt:lpstr>
      <vt:lpstr>Obecná kritéria přijatelnosti</vt:lpstr>
      <vt:lpstr>Obecná kritéria přijatelnosti</vt:lpstr>
      <vt:lpstr>Specifická kritéria přijatelnosti</vt:lpstr>
      <vt:lpstr>Specifická kritéria přijatelnosti</vt:lpstr>
      <vt:lpstr>Specifická kritéria přijatelnosti</vt:lpstr>
      <vt:lpstr>Specifická kritéria přijatelnosti</vt:lpstr>
      <vt:lpstr>Specifická kritéria přijatelnosti</vt:lpstr>
      <vt:lpstr>Specifická kritéria přijatelnosti</vt:lpstr>
      <vt:lpstr>Věcné hodnocení projektu</vt:lpstr>
      <vt:lpstr>Věcné hodnocení projektu</vt:lpstr>
      <vt:lpstr>Ex-ante analýza rizik a ex ante kontrola</vt:lpstr>
      <vt:lpstr>Výběr projektů a vydání právního aktu</vt:lpstr>
      <vt:lpstr>Žádost o přezkum výsledku hodnocení</vt:lpstr>
      <vt:lpstr>Změny v projektech</vt:lpstr>
      <vt:lpstr>Monitorování realizace projektů</vt:lpstr>
      <vt:lpstr>Publicita projektu</vt:lpstr>
      <vt:lpstr>Publicita projektu</vt:lpstr>
      <vt:lpstr>Děkuji Vám za pozornost!</vt:lpstr>
    </vt:vector>
  </TitlesOfParts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Juránek Vilém</dc:creator>
  <cp:lastModifiedBy>Kaštovská Zina</cp:lastModifiedBy>
  <cp:revision>254</cp:revision>
  <cp:lastPrinted>2018-04-09T05:55:20Z</cp:lastPrinted>
  <dcterms:created xsi:type="dcterms:W3CDTF">2016-05-13T07:19:23Z</dcterms:created>
  <dcterms:modified xsi:type="dcterms:W3CDTF">2018-04-23T05:31:59Z</dcterms:modified>
</cp:coreProperties>
</file>