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3" r:id="rId2"/>
    <p:sldId id="277" r:id="rId3"/>
    <p:sldId id="278" r:id="rId4"/>
    <p:sldId id="279" r:id="rId5"/>
    <p:sldId id="308" r:id="rId6"/>
    <p:sldId id="281" r:id="rId7"/>
    <p:sldId id="283" r:id="rId8"/>
    <p:sldId id="284" r:id="rId9"/>
    <p:sldId id="285" r:id="rId10"/>
    <p:sldId id="309" r:id="rId11"/>
    <p:sldId id="310" r:id="rId12"/>
    <p:sldId id="288" r:id="rId13"/>
    <p:sldId id="311" r:id="rId14"/>
    <p:sldId id="289" r:id="rId15"/>
    <p:sldId id="312" r:id="rId16"/>
    <p:sldId id="290" r:id="rId17"/>
    <p:sldId id="313" r:id="rId18"/>
    <p:sldId id="303" r:id="rId19"/>
    <p:sldId id="314" r:id="rId20"/>
    <p:sldId id="304" r:id="rId21"/>
    <p:sldId id="305" r:id="rId22"/>
    <p:sldId id="315" r:id="rId23"/>
    <p:sldId id="316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264" r:id="rId3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DC863C7-CD80-4EAA-A765-142D57B502B2}">
          <p14:sldIdLst>
            <p14:sldId id="263"/>
            <p14:sldId id="277"/>
            <p14:sldId id="278"/>
            <p14:sldId id="279"/>
            <p14:sldId id="308"/>
            <p14:sldId id="281"/>
            <p14:sldId id="283"/>
            <p14:sldId id="284"/>
            <p14:sldId id="285"/>
            <p14:sldId id="309"/>
            <p14:sldId id="310"/>
            <p14:sldId id="288"/>
            <p14:sldId id="311"/>
            <p14:sldId id="289"/>
            <p14:sldId id="312"/>
            <p14:sldId id="290"/>
          </p14:sldIdLst>
        </p14:section>
        <p14:section name="Oddíl bez názvu" id="{5FE5D7AE-8E4E-4A3F-8B58-EBCD6AF96202}">
          <p14:sldIdLst>
            <p14:sldId id="313"/>
            <p14:sldId id="303"/>
            <p14:sldId id="314"/>
            <p14:sldId id="304"/>
            <p14:sldId id="305"/>
            <p14:sldId id="315"/>
            <p14:sldId id="316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66"/>
    <a:srgbClr val="00529C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03" autoAdjust="0"/>
  </p:normalViewPr>
  <p:slideViewPr>
    <p:cSldViewPr snapToGrid="0" snapToObjects="1">
      <p:cViewPr varScale="1">
        <p:scale>
          <a:sx n="79" d="100"/>
          <a:sy n="79" d="100"/>
        </p:scale>
        <p:origin x="2544" y="90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0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0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65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cs-CZ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i="1" u="sng" kern="12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9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64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73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9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33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98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511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37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4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0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309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419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530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70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3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23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u="none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060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05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008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03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21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337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informační a propagační opatření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 vydání prvního právního aktu v průběhu realizace projektu je příjemce povinen informovat veřejnost o získané podpoře </a:t>
            </a:r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Má-li své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internetové stránky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(může, ale nemusí jít o tzv.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homepage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zveřejní na nich stručný popis projektu, jeho cíle, výsledky a informaci, že je na projekt poskytována finanční podpora z EU. Na internetových stránkách musí být umístěna loga EU a MMR ČR se všemi náležitostmi (viz kap. 13.3), aby byly viditelné při otevření internetové stránky,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aniž by byl uživatel nucen přesunout se na spodní část této stránky. </a:t>
            </a:r>
          </a:p>
          <a:p>
            <a:endParaRPr lang="cs-CZ" sz="1200" b="0" i="0" u="sng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 projektů financujících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dopravní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infrastrukturu,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stavební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práce nebo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datovou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infrastrukturu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jejichž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(příspěvek Unie a národní veřejné zdroje)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přesahuje 500 000 EUR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musí příjemce po dobu realizace projektu (viz kapitola 4.1) vystavit v místě realizace projektu na viditelném místě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dočasný billboard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doporučených rozměrech 5,1 x 2,4 m (standardní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euroformát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Povinný minimální rozměr dočasného billboardu je 2,1 x 2,2 m. U obou uvedených rozměrů první číslo udává šířku dočasného billboardu. Pokud nelze umístit billboard v místě realizace projektu, umístí jej příjemce ve svém hlavním sídle. Na dočasném billboardu musí být uveden název projektu a hlavní cíl projektu. Název musí odpovídat názvu uvedenému v systému MS2014+ a to buď jeho plné nebo zkrácené verzi (v závislosti na prostorových možnostech).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Rozhodujícím okamžikem pro přepočet limitu 500 000 EUR na CZK je měsíc podání žádosti o podporu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MS2014+. Pro přepočet bude použit kurz stanovený Evropskou komisí.</a:t>
            </a:r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 všech ostatních případech: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nepřesáhla 500 000 EUR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způsob přepočtu částky na CZK uveden v bodě 2,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celková výše podpory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přesáhla 500 000 EUR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projekt </a:t>
            </a:r>
            <a:r>
              <a:rPr lang="cs-CZ" sz="1200" b="0" i="0" u="sng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nespočívá ve financování dopravní infrastruktury, stavebních prací či datové infrastruktury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příjemce umístí po zahájení realizace projektu na viditelném místě v místě realizace projektu </a:t>
            </a:r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plakát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minimální velikost A3 (lze použít na výšku i na šířku). Pokud příjemce realizuje více projektů souběžně v jednom místě z jednoho programu, je možné pro všechny projekty využít jeden plakát o min. velikosti A3. Pojmem „souběžně“ se rozumí situace, kdy se realizace projektů alespoň částečně časově překrývá. Pokud nelze umístit plakát v místě realizace projektu, umístí jej příjemce ve svém hlavním sídle.  Na plakátu musí být uveden název projektu, hlavní cíl projektu a věta: Projekt &lt;název projektu&gt; je spolufinancován Evropskou unií. Název musí odpovídat názvu uvedenému v systému MS2014+ a to buď jeho plné nebo zkrácené verzi (v závislosti na prostorových možnostech).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 zveřejnění informací na webu a zveřejnění dočasného billboardu nebo plakátu příjemce informuje v první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ZoR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projektu.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681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750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62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1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88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2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72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1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67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9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5/30/2016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Výzvy č. 29 a 30 Rozvoj sociálních služeb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Výzva č. 24      Výstavba a modernizace přestupních terminálů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Výzvy č. 29 a 30 Rozvoj sociálních služeb (SVL)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po-enex.cz/experti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o-enex.cz/expert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02058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PRO ŽADATELE</a:t>
            </a:r>
            <a:br>
              <a:rPr lang="cs-CZ" dirty="0" smtClean="0"/>
            </a:br>
            <a:r>
              <a:rPr lang="cs-CZ" sz="1800" dirty="0" smtClean="0"/>
              <a:t>(</a:t>
            </a:r>
            <a:r>
              <a:rPr lang="cs-CZ" sz="1800" smtClean="0"/>
              <a:t>Praha </a:t>
            </a:r>
            <a:r>
              <a:rPr lang="cs-CZ" sz="1800" smtClean="0"/>
              <a:t>23</a:t>
            </a:r>
            <a:r>
              <a:rPr lang="cs-CZ" sz="1800" smtClean="0"/>
              <a:t>. </a:t>
            </a:r>
            <a:r>
              <a:rPr lang="cs-CZ" sz="1800" dirty="0" smtClean="0"/>
              <a:t>4. 2018)</a:t>
            </a:r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2133599"/>
            <a:ext cx="7958667" cy="3612107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 smtClean="0"/>
              <a:t>VÝZVY IROP</a:t>
            </a:r>
          </a:p>
          <a:p>
            <a:pPr algn="ctr"/>
            <a:r>
              <a:rPr lang="cs-CZ" sz="2000" b="1" dirty="0" smtClean="0"/>
              <a:t>č. 79</a:t>
            </a:r>
            <a:r>
              <a:rPr lang="cs-CZ" sz="2000" b="1" dirty="0"/>
              <a:t> SOCIÁLNÍ BYDLENÍ II.</a:t>
            </a:r>
          </a:p>
          <a:p>
            <a:pPr algn="ctr"/>
            <a:r>
              <a:rPr lang="cs-CZ" sz="2000" b="1" dirty="0" smtClean="0"/>
              <a:t>č</a:t>
            </a:r>
            <a:r>
              <a:rPr lang="cs-CZ" sz="2000" b="1" dirty="0"/>
              <a:t>. 80 SOCIÁLNÍ BYDLENÍ PRO SOCIÁLNĚ VYLOUČENÉ LOKALITY II</a:t>
            </a:r>
            <a:r>
              <a:rPr lang="cs-CZ" sz="2000" b="1" dirty="0" smtClean="0"/>
              <a:t>.</a:t>
            </a:r>
          </a:p>
          <a:p>
            <a:pPr algn="ctr"/>
            <a:r>
              <a:rPr lang="cs-CZ" sz="4400" b="1" dirty="0" smtClean="0"/>
              <a:t>HODNOCENÍ A DALŠÍ ADMINISTRACE PROJEKTOVÝCH ŽÁDOSTÍ</a:t>
            </a:r>
            <a:endParaRPr lang="en-US" sz="44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12. 4. 2018 Praha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cs-CZ" sz="2000" b="1" dirty="0" smtClean="0"/>
              <a:t>8. Položkový rozpočet stavby  </a:t>
            </a:r>
          </a:p>
          <a:p>
            <a:pPr>
              <a:spcBef>
                <a:spcPts val="1200"/>
              </a:spcBef>
            </a:pPr>
            <a:r>
              <a:rPr lang="cs-CZ" sz="2000" dirty="0" smtClean="0"/>
              <a:t>Forma a rozsah závisí na stupni projektové dokumentace:</a:t>
            </a:r>
          </a:p>
          <a:p>
            <a:pPr marL="268288" indent="-268288">
              <a:spcBef>
                <a:spcPts val="1200"/>
              </a:spcBef>
            </a:pPr>
            <a:r>
              <a:rPr lang="cs-CZ" sz="2000" dirty="0" smtClean="0"/>
              <a:t>a/ PD pro stavební povolení (zároveň zakázka „plánována“) – </a:t>
            </a:r>
            <a:r>
              <a:rPr lang="cs-CZ" sz="2000" u="sng" dirty="0" smtClean="0"/>
              <a:t>zjednodušený rozpočet stavby</a:t>
            </a:r>
            <a:r>
              <a:rPr lang="cs-CZ" sz="2000" dirty="0" smtClean="0"/>
              <a:t> podle kap. 2.7 SPŽP</a:t>
            </a:r>
          </a:p>
          <a:p>
            <a:endParaRPr lang="cs-CZ" b="1" dirty="0" smtClean="0"/>
          </a:p>
          <a:p>
            <a:pPr algn="just"/>
            <a:endParaRPr lang="cs-CZ" b="1" dirty="0" smtClean="0"/>
          </a:p>
          <a:p>
            <a:pPr marL="812800" indent="-276225" algn="just"/>
            <a:endParaRPr lang="cs-CZ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449263" indent="-187325"/>
            <a:endParaRPr lang="cs-CZ" dirty="0"/>
          </a:p>
          <a:p>
            <a:pPr marL="268288" indent="-268288"/>
            <a:r>
              <a:rPr lang="cs-CZ" sz="2000" dirty="0" smtClean="0"/>
              <a:t>b/ PD ve stupni k realizaci stavby (VZ připravená k vyhlášení) – </a:t>
            </a:r>
            <a:r>
              <a:rPr lang="cs-CZ" sz="2000" u="sng" dirty="0" smtClean="0"/>
              <a:t>položkový rozpočet stavby</a:t>
            </a:r>
            <a:r>
              <a:rPr lang="cs-CZ" sz="2000" dirty="0" smtClean="0"/>
              <a:t> podle požadavků </a:t>
            </a:r>
            <a:r>
              <a:rPr lang="cs-CZ" sz="2000" dirty="0" err="1" smtClean="0"/>
              <a:t>vyhl</a:t>
            </a:r>
            <a:r>
              <a:rPr lang="cs-CZ" sz="2000" dirty="0" smtClean="0"/>
              <a:t>. 196/2016 Sb.</a:t>
            </a:r>
          </a:p>
          <a:p>
            <a:pPr marL="268288" indent="-268288"/>
            <a:r>
              <a:rPr lang="cs-CZ" sz="2000" dirty="0" smtClean="0"/>
              <a:t>c/ </a:t>
            </a:r>
            <a:r>
              <a:rPr lang="cs-CZ" sz="2000" dirty="0"/>
              <a:t>Po ukončení zadávacího nebo výběrového řízení </a:t>
            </a:r>
            <a:r>
              <a:rPr lang="cs-CZ" sz="2000" dirty="0" smtClean="0"/>
              <a:t>- </a:t>
            </a:r>
            <a:r>
              <a:rPr lang="cs-CZ" sz="2000" u="sng" dirty="0" err="1"/>
              <a:t>vysoutěžený</a:t>
            </a:r>
            <a:r>
              <a:rPr lang="cs-CZ" sz="2000" dirty="0"/>
              <a:t> položkový rozpočet stavby. </a:t>
            </a:r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537" y="2620849"/>
            <a:ext cx="48768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7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pPr marL="0" lvl="1" indent="0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>
                <a:solidFill>
                  <a:schemeClr val="tx1"/>
                </a:solidFill>
              </a:rPr>
              <a:t>9. Čestné prohlášení o skutečném majiteli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Podle OPŽP - kap</a:t>
            </a:r>
            <a:r>
              <a:rPr lang="cs-CZ" sz="2000" dirty="0"/>
              <a:t>. 2.6.1. 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Vzor </a:t>
            </a:r>
            <a:r>
              <a:rPr lang="cs-CZ" sz="2000" dirty="0"/>
              <a:t>čestného prohlášení je přílohou </a:t>
            </a:r>
            <a:r>
              <a:rPr lang="cs-CZ" sz="2000" dirty="0" smtClean="0"/>
              <a:t>OPŽP č</a:t>
            </a:r>
            <a:r>
              <a:rPr lang="cs-CZ" sz="2000" dirty="0"/>
              <a:t>. </a:t>
            </a:r>
            <a:r>
              <a:rPr lang="cs-CZ" sz="2000" dirty="0" smtClean="0"/>
              <a:t>30, informace </a:t>
            </a:r>
            <a:r>
              <a:rPr lang="cs-CZ" sz="2000" dirty="0"/>
              <a:t>minimálně v rozsahu uvedeném ve vzoru</a:t>
            </a:r>
            <a:r>
              <a:rPr lang="cs-CZ" sz="2000" dirty="0" smtClean="0"/>
              <a:t>.</a:t>
            </a:r>
            <a:endParaRPr lang="cs-CZ" sz="2000" b="1" dirty="0" smtClean="0"/>
          </a:p>
          <a:p>
            <a:pPr marL="439738" lvl="1" indent="-439738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>
                <a:solidFill>
                  <a:schemeClr val="tx1"/>
                </a:solidFill>
              </a:rPr>
              <a:t>10. Potvrzení o podání žádosti o pověření výkonem služby obecného hospodářského zájmu sociální bydlení</a:t>
            </a:r>
          </a:p>
          <a:p>
            <a:pPr marL="352425" indent="-352425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příloha č. 8 SPŽP</a:t>
            </a:r>
          </a:p>
          <a:p>
            <a:pPr marL="439738" lvl="1" indent="-439738">
              <a:spcBef>
                <a:spcPts val="1200"/>
              </a:spcBef>
              <a:spcAft>
                <a:spcPts val="200"/>
              </a:spcAft>
              <a:buNone/>
              <a:tabLst>
                <a:tab pos="536575" algn="l"/>
              </a:tabLst>
            </a:pPr>
            <a:r>
              <a:rPr lang="cs-CZ" dirty="0" smtClean="0">
                <a:solidFill>
                  <a:schemeClr val="tx1"/>
                </a:solidFill>
              </a:rPr>
              <a:t>11. </a:t>
            </a:r>
            <a:r>
              <a:rPr lang="cs-CZ" dirty="0">
                <a:solidFill>
                  <a:schemeClr val="tx1"/>
                </a:solidFill>
              </a:rPr>
              <a:t>Souhlasné stanovisko obce s realizací </a:t>
            </a:r>
            <a:r>
              <a:rPr lang="cs-CZ" dirty="0" smtClean="0">
                <a:solidFill>
                  <a:schemeClr val="tx1"/>
                </a:solidFill>
              </a:rPr>
              <a:t>projektu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cs-CZ" b="0" dirty="0">
                <a:solidFill>
                  <a:schemeClr val="tx1"/>
                </a:solidFill>
              </a:rPr>
              <a:t>nepovinná příloha - váže se na kritérium věcného hodnocení. 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cs-CZ" b="0" dirty="0">
                <a:solidFill>
                  <a:schemeClr val="tx1"/>
                </a:solidFill>
              </a:rPr>
              <a:t>Vzor Souhlasného stanoviska </a:t>
            </a:r>
            <a:r>
              <a:rPr lang="cs-CZ" b="0" dirty="0" smtClean="0">
                <a:solidFill>
                  <a:schemeClr val="tx1"/>
                </a:solidFill>
              </a:rPr>
              <a:t>- příloha </a:t>
            </a:r>
            <a:r>
              <a:rPr lang="cs-CZ" b="0" dirty="0">
                <a:solidFill>
                  <a:schemeClr val="tx1"/>
                </a:solidFill>
              </a:rPr>
              <a:t>č. 6 </a:t>
            </a:r>
            <a:r>
              <a:rPr lang="cs-CZ" b="0" dirty="0" smtClean="0">
                <a:solidFill>
                  <a:schemeClr val="tx1"/>
                </a:solidFill>
              </a:rPr>
              <a:t>SPŽP. </a:t>
            </a:r>
            <a:endParaRPr lang="cs-CZ" b="0" dirty="0">
              <a:solidFill>
                <a:schemeClr val="tx1"/>
              </a:solidFill>
            </a:endParaRPr>
          </a:p>
          <a:p>
            <a:pPr marL="352425" lvl="1" indent="-352425">
              <a:spcBef>
                <a:spcPts val="1200"/>
              </a:spcBef>
              <a:spcAft>
                <a:spcPts val="200"/>
              </a:spcAft>
              <a:buNone/>
            </a:pPr>
            <a:r>
              <a:rPr lang="cs-CZ" dirty="0" smtClean="0">
                <a:solidFill>
                  <a:schemeClr val="tx1"/>
                </a:solidFill>
              </a:rPr>
              <a:t>12. Potvrzení </a:t>
            </a:r>
            <a:r>
              <a:rPr lang="cs-CZ" dirty="0">
                <a:solidFill>
                  <a:schemeClr val="tx1"/>
                </a:solidFill>
              </a:rPr>
              <a:t>souladu projektu předkládaného do IROP se Strategickým plánem sociálního </a:t>
            </a:r>
            <a:r>
              <a:rPr lang="cs-CZ" dirty="0" smtClean="0">
                <a:solidFill>
                  <a:schemeClr val="tx1"/>
                </a:solidFill>
              </a:rPr>
              <a:t>začleňování</a:t>
            </a:r>
            <a:endParaRPr lang="cs-CZ" dirty="0">
              <a:solidFill>
                <a:schemeClr val="tx1"/>
              </a:solidFill>
            </a:endParaRPr>
          </a:p>
          <a:p>
            <a:pPr marL="352425" lvl="1" indent="-352425">
              <a:spcBef>
                <a:spcPts val="1200"/>
              </a:spcBef>
              <a:spcAft>
                <a:spcPts val="200"/>
              </a:spcAft>
            </a:pPr>
            <a:r>
              <a:rPr lang="cs-CZ" b="0" dirty="0" smtClean="0">
                <a:solidFill>
                  <a:schemeClr val="tx1"/>
                </a:solidFill>
              </a:rPr>
              <a:t>Vzor př. 11 SPŽP 80. výzva, Vydává </a:t>
            </a:r>
            <a:r>
              <a:rPr lang="cs-CZ" b="0" dirty="0">
                <a:solidFill>
                  <a:schemeClr val="tx1"/>
                </a:solidFill>
              </a:rPr>
              <a:t>ASZ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096089"/>
            <a:ext cx="7997372" cy="4949372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Projekt je svým zaměřením v souladu s cíli a podporovanými  aktivitami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výzvy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err="1" smtClean="0"/>
              <a:t>ŽoPo</a:t>
            </a:r>
            <a:r>
              <a:rPr lang="cs-CZ" sz="2000" dirty="0" smtClean="0"/>
              <a:t> a SP       projekt </a:t>
            </a:r>
            <a:r>
              <a:rPr lang="cs-CZ" sz="2000" dirty="0"/>
              <a:t>zaměřený na aktivity vedoucí k zajištění dostupného </a:t>
            </a:r>
            <a:r>
              <a:rPr lang="cs-CZ" sz="2000" b="1" dirty="0"/>
              <a:t>nájemního</a:t>
            </a:r>
            <a:r>
              <a:rPr lang="cs-CZ" sz="2000" dirty="0"/>
              <a:t> sociálního bydlení, které umožní sociálně vyloučeným osobám a osobám ohroženým sociálním vyloučením vstup do nájemního bydlení v </a:t>
            </a:r>
            <a:r>
              <a:rPr lang="cs-CZ" sz="2000" dirty="0" smtClean="0"/>
              <a:t>ČR. </a:t>
            </a:r>
            <a:r>
              <a:rPr lang="cs-CZ" sz="2000" dirty="0"/>
              <a:t>	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 smtClean="0"/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Hlavní i vedlejší aktivity projektu jsou v souladu s podporovanými aktivitami (kap. 2.4 SPŽP).</a:t>
            </a:r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776507" y="1952719"/>
            <a:ext cx="3516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314" y="922493"/>
            <a:ext cx="7997372" cy="5064579"/>
          </a:xfrm>
        </p:spPr>
        <p:txBody>
          <a:bodyPr>
            <a:noAutofit/>
          </a:bodyPr>
          <a:lstStyle/>
          <a:p>
            <a:r>
              <a:rPr lang="pl-PL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Projekt je v souladu s podmínkami </a:t>
            </a:r>
            <a:r>
              <a:rPr lang="pl-PL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výzvy</a:t>
            </a:r>
            <a:endParaRPr lang="pl-PL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>
                <a:latin typeface="+mj-lt"/>
              </a:rPr>
              <a:t>Zahájení a ukončení realizace - 1. 1. 2014 až </a:t>
            </a:r>
            <a:r>
              <a:rPr lang="cs-CZ" sz="2000" b="1" dirty="0" smtClean="0">
                <a:latin typeface="+mj-lt"/>
              </a:rPr>
              <a:t>31. 12. 2021</a:t>
            </a:r>
            <a:r>
              <a:rPr lang="cs-CZ" sz="2000" dirty="0" smtClean="0">
                <a:latin typeface="+mj-lt"/>
              </a:rPr>
              <a:t>.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>
                <a:latin typeface="+mj-lt"/>
              </a:rPr>
              <a:t>Popis cílových skupin (soulad se SPŽP?) a dopad projektu na ně.</a:t>
            </a:r>
          </a:p>
          <a:p>
            <a:pPr marL="804863" indent="-2730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 smtClean="0">
                <a:latin typeface="+mj-lt"/>
              </a:rPr>
              <a:t>Termín ukončení realizace projektu je po datu podání žádosti </a:t>
            </a:r>
            <a:br>
              <a:rPr lang="pl-PL" sz="2000" dirty="0" smtClean="0">
                <a:latin typeface="+mj-lt"/>
              </a:rPr>
            </a:br>
            <a:r>
              <a:rPr lang="pl-PL" sz="2000" dirty="0" smtClean="0">
                <a:latin typeface="+mj-lt"/>
              </a:rPr>
              <a:t>o podporu.</a:t>
            </a:r>
            <a:endParaRPr lang="cs-CZ" sz="2000" dirty="0" smtClean="0">
              <a:latin typeface="+mj-lt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Žadatel </a:t>
            </a:r>
            <a:r>
              <a:rPr lang="cs-CZ" u="sng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splňuje definici oprávněného příjemce pro příslušný specifický cíl a </a:t>
            </a: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výzvu</a:t>
            </a:r>
            <a:endParaRPr lang="cs-CZ" u="sng" dirty="0" smtClean="0">
              <a:latin typeface="+mj-lt"/>
              <a:ea typeface="+mj-ea"/>
              <a:cs typeface="+mj-cs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>
                <a:latin typeface="+mj-lt"/>
                <a:ea typeface="+mj-ea"/>
                <a:cs typeface="+mj-cs"/>
              </a:rPr>
              <a:t>Projekt </a:t>
            </a:r>
            <a:r>
              <a:rPr lang="cs-CZ" u="sng" dirty="0">
                <a:latin typeface="+mj-lt"/>
                <a:ea typeface="+mj-ea"/>
                <a:cs typeface="+mj-cs"/>
              </a:rPr>
              <a:t>respektuje minimální a maximální hranici celkových způsobilých </a:t>
            </a:r>
            <a:r>
              <a:rPr lang="cs-CZ" u="sng" dirty="0" smtClean="0">
                <a:latin typeface="+mj-lt"/>
                <a:ea typeface="+mj-ea"/>
                <a:cs typeface="+mj-cs"/>
              </a:rPr>
              <a:t>výdajů</a:t>
            </a:r>
            <a:endParaRPr lang="cs-CZ" u="sng" dirty="0">
              <a:latin typeface="+mj-lt"/>
              <a:ea typeface="+mj-ea"/>
              <a:cs typeface="+mj-cs"/>
            </a:endParaRPr>
          </a:p>
          <a:p>
            <a:pPr marL="804863" lvl="5" indent="-273050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dirty="0">
                <a:latin typeface="+mj-lt"/>
              </a:rPr>
              <a:t>Minimální výše </a:t>
            </a:r>
            <a:r>
              <a:rPr lang="cs-CZ" dirty="0" smtClean="0">
                <a:latin typeface="+mj-lt"/>
              </a:rPr>
              <a:t>CZV 500 </a:t>
            </a:r>
            <a:r>
              <a:rPr lang="cs-CZ" dirty="0">
                <a:latin typeface="+mj-lt"/>
              </a:rPr>
              <a:t>000 Kč.</a:t>
            </a:r>
          </a:p>
          <a:p>
            <a:pPr marL="804863" lvl="5" indent="-273050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dirty="0">
                <a:latin typeface="+mj-lt"/>
              </a:rPr>
              <a:t>Maximální výše </a:t>
            </a:r>
            <a:r>
              <a:rPr lang="cs-CZ" dirty="0" smtClean="0">
                <a:latin typeface="+mj-lt"/>
              </a:rPr>
              <a:t>CZV</a:t>
            </a:r>
          </a:p>
          <a:p>
            <a:pPr marL="1704975" lvl="5" indent="-174625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</a:rPr>
              <a:t>DE MINIMIS SOHZ: 15 000 000 Kč (podpora SR </a:t>
            </a:r>
            <a:r>
              <a:rPr lang="en-US" dirty="0" smtClean="0">
                <a:latin typeface="+mj-lt"/>
              </a:rPr>
              <a:t>a EU max.</a:t>
            </a:r>
            <a:r>
              <a:rPr lang="cs-CZ" dirty="0" smtClean="0">
                <a:latin typeface="+mj-lt"/>
              </a:rPr>
              <a:t> 500 000 EUR</a:t>
            </a:r>
          </a:p>
          <a:p>
            <a:pPr marL="1704975" lvl="5" indent="-174625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latin typeface="+mj-lt"/>
              </a:rPr>
              <a:t>Rozhodnutí Komise </a:t>
            </a:r>
            <a:r>
              <a:rPr lang="cs-CZ" dirty="0" smtClean="0">
                <a:latin typeface="+mj-lt"/>
              </a:rPr>
              <a:t>2012/21/EU: 300 000 000 Kč</a:t>
            </a:r>
          </a:p>
          <a:p>
            <a:pPr marL="531813" lvl="5" indent="0" algn="just">
              <a:spcBef>
                <a:spcPts val="0"/>
              </a:spcBef>
              <a:buNone/>
            </a:pPr>
            <a:r>
              <a:rPr lang="cs-CZ" sz="1700" dirty="0"/>
              <a:t>	</a:t>
            </a:r>
            <a:r>
              <a:rPr lang="cs-CZ" sz="1700" dirty="0" smtClean="0"/>
              <a:t>			      </a:t>
            </a:r>
            <a:endParaRPr lang="cs-CZ" sz="1700" dirty="0"/>
          </a:p>
          <a:p>
            <a:pPr marL="0" lvl="1" indent="0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800" dirty="0" smtClean="0"/>
          </a:p>
          <a:p>
            <a:pPr marL="812800" lvl="1" indent="-276225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1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3314" y="971333"/>
            <a:ext cx="7997372" cy="5254315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0"/>
              </a:spcBef>
              <a:spcAft>
                <a:spcPts val="0"/>
              </a:spcAft>
            </a:pPr>
            <a:endParaRPr lang="cs-CZ" sz="1900" b="1" dirty="0" smtClean="0">
              <a:solidFill>
                <a:srgbClr val="00529C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latin typeface="+mj-lt"/>
                <a:ea typeface="+mj-ea"/>
                <a:cs typeface="+mj-cs"/>
              </a:rPr>
              <a:t>Projekt respektuje limity způsobilých výdajů, pokud jsou stanoveny.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výdaje za </a:t>
            </a:r>
            <a:r>
              <a:rPr lang="cs-CZ" sz="2000" b="1" dirty="0">
                <a:latin typeface="+mj-lt"/>
              </a:rPr>
              <a:t>nákup pozemku max. </a:t>
            </a:r>
            <a:r>
              <a:rPr lang="cs-CZ" sz="2000" b="1" dirty="0" smtClean="0">
                <a:latin typeface="+mj-lt"/>
              </a:rPr>
              <a:t>10 </a:t>
            </a:r>
            <a:r>
              <a:rPr lang="cs-CZ" sz="2000" b="1" dirty="0">
                <a:latin typeface="+mj-lt"/>
              </a:rPr>
              <a:t>% </a:t>
            </a:r>
            <a:r>
              <a:rPr lang="cs-CZ" sz="2000" b="1" dirty="0" smtClean="0">
                <a:latin typeface="+mj-lt"/>
              </a:rPr>
              <a:t>CZV projektu </a:t>
            </a:r>
            <a:r>
              <a:rPr lang="cs-CZ" sz="2000" dirty="0">
                <a:latin typeface="+mj-lt"/>
              </a:rPr>
              <a:t>	</a:t>
            </a:r>
          </a:p>
          <a:p>
            <a:pPr marL="457200" indent="-457200" algn="just">
              <a:spcBef>
                <a:spcPts val="0"/>
              </a:spcBef>
              <a:spcAft>
                <a:spcPts val="0"/>
              </a:spcAft>
            </a:pPr>
            <a:endParaRPr lang="cs-CZ" sz="2000" b="1" dirty="0" smtClean="0">
              <a:latin typeface="+mj-lt"/>
            </a:endParaRPr>
          </a:p>
          <a:p>
            <a:pPr marL="363538" lvl="5" indent="0" algn="just">
              <a:spcBef>
                <a:spcPts val="0"/>
              </a:spcBef>
              <a:buNone/>
            </a:pPr>
            <a:endParaRPr lang="cs-CZ" dirty="0" smtClean="0">
              <a:latin typeface="+mj-lt"/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71349"/>
              </p:ext>
            </p:extLst>
          </p:nvPr>
        </p:nvGraphicFramePr>
        <p:xfrm>
          <a:off x="580572" y="2303584"/>
          <a:ext cx="7754535" cy="2874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2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3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24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Cíl nákupu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Aplikace limitu 10 % z CZV</a:t>
                      </a:r>
                      <a:endParaRPr lang="cs-CZ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Nezastavěný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ANO</a:t>
                      </a:r>
                      <a:endParaRPr lang="cs-CZ" sz="20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Zastavěný, se stavbou určenou k demolici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Pozemek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ANO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Zastavěný, se stavbou, která bude sloužit účelu projektu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Stavba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NE</a:t>
                      </a:r>
                      <a:endParaRPr lang="cs-CZ" sz="20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71333"/>
            <a:ext cx="7997372" cy="5254315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Výsledky projektu jsou </a:t>
            </a:r>
            <a:r>
              <a:rPr lang="cs-CZ" u="sng" dirty="0" smtClean="0">
                <a:ea typeface="+mj-ea"/>
                <a:cs typeface="+mj-cs"/>
              </a:rPr>
              <a:t>udržitelné</a:t>
            </a:r>
            <a:endParaRPr lang="cs-CZ" u="sng" dirty="0">
              <a:ea typeface="+mj-ea"/>
              <a:cs typeface="+mj-cs"/>
            </a:endParaRP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V kapitole 14 SP popsáno jak bude zajištěna řádná péče o výstupy projektu v době udržitelnosti.</a:t>
            </a:r>
            <a:endParaRPr lang="cs-CZ" sz="2000" b="1" dirty="0" smtClean="0">
              <a:solidFill>
                <a:srgbClr val="00529C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Projekt nemá negativní vliv na žádnou z horizontálních priorit IROP (udržitelný rozvoj, rovné příležitosti a zákaz diskriminace, rovnost mužů a žen</a:t>
            </a:r>
            <a:r>
              <a:rPr lang="cs-CZ" u="sng" dirty="0" smtClean="0">
                <a:ea typeface="+mj-ea"/>
                <a:cs typeface="+mj-cs"/>
              </a:rPr>
              <a:t>)</a:t>
            </a:r>
            <a:endParaRPr lang="cs-CZ" u="sng" dirty="0">
              <a:ea typeface="+mj-ea"/>
              <a:cs typeface="+mj-cs"/>
            </a:endParaRPr>
          </a:p>
          <a:p>
            <a:pPr marL="342900" lvl="2" indent="-342900" algn="just">
              <a:spcBef>
                <a:spcPts val="0"/>
              </a:spcBef>
            </a:pPr>
            <a:r>
              <a:rPr lang="cs-CZ" sz="2000" dirty="0" smtClean="0"/>
              <a:t>Neutrální vliv na udržitelný rozvoj.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Pozitivní  vliv na podporu rovných příležitostí a nediskriminace. 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Neutrální vliv na podporu rovnosti mezi muži a ženami.</a:t>
            </a:r>
          </a:p>
          <a:p>
            <a:pPr marL="352425" lvl="2" indent="-3524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Popis - kap. 13 SP.</a:t>
            </a: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Potřebnost realizace projektu je </a:t>
            </a:r>
            <a:r>
              <a:rPr lang="cs-CZ" u="sng" dirty="0" smtClean="0">
                <a:ea typeface="+mj-ea"/>
                <a:cs typeface="+mj-cs"/>
              </a:rPr>
              <a:t>odůvodněná</a:t>
            </a:r>
            <a:endParaRPr lang="cs-CZ" u="sng" dirty="0">
              <a:ea typeface="+mj-ea"/>
              <a:cs typeface="+mj-cs"/>
            </a:endParaRPr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Popis kap. 6 SP</a:t>
            </a:r>
            <a:r>
              <a:rPr lang="cs-CZ" sz="2000" dirty="0" smtClean="0"/>
              <a:t>.</a:t>
            </a:r>
            <a:endParaRPr lang="en-US" sz="2000" dirty="0" smtClean="0"/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Reálná potřeba </a:t>
            </a:r>
            <a:r>
              <a:rPr lang="cs-CZ" sz="2000" dirty="0"/>
              <a:t>	</a:t>
            </a:r>
          </a:p>
          <a:p>
            <a:pPr marL="439738" indent="-439738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/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5225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9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852156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ea typeface="+mj-ea"/>
                <a:cs typeface="+mj-cs"/>
              </a:rPr>
              <a:t>Projekt je v souladu s pravidly veřejné </a:t>
            </a:r>
            <a:r>
              <a:rPr lang="cs-CZ" u="sng" dirty="0" smtClean="0">
                <a:ea typeface="+mj-ea"/>
                <a:cs typeface="+mj-cs"/>
              </a:rPr>
              <a:t>podpory</a:t>
            </a:r>
          </a:p>
          <a:p>
            <a:pPr marL="352425" lvl="1" indent="-352425" algn="just">
              <a:spcBef>
                <a:spcPts val="0"/>
              </a:spcBef>
              <a:buFont typeface="Arial" pitchFamily="34" charset="0"/>
              <a:buChar char="•"/>
              <a:tabLst>
                <a:tab pos="447675" algn="l"/>
              </a:tabLst>
            </a:pPr>
            <a:r>
              <a:rPr lang="cs-CZ" b="0" dirty="0" smtClean="0">
                <a:solidFill>
                  <a:schemeClr val="tx1"/>
                </a:solidFill>
              </a:rPr>
              <a:t>Zatrženo ČP č. 78 – nemá nevyrovnané závazky</a:t>
            </a:r>
            <a:endParaRPr lang="cs-CZ" u="sng" dirty="0">
              <a:ea typeface="+mj-ea"/>
              <a:cs typeface="+mj-cs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b="1" dirty="0"/>
              <a:t>A) projekty v režimu dle „Rozhodnutí Komise o SOHZ (2012/21/EU)“</a:t>
            </a:r>
            <a:r>
              <a:rPr lang="pl-PL" sz="2000" dirty="0"/>
              <a:t>	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Výše požadované podpory (Příspěvek Unie + Finanční prostředky SR) </a:t>
            </a:r>
            <a:r>
              <a:rPr lang="en-US" sz="2000" dirty="0" smtClean="0"/>
              <a:t>&lt; </a:t>
            </a:r>
            <a:r>
              <a:rPr lang="cs-CZ" sz="2000" dirty="0" smtClean="0"/>
              <a:t>nebo </a:t>
            </a:r>
            <a:r>
              <a:rPr lang="en-US" sz="2000" dirty="0" smtClean="0"/>
              <a:t>= </a:t>
            </a:r>
            <a:r>
              <a:rPr lang="cs-CZ" sz="2000" dirty="0" smtClean="0"/>
              <a:t>výši </a:t>
            </a:r>
            <a:r>
              <a:rPr lang="cs-CZ" sz="2000" dirty="0"/>
              <a:t>maximální investiční podpory v modulu CBA – veřejná podpora	</a:t>
            </a:r>
            <a:endParaRPr lang="cs-CZ" sz="2000" dirty="0" smtClean="0"/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žadatel </a:t>
            </a:r>
            <a:r>
              <a:rPr lang="cs-CZ" sz="2000" dirty="0" smtClean="0"/>
              <a:t>nečerpá na </a:t>
            </a:r>
            <a:r>
              <a:rPr lang="cs-CZ" sz="2000" dirty="0"/>
              <a:t>stejnou </a:t>
            </a:r>
            <a:r>
              <a:rPr lang="cs-CZ" sz="2000" dirty="0" smtClean="0"/>
              <a:t>SOHZ podporu DM podle </a:t>
            </a:r>
            <a:r>
              <a:rPr lang="cs-CZ" sz="2000" dirty="0"/>
              <a:t>nařízení č. </a:t>
            </a:r>
            <a:r>
              <a:rPr lang="cs-CZ" sz="2000" dirty="0" smtClean="0"/>
              <a:t>360/2012</a:t>
            </a:r>
            <a:endParaRPr lang="cs-CZ" sz="2000" dirty="0"/>
          </a:p>
          <a:p>
            <a:pPr marL="457200" indent="-457200" algn="just">
              <a:spcBef>
                <a:spcPts val="1200"/>
              </a:spcBef>
            </a:pPr>
            <a:r>
              <a:rPr lang="pl-PL" sz="2000" b="1" dirty="0"/>
              <a:t>B) projekty v režimu „Podpora de minimis na SOHZ (Nařízení Komise (EU) č. 360/2012)“</a:t>
            </a:r>
            <a:r>
              <a:rPr lang="pl-PL" sz="2000" dirty="0"/>
              <a:t>	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Subjekty - vyplněny </a:t>
            </a:r>
            <a:r>
              <a:rPr lang="cs-CZ" sz="2000" dirty="0"/>
              <a:t>informace týkající se definice jednoho </a:t>
            </a:r>
            <a:r>
              <a:rPr lang="cs-CZ" sz="2000" dirty="0" smtClean="0"/>
              <a:t>podniku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Částka </a:t>
            </a:r>
            <a:r>
              <a:rPr lang="cs-CZ" sz="2000" dirty="0"/>
              <a:t>obdržené podpory </a:t>
            </a:r>
            <a:r>
              <a:rPr lang="cs-CZ" sz="2000" dirty="0" smtClean="0"/>
              <a:t>DM za </a:t>
            </a:r>
            <a:r>
              <a:rPr lang="cs-CZ" sz="2000" dirty="0"/>
              <a:t>rozhodné období uvedená v </a:t>
            </a:r>
            <a:r>
              <a:rPr lang="cs-CZ" sz="2000" dirty="0" smtClean="0"/>
              <a:t>RDM nižší </a:t>
            </a:r>
            <a:r>
              <a:rPr lang="cs-CZ" sz="2000" dirty="0"/>
              <a:t>než 500 000 </a:t>
            </a:r>
            <a:r>
              <a:rPr lang="cs-CZ" sz="2000" dirty="0" smtClean="0"/>
              <a:t>EUR</a:t>
            </a:r>
            <a:endParaRPr lang="cs-CZ" sz="2000" dirty="0"/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 ČP 81 - není podnikem v obtížích a 86 (</a:t>
            </a:r>
            <a:r>
              <a:rPr lang="cs-CZ" sz="2000" dirty="0" err="1" smtClean="0"/>
              <a:t>Altmark</a:t>
            </a:r>
            <a:r>
              <a:rPr lang="cs-CZ" sz="2000" dirty="0" smtClean="0"/>
              <a:t> – na danou SOHZ není poskytována VP podle „Rozhodnutí“ a podmínek „rozsudku </a:t>
            </a:r>
            <a:r>
              <a:rPr lang="cs-CZ" sz="2000" dirty="0" err="1" smtClean="0"/>
              <a:t>Altmark</a:t>
            </a:r>
            <a:r>
              <a:rPr lang="cs-CZ" sz="2000" dirty="0" smtClean="0"/>
              <a:t>“) </a:t>
            </a:r>
          </a:p>
          <a:p>
            <a:pPr marL="352425" indent="-3524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cs-CZ" sz="2000" dirty="0"/>
          </a:p>
          <a:p>
            <a:pPr marL="457200" indent="-457200" algn="just">
              <a:spcBef>
                <a:spcPts val="1200"/>
              </a:spcBef>
            </a:pPr>
            <a:endParaRPr lang="cs-CZ" sz="2000" b="1" dirty="0" smtClean="0">
              <a:solidFill>
                <a:srgbClr val="00529C"/>
              </a:solidFill>
            </a:endParaRPr>
          </a:p>
          <a:p>
            <a:pPr marL="266700" lvl="1" indent="0">
              <a:buNone/>
            </a:pPr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0137" y="852156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Statutární zástupce žadatele je trestně </a:t>
            </a:r>
            <a:r>
              <a:rPr lang="cs-CZ" u="sng" dirty="0" smtClean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bezúhonný</a:t>
            </a:r>
            <a:endParaRPr lang="cs-CZ" u="sng" dirty="0">
              <a:solidFill>
                <a:srgbClr val="FF0066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Souhlas </a:t>
            </a:r>
            <a:r>
              <a:rPr lang="cs-CZ" sz="2000" dirty="0"/>
              <a:t>s </a:t>
            </a:r>
            <a:r>
              <a:rPr lang="cs-CZ" sz="2000" dirty="0" smtClean="0"/>
              <a:t>ČP 70</a:t>
            </a:r>
            <a:r>
              <a:rPr lang="cs-CZ" sz="2000" dirty="0"/>
              <a:t>	</a:t>
            </a:r>
          </a:p>
          <a:p>
            <a:pPr marL="812800" lvl="1" indent="-276225" algn="just">
              <a:spcBef>
                <a:spcPts val="0"/>
              </a:spcBef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  <a:p>
            <a:pPr marL="454025" lvl="1" indent="-187325"/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Obecná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3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41811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Projekt </a:t>
            </a:r>
            <a:r>
              <a:rPr lang="cs-CZ" u="sng" dirty="0"/>
              <a:t>je v souladu se Strategií sociálního začleňování </a:t>
            </a:r>
            <a:r>
              <a:rPr lang="cs-CZ" u="sng" dirty="0" smtClean="0"/>
              <a:t>2014-2020</a:t>
            </a:r>
            <a:endParaRPr lang="cs-CZ" u="sng" dirty="0"/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Popis ve SP (kap. 5) - vazba projektu na Strategii, opatření kapitoly 3. 5 Přístup k bydlení.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/>
              <a:t>Žadatel má zajištěnou administrativní, finanční a provozní kapacitu k realizaci a udržitelnosti projektu.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pl-PL" sz="2000" dirty="0"/>
              <a:t>Popis ve SP: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 smtClean="0"/>
              <a:t>Kap. </a:t>
            </a:r>
            <a:r>
              <a:rPr lang="pl-PL" sz="2000" dirty="0"/>
              <a:t>7 - administrativní kapacita 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/>
              <a:t>Kap</a:t>
            </a:r>
            <a:r>
              <a:rPr lang="cs-CZ" sz="2000" dirty="0" smtClean="0"/>
              <a:t>. </a:t>
            </a:r>
            <a:r>
              <a:rPr lang="cs-CZ" sz="2000" dirty="0"/>
              <a:t>10 a 11 - finanční kapacita </a:t>
            </a:r>
          </a:p>
          <a:p>
            <a:pPr marL="263525" indent="-263525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l-PL" sz="2000" dirty="0"/>
              <a:t>Kap</a:t>
            </a:r>
            <a:r>
              <a:rPr lang="cs-CZ" sz="2000" dirty="0" smtClean="0"/>
              <a:t>. </a:t>
            </a:r>
            <a:r>
              <a:rPr lang="cs-CZ" sz="2000" dirty="0"/>
              <a:t>8 - provozní kapacita k realizaci a udržitelnosti projektu	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Výdaje </a:t>
            </a:r>
            <a:r>
              <a:rPr lang="cs-CZ" u="sng" dirty="0"/>
              <a:t>na hlavní aktivity v rozpočtu projektu odpovídají tržním </a:t>
            </a:r>
            <a:r>
              <a:rPr lang="cs-CZ" u="sng" dirty="0" smtClean="0"/>
              <a:t>cenám</a:t>
            </a:r>
            <a:endParaRPr lang="cs-CZ" u="sng" dirty="0"/>
          </a:p>
          <a:p>
            <a:pPr marL="804863" indent="-273050" algn="just">
              <a:buFont typeface="Arial" pitchFamily="34" charset="0"/>
              <a:buChar char="•"/>
            </a:pPr>
            <a:r>
              <a:rPr lang="cs-CZ" sz="2000" dirty="0"/>
              <a:t>Vychází se z položkového rozpočtu stavby a z </a:t>
            </a:r>
            <a:r>
              <a:rPr lang="cs-CZ" sz="2000" dirty="0" smtClean="0"/>
              <a:t>průzkumů </a:t>
            </a:r>
            <a:r>
              <a:rPr lang="cs-CZ" sz="2000" dirty="0"/>
              <a:t>trhu. </a:t>
            </a:r>
          </a:p>
          <a:p>
            <a:pPr marL="536575" lvl="1" indent="0">
              <a:spcBef>
                <a:spcPts val="0"/>
              </a:spcBef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76980"/>
            <a:ext cx="7997372" cy="4949372"/>
          </a:xfrm>
        </p:spPr>
        <p:txBody>
          <a:bodyPr>
            <a:noAutofit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Minimálně </a:t>
            </a:r>
            <a:r>
              <a:rPr lang="cs-CZ" u="sng" dirty="0"/>
              <a:t>85 % způsobilých výdajů projektu je zaměřeno na hlavní aktivity projektu </a:t>
            </a:r>
          </a:p>
          <a:p>
            <a:pPr marL="1165225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sz="20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Cílové </a:t>
            </a:r>
            <a:r>
              <a:rPr lang="cs-CZ" u="sng" dirty="0"/>
              <a:t>hodnoty monitorovacích indikátorů odpovídají cílům projektu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pl-PL" sz="2000" dirty="0" smtClean="0"/>
              <a:t>Indikátory </a:t>
            </a:r>
            <a:r>
              <a:rPr lang="pl-PL" sz="2000" dirty="0"/>
              <a:t>projektu odpovídají aktivitám projektu.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Hodnota </a:t>
            </a:r>
            <a:r>
              <a:rPr lang="cs-CZ" sz="2000" dirty="0"/>
              <a:t>a způsob výpočtu indikátorů je v souladu s přílohou č. 3 </a:t>
            </a:r>
            <a:r>
              <a:rPr lang="cs-CZ" sz="2000" dirty="0" smtClean="0"/>
              <a:t>SPŽP – </a:t>
            </a:r>
            <a:r>
              <a:rPr lang="cs-CZ" sz="2000" dirty="0"/>
              <a:t>Metodické listy indikátoru. 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r>
              <a:rPr lang="cs-CZ" u="sng" dirty="0" smtClean="0"/>
              <a:t>Projekt </a:t>
            </a:r>
            <a:r>
              <a:rPr lang="cs-CZ" u="sng" dirty="0"/>
              <a:t>má vazbu na schválenou strategii Koordinovaného přístupu k sociálně vyloučeným lokalitám a je v souladu s cíli této strategie</a:t>
            </a:r>
            <a:r>
              <a:rPr lang="cs-CZ" u="sng" dirty="0" smtClean="0"/>
              <a:t>.</a:t>
            </a:r>
          </a:p>
          <a:p>
            <a:pPr marL="176213" lvl="1" indent="-176213">
              <a:spcBef>
                <a:spcPct val="20000"/>
              </a:spcBef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447675" algn="l"/>
              </a:tabLst>
            </a:pPr>
            <a:r>
              <a:rPr lang="cs-CZ" b="0" dirty="0">
                <a:solidFill>
                  <a:schemeClr val="tx1"/>
                </a:solidFill>
              </a:rPr>
              <a:t>Pokud projekt není realizován na území se schválenou strategií koordinovaného přístupu </a:t>
            </a:r>
            <a:r>
              <a:rPr lang="cs-CZ" b="0" dirty="0" smtClean="0">
                <a:solidFill>
                  <a:schemeClr val="tx1"/>
                </a:solidFill>
              </a:rPr>
              <a:t>- NR</a:t>
            </a:r>
            <a:r>
              <a:rPr lang="cs-CZ" b="0" dirty="0">
                <a:solidFill>
                  <a:schemeClr val="tx1"/>
                </a:solidFill>
              </a:rPr>
              <a:t>.</a:t>
            </a:r>
          </a:p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  <a:tabLst>
                <a:tab pos="447675" algn="l"/>
              </a:tabLst>
            </a:pPr>
            <a:endParaRPr lang="cs-CZ" u="sn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12954"/>
            <a:ext cx="8985738" cy="183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62743"/>
            <a:ext cx="7997372" cy="4978400"/>
          </a:xfrm>
        </p:spPr>
        <p:txBody>
          <a:bodyPr>
            <a:noAutofit/>
          </a:bodyPr>
          <a:lstStyle/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Příjem žádostí o podporu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Obrázek 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5" y="1105580"/>
            <a:ext cx="7124132" cy="48311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133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887325"/>
            <a:ext cx="7997372" cy="4949372"/>
          </a:xfrm>
        </p:spPr>
        <p:txBody>
          <a:bodyPr>
            <a:noAutofit/>
          </a:bodyPr>
          <a:lstStyle/>
          <a:p>
            <a:pPr algn="just" defTabSz="695325">
              <a:spcBef>
                <a:spcPts val="0"/>
              </a:spcBef>
              <a:spcAft>
                <a:spcPts val="0"/>
              </a:spcAft>
            </a:pPr>
            <a:r>
              <a:rPr lang="cs-CZ" sz="2000" b="1" u="sng" dirty="0">
                <a:solidFill>
                  <a:srgbClr val="00529C"/>
                </a:solidFill>
              </a:rPr>
              <a:t>Sociální bydlení splňuje stavebně technické parametry dané stavebními předpisy určenými pro výstavbu budov pro </a:t>
            </a:r>
            <a:r>
              <a:rPr lang="cs-CZ" sz="2000" b="1" u="sng" dirty="0" smtClean="0">
                <a:solidFill>
                  <a:srgbClr val="00529C"/>
                </a:solidFill>
              </a:rPr>
              <a:t>bydlení.</a:t>
            </a:r>
          </a:p>
          <a:p>
            <a:pPr marL="285750" indent="-285750" algn="just" defTabSz="6953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Popis kap</a:t>
            </a:r>
            <a:r>
              <a:rPr lang="cs-CZ" sz="2000" b="0" dirty="0">
                <a:solidFill>
                  <a:schemeClr val="tx1"/>
                </a:solidFill>
              </a:rPr>
              <a:t>. 8 </a:t>
            </a:r>
            <a:r>
              <a:rPr lang="cs-CZ" sz="2000" b="0" dirty="0" smtClean="0">
                <a:solidFill>
                  <a:schemeClr val="tx1"/>
                </a:solidFill>
              </a:rPr>
              <a:t>SP (</a:t>
            </a:r>
            <a:r>
              <a:rPr lang="cs-CZ" sz="2000" b="0" cap="all" dirty="0" smtClean="0">
                <a:solidFill>
                  <a:schemeClr val="tx1"/>
                </a:solidFill>
              </a:rPr>
              <a:t>Technické </a:t>
            </a:r>
            <a:r>
              <a:rPr lang="cs-CZ" sz="2000" b="0" cap="all" dirty="0">
                <a:solidFill>
                  <a:schemeClr val="tx1"/>
                </a:solidFill>
              </a:rPr>
              <a:t>a technologické řešení projektu) </a:t>
            </a:r>
            <a:endParaRPr lang="cs-CZ" sz="2000" dirty="0"/>
          </a:p>
          <a:p>
            <a:pPr algn="just" defTabSz="695325">
              <a:spcBef>
                <a:spcPts val="0"/>
              </a:spcBef>
              <a:spcAft>
                <a:spcPts val="0"/>
              </a:spcAft>
            </a:pPr>
            <a:endParaRPr lang="cs-CZ" b="0" dirty="0" smtClean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Sociální byt splňuje požadavky standardní bytové jednotky se základním vybavením bez dalšího zařízení </a:t>
            </a:r>
            <a:r>
              <a:rPr lang="cs-CZ" u="sng" dirty="0" smtClean="0"/>
              <a:t>nábytkem.</a:t>
            </a:r>
          </a:p>
          <a:p>
            <a:pPr marL="285750" lvl="1" indent="-285750" algn="just" defTabSz="695325">
              <a:spcBef>
                <a:spcPts val="0"/>
              </a:spcBef>
            </a:pPr>
            <a:r>
              <a:rPr lang="cs-CZ" b="0" dirty="0" smtClean="0">
                <a:solidFill>
                  <a:schemeClr val="tx1"/>
                </a:solidFill>
              </a:rPr>
              <a:t>vzniknou </a:t>
            </a:r>
            <a:r>
              <a:rPr lang="cs-CZ" b="0" dirty="0">
                <a:solidFill>
                  <a:schemeClr val="tx1"/>
                </a:solidFill>
              </a:rPr>
              <a:t>bytové jednotky sloužící k bydlení </a:t>
            </a:r>
            <a:endParaRPr lang="cs-CZ" b="0" dirty="0" smtClean="0">
              <a:solidFill>
                <a:schemeClr val="tx1"/>
              </a:solidFill>
            </a:endParaRPr>
          </a:p>
          <a:p>
            <a:pPr marL="285750" lvl="1" indent="-285750" algn="just" defTabSz="695325">
              <a:spcBef>
                <a:spcPts val="0"/>
              </a:spcBef>
            </a:pPr>
            <a:r>
              <a:rPr lang="cs-CZ" b="0" dirty="0">
                <a:solidFill>
                  <a:schemeClr val="tx1"/>
                </a:solidFill>
              </a:rPr>
              <a:t>bude pořizováno základní vybavení (umyvadlo, sprcha/vana, WC, kuchyňská linka, varná deska, trouba)	</a:t>
            </a:r>
            <a:endParaRPr lang="cs-CZ" b="0" dirty="0" smtClean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Sociální byt je umístěný v lokalitě s dostupným občanským vybavením pro vzdělávání a výchovu, sociální služby a péči o rodinu, zdravotní služby, kulturu, veřejnou správu a ochranu obyvatelstva</a:t>
            </a:r>
            <a:r>
              <a:rPr lang="cs-CZ" u="sng" dirty="0" smtClean="0"/>
              <a:t>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- kap. </a:t>
            </a:r>
            <a:r>
              <a:rPr lang="cs-CZ" sz="2000" dirty="0"/>
              <a:t>5 </a:t>
            </a:r>
            <a:r>
              <a:rPr lang="cs-CZ" sz="2000" dirty="0" smtClean="0"/>
              <a:t>- informace </a:t>
            </a:r>
            <a:r>
              <a:rPr lang="cs-CZ" sz="2000" dirty="0"/>
              <a:t>o lokalitě, ve které bude/je dům/byt situován.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Občanská </a:t>
            </a:r>
            <a:r>
              <a:rPr lang="cs-CZ" sz="2000" dirty="0"/>
              <a:t>vybavenost dle podmínek stanovených ve </a:t>
            </a:r>
            <a:r>
              <a:rPr lang="cs-CZ" sz="2000" dirty="0" smtClean="0"/>
              <a:t>SPŽP</a:t>
            </a:r>
            <a:endParaRPr lang="cs-CZ" sz="2000" dirty="0"/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800" dirty="0" smtClean="0"/>
          </a:p>
          <a:p>
            <a:pPr marL="804863" lvl="1" indent="-273050" algn="just" defTabSz="695325">
              <a:spcBef>
                <a:spcPts val="0"/>
              </a:spcBef>
              <a:buNone/>
            </a:pPr>
            <a:endParaRPr lang="cs-CZ" sz="1700" dirty="0" smtClean="0"/>
          </a:p>
          <a:p>
            <a:pPr marL="1224000" lvl="1" indent="-361950" algn="just"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buFont typeface="Courier New" pitchFamily="49" charset="0"/>
              <a:buChar char="o"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7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7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7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17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1700" b="1" dirty="0">
                <a:solidFill>
                  <a:prstClr val="black"/>
                </a:solidFill>
              </a:rPr>
              <a:t> </a:t>
            </a:r>
            <a:r>
              <a:rPr lang="cs-CZ" sz="1700" b="1" dirty="0" smtClean="0">
                <a:solidFill>
                  <a:prstClr val="black"/>
                </a:solidFill>
              </a:rPr>
              <a:t>  </a:t>
            </a:r>
            <a:endParaRPr lang="cs-CZ" sz="1700" dirty="0" smtClean="0"/>
          </a:p>
          <a:p>
            <a:pPr marL="454025" lvl="1" indent="-187325"/>
            <a:endParaRPr lang="cs-CZ" sz="17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5240216"/>
          </a:xfrm>
        </p:spPr>
        <p:txBody>
          <a:bodyPr>
            <a:noAutofit/>
          </a:bodyPr>
          <a:lstStyle/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Projekt je umístěn v místě s dopravní </a:t>
            </a:r>
            <a:r>
              <a:rPr lang="cs-CZ" u="sng" dirty="0" smtClean="0"/>
              <a:t>obslužností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>
                <a:solidFill>
                  <a:srgbClr val="FF0000"/>
                </a:solidFill>
              </a:rPr>
              <a:t>Sociální bydlení je určeno osobám z cílových </a:t>
            </a:r>
            <a:r>
              <a:rPr lang="cs-CZ" u="sng" dirty="0" smtClean="0">
                <a:solidFill>
                  <a:srgbClr val="FF0000"/>
                </a:solidFill>
              </a:rPr>
              <a:t>skupin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Žadatel </a:t>
            </a:r>
            <a:r>
              <a:rPr lang="cs-CZ" sz="2000" dirty="0"/>
              <a:t>ve Studii proveditelnosti </a:t>
            </a:r>
            <a:r>
              <a:rPr lang="cs-CZ" sz="2000" dirty="0" smtClean="0"/>
              <a:t>(kap. 5)uvede</a:t>
            </a:r>
            <a:r>
              <a:rPr lang="cs-CZ" sz="2000" dirty="0"/>
              <a:t>, pro koho je projekt určen, vydefinuje a popíše cílové skupiny projektu, popíše dopad projektu na dané cílové skupiny a zdůvodní potřebnost projektu. 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000" dirty="0"/>
          </a:p>
          <a:p>
            <a:pPr marL="0" lvl="1" indent="0" algn="just" defTabSz="695325">
              <a:spcBef>
                <a:spcPts val="0"/>
              </a:spcBef>
              <a:buNone/>
            </a:pPr>
            <a:r>
              <a:rPr lang="cs-CZ" u="sng" dirty="0"/>
              <a:t>Realizace projektu nevede k segregaci osob z cílových </a:t>
            </a:r>
            <a:r>
              <a:rPr lang="cs-CZ" u="sng" dirty="0" smtClean="0"/>
              <a:t>skupin</a:t>
            </a:r>
            <a:r>
              <a:rPr lang="cs-CZ" dirty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v </a:t>
            </a:r>
            <a:r>
              <a:rPr lang="cs-CZ" sz="2000" dirty="0"/>
              <a:t>kap. 5 </a:t>
            </a:r>
            <a:r>
              <a:rPr lang="cs-CZ" sz="2000" dirty="0" smtClean="0"/>
              <a:t>- počet </a:t>
            </a:r>
            <a:r>
              <a:rPr lang="cs-CZ" sz="2000" dirty="0"/>
              <a:t>bytů </a:t>
            </a:r>
            <a:r>
              <a:rPr lang="cs-CZ" sz="2000" dirty="0" smtClean="0"/>
              <a:t>a sociálních </a:t>
            </a:r>
            <a:r>
              <a:rPr lang="cs-CZ" sz="2000" dirty="0"/>
              <a:t>bytů </a:t>
            </a:r>
            <a:r>
              <a:rPr lang="cs-CZ" sz="2000" dirty="0" smtClean="0"/>
              <a:t>v objektu, </a:t>
            </a:r>
            <a:r>
              <a:rPr lang="cs-CZ" sz="2000" dirty="0"/>
              <a:t>případně v jednotlivých </a:t>
            </a:r>
            <a:r>
              <a:rPr lang="cs-CZ" sz="2000" dirty="0" smtClean="0"/>
              <a:t>vchodech</a:t>
            </a:r>
          </a:p>
          <a:p>
            <a:endParaRPr lang="cs-CZ" sz="1000" dirty="0" smtClean="0"/>
          </a:p>
          <a:p>
            <a:r>
              <a:rPr lang="cs-CZ" sz="2000" b="1" u="sng" dirty="0">
                <a:solidFill>
                  <a:srgbClr val="00529C"/>
                </a:solidFill>
              </a:rPr>
              <a:t>Pořizovací náklady na sociální bydlení nepřekračují limit stanovený ve výzvě k předkládání žádostí o podporu.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Popis ve SP - kap</a:t>
            </a:r>
            <a:r>
              <a:rPr lang="cs-CZ" sz="2000" dirty="0"/>
              <a:t>. 5 u </a:t>
            </a:r>
            <a:r>
              <a:rPr lang="cs-CZ" sz="2000" u="sng" dirty="0"/>
              <a:t>hlavních</a:t>
            </a:r>
            <a:r>
              <a:rPr lang="cs-CZ" sz="2000" dirty="0"/>
              <a:t> aktivit projektu uvede výpočet výše limitu způsobilých výdajů na </a:t>
            </a:r>
            <a:r>
              <a:rPr lang="cs-CZ" sz="2000" dirty="0" smtClean="0"/>
              <a:t>m2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Výsledek </a:t>
            </a:r>
            <a:r>
              <a:rPr lang="cs-CZ" sz="2000" dirty="0"/>
              <a:t>výpočtu limitu musí být </a:t>
            </a:r>
            <a:r>
              <a:rPr lang="cs-CZ" sz="2000" b="1" dirty="0"/>
              <a:t>rovný nebo nižší než 29 </a:t>
            </a:r>
            <a:r>
              <a:rPr lang="cs-CZ" sz="2000" b="1" dirty="0" smtClean="0"/>
              <a:t>979 Kč/m2</a:t>
            </a:r>
            <a:r>
              <a:rPr lang="cs-CZ" sz="2000" dirty="0"/>
              <a:t>. 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4964706"/>
          </a:xfrm>
        </p:spPr>
        <p:txBody>
          <a:bodyPr>
            <a:noAutofit/>
          </a:bodyPr>
          <a:lstStyle/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V hodnocení </a:t>
            </a:r>
            <a:r>
              <a:rPr lang="cs-CZ" u="sng" dirty="0" err="1"/>
              <a:t>eCBA</a:t>
            </a:r>
            <a:r>
              <a:rPr lang="cs-CZ" u="sng" dirty="0"/>
              <a:t>/finanční analýze projekt dosáhne minimálně stanovené  hodnoty </a:t>
            </a:r>
            <a:r>
              <a:rPr lang="cs-CZ" u="sng" dirty="0" smtClean="0"/>
              <a:t>ukazatelů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CZV </a:t>
            </a:r>
            <a:r>
              <a:rPr lang="pl-PL" dirty="0"/>
              <a:t>&lt; 5 mil. Kč je kritérium NR.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CZV </a:t>
            </a:r>
            <a:r>
              <a:rPr lang="cs-CZ" dirty="0"/>
              <a:t>&gt; 5 mil. Kč → Je sledována čistá současná hodnota v rámci Návratnosti investice pro finanční analýzu (ukazatel FNPV_FA) </a:t>
            </a:r>
            <a:r>
              <a:rPr lang="cs-CZ" dirty="0" smtClean="0"/>
              <a:t>- </a:t>
            </a:r>
            <a:r>
              <a:rPr lang="cs-CZ" b="1" dirty="0" smtClean="0"/>
              <a:t>Kritérium </a:t>
            </a:r>
            <a:r>
              <a:rPr lang="cs-CZ" b="1" dirty="0"/>
              <a:t>je splněno, pokud je finanční čistá současná hodnota &lt; 0. </a:t>
            </a:r>
            <a:endParaRPr lang="cs-CZ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CZV </a:t>
            </a:r>
            <a:r>
              <a:rPr lang="cs-CZ" dirty="0" smtClean="0"/>
              <a:t>&gt; 100 mil. Kč – ekonomická analýza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Údaje </a:t>
            </a:r>
            <a:r>
              <a:rPr lang="cs-CZ" dirty="0"/>
              <a:t>jsou dostupné z CBA, která je součástí MS2014+.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1000" dirty="0"/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Cílovou skupinou projektu jsou osoby v ekonomicky aktivním </a:t>
            </a:r>
            <a:r>
              <a:rPr lang="cs-CZ" u="sng" dirty="0" smtClean="0"/>
              <a:t>věku</a:t>
            </a:r>
            <a:endParaRPr lang="cs-CZ" u="sng" dirty="0"/>
          </a:p>
          <a:p>
            <a:pPr marL="273050" lvl="1" indent="-273050" algn="just" defTabSz="695325">
              <a:spcBef>
                <a:spcPts val="0"/>
              </a:spcBef>
            </a:pPr>
            <a:r>
              <a:rPr lang="cs-CZ" sz="1800" b="0" dirty="0">
                <a:solidFill>
                  <a:schemeClr val="tx1"/>
                </a:solidFill>
              </a:rPr>
              <a:t>Jsou jasně vymezeny </a:t>
            </a:r>
            <a:r>
              <a:rPr lang="cs-CZ" sz="1800" b="0" dirty="0" smtClean="0">
                <a:solidFill>
                  <a:schemeClr val="tx1"/>
                </a:solidFill>
              </a:rPr>
              <a:t>cílové </a:t>
            </a:r>
            <a:r>
              <a:rPr lang="cs-CZ" sz="1800" b="0" dirty="0">
                <a:solidFill>
                  <a:schemeClr val="tx1"/>
                </a:solidFill>
              </a:rPr>
              <a:t>skupiny.</a:t>
            </a:r>
          </a:p>
          <a:p>
            <a:pPr marL="273050" lvl="1" indent="-273050" algn="just" defTabSz="695325">
              <a:spcBef>
                <a:spcPts val="0"/>
              </a:spcBef>
            </a:pPr>
            <a:r>
              <a:rPr lang="cs-CZ" sz="1800" b="0" dirty="0">
                <a:solidFill>
                  <a:schemeClr val="tx1"/>
                </a:solidFill>
              </a:rPr>
              <a:t>Pokud jsou do cílových skupin zahrnuti senioři, je popsáno, že min. 50 % domácnosti tvoří osoby v ekonom. aktivním věku (tj. 15 – 64 let</a:t>
            </a:r>
            <a:r>
              <a:rPr lang="cs-CZ" sz="1800" b="0" dirty="0" smtClean="0">
                <a:solidFill>
                  <a:schemeClr val="tx1"/>
                </a:solidFill>
              </a:rPr>
              <a:t>).</a:t>
            </a:r>
          </a:p>
          <a:p>
            <a:pPr marL="0" lvl="1" indent="0" algn="just" defTabSz="695325">
              <a:spcBef>
                <a:spcPts val="0"/>
              </a:spcBef>
              <a:buNone/>
            </a:pPr>
            <a:endParaRPr lang="cs-CZ" sz="1000" b="0" dirty="0" smtClean="0">
              <a:solidFill>
                <a:schemeClr val="tx1"/>
              </a:solidFill>
            </a:endParaRPr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Cílem projektu je zajištění přístupu cílové skupiny k dlouhodobému nájemnímu </a:t>
            </a:r>
            <a:r>
              <a:rPr lang="cs-CZ" u="sng" dirty="0" smtClean="0"/>
              <a:t>bydlení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Popis </a:t>
            </a:r>
            <a:r>
              <a:rPr lang="cs-CZ" dirty="0"/>
              <a:t>ve </a:t>
            </a:r>
            <a:r>
              <a:rPr lang="cs-CZ" dirty="0" smtClean="0"/>
              <a:t>SP - kap</a:t>
            </a:r>
            <a:r>
              <a:rPr lang="cs-CZ" dirty="0"/>
              <a:t>. </a:t>
            </a:r>
            <a:r>
              <a:rPr lang="cs-CZ" dirty="0" smtClean="0"/>
              <a:t>5 </a:t>
            </a:r>
            <a:endParaRPr lang="cs-CZ" dirty="0"/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3352" y="879230"/>
            <a:ext cx="8008973" cy="4964706"/>
          </a:xfrm>
        </p:spPr>
        <p:txBody>
          <a:bodyPr>
            <a:noAutofit/>
          </a:bodyPr>
          <a:lstStyle/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/>
              <a:t>Cílové skupině bude poskytnuta sociální </a:t>
            </a:r>
            <a:r>
              <a:rPr lang="cs-CZ" u="sng" dirty="0" smtClean="0"/>
              <a:t>práce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Popis ve SP - kap</a:t>
            </a:r>
            <a:r>
              <a:rPr lang="cs-CZ" dirty="0"/>
              <a:t>. 5 </a:t>
            </a:r>
            <a:r>
              <a:rPr lang="cs-CZ" dirty="0" smtClean="0"/>
              <a:t>způsob zajištění </a:t>
            </a:r>
            <a:r>
              <a:rPr lang="cs-CZ" dirty="0"/>
              <a:t>poskytování sociální práce osobám z cílové skupiny.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cs-CZ" sz="1000" b="1" dirty="0" smtClean="0"/>
          </a:p>
          <a:p>
            <a:pPr marL="0" lvl="1" indent="0" defTabSz="695325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u="sng" dirty="0">
                <a:solidFill>
                  <a:srgbClr val="FF0000"/>
                </a:solidFill>
              </a:rPr>
              <a:t>Nová výstavba nebo koupě sociálních bytů není realizována na území sociálně vyloučené lokality obsažené v Seznamu základních sídelních jednotek s vyloučením podpory nové výstavby nebo koupě sociálních bytů v IROP.</a:t>
            </a:r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Specifická kritéria přijatelnosti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1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76539"/>
            <a:ext cx="7997372" cy="4964604"/>
          </a:xfrm>
        </p:spPr>
        <p:txBody>
          <a:bodyPr>
            <a:noAutofit/>
          </a:bodyPr>
          <a:lstStyle/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Probíhá u projektů, které úspěšně prošly kontrolou přijatelnosti a formálních náležitostí.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Probíhá elektronicky v MS2014+, kontrolu provádí Centrum.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Bodové hodnocení kritérií dle bodovací škály.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/>
              <a:t>Projekt úspěšně projde bodovým hodnocením, pokud získá </a:t>
            </a:r>
            <a:r>
              <a:rPr lang="cs-CZ" u="sng" dirty="0" smtClean="0"/>
              <a:t>minimálně 13 </a:t>
            </a:r>
            <a:r>
              <a:rPr lang="cs-CZ" dirty="0" smtClean="0"/>
              <a:t>z celkem 25 bodů.</a:t>
            </a:r>
          </a:p>
          <a:p>
            <a:pPr marL="361950" lvl="1" indent="-276225" algn="just" defTabSz="266700">
              <a:lnSpc>
                <a:spcPct val="90000"/>
              </a:lnSpc>
              <a:buFont typeface="Arial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</a:rPr>
              <a:t>V případě nesplnění minimální hranice bodů je žádost vyřazena z procesu hodnocení.</a:t>
            </a: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Věcné hodnocení projektu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296537"/>
            <a:ext cx="7997372" cy="4944606"/>
          </a:xfrm>
        </p:spPr>
        <p:txBody>
          <a:bodyPr>
            <a:no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 smtClean="0"/>
              <a:t>Harmonogram </a:t>
            </a:r>
            <a:r>
              <a:rPr lang="cs-CZ" sz="2000" b="1" dirty="0"/>
              <a:t>realizace projektu je reálný a proveditelný. 5</a:t>
            </a:r>
            <a:r>
              <a:rPr lang="cs-CZ" sz="2000" b="1" dirty="0" smtClean="0"/>
              <a:t>/0 </a:t>
            </a:r>
            <a:endParaRPr lang="cs-CZ" sz="2000" b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/>
              <a:t>V projektu jsou uvedena hlavní rizika v realizační fázi i ve fázi udržitelnosti a způsoby jejich </a:t>
            </a:r>
            <a:r>
              <a:rPr lang="cs-CZ" sz="2000" b="1" dirty="0" smtClean="0"/>
              <a:t>eliminace. 10/5/0 </a:t>
            </a:r>
            <a:endParaRPr lang="cs-CZ" sz="2000" b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cs-CZ" sz="2000" b="1" dirty="0"/>
              <a:t>Žadatel doložil souhlas obce s realizací projektu sociálního </a:t>
            </a:r>
            <a:r>
              <a:rPr lang="cs-CZ" sz="2000" b="1" dirty="0" smtClean="0"/>
              <a:t>bydlení. 5/0 </a:t>
            </a:r>
            <a:endParaRPr lang="cs-CZ" sz="2000" i="1" dirty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s-ES" sz="2000" b="1" dirty="0"/>
              <a:t>Žadatel doložil historii v oblasti poskytování sociální </a:t>
            </a:r>
            <a:r>
              <a:rPr lang="es-ES" sz="2000" b="1" dirty="0" smtClean="0"/>
              <a:t>práce</a:t>
            </a:r>
            <a:r>
              <a:rPr lang="cs-CZ" sz="2000" b="1" dirty="0" smtClean="0"/>
              <a:t>. 5/3/0</a:t>
            </a:r>
            <a:endParaRPr lang="cs-CZ" sz="2000" dirty="0"/>
          </a:p>
          <a:p>
            <a:pPr marL="342900" indent="-342900"/>
            <a:endParaRPr lang="cs-CZ" sz="1700" b="0" i="1" dirty="0" smtClean="0">
              <a:solidFill>
                <a:schemeClr val="tx1"/>
              </a:solidFill>
            </a:endParaRPr>
          </a:p>
          <a:p>
            <a:pPr marL="342900" indent="-342900"/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Věcné hodnocení projektu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Obrázek 5" descr="images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0" y="4668956"/>
            <a:ext cx="11430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914"/>
            <a:ext cx="7997372" cy="5312229"/>
          </a:xfrm>
        </p:spPr>
        <p:txBody>
          <a:bodyPr>
            <a:noAutofit/>
          </a:bodyPr>
          <a:lstStyle/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700" dirty="0" smtClean="0"/>
              <a:t>Provádí Centrum </a:t>
            </a:r>
            <a:r>
              <a:rPr lang="cs-CZ" sz="1700" b="0" dirty="0" smtClean="0">
                <a:solidFill>
                  <a:schemeClr val="tx1"/>
                </a:solidFill>
              </a:rPr>
              <a:t>pro projekty, které splnily minimální bodovou hranici věcného hodnocení. </a:t>
            </a:r>
          </a:p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endParaRPr lang="cs-CZ" sz="1700" b="0" dirty="0" smtClean="0">
              <a:solidFill>
                <a:schemeClr val="tx1"/>
              </a:solidFill>
            </a:endParaRPr>
          </a:p>
          <a:p>
            <a:pPr marL="0" lvl="1" indent="0" algn="just" defTabSz="44450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700" dirty="0" smtClean="0"/>
              <a:t>Ověřuje se riziko: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Nedosažení výstupů a realizace projektu v předloženém harmonogramu,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nesouladu realizace projektu s Podmínkami právního aktu a dalšími závaznými postupy a pokyny pro příjemce, 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ve veřejných zakázkách (</a:t>
            </a:r>
            <a:r>
              <a:rPr lang="cs-CZ" sz="1800" dirty="0" smtClean="0"/>
              <a:t>nedodržení </a:t>
            </a:r>
            <a:r>
              <a:rPr lang="cs-CZ" sz="1800" dirty="0"/>
              <a:t>podmínek zadávacího řízení podle platného zákona o veřejných </a:t>
            </a:r>
            <a:r>
              <a:rPr lang="cs-CZ" sz="1800" dirty="0" smtClean="0"/>
              <a:t>zakázkách)</a:t>
            </a:r>
            <a:r>
              <a:rPr lang="cs-CZ" sz="1700" dirty="0" smtClean="0"/>
              <a:t>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vzniku nezpůsobilých výdajů při realizace projektu,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dvojího financování,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nenaplnění udržitelnosti projektu,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nedosažení plánovaných indikátorů,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podvodu a korupčního jednání,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nehospodárných a neefektivních aktivit a výdajů,</a:t>
            </a:r>
          </a:p>
          <a:p>
            <a:pPr marL="536575" lvl="2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nedovolené veřejné podpory.</a:t>
            </a:r>
          </a:p>
          <a:p>
            <a:pPr marL="711200" lvl="2" indent="0" algn="just">
              <a:spcBef>
                <a:spcPts val="0"/>
              </a:spcBef>
              <a:buNone/>
            </a:pPr>
            <a:endParaRPr lang="cs-CZ" sz="1700" dirty="0" smtClean="0"/>
          </a:p>
          <a:p>
            <a:pPr marL="0" lvl="1" indent="0" algn="just">
              <a:spcBef>
                <a:spcPts val="0"/>
              </a:spcBef>
              <a:buNone/>
              <a:tabLst>
                <a:tab pos="0" algn="l"/>
              </a:tabLst>
            </a:pPr>
            <a:r>
              <a:rPr lang="cs-CZ" sz="1700" dirty="0" smtClean="0"/>
              <a:t>Ex- ante kontrola</a:t>
            </a:r>
          </a:p>
          <a:p>
            <a:pPr marL="536575" lvl="1" indent="-27463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Probíhá u projektů vybraných na základě výsledků ex-ante analýzy rizik v souladu s kap. 3.6 Obecných pravidel.</a:t>
            </a:r>
            <a:endParaRPr lang="en-US" sz="17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Ex-ante analýza rizik a ex ante kontrola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169863" lvl="1" indent="20638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 smtClean="0"/>
              <a:t>Výběr projektů provádí ŘO IROP na základě výsledků hodnocení provedeného Centrem</a:t>
            </a:r>
          </a:p>
          <a:p>
            <a:pPr marL="901700" lvl="1" indent="-365125" algn="just" defTabSz="25400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Podkladem pro výběr je: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>
                <a:solidFill>
                  <a:schemeClr val="tx1"/>
                </a:solidFill>
              </a:rPr>
              <a:t>Z</a:t>
            </a:r>
            <a:r>
              <a:rPr lang="cs-CZ" sz="1800" b="0" dirty="0" smtClean="0">
                <a:solidFill>
                  <a:schemeClr val="tx1"/>
                </a:solidFill>
              </a:rPr>
              <a:t>ápis, podepsaný ředitelem Centra, který deklaruje, že hodnocení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a kontroly projektů proběhly podle stanovených postupů,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seznam všech projektů, které prošly hodnocením, v rozdělení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na projekty doporučené a nedoporučené k financování,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seznam náhradních projektů.</a:t>
            </a:r>
            <a:endParaRPr lang="cs-CZ" sz="1800" b="0" i="1" dirty="0" smtClean="0">
              <a:solidFill>
                <a:schemeClr val="tx1"/>
              </a:solidFill>
            </a:endParaRP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Ve fázi výběru projektů není možné měnit hodnocení žádostí </a:t>
            </a:r>
            <a:br>
              <a:rPr lang="cs-CZ" sz="1800" b="0" dirty="0" smtClean="0">
                <a:solidFill>
                  <a:schemeClr val="tx1"/>
                </a:solidFill>
              </a:rPr>
            </a:br>
            <a:r>
              <a:rPr lang="cs-CZ" sz="1800" b="0" dirty="0" smtClean="0">
                <a:solidFill>
                  <a:schemeClr val="tx1"/>
                </a:solidFill>
              </a:rPr>
              <a:t>o podporu,</a:t>
            </a:r>
          </a:p>
          <a:p>
            <a:pPr marL="901700" lvl="1" indent="-365125" algn="just" defTabSz="2540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Počet podpořených projektů je limitován výší alokace na výzvu.</a:t>
            </a:r>
          </a:p>
          <a:p>
            <a:pPr marL="174625" lvl="1" indent="0" algn="just">
              <a:buNone/>
              <a:tabLst>
                <a:tab pos="174625" algn="l"/>
              </a:tabLst>
            </a:pPr>
            <a:r>
              <a:rPr lang="cs-CZ" dirty="0" smtClean="0"/>
              <a:t>Právní akt (Registrace akce a Rozhodnutí o poskytnutí dotace/Stanovení výdajů) </a:t>
            </a:r>
            <a:r>
              <a:rPr lang="cs-CZ" dirty="0" smtClean="0">
                <a:solidFill>
                  <a:schemeClr val="tx1"/>
                </a:solidFill>
              </a:rPr>
              <a:t>upravuje minimálně tyto oblasti:</a:t>
            </a:r>
          </a:p>
          <a:p>
            <a:pPr marL="898525" lvl="2" indent="-361950" algn="just" defTabSz="442913">
              <a:spcBef>
                <a:spcPts val="600"/>
              </a:spcBef>
              <a:buFont typeface="Courier New" pitchFamily="49" charset="0"/>
              <a:buChar char="o"/>
            </a:pPr>
            <a:r>
              <a:rPr lang="cs-CZ" sz="1800" dirty="0" smtClean="0"/>
              <a:t>Informace o příjemci; informace o projektu; povinnosti a práva příjemce; povinnosti a práva ŘO IROP; sankce za neplnění povinností</a:t>
            </a:r>
            <a:r>
              <a:rPr lang="cs-CZ" sz="1400" dirty="0" smtClean="0"/>
              <a:t>.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Výběr projektů a vydání právního aktu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914"/>
            <a:ext cx="7997372" cy="5312229"/>
          </a:xfrm>
        </p:spPr>
        <p:txBody>
          <a:bodyPr>
            <a:noAutofit/>
          </a:bodyPr>
          <a:lstStyle/>
          <a:p>
            <a:pPr marL="261938" lvl="1" indent="4763" algn="just" defTabSz="261938">
              <a:buNone/>
            </a:pPr>
            <a:r>
              <a:rPr lang="cs-CZ" sz="1800" dirty="0" smtClean="0"/>
              <a:t>Žadatel může podat žádost o přezkum hodnocení v každé části hodnocení žádosti, ve které neuspěl:</a:t>
            </a:r>
          </a:p>
          <a:p>
            <a:pPr marL="1173163" lvl="1" indent="-457200" algn="just" defTabSz="3556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 kontrole přijatelnosti a formálních náležitostí,</a:t>
            </a:r>
          </a:p>
          <a:p>
            <a:pPr marL="1173163" lvl="1" indent="-457200" algn="just" defTabSz="3556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po věcném hodnocení.</a:t>
            </a:r>
          </a:p>
          <a:p>
            <a:pPr marL="261938" lvl="1" indent="4763" algn="just">
              <a:buNone/>
            </a:pPr>
            <a:r>
              <a:rPr lang="cs-CZ" sz="1800" dirty="0" smtClean="0"/>
              <a:t>Podává se do 14 kalendářních dnů ode dne doručení výsledku,  a to:</a:t>
            </a:r>
          </a:p>
          <a:p>
            <a:pPr marL="1166813" lvl="2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elektronicky v MS2014+ (viz příloha č. 19 Obecných pravidel),</a:t>
            </a:r>
          </a:p>
          <a:p>
            <a:pPr marL="1166813" lvl="2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písemně prostřednictvím formuláře uvedeného na webových stránkách </a:t>
            </a:r>
            <a:r>
              <a:rPr lang="cs-CZ" sz="1800" dirty="0" smtClean="0">
                <a:hlinkClick r:id="rId3"/>
              </a:rPr>
              <a:t>www.</a:t>
            </a:r>
            <a:r>
              <a:rPr lang="cs-CZ" sz="1800" dirty="0" err="1" smtClean="0">
                <a:hlinkClick r:id="rId3"/>
              </a:rPr>
              <a:t>dotaceeu.cz</a:t>
            </a:r>
            <a:r>
              <a:rPr lang="cs-CZ" sz="1800" dirty="0" smtClean="0"/>
              <a:t> na adresu CRR.</a:t>
            </a:r>
          </a:p>
          <a:p>
            <a:pPr marL="444500" lvl="2" indent="0" algn="just">
              <a:spcBef>
                <a:spcPts val="0"/>
              </a:spcBef>
              <a:buNone/>
            </a:pPr>
            <a:endParaRPr lang="cs-CZ" sz="1800" dirty="0" smtClean="0"/>
          </a:p>
          <a:p>
            <a:pPr marL="261938" lvl="1" indent="4763" algn="just">
              <a:spcBef>
                <a:spcPts val="0"/>
              </a:spcBef>
              <a:buNone/>
            </a:pPr>
            <a:r>
              <a:rPr lang="cs-CZ" sz="1800" dirty="0" err="1" smtClean="0"/>
              <a:t>Přezkumné</a:t>
            </a:r>
            <a:r>
              <a:rPr lang="cs-CZ" sz="1800" dirty="0" smtClean="0"/>
              <a:t> řízení provádí ŘO IROP:</a:t>
            </a:r>
          </a:p>
          <a:p>
            <a:pPr marL="1166813" lvl="1" indent="-441325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do 30 kalendářních dní od doručení žádosti o přezkum (ve složitějších případech do 60 pracovních dní).</a:t>
            </a:r>
          </a:p>
          <a:p>
            <a:pPr marL="261938" lvl="1" indent="4763" algn="just">
              <a:buNone/>
            </a:pPr>
            <a:r>
              <a:rPr lang="cs-CZ" sz="1800" dirty="0" smtClean="0"/>
              <a:t>Na základě výsledku </a:t>
            </a:r>
            <a:r>
              <a:rPr lang="cs-CZ" sz="1800" dirty="0" err="1" smtClean="0"/>
              <a:t>přezkumného</a:t>
            </a:r>
            <a:r>
              <a:rPr lang="cs-CZ" sz="1800" dirty="0" smtClean="0"/>
              <a:t> řízení:</a:t>
            </a:r>
          </a:p>
          <a:p>
            <a:pPr marL="1173163" lvl="2" indent="-447675" algn="just" defTabSz="2667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žádost postoupí do další fáze hodnocení,</a:t>
            </a:r>
          </a:p>
          <a:p>
            <a:pPr marL="1173163" lvl="2" indent="-447675" algn="just" defTabSz="2667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dirty="0" smtClean="0"/>
              <a:t>žádost je vyřazena z dalšího procesu hodnocení.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>
              <a:hlinkClick r:id="rId4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 smtClean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 smtClean="0">
                <a:solidFill>
                  <a:prstClr val="black"/>
                </a:solidFill>
              </a:rPr>
              <a:t> 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  <a:p>
            <a:pPr marL="0" lvl="1" indent="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800" b="0" dirty="0" smtClean="0">
                <a:solidFill>
                  <a:schemeClr val="tx1"/>
                </a:solidFill>
              </a:rPr>
              <a:t>	</a:t>
            </a:r>
            <a:endParaRPr lang="cs-CZ" b="0" i="1" dirty="0" smtClean="0">
              <a:solidFill>
                <a:schemeClr val="tx1"/>
              </a:solidFill>
            </a:endParaRPr>
          </a:p>
          <a:p>
            <a:pPr marL="0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800" b="0" i="1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marL="0" lvl="1" indent="0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800" b="0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b="1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>
              <a:hlinkClick r:id="rId4"/>
            </a:endParaRPr>
          </a:p>
          <a:p>
            <a:pPr lvl="0">
              <a:buFont typeface="Arial" panose="020B0604020202020204" pitchFamily="34" charset="0"/>
              <a:buChar char="•"/>
            </a:pPr>
            <a:endParaRPr lang="cs-CZ" dirty="0"/>
          </a:p>
          <a:p>
            <a:pPr marL="0" lvl="2" indent="0">
              <a:lnSpc>
                <a:spcPct val="110000"/>
              </a:lnSpc>
              <a:buNone/>
            </a:pPr>
            <a:endParaRPr lang="cs-CZ" sz="1800" dirty="0"/>
          </a:p>
          <a:p>
            <a:pPr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0" lvl="1" indent="0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Žádost o přezkum výsledku hodnocení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454025" lvl="1" indent="-187325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700" dirty="0" smtClean="0"/>
              <a:t>Může iniciovat žadatel/příjemce, Centrum, ŘO IROP.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Oznámení provádí žadatel/příjemce prostřednictvím MS2014+ na záložce Žádost o změnu.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Pokud je iniciátorem změny ŘO IROP nebo Centrum informují příjemce depeší </a:t>
            </a:r>
            <a:br>
              <a:rPr lang="cs-CZ" sz="1700" b="0" dirty="0" smtClean="0">
                <a:solidFill>
                  <a:schemeClr val="tx1"/>
                </a:solidFill>
              </a:rPr>
            </a:br>
            <a:r>
              <a:rPr lang="cs-CZ" sz="1700" b="0" dirty="0" smtClean="0">
                <a:solidFill>
                  <a:schemeClr val="tx1"/>
                </a:solidFill>
              </a:rPr>
              <a:t>o zahájení změnového řízení. 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ŘO IROP a Centrum zahájí změnové řízení v případě, že změna projektu bude </a:t>
            </a:r>
            <a:br>
              <a:rPr lang="cs-CZ" sz="1700" b="0" dirty="0" smtClean="0">
                <a:solidFill>
                  <a:schemeClr val="tx1"/>
                </a:solidFill>
              </a:rPr>
            </a:br>
            <a:r>
              <a:rPr lang="cs-CZ" sz="1700" b="0" dirty="0" smtClean="0">
                <a:solidFill>
                  <a:schemeClr val="tx1"/>
                </a:solidFill>
              </a:rPr>
              <a:t>v zájmu příjemce nebo po zjištění formální chyby. </a:t>
            </a:r>
          </a:p>
          <a:p>
            <a:pPr marL="711200" lvl="1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b="0" dirty="0" smtClean="0">
                <a:solidFill>
                  <a:schemeClr val="tx1"/>
                </a:solidFill>
              </a:rPr>
              <a:t>Neplánované změny je příjemce povinen oznámit neprodleně, jakmile změna nastane. </a:t>
            </a:r>
          </a:p>
          <a:p>
            <a:pPr marL="454025" lvl="1" indent="-187325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700" dirty="0" smtClean="0"/>
              <a:t>Druhy změn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před schválením prvního Rozhodnutí </a:t>
            </a:r>
            <a:r>
              <a:rPr lang="cs-CZ" sz="1700" dirty="0" smtClean="0"/>
              <a:t>– o změně rozhoduje Centrum.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po schválení prvního Rozhodnutí, které nemění údaje na Rozhodnutí  </a:t>
            </a:r>
            <a:r>
              <a:rPr lang="cs-CZ" sz="1700" dirty="0" smtClean="0"/>
              <a:t>–  o změně rozhoduje Centrum.</a:t>
            </a:r>
          </a:p>
          <a:p>
            <a:pPr marL="711200" lvl="2" indent="-347663" algn="just" defTabSz="81280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700" dirty="0" smtClean="0"/>
              <a:t>Změny </a:t>
            </a:r>
            <a:r>
              <a:rPr lang="cs-CZ" sz="1700" b="1" dirty="0" smtClean="0"/>
              <a:t>po schválení prvního Rozhodnutí, které mění údaje na Rozhodnutí  </a:t>
            </a:r>
            <a:r>
              <a:rPr lang="cs-CZ" sz="1700" dirty="0" smtClean="0"/>
              <a:t>–  </a:t>
            </a:r>
            <a:br>
              <a:rPr lang="cs-CZ" sz="1700" dirty="0" smtClean="0"/>
            </a:br>
            <a:r>
              <a:rPr lang="cs-CZ" sz="1700" dirty="0" smtClean="0"/>
              <a:t>o změně rozhoduje ŘO IROP (změny, které mají vliv na aktivity projektu, splnění účelu a cílů projektu nebo na dobu realizace projektu). ŘO IROP musí tyto změny schválit před zahájením jejich realizace. 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	</a:t>
            </a:r>
            <a:endParaRPr lang="cs-CZ" sz="1600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6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Změny v projektech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Probíhá elektronicky v MS2014+, kontrolu provádí Centrum.</a:t>
            </a:r>
          </a:p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Eliminační kritéria (vždy odpověď „ANO“ x „NE“) - musí být splněna všechna kritéria stanovená výzvou – v případě nesplnění jakéhokoliv kritéria je žádost vyloučena z dalšího hodnocení.</a:t>
            </a:r>
          </a:p>
          <a:p>
            <a:pPr marL="449263" lvl="1" indent="-187325" algn="just" defTabSz="266700"/>
            <a:r>
              <a:rPr lang="cs-CZ" b="0" dirty="0" smtClean="0">
                <a:solidFill>
                  <a:schemeClr val="tx1"/>
                </a:solidFill>
              </a:rPr>
              <a:t>V rámci kontroly formálních náležitostí a přijatelnosti lze vyzvat k vysvětlení či doplnění (max. dvakrát) - </a:t>
            </a:r>
            <a:r>
              <a:rPr lang="cs-CZ" dirty="0" smtClean="0">
                <a:solidFill>
                  <a:schemeClr val="tx1"/>
                </a:solidFill>
              </a:rPr>
              <a:t>na doplnění/upřesnění se žadateli stanovuje max. 5 pracovních dnů od data doručení požadavku na doplnění údajů </a:t>
            </a:r>
          </a:p>
          <a:p>
            <a:pPr marL="893763" lvl="2" indent="-187325" algn="just" defTabSz="266700"/>
            <a:r>
              <a:rPr lang="cs-CZ" sz="2000" dirty="0" smtClean="0"/>
              <a:t>Výzva k doplnění odeslaná formou depeše v MS2014+.</a:t>
            </a:r>
          </a:p>
          <a:p>
            <a:pPr marL="893763" lvl="2" indent="-187325" algn="just" defTabSz="266700"/>
            <a:r>
              <a:rPr lang="cs-CZ" sz="2000" dirty="0" smtClean="0"/>
              <a:t>Datum odeslání depeše = datum doručení. </a:t>
            </a:r>
            <a:endParaRPr lang="cs-CZ" sz="2000" dirty="0" smtClean="0">
              <a:solidFill>
                <a:schemeClr val="tx1"/>
              </a:solidFill>
            </a:endParaRPr>
          </a:p>
          <a:p>
            <a:pPr marL="261938" lvl="1" indent="0" algn="just" defTabSz="266700">
              <a:buNone/>
            </a:pPr>
            <a:endParaRPr lang="cs-CZ" b="0" dirty="0" smtClean="0">
              <a:solidFill>
                <a:schemeClr val="tx1"/>
              </a:solidFill>
            </a:endParaRPr>
          </a:p>
          <a:p>
            <a:pPr marL="449263" indent="-187325"/>
            <a:endParaRPr lang="cs-CZ" sz="20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Kontrola přijatelnosti 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 smtClean="0"/>
              <a:t>Monitorování postupu projektů se uskutečňuje prostřednictvím:</a:t>
            </a: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Zpráv o realizaci projektu („</a:t>
            </a:r>
            <a:r>
              <a:rPr lang="cs-CZ" sz="1800" dirty="0" err="1" smtClean="0">
                <a:solidFill>
                  <a:schemeClr val="tx1"/>
                </a:solidFill>
              </a:rPr>
              <a:t>ZoR</a:t>
            </a:r>
            <a:r>
              <a:rPr lang="cs-CZ" sz="1800" dirty="0" smtClean="0">
                <a:solidFill>
                  <a:schemeClr val="tx1"/>
                </a:solidFill>
              </a:rPr>
              <a:t>“) a </a:t>
            </a:r>
            <a:r>
              <a:rPr lang="pl-PL" sz="1800" dirty="0">
                <a:solidFill>
                  <a:schemeClr val="tx1"/>
                </a:solidFill>
              </a:rPr>
              <a:t>Zpráv o udržitelnosti  projektu („ZoU“)</a:t>
            </a:r>
          </a:p>
          <a:p>
            <a:pPr marL="26670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711200" lvl="1" indent="-347663" algn="just">
              <a:lnSpc>
                <a:spcPct val="11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Spolu s Průběžnou/Závěrečnou </a:t>
            </a:r>
            <a:r>
              <a:rPr lang="cs-CZ" sz="1800" b="0" dirty="0" err="1" smtClean="0">
                <a:solidFill>
                  <a:schemeClr val="tx1"/>
                </a:solidFill>
              </a:rPr>
              <a:t>ZoR</a:t>
            </a:r>
            <a:r>
              <a:rPr lang="cs-CZ" sz="1800" b="0" dirty="0" smtClean="0">
                <a:solidFill>
                  <a:schemeClr val="tx1"/>
                </a:solidFill>
              </a:rPr>
              <a:t> projektu předkládá příjemce také Zjednodušenou žádost o platbu (dále jen „</a:t>
            </a:r>
            <a:r>
              <a:rPr lang="cs-CZ" sz="1800" b="0" dirty="0" err="1" smtClean="0">
                <a:solidFill>
                  <a:schemeClr val="tx1"/>
                </a:solidFill>
              </a:rPr>
              <a:t>ZŽoP</a:t>
            </a:r>
            <a:r>
              <a:rPr lang="cs-CZ" sz="1800" b="0" dirty="0" smtClean="0">
                <a:solidFill>
                  <a:schemeClr val="tx1"/>
                </a:solidFill>
              </a:rPr>
              <a:t>“), viz kap. 18.5 Obecných pravidel.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711200" lvl="1" indent="-347663" algn="just">
              <a:lnSpc>
                <a:spcPct val="11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Zprávy příjemce podává elektronicky v MS2014+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Další zprávy je možné podat až po schválení předchozích zpráv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Zprávu nelze podat před uzavřením změnového řízení, jeli v projektu řešeno</a:t>
            </a:r>
          </a:p>
          <a:p>
            <a:pPr marL="711200" lvl="1" indent="-347663" algn="just">
              <a:lnSpc>
                <a:spcPct val="12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cs-CZ" sz="1800" b="0" dirty="0" smtClean="0">
                <a:solidFill>
                  <a:schemeClr val="tx1"/>
                </a:solidFill>
              </a:rPr>
              <a:t>Centrum provádí kontrolu formálních náležitostí a věcného obsahu zpráv a administrativní ověření</a:t>
            </a: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449263" lvl="1" indent="-361950" defTabSz="279400">
              <a:lnSpc>
                <a:spcPct val="90000"/>
              </a:lnSpc>
              <a:spcBef>
                <a:spcPts val="0"/>
              </a:spcBef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	</a:t>
            </a:r>
            <a:endParaRPr lang="cs-CZ" sz="1600" b="0" i="1" dirty="0" smtClean="0">
              <a:solidFill>
                <a:schemeClr val="tx1"/>
              </a:solidFill>
            </a:endParaRPr>
          </a:p>
          <a:p>
            <a:pPr marL="447675" lvl="1" indent="0" defTabSz="266700">
              <a:lnSpc>
                <a:spcPct val="90000"/>
              </a:lnSpc>
              <a:spcBef>
                <a:spcPts val="0"/>
              </a:spcBef>
              <a:buNone/>
            </a:pPr>
            <a:endParaRPr lang="cs-CZ" sz="1600" b="0" i="1" dirty="0" smtClean="0">
              <a:solidFill>
                <a:schemeClr val="tx1"/>
              </a:solidFill>
            </a:endParaRPr>
          </a:p>
          <a:p>
            <a:pPr marL="812800" lvl="1" indent="-276225">
              <a:spcBef>
                <a:spcPts val="0"/>
              </a:spcBef>
              <a:spcAft>
                <a:spcPts val="600"/>
              </a:spcAft>
              <a:buNone/>
              <a:tabLst>
                <a:tab pos="447675" algn="l"/>
              </a:tabLst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160463" lvl="1" indent="-260350" algn="just">
              <a:lnSpc>
                <a:spcPct val="110000"/>
              </a:lnSpc>
              <a:spcBef>
                <a:spcPts val="0"/>
              </a:spcBef>
              <a:buNone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1441450" lvl="1" indent="-276225" algn="just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cs-CZ" sz="1600" b="0" dirty="0" smtClean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sz="1600" b="1" dirty="0" smtClean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cs-CZ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18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b="1" dirty="0">
                <a:solidFill>
                  <a:prstClr val="black"/>
                </a:solidFill>
              </a:rPr>
              <a:t> </a:t>
            </a:r>
            <a:r>
              <a:rPr lang="cs-CZ" b="1" dirty="0" smtClean="0">
                <a:solidFill>
                  <a:prstClr val="black"/>
                </a:solidFill>
              </a:rPr>
              <a:t>  </a:t>
            </a:r>
            <a:endParaRPr lang="cs-CZ" dirty="0" smtClean="0"/>
          </a:p>
          <a:p>
            <a:pPr marL="454025" lvl="1" indent="-187325"/>
            <a:endParaRPr lang="cs-CZ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Monitorování realizace projektů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8437"/>
            <a:ext cx="8229600" cy="4774612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Pravidla </a:t>
            </a:r>
            <a:r>
              <a:rPr lang="cs-CZ" dirty="0"/>
              <a:t>publicity </a:t>
            </a:r>
            <a:r>
              <a:rPr lang="cs-CZ" dirty="0" smtClean="0"/>
              <a:t>upravuje  </a:t>
            </a:r>
            <a:r>
              <a:rPr lang="cs-CZ" dirty="0"/>
              <a:t>kapitola 13 </a:t>
            </a:r>
            <a:r>
              <a:rPr lang="cs-CZ" dirty="0" smtClean="0"/>
              <a:t>OPŽP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>
                <a:solidFill>
                  <a:schemeClr val="tx2"/>
                </a:solidFill>
              </a:rPr>
              <a:t>Povinné </a:t>
            </a:r>
            <a:r>
              <a:rPr lang="cs-CZ" sz="2000" b="1" dirty="0">
                <a:solidFill>
                  <a:schemeClr val="tx2"/>
                </a:solidFill>
              </a:rPr>
              <a:t>informační a propagační </a:t>
            </a:r>
            <a:r>
              <a:rPr lang="cs-CZ" sz="2000" b="1" dirty="0" smtClean="0">
                <a:solidFill>
                  <a:schemeClr val="tx2"/>
                </a:solidFill>
              </a:rPr>
              <a:t>nástroje</a:t>
            </a:r>
            <a:endParaRPr lang="cs-CZ" sz="2000" b="1" dirty="0">
              <a:solidFill>
                <a:schemeClr val="tx2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cs-CZ" b="1" dirty="0" smtClean="0"/>
              <a:t>Internetové stránky </a:t>
            </a:r>
            <a:r>
              <a:rPr lang="cs-CZ" dirty="0" smtClean="0"/>
              <a:t>-  </a:t>
            </a:r>
            <a:r>
              <a:rPr lang="pl-PL" dirty="0"/>
              <a:t>stručný popis projektu, jeho </a:t>
            </a:r>
            <a:r>
              <a:rPr lang="pl-PL" dirty="0" smtClean="0"/>
              <a:t>cíle a </a:t>
            </a:r>
            <a:r>
              <a:rPr lang="pl-PL" dirty="0"/>
              <a:t>výsledky a informace, že je na projekt poskytována finanční podpora z EU. </a:t>
            </a:r>
            <a:r>
              <a:rPr lang="pl-PL" dirty="0" smtClean="0"/>
              <a:t>Na </a:t>
            </a:r>
            <a:r>
              <a:rPr lang="cs-CZ" dirty="0" smtClean="0"/>
              <a:t>internetových </a:t>
            </a:r>
            <a:r>
              <a:rPr lang="cs-CZ" dirty="0"/>
              <a:t>stránkách musí být umístěna loga IROP a MMR </a:t>
            </a:r>
            <a:r>
              <a:rPr lang="cs-CZ" dirty="0" smtClean="0"/>
              <a:t>ČR.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b="1" dirty="0" smtClean="0"/>
              <a:t>Dočasný billboard</a:t>
            </a:r>
            <a:r>
              <a:rPr lang="cs-CZ" dirty="0" smtClean="0"/>
              <a:t> – po dobu realizace projektů financujících dopravní infrastrukturu</a:t>
            </a:r>
            <a:r>
              <a:rPr lang="cs-CZ" dirty="0"/>
              <a:t>, stavební práce nebo datovou infrastrukturu, jejichž celková </a:t>
            </a:r>
            <a:r>
              <a:rPr lang="cs-CZ" dirty="0" smtClean="0"/>
              <a:t>výše </a:t>
            </a:r>
            <a:r>
              <a:rPr lang="pl-PL" dirty="0" smtClean="0"/>
              <a:t>podpory </a:t>
            </a:r>
            <a:r>
              <a:rPr lang="pl-PL" dirty="0"/>
              <a:t>přesahuje 500 000 </a:t>
            </a:r>
            <a:r>
              <a:rPr lang="pl-PL" dirty="0" smtClean="0"/>
              <a:t>EUR, na </a:t>
            </a:r>
            <a:r>
              <a:rPr lang="cs-CZ" dirty="0" smtClean="0"/>
              <a:t>dočasném </a:t>
            </a:r>
            <a:r>
              <a:rPr lang="cs-CZ" dirty="0"/>
              <a:t>billboardu musí být uveden název </a:t>
            </a:r>
            <a:r>
              <a:rPr lang="cs-CZ" dirty="0" smtClean="0"/>
              <a:t>a hlavní </a:t>
            </a:r>
            <a:r>
              <a:rPr lang="cs-CZ" dirty="0"/>
              <a:t>cíl </a:t>
            </a:r>
            <a:r>
              <a:rPr lang="cs-CZ" dirty="0" smtClean="0"/>
              <a:t>projektu.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b="1" dirty="0" smtClean="0"/>
              <a:t>Informační </a:t>
            </a:r>
            <a:r>
              <a:rPr lang="cs-CZ" b="1" dirty="0"/>
              <a:t>plakát v sídle žadatele </a:t>
            </a:r>
            <a:r>
              <a:rPr lang="cs-CZ" dirty="0"/>
              <a:t>(</a:t>
            </a:r>
            <a:r>
              <a:rPr lang="cs-CZ" dirty="0" smtClean="0"/>
              <a:t>min. </a:t>
            </a:r>
            <a:r>
              <a:rPr lang="cs-CZ" dirty="0"/>
              <a:t>A3</a:t>
            </a:r>
            <a:r>
              <a:rPr lang="cs-CZ" dirty="0" smtClean="0"/>
              <a:t>) – ve všech ostatních případech příjemce umístí plakát po </a:t>
            </a:r>
            <a:r>
              <a:rPr lang="cs-CZ" dirty="0"/>
              <a:t>zahájení realizace projektu na viditelném místě v místě </a:t>
            </a:r>
            <a:r>
              <a:rPr lang="cs-CZ" dirty="0" smtClean="0"/>
              <a:t>realizace projektu. Pokud příjemce realizuje </a:t>
            </a:r>
            <a:r>
              <a:rPr lang="cs-CZ" dirty="0"/>
              <a:t>více projektů souběžně v jednom místě z jednoho programu, je možné </a:t>
            </a:r>
            <a:r>
              <a:rPr lang="cs-CZ" dirty="0" smtClean="0"/>
              <a:t>pro všechny </a:t>
            </a:r>
            <a:r>
              <a:rPr lang="cs-CZ" dirty="0"/>
              <a:t>projekty využít jeden plakát </a:t>
            </a:r>
            <a:r>
              <a:rPr lang="cs-CZ" dirty="0" smtClean="0"/>
              <a:t>o min</a:t>
            </a:r>
            <a:r>
              <a:rPr lang="cs-CZ" dirty="0"/>
              <a:t>. velikosti A3</a:t>
            </a:r>
            <a:r>
              <a:rPr lang="cs-CZ" dirty="0" smtClean="0"/>
              <a:t>. </a:t>
            </a:r>
            <a:r>
              <a:rPr lang="cs-CZ" dirty="0"/>
              <a:t>Pokud nelze </a:t>
            </a:r>
            <a:r>
              <a:rPr lang="cs-CZ" dirty="0" smtClean="0"/>
              <a:t>umístit plakát </a:t>
            </a:r>
            <a:r>
              <a:rPr lang="cs-CZ" dirty="0"/>
              <a:t>v místě realizace projektu, umístí jej příjemce ve svém hlavním sídle</a:t>
            </a:r>
            <a:r>
              <a:rPr lang="cs-CZ" dirty="0" smtClean="0"/>
              <a:t>. </a:t>
            </a:r>
            <a:r>
              <a:rPr lang="cs-CZ" dirty="0"/>
              <a:t>Na plakátu musí být uveden název projektu, hlavní cíl projektu a výše podpory z </a:t>
            </a:r>
            <a:r>
              <a:rPr lang="cs-CZ" dirty="0" smtClean="0"/>
              <a:t>EU v </a:t>
            </a:r>
            <a:r>
              <a:rPr lang="cs-CZ" dirty="0"/>
              <a:t>Kč, uvedená v právním </a:t>
            </a:r>
            <a:r>
              <a:rPr lang="cs-CZ" dirty="0" smtClean="0"/>
              <a:t>aktu.</a:t>
            </a:r>
            <a:endParaRPr lang="cs-CZ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Publicita projektu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97422"/>
            <a:ext cx="8229600" cy="4774612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 startAt="4"/>
            </a:pPr>
            <a:r>
              <a:rPr lang="cs-CZ" dirty="0" smtClean="0"/>
              <a:t>Nejpozději </a:t>
            </a:r>
            <a:r>
              <a:rPr lang="cs-CZ" dirty="0"/>
              <a:t>do tří měsíců po dokončení realizace projektu vystaví příjemce v </a:t>
            </a:r>
            <a:r>
              <a:rPr lang="cs-CZ" dirty="0" smtClean="0"/>
              <a:t>místě jeho </a:t>
            </a:r>
            <a:r>
              <a:rPr lang="cs-CZ" dirty="0"/>
              <a:t>realizace </a:t>
            </a:r>
            <a:r>
              <a:rPr lang="cs-CZ" b="1" dirty="0"/>
              <a:t>stálou pamětní desku</a:t>
            </a:r>
            <a:r>
              <a:rPr lang="cs-CZ" dirty="0"/>
              <a:t>. Stálá pamětní deska musí být v </a:t>
            </a:r>
            <a:r>
              <a:rPr lang="cs-CZ" dirty="0" smtClean="0"/>
              <a:t>místě viditelném </a:t>
            </a:r>
            <a:r>
              <a:rPr lang="cs-CZ" dirty="0"/>
              <a:t>pro veřejnost. Povinnost platí pro každý projekt, který splňuje </a:t>
            </a:r>
            <a:r>
              <a:rPr lang="cs-CZ" dirty="0" smtClean="0"/>
              <a:t>obě následující </a:t>
            </a:r>
            <a:r>
              <a:rPr lang="cs-CZ" dirty="0"/>
              <a:t>kritéria:</a:t>
            </a:r>
          </a:p>
          <a:p>
            <a:pPr marL="971550" lvl="1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sz="1800" b="0" dirty="0" smtClean="0">
                <a:solidFill>
                  <a:schemeClr val="tx1"/>
                </a:solidFill>
              </a:rPr>
              <a:t>celková </a:t>
            </a:r>
            <a:r>
              <a:rPr lang="pl-PL" sz="1800" b="0" dirty="0">
                <a:solidFill>
                  <a:schemeClr val="tx1"/>
                </a:solidFill>
              </a:rPr>
              <a:t>výše podpory projektu přesahuje 500 000 EUR;</a:t>
            </a:r>
          </a:p>
          <a:p>
            <a:pPr marL="971550" lvl="1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projekt </a:t>
            </a:r>
            <a:r>
              <a:rPr lang="cs-CZ" sz="1800" b="0" dirty="0">
                <a:solidFill>
                  <a:schemeClr val="tx1"/>
                </a:solidFill>
              </a:rPr>
              <a:t>spočíval v nákupu hmotného majetku nebo ve financování </a:t>
            </a:r>
            <a:r>
              <a:rPr lang="cs-CZ" sz="1800" b="0" dirty="0" smtClean="0">
                <a:solidFill>
                  <a:schemeClr val="tx1"/>
                </a:solidFill>
              </a:rPr>
              <a:t>dopravní </a:t>
            </a:r>
            <a:r>
              <a:rPr lang="pl-PL" sz="1800" b="0" dirty="0" smtClean="0">
                <a:solidFill>
                  <a:schemeClr val="tx1"/>
                </a:solidFill>
              </a:rPr>
              <a:t>infrastruktury</a:t>
            </a:r>
            <a:r>
              <a:rPr lang="pl-PL" sz="1800" b="0" dirty="0">
                <a:solidFill>
                  <a:schemeClr val="tx1"/>
                </a:solidFill>
              </a:rPr>
              <a:t>, stavebních prací či datové infrastruktury.</a:t>
            </a:r>
          </a:p>
          <a:p>
            <a:pPr algn="just"/>
            <a:r>
              <a:rPr lang="cs-CZ" dirty="0" smtClean="0"/>
              <a:t>	Stálá </a:t>
            </a:r>
            <a:r>
              <a:rPr lang="cs-CZ" dirty="0"/>
              <a:t>pamětní deska musí být vyrobena z odolného a trvalého materiálu. Její </a:t>
            </a:r>
            <a:r>
              <a:rPr lang="cs-CZ" dirty="0" smtClean="0"/>
              <a:t>	minimální velikost </a:t>
            </a:r>
            <a:r>
              <a:rPr lang="cs-CZ" dirty="0"/>
              <a:t>je 0,3 x 0,4 </a:t>
            </a:r>
            <a:r>
              <a:rPr lang="cs-CZ" dirty="0" smtClean="0"/>
              <a:t>m. </a:t>
            </a:r>
            <a:r>
              <a:rPr lang="cs-CZ" dirty="0"/>
              <a:t>Musí na ní být uveden název </a:t>
            </a:r>
            <a:r>
              <a:rPr lang="cs-CZ" dirty="0" smtClean="0"/>
              <a:t>a hlavní </a:t>
            </a:r>
            <a:r>
              <a:rPr lang="cs-CZ" dirty="0"/>
              <a:t>cíl </a:t>
            </a:r>
            <a:r>
              <a:rPr lang="cs-CZ" dirty="0" smtClean="0"/>
              <a:t>	projektu. Pokud </a:t>
            </a:r>
            <a:r>
              <a:rPr lang="cs-CZ" dirty="0"/>
              <a:t>nelze umístit stálou pamětní desku v místě realizace projektu, </a:t>
            </a:r>
            <a:r>
              <a:rPr lang="cs-CZ" dirty="0" smtClean="0"/>
              <a:t>	umístí </a:t>
            </a:r>
            <a:r>
              <a:rPr lang="cs-CZ" dirty="0"/>
              <a:t>ji </a:t>
            </a:r>
            <a:r>
              <a:rPr lang="cs-CZ" dirty="0" smtClean="0"/>
              <a:t>příjemce ve </a:t>
            </a:r>
            <a:r>
              <a:rPr lang="cs-CZ" dirty="0"/>
              <a:t>svém hlavním sídle</a:t>
            </a:r>
            <a:r>
              <a:rPr lang="cs-CZ" dirty="0" smtClean="0"/>
              <a:t>. </a:t>
            </a:r>
          </a:p>
          <a:p>
            <a:pPr algn="just"/>
            <a:r>
              <a:rPr lang="cs-CZ" dirty="0" smtClean="0"/>
              <a:t>Umístění </a:t>
            </a:r>
            <a:r>
              <a:rPr lang="cs-CZ" dirty="0"/>
              <a:t>plakátů, billboardů </a:t>
            </a:r>
            <a:r>
              <a:rPr lang="cs-CZ" dirty="0" smtClean="0"/>
              <a:t>nebo stálých </a:t>
            </a:r>
            <a:r>
              <a:rPr lang="cs-CZ" dirty="0"/>
              <a:t>pamětních desek na pobočkách </a:t>
            </a:r>
            <a:r>
              <a:rPr lang="cs-CZ" dirty="0" smtClean="0"/>
              <a:t>není vyžadováno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b="1" dirty="0" smtClean="0"/>
              <a:t>Náklady </a:t>
            </a:r>
            <a:r>
              <a:rPr lang="cs-CZ" b="1" dirty="0"/>
              <a:t>na povinné informační a propagační nástroje jsou </a:t>
            </a:r>
            <a:r>
              <a:rPr lang="cs-CZ" b="1" dirty="0" smtClean="0"/>
              <a:t>způsobilými </a:t>
            </a:r>
            <a:r>
              <a:rPr lang="pl-PL" b="1" dirty="0" smtClean="0"/>
              <a:t>výdaji </a:t>
            </a:r>
            <a:r>
              <a:rPr lang="pl-PL" b="1" dirty="0"/>
              <a:t>projektu a musí být uvedeny v rozpočtu projektu</a:t>
            </a:r>
            <a:r>
              <a:rPr lang="pl-PL" b="1" dirty="0" smtClean="0"/>
              <a:t>. </a:t>
            </a:r>
          </a:p>
          <a:p>
            <a:pPr algn="just"/>
            <a:r>
              <a:rPr lang="pl-PL" b="1" dirty="0" smtClean="0"/>
              <a:t>Nepovinná publicita není způsobilým výdajem.</a:t>
            </a:r>
            <a:endParaRPr lang="pl-PL" b="1" dirty="0"/>
          </a:p>
          <a:p>
            <a:pPr algn="just"/>
            <a:r>
              <a:rPr lang="cs-CZ" dirty="0"/>
              <a:t>Příjemce je povinen uchovat doklady související s informačními a propagačními </a:t>
            </a:r>
            <a:r>
              <a:rPr lang="cs-CZ" dirty="0" smtClean="0"/>
              <a:t>nástroji pro </a:t>
            </a:r>
            <a:r>
              <a:rPr lang="cs-CZ" dirty="0"/>
              <a:t>potřeby kontroly. </a:t>
            </a:r>
            <a:endParaRPr lang="cs-CZ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Publicita projektu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21188" y="2208307"/>
            <a:ext cx="7383470" cy="1447800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Děkuji Vám za pozornost!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048"/>
            <a:ext cx="7997372" cy="5313095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Žádost je podána v předepsané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formě 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Přes </a:t>
            </a:r>
            <a:r>
              <a:rPr lang="cs-CZ" sz="2000" dirty="0"/>
              <a:t>MS2014+.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Finanční plán - nastaveny </a:t>
            </a:r>
            <a:r>
              <a:rPr lang="cs-CZ" sz="2000" dirty="0"/>
              <a:t>etapy projektu v minimální délce 3 </a:t>
            </a:r>
            <a:r>
              <a:rPr lang="cs-CZ" sz="2000" dirty="0" smtClean="0"/>
              <a:t>měsíců.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/>
              <a:t>Vzájemná návaznost etap u více etapových </a:t>
            </a:r>
            <a:r>
              <a:rPr lang="cs-CZ" sz="2000" dirty="0" smtClean="0"/>
              <a:t>projektů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Informace </a:t>
            </a:r>
            <a:r>
              <a:rPr lang="cs-CZ" sz="2000" dirty="0"/>
              <a:t>v žádosti jsou v souladu s přílohami žádosti.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subjekty - informace </a:t>
            </a:r>
            <a:r>
              <a:rPr lang="cs-CZ" sz="2000" dirty="0"/>
              <a:t>o </a:t>
            </a:r>
            <a:r>
              <a:rPr lang="cs-CZ" sz="2000" dirty="0" smtClean="0"/>
              <a:t>vlastnické </a:t>
            </a:r>
            <a:r>
              <a:rPr lang="cs-CZ" sz="2000" dirty="0"/>
              <a:t>a ovládací </a:t>
            </a:r>
            <a:r>
              <a:rPr lang="cs-CZ" sz="2000" dirty="0" smtClean="0"/>
              <a:t>struktuře žadatele v</a:t>
            </a:r>
            <a:r>
              <a:rPr lang="cs-CZ" sz="2000" dirty="0"/>
              <a:t> rozsahu § 14 odst. 3 písm. e) zák. č. 218/2000 Sb., o rozpočtových </a:t>
            </a:r>
            <a:r>
              <a:rPr lang="cs-CZ" sz="2000" dirty="0" smtClean="0"/>
              <a:t>pravidlech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</a:t>
            </a:r>
            <a:r>
              <a:rPr lang="cs-CZ" sz="2000" dirty="0"/>
              <a:t>K</a:t>
            </a:r>
            <a:r>
              <a:rPr lang="cs-CZ" sz="2000" dirty="0" smtClean="0"/>
              <a:t>líčové </a:t>
            </a:r>
            <a:r>
              <a:rPr lang="cs-CZ" sz="2000" dirty="0"/>
              <a:t>aktivity jsou vyplněny podporované aktivity projektu	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</a:t>
            </a:r>
            <a:r>
              <a:rPr lang="cs-CZ" sz="2000" dirty="0"/>
              <a:t>Veřejná podpora </a:t>
            </a:r>
            <a:r>
              <a:rPr lang="cs-CZ" sz="2000" dirty="0" smtClean="0"/>
              <a:t>- „</a:t>
            </a:r>
            <a:r>
              <a:rPr lang="cs-CZ" sz="2000" dirty="0"/>
              <a:t>Rozhodnutí komise o SOHZ (2012/21/EU</a:t>
            </a:r>
            <a:r>
              <a:rPr lang="cs-CZ" sz="2000" dirty="0" smtClean="0"/>
              <a:t>)“ </a:t>
            </a:r>
            <a:r>
              <a:rPr lang="cs-CZ" sz="2000" dirty="0"/>
              <a:t>nebo </a:t>
            </a:r>
            <a:r>
              <a:rPr lang="cs-CZ" sz="2000" dirty="0" smtClean="0"/>
              <a:t>„Nařízení </a:t>
            </a:r>
            <a:r>
              <a:rPr lang="cs-CZ" sz="2000" dirty="0"/>
              <a:t>Komise (EU) č. </a:t>
            </a:r>
            <a:r>
              <a:rPr lang="cs-CZ" sz="2000" dirty="0" smtClean="0"/>
              <a:t>360/2012)“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Záložka účetní období (kalendářní nebo hospodářský rok) – </a:t>
            </a:r>
            <a:r>
              <a:rPr lang="cs-CZ" sz="2000" dirty="0"/>
              <a:t>Rozhodnutí komise o SOHZ </a:t>
            </a:r>
            <a:r>
              <a:rPr lang="cs-CZ" sz="2000" dirty="0" smtClean="0"/>
              <a:t>- NR</a:t>
            </a:r>
          </a:p>
          <a:p>
            <a:endParaRPr lang="cs-CZ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28049"/>
            <a:ext cx="7997372" cy="5138644"/>
          </a:xfrm>
        </p:spPr>
        <p:txBody>
          <a:bodyPr>
            <a:noAutofit/>
          </a:bodyPr>
          <a:lstStyle/>
          <a:p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Žádost je podepsána oprávněným zástupcem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žadatele 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Statutární </a:t>
            </a:r>
            <a:r>
              <a:rPr lang="cs-CZ" sz="2000" dirty="0"/>
              <a:t>zástupce, popř. jím pověřená osoba na základě plné moci, či na základě usnesení </a:t>
            </a:r>
            <a:r>
              <a:rPr lang="cs-CZ" sz="2000" dirty="0" smtClean="0"/>
              <a:t>zastupitelstva nebo rady ÚSC o přenesení pravomocí. </a:t>
            </a:r>
          </a:p>
          <a:p>
            <a:endParaRPr lang="cs-CZ" dirty="0" smtClean="0"/>
          </a:p>
          <a:p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Jsou </a:t>
            </a:r>
            <a:r>
              <a:rPr lang="cs-CZ" sz="2000" b="1" u="sng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doloženy všechny povinné přílohy a obsahově splňují požadované náležitosti (1 – </a:t>
            </a:r>
            <a:r>
              <a:rPr lang="cs-CZ" sz="2000" b="1" u="sng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12)</a:t>
            </a:r>
            <a:endParaRPr lang="cs-CZ" sz="2000" b="1" u="sng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  <a:p>
            <a:r>
              <a:rPr lang="cs-CZ" sz="2000" b="1" dirty="0"/>
              <a:t>1. Plná moc nebo </a:t>
            </a:r>
            <a:r>
              <a:rPr lang="cs-CZ" sz="2000" b="1" dirty="0" smtClean="0"/>
              <a:t>usnesení </a:t>
            </a:r>
            <a:r>
              <a:rPr lang="cs-CZ" sz="2000" b="1" dirty="0"/>
              <a:t>z jednání zastupitelstva </a:t>
            </a:r>
            <a:endParaRPr lang="cs-CZ" sz="20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V </a:t>
            </a:r>
            <a:r>
              <a:rPr lang="cs-CZ" sz="2000" dirty="0"/>
              <a:t>případě přenesení pravomocí na jinou osobu, např. při podpisu žádosti. </a:t>
            </a: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Plné </a:t>
            </a:r>
            <a:r>
              <a:rPr lang="cs-CZ" sz="2000" dirty="0"/>
              <a:t>moci jsou uloženy v elektronické podobě v MS2014+. Vzor plné moci </a:t>
            </a:r>
            <a:r>
              <a:rPr lang="cs-CZ" sz="2000" dirty="0" smtClean="0"/>
              <a:t>- Příloha </a:t>
            </a:r>
            <a:r>
              <a:rPr lang="cs-CZ" sz="2000" dirty="0"/>
              <a:t>č. 11 Obecných pravidel. </a:t>
            </a:r>
            <a:endParaRPr lang="cs-CZ" sz="20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/>
              <a:t>2. Dokumentace </a:t>
            </a:r>
            <a:r>
              <a:rPr lang="cs-CZ" sz="2000" b="1" dirty="0"/>
              <a:t>k zadávacím a výběrovým řízením </a:t>
            </a:r>
          </a:p>
          <a:p>
            <a:pPr marL="176213" indent="-176213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/>
              <a:t>Žadatel dokládá dokumentaci k ukončeným zadávacím/výběrovým řízením, která provedl před podáním žádosti o podporu. Postup k předkládání dokumentace je uveden v kap. 5 Obecných pravidel. </a:t>
            </a:r>
          </a:p>
          <a:p>
            <a:pPr algn="just"/>
            <a:endParaRPr lang="cs-CZ" sz="2000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 algn="just"/>
            <a:endParaRPr lang="cs-CZ" sz="2100" dirty="0" smtClean="0"/>
          </a:p>
          <a:p>
            <a:pPr marL="449263" indent="-187325" algn="just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 algn="just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 algn="just"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 algn="just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9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412393"/>
            <a:ext cx="7997372" cy="4828750"/>
          </a:xfrm>
        </p:spPr>
        <p:txBody>
          <a:bodyPr>
            <a:noAutofit/>
          </a:bodyPr>
          <a:lstStyle/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b="1" dirty="0" smtClean="0"/>
          </a:p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b="1" dirty="0" smtClean="0"/>
          </a:p>
          <a:p>
            <a:pPr marL="449263" indent="-449263">
              <a:spcBef>
                <a:spcPts val="600"/>
              </a:spcBef>
              <a:spcAft>
                <a:spcPts val="0"/>
              </a:spcAft>
            </a:pPr>
            <a:endParaRPr lang="cs-CZ" sz="2400" dirty="0" smtClean="0"/>
          </a:p>
          <a:p>
            <a:pPr marL="449263" indent="-187325"/>
            <a:endParaRPr lang="cs-CZ" sz="24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075737"/>
              </p:ext>
            </p:extLst>
          </p:nvPr>
        </p:nvGraphicFramePr>
        <p:xfrm>
          <a:off x="190428" y="1642068"/>
          <a:ext cx="8767432" cy="462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77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Právní forma žadatele 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</a:rPr>
                        <a:t>Dokument požadovaný </a:t>
                      </a:r>
                      <a:br>
                        <a:rPr lang="cs-CZ" sz="1800" dirty="0">
                          <a:effectLst/>
                        </a:rPr>
                      </a:br>
                      <a:r>
                        <a:rPr lang="cs-CZ" sz="1800" dirty="0">
                          <a:effectLst/>
                        </a:rPr>
                        <a:t>k doložení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Nestátní neziskové organizace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Zakladatelská smlouva, zakládací či zřizovací listina nebo jiný dokument o založení  (veřejně prospěšná činnost ve vybrané oblasti, hlavní činností není vytváření zisku) a </a:t>
                      </a:r>
                      <a:r>
                        <a:rPr lang="cs-CZ" sz="1800" dirty="0" smtClean="0">
                          <a:effectLst/>
                          <a:latin typeface="+mj-lt"/>
                        </a:rPr>
                        <a:t>stanovy s ustanovením</a:t>
                      </a:r>
                      <a:r>
                        <a:rPr lang="cs-CZ" sz="1800" baseline="0" dirty="0" smtClean="0">
                          <a:effectLst/>
                          <a:latin typeface="+mj-lt"/>
                        </a:rPr>
                        <a:t> o </a:t>
                      </a:r>
                      <a:r>
                        <a:rPr lang="cs-CZ" sz="1800" b="1" baseline="0" dirty="0" smtClean="0">
                          <a:effectLst/>
                          <a:latin typeface="+mj-lt"/>
                        </a:rPr>
                        <a:t>vypořádání majetku při zániku NNO</a:t>
                      </a:r>
                      <a:r>
                        <a:rPr lang="cs-CZ" sz="1800" dirty="0" smtClean="0">
                          <a:effectLst/>
                          <a:latin typeface="+mj-lt"/>
                        </a:rPr>
                        <a:t>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2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Církve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Výpis z Rejstříku církví a náboženských společností a čestné prohlášení, že daný subjekt vykonává veřejně prospěšnou činnost ve vybrané oblasti.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Církevní organizace</a:t>
                      </a:r>
                      <a:endParaRPr lang="cs-CZ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Zakladatelská smlouva, zakládací či zřizovací listina nebo jiný dokument o založení a dokument, který doloží veřejně prospěšnou činnost organizace ve vybrané oblasti + hlavní činností není vytváření zisku.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>
                          <a:effectLst/>
                          <a:latin typeface="+mj-lt"/>
                        </a:rPr>
                        <a:t>Obce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</a:t>
                      </a:r>
                      <a:endParaRPr lang="cs-CZ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355" marR="83355" marT="41677" marB="4167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683568" y="914400"/>
            <a:ext cx="7721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3</a:t>
            </a:r>
            <a:r>
              <a:rPr lang="cs-CZ" sz="2000" b="1" dirty="0"/>
              <a:t>. Doklady o právní subjektivitě žadatele</a:t>
            </a:r>
          </a:p>
          <a:p>
            <a:pPr marL="263525" indent="-176213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cs-CZ" sz="2000" dirty="0" smtClean="0"/>
              <a:t>kap</a:t>
            </a:r>
            <a:r>
              <a:rPr lang="cs-CZ" sz="2000" dirty="0"/>
              <a:t>. 2.7 </a:t>
            </a:r>
            <a:r>
              <a:rPr lang="cs-CZ" sz="2000" dirty="0" smtClean="0"/>
              <a:t>SPŽP(bod </a:t>
            </a:r>
            <a:r>
              <a:rPr lang="cs-CZ" sz="2000" dirty="0"/>
              <a:t>3).	</a:t>
            </a:r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1105580"/>
            <a:ext cx="7997372" cy="5135563"/>
          </a:xfrm>
        </p:spPr>
        <p:txBody>
          <a:bodyPr>
            <a:noAutofit/>
          </a:bodyPr>
          <a:lstStyle/>
          <a:p>
            <a:pPr marL="273050" indent="-273050" algn="just">
              <a:spcAft>
                <a:spcPts val="0"/>
              </a:spcAft>
            </a:pPr>
            <a:r>
              <a:rPr lang="cs-CZ" sz="2000" b="1" dirty="0" smtClean="0"/>
              <a:t>4. Studie proveditelnosti </a:t>
            </a:r>
            <a:r>
              <a:rPr lang="cs-CZ" sz="2000" dirty="0" smtClean="0"/>
              <a:t>– vytvořená podle závazné osnovy uvedené v </a:t>
            </a:r>
            <a:r>
              <a:rPr lang="cs-CZ" sz="2000" u="sng" dirty="0" smtClean="0">
                <a:solidFill>
                  <a:srgbClr val="FF0000"/>
                </a:solidFill>
              </a:rPr>
              <a:t>příloze č. 4 </a:t>
            </a:r>
            <a:r>
              <a:rPr lang="cs-CZ" sz="2000" dirty="0" smtClean="0"/>
              <a:t>SPŽP.</a:t>
            </a:r>
          </a:p>
          <a:p>
            <a:pPr marL="273050" indent="-273050" algn="just">
              <a:spcBef>
                <a:spcPts val="1200"/>
              </a:spcBef>
              <a:spcAft>
                <a:spcPts val="0"/>
              </a:spcAft>
            </a:pPr>
            <a:r>
              <a:rPr lang="cs-CZ" sz="2000" b="1" dirty="0" smtClean="0"/>
              <a:t>5. Doklad o prokázání právních vztahů k majetku, který je předmětem projektu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Výpisy z katastru nemovitostí (KN) ne starší něž 3 měsíce ke dni podání žádosti o podporu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Pokud žadatel není zapsán v KN jako vlastník nebo subjekt s právem hospodaření dokládá listiny, které osvědčují jiné právo k majetku.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 případě doložení smlouvy o smlouvě budoucí musí žadatel doložit nejpozději do vydání Rozhodnutí výpis z katastru nemovitostí, kde je zapsán jako vlastník nebo jako subjekt s právem hospodaření. </a:t>
            </a:r>
          </a:p>
          <a:p>
            <a:pPr marL="276225" indent="-3175" algn="just"/>
            <a:r>
              <a:rPr lang="cs-CZ" sz="2000" b="1" dirty="0">
                <a:solidFill>
                  <a:srgbClr val="00529C"/>
                </a:solidFill>
              </a:rPr>
              <a:t>Technicky lze zhodnocovat pouze majetek vlastněný subjekty, které spadají do oprávněných žadatelů dle textu výzvy ŘO IROP.</a:t>
            </a:r>
            <a:endParaRPr lang="cs-CZ" sz="2000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534988" indent="-36195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5580"/>
            <a:ext cx="8441140" cy="5135563"/>
          </a:xfrm>
        </p:spPr>
        <p:txBody>
          <a:bodyPr>
            <a:noAutofit/>
          </a:bodyPr>
          <a:lstStyle/>
          <a:p>
            <a:pPr marL="263525" indent="-263525" algn="just"/>
            <a:r>
              <a:rPr lang="cs-CZ" sz="2000" b="1" dirty="0" smtClean="0"/>
              <a:t>6. Žádost o stavební povolení nebo ohlášení, případně stavební povolení nebo souhlas s provedením ohlášeného stavebního záměru nebo veřejnoprávní smlouva nahrazující stavební povolení </a:t>
            </a:r>
          </a:p>
          <a:p>
            <a:pPr marL="263525" indent="-263525" algn="just">
              <a:spcBef>
                <a:spcPts val="0"/>
              </a:spcBef>
              <a:buFont typeface="Arial" pitchFamily="34" charset="0"/>
              <a:buChar char="•"/>
            </a:pPr>
            <a:r>
              <a:rPr lang="cs-CZ" sz="2000" dirty="0" smtClean="0"/>
              <a:t>Pokud žadatel nebude mít k dispozici </a:t>
            </a:r>
            <a:r>
              <a:rPr lang="cs-CZ" sz="2000" b="1" dirty="0" smtClean="0"/>
              <a:t>pravomocné</a:t>
            </a:r>
            <a:r>
              <a:rPr lang="cs-CZ" sz="2000" dirty="0" smtClean="0"/>
              <a:t> stavební povolení nebo souhlas s provedením ohlášeného stavebního záměru či veřejnoprávní smlouvu nahrazující stavební povolení, dokládá </a:t>
            </a:r>
            <a:r>
              <a:rPr lang="cs-CZ" sz="2000" b="1" dirty="0" smtClean="0"/>
              <a:t>žádost</a:t>
            </a:r>
            <a:r>
              <a:rPr lang="cs-CZ" sz="2000" dirty="0" smtClean="0"/>
              <a:t> o stavební povolení nebo ohlášení, potvrzené stavebním úřadem </a:t>
            </a:r>
          </a:p>
          <a:p>
            <a:pPr marL="274638" indent="-1588" algn="just">
              <a:spcBef>
                <a:spcPts val="600"/>
              </a:spcBef>
            </a:pPr>
            <a:r>
              <a:rPr lang="cs-CZ" sz="2000" b="1" dirty="0" smtClean="0">
                <a:solidFill>
                  <a:srgbClr val="00529C"/>
                </a:solidFill>
              </a:rPr>
              <a:t>Pravomocné stavební povolení musí být doloženo nejpozději před vydáním PA!</a:t>
            </a:r>
          </a:p>
          <a:p>
            <a:pPr marL="536575" algn="just"/>
            <a:endParaRPr lang="cs-CZ" dirty="0" smtClean="0"/>
          </a:p>
          <a:p>
            <a:pPr marL="273050" indent="-273050" algn="just">
              <a:spcAft>
                <a:spcPts val="0"/>
              </a:spcAft>
            </a:pPr>
            <a:endParaRPr lang="cs-CZ" dirty="0" smtClean="0"/>
          </a:p>
          <a:p>
            <a:pPr marL="342900" indent="-342900" algn="just">
              <a:spcAft>
                <a:spcPts val="0"/>
              </a:spcAft>
            </a:pPr>
            <a:endParaRPr lang="cs-CZ" dirty="0" smtClean="0"/>
          </a:p>
          <a:p>
            <a:pPr marL="534988" indent="-36195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dirty="0" smtClean="0"/>
          </a:p>
          <a:p>
            <a:pPr marL="542925" indent="-285750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cs-CZ" sz="600" dirty="0" smtClean="0"/>
          </a:p>
          <a:p>
            <a:pPr marL="449263" indent="-187325"/>
            <a:endParaRPr lang="cs-CZ" sz="2100" dirty="0" smtClean="0"/>
          </a:p>
          <a:p>
            <a:pPr marL="449263" indent="-187325">
              <a:buFont typeface="Arial" pitchFamily="34" charset="0"/>
              <a:buChar char="•"/>
            </a:pPr>
            <a:endParaRPr lang="cs-CZ" sz="21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hlinkClick r:id="rId3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11200" lvl="2" indent="0">
              <a:lnSpc>
                <a:spcPct val="110000"/>
              </a:lnSpc>
              <a:buNone/>
            </a:pPr>
            <a:endParaRPr lang="cs-CZ" sz="2000" dirty="0"/>
          </a:p>
          <a:p>
            <a:pPr marL="173038" lvl="0" algn="just">
              <a:spcBef>
                <a:spcPts val="0"/>
              </a:spcBef>
              <a:spcAft>
                <a:spcPts val="0"/>
              </a:spcAft>
              <a:tabLst>
                <a:tab pos="536575" algn="l"/>
              </a:tabLst>
            </a:pPr>
            <a:endParaRPr lang="cs-CZ" sz="2000" b="1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tabLst>
                <a:tab pos="536575" algn="l"/>
              </a:tabLst>
            </a:pPr>
            <a:r>
              <a:rPr lang="cs-CZ" sz="2000" b="1" dirty="0">
                <a:solidFill>
                  <a:prstClr val="black"/>
                </a:solidFill>
              </a:rPr>
              <a:t> </a:t>
            </a:r>
            <a:r>
              <a:rPr lang="cs-CZ" sz="2000" b="1" dirty="0" smtClean="0">
                <a:solidFill>
                  <a:prstClr val="black"/>
                </a:solidFill>
              </a:rPr>
              <a:t>  </a:t>
            </a:r>
            <a:endParaRPr lang="cs-CZ" sz="20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0572" y="941696"/>
            <a:ext cx="8106228" cy="5299448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7. Projektová dokumentace pro vydání stavebního povolení nebo pro ohlášení stavby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PD v podrobnosti pro vydání stavebního povolení, jež je součástí žádosti o stavební povolení, nebo je ověřená stavebním úřadem ve stavebním řízení.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Pokud stavba nevyžaduje stavební povolení, dokládá se PD pro ohlášení stavby. </a:t>
            </a:r>
          </a:p>
          <a:p>
            <a:pPr marL="263525" indent="-263525" algn="just">
              <a:buFont typeface="Arial" pitchFamily="34" charset="0"/>
              <a:buChar char="•"/>
            </a:pPr>
            <a:r>
              <a:rPr lang="cs-CZ" sz="2000" dirty="0" smtClean="0"/>
              <a:t>V případě, že již byla zpracována PD pro provádění stavby, dokládá se také.</a:t>
            </a:r>
            <a:endParaRPr lang="cs-CZ" sz="2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5572"/>
            <a:ext cx="8229600" cy="98000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Kontrola formálních náležitostí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2006</TotalTime>
  <Words>2245</Words>
  <Application>Microsoft Office PowerPoint</Application>
  <PresentationFormat>Předvádění na obrazovce (4:3)</PresentationFormat>
  <Paragraphs>652</Paragraphs>
  <Slides>33</Slides>
  <Notes>33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1" baseType="lpstr">
      <vt:lpstr>Arial</vt:lpstr>
      <vt:lpstr>Calibri</vt:lpstr>
      <vt:lpstr>Cambria</vt:lpstr>
      <vt:lpstr>Courier New</vt:lpstr>
      <vt:lpstr>MS Mincho</vt:lpstr>
      <vt:lpstr>Times New Roman</vt:lpstr>
      <vt:lpstr>Wingdings</vt:lpstr>
      <vt:lpstr>sablona_centrum_2016</vt:lpstr>
      <vt:lpstr>SEMINÁŘ PRO ŽADATELE (Praha 23. 4. 2018)</vt:lpstr>
      <vt:lpstr>Příjem žádostí o podporu</vt:lpstr>
      <vt:lpstr>Kontrola přijatelnosti 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Kontrola formálních náležitostí</vt:lpstr>
      <vt:lpstr>Obecná kritéria přijatelnosti</vt:lpstr>
      <vt:lpstr>Obecná kritéria přijatelnosti</vt:lpstr>
      <vt:lpstr>Obecná kritéria přijatelnosti</vt:lpstr>
      <vt:lpstr>Obecná kritéria přijatelnosti</vt:lpstr>
      <vt:lpstr>Obecná kritéria přijatelnosti</vt:lpstr>
      <vt:lpstr>Obecná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Věcné hodnocení projektu</vt:lpstr>
      <vt:lpstr>Věcné hodnocení projektu</vt:lpstr>
      <vt:lpstr>Ex-ante analýza rizik a ex ante kontrola</vt:lpstr>
      <vt:lpstr>Výběr projektů a vydání právního aktu</vt:lpstr>
      <vt:lpstr>Žádost o přezkum výsledku hodnocení</vt:lpstr>
      <vt:lpstr>Změny v projektech</vt:lpstr>
      <vt:lpstr>Monitorování realizace projektů</vt:lpstr>
      <vt:lpstr>Publicita projektu</vt:lpstr>
      <vt:lpstr>Publicita projektu</vt:lpstr>
      <vt:lpstr>Děkuji Vám za pozornost!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Kaštovská Zina</cp:lastModifiedBy>
  <cp:revision>254</cp:revision>
  <cp:lastPrinted>2018-04-09T05:55:20Z</cp:lastPrinted>
  <dcterms:created xsi:type="dcterms:W3CDTF">2016-05-13T07:19:23Z</dcterms:created>
  <dcterms:modified xsi:type="dcterms:W3CDTF">2018-04-23T05:31:59Z</dcterms:modified>
</cp:coreProperties>
</file>