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69" r:id="rId5"/>
    <p:sldId id="295" r:id="rId6"/>
    <p:sldId id="303" r:id="rId7"/>
    <p:sldId id="305" r:id="rId8"/>
    <p:sldId id="306" r:id="rId9"/>
    <p:sldId id="309" r:id="rId10"/>
    <p:sldId id="307" r:id="rId11"/>
    <p:sldId id="308" r:id="rId12"/>
    <p:sldId id="311" r:id="rId13"/>
    <p:sldId id="312" r:id="rId14"/>
    <p:sldId id="313" r:id="rId15"/>
    <p:sldId id="315" r:id="rId16"/>
    <p:sldId id="316" r:id="rId17"/>
    <p:sldId id="300" r:id="rId18"/>
    <p:sldId id="301" r:id="rId19"/>
    <p:sldId id="273" r:id="rId20"/>
    <p:sldId id="302"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5FA4E5"/>
    <a:srgbClr val="0C56A6"/>
    <a:srgbClr val="0B55A2"/>
    <a:srgbClr val="0C56A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DD167-C9B0-3346-E0B9-D4C7B77C7672}" v="1" dt="2022-08-18T16:32:2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4"/>
    <p:restoredTop sz="86433"/>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řicháčková Jana" userId="S::brichackovaj@crr.cz::1ebe0cf0-fcfe-4f5b-aa8b-055a2db1ec7d" providerId="AD" clId="Web-{AD1DD167-C9B0-3346-E0B9-D4C7B77C7672}"/>
    <pc:docChg chg="sldOrd">
      <pc:chgData name="Břicháčková Jana" userId="S::brichackovaj@crr.cz::1ebe0cf0-fcfe-4f5b-aa8b-055a2db1ec7d" providerId="AD" clId="Web-{AD1DD167-C9B0-3346-E0B9-D4C7B77C7672}" dt="2022-08-18T16:32:28.120" v="0"/>
      <pc:docMkLst>
        <pc:docMk/>
      </pc:docMkLst>
      <pc:sldChg chg="ord">
        <pc:chgData name="Břicháčková Jana" userId="S::brichackovaj@crr.cz::1ebe0cf0-fcfe-4f5b-aa8b-055a2db1ec7d" providerId="AD" clId="Web-{AD1DD167-C9B0-3346-E0B9-D4C7B77C7672}" dt="2022-08-18T16:32:28.120" v="0"/>
        <pc:sldMkLst>
          <pc:docMk/>
          <pc:sldMk cId="211686396"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8/18/2022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8/18/2022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B61CF2-46DE-C141-AA64-5A32E04513DC}"/>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uohs.cz/cs/informacni-centrum/tiskove-zpravy/verejne-zakazky/3110-spolecne-stanovisko-uohs-a-mmr-k-problematice-narustu-cen-stavebnich-materialu-ve-verejnych-zakazkach.html"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ckait.cz/metodicky-pokyn-pro-uplatneni-inflacni-dolozky-ve-smlouvach-na-sluzby" TargetMode="External"/><Relationship Id="rId4" Type="http://schemas.openxmlformats.org/officeDocument/2006/relationships/hyperlink" Target="https://www.komora.cz/legislativa/vzorova-inflacni-dolozk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rr.cz/irop/konzultacni-servis-irop/" TargetMode="External"/><Relationship Id="rId2" Type="http://schemas.openxmlformats.org/officeDocument/2006/relationships/hyperlink" Target="mailto:podatelna@crr.cz"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dotaceeu.cz/cs/evropske-fondy-v-cr/kohezni-politika-po-roce-2020/metodicke-dokumenty/metodicke-dokumenty-v-gesci-mmr-cr/metodicky-pokyn-pro-oblast-zadavani-zakazek" TargetMode="External"/><Relationship Id="rId4" Type="http://schemas.openxmlformats.org/officeDocument/2006/relationships/hyperlink" Target="https://www.crr.cz/irop/projekt/verejne-zakazky-v-projektech-irop-pohledem-centr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779227" y="927335"/>
            <a:ext cx="7408427" cy="3208337"/>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Centrum pro regionální rozvoj </a:t>
            </a:r>
            <a:br>
              <a:rPr lang="cs-CZ" sz="5000" dirty="0">
                <a:solidFill>
                  <a:schemeClr val="bg1"/>
                </a:solidFill>
                <a:latin typeface="Arial" panose="020B0604020202020204" pitchFamily="34" charset="0"/>
                <a:cs typeface="Arial" panose="020B0604020202020204" pitchFamily="34" charset="0"/>
              </a:rPr>
            </a:br>
            <a:r>
              <a:rPr lang="cs-CZ" sz="5000" dirty="0">
                <a:solidFill>
                  <a:schemeClr val="bg1"/>
                </a:solidFill>
                <a:latin typeface="Arial" panose="020B0604020202020204" pitchFamily="34" charset="0"/>
                <a:cs typeface="Arial" panose="020B0604020202020204" pitchFamily="34" charset="0"/>
              </a:rPr>
              <a:t>České republiky</a:t>
            </a:r>
            <a:r>
              <a:rPr lang="cs-CZ" sz="5000" dirty="0">
                <a:solidFill>
                  <a:srgbClr val="FF0000"/>
                </a:solidFill>
                <a:latin typeface="Arial" panose="020B0604020202020204" pitchFamily="34" charset="0"/>
                <a:cs typeface="Arial" panose="020B0604020202020204" pitchFamily="34" charset="0"/>
              </a:rPr>
              <a:t>.</a:t>
            </a:r>
          </a:p>
        </p:txBody>
      </p:sp>
      <p:sp>
        <p:nvSpPr>
          <p:cNvPr id="3" name="Text Placeholder 3">
            <a:extLst>
              <a:ext uri="{FF2B5EF4-FFF2-40B4-BE49-F238E27FC236}">
                <a16:creationId xmlns:a16="http://schemas.microsoft.com/office/drawing/2014/main" id="{BC9B11F6-08F1-3545-BF2C-568AE684575E}"/>
              </a:ext>
            </a:extLst>
          </p:cNvPr>
          <p:cNvSpPr txBox="1">
            <a:spLocks/>
          </p:cNvSpPr>
          <p:nvPr/>
        </p:nvSpPr>
        <p:spPr>
          <a:xfrm>
            <a:off x="779227" y="3716322"/>
            <a:ext cx="7240647" cy="595618"/>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200" dirty="0">
                <a:solidFill>
                  <a:schemeClr val="bg1"/>
                </a:solidFill>
                <a:latin typeface="Arial" panose="020B0604020202020204" pitchFamily="34" charset="0"/>
                <a:cs typeface="Arial" panose="020B0604020202020204" pitchFamily="34" charset="0"/>
              </a:rPr>
              <a:t>Výběrová a zadávací řízení</a:t>
            </a:r>
          </a:p>
        </p:txBody>
      </p:sp>
      <p:sp>
        <p:nvSpPr>
          <p:cNvPr id="4" name="Text Placeholder 4">
            <a:extLst>
              <a:ext uri="{FF2B5EF4-FFF2-40B4-BE49-F238E27FC236}">
                <a16:creationId xmlns:a16="http://schemas.microsoft.com/office/drawing/2014/main" id="{9A93C5EC-424C-AC4D-B30E-0A1EDBAEB96F}"/>
              </a:ext>
            </a:extLst>
          </p:cNvPr>
          <p:cNvSpPr txBox="1">
            <a:spLocks/>
          </p:cNvSpPr>
          <p:nvPr/>
        </p:nvSpPr>
        <p:spPr>
          <a:xfrm>
            <a:off x="779228" y="4865613"/>
            <a:ext cx="7752376" cy="956347"/>
          </a:xfrm>
          <a:prstGeom prst="rect">
            <a:avLst/>
          </a:prstGeom>
        </p:spPr>
        <p:txBody>
          <a:bodyPr>
            <a:normAutofit fontScale="70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700" dirty="0">
                <a:solidFill>
                  <a:schemeClr val="bg1"/>
                </a:solidFill>
                <a:cs typeface="Arial" panose="020B0604020202020204" pitchFamily="34" charset="0"/>
              </a:rPr>
              <a:t>Mgr. Tomáš Mosinger, odborný rada - specialista na administraci veřejných zakázek, ÚO IROP pro Plzeňský kraj</a:t>
            </a:r>
          </a:p>
          <a:p>
            <a:r>
              <a:rPr lang="cs-CZ" sz="1700" dirty="0">
                <a:solidFill>
                  <a:schemeClr val="bg1"/>
                </a:solidFill>
                <a:cs typeface="Arial" panose="020B0604020202020204" pitchFamily="34" charset="0"/>
              </a:rPr>
              <a:t>tel: +420 703 186 841</a:t>
            </a:r>
          </a:p>
          <a:p>
            <a:r>
              <a:rPr lang="cs-CZ" sz="1700" dirty="0">
                <a:solidFill>
                  <a:schemeClr val="bg1"/>
                </a:solidFill>
                <a:cs typeface="Arial" panose="020B0604020202020204" pitchFamily="34" charset="0"/>
              </a:rPr>
              <a:t>e-mail: </a:t>
            </a:r>
            <a:r>
              <a:rPr lang="cs-CZ" sz="1700" b="0" i="0" dirty="0">
                <a:solidFill>
                  <a:srgbClr val="212529"/>
                </a:solidFill>
                <a:effectLst/>
              </a:rPr>
              <a:t> </a:t>
            </a:r>
            <a:r>
              <a:rPr lang="cs-CZ" sz="1700" b="0" i="0" dirty="0">
                <a:solidFill>
                  <a:schemeClr val="bg1"/>
                </a:solidFill>
                <a:effectLst/>
              </a:rPr>
              <a:t>tomas.mosinger@crr.cz  </a:t>
            </a:r>
            <a:endParaRPr lang="cs-CZ" sz="1700" dirty="0">
              <a:solidFill>
                <a:schemeClr val="bg1"/>
              </a:solidFill>
              <a:cs typeface="Arial" panose="020B0604020202020204" pitchFamily="34" charset="0"/>
            </a:endParaRPr>
          </a:p>
          <a:p>
            <a:r>
              <a:rPr lang="cs-CZ" sz="1700" dirty="0">
                <a:solidFill>
                  <a:schemeClr val="bg1"/>
                </a:solidFill>
                <a:cs typeface="Arial" panose="020B0604020202020204" pitchFamily="34" charset="0"/>
              </a:rPr>
              <a:t>22. 8. 2022, prezentace pro Seminář Kyberbezpečnost - Praha</a:t>
            </a:r>
          </a:p>
          <a:p>
            <a:endParaRPr lang="en-US" dirty="0"/>
          </a:p>
        </p:txBody>
      </p:sp>
    </p:spTree>
    <p:extLst>
      <p:ext uri="{BB962C8B-B14F-4D97-AF65-F5344CB8AC3E}">
        <p14:creationId xmlns:p14="http://schemas.microsoft.com/office/powerpoint/2010/main" val="304724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247317"/>
          </a:xfrm>
          <a:prstGeom prst="rect">
            <a:avLst/>
          </a:prstGeom>
          <a:noFill/>
        </p:spPr>
        <p:txBody>
          <a:bodyPr wrap="square">
            <a:spAutoFit/>
          </a:bodyPr>
          <a:lstStyle/>
          <a:p>
            <a:pPr algn="just">
              <a:spcAft>
                <a:spcPts val="300"/>
              </a:spcAft>
            </a:pPr>
            <a:r>
              <a:rPr lang="cs-CZ" sz="2000" b="0" cap="none" dirty="0">
                <a:solidFill>
                  <a:srgbClr val="00529C"/>
                </a:solidFill>
              </a:rPr>
              <a:t>Pozor však na umožnění materiální změny nabídky – § 46 odst. 2 ZZVZ</a:t>
            </a:r>
          </a:p>
          <a:p>
            <a:pPr marL="342900" indent="-342900" algn="just">
              <a:spcAft>
                <a:spcPts val="300"/>
              </a:spcAft>
              <a:buFont typeface="Wingdings" panose="05000000000000000000" pitchFamily="2" charset="2"/>
              <a:buChar char="Ø"/>
            </a:pPr>
            <a:r>
              <a:rPr lang="cs-CZ" sz="1600" cap="none" dirty="0">
                <a:solidFill>
                  <a:srgbClr val="00529C"/>
                </a:solidFill>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342900" indent="-342900" algn="just">
              <a:spcAft>
                <a:spcPts val="300"/>
              </a:spcAft>
              <a:buFont typeface="Wingdings" panose="05000000000000000000" pitchFamily="2" charset="2"/>
              <a:buChar char="Ø"/>
            </a:pPr>
            <a:r>
              <a:rPr lang="cs-CZ" sz="1600" cap="none" dirty="0">
                <a:solidFill>
                  <a:srgbClr val="00529C"/>
                </a:solidFill>
              </a:rPr>
              <a:t>Při posuzování je nutno rozlišovat mezi formální změnou nabídky a materiální (věcnou) změnou nabídky. Viz rozhodnutí ÚOHS č.j.: ÚOHS-11849/2020/322/</a:t>
            </a:r>
            <a:r>
              <a:rPr lang="cs-CZ" sz="1600" cap="none" dirty="0" err="1">
                <a:solidFill>
                  <a:srgbClr val="00529C"/>
                </a:solidFill>
              </a:rPr>
              <a:t>Bví</a:t>
            </a:r>
            <a:r>
              <a:rPr lang="cs-CZ" sz="1600" cap="none" dirty="0">
                <a:solidFill>
                  <a:srgbClr val="00529C"/>
                </a:solidFill>
              </a:rPr>
              <a:t> ze dne 21. 4. 2020.</a:t>
            </a:r>
          </a:p>
          <a:p>
            <a:pPr marL="342900" indent="-342900" algn="just">
              <a:spcAft>
                <a:spcPts val="300"/>
              </a:spcAft>
              <a:buFont typeface="Wingdings" panose="05000000000000000000" pitchFamily="2" charset="2"/>
              <a:buChar char="Ø"/>
            </a:pPr>
            <a:r>
              <a:rPr lang="cs-CZ" sz="1600" cap="none" dirty="0">
                <a:solidFill>
                  <a:srgbClr val="00529C"/>
                </a:solidFill>
              </a:rPr>
              <a:t>POZOR na ÚOHS-S0029/2018/VZ-07966/2018/532/</a:t>
            </a:r>
            <a:r>
              <a:rPr lang="cs-CZ" sz="1600" cap="none" dirty="0" err="1">
                <a:solidFill>
                  <a:srgbClr val="00529C"/>
                </a:solidFill>
              </a:rPr>
              <a:t>VSt</a:t>
            </a:r>
            <a:r>
              <a:rPr lang="cs-CZ" sz="1600" cap="none" dirty="0">
                <a:solidFill>
                  <a:srgbClr val="00529C"/>
                </a:solidFill>
              </a:rPr>
              <a:t> ze dne 14. 3. 2018 – již překonán novějšími rozhodnutími.</a:t>
            </a:r>
          </a:p>
          <a:p>
            <a:pPr marL="342900" indent="-342900" algn="just">
              <a:spcAft>
                <a:spcPts val="300"/>
              </a:spcAft>
              <a:buFont typeface="Wingdings" panose="05000000000000000000" pitchFamily="2" charset="2"/>
              <a:buChar char="Ø"/>
            </a:pPr>
            <a:r>
              <a:rPr lang="cs-CZ" sz="1600" dirty="0">
                <a:solidFill>
                  <a:srgbClr val="00529C"/>
                </a:solidFill>
              </a:rPr>
              <a:t>Za materiální změnu nabídky může být považována i změna harmonogramu (k tomu ÚOHS č.j.: ÚOHS-25009/2021/500/</a:t>
            </a:r>
            <a:r>
              <a:rPr lang="cs-CZ" sz="1600" dirty="0" err="1">
                <a:solidFill>
                  <a:srgbClr val="00529C"/>
                </a:solidFill>
              </a:rPr>
              <a:t>Aiv</a:t>
            </a:r>
            <a:r>
              <a:rPr lang="cs-CZ" sz="1600" dirty="0">
                <a:solidFill>
                  <a:srgbClr val="00529C"/>
                </a:solidFill>
              </a:rPr>
              <a:t>: „</a:t>
            </a:r>
            <a:r>
              <a:rPr lang="cs-CZ" sz="1600" i="1" dirty="0">
                <a:solidFill>
                  <a:srgbClr val="00529C"/>
                </a:solidFill>
              </a:rPr>
              <a:t>na základě zpracovaného harmonogramu prací vyjadřuje účastník zadávacího řízení svoji nabídku ohledně lhůty, ve které je schopen realizovat a dokončit dílo.</a:t>
            </a:r>
            <a:r>
              <a:rPr lang="cs-CZ" sz="1600" dirty="0">
                <a:solidFill>
                  <a:srgbClr val="00529C"/>
                </a:solidFill>
              </a:rPr>
              <a:t>“)</a:t>
            </a:r>
          </a:p>
        </p:txBody>
      </p:sp>
    </p:spTree>
    <p:extLst>
      <p:ext uri="{BB962C8B-B14F-4D97-AF65-F5344CB8AC3E}">
        <p14:creationId xmlns:p14="http://schemas.microsoft.com/office/powerpoint/2010/main" val="15164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11</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32119"/>
          </a:xfrm>
          <a:prstGeom prst="rect">
            <a:avLst/>
          </a:prstGeom>
          <a:noFill/>
        </p:spPr>
        <p:txBody>
          <a:bodyPr wrap="square">
            <a:spAutoFit/>
          </a:bodyPr>
          <a:lstStyle/>
          <a:p>
            <a:pPr algn="just">
              <a:spcAft>
                <a:spcPts val="300"/>
              </a:spcAft>
            </a:pPr>
            <a:r>
              <a:rPr lang="cs-CZ" sz="2000" dirty="0">
                <a:solidFill>
                  <a:srgbClr val="00529C"/>
                </a:solidFill>
              </a:rPr>
              <a:t>K nutnosti v</a:t>
            </a:r>
            <a:r>
              <a:rPr lang="cs-CZ" sz="2000" b="0" cap="none" dirty="0">
                <a:solidFill>
                  <a:srgbClr val="00529C"/>
                </a:solidFill>
              </a:rPr>
              <a:t>yloučení účastníka pro nesplnění zadávacích podmínek</a:t>
            </a:r>
          </a:p>
          <a:p>
            <a:pPr marL="342900" indent="-342900" algn="just">
              <a:spcAft>
                <a:spcPts val="300"/>
              </a:spcAft>
              <a:buFont typeface="Wingdings" panose="05000000000000000000" pitchFamily="2" charset="2"/>
              <a:buChar char="Ø"/>
            </a:pPr>
            <a:r>
              <a:rPr lang="cs-CZ" sz="1300" cap="none" dirty="0">
                <a:solidFill>
                  <a:srgbClr val="00529C"/>
                </a:solidFill>
              </a:rPr>
              <a:t>Zadavatel musí vždy posoudit veškeré požadované parametry – i minimální odchylka je porušením zadávacích podmínek.</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200" cap="none" dirty="0">
                <a:solidFill>
                  <a:srgbClr val="00529C"/>
                </a:solidFill>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200" cap="none" dirty="0">
                <a:solidFill>
                  <a:srgbClr val="00529C"/>
                </a:solidFill>
              </a:rPr>
              <a:t>Rozhodovací praxe ÚOHS – např. rozhodnutí č. j. ÚOHS-S155/2012/VZ-7797/2012/550/</a:t>
            </a:r>
            <a:r>
              <a:rPr lang="cs-CZ" sz="1200" cap="none" dirty="0" err="1">
                <a:solidFill>
                  <a:srgbClr val="00529C"/>
                </a:solidFill>
              </a:rPr>
              <a:t>SMo</a:t>
            </a:r>
            <a:r>
              <a:rPr lang="cs-CZ" sz="1200" cap="none" dirty="0">
                <a:solidFill>
                  <a:srgbClr val="00529C"/>
                </a:solidFill>
              </a:rPr>
              <a:t> ze dne 23. 7. 2012 (nesplnění požadavku na výkon projektoru 24 500 lumen) nebo rozhodnutí č. j. ÚOHS-S0071/2018/VZ-11729/2018/523/</a:t>
            </a:r>
            <a:r>
              <a:rPr lang="cs-CZ" sz="1200" cap="none" dirty="0" err="1">
                <a:solidFill>
                  <a:srgbClr val="00529C"/>
                </a:solidFill>
              </a:rPr>
              <a:t>Hvo</a:t>
            </a:r>
            <a:r>
              <a:rPr lang="cs-CZ" sz="1200" cap="none" dirty="0">
                <a:solidFill>
                  <a:srgbClr val="00529C"/>
                </a:solidFill>
              </a:rPr>
              <a:t> ze dne 20. 4. 2018 potvrzené rozhodnutím předsedy UOHS č. j. ÚOHS-R0073/2018/VZ-20851/2018/322/</a:t>
            </a:r>
            <a:r>
              <a:rPr lang="cs-CZ" sz="1200" cap="none" dirty="0" err="1">
                <a:solidFill>
                  <a:srgbClr val="00529C"/>
                </a:solidFill>
              </a:rPr>
              <a:t>Dja</a:t>
            </a:r>
            <a:r>
              <a:rPr lang="cs-CZ" sz="1200" cap="none" dirty="0">
                <a:solidFill>
                  <a:srgbClr val="00529C"/>
                </a:solidFill>
              </a:rPr>
              <a:t> ze dne 16. 7. 2018 (analyzátory s biochemickým a imunochemickým modulem nedisponovaly řídícím softwarem v českém jazyce, včetně chybových a varovných hlášení) nebo rozhodnutí ÚOHS č. j. ÚOHS-S0245/2018/VZ-24395/2018/533/</a:t>
            </a:r>
            <a:r>
              <a:rPr lang="cs-CZ" sz="1200" cap="none" dirty="0" err="1">
                <a:solidFill>
                  <a:srgbClr val="00529C"/>
                </a:solidFill>
              </a:rPr>
              <a:t>Bku</a:t>
            </a:r>
            <a:r>
              <a:rPr lang="cs-CZ" sz="1200" cap="none" dirty="0">
                <a:solidFill>
                  <a:srgbClr val="00529C"/>
                </a:solidFill>
              </a:rPr>
              <a:t> ze dne 21. 8. 2018 (nesplnění požadavku na digitální RF systém využívající paralelní techniky a disponující min. 64 kanály; v nabídce přístroj s pouze 48 kanály).</a:t>
            </a:r>
          </a:p>
          <a:p>
            <a:pPr marL="342900" indent="-342900" algn="just">
              <a:spcAft>
                <a:spcPts val="300"/>
              </a:spcAft>
              <a:buFont typeface="Wingdings" panose="05000000000000000000" pitchFamily="2" charset="2"/>
              <a:buChar char="Ø"/>
            </a:pPr>
            <a:r>
              <a:rPr lang="cs-CZ" sz="1300" cap="none" dirty="0">
                <a:solidFill>
                  <a:srgbClr val="00529C"/>
                </a:solidFill>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342900" indent="-342900" algn="just">
              <a:spcAft>
                <a:spcPts val="300"/>
              </a:spcAft>
              <a:buFont typeface="Wingdings" panose="05000000000000000000" pitchFamily="2" charset="2"/>
              <a:buChar char="Ø"/>
            </a:pPr>
            <a:r>
              <a:rPr lang="cs-CZ" sz="1300" cap="none" dirty="0">
                <a:solidFill>
                  <a:srgbClr val="00529C"/>
                </a:solidFill>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cap="none" dirty="0" err="1">
                <a:solidFill>
                  <a:srgbClr val="00529C"/>
                </a:solidFill>
              </a:rPr>
              <a:t>AHr</a:t>
            </a:r>
            <a:r>
              <a:rPr lang="cs-CZ" sz="1300" cap="none" dirty="0">
                <a:solidFill>
                  <a:srgbClr val="00529C"/>
                </a:solidFill>
              </a:rPr>
              <a:t> ze dne 20. 3. 2018</a:t>
            </a:r>
            <a:r>
              <a:rPr lang="cs-CZ" sz="1300" dirty="0">
                <a:solidFill>
                  <a:srgbClr val="00529C"/>
                </a:solidFill>
              </a:rPr>
              <a:t>).</a:t>
            </a:r>
          </a:p>
        </p:txBody>
      </p:sp>
    </p:spTree>
    <p:extLst>
      <p:ext uri="{BB962C8B-B14F-4D97-AF65-F5344CB8AC3E}">
        <p14:creationId xmlns:p14="http://schemas.microsoft.com/office/powerpoint/2010/main" val="257389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870564"/>
          </a:xfrm>
          <a:prstGeom prst="rect">
            <a:avLst/>
          </a:prstGeom>
          <a:noFill/>
        </p:spPr>
        <p:txBody>
          <a:bodyPr wrap="square">
            <a:spAutoFit/>
          </a:bodyPr>
          <a:lstStyle/>
          <a:p>
            <a:pPr algn="just">
              <a:spcAft>
                <a:spcPts val="300"/>
              </a:spcAft>
            </a:pPr>
            <a:r>
              <a:rPr lang="cs-CZ" sz="2000" dirty="0">
                <a:solidFill>
                  <a:srgbClr val="00529C"/>
                </a:solidFill>
              </a:rPr>
              <a:t>Doporučení k nastavení obchodních podmínek (termín plnění)</a:t>
            </a:r>
            <a:endParaRPr lang="cs-CZ" sz="2000" b="0" cap="none" dirty="0">
              <a:solidFill>
                <a:srgbClr val="00529C"/>
              </a:solidFill>
            </a:endParaRPr>
          </a:p>
          <a:p>
            <a:pPr marL="342900" indent="-342900" algn="just">
              <a:spcAft>
                <a:spcPts val="300"/>
              </a:spcAft>
              <a:buFont typeface="Wingdings" panose="05000000000000000000" pitchFamily="2" charset="2"/>
              <a:buChar char="Ø"/>
            </a:pPr>
            <a:r>
              <a:rPr lang="cs-CZ" sz="1300" cap="none" dirty="0">
                <a:solidFill>
                  <a:srgbClr val="00529C"/>
                </a:solidFill>
              </a:rPr>
              <a:t>Není vhodné stanovit termín plnění pevným datem – má vždy potenciál ovlivnit rozhodování dodavatelů o účasti v ZŘ. Velmi problematické v okamžiku změny termínu (obvykle prodloužení). </a:t>
            </a:r>
          </a:p>
          <a:p>
            <a:pPr marL="342900" indent="-342900" algn="just">
              <a:spcAft>
                <a:spcPts val="300"/>
              </a:spcAft>
              <a:buFont typeface="Wingdings" panose="05000000000000000000" pitchFamily="2" charset="2"/>
              <a:buChar char="Ø"/>
            </a:pPr>
            <a:r>
              <a:rPr lang="cs-CZ" sz="1300" cap="none" dirty="0">
                <a:solidFill>
                  <a:srgbClr val="00529C"/>
                </a:solidFill>
              </a:rPr>
              <a:t>Ještě problematičtější stanovení termínu plnění v kombinaci do X dnů/týdnů/měsíců nejpozději však do – stává se, že v době uzavření smlouvy již není stanovený počet dnů/týdnů/měsíců k dispozici, jelikož pevně stanovený termín nastane dříve.  </a:t>
            </a:r>
          </a:p>
          <a:p>
            <a:pPr marL="342900" indent="-342900" algn="just">
              <a:spcAft>
                <a:spcPts val="300"/>
              </a:spcAft>
              <a:buFont typeface="Wingdings" panose="05000000000000000000" pitchFamily="2" charset="2"/>
              <a:buChar char="Ø"/>
            </a:pPr>
            <a:r>
              <a:rPr lang="cs-CZ" sz="1300" cap="none" dirty="0">
                <a:solidFill>
                  <a:srgbClr val="00529C"/>
                </a:solidFill>
              </a:rPr>
              <a:t>Jako vhodnější se jeví nastavit klouzavé termíny ve dnech/týdnech/měsících od podpisu/účinnosti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342900" indent="-342900" algn="just">
              <a:spcAft>
                <a:spcPts val="300"/>
              </a:spcAft>
              <a:buFont typeface="Wingdings" panose="05000000000000000000" pitchFamily="2" charset="2"/>
              <a:buChar char="Ø"/>
            </a:pPr>
            <a:r>
              <a:rPr lang="cs-CZ" sz="1300" cap="none" dirty="0">
                <a:solidFill>
                  <a:srgbClr val="00529C"/>
                </a:solidFill>
              </a:rPr>
              <a:t>Termín plnění spojený s vydáním kolaudačního souhlasu. Nevhodné, protože zhotovitel nemá možnost ovlivnit délku řízení u stavebního úřadu.</a:t>
            </a:r>
          </a:p>
          <a:p>
            <a:pPr marL="342900" indent="-342900" algn="just">
              <a:spcAft>
                <a:spcPts val="300"/>
              </a:spcAft>
              <a:buFont typeface="Wingdings" panose="05000000000000000000" pitchFamily="2" charset="2"/>
              <a:buChar char="Ø"/>
            </a:pPr>
            <a:r>
              <a:rPr lang="cs-CZ" sz="1300" cap="none" dirty="0">
                <a:solidFill>
                  <a:srgbClr val="00529C"/>
                </a:solidFill>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342900" indent="-342900" algn="just">
              <a:spcAft>
                <a:spcPts val="300"/>
              </a:spcAft>
              <a:buFont typeface="Wingdings" panose="05000000000000000000" pitchFamily="2" charset="2"/>
              <a:buChar char="Ø"/>
            </a:pPr>
            <a:r>
              <a:rPr lang="cs-CZ" sz="1300" cap="none" dirty="0">
                <a:solidFill>
                  <a:srgbClr val="00529C"/>
                </a:solidFill>
              </a:rPr>
              <a:t>To platí i pro epidemii </a:t>
            </a:r>
            <a:r>
              <a:rPr lang="cs-CZ" sz="1300" cap="none" dirty="0" err="1">
                <a:solidFill>
                  <a:srgbClr val="00529C"/>
                </a:solidFill>
              </a:rPr>
              <a:t>koronaviru</a:t>
            </a:r>
            <a:r>
              <a:rPr lang="cs-CZ" sz="1300" cap="none" dirty="0">
                <a:solidFill>
                  <a:srgbClr val="00529C"/>
                </a:solidFill>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342900" indent="-342900" algn="just">
              <a:spcAft>
                <a:spcPts val="300"/>
              </a:spcAft>
              <a:buFont typeface="Wingdings" panose="05000000000000000000" pitchFamily="2" charset="2"/>
              <a:buChar char="Ø"/>
            </a:pPr>
            <a:r>
              <a:rPr lang="cs-CZ" sz="1300" cap="none" dirty="0">
                <a:solidFill>
                  <a:srgbClr val="00529C"/>
                </a:solidFill>
              </a:rPr>
              <a:t>K možnosti prodloužení termínů plnění je vhodné využívat vyhrazených změn závazků ze smlouvy dle § 100 ZZVZ, taková změna však musí být vymezena zcela jednoznačně, aby byl od počátku zřejmý zamýšlený postup.</a:t>
            </a:r>
          </a:p>
        </p:txBody>
      </p:sp>
    </p:spTree>
    <p:extLst>
      <p:ext uri="{BB962C8B-B14F-4D97-AF65-F5344CB8AC3E}">
        <p14:creationId xmlns:p14="http://schemas.microsoft.com/office/powerpoint/2010/main" val="26201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262705"/>
          </a:xfrm>
          <a:prstGeom prst="rect">
            <a:avLst/>
          </a:prstGeom>
          <a:noFill/>
        </p:spPr>
        <p:txBody>
          <a:bodyPr wrap="square">
            <a:spAutoFit/>
          </a:bodyPr>
          <a:lstStyle/>
          <a:p>
            <a:pPr algn="just">
              <a:spcAft>
                <a:spcPts val="300"/>
              </a:spcAft>
            </a:pPr>
            <a:r>
              <a:rPr lang="cs-CZ" sz="2000" dirty="0">
                <a:solidFill>
                  <a:srgbClr val="00529C"/>
                </a:solidFill>
              </a:rPr>
              <a:t>V průběhu plnění VZ postupovat dle smlouvy a dbát zákazu umožnit podstatné změny závazků</a:t>
            </a:r>
            <a:endParaRPr lang="cs-CZ" sz="2000" b="0" cap="none" dirty="0">
              <a:solidFill>
                <a:srgbClr val="00529C"/>
              </a:solidFill>
            </a:endParaRPr>
          </a:p>
          <a:p>
            <a:pPr marL="342900" indent="-342900" algn="just">
              <a:spcAft>
                <a:spcPts val="300"/>
              </a:spcAft>
              <a:buFont typeface="Wingdings" panose="05000000000000000000" pitchFamily="2" charset="2"/>
              <a:buChar char="Ø"/>
            </a:pPr>
            <a:r>
              <a:rPr lang="cs-CZ" sz="1300" cap="none" dirty="0">
                <a:solidFill>
                  <a:srgbClr val="00529C"/>
                </a:solidFill>
              </a:rPr>
              <a:t>Lze doporučit zadavatelům, aby již při přípravě zadávací dokumentace vždy pečlivě zvážili své potřeby a očekávání v souvislosti s plněním veřejné zakázky. A vše odpovídajícím způsobem zachytili do vyžadovaných obchodních podmínek, zejména pokud jsou formulovány jako vzorový (a závazný) návrh smlouvy. </a:t>
            </a:r>
          </a:p>
          <a:p>
            <a:pPr marL="342900" indent="-342900" algn="just">
              <a:spcAft>
                <a:spcPts val="300"/>
              </a:spcAft>
              <a:buFont typeface="Wingdings" panose="05000000000000000000" pitchFamily="2" charset="2"/>
              <a:buChar char="Ø"/>
            </a:pPr>
            <a:r>
              <a:rPr lang="cs-CZ" sz="1300" cap="none" dirty="0">
                <a:solidFill>
                  <a:srgbClr val="00529C"/>
                </a:solidFill>
              </a:rPr>
              <a:t>Pokud následně při plnění veřejné zakázky vznikne potřeba změnit závazek ze smlouvy (upravit předmět plnění či povinnosti stran), pak by měl zadavatel předem důkladně zvážit, zda je o změnu, kterou může připustit.</a:t>
            </a:r>
          </a:p>
          <a:p>
            <a:pPr marL="342900" indent="-342900" algn="just">
              <a:spcAft>
                <a:spcPts val="300"/>
              </a:spcAft>
              <a:buFont typeface="Wingdings" panose="05000000000000000000" pitchFamily="2" charset="2"/>
              <a:buChar char="Ø"/>
            </a:pPr>
            <a:r>
              <a:rPr lang="cs-CZ" sz="1300" cap="none" dirty="0">
                <a:solidFill>
                  <a:srgbClr val="00529C"/>
                </a:solidFill>
              </a:rPr>
              <a:t>Obecně: úprava § 222 ZZVZ není koncipována formou generálního zákazu jakýchkoliv změn smluv, ale formou zákazu změn dosahujících určité intenzity (založené konstantní rozhodovací praxí) vyjádřené pojmem „podstatná změna závazku ze smlouvy“. Odst. 1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342900" indent="-342900" algn="just">
              <a:spcAft>
                <a:spcPts val="300"/>
              </a:spcAft>
              <a:buFont typeface="Wingdings" panose="05000000000000000000" pitchFamily="2" charset="2"/>
              <a:buChar char="Ø"/>
            </a:pPr>
            <a:r>
              <a:rPr lang="cs-CZ" sz="1300" cap="none" dirty="0">
                <a:solidFill>
                  <a:srgbClr val="00529C"/>
                </a:solidFill>
              </a:rPr>
              <a:t>Nejčastěji pochybení spadají do problematiky termínů plnění (nedůvodné prodloužení), nevyžadování sjednaných bankovních záruk (či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spTree>
    <p:extLst>
      <p:ext uri="{BB962C8B-B14F-4D97-AF65-F5344CB8AC3E}">
        <p14:creationId xmlns:p14="http://schemas.microsoft.com/office/powerpoint/2010/main" val="400747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393510"/>
          </a:xfrm>
          <a:prstGeom prst="rect">
            <a:avLst/>
          </a:prstGeom>
          <a:noFill/>
        </p:spPr>
        <p:txBody>
          <a:bodyPr wrap="square">
            <a:spAutoFit/>
          </a:bodyPr>
          <a:lstStyle/>
          <a:p>
            <a:pPr algn="just">
              <a:spcAft>
                <a:spcPts val="300"/>
              </a:spcAft>
            </a:pPr>
            <a:r>
              <a:rPr lang="cs-CZ" sz="2000" b="0" cap="none" dirty="0">
                <a:solidFill>
                  <a:srgbClr val="00529C"/>
                </a:solidFill>
              </a:rPr>
              <a:t>Nárůst cen, </a:t>
            </a:r>
            <a:r>
              <a:rPr lang="cs-CZ" sz="2000" dirty="0">
                <a:solidFill>
                  <a:srgbClr val="00529C"/>
                </a:solidFill>
              </a:rPr>
              <a:t>indexace, inflační doložky – pamatovat na úpravu v ZD</a:t>
            </a:r>
          </a:p>
          <a:p>
            <a:pPr marL="342900" indent="-342900" algn="just">
              <a:spcAft>
                <a:spcPts val="300"/>
              </a:spcAft>
              <a:buFont typeface="Wingdings" panose="05000000000000000000" pitchFamily="2" charset="2"/>
              <a:buChar char="Ø"/>
            </a:pPr>
            <a:r>
              <a:rPr lang="cs-CZ" b="0" i="1" cap="none" dirty="0">
                <a:solidFill>
                  <a:srgbClr val="00529C"/>
                </a:solidFill>
              </a:rPr>
              <a:t>„Metodické doporučení k aktuálnímu růstu cen materiálů, zboží, výrobků a komodit ve veřejných zakázkách“ </a:t>
            </a:r>
            <a:r>
              <a:rPr lang="cs-CZ" b="1" cap="none" dirty="0">
                <a:solidFill>
                  <a:srgbClr val="00529C"/>
                </a:solidFill>
              </a:rPr>
              <a:t>plus doplnění</a:t>
            </a:r>
            <a:r>
              <a:rPr lang="cs-CZ" b="0" cap="none" dirty="0">
                <a:solidFill>
                  <a:srgbClr val="00529C"/>
                </a:solidFill>
              </a:rPr>
              <a:t> </a:t>
            </a:r>
            <a:r>
              <a:rPr lang="cs-CZ" b="0" i="1" cap="none" dirty="0">
                <a:solidFill>
                  <a:srgbClr val="00529C"/>
                </a:solidFill>
              </a:rPr>
              <a:t>„Výhrada změny závazku ze smlouvy na veřejnou zakázku na stavební práce prostřednictvím indexace cen“ </a:t>
            </a:r>
            <a:r>
              <a:rPr lang="cs-CZ" b="0" cap="none" dirty="0">
                <a:solidFill>
                  <a:srgbClr val="00529C"/>
                </a:solidFill>
              </a:rPr>
              <a:t>dostupné zde: </a:t>
            </a:r>
            <a:r>
              <a:rPr lang="cs-CZ" b="0" cap="none" dirty="0">
                <a:solidFill>
                  <a:srgbClr val="00529C"/>
                </a:solidFill>
                <a:hlinkClick r:id="rId4"/>
              </a:rPr>
              <a:t>https://portal-vz.cz/metodiky-stanoviska/metodiky-k-zakonu-c-134-2016-sb-o-zadavani-verejnych-zakazek/metodicka-stanoviska/</a:t>
            </a:r>
            <a:r>
              <a:rPr lang="cs-CZ" b="0" cap="none" dirty="0">
                <a:solidFill>
                  <a:srgbClr val="00529C"/>
                </a:solidFill>
              </a:rPr>
              <a:t> </a:t>
            </a:r>
          </a:p>
          <a:p>
            <a:pPr marL="342900" indent="-342900" algn="just">
              <a:spcAft>
                <a:spcPts val="300"/>
              </a:spcAft>
              <a:buFont typeface="Wingdings" panose="05000000000000000000" pitchFamily="2" charset="2"/>
              <a:buChar char="Ø"/>
            </a:pPr>
            <a:r>
              <a:rPr lang="cs-CZ" b="0" i="1" cap="none" dirty="0">
                <a:solidFill>
                  <a:srgbClr val="00529C"/>
                </a:solidFill>
              </a:rPr>
              <a:t>„SPOLEČNÉ STANOVISKO ÚOHS A MMR K PROBLEMATICE NÁRŮSTU CEN STAVEBNÍCH MATERIÁLŮ VE VEŘEJNÝCH ZAKÁZKÁCH“</a:t>
            </a:r>
            <a:r>
              <a:rPr lang="cs-CZ" b="0" cap="none" dirty="0">
                <a:solidFill>
                  <a:srgbClr val="00529C"/>
                </a:solidFill>
              </a:rPr>
              <a:t> dostupné </a:t>
            </a:r>
            <a:r>
              <a:rPr lang="cs-CZ" b="0" cap="none" dirty="0">
                <a:solidFill>
                  <a:srgbClr val="00529C"/>
                </a:solidFill>
                <a:hlinkClick r:id="rId5"/>
              </a:rPr>
              <a:t>zde</a:t>
            </a:r>
            <a:endParaRPr lang="cs-CZ" b="0" cap="none" dirty="0">
              <a:solidFill>
                <a:srgbClr val="00529C"/>
              </a:solidFill>
            </a:endParaRPr>
          </a:p>
          <a:p>
            <a:pPr marL="342900" indent="-342900" algn="just">
              <a:spcAft>
                <a:spcPts val="300"/>
              </a:spcAft>
              <a:buFont typeface="Wingdings" panose="05000000000000000000" pitchFamily="2" charset="2"/>
              <a:buChar char="Ø"/>
            </a:pPr>
            <a:r>
              <a:rPr lang="cs-CZ" b="0" cap="none" dirty="0">
                <a:solidFill>
                  <a:srgbClr val="00529C"/>
                </a:solidFill>
              </a:rPr>
              <a:t>Příjemce se v případě navýšení cen může odvolávat na:</a:t>
            </a:r>
          </a:p>
          <a:p>
            <a:pPr marL="800100" lvl="1" indent="-342900" algn="just">
              <a:spcAft>
                <a:spcPts val="300"/>
              </a:spcAft>
              <a:buFont typeface="Wingdings" panose="05000000000000000000" pitchFamily="2" charset="2"/>
              <a:buChar char="ü"/>
            </a:pPr>
            <a:r>
              <a:rPr lang="cs-CZ" sz="1600" b="0" cap="none" dirty="0">
                <a:solidFill>
                  <a:srgbClr val="00529C"/>
                </a:solidFill>
              </a:rPr>
              <a:t>Indexaci ČSÚ</a:t>
            </a:r>
          </a:p>
          <a:p>
            <a:pPr marL="800100" lvl="1" indent="-342900" algn="just">
              <a:spcAft>
                <a:spcPts val="300"/>
              </a:spcAft>
              <a:buFont typeface="Wingdings" panose="05000000000000000000" pitchFamily="2" charset="2"/>
              <a:buChar char="ü"/>
            </a:pPr>
            <a:r>
              <a:rPr lang="cs-CZ" sz="1600" b="0" cap="none" dirty="0">
                <a:solidFill>
                  <a:srgbClr val="00529C"/>
                </a:solidFill>
              </a:rPr>
              <a:t>Pokud příjemce disponuje rozpočtem ve formátu kompatibilním s rozpočtářskými programy je možné pro kontrolu využít související cenové soustavy</a:t>
            </a:r>
          </a:p>
          <a:p>
            <a:pPr marL="800100" lvl="1" indent="-342900" algn="just">
              <a:spcAft>
                <a:spcPts val="300"/>
              </a:spcAft>
              <a:buFont typeface="Wingdings" panose="05000000000000000000" pitchFamily="2" charset="2"/>
              <a:buChar char="ü"/>
            </a:pPr>
            <a:r>
              <a:rPr lang="cs-CZ" sz="1600" b="0" cap="none" dirty="0">
                <a:solidFill>
                  <a:srgbClr val="00529C"/>
                </a:solidFill>
              </a:rPr>
              <a:t>Průzkum trhu</a:t>
            </a:r>
          </a:p>
          <a:p>
            <a:pPr marL="800100" lvl="1" indent="-342900" algn="just">
              <a:spcAft>
                <a:spcPts val="300"/>
              </a:spcAft>
              <a:buFont typeface="Wingdings" panose="05000000000000000000" pitchFamily="2" charset="2"/>
              <a:buChar char="ü"/>
            </a:pPr>
            <a:r>
              <a:rPr lang="cs-CZ" sz="1600" dirty="0">
                <a:solidFill>
                  <a:srgbClr val="00529C"/>
                </a:solidFill>
              </a:rPr>
              <a:t>Z</a:t>
            </a:r>
            <a:r>
              <a:rPr lang="cs-CZ" sz="1600" b="0" cap="none" dirty="0">
                <a:solidFill>
                  <a:srgbClr val="00529C"/>
                </a:solidFill>
              </a:rPr>
              <a:t>nalecký posudek</a:t>
            </a:r>
          </a:p>
        </p:txBody>
      </p:sp>
    </p:spTree>
    <p:extLst>
      <p:ext uri="{BB962C8B-B14F-4D97-AF65-F5344CB8AC3E}">
        <p14:creationId xmlns:p14="http://schemas.microsoft.com/office/powerpoint/2010/main" val="402497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116512"/>
          </a:xfrm>
          <a:prstGeom prst="rect">
            <a:avLst/>
          </a:prstGeom>
          <a:noFill/>
        </p:spPr>
        <p:txBody>
          <a:bodyPr wrap="square">
            <a:spAutoFit/>
          </a:bodyPr>
          <a:lstStyle/>
          <a:p>
            <a:pPr algn="just">
              <a:spcAft>
                <a:spcPts val="300"/>
              </a:spcAft>
            </a:pPr>
            <a:r>
              <a:rPr lang="cs-CZ" sz="2000" b="0" cap="none" dirty="0">
                <a:solidFill>
                  <a:srgbClr val="00529C"/>
                </a:solidFill>
              </a:rPr>
              <a:t>Nárůst cen, </a:t>
            </a:r>
            <a:r>
              <a:rPr lang="cs-CZ" sz="2000" dirty="0">
                <a:solidFill>
                  <a:srgbClr val="00529C"/>
                </a:solidFill>
              </a:rPr>
              <a:t>indexace, inflační doložky – pamatovat na úpravu v ZD</a:t>
            </a:r>
          </a:p>
          <a:p>
            <a:pPr marL="342900" indent="-342900" algn="just">
              <a:spcAft>
                <a:spcPts val="300"/>
              </a:spcAft>
              <a:buFont typeface="Wingdings" panose="05000000000000000000" pitchFamily="2" charset="2"/>
              <a:buChar char="Ø"/>
            </a:pPr>
            <a:r>
              <a:rPr lang="cs-CZ" dirty="0">
                <a:solidFill>
                  <a:srgbClr val="00529C"/>
                </a:solidFill>
              </a:rPr>
              <a:t>Vzor inflační doložky připravený Hospodářskou komorou ČR ve spolupráci s odborníky ze Svazu podnikatelů ve stavebnictví a Sdružením pro výstavbu silnic </a:t>
            </a:r>
            <a:r>
              <a:rPr lang="cs-CZ" u="sng" dirty="0">
                <a:solidFill>
                  <a:srgbClr val="0563C1"/>
                </a:solidFill>
                <a:ea typeface="Times New Roman" panose="02020603050405020304" pitchFamily="18" charset="0"/>
                <a:cs typeface="Calibri" panose="020F0502020204030204" pitchFamily="34" charset="0"/>
                <a:hlinkClick r:id="rId4"/>
              </a:rPr>
              <a:t>https://www.komora.cz/legislativa/vzorova-inflacni-dolozka/</a:t>
            </a:r>
            <a:endParaRPr lang="cs-CZ" i="1" dirty="0">
              <a:solidFill>
                <a:srgbClr val="00529C"/>
              </a:solidFill>
            </a:endParaRPr>
          </a:p>
          <a:p>
            <a:pPr marL="342900" indent="-342900" algn="just">
              <a:spcAft>
                <a:spcPts val="300"/>
              </a:spcAft>
              <a:buFont typeface="Wingdings" panose="05000000000000000000" pitchFamily="2" charset="2"/>
              <a:buChar char="Ø"/>
            </a:pPr>
            <a:r>
              <a:rPr lang="cs-CZ" b="0" cap="none" dirty="0">
                <a:solidFill>
                  <a:srgbClr val="00529C"/>
                </a:solidFill>
              </a:rPr>
              <a:t>Příklad inflační doložky – stanovisko ČKAIT dostupné zde </a:t>
            </a:r>
            <a:r>
              <a:rPr lang="cs-CZ" b="0" cap="none" dirty="0">
                <a:solidFill>
                  <a:srgbClr val="00529C"/>
                </a:solidFill>
                <a:hlinkClick r:id="rId5"/>
              </a:rPr>
              <a:t>https://www.ckait.cz/metodicky-pokyn-pro-uplatneni-inflacni-dolozky-ve-smlouvach-na-sluzby</a:t>
            </a:r>
            <a:r>
              <a:rPr lang="cs-CZ" b="0" cap="none" dirty="0">
                <a:solidFill>
                  <a:srgbClr val="00529C"/>
                </a:solidFill>
              </a:rPr>
              <a:t> (i na </a:t>
            </a:r>
            <a:r>
              <a:rPr lang="cs-CZ" b="0" cap="none" dirty="0" err="1">
                <a:solidFill>
                  <a:srgbClr val="00529C"/>
                </a:solidFill>
              </a:rPr>
              <a:t>portal-vz</a:t>
            </a:r>
            <a:r>
              <a:rPr lang="cs-CZ" b="0" cap="none" dirty="0">
                <a:solidFill>
                  <a:srgbClr val="00529C"/>
                </a:solidFill>
              </a:rPr>
              <a:t>)</a:t>
            </a:r>
          </a:p>
          <a:p>
            <a:pPr marL="800100" lvl="1" indent="-342900" algn="just">
              <a:spcAft>
                <a:spcPts val="300"/>
              </a:spcAft>
              <a:buFont typeface="Wingdings" panose="05000000000000000000" pitchFamily="2" charset="2"/>
              <a:buChar char="ü"/>
            </a:pPr>
            <a:r>
              <a:rPr lang="cs-CZ" sz="1400" i="1" dirty="0">
                <a:solidFill>
                  <a:srgbClr val="00529C"/>
                </a:solidFill>
              </a:rPr>
              <a:t>V případě, že průměrný roční index spotřebitelských cen dle údajů Českého statistického úřadu, publikovaných na jeho internetových stránkách, uvedený ke kalendářnímu měsíci odpovídajícímu měsíci, v němž byla smlouva podepsána, vzroste o více než 3 %, zvýší se neuhrazená část smluvní ceny dle čl. XX této smlouvy o výši tohoto indexu, a to v každém roce trvání smlouvy. Ke zvýšení dochází ode dne v příslušném měsíci, který se číselným označením shoduje s datem podpisu smlouvy. Smluvní strany pro odstranění pochybností uvádí, že k úpravě ceny dle tohoto ustanovení smlouvy není třeba uzavírat dodatek ke smlouvě. Smluvní strany však mohou z důvodu právní jistoty o navýšení ceny sepsat zápis podepsaný oběma smluvními stranami. </a:t>
            </a:r>
          </a:p>
        </p:txBody>
      </p:sp>
    </p:spTree>
    <p:extLst>
      <p:ext uri="{BB962C8B-B14F-4D97-AF65-F5344CB8AC3E}">
        <p14:creationId xmlns:p14="http://schemas.microsoft.com/office/powerpoint/2010/main" val="39884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F933821-A5DA-7140-8831-7E4D84AA8A8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pPr/>
              <a:t>16</a:t>
            </a:fld>
            <a:endParaRPr lang="en-US" dirty="0"/>
          </a:p>
        </p:txBody>
      </p:sp>
      <p:sp>
        <p:nvSpPr>
          <p:cNvPr id="3" name="Title 1">
            <a:extLst>
              <a:ext uri="{FF2B5EF4-FFF2-40B4-BE49-F238E27FC236}">
                <a16:creationId xmlns:a16="http://schemas.microsoft.com/office/drawing/2014/main" id="{F81CD06E-30C7-0F4B-9F7B-A86A3F339833}"/>
              </a:ext>
            </a:extLst>
          </p:cNvPr>
          <p:cNvSpPr txBox="1">
            <a:spLocks/>
          </p:cNvSpPr>
          <p:nvPr/>
        </p:nvSpPr>
        <p:spPr>
          <a:xfrm>
            <a:off x="0" y="2938585"/>
            <a:ext cx="9143999" cy="8904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Děkujeme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Text Placeholder 4">
            <a:extLst>
              <a:ext uri="{FF2B5EF4-FFF2-40B4-BE49-F238E27FC236}">
                <a16:creationId xmlns:a16="http://schemas.microsoft.com/office/drawing/2014/main" id="{BB825D22-D978-430C-8408-13D3F2264B7D}"/>
              </a:ext>
            </a:extLst>
          </p:cNvPr>
          <p:cNvSpPr txBox="1">
            <a:spLocks/>
          </p:cNvSpPr>
          <p:nvPr/>
        </p:nvSpPr>
        <p:spPr>
          <a:xfrm>
            <a:off x="779228" y="4090737"/>
            <a:ext cx="6524625" cy="1761423"/>
          </a:xfrm>
          <a:prstGeom prst="rect">
            <a:avLst/>
          </a:prstGeom>
        </p:spPr>
        <p:txBody>
          <a:bodyPr>
            <a:normAutofit fontScale="925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u="sng" dirty="0">
                <a:solidFill>
                  <a:schemeClr val="bg1"/>
                </a:solidFill>
                <a:latin typeface="Arial" panose="020B0604020202020204" pitchFamily="34" charset="0"/>
                <a:cs typeface="Arial" panose="020B0604020202020204" pitchFamily="34" charset="0"/>
              </a:rPr>
              <a:t>Kontaktní údaje</a:t>
            </a:r>
          </a:p>
          <a:p>
            <a:r>
              <a:rPr lang="cs-CZ" sz="1400" dirty="0">
                <a:solidFill>
                  <a:schemeClr val="bg1"/>
                </a:solidFill>
                <a:latin typeface="Arial" panose="020B0604020202020204" pitchFamily="34" charset="0"/>
                <a:cs typeface="Arial" panose="020B0604020202020204" pitchFamily="34" charset="0"/>
              </a:rPr>
              <a:t>Centrum pro regionální rozvoj České republiky</a:t>
            </a:r>
          </a:p>
          <a:p>
            <a:r>
              <a:rPr lang="cs-CZ" sz="1400" dirty="0">
                <a:solidFill>
                  <a:schemeClr val="bg1"/>
                </a:solidFill>
                <a:latin typeface="Arial" panose="020B0604020202020204" pitchFamily="34" charset="0"/>
                <a:cs typeface="Arial" panose="020B0604020202020204" pitchFamily="34" charset="0"/>
              </a:rPr>
              <a:t>státní příspěvková organizace řízená Ministerstvem pro místní rozvoj ČR</a:t>
            </a:r>
          </a:p>
          <a:p>
            <a:r>
              <a:rPr lang="cs-CZ" sz="1400" dirty="0">
                <a:solidFill>
                  <a:schemeClr val="bg1"/>
                </a:solidFill>
                <a:latin typeface="Arial" panose="020B0604020202020204" pitchFamily="34" charset="0"/>
                <a:cs typeface="Arial" panose="020B0604020202020204" pitchFamily="34" charset="0"/>
              </a:rPr>
              <a:t>IČ: 04095316</a:t>
            </a:r>
          </a:p>
          <a:p>
            <a:r>
              <a:rPr lang="cs-CZ" sz="1400" dirty="0">
                <a:solidFill>
                  <a:schemeClr val="bg1"/>
                </a:solidFill>
                <a:latin typeface="Arial" panose="020B0604020202020204" pitchFamily="34" charset="0"/>
                <a:cs typeface="Arial" panose="020B0604020202020204" pitchFamily="34" charset="0"/>
              </a:rPr>
              <a:t>Adresa: U Nákladového nádraží 3144/4, 130 00  Praha 3 – Strašnice</a:t>
            </a:r>
          </a:p>
          <a:p>
            <a:r>
              <a:rPr lang="cs-CZ" sz="1400" dirty="0">
                <a:solidFill>
                  <a:schemeClr val="bg1"/>
                </a:solidFill>
                <a:latin typeface="Arial" panose="020B0604020202020204" pitchFamily="34" charset="0"/>
                <a:cs typeface="Arial" panose="020B0604020202020204" pitchFamily="34" charset="0"/>
              </a:rPr>
              <a:t>E-mail: </a:t>
            </a:r>
            <a:r>
              <a:rPr lang="cs-CZ" sz="1400" b="0" i="0" dirty="0">
                <a:solidFill>
                  <a:srgbClr val="212529"/>
                </a:solidFill>
                <a:effectLst/>
                <a:latin typeface="Open Sans" panose="020B0606030504020204" pitchFamily="34" charset="0"/>
              </a:rPr>
              <a:t> </a:t>
            </a:r>
            <a:r>
              <a:rPr lang="cs-CZ"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podatelna@crr.cz</a:t>
            </a:r>
            <a:r>
              <a:rPr lang="cs-CZ" sz="1400" dirty="0">
                <a:solidFill>
                  <a:schemeClr val="bg1"/>
                </a:solidFill>
                <a:latin typeface="Arial" panose="020B0604020202020204" pitchFamily="34" charset="0"/>
                <a:cs typeface="Arial" panose="020B0604020202020204" pitchFamily="34" charset="0"/>
              </a:rPr>
              <a:t> </a:t>
            </a:r>
          </a:p>
          <a:p>
            <a:r>
              <a:rPr lang="cs-CZ" sz="1400" dirty="0">
                <a:solidFill>
                  <a:schemeClr val="bg1"/>
                </a:solidFill>
                <a:latin typeface="Arial" panose="020B0604020202020204" pitchFamily="34" charset="0"/>
                <a:cs typeface="Arial" panose="020B0604020202020204" pitchFamily="34" charset="0"/>
              </a:rPr>
              <a:t>Konzultační servis IROP: </a:t>
            </a:r>
            <a:r>
              <a:rPr lang="cs-CZ" sz="1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https://www.crr.cz/irop/konzultacni-servis-irop/</a:t>
            </a:r>
            <a:r>
              <a:rPr lang="cs-CZ" sz="1400" dirty="0">
                <a:solidFill>
                  <a:schemeClr val="bg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1168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847481"/>
          </a:xfrm>
          <a:prstGeom prst="rect">
            <a:avLst/>
          </a:prstGeom>
          <a:noFill/>
        </p:spPr>
        <p:txBody>
          <a:bodyPr wrap="square">
            <a:spAutoFit/>
          </a:bodyPr>
          <a:lstStyle/>
          <a:p>
            <a:pPr algn="just">
              <a:spcAft>
                <a:spcPts val="300"/>
              </a:spcAft>
            </a:pPr>
            <a:r>
              <a:rPr lang="cs-CZ" sz="2000" b="0" cap="none" dirty="0">
                <a:solidFill>
                  <a:srgbClr val="00529C"/>
                </a:solidFill>
              </a:rPr>
              <a:t>Nárůst cen, </a:t>
            </a:r>
            <a:r>
              <a:rPr lang="cs-CZ" sz="2000" dirty="0">
                <a:solidFill>
                  <a:srgbClr val="00529C"/>
                </a:solidFill>
              </a:rPr>
              <a:t>indexace, inflační doložky – pamatovat na úpravu v ZD</a:t>
            </a:r>
          </a:p>
          <a:p>
            <a:pPr marL="342900" indent="-342900" algn="just">
              <a:spcAft>
                <a:spcPts val="300"/>
              </a:spcAft>
              <a:buFont typeface="Wingdings" panose="05000000000000000000" pitchFamily="2" charset="2"/>
              <a:buChar char="Ø"/>
            </a:pPr>
            <a:r>
              <a:rPr lang="cs-CZ" sz="1600" dirty="0">
                <a:solidFill>
                  <a:srgbClr val="00529C"/>
                </a:solidFill>
              </a:rPr>
              <a:t>Indexace</a:t>
            </a:r>
          </a:p>
          <a:p>
            <a:pPr marL="800100" lvl="1" indent="-342900" algn="just">
              <a:spcAft>
                <a:spcPts val="300"/>
              </a:spcAft>
              <a:buFont typeface="Wingdings" panose="05000000000000000000" pitchFamily="2" charset="2"/>
              <a:buChar char="ü"/>
            </a:pPr>
            <a:r>
              <a:rPr lang="cs-CZ" sz="1400" dirty="0">
                <a:solidFill>
                  <a:srgbClr val="00529C"/>
                </a:solidFill>
              </a:rPr>
              <a:t>Volba indexu</a:t>
            </a:r>
          </a:p>
          <a:p>
            <a:pPr marL="1257300" lvl="2" indent="-342900" algn="just">
              <a:spcAft>
                <a:spcPts val="300"/>
              </a:spcAft>
              <a:buFont typeface="Arial" panose="020B0604020202020204" pitchFamily="34" charset="0"/>
              <a:buChar char="•"/>
            </a:pPr>
            <a:r>
              <a:rPr lang="cs-CZ" sz="1200" dirty="0">
                <a:solidFill>
                  <a:srgbClr val="00529C"/>
                </a:solidFill>
              </a:rPr>
              <a:t>Údaj ČSÚ o indexech cen stavebních prací, indexech cen stavebních děl a indexech nákladů stavební výroby (https://www.czso.cz/</a:t>
            </a:r>
            <a:r>
              <a:rPr lang="cs-CZ" sz="1200" dirty="0" err="1">
                <a:solidFill>
                  <a:srgbClr val="00529C"/>
                </a:solidFill>
              </a:rPr>
              <a:t>csu</a:t>
            </a:r>
            <a:r>
              <a:rPr lang="cs-CZ" sz="1200" dirty="0">
                <a:solidFill>
                  <a:srgbClr val="00529C"/>
                </a:solidFill>
              </a:rPr>
              <a:t>/</a:t>
            </a:r>
            <a:r>
              <a:rPr lang="cs-CZ" sz="1200" dirty="0" err="1">
                <a:solidFill>
                  <a:srgbClr val="00529C"/>
                </a:solidFill>
              </a:rPr>
              <a:t>czso</a:t>
            </a:r>
            <a:r>
              <a:rPr lang="cs-CZ" sz="1200" dirty="0">
                <a:solidFill>
                  <a:srgbClr val="00529C"/>
                </a:solidFill>
              </a:rPr>
              <a:t>/indexy-cen-stavebnich-praci-indexy-cen-stavebnich-del-a-indexy-nakladu-stavebni-vyroby-ctvrtletni-casove-rady-1-ctvrtleti-2022). Zadavatel musí určit, který z uveřejňovaných indexů zvolí. </a:t>
            </a:r>
          </a:p>
          <a:p>
            <a:pPr marL="800100" lvl="1" indent="-342900" algn="just">
              <a:spcAft>
                <a:spcPts val="300"/>
              </a:spcAft>
              <a:buFont typeface="Wingdings" panose="05000000000000000000" pitchFamily="2" charset="2"/>
              <a:buChar char="ü"/>
            </a:pPr>
            <a:r>
              <a:rPr lang="cs-CZ" sz="1400" dirty="0">
                <a:solidFill>
                  <a:srgbClr val="00529C"/>
                </a:solidFill>
              </a:rPr>
              <a:t>Rozhodný okamžik pro výpočet indexu</a:t>
            </a:r>
          </a:p>
          <a:p>
            <a:pPr marL="1257300" lvl="2" indent="-342900" algn="just">
              <a:spcAft>
                <a:spcPts val="300"/>
              </a:spcAft>
              <a:buFont typeface="Arial" panose="020B0604020202020204" pitchFamily="34" charset="0"/>
              <a:buChar char="•"/>
            </a:pPr>
            <a:r>
              <a:rPr lang="cs-CZ" sz="1200" dirty="0">
                <a:solidFill>
                  <a:srgbClr val="00529C"/>
                </a:solidFill>
              </a:rPr>
              <a:t>Okamžik, od kterého bude index uplatněn; základními možnostmi jsou: konec lhůty pro podání nabídek nebo uzavření smlouvy, </a:t>
            </a:r>
          </a:p>
          <a:p>
            <a:pPr marL="1257300" lvl="2" indent="-342900" algn="just">
              <a:spcAft>
                <a:spcPts val="300"/>
              </a:spcAft>
              <a:buFont typeface="Arial" panose="020B0604020202020204" pitchFamily="34" charset="0"/>
              <a:buChar char="•"/>
            </a:pPr>
            <a:r>
              <a:rPr lang="cs-CZ" sz="1200" dirty="0">
                <a:solidFill>
                  <a:srgbClr val="00529C"/>
                </a:solidFill>
              </a:rPr>
              <a:t>Okamžik, rozhodný pro ocenění; zde se jako nejpraktičtější jeví okamžik fakturace konkrétních materiálů, či prací. </a:t>
            </a:r>
          </a:p>
          <a:p>
            <a:pPr marL="800100" lvl="1" indent="-342900" algn="just">
              <a:spcAft>
                <a:spcPts val="300"/>
              </a:spcAft>
              <a:buFont typeface="Wingdings" panose="05000000000000000000" pitchFamily="2" charset="2"/>
              <a:buChar char="ü"/>
            </a:pPr>
            <a:r>
              <a:rPr lang="fr-FR" sz="1400" dirty="0">
                <a:solidFill>
                  <a:srgbClr val="00529C"/>
                </a:solidFill>
              </a:rPr>
              <a:t>Identifikace položek, které mohou být indexovány</a:t>
            </a:r>
            <a:r>
              <a:rPr lang="cs-CZ" sz="1400" dirty="0">
                <a:solidFill>
                  <a:srgbClr val="00529C"/>
                </a:solidFill>
              </a:rPr>
              <a:t> </a:t>
            </a:r>
            <a:r>
              <a:rPr lang="cs-CZ" sz="1200" dirty="0">
                <a:solidFill>
                  <a:srgbClr val="00529C"/>
                </a:solidFill>
              </a:rPr>
              <a:t>– nutné uvést v ZD, zda bude index bude použit na</a:t>
            </a:r>
          </a:p>
          <a:p>
            <a:pPr marL="1257300" lvl="2" indent="-342900" algn="just">
              <a:spcAft>
                <a:spcPts val="300"/>
              </a:spcAft>
              <a:buFont typeface="Arial" panose="020B0604020202020204" pitchFamily="34" charset="0"/>
              <a:buChar char="•"/>
            </a:pPr>
            <a:r>
              <a:rPr lang="cs-CZ" sz="1200" dirty="0">
                <a:solidFill>
                  <a:srgbClr val="00529C"/>
                </a:solidFill>
              </a:rPr>
              <a:t>Celkovou cenu (zejména index založený na údajích o inflaci)</a:t>
            </a:r>
          </a:p>
          <a:p>
            <a:pPr marL="1257300" lvl="2" indent="-342900" algn="just">
              <a:spcAft>
                <a:spcPts val="300"/>
              </a:spcAft>
              <a:buFont typeface="Arial" panose="020B0604020202020204" pitchFamily="34" charset="0"/>
              <a:buChar char="•"/>
            </a:pPr>
            <a:r>
              <a:rPr lang="cs-CZ" sz="1200" dirty="0">
                <a:solidFill>
                  <a:srgbClr val="00529C"/>
                </a:solidFill>
              </a:rPr>
              <a:t>Jednotlivé položky (index vztažený na ceny materiálů, pozor na agregované položky) </a:t>
            </a:r>
          </a:p>
          <a:p>
            <a:pPr marL="800100" lvl="1" indent="-342900" algn="just">
              <a:spcAft>
                <a:spcPts val="300"/>
              </a:spcAft>
              <a:buFont typeface="Wingdings" panose="05000000000000000000" pitchFamily="2" charset="2"/>
              <a:buChar char="ü"/>
            </a:pPr>
            <a:r>
              <a:rPr lang="cs-CZ" sz="1400" dirty="0">
                <a:solidFill>
                  <a:srgbClr val="00529C"/>
                </a:solidFill>
              </a:rPr>
              <a:t>Limity pro uplatnění výhrady</a:t>
            </a:r>
          </a:p>
          <a:p>
            <a:pPr marL="1200150" lvl="2" indent="-285750" algn="just">
              <a:spcAft>
                <a:spcPts val="300"/>
              </a:spcAft>
              <a:buFont typeface="Arial" panose="020B0604020202020204" pitchFamily="34" charset="0"/>
              <a:buChar char="•"/>
            </a:pPr>
            <a:r>
              <a:rPr lang="cs-CZ" sz="1050" dirty="0">
                <a:solidFill>
                  <a:srgbClr val="00529C"/>
                </a:solidFill>
              </a:rPr>
              <a:t>Např. inflace vyšší než 0,5 %, či nárůst položky o více než 10 %</a:t>
            </a:r>
          </a:p>
          <a:p>
            <a:pPr marL="1200150" lvl="2" indent="-285750" algn="just">
              <a:spcAft>
                <a:spcPts val="300"/>
              </a:spcAft>
              <a:buFont typeface="Arial" panose="020B0604020202020204" pitchFamily="34" charset="0"/>
              <a:buChar char="•"/>
            </a:pPr>
            <a:r>
              <a:rPr lang="cs-CZ" sz="1050" dirty="0">
                <a:solidFill>
                  <a:srgbClr val="00529C"/>
                </a:solidFill>
              </a:rPr>
              <a:t>Maximální limit pro navýšení ceny na základě indexace. Lze stanovit zejména limitaci celkového nárůstu ceny díla či stanovení hranice, od které již nebude změna nároková (automatická), ale bude podléhat schválení zadavatele</a:t>
            </a:r>
          </a:p>
          <a:p>
            <a:pPr lvl="2" algn="just">
              <a:spcAft>
                <a:spcPts val="300"/>
              </a:spcAft>
            </a:pPr>
            <a:r>
              <a:rPr lang="cs-CZ" sz="1050" dirty="0">
                <a:solidFill>
                  <a:srgbClr val="00529C"/>
                </a:solidFill>
              </a:rPr>
              <a:t>Změny podle § 100 ZZVZ nutno započítat do PH, pokud je maximální hranice = PH, pokud není hranice kvalifikovaný odhad (viz §16 odst. 6 ZZVZ) </a:t>
            </a:r>
          </a:p>
        </p:txBody>
      </p:sp>
    </p:spTree>
    <p:extLst>
      <p:ext uri="{BB962C8B-B14F-4D97-AF65-F5344CB8AC3E}">
        <p14:creationId xmlns:p14="http://schemas.microsoft.com/office/powerpoint/2010/main" val="61528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301177"/>
          </a:xfrm>
          <a:prstGeom prst="rect">
            <a:avLst/>
          </a:prstGeom>
          <a:noFill/>
        </p:spPr>
        <p:txBody>
          <a:bodyPr wrap="square">
            <a:spAutoFit/>
          </a:bodyPr>
          <a:lstStyle/>
          <a:p>
            <a:pPr marL="342900" indent="-342900" algn="just">
              <a:spcAft>
                <a:spcPts val="300"/>
              </a:spcAft>
              <a:buFont typeface="Wingdings" panose="05000000000000000000" pitchFamily="2" charset="2"/>
              <a:buChar char="Ø"/>
            </a:pPr>
            <a:r>
              <a:rPr lang="cs-CZ" sz="1600" b="0" cap="none" dirty="0">
                <a:solidFill>
                  <a:srgbClr val="00529C"/>
                </a:solidFill>
              </a:rPr>
              <a:t>Pravidelně sledovat webové stránky IROP (MMR ČR, Centrum)</a:t>
            </a:r>
          </a:p>
          <a:p>
            <a:pPr marL="342900" indent="-342900" algn="just">
              <a:spcAft>
                <a:spcPts val="300"/>
              </a:spcAft>
              <a:buFont typeface="Wingdings" panose="05000000000000000000" pitchFamily="2" charset="2"/>
              <a:buChar char="Ø"/>
            </a:pPr>
            <a:r>
              <a:rPr lang="cs-CZ" sz="1600" dirty="0">
                <a:solidFill>
                  <a:srgbClr val="00529C"/>
                </a:solidFill>
              </a:rPr>
              <a:t>Web Centra k VZ - </a:t>
            </a:r>
            <a:r>
              <a:rPr lang="cs-CZ" sz="1600" dirty="0">
                <a:solidFill>
                  <a:srgbClr val="00529C"/>
                </a:solidFill>
                <a:hlinkClick r:id="rId4"/>
              </a:rPr>
              <a:t>https://www.crr.cz/irop/projekt/verejne-zakazky-v-projektech-irop-pohledem-centra/</a:t>
            </a:r>
            <a:r>
              <a:rPr lang="cs-CZ" sz="1600" dirty="0">
                <a:solidFill>
                  <a:srgbClr val="00529C"/>
                </a:solidFill>
              </a:rPr>
              <a:t> (Metodické postupy a výkladová stanoviska, Nejčastější pochybení, Publikační činnost ve VZ)</a:t>
            </a:r>
            <a:endParaRPr lang="cs-CZ" sz="1600" b="0" cap="none" dirty="0">
              <a:solidFill>
                <a:srgbClr val="00529C"/>
              </a:solidFill>
            </a:endParaRPr>
          </a:p>
          <a:p>
            <a:pPr marL="342900" indent="-342900" algn="just">
              <a:spcAft>
                <a:spcPts val="300"/>
              </a:spcAft>
              <a:buFont typeface="Wingdings" panose="05000000000000000000" pitchFamily="2" charset="2"/>
              <a:buChar char="Ø"/>
            </a:pPr>
            <a:r>
              <a:rPr lang="cs-CZ" sz="1600" b="0" cap="none" dirty="0">
                <a:solidFill>
                  <a:srgbClr val="00529C"/>
                </a:solidFill>
              </a:rPr>
              <a:t>Využívat komunikační kanály Konzultačního servisu IROP 2 (IROP 2021 – 2027)</a:t>
            </a:r>
          </a:p>
          <a:p>
            <a:pPr marL="342900" indent="-342900" algn="just">
              <a:spcAft>
                <a:spcPts val="300"/>
              </a:spcAft>
              <a:buFont typeface="Wingdings" panose="05000000000000000000" pitchFamily="2" charset="2"/>
              <a:buChar char="Ø"/>
            </a:pPr>
            <a:r>
              <a:rPr lang="cs-CZ" sz="1600" b="0" cap="none" dirty="0">
                <a:solidFill>
                  <a:srgbClr val="00529C"/>
                </a:solidFill>
              </a:rPr>
              <a:t>Zvážit případné využití externích zdrojů pro realizaci zadávacího/výběrového řízení (administrátor s prokázanou zkušeností a kvalitou)</a:t>
            </a:r>
          </a:p>
          <a:p>
            <a:pPr marL="342900" indent="-342900" algn="just">
              <a:spcAft>
                <a:spcPts val="300"/>
              </a:spcAft>
              <a:buFont typeface="Wingdings" panose="05000000000000000000" pitchFamily="2" charset="2"/>
              <a:buChar char="Ø"/>
            </a:pPr>
            <a:r>
              <a:rPr lang="cs-CZ" sz="1600" b="0" cap="none" dirty="0">
                <a:solidFill>
                  <a:srgbClr val="00529C"/>
                </a:solidFill>
              </a:rPr>
              <a:t>Znalost zákona o zadávání veřejných zakázek (vč. souvisejících výkladů, judikatury apod.) a vydaných metodik IROP k zadávání veřejných zakázek (MPZ); MPZ pro IROP 2 účinný od 1. 11. 2021 dostupný zde: </a:t>
            </a:r>
            <a:r>
              <a:rPr lang="cs-CZ" sz="1600" u="sng" dirty="0">
                <a:solidFill>
                  <a:srgbClr val="000000"/>
                </a:solidFill>
                <a:effectLst/>
                <a:ea typeface="Calibri" panose="020F0502020204030204" pitchFamily="34" charset="0"/>
                <a:hlinkClick r:id="rId5"/>
              </a:rPr>
              <a:t>https://dotaceeu.cz/cs/evropske-fondy-v-cr/kohezni-politika-po-roce-2020/metodicke-dokumenty/metodicke-dokumenty-v-gesci-mmr-cr/metodicky-pokyn-pro-oblast-zadavani-zakazek</a:t>
            </a:r>
            <a:endParaRPr lang="cs-CZ" sz="1600" b="0" cap="none" dirty="0">
              <a:solidFill>
                <a:srgbClr val="00529C"/>
              </a:solidFill>
            </a:endParaRPr>
          </a:p>
          <a:p>
            <a:pPr marL="342900" indent="-342900" algn="just">
              <a:spcAft>
                <a:spcPts val="300"/>
              </a:spcAft>
              <a:buFont typeface="Wingdings" panose="05000000000000000000" pitchFamily="2" charset="2"/>
              <a:buChar char="Ø"/>
            </a:pPr>
            <a:r>
              <a:rPr lang="cs-CZ" sz="1600" b="0" cap="none" dirty="0">
                <a:solidFill>
                  <a:srgbClr val="00529C"/>
                </a:solidFill>
              </a:rPr>
              <a:t>Soustředit se na včasné zahájení zadávacího/výběrové řízení vzhledem k termínům realizace projektu</a:t>
            </a:r>
          </a:p>
          <a:p>
            <a:pPr marL="342900" indent="-342900" algn="just">
              <a:spcAft>
                <a:spcPts val="300"/>
              </a:spcAft>
              <a:buFont typeface="Wingdings" panose="05000000000000000000" pitchFamily="2" charset="2"/>
              <a:buChar char="Ø"/>
            </a:pPr>
            <a:r>
              <a:rPr lang="cs-CZ" sz="1600" b="0" cap="none" dirty="0">
                <a:solidFill>
                  <a:srgbClr val="00529C"/>
                </a:solidFill>
              </a:rPr>
              <a:t>Účastnit se seminářů MMR ČR/Centra k plánovaným výzvám (součástí i téma VZ)</a:t>
            </a:r>
          </a:p>
          <a:p>
            <a:pPr marL="342900" indent="-342900" algn="just">
              <a:spcAft>
                <a:spcPts val="300"/>
              </a:spcAft>
              <a:buFont typeface="Wingdings" panose="05000000000000000000" pitchFamily="2" charset="2"/>
              <a:buChar char="Ø"/>
            </a:pPr>
            <a:r>
              <a:rPr lang="cs-CZ" sz="1600" b="0" cap="none" dirty="0">
                <a:solidFill>
                  <a:srgbClr val="00529C"/>
                </a:solidFill>
              </a:rPr>
              <a:t>V případě pochybností volit cestu „právní jistoty“</a:t>
            </a:r>
          </a:p>
        </p:txBody>
      </p:sp>
    </p:spTree>
    <p:extLst>
      <p:ext uri="{BB962C8B-B14F-4D97-AF65-F5344CB8AC3E}">
        <p14:creationId xmlns:p14="http://schemas.microsoft.com/office/powerpoint/2010/main" val="389622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155262"/>
            <a:ext cx="8321760" cy="5139869"/>
          </a:xfrm>
          <a:prstGeom prst="rect">
            <a:avLst/>
          </a:prstGeom>
          <a:noFill/>
        </p:spPr>
        <p:txBody>
          <a:bodyPr wrap="square">
            <a:spAutoFit/>
          </a:bodyPr>
          <a:lstStyle/>
          <a:p>
            <a:pPr algn="just">
              <a:spcAft>
                <a:spcPts val="300"/>
              </a:spcAft>
            </a:pPr>
            <a:r>
              <a:rPr lang="cs-CZ" sz="2000" b="0" cap="none" dirty="0">
                <a:solidFill>
                  <a:srgbClr val="00529C"/>
                </a:solidFill>
              </a:rPr>
              <a:t>Pečlivě vážit stanovení předmětu jedné VZ (funkční celek)</a:t>
            </a:r>
            <a:endParaRPr lang="cs-CZ" sz="20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Při vymezení předmětu veřejné zakázky může dojít k porušení § 18 ZZVZ (6.4.5 MPZ) a základních zásad dle § 6 ZZVZ (6.1.1 MPZ) zejména v případě:</a:t>
            </a:r>
          </a:p>
          <a:p>
            <a:pPr marL="742950" lvl="1" indent="-285750" algn="just">
              <a:spcAft>
                <a:spcPts val="300"/>
              </a:spcAft>
              <a:buFont typeface="Arial" panose="020B0604020202020204" pitchFamily="34" charset="0"/>
              <a:buChar char="•"/>
            </a:pPr>
            <a:r>
              <a:rPr lang="cs-CZ" sz="1600" dirty="0">
                <a:solidFill>
                  <a:srgbClr val="00529C"/>
                </a:solidFill>
              </a:rPr>
              <a:t>zadavatel rozdělí jednu VZ tak, že dojde ke snížení PH pod stanovené limity (např. přístroje tvořící jeden celek a vzájemně nezbytné k funkčnosti zadá ve více VZ v režimu odpovídajícím vždy jen dané části a nikoliv celkové hodnotě všech částí/VZ).</a:t>
            </a:r>
          </a:p>
          <a:p>
            <a:pPr marL="742950" lvl="1" indent="-285750" algn="just">
              <a:spcAft>
                <a:spcPts val="300"/>
              </a:spcAft>
              <a:buFont typeface="Arial" panose="020B0604020202020204" pitchFamily="34" charset="0"/>
              <a:buChar char="•"/>
            </a:pPr>
            <a:r>
              <a:rPr lang="cs-CZ" sz="1600" dirty="0">
                <a:solidFill>
                  <a:srgbClr val="00529C"/>
                </a:solidFill>
              </a:rPr>
              <a:t>diskriminační sloučení předmětu VZ (např. sloučení stavebních prací a dodávky přístrojového vybavení, nábytku, IT vybavení atd., čímž omezí okruh dodavatelů).</a:t>
            </a:r>
          </a:p>
          <a:p>
            <a:pPr marL="342900" indent="-342900" algn="just">
              <a:spcAft>
                <a:spcPts val="300"/>
              </a:spcAft>
              <a:buFont typeface="Wingdings" panose="05000000000000000000" pitchFamily="2" charset="2"/>
              <a:buChar char="Ø"/>
            </a:pPr>
            <a:r>
              <a:rPr lang="cs-CZ" sz="1600" dirty="0">
                <a:solidFill>
                  <a:srgbClr val="00529C"/>
                </a:solidFill>
              </a:rPr>
              <a:t>Sledovat vývoj právních názorů na význam pojmu „funkční celek“:</a:t>
            </a:r>
          </a:p>
          <a:p>
            <a:pPr marL="742950" lvl="1" indent="-285750" algn="just">
              <a:spcAft>
                <a:spcPts val="300"/>
              </a:spcAft>
              <a:buFont typeface="Arial" panose="020B0604020202020204" pitchFamily="34" charset="0"/>
              <a:buChar char="•"/>
            </a:pPr>
            <a:r>
              <a:rPr lang="cs-CZ" sz="1600" dirty="0">
                <a:solidFill>
                  <a:srgbClr val="00529C"/>
                </a:solidFill>
              </a:rPr>
              <a:t>Beze změny pro rozhodovací praxi – ve smyslu pouhého nahrazení věcné a místní souvislosti tímto pojmem.</a:t>
            </a:r>
          </a:p>
          <a:p>
            <a:pPr lvl="1" algn="just">
              <a:spcAft>
                <a:spcPts val="300"/>
              </a:spcAft>
            </a:pPr>
            <a:r>
              <a:rPr lang="cs-CZ" sz="1600" dirty="0">
                <a:solidFill>
                  <a:srgbClr val="00529C"/>
                </a:solidFill>
              </a:rPr>
              <a:t>Vs.</a:t>
            </a:r>
          </a:p>
          <a:p>
            <a:pPr marL="742950" lvl="1" indent="-285750" algn="just">
              <a:spcAft>
                <a:spcPts val="300"/>
              </a:spcAft>
              <a:buFont typeface="Arial" panose="020B0604020202020204" pitchFamily="34" charset="0"/>
              <a:buChar char="•"/>
            </a:pPr>
            <a:r>
              <a:rPr lang="cs-CZ" sz="1600" dirty="0">
                <a:solidFill>
                  <a:srgbClr val="00529C"/>
                </a:solidFill>
              </a:rPr>
              <a:t>Změna pro rozhodovací praxi – funkční celek klade větší důraz na cíle a záměry zadavatele, kdy funkčnost celku je z pohledu zadavatele naplněna až realizací všech potřebných dílčích plnění.</a:t>
            </a:r>
          </a:p>
          <a:p>
            <a:pPr marL="742950" lvl="1" indent="-285750" algn="just">
              <a:spcAft>
                <a:spcPts val="300"/>
              </a:spcAft>
              <a:buFont typeface="Arial" panose="020B0604020202020204" pitchFamily="34" charset="0"/>
              <a:buChar char="•"/>
            </a:pPr>
            <a:r>
              <a:rPr lang="cs-CZ" sz="1200" dirty="0">
                <a:solidFill>
                  <a:srgbClr val="00529C"/>
                </a:solidFill>
              </a:rPr>
              <a:t>ÚOHS-R0089/2021/VZ, č. j. ÚOHS-20865/2021/161/Tmi ze dne 24. 6. 2021, kde se operovalo s pojmem „funkční účel“ a bylo uvedeno, že „</a:t>
            </a:r>
            <a:r>
              <a:rPr lang="cs-CZ" sz="1200" i="1" dirty="0">
                <a:solidFill>
                  <a:srgbClr val="00529C"/>
                </a:solidFill>
              </a:rPr>
              <a:t>V daném případě tak nelze dovodit to, že by chodníky společně naplňovaly účel bezpečného pohybu chodců po obci Těrlicko nebo společně (tedy jako celek) plnily jinou předvídanou funkci</a:t>
            </a:r>
            <a:r>
              <a:rPr lang="cs-CZ" sz="1200" dirty="0">
                <a:solidFill>
                  <a:srgbClr val="00529C"/>
                </a:solidFill>
              </a:rPr>
              <a:t>“</a:t>
            </a:r>
          </a:p>
        </p:txBody>
      </p:sp>
    </p:spTree>
    <p:extLst>
      <p:ext uri="{BB962C8B-B14F-4D97-AF65-F5344CB8AC3E}">
        <p14:creationId xmlns:p14="http://schemas.microsoft.com/office/powerpoint/2010/main" val="347993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4</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78286"/>
          </a:xfrm>
          <a:prstGeom prst="rect">
            <a:avLst/>
          </a:prstGeom>
          <a:noFill/>
        </p:spPr>
        <p:txBody>
          <a:bodyPr wrap="square">
            <a:spAutoFit/>
          </a:bodyPr>
          <a:lstStyle/>
          <a:p>
            <a:pPr algn="just">
              <a:spcAft>
                <a:spcPts val="300"/>
              </a:spcAft>
            </a:pPr>
            <a:r>
              <a:rPr lang="cs-CZ" sz="2000" b="0" cap="none" dirty="0">
                <a:solidFill>
                  <a:srgbClr val="00529C"/>
                </a:solidFill>
              </a:rPr>
              <a:t>Při stanovení technických podmínek vždy důkladně zvážit, co a z jakého důvodu je v nich uvedeno</a:t>
            </a:r>
            <a:endParaRPr lang="cs-CZ" sz="20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Vymezení technických parametrů předmětu plnění </a:t>
            </a:r>
            <a:r>
              <a:rPr lang="pl-PL" sz="1600" dirty="0">
                <a:solidFill>
                  <a:srgbClr val="00529C"/>
                </a:solidFill>
              </a:rPr>
              <a:t>odkazem na obchodní názvy a značky</a:t>
            </a:r>
            <a:r>
              <a:rPr lang="cs-CZ" sz="1600" dirty="0">
                <a:solidFill>
                  <a:srgbClr val="00529C"/>
                </a:solidFill>
              </a:rPr>
              <a:t>:</a:t>
            </a:r>
          </a:p>
          <a:p>
            <a:pPr marL="742950" lvl="1" indent="-285750" algn="just">
              <a:spcAft>
                <a:spcPts val="300"/>
              </a:spcAft>
              <a:buFont typeface="Arial" panose="020B0604020202020204" pitchFamily="34" charset="0"/>
              <a:buChar char="•"/>
            </a:pPr>
            <a:r>
              <a:rPr lang="cs-CZ" sz="1500" dirty="0">
                <a:solidFill>
                  <a:srgbClr val="00529C"/>
                </a:solidFill>
              </a:rPr>
              <a:t>Vnímat zásadní rozdíl mezi </a:t>
            </a:r>
            <a:r>
              <a:rPr lang="cs-CZ" sz="1500" dirty="0" err="1">
                <a:solidFill>
                  <a:srgbClr val="00529C"/>
                </a:solidFill>
              </a:rPr>
              <a:t>ust</a:t>
            </a:r>
            <a:r>
              <a:rPr lang="cs-CZ" sz="1500" dirty="0">
                <a:solidFill>
                  <a:srgbClr val="00529C"/>
                </a:solidFill>
              </a:rPr>
              <a:t>. § 89 odst. 5 ZZVZ (zadavatel má důvod chtít toto konkrétní plnění) a </a:t>
            </a:r>
            <a:r>
              <a:rPr lang="cs-CZ" sz="1500" dirty="0" err="1">
                <a:solidFill>
                  <a:srgbClr val="00529C"/>
                </a:solidFill>
              </a:rPr>
              <a:t>ust</a:t>
            </a:r>
            <a:r>
              <a:rPr lang="cs-CZ" sz="1500" dirty="0">
                <a:solidFill>
                  <a:srgbClr val="00529C"/>
                </a:solidFill>
              </a:rPr>
              <a:t>. § 89 odst. 6 ZZVZ (zadavatel u každého takového odkazu připouští nabídku rovnocenného řešení).</a:t>
            </a:r>
          </a:p>
          <a:p>
            <a:pPr marL="742950" lvl="1" indent="-285750" algn="just">
              <a:spcAft>
                <a:spcPts val="300"/>
              </a:spcAft>
              <a:buFont typeface="Arial" panose="020B0604020202020204" pitchFamily="34" charset="0"/>
              <a:buChar char="•"/>
            </a:pPr>
            <a:r>
              <a:rPr lang="cs-CZ" sz="1200" dirty="0">
                <a:solidFill>
                  <a:srgbClr val="00529C"/>
                </a:solidFill>
              </a:rPr>
              <a:t>Např. požadavek na to, aby HDD měl technologii </a:t>
            </a:r>
            <a:r>
              <a:rPr lang="cs-CZ" sz="1200" dirty="0" err="1">
                <a:solidFill>
                  <a:srgbClr val="00529C"/>
                </a:solidFill>
              </a:rPr>
              <a:t>IntelliPower</a:t>
            </a:r>
            <a:r>
              <a:rPr lang="cs-CZ" sz="1200" dirty="0">
                <a:solidFill>
                  <a:srgbClr val="00529C"/>
                </a:solidFill>
              </a:rPr>
              <a:t>, což je označení funkčnosti vlastní produktům firmy Western Digital, ale jiné firmy tu samou technologii nabízejí také (jen pod jiným označením).</a:t>
            </a:r>
          </a:p>
          <a:p>
            <a:pPr marL="742950" lvl="1" indent="-285750" algn="just">
              <a:spcAft>
                <a:spcPts val="300"/>
              </a:spcAft>
              <a:buFont typeface="Arial" panose="020B0604020202020204" pitchFamily="34" charset="0"/>
              <a:buChar char="•"/>
            </a:pPr>
            <a:r>
              <a:rPr lang="cs-CZ" sz="1200" dirty="0">
                <a:solidFill>
                  <a:srgbClr val="00529C"/>
                </a:solidFill>
              </a:rPr>
              <a:t>Např. požadavek, aby nějaký výrobek měl „jednoduché ovládání bez tlačítek, spínačů“ v situaci, kdy takový požadavek vede k jednomu jedinému výrobku na trhu a současně je zcela neopodstatněný vzhledem ke způsobu a prostředí použití.</a:t>
            </a:r>
          </a:p>
          <a:p>
            <a:pPr marL="742950" lvl="1" indent="-285750" algn="just">
              <a:spcAft>
                <a:spcPts val="300"/>
              </a:spcAft>
              <a:buFont typeface="Arial" panose="020B0604020202020204" pitchFamily="34" charset="0"/>
              <a:buChar char="•"/>
            </a:pPr>
            <a:r>
              <a:rPr lang="cs-CZ" sz="1200" dirty="0">
                <a:solidFill>
                  <a:srgbClr val="00529C"/>
                </a:solidFill>
              </a:rPr>
              <a:t>Pozor na požadavek rovnocenného řešení podmíněný „100% kompatibilitou“ (zejména u ICT zakázek) – de facto ji splní pouze dané řešení.</a:t>
            </a:r>
          </a:p>
          <a:p>
            <a:pPr marL="342900" indent="-342900" algn="just">
              <a:spcAft>
                <a:spcPts val="300"/>
              </a:spcAft>
              <a:buFont typeface="Wingdings" panose="05000000000000000000" pitchFamily="2" charset="2"/>
              <a:buChar char="Ø"/>
            </a:pPr>
            <a:r>
              <a:rPr lang="cs-CZ" sz="1600" dirty="0">
                <a:solidFill>
                  <a:srgbClr val="00529C"/>
                </a:solidFill>
              </a:rPr>
              <a:t>Porušení § 36 odst. 1 ZZVZ příliš „úzkým“ (obvykle směřujícím k jednomu výrobku – viz výše), nebo naopak příliš obecným vymezením technických podmínek:</a:t>
            </a:r>
          </a:p>
          <a:p>
            <a:pPr marL="742950" lvl="1" indent="-285750" algn="just">
              <a:spcAft>
                <a:spcPts val="300"/>
              </a:spcAft>
              <a:buFont typeface="Arial" panose="020B0604020202020204" pitchFamily="34" charset="0"/>
              <a:buChar char="•"/>
            </a:pPr>
            <a:r>
              <a:rPr lang="cs-CZ" sz="1500" dirty="0">
                <a:solidFill>
                  <a:srgbClr val="00529C"/>
                </a:solidFill>
              </a:rPr>
              <a:t>Neposkytnutí ZD v podrobnostech nezbytných pro zpracování nabídky – příliš obecná definice předmětu plnění (např. požadavek na dodání „učebnic pro výuku jazyků“ bez další podrobnosti; měrná jednotka typu komplet, soubor v položkovém rozpočtu bez detailního popisu).</a:t>
            </a:r>
          </a:p>
        </p:txBody>
      </p:sp>
    </p:spTree>
    <p:extLst>
      <p:ext uri="{BB962C8B-B14F-4D97-AF65-F5344CB8AC3E}">
        <p14:creationId xmlns:p14="http://schemas.microsoft.com/office/powerpoint/2010/main" val="210302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608954"/>
          </a:xfrm>
          <a:prstGeom prst="rect">
            <a:avLst/>
          </a:prstGeom>
          <a:noFill/>
        </p:spPr>
        <p:txBody>
          <a:bodyPr wrap="square">
            <a:spAutoFit/>
          </a:bodyPr>
          <a:lstStyle/>
          <a:p>
            <a:pPr algn="just">
              <a:spcAft>
                <a:spcPts val="300"/>
              </a:spcAft>
            </a:pPr>
            <a:r>
              <a:rPr lang="cs-CZ" sz="2000" b="0" cap="none" dirty="0">
                <a:solidFill>
                  <a:srgbClr val="00529C"/>
                </a:solidFill>
              </a:rPr>
              <a:t>Věnovat odpovídající pozornost celému znění všech dokumentů, které zadavatel v souvislosti se zadávacím řízení vyhotovuje</a:t>
            </a:r>
            <a:endParaRPr lang="cs-CZ" sz="20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V případě formulace zadávacích podmínek skrze přepis zákonných ustanovení jejich znění neupravovat (např. požadavky dle </a:t>
            </a:r>
            <a:r>
              <a:rPr lang="cs-CZ" sz="1600" dirty="0" err="1">
                <a:solidFill>
                  <a:srgbClr val="00529C"/>
                </a:solidFill>
              </a:rPr>
              <a:t>ust</a:t>
            </a:r>
            <a:r>
              <a:rPr lang="cs-CZ" sz="1600" dirty="0">
                <a:solidFill>
                  <a:srgbClr val="00529C"/>
                </a:solidFill>
              </a:rPr>
              <a:t>. § 83 ZZVZ):</a:t>
            </a:r>
          </a:p>
          <a:p>
            <a:pPr marL="742950" lvl="1" indent="-285750" algn="just">
              <a:spcAft>
                <a:spcPts val="300"/>
              </a:spcAft>
              <a:buFont typeface="Arial" panose="020B0604020202020204" pitchFamily="34" charset="0"/>
              <a:buChar char="•"/>
            </a:pPr>
            <a:r>
              <a:rPr lang="cs-CZ" sz="1200" dirty="0">
                <a:solidFill>
                  <a:srgbClr val="00529C"/>
                </a:solidFill>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742950" lvl="1" indent="-285750" algn="just">
              <a:spcAft>
                <a:spcPts val="300"/>
              </a:spcAft>
              <a:buFont typeface="Arial" panose="020B0604020202020204" pitchFamily="34" charset="0"/>
              <a:buChar char="•"/>
            </a:pPr>
            <a:r>
              <a:rPr lang="cs-CZ" sz="1200" dirty="0">
                <a:solidFill>
                  <a:srgbClr val="00529C"/>
                </a:solidFill>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742950" lvl="1" indent="-285750" algn="just">
              <a:spcAft>
                <a:spcPts val="300"/>
              </a:spcAft>
              <a:buFont typeface="Arial" panose="020B0604020202020204" pitchFamily="34" charset="0"/>
              <a:buChar char="•"/>
            </a:pPr>
            <a:r>
              <a:rPr lang="cs-CZ" sz="1200" dirty="0">
                <a:solidFill>
                  <a:srgbClr val="00529C"/>
                </a:solidFill>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742950" lvl="1" indent="-285750" algn="just">
              <a:spcAft>
                <a:spcPts val="300"/>
              </a:spcAft>
              <a:buFont typeface="Arial" panose="020B0604020202020204" pitchFamily="34" charset="0"/>
              <a:buChar char="•"/>
            </a:pPr>
            <a:r>
              <a:rPr lang="cs-CZ" sz="1200" dirty="0">
                <a:solidFill>
                  <a:srgbClr val="00529C"/>
                </a:solidFill>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742950" lvl="1" indent="-285750" algn="just">
              <a:spcAft>
                <a:spcPts val="300"/>
              </a:spcAft>
              <a:buFont typeface="Arial" panose="020B0604020202020204" pitchFamily="34" charset="0"/>
              <a:buChar char="•"/>
            </a:pPr>
            <a:r>
              <a:rPr lang="cs-CZ" sz="1200" dirty="0">
                <a:solidFill>
                  <a:srgbClr val="00529C"/>
                </a:solidFill>
              </a:rPr>
              <a:t>Uvedený výklad byl potvrzen rozsudkem Městského soudu v Praze č. j. 11 A 92/2021- 33 ze dne 20. 7.2021.</a:t>
            </a:r>
          </a:p>
          <a:p>
            <a:pPr marL="742950" lvl="1" indent="-285750" algn="just">
              <a:spcAft>
                <a:spcPts val="300"/>
              </a:spcAft>
              <a:buFont typeface="Arial" panose="020B0604020202020204" pitchFamily="34" charset="0"/>
              <a:buChar char="•"/>
            </a:pPr>
            <a:r>
              <a:rPr lang="cs-CZ" sz="1200" dirty="0">
                <a:solidFill>
                  <a:srgbClr val="00529C"/>
                </a:solidFill>
              </a:rPr>
              <a:t>Obdobně věc vykládá rovněž ÚOHS  - viz rozhodnutí č. j. ÚOHS-30735/2020/511/</a:t>
            </a:r>
            <a:r>
              <a:rPr lang="cs-CZ" sz="1200" dirty="0" err="1">
                <a:solidFill>
                  <a:srgbClr val="00529C"/>
                </a:solidFill>
              </a:rPr>
              <a:t>Mmi</a:t>
            </a:r>
            <a:r>
              <a:rPr lang="cs-CZ" sz="1200" dirty="0">
                <a:solidFill>
                  <a:srgbClr val="00529C"/>
                </a:solidFill>
              </a:rPr>
              <a:t> ze dne 2. 10. 2020.</a:t>
            </a:r>
          </a:p>
        </p:txBody>
      </p:sp>
    </p:spTree>
    <p:extLst>
      <p:ext uri="{BB962C8B-B14F-4D97-AF65-F5344CB8AC3E}">
        <p14:creationId xmlns:p14="http://schemas.microsoft.com/office/powerpoint/2010/main" val="382011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5016758"/>
          </a:xfrm>
          <a:prstGeom prst="rect">
            <a:avLst/>
          </a:prstGeom>
          <a:noFill/>
        </p:spPr>
        <p:txBody>
          <a:bodyPr wrap="square">
            <a:spAutoFit/>
          </a:bodyPr>
          <a:lstStyle/>
          <a:p>
            <a:pPr algn="just">
              <a:spcAft>
                <a:spcPts val="300"/>
              </a:spcAft>
            </a:pPr>
            <a:r>
              <a:rPr lang="cs-CZ" sz="2000" b="0" cap="none" dirty="0">
                <a:solidFill>
                  <a:srgbClr val="00529C"/>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600" cap="none" dirty="0">
                <a:solidFill>
                  <a:srgbClr val="00529C"/>
                </a:solidFill>
              </a:rPr>
              <a:t>Nepřiměřený a diskriminační požadavek na prokázání profesní způsobilosti dle </a:t>
            </a:r>
            <a:r>
              <a:rPr lang="cs-CZ" sz="1600" cap="none" dirty="0" err="1">
                <a:solidFill>
                  <a:srgbClr val="00529C"/>
                </a:solidFill>
              </a:rPr>
              <a:t>ust</a:t>
            </a:r>
            <a:r>
              <a:rPr lang="cs-CZ" sz="1600" cap="none" dirty="0">
                <a:solidFill>
                  <a:srgbClr val="00529C"/>
                </a:solidFill>
              </a:rPr>
              <a:t>. § 77 odst. 2 písm. a) ZZVZ doklady prokazujícími živnostenská oprávnění na:</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„Montáž, opravy, revize a zkoušky elektrických zařízení“ a „Vodoinstalatérství, topenářství“ apod. a současně na živnostenské oprávnění „Provádění staveb, jejich změn a odstraňování“. </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Obdobně se k dané problematice vyjádřil ÚOHS ve svém rozhodnutí č. j. ÚOHS-05747/2020/553/</a:t>
            </a:r>
            <a:r>
              <a:rPr lang="cs-CZ" sz="1400" cap="none" dirty="0" err="1">
                <a:solidFill>
                  <a:srgbClr val="00529C"/>
                </a:solidFill>
              </a:rPr>
              <a:t>LHl</a:t>
            </a:r>
            <a:r>
              <a:rPr lang="cs-CZ" sz="1400" cap="none" dirty="0">
                <a:solidFill>
                  <a:srgbClr val="00529C"/>
                </a:solidFill>
              </a:rPr>
              <a:t> ze dne 21. 2. 2020.</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Věcí se zabývá i rozsudek Nejvyššího správního soudu č. j. 10 As 111/2014 ze dne 24. 7. 2014.</a:t>
            </a:r>
          </a:p>
          <a:p>
            <a:pPr marR="0" lvl="1" algn="just" defTabSz="457200" rtl="0" eaLnBrk="1" fontAlgn="auto" latinLnBrk="0" hangingPunct="1">
              <a:lnSpc>
                <a:spcPct val="100000"/>
              </a:lnSpc>
              <a:spcBef>
                <a:spcPts val="0"/>
              </a:spcBef>
              <a:spcAft>
                <a:spcPts val="300"/>
              </a:spcAft>
              <a:buClrTx/>
              <a:buSzTx/>
              <a:tabLst/>
              <a:defRPr/>
            </a:pPr>
            <a:endParaRPr lang="cs-CZ" sz="14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Požadavek 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není důvodný.</a:t>
            </a:r>
          </a:p>
          <a:p>
            <a:pPr algn="just">
              <a:spcAft>
                <a:spcPts val="300"/>
              </a:spcAft>
            </a:pPr>
            <a:endParaRPr lang="cs-CZ" sz="1600" dirty="0">
              <a:solidFill>
                <a:srgbClr val="00529C"/>
              </a:solidFill>
            </a:endParaRPr>
          </a:p>
        </p:txBody>
      </p:sp>
    </p:spTree>
    <p:extLst>
      <p:ext uri="{BB962C8B-B14F-4D97-AF65-F5344CB8AC3E}">
        <p14:creationId xmlns:p14="http://schemas.microsoft.com/office/powerpoint/2010/main" val="22240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01342"/>
          </a:xfrm>
          <a:prstGeom prst="rect">
            <a:avLst/>
          </a:prstGeom>
          <a:noFill/>
        </p:spPr>
        <p:txBody>
          <a:bodyPr wrap="square">
            <a:spAutoFit/>
          </a:bodyPr>
          <a:lstStyle/>
          <a:p>
            <a:pPr algn="just">
              <a:spcAft>
                <a:spcPts val="300"/>
              </a:spcAft>
            </a:pPr>
            <a:r>
              <a:rPr lang="cs-CZ" sz="2000" b="0" cap="none" dirty="0">
                <a:solidFill>
                  <a:srgbClr val="00529C"/>
                </a:solidFill>
              </a:rPr>
              <a:t>Zvolit přiměřené požadavky na kvalifikaci vzhledem k předmětu VZ</a:t>
            </a:r>
            <a:endParaRPr lang="cs-CZ" sz="1600" dirty="0">
              <a:solidFill>
                <a:srgbClr val="00529C"/>
              </a:solidFill>
            </a:endParaRPr>
          </a:p>
          <a:p>
            <a:pPr marL="342900" indent="-342900" algn="just">
              <a:spcAft>
                <a:spcPts val="300"/>
              </a:spcAft>
              <a:buFont typeface="Wingdings" panose="05000000000000000000" pitchFamily="2" charset="2"/>
              <a:buChar char="Ø"/>
            </a:pPr>
            <a:r>
              <a:rPr lang="cs-CZ" sz="1400" cap="none" dirty="0">
                <a:solidFill>
                  <a:srgbClr val="00529C"/>
                </a:solidFill>
              </a:rPr>
              <a:t>Požadavek na certifikaci, resp. osvědčení realizátora systému ETICS a osvědčení podle ČSN 74 6077 (okna a dveře) vydávané TZÚS        ve vztahu k veřejně dostupnému seznamu držitelů certifikátu ETICS na webu TZÚS lze považovat za nedůvodně diskriminační a omezující (pro VZ zahájené od 1. 6. 2022, podrobněji web Centra).</a:t>
            </a:r>
          </a:p>
          <a:p>
            <a:pPr marL="342900" indent="-342900" algn="just">
              <a:spcAft>
                <a:spcPts val="300"/>
              </a:spcAft>
              <a:buFont typeface="Wingdings" panose="05000000000000000000" pitchFamily="2" charset="2"/>
              <a:buChar char="Ø"/>
            </a:pPr>
            <a:r>
              <a:rPr lang="cs-CZ" sz="1400" dirty="0">
                <a:solidFill>
                  <a:srgbClr val="00529C"/>
                </a:solidFill>
              </a:rPr>
              <a:t>Požadavek zadavatele dle § 79 odst. 2 písm. d) ZZVZ na Osvědčení dle zákona č. 360/1992 Sb., nikoli na Osvědčení o autorizaci podle tohoto zákona. Jde o to, aby byla připuštěna možnost účasti usazených a hostujících osob – ty dokládají potvrzení (osvědčení) o registraci dle § 30l a § 30r zákona č. 360/1992 Sb.</a:t>
            </a:r>
          </a:p>
          <a:p>
            <a:pPr marL="342900" indent="-342900" algn="just">
              <a:spcAft>
                <a:spcPts val="300"/>
              </a:spcAft>
              <a:buFont typeface="Wingdings" panose="05000000000000000000" pitchFamily="2" charset="2"/>
              <a:buChar char="Ø"/>
            </a:pPr>
            <a:r>
              <a:rPr lang="cs-CZ" sz="1400" dirty="0">
                <a:solidFill>
                  <a:srgbClr val="00529C"/>
                </a:solidFill>
              </a:rPr>
              <a:t>Nedůvodný požadavek zadavatele dle § 79 odst. 2 písm. d) ZZVZ, aby měl stavbyvedoucí vysokoškolské vzdělání – autorizaci získá i osoba se SŠ vzděláním a odpovídající délkou praxe.</a:t>
            </a:r>
          </a:p>
          <a:p>
            <a:pPr marL="342900" indent="-342900" algn="just">
              <a:spcAft>
                <a:spcPts val="300"/>
              </a:spcAft>
              <a:buFont typeface="Wingdings" panose="05000000000000000000" pitchFamily="2" charset="2"/>
              <a:buChar char="Ø"/>
            </a:pPr>
            <a:r>
              <a:rPr lang="cs-CZ" sz="1400" dirty="0">
                <a:solidFill>
                  <a:srgbClr val="00529C"/>
                </a:solidFill>
              </a:rPr>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342900" indent="-342900" algn="just">
              <a:spcAft>
                <a:spcPts val="300"/>
              </a:spcAft>
              <a:buFont typeface="Wingdings" panose="05000000000000000000" pitchFamily="2" charset="2"/>
              <a:buChar char="Ø"/>
            </a:pPr>
            <a:r>
              <a:rPr lang="cs-CZ" sz="1400" dirty="0">
                <a:solidFill>
                  <a:srgbClr val="00529C"/>
                </a:solidFill>
              </a:rPr>
              <a:t>Nestanovovat požadavky na doklady (certifikáty) dle OHSAS / ISO, pokud to není relevantní ve vztahu k předmětu plnění VZ (např. řízení z hlediska ochrany životního prostředí dle norem řady ISO 14001 v oboru předmětu plnění VZ, pokud se na stavbě nevyskytují žádné zvláštní okolnosti a nejsou žádné nestandardní požadavky v této oblasti, tedy jde o stavbu spíše jednoduchou a bez rizik).</a:t>
            </a:r>
          </a:p>
        </p:txBody>
      </p:sp>
      <p:pic>
        <p:nvPicPr>
          <p:cNvPr id="7" name="Obrázek 6">
            <a:extLst>
              <a:ext uri="{FF2B5EF4-FFF2-40B4-BE49-F238E27FC236}">
                <a16:creationId xmlns:a16="http://schemas.microsoft.com/office/drawing/2014/main" id="{7B1A637C-67B5-4AFE-B5A0-5F6BAD4ECBA6}"/>
              </a:ext>
            </a:extLst>
          </p:cNvPr>
          <p:cNvPicPr>
            <a:picLocks noChangeAspect="1"/>
          </p:cNvPicPr>
          <p:nvPr/>
        </p:nvPicPr>
        <p:blipFill>
          <a:blip r:embed="rId4"/>
          <a:stretch>
            <a:fillRect/>
          </a:stretch>
        </p:blipFill>
        <p:spPr>
          <a:xfrm>
            <a:off x="4013020" y="2063645"/>
            <a:ext cx="359695" cy="304826"/>
          </a:xfrm>
          <a:prstGeom prst="rect">
            <a:avLst/>
          </a:prstGeom>
        </p:spPr>
      </p:pic>
    </p:spTree>
    <p:extLst>
      <p:ext uri="{BB962C8B-B14F-4D97-AF65-F5344CB8AC3E}">
        <p14:creationId xmlns:p14="http://schemas.microsoft.com/office/powerpoint/2010/main" val="43939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970591"/>
          </a:xfrm>
          <a:prstGeom prst="rect">
            <a:avLst/>
          </a:prstGeom>
          <a:noFill/>
        </p:spPr>
        <p:txBody>
          <a:bodyPr wrap="square">
            <a:spAutoFit/>
          </a:bodyPr>
          <a:lstStyle/>
          <a:p>
            <a:pPr algn="just">
              <a:spcAft>
                <a:spcPts val="300"/>
              </a:spcAft>
            </a:pPr>
            <a:r>
              <a:rPr lang="cs-CZ" sz="2000" b="0" cap="none" dirty="0">
                <a:solidFill>
                  <a:srgbClr val="00529C"/>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400" cap="none" dirty="0">
                <a:solidFill>
                  <a:srgbClr val="00529C"/>
                </a:solidFill>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342900" indent="-342900" algn="just">
              <a:spcAft>
                <a:spcPts val="300"/>
              </a:spcAft>
              <a:buFont typeface="Wingdings" panose="05000000000000000000" pitchFamily="2" charset="2"/>
              <a:buChar char="Ø"/>
            </a:pPr>
            <a:r>
              <a:rPr lang="cs-CZ" sz="1400" cap="none" dirty="0">
                <a:solidFill>
                  <a:srgbClr val="00529C"/>
                </a:solidFill>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342900" indent="-342900" algn="just">
              <a:spcAft>
                <a:spcPts val="300"/>
              </a:spcAft>
              <a:buFont typeface="Wingdings" panose="05000000000000000000" pitchFamily="2" charset="2"/>
              <a:buChar char="Ø"/>
            </a:pPr>
            <a:r>
              <a:rPr lang="cs-CZ" sz="1400" cap="none" dirty="0">
                <a:solidFill>
                  <a:srgbClr val="00529C"/>
                </a:solidFill>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342900" indent="-342900" algn="just">
              <a:spcAft>
                <a:spcPts val="300"/>
              </a:spcAft>
              <a:buFont typeface="Wingdings" panose="05000000000000000000" pitchFamily="2" charset="2"/>
              <a:buChar char="Ø"/>
            </a:pPr>
            <a:r>
              <a:rPr lang="cs-CZ" sz="1400" cap="none" dirty="0">
                <a:solidFill>
                  <a:srgbClr val="00529C"/>
                </a:solidFill>
              </a:rPr>
              <a:t>Obdobně se k dané problematice vyjádřil ÚOHS ve svém rozhodnutí č. j. ÚOHS-S277/2011/VZ-13912/2011/510/</a:t>
            </a:r>
            <a:r>
              <a:rPr lang="cs-CZ" sz="1400" cap="none" dirty="0" err="1">
                <a:solidFill>
                  <a:srgbClr val="00529C"/>
                </a:solidFill>
              </a:rPr>
              <a:t>MLa</a:t>
            </a:r>
            <a:r>
              <a:rPr lang="cs-CZ" sz="1400" cap="none" dirty="0">
                <a:solidFill>
                  <a:srgbClr val="00529C"/>
                </a:solidFill>
              </a:rPr>
              <a:t> ze dne 11. 11. 2011.</a:t>
            </a:r>
          </a:p>
          <a:p>
            <a:pPr marL="342900" indent="-342900" algn="just">
              <a:spcAft>
                <a:spcPts val="300"/>
              </a:spcAft>
              <a:buFont typeface="Wingdings" panose="05000000000000000000" pitchFamily="2" charset="2"/>
              <a:buChar char="Ø"/>
            </a:pPr>
            <a:r>
              <a:rPr lang="cs-CZ" sz="1400" cap="none" dirty="0">
                <a:solidFill>
                  <a:srgbClr val="00529C"/>
                </a:solidFill>
              </a:rPr>
              <a:t>Obdobná věc je řešena rovněž v rozhodnutí ÚOHS č. j. S056/2008/VZ-03935/2008/520/EM ze dne 7. 3. 2008.</a:t>
            </a:r>
          </a:p>
          <a:p>
            <a:pPr algn="just">
              <a:spcAft>
                <a:spcPts val="300"/>
              </a:spcAft>
            </a:pPr>
            <a:endParaRPr lang="cs-CZ" sz="1600" dirty="0">
              <a:solidFill>
                <a:srgbClr val="00529C"/>
              </a:solidFill>
            </a:endParaRPr>
          </a:p>
        </p:txBody>
      </p:sp>
    </p:spTree>
    <p:extLst>
      <p:ext uri="{BB962C8B-B14F-4D97-AF65-F5344CB8AC3E}">
        <p14:creationId xmlns:p14="http://schemas.microsoft.com/office/powerpoint/2010/main" val="336103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6" name="Obrázek 5">
            <a:extLst>
              <a:ext uri="{FF2B5EF4-FFF2-40B4-BE49-F238E27FC236}">
                <a16:creationId xmlns:a16="http://schemas.microsoft.com/office/drawing/2014/main" id="{B69F23FC-67DD-47B4-BAC3-F1A08C6C7C47}"/>
              </a:ext>
            </a:extLst>
          </p:cNvPr>
          <p:cNvPicPr>
            <a:picLocks noChangeAspect="1"/>
          </p:cNvPicPr>
          <p:nvPr/>
        </p:nvPicPr>
        <p:blipFill>
          <a:blip r:embed="rId2"/>
          <a:stretch>
            <a:fillRect/>
          </a:stretch>
        </p:blipFill>
        <p:spPr>
          <a:xfrm>
            <a:off x="203837" y="1015042"/>
            <a:ext cx="8529043" cy="140220"/>
          </a:xfrm>
          <a:prstGeom prst="rect">
            <a:avLst/>
          </a:prstGeom>
        </p:spPr>
      </p:pic>
      <p:pic>
        <p:nvPicPr>
          <p:cNvPr id="4" name="Obrázek 3">
            <a:extLst>
              <a:ext uri="{FF2B5EF4-FFF2-40B4-BE49-F238E27FC236}">
                <a16:creationId xmlns:a16="http://schemas.microsoft.com/office/drawing/2014/main" id="{9249BC32-9ADF-4DDE-A8A8-E141C32DE9E3}"/>
              </a:ext>
            </a:extLst>
          </p:cNvPr>
          <p:cNvPicPr>
            <a:picLocks noChangeAspect="1"/>
          </p:cNvPicPr>
          <p:nvPr/>
        </p:nvPicPr>
        <p:blipFill>
          <a:blip r:embed="rId3"/>
          <a:stretch>
            <a:fillRect/>
          </a:stretch>
        </p:blipFill>
        <p:spPr>
          <a:xfrm>
            <a:off x="847020" y="106659"/>
            <a:ext cx="7242676" cy="1048603"/>
          </a:xfrm>
          <a:prstGeom prst="rect">
            <a:avLst/>
          </a:prstGeom>
        </p:spPr>
      </p:pic>
      <p:sp>
        <p:nvSpPr>
          <p:cNvPr id="8" name="TextovéPole 7">
            <a:extLst>
              <a:ext uri="{FF2B5EF4-FFF2-40B4-BE49-F238E27FC236}">
                <a16:creationId xmlns:a16="http://schemas.microsoft.com/office/drawing/2014/main" id="{8163A795-181B-49CF-9B1B-AE790DAD8707}"/>
              </a:ext>
            </a:extLst>
          </p:cNvPr>
          <p:cNvSpPr txBox="1"/>
          <p:nvPr/>
        </p:nvSpPr>
        <p:spPr>
          <a:xfrm>
            <a:off x="359896" y="1471449"/>
            <a:ext cx="8321760" cy="4839786"/>
          </a:xfrm>
          <a:prstGeom prst="rect">
            <a:avLst/>
          </a:prstGeom>
          <a:noFill/>
        </p:spPr>
        <p:txBody>
          <a:bodyPr wrap="square">
            <a:spAutoFit/>
          </a:bodyPr>
          <a:lstStyle/>
          <a:p>
            <a:pPr algn="just">
              <a:spcAft>
                <a:spcPts val="300"/>
              </a:spcAft>
            </a:pPr>
            <a:r>
              <a:rPr lang="cs-CZ" sz="2000" b="0" cap="none" dirty="0">
                <a:solidFill>
                  <a:srgbClr val="00529C"/>
                </a:solidFill>
              </a:rPr>
              <a:t>Zvážit možnost uplatnění výzvy dle § 46 ZZVZ – potenciál porušení 3E</a:t>
            </a:r>
          </a:p>
          <a:p>
            <a:pPr marL="342900" indent="-342900" algn="just">
              <a:spcAft>
                <a:spcPts val="300"/>
              </a:spcAft>
              <a:buFont typeface="Wingdings" panose="05000000000000000000" pitchFamily="2" charset="2"/>
              <a:buChar char="Ø"/>
            </a:pPr>
            <a:r>
              <a:rPr lang="cs-CZ" sz="1300" cap="none" dirty="0">
                <a:solidFill>
                  <a:srgbClr val="00529C"/>
                </a:solidFill>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předmětu plnění apod.), aniž by dodavatele vyzval k objasnění nebo doplnění nabídky dle § 46 odst. 1 ZZVZ, a měl postaveno najisto, že tento účastník není schopen nedostatky nabídky ani po doplnění zhojit (pokud je náprava možná).</a:t>
            </a:r>
          </a:p>
          <a:p>
            <a:pPr marL="342900" indent="-342900" algn="just">
              <a:spcAft>
                <a:spcPts val="300"/>
              </a:spcAft>
              <a:buFont typeface="Wingdings" panose="05000000000000000000" pitchFamily="2" charset="2"/>
              <a:buChar char="Ø"/>
            </a:pPr>
            <a:r>
              <a:rPr lang="cs-CZ" sz="1300" cap="none" dirty="0">
                <a:solidFill>
                  <a:srgbClr val="00529C"/>
                </a:solidFill>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342900" indent="-342900" algn="just">
              <a:spcAft>
                <a:spcPts val="300"/>
              </a:spcAft>
              <a:buFont typeface="Wingdings" panose="05000000000000000000" pitchFamily="2" charset="2"/>
              <a:buChar char="Ø"/>
            </a:pPr>
            <a:r>
              <a:rPr lang="cs-CZ" sz="1300" cap="none" dirty="0">
                <a:solidFill>
                  <a:srgbClr val="00529C"/>
                </a:solidFill>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342900" indent="-342900" algn="just">
              <a:spcAft>
                <a:spcPts val="300"/>
              </a:spcAft>
              <a:buFont typeface="Wingdings" panose="05000000000000000000" pitchFamily="2" charset="2"/>
              <a:buChar char="Ø"/>
            </a:pPr>
            <a:r>
              <a:rPr lang="cs-CZ" sz="1300" cap="none" dirty="0">
                <a:solidFill>
                  <a:srgbClr val="00529C"/>
                </a:solidFill>
              </a:rPr>
              <a:t>K nutnosti dodržování zásad 3E se vyjádřil Nejvyšší správní soud ve svém rozsudku ze dne 5. 6. 2008, č. j. 1 </a:t>
            </a:r>
            <a:r>
              <a:rPr lang="cs-CZ" sz="1300" cap="none" dirty="0" err="1">
                <a:solidFill>
                  <a:srgbClr val="00529C"/>
                </a:solidFill>
              </a:rPr>
              <a:t>Afs</a:t>
            </a:r>
            <a:r>
              <a:rPr lang="cs-CZ" sz="1300" cap="none" dirty="0">
                <a:solidFill>
                  <a:srgbClr val="00529C"/>
                </a:solidFill>
              </a:rPr>
              <a:t> 20/2008-152, podle nějž základním cílem zadávání veřejných zakázek „</a:t>
            </a:r>
            <a:r>
              <a:rPr lang="cs-CZ" sz="1300" i="1" cap="none" dirty="0">
                <a:solidFill>
                  <a:srgbClr val="00529C"/>
                </a:solidFill>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endParaRPr lang="cs-CZ" sz="1300" cap="none" dirty="0">
              <a:solidFill>
                <a:srgbClr val="00529C"/>
              </a:solidFill>
            </a:endParaRPr>
          </a:p>
          <a:p>
            <a:pPr algn="just">
              <a:spcAft>
                <a:spcPts val="300"/>
              </a:spcAft>
            </a:pPr>
            <a:endParaRPr lang="cs-CZ" sz="1600" dirty="0">
              <a:solidFill>
                <a:srgbClr val="00529C"/>
              </a:solidFill>
            </a:endParaRPr>
          </a:p>
        </p:txBody>
      </p:sp>
    </p:spTree>
    <p:extLst>
      <p:ext uri="{BB962C8B-B14F-4D97-AF65-F5344CB8AC3E}">
        <p14:creationId xmlns:p14="http://schemas.microsoft.com/office/powerpoint/2010/main" val="4205433493"/>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D5406584020F48AE4884D5DF3F6F9A" ma:contentTypeVersion="9" ma:contentTypeDescription="Create a new document." ma:contentTypeScope="" ma:versionID="54f6b9864dcaea81951620be92fd2e0e">
  <xsd:schema xmlns:xsd="http://www.w3.org/2001/XMLSchema" xmlns:xs="http://www.w3.org/2001/XMLSchema" xmlns:p="http://schemas.microsoft.com/office/2006/metadata/properties" xmlns:ns2="7e8bfa88-bbaf-444c-955e-bd4b3d7f5fdf" xmlns:ns3="840fe389-5872-4bf2-a830-3039eb929e1c" targetNamespace="http://schemas.microsoft.com/office/2006/metadata/properties" ma:root="true" ma:fieldsID="f957f278553a774cae433fa7a57585e4" ns2:_="" ns3:_="">
    <xsd:import namespace="7e8bfa88-bbaf-444c-955e-bd4b3d7f5fdf"/>
    <xsd:import namespace="840fe389-5872-4bf2-a830-3039eb929e1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bfa88-bbaf-444c-955e-bd4b3d7f5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38a382-c502-43bf-abac-d2fc793617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0fe389-5872-4bf2-a830-3039eb929e1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0c45aa2-db64-4505-8e67-4ce095344c58}" ma:internalName="TaxCatchAll" ma:showField="CatchAllData" ma:web="840fe389-5872-4bf2-a830-3039eb929e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40fe389-5872-4bf2-a830-3039eb929e1c" xsi:nil="true"/>
    <lcf76f155ced4ddcb4097134ff3c332f xmlns="7e8bfa88-bbaf-444c-955e-bd4b3d7f5fd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D392C-61A6-4835-940A-D166BD076BA8}"/>
</file>

<file path=customXml/itemProps2.xml><?xml version="1.0" encoding="utf-8"?>
<ds:datastoreItem xmlns:ds="http://schemas.openxmlformats.org/officeDocument/2006/customXml" ds:itemID="{160C52BE-526A-4767-9FB3-69BED52F204A}">
  <ds:schemaRefs>
    <ds:schemaRef ds:uri="http://schemas.microsoft.com/office/2006/metadata/properties"/>
    <ds:schemaRef ds:uri="http://schemas.microsoft.com/office/infopath/2007/PartnerControls"/>
    <ds:schemaRef ds:uri="840fe389-5872-4bf2-a830-3039eb929e1c"/>
    <ds:schemaRef ds:uri="7e8bfa88-bbaf-444c-955e-bd4b3d7f5fdf"/>
  </ds:schemaRefs>
</ds:datastoreItem>
</file>

<file path=customXml/itemProps3.xml><?xml version="1.0" encoding="utf-8"?>
<ds:datastoreItem xmlns:ds="http://schemas.openxmlformats.org/officeDocument/2006/customXml" ds:itemID="{08F66D30-FA4B-40AA-8793-5AB93011BC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CRR template</Template>
  <TotalTime>1505</TotalTime>
  <Words>3886</Words>
  <Application>Microsoft Office PowerPoint</Application>
  <PresentationFormat>Předvádění na obrazovce (4:3)</PresentationFormat>
  <Paragraphs>138</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CRR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Mosinger Tomáš</cp:lastModifiedBy>
  <cp:revision>93</cp:revision>
  <cp:lastPrinted>2022-08-04T10:14:26Z</cp:lastPrinted>
  <dcterms:created xsi:type="dcterms:W3CDTF">2021-01-13T14:58:16Z</dcterms:created>
  <dcterms:modified xsi:type="dcterms:W3CDTF">2022-08-18T16:32:29Z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0x01010044D5406584020F48AE4884D5DF3F6F9A</vt:lpwstr>
  </property>
  <property fmtid="{D5CDD505-2E9C-101B-9397-08002B2CF9AE}" pid="3" name="MediaServiceImageTags">
    <vt:lpwstr/>
  </property>
</Properties>
</file>