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howSpecialPlsOnTitleSld="0" saveSubsetFonts="1" autoCompressPictures="0">
  <p:sldMasterIdLst>
    <p:sldMasterId id="2147483648" r:id="rId4"/>
  </p:sldMasterIdLst>
  <p:notesMasterIdLst>
    <p:notesMasterId r:id="rId22"/>
  </p:notesMasterIdLst>
  <p:handoutMasterIdLst>
    <p:handoutMasterId r:id="rId23"/>
  </p:handoutMasterIdLst>
  <p:sldIdLst>
    <p:sldId id="269" r:id="rId5"/>
    <p:sldId id="295" r:id="rId6"/>
    <p:sldId id="303" r:id="rId7"/>
    <p:sldId id="305" r:id="rId8"/>
    <p:sldId id="306" r:id="rId9"/>
    <p:sldId id="309" r:id="rId10"/>
    <p:sldId id="307" r:id="rId11"/>
    <p:sldId id="308" r:id="rId12"/>
    <p:sldId id="311" r:id="rId13"/>
    <p:sldId id="312" r:id="rId14"/>
    <p:sldId id="313" r:id="rId15"/>
    <p:sldId id="315" r:id="rId16"/>
    <p:sldId id="316" r:id="rId17"/>
    <p:sldId id="300" r:id="rId18"/>
    <p:sldId id="301" r:id="rId19"/>
    <p:sldId id="273" r:id="rId20"/>
    <p:sldId id="302" r:id="rId21"/>
  </p:sldIdLst>
  <p:sldSz cx="9144000" cy="6858000" type="screen4x3"/>
  <p:notesSz cx="6797675" cy="9926638"/>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382">
          <p15:clr>
            <a:srgbClr val="A4A3A4"/>
          </p15:clr>
        </p15:guide>
        <p15:guide id="2" pos="487">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prnPr/>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529C"/>
    <a:srgbClr val="5FA4E5"/>
    <a:srgbClr val="0C56A6"/>
    <a:srgbClr val="0B55A2"/>
    <a:srgbClr val="0C56A4"/>
    <a:srgbClr val="CCCCCC"/>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AD1DD167-C9B0-3346-E0B9-D4C7B77C7672}" v="1" dt="2022-08-18T16:32:28.12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4814"/>
    <p:restoredTop sz="86433"/>
  </p:normalViewPr>
  <p:slideViewPr>
    <p:cSldViewPr snapToGrid="0" snapToObjects="1">
      <p:cViewPr varScale="1">
        <p:scale>
          <a:sx n="114" d="100"/>
          <a:sy n="114" d="100"/>
        </p:scale>
        <p:origin x="1122" y="102"/>
      </p:cViewPr>
      <p:guideLst>
        <p:guide orient="horz" pos="3382"/>
        <p:guide pos="487"/>
      </p:guideLst>
    </p:cSldViewPr>
  </p:slideViewPr>
  <p:outlineViewPr>
    <p:cViewPr>
      <p:scale>
        <a:sx n="33" d="100"/>
        <a:sy n="33" d="100"/>
      </p:scale>
      <p:origin x="0" y="0"/>
    </p:cViewPr>
  </p:outlineViewPr>
  <p:notesTextViewPr>
    <p:cViewPr>
      <p:scale>
        <a:sx n="100" d="100"/>
        <a:sy n="100" d="100"/>
      </p:scale>
      <p:origin x="0" y="0"/>
    </p:cViewPr>
  </p:notesTextViewPr>
  <p:sorterViewPr>
    <p:cViewPr>
      <p:scale>
        <a:sx n="66" d="100"/>
        <a:sy n="66"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theme" Target="theme/theme1.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5/10/relationships/revisionInfo" Target="revisionInfo.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presProps" Target="presProp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handoutMaster" Target="handoutMasters/handoutMaster1.xml"/><Relationship Id="rId28" Type="http://schemas.microsoft.com/office/2016/11/relationships/changesInfo" Target="changesInfos/changesInfo1.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notesMaster" Target="notesMasters/notesMaster1.xml"/><Relationship Id="rId27"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Břicháčková Jana" userId="S::brichackovaj@crr.cz::1ebe0cf0-fcfe-4f5b-aa8b-055a2db1ec7d" providerId="AD" clId="Web-{AD1DD167-C9B0-3346-E0B9-D4C7B77C7672}"/>
    <pc:docChg chg="sldOrd">
      <pc:chgData name="Břicháčková Jana" userId="S::brichackovaj@crr.cz::1ebe0cf0-fcfe-4f5b-aa8b-055a2db1ec7d" providerId="AD" clId="Web-{AD1DD167-C9B0-3346-E0B9-D4C7B77C7672}" dt="2022-08-18T16:32:28.120" v="0"/>
      <pc:docMkLst>
        <pc:docMk/>
      </pc:docMkLst>
      <pc:sldChg chg="ord">
        <pc:chgData name="Břicháčková Jana" userId="S::brichackovaj@crr.cz::1ebe0cf0-fcfe-4f5b-aa8b-055a2db1ec7d" providerId="AD" clId="Web-{AD1DD167-C9B0-3346-E0B9-D4C7B77C7672}" dt="2022-08-18T16:32:28.120" v="0"/>
        <pc:sldMkLst>
          <pc:docMk/>
          <pc:sldMk cId="211686396" sldId="273"/>
        </pc:sldMkLst>
      </pc:sldChg>
    </pc:docChg>
  </pc:docChgLst>
</pc:chgInfo>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sz="quarter" idx="1"/>
          </p:nvPr>
        </p:nvSpPr>
        <p:spPr>
          <a:xfrm>
            <a:off x="3850443" y="0"/>
            <a:ext cx="2945659" cy="496332"/>
          </a:xfrm>
          <a:prstGeom prst="rect">
            <a:avLst/>
          </a:prstGeom>
        </p:spPr>
        <p:txBody>
          <a:bodyPr vert="horz" lIns="91440" tIns="45720" rIns="91440" bIns="45720" rtlCol="0"/>
          <a:lstStyle>
            <a:lvl1pPr algn="r">
              <a:defRPr sz="1200"/>
            </a:lvl1pPr>
          </a:lstStyle>
          <a:p>
            <a:fld id="{F424D319-7988-0C47-A5AD-1F558D33A394}" type="datetimeFigureOut">
              <a:rPr lang="en-US" smtClean="0"/>
              <a:t>8/18/2022</a:t>
            </a:fld>
            <a:endParaRPr lang="en-US"/>
          </a:p>
        </p:txBody>
      </p:sp>
      <p:sp>
        <p:nvSpPr>
          <p:cNvPr id="4" name="Footer Placeholder 3"/>
          <p:cNvSpPr>
            <a:spLocks noGrp="1"/>
          </p:cNvSpPr>
          <p:nvPr>
            <p:ph type="ftr" sz="quarter" idx="2"/>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5" name="Slide Number Placeholder 4"/>
          <p:cNvSpPr>
            <a:spLocks noGrp="1"/>
          </p:cNvSpPr>
          <p:nvPr>
            <p:ph type="sldNum" sz="quarter" idx="3"/>
          </p:nvPr>
        </p:nvSpPr>
        <p:spPr>
          <a:xfrm>
            <a:off x="3850443" y="9428583"/>
            <a:ext cx="2945659" cy="496332"/>
          </a:xfrm>
          <a:prstGeom prst="rect">
            <a:avLst/>
          </a:prstGeom>
        </p:spPr>
        <p:txBody>
          <a:bodyPr vert="horz" lIns="91440" tIns="45720" rIns="91440" bIns="45720" rtlCol="0" anchor="b"/>
          <a:lstStyle>
            <a:lvl1pPr algn="r">
              <a:defRPr sz="1200"/>
            </a:lvl1pPr>
          </a:lstStyle>
          <a:p>
            <a:fld id="{7736DEBE-37C2-3D4C-B405-6A6964797A22}" type="slidenum">
              <a:rPr lang="en-US" smtClean="0"/>
              <a:t>‹#›</a:t>
            </a:fld>
            <a:endParaRPr lang="en-US"/>
          </a:p>
        </p:txBody>
      </p:sp>
    </p:spTree>
    <p:extLst>
      <p:ext uri="{BB962C8B-B14F-4D97-AF65-F5344CB8AC3E}">
        <p14:creationId xmlns:p14="http://schemas.microsoft.com/office/powerpoint/2010/main" val="2328932898"/>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6332"/>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50443" y="0"/>
            <a:ext cx="2945659" cy="496332"/>
          </a:xfrm>
          <a:prstGeom prst="rect">
            <a:avLst/>
          </a:prstGeom>
        </p:spPr>
        <p:txBody>
          <a:bodyPr vert="horz" lIns="91440" tIns="45720" rIns="91440" bIns="45720" rtlCol="0"/>
          <a:lstStyle>
            <a:lvl1pPr algn="r">
              <a:defRPr sz="1200"/>
            </a:lvl1pPr>
          </a:lstStyle>
          <a:p>
            <a:fld id="{DA6DD4C1-CE3B-8245-AB32-946652F98E9B}" type="datetimeFigureOut">
              <a:rPr lang="en-US" smtClean="0"/>
              <a:t>8/18/2022</a:t>
            </a:fld>
            <a:endParaRPr lang="en-US"/>
          </a:p>
        </p:txBody>
      </p:sp>
      <p:sp>
        <p:nvSpPr>
          <p:cNvPr id="4" name="Slide Image Placeholder 3"/>
          <p:cNvSpPr>
            <a:spLocks noGrp="1" noRot="1" noChangeAspect="1"/>
          </p:cNvSpPr>
          <p:nvPr>
            <p:ph type="sldImg" idx="2"/>
          </p:nvPr>
        </p:nvSpPr>
        <p:spPr>
          <a:xfrm>
            <a:off x="917575" y="744538"/>
            <a:ext cx="4962525" cy="3722687"/>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79768" y="4715153"/>
            <a:ext cx="5438140" cy="4466987"/>
          </a:xfrm>
          <a:prstGeom prst="rect">
            <a:avLst/>
          </a:prstGeom>
        </p:spPr>
        <p:txBody>
          <a:bodyPr vert="horz" lIns="91440" tIns="45720" rIns="91440" bIns="45720" rtlCol="0"/>
          <a:lstStyle/>
          <a:p>
            <a:pPr lvl="0"/>
            <a:r>
              <a:rPr lang="en-AU"/>
              <a:t>Click to edit Master text styles</a:t>
            </a:r>
          </a:p>
          <a:p>
            <a:pPr lvl="1"/>
            <a:r>
              <a:rPr lang="en-AU"/>
              <a:t>Second level</a:t>
            </a:r>
          </a:p>
          <a:p>
            <a:pPr lvl="2"/>
            <a:r>
              <a:rPr lang="en-AU"/>
              <a:t>Third level</a:t>
            </a:r>
          </a:p>
          <a:p>
            <a:pPr lvl="3"/>
            <a:r>
              <a:rPr lang="en-AU"/>
              <a:t>Fourth level</a:t>
            </a:r>
          </a:p>
          <a:p>
            <a:pPr lvl="4"/>
            <a:r>
              <a:rPr lang="en-AU"/>
              <a:t>Fifth level</a:t>
            </a:r>
            <a:endParaRPr lang="en-US"/>
          </a:p>
        </p:txBody>
      </p:sp>
      <p:sp>
        <p:nvSpPr>
          <p:cNvPr id="6" name="Footer Placeholder 5"/>
          <p:cNvSpPr>
            <a:spLocks noGrp="1"/>
          </p:cNvSpPr>
          <p:nvPr>
            <p:ph type="ftr" sz="quarter" idx="4"/>
          </p:nvPr>
        </p:nvSpPr>
        <p:spPr>
          <a:xfrm>
            <a:off x="0" y="9428583"/>
            <a:ext cx="2945659" cy="496332"/>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50443" y="9428583"/>
            <a:ext cx="2945659" cy="496332"/>
          </a:xfrm>
          <a:prstGeom prst="rect">
            <a:avLst/>
          </a:prstGeom>
        </p:spPr>
        <p:txBody>
          <a:bodyPr vert="horz" lIns="91440" tIns="45720" rIns="91440" bIns="45720" rtlCol="0" anchor="b"/>
          <a:lstStyle>
            <a:lvl1pPr algn="r">
              <a:defRPr sz="1200"/>
            </a:lvl1pPr>
          </a:lstStyle>
          <a:p>
            <a:fld id="{E61A35AD-0B81-F94A-83A1-9125CBB4FF2A}" type="slidenum">
              <a:rPr lang="en-US" smtClean="0"/>
              <a:t>‹#›</a:t>
            </a:fld>
            <a:endParaRPr lang="en-US"/>
          </a:p>
        </p:txBody>
      </p:sp>
    </p:spTree>
    <p:extLst>
      <p:ext uri="{BB962C8B-B14F-4D97-AF65-F5344CB8AC3E}">
        <p14:creationId xmlns:p14="http://schemas.microsoft.com/office/powerpoint/2010/main" val="3263619581"/>
      </p:ext>
    </p:extLst>
  </p:cSld>
  <p:clrMap bg1="lt1" tx1="dk1" bg2="lt2" tx2="dk2" accent1="accent1" accent2="accent2" accent3="accent3" accent4="accent4" accent5="accent5" accent6="accent6" hlink="hlink" folHlink="folHlink"/>
  <p:hf hdr="0" ftr="0" dt="0"/>
  <p:notesStyle>
    <a:lvl1pPr marL="0" algn="l" defTabSz="457200" rtl="0" eaLnBrk="1" latinLnBrk="0" hangingPunct="1">
      <a:defRPr sz="1200" kern="1200">
        <a:solidFill>
          <a:schemeClr val="tx1"/>
        </a:solidFill>
        <a:latin typeface="+mn-lt"/>
        <a:ea typeface="+mn-ea"/>
        <a:cs typeface="+mn-cs"/>
      </a:defRPr>
    </a:lvl1pPr>
    <a:lvl2pPr marL="457200" algn="l" defTabSz="457200" rtl="0" eaLnBrk="1" latinLnBrk="0" hangingPunct="1">
      <a:defRPr sz="1200" kern="1200">
        <a:solidFill>
          <a:schemeClr val="tx1"/>
        </a:solidFill>
        <a:latin typeface="+mn-lt"/>
        <a:ea typeface="+mn-ea"/>
        <a:cs typeface="+mn-cs"/>
      </a:defRPr>
    </a:lvl2pPr>
    <a:lvl3pPr marL="914400" algn="l" defTabSz="457200" rtl="0" eaLnBrk="1" latinLnBrk="0" hangingPunct="1">
      <a:defRPr sz="1200" kern="1200">
        <a:solidFill>
          <a:schemeClr val="tx1"/>
        </a:solidFill>
        <a:latin typeface="+mn-lt"/>
        <a:ea typeface="+mn-ea"/>
        <a:cs typeface="+mn-cs"/>
      </a:defRPr>
    </a:lvl3pPr>
    <a:lvl4pPr marL="1371600" algn="l" defTabSz="457200" rtl="0" eaLnBrk="1" latinLnBrk="0" hangingPunct="1">
      <a:defRPr sz="1200" kern="1200">
        <a:solidFill>
          <a:schemeClr val="tx1"/>
        </a:solidFill>
        <a:latin typeface="+mn-lt"/>
        <a:ea typeface="+mn-ea"/>
        <a:cs typeface="+mn-cs"/>
      </a:defRPr>
    </a:lvl4pPr>
    <a:lvl5pPr marL="1828800" algn="l" defTabSz="457200" rtl="0" eaLnBrk="1" latinLnBrk="0" hangingPunct="1">
      <a:defRPr sz="1200" kern="1200">
        <a:solidFill>
          <a:schemeClr val="tx1"/>
        </a:solidFill>
        <a:latin typeface="+mn-lt"/>
        <a:ea typeface="+mn-ea"/>
        <a:cs typeface="+mn-cs"/>
      </a:defRPr>
    </a:lvl5pPr>
    <a:lvl6pPr marL="2286000" algn="l" defTabSz="457200" rtl="0" eaLnBrk="1" latinLnBrk="0" hangingPunct="1">
      <a:defRPr sz="1200" kern="1200">
        <a:solidFill>
          <a:schemeClr val="tx1"/>
        </a:solidFill>
        <a:latin typeface="+mn-lt"/>
        <a:ea typeface="+mn-ea"/>
        <a:cs typeface="+mn-cs"/>
      </a:defRPr>
    </a:lvl6pPr>
    <a:lvl7pPr marL="2743200" algn="l" defTabSz="457200" rtl="0" eaLnBrk="1" latinLnBrk="0" hangingPunct="1">
      <a:defRPr sz="1200" kern="1200">
        <a:solidFill>
          <a:schemeClr val="tx1"/>
        </a:solidFill>
        <a:latin typeface="+mn-lt"/>
        <a:ea typeface="+mn-ea"/>
        <a:cs typeface="+mn-cs"/>
      </a:defRPr>
    </a:lvl7pPr>
    <a:lvl8pPr marL="3200400" algn="l" defTabSz="457200" rtl="0" eaLnBrk="1" latinLnBrk="0" hangingPunct="1">
      <a:defRPr sz="1200" kern="1200">
        <a:solidFill>
          <a:schemeClr val="tx1"/>
        </a:solidFill>
        <a:latin typeface="+mn-lt"/>
        <a:ea typeface="+mn-ea"/>
        <a:cs typeface="+mn-cs"/>
      </a:defRPr>
    </a:lvl8pPr>
    <a:lvl9pPr marL="3657600" algn="l" defTabSz="4572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jp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3.jp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4.jp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Úvodní snímek">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102980655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8" name="Slide Number Placeholder 7"/>
          <p:cNvSpPr>
            <a:spLocks noGrp="1"/>
          </p:cNvSpPr>
          <p:nvPr>
            <p:ph type="sldNum" sz="quarter" idx="12"/>
          </p:nvPr>
        </p:nvSpPr>
        <p:spPr/>
        <p:txBody>
          <a:bodyPr/>
          <a:lstStyle/>
          <a:p>
            <a:fld id="{4000C4B2-41BC-D741-8B94-B76DB6967C01}" type="slidenum">
              <a:rPr lang="en-US" smtClean="0"/>
              <a:pPr/>
              <a:t>‹#›</a:t>
            </a:fld>
            <a:endParaRPr lang="en-US" dirty="0"/>
          </a:p>
        </p:txBody>
      </p:sp>
    </p:spTree>
    <p:extLst>
      <p:ext uri="{BB962C8B-B14F-4D97-AF65-F5344CB8AC3E}">
        <p14:creationId xmlns:p14="http://schemas.microsoft.com/office/powerpoint/2010/main" val="709245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Dva obsah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lvl1pPr>
              <a:defRPr baseline="0">
                <a:solidFill>
                  <a:schemeClr val="bg1"/>
                </a:solidFill>
              </a:defRPr>
            </a:lvl1pPr>
          </a:lstStyle>
          <a:p>
            <a:fld id="{4000C4B2-41BC-D741-8B94-B76DB6967C01}" type="slidenum">
              <a:rPr lang="en-US" smtClean="0"/>
              <a:pPr/>
              <a:t>‹#›</a:t>
            </a:fld>
            <a:endParaRPr lang="en-US" dirty="0"/>
          </a:p>
        </p:txBody>
      </p:sp>
    </p:spTree>
    <p:extLst>
      <p:ext uri="{BB962C8B-B14F-4D97-AF65-F5344CB8AC3E}">
        <p14:creationId xmlns:p14="http://schemas.microsoft.com/office/powerpoint/2010/main" val="397049040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1_Dva obsah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p>
            <a:fld id="{4000C4B2-41BC-D741-8B94-B76DB6967C01}" type="slidenum">
              <a:rPr lang="en-US" smtClean="0"/>
              <a:pPr/>
              <a:t>‹#›</a:t>
            </a:fld>
            <a:endParaRPr lang="en-US" dirty="0"/>
          </a:p>
        </p:txBody>
      </p:sp>
    </p:spTree>
    <p:extLst>
      <p:ext uri="{BB962C8B-B14F-4D97-AF65-F5344CB8AC3E}">
        <p14:creationId xmlns:p14="http://schemas.microsoft.com/office/powerpoint/2010/main" val="17744757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2_Dva obsahy">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5" name="Slide Number Placeholder 4"/>
          <p:cNvSpPr>
            <a:spLocks noGrp="1"/>
          </p:cNvSpPr>
          <p:nvPr>
            <p:ph type="sldNum" sz="quarter" idx="12"/>
          </p:nvPr>
        </p:nvSpPr>
        <p:spPr/>
        <p:txBody>
          <a:bodyPr/>
          <a:lstStyle>
            <a:lvl1pPr>
              <a:defRPr baseline="0">
                <a:solidFill>
                  <a:schemeClr val="bg1"/>
                </a:solidFill>
              </a:defRPr>
            </a:lvl1pPr>
          </a:lstStyle>
          <a:p>
            <a:fld id="{4000C4B2-41BC-D741-8B94-B76DB6967C01}" type="slidenum">
              <a:rPr lang="en-US" smtClean="0"/>
              <a:pPr/>
              <a:t>‹#›</a:t>
            </a:fld>
            <a:endParaRPr lang="en-US" dirty="0"/>
          </a:p>
        </p:txBody>
      </p:sp>
    </p:spTree>
    <p:extLst>
      <p:ext uri="{BB962C8B-B14F-4D97-AF65-F5344CB8AC3E}">
        <p14:creationId xmlns:p14="http://schemas.microsoft.com/office/powerpoint/2010/main" val="31349730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Final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Slide Number Placeholder 4">
            <a:extLst>
              <a:ext uri="{FF2B5EF4-FFF2-40B4-BE49-F238E27FC236}">
                <a16:creationId xmlns:a16="http://schemas.microsoft.com/office/drawing/2014/main" id="{88B61CF2-46DE-C141-AA64-5A32E04513DC}"/>
              </a:ext>
            </a:extLst>
          </p:cNvPr>
          <p:cNvSpPr>
            <a:spLocks noGrp="1"/>
          </p:cNvSpPr>
          <p:nvPr>
            <p:ph type="sldNum" sz="quarter" idx="12"/>
          </p:nvPr>
        </p:nvSpPr>
        <p:spPr>
          <a:xfrm>
            <a:off x="183137" y="6356349"/>
            <a:ext cx="500431" cy="365125"/>
          </a:xfrm>
        </p:spPr>
        <p:txBody>
          <a:bodyPr/>
          <a:lstStyle/>
          <a:p>
            <a:fld id="{4000C4B2-41BC-D741-8B94-B76DB6967C01}" type="slidenum">
              <a:rPr lang="en-US" smtClean="0"/>
              <a:pPr/>
              <a:t>‹#›</a:t>
            </a:fld>
            <a:endParaRPr lang="en-US" dirty="0"/>
          </a:p>
        </p:txBody>
      </p:sp>
    </p:spTree>
    <p:extLst>
      <p:ext uri="{BB962C8B-B14F-4D97-AF65-F5344CB8AC3E}">
        <p14:creationId xmlns:p14="http://schemas.microsoft.com/office/powerpoint/2010/main" val="375107427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8">
            <a:lum/>
          </a:blip>
          <a:srcRect/>
          <a:stretch>
            <a:fillRect/>
          </a:stretch>
        </a:blipFill>
        <a:effectLst/>
      </p:bgPr>
    </p:bg>
    <p:spTree>
      <p:nvGrpSpPr>
        <p:cNvPr id="1" name=""/>
        <p:cNvGrpSpPr/>
        <p:nvPr/>
      </p:nvGrpSpPr>
      <p:grpSpPr>
        <a:xfrm>
          <a:off x="0" y="0"/>
          <a:ext cx="0" cy="0"/>
          <a:chOff x="0" y="0"/>
          <a:chExt cx="0" cy="0"/>
        </a:xfrm>
      </p:grpSpPr>
      <p:sp>
        <p:nvSpPr>
          <p:cNvPr id="7" name="Slide Number Placeholder 6"/>
          <p:cNvSpPr>
            <a:spLocks noGrp="1"/>
          </p:cNvSpPr>
          <p:nvPr>
            <p:ph type="sldNum" sz="quarter" idx="4"/>
          </p:nvPr>
        </p:nvSpPr>
        <p:spPr>
          <a:xfrm>
            <a:off x="183137" y="6356349"/>
            <a:ext cx="500431" cy="365125"/>
          </a:xfrm>
          <a:prstGeom prst="rect">
            <a:avLst/>
          </a:prstGeom>
        </p:spPr>
        <p:txBody>
          <a:bodyPr vert="horz" lIns="91440" tIns="45720" rIns="91440" bIns="45720" rtlCol="0" anchor="ctr"/>
          <a:lstStyle>
            <a:lvl1pPr algn="l">
              <a:defRPr sz="1200">
                <a:solidFill>
                  <a:srgbClr val="00529C"/>
                </a:solidFill>
              </a:defRPr>
            </a:lvl1pPr>
          </a:lstStyle>
          <a:p>
            <a:fld id="{4000C4B2-41BC-D741-8B94-B76DB6967C01}" type="slidenum">
              <a:rPr lang="en-US" smtClean="0"/>
              <a:pPr/>
              <a:t>‹#›</a:t>
            </a:fld>
            <a:endParaRPr lang="en-US" dirty="0"/>
          </a:p>
        </p:txBody>
      </p:sp>
    </p:spTree>
    <p:extLst>
      <p:ext uri="{BB962C8B-B14F-4D97-AF65-F5344CB8AC3E}">
        <p14:creationId xmlns:p14="http://schemas.microsoft.com/office/powerpoint/2010/main" val="3384051048"/>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2" r:id="rId3"/>
    <p:sldLayoutId id="2147483661" r:id="rId4"/>
    <p:sldLayoutId id="2147483662" r:id="rId5"/>
    <p:sldLayoutId id="2147483660" r:id="rId6"/>
  </p:sldLayoutIdLst>
  <p:hf hdr="0" ftr="0" dt="0"/>
  <p:txStyles>
    <p:titleStyle>
      <a:lvl1pPr algn="l" defTabSz="457200" rtl="0" eaLnBrk="1" latinLnBrk="0" hangingPunct="1">
        <a:spcBef>
          <a:spcPct val="0"/>
        </a:spcBef>
        <a:buNone/>
        <a:defRPr sz="3600" b="1" kern="1200">
          <a:solidFill>
            <a:srgbClr val="00529C"/>
          </a:solidFill>
          <a:latin typeface="+mj-lt"/>
          <a:ea typeface="+mj-ea"/>
          <a:cs typeface="+mj-cs"/>
        </a:defRPr>
      </a:lvl1pPr>
    </p:titleStyle>
    <p:body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p:bodyStyle>
    <p:other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hyperlink" Target="https://www.uohs.cz/cs/informacni-centrum/tiskove-zpravy/verejne-zakazky/3110-spolecne-stanovisko-uohs-a-mmr-k-problematice-narustu-cen-stavebnich-materialu-ve-verejnych-zakazkach.html" TargetMode="External"/><Relationship Id="rId4" Type="http://schemas.openxmlformats.org/officeDocument/2006/relationships/hyperlink" Target="https://portal-vz.cz/metodiky-stanoviska/metodiky-k-zakonu-c-134-2016-sb-o-zadavani-verejnych-zakazek/metodicka-stanoviska/"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hyperlink" Target="https://www.ckait.cz/metodicky-pokyn-pro-uplatneni-inflacni-dolozky-ve-smlouvach-na-sluzby" TargetMode="External"/><Relationship Id="rId4" Type="http://schemas.openxmlformats.org/officeDocument/2006/relationships/hyperlink" Target="https://www.komora.cz/legislativa/vzorova-inflacni-dolozka/" TargetMode="External"/></Relationships>
</file>

<file path=ppt/slides/_rels/slide16.xml.rels><?xml version="1.0" encoding="UTF-8" standalone="yes"?>
<Relationships xmlns="http://schemas.openxmlformats.org/package/2006/relationships"><Relationship Id="rId3" Type="http://schemas.openxmlformats.org/officeDocument/2006/relationships/hyperlink" Target="https://www.crr.cz/irop/konzultacni-servis-irop/" TargetMode="External"/><Relationship Id="rId2" Type="http://schemas.openxmlformats.org/officeDocument/2006/relationships/hyperlink" Target="mailto:podatelna@crr.cz" TargetMode="External"/><Relationship Id="rId1" Type="http://schemas.openxmlformats.org/officeDocument/2006/relationships/slideLayout" Target="../slideLayouts/slideLayout1.xml"/></Relationships>
</file>

<file path=ppt/slides/_rels/slide1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5" Type="http://schemas.openxmlformats.org/officeDocument/2006/relationships/hyperlink" Target="https://dotaceeu.cz/cs/evropske-fondy-v-cr/kohezni-politika-po-roce-2020/metodicke-dokumenty/metodicke-dokumenty-v-gesci-mmr-cr/metodicky-pokyn-pro-oblast-zadavani-zakazek" TargetMode="External"/><Relationship Id="rId4" Type="http://schemas.openxmlformats.org/officeDocument/2006/relationships/hyperlink" Target="https://www.crr.cz/irop/projekt/verejne-zakazky-v-projektech-irop-pohledem-centra/" TargetMode="Externa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 Id="rId4" Type="http://schemas.openxmlformats.org/officeDocument/2006/relationships/image" Target="../media/image7.png"/></Relationships>
</file>

<file path=ppt/slides/_rels/slide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168A737-6413-1046-BFA6-F6A3779A8C3F}"/>
              </a:ext>
            </a:extLst>
          </p:cNvPr>
          <p:cNvSpPr txBox="1">
            <a:spLocks/>
          </p:cNvSpPr>
          <p:nvPr/>
        </p:nvSpPr>
        <p:spPr>
          <a:xfrm>
            <a:off x="779227" y="927335"/>
            <a:ext cx="7408427" cy="3208337"/>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pPr algn="ctr"/>
            <a:r>
              <a:rPr lang="cs-CZ" sz="5000" dirty="0">
                <a:solidFill>
                  <a:schemeClr val="bg1"/>
                </a:solidFill>
                <a:latin typeface="Arial" panose="020B0604020202020204" pitchFamily="34" charset="0"/>
                <a:cs typeface="Arial" panose="020B0604020202020204" pitchFamily="34" charset="0"/>
              </a:rPr>
              <a:t>Centrum pro regionální rozvoj </a:t>
            </a:r>
            <a:br>
              <a:rPr lang="cs-CZ" sz="5000" dirty="0">
                <a:solidFill>
                  <a:schemeClr val="bg1"/>
                </a:solidFill>
                <a:latin typeface="Arial" panose="020B0604020202020204" pitchFamily="34" charset="0"/>
                <a:cs typeface="Arial" panose="020B0604020202020204" pitchFamily="34" charset="0"/>
              </a:rPr>
            </a:br>
            <a:r>
              <a:rPr lang="cs-CZ" sz="5000" dirty="0">
                <a:solidFill>
                  <a:schemeClr val="bg1"/>
                </a:solidFill>
                <a:latin typeface="Arial" panose="020B0604020202020204" pitchFamily="34" charset="0"/>
                <a:cs typeface="Arial" panose="020B0604020202020204" pitchFamily="34" charset="0"/>
              </a:rPr>
              <a:t>České republiky</a:t>
            </a:r>
            <a:r>
              <a:rPr lang="cs-CZ" sz="5000" dirty="0">
                <a:solidFill>
                  <a:srgbClr val="FF0000"/>
                </a:solidFill>
                <a:latin typeface="Arial" panose="020B0604020202020204" pitchFamily="34" charset="0"/>
                <a:cs typeface="Arial" panose="020B0604020202020204" pitchFamily="34" charset="0"/>
              </a:rPr>
              <a:t>.</a:t>
            </a:r>
          </a:p>
        </p:txBody>
      </p:sp>
      <p:sp>
        <p:nvSpPr>
          <p:cNvPr id="3" name="Text Placeholder 3">
            <a:extLst>
              <a:ext uri="{FF2B5EF4-FFF2-40B4-BE49-F238E27FC236}">
                <a16:creationId xmlns:a16="http://schemas.microsoft.com/office/drawing/2014/main" id="{BC9B11F6-08F1-3545-BF2C-568AE684575E}"/>
              </a:ext>
            </a:extLst>
          </p:cNvPr>
          <p:cNvSpPr txBox="1">
            <a:spLocks/>
          </p:cNvSpPr>
          <p:nvPr/>
        </p:nvSpPr>
        <p:spPr>
          <a:xfrm>
            <a:off x="779227" y="3716322"/>
            <a:ext cx="7240647" cy="595618"/>
          </a:xfrm>
          <a:prstGeom prst="rect">
            <a:avLst/>
          </a:prstGeom>
        </p:spPr>
        <p:txBody>
          <a:bodyPr>
            <a:noAutofit/>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cs-CZ" sz="2200" dirty="0">
                <a:solidFill>
                  <a:schemeClr val="bg1"/>
                </a:solidFill>
                <a:latin typeface="Arial" panose="020B0604020202020204" pitchFamily="34" charset="0"/>
                <a:cs typeface="Arial" panose="020B0604020202020204" pitchFamily="34" charset="0"/>
              </a:rPr>
              <a:t>Výběrová a zadávací řízení</a:t>
            </a:r>
          </a:p>
        </p:txBody>
      </p:sp>
      <p:sp>
        <p:nvSpPr>
          <p:cNvPr id="4" name="Text Placeholder 4">
            <a:extLst>
              <a:ext uri="{FF2B5EF4-FFF2-40B4-BE49-F238E27FC236}">
                <a16:creationId xmlns:a16="http://schemas.microsoft.com/office/drawing/2014/main" id="{9A93C5EC-424C-AC4D-B30E-0A1EDBAEB96F}"/>
              </a:ext>
            </a:extLst>
          </p:cNvPr>
          <p:cNvSpPr txBox="1">
            <a:spLocks/>
          </p:cNvSpPr>
          <p:nvPr/>
        </p:nvSpPr>
        <p:spPr>
          <a:xfrm>
            <a:off x="779228" y="4865613"/>
            <a:ext cx="7752376" cy="956347"/>
          </a:xfrm>
          <a:prstGeom prst="rect">
            <a:avLst/>
          </a:prstGeom>
        </p:spPr>
        <p:txBody>
          <a:bodyPr>
            <a:normAutofit fontScale="70000" lnSpcReduction="20000"/>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cs-CZ" sz="1700" dirty="0">
                <a:solidFill>
                  <a:schemeClr val="bg1"/>
                </a:solidFill>
                <a:cs typeface="Arial" panose="020B0604020202020204" pitchFamily="34" charset="0"/>
              </a:rPr>
              <a:t>Mgr. Tomáš Mosinger, odborný rada - specialista na administraci veřejných zakázek, ÚO IROP pro Plzeňský kraj</a:t>
            </a:r>
          </a:p>
          <a:p>
            <a:r>
              <a:rPr lang="cs-CZ" sz="1700" dirty="0">
                <a:solidFill>
                  <a:schemeClr val="bg1"/>
                </a:solidFill>
                <a:cs typeface="Arial" panose="020B0604020202020204" pitchFamily="34" charset="0"/>
              </a:rPr>
              <a:t>tel: +420 703 186 841</a:t>
            </a:r>
          </a:p>
          <a:p>
            <a:r>
              <a:rPr lang="cs-CZ" sz="1700" dirty="0">
                <a:solidFill>
                  <a:schemeClr val="bg1"/>
                </a:solidFill>
                <a:cs typeface="Arial" panose="020B0604020202020204" pitchFamily="34" charset="0"/>
              </a:rPr>
              <a:t>e-mail: </a:t>
            </a:r>
            <a:r>
              <a:rPr lang="cs-CZ" sz="1700" b="0" i="0" dirty="0">
                <a:solidFill>
                  <a:srgbClr val="212529"/>
                </a:solidFill>
                <a:effectLst/>
              </a:rPr>
              <a:t> </a:t>
            </a:r>
            <a:r>
              <a:rPr lang="cs-CZ" sz="1700" b="0" i="0" dirty="0">
                <a:solidFill>
                  <a:schemeClr val="bg1"/>
                </a:solidFill>
                <a:effectLst/>
              </a:rPr>
              <a:t>tomas.mosinger@crr.cz  </a:t>
            </a:r>
            <a:endParaRPr lang="cs-CZ" sz="1700" dirty="0">
              <a:solidFill>
                <a:schemeClr val="bg1"/>
              </a:solidFill>
              <a:cs typeface="Arial" panose="020B0604020202020204" pitchFamily="34" charset="0"/>
            </a:endParaRPr>
          </a:p>
          <a:p>
            <a:r>
              <a:rPr lang="cs-CZ" sz="1700" dirty="0">
                <a:solidFill>
                  <a:schemeClr val="bg1"/>
                </a:solidFill>
                <a:cs typeface="Arial" panose="020B0604020202020204" pitchFamily="34" charset="0"/>
              </a:rPr>
              <a:t>22. 8. 2022, prezentace pro Seminář Kyberbezpečnost - Praha</a:t>
            </a:r>
          </a:p>
          <a:p>
            <a:endParaRPr lang="en-US" dirty="0"/>
          </a:p>
        </p:txBody>
      </p:sp>
    </p:spTree>
    <p:extLst>
      <p:ext uri="{BB962C8B-B14F-4D97-AF65-F5344CB8AC3E}">
        <p14:creationId xmlns:p14="http://schemas.microsoft.com/office/powerpoint/2010/main" val="304724429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1C0460FA-DC92-4440-A3E5-A6871268E173}"/>
              </a:ext>
            </a:extLst>
          </p:cNvPr>
          <p:cNvSpPr>
            <a:spLocks noGrp="1"/>
          </p:cNvSpPr>
          <p:nvPr>
            <p:ph type="sldNum" sz="quarter" idx="12"/>
          </p:nvPr>
        </p:nvSpPr>
        <p:spPr/>
        <p:txBody>
          <a:bodyPr/>
          <a:lstStyle/>
          <a:p>
            <a:fld id="{4000C4B2-41BC-D741-8B94-B76DB6967C01}" type="slidenum">
              <a:rPr lang="en-US" smtClean="0"/>
              <a:pPr/>
              <a:t>10</a:t>
            </a:fld>
            <a:endParaRPr lang="en-US" dirty="0"/>
          </a:p>
        </p:txBody>
      </p:sp>
      <p:pic>
        <p:nvPicPr>
          <p:cNvPr id="6" name="Obrázek 5">
            <a:extLst>
              <a:ext uri="{FF2B5EF4-FFF2-40B4-BE49-F238E27FC236}">
                <a16:creationId xmlns:a16="http://schemas.microsoft.com/office/drawing/2014/main" id="{B69F23FC-67DD-47B4-BAC3-F1A08C6C7C47}"/>
              </a:ext>
            </a:extLst>
          </p:cNvPr>
          <p:cNvPicPr>
            <a:picLocks noChangeAspect="1"/>
          </p:cNvPicPr>
          <p:nvPr/>
        </p:nvPicPr>
        <p:blipFill>
          <a:blip r:embed="rId2"/>
          <a:stretch>
            <a:fillRect/>
          </a:stretch>
        </p:blipFill>
        <p:spPr>
          <a:xfrm>
            <a:off x="203837" y="1015042"/>
            <a:ext cx="8529043" cy="140220"/>
          </a:xfrm>
          <a:prstGeom prst="rect">
            <a:avLst/>
          </a:prstGeom>
        </p:spPr>
      </p:pic>
      <p:pic>
        <p:nvPicPr>
          <p:cNvPr id="4" name="Obrázek 3">
            <a:extLst>
              <a:ext uri="{FF2B5EF4-FFF2-40B4-BE49-F238E27FC236}">
                <a16:creationId xmlns:a16="http://schemas.microsoft.com/office/drawing/2014/main" id="{9249BC32-9ADF-4DDE-A8A8-E141C32DE9E3}"/>
              </a:ext>
            </a:extLst>
          </p:cNvPr>
          <p:cNvPicPr>
            <a:picLocks noChangeAspect="1"/>
          </p:cNvPicPr>
          <p:nvPr/>
        </p:nvPicPr>
        <p:blipFill>
          <a:blip r:embed="rId3"/>
          <a:stretch>
            <a:fillRect/>
          </a:stretch>
        </p:blipFill>
        <p:spPr>
          <a:xfrm>
            <a:off x="847020" y="106659"/>
            <a:ext cx="7242676" cy="1048603"/>
          </a:xfrm>
          <a:prstGeom prst="rect">
            <a:avLst/>
          </a:prstGeom>
        </p:spPr>
      </p:pic>
      <p:sp>
        <p:nvSpPr>
          <p:cNvPr id="8" name="TextovéPole 7">
            <a:extLst>
              <a:ext uri="{FF2B5EF4-FFF2-40B4-BE49-F238E27FC236}">
                <a16:creationId xmlns:a16="http://schemas.microsoft.com/office/drawing/2014/main" id="{8163A795-181B-49CF-9B1B-AE790DAD8707}"/>
              </a:ext>
            </a:extLst>
          </p:cNvPr>
          <p:cNvSpPr txBox="1"/>
          <p:nvPr/>
        </p:nvSpPr>
        <p:spPr>
          <a:xfrm>
            <a:off x="359896" y="1471449"/>
            <a:ext cx="8321760" cy="4247317"/>
          </a:xfrm>
          <a:prstGeom prst="rect">
            <a:avLst/>
          </a:prstGeom>
          <a:noFill/>
        </p:spPr>
        <p:txBody>
          <a:bodyPr wrap="square">
            <a:spAutoFit/>
          </a:bodyPr>
          <a:lstStyle/>
          <a:p>
            <a:pPr algn="just">
              <a:spcAft>
                <a:spcPts val="300"/>
              </a:spcAft>
            </a:pPr>
            <a:r>
              <a:rPr lang="cs-CZ" sz="2000" b="0" cap="none" dirty="0">
                <a:solidFill>
                  <a:srgbClr val="00529C"/>
                </a:solidFill>
              </a:rPr>
              <a:t>Pozor však na umožnění materiální změny nabídky – § 46 odst. 2 ZZVZ</a:t>
            </a:r>
          </a:p>
          <a:p>
            <a:pPr marL="342900" indent="-342900" algn="just">
              <a:spcAft>
                <a:spcPts val="300"/>
              </a:spcAft>
              <a:buFont typeface="Wingdings" panose="05000000000000000000" pitchFamily="2" charset="2"/>
              <a:buChar char="Ø"/>
            </a:pPr>
            <a:r>
              <a:rPr lang="cs-CZ" sz="1600" cap="none" dirty="0">
                <a:solidFill>
                  <a:srgbClr val="00529C"/>
                </a:solidFill>
              </a:rPr>
              <a:t>Postupem dle § 46 ZZVZ nelze umožnit materiální změnu podané nabídky – např. nahrazení původně nabídnutého výrobku, který nesplňoval všechny technické požadavky zadavatele, výrobkem, který vše již splňuje. Tím zadavatel umožní materiální změnu nabídky po uplynutí lhůty pro podání nabídek a ve vztahu k vybranému dodavateli poruší § 48 odst. 8 ZZVZ ve spojení s § 48 odst. 2 písm. a) ZZVZ, když ho nevyloučí.</a:t>
            </a:r>
          </a:p>
          <a:p>
            <a:pPr marL="342900" indent="-342900" algn="just">
              <a:spcAft>
                <a:spcPts val="300"/>
              </a:spcAft>
              <a:buFont typeface="Wingdings" panose="05000000000000000000" pitchFamily="2" charset="2"/>
              <a:buChar char="Ø"/>
            </a:pPr>
            <a:r>
              <a:rPr lang="cs-CZ" sz="1600" cap="none" dirty="0">
                <a:solidFill>
                  <a:srgbClr val="00529C"/>
                </a:solidFill>
              </a:rPr>
              <a:t>Při posuzování je nutno rozlišovat mezi formální změnou nabídky a materiální (věcnou) změnou nabídky. Viz rozhodnutí ÚOHS č.j.: ÚOHS-11849/2020/322/</a:t>
            </a:r>
            <a:r>
              <a:rPr lang="cs-CZ" sz="1600" cap="none" dirty="0" err="1">
                <a:solidFill>
                  <a:srgbClr val="00529C"/>
                </a:solidFill>
              </a:rPr>
              <a:t>Bví</a:t>
            </a:r>
            <a:r>
              <a:rPr lang="cs-CZ" sz="1600" cap="none" dirty="0">
                <a:solidFill>
                  <a:srgbClr val="00529C"/>
                </a:solidFill>
              </a:rPr>
              <a:t> ze dne 21. 4. 2020.</a:t>
            </a:r>
          </a:p>
          <a:p>
            <a:pPr marL="342900" indent="-342900" algn="just">
              <a:spcAft>
                <a:spcPts val="300"/>
              </a:spcAft>
              <a:buFont typeface="Wingdings" panose="05000000000000000000" pitchFamily="2" charset="2"/>
              <a:buChar char="Ø"/>
            </a:pPr>
            <a:r>
              <a:rPr lang="cs-CZ" sz="1600" cap="none" dirty="0">
                <a:solidFill>
                  <a:srgbClr val="00529C"/>
                </a:solidFill>
              </a:rPr>
              <a:t>POZOR na ÚOHS-S0029/2018/VZ-07966/2018/532/</a:t>
            </a:r>
            <a:r>
              <a:rPr lang="cs-CZ" sz="1600" cap="none" dirty="0" err="1">
                <a:solidFill>
                  <a:srgbClr val="00529C"/>
                </a:solidFill>
              </a:rPr>
              <a:t>VSt</a:t>
            </a:r>
            <a:r>
              <a:rPr lang="cs-CZ" sz="1600" cap="none" dirty="0">
                <a:solidFill>
                  <a:srgbClr val="00529C"/>
                </a:solidFill>
              </a:rPr>
              <a:t> ze dne 14. 3. 2018 – již překonán novějšími rozhodnutími.</a:t>
            </a:r>
          </a:p>
          <a:p>
            <a:pPr marL="342900" indent="-342900" algn="just">
              <a:spcAft>
                <a:spcPts val="300"/>
              </a:spcAft>
              <a:buFont typeface="Wingdings" panose="05000000000000000000" pitchFamily="2" charset="2"/>
              <a:buChar char="Ø"/>
            </a:pPr>
            <a:r>
              <a:rPr lang="cs-CZ" sz="1600" dirty="0">
                <a:solidFill>
                  <a:srgbClr val="00529C"/>
                </a:solidFill>
              </a:rPr>
              <a:t>Za materiální změnu nabídky může být považována i změna harmonogramu (k tomu ÚOHS č.j.: ÚOHS-25009/2021/500/</a:t>
            </a:r>
            <a:r>
              <a:rPr lang="cs-CZ" sz="1600" dirty="0" err="1">
                <a:solidFill>
                  <a:srgbClr val="00529C"/>
                </a:solidFill>
              </a:rPr>
              <a:t>Aiv</a:t>
            </a:r>
            <a:r>
              <a:rPr lang="cs-CZ" sz="1600" dirty="0">
                <a:solidFill>
                  <a:srgbClr val="00529C"/>
                </a:solidFill>
              </a:rPr>
              <a:t>: „</a:t>
            </a:r>
            <a:r>
              <a:rPr lang="cs-CZ" sz="1600" i="1" dirty="0">
                <a:solidFill>
                  <a:srgbClr val="00529C"/>
                </a:solidFill>
              </a:rPr>
              <a:t>na základě zpracovaného harmonogramu prací vyjadřuje účastník zadávacího řízení svoji nabídku ohledně lhůty, ve které je schopen realizovat a dokončit dílo.</a:t>
            </a:r>
            <a:r>
              <a:rPr lang="cs-CZ" sz="1600" dirty="0">
                <a:solidFill>
                  <a:srgbClr val="00529C"/>
                </a:solidFill>
              </a:rPr>
              <a:t>“)</a:t>
            </a:r>
          </a:p>
        </p:txBody>
      </p:sp>
    </p:spTree>
    <p:extLst>
      <p:ext uri="{BB962C8B-B14F-4D97-AF65-F5344CB8AC3E}">
        <p14:creationId xmlns:p14="http://schemas.microsoft.com/office/powerpoint/2010/main" val="151643983"/>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1C0460FA-DC92-4440-A3E5-A6871268E173}"/>
              </a:ext>
            </a:extLst>
          </p:cNvPr>
          <p:cNvSpPr>
            <a:spLocks noGrp="1"/>
          </p:cNvSpPr>
          <p:nvPr>
            <p:ph type="sldNum" sz="quarter" idx="12"/>
          </p:nvPr>
        </p:nvSpPr>
        <p:spPr/>
        <p:txBody>
          <a:bodyPr/>
          <a:lstStyle/>
          <a:p>
            <a:fld id="{4000C4B2-41BC-D741-8B94-B76DB6967C01}" type="slidenum">
              <a:rPr lang="en-US" smtClean="0"/>
              <a:pPr/>
              <a:t>11</a:t>
            </a:fld>
            <a:endParaRPr lang="en-US" dirty="0"/>
          </a:p>
        </p:txBody>
      </p:sp>
      <p:pic>
        <p:nvPicPr>
          <p:cNvPr id="6" name="Obrázek 5">
            <a:extLst>
              <a:ext uri="{FF2B5EF4-FFF2-40B4-BE49-F238E27FC236}">
                <a16:creationId xmlns:a16="http://schemas.microsoft.com/office/drawing/2014/main" id="{B69F23FC-67DD-47B4-BAC3-F1A08C6C7C47}"/>
              </a:ext>
            </a:extLst>
          </p:cNvPr>
          <p:cNvPicPr>
            <a:picLocks noChangeAspect="1"/>
          </p:cNvPicPr>
          <p:nvPr/>
        </p:nvPicPr>
        <p:blipFill>
          <a:blip r:embed="rId2"/>
          <a:stretch>
            <a:fillRect/>
          </a:stretch>
        </p:blipFill>
        <p:spPr>
          <a:xfrm>
            <a:off x="203837" y="1015042"/>
            <a:ext cx="8529043" cy="140220"/>
          </a:xfrm>
          <a:prstGeom prst="rect">
            <a:avLst/>
          </a:prstGeom>
        </p:spPr>
      </p:pic>
      <p:pic>
        <p:nvPicPr>
          <p:cNvPr id="4" name="Obrázek 3">
            <a:extLst>
              <a:ext uri="{FF2B5EF4-FFF2-40B4-BE49-F238E27FC236}">
                <a16:creationId xmlns:a16="http://schemas.microsoft.com/office/drawing/2014/main" id="{9249BC32-9ADF-4DDE-A8A8-E141C32DE9E3}"/>
              </a:ext>
            </a:extLst>
          </p:cNvPr>
          <p:cNvPicPr>
            <a:picLocks noChangeAspect="1"/>
          </p:cNvPicPr>
          <p:nvPr/>
        </p:nvPicPr>
        <p:blipFill>
          <a:blip r:embed="rId3"/>
          <a:stretch>
            <a:fillRect/>
          </a:stretch>
        </p:blipFill>
        <p:spPr>
          <a:xfrm>
            <a:off x="847020" y="106659"/>
            <a:ext cx="7242676" cy="1048603"/>
          </a:xfrm>
          <a:prstGeom prst="rect">
            <a:avLst/>
          </a:prstGeom>
        </p:spPr>
      </p:pic>
      <p:sp>
        <p:nvSpPr>
          <p:cNvPr id="8" name="TextovéPole 7">
            <a:extLst>
              <a:ext uri="{FF2B5EF4-FFF2-40B4-BE49-F238E27FC236}">
                <a16:creationId xmlns:a16="http://schemas.microsoft.com/office/drawing/2014/main" id="{8163A795-181B-49CF-9B1B-AE790DAD8707}"/>
              </a:ext>
            </a:extLst>
          </p:cNvPr>
          <p:cNvSpPr txBox="1"/>
          <p:nvPr/>
        </p:nvSpPr>
        <p:spPr>
          <a:xfrm>
            <a:off x="359896" y="1471449"/>
            <a:ext cx="8321760" cy="4932119"/>
          </a:xfrm>
          <a:prstGeom prst="rect">
            <a:avLst/>
          </a:prstGeom>
          <a:noFill/>
        </p:spPr>
        <p:txBody>
          <a:bodyPr wrap="square">
            <a:spAutoFit/>
          </a:bodyPr>
          <a:lstStyle/>
          <a:p>
            <a:pPr algn="just">
              <a:spcAft>
                <a:spcPts val="300"/>
              </a:spcAft>
            </a:pPr>
            <a:r>
              <a:rPr lang="cs-CZ" sz="2000" dirty="0">
                <a:solidFill>
                  <a:srgbClr val="00529C"/>
                </a:solidFill>
              </a:rPr>
              <a:t>K nutnosti v</a:t>
            </a:r>
            <a:r>
              <a:rPr lang="cs-CZ" sz="2000" b="0" cap="none" dirty="0">
                <a:solidFill>
                  <a:srgbClr val="00529C"/>
                </a:solidFill>
              </a:rPr>
              <a:t>yloučení účastníka pro nesplnění zadávacích podmínek</a:t>
            </a:r>
          </a:p>
          <a:p>
            <a:pPr marL="342900" indent="-342900" algn="just">
              <a:spcAft>
                <a:spcPts val="300"/>
              </a:spcAft>
              <a:buFont typeface="Wingdings" panose="05000000000000000000" pitchFamily="2" charset="2"/>
              <a:buChar char="Ø"/>
            </a:pPr>
            <a:r>
              <a:rPr lang="cs-CZ" sz="1300" cap="none" dirty="0">
                <a:solidFill>
                  <a:srgbClr val="00529C"/>
                </a:solidFill>
              </a:rPr>
              <a:t>Zadavatel musí vždy posoudit veškeré požadované parametry – i minimální odchylka je porušením zadávacích podmínek.</a:t>
            </a:r>
          </a:p>
          <a:p>
            <a:pPr marL="742950" marR="0" lvl="1" indent="-285750" algn="just" defTabSz="4572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cs-CZ" sz="1200" cap="none" dirty="0">
                <a:solidFill>
                  <a:srgbClr val="00529C"/>
                </a:solidFill>
              </a:rPr>
              <a:t>Např.: zadavatel postupoval v rozporu s § 48 odst. 8 ZZVZ ve spojení s ustanovením § 48 odst. 2 písm. a) ZZVZ, neboť nevyloučil vybraného dodavatele z účasti v zadávacím řízení, ačkoliv vybraným dodavatelem v nabídce předložené gynekologické křeslo vyšetřovací nesplnilo zadávací podmínku elektricky nastavitelnou výšku v rozpětí min. 650-900 mm, stanovenou v technické specifikaci, když u předmětného gynekologického křesla vyšetřovacího byl v nabídce uveden rozsah 860-1060 mm, přičemž tento postup zadavatele ovlivnil výběr nejvhodnější nabídky.</a:t>
            </a:r>
          </a:p>
          <a:p>
            <a:pPr marL="742950" marR="0" lvl="1" indent="-285750" algn="just" defTabSz="4572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cs-CZ" sz="1200" cap="none" dirty="0">
                <a:solidFill>
                  <a:srgbClr val="00529C"/>
                </a:solidFill>
              </a:rPr>
              <a:t>Rozhodovací praxe ÚOHS – např. rozhodnutí č. j. ÚOHS-S155/2012/VZ-7797/2012/550/</a:t>
            </a:r>
            <a:r>
              <a:rPr lang="cs-CZ" sz="1200" cap="none" dirty="0" err="1">
                <a:solidFill>
                  <a:srgbClr val="00529C"/>
                </a:solidFill>
              </a:rPr>
              <a:t>SMo</a:t>
            </a:r>
            <a:r>
              <a:rPr lang="cs-CZ" sz="1200" cap="none" dirty="0">
                <a:solidFill>
                  <a:srgbClr val="00529C"/>
                </a:solidFill>
              </a:rPr>
              <a:t> ze dne 23. 7. 2012 (nesplnění požadavku na výkon projektoru 24 500 lumen) nebo rozhodnutí č. j. ÚOHS-S0071/2018/VZ-11729/2018/523/</a:t>
            </a:r>
            <a:r>
              <a:rPr lang="cs-CZ" sz="1200" cap="none" dirty="0" err="1">
                <a:solidFill>
                  <a:srgbClr val="00529C"/>
                </a:solidFill>
              </a:rPr>
              <a:t>Hvo</a:t>
            </a:r>
            <a:r>
              <a:rPr lang="cs-CZ" sz="1200" cap="none" dirty="0">
                <a:solidFill>
                  <a:srgbClr val="00529C"/>
                </a:solidFill>
              </a:rPr>
              <a:t> ze dne 20. 4. 2018 potvrzené rozhodnutím předsedy UOHS č. j. ÚOHS-R0073/2018/VZ-20851/2018/322/</a:t>
            </a:r>
            <a:r>
              <a:rPr lang="cs-CZ" sz="1200" cap="none" dirty="0" err="1">
                <a:solidFill>
                  <a:srgbClr val="00529C"/>
                </a:solidFill>
              </a:rPr>
              <a:t>Dja</a:t>
            </a:r>
            <a:r>
              <a:rPr lang="cs-CZ" sz="1200" cap="none" dirty="0">
                <a:solidFill>
                  <a:srgbClr val="00529C"/>
                </a:solidFill>
              </a:rPr>
              <a:t> ze dne 16. 7. 2018 (analyzátory s biochemickým a imunochemickým modulem nedisponovaly řídícím softwarem v českém jazyce, včetně chybových a varovných hlášení) nebo rozhodnutí ÚOHS č. j. ÚOHS-S0245/2018/VZ-24395/2018/533/</a:t>
            </a:r>
            <a:r>
              <a:rPr lang="cs-CZ" sz="1200" cap="none" dirty="0" err="1">
                <a:solidFill>
                  <a:srgbClr val="00529C"/>
                </a:solidFill>
              </a:rPr>
              <a:t>Bku</a:t>
            </a:r>
            <a:r>
              <a:rPr lang="cs-CZ" sz="1200" cap="none" dirty="0">
                <a:solidFill>
                  <a:srgbClr val="00529C"/>
                </a:solidFill>
              </a:rPr>
              <a:t> ze dne 21. 8. 2018 (nesplnění požadavku na digitální RF systém využívající paralelní techniky a disponující min. 64 kanály; v nabídce přístroj s pouze 48 kanály).</a:t>
            </a:r>
          </a:p>
          <a:p>
            <a:pPr marL="342900" indent="-342900" algn="just">
              <a:spcAft>
                <a:spcPts val="300"/>
              </a:spcAft>
              <a:buFont typeface="Wingdings" panose="05000000000000000000" pitchFamily="2" charset="2"/>
              <a:buChar char="Ø"/>
            </a:pPr>
            <a:r>
              <a:rPr lang="cs-CZ" sz="1300" cap="none" dirty="0">
                <a:solidFill>
                  <a:srgbClr val="00529C"/>
                </a:solidFill>
              </a:rPr>
              <a:t>Ekonomická výhodnost nabídky nemůže převážit fakt, že obsah nabídky nesplňuje zadávací podmínky zadávacího řízení stanovené zadavatelem, obecně není vyloučeno, že právě nesplnění zadávacích podmínek může být často důvodem, proč je nabídková cena určitého dodavatele podstatně nižší než u jeho konkurentů.</a:t>
            </a:r>
          </a:p>
          <a:p>
            <a:pPr marL="342900" indent="-342900" algn="just">
              <a:spcAft>
                <a:spcPts val="300"/>
              </a:spcAft>
              <a:buFont typeface="Wingdings" panose="05000000000000000000" pitchFamily="2" charset="2"/>
              <a:buChar char="Ø"/>
            </a:pPr>
            <a:r>
              <a:rPr lang="cs-CZ" sz="1300" cap="none" dirty="0">
                <a:solidFill>
                  <a:srgbClr val="00529C"/>
                </a:solidFill>
              </a:rPr>
              <a:t>Zásady hospodárnosti, efektivnosti a účelnosti vynaložených veřejných prostředků (dále rovněž „zásady 3E“) nemají aplikační přednost před splněním zadávacích podmínek, např. rozhodnutí ÚOHS č. j. ÚOHS-S0032/2018/VZ-08517/2018/541/</a:t>
            </a:r>
            <a:r>
              <a:rPr lang="cs-CZ" sz="1300" cap="none" dirty="0" err="1">
                <a:solidFill>
                  <a:srgbClr val="00529C"/>
                </a:solidFill>
              </a:rPr>
              <a:t>AHr</a:t>
            </a:r>
            <a:r>
              <a:rPr lang="cs-CZ" sz="1300" cap="none" dirty="0">
                <a:solidFill>
                  <a:srgbClr val="00529C"/>
                </a:solidFill>
              </a:rPr>
              <a:t> ze dne 20. 3. 2018</a:t>
            </a:r>
            <a:r>
              <a:rPr lang="cs-CZ" sz="1300" dirty="0">
                <a:solidFill>
                  <a:srgbClr val="00529C"/>
                </a:solidFill>
              </a:rPr>
              <a:t>).</a:t>
            </a:r>
          </a:p>
        </p:txBody>
      </p:sp>
    </p:spTree>
    <p:extLst>
      <p:ext uri="{BB962C8B-B14F-4D97-AF65-F5344CB8AC3E}">
        <p14:creationId xmlns:p14="http://schemas.microsoft.com/office/powerpoint/2010/main" val="2573898814"/>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1C0460FA-DC92-4440-A3E5-A6871268E173}"/>
              </a:ext>
            </a:extLst>
          </p:cNvPr>
          <p:cNvSpPr>
            <a:spLocks noGrp="1"/>
          </p:cNvSpPr>
          <p:nvPr>
            <p:ph type="sldNum" sz="quarter" idx="12"/>
          </p:nvPr>
        </p:nvSpPr>
        <p:spPr/>
        <p:txBody>
          <a:bodyPr/>
          <a:lstStyle/>
          <a:p>
            <a:fld id="{4000C4B2-41BC-D741-8B94-B76DB6967C01}" type="slidenum">
              <a:rPr lang="en-US" smtClean="0"/>
              <a:pPr/>
              <a:t>12</a:t>
            </a:fld>
            <a:endParaRPr lang="en-US" dirty="0"/>
          </a:p>
        </p:txBody>
      </p:sp>
      <p:pic>
        <p:nvPicPr>
          <p:cNvPr id="6" name="Obrázek 5">
            <a:extLst>
              <a:ext uri="{FF2B5EF4-FFF2-40B4-BE49-F238E27FC236}">
                <a16:creationId xmlns:a16="http://schemas.microsoft.com/office/drawing/2014/main" id="{B69F23FC-67DD-47B4-BAC3-F1A08C6C7C47}"/>
              </a:ext>
            </a:extLst>
          </p:cNvPr>
          <p:cNvPicPr>
            <a:picLocks noChangeAspect="1"/>
          </p:cNvPicPr>
          <p:nvPr/>
        </p:nvPicPr>
        <p:blipFill>
          <a:blip r:embed="rId2"/>
          <a:stretch>
            <a:fillRect/>
          </a:stretch>
        </p:blipFill>
        <p:spPr>
          <a:xfrm>
            <a:off x="203837" y="1015042"/>
            <a:ext cx="8529043" cy="140220"/>
          </a:xfrm>
          <a:prstGeom prst="rect">
            <a:avLst/>
          </a:prstGeom>
        </p:spPr>
      </p:pic>
      <p:pic>
        <p:nvPicPr>
          <p:cNvPr id="4" name="Obrázek 3">
            <a:extLst>
              <a:ext uri="{FF2B5EF4-FFF2-40B4-BE49-F238E27FC236}">
                <a16:creationId xmlns:a16="http://schemas.microsoft.com/office/drawing/2014/main" id="{9249BC32-9ADF-4DDE-A8A8-E141C32DE9E3}"/>
              </a:ext>
            </a:extLst>
          </p:cNvPr>
          <p:cNvPicPr>
            <a:picLocks noChangeAspect="1"/>
          </p:cNvPicPr>
          <p:nvPr/>
        </p:nvPicPr>
        <p:blipFill>
          <a:blip r:embed="rId3"/>
          <a:stretch>
            <a:fillRect/>
          </a:stretch>
        </p:blipFill>
        <p:spPr>
          <a:xfrm>
            <a:off x="847020" y="106659"/>
            <a:ext cx="7242676" cy="1048603"/>
          </a:xfrm>
          <a:prstGeom prst="rect">
            <a:avLst/>
          </a:prstGeom>
        </p:spPr>
      </p:pic>
      <p:sp>
        <p:nvSpPr>
          <p:cNvPr id="8" name="TextovéPole 7">
            <a:extLst>
              <a:ext uri="{FF2B5EF4-FFF2-40B4-BE49-F238E27FC236}">
                <a16:creationId xmlns:a16="http://schemas.microsoft.com/office/drawing/2014/main" id="{8163A795-181B-49CF-9B1B-AE790DAD8707}"/>
              </a:ext>
            </a:extLst>
          </p:cNvPr>
          <p:cNvSpPr txBox="1"/>
          <p:nvPr/>
        </p:nvSpPr>
        <p:spPr>
          <a:xfrm>
            <a:off x="359896" y="1471449"/>
            <a:ext cx="8321760" cy="4870564"/>
          </a:xfrm>
          <a:prstGeom prst="rect">
            <a:avLst/>
          </a:prstGeom>
          <a:noFill/>
        </p:spPr>
        <p:txBody>
          <a:bodyPr wrap="square">
            <a:spAutoFit/>
          </a:bodyPr>
          <a:lstStyle/>
          <a:p>
            <a:pPr algn="just">
              <a:spcAft>
                <a:spcPts val="300"/>
              </a:spcAft>
            </a:pPr>
            <a:r>
              <a:rPr lang="cs-CZ" sz="2000" dirty="0">
                <a:solidFill>
                  <a:srgbClr val="00529C"/>
                </a:solidFill>
              </a:rPr>
              <a:t>Doporučení k nastavení obchodních podmínek (termín plnění)</a:t>
            </a:r>
            <a:endParaRPr lang="cs-CZ" sz="2000" b="0" cap="none" dirty="0">
              <a:solidFill>
                <a:srgbClr val="00529C"/>
              </a:solidFill>
            </a:endParaRPr>
          </a:p>
          <a:p>
            <a:pPr marL="342900" indent="-342900" algn="just">
              <a:spcAft>
                <a:spcPts val="300"/>
              </a:spcAft>
              <a:buFont typeface="Wingdings" panose="05000000000000000000" pitchFamily="2" charset="2"/>
              <a:buChar char="Ø"/>
            </a:pPr>
            <a:r>
              <a:rPr lang="cs-CZ" sz="1300" cap="none" dirty="0">
                <a:solidFill>
                  <a:srgbClr val="00529C"/>
                </a:solidFill>
              </a:rPr>
              <a:t>Není vhodné stanovit termín plnění pevným datem – má vždy potenciál ovlivnit rozhodování dodavatelů o účasti v ZŘ. Velmi problematické v okamžiku změny termínu (obvykle prodloužení). </a:t>
            </a:r>
          </a:p>
          <a:p>
            <a:pPr marL="342900" indent="-342900" algn="just">
              <a:spcAft>
                <a:spcPts val="300"/>
              </a:spcAft>
              <a:buFont typeface="Wingdings" panose="05000000000000000000" pitchFamily="2" charset="2"/>
              <a:buChar char="Ø"/>
            </a:pPr>
            <a:r>
              <a:rPr lang="cs-CZ" sz="1300" cap="none" dirty="0">
                <a:solidFill>
                  <a:srgbClr val="00529C"/>
                </a:solidFill>
              </a:rPr>
              <a:t>Ještě problematičtější stanovení termínu plnění v kombinaci do X dnů/týdnů/měsíců nejpozději však do – stává se, že v době uzavření smlouvy již není stanovený počet dnů/týdnů/měsíců k dispozici, jelikož pevně stanovený termín nastane dříve.  </a:t>
            </a:r>
          </a:p>
          <a:p>
            <a:pPr marL="342900" indent="-342900" algn="just">
              <a:spcAft>
                <a:spcPts val="300"/>
              </a:spcAft>
              <a:buFont typeface="Wingdings" panose="05000000000000000000" pitchFamily="2" charset="2"/>
              <a:buChar char="Ø"/>
            </a:pPr>
            <a:r>
              <a:rPr lang="cs-CZ" sz="1300" cap="none" dirty="0">
                <a:solidFill>
                  <a:srgbClr val="00529C"/>
                </a:solidFill>
              </a:rPr>
              <a:t>Jako vhodnější se jeví nastavit klouzavé termíny ve dnech/týdnech/měsících od podpisu/účinnosti smlouvy (případně od jiného, ale jasně stanoveného okamžiku – u stavebních prací např. od předání staveniště). Pak mají dodavatelé k dispozici stejnou délku doby plnění, ať by se průběh zadávacího řízení z jakéhokoliv důvodu prodloužil.</a:t>
            </a:r>
          </a:p>
          <a:p>
            <a:pPr marL="342900" indent="-342900" algn="just">
              <a:spcAft>
                <a:spcPts val="300"/>
              </a:spcAft>
              <a:buFont typeface="Wingdings" panose="05000000000000000000" pitchFamily="2" charset="2"/>
              <a:buChar char="Ø"/>
            </a:pPr>
            <a:r>
              <a:rPr lang="cs-CZ" sz="1300" cap="none" dirty="0">
                <a:solidFill>
                  <a:srgbClr val="00529C"/>
                </a:solidFill>
              </a:rPr>
              <a:t>Termín plnění spojený s vydáním kolaudačního souhlasu. Nevhodné, protože zhotovitel nemá možnost ovlivnit délku řízení u stavebního úřadu.</a:t>
            </a:r>
          </a:p>
          <a:p>
            <a:pPr marL="342900" indent="-342900" algn="just">
              <a:spcAft>
                <a:spcPts val="300"/>
              </a:spcAft>
              <a:buFont typeface="Wingdings" panose="05000000000000000000" pitchFamily="2" charset="2"/>
              <a:buChar char="Ø"/>
            </a:pPr>
            <a:r>
              <a:rPr lang="cs-CZ" sz="1300" cap="none" dirty="0">
                <a:solidFill>
                  <a:srgbClr val="00529C"/>
                </a:solidFill>
              </a:rPr>
              <a:t>Nevhodné klimatické podmínky jako důvod pro prodloužení termínu plnění nejsou vyšší mocí, je předvídatelné, že mohou nastat. Ve smlouvě specifikovat, co se bude považovat za nevhodné klimatické podmínky, stanovit pravidla – kdo o tom rozhodne, jak se to bude zaznamenávat a jak se bude prodlužovat termín plnění. Mít o tom průkaznou dokumentaci.</a:t>
            </a:r>
          </a:p>
          <a:p>
            <a:pPr marL="342900" indent="-342900" algn="just">
              <a:spcAft>
                <a:spcPts val="300"/>
              </a:spcAft>
              <a:buFont typeface="Wingdings" panose="05000000000000000000" pitchFamily="2" charset="2"/>
              <a:buChar char="Ø"/>
            </a:pPr>
            <a:r>
              <a:rPr lang="cs-CZ" sz="1300" cap="none" dirty="0">
                <a:solidFill>
                  <a:srgbClr val="00529C"/>
                </a:solidFill>
              </a:rPr>
              <a:t>To platí i pro epidemii </a:t>
            </a:r>
            <a:r>
              <a:rPr lang="cs-CZ" sz="1300" cap="none" dirty="0" err="1">
                <a:solidFill>
                  <a:srgbClr val="00529C"/>
                </a:solidFill>
              </a:rPr>
              <a:t>koronaviru</a:t>
            </a:r>
            <a:r>
              <a:rPr lang="cs-CZ" sz="1300" cap="none" dirty="0">
                <a:solidFill>
                  <a:srgbClr val="00529C"/>
                </a:solidFill>
              </a:rPr>
              <a:t> SARS-CoV-19. Je předvídatelné, že se situace může zhoršit, že na straně zhotovitele dojde k omezení provozu, že stát vyhlásí mimořádná opatření. Opět stanovit jasná pravidla a postupy pro prodloužení termínu plnění a mít patřičnou dokumentaci. </a:t>
            </a:r>
          </a:p>
          <a:p>
            <a:pPr marL="342900" indent="-342900" algn="just">
              <a:spcAft>
                <a:spcPts val="300"/>
              </a:spcAft>
              <a:buFont typeface="Wingdings" panose="05000000000000000000" pitchFamily="2" charset="2"/>
              <a:buChar char="Ø"/>
            </a:pPr>
            <a:r>
              <a:rPr lang="cs-CZ" sz="1300" cap="none" dirty="0">
                <a:solidFill>
                  <a:srgbClr val="00529C"/>
                </a:solidFill>
              </a:rPr>
              <a:t>K možnosti prodloužení termínů plnění je vhodné využívat vyhrazených změn závazků ze smlouvy dle § 100 ZZVZ, taková změna však musí být vymezena zcela jednoznačně, aby byl od počátku zřejmý zamýšlený postup.</a:t>
            </a:r>
          </a:p>
        </p:txBody>
      </p:sp>
    </p:spTree>
    <p:extLst>
      <p:ext uri="{BB962C8B-B14F-4D97-AF65-F5344CB8AC3E}">
        <p14:creationId xmlns:p14="http://schemas.microsoft.com/office/powerpoint/2010/main" val="262014576"/>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1C0460FA-DC92-4440-A3E5-A6871268E173}"/>
              </a:ext>
            </a:extLst>
          </p:cNvPr>
          <p:cNvSpPr>
            <a:spLocks noGrp="1"/>
          </p:cNvSpPr>
          <p:nvPr>
            <p:ph type="sldNum" sz="quarter" idx="12"/>
          </p:nvPr>
        </p:nvSpPr>
        <p:spPr/>
        <p:txBody>
          <a:bodyPr/>
          <a:lstStyle/>
          <a:p>
            <a:fld id="{4000C4B2-41BC-D741-8B94-B76DB6967C01}" type="slidenum">
              <a:rPr lang="en-US" smtClean="0"/>
              <a:pPr/>
              <a:t>13</a:t>
            </a:fld>
            <a:endParaRPr lang="en-US" dirty="0"/>
          </a:p>
        </p:txBody>
      </p:sp>
      <p:pic>
        <p:nvPicPr>
          <p:cNvPr id="6" name="Obrázek 5">
            <a:extLst>
              <a:ext uri="{FF2B5EF4-FFF2-40B4-BE49-F238E27FC236}">
                <a16:creationId xmlns:a16="http://schemas.microsoft.com/office/drawing/2014/main" id="{B69F23FC-67DD-47B4-BAC3-F1A08C6C7C47}"/>
              </a:ext>
            </a:extLst>
          </p:cNvPr>
          <p:cNvPicPr>
            <a:picLocks noChangeAspect="1"/>
          </p:cNvPicPr>
          <p:nvPr/>
        </p:nvPicPr>
        <p:blipFill>
          <a:blip r:embed="rId2"/>
          <a:stretch>
            <a:fillRect/>
          </a:stretch>
        </p:blipFill>
        <p:spPr>
          <a:xfrm>
            <a:off x="203837" y="1015042"/>
            <a:ext cx="8529043" cy="140220"/>
          </a:xfrm>
          <a:prstGeom prst="rect">
            <a:avLst/>
          </a:prstGeom>
        </p:spPr>
      </p:pic>
      <p:pic>
        <p:nvPicPr>
          <p:cNvPr id="4" name="Obrázek 3">
            <a:extLst>
              <a:ext uri="{FF2B5EF4-FFF2-40B4-BE49-F238E27FC236}">
                <a16:creationId xmlns:a16="http://schemas.microsoft.com/office/drawing/2014/main" id="{9249BC32-9ADF-4DDE-A8A8-E141C32DE9E3}"/>
              </a:ext>
            </a:extLst>
          </p:cNvPr>
          <p:cNvPicPr>
            <a:picLocks noChangeAspect="1"/>
          </p:cNvPicPr>
          <p:nvPr/>
        </p:nvPicPr>
        <p:blipFill>
          <a:blip r:embed="rId3"/>
          <a:stretch>
            <a:fillRect/>
          </a:stretch>
        </p:blipFill>
        <p:spPr>
          <a:xfrm>
            <a:off x="847020" y="106659"/>
            <a:ext cx="7242676" cy="1048603"/>
          </a:xfrm>
          <a:prstGeom prst="rect">
            <a:avLst/>
          </a:prstGeom>
        </p:spPr>
      </p:pic>
      <p:sp>
        <p:nvSpPr>
          <p:cNvPr id="8" name="TextovéPole 7">
            <a:extLst>
              <a:ext uri="{FF2B5EF4-FFF2-40B4-BE49-F238E27FC236}">
                <a16:creationId xmlns:a16="http://schemas.microsoft.com/office/drawing/2014/main" id="{8163A795-181B-49CF-9B1B-AE790DAD8707}"/>
              </a:ext>
            </a:extLst>
          </p:cNvPr>
          <p:cNvSpPr txBox="1"/>
          <p:nvPr/>
        </p:nvSpPr>
        <p:spPr>
          <a:xfrm>
            <a:off x="359896" y="1471449"/>
            <a:ext cx="8321760" cy="4262705"/>
          </a:xfrm>
          <a:prstGeom prst="rect">
            <a:avLst/>
          </a:prstGeom>
          <a:noFill/>
        </p:spPr>
        <p:txBody>
          <a:bodyPr wrap="square">
            <a:spAutoFit/>
          </a:bodyPr>
          <a:lstStyle/>
          <a:p>
            <a:pPr algn="just">
              <a:spcAft>
                <a:spcPts val="300"/>
              </a:spcAft>
            </a:pPr>
            <a:r>
              <a:rPr lang="cs-CZ" sz="2000" dirty="0">
                <a:solidFill>
                  <a:srgbClr val="00529C"/>
                </a:solidFill>
              </a:rPr>
              <a:t>V průběhu plnění VZ postupovat dle smlouvy a dbát zákazu umožnit podstatné změny závazků</a:t>
            </a:r>
            <a:endParaRPr lang="cs-CZ" sz="2000" b="0" cap="none" dirty="0">
              <a:solidFill>
                <a:srgbClr val="00529C"/>
              </a:solidFill>
            </a:endParaRPr>
          </a:p>
          <a:p>
            <a:pPr marL="342900" indent="-342900" algn="just">
              <a:spcAft>
                <a:spcPts val="300"/>
              </a:spcAft>
              <a:buFont typeface="Wingdings" panose="05000000000000000000" pitchFamily="2" charset="2"/>
              <a:buChar char="Ø"/>
            </a:pPr>
            <a:r>
              <a:rPr lang="cs-CZ" sz="1300" cap="none" dirty="0">
                <a:solidFill>
                  <a:srgbClr val="00529C"/>
                </a:solidFill>
              </a:rPr>
              <a:t>Lze doporučit zadavatelům, aby již při přípravě zadávací dokumentace vždy pečlivě zvážili své potřeby a očekávání v souvislosti s plněním veřejné zakázky. A vše odpovídajícím způsobem zachytili do vyžadovaných obchodních podmínek, zejména pokud jsou formulovány jako vzorový (a závazný) návrh smlouvy. </a:t>
            </a:r>
          </a:p>
          <a:p>
            <a:pPr marL="342900" indent="-342900" algn="just">
              <a:spcAft>
                <a:spcPts val="300"/>
              </a:spcAft>
              <a:buFont typeface="Wingdings" panose="05000000000000000000" pitchFamily="2" charset="2"/>
              <a:buChar char="Ø"/>
            </a:pPr>
            <a:r>
              <a:rPr lang="cs-CZ" sz="1300" cap="none" dirty="0">
                <a:solidFill>
                  <a:srgbClr val="00529C"/>
                </a:solidFill>
              </a:rPr>
              <a:t>Pokud následně při plnění veřejné zakázky vznikne potřeba změnit závazek ze smlouvy (upravit předmět plnění či povinnosti stran), pak by měl zadavatel předem důkladně zvážit, zda je o změnu, kterou může připustit.</a:t>
            </a:r>
          </a:p>
          <a:p>
            <a:pPr marL="342900" indent="-342900" algn="just">
              <a:spcAft>
                <a:spcPts val="300"/>
              </a:spcAft>
              <a:buFont typeface="Wingdings" panose="05000000000000000000" pitchFamily="2" charset="2"/>
              <a:buChar char="Ø"/>
            </a:pPr>
            <a:r>
              <a:rPr lang="cs-CZ" sz="1300" cap="none" dirty="0">
                <a:solidFill>
                  <a:srgbClr val="00529C"/>
                </a:solidFill>
              </a:rPr>
              <a:t>Obecně: úprava § 222 ZZVZ není koncipována formou generálního zákazu jakýchkoliv změn smluv, ale formou zákazu změn dosahujících určité intenzity (založené konstantní rozhodovací praxí) vyjádřené pojmem „podstatná změna závazku ze smlouvy“. Odst. 1 stanoví obecný zákaz umožnit podstatnou změnu závazku, přičemž samotná definice podstatné změny závazku je formulována v odst. 3. V § 222 odst. 2, 4, 5, 6 a 7 ZZVZ výslovně stanoveny případy, které – při naplnění všech podmínek v příslušném ustanovení uvedených – podstatnou změnou závazku ex lege nejsou.</a:t>
            </a:r>
          </a:p>
          <a:p>
            <a:pPr marL="342900" indent="-342900" algn="just">
              <a:spcAft>
                <a:spcPts val="300"/>
              </a:spcAft>
              <a:buFont typeface="Wingdings" panose="05000000000000000000" pitchFamily="2" charset="2"/>
              <a:buChar char="Ø"/>
            </a:pPr>
            <a:r>
              <a:rPr lang="cs-CZ" sz="1300" cap="none" dirty="0">
                <a:solidFill>
                  <a:srgbClr val="00529C"/>
                </a:solidFill>
              </a:rPr>
              <a:t>Nejčastěji pochybení spadají do problematiky termínů plnění (nedůvodné prodloužení), nevyžadování sjednaných bankovních záruk (či pojištění), ačkoliv ve smlouvě požadovány jsou (často s navázanou smluvní pokutou), neuplatňovaní sjednaných smluvních pokut v okamžiku naplnění důvodů pro jejich uplatnění předvídaných ve smlouvě, zmírnění jakýchkoliv povinností pro zhotovitele.</a:t>
            </a:r>
          </a:p>
        </p:txBody>
      </p:sp>
    </p:spTree>
    <p:extLst>
      <p:ext uri="{BB962C8B-B14F-4D97-AF65-F5344CB8AC3E}">
        <p14:creationId xmlns:p14="http://schemas.microsoft.com/office/powerpoint/2010/main" val="40074778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1C0460FA-DC92-4440-A3E5-A6871268E173}"/>
              </a:ext>
            </a:extLst>
          </p:cNvPr>
          <p:cNvSpPr>
            <a:spLocks noGrp="1"/>
          </p:cNvSpPr>
          <p:nvPr>
            <p:ph type="sldNum" sz="quarter" idx="12"/>
          </p:nvPr>
        </p:nvSpPr>
        <p:spPr/>
        <p:txBody>
          <a:bodyPr/>
          <a:lstStyle/>
          <a:p>
            <a:fld id="{4000C4B2-41BC-D741-8B94-B76DB6967C01}" type="slidenum">
              <a:rPr lang="en-US" smtClean="0"/>
              <a:pPr/>
              <a:t>14</a:t>
            </a:fld>
            <a:endParaRPr lang="en-US" dirty="0"/>
          </a:p>
        </p:txBody>
      </p:sp>
      <p:pic>
        <p:nvPicPr>
          <p:cNvPr id="6" name="Obrázek 5">
            <a:extLst>
              <a:ext uri="{FF2B5EF4-FFF2-40B4-BE49-F238E27FC236}">
                <a16:creationId xmlns:a16="http://schemas.microsoft.com/office/drawing/2014/main" id="{B69F23FC-67DD-47B4-BAC3-F1A08C6C7C47}"/>
              </a:ext>
            </a:extLst>
          </p:cNvPr>
          <p:cNvPicPr>
            <a:picLocks noChangeAspect="1"/>
          </p:cNvPicPr>
          <p:nvPr/>
        </p:nvPicPr>
        <p:blipFill>
          <a:blip r:embed="rId2"/>
          <a:stretch>
            <a:fillRect/>
          </a:stretch>
        </p:blipFill>
        <p:spPr>
          <a:xfrm>
            <a:off x="203837" y="1015042"/>
            <a:ext cx="8529043" cy="140220"/>
          </a:xfrm>
          <a:prstGeom prst="rect">
            <a:avLst/>
          </a:prstGeom>
        </p:spPr>
      </p:pic>
      <p:pic>
        <p:nvPicPr>
          <p:cNvPr id="4" name="Obrázek 3">
            <a:extLst>
              <a:ext uri="{FF2B5EF4-FFF2-40B4-BE49-F238E27FC236}">
                <a16:creationId xmlns:a16="http://schemas.microsoft.com/office/drawing/2014/main" id="{9249BC32-9ADF-4DDE-A8A8-E141C32DE9E3}"/>
              </a:ext>
            </a:extLst>
          </p:cNvPr>
          <p:cNvPicPr>
            <a:picLocks noChangeAspect="1"/>
          </p:cNvPicPr>
          <p:nvPr/>
        </p:nvPicPr>
        <p:blipFill>
          <a:blip r:embed="rId3"/>
          <a:stretch>
            <a:fillRect/>
          </a:stretch>
        </p:blipFill>
        <p:spPr>
          <a:xfrm>
            <a:off x="847020" y="106659"/>
            <a:ext cx="7242676" cy="1048603"/>
          </a:xfrm>
          <a:prstGeom prst="rect">
            <a:avLst/>
          </a:prstGeom>
        </p:spPr>
      </p:pic>
      <p:sp>
        <p:nvSpPr>
          <p:cNvPr id="8" name="TextovéPole 7">
            <a:extLst>
              <a:ext uri="{FF2B5EF4-FFF2-40B4-BE49-F238E27FC236}">
                <a16:creationId xmlns:a16="http://schemas.microsoft.com/office/drawing/2014/main" id="{8163A795-181B-49CF-9B1B-AE790DAD8707}"/>
              </a:ext>
            </a:extLst>
          </p:cNvPr>
          <p:cNvSpPr txBox="1"/>
          <p:nvPr/>
        </p:nvSpPr>
        <p:spPr>
          <a:xfrm>
            <a:off x="359896" y="1471449"/>
            <a:ext cx="8321760" cy="4393510"/>
          </a:xfrm>
          <a:prstGeom prst="rect">
            <a:avLst/>
          </a:prstGeom>
          <a:noFill/>
        </p:spPr>
        <p:txBody>
          <a:bodyPr wrap="square">
            <a:spAutoFit/>
          </a:bodyPr>
          <a:lstStyle/>
          <a:p>
            <a:pPr algn="just">
              <a:spcAft>
                <a:spcPts val="300"/>
              </a:spcAft>
            </a:pPr>
            <a:r>
              <a:rPr lang="cs-CZ" sz="2000" b="0" cap="none" dirty="0">
                <a:solidFill>
                  <a:srgbClr val="00529C"/>
                </a:solidFill>
              </a:rPr>
              <a:t>Nárůst cen, </a:t>
            </a:r>
            <a:r>
              <a:rPr lang="cs-CZ" sz="2000" dirty="0">
                <a:solidFill>
                  <a:srgbClr val="00529C"/>
                </a:solidFill>
              </a:rPr>
              <a:t>indexace, inflační doložky – pamatovat na úpravu v ZD</a:t>
            </a:r>
          </a:p>
          <a:p>
            <a:pPr marL="342900" indent="-342900" algn="just">
              <a:spcAft>
                <a:spcPts val="300"/>
              </a:spcAft>
              <a:buFont typeface="Wingdings" panose="05000000000000000000" pitchFamily="2" charset="2"/>
              <a:buChar char="Ø"/>
            </a:pPr>
            <a:r>
              <a:rPr lang="cs-CZ" b="0" i="1" cap="none" dirty="0">
                <a:solidFill>
                  <a:srgbClr val="00529C"/>
                </a:solidFill>
              </a:rPr>
              <a:t>„Metodické doporučení k aktuálnímu růstu cen materiálů, zboží, výrobků a komodit ve veřejných zakázkách“ </a:t>
            </a:r>
            <a:r>
              <a:rPr lang="cs-CZ" b="1" cap="none" dirty="0">
                <a:solidFill>
                  <a:srgbClr val="00529C"/>
                </a:solidFill>
              </a:rPr>
              <a:t>plus doplnění</a:t>
            </a:r>
            <a:r>
              <a:rPr lang="cs-CZ" b="0" cap="none" dirty="0">
                <a:solidFill>
                  <a:srgbClr val="00529C"/>
                </a:solidFill>
              </a:rPr>
              <a:t> </a:t>
            </a:r>
            <a:r>
              <a:rPr lang="cs-CZ" b="0" i="1" cap="none" dirty="0">
                <a:solidFill>
                  <a:srgbClr val="00529C"/>
                </a:solidFill>
              </a:rPr>
              <a:t>„Výhrada změny závazku ze smlouvy na veřejnou zakázku na stavební práce prostřednictvím indexace cen“ </a:t>
            </a:r>
            <a:r>
              <a:rPr lang="cs-CZ" b="0" cap="none" dirty="0">
                <a:solidFill>
                  <a:srgbClr val="00529C"/>
                </a:solidFill>
              </a:rPr>
              <a:t>dostupné zde: </a:t>
            </a:r>
            <a:r>
              <a:rPr lang="cs-CZ" b="0" cap="none" dirty="0">
                <a:solidFill>
                  <a:srgbClr val="00529C"/>
                </a:solidFill>
                <a:hlinkClick r:id="rId4"/>
              </a:rPr>
              <a:t>https://portal-vz.cz/metodiky-stanoviska/metodiky-k-zakonu-c-134-2016-sb-o-zadavani-verejnych-zakazek/metodicka-stanoviska/</a:t>
            </a:r>
            <a:r>
              <a:rPr lang="cs-CZ" b="0" cap="none" dirty="0">
                <a:solidFill>
                  <a:srgbClr val="00529C"/>
                </a:solidFill>
              </a:rPr>
              <a:t> </a:t>
            </a:r>
          </a:p>
          <a:p>
            <a:pPr marL="342900" indent="-342900" algn="just">
              <a:spcAft>
                <a:spcPts val="300"/>
              </a:spcAft>
              <a:buFont typeface="Wingdings" panose="05000000000000000000" pitchFamily="2" charset="2"/>
              <a:buChar char="Ø"/>
            </a:pPr>
            <a:r>
              <a:rPr lang="cs-CZ" b="0" i="1" cap="none" dirty="0">
                <a:solidFill>
                  <a:srgbClr val="00529C"/>
                </a:solidFill>
              </a:rPr>
              <a:t>„SPOLEČNÉ STANOVISKO ÚOHS A MMR K PROBLEMATICE NÁRŮSTU CEN STAVEBNÍCH MATERIÁLŮ VE VEŘEJNÝCH ZAKÁZKÁCH“</a:t>
            </a:r>
            <a:r>
              <a:rPr lang="cs-CZ" b="0" cap="none" dirty="0">
                <a:solidFill>
                  <a:srgbClr val="00529C"/>
                </a:solidFill>
              </a:rPr>
              <a:t> dostupné </a:t>
            </a:r>
            <a:r>
              <a:rPr lang="cs-CZ" b="0" cap="none" dirty="0">
                <a:solidFill>
                  <a:srgbClr val="00529C"/>
                </a:solidFill>
                <a:hlinkClick r:id="rId5"/>
              </a:rPr>
              <a:t>zde</a:t>
            </a:r>
            <a:endParaRPr lang="cs-CZ" b="0" cap="none" dirty="0">
              <a:solidFill>
                <a:srgbClr val="00529C"/>
              </a:solidFill>
            </a:endParaRPr>
          </a:p>
          <a:p>
            <a:pPr marL="342900" indent="-342900" algn="just">
              <a:spcAft>
                <a:spcPts val="300"/>
              </a:spcAft>
              <a:buFont typeface="Wingdings" panose="05000000000000000000" pitchFamily="2" charset="2"/>
              <a:buChar char="Ø"/>
            </a:pPr>
            <a:r>
              <a:rPr lang="cs-CZ" b="0" cap="none" dirty="0">
                <a:solidFill>
                  <a:srgbClr val="00529C"/>
                </a:solidFill>
              </a:rPr>
              <a:t>Příjemce se v případě navýšení cen může odvolávat na:</a:t>
            </a:r>
          </a:p>
          <a:p>
            <a:pPr marL="800100" lvl="1" indent="-342900" algn="just">
              <a:spcAft>
                <a:spcPts val="300"/>
              </a:spcAft>
              <a:buFont typeface="Wingdings" panose="05000000000000000000" pitchFamily="2" charset="2"/>
              <a:buChar char="ü"/>
            </a:pPr>
            <a:r>
              <a:rPr lang="cs-CZ" sz="1600" b="0" cap="none" dirty="0">
                <a:solidFill>
                  <a:srgbClr val="00529C"/>
                </a:solidFill>
              </a:rPr>
              <a:t>Indexaci ČSÚ</a:t>
            </a:r>
          </a:p>
          <a:p>
            <a:pPr marL="800100" lvl="1" indent="-342900" algn="just">
              <a:spcAft>
                <a:spcPts val="300"/>
              </a:spcAft>
              <a:buFont typeface="Wingdings" panose="05000000000000000000" pitchFamily="2" charset="2"/>
              <a:buChar char="ü"/>
            </a:pPr>
            <a:r>
              <a:rPr lang="cs-CZ" sz="1600" b="0" cap="none" dirty="0">
                <a:solidFill>
                  <a:srgbClr val="00529C"/>
                </a:solidFill>
              </a:rPr>
              <a:t>Pokud příjemce disponuje rozpočtem ve formátu kompatibilním s rozpočtářskými programy je možné pro kontrolu využít související cenové soustavy</a:t>
            </a:r>
          </a:p>
          <a:p>
            <a:pPr marL="800100" lvl="1" indent="-342900" algn="just">
              <a:spcAft>
                <a:spcPts val="300"/>
              </a:spcAft>
              <a:buFont typeface="Wingdings" panose="05000000000000000000" pitchFamily="2" charset="2"/>
              <a:buChar char="ü"/>
            </a:pPr>
            <a:r>
              <a:rPr lang="cs-CZ" sz="1600" b="0" cap="none" dirty="0">
                <a:solidFill>
                  <a:srgbClr val="00529C"/>
                </a:solidFill>
              </a:rPr>
              <a:t>Průzkum trhu</a:t>
            </a:r>
          </a:p>
          <a:p>
            <a:pPr marL="800100" lvl="1" indent="-342900" algn="just">
              <a:spcAft>
                <a:spcPts val="300"/>
              </a:spcAft>
              <a:buFont typeface="Wingdings" panose="05000000000000000000" pitchFamily="2" charset="2"/>
              <a:buChar char="ü"/>
            </a:pPr>
            <a:r>
              <a:rPr lang="cs-CZ" sz="1600" dirty="0">
                <a:solidFill>
                  <a:srgbClr val="00529C"/>
                </a:solidFill>
              </a:rPr>
              <a:t>Z</a:t>
            </a:r>
            <a:r>
              <a:rPr lang="cs-CZ" sz="1600" b="0" cap="none" dirty="0">
                <a:solidFill>
                  <a:srgbClr val="00529C"/>
                </a:solidFill>
              </a:rPr>
              <a:t>nalecký posudek</a:t>
            </a:r>
          </a:p>
        </p:txBody>
      </p:sp>
    </p:spTree>
    <p:extLst>
      <p:ext uri="{BB962C8B-B14F-4D97-AF65-F5344CB8AC3E}">
        <p14:creationId xmlns:p14="http://schemas.microsoft.com/office/powerpoint/2010/main" val="4024973466"/>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1C0460FA-DC92-4440-A3E5-A6871268E173}"/>
              </a:ext>
            </a:extLst>
          </p:cNvPr>
          <p:cNvSpPr>
            <a:spLocks noGrp="1"/>
          </p:cNvSpPr>
          <p:nvPr>
            <p:ph type="sldNum" sz="quarter" idx="12"/>
          </p:nvPr>
        </p:nvSpPr>
        <p:spPr/>
        <p:txBody>
          <a:bodyPr/>
          <a:lstStyle/>
          <a:p>
            <a:fld id="{4000C4B2-41BC-D741-8B94-B76DB6967C01}" type="slidenum">
              <a:rPr lang="en-US" smtClean="0"/>
              <a:pPr/>
              <a:t>15</a:t>
            </a:fld>
            <a:endParaRPr lang="en-US" dirty="0"/>
          </a:p>
        </p:txBody>
      </p:sp>
      <p:pic>
        <p:nvPicPr>
          <p:cNvPr id="6" name="Obrázek 5">
            <a:extLst>
              <a:ext uri="{FF2B5EF4-FFF2-40B4-BE49-F238E27FC236}">
                <a16:creationId xmlns:a16="http://schemas.microsoft.com/office/drawing/2014/main" id="{B69F23FC-67DD-47B4-BAC3-F1A08C6C7C47}"/>
              </a:ext>
            </a:extLst>
          </p:cNvPr>
          <p:cNvPicPr>
            <a:picLocks noChangeAspect="1"/>
          </p:cNvPicPr>
          <p:nvPr/>
        </p:nvPicPr>
        <p:blipFill>
          <a:blip r:embed="rId2"/>
          <a:stretch>
            <a:fillRect/>
          </a:stretch>
        </p:blipFill>
        <p:spPr>
          <a:xfrm>
            <a:off x="203837" y="1015042"/>
            <a:ext cx="8529043" cy="140220"/>
          </a:xfrm>
          <a:prstGeom prst="rect">
            <a:avLst/>
          </a:prstGeom>
        </p:spPr>
      </p:pic>
      <p:pic>
        <p:nvPicPr>
          <p:cNvPr id="4" name="Obrázek 3">
            <a:extLst>
              <a:ext uri="{FF2B5EF4-FFF2-40B4-BE49-F238E27FC236}">
                <a16:creationId xmlns:a16="http://schemas.microsoft.com/office/drawing/2014/main" id="{9249BC32-9ADF-4DDE-A8A8-E141C32DE9E3}"/>
              </a:ext>
            </a:extLst>
          </p:cNvPr>
          <p:cNvPicPr>
            <a:picLocks noChangeAspect="1"/>
          </p:cNvPicPr>
          <p:nvPr/>
        </p:nvPicPr>
        <p:blipFill>
          <a:blip r:embed="rId3"/>
          <a:stretch>
            <a:fillRect/>
          </a:stretch>
        </p:blipFill>
        <p:spPr>
          <a:xfrm>
            <a:off x="847020" y="106659"/>
            <a:ext cx="7242676" cy="1048603"/>
          </a:xfrm>
          <a:prstGeom prst="rect">
            <a:avLst/>
          </a:prstGeom>
        </p:spPr>
      </p:pic>
      <p:sp>
        <p:nvSpPr>
          <p:cNvPr id="8" name="TextovéPole 7">
            <a:extLst>
              <a:ext uri="{FF2B5EF4-FFF2-40B4-BE49-F238E27FC236}">
                <a16:creationId xmlns:a16="http://schemas.microsoft.com/office/drawing/2014/main" id="{8163A795-181B-49CF-9B1B-AE790DAD8707}"/>
              </a:ext>
            </a:extLst>
          </p:cNvPr>
          <p:cNvSpPr txBox="1"/>
          <p:nvPr/>
        </p:nvSpPr>
        <p:spPr>
          <a:xfrm>
            <a:off x="359896" y="1471449"/>
            <a:ext cx="8321760" cy="4116512"/>
          </a:xfrm>
          <a:prstGeom prst="rect">
            <a:avLst/>
          </a:prstGeom>
          <a:noFill/>
        </p:spPr>
        <p:txBody>
          <a:bodyPr wrap="square">
            <a:spAutoFit/>
          </a:bodyPr>
          <a:lstStyle/>
          <a:p>
            <a:pPr algn="just">
              <a:spcAft>
                <a:spcPts val="300"/>
              </a:spcAft>
            </a:pPr>
            <a:r>
              <a:rPr lang="cs-CZ" sz="2000" b="0" cap="none" dirty="0">
                <a:solidFill>
                  <a:srgbClr val="00529C"/>
                </a:solidFill>
              </a:rPr>
              <a:t>Nárůst cen, </a:t>
            </a:r>
            <a:r>
              <a:rPr lang="cs-CZ" sz="2000" dirty="0">
                <a:solidFill>
                  <a:srgbClr val="00529C"/>
                </a:solidFill>
              </a:rPr>
              <a:t>indexace, inflační doložky – pamatovat na úpravu v ZD</a:t>
            </a:r>
          </a:p>
          <a:p>
            <a:pPr marL="342900" indent="-342900" algn="just">
              <a:spcAft>
                <a:spcPts val="300"/>
              </a:spcAft>
              <a:buFont typeface="Wingdings" panose="05000000000000000000" pitchFamily="2" charset="2"/>
              <a:buChar char="Ø"/>
            </a:pPr>
            <a:r>
              <a:rPr lang="cs-CZ" dirty="0">
                <a:solidFill>
                  <a:srgbClr val="00529C"/>
                </a:solidFill>
              </a:rPr>
              <a:t>Vzor inflační doložky připravený Hospodářskou komorou ČR ve spolupráci s odborníky ze Svazu podnikatelů ve stavebnictví a Sdružením pro výstavbu silnic </a:t>
            </a:r>
            <a:r>
              <a:rPr lang="cs-CZ" u="sng" dirty="0">
                <a:solidFill>
                  <a:srgbClr val="0563C1"/>
                </a:solidFill>
                <a:ea typeface="Times New Roman" panose="02020603050405020304" pitchFamily="18" charset="0"/>
                <a:cs typeface="Calibri" panose="020F0502020204030204" pitchFamily="34" charset="0"/>
                <a:hlinkClick r:id="rId4"/>
              </a:rPr>
              <a:t>https://www.komora.cz/legislativa/vzorova-inflacni-dolozka/</a:t>
            </a:r>
            <a:endParaRPr lang="cs-CZ" i="1" dirty="0">
              <a:solidFill>
                <a:srgbClr val="00529C"/>
              </a:solidFill>
            </a:endParaRPr>
          </a:p>
          <a:p>
            <a:pPr marL="342900" indent="-342900" algn="just">
              <a:spcAft>
                <a:spcPts val="300"/>
              </a:spcAft>
              <a:buFont typeface="Wingdings" panose="05000000000000000000" pitchFamily="2" charset="2"/>
              <a:buChar char="Ø"/>
            </a:pPr>
            <a:r>
              <a:rPr lang="cs-CZ" b="0" cap="none" dirty="0">
                <a:solidFill>
                  <a:srgbClr val="00529C"/>
                </a:solidFill>
              </a:rPr>
              <a:t>Příklad inflační doložky – stanovisko ČKAIT dostupné zde </a:t>
            </a:r>
            <a:r>
              <a:rPr lang="cs-CZ" b="0" cap="none" dirty="0">
                <a:solidFill>
                  <a:srgbClr val="00529C"/>
                </a:solidFill>
                <a:hlinkClick r:id="rId5"/>
              </a:rPr>
              <a:t>https://www.ckait.cz/metodicky-pokyn-pro-uplatneni-inflacni-dolozky-ve-smlouvach-na-sluzby</a:t>
            </a:r>
            <a:r>
              <a:rPr lang="cs-CZ" b="0" cap="none" dirty="0">
                <a:solidFill>
                  <a:srgbClr val="00529C"/>
                </a:solidFill>
              </a:rPr>
              <a:t> (i na </a:t>
            </a:r>
            <a:r>
              <a:rPr lang="cs-CZ" b="0" cap="none" dirty="0" err="1">
                <a:solidFill>
                  <a:srgbClr val="00529C"/>
                </a:solidFill>
              </a:rPr>
              <a:t>portal-vz</a:t>
            </a:r>
            <a:r>
              <a:rPr lang="cs-CZ" b="0" cap="none" dirty="0">
                <a:solidFill>
                  <a:srgbClr val="00529C"/>
                </a:solidFill>
              </a:rPr>
              <a:t>)</a:t>
            </a:r>
          </a:p>
          <a:p>
            <a:pPr marL="800100" lvl="1" indent="-342900" algn="just">
              <a:spcAft>
                <a:spcPts val="300"/>
              </a:spcAft>
              <a:buFont typeface="Wingdings" panose="05000000000000000000" pitchFamily="2" charset="2"/>
              <a:buChar char="ü"/>
            </a:pPr>
            <a:r>
              <a:rPr lang="cs-CZ" sz="1400" i="1" dirty="0">
                <a:solidFill>
                  <a:srgbClr val="00529C"/>
                </a:solidFill>
              </a:rPr>
              <a:t>V případě, že průměrný roční index spotřebitelských cen dle údajů Českého statistického úřadu, publikovaných na jeho internetových stránkách, uvedený ke kalendářnímu měsíci odpovídajícímu měsíci, v němž byla smlouva podepsána, vzroste o více než 3 %, zvýší se neuhrazená část smluvní ceny dle čl. XX této smlouvy o výši tohoto indexu, a to v každém roce trvání smlouvy. Ke zvýšení dochází ode dne v příslušném měsíci, který se číselným označením shoduje s datem podpisu smlouvy. Smluvní strany pro odstranění pochybností uvádí, že k úpravě ceny dle tohoto ustanovení smlouvy není třeba uzavírat dodatek ke smlouvě. Smluvní strany však mohou z důvodu právní jistoty o navýšení ceny sepsat zápis podepsaný oběma smluvními stranami. </a:t>
            </a:r>
          </a:p>
        </p:txBody>
      </p:sp>
    </p:spTree>
    <p:extLst>
      <p:ext uri="{BB962C8B-B14F-4D97-AF65-F5344CB8AC3E}">
        <p14:creationId xmlns:p14="http://schemas.microsoft.com/office/powerpoint/2010/main" val="3988455625"/>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8F933821-A5DA-7140-8831-7E4D84AA8A8E}"/>
              </a:ext>
            </a:extLst>
          </p:cNvPr>
          <p:cNvSpPr>
            <a:spLocks noGrp="1"/>
          </p:cNvSpPr>
          <p:nvPr>
            <p:ph type="sldNum" sz="quarter" idx="4294967295"/>
          </p:nvPr>
        </p:nvSpPr>
        <p:spPr>
          <a:xfrm>
            <a:off x="0" y="6356350"/>
            <a:ext cx="501650" cy="365125"/>
          </a:xfrm>
        </p:spPr>
        <p:txBody>
          <a:bodyPr/>
          <a:lstStyle/>
          <a:p>
            <a:fld id="{4000C4B2-41BC-D741-8B94-B76DB6967C01}" type="slidenum">
              <a:rPr lang="en-US" smtClean="0"/>
              <a:pPr/>
              <a:t>16</a:t>
            </a:fld>
            <a:endParaRPr lang="en-US" dirty="0"/>
          </a:p>
        </p:txBody>
      </p:sp>
      <p:sp>
        <p:nvSpPr>
          <p:cNvPr id="3" name="Title 1">
            <a:extLst>
              <a:ext uri="{FF2B5EF4-FFF2-40B4-BE49-F238E27FC236}">
                <a16:creationId xmlns:a16="http://schemas.microsoft.com/office/drawing/2014/main" id="{F81CD06E-30C7-0F4B-9F7B-A86A3F339833}"/>
              </a:ext>
            </a:extLst>
          </p:cNvPr>
          <p:cNvSpPr txBox="1">
            <a:spLocks/>
          </p:cNvSpPr>
          <p:nvPr/>
        </p:nvSpPr>
        <p:spPr>
          <a:xfrm>
            <a:off x="0" y="2938585"/>
            <a:ext cx="9143999" cy="890466"/>
          </a:xfrm>
          <a:prstGeom prst="rect">
            <a:avLst/>
          </a:prstGeom>
        </p:spPr>
        <p:txBody>
          <a:bodyPr>
            <a:noAutofit/>
          </a:bodyPr>
          <a:lstStyle>
            <a:lvl1pPr algn="l" defTabSz="457200" rtl="0" eaLnBrk="1" latinLnBrk="0" hangingPunct="1">
              <a:spcBef>
                <a:spcPct val="0"/>
              </a:spcBef>
              <a:buNone/>
              <a:defRPr sz="3600" b="1" kern="1200">
                <a:solidFill>
                  <a:srgbClr val="00529C"/>
                </a:solidFill>
                <a:latin typeface="+mj-lt"/>
                <a:ea typeface="+mj-ea"/>
                <a:cs typeface="+mj-cs"/>
              </a:defRPr>
            </a:lvl1pPr>
          </a:lstStyle>
          <a:p>
            <a:pPr algn="ctr"/>
            <a:r>
              <a:rPr lang="cs-CZ" sz="5000" dirty="0">
                <a:solidFill>
                  <a:schemeClr val="bg1"/>
                </a:solidFill>
                <a:latin typeface="Arial" panose="020B0604020202020204" pitchFamily="34" charset="0"/>
                <a:cs typeface="Arial" panose="020B0604020202020204" pitchFamily="34" charset="0"/>
              </a:rPr>
              <a:t>Děkujeme za pozornost</a:t>
            </a:r>
            <a:r>
              <a:rPr lang="cs-CZ" sz="5000" dirty="0">
                <a:solidFill>
                  <a:srgbClr val="FF0000"/>
                </a:solidFill>
                <a:latin typeface="Arial" panose="020B0604020202020204" pitchFamily="34" charset="0"/>
                <a:cs typeface="Arial" panose="020B0604020202020204" pitchFamily="34" charset="0"/>
              </a:rPr>
              <a:t>.</a:t>
            </a:r>
          </a:p>
        </p:txBody>
      </p:sp>
      <p:sp>
        <p:nvSpPr>
          <p:cNvPr id="4" name="Text Placeholder 4">
            <a:extLst>
              <a:ext uri="{FF2B5EF4-FFF2-40B4-BE49-F238E27FC236}">
                <a16:creationId xmlns:a16="http://schemas.microsoft.com/office/drawing/2014/main" id="{BB825D22-D978-430C-8408-13D3F2264B7D}"/>
              </a:ext>
            </a:extLst>
          </p:cNvPr>
          <p:cNvSpPr txBox="1">
            <a:spLocks/>
          </p:cNvSpPr>
          <p:nvPr/>
        </p:nvSpPr>
        <p:spPr>
          <a:xfrm>
            <a:off x="779228" y="4090737"/>
            <a:ext cx="6524625" cy="1761423"/>
          </a:xfrm>
          <a:prstGeom prst="rect">
            <a:avLst/>
          </a:prstGeom>
        </p:spPr>
        <p:txBody>
          <a:bodyPr>
            <a:normAutofit fontScale="92500" lnSpcReduction="10000"/>
          </a:bodyPr>
          <a:lstStyle>
            <a:lvl1pPr marL="0" indent="0" algn="l" defTabSz="457200" rtl="0" eaLnBrk="1" latinLnBrk="0" hangingPunct="1">
              <a:lnSpc>
                <a:spcPct val="100000"/>
              </a:lnSpc>
              <a:spcBef>
                <a:spcPct val="20000"/>
              </a:spcBef>
              <a:spcAft>
                <a:spcPts val="200"/>
              </a:spcAft>
              <a:buFont typeface="Arial"/>
              <a:buNone/>
              <a:defRPr sz="1800" kern="1200">
                <a:solidFill>
                  <a:schemeClr val="tx1"/>
                </a:solidFill>
                <a:latin typeface="+mn-lt"/>
                <a:ea typeface="+mn-ea"/>
                <a:cs typeface="+mn-cs"/>
              </a:defRPr>
            </a:lvl1pPr>
            <a:lvl2pPr marL="454025" indent="-187325" algn="l" defTabSz="457200" rtl="0" eaLnBrk="1" latinLnBrk="0" hangingPunct="1">
              <a:lnSpc>
                <a:spcPct val="100000"/>
              </a:lnSpc>
              <a:spcBef>
                <a:spcPts val="1680"/>
              </a:spcBef>
              <a:spcAft>
                <a:spcPts val="0"/>
              </a:spcAft>
              <a:buFont typeface="Arial"/>
              <a:buChar char="•"/>
              <a:defRPr sz="2000" b="1" kern="1200">
                <a:solidFill>
                  <a:srgbClr val="00529C"/>
                </a:solidFill>
                <a:latin typeface="+mn-lt"/>
                <a:ea typeface="+mn-ea"/>
                <a:cs typeface="+mn-cs"/>
              </a:defRPr>
            </a:lvl2pPr>
            <a:lvl3pPr marL="720725" indent="-187325" algn="l" defTabSz="457200" rtl="0" eaLnBrk="1" latinLnBrk="0" hangingPunct="1">
              <a:lnSpc>
                <a:spcPct val="100000"/>
              </a:lnSpc>
              <a:spcBef>
                <a:spcPts val="700"/>
              </a:spcBef>
              <a:spcAft>
                <a:spcPts val="0"/>
              </a:spcAft>
              <a:buFont typeface="Arial"/>
              <a:buChar char="•"/>
              <a:defRPr sz="1600" kern="1200">
                <a:solidFill>
                  <a:schemeClr val="tx1"/>
                </a:solidFill>
                <a:latin typeface="+mn-lt"/>
                <a:ea typeface="+mn-ea"/>
                <a:cs typeface="+mn-cs"/>
              </a:defRPr>
            </a:lvl3pPr>
            <a:lvl4pPr marL="987425" indent="-187325"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4pPr>
            <a:lvl5pPr marL="1254125" indent="-173038" algn="l" defTabSz="457200" rtl="0" eaLnBrk="1" latinLnBrk="0" hangingPunct="1">
              <a:lnSpc>
                <a:spcPct val="100000"/>
              </a:lnSpc>
              <a:spcBef>
                <a:spcPct val="20000"/>
              </a:spcBef>
              <a:spcAft>
                <a:spcPts val="0"/>
              </a:spcAft>
              <a:buFont typeface="Arial"/>
              <a:buChar char="»"/>
              <a:defRPr sz="1600" kern="1200">
                <a:solidFill>
                  <a:schemeClr val="tx1"/>
                </a:solidFill>
                <a:latin typeface="+mn-lt"/>
                <a:ea typeface="+mn-ea"/>
                <a:cs typeface="+mn-cs"/>
              </a:defRPr>
            </a:lvl5pPr>
            <a:lvl6pPr marL="2514600" indent="-228600" algn="l" defTabSz="457200" rtl="0" eaLnBrk="1" latinLnBrk="0" hangingPunct="1">
              <a:spcBef>
                <a:spcPct val="20000"/>
              </a:spcBef>
              <a:buFont typeface="Arial"/>
              <a:buChar char="•"/>
              <a:defRPr sz="2000" kern="1200">
                <a:solidFill>
                  <a:schemeClr val="tx1"/>
                </a:solidFill>
                <a:latin typeface="+mn-lt"/>
                <a:ea typeface="+mn-ea"/>
                <a:cs typeface="+mn-cs"/>
              </a:defRPr>
            </a:lvl6pPr>
            <a:lvl7pPr marL="2971800" indent="-228600" algn="l" defTabSz="457200" rtl="0" eaLnBrk="1" latinLnBrk="0" hangingPunct="1">
              <a:spcBef>
                <a:spcPct val="20000"/>
              </a:spcBef>
              <a:buFont typeface="Arial"/>
              <a:buChar char="•"/>
              <a:defRPr sz="2000" kern="1200">
                <a:solidFill>
                  <a:schemeClr val="tx1"/>
                </a:solidFill>
                <a:latin typeface="+mn-lt"/>
                <a:ea typeface="+mn-ea"/>
                <a:cs typeface="+mn-cs"/>
              </a:defRPr>
            </a:lvl7pPr>
            <a:lvl8pPr marL="3429000" indent="-228600" algn="l" defTabSz="457200" rtl="0" eaLnBrk="1" latinLnBrk="0" hangingPunct="1">
              <a:spcBef>
                <a:spcPct val="20000"/>
              </a:spcBef>
              <a:buFont typeface="Arial"/>
              <a:buChar char="•"/>
              <a:defRPr sz="2000" kern="1200">
                <a:solidFill>
                  <a:schemeClr val="tx1"/>
                </a:solidFill>
                <a:latin typeface="+mn-lt"/>
                <a:ea typeface="+mn-ea"/>
                <a:cs typeface="+mn-cs"/>
              </a:defRPr>
            </a:lvl8pPr>
            <a:lvl9pPr marL="3886200" indent="-228600" algn="l" defTabSz="457200" rtl="0" eaLnBrk="1" latinLnBrk="0" hangingPunct="1">
              <a:spcBef>
                <a:spcPct val="20000"/>
              </a:spcBef>
              <a:buFont typeface="Arial"/>
              <a:buChar char="•"/>
              <a:defRPr sz="2000" kern="1200">
                <a:solidFill>
                  <a:schemeClr val="tx1"/>
                </a:solidFill>
                <a:latin typeface="+mn-lt"/>
                <a:ea typeface="+mn-ea"/>
                <a:cs typeface="+mn-cs"/>
              </a:defRPr>
            </a:lvl9pPr>
          </a:lstStyle>
          <a:p>
            <a:r>
              <a:rPr lang="cs-CZ" sz="1400" u="sng" dirty="0">
                <a:solidFill>
                  <a:schemeClr val="bg1"/>
                </a:solidFill>
                <a:latin typeface="Arial" panose="020B0604020202020204" pitchFamily="34" charset="0"/>
                <a:cs typeface="Arial" panose="020B0604020202020204" pitchFamily="34" charset="0"/>
              </a:rPr>
              <a:t>Kontaktní údaje</a:t>
            </a:r>
          </a:p>
          <a:p>
            <a:r>
              <a:rPr lang="cs-CZ" sz="1400" dirty="0">
                <a:solidFill>
                  <a:schemeClr val="bg1"/>
                </a:solidFill>
                <a:latin typeface="Arial" panose="020B0604020202020204" pitchFamily="34" charset="0"/>
                <a:cs typeface="Arial" panose="020B0604020202020204" pitchFamily="34" charset="0"/>
              </a:rPr>
              <a:t>Centrum pro regionální rozvoj České republiky</a:t>
            </a:r>
          </a:p>
          <a:p>
            <a:r>
              <a:rPr lang="cs-CZ" sz="1400" dirty="0">
                <a:solidFill>
                  <a:schemeClr val="bg1"/>
                </a:solidFill>
                <a:latin typeface="Arial" panose="020B0604020202020204" pitchFamily="34" charset="0"/>
                <a:cs typeface="Arial" panose="020B0604020202020204" pitchFamily="34" charset="0"/>
              </a:rPr>
              <a:t>státní příspěvková organizace řízená Ministerstvem pro místní rozvoj ČR</a:t>
            </a:r>
          </a:p>
          <a:p>
            <a:r>
              <a:rPr lang="cs-CZ" sz="1400" dirty="0">
                <a:solidFill>
                  <a:schemeClr val="bg1"/>
                </a:solidFill>
                <a:latin typeface="Arial" panose="020B0604020202020204" pitchFamily="34" charset="0"/>
                <a:cs typeface="Arial" panose="020B0604020202020204" pitchFamily="34" charset="0"/>
              </a:rPr>
              <a:t>IČ: 04095316</a:t>
            </a:r>
          </a:p>
          <a:p>
            <a:r>
              <a:rPr lang="cs-CZ" sz="1400" dirty="0">
                <a:solidFill>
                  <a:schemeClr val="bg1"/>
                </a:solidFill>
                <a:latin typeface="Arial" panose="020B0604020202020204" pitchFamily="34" charset="0"/>
                <a:cs typeface="Arial" panose="020B0604020202020204" pitchFamily="34" charset="0"/>
              </a:rPr>
              <a:t>Adresa: U Nákladového nádraží 3144/4, 130 00  Praha 3 – Strašnice</a:t>
            </a:r>
          </a:p>
          <a:p>
            <a:r>
              <a:rPr lang="cs-CZ" sz="1400" dirty="0">
                <a:solidFill>
                  <a:schemeClr val="bg1"/>
                </a:solidFill>
                <a:latin typeface="Arial" panose="020B0604020202020204" pitchFamily="34" charset="0"/>
                <a:cs typeface="Arial" panose="020B0604020202020204" pitchFamily="34" charset="0"/>
              </a:rPr>
              <a:t>E-mail: </a:t>
            </a:r>
            <a:r>
              <a:rPr lang="cs-CZ" sz="1400" b="0" i="0" dirty="0">
                <a:solidFill>
                  <a:srgbClr val="212529"/>
                </a:solidFill>
                <a:effectLst/>
                <a:latin typeface="Open Sans" panose="020B0606030504020204" pitchFamily="34" charset="0"/>
              </a:rPr>
              <a:t> </a:t>
            </a:r>
            <a:r>
              <a:rPr lang="cs-CZ" sz="1400" dirty="0">
                <a:solidFill>
                  <a:schemeClr val="bg1"/>
                </a:solidFill>
                <a:latin typeface="Arial" panose="020B0604020202020204" pitchFamily="34" charset="0"/>
                <a:cs typeface="Arial" panose="020B0604020202020204" pitchFamily="34" charset="0"/>
                <a:hlinkClick r:id="rId2">
                  <a:extLst>
                    <a:ext uri="{A12FA001-AC4F-418D-AE19-62706E023703}">
                      <ahyp:hlinkClr xmlns:ahyp="http://schemas.microsoft.com/office/drawing/2018/hyperlinkcolor" val="tx"/>
                    </a:ext>
                  </a:extLst>
                </a:hlinkClick>
              </a:rPr>
              <a:t>podatelna@crr.cz</a:t>
            </a:r>
            <a:r>
              <a:rPr lang="cs-CZ" sz="1400" dirty="0">
                <a:solidFill>
                  <a:schemeClr val="bg1"/>
                </a:solidFill>
                <a:latin typeface="Arial" panose="020B0604020202020204" pitchFamily="34" charset="0"/>
                <a:cs typeface="Arial" panose="020B0604020202020204" pitchFamily="34" charset="0"/>
              </a:rPr>
              <a:t> </a:t>
            </a:r>
          </a:p>
          <a:p>
            <a:r>
              <a:rPr lang="cs-CZ" sz="1400" dirty="0">
                <a:solidFill>
                  <a:schemeClr val="bg1"/>
                </a:solidFill>
                <a:latin typeface="Arial" panose="020B0604020202020204" pitchFamily="34" charset="0"/>
                <a:cs typeface="Arial" panose="020B0604020202020204" pitchFamily="34" charset="0"/>
              </a:rPr>
              <a:t>Konzultační servis IROP: </a:t>
            </a:r>
            <a:r>
              <a:rPr lang="cs-CZ" sz="1400" dirty="0">
                <a:solidFill>
                  <a:schemeClr val="bg1"/>
                </a:solidFill>
                <a:latin typeface="Arial" panose="020B0604020202020204" pitchFamily="34" charset="0"/>
                <a:cs typeface="Arial" panose="020B0604020202020204" pitchFamily="34" charset="0"/>
                <a:hlinkClick r:id="rId3">
                  <a:extLst>
                    <a:ext uri="{A12FA001-AC4F-418D-AE19-62706E023703}">
                      <ahyp:hlinkClr xmlns:ahyp="http://schemas.microsoft.com/office/drawing/2018/hyperlinkcolor" val="tx"/>
                    </a:ext>
                  </a:extLst>
                </a:hlinkClick>
              </a:rPr>
              <a:t>https://www.crr.cz/irop/konzultacni-servis-irop/</a:t>
            </a:r>
            <a:r>
              <a:rPr lang="cs-CZ" sz="1400" dirty="0">
                <a:solidFill>
                  <a:schemeClr val="bg1"/>
                </a:solidFill>
                <a:latin typeface="Arial" panose="020B0604020202020204" pitchFamily="34" charset="0"/>
                <a:cs typeface="Arial" panose="020B0604020202020204" pitchFamily="34" charset="0"/>
              </a:rPr>
              <a:t> </a:t>
            </a:r>
          </a:p>
          <a:p>
            <a:endParaRPr lang="en-US" dirty="0"/>
          </a:p>
        </p:txBody>
      </p:sp>
    </p:spTree>
    <p:extLst>
      <p:ext uri="{BB962C8B-B14F-4D97-AF65-F5344CB8AC3E}">
        <p14:creationId xmlns:p14="http://schemas.microsoft.com/office/powerpoint/2010/main" val="21168639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1C0460FA-DC92-4440-A3E5-A6871268E173}"/>
              </a:ext>
            </a:extLst>
          </p:cNvPr>
          <p:cNvSpPr>
            <a:spLocks noGrp="1"/>
          </p:cNvSpPr>
          <p:nvPr>
            <p:ph type="sldNum" sz="quarter" idx="12"/>
          </p:nvPr>
        </p:nvSpPr>
        <p:spPr/>
        <p:txBody>
          <a:bodyPr/>
          <a:lstStyle/>
          <a:p>
            <a:fld id="{4000C4B2-41BC-D741-8B94-B76DB6967C01}" type="slidenum">
              <a:rPr lang="en-US" smtClean="0"/>
              <a:pPr/>
              <a:t>17</a:t>
            </a:fld>
            <a:endParaRPr lang="en-US" dirty="0"/>
          </a:p>
        </p:txBody>
      </p:sp>
      <p:pic>
        <p:nvPicPr>
          <p:cNvPr id="6" name="Obrázek 5">
            <a:extLst>
              <a:ext uri="{FF2B5EF4-FFF2-40B4-BE49-F238E27FC236}">
                <a16:creationId xmlns:a16="http://schemas.microsoft.com/office/drawing/2014/main" id="{B69F23FC-67DD-47B4-BAC3-F1A08C6C7C47}"/>
              </a:ext>
            </a:extLst>
          </p:cNvPr>
          <p:cNvPicPr>
            <a:picLocks noChangeAspect="1"/>
          </p:cNvPicPr>
          <p:nvPr/>
        </p:nvPicPr>
        <p:blipFill>
          <a:blip r:embed="rId2"/>
          <a:stretch>
            <a:fillRect/>
          </a:stretch>
        </p:blipFill>
        <p:spPr>
          <a:xfrm>
            <a:off x="203837" y="1015042"/>
            <a:ext cx="8529043" cy="140220"/>
          </a:xfrm>
          <a:prstGeom prst="rect">
            <a:avLst/>
          </a:prstGeom>
        </p:spPr>
      </p:pic>
      <p:pic>
        <p:nvPicPr>
          <p:cNvPr id="4" name="Obrázek 3">
            <a:extLst>
              <a:ext uri="{FF2B5EF4-FFF2-40B4-BE49-F238E27FC236}">
                <a16:creationId xmlns:a16="http://schemas.microsoft.com/office/drawing/2014/main" id="{9249BC32-9ADF-4DDE-A8A8-E141C32DE9E3}"/>
              </a:ext>
            </a:extLst>
          </p:cNvPr>
          <p:cNvPicPr>
            <a:picLocks noChangeAspect="1"/>
          </p:cNvPicPr>
          <p:nvPr/>
        </p:nvPicPr>
        <p:blipFill>
          <a:blip r:embed="rId3"/>
          <a:stretch>
            <a:fillRect/>
          </a:stretch>
        </p:blipFill>
        <p:spPr>
          <a:xfrm>
            <a:off x="847020" y="106659"/>
            <a:ext cx="7242676" cy="1048603"/>
          </a:xfrm>
          <a:prstGeom prst="rect">
            <a:avLst/>
          </a:prstGeom>
        </p:spPr>
      </p:pic>
      <p:sp>
        <p:nvSpPr>
          <p:cNvPr id="8" name="TextovéPole 7">
            <a:extLst>
              <a:ext uri="{FF2B5EF4-FFF2-40B4-BE49-F238E27FC236}">
                <a16:creationId xmlns:a16="http://schemas.microsoft.com/office/drawing/2014/main" id="{8163A795-181B-49CF-9B1B-AE790DAD8707}"/>
              </a:ext>
            </a:extLst>
          </p:cNvPr>
          <p:cNvSpPr txBox="1"/>
          <p:nvPr/>
        </p:nvSpPr>
        <p:spPr>
          <a:xfrm>
            <a:off x="359896" y="1471449"/>
            <a:ext cx="8321760" cy="4847481"/>
          </a:xfrm>
          <a:prstGeom prst="rect">
            <a:avLst/>
          </a:prstGeom>
          <a:noFill/>
        </p:spPr>
        <p:txBody>
          <a:bodyPr wrap="square">
            <a:spAutoFit/>
          </a:bodyPr>
          <a:lstStyle/>
          <a:p>
            <a:pPr algn="just">
              <a:spcAft>
                <a:spcPts val="300"/>
              </a:spcAft>
            </a:pPr>
            <a:r>
              <a:rPr lang="cs-CZ" sz="2000" b="0" cap="none" dirty="0">
                <a:solidFill>
                  <a:srgbClr val="00529C"/>
                </a:solidFill>
              </a:rPr>
              <a:t>Nárůst cen, </a:t>
            </a:r>
            <a:r>
              <a:rPr lang="cs-CZ" sz="2000" dirty="0">
                <a:solidFill>
                  <a:srgbClr val="00529C"/>
                </a:solidFill>
              </a:rPr>
              <a:t>indexace, inflační doložky – pamatovat na úpravu v ZD</a:t>
            </a:r>
          </a:p>
          <a:p>
            <a:pPr marL="342900" indent="-342900" algn="just">
              <a:spcAft>
                <a:spcPts val="300"/>
              </a:spcAft>
              <a:buFont typeface="Wingdings" panose="05000000000000000000" pitchFamily="2" charset="2"/>
              <a:buChar char="Ø"/>
            </a:pPr>
            <a:r>
              <a:rPr lang="cs-CZ" sz="1600" dirty="0">
                <a:solidFill>
                  <a:srgbClr val="00529C"/>
                </a:solidFill>
              </a:rPr>
              <a:t>Indexace</a:t>
            </a:r>
          </a:p>
          <a:p>
            <a:pPr marL="800100" lvl="1" indent="-342900" algn="just">
              <a:spcAft>
                <a:spcPts val="300"/>
              </a:spcAft>
              <a:buFont typeface="Wingdings" panose="05000000000000000000" pitchFamily="2" charset="2"/>
              <a:buChar char="ü"/>
            </a:pPr>
            <a:r>
              <a:rPr lang="cs-CZ" sz="1400" dirty="0">
                <a:solidFill>
                  <a:srgbClr val="00529C"/>
                </a:solidFill>
              </a:rPr>
              <a:t>Volba indexu</a:t>
            </a:r>
          </a:p>
          <a:p>
            <a:pPr marL="1257300" lvl="2" indent="-342900" algn="just">
              <a:spcAft>
                <a:spcPts val="300"/>
              </a:spcAft>
              <a:buFont typeface="Arial" panose="020B0604020202020204" pitchFamily="34" charset="0"/>
              <a:buChar char="•"/>
            </a:pPr>
            <a:r>
              <a:rPr lang="cs-CZ" sz="1200" dirty="0">
                <a:solidFill>
                  <a:srgbClr val="00529C"/>
                </a:solidFill>
              </a:rPr>
              <a:t>Údaj ČSÚ o indexech cen stavebních prací, indexech cen stavebních děl a indexech nákladů stavební výroby (https://www.czso.cz/</a:t>
            </a:r>
            <a:r>
              <a:rPr lang="cs-CZ" sz="1200" dirty="0" err="1">
                <a:solidFill>
                  <a:srgbClr val="00529C"/>
                </a:solidFill>
              </a:rPr>
              <a:t>csu</a:t>
            </a:r>
            <a:r>
              <a:rPr lang="cs-CZ" sz="1200" dirty="0">
                <a:solidFill>
                  <a:srgbClr val="00529C"/>
                </a:solidFill>
              </a:rPr>
              <a:t>/</a:t>
            </a:r>
            <a:r>
              <a:rPr lang="cs-CZ" sz="1200" dirty="0" err="1">
                <a:solidFill>
                  <a:srgbClr val="00529C"/>
                </a:solidFill>
              </a:rPr>
              <a:t>czso</a:t>
            </a:r>
            <a:r>
              <a:rPr lang="cs-CZ" sz="1200" dirty="0">
                <a:solidFill>
                  <a:srgbClr val="00529C"/>
                </a:solidFill>
              </a:rPr>
              <a:t>/indexy-cen-stavebnich-praci-indexy-cen-stavebnich-del-a-indexy-nakladu-stavebni-vyroby-ctvrtletni-casove-rady-1-ctvrtleti-2022). Zadavatel musí určit, který z uveřejňovaných indexů zvolí. </a:t>
            </a:r>
          </a:p>
          <a:p>
            <a:pPr marL="800100" lvl="1" indent="-342900" algn="just">
              <a:spcAft>
                <a:spcPts val="300"/>
              </a:spcAft>
              <a:buFont typeface="Wingdings" panose="05000000000000000000" pitchFamily="2" charset="2"/>
              <a:buChar char="ü"/>
            </a:pPr>
            <a:r>
              <a:rPr lang="cs-CZ" sz="1400" dirty="0">
                <a:solidFill>
                  <a:srgbClr val="00529C"/>
                </a:solidFill>
              </a:rPr>
              <a:t>Rozhodný okamžik pro výpočet indexu</a:t>
            </a:r>
          </a:p>
          <a:p>
            <a:pPr marL="1257300" lvl="2" indent="-342900" algn="just">
              <a:spcAft>
                <a:spcPts val="300"/>
              </a:spcAft>
              <a:buFont typeface="Arial" panose="020B0604020202020204" pitchFamily="34" charset="0"/>
              <a:buChar char="•"/>
            </a:pPr>
            <a:r>
              <a:rPr lang="cs-CZ" sz="1200" dirty="0">
                <a:solidFill>
                  <a:srgbClr val="00529C"/>
                </a:solidFill>
              </a:rPr>
              <a:t>Okamžik, od kterého bude index uplatněn; základními možnostmi jsou: konec lhůty pro podání nabídek nebo uzavření smlouvy, </a:t>
            </a:r>
          </a:p>
          <a:p>
            <a:pPr marL="1257300" lvl="2" indent="-342900" algn="just">
              <a:spcAft>
                <a:spcPts val="300"/>
              </a:spcAft>
              <a:buFont typeface="Arial" panose="020B0604020202020204" pitchFamily="34" charset="0"/>
              <a:buChar char="•"/>
            </a:pPr>
            <a:r>
              <a:rPr lang="cs-CZ" sz="1200" dirty="0">
                <a:solidFill>
                  <a:srgbClr val="00529C"/>
                </a:solidFill>
              </a:rPr>
              <a:t>Okamžik, rozhodný pro ocenění; zde se jako nejpraktičtější jeví okamžik fakturace konkrétních materiálů, či prací. </a:t>
            </a:r>
          </a:p>
          <a:p>
            <a:pPr marL="800100" lvl="1" indent="-342900" algn="just">
              <a:spcAft>
                <a:spcPts val="300"/>
              </a:spcAft>
              <a:buFont typeface="Wingdings" panose="05000000000000000000" pitchFamily="2" charset="2"/>
              <a:buChar char="ü"/>
            </a:pPr>
            <a:r>
              <a:rPr lang="fr-FR" sz="1400" dirty="0">
                <a:solidFill>
                  <a:srgbClr val="00529C"/>
                </a:solidFill>
              </a:rPr>
              <a:t>Identifikace položek, které mohou být indexovány</a:t>
            </a:r>
            <a:r>
              <a:rPr lang="cs-CZ" sz="1400" dirty="0">
                <a:solidFill>
                  <a:srgbClr val="00529C"/>
                </a:solidFill>
              </a:rPr>
              <a:t> </a:t>
            </a:r>
            <a:r>
              <a:rPr lang="cs-CZ" sz="1200" dirty="0">
                <a:solidFill>
                  <a:srgbClr val="00529C"/>
                </a:solidFill>
              </a:rPr>
              <a:t>– nutné uvést v ZD, zda bude index bude použit na</a:t>
            </a:r>
          </a:p>
          <a:p>
            <a:pPr marL="1257300" lvl="2" indent="-342900" algn="just">
              <a:spcAft>
                <a:spcPts val="300"/>
              </a:spcAft>
              <a:buFont typeface="Arial" panose="020B0604020202020204" pitchFamily="34" charset="0"/>
              <a:buChar char="•"/>
            </a:pPr>
            <a:r>
              <a:rPr lang="cs-CZ" sz="1200" dirty="0">
                <a:solidFill>
                  <a:srgbClr val="00529C"/>
                </a:solidFill>
              </a:rPr>
              <a:t>Celkovou cenu (zejména index založený na údajích o inflaci)</a:t>
            </a:r>
          </a:p>
          <a:p>
            <a:pPr marL="1257300" lvl="2" indent="-342900" algn="just">
              <a:spcAft>
                <a:spcPts val="300"/>
              </a:spcAft>
              <a:buFont typeface="Arial" panose="020B0604020202020204" pitchFamily="34" charset="0"/>
              <a:buChar char="•"/>
            </a:pPr>
            <a:r>
              <a:rPr lang="cs-CZ" sz="1200" dirty="0">
                <a:solidFill>
                  <a:srgbClr val="00529C"/>
                </a:solidFill>
              </a:rPr>
              <a:t>Jednotlivé položky (index vztažený na ceny materiálů, pozor na agregované položky) </a:t>
            </a:r>
          </a:p>
          <a:p>
            <a:pPr marL="800100" lvl="1" indent="-342900" algn="just">
              <a:spcAft>
                <a:spcPts val="300"/>
              </a:spcAft>
              <a:buFont typeface="Wingdings" panose="05000000000000000000" pitchFamily="2" charset="2"/>
              <a:buChar char="ü"/>
            </a:pPr>
            <a:r>
              <a:rPr lang="cs-CZ" sz="1400" dirty="0">
                <a:solidFill>
                  <a:srgbClr val="00529C"/>
                </a:solidFill>
              </a:rPr>
              <a:t>Limity pro uplatnění výhrady</a:t>
            </a:r>
          </a:p>
          <a:p>
            <a:pPr marL="1200150" lvl="2" indent="-285750" algn="just">
              <a:spcAft>
                <a:spcPts val="300"/>
              </a:spcAft>
              <a:buFont typeface="Arial" panose="020B0604020202020204" pitchFamily="34" charset="0"/>
              <a:buChar char="•"/>
            </a:pPr>
            <a:r>
              <a:rPr lang="cs-CZ" sz="1050" dirty="0">
                <a:solidFill>
                  <a:srgbClr val="00529C"/>
                </a:solidFill>
              </a:rPr>
              <a:t>Např. inflace vyšší než 0,5 %, či nárůst položky o více než 10 %</a:t>
            </a:r>
          </a:p>
          <a:p>
            <a:pPr marL="1200150" lvl="2" indent="-285750" algn="just">
              <a:spcAft>
                <a:spcPts val="300"/>
              </a:spcAft>
              <a:buFont typeface="Arial" panose="020B0604020202020204" pitchFamily="34" charset="0"/>
              <a:buChar char="•"/>
            </a:pPr>
            <a:r>
              <a:rPr lang="cs-CZ" sz="1050" dirty="0">
                <a:solidFill>
                  <a:srgbClr val="00529C"/>
                </a:solidFill>
              </a:rPr>
              <a:t>Maximální limit pro navýšení ceny na základě indexace. Lze stanovit zejména limitaci celkového nárůstu ceny díla či stanovení hranice, od které již nebude změna nároková (automatická), ale bude podléhat schválení zadavatele</a:t>
            </a:r>
          </a:p>
          <a:p>
            <a:pPr lvl="2" algn="just">
              <a:spcAft>
                <a:spcPts val="300"/>
              </a:spcAft>
            </a:pPr>
            <a:r>
              <a:rPr lang="cs-CZ" sz="1050" dirty="0">
                <a:solidFill>
                  <a:srgbClr val="00529C"/>
                </a:solidFill>
              </a:rPr>
              <a:t>Změny podle § 100 ZZVZ nutno započítat do PH, pokud je maximální hranice = PH, pokud není hranice kvalifikovaný odhad (viz §16 odst. 6 ZZVZ) </a:t>
            </a:r>
          </a:p>
        </p:txBody>
      </p:sp>
    </p:spTree>
    <p:extLst>
      <p:ext uri="{BB962C8B-B14F-4D97-AF65-F5344CB8AC3E}">
        <p14:creationId xmlns:p14="http://schemas.microsoft.com/office/powerpoint/2010/main" val="61528516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1C0460FA-DC92-4440-A3E5-A6871268E173}"/>
              </a:ext>
            </a:extLst>
          </p:cNvPr>
          <p:cNvSpPr>
            <a:spLocks noGrp="1"/>
          </p:cNvSpPr>
          <p:nvPr>
            <p:ph type="sldNum" sz="quarter" idx="12"/>
          </p:nvPr>
        </p:nvSpPr>
        <p:spPr/>
        <p:txBody>
          <a:bodyPr/>
          <a:lstStyle/>
          <a:p>
            <a:fld id="{4000C4B2-41BC-D741-8B94-B76DB6967C01}" type="slidenum">
              <a:rPr lang="en-US" smtClean="0"/>
              <a:pPr/>
              <a:t>2</a:t>
            </a:fld>
            <a:endParaRPr lang="en-US" dirty="0"/>
          </a:p>
        </p:txBody>
      </p:sp>
      <p:pic>
        <p:nvPicPr>
          <p:cNvPr id="6" name="Obrázek 5">
            <a:extLst>
              <a:ext uri="{FF2B5EF4-FFF2-40B4-BE49-F238E27FC236}">
                <a16:creationId xmlns:a16="http://schemas.microsoft.com/office/drawing/2014/main" id="{B69F23FC-67DD-47B4-BAC3-F1A08C6C7C47}"/>
              </a:ext>
            </a:extLst>
          </p:cNvPr>
          <p:cNvPicPr>
            <a:picLocks noChangeAspect="1"/>
          </p:cNvPicPr>
          <p:nvPr/>
        </p:nvPicPr>
        <p:blipFill>
          <a:blip r:embed="rId2"/>
          <a:stretch>
            <a:fillRect/>
          </a:stretch>
        </p:blipFill>
        <p:spPr>
          <a:xfrm>
            <a:off x="203837" y="1015042"/>
            <a:ext cx="8529043" cy="140220"/>
          </a:xfrm>
          <a:prstGeom prst="rect">
            <a:avLst/>
          </a:prstGeom>
        </p:spPr>
      </p:pic>
      <p:pic>
        <p:nvPicPr>
          <p:cNvPr id="4" name="Obrázek 3">
            <a:extLst>
              <a:ext uri="{FF2B5EF4-FFF2-40B4-BE49-F238E27FC236}">
                <a16:creationId xmlns:a16="http://schemas.microsoft.com/office/drawing/2014/main" id="{9249BC32-9ADF-4DDE-A8A8-E141C32DE9E3}"/>
              </a:ext>
            </a:extLst>
          </p:cNvPr>
          <p:cNvPicPr>
            <a:picLocks noChangeAspect="1"/>
          </p:cNvPicPr>
          <p:nvPr/>
        </p:nvPicPr>
        <p:blipFill>
          <a:blip r:embed="rId3"/>
          <a:stretch>
            <a:fillRect/>
          </a:stretch>
        </p:blipFill>
        <p:spPr>
          <a:xfrm>
            <a:off x="847020" y="106659"/>
            <a:ext cx="7242676" cy="1048603"/>
          </a:xfrm>
          <a:prstGeom prst="rect">
            <a:avLst/>
          </a:prstGeom>
        </p:spPr>
      </p:pic>
      <p:sp>
        <p:nvSpPr>
          <p:cNvPr id="8" name="TextovéPole 7">
            <a:extLst>
              <a:ext uri="{FF2B5EF4-FFF2-40B4-BE49-F238E27FC236}">
                <a16:creationId xmlns:a16="http://schemas.microsoft.com/office/drawing/2014/main" id="{8163A795-181B-49CF-9B1B-AE790DAD8707}"/>
              </a:ext>
            </a:extLst>
          </p:cNvPr>
          <p:cNvSpPr txBox="1"/>
          <p:nvPr/>
        </p:nvSpPr>
        <p:spPr>
          <a:xfrm>
            <a:off x="359896" y="1471449"/>
            <a:ext cx="8321760" cy="4301177"/>
          </a:xfrm>
          <a:prstGeom prst="rect">
            <a:avLst/>
          </a:prstGeom>
          <a:noFill/>
        </p:spPr>
        <p:txBody>
          <a:bodyPr wrap="square">
            <a:spAutoFit/>
          </a:bodyPr>
          <a:lstStyle/>
          <a:p>
            <a:pPr marL="342900" indent="-342900" algn="just">
              <a:spcAft>
                <a:spcPts val="300"/>
              </a:spcAft>
              <a:buFont typeface="Wingdings" panose="05000000000000000000" pitchFamily="2" charset="2"/>
              <a:buChar char="Ø"/>
            </a:pPr>
            <a:r>
              <a:rPr lang="cs-CZ" sz="1600" b="0" cap="none" dirty="0">
                <a:solidFill>
                  <a:srgbClr val="00529C"/>
                </a:solidFill>
              </a:rPr>
              <a:t>Pravidelně sledovat webové stránky IROP (MMR ČR, Centrum)</a:t>
            </a:r>
          </a:p>
          <a:p>
            <a:pPr marL="342900" indent="-342900" algn="just">
              <a:spcAft>
                <a:spcPts val="300"/>
              </a:spcAft>
              <a:buFont typeface="Wingdings" panose="05000000000000000000" pitchFamily="2" charset="2"/>
              <a:buChar char="Ø"/>
            </a:pPr>
            <a:r>
              <a:rPr lang="cs-CZ" sz="1600" dirty="0">
                <a:solidFill>
                  <a:srgbClr val="00529C"/>
                </a:solidFill>
              </a:rPr>
              <a:t>Web Centra k VZ - </a:t>
            </a:r>
            <a:r>
              <a:rPr lang="cs-CZ" sz="1600" dirty="0">
                <a:solidFill>
                  <a:srgbClr val="00529C"/>
                </a:solidFill>
                <a:hlinkClick r:id="rId4"/>
              </a:rPr>
              <a:t>https://www.crr.cz/irop/projekt/verejne-zakazky-v-projektech-irop-pohledem-centra/</a:t>
            </a:r>
            <a:r>
              <a:rPr lang="cs-CZ" sz="1600" dirty="0">
                <a:solidFill>
                  <a:srgbClr val="00529C"/>
                </a:solidFill>
              </a:rPr>
              <a:t> (Metodické postupy a výkladová stanoviska, Nejčastější pochybení, Publikační činnost ve VZ)</a:t>
            </a:r>
            <a:endParaRPr lang="cs-CZ" sz="1600" b="0" cap="none" dirty="0">
              <a:solidFill>
                <a:srgbClr val="00529C"/>
              </a:solidFill>
            </a:endParaRPr>
          </a:p>
          <a:p>
            <a:pPr marL="342900" indent="-342900" algn="just">
              <a:spcAft>
                <a:spcPts val="300"/>
              </a:spcAft>
              <a:buFont typeface="Wingdings" panose="05000000000000000000" pitchFamily="2" charset="2"/>
              <a:buChar char="Ø"/>
            </a:pPr>
            <a:r>
              <a:rPr lang="cs-CZ" sz="1600" b="0" cap="none" dirty="0">
                <a:solidFill>
                  <a:srgbClr val="00529C"/>
                </a:solidFill>
              </a:rPr>
              <a:t>Využívat komunikační kanály Konzultačního servisu IROP 2 (IROP 2021 – 2027)</a:t>
            </a:r>
          </a:p>
          <a:p>
            <a:pPr marL="342900" indent="-342900" algn="just">
              <a:spcAft>
                <a:spcPts val="300"/>
              </a:spcAft>
              <a:buFont typeface="Wingdings" panose="05000000000000000000" pitchFamily="2" charset="2"/>
              <a:buChar char="Ø"/>
            </a:pPr>
            <a:r>
              <a:rPr lang="cs-CZ" sz="1600" b="0" cap="none" dirty="0">
                <a:solidFill>
                  <a:srgbClr val="00529C"/>
                </a:solidFill>
              </a:rPr>
              <a:t>Zvážit případné využití externích zdrojů pro realizaci zadávacího/výběrového řízení (administrátor s prokázanou zkušeností a kvalitou)</a:t>
            </a:r>
          </a:p>
          <a:p>
            <a:pPr marL="342900" indent="-342900" algn="just">
              <a:spcAft>
                <a:spcPts val="300"/>
              </a:spcAft>
              <a:buFont typeface="Wingdings" panose="05000000000000000000" pitchFamily="2" charset="2"/>
              <a:buChar char="Ø"/>
            </a:pPr>
            <a:r>
              <a:rPr lang="cs-CZ" sz="1600" b="0" cap="none" dirty="0">
                <a:solidFill>
                  <a:srgbClr val="00529C"/>
                </a:solidFill>
              </a:rPr>
              <a:t>Znalost zákona o zadávání veřejných zakázek (vč. souvisejících výkladů, judikatury apod.) a vydaných metodik IROP k zadávání veřejných zakázek (MPZ); MPZ pro IROP 2 účinný od 1. 11. 2021 dostupný zde: </a:t>
            </a:r>
            <a:r>
              <a:rPr lang="cs-CZ" sz="1600" u="sng" dirty="0">
                <a:solidFill>
                  <a:srgbClr val="000000"/>
                </a:solidFill>
                <a:effectLst/>
                <a:ea typeface="Calibri" panose="020F0502020204030204" pitchFamily="34" charset="0"/>
                <a:hlinkClick r:id="rId5"/>
              </a:rPr>
              <a:t>https://dotaceeu.cz/cs/evropske-fondy-v-cr/kohezni-politika-po-roce-2020/metodicke-dokumenty/metodicke-dokumenty-v-gesci-mmr-cr/metodicky-pokyn-pro-oblast-zadavani-zakazek</a:t>
            </a:r>
            <a:endParaRPr lang="cs-CZ" sz="1600" b="0" cap="none" dirty="0">
              <a:solidFill>
                <a:srgbClr val="00529C"/>
              </a:solidFill>
            </a:endParaRPr>
          </a:p>
          <a:p>
            <a:pPr marL="342900" indent="-342900" algn="just">
              <a:spcAft>
                <a:spcPts val="300"/>
              </a:spcAft>
              <a:buFont typeface="Wingdings" panose="05000000000000000000" pitchFamily="2" charset="2"/>
              <a:buChar char="Ø"/>
            </a:pPr>
            <a:r>
              <a:rPr lang="cs-CZ" sz="1600" b="0" cap="none" dirty="0">
                <a:solidFill>
                  <a:srgbClr val="00529C"/>
                </a:solidFill>
              </a:rPr>
              <a:t>Soustředit se na včasné zahájení zadávacího/výběrové řízení vzhledem k termínům realizace projektu</a:t>
            </a:r>
          </a:p>
          <a:p>
            <a:pPr marL="342900" indent="-342900" algn="just">
              <a:spcAft>
                <a:spcPts val="300"/>
              </a:spcAft>
              <a:buFont typeface="Wingdings" panose="05000000000000000000" pitchFamily="2" charset="2"/>
              <a:buChar char="Ø"/>
            </a:pPr>
            <a:r>
              <a:rPr lang="cs-CZ" sz="1600" b="0" cap="none" dirty="0">
                <a:solidFill>
                  <a:srgbClr val="00529C"/>
                </a:solidFill>
              </a:rPr>
              <a:t>Účastnit se seminářů MMR ČR/Centra k plánovaným výzvám (součástí i téma VZ)</a:t>
            </a:r>
          </a:p>
          <a:p>
            <a:pPr marL="342900" indent="-342900" algn="just">
              <a:spcAft>
                <a:spcPts val="300"/>
              </a:spcAft>
              <a:buFont typeface="Wingdings" panose="05000000000000000000" pitchFamily="2" charset="2"/>
              <a:buChar char="Ø"/>
            </a:pPr>
            <a:r>
              <a:rPr lang="cs-CZ" sz="1600" b="0" cap="none" dirty="0">
                <a:solidFill>
                  <a:srgbClr val="00529C"/>
                </a:solidFill>
              </a:rPr>
              <a:t>V případě pochybností volit cestu „právní jistoty“</a:t>
            </a:r>
          </a:p>
        </p:txBody>
      </p:sp>
    </p:spTree>
    <p:extLst>
      <p:ext uri="{BB962C8B-B14F-4D97-AF65-F5344CB8AC3E}">
        <p14:creationId xmlns:p14="http://schemas.microsoft.com/office/powerpoint/2010/main" val="389622968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1C0460FA-DC92-4440-A3E5-A6871268E173}"/>
              </a:ext>
            </a:extLst>
          </p:cNvPr>
          <p:cNvSpPr>
            <a:spLocks noGrp="1"/>
          </p:cNvSpPr>
          <p:nvPr>
            <p:ph type="sldNum" sz="quarter" idx="12"/>
          </p:nvPr>
        </p:nvSpPr>
        <p:spPr/>
        <p:txBody>
          <a:bodyPr/>
          <a:lstStyle/>
          <a:p>
            <a:fld id="{4000C4B2-41BC-D741-8B94-B76DB6967C01}" type="slidenum">
              <a:rPr lang="en-US" smtClean="0"/>
              <a:pPr/>
              <a:t>3</a:t>
            </a:fld>
            <a:endParaRPr lang="en-US" dirty="0"/>
          </a:p>
        </p:txBody>
      </p:sp>
      <p:pic>
        <p:nvPicPr>
          <p:cNvPr id="6" name="Obrázek 5">
            <a:extLst>
              <a:ext uri="{FF2B5EF4-FFF2-40B4-BE49-F238E27FC236}">
                <a16:creationId xmlns:a16="http://schemas.microsoft.com/office/drawing/2014/main" id="{B69F23FC-67DD-47B4-BAC3-F1A08C6C7C47}"/>
              </a:ext>
            </a:extLst>
          </p:cNvPr>
          <p:cNvPicPr>
            <a:picLocks noChangeAspect="1"/>
          </p:cNvPicPr>
          <p:nvPr/>
        </p:nvPicPr>
        <p:blipFill>
          <a:blip r:embed="rId2"/>
          <a:stretch>
            <a:fillRect/>
          </a:stretch>
        </p:blipFill>
        <p:spPr>
          <a:xfrm>
            <a:off x="203837" y="1015042"/>
            <a:ext cx="8529043" cy="140220"/>
          </a:xfrm>
          <a:prstGeom prst="rect">
            <a:avLst/>
          </a:prstGeom>
        </p:spPr>
      </p:pic>
      <p:pic>
        <p:nvPicPr>
          <p:cNvPr id="4" name="Obrázek 3">
            <a:extLst>
              <a:ext uri="{FF2B5EF4-FFF2-40B4-BE49-F238E27FC236}">
                <a16:creationId xmlns:a16="http://schemas.microsoft.com/office/drawing/2014/main" id="{9249BC32-9ADF-4DDE-A8A8-E141C32DE9E3}"/>
              </a:ext>
            </a:extLst>
          </p:cNvPr>
          <p:cNvPicPr>
            <a:picLocks noChangeAspect="1"/>
          </p:cNvPicPr>
          <p:nvPr/>
        </p:nvPicPr>
        <p:blipFill>
          <a:blip r:embed="rId3"/>
          <a:stretch>
            <a:fillRect/>
          </a:stretch>
        </p:blipFill>
        <p:spPr>
          <a:xfrm>
            <a:off x="847020" y="106659"/>
            <a:ext cx="7242676" cy="1048603"/>
          </a:xfrm>
          <a:prstGeom prst="rect">
            <a:avLst/>
          </a:prstGeom>
        </p:spPr>
      </p:pic>
      <p:sp>
        <p:nvSpPr>
          <p:cNvPr id="8" name="TextovéPole 7">
            <a:extLst>
              <a:ext uri="{FF2B5EF4-FFF2-40B4-BE49-F238E27FC236}">
                <a16:creationId xmlns:a16="http://schemas.microsoft.com/office/drawing/2014/main" id="{8163A795-181B-49CF-9B1B-AE790DAD8707}"/>
              </a:ext>
            </a:extLst>
          </p:cNvPr>
          <p:cNvSpPr txBox="1"/>
          <p:nvPr/>
        </p:nvSpPr>
        <p:spPr>
          <a:xfrm>
            <a:off x="359896" y="1155262"/>
            <a:ext cx="8321760" cy="5139869"/>
          </a:xfrm>
          <a:prstGeom prst="rect">
            <a:avLst/>
          </a:prstGeom>
          <a:noFill/>
        </p:spPr>
        <p:txBody>
          <a:bodyPr wrap="square">
            <a:spAutoFit/>
          </a:bodyPr>
          <a:lstStyle/>
          <a:p>
            <a:pPr algn="just">
              <a:spcAft>
                <a:spcPts val="300"/>
              </a:spcAft>
            </a:pPr>
            <a:r>
              <a:rPr lang="cs-CZ" sz="2000" b="0" cap="none" dirty="0">
                <a:solidFill>
                  <a:srgbClr val="00529C"/>
                </a:solidFill>
              </a:rPr>
              <a:t>Pečlivě vážit stanovení předmětu jedné VZ (funkční celek)</a:t>
            </a:r>
            <a:endParaRPr lang="cs-CZ" sz="2000" dirty="0">
              <a:solidFill>
                <a:srgbClr val="00529C"/>
              </a:solidFill>
            </a:endParaRPr>
          </a:p>
          <a:p>
            <a:pPr marL="342900" indent="-342900" algn="just">
              <a:spcAft>
                <a:spcPts val="300"/>
              </a:spcAft>
              <a:buFont typeface="Wingdings" panose="05000000000000000000" pitchFamily="2" charset="2"/>
              <a:buChar char="Ø"/>
            </a:pPr>
            <a:r>
              <a:rPr lang="cs-CZ" sz="1600" dirty="0">
                <a:solidFill>
                  <a:srgbClr val="00529C"/>
                </a:solidFill>
              </a:rPr>
              <a:t>Při vymezení předmětu veřejné zakázky může dojít k porušení § 18 ZZVZ (6.4.5 MPZ) a základních zásad dle § 6 ZZVZ (6.1.1 MPZ) zejména v případě:</a:t>
            </a:r>
          </a:p>
          <a:p>
            <a:pPr marL="742950" lvl="1" indent="-285750" algn="just">
              <a:spcAft>
                <a:spcPts val="300"/>
              </a:spcAft>
              <a:buFont typeface="Arial" panose="020B0604020202020204" pitchFamily="34" charset="0"/>
              <a:buChar char="•"/>
            </a:pPr>
            <a:r>
              <a:rPr lang="cs-CZ" sz="1600" dirty="0">
                <a:solidFill>
                  <a:srgbClr val="00529C"/>
                </a:solidFill>
              </a:rPr>
              <a:t>zadavatel rozdělí jednu VZ tak, že dojde ke snížení PH pod stanovené limity (např. přístroje tvořící jeden celek a vzájemně nezbytné k funkčnosti zadá ve více VZ v režimu odpovídajícím vždy jen dané části a nikoliv celkové hodnotě všech částí/VZ).</a:t>
            </a:r>
          </a:p>
          <a:p>
            <a:pPr marL="742950" lvl="1" indent="-285750" algn="just">
              <a:spcAft>
                <a:spcPts val="300"/>
              </a:spcAft>
              <a:buFont typeface="Arial" panose="020B0604020202020204" pitchFamily="34" charset="0"/>
              <a:buChar char="•"/>
            </a:pPr>
            <a:r>
              <a:rPr lang="cs-CZ" sz="1600" dirty="0">
                <a:solidFill>
                  <a:srgbClr val="00529C"/>
                </a:solidFill>
              </a:rPr>
              <a:t>diskriminační sloučení předmětu VZ (např. sloučení stavebních prací a dodávky přístrojového vybavení, nábytku, IT vybavení atd., čímž omezí okruh dodavatelů).</a:t>
            </a:r>
          </a:p>
          <a:p>
            <a:pPr marL="342900" indent="-342900" algn="just">
              <a:spcAft>
                <a:spcPts val="300"/>
              </a:spcAft>
              <a:buFont typeface="Wingdings" panose="05000000000000000000" pitchFamily="2" charset="2"/>
              <a:buChar char="Ø"/>
            </a:pPr>
            <a:r>
              <a:rPr lang="cs-CZ" sz="1600" dirty="0">
                <a:solidFill>
                  <a:srgbClr val="00529C"/>
                </a:solidFill>
              </a:rPr>
              <a:t>Sledovat vývoj právních názorů na význam pojmu „funkční celek“:</a:t>
            </a:r>
          </a:p>
          <a:p>
            <a:pPr marL="742950" lvl="1" indent="-285750" algn="just">
              <a:spcAft>
                <a:spcPts val="300"/>
              </a:spcAft>
              <a:buFont typeface="Arial" panose="020B0604020202020204" pitchFamily="34" charset="0"/>
              <a:buChar char="•"/>
            </a:pPr>
            <a:r>
              <a:rPr lang="cs-CZ" sz="1600" dirty="0">
                <a:solidFill>
                  <a:srgbClr val="00529C"/>
                </a:solidFill>
              </a:rPr>
              <a:t>Beze změny pro rozhodovací praxi – ve smyslu pouhého nahrazení věcné a místní souvislosti tímto pojmem.</a:t>
            </a:r>
          </a:p>
          <a:p>
            <a:pPr lvl="1" algn="just">
              <a:spcAft>
                <a:spcPts val="300"/>
              </a:spcAft>
            </a:pPr>
            <a:r>
              <a:rPr lang="cs-CZ" sz="1600" dirty="0">
                <a:solidFill>
                  <a:srgbClr val="00529C"/>
                </a:solidFill>
              </a:rPr>
              <a:t>Vs.</a:t>
            </a:r>
          </a:p>
          <a:p>
            <a:pPr marL="742950" lvl="1" indent="-285750" algn="just">
              <a:spcAft>
                <a:spcPts val="300"/>
              </a:spcAft>
              <a:buFont typeface="Arial" panose="020B0604020202020204" pitchFamily="34" charset="0"/>
              <a:buChar char="•"/>
            </a:pPr>
            <a:r>
              <a:rPr lang="cs-CZ" sz="1600" dirty="0">
                <a:solidFill>
                  <a:srgbClr val="00529C"/>
                </a:solidFill>
              </a:rPr>
              <a:t>Změna pro rozhodovací praxi – funkční celek klade větší důraz na cíle a záměry zadavatele, kdy funkčnost celku je z pohledu zadavatele naplněna až realizací všech potřebných dílčích plnění.</a:t>
            </a:r>
          </a:p>
          <a:p>
            <a:pPr marL="742950" lvl="1" indent="-285750" algn="just">
              <a:spcAft>
                <a:spcPts val="300"/>
              </a:spcAft>
              <a:buFont typeface="Arial" panose="020B0604020202020204" pitchFamily="34" charset="0"/>
              <a:buChar char="•"/>
            </a:pPr>
            <a:r>
              <a:rPr lang="cs-CZ" sz="1200" dirty="0">
                <a:solidFill>
                  <a:srgbClr val="00529C"/>
                </a:solidFill>
              </a:rPr>
              <a:t>ÚOHS-R0089/2021/VZ, č. j. ÚOHS-20865/2021/161/Tmi ze dne 24. 6. 2021, kde se operovalo s pojmem „funkční účel“ a bylo uvedeno, že „</a:t>
            </a:r>
            <a:r>
              <a:rPr lang="cs-CZ" sz="1200" i="1" dirty="0">
                <a:solidFill>
                  <a:srgbClr val="00529C"/>
                </a:solidFill>
              </a:rPr>
              <a:t>V daném případě tak nelze dovodit to, že by chodníky společně naplňovaly účel bezpečného pohybu chodců po obci Těrlicko nebo společně (tedy jako celek) plnily jinou předvídanou funkci</a:t>
            </a:r>
            <a:r>
              <a:rPr lang="cs-CZ" sz="1200" dirty="0">
                <a:solidFill>
                  <a:srgbClr val="00529C"/>
                </a:solidFill>
              </a:rPr>
              <a:t>“</a:t>
            </a:r>
          </a:p>
        </p:txBody>
      </p:sp>
    </p:spTree>
    <p:extLst>
      <p:ext uri="{BB962C8B-B14F-4D97-AF65-F5344CB8AC3E}">
        <p14:creationId xmlns:p14="http://schemas.microsoft.com/office/powerpoint/2010/main" val="347993130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1C0460FA-DC92-4440-A3E5-A6871268E173}"/>
              </a:ext>
            </a:extLst>
          </p:cNvPr>
          <p:cNvSpPr>
            <a:spLocks noGrp="1"/>
          </p:cNvSpPr>
          <p:nvPr>
            <p:ph type="sldNum" sz="quarter" idx="12"/>
          </p:nvPr>
        </p:nvSpPr>
        <p:spPr/>
        <p:txBody>
          <a:bodyPr/>
          <a:lstStyle/>
          <a:p>
            <a:fld id="{4000C4B2-41BC-D741-8B94-B76DB6967C01}" type="slidenum">
              <a:rPr lang="en-US" smtClean="0"/>
              <a:pPr/>
              <a:t>4</a:t>
            </a:fld>
            <a:endParaRPr lang="en-US" dirty="0"/>
          </a:p>
        </p:txBody>
      </p:sp>
      <p:pic>
        <p:nvPicPr>
          <p:cNvPr id="6" name="Obrázek 5">
            <a:extLst>
              <a:ext uri="{FF2B5EF4-FFF2-40B4-BE49-F238E27FC236}">
                <a16:creationId xmlns:a16="http://schemas.microsoft.com/office/drawing/2014/main" id="{B69F23FC-67DD-47B4-BAC3-F1A08C6C7C47}"/>
              </a:ext>
            </a:extLst>
          </p:cNvPr>
          <p:cNvPicPr>
            <a:picLocks noChangeAspect="1"/>
          </p:cNvPicPr>
          <p:nvPr/>
        </p:nvPicPr>
        <p:blipFill>
          <a:blip r:embed="rId2"/>
          <a:stretch>
            <a:fillRect/>
          </a:stretch>
        </p:blipFill>
        <p:spPr>
          <a:xfrm>
            <a:off x="203837" y="1015042"/>
            <a:ext cx="8529043" cy="140220"/>
          </a:xfrm>
          <a:prstGeom prst="rect">
            <a:avLst/>
          </a:prstGeom>
        </p:spPr>
      </p:pic>
      <p:pic>
        <p:nvPicPr>
          <p:cNvPr id="4" name="Obrázek 3">
            <a:extLst>
              <a:ext uri="{FF2B5EF4-FFF2-40B4-BE49-F238E27FC236}">
                <a16:creationId xmlns:a16="http://schemas.microsoft.com/office/drawing/2014/main" id="{9249BC32-9ADF-4DDE-A8A8-E141C32DE9E3}"/>
              </a:ext>
            </a:extLst>
          </p:cNvPr>
          <p:cNvPicPr>
            <a:picLocks noChangeAspect="1"/>
          </p:cNvPicPr>
          <p:nvPr/>
        </p:nvPicPr>
        <p:blipFill>
          <a:blip r:embed="rId3"/>
          <a:stretch>
            <a:fillRect/>
          </a:stretch>
        </p:blipFill>
        <p:spPr>
          <a:xfrm>
            <a:off x="847020" y="106659"/>
            <a:ext cx="7242676" cy="1048603"/>
          </a:xfrm>
          <a:prstGeom prst="rect">
            <a:avLst/>
          </a:prstGeom>
        </p:spPr>
      </p:pic>
      <p:sp>
        <p:nvSpPr>
          <p:cNvPr id="8" name="TextovéPole 7">
            <a:extLst>
              <a:ext uri="{FF2B5EF4-FFF2-40B4-BE49-F238E27FC236}">
                <a16:creationId xmlns:a16="http://schemas.microsoft.com/office/drawing/2014/main" id="{8163A795-181B-49CF-9B1B-AE790DAD8707}"/>
              </a:ext>
            </a:extLst>
          </p:cNvPr>
          <p:cNvSpPr txBox="1"/>
          <p:nvPr/>
        </p:nvSpPr>
        <p:spPr>
          <a:xfrm>
            <a:off x="359896" y="1471449"/>
            <a:ext cx="8321760" cy="4978286"/>
          </a:xfrm>
          <a:prstGeom prst="rect">
            <a:avLst/>
          </a:prstGeom>
          <a:noFill/>
        </p:spPr>
        <p:txBody>
          <a:bodyPr wrap="square">
            <a:spAutoFit/>
          </a:bodyPr>
          <a:lstStyle/>
          <a:p>
            <a:pPr algn="just">
              <a:spcAft>
                <a:spcPts val="300"/>
              </a:spcAft>
            </a:pPr>
            <a:r>
              <a:rPr lang="cs-CZ" sz="2000" b="0" cap="none" dirty="0">
                <a:solidFill>
                  <a:srgbClr val="00529C"/>
                </a:solidFill>
              </a:rPr>
              <a:t>Při stanovení technických podmínek vždy důkladně zvážit, co a z jakého důvodu je v nich uvedeno</a:t>
            </a:r>
            <a:endParaRPr lang="cs-CZ" sz="2000" dirty="0">
              <a:solidFill>
                <a:srgbClr val="00529C"/>
              </a:solidFill>
            </a:endParaRPr>
          </a:p>
          <a:p>
            <a:pPr marL="342900" indent="-342900" algn="just">
              <a:spcAft>
                <a:spcPts val="300"/>
              </a:spcAft>
              <a:buFont typeface="Wingdings" panose="05000000000000000000" pitchFamily="2" charset="2"/>
              <a:buChar char="Ø"/>
            </a:pPr>
            <a:r>
              <a:rPr lang="cs-CZ" sz="1600" dirty="0">
                <a:solidFill>
                  <a:srgbClr val="00529C"/>
                </a:solidFill>
              </a:rPr>
              <a:t>Vymezení technických parametrů předmětu plnění </a:t>
            </a:r>
            <a:r>
              <a:rPr lang="pl-PL" sz="1600" dirty="0">
                <a:solidFill>
                  <a:srgbClr val="00529C"/>
                </a:solidFill>
              </a:rPr>
              <a:t>odkazem na obchodní názvy a značky</a:t>
            </a:r>
            <a:r>
              <a:rPr lang="cs-CZ" sz="1600" dirty="0">
                <a:solidFill>
                  <a:srgbClr val="00529C"/>
                </a:solidFill>
              </a:rPr>
              <a:t>:</a:t>
            </a:r>
          </a:p>
          <a:p>
            <a:pPr marL="742950" lvl="1" indent="-285750" algn="just">
              <a:spcAft>
                <a:spcPts val="300"/>
              </a:spcAft>
              <a:buFont typeface="Arial" panose="020B0604020202020204" pitchFamily="34" charset="0"/>
              <a:buChar char="•"/>
            </a:pPr>
            <a:r>
              <a:rPr lang="cs-CZ" sz="1500" dirty="0">
                <a:solidFill>
                  <a:srgbClr val="00529C"/>
                </a:solidFill>
              </a:rPr>
              <a:t>Vnímat zásadní rozdíl mezi </a:t>
            </a:r>
            <a:r>
              <a:rPr lang="cs-CZ" sz="1500" dirty="0" err="1">
                <a:solidFill>
                  <a:srgbClr val="00529C"/>
                </a:solidFill>
              </a:rPr>
              <a:t>ust</a:t>
            </a:r>
            <a:r>
              <a:rPr lang="cs-CZ" sz="1500" dirty="0">
                <a:solidFill>
                  <a:srgbClr val="00529C"/>
                </a:solidFill>
              </a:rPr>
              <a:t>. § 89 odst. 5 ZZVZ (zadavatel má důvod chtít toto konkrétní plnění) a </a:t>
            </a:r>
            <a:r>
              <a:rPr lang="cs-CZ" sz="1500" dirty="0" err="1">
                <a:solidFill>
                  <a:srgbClr val="00529C"/>
                </a:solidFill>
              </a:rPr>
              <a:t>ust</a:t>
            </a:r>
            <a:r>
              <a:rPr lang="cs-CZ" sz="1500" dirty="0">
                <a:solidFill>
                  <a:srgbClr val="00529C"/>
                </a:solidFill>
              </a:rPr>
              <a:t>. § 89 odst. 6 ZZVZ (zadavatel u každého takového odkazu připouští nabídku rovnocenného řešení).</a:t>
            </a:r>
          </a:p>
          <a:p>
            <a:pPr marL="742950" lvl="1" indent="-285750" algn="just">
              <a:spcAft>
                <a:spcPts val="300"/>
              </a:spcAft>
              <a:buFont typeface="Arial" panose="020B0604020202020204" pitchFamily="34" charset="0"/>
              <a:buChar char="•"/>
            </a:pPr>
            <a:r>
              <a:rPr lang="cs-CZ" sz="1200" dirty="0">
                <a:solidFill>
                  <a:srgbClr val="00529C"/>
                </a:solidFill>
              </a:rPr>
              <a:t>Např. požadavek na to, aby HDD měl technologii </a:t>
            </a:r>
            <a:r>
              <a:rPr lang="cs-CZ" sz="1200" dirty="0" err="1">
                <a:solidFill>
                  <a:srgbClr val="00529C"/>
                </a:solidFill>
              </a:rPr>
              <a:t>IntelliPower</a:t>
            </a:r>
            <a:r>
              <a:rPr lang="cs-CZ" sz="1200" dirty="0">
                <a:solidFill>
                  <a:srgbClr val="00529C"/>
                </a:solidFill>
              </a:rPr>
              <a:t>, což je označení funkčnosti vlastní produktům firmy Western Digital, ale jiné firmy tu samou technologii nabízejí také (jen pod jiným označením).</a:t>
            </a:r>
          </a:p>
          <a:p>
            <a:pPr marL="742950" lvl="1" indent="-285750" algn="just">
              <a:spcAft>
                <a:spcPts val="300"/>
              </a:spcAft>
              <a:buFont typeface="Arial" panose="020B0604020202020204" pitchFamily="34" charset="0"/>
              <a:buChar char="•"/>
            </a:pPr>
            <a:r>
              <a:rPr lang="cs-CZ" sz="1200" dirty="0">
                <a:solidFill>
                  <a:srgbClr val="00529C"/>
                </a:solidFill>
              </a:rPr>
              <a:t>Např. požadavek, aby nějaký výrobek měl „jednoduché ovládání bez tlačítek, spínačů“ v situaci, kdy takový požadavek vede k jednomu jedinému výrobku na trhu a současně je zcela neopodstatněný vzhledem ke způsobu a prostředí použití.</a:t>
            </a:r>
          </a:p>
          <a:p>
            <a:pPr marL="742950" lvl="1" indent="-285750" algn="just">
              <a:spcAft>
                <a:spcPts val="300"/>
              </a:spcAft>
              <a:buFont typeface="Arial" panose="020B0604020202020204" pitchFamily="34" charset="0"/>
              <a:buChar char="•"/>
            </a:pPr>
            <a:r>
              <a:rPr lang="cs-CZ" sz="1200" dirty="0">
                <a:solidFill>
                  <a:srgbClr val="00529C"/>
                </a:solidFill>
              </a:rPr>
              <a:t>Pozor na požadavek rovnocenného řešení podmíněný „100% kompatibilitou“ (zejména u ICT zakázek) – de facto ji splní pouze dané řešení.</a:t>
            </a:r>
          </a:p>
          <a:p>
            <a:pPr marL="342900" indent="-342900" algn="just">
              <a:spcAft>
                <a:spcPts val="300"/>
              </a:spcAft>
              <a:buFont typeface="Wingdings" panose="05000000000000000000" pitchFamily="2" charset="2"/>
              <a:buChar char="Ø"/>
            </a:pPr>
            <a:r>
              <a:rPr lang="cs-CZ" sz="1600" dirty="0">
                <a:solidFill>
                  <a:srgbClr val="00529C"/>
                </a:solidFill>
              </a:rPr>
              <a:t>Porušení § 36 odst. 1 ZZVZ příliš „úzkým“ (obvykle směřujícím k jednomu výrobku – viz výše), nebo naopak příliš obecným vymezením technických podmínek:</a:t>
            </a:r>
          </a:p>
          <a:p>
            <a:pPr marL="742950" lvl="1" indent="-285750" algn="just">
              <a:spcAft>
                <a:spcPts val="300"/>
              </a:spcAft>
              <a:buFont typeface="Arial" panose="020B0604020202020204" pitchFamily="34" charset="0"/>
              <a:buChar char="•"/>
            </a:pPr>
            <a:r>
              <a:rPr lang="cs-CZ" sz="1500" dirty="0">
                <a:solidFill>
                  <a:srgbClr val="00529C"/>
                </a:solidFill>
              </a:rPr>
              <a:t>Neposkytnutí ZD v podrobnostech nezbytných pro zpracování nabídky – příliš obecná definice předmětu plnění (např. požadavek na dodání „učebnic pro výuku jazyků“ bez další podrobnosti; měrná jednotka typu komplet, soubor v položkovém rozpočtu bez detailního popisu).</a:t>
            </a:r>
          </a:p>
        </p:txBody>
      </p:sp>
    </p:spTree>
    <p:extLst>
      <p:ext uri="{BB962C8B-B14F-4D97-AF65-F5344CB8AC3E}">
        <p14:creationId xmlns:p14="http://schemas.microsoft.com/office/powerpoint/2010/main" val="210302611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1C0460FA-DC92-4440-A3E5-A6871268E173}"/>
              </a:ext>
            </a:extLst>
          </p:cNvPr>
          <p:cNvSpPr>
            <a:spLocks noGrp="1"/>
          </p:cNvSpPr>
          <p:nvPr>
            <p:ph type="sldNum" sz="quarter" idx="12"/>
          </p:nvPr>
        </p:nvSpPr>
        <p:spPr/>
        <p:txBody>
          <a:bodyPr/>
          <a:lstStyle/>
          <a:p>
            <a:fld id="{4000C4B2-41BC-D741-8B94-B76DB6967C01}" type="slidenum">
              <a:rPr lang="en-US" smtClean="0"/>
              <a:pPr/>
              <a:t>5</a:t>
            </a:fld>
            <a:endParaRPr lang="en-US" dirty="0"/>
          </a:p>
        </p:txBody>
      </p:sp>
      <p:pic>
        <p:nvPicPr>
          <p:cNvPr id="6" name="Obrázek 5">
            <a:extLst>
              <a:ext uri="{FF2B5EF4-FFF2-40B4-BE49-F238E27FC236}">
                <a16:creationId xmlns:a16="http://schemas.microsoft.com/office/drawing/2014/main" id="{B69F23FC-67DD-47B4-BAC3-F1A08C6C7C47}"/>
              </a:ext>
            </a:extLst>
          </p:cNvPr>
          <p:cNvPicPr>
            <a:picLocks noChangeAspect="1"/>
          </p:cNvPicPr>
          <p:nvPr/>
        </p:nvPicPr>
        <p:blipFill>
          <a:blip r:embed="rId2"/>
          <a:stretch>
            <a:fillRect/>
          </a:stretch>
        </p:blipFill>
        <p:spPr>
          <a:xfrm>
            <a:off x="203837" y="1015042"/>
            <a:ext cx="8529043" cy="140220"/>
          </a:xfrm>
          <a:prstGeom prst="rect">
            <a:avLst/>
          </a:prstGeom>
        </p:spPr>
      </p:pic>
      <p:pic>
        <p:nvPicPr>
          <p:cNvPr id="4" name="Obrázek 3">
            <a:extLst>
              <a:ext uri="{FF2B5EF4-FFF2-40B4-BE49-F238E27FC236}">
                <a16:creationId xmlns:a16="http://schemas.microsoft.com/office/drawing/2014/main" id="{9249BC32-9ADF-4DDE-A8A8-E141C32DE9E3}"/>
              </a:ext>
            </a:extLst>
          </p:cNvPr>
          <p:cNvPicPr>
            <a:picLocks noChangeAspect="1"/>
          </p:cNvPicPr>
          <p:nvPr/>
        </p:nvPicPr>
        <p:blipFill>
          <a:blip r:embed="rId3"/>
          <a:stretch>
            <a:fillRect/>
          </a:stretch>
        </p:blipFill>
        <p:spPr>
          <a:xfrm>
            <a:off x="847020" y="106659"/>
            <a:ext cx="7242676" cy="1048603"/>
          </a:xfrm>
          <a:prstGeom prst="rect">
            <a:avLst/>
          </a:prstGeom>
        </p:spPr>
      </p:pic>
      <p:sp>
        <p:nvSpPr>
          <p:cNvPr id="8" name="TextovéPole 7">
            <a:extLst>
              <a:ext uri="{FF2B5EF4-FFF2-40B4-BE49-F238E27FC236}">
                <a16:creationId xmlns:a16="http://schemas.microsoft.com/office/drawing/2014/main" id="{8163A795-181B-49CF-9B1B-AE790DAD8707}"/>
              </a:ext>
            </a:extLst>
          </p:cNvPr>
          <p:cNvSpPr txBox="1"/>
          <p:nvPr/>
        </p:nvSpPr>
        <p:spPr>
          <a:xfrm>
            <a:off x="359896" y="1471449"/>
            <a:ext cx="8321760" cy="4608954"/>
          </a:xfrm>
          <a:prstGeom prst="rect">
            <a:avLst/>
          </a:prstGeom>
          <a:noFill/>
        </p:spPr>
        <p:txBody>
          <a:bodyPr wrap="square">
            <a:spAutoFit/>
          </a:bodyPr>
          <a:lstStyle/>
          <a:p>
            <a:pPr algn="just">
              <a:spcAft>
                <a:spcPts val="300"/>
              </a:spcAft>
            </a:pPr>
            <a:r>
              <a:rPr lang="cs-CZ" sz="2000" b="0" cap="none" dirty="0">
                <a:solidFill>
                  <a:srgbClr val="00529C"/>
                </a:solidFill>
              </a:rPr>
              <a:t>Věnovat odpovídající pozornost celému znění všech dokumentů, které zadavatel v souvislosti se zadávacím řízení vyhotovuje</a:t>
            </a:r>
            <a:endParaRPr lang="cs-CZ" sz="2000" dirty="0">
              <a:solidFill>
                <a:srgbClr val="00529C"/>
              </a:solidFill>
            </a:endParaRPr>
          </a:p>
          <a:p>
            <a:pPr marL="342900" indent="-342900" algn="just">
              <a:spcAft>
                <a:spcPts val="300"/>
              </a:spcAft>
              <a:buFont typeface="Wingdings" panose="05000000000000000000" pitchFamily="2" charset="2"/>
              <a:buChar char="Ø"/>
            </a:pPr>
            <a:r>
              <a:rPr lang="cs-CZ" sz="1600" dirty="0">
                <a:solidFill>
                  <a:srgbClr val="00529C"/>
                </a:solidFill>
              </a:rPr>
              <a:t>V případě formulace zadávacích podmínek skrze přepis zákonných ustanovení jejich znění neupravovat (např. požadavky dle </a:t>
            </a:r>
            <a:r>
              <a:rPr lang="cs-CZ" sz="1600" dirty="0" err="1">
                <a:solidFill>
                  <a:srgbClr val="00529C"/>
                </a:solidFill>
              </a:rPr>
              <a:t>ust</a:t>
            </a:r>
            <a:r>
              <a:rPr lang="cs-CZ" sz="1600" dirty="0">
                <a:solidFill>
                  <a:srgbClr val="00529C"/>
                </a:solidFill>
              </a:rPr>
              <a:t>. § 83 ZZVZ):</a:t>
            </a:r>
          </a:p>
          <a:p>
            <a:pPr marL="742950" lvl="1" indent="-285750" algn="just">
              <a:spcAft>
                <a:spcPts val="300"/>
              </a:spcAft>
              <a:buFont typeface="Arial" panose="020B0604020202020204" pitchFamily="34" charset="0"/>
              <a:buChar char="•"/>
            </a:pPr>
            <a:r>
              <a:rPr lang="cs-CZ" sz="1200" dirty="0">
                <a:solidFill>
                  <a:srgbClr val="00529C"/>
                </a:solidFill>
              </a:rPr>
              <a:t>Nelze požadovat, aby obsahem písemného závazku jiné osoby prokazující dodavateli kvalifikaci, byla společná a nerozdílná odpovědnost této osoby za plnění zakázky společně s dodavatelem. Obsah závazku je primárně definován v § 83 odst. 1 písm. d) ZZVZ. Požadavek na společnou a nerozdílnou odpovědnost je dle § 83 odst. 3 ZZVZ přípustný jen ve vztahu k ekonomické kvalifikaci dle § 78 ZZVZ.</a:t>
            </a:r>
          </a:p>
          <a:p>
            <a:pPr marL="742950" lvl="1" indent="-285750" algn="just">
              <a:spcAft>
                <a:spcPts val="300"/>
              </a:spcAft>
              <a:buFont typeface="Arial" panose="020B0604020202020204" pitchFamily="34" charset="0"/>
              <a:buChar char="•"/>
            </a:pPr>
            <a:r>
              <a:rPr lang="cs-CZ" sz="1200" dirty="0">
                <a:solidFill>
                  <a:srgbClr val="00529C"/>
                </a:solidFill>
              </a:rPr>
              <a:t>Uvedený požadavek je nepřípustným zpřísněním ZZVZ, když § 83 odst. 2 ZZVZ věta první obsahuje vyvratitelnou právní domněnku, že závazek jiné osoby, jejímž prostřednictvím dodavatel prokazuje kvalifikaci, je splněn tím, že se jiná osoba společně s dodavatelem písemně zaváže ke společné a nerozdílné odpovědnosti za plnění veřejné zakázky.</a:t>
            </a:r>
          </a:p>
          <a:p>
            <a:pPr marL="742950" lvl="1" indent="-285750" algn="just">
              <a:spcAft>
                <a:spcPts val="300"/>
              </a:spcAft>
              <a:buFont typeface="Arial" panose="020B0604020202020204" pitchFamily="34" charset="0"/>
              <a:buChar char="•"/>
            </a:pPr>
            <a:r>
              <a:rPr lang="cs-CZ" sz="1200" dirty="0">
                <a:solidFill>
                  <a:srgbClr val="00529C"/>
                </a:solidFill>
              </a:rPr>
              <a:t>Jedná se fakticky o možnost (alternativu) prokázat splnění kvalifikace jinou osobou, resp. prokázat její podíl na plnění veřejné zakázky v rozsahu prokazované kvalifikace závazkem solidární odpovědnosti za realizaci zakázky. Volba způsobu prokázání kvalifikace jinou osobou je na vůli dodavatele a této jiné osoby.</a:t>
            </a:r>
          </a:p>
          <a:p>
            <a:pPr marL="742950" lvl="1" indent="-285750" algn="just">
              <a:spcAft>
                <a:spcPts val="300"/>
              </a:spcAft>
              <a:buFont typeface="Arial" panose="020B0604020202020204" pitchFamily="34" charset="0"/>
              <a:buChar char="•"/>
            </a:pPr>
            <a:r>
              <a:rPr lang="cs-CZ" sz="1200" dirty="0">
                <a:solidFill>
                  <a:srgbClr val="00529C"/>
                </a:solidFill>
              </a:rPr>
              <a:t>§ 83 odst. 2 ZZVZ dále stanoví, že prokazuje-li dodavatel prostřednictvím jiné osoby kvalifikaci a předkládá doklady podle § 79 odst. 2 písm. a), b) nebo d) vztahující se k takové osobě, musí dokument podle odstavce 1 písm. d) obsahovat závazek, že jiná osoba bude vykonávat stavební práce či služby, ke kterým se prokazované kritérium kvalifikace vztahuje.</a:t>
            </a:r>
          </a:p>
          <a:p>
            <a:pPr marL="742950" lvl="1" indent="-285750" algn="just">
              <a:spcAft>
                <a:spcPts val="300"/>
              </a:spcAft>
              <a:buFont typeface="Arial" panose="020B0604020202020204" pitchFamily="34" charset="0"/>
              <a:buChar char="•"/>
            </a:pPr>
            <a:r>
              <a:rPr lang="cs-CZ" sz="1200" dirty="0">
                <a:solidFill>
                  <a:srgbClr val="00529C"/>
                </a:solidFill>
              </a:rPr>
              <a:t>Uvedený výklad byl potvrzen rozsudkem Městského soudu v Praze č. j. 11 A 92/2021- 33 ze dne 20. 7.2021.</a:t>
            </a:r>
          </a:p>
          <a:p>
            <a:pPr marL="742950" lvl="1" indent="-285750" algn="just">
              <a:spcAft>
                <a:spcPts val="300"/>
              </a:spcAft>
              <a:buFont typeface="Arial" panose="020B0604020202020204" pitchFamily="34" charset="0"/>
              <a:buChar char="•"/>
            </a:pPr>
            <a:r>
              <a:rPr lang="cs-CZ" sz="1200" dirty="0">
                <a:solidFill>
                  <a:srgbClr val="00529C"/>
                </a:solidFill>
              </a:rPr>
              <a:t>Obdobně věc vykládá rovněž ÚOHS  - viz rozhodnutí č. j. ÚOHS-30735/2020/511/</a:t>
            </a:r>
            <a:r>
              <a:rPr lang="cs-CZ" sz="1200" dirty="0" err="1">
                <a:solidFill>
                  <a:srgbClr val="00529C"/>
                </a:solidFill>
              </a:rPr>
              <a:t>Mmi</a:t>
            </a:r>
            <a:r>
              <a:rPr lang="cs-CZ" sz="1200" dirty="0">
                <a:solidFill>
                  <a:srgbClr val="00529C"/>
                </a:solidFill>
              </a:rPr>
              <a:t> ze dne 2. 10. 2020.</a:t>
            </a:r>
          </a:p>
        </p:txBody>
      </p:sp>
    </p:spTree>
    <p:extLst>
      <p:ext uri="{BB962C8B-B14F-4D97-AF65-F5344CB8AC3E}">
        <p14:creationId xmlns:p14="http://schemas.microsoft.com/office/powerpoint/2010/main" val="382011736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1C0460FA-DC92-4440-A3E5-A6871268E173}"/>
              </a:ext>
            </a:extLst>
          </p:cNvPr>
          <p:cNvSpPr>
            <a:spLocks noGrp="1"/>
          </p:cNvSpPr>
          <p:nvPr>
            <p:ph type="sldNum" sz="quarter" idx="12"/>
          </p:nvPr>
        </p:nvSpPr>
        <p:spPr/>
        <p:txBody>
          <a:bodyPr/>
          <a:lstStyle/>
          <a:p>
            <a:fld id="{4000C4B2-41BC-D741-8B94-B76DB6967C01}" type="slidenum">
              <a:rPr lang="en-US" smtClean="0"/>
              <a:pPr/>
              <a:t>6</a:t>
            </a:fld>
            <a:endParaRPr lang="en-US" dirty="0"/>
          </a:p>
        </p:txBody>
      </p:sp>
      <p:pic>
        <p:nvPicPr>
          <p:cNvPr id="6" name="Obrázek 5">
            <a:extLst>
              <a:ext uri="{FF2B5EF4-FFF2-40B4-BE49-F238E27FC236}">
                <a16:creationId xmlns:a16="http://schemas.microsoft.com/office/drawing/2014/main" id="{B69F23FC-67DD-47B4-BAC3-F1A08C6C7C47}"/>
              </a:ext>
            </a:extLst>
          </p:cNvPr>
          <p:cNvPicPr>
            <a:picLocks noChangeAspect="1"/>
          </p:cNvPicPr>
          <p:nvPr/>
        </p:nvPicPr>
        <p:blipFill>
          <a:blip r:embed="rId2"/>
          <a:stretch>
            <a:fillRect/>
          </a:stretch>
        </p:blipFill>
        <p:spPr>
          <a:xfrm>
            <a:off x="203837" y="1015042"/>
            <a:ext cx="8529043" cy="140220"/>
          </a:xfrm>
          <a:prstGeom prst="rect">
            <a:avLst/>
          </a:prstGeom>
        </p:spPr>
      </p:pic>
      <p:pic>
        <p:nvPicPr>
          <p:cNvPr id="4" name="Obrázek 3">
            <a:extLst>
              <a:ext uri="{FF2B5EF4-FFF2-40B4-BE49-F238E27FC236}">
                <a16:creationId xmlns:a16="http://schemas.microsoft.com/office/drawing/2014/main" id="{9249BC32-9ADF-4DDE-A8A8-E141C32DE9E3}"/>
              </a:ext>
            </a:extLst>
          </p:cNvPr>
          <p:cNvPicPr>
            <a:picLocks noChangeAspect="1"/>
          </p:cNvPicPr>
          <p:nvPr/>
        </p:nvPicPr>
        <p:blipFill>
          <a:blip r:embed="rId3"/>
          <a:stretch>
            <a:fillRect/>
          </a:stretch>
        </p:blipFill>
        <p:spPr>
          <a:xfrm>
            <a:off x="847020" y="106659"/>
            <a:ext cx="7242676" cy="1048603"/>
          </a:xfrm>
          <a:prstGeom prst="rect">
            <a:avLst/>
          </a:prstGeom>
        </p:spPr>
      </p:pic>
      <p:sp>
        <p:nvSpPr>
          <p:cNvPr id="8" name="TextovéPole 7">
            <a:extLst>
              <a:ext uri="{FF2B5EF4-FFF2-40B4-BE49-F238E27FC236}">
                <a16:creationId xmlns:a16="http://schemas.microsoft.com/office/drawing/2014/main" id="{8163A795-181B-49CF-9B1B-AE790DAD8707}"/>
              </a:ext>
            </a:extLst>
          </p:cNvPr>
          <p:cNvSpPr txBox="1"/>
          <p:nvPr/>
        </p:nvSpPr>
        <p:spPr>
          <a:xfrm>
            <a:off x="359896" y="1471449"/>
            <a:ext cx="8321760" cy="5016758"/>
          </a:xfrm>
          <a:prstGeom prst="rect">
            <a:avLst/>
          </a:prstGeom>
          <a:noFill/>
        </p:spPr>
        <p:txBody>
          <a:bodyPr wrap="square">
            <a:spAutoFit/>
          </a:bodyPr>
          <a:lstStyle/>
          <a:p>
            <a:pPr algn="just">
              <a:spcAft>
                <a:spcPts val="300"/>
              </a:spcAft>
            </a:pPr>
            <a:r>
              <a:rPr lang="cs-CZ" sz="2000" b="0" cap="none" dirty="0">
                <a:solidFill>
                  <a:srgbClr val="00529C"/>
                </a:solidFill>
              </a:rPr>
              <a:t>Zvolit přiměřené požadavky na kvalifikaci vzhledem k předmětu VZ</a:t>
            </a:r>
          </a:p>
          <a:p>
            <a:pPr marL="342900" indent="-342900" algn="just">
              <a:spcAft>
                <a:spcPts val="300"/>
              </a:spcAft>
              <a:buFont typeface="Wingdings" panose="05000000000000000000" pitchFamily="2" charset="2"/>
              <a:buChar char="Ø"/>
            </a:pPr>
            <a:r>
              <a:rPr lang="cs-CZ" sz="1600" cap="none" dirty="0">
                <a:solidFill>
                  <a:srgbClr val="00529C"/>
                </a:solidFill>
              </a:rPr>
              <a:t>Nepřiměřený a diskriminační požadavek na prokázání profesní způsobilosti dle </a:t>
            </a:r>
            <a:r>
              <a:rPr lang="cs-CZ" sz="1600" cap="none" dirty="0" err="1">
                <a:solidFill>
                  <a:srgbClr val="00529C"/>
                </a:solidFill>
              </a:rPr>
              <a:t>ust</a:t>
            </a:r>
            <a:r>
              <a:rPr lang="cs-CZ" sz="1600" cap="none" dirty="0">
                <a:solidFill>
                  <a:srgbClr val="00529C"/>
                </a:solidFill>
              </a:rPr>
              <a:t>. § 77 odst. 2 písm. a) ZZVZ doklady prokazujícími živnostenská oprávnění na:</a:t>
            </a:r>
          </a:p>
          <a:p>
            <a:pPr marL="742950" marR="0" lvl="1" indent="-285750" algn="just" defTabSz="4572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cs-CZ" sz="1400" cap="none" dirty="0">
                <a:solidFill>
                  <a:srgbClr val="00529C"/>
                </a:solidFill>
              </a:rPr>
              <a:t>„Montáž, opravy, revize a zkoušky elektrických zařízení“ a „Vodoinstalatérství, topenářství“ apod. a současně na živnostenské oprávnění „Provádění staveb, jejich změn a odstraňování“. </a:t>
            </a:r>
          </a:p>
          <a:p>
            <a:pPr marL="742950" marR="0" lvl="1" indent="-285750" algn="just" defTabSz="4572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cs-CZ" sz="1400" cap="none" dirty="0">
                <a:solidFill>
                  <a:srgbClr val="00529C"/>
                </a:solidFill>
              </a:rPr>
              <a:t>Dle nařízení vlády č. 278/2008 Sb. o obsahových náplních jednotlivých živností, mohou být v rámci živnosti „Provádění staveb, jejich změn a odstraňování“ při provádění stavebních prací prostřednictvím odborně způsobilých osob vykonávány i činnosti, které jsou jinak předmětem samostatných živností souvisejících s vedením, změnami a údržbou staveb, tedy i živnosti „Montáž, opravy, revize a zkoušky elektrických zařízení“ a „Vodoinstalatérství, topenářství“.</a:t>
            </a:r>
          </a:p>
          <a:p>
            <a:pPr marL="742950" marR="0" lvl="1" indent="-285750" algn="just" defTabSz="4572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cs-CZ" sz="1400" cap="none" dirty="0">
                <a:solidFill>
                  <a:srgbClr val="00529C"/>
                </a:solidFill>
              </a:rPr>
              <a:t>Obdobně se k dané problematice vyjádřil ÚOHS ve svém rozhodnutí č. j. ÚOHS-05747/2020/553/</a:t>
            </a:r>
            <a:r>
              <a:rPr lang="cs-CZ" sz="1400" cap="none" dirty="0" err="1">
                <a:solidFill>
                  <a:srgbClr val="00529C"/>
                </a:solidFill>
              </a:rPr>
              <a:t>LHl</a:t>
            </a:r>
            <a:r>
              <a:rPr lang="cs-CZ" sz="1400" cap="none" dirty="0">
                <a:solidFill>
                  <a:srgbClr val="00529C"/>
                </a:solidFill>
              </a:rPr>
              <a:t> ze dne 21. 2. 2020.</a:t>
            </a:r>
          </a:p>
          <a:p>
            <a:pPr marL="742950" marR="0" lvl="1" indent="-285750" algn="just" defTabSz="457200" rtl="0" eaLnBrk="1" fontAlgn="auto" latinLnBrk="0" hangingPunct="1">
              <a:lnSpc>
                <a:spcPct val="100000"/>
              </a:lnSpc>
              <a:spcBef>
                <a:spcPts val="0"/>
              </a:spcBef>
              <a:spcAft>
                <a:spcPts val="300"/>
              </a:spcAft>
              <a:buClrTx/>
              <a:buSzTx/>
              <a:buFont typeface="Arial" panose="020B0604020202020204" pitchFamily="34" charset="0"/>
              <a:buChar char="•"/>
              <a:tabLst/>
              <a:defRPr/>
            </a:pPr>
            <a:r>
              <a:rPr lang="cs-CZ" sz="1400" cap="none" dirty="0">
                <a:solidFill>
                  <a:srgbClr val="00529C"/>
                </a:solidFill>
              </a:rPr>
              <a:t>Věcí se zabývá i rozsudek Nejvyššího správního soudu č. j. 10 As 111/2014 ze dne 24. 7. 2014.</a:t>
            </a:r>
          </a:p>
          <a:p>
            <a:pPr marR="0" lvl="1" algn="just" defTabSz="457200" rtl="0" eaLnBrk="1" fontAlgn="auto" latinLnBrk="0" hangingPunct="1">
              <a:lnSpc>
                <a:spcPct val="100000"/>
              </a:lnSpc>
              <a:spcBef>
                <a:spcPts val="0"/>
              </a:spcBef>
              <a:spcAft>
                <a:spcPts val="300"/>
              </a:spcAft>
              <a:buClrTx/>
              <a:buSzTx/>
              <a:tabLst/>
              <a:defRPr/>
            </a:pPr>
            <a:endParaRPr lang="cs-CZ" sz="1400" cap="none" dirty="0">
              <a:solidFill>
                <a:srgbClr val="00529C"/>
              </a:solidFill>
            </a:endParaRPr>
          </a:p>
          <a:p>
            <a:pPr marL="342900" indent="-342900" algn="just">
              <a:spcAft>
                <a:spcPts val="300"/>
              </a:spcAft>
              <a:buFont typeface="Wingdings" panose="05000000000000000000" pitchFamily="2" charset="2"/>
              <a:buChar char="Ø"/>
            </a:pPr>
            <a:r>
              <a:rPr lang="cs-CZ" sz="1600" cap="none" dirty="0">
                <a:solidFill>
                  <a:srgbClr val="00529C"/>
                </a:solidFill>
              </a:rPr>
              <a:t>Požadavek na živnostenské oprávnění „Projektová činnost ve výstavbě“ u zakázek na stavební práce, součástí jejichž předmětu plnění nejsou činnosti, ke kterým by tato živnost byla nutná (např. zhotovení dokumentace skutečného provedení stavby není podmíněno držením této živnosti) není důvodný.</a:t>
            </a:r>
          </a:p>
          <a:p>
            <a:pPr algn="just">
              <a:spcAft>
                <a:spcPts val="300"/>
              </a:spcAft>
            </a:pPr>
            <a:endParaRPr lang="cs-CZ" sz="1600" dirty="0">
              <a:solidFill>
                <a:srgbClr val="00529C"/>
              </a:solidFill>
            </a:endParaRPr>
          </a:p>
        </p:txBody>
      </p:sp>
    </p:spTree>
    <p:extLst>
      <p:ext uri="{BB962C8B-B14F-4D97-AF65-F5344CB8AC3E}">
        <p14:creationId xmlns:p14="http://schemas.microsoft.com/office/powerpoint/2010/main" val="2224031298"/>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1C0460FA-DC92-4440-A3E5-A6871268E173}"/>
              </a:ext>
            </a:extLst>
          </p:cNvPr>
          <p:cNvSpPr>
            <a:spLocks noGrp="1"/>
          </p:cNvSpPr>
          <p:nvPr>
            <p:ph type="sldNum" sz="quarter" idx="12"/>
          </p:nvPr>
        </p:nvSpPr>
        <p:spPr/>
        <p:txBody>
          <a:bodyPr/>
          <a:lstStyle/>
          <a:p>
            <a:fld id="{4000C4B2-41BC-D741-8B94-B76DB6967C01}" type="slidenum">
              <a:rPr lang="en-US" smtClean="0"/>
              <a:pPr/>
              <a:t>7</a:t>
            </a:fld>
            <a:endParaRPr lang="en-US" dirty="0"/>
          </a:p>
        </p:txBody>
      </p:sp>
      <p:pic>
        <p:nvPicPr>
          <p:cNvPr id="6" name="Obrázek 5">
            <a:extLst>
              <a:ext uri="{FF2B5EF4-FFF2-40B4-BE49-F238E27FC236}">
                <a16:creationId xmlns:a16="http://schemas.microsoft.com/office/drawing/2014/main" id="{B69F23FC-67DD-47B4-BAC3-F1A08C6C7C47}"/>
              </a:ext>
            </a:extLst>
          </p:cNvPr>
          <p:cNvPicPr>
            <a:picLocks noChangeAspect="1"/>
          </p:cNvPicPr>
          <p:nvPr/>
        </p:nvPicPr>
        <p:blipFill>
          <a:blip r:embed="rId2"/>
          <a:stretch>
            <a:fillRect/>
          </a:stretch>
        </p:blipFill>
        <p:spPr>
          <a:xfrm>
            <a:off x="203837" y="1015042"/>
            <a:ext cx="8529043" cy="140220"/>
          </a:xfrm>
          <a:prstGeom prst="rect">
            <a:avLst/>
          </a:prstGeom>
        </p:spPr>
      </p:pic>
      <p:pic>
        <p:nvPicPr>
          <p:cNvPr id="4" name="Obrázek 3">
            <a:extLst>
              <a:ext uri="{FF2B5EF4-FFF2-40B4-BE49-F238E27FC236}">
                <a16:creationId xmlns:a16="http://schemas.microsoft.com/office/drawing/2014/main" id="{9249BC32-9ADF-4DDE-A8A8-E141C32DE9E3}"/>
              </a:ext>
            </a:extLst>
          </p:cNvPr>
          <p:cNvPicPr>
            <a:picLocks noChangeAspect="1"/>
          </p:cNvPicPr>
          <p:nvPr/>
        </p:nvPicPr>
        <p:blipFill>
          <a:blip r:embed="rId3"/>
          <a:stretch>
            <a:fillRect/>
          </a:stretch>
        </p:blipFill>
        <p:spPr>
          <a:xfrm>
            <a:off x="847020" y="106659"/>
            <a:ext cx="7242676" cy="1048603"/>
          </a:xfrm>
          <a:prstGeom prst="rect">
            <a:avLst/>
          </a:prstGeom>
        </p:spPr>
      </p:pic>
      <p:sp>
        <p:nvSpPr>
          <p:cNvPr id="8" name="TextovéPole 7">
            <a:extLst>
              <a:ext uri="{FF2B5EF4-FFF2-40B4-BE49-F238E27FC236}">
                <a16:creationId xmlns:a16="http://schemas.microsoft.com/office/drawing/2014/main" id="{8163A795-181B-49CF-9B1B-AE790DAD8707}"/>
              </a:ext>
            </a:extLst>
          </p:cNvPr>
          <p:cNvSpPr txBox="1"/>
          <p:nvPr/>
        </p:nvSpPr>
        <p:spPr>
          <a:xfrm>
            <a:off x="359896" y="1471449"/>
            <a:ext cx="8321760" cy="4901342"/>
          </a:xfrm>
          <a:prstGeom prst="rect">
            <a:avLst/>
          </a:prstGeom>
          <a:noFill/>
        </p:spPr>
        <p:txBody>
          <a:bodyPr wrap="square">
            <a:spAutoFit/>
          </a:bodyPr>
          <a:lstStyle/>
          <a:p>
            <a:pPr algn="just">
              <a:spcAft>
                <a:spcPts val="300"/>
              </a:spcAft>
            </a:pPr>
            <a:r>
              <a:rPr lang="cs-CZ" sz="2000" b="0" cap="none" dirty="0">
                <a:solidFill>
                  <a:srgbClr val="00529C"/>
                </a:solidFill>
              </a:rPr>
              <a:t>Zvolit přiměřené požadavky na kvalifikaci vzhledem k předmětu VZ</a:t>
            </a:r>
            <a:endParaRPr lang="cs-CZ" sz="1600" dirty="0">
              <a:solidFill>
                <a:srgbClr val="00529C"/>
              </a:solidFill>
            </a:endParaRPr>
          </a:p>
          <a:p>
            <a:pPr marL="342900" indent="-342900" algn="just">
              <a:spcAft>
                <a:spcPts val="300"/>
              </a:spcAft>
              <a:buFont typeface="Wingdings" panose="05000000000000000000" pitchFamily="2" charset="2"/>
              <a:buChar char="Ø"/>
            </a:pPr>
            <a:r>
              <a:rPr lang="cs-CZ" sz="1400" cap="none" dirty="0">
                <a:solidFill>
                  <a:srgbClr val="00529C"/>
                </a:solidFill>
              </a:rPr>
              <a:t>Požadavek na certifikaci, resp. osvědčení realizátora systému ETICS a osvědčení podle ČSN 74 6077 (okna a dveře) vydávané TZÚS        ve vztahu k veřejně dostupnému seznamu držitelů certifikátu ETICS na webu TZÚS lze považovat za nedůvodně diskriminační a omezující (pro VZ zahájené od 1. 6. 2022, podrobněji web Centra).</a:t>
            </a:r>
          </a:p>
          <a:p>
            <a:pPr marL="342900" indent="-342900" algn="just">
              <a:spcAft>
                <a:spcPts val="300"/>
              </a:spcAft>
              <a:buFont typeface="Wingdings" panose="05000000000000000000" pitchFamily="2" charset="2"/>
              <a:buChar char="Ø"/>
            </a:pPr>
            <a:r>
              <a:rPr lang="cs-CZ" sz="1400" dirty="0">
                <a:solidFill>
                  <a:srgbClr val="00529C"/>
                </a:solidFill>
              </a:rPr>
              <a:t>Požadavek zadavatele dle § 79 odst. 2 písm. d) ZZVZ na Osvědčení dle zákona č. 360/1992 Sb., nikoli na Osvědčení o autorizaci podle tohoto zákona. Jde o to, aby byla připuštěna možnost účasti usazených a hostujících osob – ty dokládají potvrzení (osvědčení) o registraci dle § 30l a § 30r zákona č. 360/1992 Sb.</a:t>
            </a:r>
          </a:p>
          <a:p>
            <a:pPr marL="342900" indent="-342900" algn="just">
              <a:spcAft>
                <a:spcPts val="300"/>
              </a:spcAft>
              <a:buFont typeface="Wingdings" panose="05000000000000000000" pitchFamily="2" charset="2"/>
              <a:buChar char="Ø"/>
            </a:pPr>
            <a:r>
              <a:rPr lang="cs-CZ" sz="1400" dirty="0">
                <a:solidFill>
                  <a:srgbClr val="00529C"/>
                </a:solidFill>
              </a:rPr>
              <a:t>Nedůvodný požadavek zadavatele dle § 79 odst. 2 písm. d) ZZVZ, aby měl stavbyvedoucí vysokoškolské vzdělání – autorizaci získá i osoba se SŠ vzděláním a odpovídající délkou praxe.</a:t>
            </a:r>
          </a:p>
          <a:p>
            <a:pPr marL="342900" indent="-342900" algn="just">
              <a:spcAft>
                <a:spcPts val="300"/>
              </a:spcAft>
              <a:buFont typeface="Wingdings" panose="05000000000000000000" pitchFamily="2" charset="2"/>
              <a:buChar char="Ø"/>
            </a:pPr>
            <a:r>
              <a:rPr lang="cs-CZ" sz="1400" dirty="0">
                <a:solidFill>
                  <a:srgbClr val="00529C"/>
                </a:solidFill>
              </a:rPr>
              <a:t>Důkladně zvážit důvodnost řetězení dílčích požadavků v rámci požadavku na jednu referenci (např. rekonstrukce min. 4 podlažního parkovacího domu s ocelovou konstrukcí a se založením stavby na vrtaných pilotech v intravilánu města, spolu s revitalizací veřejného prostranství včetně realizace zpevněných ploch (např. chodníky, komunikace), ve finančním objemu realizovaného objektu min. ... Kč bez DPH za každou zakázku).</a:t>
            </a:r>
          </a:p>
          <a:p>
            <a:pPr marL="342900" indent="-342900" algn="just">
              <a:spcAft>
                <a:spcPts val="300"/>
              </a:spcAft>
              <a:buFont typeface="Wingdings" panose="05000000000000000000" pitchFamily="2" charset="2"/>
              <a:buChar char="Ø"/>
            </a:pPr>
            <a:r>
              <a:rPr lang="cs-CZ" sz="1400" dirty="0">
                <a:solidFill>
                  <a:srgbClr val="00529C"/>
                </a:solidFill>
              </a:rPr>
              <a:t>Nestanovovat požadavky na doklady (certifikáty) dle OHSAS / ISO, pokud to není relevantní ve vztahu k předmětu plnění VZ (např. řízení z hlediska ochrany životního prostředí dle norem řady ISO 14001 v oboru předmětu plnění VZ, pokud se na stavbě nevyskytují žádné zvláštní okolnosti a nejsou žádné nestandardní požadavky v této oblasti, tedy jde o stavbu spíše jednoduchou a bez rizik).</a:t>
            </a:r>
          </a:p>
        </p:txBody>
      </p:sp>
      <p:pic>
        <p:nvPicPr>
          <p:cNvPr id="7" name="Obrázek 6">
            <a:extLst>
              <a:ext uri="{FF2B5EF4-FFF2-40B4-BE49-F238E27FC236}">
                <a16:creationId xmlns:a16="http://schemas.microsoft.com/office/drawing/2014/main" id="{7B1A637C-67B5-4AFE-B5A0-5F6BAD4ECBA6}"/>
              </a:ext>
            </a:extLst>
          </p:cNvPr>
          <p:cNvPicPr>
            <a:picLocks noChangeAspect="1"/>
          </p:cNvPicPr>
          <p:nvPr/>
        </p:nvPicPr>
        <p:blipFill>
          <a:blip r:embed="rId4"/>
          <a:stretch>
            <a:fillRect/>
          </a:stretch>
        </p:blipFill>
        <p:spPr>
          <a:xfrm>
            <a:off x="4013020" y="2063645"/>
            <a:ext cx="359695" cy="304826"/>
          </a:xfrm>
          <a:prstGeom prst="rect">
            <a:avLst/>
          </a:prstGeom>
        </p:spPr>
      </p:pic>
    </p:spTree>
    <p:extLst>
      <p:ext uri="{BB962C8B-B14F-4D97-AF65-F5344CB8AC3E}">
        <p14:creationId xmlns:p14="http://schemas.microsoft.com/office/powerpoint/2010/main" val="43939645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1C0460FA-DC92-4440-A3E5-A6871268E173}"/>
              </a:ext>
            </a:extLst>
          </p:cNvPr>
          <p:cNvSpPr>
            <a:spLocks noGrp="1"/>
          </p:cNvSpPr>
          <p:nvPr>
            <p:ph type="sldNum" sz="quarter" idx="12"/>
          </p:nvPr>
        </p:nvSpPr>
        <p:spPr/>
        <p:txBody>
          <a:bodyPr/>
          <a:lstStyle/>
          <a:p>
            <a:fld id="{4000C4B2-41BC-D741-8B94-B76DB6967C01}" type="slidenum">
              <a:rPr lang="en-US" smtClean="0"/>
              <a:pPr/>
              <a:t>8</a:t>
            </a:fld>
            <a:endParaRPr lang="en-US" dirty="0"/>
          </a:p>
        </p:txBody>
      </p:sp>
      <p:pic>
        <p:nvPicPr>
          <p:cNvPr id="6" name="Obrázek 5">
            <a:extLst>
              <a:ext uri="{FF2B5EF4-FFF2-40B4-BE49-F238E27FC236}">
                <a16:creationId xmlns:a16="http://schemas.microsoft.com/office/drawing/2014/main" id="{B69F23FC-67DD-47B4-BAC3-F1A08C6C7C47}"/>
              </a:ext>
            </a:extLst>
          </p:cNvPr>
          <p:cNvPicPr>
            <a:picLocks noChangeAspect="1"/>
          </p:cNvPicPr>
          <p:nvPr/>
        </p:nvPicPr>
        <p:blipFill>
          <a:blip r:embed="rId2"/>
          <a:stretch>
            <a:fillRect/>
          </a:stretch>
        </p:blipFill>
        <p:spPr>
          <a:xfrm>
            <a:off x="203837" y="1015042"/>
            <a:ext cx="8529043" cy="140220"/>
          </a:xfrm>
          <a:prstGeom prst="rect">
            <a:avLst/>
          </a:prstGeom>
        </p:spPr>
      </p:pic>
      <p:pic>
        <p:nvPicPr>
          <p:cNvPr id="4" name="Obrázek 3">
            <a:extLst>
              <a:ext uri="{FF2B5EF4-FFF2-40B4-BE49-F238E27FC236}">
                <a16:creationId xmlns:a16="http://schemas.microsoft.com/office/drawing/2014/main" id="{9249BC32-9ADF-4DDE-A8A8-E141C32DE9E3}"/>
              </a:ext>
            </a:extLst>
          </p:cNvPr>
          <p:cNvPicPr>
            <a:picLocks noChangeAspect="1"/>
          </p:cNvPicPr>
          <p:nvPr/>
        </p:nvPicPr>
        <p:blipFill>
          <a:blip r:embed="rId3"/>
          <a:stretch>
            <a:fillRect/>
          </a:stretch>
        </p:blipFill>
        <p:spPr>
          <a:xfrm>
            <a:off x="847020" y="106659"/>
            <a:ext cx="7242676" cy="1048603"/>
          </a:xfrm>
          <a:prstGeom prst="rect">
            <a:avLst/>
          </a:prstGeom>
        </p:spPr>
      </p:pic>
      <p:sp>
        <p:nvSpPr>
          <p:cNvPr id="8" name="TextovéPole 7">
            <a:extLst>
              <a:ext uri="{FF2B5EF4-FFF2-40B4-BE49-F238E27FC236}">
                <a16:creationId xmlns:a16="http://schemas.microsoft.com/office/drawing/2014/main" id="{8163A795-181B-49CF-9B1B-AE790DAD8707}"/>
              </a:ext>
            </a:extLst>
          </p:cNvPr>
          <p:cNvSpPr txBox="1"/>
          <p:nvPr/>
        </p:nvSpPr>
        <p:spPr>
          <a:xfrm>
            <a:off x="359896" y="1471449"/>
            <a:ext cx="8321760" cy="4970591"/>
          </a:xfrm>
          <a:prstGeom prst="rect">
            <a:avLst/>
          </a:prstGeom>
          <a:noFill/>
        </p:spPr>
        <p:txBody>
          <a:bodyPr wrap="square">
            <a:spAutoFit/>
          </a:bodyPr>
          <a:lstStyle/>
          <a:p>
            <a:pPr algn="just">
              <a:spcAft>
                <a:spcPts val="300"/>
              </a:spcAft>
            </a:pPr>
            <a:r>
              <a:rPr lang="cs-CZ" sz="2000" b="0" cap="none" dirty="0">
                <a:solidFill>
                  <a:srgbClr val="00529C"/>
                </a:solidFill>
              </a:rPr>
              <a:t>Zvolit přiměřené požadavky na kvalifikaci vzhledem k předmětu VZ</a:t>
            </a:r>
          </a:p>
          <a:p>
            <a:pPr marL="342900" indent="-342900" algn="just">
              <a:spcAft>
                <a:spcPts val="300"/>
              </a:spcAft>
              <a:buFont typeface="Wingdings" panose="05000000000000000000" pitchFamily="2" charset="2"/>
              <a:buChar char="Ø"/>
            </a:pPr>
            <a:r>
              <a:rPr lang="cs-CZ" sz="1400" cap="none" dirty="0">
                <a:solidFill>
                  <a:srgbClr val="00529C"/>
                </a:solidFill>
              </a:rPr>
              <a:t>Požadavek, aby referenční zakázka dle § 79 odst. 2 písm. a) a b) ZZVZ byla realizována na typově zcela totožném či blízkém subjektu, jakým je sám zadavatel, ačkoliv takový požadavek není vzhledem ke složitosti a rozsahu předmětu veřejné zakázky (§ 73 odst. 6 ZZVZ) důvodný.</a:t>
            </a:r>
          </a:p>
          <a:p>
            <a:pPr marL="342900" indent="-342900" algn="just">
              <a:spcAft>
                <a:spcPts val="300"/>
              </a:spcAft>
              <a:buFont typeface="Wingdings" panose="05000000000000000000" pitchFamily="2" charset="2"/>
              <a:buChar char="Ø"/>
            </a:pPr>
            <a:r>
              <a:rPr lang="cs-CZ" sz="1400" cap="none" dirty="0">
                <a:solidFill>
                  <a:srgbClr val="00529C"/>
                </a:solidFill>
              </a:rPr>
              <a:t>Typicky, nikoliv však výhradně, se jedná např. o zadavatele z oblasti školství či zdravotnictví, kteří požadují např. u veřejné zakázky na stavební úpravy budovy školy či nemocnice nebo na dodávku standardních IT technologií (PC stanice, notebooky, tiskárny apod.) jako podmínku předkládaných referencí mj. skutečnost, aby reference prokazující technickou kvalifikaci byly realizovány pro školská, respektive zdravotnická zařízení či dokonce výlučně nemocnice, popřípadě ještě za plného provozu.</a:t>
            </a:r>
          </a:p>
          <a:p>
            <a:pPr marL="342900" indent="-342900" algn="just">
              <a:spcAft>
                <a:spcPts val="300"/>
              </a:spcAft>
              <a:buFont typeface="Wingdings" panose="05000000000000000000" pitchFamily="2" charset="2"/>
              <a:buChar char="Ø"/>
            </a:pPr>
            <a:r>
              <a:rPr lang="cs-CZ" sz="1400" cap="none" dirty="0">
                <a:solidFill>
                  <a:srgbClr val="00529C"/>
                </a:solidFill>
              </a:rPr>
              <a:t>V kontextu uvedeného je nutné poukázat především na věcnou, respektive technickou stránku věci, neboť např. z pohledu dodavatelů stavebních prací nehraje roli, zda stavební práce vykonávají na budově školy, úřadu či nemocnice, neboť dodavatelé budou vždy postupovat dle projektové dokumentace, která je pro ně stěžejní. Stavební práce si jsou z technického hlediska rovnocenné bez ohledu na to, na jakém duhu budovy byly provedeny (vyjma velmi specifických případů).</a:t>
            </a:r>
          </a:p>
          <a:p>
            <a:pPr marL="342900" indent="-342900" algn="just">
              <a:spcAft>
                <a:spcPts val="300"/>
              </a:spcAft>
              <a:buFont typeface="Wingdings" panose="05000000000000000000" pitchFamily="2" charset="2"/>
              <a:buChar char="Ø"/>
            </a:pPr>
            <a:r>
              <a:rPr lang="cs-CZ" sz="1400" cap="none" dirty="0">
                <a:solidFill>
                  <a:srgbClr val="00529C"/>
                </a:solidFill>
              </a:rPr>
              <a:t>Obdobně se k dané problematice vyjádřil ÚOHS ve svém rozhodnutí č. j. ÚOHS-S277/2011/VZ-13912/2011/510/</a:t>
            </a:r>
            <a:r>
              <a:rPr lang="cs-CZ" sz="1400" cap="none" dirty="0" err="1">
                <a:solidFill>
                  <a:srgbClr val="00529C"/>
                </a:solidFill>
              </a:rPr>
              <a:t>MLa</a:t>
            </a:r>
            <a:r>
              <a:rPr lang="cs-CZ" sz="1400" cap="none" dirty="0">
                <a:solidFill>
                  <a:srgbClr val="00529C"/>
                </a:solidFill>
              </a:rPr>
              <a:t> ze dne 11. 11. 2011.</a:t>
            </a:r>
          </a:p>
          <a:p>
            <a:pPr marL="342900" indent="-342900" algn="just">
              <a:spcAft>
                <a:spcPts val="300"/>
              </a:spcAft>
              <a:buFont typeface="Wingdings" panose="05000000000000000000" pitchFamily="2" charset="2"/>
              <a:buChar char="Ø"/>
            </a:pPr>
            <a:r>
              <a:rPr lang="cs-CZ" sz="1400" cap="none" dirty="0">
                <a:solidFill>
                  <a:srgbClr val="00529C"/>
                </a:solidFill>
              </a:rPr>
              <a:t>Obdobná věc je řešena rovněž v rozhodnutí ÚOHS č. j. S056/2008/VZ-03935/2008/520/EM ze dne 7. 3. 2008.</a:t>
            </a:r>
          </a:p>
          <a:p>
            <a:pPr algn="just">
              <a:spcAft>
                <a:spcPts val="300"/>
              </a:spcAft>
            </a:pPr>
            <a:endParaRPr lang="cs-CZ" sz="1600" dirty="0">
              <a:solidFill>
                <a:srgbClr val="00529C"/>
              </a:solidFill>
            </a:endParaRPr>
          </a:p>
        </p:txBody>
      </p:sp>
    </p:spTree>
    <p:extLst>
      <p:ext uri="{BB962C8B-B14F-4D97-AF65-F5344CB8AC3E}">
        <p14:creationId xmlns:p14="http://schemas.microsoft.com/office/powerpoint/2010/main" val="3361036493"/>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ástupný symbol pro číslo snímku 1">
            <a:extLst>
              <a:ext uri="{FF2B5EF4-FFF2-40B4-BE49-F238E27FC236}">
                <a16:creationId xmlns:a16="http://schemas.microsoft.com/office/drawing/2014/main" id="{1C0460FA-DC92-4440-A3E5-A6871268E173}"/>
              </a:ext>
            </a:extLst>
          </p:cNvPr>
          <p:cNvSpPr>
            <a:spLocks noGrp="1"/>
          </p:cNvSpPr>
          <p:nvPr>
            <p:ph type="sldNum" sz="quarter" idx="12"/>
          </p:nvPr>
        </p:nvSpPr>
        <p:spPr/>
        <p:txBody>
          <a:bodyPr/>
          <a:lstStyle/>
          <a:p>
            <a:fld id="{4000C4B2-41BC-D741-8B94-B76DB6967C01}" type="slidenum">
              <a:rPr lang="en-US" smtClean="0"/>
              <a:pPr/>
              <a:t>9</a:t>
            </a:fld>
            <a:endParaRPr lang="en-US" dirty="0"/>
          </a:p>
        </p:txBody>
      </p:sp>
      <p:pic>
        <p:nvPicPr>
          <p:cNvPr id="6" name="Obrázek 5">
            <a:extLst>
              <a:ext uri="{FF2B5EF4-FFF2-40B4-BE49-F238E27FC236}">
                <a16:creationId xmlns:a16="http://schemas.microsoft.com/office/drawing/2014/main" id="{B69F23FC-67DD-47B4-BAC3-F1A08C6C7C47}"/>
              </a:ext>
            </a:extLst>
          </p:cNvPr>
          <p:cNvPicPr>
            <a:picLocks noChangeAspect="1"/>
          </p:cNvPicPr>
          <p:nvPr/>
        </p:nvPicPr>
        <p:blipFill>
          <a:blip r:embed="rId2"/>
          <a:stretch>
            <a:fillRect/>
          </a:stretch>
        </p:blipFill>
        <p:spPr>
          <a:xfrm>
            <a:off x="203837" y="1015042"/>
            <a:ext cx="8529043" cy="140220"/>
          </a:xfrm>
          <a:prstGeom prst="rect">
            <a:avLst/>
          </a:prstGeom>
        </p:spPr>
      </p:pic>
      <p:pic>
        <p:nvPicPr>
          <p:cNvPr id="4" name="Obrázek 3">
            <a:extLst>
              <a:ext uri="{FF2B5EF4-FFF2-40B4-BE49-F238E27FC236}">
                <a16:creationId xmlns:a16="http://schemas.microsoft.com/office/drawing/2014/main" id="{9249BC32-9ADF-4DDE-A8A8-E141C32DE9E3}"/>
              </a:ext>
            </a:extLst>
          </p:cNvPr>
          <p:cNvPicPr>
            <a:picLocks noChangeAspect="1"/>
          </p:cNvPicPr>
          <p:nvPr/>
        </p:nvPicPr>
        <p:blipFill>
          <a:blip r:embed="rId3"/>
          <a:stretch>
            <a:fillRect/>
          </a:stretch>
        </p:blipFill>
        <p:spPr>
          <a:xfrm>
            <a:off x="847020" y="106659"/>
            <a:ext cx="7242676" cy="1048603"/>
          </a:xfrm>
          <a:prstGeom prst="rect">
            <a:avLst/>
          </a:prstGeom>
        </p:spPr>
      </p:pic>
      <p:sp>
        <p:nvSpPr>
          <p:cNvPr id="8" name="TextovéPole 7">
            <a:extLst>
              <a:ext uri="{FF2B5EF4-FFF2-40B4-BE49-F238E27FC236}">
                <a16:creationId xmlns:a16="http://schemas.microsoft.com/office/drawing/2014/main" id="{8163A795-181B-49CF-9B1B-AE790DAD8707}"/>
              </a:ext>
            </a:extLst>
          </p:cNvPr>
          <p:cNvSpPr txBox="1"/>
          <p:nvPr/>
        </p:nvSpPr>
        <p:spPr>
          <a:xfrm>
            <a:off x="359896" y="1471449"/>
            <a:ext cx="8321760" cy="4839786"/>
          </a:xfrm>
          <a:prstGeom prst="rect">
            <a:avLst/>
          </a:prstGeom>
          <a:noFill/>
        </p:spPr>
        <p:txBody>
          <a:bodyPr wrap="square">
            <a:spAutoFit/>
          </a:bodyPr>
          <a:lstStyle/>
          <a:p>
            <a:pPr algn="just">
              <a:spcAft>
                <a:spcPts val="300"/>
              </a:spcAft>
            </a:pPr>
            <a:r>
              <a:rPr lang="cs-CZ" sz="2000" b="0" cap="none" dirty="0">
                <a:solidFill>
                  <a:srgbClr val="00529C"/>
                </a:solidFill>
              </a:rPr>
              <a:t>Zvážit možnost uplatnění výzvy dle § 46 ZZVZ – potenciál porušení 3E</a:t>
            </a:r>
          </a:p>
          <a:p>
            <a:pPr marL="342900" indent="-342900" algn="just">
              <a:spcAft>
                <a:spcPts val="300"/>
              </a:spcAft>
              <a:buFont typeface="Wingdings" panose="05000000000000000000" pitchFamily="2" charset="2"/>
              <a:buChar char="Ø"/>
            </a:pPr>
            <a:r>
              <a:rPr lang="cs-CZ" sz="1300" cap="none" dirty="0">
                <a:solidFill>
                  <a:srgbClr val="00529C"/>
                </a:solidFill>
              </a:rPr>
              <a:t>Zadavatel postupuje v rozporu se zásadami 3E, když vyloučí dodavatele s nejvýhodnější nabídkou z další účasti v zadávacím řízení z důvodu nesplnění zadávacích podmínek (např. nedoložení splnění technických kvalifikačních předpokladů, neoceněné položky v rozpočtu, nejasná specifikace nabízeného předmětu plnění apod.), aniž by dodavatele vyzval k objasnění nebo doplnění nabídky dle § 46 odst. 1 ZZVZ, a měl postaveno najisto, že tento účastník není schopen nedostatky nabídky ani po doplnění zhojit (pokud je náprava možná).</a:t>
            </a:r>
          </a:p>
          <a:p>
            <a:pPr marL="342900" indent="-342900" algn="just">
              <a:spcAft>
                <a:spcPts val="300"/>
              </a:spcAft>
              <a:buFont typeface="Wingdings" panose="05000000000000000000" pitchFamily="2" charset="2"/>
              <a:buChar char="Ø"/>
            </a:pPr>
            <a:r>
              <a:rPr lang="cs-CZ" sz="1300" cap="none" dirty="0">
                <a:solidFill>
                  <a:srgbClr val="00529C"/>
                </a:solidFill>
              </a:rPr>
              <a:t>Výše uvedený postup však nelze použít v případě, že se jedná o údaje nebo doklady, které se vztahují ke kritériím hodnocení nabídek. Pozor – za objasnění se dle § 46 odst. 3 ZZVZ považuje oprava položkového rozpočtu, pokud není dotčena celková nabídková cena nebo jiné kritérium hodnocení nabídek.</a:t>
            </a:r>
          </a:p>
          <a:p>
            <a:pPr marL="342900" indent="-342900" algn="just">
              <a:spcAft>
                <a:spcPts val="300"/>
              </a:spcAft>
              <a:buFont typeface="Wingdings" panose="05000000000000000000" pitchFamily="2" charset="2"/>
              <a:buChar char="Ø"/>
            </a:pPr>
            <a:r>
              <a:rPr lang="cs-CZ" sz="1300" cap="none" dirty="0">
                <a:solidFill>
                  <a:srgbClr val="00529C"/>
                </a:solidFill>
              </a:rPr>
              <a:t>Vyloučení účastníka z účasti v zadávacím řízení z důvodu nesplnění zadávacích podmínek a nevyužití možnosti v ustanovení § 46 odst. 1 ZZVZ a nevyzvání účastníka k doplnění dokladů/údajů, ačkoliv takový účastník předložil nabídku s nejnižší nabídkovou cenou, přičemž byla hodnocena pouze nejnižší nabídková cena a jedná se o zhojitelné vady nabídky je rovněž porušením povinnosti zadavatele postupovat dle čl. 5.1 bod 1 Obecných pravidel pro žadatele a příjemce, ve spojení s § 2 zákona č. 320/2001 Sb., o finanční kontrole ve veřejné správě a o změně některých zákonů.</a:t>
            </a:r>
          </a:p>
          <a:p>
            <a:pPr marL="342900" indent="-342900" algn="just">
              <a:spcAft>
                <a:spcPts val="300"/>
              </a:spcAft>
              <a:buFont typeface="Wingdings" panose="05000000000000000000" pitchFamily="2" charset="2"/>
              <a:buChar char="Ø"/>
            </a:pPr>
            <a:r>
              <a:rPr lang="cs-CZ" sz="1300" cap="none" dirty="0">
                <a:solidFill>
                  <a:srgbClr val="00529C"/>
                </a:solidFill>
              </a:rPr>
              <a:t>K nutnosti dodržování zásad 3E se vyjádřil Nejvyšší správní soud ve svém rozsudku ze dne 5. 6. 2008, č. j. 1 </a:t>
            </a:r>
            <a:r>
              <a:rPr lang="cs-CZ" sz="1300" cap="none" dirty="0" err="1">
                <a:solidFill>
                  <a:srgbClr val="00529C"/>
                </a:solidFill>
              </a:rPr>
              <a:t>Afs</a:t>
            </a:r>
            <a:r>
              <a:rPr lang="cs-CZ" sz="1300" cap="none" dirty="0">
                <a:solidFill>
                  <a:srgbClr val="00529C"/>
                </a:solidFill>
              </a:rPr>
              <a:t> 20/2008-152, podle nějž základním cílem zadávání veřejných zakázek „</a:t>
            </a:r>
            <a:r>
              <a:rPr lang="cs-CZ" sz="1300" i="1" cap="none" dirty="0">
                <a:solidFill>
                  <a:srgbClr val="00529C"/>
                </a:solidFill>
              </a:rPr>
              <a:t>je zajištění hospodárnosti, efektivnosti a účelnosti nakládání s veřejnými prostředky. Zákon tohoto cíle dosahuje především vytvářením podmínek pro to, aby smlouvy, jejichž plnění je hrazeno z veřejných prostředků, byly zadavateli uzavírány při zajištění hospodářské soutěže a konkurenčního prostředí mezi dodavateli.“</a:t>
            </a:r>
            <a:endParaRPr lang="cs-CZ" sz="1300" cap="none" dirty="0">
              <a:solidFill>
                <a:srgbClr val="00529C"/>
              </a:solidFill>
            </a:endParaRPr>
          </a:p>
          <a:p>
            <a:pPr algn="just">
              <a:spcAft>
                <a:spcPts val="300"/>
              </a:spcAft>
            </a:pPr>
            <a:endParaRPr lang="cs-CZ" sz="1600" dirty="0">
              <a:solidFill>
                <a:srgbClr val="00529C"/>
              </a:solidFill>
            </a:endParaRPr>
          </a:p>
        </p:txBody>
      </p:sp>
    </p:spTree>
    <p:extLst>
      <p:ext uri="{BB962C8B-B14F-4D97-AF65-F5344CB8AC3E}">
        <p14:creationId xmlns:p14="http://schemas.microsoft.com/office/powerpoint/2010/main" val="4205433493"/>
      </p:ext>
    </p:extLst>
  </p:cSld>
  <p:clrMapOvr>
    <a:masterClrMapping/>
  </p:clrMapOvr>
</p:sld>
</file>

<file path=ppt/theme/theme1.xml><?xml version="1.0" encoding="utf-8"?>
<a:theme xmlns:a="http://schemas.openxmlformats.org/drawingml/2006/main" name="CRR templat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CRR PPT modra" id="{D7112295-DE83-5842-848C-194A14FDB72F}" vid="{3F9FFF0E-BF0B-D64C-A9D2-5EEC900BA209}"/>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44D5406584020F48AE4884D5DF3F6F9A" ma:contentTypeVersion="9" ma:contentTypeDescription="Create a new document." ma:contentTypeScope="" ma:versionID="54f6b9864dcaea81951620be92fd2e0e">
  <xsd:schema xmlns:xsd="http://www.w3.org/2001/XMLSchema" xmlns:xs="http://www.w3.org/2001/XMLSchema" xmlns:p="http://schemas.microsoft.com/office/2006/metadata/properties" xmlns:ns2="7e8bfa88-bbaf-444c-955e-bd4b3d7f5fdf" xmlns:ns3="840fe389-5872-4bf2-a830-3039eb929e1c" targetNamespace="http://schemas.microsoft.com/office/2006/metadata/properties" ma:root="true" ma:fieldsID="f957f278553a774cae433fa7a57585e4" ns2:_="" ns3:_="">
    <xsd:import namespace="7e8bfa88-bbaf-444c-955e-bd4b3d7f5fdf"/>
    <xsd:import namespace="840fe389-5872-4bf2-a830-3039eb929e1c"/>
    <xsd:element name="properties">
      <xsd:complexType>
        <xsd:sequence>
          <xsd:element name="documentManagement">
            <xsd:complexType>
              <xsd:all>
                <xsd:element ref="ns2:MediaServiceMetadata" minOccurs="0"/>
                <xsd:element ref="ns2:MediaServiceFastMetadata" minOccurs="0"/>
                <xsd:element ref="ns2:lcf76f155ced4ddcb4097134ff3c332f" minOccurs="0"/>
                <xsd:element ref="ns3:TaxCatchAll" minOccurs="0"/>
                <xsd:element ref="ns2:MediaServiceDateTaken" minOccurs="0"/>
                <xsd:element ref="ns2:MediaServiceGenerationTime" minOccurs="0"/>
                <xsd:element ref="ns2:MediaServiceEventHashCode"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e8bfa88-bbaf-444c-955e-bd4b3d7f5fdf"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1" nillable="true" ma:taxonomy="true" ma:internalName="lcf76f155ced4ddcb4097134ff3c332f" ma:taxonomyFieldName="MediaServiceImageTags" ma:displayName="Image Tags" ma:readOnly="false" ma:fieldId="{5cf76f15-5ced-4ddc-b409-7134ff3c332f}" ma:taxonomyMulti="true" ma:sspId="ee38a382-c502-43bf-abac-d2fc7936176b" ma:termSetId="09814cd3-568e-fe90-9814-8d621ff8fb84" ma:anchorId="fba54fb3-c3e1-fe81-a776-ca4b69148c4d" ma:open="true" ma:isKeyword="false">
      <xsd:complexType>
        <xsd:sequence>
          <xsd:element ref="pc:Terms" minOccurs="0" maxOccurs="1"/>
        </xsd:sequence>
      </xsd:complexType>
    </xsd:element>
    <xsd:element name="MediaServiceDateTaken" ma:index="13" nillable="true" ma:displayName="MediaServiceDateTaken" ma:hidden="true" ma:internalName="MediaServiceDateTaken" ma:readOnly="true">
      <xsd:simpleType>
        <xsd:restriction base="dms:Text"/>
      </xsd:simpleType>
    </xsd:element>
    <xsd:element name="MediaServiceGenerationTime" ma:index="14" nillable="true" ma:displayName="MediaServiceGenerationTime" ma:hidden="true" ma:internalName="MediaServiceGenerationTime" ma:readOnly="true">
      <xsd:simpleType>
        <xsd:restriction base="dms:Text"/>
      </xsd:simpleType>
    </xsd:element>
    <xsd:element name="MediaServiceEventHashCode" ma:index="15" nillable="true" ma:displayName="MediaServiceEventHashCode" ma:hidden="true" ma:internalName="MediaServiceEventHashCode" ma:readOnly="true">
      <xsd:simpleType>
        <xsd:restriction base="dms:Text"/>
      </xsd:simpleType>
    </xsd:element>
    <xsd:element name="MediaServiceOCR" ma:index="16"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840fe389-5872-4bf2-a830-3039eb929e1c" elementFormDefault="qualified">
    <xsd:import namespace="http://schemas.microsoft.com/office/2006/documentManagement/types"/>
    <xsd:import namespace="http://schemas.microsoft.com/office/infopath/2007/PartnerControls"/>
    <xsd:element name="TaxCatchAll" ma:index="12" nillable="true" ma:displayName="Taxonomy Catch All Column" ma:hidden="true" ma:list="{90c45aa2-db64-4505-8e67-4ce095344c58}" ma:internalName="TaxCatchAll" ma:showField="CatchAllData" ma:web="840fe389-5872-4bf2-a830-3039eb929e1c">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p:properties xmlns:p="http://schemas.microsoft.com/office/2006/metadata/properties" xmlns:xsi="http://www.w3.org/2001/XMLSchema-instance" xmlns:pc="http://schemas.microsoft.com/office/infopath/2007/PartnerControls">
  <documentManagement>
    <TaxCatchAll xmlns="840fe389-5872-4bf2-a830-3039eb929e1c" xsi:nil="true"/>
    <lcf76f155ced4ddcb4097134ff3c332f xmlns="7e8bfa88-bbaf-444c-955e-bd4b3d7f5fdf">
      <Terms xmlns="http://schemas.microsoft.com/office/infopath/2007/PartnerControls"/>
    </lcf76f155ced4ddcb4097134ff3c332f>
  </documentManagement>
</p:properties>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55ED392C-61A6-4835-940A-D166BD076BA8}"/>
</file>

<file path=customXml/itemProps2.xml><?xml version="1.0" encoding="utf-8"?>
<ds:datastoreItem xmlns:ds="http://schemas.openxmlformats.org/officeDocument/2006/customXml" ds:itemID="{160C52BE-526A-4767-9FB3-69BED52F204A}">
  <ds:schemaRefs>
    <ds:schemaRef ds:uri="http://schemas.microsoft.com/office/2006/metadata/properties"/>
    <ds:schemaRef ds:uri="http://schemas.microsoft.com/office/infopath/2007/PartnerControls"/>
    <ds:schemaRef ds:uri="840fe389-5872-4bf2-a830-3039eb929e1c"/>
    <ds:schemaRef ds:uri="7e8bfa88-bbaf-444c-955e-bd4b3d7f5fdf"/>
  </ds:schemaRefs>
</ds:datastoreItem>
</file>

<file path=customXml/itemProps3.xml><?xml version="1.0" encoding="utf-8"?>
<ds:datastoreItem xmlns:ds="http://schemas.openxmlformats.org/officeDocument/2006/customXml" ds:itemID="{08F66D30-FA4B-40AA-8793-5AB93011BCD2}">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CRR template</Template>
  <TotalTime>1505</TotalTime>
  <Words>3886</Words>
  <Application>Microsoft Office PowerPoint</Application>
  <PresentationFormat>Předvádění na obrazovce (4:3)</PresentationFormat>
  <Paragraphs>138</Paragraphs>
  <Slides>17</Slides>
  <Notes>0</Notes>
  <HiddenSlides>0</HiddenSlides>
  <MMClips>0</MMClips>
  <ScaleCrop>false</ScaleCrop>
  <HeadingPairs>
    <vt:vector size="4" baseType="variant">
      <vt:variant>
        <vt:lpstr>Motiv</vt:lpstr>
      </vt:variant>
      <vt:variant>
        <vt:i4>1</vt:i4>
      </vt:variant>
      <vt:variant>
        <vt:lpstr>Nadpisy snímků</vt:lpstr>
      </vt:variant>
      <vt:variant>
        <vt:i4>17</vt:i4>
      </vt:variant>
    </vt:vector>
  </HeadingPairs>
  <TitlesOfParts>
    <vt:vector size="18" baseType="lpstr">
      <vt:lpstr>CRR template</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lpstr>Prezentace aplikace PowerPoint</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Název prezentace na více řádků, třeba i na tři anebo dokonce i na čtyři.</dc:title>
  <dc:subject/>
  <dc:creator>Microsoft Office User</dc:creator>
  <cp:keywords/>
  <dc:description/>
  <cp:lastModifiedBy>Mosinger Tomáš</cp:lastModifiedBy>
  <cp:revision>93</cp:revision>
  <cp:lastPrinted>2022-08-04T10:14:26Z</cp:lastPrinted>
  <dcterms:created xsi:type="dcterms:W3CDTF">2021-01-13T14:58:16Z</dcterms:created>
  <dcterms:modified xsi:type="dcterms:W3CDTF">2022-08-18T16:32:29Z</dcterms:modified>
  <cp:category/>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0x01010044D5406584020F48AE4884D5DF3F6F9A</vt:lpwstr>
  </property>
  <property fmtid="{D5CDD505-2E9C-101B-9397-08002B2CF9AE}" pid="3" name="MediaServiceImageTags">
    <vt:lpwstr/>
  </property>
</Properties>
</file>