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77"/>
  </p:notesMasterIdLst>
  <p:handoutMasterIdLst>
    <p:handoutMasterId r:id="rId78"/>
  </p:handoutMasterIdLst>
  <p:sldIdLst>
    <p:sldId id="1606" r:id="rId2"/>
    <p:sldId id="1584" r:id="rId3"/>
    <p:sldId id="1585" r:id="rId4"/>
    <p:sldId id="1586" r:id="rId5"/>
    <p:sldId id="1587" r:id="rId6"/>
    <p:sldId id="1589" r:id="rId7"/>
    <p:sldId id="1614" r:id="rId8"/>
    <p:sldId id="1608" r:id="rId9"/>
    <p:sldId id="1609" r:id="rId10"/>
    <p:sldId id="1590" r:id="rId11"/>
    <p:sldId id="1607" r:id="rId12"/>
    <p:sldId id="1610" r:id="rId13"/>
    <p:sldId id="1612" r:id="rId14"/>
    <p:sldId id="1592" r:id="rId15"/>
    <p:sldId id="1746" r:id="rId16"/>
    <p:sldId id="371" r:id="rId17"/>
    <p:sldId id="1747" r:id="rId18"/>
    <p:sldId id="1593" r:id="rId19"/>
    <p:sldId id="1594" r:id="rId20"/>
    <p:sldId id="1595" r:id="rId21"/>
    <p:sldId id="1596" r:id="rId22"/>
    <p:sldId id="1597" r:id="rId23"/>
    <p:sldId id="1598" r:id="rId24"/>
    <p:sldId id="1599" r:id="rId25"/>
    <p:sldId id="1745" r:id="rId26"/>
    <p:sldId id="1613" r:id="rId27"/>
    <p:sldId id="1617" r:id="rId28"/>
    <p:sldId id="1703" r:id="rId29"/>
    <p:sldId id="1704" r:id="rId30"/>
    <p:sldId id="1705" r:id="rId31"/>
    <p:sldId id="1706" r:id="rId32"/>
    <p:sldId id="1707" r:id="rId33"/>
    <p:sldId id="1708" r:id="rId34"/>
    <p:sldId id="1709" r:id="rId35"/>
    <p:sldId id="1710" r:id="rId36"/>
    <p:sldId id="1711" r:id="rId37"/>
    <p:sldId id="1713" r:id="rId38"/>
    <p:sldId id="1714" r:id="rId39"/>
    <p:sldId id="1712" r:id="rId40"/>
    <p:sldId id="1715" r:id="rId41"/>
    <p:sldId id="1716" r:id="rId42"/>
    <p:sldId id="1717" r:id="rId43"/>
    <p:sldId id="1718" r:id="rId44"/>
    <p:sldId id="1719" r:id="rId45"/>
    <p:sldId id="1720" r:id="rId46"/>
    <p:sldId id="1721" r:id="rId47"/>
    <p:sldId id="1722" r:id="rId48"/>
    <p:sldId id="1723" r:id="rId49"/>
    <p:sldId id="1724" r:id="rId50"/>
    <p:sldId id="1725" r:id="rId51"/>
    <p:sldId id="1726" r:id="rId52"/>
    <p:sldId id="1727" r:id="rId53"/>
    <p:sldId id="1728" r:id="rId54"/>
    <p:sldId id="1729" r:id="rId55"/>
    <p:sldId id="1730" r:id="rId56"/>
    <p:sldId id="1731" r:id="rId57"/>
    <p:sldId id="1732" r:id="rId58"/>
    <p:sldId id="1733" r:id="rId59"/>
    <p:sldId id="1734" r:id="rId60"/>
    <p:sldId id="1735" r:id="rId61"/>
    <p:sldId id="1736" r:id="rId62"/>
    <p:sldId id="1741" r:id="rId63"/>
    <p:sldId id="1737" r:id="rId64"/>
    <p:sldId id="1738" r:id="rId65"/>
    <p:sldId id="1642" r:id="rId66"/>
    <p:sldId id="1696" r:id="rId67"/>
    <p:sldId id="1697" r:id="rId68"/>
    <p:sldId id="1698" r:id="rId69"/>
    <p:sldId id="1699" r:id="rId70"/>
    <p:sldId id="1700" r:id="rId71"/>
    <p:sldId id="1701" r:id="rId72"/>
    <p:sldId id="1702" r:id="rId73"/>
    <p:sldId id="1636" r:id="rId74"/>
    <p:sldId id="1637" r:id="rId75"/>
    <p:sldId id="345" r:id="rId76"/>
  </p:sldIdLst>
  <p:sldSz cx="9144000" cy="6858000" type="screen4x3"/>
  <p:notesSz cx="9940925" cy="680878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ffman Filip" initials="HF" lastIdx="12" clrIdx="0"/>
  <p:cmAuthor id="1" name="Janovský Miroslav" initials="JM" lastIdx="32" clrIdx="1">
    <p:extLst>
      <p:ext uri="{19B8F6BF-5375-455C-9EA6-DF929625EA0E}">
        <p15:presenceInfo xmlns:p15="http://schemas.microsoft.com/office/powerpoint/2012/main" userId="S-1-5-21-1543650803-2214998733-2511492826-6924" providerId="AD"/>
      </p:ext>
    </p:extLst>
  </p:cmAuthor>
  <p:cmAuthor id="2" name="Michaela Kudynová" initials="MK" lastIdx="8" clrIdx="2">
    <p:extLst>
      <p:ext uri="{19B8F6BF-5375-455C-9EA6-DF929625EA0E}">
        <p15:presenceInfo xmlns:p15="http://schemas.microsoft.com/office/powerpoint/2012/main" userId="S::kudynovam@mmp.cz::f0adba06-4862-4bb2-9373-2e50bf8c0a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2B02"/>
    <a:srgbClr val="FDC4BB"/>
    <a:srgbClr val="C22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 s motivem 1 – zvýraznění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2" autoAdjust="0"/>
    <p:restoredTop sz="93720" autoAdjust="0"/>
  </p:normalViewPr>
  <p:slideViewPr>
    <p:cSldViewPr>
      <p:cViewPr varScale="1">
        <p:scale>
          <a:sx n="60" d="100"/>
          <a:sy n="60" d="100"/>
        </p:scale>
        <p:origin x="1551"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udynovam\AppData\Local\Microsoft\Windows\INetCache\Content.Outlook\P6C8EB90\&#268;erp&#225;n&#237;%20ITI%20HK-PA%20k%2018.8.2020.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b="1"/>
              <a:t>Jak se daří čerpat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1.png"/></Relationships>
</file>

<file path=ppt/drawings/drawing1.xml><?xml version="1.0" encoding="utf-8"?>
<c:userShapes xmlns:c="http://schemas.openxmlformats.org/drawingml/2006/chart">
  <cdr:relSizeAnchor xmlns:cdr="http://schemas.openxmlformats.org/drawingml/2006/chartDrawing">
    <cdr:from>
      <cdr:x>0</cdr:x>
      <cdr:y>0</cdr:y>
    </cdr:from>
    <cdr:to>
      <cdr:x>0.68266</cdr:x>
      <cdr:y>0.87765</cdr:y>
    </cdr:to>
    <cdr:pic>
      <cdr:nvPicPr>
        <cdr:cNvPr id="2" name="chart">
          <a:extLst xmlns:a="http://schemas.openxmlformats.org/drawingml/2006/main">
            <a:ext uri="{FF2B5EF4-FFF2-40B4-BE49-F238E27FC236}">
              <a16:creationId xmlns:a16="http://schemas.microsoft.com/office/drawing/2014/main" id="{F054C51C-E48D-4230-AE7A-DB89C1DB18C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5123809" cy="4171429"/>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8" y="2"/>
            <a:ext cx="4307734" cy="340439"/>
          </a:xfrm>
          <a:prstGeom prst="rect">
            <a:avLst/>
          </a:prstGeom>
        </p:spPr>
        <p:txBody>
          <a:bodyPr vert="horz" lIns="91388" tIns="45692" rIns="91388" bIns="45692" rtlCol="0"/>
          <a:lstStyle>
            <a:lvl1pPr algn="l">
              <a:defRPr sz="1200"/>
            </a:lvl1pPr>
          </a:lstStyle>
          <a:p>
            <a:endParaRPr lang="cs-CZ"/>
          </a:p>
        </p:txBody>
      </p:sp>
      <p:sp>
        <p:nvSpPr>
          <p:cNvPr id="3" name="Zástupný symbol pro datum 2"/>
          <p:cNvSpPr>
            <a:spLocks noGrp="1"/>
          </p:cNvSpPr>
          <p:nvPr>
            <p:ph type="dt" sz="quarter" idx="1"/>
          </p:nvPr>
        </p:nvSpPr>
        <p:spPr>
          <a:xfrm>
            <a:off x="5630896" y="2"/>
            <a:ext cx="4307734" cy="340439"/>
          </a:xfrm>
          <a:prstGeom prst="rect">
            <a:avLst/>
          </a:prstGeom>
        </p:spPr>
        <p:txBody>
          <a:bodyPr vert="horz" lIns="91388" tIns="45692" rIns="91388" bIns="45692" rtlCol="0"/>
          <a:lstStyle>
            <a:lvl1pPr algn="r">
              <a:defRPr sz="1200"/>
            </a:lvl1pPr>
          </a:lstStyle>
          <a:p>
            <a:fld id="{C01FDBA5-ACF7-4B28-A5A0-4BC3431DF2AB}" type="datetimeFigureOut">
              <a:rPr lang="cs-CZ" smtClean="0"/>
              <a:t>31.08.2020</a:t>
            </a:fld>
            <a:endParaRPr lang="cs-CZ"/>
          </a:p>
        </p:txBody>
      </p:sp>
      <p:sp>
        <p:nvSpPr>
          <p:cNvPr id="4" name="Zástupný symbol pro zápatí 3"/>
          <p:cNvSpPr>
            <a:spLocks noGrp="1"/>
          </p:cNvSpPr>
          <p:nvPr>
            <p:ph type="ftr" sz="quarter" idx="2"/>
          </p:nvPr>
        </p:nvSpPr>
        <p:spPr>
          <a:xfrm>
            <a:off x="8" y="6467170"/>
            <a:ext cx="4307734" cy="340439"/>
          </a:xfrm>
          <a:prstGeom prst="rect">
            <a:avLst/>
          </a:prstGeom>
        </p:spPr>
        <p:txBody>
          <a:bodyPr vert="horz" lIns="91388" tIns="45692" rIns="91388" bIns="45692"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5630896" y="6467170"/>
            <a:ext cx="4307734" cy="340439"/>
          </a:xfrm>
          <a:prstGeom prst="rect">
            <a:avLst/>
          </a:prstGeom>
        </p:spPr>
        <p:txBody>
          <a:bodyPr vert="horz" lIns="91388" tIns="45692" rIns="91388" bIns="45692" rtlCol="0" anchor="b"/>
          <a:lstStyle>
            <a:lvl1pPr algn="r">
              <a:defRPr sz="1200"/>
            </a:lvl1pPr>
          </a:lstStyle>
          <a:p>
            <a:fld id="{3DE8ACCD-EDA4-44F3-B848-7E7E8008A40C}" type="slidenum">
              <a:rPr lang="cs-CZ" smtClean="0"/>
              <a:t>‹#›</a:t>
            </a:fld>
            <a:endParaRPr lang="cs-CZ"/>
          </a:p>
        </p:txBody>
      </p:sp>
    </p:spTree>
    <p:extLst>
      <p:ext uri="{BB962C8B-B14F-4D97-AF65-F5344CB8AC3E}">
        <p14:creationId xmlns:p14="http://schemas.microsoft.com/office/powerpoint/2010/main" val="79620259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8" y="2"/>
            <a:ext cx="4307734" cy="340439"/>
          </a:xfrm>
          <a:prstGeom prst="rect">
            <a:avLst/>
          </a:prstGeom>
        </p:spPr>
        <p:txBody>
          <a:bodyPr vert="horz" lIns="91388" tIns="45692" rIns="91388" bIns="45692" rtlCol="0"/>
          <a:lstStyle>
            <a:lvl1pPr algn="l">
              <a:defRPr sz="1200"/>
            </a:lvl1pPr>
          </a:lstStyle>
          <a:p>
            <a:endParaRPr lang="cs-CZ"/>
          </a:p>
        </p:txBody>
      </p:sp>
      <p:sp>
        <p:nvSpPr>
          <p:cNvPr id="3" name="Zástupný symbol pro datum 2"/>
          <p:cNvSpPr>
            <a:spLocks noGrp="1"/>
          </p:cNvSpPr>
          <p:nvPr>
            <p:ph type="dt" idx="1"/>
          </p:nvPr>
        </p:nvSpPr>
        <p:spPr>
          <a:xfrm>
            <a:off x="5630896" y="2"/>
            <a:ext cx="4307734" cy="340439"/>
          </a:xfrm>
          <a:prstGeom prst="rect">
            <a:avLst/>
          </a:prstGeom>
        </p:spPr>
        <p:txBody>
          <a:bodyPr vert="horz" lIns="91388" tIns="45692" rIns="91388" bIns="45692" rtlCol="0"/>
          <a:lstStyle>
            <a:lvl1pPr algn="r">
              <a:defRPr sz="1200"/>
            </a:lvl1pPr>
          </a:lstStyle>
          <a:p>
            <a:fld id="{2422EF5C-5376-489E-8A0E-01AB1CCB1A11}" type="datetimeFigureOut">
              <a:rPr lang="cs-CZ" smtClean="0"/>
              <a:t>31.08.2020</a:t>
            </a:fld>
            <a:endParaRPr lang="cs-CZ"/>
          </a:p>
        </p:txBody>
      </p:sp>
      <p:sp>
        <p:nvSpPr>
          <p:cNvPr id="4" name="Zástupný symbol pro obrázek snímku 3"/>
          <p:cNvSpPr>
            <a:spLocks noGrp="1" noRot="1" noChangeAspect="1"/>
          </p:cNvSpPr>
          <p:nvPr>
            <p:ph type="sldImg" idx="2"/>
          </p:nvPr>
        </p:nvSpPr>
        <p:spPr>
          <a:xfrm>
            <a:off x="3270250" y="511175"/>
            <a:ext cx="3400425" cy="2551113"/>
          </a:xfrm>
          <a:prstGeom prst="rect">
            <a:avLst/>
          </a:prstGeom>
          <a:noFill/>
          <a:ln w="12700">
            <a:solidFill>
              <a:prstClr val="black"/>
            </a:solidFill>
          </a:ln>
        </p:spPr>
        <p:txBody>
          <a:bodyPr vert="horz" lIns="91388" tIns="45692" rIns="91388" bIns="45692" rtlCol="0" anchor="ctr"/>
          <a:lstStyle/>
          <a:p>
            <a:endParaRPr lang="cs-CZ"/>
          </a:p>
        </p:txBody>
      </p:sp>
      <p:sp>
        <p:nvSpPr>
          <p:cNvPr id="5" name="Zástupný symbol pro poznámky 4"/>
          <p:cNvSpPr>
            <a:spLocks noGrp="1"/>
          </p:cNvSpPr>
          <p:nvPr>
            <p:ph type="body" sz="quarter" idx="3"/>
          </p:nvPr>
        </p:nvSpPr>
        <p:spPr>
          <a:xfrm>
            <a:off x="994094" y="3234177"/>
            <a:ext cx="7952740" cy="3063955"/>
          </a:xfrm>
          <a:prstGeom prst="rect">
            <a:avLst/>
          </a:prstGeom>
        </p:spPr>
        <p:txBody>
          <a:bodyPr vert="horz" lIns="91388" tIns="45692" rIns="91388" bIns="45692"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8" y="6467170"/>
            <a:ext cx="4307734" cy="340439"/>
          </a:xfrm>
          <a:prstGeom prst="rect">
            <a:avLst/>
          </a:prstGeom>
        </p:spPr>
        <p:txBody>
          <a:bodyPr vert="horz" lIns="91388" tIns="45692" rIns="91388" bIns="45692"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5630896" y="6467170"/>
            <a:ext cx="4307734" cy="340439"/>
          </a:xfrm>
          <a:prstGeom prst="rect">
            <a:avLst/>
          </a:prstGeom>
        </p:spPr>
        <p:txBody>
          <a:bodyPr vert="horz" lIns="91388" tIns="45692" rIns="91388" bIns="45692" rtlCol="0" anchor="b"/>
          <a:lstStyle>
            <a:lvl1pPr algn="r">
              <a:defRPr sz="1200"/>
            </a:lvl1pPr>
          </a:lstStyle>
          <a:p>
            <a:fld id="{19E04AD6-E4D9-4208-841C-1C65626D1DEB}" type="slidenum">
              <a:rPr lang="cs-CZ" smtClean="0"/>
              <a:t>‹#›</a:t>
            </a:fld>
            <a:endParaRPr lang="cs-CZ"/>
          </a:p>
        </p:txBody>
      </p:sp>
    </p:spTree>
    <p:extLst>
      <p:ext uri="{BB962C8B-B14F-4D97-AF65-F5344CB8AC3E}">
        <p14:creationId xmlns:p14="http://schemas.microsoft.com/office/powerpoint/2010/main" val="372593724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329051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1429796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3</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2970556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4</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765311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5</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2775309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6</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316134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8</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2732520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10</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3443666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11</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2580193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12</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2993836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14</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164067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15</a:t>
            </a:fld>
            <a:endParaRPr lang="cs-CZ"/>
          </a:p>
        </p:txBody>
      </p:sp>
    </p:spTree>
    <p:extLst>
      <p:ext uri="{BB962C8B-B14F-4D97-AF65-F5344CB8AC3E}">
        <p14:creationId xmlns:p14="http://schemas.microsoft.com/office/powerpoint/2010/main" val="1030619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16</a:t>
            </a:fld>
            <a:endParaRPr lang="cs-CZ"/>
          </a:p>
        </p:txBody>
      </p:sp>
    </p:spTree>
    <p:extLst>
      <p:ext uri="{BB962C8B-B14F-4D97-AF65-F5344CB8AC3E}">
        <p14:creationId xmlns:p14="http://schemas.microsoft.com/office/powerpoint/2010/main" val="1036934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17</a:t>
            </a:fld>
            <a:endParaRPr lang="cs-CZ"/>
          </a:p>
        </p:txBody>
      </p:sp>
    </p:spTree>
    <p:extLst>
      <p:ext uri="{BB962C8B-B14F-4D97-AF65-F5344CB8AC3E}">
        <p14:creationId xmlns:p14="http://schemas.microsoft.com/office/powerpoint/2010/main" val="2935362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18</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1454156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19</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1474974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20</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1313843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21</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2523940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22</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3623295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23</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1141317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24</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1992572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25</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7449542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26</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4161720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27</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3328335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65</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3075219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9E04AD6-E4D9-4208-841C-1C65626D1DEB}" type="slidenum">
              <a:rPr lang="cs-CZ" smtClean="0"/>
              <a:t>75</a:t>
            </a:fld>
            <a:endParaRPr lang="cs-CZ" dirty="0"/>
          </a:p>
        </p:txBody>
      </p:sp>
      <p:sp>
        <p:nvSpPr>
          <p:cNvPr id="5" name="Zástupný symbol pro zápatí 4"/>
          <p:cNvSpPr>
            <a:spLocks noGrp="1"/>
          </p:cNvSpPr>
          <p:nvPr>
            <p:ph type="ftr" sz="quarter" idx="11"/>
          </p:nvPr>
        </p:nvSpPr>
        <p:spPr/>
        <p:txBody>
          <a:bodyPr/>
          <a:lstStyle/>
          <a:p>
            <a:endParaRPr lang="cs-CZ" dirty="0"/>
          </a:p>
        </p:txBody>
      </p:sp>
    </p:spTree>
    <p:extLst>
      <p:ext uri="{BB962C8B-B14F-4D97-AF65-F5344CB8AC3E}">
        <p14:creationId xmlns:p14="http://schemas.microsoft.com/office/powerpoint/2010/main" val="4113067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Kliknutím lze upravit styl.</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p>
        </p:txBody>
      </p:sp>
      <p:sp>
        <p:nvSpPr>
          <p:cNvPr id="4" name="Zástupný symbol pro datum 3"/>
          <p:cNvSpPr>
            <a:spLocks noGrp="1"/>
          </p:cNvSpPr>
          <p:nvPr>
            <p:ph type="dt" sz="half" idx="10"/>
          </p:nvPr>
        </p:nvSpPr>
        <p:spPr/>
        <p:txBody>
          <a:bodyPr/>
          <a:lstStyle/>
          <a:p>
            <a:fld id="{8C9B554C-C876-406D-870A-D552C3B82D62}" type="datetime1">
              <a:rPr lang="cs-CZ" smtClean="0"/>
              <a:t>31.08.2020</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489047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A178EC5F-8C6F-4A5A-9320-1936B61FC2B0}" type="datetime1">
              <a:rPr lang="cs-CZ" smtClean="0"/>
              <a:t>31.08.2020</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1682871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754BAA1E-0105-4935-965E-D0E945A4E3D5}" type="datetime1">
              <a:rPr lang="cs-CZ" smtClean="0"/>
              <a:t>31.08.2020</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3354859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86B3AEF5-6C1F-4F8E-8163-40E1B0072192}" type="datetime1">
              <a:rPr lang="cs-CZ" smtClean="0"/>
              <a:t>31.08.2020</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365507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761A12FC-BB69-439C-B29F-E35DAED5F6CF}" type="datetime1">
              <a:rPr lang="cs-CZ" smtClean="0"/>
              <a:t>31.08.2020</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310196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DE7A2C66-0F50-4C51-90BD-E0F4054D36F7}" type="datetime1">
              <a:rPr lang="cs-CZ" smtClean="0"/>
              <a:t>31.08.2020</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2335086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0D7CBF90-07C2-459F-BBE3-CD28BA1A9D61}" type="datetime1">
              <a:rPr lang="cs-CZ" smtClean="0"/>
              <a:t>31.08.2020</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2577727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E1A7448F-41FA-42EF-A041-48FE9E7BBF24}" type="datetime1">
              <a:rPr lang="cs-CZ" smtClean="0"/>
              <a:t>31.08.2020</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3222786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BC57F5E3-8C1C-4161-9A47-F852C2708B2C}" type="datetime1">
              <a:rPr lang="cs-CZ" smtClean="0"/>
              <a:t>31.08.2020</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2300694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2EF4AA47-F759-4B7C-BE44-3FB4E8392979}" type="datetime1">
              <a:rPr lang="cs-CZ" smtClean="0"/>
              <a:t>31.08.2020</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2245241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3E177691-999F-4A02-89A6-9E4191C7803A}" type="datetime1">
              <a:rPr lang="cs-CZ" smtClean="0"/>
              <a:t>31.08.2020</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D9A84C1-5ABF-4E93-957A-F33EC67BD426}" type="slidenum">
              <a:rPr lang="cs-CZ" smtClean="0"/>
              <a:t>‹#›</a:t>
            </a:fld>
            <a:endParaRPr lang="cs-CZ"/>
          </a:p>
        </p:txBody>
      </p:sp>
    </p:spTree>
    <p:extLst>
      <p:ext uri="{BB962C8B-B14F-4D97-AF65-F5344CB8AC3E}">
        <p14:creationId xmlns:p14="http://schemas.microsoft.com/office/powerpoint/2010/main" val="85064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B8365-C128-4C66-9560-4D985448EE8E}" type="datetime1">
              <a:rPr lang="cs-CZ" smtClean="0"/>
              <a:t>31.08.2020</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9A84C1-5ABF-4E93-957A-F33EC67BD426}" type="slidenum">
              <a:rPr lang="cs-CZ" smtClean="0"/>
              <a:t>‹#›</a:t>
            </a:fld>
            <a:endParaRPr lang="cs-CZ"/>
          </a:p>
        </p:txBody>
      </p:sp>
    </p:spTree>
    <p:extLst>
      <p:ext uri="{BB962C8B-B14F-4D97-AF65-F5344CB8AC3E}">
        <p14:creationId xmlns:p14="http://schemas.microsoft.com/office/powerpoint/2010/main" val="1162927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3.jpeg"/><Relationship Id="rId4" Type="http://schemas.openxmlformats.org/officeDocument/2006/relationships/image" Target="../media/image5.jpe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0.jpeg"/><Relationship Id="rId11" Type="http://schemas.openxmlformats.org/officeDocument/2006/relationships/image" Target="../media/image2.png"/><Relationship Id="rId5" Type="http://schemas.openxmlformats.org/officeDocument/2006/relationships/image" Target="../media/image19.jpeg"/><Relationship Id="rId10" Type="http://schemas.openxmlformats.org/officeDocument/2006/relationships/image" Target="../media/image3.jpeg"/><Relationship Id="rId4" Type="http://schemas.openxmlformats.org/officeDocument/2006/relationships/image" Target="../media/image18.jpeg"/><Relationship Id="rId9"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8.jp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mailto:Michaela.Kudynova@mmp.cz" TargetMode="External"/><Relationship Id="rId7"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79.emf"/><Relationship Id="rId5" Type="http://schemas.openxmlformats.org/officeDocument/2006/relationships/image" Target="../media/image78.jpeg"/><Relationship Id="rId4"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pic>
        <p:nvPicPr>
          <p:cNvPr id="6" name="Obrázek 5"/>
          <p:cNvPicPr/>
          <p:nvPr/>
        </p:nvPicPr>
        <p:blipFill>
          <a:blip r:embed="rId4">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
        <p:nvSpPr>
          <p:cNvPr id="7" name="TextovéPole 6"/>
          <p:cNvSpPr txBox="1"/>
          <p:nvPr/>
        </p:nvSpPr>
        <p:spPr>
          <a:xfrm>
            <a:off x="791580" y="1286114"/>
            <a:ext cx="7560840" cy="3754874"/>
          </a:xfrm>
          <a:prstGeom prst="rect">
            <a:avLst/>
          </a:prstGeom>
          <a:noFill/>
        </p:spPr>
        <p:txBody>
          <a:bodyPr wrap="square" rtlCol="0">
            <a:spAutoFit/>
          </a:bodyPr>
          <a:lstStyle/>
          <a:p>
            <a:pPr algn="ctr"/>
            <a:endParaRPr lang="cs-CZ" sz="2400" b="1" cap="all" dirty="0"/>
          </a:p>
          <a:p>
            <a:pPr algn="ctr"/>
            <a:r>
              <a:rPr lang="cs-CZ" sz="3400" b="1" cap="all" dirty="0"/>
              <a:t>Zaměření a změny v ITI pro nové období</a:t>
            </a:r>
          </a:p>
          <a:p>
            <a:pPr algn="ctr"/>
            <a:endParaRPr lang="cs-CZ" sz="2400" b="1" cap="all" dirty="0"/>
          </a:p>
          <a:p>
            <a:pPr algn="ctr"/>
            <a:r>
              <a:rPr lang="cs-CZ" sz="2400" b="1" cap="all" dirty="0"/>
              <a:t>Michaela Kudynová</a:t>
            </a:r>
          </a:p>
          <a:p>
            <a:pPr algn="ctr"/>
            <a:endParaRPr lang="cs-CZ" sz="2200" b="1" cap="all" dirty="0"/>
          </a:p>
          <a:p>
            <a:pPr algn="ctr"/>
            <a:r>
              <a:rPr lang="cs-CZ" sz="2200" b="1" cap="all" dirty="0"/>
              <a:t>Hradec králové</a:t>
            </a:r>
          </a:p>
          <a:p>
            <a:pPr algn="ctr"/>
            <a:r>
              <a:rPr lang="cs-CZ" sz="2200" b="1" cap="all" dirty="0"/>
              <a:t>1. září 2020</a:t>
            </a:r>
          </a:p>
          <a:p>
            <a:endParaRPr lang="cs-CZ" b="1" cap="all" dirty="0"/>
          </a:p>
          <a:p>
            <a:endParaRPr lang="cs-CZ" sz="1400" dirty="0"/>
          </a:p>
        </p:txBody>
      </p:sp>
      <p:pic>
        <p:nvPicPr>
          <p:cNvPr id="8" name="Obrázek 7"/>
          <p:cNvPicPr/>
          <p:nvPr/>
        </p:nvPicPr>
        <p:blipFill rotWithShape="1">
          <a:blip r:embed="rId5" cstate="print">
            <a:extLst>
              <a:ext uri="{28A0092B-C50C-407E-A947-70E740481C1C}">
                <a14:useLocalDpi xmlns:a14="http://schemas.microsoft.com/office/drawing/2010/main" val="0"/>
              </a:ext>
            </a:extLst>
          </a:blip>
          <a:srcRect l="2403" t="16641" r="2475" b="17370"/>
          <a:stretch/>
        </p:blipFill>
        <p:spPr bwMode="auto">
          <a:xfrm>
            <a:off x="2090057" y="5973288"/>
            <a:ext cx="4963886" cy="593767"/>
          </a:xfrm>
          <a:prstGeom prst="rect">
            <a:avLst/>
          </a:prstGeom>
          <a:noFill/>
          <a:ln>
            <a:noFill/>
          </a:ln>
        </p:spPr>
      </p:pic>
    </p:spTree>
    <p:extLst>
      <p:ext uri="{BB962C8B-B14F-4D97-AF65-F5344CB8AC3E}">
        <p14:creationId xmlns:p14="http://schemas.microsoft.com/office/powerpoint/2010/main" val="1572131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827584" y="1219974"/>
            <a:ext cx="7920880" cy="4801314"/>
          </a:xfrm>
          <a:prstGeom prst="rect">
            <a:avLst/>
          </a:prstGeom>
          <a:noFill/>
        </p:spPr>
        <p:txBody>
          <a:bodyPr wrap="square" rtlCol="0">
            <a:spAutoFit/>
          </a:bodyPr>
          <a:lstStyle/>
          <a:p>
            <a:pPr algn="ctr"/>
            <a:r>
              <a:rPr lang="cs-CZ" sz="2200" b="1" cap="all" dirty="0"/>
              <a:t>hradecko-pardubická aglomerace 2014+ - „minulost“</a:t>
            </a:r>
          </a:p>
          <a:p>
            <a:pPr marL="285750" indent="-285750" algn="just">
              <a:buFont typeface="Arial" panose="020B0604020202020204" pitchFamily="34" charset="0"/>
              <a:buChar char="•"/>
            </a:pPr>
            <a:endParaRPr lang="cs-CZ" sz="1400" dirty="0">
              <a:highlight>
                <a:srgbClr val="FFFF00"/>
              </a:highlight>
            </a:endParaRPr>
          </a:p>
          <a:p>
            <a:pPr marL="285750" indent="-285750" algn="just">
              <a:buFont typeface="Arial" panose="020B0604020202020204" pitchFamily="34" charset="0"/>
              <a:buChar char="•"/>
            </a:pPr>
            <a:r>
              <a:rPr lang="cs-CZ" dirty="0"/>
              <a:t>2002: Pardubice a Hradec Králové si nechávají zpracovat Územní prognózu jádrového území Hradecko-pardubické aglomerace</a:t>
            </a:r>
          </a:p>
          <a:p>
            <a:pPr marL="285750" indent="-285750" algn="just">
              <a:buFont typeface="Arial" panose="020B0604020202020204" pitchFamily="34" charset="0"/>
              <a:buChar char="•"/>
            </a:pPr>
            <a:endParaRPr lang="cs-CZ" dirty="0"/>
          </a:p>
          <a:p>
            <a:pPr marL="342900" indent="-342900">
              <a:buFont typeface="Arial" panose="020B0604020202020204" pitchFamily="34" charset="0"/>
              <a:buChar char="•"/>
            </a:pPr>
            <a:r>
              <a:rPr lang="cs-CZ" dirty="0"/>
              <a:t>2013: Pardubice a Hradec Králové schvalují Memorandum o spolupráci na přípravě Integrované územní investice </a:t>
            </a:r>
          </a:p>
          <a:p>
            <a:pPr marL="342900" indent="-342900">
              <a:buFont typeface="Arial" panose="020B0604020202020204" pitchFamily="34" charset="0"/>
              <a:buChar char="•"/>
            </a:pPr>
            <a:endParaRPr lang="cs-CZ" dirty="0"/>
          </a:p>
          <a:p>
            <a:pPr marL="342900" indent="-342900">
              <a:buFont typeface="Arial" panose="020B0604020202020204" pitchFamily="34" charset="0"/>
              <a:buChar char="•"/>
            </a:pPr>
            <a:r>
              <a:rPr lang="cs-CZ" dirty="0"/>
              <a:t>30. 6. 2015 slavnostní podpis Memoranda o spolupráci s územními partnery na Kunětické hoře</a:t>
            </a:r>
          </a:p>
          <a:p>
            <a:endParaRPr lang="cs-CZ" dirty="0"/>
          </a:p>
          <a:p>
            <a:pPr marL="342900" indent="-342900">
              <a:buFont typeface="Arial" panose="020B0604020202020204" pitchFamily="34" charset="0"/>
              <a:buChar char="•"/>
            </a:pPr>
            <a:r>
              <a:rPr lang="cs-CZ" dirty="0"/>
              <a:t>17. 11. 2015 schválení Strategie ITI zastupitelstvy měst Pardubic a Hradce Králové</a:t>
            </a:r>
          </a:p>
          <a:p>
            <a:pPr marL="342900" indent="-342900">
              <a:buFont typeface="Arial" panose="020B0604020202020204" pitchFamily="34" charset="0"/>
              <a:buChar char="•"/>
            </a:pPr>
            <a:endParaRPr lang="cs-CZ" dirty="0"/>
          </a:p>
          <a:p>
            <a:pPr marL="342900" indent="-342900">
              <a:buFont typeface="Arial" panose="020B0604020202020204" pitchFamily="34" charset="0"/>
              <a:buChar char="•"/>
            </a:pPr>
            <a:r>
              <a:rPr lang="cs-CZ" dirty="0"/>
              <a:t>26. 9. </a:t>
            </a:r>
            <a:r>
              <a:rPr lang="cs-CZ" b="1" dirty="0"/>
              <a:t>2016 Strategie ITI finálně schválena</a:t>
            </a:r>
          </a:p>
          <a:p>
            <a:pPr marL="285750" indent="-285750" algn="just">
              <a:buFont typeface="Arial" panose="020B0604020202020204" pitchFamily="34" charset="0"/>
              <a:buChar char="•"/>
            </a:pPr>
            <a:endParaRPr lang="cs-CZ" dirty="0"/>
          </a:p>
          <a:p>
            <a:pPr marL="285750" indent="-285750" algn="just">
              <a:buFont typeface="Arial" panose="020B0604020202020204" pitchFamily="34" charset="0"/>
              <a:buChar char="•"/>
            </a:pPr>
            <a:endParaRPr lang="cs-CZ" dirty="0"/>
          </a:p>
        </p:txBody>
      </p:sp>
      <p:pic>
        <p:nvPicPr>
          <p:cNvPr id="3" name="Obrázek 2"/>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5" name="Obrázek 4"/>
          <p:cNvPicPr/>
          <p:nvPr/>
        </p:nvPicPr>
        <p:blipFill>
          <a:blip r:embed="rId5">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614574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rotWithShape="1">
          <a:blip r:embed="rId3" cstate="print">
            <a:extLst>
              <a:ext uri="{28A0092B-C50C-407E-A947-70E740481C1C}">
                <a14:useLocalDpi xmlns:a14="http://schemas.microsoft.com/office/drawing/2010/main" val="0"/>
              </a:ext>
            </a:extLst>
          </a:blip>
          <a:srcRect t="2897" b="2586"/>
          <a:stretch/>
        </p:blipFill>
        <p:spPr>
          <a:xfrm>
            <a:off x="6363101" y="3444085"/>
            <a:ext cx="2665618" cy="2604395"/>
          </a:xfrm>
          <a:prstGeom prst="rect">
            <a:avLst/>
          </a:prstGeom>
        </p:spPr>
      </p:pic>
      <p:pic>
        <p:nvPicPr>
          <p:cNvPr id="3" name="Obráze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9952" y="3439064"/>
            <a:ext cx="2608198" cy="2535168"/>
          </a:xfrm>
          <a:prstGeom prst="rect">
            <a:avLst/>
          </a:prstGeom>
        </p:spPr>
      </p:pic>
      <p:pic>
        <p:nvPicPr>
          <p:cNvPr id="5" name="Obráze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3101" y="1027108"/>
            <a:ext cx="2231750" cy="2212246"/>
          </a:xfrm>
          <a:prstGeom prst="rect">
            <a:avLst/>
          </a:prstGeom>
        </p:spPr>
      </p:pic>
      <p:pic>
        <p:nvPicPr>
          <p:cNvPr id="6" name="Obrázek 5"/>
          <p:cNvPicPr>
            <a:picLocks noChangeAspect="1"/>
          </p:cNvPicPr>
          <p:nvPr/>
        </p:nvPicPr>
        <p:blipFill rotWithShape="1">
          <a:blip r:embed="rId6" cstate="print">
            <a:extLst>
              <a:ext uri="{28A0092B-C50C-407E-A947-70E740481C1C}">
                <a14:useLocalDpi xmlns:a14="http://schemas.microsoft.com/office/drawing/2010/main" val="0"/>
              </a:ext>
            </a:extLst>
          </a:blip>
          <a:srcRect t="3911"/>
          <a:stretch/>
        </p:blipFill>
        <p:spPr>
          <a:xfrm>
            <a:off x="3655719" y="1012086"/>
            <a:ext cx="2462431" cy="2396912"/>
          </a:xfrm>
          <a:prstGeom prst="rect">
            <a:avLst/>
          </a:prstGeom>
        </p:spPr>
      </p:pic>
      <p:pic>
        <p:nvPicPr>
          <p:cNvPr id="7" name="Obrázek 6"/>
          <p:cNvPicPr>
            <a:picLocks noChangeAspect="1"/>
          </p:cNvPicPr>
          <p:nvPr/>
        </p:nvPicPr>
        <p:blipFill rotWithShape="1">
          <a:blip r:embed="rId7" cstate="print">
            <a:extLst>
              <a:ext uri="{28A0092B-C50C-407E-A947-70E740481C1C}">
                <a14:useLocalDpi xmlns:a14="http://schemas.microsoft.com/office/drawing/2010/main" val="0"/>
              </a:ext>
            </a:extLst>
          </a:blip>
          <a:srcRect t="13967"/>
          <a:stretch/>
        </p:blipFill>
        <p:spPr>
          <a:xfrm>
            <a:off x="938955" y="3575440"/>
            <a:ext cx="2359756" cy="2262416"/>
          </a:xfrm>
          <a:prstGeom prst="rect">
            <a:avLst/>
          </a:prstGeom>
        </p:spPr>
      </p:pic>
      <p:pic>
        <p:nvPicPr>
          <p:cNvPr id="8" name="Obrázek 7"/>
          <p:cNvPicPr>
            <a:picLocks noChangeAspect="1"/>
          </p:cNvPicPr>
          <p:nvPr/>
        </p:nvPicPr>
        <p:blipFill rotWithShape="1">
          <a:blip r:embed="rId8" cstate="print">
            <a:extLst>
              <a:ext uri="{28A0092B-C50C-407E-A947-70E740481C1C}">
                <a14:useLocalDpi xmlns:a14="http://schemas.microsoft.com/office/drawing/2010/main" val="0"/>
              </a:ext>
            </a:extLst>
          </a:blip>
          <a:srcRect l="2237" t="10961" b="2940"/>
          <a:stretch/>
        </p:blipFill>
        <p:spPr>
          <a:xfrm>
            <a:off x="830200" y="980728"/>
            <a:ext cx="2469126" cy="2316846"/>
          </a:xfrm>
          <a:prstGeom prst="rect">
            <a:avLst/>
          </a:prstGeom>
        </p:spPr>
      </p:pic>
      <p:pic>
        <p:nvPicPr>
          <p:cNvPr id="11" name="Obrázek 10"/>
          <p:cNvPicPr/>
          <p:nvPr/>
        </p:nvPicPr>
        <p:blipFill>
          <a:blip r:embed="rId9">
            <a:extLst>
              <a:ext uri="{28A0092B-C50C-407E-A947-70E740481C1C}">
                <a14:useLocalDpi xmlns:a14="http://schemas.microsoft.com/office/drawing/2010/main" val="0"/>
              </a:ext>
            </a:extLst>
          </a:blip>
          <a:stretch>
            <a:fillRect/>
          </a:stretch>
        </p:blipFill>
        <p:spPr>
          <a:xfrm>
            <a:off x="6012160" y="6030707"/>
            <a:ext cx="2362200" cy="571500"/>
          </a:xfrm>
          <a:prstGeom prst="rect">
            <a:avLst/>
          </a:prstGeom>
        </p:spPr>
      </p:pic>
      <p:pic>
        <p:nvPicPr>
          <p:cNvPr id="12" name="Obrázek 11"/>
          <p:cNvPicPr/>
          <p:nvPr/>
        </p:nvPicPr>
        <p:blipFill rotWithShape="1">
          <a:blip r:embed="rId10" cstate="print">
            <a:extLst>
              <a:ext uri="{28A0092B-C50C-407E-A947-70E740481C1C}">
                <a14:useLocalDpi xmlns:a14="http://schemas.microsoft.com/office/drawing/2010/main" val="0"/>
              </a:ext>
            </a:extLst>
          </a:blip>
          <a:srcRect l="2403" t="16641" r="2475" b="17370"/>
          <a:stretch/>
        </p:blipFill>
        <p:spPr bwMode="auto">
          <a:xfrm>
            <a:off x="467544" y="6008440"/>
            <a:ext cx="4963886" cy="593767"/>
          </a:xfrm>
          <a:prstGeom prst="rect">
            <a:avLst/>
          </a:prstGeom>
          <a:noFill/>
          <a:ln>
            <a:noFill/>
          </a:ln>
        </p:spPr>
      </p:pic>
      <p:sp>
        <p:nvSpPr>
          <p:cNvPr id="13" name="Obdélník 12"/>
          <p:cNvSpPr/>
          <p:nvPr/>
        </p:nvSpPr>
        <p:spPr>
          <a:xfrm>
            <a:off x="1115616" y="371276"/>
            <a:ext cx="7047682" cy="430887"/>
          </a:xfrm>
          <a:prstGeom prst="rect">
            <a:avLst/>
          </a:prstGeom>
        </p:spPr>
        <p:txBody>
          <a:bodyPr wrap="square">
            <a:spAutoFit/>
          </a:bodyPr>
          <a:lstStyle/>
          <a:p>
            <a:pPr algn="ctr"/>
            <a:r>
              <a:rPr lang="cs-CZ" sz="2200" b="1" dirty="0"/>
              <a:t>TÉMATA </a:t>
            </a:r>
            <a:r>
              <a:rPr lang="pt-BR" sz="2200" b="1" dirty="0"/>
              <a:t>HRADECKO-PARDUBICK</a:t>
            </a:r>
            <a:r>
              <a:rPr lang="cs-CZ" sz="2200" b="1" dirty="0"/>
              <a:t>É</a:t>
            </a:r>
            <a:r>
              <a:rPr lang="pt-BR" sz="2200" b="1" dirty="0"/>
              <a:t> AGLOMERACE</a:t>
            </a:r>
            <a:r>
              <a:rPr lang="cs-CZ" sz="2200" b="1" dirty="0"/>
              <a:t> </a:t>
            </a:r>
            <a:r>
              <a:rPr lang="pt-BR" sz="2200" b="1" dirty="0"/>
              <a:t>2014+</a:t>
            </a:r>
          </a:p>
        </p:txBody>
      </p:sp>
    </p:spTree>
    <p:extLst>
      <p:ext uri="{BB962C8B-B14F-4D97-AF65-F5344CB8AC3E}">
        <p14:creationId xmlns:p14="http://schemas.microsoft.com/office/powerpoint/2010/main" val="3472878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6012160" y="6030707"/>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467544" y="6008440"/>
            <a:ext cx="4963886" cy="593767"/>
          </a:xfrm>
          <a:prstGeom prst="rect">
            <a:avLst/>
          </a:prstGeom>
          <a:noFill/>
          <a:ln>
            <a:noFill/>
          </a:ln>
        </p:spPr>
      </p:pic>
      <p:pic>
        <p:nvPicPr>
          <p:cNvPr id="2" name="Obráze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726" y="548680"/>
            <a:ext cx="8547768" cy="4968552"/>
          </a:xfrm>
          <a:prstGeom prst="rect">
            <a:avLst/>
          </a:prstGeom>
        </p:spPr>
      </p:pic>
    </p:spTree>
    <p:extLst>
      <p:ext uri="{BB962C8B-B14F-4D97-AF65-F5344CB8AC3E}">
        <p14:creationId xmlns:p14="http://schemas.microsoft.com/office/powerpoint/2010/main" val="2645379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6012160" y="6030707"/>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467544" y="6008440"/>
            <a:ext cx="4963886" cy="593767"/>
          </a:xfrm>
          <a:prstGeom prst="rect">
            <a:avLst/>
          </a:prstGeom>
          <a:noFill/>
          <a:ln>
            <a:noFill/>
          </a:ln>
        </p:spPr>
      </p:pic>
      <p:graphicFrame>
        <p:nvGraphicFramePr>
          <p:cNvPr id="6" name="Graf 5">
            <a:extLst>
              <a:ext uri="{FF2B5EF4-FFF2-40B4-BE49-F238E27FC236}">
                <a16:creationId xmlns:a16="http://schemas.microsoft.com/office/drawing/2014/main" id="{6CC82768-835C-4BAE-A8CF-D2198F119036}"/>
              </a:ext>
            </a:extLst>
          </p:cNvPr>
          <p:cNvGraphicFramePr>
            <a:graphicFrameLocks/>
          </p:cNvGraphicFramePr>
          <p:nvPr>
            <p:extLst>
              <p:ext uri="{D42A27DB-BD31-4B8C-83A1-F6EECF244321}">
                <p14:modId xmlns:p14="http://schemas.microsoft.com/office/powerpoint/2010/main" val="3686454064"/>
              </p:ext>
            </p:extLst>
          </p:nvPr>
        </p:nvGraphicFramePr>
        <p:xfrm>
          <a:off x="2051720" y="1255465"/>
          <a:ext cx="7505699" cy="4752975"/>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ovéPole 3">
            <a:extLst>
              <a:ext uri="{FF2B5EF4-FFF2-40B4-BE49-F238E27FC236}">
                <a16:creationId xmlns:a16="http://schemas.microsoft.com/office/drawing/2014/main" id="{9D542171-440A-415F-A679-8FDFA35BCE59}"/>
              </a:ext>
            </a:extLst>
          </p:cNvPr>
          <p:cNvSpPr txBox="1"/>
          <p:nvPr/>
        </p:nvSpPr>
        <p:spPr>
          <a:xfrm>
            <a:off x="1331640" y="683807"/>
            <a:ext cx="6696744" cy="523220"/>
          </a:xfrm>
          <a:prstGeom prst="rect">
            <a:avLst/>
          </a:prstGeom>
          <a:noFill/>
        </p:spPr>
        <p:txBody>
          <a:bodyPr wrap="square" rtlCol="0">
            <a:spAutoFit/>
          </a:bodyPr>
          <a:lstStyle/>
          <a:p>
            <a:pPr algn="ctr"/>
            <a:r>
              <a:rPr lang="cs-CZ" sz="2800" b="1" dirty="0"/>
              <a:t>JAK SE DAŘÍ ČERPAT</a:t>
            </a:r>
          </a:p>
        </p:txBody>
      </p:sp>
    </p:spTree>
    <p:extLst>
      <p:ext uri="{BB962C8B-B14F-4D97-AF65-F5344CB8AC3E}">
        <p14:creationId xmlns:p14="http://schemas.microsoft.com/office/powerpoint/2010/main" val="1937906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637D59EA-325B-4B67-978F-F8F7C9506C6F}"/>
              </a:ext>
            </a:extLst>
          </p:cNvPr>
          <p:cNvPicPr>
            <a:picLocks noChangeAspect="1"/>
          </p:cNvPicPr>
          <p:nvPr/>
        </p:nvPicPr>
        <p:blipFill>
          <a:blip r:embed="rId3"/>
          <a:stretch>
            <a:fillRect/>
          </a:stretch>
        </p:blipFill>
        <p:spPr>
          <a:xfrm>
            <a:off x="467544" y="1196752"/>
            <a:ext cx="8277225" cy="5000625"/>
          </a:xfrm>
          <a:prstGeom prst="rect">
            <a:avLst/>
          </a:prstGeom>
        </p:spPr>
      </p:pic>
      <p:pic>
        <p:nvPicPr>
          <p:cNvPr id="3" name="Obrázek 2"/>
          <p:cNvPicPr/>
          <p:nvPr/>
        </p:nvPicPr>
        <p:blipFill>
          <a:blip r:embed="rId4">
            <a:extLst>
              <a:ext uri="{28A0092B-C50C-407E-A947-70E740481C1C}">
                <a14:useLocalDpi xmlns:a14="http://schemas.microsoft.com/office/drawing/2010/main" val="0"/>
              </a:ext>
            </a:extLst>
          </a:blip>
          <a:stretch>
            <a:fillRect/>
          </a:stretch>
        </p:blipFill>
        <p:spPr>
          <a:xfrm>
            <a:off x="6012160" y="6030707"/>
            <a:ext cx="2362200" cy="571500"/>
          </a:xfrm>
          <a:prstGeom prst="rect">
            <a:avLst/>
          </a:prstGeom>
        </p:spPr>
      </p:pic>
      <p:pic>
        <p:nvPicPr>
          <p:cNvPr id="5" name="Obrázek 4"/>
          <p:cNvPicPr/>
          <p:nvPr/>
        </p:nvPicPr>
        <p:blipFill rotWithShape="1">
          <a:blip r:embed="rId5" cstate="print">
            <a:extLst>
              <a:ext uri="{28A0092B-C50C-407E-A947-70E740481C1C}">
                <a14:useLocalDpi xmlns:a14="http://schemas.microsoft.com/office/drawing/2010/main" val="0"/>
              </a:ext>
            </a:extLst>
          </a:blip>
          <a:srcRect l="2403" t="16641" r="2475" b="17370"/>
          <a:stretch/>
        </p:blipFill>
        <p:spPr bwMode="auto">
          <a:xfrm>
            <a:off x="467544" y="6008440"/>
            <a:ext cx="4963886" cy="593767"/>
          </a:xfrm>
          <a:prstGeom prst="rect">
            <a:avLst/>
          </a:prstGeom>
          <a:noFill/>
          <a:ln>
            <a:noFill/>
          </a:ln>
        </p:spPr>
      </p:pic>
      <p:sp>
        <p:nvSpPr>
          <p:cNvPr id="6" name="Obdélník 5">
            <a:extLst>
              <a:ext uri="{FF2B5EF4-FFF2-40B4-BE49-F238E27FC236}">
                <a16:creationId xmlns:a16="http://schemas.microsoft.com/office/drawing/2014/main" id="{C433ABAA-8576-4CC3-84A9-F43A10802D5F}"/>
              </a:ext>
            </a:extLst>
          </p:cNvPr>
          <p:cNvSpPr/>
          <p:nvPr/>
        </p:nvSpPr>
        <p:spPr>
          <a:xfrm>
            <a:off x="2323761" y="343912"/>
            <a:ext cx="4496475" cy="584775"/>
          </a:xfrm>
          <a:prstGeom prst="rect">
            <a:avLst/>
          </a:prstGeom>
        </p:spPr>
        <p:txBody>
          <a:bodyPr wrap="square">
            <a:spAutoFit/>
          </a:bodyPr>
          <a:lstStyle/>
          <a:p>
            <a:pPr algn="ctr"/>
            <a:r>
              <a:rPr lang="cs-CZ" sz="3200" b="1" dirty="0"/>
              <a:t>STRUKTURA ŽADATELŮ</a:t>
            </a:r>
          </a:p>
        </p:txBody>
      </p:sp>
    </p:spTree>
    <p:extLst>
      <p:ext uri="{BB962C8B-B14F-4D97-AF65-F5344CB8AC3E}">
        <p14:creationId xmlns:p14="http://schemas.microsoft.com/office/powerpoint/2010/main" val="3621586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ek 8"/>
          <p:cNvPicPr>
            <a:picLocks noChangeAspect="1"/>
          </p:cNvPicPr>
          <p:nvPr/>
        </p:nvPicPr>
        <p:blipFill rotWithShape="1">
          <a:blip r:embed="rId2"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7" name="TextovéPole 6"/>
          <p:cNvSpPr txBox="1"/>
          <p:nvPr/>
        </p:nvSpPr>
        <p:spPr>
          <a:xfrm>
            <a:off x="-194383" y="1156682"/>
            <a:ext cx="9649072" cy="430887"/>
          </a:xfrm>
          <a:prstGeom prst="rect">
            <a:avLst/>
          </a:prstGeom>
          <a:noFill/>
        </p:spPr>
        <p:txBody>
          <a:bodyPr wrap="square" rtlCol="0">
            <a:spAutoFit/>
          </a:bodyPr>
          <a:lstStyle/>
          <a:p>
            <a:pPr lvl="0" algn="ctr"/>
            <a:r>
              <a:rPr lang="cs-CZ" sz="2200" b="1" cap="all" dirty="0"/>
              <a:t>ITI po roce 2021 – Základní východiska</a:t>
            </a:r>
          </a:p>
        </p:txBody>
      </p:sp>
      <p:sp>
        <p:nvSpPr>
          <p:cNvPr id="3" name="Obdélník 2"/>
          <p:cNvSpPr/>
          <p:nvPr/>
        </p:nvSpPr>
        <p:spPr>
          <a:xfrm>
            <a:off x="727867" y="2240683"/>
            <a:ext cx="7804573" cy="646331"/>
          </a:xfrm>
          <a:custGeom>
            <a:avLst/>
            <a:gdLst>
              <a:gd name="connsiteX0" fmla="*/ 0 w 7560840"/>
              <a:gd name="connsiteY0" fmla="*/ 0 h 3247043"/>
              <a:gd name="connsiteX1" fmla="*/ 7560840 w 7560840"/>
              <a:gd name="connsiteY1" fmla="*/ 0 h 3247043"/>
              <a:gd name="connsiteX2" fmla="*/ 7560840 w 7560840"/>
              <a:gd name="connsiteY2" fmla="*/ 3247043 h 3247043"/>
              <a:gd name="connsiteX3" fmla="*/ 0 w 7560840"/>
              <a:gd name="connsiteY3" fmla="*/ 3247043 h 3247043"/>
              <a:gd name="connsiteX4" fmla="*/ 0 w 7560840"/>
              <a:gd name="connsiteY4" fmla="*/ 0 h 3247043"/>
              <a:gd name="connsiteX0" fmla="*/ 0 w 7588549"/>
              <a:gd name="connsiteY0" fmla="*/ 0 h 3662680"/>
              <a:gd name="connsiteX1" fmla="*/ 7588549 w 7588549"/>
              <a:gd name="connsiteY1" fmla="*/ 415637 h 3662680"/>
              <a:gd name="connsiteX2" fmla="*/ 7588549 w 7588549"/>
              <a:gd name="connsiteY2" fmla="*/ 3662680 h 3662680"/>
              <a:gd name="connsiteX3" fmla="*/ 27709 w 7588549"/>
              <a:gd name="connsiteY3" fmla="*/ 3662680 h 3662680"/>
              <a:gd name="connsiteX4" fmla="*/ 0 w 7588549"/>
              <a:gd name="connsiteY4" fmla="*/ 0 h 3662680"/>
              <a:gd name="connsiteX0" fmla="*/ 0 w 7588549"/>
              <a:gd name="connsiteY0" fmla="*/ 69272 h 3731952"/>
              <a:gd name="connsiteX1" fmla="*/ 7477713 w 7588549"/>
              <a:gd name="connsiteY1" fmla="*/ 0 h 3731952"/>
              <a:gd name="connsiteX2" fmla="*/ 7588549 w 7588549"/>
              <a:gd name="connsiteY2" fmla="*/ 3731952 h 3731952"/>
              <a:gd name="connsiteX3" fmla="*/ 27709 w 7588549"/>
              <a:gd name="connsiteY3" fmla="*/ 3731952 h 3731952"/>
              <a:gd name="connsiteX4" fmla="*/ 0 w 7588549"/>
              <a:gd name="connsiteY4" fmla="*/ 69272 h 3731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8549" h="3731952">
                <a:moveTo>
                  <a:pt x="0" y="69272"/>
                </a:moveTo>
                <a:lnTo>
                  <a:pt x="7477713" y="0"/>
                </a:lnTo>
                <a:lnTo>
                  <a:pt x="7588549" y="3731952"/>
                </a:lnTo>
                <a:lnTo>
                  <a:pt x="27709" y="3731952"/>
                </a:lnTo>
                <a:lnTo>
                  <a:pt x="0" y="69272"/>
                </a:lnTo>
                <a:close/>
              </a:path>
            </a:pathLst>
          </a:custGeom>
        </p:spPr>
        <p:txBody>
          <a:bodyPr wrap="square">
            <a:spAutoFit/>
          </a:bodyPr>
          <a:lstStyle/>
          <a:p>
            <a:pPr lvl="1" algn="just"/>
            <a:endParaRPr lang="cs-CZ" dirty="0"/>
          </a:p>
          <a:p>
            <a:pPr algn="just"/>
            <a:endParaRPr lang="cs-CZ" dirty="0"/>
          </a:p>
        </p:txBody>
      </p:sp>
      <p:sp>
        <p:nvSpPr>
          <p:cNvPr id="2" name="Obdélník 1"/>
          <p:cNvSpPr/>
          <p:nvPr/>
        </p:nvSpPr>
        <p:spPr>
          <a:xfrm>
            <a:off x="727867" y="1546914"/>
            <a:ext cx="8068197" cy="4247317"/>
          </a:xfrm>
          <a:prstGeom prst="rect">
            <a:avLst/>
          </a:prstGeom>
        </p:spPr>
        <p:txBody>
          <a:bodyPr wrap="square">
            <a:spAutoFit/>
          </a:bodyPr>
          <a:lstStyle/>
          <a:p>
            <a:pPr marL="285750" lvl="0" indent="-285750">
              <a:buFont typeface="Arial" panose="020B0604020202020204" pitchFamily="34" charset="0"/>
              <a:buChar char="•"/>
            </a:pPr>
            <a:r>
              <a:rPr lang="cs-CZ" dirty="0"/>
              <a:t>ITI pozitivně hodnotí, že se do návrhů Obecného nařízení Evropského parlamentu (EP) a návrhů nařízení jednotlivých fondů (především Evropského fondu pro regionální rozvoj (ERDF) a Fondu soudržnosti (FS) zřetelně vepsala silná role měst, a to v podobě jejich udržitelného rozvoje prostřednictvím územních nástrojů </a:t>
            </a:r>
          </a:p>
          <a:p>
            <a:pPr marL="285750" lvl="0" indent="-285750">
              <a:buFont typeface="Arial" panose="020B0604020202020204" pitchFamily="34" charset="0"/>
              <a:buChar char="•"/>
            </a:pPr>
            <a:endParaRPr lang="cs-CZ" dirty="0"/>
          </a:p>
          <a:p>
            <a:pPr marL="285750" lvl="0" indent="-285750">
              <a:buFont typeface="Arial" panose="020B0604020202020204" pitchFamily="34" charset="0"/>
              <a:buChar char="•"/>
            </a:pPr>
            <a:r>
              <a:rPr lang="cs-CZ" dirty="0"/>
              <a:t>pozitivně hodnotíme, že na české straně pro udržitelný rozvoj měst </a:t>
            </a:r>
            <a:r>
              <a:rPr lang="cs-CZ" b="1" dirty="0"/>
              <a:t>opět bude použit nástroj ITI</a:t>
            </a:r>
          </a:p>
          <a:p>
            <a:pPr marL="285750" lvl="0" indent="-285750">
              <a:buFont typeface="Arial" panose="020B0604020202020204" pitchFamily="34" charset="0"/>
              <a:buChar char="•"/>
            </a:pPr>
            <a:endParaRPr lang="cs-CZ" dirty="0"/>
          </a:p>
          <a:p>
            <a:pPr marL="285750" indent="-285750">
              <a:buFont typeface="Arial" panose="020B0604020202020204" pitchFamily="34" charset="0"/>
              <a:buChar char="•"/>
            </a:pPr>
            <a:r>
              <a:rPr lang="cs-CZ" dirty="0"/>
              <a:t>aglomerace ITI budou nově vymezené na základě jednotné metodiky zpracované MMR (viz dále)</a:t>
            </a:r>
          </a:p>
          <a:p>
            <a:pPr marL="285750" lvl="0" indent="-285750">
              <a:buFont typeface="Arial" panose="020B0604020202020204" pitchFamily="34" charset="0"/>
              <a:buChar char="•"/>
            </a:pPr>
            <a:endParaRPr lang="cs-CZ" dirty="0"/>
          </a:p>
          <a:p>
            <a:pPr marL="285750" lvl="0" indent="-285750">
              <a:buFont typeface="Arial" panose="020B0604020202020204" pitchFamily="34" charset="0"/>
              <a:buChar char="•"/>
            </a:pPr>
            <a:r>
              <a:rPr lang="cs-CZ" dirty="0"/>
              <a:t>nově bude ITI použito na </a:t>
            </a:r>
            <a:r>
              <a:rPr lang="cs-CZ" b="1" dirty="0"/>
              <a:t>13 aglomerací </a:t>
            </a:r>
            <a:r>
              <a:rPr lang="cs-CZ" dirty="0"/>
              <a:t>(bude zrušen národní nástroj IPRÚ)</a:t>
            </a:r>
            <a:endParaRPr lang="cs-CZ" b="1" dirty="0"/>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r>
              <a:rPr lang="cs-CZ" dirty="0"/>
              <a:t>ITI pozitivně hodnotí, že </a:t>
            </a:r>
            <a:r>
              <a:rPr lang="cs-CZ" b="1" dirty="0"/>
              <a:t>Strategie mohou obsahovat konkrétní projekty</a:t>
            </a:r>
            <a:r>
              <a:rPr lang="cs-CZ" dirty="0"/>
              <a:t> (viz dále)</a:t>
            </a:r>
          </a:p>
          <a:p>
            <a:pPr marL="285750" indent="-285750">
              <a:buFont typeface="Arial" panose="020B0604020202020204" pitchFamily="34" charset="0"/>
              <a:buChar char="•"/>
            </a:pPr>
            <a:endParaRPr lang="cs-CZ" dirty="0"/>
          </a:p>
        </p:txBody>
      </p:sp>
      <p:pic>
        <p:nvPicPr>
          <p:cNvPr id="8" name="Obrázek 7"/>
          <p:cNvPicPr/>
          <p:nvPr/>
        </p:nvPicPr>
        <p:blipFill rotWithShape="1">
          <a:blip r:embed="rId3" cstate="print">
            <a:extLst>
              <a:ext uri="{28A0092B-C50C-407E-A947-70E740481C1C}">
                <a14:useLocalDpi xmlns:a14="http://schemas.microsoft.com/office/drawing/2010/main" val="0"/>
              </a:ext>
            </a:extLst>
          </a:blip>
          <a:srcRect l="2403" t="16641" r="2475" b="17370"/>
          <a:stretch/>
        </p:blipFill>
        <p:spPr bwMode="auto">
          <a:xfrm>
            <a:off x="2090057" y="5951577"/>
            <a:ext cx="4963886" cy="593767"/>
          </a:xfrm>
          <a:prstGeom prst="rect">
            <a:avLst/>
          </a:prstGeom>
          <a:noFill/>
          <a:ln>
            <a:noFill/>
          </a:ln>
        </p:spPr>
      </p:pic>
      <p:pic>
        <p:nvPicPr>
          <p:cNvPr id="10" name="Obrázek 9"/>
          <p:cNvPicPr/>
          <p:nvPr/>
        </p:nvPicPr>
        <p:blipFill>
          <a:blip r:embed="rId4">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416664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467544" y="1197683"/>
            <a:ext cx="8208912" cy="5416868"/>
          </a:xfrm>
          <a:prstGeom prst="rect">
            <a:avLst/>
          </a:prstGeom>
          <a:noFill/>
        </p:spPr>
        <p:txBody>
          <a:bodyPr wrap="square" rtlCol="0">
            <a:spAutoFit/>
          </a:bodyPr>
          <a:lstStyle/>
          <a:p>
            <a:pPr algn="ctr"/>
            <a:r>
              <a:rPr lang="cs-CZ" sz="2200" b="1" cap="all" dirty="0"/>
              <a:t>hradecko-pardubické aglomerace 2021+ „budoucnost“</a:t>
            </a:r>
          </a:p>
          <a:p>
            <a:pPr lvl="0"/>
            <a:endParaRPr lang="cs-CZ" b="1" dirty="0"/>
          </a:p>
          <a:p>
            <a:pPr lvl="0"/>
            <a:r>
              <a:rPr lang="cs-CZ" b="1" dirty="0"/>
              <a:t>Vymezení aglomerací ITI</a:t>
            </a:r>
            <a:endParaRPr lang="cs-CZ" dirty="0"/>
          </a:p>
          <a:p>
            <a:pPr marL="742950" lvl="1" indent="-285750" algn="just">
              <a:buFont typeface="Arial" panose="020B0604020202020204" pitchFamily="34" charset="0"/>
              <a:buChar char="•"/>
            </a:pPr>
            <a:r>
              <a:rPr lang="cs-CZ" dirty="0"/>
              <a:t>MMR zpracovalo </a:t>
            </a:r>
            <a:r>
              <a:rPr lang="cs-CZ" b="1" dirty="0"/>
              <a:t>jednotnou metodiku nového vymezení aglomerací</a:t>
            </a:r>
          </a:p>
          <a:p>
            <a:pPr marL="742950" lvl="1" indent="-285750" algn="just">
              <a:buFont typeface="Arial" panose="020B0604020202020204" pitchFamily="34" charset="0"/>
              <a:buChar char="•"/>
            </a:pPr>
            <a:r>
              <a:rPr lang="cs-CZ" dirty="0"/>
              <a:t>→ do území Hradecko-pardubické aglomerace zařazeno </a:t>
            </a:r>
            <a:r>
              <a:rPr lang="cs-CZ" b="1" dirty="0"/>
              <a:t>152 obcí</a:t>
            </a:r>
            <a:r>
              <a:rPr lang="cs-CZ" dirty="0"/>
              <a:t>:</a:t>
            </a:r>
          </a:p>
          <a:p>
            <a:pPr marL="1257300" lvl="2" indent="-342900" algn="just">
              <a:buFont typeface="Arial" panose="020B0604020202020204" pitchFamily="34" charset="0"/>
              <a:buChar char="•"/>
            </a:pPr>
            <a:r>
              <a:rPr lang="cs-CZ" dirty="0"/>
              <a:t>+ 26 obcí (mj. např. Heřmanův Městec či Slatiňany)</a:t>
            </a:r>
          </a:p>
          <a:p>
            <a:pPr marL="1257300" lvl="2" indent="-342900" algn="just">
              <a:buFont typeface="Arial" panose="020B0604020202020204" pitchFamily="34" charset="0"/>
              <a:buChar char="•"/>
            </a:pPr>
            <a:r>
              <a:rPr lang="cs-CZ" dirty="0"/>
              <a:t>- 19 obcí (mj. např. Chlumec nad Cidlinou či Holice)</a:t>
            </a:r>
          </a:p>
          <a:p>
            <a:pPr lvl="1" algn="just"/>
            <a:endParaRPr lang="cs-CZ" dirty="0"/>
          </a:p>
          <a:p>
            <a:pPr marL="742950" lvl="1" indent="-285750" algn="just">
              <a:buFont typeface="Arial" panose="020B0604020202020204" pitchFamily="34" charset="0"/>
              <a:buChar char="•"/>
            </a:pPr>
            <a:r>
              <a:rPr lang="cs-CZ" dirty="0"/>
              <a:t>metodika založená na geografických analýzách signalizačních dat mobilního operátora a dalších statistických a geografických metodách → funkční území s přirozenými vazbami</a:t>
            </a:r>
          </a:p>
          <a:p>
            <a:pPr marL="742950" lvl="1" indent="-285750" algn="just">
              <a:buFont typeface="Arial" panose="020B0604020202020204" pitchFamily="34" charset="0"/>
              <a:buChar char="•"/>
            </a:pPr>
            <a:endParaRPr lang="cs-CZ" dirty="0"/>
          </a:p>
          <a:p>
            <a:pPr marL="742950" lvl="1" indent="-285750" algn="just">
              <a:buFont typeface="Arial" panose="020B0604020202020204" pitchFamily="34" charset="0"/>
              <a:buChar char="•"/>
            </a:pPr>
            <a:r>
              <a:rPr lang="cs-CZ" b="1" dirty="0"/>
              <a:t>vymezení je závazné a finální</a:t>
            </a:r>
          </a:p>
          <a:p>
            <a:pPr lvl="1" algn="just"/>
            <a:endParaRPr lang="cs-CZ" dirty="0"/>
          </a:p>
          <a:p>
            <a:pPr lvl="1" algn="just"/>
            <a:endParaRPr lang="cs-CZ" dirty="0"/>
          </a:p>
          <a:p>
            <a:pPr lvl="1" algn="just"/>
            <a:endParaRPr lang="cs-CZ" dirty="0"/>
          </a:p>
          <a:p>
            <a:pPr lvl="1" algn="just"/>
            <a:endParaRPr lang="cs-CZ" dirty="0"/>
          </a:p>
          <a:p>
            <a:pPr lvl="1" algn="just"/>
            <a:endParaRPr lang="cs-CZ" dirty="0"/>
          </a:p>
          <a:p>
            <a:pPr lvl="1" algn="just"/>
            <a:endParaRPr lang="cs-CZ" dirty="0"/>
          </a:p>
        </p:txBody>
      </p:sp>
      <p:pic>
        <p:nvPicPr>
          <p:cNvPr id="3" name="Obrázek 2"/>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5" name="Obrázek 4"/>
          <p:cNvPicPr/>
          <p:nvPr/>
        </p:nvPicPr>
        <p:blipFill>
          <a:blip r:embed="rId5">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318109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fade">
                                      <p:cBhvr>
                                        <p:cTn id="15" dur="500"/>
                                        <p:tgtEl>
                                          <p:spTgt spid="4">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fade">
                                      <p:cBhvr>
                                        <p:cTn id="18" dur="500"/>
                                        <p:tgtEl>
                                          <p:spTgt spid="4">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animEffect transition="in" filter="fade">
                                      <p:cBhvr>
                                        <p:cTn id="23" dur="500"/>
                                        <p:tgtEl>
                                          <p:spTgt spid="4">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animEffect transition="in" filter="fade">
                                      <p:cBhvr>
                                        <p:cTn id="28"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ro číslo snímku 4">
            <a:extLst>
              <a:ext uri="{FF2B5EF4-FFF2-40B4-BE49-F238E27FC236}">
                <a16:creationId xmlns:a16="http://schemas.microsoft.com/office/drawing/2014/main" id="{775F355F-E3E2-430E-BD35-1E4F48C89A34}"/>
              </a:ext>
            </a:extLst>
          </p:cNvPr>
          <p:cNvSpPr>
            <a:spLocks noGrp="1"/>
          </p:cNvSpPr>
          <p:nvPr>
            <p:ph type="sldNum" sz="quarter" idx="12"/>
          </p:nvPr>
        </p:nvSpPr>
        <p:spPr/>
        <p:txBody>
          <a:bodyPr/>
          <a:lstStyle/>
          <a:p>
            <a:fld id="{0D9A84C1-5ABF-4E93-957A-F33EC67BD426}" type="slidenum">
              <a:rPr lang="cs-CZ" smtClean="0"/>
              <a:t>9</a:t>
            </a:fld>
            <a:endParaRPr lang="cs-CZ" dirty="0"/>
          </a:p>
        </p:txBody>
      </p:sp>
      <p:pic>
        <p:nvPicPr>
          <p:cNvPr id="6" name="Obrázek 5" descr="Obsah obrázku text, mapa&#10;&#10;Popis byl vytvořen automaticky">
            <a:extLst>
              <a:ext uri="{FF2B5EF4-FFF2-40B4-BE49-F238E27FC236}">
                <a16:creationId xmlns:a16="http://schemas.microsoft.com/office/drawing/2014/main" id="{7E1C6CED-4D23-4CA6-8E14-C4120E5250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4480" y="0"/>
            <a:ext cx="6181306" cy="6858000"/>
          </a:xfrm>
          <a:prstGeom prst="rect">
            <a:avLst/>
          </a:prstGeom>
        </p:spPr>
      </p:pic>
      <p:sp>
        <p:nvSpPr>
          <p:cNvPr id="4" name="TextovéPole 3">
            <a:extLst>
              <a:ext uri="{FF2B5EF4-FFF2-40B4-BE49-F238E27FC236}">
                <a16:creationId xmlns:a16="http://schemas.microsoft.com/office/drawing/2014/main" id="{ED10467C-3CF5-477C-9024-F2BD6026C82F}"/>
              </a:ext>
            </a:extLst>
          </p:cNvPr>
          <p:cNvSpPr txBox="1"/>
          <p:nvPr/>
        </p:nvSpPr>
        <p:spPr>
          <a:xfrm>
            <a:off x="179512" y="188640"/>
            <a:ext cx="2880320" cy="1446550"/>
          </a:xfrm>
          <a:prstGeom prst="rect">
            <a:avLst/>
          </a:prstGeom>
          <a:noFill/>
        </p:spPr>
        <p:txBody>
          <a:bodyPr wrap="square" rtlCol="0">
            <a:spAutoFit/>
          </a:bodyPr>
          <a:lstStyle/>
          <a:p>
            <a:r>
              <a:rPr lang="cs-CZ" sz="2200" b="1" dirty="0"/>
              <a:t>ÚZEMÍ ITI </a:t>
            </a:r>
          </a:p>
          <a:p>
            <a:r>
              <a:rPr lang="cs-CZ" sz="2200" b="1" dirty="0"/>
              <a:t>HRADECKO-PARDUBICKÉ AGLOMERACE 2021+</a:t>
            </a:r>
          </a:p>
        </p:txBody>
      </p:sp>
      <p:sp>
        <p:nvSpPr>
          <p:cNvPr id="2" name="Obdélník 1">
            <a:extLst>
              <a:ext uri="{FF2B5EF4-FFF2-40B4-BE49-F238E27FC236}">
                <a16:creationId xmlns:a16="http://schemas.microsoft.com/office/drawing/2014/main" id="{0DAC7D85-2777-4CBD-8F51-15E3F863FA9B}"/>
              </a:ext>
            </a:extLst>
          </p:cNvPr>
          <p:cNvSpPr/>
          <p:nvPr/>
        </p:nvSpPr>
        <p:spPr>
          <a:xfrm>
            <a:off x="323528" y="1988840"/>
            <a:ext cx="2213992" cy="3970318"/>
          </a:xfrm>
          <a:prstGeom prst="rect">
            <a:avLst/>
          </a:prstGeom>
        </p:spPr>
        <p:txBody>
          <a:bodyPr wrap="square">
            <a:spAutoFit/>
          </a:bodyPr>
          <a:lstStyle/>
          <a:p>
            <a:pPr marL="285750" indent="-285750">
              <a:buFont typeface="Arial" panose="020B0604020202020204" pitchFamily="34" charset="0"/>
              <a:buChar char="•"/>
            </a:pPr>
            <a:r>
              <a:rPr lang="cs-CZ" dirty="0"/>
              <a:t>152 obcí</a:t>
            </a:r>
          </a:p>
          <a:p>
            <a:pPr marL="285750" indent="-285750">
              <a:buFont typeface="Arial" panose="020B0604020202020204" pitchFamily="34" charset="0"/>
              <a:buChar char="•"/>
            </a:pPr>
            <a:r>
              <a:rPr lang="cs-CZ" dirty="0"/>
              <a:t>340 423 obyvatel (k 1. 1. 2019)</a:t>
            </a:r>
          </a:p>
          <a:p>
            <a:pPr marL="285750" indent="-285750">
              <a:buFont typeface="Arial" panose="020B0604020202020204" pitchFamily="34" charset="0"/>
              <a:buChar char="•"/>
            </a:pPr>
            <a:r>
              <a:rPr lang="cs-CZ" dirty="0"/>
              <a:t>1 307,7 km</a:t>
            </a:r>
            <a:r>
              <a:rPr lang="cs-CZ" baseline="30000" dirty="0"/>
              <a:t>2</a:t>
            </a:r>
            <a:endParaRPr lang="cs-CZ" dirty="0"/>
          </a:p>
          <a:p>
            <a:pPr marL="285750" indent="-285750">
              <a:buFont typeface="Arial" panose="020B0604020202020204" pitchFamily="34" charset="0"/>
              <a:buChar char="•"/>
            </a:pPr>
            <a:endParaRPr lang="cs-CZ" dirty="0"/>
          </a:p>
          <a:p>
            <a:r>
              <a:rPr lang="cs-CZ" b="1" dirty="0"/>
              <a:t>KHK</a:t>
            </a:r>
          </a:p>
          <a:p>
            <a:pPr marL="285750" indent="-285750">
              <a:buFont typeface="Arial" panose="020B0604020202020204" pitchFamily="34" charset="0"/>
              <a:buChar char="•"/>
            </a:pPr>
            <a:r>
              <a:rPr lang="cs-CZ" dirty="0"/>
              <a:t>73 obcí</a:t>
            </a:r>
          </a:p>
          <a:p>
            <a:pPr marL="285750" indent="-285750">
              <a:buFont typeface="Arial" panose="020B0604020202020204" pitchFamily="34" charset="0"/>
              <a:buChar char="•"/>
            </a:pPr>
            <a:r>
              <a:rPr lang="cs-CZ" dirty="0"/>
              <a:t>157 222 obyvatel</a:t>
            </a:r>
          </a:p>
          <a:p>
            <a:pPr marL="285750" indent="-285750">
              <a:buFont typeface="Arial" panose="020B0604020202020204" pitchFamily="34" charset="0"/>
              <a:buChar char="•"/>
            </a:pPr>
            <a:r>
              <a:rPr lang="cs-CZ" dirty="0"/>
              <a:t>672,55 km</a:t>
            </a:r>
            <a:r>
              <a:rPr lang="cs-CZ" baseline="30000" dirty="0"/>
              <a:t>2</a:t>
            </a:r>
            <a:endParaRPr lang="cs-CZ" dirty="0"/>
          </a:p>
          <a:p>
            <a:pPr marL="285750" indent="-285750">
              <a:buFont typeface="Arial" panose="020B0604020202020204" pitchFamily="34" charset="0"/>
              <a:buChar char="•"/>
            </a:pPr>
            <a:endParaRPr lang="cs-CZ" dirty="0"/>
          </a:p>
          <a:p>
            <a:r>
              <a:rPr lang="cs-CZ" b="1" dirty="0"/>
              <a:t>PK</a:t>
            </a:r>
          </a:p>
          <a:p>
            <a:pPr marL="285750" indent="-285750">
              <a:buFont typeface="Arial" panose="020B0604020202020204" pitchFamily="34" charset="0"/>
              <a:buChar char="•"/>
            </a:pPr>
            <a:r>
              <a:rPr lang="cs-CZ" dirty="0"/>
              <a:t>79 obcí</a:t>
            </a:r>
          </a:p>
          <a:p>
            <a:pPr marL="285750" indent="-285750">
              <a:buFont typeface="Arial" panose="020B0604020202020204" pitchFamily="34" charset="0"/>
              <a:buChar char="•"/>
            </a:pPr>
            <a:r>
              <a:rPr lang="cs-CZ" dirty="0"/>
              <a:t>183 201 obyvatel</a:t>
            </a:r>
          </a:p>
          <a:p>
            <a:pPr marL="285750" indent="-285750">
              <a:buFont typeface="Arial" panose="020B0604020202020204" pitchFamily="34" charset="0"/>
              <a:buChar char="•"/>
            </a:pPr>
            <a:r>
              <a:rPr lang="cs-CZ" dirty="0"/>
              <a:t>635,15 km</a:t>
            </a:r>
            <a:r>
              <a:rPr lang="cs-CZ" baseline="30000" dirty="0"/>
              <a:t>2</a:t>
            </a:r>
            <a:endParaRPr lang="cs-CZ" dirty="0"/>
          </a:p>
        </p:txBody>
      </p:sp>
    </p:spTree>
    <p:extLst>
      <p:ext uri="{BB962C8B-B14F-4D97-AF65-F5344CB8AC3E}">
        <p14:creationId xmlns:p14="http://schemas.microsoft.com/office/powerpoint/2010/main" val="3241291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467544" y="1197683"/>
            <a:ext cx="8208912" cy="5262979"/>
          </a:xfrm>
          <a:prstGeom prst="rect">
            <a:avLst/>
          </a:prstGeom>
          <a:noFill/>
        </p:spPr>
        <p:txBody>
          <a:bodyPr wrap="square" rtlCol="0">
            <a:spAutoFit/>
          </a:bodyPr>
          <a:lstStyle/>
          <a:p>
            <a:pPr algn="ctr"/>
            <a:r>
              <a:rPr lang="cs-CZ" sz="2200" b="1" cap="all" dirty="0"/>
              <a:t>hradecko-pardubické aglomerace 2021+ „budoucnost“</a:t>
            </a:r>
          </a:p>
          <a:p>
            <a:pPr algn="ctr"/>
            <a:endParaRPr lang="cs-CZ" sz="1000" dirty="0">
              <a:solidFill>
                <a:srgbClr val="FF0000"/>
              </a:solidFill>
            </a:endParaRPr>
          </a:p>
          <a:p>
            <a:r>
              <a:rPr lang="cs-CZ" b="1" dirty="0"/>
              <a:t>Revize Strategie ITI Hradecko-pardubické aglomerace</a:t>
            </a:r>
            <a:endParaRPr lang="cs-CZ" dirty="0"/>
          </a:p>
          <a:p>
            <a:pPr marL="742950" lvl="1" indent="-285750" algn="just">
              <a:spcAft>
                <a:spcPts val="600"/>
              </a:spcAft>
              <a:buFont typeface="Arial" panose="020B0604020202020204" pitchFamily="34" charset="0"/>
              <a:buChar char="•"/>
            </a:pPr>
            <a:r>
              <a:rPr lang="cs-CZ" sz="1700" dirty="0"/>
              <a:t>7/2019 proběhla revize analytické části Strategie ITI → naše aglomerace jako první ITI</a:t>
            </a:r>
            <a:endParaRPr lang="cs-CZ" sz="1700" b="1" dirty="0"/>
          </a:p>
          <a:p>
            <a:pPr marL="742950" lvl="1" indent="-285750" algn="just">
              <a:spcAft>
                <a:spcPts val="600"/>
              </a:spcAft>
              <a:buFont typeface="Arial" panose="020B0604020202020204" pitchFamily="34" charset="0"/>
              <a:buChar char="•"/>
            </a:pPr>
            <a:r>
              <a:rPr lang="cs-CZ" sz="1700" dirty="0"/>
              <a:t>v současné době probíhá veřejná zakázka pro další </a:t>
            </a:r>
            <a:r>
              <a:rPr lang="cs-CZ" sz="1700" b="1" dirty="0"/>
              <a:t>úpravu Strategie</a:t>
            </a:r>
          </a:p>
          <a:p>
            <a:pPr marL="1200150" lvl="2" indent="-285750" algn="just">
              <a:spcAft>
                <a:spcPts val="600"/>
              </a:spcAft>
              <a:buFont typeface="Arial" panose="020B0604020202020204" pitchFamily="34" charset="0"/>
              <a:buChar char="•"/>
            </a:pPr>
            <a:r>
              <a:rPr lang="cs-CZ" sz="1600" dirty="0"/>
              <a:t>aktualizace a připomínkování </a:t>
            </a:r>
            <a:r>
              <a:rPr lang="cs-CZ" sz="1600" b="1" dirty="0"/>
              <a:t>analytické části </a:t>
            </a:r>
            <a:r>
              <a:rPr lang="cs-CZ" sz="1600" dirty="0"/>
              <a:t>PS, ŘV ITI, obcemi a dalšími subjekty (aktuální data, nové vymezení území)</a:t>
            </a:r>
          </a:p>
          <a:p>
            <a:pPr marL="1200150" lvl="2" indent="-285750" algn="just">
              <a:spcAft>
                <a:spcPts val="600"/>
              </a:spcAft>
              <a:buFont typeface="Arial" panose="020B0604020202020204" pitchFamily="34" charset="0"/>
              <a:buChar char="•"/>
            </a:pPr>
            <a:r>
              <a:rPr lang="cs-CZ" sz="1600" dirty="0"/>
              <a:t>příprava návrhové části – projednání na PS, ŘV ITI 9-10/2020</a:t>
            </a:r>
          </a:p>
          <a:p>
            <a:pPr marL="1200150" lvl="2" indent="-285750" algn="just">
              <a:spcAft>
                <a:spcPts val="600"/>
              </a:spcAft>
              <a:buFont typeface="Arial" panose="020B0604020202020204" pitchFamily="34" charset="0"/>
              <a:buChar char="•"/>
            </a:pPr>
            <a:r>
              <a:rPr lang="cs-CZ" sz="1600" dirty="0"/>
              <a:t>11/2020 – dokončení aktualizace Strategie </a:t>
            </a:r>
          </a:p>
          <a:p>
            <a:pPr marL="1200150" lvl="2" indent="-285750" algn="just">
              <a:spcAft>
                <a:spcPts val="600"/>
              </a:spcAft>
              <a:buFont typeface="Arial" panose="020B0604020202020204" pitchFamily="34" charset="0"/>
              <a:buChar char="•"/>
            </a:pPr>
            <a:r>
              <a:rPr lang="cs-CZ" sz="1600" b="1" dirty="0"/>
              <a:t>→ výběr strategických projektů, finalizace Strategie </a:t>
            </a:r>
          </a:p>
          <a:p>
            <a:pPr marL="742950" lvl="1" indent="-285750" algn="just">
              <a:spcAft>
                <a:spcPts val="600"/>
              </a:spcAft>
              <a:buFont typeface="Arial" panose="020B0604020202020204" pitchFamily="34" charset="0"/>
              <a:buChar char="•"/>
            </a:pPr>
            <a:r>
              <a:rPr lang="cs-CZ" sz="1700" dirty="0"/>
              <a:t>finalizace Strategie Hradecko-pardubické aglomerace nebude na straně nositele ITI zdržována, </a:t>
            </a:r>
            <a:r>
              <a:rPr lang="cs-CZ" sz="1700" b="1" dirty="0"/>
              <a:t>dokončení</a:t>
            </a:r>
            <a:r>
              <a:rPr lang="cs-CZ" sz="1700" dirty="0"/>
              <a:t> bude </a:t>
            </a:r>
            <a:r>
              <a:rPr lang="cs-CZ" sz="1700" b="1" dirty="0"/>
              <a:t>závislé pouze na externích vstupech</a:t>
            </a:r>
            <a:r>
              <a:rPr lang="cs-CZ" sz="1700" dirty="0"/>
              <a:t>, jako jsou MPIN II, ÚDOP, schvalování OP apod. </a:t>
            </a:r>
          </a:p>
          <a:p>
            <a:pPr marL="742950" lvl="1" indent="-285750" algn="just">
              <a:spcAft>
                <a:spcPts val="600"/>
              </a:spcAft>
              <a:buFont typeface="Arial" panose="020B0604020202020204" pitchFamily="34" charset="0"/>
              <a:buChar char="•"/>
            </a:pPr>
            <a:r>
              <a:rPr lang="cs-CZ" sz="1700" dirty="0"/>
              <a:t>→ po dokončení může dojít ještě k dílčí aktualizaci (např. dopady očekávané ekonomické krize apod.)</a:t>
            </a:r>
          </a:p>
          <a:p>
            <a:pPr lvl="0"/>
            <a:endParaRPr lang="cs-CZ" b="1" dirty="0"/>
          </a:p>
        </p:txBody>
      </p:sp>
      <p:pic>
        <p:nvPicPr>
          <p:cNvPr id="3" name="Obrázek 2"/>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5" name="Obrázek 4"/>
          <p:cNvPicPr/>
          <p:nvPr/>
        </p:nvPicPr>
        <p:blipFill>
          <a:blip r:embed="rId5">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219871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fade">
                                      <p:cBhvr>
                                        <p:cTn id="15" dur="500"/>
                                        <p:tgtEl>
                                          <p:spTgt spid="4">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fade">
                                      <p:cBhvr>
                                        <p:cTn id="18" dur="500"/>
                                        <p:tgtEl>
                                          <p:spTgt spid="4">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500"/>
                                        <p:tgtEl>
                                          <p:spTgt spid="4">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8" end="8"/>
                                            </p:txEl>
                                          </p:spTgt>
                                        </p:tgtEl>
                                        <p:attrNameLst>
                                          <p:attrName>style.visibility</p:attrName>
                                        </p:attrNameLst>
                                      </p:cBhvr>
                                      <p:to>
                                        <p:strVal val="visible"/>
                                      </p:to>
                                    </p:set>
                                    <p:animEffect transition="in" filter="fade">
                                      <p:cBhvr>
                                        <p:cTn id="26" dur="500"/>
                                        <p:tgtEl>
                                          <p:spTgt spid="4">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10" end="10"/>
                                            </p:txEl>
                                          </p:spTgt>
                                        </p:tgtEl>
                                        <p:attrNameLst>
                                          <p:attrName>style.visibility</p:attrName>
                                        </p:attrNameLst>
                                      </p:cBhvr>
                                      <p:to>
                                        <p:strVal val="visible"/>
                                      </p:to>
                                    </p:set>
                                    <p:animEffect transition="in" filter="fade">
                                      <p:cBhvr>
                                        <p:cTn id="36"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467544" y="1148375"/>
            <a:ext cx="8208912" cy="4909036"/>
          </a:xfrm>
          <a:prstGeom prst="rect">
            <a:avLst/>
          </a:prstGeom>
          <a:noFill/>
        </p:spPr>
        <p:txBody>
          <a:bodyPr wrap="square" rtlCol="0">
            <a:spAutoFit/>
          </a:bodyPr>
          <a:lstStyle/>
          <a:p>
            <a:pPr algn="ctr"/>
            <a:r>
              <a:rPr lang="cs-CZ" sz="2200" b="1" cap="all" dirty="0"/>
              <a:t>hradecko-pardubické aglomerace 2021+ „budoucnost“</a:t>
            </a:r>
          </a:p>
          <a:p>
            <a:pPr marL="285750" indent="-285750" algn="just">
              <a:buFont typeface="Arial" panose="020B0604020202020204" pitchFamily="34" charset="0"/>
              <a:buChar char="•"/>
            </a:pPr>
            <a:endParaRPr lang="cs-CZ" sz="100" dirty="0"/>
          </a:p>
          <a:p>
            <a:r>
              <a:rPr lang="cs-CZ" b="1" dirty="0"/>
              <a:t>Alokace pro ITI</a:t>
            </a:r>
            <a:endParaRPr lang="cs-CZ" dirty="0"/>
          </a:p>
          <a:p>
            <a:pPr marL="742950" lvl="1" indent="-285750">
              <a:buFont typeface="Arial" panose="020B0604020202020204" pitchFamily="34" charset="0"/>
              <a:buChar char="•"/>
            </a:pPr>
            <a:r>
              <a:rPr lang="cs-CZ" sz="1600" dirty="0"/>
              <a:t>není schválen víceletý finanční rámec (VFR)</a:t>
            </a:r>
          </a:p>
          <a:p>
            <a:pPr marL="742950" lvl="1" indent="-285750">
              <a:buFont typeface="Arial" panose="020B0604020202020204" pitchFamily="34" charset="0"/>
              <a:buChar char="•"/>
            </a:pPr>
            <a:r>
              <a:rPr lang="cs-CZ" sz="1600" dirty="0"/>
              <a:t>aktuálně není známé přesné rozdělení pro jednotlivé OP</a:t>
            </a:r>
          </a:p>
          <a:p>
            <a:pPr marL="742950" lvl="1" indent="-285750">
              <a:buFont typeface="Arial" panose="020B0604020202020204" pitchFamily="34" charset="0"/>
              <a:buChar char="•"/>
            </a:pPr>
            <a:r>
              <a:rPr lang="cs-CZ" sz="1600" dirty="0"/>
              <a:t>není známé vyčlenění alokace pro 13 ITI </a:t>
            </a:r>
          </a:p>
          <a:p>
            <a:pPr lvl="1"/>
            <a:r>
              <a:rPr lang="cs-CZ" sz="1600" dirty="0"/>
              <a:t>→ teprve pak je možné debatovat o alokaci pro naši aglomeraci </a:t>
            </a:r>
          </a:p>
          <a:p>
            <a:pPr lvl="1"/>
            <a:r>
              <a:rPr lang="cs-CZ" sz="1600" dirty="0"/>
              <a:t>→ předložení návrhu </a:t>
            </a:r>
            <a:r>
              <a:rPr lang="cs-CZ" sz="1600" b="1" dirty="0"/>
              <a:t>na vládu do 15. 10. 2020</a:t>
            </a:r>
          </a:p>
          <a:p>
            <a:pPr lvl="1"/>
            <a:r>
              <a:rPr lang="cs-CZ" sz="1600" dirty="0"/>
              <a:t>			 </a:t>
            </a:r>
            <a:r>
              <a:rPr lang="cs-CZ" sz="1600" b="1" dirty="0"/>
              <a:t>→ přesto</a:t>
            </a:r>
          </a:p>
          <a:p>
            <a:pPr marL="285750" lvl="0" indent="-285750" algn="just">
              <a:buFont typeface="Arial" panose="020B0604020202020204" pitchFamily="34" charset="0"/>
              <a:buChar char="•"/>
            </a:pPr>
            <a:r>
              <a:rPr lang="cs-CZ" sz="1600" dirty="0"/>
              <a:t>probíhají intenzivní jednání se všemi dotčenými ŘO o strategických projektech a vyčlenění alokace pro nástroj ITI</a:t>
            </a:r>
          </a:p>
          <a:p>
            <a:pPr marL="285750" lvl="0" indent="-285750" algn="just">
              <a:buFont typeface="Arial" panose="020B0604020202020204" pitchFamily="34" charset="0"/>
              <a:buChar char="•"/>
            </a:pPr>
            <a:r>
              <a:rPr lang="cs-CZ" sz="1600" dirty="0"/>
              <a:t>nejvíce informací o IROP2 → pro integrované nástroje (ITI, komunitně vedený místní rozvoj – CLLD) vyhrazeno maximálně 30 % z celkové alokace (22 % pro ITI, 8 % pro CLLD)</a:t>
            </a:r>
          </a:p>
          <a:p>
            <a:pPr marL="285750" indent="-285750" algn="just">
              <a:buFont typeface="Arial" panose="020B0604020202020204" pitchFamily="34" charset="0"/>
              <a:buChar char="•"/>
            </a:pPr>
            <a:endParaRPr lang="cs-CZ" sz="1600" dirty="0"/>
          </a:p>
          <a:p>
            <a:pPr marL="285750" indent="-285750" algn="just">
              <a:buFont typeface="Arial" panose="020B0604020202020204" pitchFamily="34" charset="0"/>
              <a:buChar char="•"/>
            </a:pPr>
            <a:r>
              <a:rPr lang="cs-CZ" sz="1600" dirty="0"/>
              <a:t>dne 23. 4. 2019 byla primátory statutárních měst podepsána deklarace, minimální požadavek na alokaci pro nástroj ITI je ve výši 75 mld. Kč → po negativní zkušenosti ze současného programového období požadují fixaci této částky v Dohodě o partnerství připravované k uzavření mezi Evropskou komisí a Českou republikou</a:t>
            </a:r>
          </a:p>
          <a:p>
            <a:pPr marL="285750" indent="-285750" algn="just">
              <a:buFont typeface="Arial" panose="020B0604020202020204" pitchFamily="34" charset="0"/>
              <a:buChar char="•"/>
            </a:pPr>
            <a:r>
              <a:rPr lang="cs-CZ" sz="1600" b="1" dirty="0"/>
              <a:t>cílem Hradecko-pardubické aglomerace</a:t>
            </a:r>
            <a:r>
              <a:rPr lang="cs-CZ" sz="1600" dirty="0"/>
              <a:t> je </a:t>
            </a:r>
            <a:r>
              <a:rPr lang="cs-CZ" sz="1600" b="1" dirty="0"/>
              <a:t>vyjednat alokaci ve výši cca 4 mld. Kč </a:t>
            </a:r>
            <a:r>
              <a:rPr lang="cs-CZ" sz="1600" dirty="0"/>
              <a:t>v šesti (?) operačních programech (OPZ+?) </a:t>
            </a:r>
          </a:p>
        </p:txBody>
      </p:sp>
      <p:pic>
        <p:nvPicPr>
          <p:cNvPr id="3" name="Obrázek 2"/>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5" name="Obrázek 4"/>
          <p:cNvPicPr/>
          <p:nvPr/>
        </p:nvPicPr>
        <p:blipFill>
          <a:blip r:embed="rId5">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42873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fade">
                                      <p:cBhvr>
                                        <p:cTn id="10" dur="500"/>
                                        <p:tgtEl>
                                          <p:spTgt spid="4">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animEffect transition="in" filter="fade">
                                      <p:cBhvr>
                                        <p:cTn id="13" dur="500"/>
                                        <p:tgtEl>
                                          <p:spTgt spid="4">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6" end="6"/>
                                            </p:txEl>
                                          </p:spTgt>
                                        </p:tgtEl>
                                        <p:attrNameLst>
                                          <p:attrName>style.visibility</p:attrName>
                                        </p:attrNameLst>
                                      </p:cBhvr>
                                      <p:to>
                                        <p:strVal val="visible"/>
                                      </p:to>
                                    </p:set>
                                    <p:animEffect transition="in" filter="fade">
                                      <p:cBhvr>
                                        <p:cTn id="16" dur="500"/>
                                        <p:tgtEl>
                                          <p:spTgt spid="4">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8" end="8"/>
                                            </p:txEl>
                                          </p:spTgt>
                                        </p:tgtEl>
                                        <p:attrNameLst>
                                          <p:attrName>style.visibility</p:attrName>
                                        </p:attrNameLst>
                                      </p:cBhvr>
                                      <p:to>
                                        <p:strVal val="visible"/>
                                      </p:to>
                                    </p:set>
                                    <p:animEffect transition="in" filter="fade">
                                      <p:cBhvr>
                                        <p:cTn id="24" dur="500"/>
                                        <p:tgtEl>
                                          <p:spTgt spid="4">
                                            <p:txEl>
                                              <p:pRg st="8" end="8"/>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animEffect transition="in" filter="fade">
                                      <p:cBhvr>
                                        <p:cTn id="29" dur="500"/>
                                        <p:tgtEl>
                                          <p:spTgt spid="4">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fade">
                                      <p:cBhvr>
                                        <p:cTn id="32" dur="500"/>
                                        <p:tgtEl>
                                          <p:spTgt spid="4">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animEffect transition="in" filter="fade">
                                      <p:cBhvr>
                                        <p:cTn id="37" dur="500"/>
                                        <p:tgtEl>
                                          <p:spTgt spid="4">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fade">
                                      <p:cBhvr>
                                        <p:cTn id="42"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467544" y="1124744"/>
            <a:ext cx="8208912" cy="5647700"/>
          </a:xfrm>
          <a:prstGeom prst="rect">
            <a:avLst/>
          </a:prstGeom>
          <a:noFill/>
        </p:spPr>
        <p:txBody>
          <a:bodyPr wrap="square" rtlCol="0">
            <a:spAutoFit/>
          </a:bodyPr>
          <a:lstStyle/>
          <a:p>
            <a:pPr algn="ctr"/>
            <a:r>
              <a:rPr lang="cs-CZ" sz="2200" b="1" cap="all" dirty="0"/>
              <a:t>hradecko-pardubické aglomerace 2021+ „budoucnost“</a:t>
            </a:r>
          </a:p>
          <a:p>
            <a:endParaRPr lang="cs-CZ" sz="2200" dirty="0"/>
          </a:p>
          <a:p>
            <a:pPr marL="285750" indent="-285750">
              <a:buFont typeface="Arial" panose="020B0604020202020204" pitchFamily="34" charset="0"/>
              <a:buChar char="•"/>
            </a:pPr>
            <a:r>
              <a:rPr lang="cs-CZ" dirty="0"/>
              <a:t>kontinuálně probíhají </a:t>
            </a:r>
            <a:r>
              <a:rPr lang="cs-CZ" b="1" dirty="0"/>
              <a:t>intenzivní jednání s nejdůležitějšími stakeholdery v území </a:t>
            </a:r>
            <a:r>
              <a:rPr lang="cs-CZ" dirty="0"/>
              <a:t>na politicko-úřednické úrovni</a:t>
            </a:r>
          </a:p>
          <a:p>
            <a:pPr marL="742950" lvl="1" indent="-285750">
              <a:buFont typeface="Arial" panose="020B0604020202020204" pitchFamily="34" charset="0"/>
              <a:buChar char="•"/>
            </a:pPr>
            <a:r>
              <a:rPr lang="cs-CZ" dirty="0"/>
              <a:t>statutární města (Hradec Králové, Pardubice)</a:t>
            </a:r>
          </a:p>
          <a:p>
            <a:pPr marL="742950" lvl="1" indent="-285750">
              <a:buFont typeface="Arial" panose="020B0604020202020204" pitchFamily="34" charset="0"/>
              <a:buChar char="•"/>
            </a:pPr>
            <a:r>
              <a:rPr lang="cs-CZ" dirty="0"/>
              <a:t>kraje (Pardubický kraj, Královéhradecký kraj)</a:t>
            </a:r>
          </a:p>
          <a:p>
            <a:pPr marL="742950" lvl="1" indent="-285750">
              <a:buFont typeface="Arial" panose="020B0604020202020204" pitchFamily="34" charset="0"/>
              <a:buChar char="•"/>
            </a:pPr>
            <a:r>
              <a:rPr lang="cs-CZ" dirty="0"/>
              <a:t>největší města v území (Chrudim, Jaroměř, Přelouč, Lázně Bohdaneč,...)</a:t>
            </a:r>
          </a:p>
          <a:p>
            <a:pPr marL="742950" lvl="1" indent="-285750">
              <a:buFont typeface="Arial" panose="020B0604020202020204" pitchFamily="34" charset="0"/>
              <a:buChar char="•"/>
            </a:pPr>
            <a:r>
              <a:rPr lang="cs-CZ" dirty="0"/>
              <a:t>univerzity a výzkumné organizace</a:t>
            </a:r>
          </a:p>
          <a:p>
            <a:pPr marL="742950" lvl="1" indent="-285750">
              <a:buFont typeface="Arial" panose="020B0604020202020204" pitchFamily="34" charset="0"/>
              <a:buChar char="•"/>
            </a:pPr>
            <a:r>
              <a:rPr lang="cs-CZ" dirty="0"/>
              <a:t>MAS</a:t>
            </a:r>
          </a:p>
          <a:p>
            <a:pPr lvl="1"/>
            <a:r>
              <a:rPr lang="cs-CZ" dirty="0"/>
              <a:t>→ cílem je </a:t>
            </a:r>
            <a:r>
              <a:rPr lang="cs-CZ" b="1" dirty="0"/>
              <a:t>vydefinování klíčových priorit pro ITI</a:t>
            </a:r>
          </a:p>
          <a:p>
            <a:pPr lvl="1"/>
            <a:endParaRPr lang="cs-CZ" dirty="0"/>
          </a:p>
          <a:p>
            <a:pPr lvl="1" algn="ctr"/>
            <a:r>
              <a:rPr lang="cs-CZ" b="1" cap="all" dirty="0"/>
              <a:t>6. 11. 2019 Konference o BUDOUCNOSTI A PŘÍNOSECH </a:t>
            </a:r>
            <a:r>
              <a:rPr lang="cs-CZ" b="1" cap="all" dirty="0" err="1"/>
              <a:t>iti</a:t>
            </a:r>
            <a:r>
              <a:rPr lang="cs-CZ" b="1" cap="all" dirty="0"/>
              <a:t> hradecko-pardubické aglomerace </a:t>
            </a:r>
          </a:p>
          <a:p>
            <a:pPr lvl="1"/>
            <a:endParaRPr lang="cs-CZ" sz="400" b="1" dirty="0"/>
          </a:p>
          <a:p>
            <a:pPr marL="742950" lvl="1" indent="-285750">
              <a:buFont typeface="Arial" panose="020B0604020202020204" pitchFamily="34" charset="0"/>
              <a:buChar char="•"/>
            </a:pPr>
            <a:r>
              <a:rPr lang="cs-CZ" sz="1700" dirty="0"/>
              <a:t>představeny dosavadní výsledky a zkušenosti s nástrojem ITI na území naší aglomerace v tomto programovém období</a:t>
            </a:r>
          </a:p>
          <a:p>
            <a:pPr marL="742950" lvl="1" indent="-285750">
              <a:buFont typeface="Arial" panose="020B0604020202020204" pitchFamily="34" charset="0"/>
              <a:buChar char="•"/>
            </a:pPr>
            <a:r>
              <a:rPr lang="cs-CZ" sz="1700" dirty="0"/>
              <a:t>představena budoucnost ITI po roce 2021</a:t>
            </a:r>
          </a:p>
          <a:p>
            <a:pPr marL="742950" lvl="1" indent="-285750">
              <a:buFont typeface="Arial" panose="020B0604020202020204" pitchFamily="34" charset="0"/>
              <a:buChar char="•"/>
            </a:pPr>
            <a:r>
              <a:rPr lang="cs-CZ" sz="1700" dirty="0"/>
              <a:t>podpis prohlášení klíčových partnerů</a:t>
            </a:r>
          </a:p>
          <a:p>
            <a:pPr lvl="1"/>
            <a:endParaRPr lang="cs-CZ" sz="1700" dirty="0"/>
          </a:p>
          <a:p>
            <a:pPr lvl="1"/>
            <a:endParaRPr lang="cs-CZ" dirty="0"/>
          </a:p>
        </p:txBody>
      </p:sp>
      <p:pic>
        <p:nvPicPr>
          <p:cNvPr id="3" name="Obrázek 2"/>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6003585"/>
            <a:ext cx="4963886" cy="593767"/>
          </a:xfrm>
          <a:prstGeom prst="rect">
            <a:avLst/>
          </a:prstGeom>
          <a:noFill/>
          <a:ln>
            <a:noFill/>
          </a:ln>
        </p:spPr>
      </p:pic>
      <p:pic>
        <p:nvPicPr>
          <p:cNvPr id="5" name="Obrázek 4"/>
          <p:cNvPicPr/>
          <p:nvPr/>
        </p:nvPicPr>
        <p:blipFill>
          <a:blip r:embed="rId5">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186194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fade">
                                      <p:cBhvr>
                                        <p:cTn id="16" dur="500"/>
                                        <p:tgtEl>
                                          <p:spTgt spid="4">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fade">
                                      <p:cBhvr>
                                        <p:cTn id="19" dur="500"/>
                                        <p:tgtEl>
                                          <p:spTgt spid="4">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5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fade">
                                      <p:cBhvr>
                                        <p:cTn id="32" dur="500"/>
                                        <p:tgtEl>
                                          <p:spTgt spid="4">
                                            <p:txEl>
                                              <p:pRg st="10" end="1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animEffect transition="in" filter="fade">
                                      <p:cBhvr>
                                        <p:cTn id="35" dur="500"/>
                                        <p:tgtEl>
                                          <p:spTgt spid="4">
                                            <p:txEl>
                                              <p:pRg st="12" end="1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13" end="13"/>
                                            </p:txEl>
                                          </p:spTgt>
                                        </p:tgtEl>
                                        <p:attrNameLst>
                                          <p:attrName>style.visibility</p:attrName>
                                        </p:attrNameLst>
                                      </p:cBhvr>
                                      <p:to>
                                        <p:strVal val="visible"/>
                                      </p:to>
                                    </p:set>
                                    <p:animEffect transition="in" filter="fade">
                                      <p:cBhvr>
                                        <p:cTn id="38" dur="500"/>
                                        <p:tgtEl>
                                          <p:spTgt spid="4">
                                            <p:txEl>
                                              <p:pRg st="13" end="13"/>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xEl>
                                              <p:pRg st="14" end="14"/>
                                            </p:txEl>
                                          </p:spTgt>
                                        </p:tgtEl>
                                        <p:attrNameLst>
                                          <p:attrName>style.visibility</p:attrName>
                                        </p:attrNameLst>
                                      </p:cBhvr>
                                      <p:to>
                                        <p:strVal val="visible"/>
                                      </p:to>
                                    </p:set>
                                    <p:animEffect transition="in" filter="fade">
                                      <p:cBhvr>
                                        <p:cTn id="41"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rázek 13"/>
          <p:cNvPicPr>
            <a:picLocks noChangeAspect="1"/>
          </p:cNvPicPr>
          <p:nvPr/>
        </p:nvPicPr>
        <p:blipFill rotWithShape="1">
          <a:blip r:embed="rId2"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pic>
        <p:nvPicPr>
          <p:cNvPr id="6" name="Obrázek 5"/>
          <p:cNvPicPr/>
          <p:nvPr/>
        </p:nvPicPr>
        <p:blipFill>
          <a:blip r:embed="rId3" cstate="print">
            <a:extLst>
              <a:ext uri="{28A0092B-C50C-407E-A947-70E740481C1C}">
                <a14:useLocalDpi xmlns:a14="http://schemas.microsoft.com/office/drawing/2010/main" val="0"/>
              </a:ext>
            </a:extLst>
          </a:blip>
          <a:stretch>
            <a:fillRect/>
          </a:stretch>
        </p:blipFill>
        <p:spPr>
          <a:xfrm>
            <a:off x="3390899" y="279444"/>
            <a:ext cx="2362200" cy="571500"/>
          </a:xfrm>
          <a:prstGeom prst="rect">
            <a:avLst/>
          </a:prstGeom>
        </p:spPr>
      </p:pic>
      <p:sp>
        <p:nvSpPr>
          <p:cNvPr id="3" name="Obdélník 2"/>
          <p:cNvSpPr/>
          <p:nvPr/>
        </p:nvSpPr>
        <p:spPr>
          <a:xfrm>
            <a:off x="727867" y="2240683"/>
            <a:ext cx="7804573" cy="646331"/>
          </a:xfrm>
          <a:custGeom>
            <a:avLst/>
            <a:gdLst>
              <a:gd name="connsiteX0" fmla="*/ 0 w 7560840"/>
              <a:gd name="connsiteY0" fmla="*/ 0 h 3247043"/>
              <a:gd name="connsiteX1" fmla="*/ 7560840 w 7560840"/>
              <a:gd name="connsiteY1" fmla="*/ 0 h 3247043"/>
              <a:gd name="connsiteX2" fmla="*/ 7560840 w 7560840"/>
              <a:gd name="connsiteY2" fmla="*/ 3247043 h 3247043"/>
              <a:gd name="connsiteX3" fmla="*/ 0 w 7560840"/>
              <a:gd name="connsiteY3" fmla="*/ 3247043 h 3247043"/>
              <a:gd name="connsiteX4" fmla="*/ 0 w 7560840"/>
              <a:gd name="connsiteY4" fmla="*/ 0 h 3247043"/>
              <a:gd name="connsiteX0" fmla="*/ 0 w 7588549"/>
              <a:gd name="connsiteY0" fmla="*/ 0 h 3662680"/>
              <a:gd name="connsiteX1" fmla="*/ 7588549 w 7588549"/>
              <a:gd name="connsiteY1" fmla="*/ 415637 h 3662680"/>
              <a:gd name="connsiteX2" fmla="*/ 7588549 w 7588549"/>
              <a:gd name="connsiteY2" fmla="*/ 3662680 h 3662680"/>
              <a:gd name="connsiteX3" fmla="*/ 27709 w 7588549"/>
              <a:gd name="connsiteY3" fmla="*/ 3662680 h 3662680"/>
              <a:gd name="connsiteX4" fmla="*/ 0 w 7588549"/>
              <a:gd name="connsiteY4" fmla="*/ 0 h 3662680"/>
              <a:gd name="connsiteX0" fmla="*/ 0 w 7588549"/>
              <a:gd name="connsiteY0" fmla="*/ 69272 h 3731952"/>
              <a:gd name="connsiteX1" fmla="*/ 7477713 w 7588549"/>
              <a:gd name="connsiteY1" fmla="*/ 0 h 3731952"/>
              <a:gd name="connsiteX2" fmla="*/ 7588549 w 7588549"/>
              <a:gd name="connsiteY2" fmla="*/ 3731952 h 3731952"/>
              <a:gd name="connsiteX3" fmla="*/ 27709 w 7588549"/>
              <a:gd name="connsiteY3" fmla="*/ 3731952 h 3731952"/>
              <a:gd name="connsiteX4" fmla="*/ 0 w 7588549"/>
              <a:gd name="connsiteY4" fmla="*/ 69272 h 3731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8549" h="3731952">
                <a:moveTo>
                  <a:pt x="0" y="69272"/>
                </a:moveTo>
                <a:lnTo>
                  <a:pt x="7477713" y="0"/>
                </a:lnTo>
                <a:lnTo>
                  <a:pt x="7588549" y="3731952"/>
                </a:lnTo>
                <a:lnTo>
                  <a:pt x="27709" y="3731952"/>
                </a:lnTo>
                <a:lnTo>
                  <a:pt x="0" y="69272"/>
                </a:lnTo>
                <a:close/>
              </a:path>
            </a:pathLst>
          </a:custGeom>
        </p:spPr>
        <p:txBody>
          <a:bodyPr wrap="square">
            <a:spAutoFit/>
          </a:bodyPr>
          <a:lstStyle/>
          <a:p>
            <a:pPr lvl="1" algn="just"/>
            <a:endParaRPr lang="cs-CZ" dirty="0"/>
          </a:p>
          <a:p>
            <a:pPr algn="just"/>
            <a:endParaRPr lang="cs-CZ" dirty="0"/>
          </a:p>
        </p:txBody>
      </p:sp>
      <p:pic>
        <p:nvPicPr>
          <p:cNvPr id="8" name="Obrázek 7"/>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148209" y="6218288"/>
            <a:ext cx="4963886" cy="593767"/>
          </a:xfrm>
          <a:prstGeom prst="rect">
            <a:avLst/>
          </a:prstGeom>
          <a:noFill/>
          <a:ln>
            <a:noFill/>
          </a:ln>
        </p:spPr>
      </p:pic>
      <p:sp>
        <p:nvSpPr>
          <p:cNvPr id="9" name="TextovéPole 8"/>
          <p:cNvSpPr txBox="1"/>
          <p:nvPr/>
        </p:nvSpPr>
        <p:spPr>
          <a:xfrm>
            <a:off x="2267490" y="958510"/>
            <a:ext cx="6540896" cy="769441"/>
          </a:xfrm>
          <a:prstGeom prst="rect">
            <a:avLst/>
          </a:prstGeom>
          <a:noFill/>
        </p:spPr>
        <p:txBody>
          <a:bodyPr wrap="square" rtlCol="0">
            <a:spAutoFit/>
          </a:bodyPr>
          <a:lstStyle/>
          <a:p>
            <a:pPr algn="ctr"/>
            <a:r>
              <a:rPr lang="cs-CZ" sz="2200" b="1" cap="all" dirty="0"/>
              <a:t>Prohlášení klíčových partnerů v území ITI Hradecko-pardubické aglomerace</a:t>
            </a:r>
            <a:endParaRPr lang="cs-CZ" sz="2200" cap="all" dirty="0"/>
          </a:p>
        </p:txBody>
      </p:sp>
      <p:sp>
        <p:nvSpPr>
          <p:cNvPr id="10" name="TextovéPole 9"/>
          <p:cNvSpPr txBox="1"/>
          <p:nvPr/>
        </p:nvSpPr>
        <p:spPr>
          <a:xfrm>
            <a:off x="2183396" y="1556792"/>
            <a:ext cx="6709084" cy="4524315"/>
          </a:xfrm>
          <a:prstGeom prst="rect">
            <a:avLst/>
          </a:prstGeom>
          <a:noFill/>
        </p:spPr>
        <p:txBody>
          <a:bodyPr wrap="square" rtlCol="0">
            <a:spAutoFit/>
          </a:bodyPr>
          <a:lstStyle/>
          <a:p>
            <a:endParaRPr lang="cs-CZ" sz="1600" dirty="0">
              <a:solidFill>
                <a:srgbClr val="FF0000"/>
              </a:solidFill>
            </a:endParaRPr>
          </a:p>
          <a:p>
            <a:pPr algn="just"/>
            <a:r>
              <a:rPr lang="cs-CZ" sz="1600" i="1" dirty="0"/>
              <a:t>My, zástupci klíčových partnerů Hradecko-pardubické aglomerace, prohlašujeme, že jsme připraveni spolupracovat při tvorbě Strategie Hradecko-pardubické aglomerace 2021+, která je předpokladem pro úspěšnou implementaci nástroje integrované územní investice (ITI) v programovém období 2021-2027.</a:t>
            </a:r>
          </a:p>
          <a:p>
            <a:endParaRPr lang="cs-CZ" sz="1600" dirty="0">
              <a:solidFill>
                <a:srgbClr val="FF0000"/>
              </a:solidFill>
            </a:endParaRPr>
          </a:p>
          <a:p>
            <a:pPr marL="285750" indent="-285750">
              <a:buFont typeface="Arial" panose="020B0604020202020204" pitchFamily="34" charset="0"/>
              <a:buChar char="•"/>
            </a:pPr>
            <a:r>
              <a:rPr lang="cs-CZ" sz="1600" dirty="0"/>
              <a:t>signatáři (19) – zástupci: </a:t>
            </a:r>
          </a:p>
          <a:p>
            <a:pPr marL="742950" lvl="1" indent="-285750" algn="just">
              <a:buFont typeface="Arial" panose="020B0604020202020204" pitchFamily="34" charset="0"/>
              <a:buChar char="•"/>
            </a:pPr>
            <a:r>
              <a:rPr lang="cs-CZ" sz="1600" dirty="0"/>
              <a:t>statutárního města Pardubice, statutárního města Hradec Králové, Pardubického kraje, Královéhradeckého kraje, města Holice, města Chrudim, města Přelouč, města Jaroměř, města Chlumec nad Cidlinou, města Lázně Bohdaneč, Národního památkového ústavu, Univerzity Pardubice, Univerzity Hradec Králové, Farmaceutické fakulty Univerzity Karlovy v Hradci Králové, Lékařské fakulty Univerzity Karlovy v Hradci Králové, Krajské hospodářské komory Pardubického kraje, Krajské hospodářské komory Královéhradeckého kraje, Krajského sdružení NS MAS ČR Pardubického kraje, Krajského sdružení NS MAS ČR Královéhradeckého kraje</a:t>
            </a:r>
            <a:endParaRPr lang="cs-CZ" dirty="0"/>
          </a:p>
        </p:txBody>
      </p:sp>
      <p:pic>
        <p:nvPicPr>
          <p:cNvPr id="11" name="Obráze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736" y="1556792"/>
            <a:ext cx="1988820" cy="1325880"/>
          </a:xfrm>
          <a:prstGeom prst="rect">
            <a:avLst/>
          </a:prstGeom>
        </p:spPr>
      </p:pic>
      <p:pic>
        <p:nvPicPr>
          <p:cNvPr id="12" name="Obráze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736" y="3204664"/>
            <a:ext cx="1988820" cy="1325880"/>
          </a:xfrm>
          <a:prstGeom prst="rect">
            <a:avLst/>
          </a:prstGeom>
        </p:spPr>
      </p:pic>
      <p:pic>
        <p:nvPicPr>
          <p:cNvPr id="13" name="Obráze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640" y="4830785"/>
            <a:ext cx="2001012" cy="1334008"/>
          </a:xfrm>
          <a:prstGeom prst="rect">
            <a:avLst/>
          </a:prstGeom>
        </p:spPr>
      </p:pic>
    </p:spTree>
    <p:extLst>
      <p:ext uri="{BB962C8B-B14F-4D97-AF65-F5344CB8AC3E}">
        <p14:creationId xmlns:p14="http://schemas.microsoft.com/office/powerpoint/2010/main" val="1725648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1063080" y="816314"/>
            <a:ext cx="7344816" cy="1138773"/>
          </a:xfrm>
          <a:prstGeom prst="rect">
            <a:avLst/>
          </a:prstGeom>
          <a:noFill/>
        </p:spPr>
        <p:txBody>
          <a:bodyPr wrap="square" rtlCol="0">
            <a:spAutoFit/>
          </a:bodyPr>
          <a:lstStyle/>
          <a:p>
            <a:pPr algn="ctr"/>
            <a:r>
              <a:rPr lang="cs-CZ" sz="2200" b="1" cap="all" dirty="0"/>
              <a:t>hradecko-pardubické aglomerace 2021+</a:t>
            </a:r>
            <a:endParaRPr lang="cs-CZ" sz="2200" dirty="0"/>
          </a:p>
          <a:p>
            <a:pPr algn="just"/>
            <a:endParaRPr lang="cs-CZ" sz="2200" dirty="0"/>
          </a:p>
          <a:p>
            <a:pPr marL="285750" indent="-285750" algn="just">
              <a:buFont typeface="Arial" panose="020B0604020202020204" pitchFamily="34" charset="0"/>
              <a:buChar char="•"/>
            </a:pPr>
            <a:endParaRPr lang="cs-CZ" sz="2400" dirty="0"/>
          </a:p>
        </p:txBody>
      </p:sp>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3202" t="9091" r="67751" b="9091"/>
          <a:stretch/>
        </p:blipFill>
        <p:spPr>
          <a:xfrm>
            <a:off x="378384" y="1739644"/>
            <a:ext cx="1800000" cy="1800000"/>
          </a:xfrm>
          <a:prstGeom prst="rect">
            <a:avLst/>
          </a:prstGeom>
        </p:spPr>
      </p:pic>
      <p:pic>
        <p:nvPicPr>
          <p:cNvPr id="7" name="Obrázek 6"/>
          <p:cNvPicPr>
            <a:picLocks noChangeAspect="1"/>
          </p:cNvPicPr>
          <p:nvPr/>
        </p:nvPicPr>
        <p:blipFill rotWithShape="1">
          <a:blip r:embed="rId4" cstate="print">
            <a:extLst>
              <a:ext uri="{28A0092B-C50C-407E-A947-70E740481C1C}">
                <a14:useLocalDpi xmlns:a14="http://schemas.microsoft.com/office/drawing/2010/main" val="0"/>
              </a:ext>
            </a:extLst>
          </a:blip>
          <a:srcRect l="2508" t="9302" r="66454" b="6976"/>
          <a:stretch/>
        </p:blipFill>
        <p:spPr>
          <a:xfrm>
            <a:off x="2523521" y="1739644"/>
            <a:ext cx="1850000" cy="1800000"/>
          </a:xfrm>
          <a:prstGeom prst="rect">
            <a:avLst/>
          </a:prstGeom>
        </p:spPr>
      </p:pic>
      <p:pic>
        <p:nvPicPr>
          <p:cNvPr id="8" name="Obrázek 7"/>
          <p:cNvPicPr>
            <a:picLocks noChangeAspect="1"/>
          </p:cNvPicPr>
          <p:nvPr/>
        </p:nvPicPr>
        <p:blipFill rotWithShape="1">
          <a:blip r:embed="rId5" cstate="print">
            <a:extLst>
              <a:ext uri="{28A0092B-C50C-407E-A947-70E740481C1C}">
                <a14:useLocalDpi xmlns:a14="http://schemas.microsoft.com/office/drawing/2010/main" val="0"/>
              </a:ext>
            </a:extLst>
          </a:blip>
          <a:srcRect l="3159" t="8696" r="66672" b="6522"/>
          <a:stretch/>
        </p:blipFill>
        <p:spPr>
          <a:xfrm>
            <a:off x="4697557" y="1739644"/>
            <a:ext cx="1753846" cy="1800000"/>
          </a:xfrm>
          <a:prstGeom prst="rect">
            <a:avLst/>
          </a:prstGeom>
        </p:spPr>
      </p:pic>
      <p:pic>
        <p:nvPicPr>
          <p:cNvPr id="9" name="Obrázek 8"/>
          <p:cNvPicPr>
            <a:picLocks noChangeAspect="1"/>
          </p:cNvPicPr>
          <p:nvPr/>
        </p:nvPicPr>
        <p:blipFill rotWithShape="1">
          <a:blip r:embed="rId6" cstate="print">
            <a:extLst>
              <a:ext uri="{28A0092B-C50C-407E-A947-70E740481C1C}">
                <a14:useLocalDpi xmlns:a14="http://schemas.microsoft.com/office/drawing/2010/main" val="0"/>
              </a:ext>
            </a:extLst>
          </a:blip>
          <a:srcRect l="2995" t="8510" r="64959" b="8510"/>
          <a:stretch/>
        </p:blipFill>
        <p:spPr>
          <a:xfrm>
            <a:off x="1501710" y="3742856"/>
            <a:ext cx="1846154" cy="1800000"/>
          </a:xfrm>
          <a:prstGeom prst="rect">
            <a:avLst/>
          </a:prstGeom>
        </p:spPr>
      </p:pic>
      <p:pic>
        <p:nvPicPr>
          <p:cNvPr id="10" name="Obrázek 9"/>
          <p:cNvPicPr>
            <a:picLocks noChangeAspect="1"/>
          </p:cNvPicPr>
          <p:nvPr/>
        </p:nvPicPr>
        <p:blipFill rotWithShape="1">
          <a:blip r:embed="rId7" cstate="print">
            <a:extLst>
              <a:ext uri="{28A0092B-C50C-407E-A947-70E740481C1C}">
                <a14:useLocalDpi xmlns:a14="http://schemas.microsoft.com/office/drawing/2010/main" val="0"/>
              </a:ext>
            </a:extLst>
          </a:blip>
          <a:srcRect l="3327" t="8845" r="66865" b="7129"/>
          <a:stretch/>
        </p:blipFill>
        <p:spPr>
          <a:xfrm>
            <a:off x="6851990" y="1739644"/>
            <a:ext cx="1752631" cy="1800000"/>
          </a:xfrm>
          <a:prstGeom prst="rect">
            <a:avLst/>
          </a:prstGeom>
        </p:spPr>
      </p:pic>
      <p:pic>
        <p:nvPicPr>
          <p:cNvPr id="11" name="Obrázek 10"/>
          <p:cNvPicPr>
            <a:picLocks noChangeAspect="1"/>
          </p:cNvPicPr>
          <p:nvPr/>
        </p:nvPicPr>
        <p:blipFill rotWithShape="1">
          <a:blip r:embed="rId8" cstate="print">
            <a:extLst>
              <a:ext uri="{28A0092B-C50C-407E-A947-70E740481C1C}">
                <a14:useLocalDpi xmlns:a14="http://schemas.microsoft.com/office/drawing/2010/main" val="0"/>
              </a:ext>
            </a:extLst>
          </a:blip>
          <a:srcRect l="3317" t="7734" r="64722" b="8201"/>
          <a:stretch/>
        </p:blipFill>
        <p:spPr>
          <a:xfrm>
            <a:off x="3679999" y="3742856"/>
            <a:ext cx="1756097" cy="1800000"/>
          </a:xfrm>
          <a:prstGeom prst="rect">
            <a:avLst/>
          </a:prstGeom>
        </p:spPr>
      </p:pic>
      <p:pic>
        <p:nvPicPr>
          <p:cNvPr id="12" name="Obrázek 11"/>
          <p:cNvPicPr>
            <a:picLocks noChangeAspect="1"/>
          </p:cNvPicPr>
          <p:nvPr/>
        </p:nvPicPr>
        <p:blipFill rotWithShape="1">
          <a:blip r:embed="rId9" cstate="print">
            <a:extLst>
              <a:ext uri="{28A0092B-C50C-407E-A947-70E740481C1C}">
                <a14:useLocalDpi xmlns:a14="http://schemas.microsoft.com/office/drawing/2010/main" val="0"/>
              </a:ext>
            </a:extLst>
          </a:blip>
          <a:srcRect l="2459" t="7156" r="66393" b="6984"/>
          <a:stretch/>
        </p:blipFill>
        <p:spPr>
          <a:xfrm>
            <a:off x="5796336" y="3742856"/>
            <a:ext cx="1800000" cy="1800000"/>
          </a:xfrm>
          <a:prstGeom prst="rect">
            <a:avLst/>
          </a:prstGeom>
        </p:spPr>
      </p:pic>
      <p:pic>
        <p:nvPicPr>
          <p:cNvPr id="13" name="Obrázek 12"/>
          <p:cNvPicPr/>
          <p:nvPr/>
        </p:nvPicPr>
        <p:blipFill rotWithShape="1">
          <a:blip r:embed="rId10" cstate="print">
            <a:extLst>
              <a:ext uri="{28A0092B-C50C-407E-A947-70E740481C1C}">
                <a14:useLocalDpi xmlns:a14="http://schemas.microsoft.com/office/drawing/2010/main" val="0"/>
              </a:ext>
            </a:extLst>
          </a:blip>
          <a:srcRect l="2403" t="16641" r="2475" b="17370"/>
          <a:stretch/>
        </p:blipFill>
        <p:spPr bwMode="auto">
          <a:xfrm>
            <a:off x="467544" y="6008440"/>
            <a:ext cx="4963886" cy="593767"/>
          </a:xfrm>
          <a:prstGeom prst="rect">
            <a:avLst/>
          </a:prstGeom>
          <a:noFill/>
          <a:ln>
            <a:noFill/>
          </a:ln>
        </p:spPr>
      </p:pic>
      <p:pic>
        <p:nvPicPr>
          <p:cNvPr id="14" name="Obrázek 13"/>
          <p:cNvPicPr/>
          <p:nvPr/>
        </p:nvPicPr>
        <p:blipFill>
          <a:blip r:embed="rId11">
            <a:extLst>
              <a:ext uri="{28A0092B-C50C-407E-A947-70E740481C1C}">
                <a14:useLocalDpi xmlns:a14="http://schemas.microsoft.com/office/drawing/2010/main" val="0"/>
              </a:ext>
            </a:extLst>
          </a:blip>
          <a:stretch>
            <a:fillRect/>
          </a:stretch>
        </p:blipFill>
        <p:spPr>
          <a:xfrm>
            <a:off x="6012160" y="6030707"/>
            <a:ext cx="2362200" cy="571500"/>
          </a:xfrm>
          <a:prstGeom prst="rect">
            <a:avLst/>
          </a:prstGeom>
        </p:spPr>
      </p:pic>
    </p:spTree>
    <p:extLst>
      <p:ext uri="{BB962C8B-B14F-4D97-AF65-F5344CB8AC3E}">
        <p14:creationId xmlns:p14="http://schemas.microsoft.com/office/powerpoint/2010/main" val="3934613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
        <p:nvSpPr>
          <p:cNvPr id="7" name="TextovéPole 6"/>
          <p:cNvSpPr txBox="1"/>
          <p:nvPr/>
        </p:nvSpPr>
        <p:spPr>
          <a:xfrm>
            <a:off x="611560" y="1200561"/>
            <a:ext cx="8208912" cy="3570208"/>
          </a:xfrm>
          <a:prstGeom prst="rect">
            <a:avLst/>
          </a:prstGeom>
          <a:noFill/>
        </p:spPr>
        <p:txBody>
          <a:bodyPr wrap="square" rtlCol="0">
            <a:spAutoFit/>
          </a:bodyPr>
          <a:lstStyle/>
          <a:p>
            <a:pPr lvl="0" algn="ctr"/>
            <a:r>
              <a:rPr lang="cs-CZ" sz="2200" b="1" cap="all" dirty="0"/>
              <a:t>hradecko-pardubické aglomerace 2021+ „budoucnost“</a:t>
            </a:r>
            <a:endParaRPr lang="cs-CZ" sz="2200" dirty="0"/>
          </a:p>
          <a:p>
            <a:pPr marL="285750" indent="-285750">
              <a:buFont typeface="Arial" panose="020B0604020202020204" pitchFamily="34" charset="0"/>
              <a:buChar char="•"/>
            </a:pPr>
            <a:endParaRPr lang="cs-CZ" sz="1700" b="1" dirty="0"/>
          </a:p>
          <a:p>
            <a:pPr marL="285750" indent="-285750">
              <a:buFont typeface="Arial" panose="020B0604020202020204" pitchFamily="34" charset="0"/>
              <a:buChar char="•"/>
            </a:pPr>
            <a:r>
              <a:rPr lang="cs-CZ" sz="1700" b="1" dirty="0"/>
              <a:t>nově Strategie území Hradecko-pardubické aglomerace </a:t>
            </a:r>
          </a:p>
          <a:p>
            <a:pPr marL="285750" indent="-285750">
              <a:buFont typeface="Arial" panose="020B0604020202020204" pitchFamily="34" charset="0"/>
              <a:buChar char="•"/>
            </a:pPr>
            <a:endParaRPr lang="cs-CZ" sz="1700" b="1" dirty="0"/>
          </a:p>
          <a:p>
            <a:pPr marL="285750" indent="-285750">
              <a:buFont typeface="Arial" panose="020B0604020202020204" pitchFamily="34" charset="0"/>
              <a:buChar char="•"/>
            </a:pPr>
            <a:r>
              <a:rPr lang="cs-CZ" sz="1700" dirty="0"/>
              <a:t>ambicí nositele detailně zmapovat území aglomerace → vytvářet </a:t>
            </a:r>
            <a:r>
              <a:rPr lang="cs-CZ" sz="1700" b="1" dirty="0"/>
              <a:t>integrovaná řešení kombinující zdroje ESIF, programy řízené EK </a:t>
            </a:r>
            <a:r>
              <a:rPr lang="cs-CZ" sz="1700" dirty="0"/>
              <a:t>(např. Horizont)</a:t>
            </a:r>
            <a:r>
              <a:rPr lang="cs-CZ" sz="1700" b="1" dirty="0"/>
              <a:t>, národní zdroje, vlastní zdroje žadatele </a:t>
            </a:r>
          </a:p>
          <a:p>
            <a:pPr marL="285750" indent="-285750">
              <a:buFont typeface="Arial" panose="020B0604020202020204" pitchFamily="34" charset="0"/>
              <a:buChar char="•"/>
            </a:pPr>
            <a:endParaRPr lang="cs-CZ" sz="1700" b="1" dirty="0"/>
          </a:p>
          <a:p>
            <a:pPr marL="285750" indent="-285750">
              <a:buFont typeface="Arial" panose="020B0604020202020204" pitchFamily="34" charset="0"/>
              <a:buChar char="•"/>
            </a:pPr>
            <a:r>
              <a:rPr lang="cs-CZ" sz="1700" dirty="0"/>
              <a:t>→ návaznost na návrhy definic: </a:t>
            </a:r>
          </a:p>
          <a:p>
            <a:pPr marL="742950" lvl="1" indent="-285750">
              <a:buFont typeface="Arial" panose="020B0604020202020204" pitchFamily="34" charset="0"/>
              <a:buChar char="•"/>
            </a:pPr>
            <a:r>
              <a:rPr lang="cs-CZ" sz="1700" b="1" dirty="0"/>
              <a:t>„integrované řešení“</a:t>
            </a:r>
          </a:p>
          <a:p>
            <a:pPr marL="742950" lvl="1" indent="-285750">
              <a:buFont typeface="Arial" panose="020B0604020202020204" pitchFamily="34" charset="0"/>
              <a:buChar char="•"/>
            </a:pPr>
            <a:r>
              <a:rPr lang="cs-CZ" sz="1700" b="1" dirty="0"/>
              <a:t>„strategický projekt“ </a:t>
            </a:r>
            <a:r>
              <a:rPr lang="cs-CZ" sz="1700" dirty="0"/>
              <a:t>(typu 1, 2, 3)</a:t>
            </a:r>
            <a:endParaRPr lang="cs-CZ" sz="1700" b="1" dirty="0"/>
          </a:p>
          <a:p>
            <a:pPr marL="285750" indent="-285750">
              <a:buFont typeface="Arial" panose="020B0604020202020204" pitchFamily="34" charset="0"/>
              <a:buChar char="•"/>
            </a:pPr>
            <a:endParaRPr lang="cs-CZ" sz="1700" b="1" dirty="0"/>
          </a:p>
          <a:p>
            <a:pPr marL="1200150" lvl="2" indent="-285750">
              <a:buFont typeface="Arial" panose="020B0604020202020204" pitchFamily="34" charset="0"/>
              <a:buChar char="•"/>
            </a:pPr>
            <a:endParaRPr lang="cs-CZ" sz="1700" dirty="0"/>
          </a:p>
        </p:txBody>
      </p:sp>
      <p:sp>
        <p:nvSpPr>
          <p:cNvPr id="2" name="Zástupný symbol pro číslo snímku 1"/>
          <p:cNvSpPr>
            <a:spLocks noGrp="1"/>
          </p:cNvSpPr>
          <p:nvPr>
            <p:ph type="sldNum" sz="quarter" idx="12"/>
          </p:nvPr>
        </p:nvSpPr>
        <p:spPr/>
        <p:txBody>
          <a:bodyPr/>
          <a:lstStyle/>
          <a:p>
            <a:fld id="{0D9A84C1-5ABF-4E93-957A-F33EC67BD426}" type="slidenum">
              <a:rPr lang="cs-CZ" smtClean="0"/>
              <a:t>15</a:t>
            </a:fld>
            <a:endParaRPr lang="cs-CZ"/>
          </a:p>
        </p:txBody>
      </p:sp>
      <p:pic>
        <p:nvPicPr>
          <p:cNvPr id="8" name="Obrázek 7"/>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90057" y="5973288"/>
            <a:ext cx="4963886" cy="593767"/>
          </a:xfrm>
          <a:prstGeom prst="rect">
            <a:avLst/>
          </a:prstGeom>
          <a:noFill/>
          <a:ln>
            <a:noFill/>
          </a:ln>
        </p:spPr>
      </p:pic>
    </p:spTree>
    <p:extLst>
      <p:ext uri="{BB962C8B-B14F-4D97-AF65-F5344CB8AC3E}">
        <p14:creationId xmlns:p14="http://schemas.microsoft.com/office/powerpoint/2010/main" val="336130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fade">
                                      <p:cBhvr>
                                        <p:cTn id="12" dur="500"/>
                                        <p:tgtEl>
                                          <p:spTgt spid="7">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animEffect transition="in" filter="fade">
                                      <p:cBhvr>
                                        <p:cTn id="17" dur="500"/>
                                        <p:tgtEl>
                                          <p:spTgt spid="7">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7" end="7"/>
                                            </p:txEl>
                                          </p:spTgt>
                                        </p:tgtEl>
                                        <p:attrNameLst>
                                          <p:attrName>style.visibility</p:attrName>
                                        </p:attrNameLst>
                                      </p:cBhvr>
                                      <p:to>
                                        <p:strVal val="visible"/>
                                      </p:to>
                                    </p:set>
                                    <p:animEffect transition="in" filter="fade">
                                      <p:cBhvr>
                                        <p:cTn id="20" dur="500"/>
                                        <p:tgtEl>
                                          <p:spTgt spid="7">
                                            <p:txEl>
                                              <p:pRg st="7" end="7"/>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animEffect transition="in" filter="fade">
                                      <p:cBhvr>
                                        <p:cTn id="23"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
        <p:nvSpPr>
          <p:cNvPr id="7" name="TextovéPole 6"/>
          <p:cNvSpPr txBox="1"/>
          <p:nvPr/>
        </p:nvSpPr>
        <p:spPr>
          <a:xfrm>
            <a:off x="611560" y="1200561"/>
            <a:ext cx="8208912" cy="5001369"/>
          </a:xfrm>
          <a:prstGeom prst="rect">
            <a:avLst/>
          </a:prstGeom>
          <a:noFill/>
        </p:spPr>
        <p:txBody>
          <a:bodyPr wrap="square" rtlCol="0">
            <a:spAutoFit/>
          </a:bodyPr>
          <a:lstStyle/>
          <a:p>
            <a:pPr lvl="0" algn="ctr"/>
            <a:r>
              <a:rPr lang="cs-CZ" sz="2200" b="1" cap="all" dirty="0"/>
              <a:t>hradecko-pardubické aglomerace 2021+ „budoucnost“</a:t>
            </a:r>
            <a:endParaRPr lang="cs-CZ" sz="2200" dirty="0"/>
          </a:p>
          <a:p>
            <a:pPr algn="just"/>
            <a:endParaRPr lang="cs-CZ" sz="600" b="1" dirty="0"/>
          </a:p>
          <a:p>
            <a:pPr algn="just"/>
            <a:r>
              <a:rPr lang="cs-CZ" sz="1600" b="1" dirty="0"/>
              <a:t>Integrované řešení</a:t>
            </a:r>
            <a:endParaRPr lang="cs-CZ" sz="1600" dirty="0"/>
          </a:p>
          <a:p>
            <a:pPr algn="just"/>
            <a:r>
              <a:rPr lang="cs-CZ" sz="1600" dirty="0"/>
              <a:t>Integrovaná strategie metropolitní oblasti/aglomerace je realizována prostřednictvím integrovaných řešení, která jsou </a:t>
            </a:r>
            <a:r>
              <a:rPr lang="cs-CZ" sz="1600" b="1" dirty="0"/>
              <a:t>složena z jednoho či více strategických projektů</a:t>
            </a:r>
            <a:r>
              <a:rPr lang="cs-CZ" sz="1600" dirty="0"/>
              <a:t>.</a:t>
            </a:r>
          </a:p>
          <a:p>
            <a:pPr algn="just"/>
            <a:endParaRPr lang="cs-CZ" sz="600" dirty="0"/>
          </a:p>
          <a:p>
            <a:pPr algn="just"/>
            <a:endParaRPr lang="cs-CZ" sz="600" dirty="0"/>
          </a:p>
          <a:p>
            <a:pPr algn="just"/>
            <a:endParaRPr lang="cs-CZ" sz="600" dirty="0"/>
          </a:p>
          <a:p>
            <a:pPr algn="just"/>
            <a:r>
              <a:rPr lang="cs-CZ" sz="1600" b="1" dirty="0"/>
              <a:t>Strategický projekt </a:t>
            </a:r>
            <a:endParaRPr lang="cs-CZ" sz="1600" dirty="0"/>
          </a:p>
          <a:p>
            <a:pPr marL="171450" indent="-171450" algn="just">
              <a:buFont typeface="Arial" panose="020B0604020202020204" pitchFamily="34" charset="0"/>
              <a:buChar char="•"/>
            </a:pPr>
            <a:r>
              <a:rPr lang="cs-CZ" sz="1600" dirty="0"/>
              <a:t>jakýkoli projekt přispívající k realizaci integrovaného řešení, financovaný z operačních programů (případně ze zdrojů mimo EU fondy).  Může se jednat o:</a:t>
            </a:r>
          </a:p>
          <a:p>
            <a:pPr marL="171450" indent="-171450" algn="just">
              <a:buFont typeface="Arial" panose="020B0604020202020204" pitchFamily="34" charset="0"/>
              <a:buChar char="•"/>
            </a:pPr>
            <a:endParaRPr lang="cs-CZ" sz="1600" dirty="0"/>
          </a:p>
          <a:p>
            <a:pPr marL="171450" indent="-171450" algn="just">
              <a:buFont typeface="Arial" panose="020B0604020202020204" pitchFamily="34" charset="0"/>
              <a:buChar char="•"/>
            </a:pPr>
            <a:r>
              <a:rPr lang="cs-CZ" sz="1600" b="1" dirty="0"/>
              <a:t>1) unikátní projekt </a:t>
            </a:r>
            <a:r>
              <a:rPr lang="cs-CZ" sz="1600" dirty="0"/>
              <a:t>-</a:t>
            </a:r>
            <a:r>
              <a:rPr lang="cs-CZ" sz="1600" b="1" dirty="0"/>
              <a:t> </a:t>
            </a:r>
            <a:r>
              <a:rPr lang="cs-CZ" sz="1600" dirty="0"/>
              <a:t>jedinečný/nezastupitelný projekt v území, </a:t>
            </a:r>
            <a:r>
              <a:rPr lang="cs-CZ" sz="1600" dirty="0" err="1"/>
              <a:t>kt</a:t>
            </a:r>
            <a:r>
              <a:rPr lang="cs-CZ" sz="1600" dirty="0"/>
              <a:t>. může být realizován v několika etapách; zpravidla pouze tento typ SP může vytvářet „integrované řešení“, a to vzhledem k jeho významným multiplikačním či akceleračním vlastnostem a dopadu na realizaci Strategie jako celku </a:t>
            </a:r>
          </a:p>
          <a:p>
            <a:pPr marL="171450" indent="-171450" algn="just">
              <a:buFont typeface="Arial" panose="020B0604020202020204" pitchFamily="34" charset="0"/>
              <a:buChar char="•"/>
            </a:pPr>
            <a:endParaRPr lang="cs-CZ" sz="1600" dirty="0"/>
          </a:p>
          <a:p>
            <a:pPr marL="171450" indent="-171450" algn="just">
              <a:buFont typeface="Arial" panose="020B0604020202020204" pitchFamily="34" charset="0"/>
              <a:buChar char="•"/>
            </a:pPr>
            <a:r>
              <a:rPr lang="cs-CZ" sz="1600" b="1" dirty="0"/>
              <a:t>2) projekt provázaný s jiným projektem (jinými projekty) </a:t>
            </a:r>
            <a:r>
              <a:rPr lang="cs-CZ" sz="1600" b="1" u="sng" dirty="0"/>
              <a:t>na definovaném území</a:t>
            </a:r>
            <a:r>
              <a:rPr lang="cs-CZ" sz="1600" dirty="0"/>
              <a:t> </a:t>
            </a:r>
            <a:r>
              <a:rPr lang="cs-CZ" sz="1600" b="1" dirty="0"/>
              <a:t>a/nebo </a:t>
            </a:r>
            <a:r>
              <a:rPr lang="cs-CZ" sz="1600" b="1" u="sng" dirty="0"/>
              <a:t>tématem</a:t>
            </a:r>
            <a:r>
              <a:rPr lang="cs-CZ" sz="1600" u="sng" dirty="0"/>
              <a:t> </a:t>
            </a:r>
            <a:r>
              <a:rPr lang="cs-CZ" sz="1600" dirty="0"/>
              <a:t>- územně a/nebo tematicky provázané projekty, </a:t>
            </a:r>
            <a:r>
              <a:rPr lang="cs-CZ" sz="1600" dirty="0" err="1"/>
              <a:t>kt</a:t>
            </a:r>
            <a:r>
              <a:rPr lang="cs-CZ" sz="1600" dirty="0"/>
              <a:t>. mohou být financované z různých OP, v rámci jednoho SC nebo různých SC jednoho OP nebo ze zdrojů mimo EU fondy; základem integrovaného řešení musí být minimálně 2 územně a/nebo tematicky provázané projekty</a:t>
            </a:r>
          </a:p>
          <a:p>
            <a:pPr marL="1200150" lvl="2" indent="-285750">
              <a:buFont typeface="Arial" panose="020B0604020202020204" pitchFamily="34" charset="0"/>
              <a:buChar char="•"/>
            </a:pPr>
            <a:endParaRPr lang="cs-CZ" sz="1700" dirty="0"/>
          </a:p>
        </p:txBody>
      </p:sp>
      <p:sp>
        <p:nvSpPr>
          <p:cNvPr id="2" name="Zástupný symbol pro číslo snímku 1"/>
          <p:cNvSpPr>
            <a:spLocks noGrp="1"/>
          </p:cNvSpPr>
          <p:nvPr>
            <p:ph type="sldNum" sz="quarter" idx="12"/>
          </p:nvPr>
        </p:nvSpPr>
        <p:spPr/>
        <p:txBody>
          <a:bodyPr/>
          <a:lstStyle/>
          <a:p>
            <a:fld id="{0D9A84C1-5ABF-4E93-957A-F33EC67BD426}" type="slidenum">
              <a:rPr lang="cs-CZ" smtClean="0"/>
              <a:t>16</a:t>
            </a:fld>
            <a:endParaRPr lang="cs-CZ"/>
          </a:p>
        </p:txBody>
      </p:sp>
      <p:pic>
        <p:nvPicPr>
          <p:cNvPr id="8" name="Obrázek 7"/>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90057" y="5973288"/>
            <a:ext cx="4963886" cy="593767"/>
          </a:xfrm>
          <a:prstGeom prst="rect">
            <a:avLst/>
          </a:prstGeom>
          <a:noFill/>
          <a:ln>
            <a:noFill/>
          </a:ln>
        </p:spPr>
      </p:pic>
    </p:spTree>
    <p:extLst>
      <p:ext uri="{BB962C8B-B14F-4D97-AF65-F5344CB8AC3E}">
        <p14:creationId xmlns:p14="http://schemas.microsoft.com/office/powerpoint/2010/main" val="312434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animEffect transition="in" filter="fade">
                                      <p:cBhvr>
                                        <p:cTn id="17" dur="500"/>
                                        <p:tgtEl>
                                          <p:spTgt spid="7">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8" end="8"/>
                                            </p:txEl>
                                          </p:spTgt>
                                        </p:tgtEl>
                                        <p:attrNameLst>
                                          <p:attrName>style.visibility</p:attrName>
                                        </p:attrNameLst>
                                      </p:cBhvr>
                                      <p:to>
                                        <p:strVal val="visible"/>
                                      </p:to>
                                    </p:set>
                                    <p:animEffect transition="in" filter="fade">
                                      <p:cBhvr>
                                        <p:cTn id="22" dur="500"/>
                                        <p:tgtEl>
                                          <p:spTgt spid="7">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animEffect transition="in" filter="fade">
                                      <p:cBhvr>
                                        <p:cTn id="27" dur="500"/>
                                        <p:tgtEl>
                                          <p:spTgt spid="7">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12" end="12"/>
                                            </p:txEl>
                                          </p:spTgt>
                                        </p:tgtEl>
                                        <p:attrNameLst>
                                          <p:attrName>style.visibility</p:attrName>
                                        </p:attrNameLst>
                                      </p:cBhvr>
                                      <p:to>
                                        <p:strVal val="visible"/>
                                      </p:to>
                                    </p:set>
                                    <p:animEffect transition="in" filter="fade">
                                      <p:cBhvr>
                                        <p:cTn id="32"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
        <p:nvSpPr>
          <p:cNvPr id="7" name="TextovéPole 6"/>
          <p:cNvSpPr txBox="1"/>
          <p:nvPr/>
        </p:nvSpPr>
        <p:spPr>
          <a:xfrm>
            <a:off x="611560" y="1200561"/>
            <a:ext cx="8208912" cy="3954929"/>
          </a:xfrm>
          <a:prstGeom prst="rect">
            <a:avLst/>
          </a:prstGeom>
          <a:noFill/>
        </p:spPr>
        <p:txBody>
          <a:bodyPr wrap="square" rtlCol="0">
            <a:spAutoFit/>
          </a:bodyPr>
          <a:lstStyle/>
          <a:p>
            <a:pPr lvl="0" algn="ctr"/>
            <a:r>
              <a:rPr lang="cs-CZ" sz="2200" b="1" cap="all" dirty="0"/>
              <a:t>hradecko-pardubické aglomerace 2021+ „budoucnost“</a:t>
            </a:r>
            <a:endParaRPr lang="cs-CZ" sz="2200" dirty="0"/>
          </a:p>
          <a:p>
            <a:pPr algn="just"/>
            <a:endParaRPr lang="cs-CZ" sz="600" b="1" dirty="0"/>
          </a:p>
          <a:p>
            <a:pPr algn="just"/>
            <a:endParaRPr lang="cs-CZ" sz="600" dirty="0"/>
          </a:p>
          <a:p>
            <a:pPr marL="171450" indent="-171450" algn="just">
              <a:buFont typeface="Arial" panose="020B0604020202020204" pitchFamily="34" charset="0"/>
              <a:buChar char="•"/>
            </a:pPr>
            <a:r>
              <a:rPr lang="cs-CZ" sz="1600" b="1" dirty="0"/>
              <a:t>3) síťový projekt – projekt provázaný s jiným projektem (jinými projekty) </a:t>
            </a:r>
            <a:r>
              <a:rPr lang="cs-CZ" sz="1600" b="1" u="sng" dirty="0"/>
              <a:t>tematicky a uvedený ve Strategii jako součást integrovaného řešení</a:t>
            </a:r>
            <a:r>
              <a:rPr lang="cs-CZ" sz="1600" dirty="0"/>
              <a:t>; společné téma je zpravidla zároveň opatřením Strategie, </a:t>
            </a:r>
            <a:r>
              <a:rPr lang="cs-CZ" sz="1600" dirty="0" err="1"/>
              <a:t>kt</a:t>
            </a:r>
            <a:r>
              <a:rPr lang="cs-CZ" sz="1600" dirty="0"/>
              <a:t>. má strategický význam pro dané území metropolitní oblasti/aglomerace; integrovaným řešením je případě koordinovaný přístup k řešení určitého problému v území; ve Strategii jsou uvedeny indikátory výstupu a výsledku a celková finanční alokace na opatření; nejsou vydefinovány konkrétní projekty</a:t>
            </a:r>
          </a:p>
          <a:p>
            <a:pPr marL="171450" indent="-171450" algn="just">
              <a:buFont typeface="Arial" panose="020B0604020202020204" pitchFamily="34" charset="0"/>
              <a:buChar char="•"/>
            </a:pPr>
            <a:endParaRPr lang="cs-CZ" sz="800" dirty="0"/>
          </a:p>
          <a:p>
            <a:pPr marL="177800" lvl="2" indent="-177800">
              <a:buFont typeface="Arial" panose="020B0604020202020204" pitchFamily="34" charset="0"/>
              <a:buChar char="•"/>
            </a:pPr>
            <a:r>
              <a:rPr lang="cs-CZ" sz="1600" dirty="0"/>
              <a:t>pro IROP2: výběr dané aktivity mezi síťové projekty </a:t>
            </a:r>
            <a:r>
              <a:rPr lang="cs-CZ" sz="1600" u="sng" dirty="0"/>
              <a:t>eliminuje možnost realizovat danou aktivitu/opatření v individuální výzvě</a:t>
            </a:r>
          </a:p>
          <a:p>
            <a:pPr marL="177800" lvl="2" indent="-177800">
              <a:buFont typeface="Arial" panose="020B0604020202020204" pitchFamily="34" charset="0"/>
              <a:buChar char="•"/>
            </a:pPr>
            <a:endParaRPr lang="cs-CZ" sz="1600" u="sng" dirty="0"/>
          </a:p>
          <a:p>
            <a:pPr marL="0" lvl="2"/>
            <a:endParaRPr lang="cs-CZ" sz="1600" dirty="0"/>
          </a:p>
          <a:p>
            <a:pPr marL="0" lvl="2" algn="just"/>
            <a:r>
              <a:rPr lang="cs-CZ" sz="1700" dirty="0"/>
              <a:t>S ŘO nositel ITI zpravidla konzultuje strategické projekty a prezentuje jejich zarámování do integrovaného řešení.</a:t>
            </a:r>
          </a:p>
          <a:p>
            <a:pPr marL="1200150" lvl="2" indent="-1022350">
              <a:buFont typeface="Arial" panose="020B0604020202020204" pitchFamily="34" charset="0"/>
              <a:buChar char="•"/>
              <a:tabLst>
                <a:tab pos="177800" algn="l"/>
              </a:tabLst>
            </a:pPr>
            <a:endParaRPr lang="cs-CZ" sz="1700" dirty="0"/>
          </a:p>
        </p:txBody>
      </p:sp>
      <p:sp>
        <p:nvSpPr>
          <p:cNvPr id="2" name="Zástupný symbol pro číslo snímku 1"/>
          <p:cNvSpPr>
            <a:spLocks noGrp="1"/>
          </p:cNvSpPr>
          <p:nvPr>
            <p:ph type="sldNum" sz="quarter" idx="12"/>
          </p:nvPr>
        </p:nvSpPr>
        <p:spPr/>
        <p:txBody>
          <a:bodyPr/>
          <a:lstStyle/>
          <a:p>
            <a:fld id="{0D9A84C1-5ABF-4E93-957A-F33EC67BD426}" type="slidenum">
              <a:rPr lang="cs-CZ" smtClean="0"/>
              <a:t>17</a:t>
            </a:fld>
            <a:endParaRPr lang="cs-CZ"/>
          </a:p>
        </p:txBody>
      </p:sp>
      <p:pic>
        <p:nvPicPr>
          <p:cNvPr id="8" name="Obrázek 7"/>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90057" y="5973288"/>
            <a:ext cx="4963886" cy="593767"/>
          </a:xfrm>
          <a:prstGeom prst="rect">
            <a:avLst/>
          </a:prstGeom>
          <a:noFill/>
          <a:ln>
            <a:noFill/>
          </a:ln>
        </p:spPr>
      </p:pic>
    </p:spTree>
    <p:extLst>
      <p:ext uri="{BB962C8B-B14F-4D97-AF65-F5344CB8AC3E}">
        <p14:creationId xmlns:p14="http://schemas.microsoft.com/office/powerpoint/2010/main" val="237877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500"/>
                                        <p:tgtEl>
                                          <p:spTgt spid="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5" end="5"/>
                                            </p:txEl>
                                          </p:spTgt>
                                        </p:tgtEl>
                                        <p:attrNameLst>
                                          <p:attrName>style.visibility</p:attrName>
                                        </p:attrNameLst>
                                      </p:cBhvr>
                                      <p:to>
                                        <p:strVal val="visible"/>
                                      </p:to>
                                    </p:set>
                                    <p:animEffect transition="in" filter="fade">
                                      <p:cBhvr>
                                        <p:cTn id="12" dur="500"/>
                                        <p:tgtEl>
                                          <p:spTgt spid="7">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fade">
                                      <p:cBhvr>
                                        <p:cTn id="17"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4" name="Obráze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66" y="1844824"/>
            <a:ext cx="8566690" cy="3168352"/>
          </a:xfrm>
          <a:prstGeom prst="rect">
            <a:avLst/>
          </a:prstGeom>
        </p:spPr>
      </p:pic>
    </p:spTree>
    <p:extLst>
      <p:ext uri="{BB962C8B-B14F-4D97-AF65-F5344CB8AC3E}">
        <p14:creationId xmlns:p14="http://schemas.microsoft.com/office/powerpoint/2010/main" val="2476908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2" name="Obráze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266" y="1844824"/>
            <a:ext cx="8583844" cy="3096344"/>
          </a:xfrm>
          <a:prstGeom prst="rect">
            <a:avLst/>
          </a:prstGeom>
        </p:spPr>
      </p:pic>
    </p:spTree>
    <p:extLst>
      <p:ext uri="{BB962C8B-B14F-4D97-AF65-F5344CB8AC3E}">
        <p14:creationId xmlns:p14="http://schemas.microsoft.com/office/powerpoint/2010/main" val="1072820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2" name="Obráze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04" y="1772816"/>
            <a:ext cx="8495436" cy="3312368"/>
          </a:xfrm>
          <a:prstGeom prst="rect">
            <a:avLst/>
          </a:prstGeom>
        </p:spPr>
      </p:pic>
    </p:spTree>
    <p:extLst>
      <p:ext uri="{BB962C8B-B14F-4D97-AF65-F5344CB8AC3E}">
        <p14:creationId xmlns:p14="http://schemas.microsoft.com/office/powerpoint/2010/main" val="1338086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2" name="Obráze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604" y="1736812"/>
            <a:ext cx="8694118" cy="3384376"/>
          </a:xfrm>
          <a:prstGeom prst="rect">
            <a:avLst/>
          </a:prstGeom>
        </p:spPr>
      </p:pic>
    </p:spTree>
    <p:extLst>
      <p:ext uri="{BB962C8B-B14F-4D97-AF65-F5344CB8AC3E}">
        <p14:creationId xmlns:p14="http://schemas.microsoft.com/office/powerpoint/2010/main" val="2134470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2" name="Obráze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517" y="1800750"/>
            <a:ext cx="8650291" cy="3256499"/>
          </a:xfrm>
          <a:prstGeom prst="rect">
            <a:avLst/>
          </a:prstGeom>
        </p:spPr>
      </p:pic>
    </p:spTree>
    <p:extLst>
      <p:ext uri="{BB962C8B-B14F-4D97-AF65-F5344CB8AC3E}">
        <p14:creationId xmlns:p14="http://schemas.microsoft.com/office/powerpoint/2010/main" val="944426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2" name="Obráze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6106" y="1778732"/>
            <a:ext cx="8651787" cy="3511996"/>
          </a:xfrm>
          <a:prstGeom prst="rect">
            <a:avLst/>
          </a:prstGeom>
        </p:spPr>
      </p:pic>
    </p:spTree>
    <p:extLst>
      <p:ext uri="{BB962C8B-B14F-4D97-AF65-F5344CB8AC3E}">
        <p14:creationId xmlns:p14="http://schemas.microsoft.com/office/powerpoint/2010/main" val="4159186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a:blip r:embed="rId3">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pic>
        <p:nvPicPr>
          <p:cNvPr id="2" name="Obráze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183" y="1835523"/>
            <a:ext cx="8640960" cy="3186953"/>
          </a:xfrm>
          <a:prstGeom prst="rect">
            <a:avLst/>
          </a:prstGeom>
        </p:spPr>
      </p:pic>
    </p:spTree>
    <p:extLst>
      <p:ext uri="{BB962C8B-B14F-4D97-AF65-F5344CB8AC3E}">
        <p14:creationId xmlns:p14="http://schemas.microsoft.com/office/powerpoint/2010/main" val="2877412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467544" y="1124744"/>
            <a:ext cx="8208912" cy="5709255"/>
          </a:xfrm>
          <a:prstGeom prst="rect">
            <a:avLst/>
          </a:prstGeom>
          <a:noFill/>
        </p:spPr>
        <p:txBody>
          <a:bodyPr wrap="square" rtlCol="0">
            <a:spAutoFit/>
          </a:bodyPr>
          <a:lstStyle/>
          <a:p>
            <a:pPr algn="ctr"/>
            <a:r>
              <a:rPr lang="cs-CZ" sz="2200" b="1" cap="all" dirty="0"/>
              <a:t>hradecko-pardubické aglomerace 2021+ „budoucnost“</a:t>
            </a:r>
          </a:p>
          <a:p>
            <a:pPr marL="285750" indent="-285750" algn="just">
              <a:buFont typeface="Arial" panose="020B0604020202020204" pitchFamily="34" charset="0"/>
              <a:buChar char="•"/>
            </a:pPr>
            <a:endParaRPr lang="cs-CZ" sz="700" dirty="0"/>
          </a:p>
          <a:p>
            <a:pPr marL="285750" lvl="0" indent="-285750" algn="just">
              <a:buFont typeface="Arial" panose="020B0604020202020204" pitchFamily="34" charset="0"/>
              <a:buChar char="•"/>
            </a:pPr>
            <a:r>
              <a:rPr lang="cs-CZ" sz="1700" dirty="0"/>
              <a:t>7/2019 zaslán první návrh strategických aktivit/projektů ŘO → úprava po vstupech ŘO a žadatelů</a:t>
            </a:r>
          </a:p>
          <a:p>
            <a:pPr marL="285750" lvl="0" indent="-285750" algn="just">
              <a:buFont typeface="Arial" panose="020B0604020202020204" pitchFamily="34" charset="0"/>
              <a:buChar char="•"/>
            </a:pPr>
            <a:endParaRPr lang="cs-CZ" sz="700" b="1" dirty="0"/>
          </a:p>
          <a:p>
            <a:pPr marL="285750" lvl="0" indent="-285750" algn="just">
              <a:buFont typeface="Arial" panose="020B0604020202020204" pitchFamily="34" charset="0"/>
              <a:buChar char="•"/>
            </a:pPr>
            <a:r>
              <a:rPr lang="cs-CZ" sz="1700" b="1" dirty="0"/>
              <a:t>2-5/2020 aktualizovaný návrh strategických projektů zaslán dotčeným ŘO </a:t>
            </a:r>
            <a:r>
              <a:rPr lang="cs-CZ" sz="1700" dirty="0"/>
              <a:t>→ zpětná vazba → postupné předávání žadatelům, další úprava záměrů a zpřesňování strategických projektů (dopady </a:t>
            </a:r>
            <a:r>
              <a:rPr lang="cs-CZ" sz="1700" dirty="0" err="1"/>
              <a:t>koronaviru</a:t>
            </a:r>
            <a:r>
              <a:rPr lang="cs-CZ" sz="1700" dirty="0"/>
              <a:t>, návrhy OP, změny priorit, nosná témata Strategie,…) </a:t>
            </a:r>
          </a:p>
          <a:p>
            <a:pPr marL="742950" lvl="1" indent="-285750" algn="just">
              <a:buFont typeface="Arial" panose="020B0604020202020204" pitchFamily="34" charset="0"/>
              <a:buChar char="•"/>
            </a:pPr>
            <a:r>
              <a:rPr lang="cs-CZ" sz="1600" b="1" dirty="0"/>
              <a:t>! sběr projektových záměrů stále není ukončen</a:t>
            </a:r>
            <a:r>
              <a:rPr lang="cs-CZ" sz="1600" dirty="0"/>
              <a:t> → žadatelé mohou své projekty konzultovat s nositelem ITI</a:t>
            </a:r>
            <a:endParaRPr lang="cs-CZ" sz="1600" b="1" dirty="0"/>
          </a:p>
          <a:p>
            <a:pPr marL="285750" lvl="0" indent="-285750" algn="just">
              <a:buFont typeface="Arial" panose="020B0604020202020204" pitchFamily="34" charset="0"/>
              <a:buChar char="•"/>
            </a:pPr>
            <a:endParaRPr lang="cs-CZ" sz="700" dirty="0"/>
          </a:p>
          <a:p>
            <a:pPr marL="285750" lvl="0" indent="-285750" algn="just">
              <a:buFont typeface="Arial" panose="020B0604020202020204" pitchFamily="34" charset="0"/>
              <a:buChar char="•"/>
            </a:pPr>
            <a:r>
              <a:rPr lang="cs-CZ" sz="1700" b="1" dirty="0"/>
              <a:t>→ individuální konzultace SP s dotčenými ŘO</a:t>
            </a:r>
          </a:p>
          <a:p>
            <a:pPr marL="285750" lvl="0" indent="-285750" algn="just">
              <a:buFont typeface="Arial" panose="020B0604020202020204" pitchFamily="34" charset="0"/>
              <a:buChar char="•"/>
            </a:pPr>
            <a:endParaRPr lang="cs-CZ" sz="700" dirty="0"/>
          </a:p>
          <a:p>
            <a:pPr marL="285750" lvl="0" indent="-285750" algn="just">
              <a:buFont typeface="Arial" panose="020B0604020202020204" pitchFamily="34" charset="0"/>
              <a:buChar char="•"/>
            </a:pPr>
            <a:r>
              <a:rPr lang="cs-CZ" sz="1700" dirty="0"/>
              <a:t>→ diskuze na tematických PS, ŘV ITI, zařazení záměrů mezi SP (ne vize!)</a:t>
            </a:r>
          </a:p>
          <a:p>
            <a:pPr marL="742950" lvl="1" indent="-285750">
              <a:buFont typeface="Arial" panose="020B0604020202020204" pitchFamily="34" charset="0"/>
              <a:buChar char="•"/>
              <a:defRPr/>
            </a:pPr>
            <a:r>
              <a:rPr lang="cs-CZ" sz="1500" dirty="0"/>
              <a:t>PS 1: Doprava</a:t>
            </a:r>
          </a:p>
          <a:p>
            <a:pPr marL="742950" lvl="1" indent="-285750">
              <a:buFont typeface="Arial" panose="020B0604020202020204" pitchFamily="34" charset="0"/>
              <a:buChar char="•"/>
              <a:defRPr/>
            </a:pPr>
            <a:r>
              <a:rPr lang="cs-CZ" sz="1500" dirty="0"/>
              <a:t>PS 2: Životní prostředí a veřejná prostranství</a:t>
            </a:r>
          </a:p>
          <a:p>
            <a:pPr marL="742950" lvl="1" indent="-285750">
              <a:buFont typeface="Arial" panose="020B0604020202020204" pitchFamily="34" charset="0"/>
              <a:buChar char="•"/>
              <a:defRPr/>
            </a:pPr>
            <a:r>
              <a:rPr lang="cs-CZ" sz="1500" dirty="0"/>
              <a:t>PS 3: Vzdělávání </a:t>
            </a:r>
          </a:p>
          <a:p>
            <a:pPr marL="742950" lvl="1" indent="-285750">
              <a:buFont typeface="Arial" panose="020B0604020202020204" pitchFamily="34" charset="0"/>
              <a:buChar char="•"/>
              <a:defRPr/>
            </a:pPr>
            <a:r>
              <a:rPr lang="cs-CZ" sz="1500" dirty="0"/>
              <a:t>PS 4: Vysoké školy a podnikatelé</a:t>
            </a:r>
          </a:p>
          <a:p>
            <a:pPr marL="742950" lvl="1" indent="-285750">
              <a:buFont typeface="Arial" panose="020B0604020202020204" pitchFamily="34" charset="0"/>
              <a:buChar char="•"/>
              <a:defRPr/>
            </a:pPr>
            <a:r>
              <a:rPr lang="cs-CZ" sz="1500" dirty="0"/>
              <a:t>PS 5: Obecní spolupráce v aglomeraci</a:t>
            </a:r>
          </a:p>
          <a:p>
            <a:pPr marL="742950" lvl="1" indent="-285750">
              <a:buFont typeface="Arial" panose="020B0604020202020204" pitchFamily="34" charset="0"/>
              <a:buChar char="•"/>
              <a:defRPr/>
            </a:pPr>
            <a:r>
              <a:rPr lang="cs-CZ" sz="1500" dirty="0"/>
              <a:t>PS 6: Kultura a cestovní ruch</a:t>
            </a:r>
          </a:p>
          <a:p>
            <a:pPr marL="742950" lvl="1" indent="-285750">
              <a:buFont typeface="Arial" panose="020B0604020202020204" pitchFamily="34" charset="0"/>
              <a:buChar char="•"/>
              <a:defRPr/>
            </a:pPr>
            <a:r>
              <a:rPr lang="cs-CZ" sz="1500" dirty="0"/>
              <a:t>PS 7: Sociální oblast </a:t>
            </a:r>
          </a:p>
          <a:p>
            <a:pPr marL="742950" lvl="1" indent="-285750" algn="just">
              <a:buFont typeface="Arial" panose="020B0604020202020204" pitchFamily="34" charset="0"/>
              <a:buChar char="•"/>
            </a:pPr>
            <a:endParaRPr lang="cs-CZ" sz="1500" dirty="0"/>
          </a:p>
          <a:p>
            <a:pPr marL="285750" lvl="0" indent="-285750" algn="just">
              <a:buFont typeface="Arial" panose="020B0604020202020204" pitchFamily="34" charset="0"/>
              <a:buChar char="•"/>
            </a:pPr>
            <a:endParaRPr lang="cs-CZ" dirty="0"/>
          </a:p>
        </p:txBody>
      </p:sp>
      <p:pic>
        <p:nvPicPr>
          <p:cNvPr id="3" name="Obrázek 2"/>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90057" y="6093296"/>
            <a:ext cx="4963886" cy="593767"/>
          </a:xfrm>
          <a:prstGeom prst="rect">
            <a:avLst/>
          </a:prstGeom>
          <a:noFill/>
          <a:ln>
            <a:noFill/>
          </a:ln>
        </p:spPr>
      </p:pic>
      <p:pic>
        <p:nvPicPr>
          <p:cNvPr id="5" name="Obrázek 4"/>
          <p:cNvPicPr/>
          <p:nvPr/>
        </p:nvPicPr>
        <p:blipFill>
          <a:blip r:embed="rId5">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194425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5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animEffect transition="in" filter="fade">
                                      <p:cBhvr>
                                        <p:cTn id="27" dur="500"/>
                                        <p:tgtEl>
                                          <p:spTgt spid="4">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10" end="10"/>
                                            </p:txEl>
                                          </p:spTgt>
                                        </p:tgtEl>
                                        <p:attrNameLst>
                                          <p:attrName>style.visibility</p:attrName>
                                        </p:attrNameLst>
                                      </p:cBhvr>
                                      <p:to>
                                        <p:strVal val="visible"/>
                                      </p:to>
                                    </p:set>
                                    <p:animEffect transition="in" filter="fade">
                                      <p:cBhvr>
                                        <p:cTn id="30" dur="500"/>
                                        <p:tgtEl>
                                          <p:spTgt spid="4">
                                            <p:txEl>
                                              <p:pRg st="10" end="1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11" end="11"/>
                                            </p:txEl>
                                          </p:spTgt>
                                        </p:tgtEl>
                                        <p:attrNameLst>
                                          <p:attrName>style.visibility</p:attrName>
                                        </p:attrNameLst>
                                      </p:cBhvr>
                                      <p:to>
                                        <p:strVal val="visible"/>
                                      </p:to>
                                    </p:set>
                                    <p:animEffect transition="in" filter="fade">
                                      <p:cBhvr>
                                        <p:cTn id="33" dur="500"/>
                                        <p:tgtEl>
                                          <p:spTgt spid="4">
                                            <p:txEl>
                                              <p:pRg st="11" end="1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12" end="12"/>
                                            </p:txEl>
                                          </p:spTgt>
                                        </p:tgtEl>
                                        <p:attrNameLst>
                                          <p:attrName>style.visibility</p:attrName>
                                        </p:attrNameLst>
                                      </p:cBhvr>
                                      <p:to>
                                        <p:strVal val="visible"/>
                                      </p:to>
                                    </p:set>
                                    <p:animEffect transition="in" filter="fade">
                                      <p:cBhvr>
                                        <p:cTn id="36" dur="500"/>
                                        <p:tgtEl>
                                          <p:spTgt spid="4">
                                            <p:txEl>
                                              <p:pRg st="12" end="1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13" end="13"/>
                                            </p:txEl>
                                          </p:spTgt>
                                        </p:tgtEl>
                                        <p:attrNameLst>
                                          <p:attrName>style.visibility</p:attrName>
                                        </p:attrNameLst>
                                      </p:cBhvr>
                                      <p:to>
                                        <p:strVal val="visible"/>
                                      </p:to>
                                    </p:set>
                                    <p:animEffect transition="in" filter="fade">
                                      <p:cBhvr>
                                        <p:cTn id="39" dur="500"/>
                                        <p:tgtEl>
                                          <p:spTgt spid="4">
                                            <p:txEl>
                                              <p:pRg st="13" end="13"/>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xEl>
                                              <p:pRg st="14" end="14"/>
                                            </p:txEl>
                                          </p:spTgt>
                                        </p:tgtEl>
                                        <p:attrNameLst>
                                          <p:attrName>style.visibility</p:attrName>
                                        </p:attrNameLst>
                                      </p:cBhvr>
                                      <p:to>
                                        <p:strVal val="visible"/>
                                      </p:to>
                                    </p:set>
                                    <p:animEffect transition="in" filter="fade">
                                      <p:cBhvr>
                                        <p:cTn id="42" dur="500"/>
                                        <p:tgtEl>
                                          <p:spTgt spid="4">
                                            <p:txEl>
                                              <p:pRg st="14" end="14"/>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xEl>
                                              <p:pRg st="15" end="15"/>
                                            </p:txEl>
                                          </p:spTgt>
                                        </p:tgtEl>
                                        <p:attrNameLst>
                                          <p:attrName>style.visibility</p:attrName>
                                        </p:attrNameLst>
                                      </p:cBhvr>
                                      <p:to>
                                        <p:strVal val="visible"/>
                                      </p:to>
                                    </p:set>
                                    <p:animEffect transition="in" filter="fade">
                                      <p:cBhvr>
                                        <p:cTn id="45" dur="500"/>
                                        <p:tgtEl>
                                          <p:spTgt spid="4">
                                            <p:txEl>
                                              <p:pRg st="15" end="15"/>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4">
                                            <p:txEl>
                                              <p:pRg st="16" end="16"/>
                                            </p:txEl>
                                          </p:spTgt>
                                        </p:tgtEl>
                                        <p:attrNameLst>
                                          <p:attrName>style.visibility</p:attrName>
                                        </p:attrNameLst>
                                      </p:cBhvr>
                                      <p:to>
                                        <p:strVal val="visible"/>
                                      </p:to>
                                    </p:set>
                                    <p:animEffect transition="in" filter="fade">
                                      <p:cBhvr>
                                        <p:cTn id="48"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467544" y="1124744"/>
            <a:ext cx="8208912" cy="3139321"/>
          </a:xfrm>
          <a:prstGeom prst="rect">
            <a:avLst/>
          </a:prstGeom>
          <a:noFill/>
        </p:spPr>
        <p:txBody>
          <a:bodyPr wrap="square" rtlCol="0">
            <a:spAutoFit/>
          </a:bodyPr>
          <a:lstStyle/>
          <a:p>
            <a:pPr algn="ctr"/>
            <a:r>
              <a:rPr lang="cs-CZ" sz="2200" b="1" cap="all" dirty="0"/>
              <a:t>hradecko-pardubické aglomerace 2021+ „budoucnost“</a:t>
            </a:r>
          </a:p>
          <a:p>
            <a:pPr lvl="0" algn="just"/>
            <a:endParaRPr lang="cs-CZ" sz="1700" b="1" dirty="0"/>
          </a:p>
          <a:p>
            <a:pPr marL="285750" lvl="0" indent="-285750" algn="just">
              <a:buFont typeface="Arial" panose="020B0604020202020204" pitchFamily="34" charset="0"/>
              <a:buChar char="•"/>
            </a:pPr>
            <a:r>
              <a:rPr lang="cs-CZ" sz="1700" b="1" dirty="0"/>
              <a:t>finální verze Strategie území Hradecko-pardubické aglomerace – 2021?</a:t>
            </a:r>
          </a:p>
          <a:p>
            <a:pPr marL="742950" lvl="1" indent="-285750" algn="just">
              <a:buFont typeface="Arial" panose="020B0604020202020204" pitchFamily="34" charset="0"/>
              <a:buChar char="•"/>
            </a:pPr>
            <a:r>
              <a:rPr lang="cs-CZ" sz="1700" dirty="0"/>
              <a:t>→ upřesňování ve vazbě na nezbytnou legislativu, dokumenty</a:t>
            </a:r>
          </a:p>
          <a:p>
            <a:pPr marL="742950" lvl="1" indent="-285750" algn="just">
              <a:buFont typeface="Arial" panose="020B0604020202020204" pitchFamily="34" charset="0"/>
              <a:buChar char="•"/>
            </a:pPr>
            <a:r>
              <a:rPr lang="cs-CZ" sz="1700" dirty="0"/>
              <a:t>aktuální termín: 6/2021 pracovní verze Strategie, finalizace do konce r. 2021</a:t>
            </a:r>
          </a:p>
          <a:p>
            <a:pPr marL="742950" lvl="1" indent="-285750" algn="just">
              <a:buFont typeface="Arial" panose="020B0604020202020204" pitchFamily="34" charset="0"/>
              <a:buChar char="•"/>
            </a:pPr>
            <a:endParaRPr lang="cs-CZ" sz="1100" dirty="0"/>
          </a:p>
          <a:p>
            <a:pPr marL="285750" lvl="0" indent="-285750" algn="just">
              <a:buFont typeface="Arial" panose="020B0604020202020204" pitchFamily="34" charset="0"/>
              <a:buChar char="•"/>
            </a:pPr>
            <a:r>
              <a:rPr lang="cs-CZ" sz="1700" dirty="0"/>
              <a:t>start nového programového období je předpokládán na konec roku 2022 (začátek roku 2023) → vzhledem k velkému tlaku na čerpání v úvodu období je nutné intenzivně pracovat na přípravě nových projektů</a:t>
            </a:r>
          </a:p>
          <a:p>
            <a:pPr marL="285750" lvl="0" indent="-285750" algn="just">
              <a:buFont typeface="Arial" panose="020B0604020202020204" pitchFamily="34" charset="0"/>
              <a:buChar char="•"/>
            </a:pPr>
            <a:endParaRPr lang="cs-CZ" sz="1100" dirty="0"/>
          </a:p>
          <a:p>
            <a:pPr marL="285750" lvl="0" indent="-285750" algn="just">
              <a:buFont typeface="Arial" panose="020B0604020202020204" pitchFamily="34" charset="0"/>
              <a:buChar char="•"/>
            </a:pPr>
            <a:r>
              <a:rPr lang="cs-CZ" sz="1700" dirty="0"/>
              <a:t>riziko předložení připravených projektů do REACT-EU </a:t>
            </a:r>
          </a:p>
          <a:p>
            <a:pPr marL="285750" lvl="0" indent="-285750" algn="just">
              <a:buFont typeface="Arial" panose="020B0604020202020204" pitchFamily="34" charset="0"/>
              <a:buChar char="•"/>
            </a:pPr>
            <a:endParaRPr lang="cs-CZ" dirty="0"/>
          </a:p>
        </p:txBody>
      </p:sp>
      <p:pic>
        <p:nvPicPr>
          <p:cNvPr id="3" name="Obrázek 2"/>
          <p:cNvPicPr/>
          <p:nvPr/>
        </p:nvPicPr>
        <p:blipFill rotWithShape="1">
          <a:blip r:embed="rId4" cstate="print">
            <a:extLst>
              <a:ext uri="{28A0092B-C50C-407E-A947-70E740481C1C}">
                <a14:useLocalDpi xmlns:a14="http://schemas.microsoft.com/office/drawing/2010/main" val="0"/>
              </a:ext>
            </a:extLst>
          </a:blip>
          <a:srcRect l="2403" t="16641" r="2475" b="17370"/>
          <a:stretch/>
        </p:blipFill>
        <p:spPr bwMode="auto">
          <a:xfrm>
            <a:off x="2051720" y="6003585"/>
            <a:ext cx="4963886" cy="593767"/>
          </a:xfrm>
          <a:prstGeom prst="rect">
            <a:avLst/>
          </a:prstGeom>
          <a:noFill/>
          <a:ln>
            <a:noFill/>
          </a:ln>
        </p:spPr>
      </p:pic>
      <p:pic>
        <p:nvPicPr>
          <p:cNvPr id="5" name="Obrázek 4"/>
          <p:cNvPicPr/>
          <p:nvPr/>
        </p:nvPicPr>
        <p:blipFill>
          <a:blip r:embed="rId5">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spTree>
    <p:extLst>
      <p:ext uri="{BB962C8B-B14F-4D97-AF65-F5344CB8AC3E}">
        <p14:creationId xmlns:p14="http://schemas.microsoft.com/office/powerpoint/2010/main" val="159918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fade">
                                      <p:cBhvr>
                                        <p:cTn id="18" dur="500"/>
                                        <p:tgtEl>
                                          <p:spTgt spid="4">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animEffect transition="in" filter="fade">
                                      <p:cBhvr>
                                        <p:cTn id="23"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789247" y="1738753"/>
            <a:ext cx="7488832" cy="4708981"/>
          </a:xfrm>
          <a:prstGeom prst="rect">
            <a:avLst/>
          </a:prstGeom>
          <a:noFill/>
        </p:spPr>
        <p:txBody>
          <a:bodyPr wrap="square" rtlCol="0">
            <a:spAutoFit/>
          </a:bodyPr>
          <a:lstStyle/>
          <a:p>
            <a:pPr algn="ctr"/>
            <a:endParaRPr lang="cs-CZ" sz="2400" dirty="0"/>
          </a:p>
          <a:p>
            <a:pPr algn="ctr"/>
            <a:r>
              <a:rPr lang="pt-BR" sz="3200" b="1" dirty="0"/>
              <a:t>INTEGROVANÝ PŘÍSTUP K REALIZACI PROJEKTŮ </a:t>
            </a:r>
            <a:endParaRPr lang="cs-CZ" sz="3200" b="1" dirty="0"/>
          </a:p>
          <a:p>
            <a:pPr algn="ctr"/>
            <a:endParaRPr lang="cs-CZ" sz="3200" b="1" dirty="0"/>
          </a:p>
          <a:p>
            <a:pPr algn="ctr"/>
            <a:r>
              <a:rPr lang="pt-BR" sz="3200" b="1" dirty="0"/>
              <a:t>ITI HRADECKO-PARDUBICKÉ AGLOMERACE</a:t>
            </a:r>
            <a:endParaRPr lang="cs-CZ" sz="3200" b="1" dirty="0"/>
          </a:p>
          <a:p>
            <a:pPr algn="ctr"/>
            <a:r>
              <a:rPr lang="cs-CZ" sz="3200" b="1" dirty="0"/>
              <a:t>2014-2023</a:t>
            </a:r>
            <a:endParaRPr lang="pt-BR" sz="3200" b="1" dirty="0"/>
          </a:p>
          <a:p>
            <a:pPr algn="ctr"/>
            <a:endParaRPr lang="cs-CZ" sz="2400" dirty="0"/>
          </a:p>
          <a:p>
            <a:pPr algn="ctr"/>
            <a:endParaRPr lang="cs-CZ" sz="2400" dirty="0"/>
          </a:p>
          <a:p>
            <a:pPr lvl="0" algn="ctr"/>
            <a:endParaRPr lang="cs-CZ" sz="2000" dirty="0"/>
          </a:p>
          <a:p>
            <a:pPr lvl="0" algn="ctr"/>
            <a:endParaRPr lang="cs-CZ" sz="2400" dirty="0"/>
          </a:p>
          <a:p>
            <a:pPr algn="ctr"/>
            <a:endParaRPr lang="cs-CZ" sz="2400" dirty="0"/>
          </a:p>
        </p:txBody>
      </p:sp>
      <p:pic>
        <p:nvPicPr>
          <p:cNvPr id="3" name="Obrázek 2"/>
          <p:cNvPicPr/>
          <p:nvPr/>
        </p:nvPicPr>
        <p:blipFill>
          <a:blip r:embed="rId4">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5"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spTree>
    <p:extLst>
      <p:ext uri="{BB962C8B-B14F-4D97-AF65-F5344CB8AC3E}">
        <p14:creationId xmlns:p14="http://schemas.microsoft.com/office/powerpoint/2010/main" val="104690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21D5B5-18CC-4EE1-8FCE-E78048A2A8EA}"/>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A586961-4B20-4559-8C76-F1207C2E3505}"/>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6A81119C-C52C-470F-8B7D-90FB21CDAE4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DFE20A50-8BEB-402C-AE58-F0DA42391626}"/>
              </a:ext>
            </a:extLst>
          </p:cNvPr>
          <p:cNvSpPr>
            <a:spLocks noGrp="1"/>
          </p:cNvSpPr>
          <p:nvPr>
            <p:ph type="sldNum" sz="quarter" idx="12"/>
          </p:nvPr>
        </p:nvSpPr>
        <p:spPr/>
        <p:txBody>
          <a:bodyPr/>
          <a:lstStyle/>
          <a:p>
            <a:fld id="{0D9A84C1-5ABF-4E93-957A-F33EC67BD426}" type="slidenum">
              <a:rPr lang="cs-CZ" smtClean="0"/>
              <a:t>28</a:t>
            </a:fld>
            <a:endParaRPr lang="cs-CZ"/>
          </a:p>
        </p:txBody>
      </p:sp>
      <p:pic>
        <p:nvPicPr>
          <p:cNvPr id="6" name="Obrázek 5">
            <a:extLst>
              <a:ext uri="{FF2B5EF4-FFF2-40B4-BE49-F238E27FC236}">
                <a16:creationId xmlns:a16="http://schemas.microsoft.com/office/drawing/2014/main" id="{0E7A0821-BD17-4256-9344-D2D7E74BBA9F}"/>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2040634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83434B-7DF2-4110-946F-98D388CBA58C}"/>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7894B128-5E2C-4663-AC1B-6EB754E1872B}"/>
              </a:ext>
            </a:extLst>
          </p:cNvPr>
          <p:cNvSpPr>
            <a:spLocks noGrp="1"/>
          </p:cNvSpPr>
          <p:nvPr>
            <p:ph idx="1"/>
          </p:nvPr>
        </p:nvSpPr>
        <p:spPr/>
        <p:txBody>
          <a:bodyPr/>
          <a:lstStyle/>
          <a:p>
            <a:endParaRPr lang="cs-CZ" dirty="0"/>
          </a:p>
        </p:txBody>
      </p:sp>
      <p:sp>
        <p:nvSpPr>
          <p:cNvPr id="4" name="Zástupný symbol pro zápatí 3">
            <a:extLst>
              <a:ext uri="{FF2B5EF4-FFF2-40B4-BE49-F238E27FC236}">
                <a16:creationId xmlns:a16="http://schemas.microsoft.com/office/drawing/2014/main" id="{D98E424C-E66D-441D-A4C7-4CFF278AED1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0F899421-BF01-47B8-BD98-BB2E0706FAA4}"/>
              </a:ext>
            </a:extLst>
          </p:cNvPr>
          <p:cNvSpPr>
            <a:spLocks noGrp="1"/>
          </p:cNvSpPr>
          <p:nvPr>
            <p:ph type="sldNum" sz="quarter" idx="12"/>
          </p:nvPr>
        </p:nvSpPr>
        <p:spPr/>
        <p:txBody>
          <a:bodyPr/>
          <a:lstStyle/>
          <a:p>
            <a:fld id="{0D9A84C1-5ABF-4E93-957A-F33EC67BD426}" type="slidenum">
              <a:rPr lang="cs-CZ" smtClean="0"/>
              <a:t>29</a:t>
            </a:fld>
            <a:endParaRPr lang="cs-CZ"/>
          </a:p>
        </p:txBody>
      </p:sp>
      <p:pic>
        <p:nvPicPr>
          <p:cNvPr id="7" name="Obrázek 6">
            <a:extLst>
              <a:ext uri="{FF2B5EF4-FFF2-40B4-BE49-F238E27FC236}">
                <a16:creationId xmlns:a16="http://schemas.microsoft.com/office/drawing/2014/main" id="{4E737575-6462-4B1E-BBBB-639084279766}"/>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2910170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30</a:t>
            </a:fld>
            <a:endParaRPr lang="cs-CZ"/>
          </a:p>
        </p:txBody>
      </p:sp>
      <p:pic>
        <p:nvPicPr>
          <p:cNvPr id="6" name="Obrázek 5">
            <a:extLst>
              <a:ext uri="{FF2B5EF4-FFF2-40B4-BE49-F238E27FC236}">
                <a16:creationId xmlns:a16="http://schemas.microsoft.com/office/drawing/2014/main" id="{210B6854-DBF2-4E5F-98EC-C4FFD3816852}"/>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2889628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83434B-7DF2-4110-946F-98D388CBA58C}"/>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7894B128-5E2C-4663-AC1B-6EB754E1872B}"/>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98E424C-E66D-441D-A4C7-4CFF278AED1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0F899421-BF01-47B8-BD98-BB2E0706FAA4}"/>
              </a:ext>
            </a:extLst>
          </p:cNvPr>
          <p:cNvSpPr>
            <a:spLocks noGrp="1"/>
          </p:cNvSpPr>
          <p:nvPr>
            <p:ph type="sldNum" sz="quarter" idx="12"/>
          </p:nvPr>
        </p:nvSpPr>
        <p:spPr/>
        <p:txBody>
          <a:bodyPr/>
          <a:lstStyle/>
          <a:p>
            <a:fld id="{0D9A84C1-5ABF-4E93-957A-F33EC67BD426}" type="slidenum">
              <a:rPr lang="cs-CZ" smtClean="0"/>
              <a:t>31</a:t>
            </a:fld>
            <a:endParaRPr lang="cs-CZ"/>
          </a:p>
        </p:txBody>
      </p:sp>
      <p:pic>
        <p:nvPicPr>
          <p:cNvPr id="6" name="Obrázek 5">
            <a:extLst>
              <a:ext uri="{FF2B5EF4-FFF2-40B4-BE49-F238E27FC236}">
                <a16:creationId xmlns:a16="http://schemas.microsoft.com/office/drawing/2014/main" id="{BD630F29-4D42-45D9-9C83-454FD5B2A342}"/>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2405695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32</a:t>
            </a:fld>
            <a:endParaRPr lang="cs-CZ"/>
          </a:p>
        </p:txBody>
      </p:sp>
      <p:pic>
        <p:nvPicPr>
          <p:cNvPr id="6" name="Obrázek 5">
            <a:extLst>
              <a:ext uri="{FF2B5EF4-FFF2-40B4-BE49-F238E27FC236}">
                <a16:creationId xmlns:a16="http://schemas.microsoft.com/office/drawing/2014/main" id="{DB50B6BC-4E43-4730-B54B-B4675C0BC10B}"/>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9125548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83434B-7DF2-4110-946F-98D388CBA58C}"/>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7894B128-5E2C-4663-AC1B-6EB754E1872B}"/>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98E424C-E66D-441D-A4C7-4CFF278AED1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0F899421-BF01-47B8-BD98-BB2E0706FAA4}"/>
              </a:ext>
            </a:extLst>
          </p:cNvPr>
          <p:cNvSpPr>
            <a:spLocks noGrp="1"/>
          </p:cNvSpPr>
          <p:nvPr>
            <p:ph type="sldNum" sz="quarter" idx="12"/>
          </p:nvPr>
        </p:nvSpPr>
        <p:spPr/>
        <p:txBody>
          <a:bodyPr/>
          <a:lstStyle/>
          <a:p>
            <a:fld id="{0D9A84C1-5ABF-4E93-957A-F33EC67BD426}" type="slidenum">
              <a:rPr lang="cs-CZ" smtClean="0"/>
              <a:t>33</a:t>
            </a:fld>
            <a:endParaRPr lang="cs-CZ"/>
          </a:p>
        </p:txBody>
      </p:sp>
      <p:pic>
        <p:nvPicPr>
          <p:cNvPr id="6" name="Obrázek 5">
            <a:extLst>
              <a:ext uri="{FF2B5EF4-FFF2-40B4-BE49-F238E27FC236}">
                <a16:creationId xmlns:a16="http://schemas.microsoft.com/office/drawing/2014/main" id="{4456CCCD-6FE7-44AA-A7E4-16948EF69B16}"/>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477177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34</a:t>
            </a:fld>
            <a:endParaRPr lang="cs-CZ"/>
          </a:p>
        </p:txBody>
      </p:sp>
      <p:pic>
        <p:nvPicPr>
          <p:cNvPr id="6" name="Obrázek 5">
            <a:extLst>
              <a:ext uri="{FF2B5EF4-FFF2-40B4-BE49-F238E27FC236}">
                <a16:creationId xmlns:a16="http://schemas.microsoft.com/office/drawing/2014/main" id="{C3F83979-2317-4A05-A160-2F6CBAFB9795}"/>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093940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83434B-7DF2-4110-946F-98D388CBA58C}"/>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7894B128-5E2C-4663-AC1B-6EB754E1872B}"/>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98E424C-E66D-441D-A4C7-4CFF278AED1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0F899421-BF01-47B8-BD98-BB2E0706FAA4}"/>
              </a:ext>
            </a:extLst>
          </p:cNvPr>
          <p:cNvSpPr>
            <a:spLocks noGrp="1"/>
          </p:cNvSpPr>
          <p:nvPr>
            <p:ph type="sldNum" sz="quarter" idx="12"/>
          </p:nvPr>
        </p:nvSpPr>
        <p:spPr/>
        <p:txBody>
          <a:bodyPr/>
          <a:lstStyle/>
          <a:p>
            <a:fld id="{0D9A84C1-5ABF-4E93-957A-F33EC67BD426}" type="slidenum">
              <a:rPr lang="cs-CZ" smtClean="0"/>
              <a:t>35</a:t>
            </a:fld>
            <a:endParaRPr lang="cs-CZ"/>
          </a:p>
        </p:txBody>
      </p:sp>
      <p:pic>
        <p:nvPicPr>
          <p:cNvPr id="6" name="Obrázek 5">
            <a:extLst>
              <a:ext uri="{FF2B5EF4-FFF2-40B4-BE49-F238E27FC236}">
                <a16:creationId xmlns:a16="http://schemas.microsoft.com/office/drawing/2014/main" id="{27511ECA-6E92-4D18-A9E5-C65E8AC98422}"/>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529994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36</a:t>
            </a:fld>
            <a:endParaRPr lang="cs-CZ"/>
          </a:p>
        </p:txBody>
      </p:sp>
      <p:pic>
        <p:nvPicPr>
          <p:cNvPr id="6" name="Obrázek 5">
            <a:extLst>
              <a:ext uri="{FF2B5EF4-FFF2-40B4-BE49-F238E27FC236}">
                <a16:creationId xmlns:a16="http://schemas.microsoft.com/office/drawing/2014/main" id="{45847D7F-7695-4861-8B17-C605009827E7}"/>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693183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37</a:t>
            </a:fld>
            <a:endParaRPr lang="cs-CZ"/>
          </a:p>
        </p:txBody>
      </p:sp>
      <p:pic>
        <p:nvPicPr>
          <p:cNvPr id="6" name="Obrázek 5">
            <a:extLst>
              <a:ext uri="{FF2B5EF4-FFF2-40B4-BE49-F238E27FC236}">
                <a16:creationId xmlns:a16="http://schemas.microsoft.com/office/drawing/2014/main" id="{4DA70FC7-1561-4068-8717-CCF050038503}"/>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227866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38</a:t>
            </a:fld>
            <a:endParaRPr lang="cs-CZ"/>
          </a:p>
        </p:txBody>
      </p:sp>
      <p:pic>
        <p:nvPicPr>
          <p:cNvPr id="6" name="Obrázek 5">
            <a:extLst>
              <a:ext uri="{FF2B5EF4-FFF2-40B4-BE49-F238E27FC236}">
                <a16:creationId xmlns:a16="http://schemas.microsoft.com/office/drawing/2014/main" id="{55EB1417-D4B9-44F7-A834-C1B4E0E41E82}"/>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038671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39</a:t>
            </a:fld>
            <a:endParaRPr lang="cs-CZ"/>
          </a:p>
        </p:txBody>
      </p:sp>
      <p:pic>
        <p:nvPicPr>
          <p:cNvPr id="6" name="Obrázek 5">
            <a:extLst>
              <a:ext uri="{FF2B5EF4-FFF2-40B4-BE49-F238E27FC236}">
                <a16:creationId xmlns:a16="http://schemas.microsoft.com/office/drawing/2014/main" id="{3C122899-C8EA-4349-80BD-E7774DBA5F51}"/>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571799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40</a:t>
            </a:fld>
            <a:endParaRPr lang="cs-CZ"/>
          </a:p>
        </p:txBody>
      </p:sp>
      <p:pic>
        <p:nvPicPr>
          <p:cNvPr id="6" name="Obrázek 5">
            <a:extLst>
              <a:ext uri="{FF2B5EF4-FFF2-40B4-BE49-F238E27FC236}">
                <a16:creationId xmlns:a16="http://schemas.microsoft.com/office/drawing/2014/main" id="{DAE4F115-2629-495F-BCBD-6FE2DEEECEEA}"/>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576525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41</a:t>
            </a:fld>
            <a:endParaRPr lang="cs-CZ"/>
          </a:p>
        </p:txBody>
      </p:sp>
      <p:pic>
        <p:nvPicPr>
          <p:cNvPr id="6" name="Obrázek 5">
            <a:extLst>
              <a:ext uri="{FF2B5EF4-FFF2-40B4-BE49-F238E27FC236}">
                <a16:creationId xmlns:a16="http://schemas.microsoft.com/office/drawing/2014/main" id="{FDC4256B-8153-4518-AA86-DB74A6E6B01D}"/>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833572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42</a:t>
            </a:fld>
            <a:endParaRPr lang="cs-CZ"/>
          </a:p>
        </p:txBody>
      </p:sp>
      <p:pic>
        <p:nvPicPr>
          <p:cNvPr id="6" name="Obrázek 5">
            <a:extLst>
              <a:ext uri="{FF2B5EF4-FFF2-40B4-BE49-F238E27FC236}">
                <a16:creationId xmlns:a16="http://schemas.microsoft.com/office/drawing/2014/main" id="{33FC5F20-AFB6-455D-AAB2-A40109D8D212}"/>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624706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43</a:t>
            </a:fld>
            <a:endParaRPr lang="cs-CZ"/>
          </a:p>
        </p:txBody>
      </p:sp>
      <p:pic>
        <p:nvPicPr>
          <p:cNvPr id="6" name="Obrázek 5">
            <a:extLst>
              <a:ext uri="{FF2B5EF4-FFF2-40B4-BE49-F238E27FC236}">
                <a16:creationId xmlns:a16="http://schemas.microsoft.com/office/drawing/2014/main" id="{9544CDCD-E1B5-4E61-9AA1-5FF6A656553D}"/>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0890718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44</a:t>
            </a:fld>
            <a:endParaRPr lang="cs-CZ"/>
          </a:p>
        </p:txBody>
      </p:sp>
      <p:pic>
        <p:nvPicPr>
          <p:cNvPr id="6" name="Obrázek 5">
            <a:extLst>
              <a:ext uri="{FF2B5EF4-FFF2-40B4-BE49-F238E27FC236}">
                <a16:creationId xmlns:a16="http://schemas.microsoft.com/office/drawing/2014/main" id="{A3CCC34B-9BD3-478B-A5D3-A5533C130E17}"/>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7201503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45</a:t>
            </a:fld>
            <a:endParaRPr lang="cs-CZ"/>
          </a:p>
        </p:txBody>
      </p:sp>
      <p:pic>
        <p:nvPicPr>
          <p:cNvPr id="6" name="Obrázek 5">
            <a:extLst>
              <a:ext uri="{FF2B5EF4-FFF2-40B4-BE49-F238E27FC236}">
                <a16:creationId xmlns:a16="http://schemas.microsoft.com/office/drawing/2014/main" id="{3D86D186-9EF3-40E9-8F2B-B4F0A04DAEF9}"/>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6092021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46</a:t>
            </a:fld>
            <a:endParaRPr lang="cs-CZ"/>
          </a:p>
        </p:txBody>
      </p:sp>
      <p:pic>
        <p:nvPicPr>
          <p:cNvPr id="6" name="Obrázek 5">
            <a:extLst>
              <a:ext uri="{FF2B5EF4-FFF2-40B4-BE49-F238E27FC236}">
                <a16:creationId xmlns:a16="http://schemas.microsoft.com/office/drawing/2014/main" id="{E3DE5F56-37FC-49F1-931D-7496D9295683}"/>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7029538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47</a:t>
            </a:fld>
            <a:endParaRPr lang="cs-CZ"/>
          </a:p>
        </p:txBody>
      </p:sp>
      <p:pic>
        <p:nvPicPr>
          <p:cNvPr id="6" name="Obrázek 5">
            <a:extLst>
              <a:ext uri="{FF2B5EF4-FFF2-40B4-BE49-F238E27FC236}">
                <a16:creationId xmlns:a16="http://schemas.microsoft.com/office/drawing/2014/main" id="{5A39B38D-507B-40D2-963C-13E7EE079FAC}"/>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9260943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48</a:t>
            </a:fld>
            <a:endParaRPr lang="cs-CZ"/>
          </a:p>
        </p:txBody>
      </p:sp>
      <p:pic>
        <p:nvPicPr>
          <p:cNvPr id="6" name="Obrázek 5">
            <a:extLst>
              <a:ext uri="{FF2B5EF4-FFF2-40B4-BE49-F238E27FC236}">
                <a16:creationId xmlns:a16="http://schemas.microsoft.com/office/drawing/2014/main" id="{18757B25-0EC2-49BF-8F82-19CD095D7E20}"/>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197983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49</a:t>
            </a:fld>
            <a:endParaRPr lang="cs-CZ"/>
          </a:p>
        </p:txBody>
      </p:sp>
      <p:pic>
        <p:nvPicPr>
          <p:cNvPr id="6" name="Obrázek 5">
            <a:extLst>
              <a:ext uri="{FF2B5EF4-FFF2-40B4-BE49-F238E27FC236}">
                <a16:creationId xmlns:a16="http://schemas.microsoft.com/office/drawing/2014/main" id="{8577C593-0078-406F-929A-572973E67C66}"/>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59352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50</a:t>
            </a:fld>
            <a:endParaRPr lang="cs-CZ"/>
          </a:p>
        </p:txBody>
      </p:sp>
      <p:pic>
        <p:nvPicPr>
          <p:cNvPr id="6" name="Obrázek 5">
            <a:extLst>
              <a:ext uri="{FF2B5EF4-FFF2-40B4-BE49-F238E27FC236}">
                <a16:creationId xmlns:a16="http://schemas.microsoft.com/office/drawing/2014/main" id="{5E0E5158-2164-46F1-A468-30102C38BB44}"/>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42614847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51</a:t>
            </a:fld>
            <a:endParaRPr lang="cs-CZ"/>
          </a:p>
        </p:txBody>
      </p:sp>
      <p:pic>
        <p:nvPicPr>
          <p:cNvPr id="6" name="Obrázek 5">
            <a:extLst>
              <a:ext uri="{FF2B5EF4-FFF2-40B4-BE49-F238E27FC236}">
                <a16:creationId xmlns:a16="http://schemas.microsoft.com/office/drawing/2014/main" id="{412E362E-D233-44D9-AC5D-4ACD62D028D1}"/>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616388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52</a:t>
            </a:fld>
            <a:endParaRPr lang="cs-CZ"/>
          </a:p>
        </p:txBody>
      </p:sp>
      <p:pic>
        <p:nvPicPr>
          <p:cNvPr id="6" name="Obrázek 5">
            <a:extLst>
              <a:ext uri="{FF2B5EF4-FFF2-40B4-BE49-F238E27FC236}">
                <a16:creationId xmlns:a16="http://schemas.microsoft.com/office/drawing/2014/main" id="{67C0651E-35C3-48BE-9DF6-47C50EAD33C8}"/>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299190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53</a:t>
            </a:fld>
            <a:endParaRPr lang="cs-CZ"/>
          </a:p>
        </p:txBody>
      </p:sp>
      <p:pic>
        <p:nvPicPr>
          <p:cNvPr id="6" name="Obrázek 5">
            <a:extLst>
              <a:ext uri="{FF2B5EF4-FFF2-40B4-BE49-F238E27FC236}">
                <a16:creationId xmlns:a16="http://schemas.microsoft.com/office/drawing/2014/main" id="{9FBC861F-9C84-40E5-90FB-1EA1334E6D86}"/>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122761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54</a:t>
            </a:fld>
            <a:endParaRPr lang="cs-CZ"/>
          </a:p>
        </p:txBody>
      </p:sp>
      <p:pic>
        <p:nvPicPr>
          <p:cNvPr id="6" name="Obrázek 5">
            <a:extLst>
              <a:ext uri="{FF2B5EF4-FFF2-40B4-BE49-F238E27FC236}">
                <a16:creationId xmlns:a16="http://schemas.microsoft.com/office/drawing/2014/main" id="{2B050D29-54E0-45F8-ADB9-222CAC1ED835}"/>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5154715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55</a:t>
            </a:fld>
            <a:endParaRPr lang="cs-CZ"/>
          </a:p>
        </p:txBody>
      </p:sp>
      <p:pic>
        <p:nvPicPr>
          <p:cNvPr id="6" name="Obrázek 5">
            <a:extLst>
              <a:ext uri="{FF2B5EF4-FFF2-40B4-BE49-F238E27FC236}">
                <a16:creationId xmlns:a16="http://schemas.microsoft.com/office/drawing/2014/main" id="{330A1C04-B040-4C39-974B-AD56FC041263}"/>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2834196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56</a:t>
            </a:fld>
            <a:endParaRPr lang="cs-CZ"/>
          </a:p>
        </p:txBody>
      </p:sp>
      <p:pic>
        <p:nvPicPr>
          <p:cNvPr id="6" name="Obrázek 5">
            <a:extLst>
              <a:ext uri="{FF2B5EF4-FFF2-40B4-BE49-F238E27FC236}">
                <a16:creationId xmlns:a16="http://schemas.microsoft.com/office/drawing/2014/main" id="{34F0E257-3784-45A4-B253-A7B73ABD6E94}"/>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7761301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57</a:t>
            </a:fld>
            <a:endParaRPr lang="cs-CZ"/>
          </a:p>
        </p:txBody>
      </p:sp>
      <p:pic>
        <p:nvPicPr>
          <p:cNvPr id="6" name="Obrázek 5">
            <a:extLst>
              <a:ext uri="{FF2B5EF4-FFF2-40B4-BE49-F238E27FC236}">
                <a16:creationId xmlns:a16="http://schemas.microsoft.com/office/drawing/2014/main" id="{0EEEC47D-79C4-46CA-A4F4-7256B7432EC7}"/>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019397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58</a:t>
            </a:fld>
            <a:endParaRPr lang="cs-CZ"/>
          </a:p>
        </p:txBody>
      </p:sp>
      <p:pic>
        <p:nvPicPr>
          <p:cNvPr id="6" name="Obrázek 5">
            <a:extLst>
              <a:ext uri="{FF2B5EF4-FFF2-40B4-BE49-F238E27FC236}">
                <a16:creationId xmlns:a16="http://schemas.microsoft.com/office/drawing/2014/main" id="{90088CFF-B8F2-49F8-B378-23B6908167E3}"/>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41957404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59</a:t>
            </a:fld>
            <a:endParaRPr lang="cs-CZ"/>
          </a:p>
        </p:txBody>
      </p:sp>
      <p:pic>
        <p:nvPicPr>
          <p:cNvPr id="6" name="Obrázek 5">
            <a:extLst>
              <a:ext uri="{FF2B5EF4-FFF2-40B4-BE49-F238E27FC236}">
                <a16:creationId xmlns:a16="http://schemas.microsoft.com/office/drawing/2014/main" id="{4D0BB393-8886-4F56-A974-59BDB5382DAC}"/>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24699234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DF2F7E-24A0-4198-B92C-1B0E9B4B623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811035E-E32C-4AC4-BEA5-985F236ABE2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61C9CF9-AF85-40CA-B3FF-0DCE18E37D9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F2DDD79-3445-43EE-88E7-DB7AD09CCFFF}"/>
              </a:ext>
            </a:extLst>
          </p:cNvPr>
          <p:cNvSpPr>
            <a:spLocks noGrp="1"/>
          </p:cNvSpPr>
          <p:nvPr>
            <p:ph type="sldNum" sz="quarter" idx="12"/>
          </p:nvPr>
        </p:nvSpPr>
        <p:spPr/>
        <p:txBody>
          <a:bodyPr/>
          <a:lstStyle/>
          <a:p>
            <a:fld id="{0D9A84C1-5ABF-4E93-957A-F33EC67BD426}" type="slidenum">
              <a:rPr lang="cs-CZ" smtClean="0"/>
              <a:t>60</a:t>
            </a:fld>
            <a:endParaRPr lang="cs-CZ"/>
          </a:p>
        </p:txBody>
      </p:sp>
      <p:pic>
        <p:nvPicPr>
          <p:cNvPr id="6" name="Obrázek 5">
            <a:extLst>
              <a:ext uri="{FF2B5EF4-FFF2-40B4-BE49-F238E27FC236}">
                <a16:creationId xmlns:a16="http://schemas.microsoft.com/office/drawing/2014/main" id="{D32B926B-80EF-41AF-98D6-8D2F9B2F1840}"/>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633659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BE1EA1-7531-42B1-895F-D631E3F1AE91}"/>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A8FB7CDE-7D2A-405D-B05A-3C588A51FCF0}"/>
              </a:ext>
            </a:extLst>
          </p:cNvPr>
          <p:cNvSpPr>
            <a:spLocks noGrp="1"/>
          </p:cNvSpPr>
          <p:nvPr>
            <p:ph idx="1"/>
          </p:nvPr>
        </p:nvSpPr>
        <p:spPr/>
        <p:txBody>
          <a:bodyPr/>
          <a:lstStyle/>
          <a:p>
            <a:endParaRPr lang="cs-CZ" dirty="0"/>
          </a:p>
        </p:txBody>
      </p:sp>
      <p:sp>
        <p:nvSpPr>
          <p:cNvPr id="4" name="Zástupný symbol pro zápatí 3">
            <a:extLst>
              <a:ext uri="{FF2B5EF4-FFF2-40B4-BE49-F238E27FC236}">
                <a16:creationId xmlns:a16="http://schemas.microsoft.com/office/drawing/2014/main" id="{CB51CE80-A0F7-4C4F-89FF-02CABE3BE48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52D76AE9-1560-4927-9255-59E5675BCDB9}"/>
              </a:ext>
            </a:extLst>
          </p:cNvPr>
          <p:cNvSpPr>
            <a:spLocks noGrp="1"/>
          </p:cNvSpPr>
          <p:nvPr>
            <p:ph type="sldNum" sz="quarter" idx="12"/>
          </p:nvPr>
        </p:nvSpPr>
        <p:spPr/>
        <p:txBody>
          <a:bodyPr/>
          <a:lstStyle/>
          <a:p>
            <a:fld id="{0D9A84C1-5ABF-4E93-957A-F33EC67BD426}" type="slidenum">
              <a:rPr lang="cs-CZ" smtClean="0"/>
              <a:t>61</a:t>
            </a:fld>
            <a:endParaRPr lang="cs-CZ"/>
          </a:p>
        </p:txBody>
      </p:sp>
      <p:pic>
        <p:nvPicPr>
          <p:cNvPr id="6" name="Obrázek 5">
            <a:extLst>
              <a:ext uri="{FF2B5EF4-FFF2-40B4-BE49-F238E27FC236}">
                <a16:creationId xmlns:a16="http://schemas.microsoft.com/office/drawing/2014/main" id="{CEC95120-6438-424B-BAD8-063E3730E978}"/>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881890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BE1EA1-7531-42B1-895F-D631E3F1AE91}"/>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A8FB7CDE-7D2A-405D-B05A-3C588A51FCF0}"/>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CB51CE80-A0F7-4C4F-89FF-02CABE3BE48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52D76AE9-1560-4927-9255-59E5675BCDB9}"/>
              </a:ext>
            </a:extLst>
          </p:cNvPr>
          <p:cNvSpPr>
            <a:spLocks noGrp="1"/>
          </p:cNvSpPr>
          <p:nvPr>
            <p:ph type="sldNum" sz="quarter" idx="12"/>
          </p:nvPr>
        </p:nvSpPr>
        <p:spPr/>
        <p:txBody>
          <a:bodyPr/>
          <a:lstStyle/>
          <a:p>
            <a:fld id="{0D9A84C1-5ABF-4E93-957A-F33EC67BD426}" type="slidenum">
              <a:rPr lang="cs-CZ" smtClean="0"/>
              <a:t>62</a:t>
            </a:fld>
            <a:endParaRPr lang="cs-CZ"/>
          </a:p>
        </p:txBody>
      </p:sp>
      <p:pic>
        <p:nvPicPr>
          <p:cNvPr id="6" name="Obrázek 5">
            <a:extLst>
              <a:ext uri="{FF2B5EF4-FFF2-40B4-BE49-F238E27FC236}">
                <a16:creationId xmlns:a16="http://schemas.microsoft.com/office/drawing/2014/main" id="{6FBAD74F-A532-494D-B562-578719112C07}"/>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4943415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BE1EA1-7531-42B1-895F-D631E3F1AE91}"/>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A8FB7CDE-7D2A-405D-B05A-3C588A51FCF0}"/>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CB51CE80-A0F7-4C4F-89FF-02CABE3BE48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52D76AE9-1560-4927-9255-59E5675BCDB9}"/>
              </a:ext>
            </a:extLst>
          </p:cNvPr>
          <p:cNvSpPr>
            <a:spLocks noGrp="1"/>
          </p:cNvSpPr>
          <p:nvPr>
            <p:ph type="sldNum" sz="quarter" idx="12"/>
          </p:nvPr>
        </p:nvSpPr>
        <p:spPr/>
        <p:txBody>
          <a:bodyPr/>
          <a:lstStyle/>
          <a:p>
            <a:fld id="{0D9A84C1-5ABF-4E93-957A-F33EC67BD426}" type="slidenum">
              <a:rPr lang="cs-CZ" smtClean="0"/>
              <a:t>63</a:t>
            </a:fld>
            <a:endParaRPr lang="cs-CZ"/>
          </a:p>
        </p:txBody>
      </p:sp>
      <p:pic>
        <p:nvPicPr>
          <p:cNvPr id="6" name="Obrázek 5">
            <a:extLst>
              <a:ext uri="{FF2B5EF4-FFF2-40B4-BE49-F238E27FC236}">
                <a16:creationId xmlns:a16="http://schemas.microsoft.com/office/drawing/2014/main" id="{A562F4AF-4B2C-4EDB-9338-0AF6EA860433}"/>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21258895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BE1EA1-7531-42B1-895F-D631E3F1AE91}"/>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A8FB7CDE-7D2A-405D-B05A-3C588A51FCF0}"/>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CB51CE80-A0F7-4C4F-89FF-02CABE3BE48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52D76AE9-1560-4927-9255-59E5675BCDB9}"/>
              </a:ext>
            </a:extLst>
          </p:cNvPr>
          <p:cNvSpPr>
            <a:spLocks noGrp="1"/>
          </p:cNvSpPr>
          <p:nvPr>
            <p:ph type="sldNum" sz="quarter" idx="12"/>
          </p:nvPr>
        </p:nvSpPr>
        <p:spPr/>
        <p:txBody>
          <a:bodyPr/>
          <a:lstStyle/>
          <a:p>
            <a:fld id="{0D9A84C1-5ABF-4E93-957A-F33EC67BD426}" type="slidenum">
              <a:rPr lang="cs-CZ" smtClean="0"/>
              <a:t>64</a:t>
            </a:fld>
            <a:endParaRPr lang="cs-CZ"/>
          </a:p>
        </p:txBody>
      </p:sp>
      <p:pic>
        <p:nvPicPr>
          <p:cNvPr id="6" name="Obrázek 5">
            <a:extLst>
              <a:ext uri="{FF2B5EF4-FFF2-40B4-BE49-F238E27FC236}">
                <a16:creationId xmlns:a16="http://schemas.microsoft.com/office/drawing/2014/main" id="{573F6F3F-7DAC-463A-A679-82CD202D360D}"/>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26824195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rotWithShape="1">
          <a:blip r:embed="rId3" cstate="print">
            <a:extLst>
              <a:ext uri="{28A0092B-C50C-407E-A947-70E740481C1C}">
                <a14:useLocalDpi xmlns:a14="http://schemas.microsoft.com/office/drawing/2010/main" val="0"/>
              </a:ext>
            </a:extLst>
          </a:blip>
          <a:srcRect l="60237" t="60018"/>
          <a:stretch/>
        </p:blipFill>
        <p:spPr>
          <a:xfrm>
            <a:off x="5508104" y="4271633"/>
            <a:ext cx="3635896" cy="2586367"/>
          </a:xfrm>
          <a:prstGeom prst="rect">
            <a:avLst/>
          </a:prstGeom>
        </p:spPr>
      </p:pic>
      <p:sp>
        <p:nvSpPr>
          <p:cNvPr id="4" name="TextovéPole 3"/>
          <p:cNvSpPr txBox="1"/>
          <p:nvPr/>
        </p:nvSpPr>
        <p:spPr>
          <a:xfrm>
            <a:off x="789247" y="1738753"/>
            <a:ext cx="7488832" cy="4708981"/>
          </a:xfrm>
          <a:prstGeom prst="rect">
            <a:avLst/>
          </a:prstGeom>
          <a:noFill/>
        </p:spPr>
        <p:txBody>
          <a:bodyPr wrap="square" rtlCol="0">
            <a:spAutoFit/>
          </a:bodyPr>
          <a:lstStyle/>
          <a:p>
            <a:pPr algn="ctr"/>
            <a:endParaRPr lang="cs-CZ" sz="2400" dirty="0"/>
          </a:p>
          <a:p>
            <a:pPr algn="ctr"/>
            <a:r>
              <a:rPr lang="pt-BR" sz="3200" b="1" dirty="0"/>
              <a:t>INTEGROVANÝ PŘÍSTUP K REALIZACI PROJEKTŮ </a:t>
            </a:r>
            <a:r>
              <a:rPr lang="cs-CZ" sz="3200" b="1" dirty="0"/>
              <a:t>V OBLASTI KULTURY</a:t>
            </a:r>
          </a:p>
          <a:p>
            <a:pPr algn="ctr"/>
            <a:endParaRPr lang="cs-CZ" sz="3200" b="1" dirty="0"/>
          </a:p>
          <a:p>
            <a:pPr algn="ctr"/>
            <a:r>
              <a:rPr lang="pt-BR" sz="2800" b="1" dirty="0"/>
              <a:t>ITI HRADECKO-PARDUBICKÉ AGLOMERACE</a:t>
            </a:r>
            <a:endParaRPr lang="cs-CZ" sz="2800" b="1" dirty="0"/>
          </a:p>
          <a:p>
            <a:pPr algn="ctr"/>
            <a:r>
              <a:rPr lang="cs-CZ" sz="2800" b="1" dirty="0"/>
              <a:t>2021+</a:t>
            </a:r>
            <a:endParaRPr lang="pt-BR" sz="2800" b="1" dirty="0"/>
          </a:p>
          <a:p>
            <a:pPr algn="ctr"/>
            <a:endParaRPr lang="cs-CZ" sz="2400" dirty="0"/>
          </a:p>
          <a:p>
            <a:pPr algn="ctr"/>
            <a:endParaRPr lang="cs-CZ" sz="2400" dirty="0"/>
          </a:p>
          <a:p>
            <a:pPr lvl="0" algn="ctr"/>
            <a:endParaRPr lang="cs-CZ" sz="2000" dirty="0"/>
          </a:p>
          <a:p>
            <a:pPr lvl="0" algn="ctr"/>
            <a:endParaRPr lang="cs-CZ" sz="2400" dirty="0"/>
          </a:p>
          <a:p>
            <a:pPr algn="ctr"/>
            <a:endParaRPr lang="cs-CZ" sz="2400" dirty="0"/>
          </a:p>
        </p:txBody>
      </p:sp>
      <p:pic>
        <p:nvPicPr>
          <p:cNvPr id="3" name="Obrázek 2"/>
          <p:cNvPicPr/>
          <p:nvPr/>
        </p:nvPicPr>
        <p:blipFill>
          <a:blip r:embed="rId4">
            <a:extLst>
              <a:ext uri="{28A0092B-C50C-407E-A947-70E740481C1C}">
                <a14:useLocalDpi xmlns:a14="http://schemas.microsoft.com/office/drawing/2010/main" val="0"/>
              </a:ext>
            </a:extLst>
          </a:blip>
          <a:stretch>
            <a:fillRect/>
          </a:stretch>
        </p:blipFill>
        <p:spPr>
          <a:xfrm>
            <a:off x="3390900" y="548680"/>
            <a:ext cx="2362200" cy="571500"/>
          </a:xfrm>
          <a:prstGeom prst="rect">
            <a:avLst/>
          </a:prstGeom>
        </p:spPr>
      </p:pic>
      <p:pic>
        <p:nvPicPr>
          <p:cNvPr id="5" name="Obrázek 4"/>
          <p:cNvPicPr/>
          <p:nvPr/>
        </p:nvPicPr>
        <p:blipFill rotWithShape="1">
          <a:blip r:embed="rId5" cstate="print">
            <a:extLst>
              <a:ext uri="{28A0092B-C50C-407E-A947-70E740481C1C}">
                <a14:useLocalDpi xmlns:a14="http://schemas.microsoft.com/office/drawing/2010/main" val="0"/>
              </a:ext>
            </a:extLst>
          </a:blip>
          <a:srcRect l="2403" t="16641" r="2475" b="17370"/>
          <a:stretch/>
        </p:blipFill>
        <p:spPr bwMode="auto">
          <a:xfrm>
            <a:off x="2051720" y="5949280"/>
            <a:ext cx="4963886" cy="593767"/>
          </a:xfrm>
          <a:prstGeom prst="rect">
            <a:avLst/>
          </a:prstGeom>
          <a:noFill/>
          <a:ln>
            <a:noFill/>
          </a:ln>
        </p:spPr>
      </p:pic>
    </p:spTree>
    <p:extLst>
      <p:ext uri="{BB962C8B-B14F-4D97-AF65-F5344CB8AC3E}">
        <p14:creationId xmlns:p14="http://schemas.microsoft.com/office/powerpoint/2010/main" val="41351785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5D7D8F6-A248-4F0A-A946-E4EA34DB280F}"/>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E9CA91F0-B00D-47D9-B95E-A12C3F242999}"/>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5F35F069-5938-4501-A2A0-73A8B09A1D7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E28F318C-08D4-4F4A-80C6-964332467496}"/>
              </a:ext>
            </a:extLst>
          </p:cNvPr>
          <p:cNvSpPr>
            <a:spLocks noGrp="1"/>
          </p:cNvSpPr>
          <p:nvPr>
            <p:ph type="sldNum" sz="quarter" idx="12"/>
          </p:nvPr>
        </p:nvSpPr>
        <p:spPr/>
        <p:txBody>
          <a:bodyPr/>
          <a:lstStyle/>
          <a:p>
            <a:fld id="{0D9A84C1-5ABF-4E93-957A-F33EC67BD426}" type="slidenum">
              <a:rPr lang="cs-CZ" smtClean="0"/>
              <a:t>66</a:t>
            </a:fld>
            <a:endParaRPr lang="cs-CZ"/>
          </a:p>
        </p:txBody>
      </p:sp>
      <p:pic>
        <p:nvPicPr>
          <p:cNvPr id="6" name="Obrázek 5">
            <a:extLst>
              <a:ext uri="{FF2B5EF4-FFF2-40B4-BE49-F238E27FC236}">
                <a16:creationId xmlns:a16="http://schemas.microsoft.com/office/drawing/2014/main" id="{D018F642-D5EB-47D0-8F7D-F9C5F7B525B9}"/>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5610388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38E0BE7-A0CB-4C36-A92C-F2F61FDB0EAE}"/>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3A2491E1-62B8-4997-A3DA-524C5156128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C7C42665-9B1A-4703-84DF-75B06FE790F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2F838231-EAA5-47B8-BC7C-44A0900879FD}"/>
              </a:ext>
            </a:extLst>
          </p:cNvPr>
          <p:cNvSpPr>
            <a:spLocks noGrp="1"/>
          </p:cNvSpPr>
          <p:nvPr>
            <p:ph type="sldNum" sz="quarter" idx="12"/>
          </p:nvPr>
        </p:nvSpPr>
        <p:spPr/>
        <p:txBody>
          <a:bodyPr/>
          <a:lstStyle/>
          <a:p>
            <a:fld id="{0D9A84C1-5ABF-4E93-957A-F33EC67BD426}" type="slidenum">
              <a:rPr lang="cs-CZ" smtClean="0"/>
              <a:t>67</a:t>
            </a:fld>
            <a:endParaRPr lang="cs-CZ"/>
          </a:p>
        </p:txBody>
      </p:sp>
      <p:pic>
        <p:nvPicPr>
          <p:cNvPr id="6" name="Obrázek 5">
            <a:extLst>
              <a:ext uri="{FF2B5EF4-FFF2-40B4-BE49-F238E27FC236}">
                <a16:creationId xmlns:a16="http://schemas.microsoft.com/office/drawing/2014/main" id="{26E0D8A5-D01A-452D-BB71-668327CCB234}"/>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7018640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A7CB14-6A4C-47E8-ABA8-5106476569B0}"/>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F50F6242-3EA4-4A74-B506-873F60BD033B}"/>
              </a:ext>
            </a:extLst>
          </p:cNvPr>
          <p:cNvSpPr>
            <a:spLocks noGrp="1"/>
          </p:cNvSpPr>
          <p:nvPr>
            <p:ph idx="1"/>
          </p:nvPr>
        </p:nvSpPr>
        <p:spPr/>
        <p:txBody>
          <a:bodyPr/>
          <a:lstStyle/>
          <a:p>
            <a:endParaRPr lang="cs-CZ" dirty="0"/>
          </a:p>
        </p:txBody>
      </p:sp>
      <p:sp>
        <p:nvSpPr>
          <p:cNvPr id="4" name="Zástupný symbol pro zápatí 3">
            <a:extLst>
              <a:ext uri="{FF2B5EF4-FFF2-40B4-BE49-F238E27FC236}">
                <a16:creationId xmlns:a16="http://schemas.microsoft.com/office/drawing/2014/main" id="{8CC93F17-F7B2-4C1B-B34F-48EB1AEC5DC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8DCE1E88-0250-401A-94D7-9D59909F8E03}"/>
              </a:ext>
            </a:extLst>
          </p:cNvPr>
          <p:cNvSpPr>
            <a:spLocks noGrp="1"/>
          </p:cNvSpPr>
          <p:nvPr>
            <p:ph type="sldNum" sz="quarter" idx="12"/>
          </p:nvPr>
        </p:nvSpPr>
        <p:spPr/>
        <p:txBody>
          <a:bodyPr/>
          <a:lstStyle/>
          <a:p>
            <a:fld id="{0D9A84C1-5ABF-4E93-957A-F33EC67BD426}" type="slidenum">
              <a:rPr lang="cs-CZ" smtClean="0"/>
              <a:t>68</a:t>
            </a:fld>
            <a:endParaRPr lang="cs-CZ"/>
          </a:p>
        </p:txBody>
      </p:sp>
      <p:pic>
        <p:nvPicPr>
          <p:cNvPr id="6" name="Obrázek 5">
            <a:extLst>
              <a:ext uri="{FF2B5EF4-FFF2-40B4-BE49-F238E27FC236}">
                <a16:creationId xmlns:a16="http://schemas.microsoft.com/office/drawing/2014/main" id="{9AEED7AF-0D1E-49F3-B3D0-C703D8C47C7D}"/>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61547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2904D40-9E79-4ECC-B5F2-49616A0E23FF}"/>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B17CC636-A2F0-4422-B1AB-614CA2EA3C99}"/>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691CF4D1-7211-4E95-84A8-E39B96261D95}"/>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B5F4D31-D4B6-4935-99FA-625FF7B41922}"/>
              </a:ext>
            </a:extLst>
          </p:cNvPr>
          <p:cNvSpPr>
            <a:spLocks noGrp="1"/>
          </p:cNvSpPr>
          <p:nvPr>
            <p:ph type="sldNum" sz="quarter" idx="12"/>
          </p:nvPr>
        </p:nvSpPr>
        <p:spPr/>
        <p:txBody>
          <a:bodyPr/>
          <a:lstStyle/>
          <a:p>
            <a:fld id="{0D9A84C1-5ABF-4E93-957A-F33EC67BD426}" type="slidenum">
              <a:rPr lang="cs-CZ" smtClean="0"/>
              <a:t>69</a:t>
            </a:fld>
            <a:endParaRPr lang="cs-CZ"/>
          </a:p>
        </p:txBody>
      </p:sp>
      <p:pic>
        <p:nvPicPr>
          <p:cNvPr id="6" name="Obrázek 5">
            <a:extLst>
              <a:ext uri="{FF2B5EF4-FFF2-40B4-BE49-F238E27FC236}">
                <a16:creationId xmlns:a16="http://schemas.microsoft.com/office/drawing/2014/main" id="{BBA16BC3-9DBE-4638-A399-A7CC20A9EFDD}"/>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3489914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5909F9-81EB-49C5-A45F-97EE55D9E8ED}"/>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449301E0-1515-4A71-AEAD-B80F1CBB2B6E}"/>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737C0E6F-AB05-46F6-93C4-B248403506D9}"/>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D5579F58-A799-4D80-A804-87B8036AFE54}"/>
              </a:ext>
            </a:extLst>
          </p:cNvPr>
          <p:cNvSpPr>
            <a:spLocks noGrp="1"/>
          </p:cNvSpPr>
          <p:nvPr>
            <p:ph type="sldNum" sz="quarter" idx="12"/>
          </p:nvPr>
        </p:nvSpPr>
        <p:spPr/>
        <p:txBody>
          <a:bodyPr/>
          <a:lstStyle/>
          <a:p>
            <a:fld id="{0D9A84C1-5ABF-4E93-957A-F33EC67BD426}" type="slidenum">
              <a:rPr lang="cs-CZ" smtClean="0"/>
              <a:t>70</a:t>
            </a:fld>
            <a:endParaRPr lang="cs-CZ"/>
          </a:p>
        </p:txBody>
      </p:sp>
      <p:pic>
        <p:nvPicPr>
          <p:cNvPr id="6" name="Obrázek 5">
            <a:extLst>
              <a:ext uri="{FF2B5EF4-FFF2-40B4-BE49-F238E27FC236}">
                <a16:creationId xmlns:a16="http://schemas.microsoft.com/office/drawing/2014/main" id="{BE26872E-7939-4620-9E3F-429B95833E9F}"/>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36401310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57EDD3-290B-4D99-99E3-DC71374B2D9A}"/>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BE7FB8E0-8E6B-4B6B-8E56-446BEB446F05}"/>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BA35ACB5-B458-4787-A4BF-817BB7C5CDA9}"/>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D1E01C3B-D6B4-484B-8794-414F6BF46321}"/>
              </a:ext>
            </a:extLst>
          </p:cNvPr>
          <p:cNvSpPr>
            <a:spLocks noGrp="1"/>
          </p:cNvSpPr>
          <p:nvPr>
            <p:ph type="sldNum" sz="quarter" idx="12"/>
          </p:nvPr>
        </p:nvSpPr>
        <p:spPr/>
        <p:txBody>
          <a:bodyPr/>
          <a:lstStyle/>
          <a:p>
            <a:fld id="{0D9A84C1-5ABF-4E93-957A-F33EC67BD426}" type="slidenum">
              <a:rPr lang="cs-CZ" smtClean="0"/>
              <a:t>71</a:t>
            </a:fld>
            <a:endParaRPr lang="cs-CZ"/>
          </a:p>
        </p:txBody>
      </p:sp>
      <p:pic>
        <p:nvPicPr>
          <p:cNvPr id="6" name="Obrázek 5">
            <a:extLst>
              <a:ext uri="{FF2B5EF4-FFF2-40B4-BE49-F238E27FC236}">
                <a16:creationId xmlns:a16="http://schemas.microsoft.com/office/drawing/2014/main" id="{C231EAB4-03FA-4B28-AE2A-35605B35BDE2}"/>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426898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5901B94-0A12-4D03-80D3-A4C79623ADA0}"/>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823A22C8-D621-4B58-A91B-C3585135599F}"/>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2F43083D-8AA1-4E48-B39C-DEB374C98FC9}"/>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1F72920-BFAD-4086-9E83-613B5E54FCE0}"/>
              </a:ext>
            </a:extLst>
          </p:cNvPr>
          <p:cNvSpPr>
            <a:spLocks noGrp="1"/>
          </p:cNvSpPr>
          <p:nvPr>
            <p:ph type="sldNum" sz="quarter" idx="12"/>
          </p:nvPr>
        </p:nvSpPr>
        <p:spPr/>
        <p:txBody>
          <a:bodyPr/>
          <a:lstStyle/>
          <a:p>
            <a:fld id="{0D9A84C1-5ABF-4E93-957A-F33EC67BD426}" type="slidenum">
              <a:rPr lang="cs-CZ" smtClean="0"/>
              <a:t>72</a:t>
            </a:fld>
            <a:endParaRPr lang="cs-CZ"/>
          </a:p>
        </p:txBody>
      </p:sp>
      <p:pic>
        <p:nvPicPr>
          <p:cNvPr id="6" name="Obrázek 5">
            <a:extLst>
              <a:ext uri="{FF2B5EF4-FFF2-40B4-BE49-F238E27FC236}">
                <a16:creationId xmlns:a16="http://schemas.microsoft.com/office/drawing/2014/main" id="{88BF2ED3-6DD7-4E9A-B3B1-0E5DEA784A53}"/>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16595708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BE3B5E-7AB0-42BA-8479-2F41AE8F5EFB}"/>
              </a:ext>
            </a:extLst>
          </p:cNvPr>
          <p:cNvSpPr>
            <a:spLocks noGrp="1"/>
          </p:cNvSpPr>
          <p:nvPr>
            <p:ph type="ctrTitle"/>
          </p:nvPr>
        </p:nvSpPr>
        <p:spPr/>
        <p:txBody>
          <a:bodyPr/>
          <a:lstStyle/>
          <a:p>
            <a:endParaRPr lang="cs-CZ"/>
          </a:p>
        </p:txBody>
      </p:sp>
      <p:sp>
        <p:nvSpPr>
          <p:cNvPr id="3" name="Podnadpis 2">
            <a:extLst>
              <a:ext uri="{FF2B5EF4-FFF2-40B4-BE49-F238E27FC236}">
                <a16:creationId xmlns:a16="http://schemas.microsoft.com/office/drawing/2014/main" id="{9FF3E9C6-7C29-4654-A89F-BEBF58425BD1}"/>
              </a:ext>
            </a:extLst>
          </p:cNvPr>
          <p:cNvSpPr>
            <a:spLocks noGrp="1"/>
          </p:cNvSpPr>
          <p:nvPr>
            <p:ph type="subTitle" idx="1"/>
          </p:nvPr>
        </p:nvSpPr>
        <p:spPr/>
        <p:txBody>
          <a:bodyPr/>
          <a:lstStyle/>
          <a:p>
            <a:endParaRPr lang="cs-CZ"/>
          </a:p>
        </p:txBody>
      </p:sp>
      <p:pic>
        <p:nvPicPr>
          <p:cNvPr id="4" name="Obrázek 3">
            <a:extLst>
              <a:ext uri="{FF2B5EF4-FFF2-40B4-BE49-F238E27FC236}">
                <a16:creationId xmlns:a16="http://schemas.microsoft.com/office/drawing/2014/main" id="{2A163C49-1E33-4BB0-A955-68EB80F34780}"/>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4515568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BE3B5E-7AB0-42BA-8479-2F41AE8F5EFB}"/>
              </a:ext>
            </a:extLst>
          </p:cNvPr>
          <p:cNvSpPr>
            <a:spLocks noGrp="1"/>
          </p:cNvSpPr>
          <p:nvPr>
            <p:ph type="ctrTitle"/>
          </p:nvPr>
        </p:nvSpPr>
        <p:spPr/>
        <p:txBody>
          <a:bodyPr/>
          <a:lstStyle/>
          <a:p>
            <a:endParaRPr lang="cs-CZ"/>
          </a:p>
        </p:txBody>
      </p:sp>
      <p:sp>
        <p:nvSpPr>
          <p:cNvPr id="3" name="Podnadpis 2">
            <a:extLst>
              <a:ext uri="{FF2B5EF4-FFF2-40B4-BE49-F238E27FC236}">
                <a16:creationId xmlns:a16="http://schemas.microsoft.com/office/drawing/2014/main" id="{9FF3E9C6-7C29-4654-A89F-BEBF58425BD1}"/>
              </a:ext>
            </a:extLst>
          </p:cNvPr>
          <p:cNvSpPr>
            <a:spLocks noGrp="1"/>
          </p:cNvSpPr>
          <p:nvPr>
            <p:ph type="subTitle" idx="1"/>
          </p:nvPr>
        </p:nvSpPr>
        <p:spPr/>
        <p:txBody>
          <a:bodyPr/>
          <a:lstStyle/>
          <a:p>
            <a:endParaRPr lang="cs-CZ"/>
          </a:p>
        </p:txBody>
      </p:sp>
      <p:pic>
        <p:nvPicPr>
          <p:cNvPr id="4" name="Obrázek 3">
            <a:extLst>
              <a:ext uri="{FF2B5EF4-FFF2-40B4-BE49-F238E27FC236}">
                <a16:creationId xmlns:a16="http://schemas.microsoft.com/office/drawing/2014/main" id="{502892D6-F247-47E0-A43A-477043FBD2EA}"/>
              </a:ext>
            </a:extLst>
          </p:cNvPr>
          <p:cNvPicPr>
            <a:picLocks noChangeAspect="1"/>
          </p:cNvPicPr>
          <p:nvPr/>
        </p:nvPicPr>
        <p:blipFill>
          <a:blip r:embed="rId2"/>
          <a:stretch>
            <a:fillRect/>
          </a:stretch>
        </p:blipFill>
        <p:spPr>
          <a:xfrm>
            <a:off x="0" y="202394"/>
            <a:ext cx="9144000" cy="6453212"/>
          </a:xfrm>
          <a:prstGeom prst="rect">
            <a:avLst/>
          </a:prstGeom>
        </p:spPr>
      </p:pic>
    </p:spTree>
    <p:extLst>
      <p:ext uri="{BB962C8B-B14F-4D97-AF65-F5344CB8AC3E}">
        <p14:creationId xmlns:p14="http://schemas.microsoft.com/office/powerpoint/2010/main" val="8478455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6588E00-B482-44FC-90D4-C61DFBAA5935}"/>
              </a:ext>
            </a:extLst>
          </p:cNvPr>
          <p:cNvSpPr txBox="1"/>
          <p:nvPr/>
        </p:nvSpPr>
        <p:spPr>
          <a:xfrm>
            <a:off x="1598779" y="2954649"/>
            <a:ext cx="5832648" cy="3447098"/>
          </a:xfrm>
          <a:prstGeom prst="rect">
            <a:avLst/>
          </a:prstGeom>
          <a:noFill/>
        </p:spPr>
        <p:txBody>
          <a:bodyPr wrap="square" rtlCol="0">
            <a:spAutoFit/>
          </a:bodyPr>
          <a:lstStyle/>
          <a:p>
            <a:pPr algn="ctr"/>
            <a:endParaRPr lang="cs-CZ" sz="2800" b="1" dirty="0"/>
          </a:p>
          <a:p>
            <a:pPr algn="ctr"/>
            <a:r>
              <a:rPr lang="cs-CZ" sz="2800" b="1" dirty="0"/>
              <a:t>Děkuji za pozornost. </a:t>
            </a:r>
          </a:p>
          <a:p>
            <a:pPr algn="ctr"/>
            <a:endParaRPr lang="cs-CZ" dirty="0"/>
          </a:p>
          <a:p>
            <a:pPr algn="ctr"/>
            <a:r>
              <a:rPr lang="cs-CZ" sz="2000" b="1" dirty="0"/>
              <a:t>Michaela Kudynová</a:t>
            </a:r>
          </a:p>
          <a:p>
            <a:pPr algn="ctr"/>
            <a:r>
              <a:rPr lang="cs-CZ" dirty="0"/>
              <a:t>koordinátorka ITI Hradecko-pardubické aglomerace</a:t>
            </a:r>
          </a:p>
          <a:p>
            <a:pPr algn="ctr"/>
            <a:r>
              <a:rPr lang="cs-CZ" dirty="0"/>
              <a:t>e-mail: </a:t>
            </a:r>
            <a:r>
              <a:rPr lang="cs-CZ" dirty="0">
                <a:hlinkClick r:id="rId3"/>
              </a:rPr>
              <a:t>Michaela.Kudynova@mmp.cz</a:t>
            </a:r>
            <a:r>
              <a:rPr lang="cs-CZ" dirty="0"/>
              <a:t> </a:t>
            </a:r>
          </a:p>
          <a:p>
            <a:pPr algn="ctr"/>
            <a:r>
              <a:rPr lang="cs-CZ" dirty="0"/>
              <a:t>telefon: +420 734 877 738</a:t>
            </a:r>
          </a:p>
          <a:p>
            <a:pPr algn="ctr"/>
            <a:endParaRPr lang="cs-CZ" dirty="0"/>
          </a:p>
          <a:p>
            <a:pPr algn="ctr"/>
            <a:r>
              <a:rPr lang="cs-CZ" b="1" dirty="0"/>
              <a:t>ITI Hradecko-pardubické aglomerace</a:t>
            </a:r>
          </a:p>
          <a:p>
            <a:pPr algn="ctr"/>
            <a:r>
              <a:rPr lang="cs-CZ" b="1" dirty="0" err="1"/>
              <a:t>iti_hk_pce</a:t>
            </a:r>
            <a:endParaRPr lang="cs-CZ" b="1" dirty="0"/>
          </a:p>
          <a:p>
            <a:pPr algn="ctr"/>
            <a:endParaRPr lang="cs-CZ" dirty="0"/>
          </a:p>
        </p:txBody>
      </p:sp>
      <p:pic>
        <p:nvPicPr>
          <p:cNvPr id="4" name="Obrázek 3">
            <a:extLst>
              <a:ext uri="{FF2B5EF4-FFF2-40B4-BE49-F238E27FC236}">
                <a16:creationId xmlns:a16="http://schemas.microsoft.com/office/drawing/2014/main" id="{82D0F606-B7B7-4D27-9DC3-83BAE04D9B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776" y="5517232"/>
            <a:ext cx="216000" cy="216000"/>
          </a:xfrm>
          <a:prstGeom prst="rect">
            <a:avLst/>
          </a:prstGeom>
        </p:spPr>
      </p:pic>
      <p:pic>
        <p:nvPicPr>
          <p:cNvPr id="5" name="Obrázek 4">
            <a:extLst>
              <a:ext uri="{FF2B5EF4-FFF2-40B4-BE49-F238E27FC236}">
                <a16:creationId xmlns:a16="http://schemas.microsoft.com/office/drawing/2014/main" id="{AEFFF7A3-9798-4311-876C-0D71AEF9C4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2" y="5847914"/>
            <a:ext cx="216000" cy="216000"/>
          </a:xfrm>
          <a:prstGeom prst="rect">
            <a:avLst/>
          </a:prstGeom>
        </p:spPr>
      </p:pic>
      <p:pic>
        <p:nvPicPr>
          <p:cNvPr id="6" name="Obrázek 5">
            <a:extLst>
              <a:ext uri="{FF2B5EF4-FFF2-40B4-BE49-F238E27FC236}">
                <a16:creationId xmlns:a16="http://schemas.microsoft.com/office/drawing/2014/main" id="{4F70171E-2AC7-4CC9-BA12-50CBEE00B8D4}"/>
              </a:ext>
            </a:extLst>
          </p:cNvPr>
          <p:cNvPicPr>
            <a:picLocks noChangeAspect="1"/>
          </p:cNvPicPr>
          <p:nvPr/>
        </p:nvPicPr>
        <p:blipFill rotWithShape="1">
          <a:blip r:embed="rId6"/>
          <a:srcRect l="1129" t="5201" r="2154" b="5055"/>
          <a:stretch/>
        </p:blipFill>
        <p:spPr>
          <a:xfrm>
            <a:off x="2280522" y="1057285"/>
            <a:ext cx="4716524" cy="2120515"/>
          </a:xfrm>
          <a:prstGeom prst="rect">
            <a:avLst/>
          </a:prstGeom>
        </p:spPr>
      </p:pic>
      <p:pic>
        <p:nvPicPr>
          <p:cNvPr id="7" name="Obrázek 6">
            <a:extLst>
              <a:ext uri="{FF2B5EF4-FFF2-40B4-BE49-F238E27FC236}">
                <a16:creationId xmlns:a16="http://schemas.microsoft.com/office/drawing/2014/main" id="{83CC7442-0BB0-4C3C-AA61-7F72BE1421CA}"/>
              </a:ext>
            </a:extLst>
          </p:cNvPr>
          <p:cNvPicPr/>
          <p:nvPr/>
        </p:nvPicPr>
        <p:blipFill>
          <a:blip r:embed="rId7">
            <a:extLst>
              <a:ext uri="{28A0092B-C50C-407E-A947-70E740481C1C}">
                <a14:useLocalDpi xmlns:a14="http://schemas.microsoft.com/office/drawing/2010/main" val="0"/>
              </a:ext>
            </a:extLst>
          </a:blip>
          <a:stretch>
            <a:fillRect/>
          </a:stretch>
        </p:blipFill>
        <p:spPr>
          <a:xfrm>
            <a:off x="3491880" y="256291"/>
            <a:ext cx="2362200" cy="571500"/>
          </a:xfrm>
          <a:prstGeom prst="rect">
            <a:avLst/>
          </a:prstGeom>
        </p:spPr>
      </p:pic>
      <p:pic>
        <p:nvPicPr>
          <p:cNvPr id="8" name="Obrázek 7">
            <a:extLst>
              <a:ext uri="{FF2B5EF4-FFF2-40B4-BE49-F238E27FC236}">
                <a16:creationId xmlns:a16="http://schemas.microsoft.com/office/drawing/2014/main" id="{2AE202AE-B519-4023-8D53-94A0693A0664}"/>
              </a:ext>
            </a:extLst>
          </p:cNvPr>
          <p:cNvPicPr/>
          <p:nvPr/>
        </p:nvPicPr>
        <p:blipFill rotWithShape="1">
          <a:blip r:embed="rId8" cstate="print">
            <a:extLst>
              <a:ext uri="{28A0092B-C50C-407E-A947-70E740481C1C}">
                <a14:useLocalDpi xmlns:a14="http://schemas.microsoft.com/office/drawing/2010/main" val="0"/>
              </a:ext>
            </a:extLst>
          </a:blip>
          <a:srcRect l="2403" t="16641" r="2475" b="17370"/>
          <a:stretch/>
        </p:blipFill>
        <p:spPr bwMode="auto">
          <a:xfrm>
            <a:off x="2033160" y="6178596"/>
            <a:ext cx="4963886" cy="593767"/>
          </a:xfrm>
          <a:prstGeom prst="rect">
            <a:avLst/>
          </a:prstGeom>
          <a:noFill/>
          <a:ln>
            <a:noFill/>
          </a:ln>
        </p:spPr>
      </p:pic>
    </p:spTree>
    <p:extLst>
      <p:ext uri="{BB962C8B-B14F-4D97-AF65-F5344CB8AC3E}">
        <p14:creationId xmlns:p14="http://schemas.microsoft.com/office/powerpoint/2010/main" val="4186238201"/>
      </p:ext>
    </p:extLst>
  </p:cSld>
  <p:clrMapOvr>
    <a:masterClrMapping/>
  </p:clrMapOvr>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27889</TotalTime>
  <Words>1611</Words>
  <Application>Microsoft Office PowerPoint</Application>
  <PresentationFormat>Předvádění na obrazovce (4:3)</PresentationFormat>
  <Paragraphs>266</Paragraphs>
  <Slides>75</Slides>
  <Notes>26</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75</vt:i4>
      </vt:variant>
    </vt:vector>
  </HeadingPairs>
  <TitlesOfParts>
    <vt:vector size="78" baseType="lpstr">
      <vt:lpstr>Arial</vt:lpstr>
      <vt:lpstr>Calibri</vt:lpstr>
      <vt:lpstr>Motiv systému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Janovský Miroslav</dc:creator>
  <cp:lastModifiedBy>Kudynová Michaela</cp:lastModifiedBy>
  <cp:revision>1870</cp:revision>
  <cp:lastPrinted>2019-10-23T07:27:37Z</cp:lastPrinted>
  <dcterms:created xsi:type="dcterms:W3CDTF">2016-06-14T08:18:55Z</dcterms:created>
  <dcterms:modified xsi:type="dcterms:W3CDTF">2020-08-31T20:46:35Z</dcterms:modified>
</cp:coreProperties>
</file>