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60" r:id="rId2"/>
    <p:sldId id="261" r:id="rId3"/>
    <p:sldId id="265" r:id="rId4"/>
    <p:sldId id="273" r:id="rId5"/>
    <p:sldId id="274" r:id="rId6"/>
    <p:sldId id="275" r:id="rId7"/>
    <p:sldId id="276" r:id="rId8"/>
    <p:sldId id="277" r:id="rId9"/>
    <p:sldId id="278" r:id="rId10"/>
    <p:sldId id="279" r:id="rId11"/>
    <p:sldId id="280" r:id="rId12"/>
    <p:sldId id="281" r:id="rId13"/>
    <p:sldId id="282" r:id="rId14"/>
    <p:sldId id="285" r:id="rId15"/>
    <p:sldId id="286" r:id="rId16"/>
    <p:sldId id="287" r:id="rId17"/>
    <p:sldId id="288" r:id="rId18"/>
    <p:sldId id="289" r:id="rId19"/>
    <p:sldId id="262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82">
          <p15:clr>
            <a:srgbClr val="A4A3A4"/>
          </p15:clr>
        </p15:guide>
        <p15:guide id="2" pos="48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FA4E5"/>
    <a:srgbClr val="00529C"/>
    <a:srgbClr val="CC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825"/>
    <p:restoredTop sz="86433"/>
  </p:normalViewPr>
  <p:slideViewPr>
    <p:cSldViewPr snapToGrid="0" snapToObjects="1">
      <p:cViewPr varScale="1">
        <p:scale>
          <a:sx n="114" d="100"/>
          <a:sy n="114" d="100"/>
        </p:scale>
        <p:origin x="1122" y="102"/>
      </p:cViewPr>
      <p:guideLst>
        <p:guide orient="horz" pos="3382"/>
        <p:guide pos="48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24D319-7988-0C47-A5AD-1F558D33A394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36DEBE-37C2-3D4C-B405-6A6964797A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932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6DD4C1-CE3B-8245-AB32-946652F98E9B}" type="datetimeFigureOut">
              <a:rPr lang="en-US" smtClean="0"/>
              <a:t>1/11/2022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AU"/>
              <a:t>Click to edit Master text styles</a:t>
            </a:r>
          </a:p>
          <a:p>
            <a:pPr lvl="1"/>
            <a:r>
              <a:rPr lang="en-AU"/>
              <a:t>Second level</a:t>
            </a:r>
          </a:p>
          <a:p>
            <a:pPr lvl="2"/>
            <a:r>
              <a:rPr lang="en-AU"/>
              <a:t>Third level</a:t>
            </a:r>
          </a:p>
          <a:p>
            <a:pPr lvl="3"/>
            <a:r>
              <a:rPr lang="en-AU"/>
              <a:t>Fourth level</a:t>
            </a:r>
          </a:p>
          <a:p>
            <a:pPr lvl="4"/>
            <a:r>
              <a:rPr lang="en-AU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1A35AD-0B81-F94A-83A1-9125CBB4F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61958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169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27461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3701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2831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794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0022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49720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633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46082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2670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42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807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9917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1360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5858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76232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0187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61A35AD-0B81-F94A-83A1-9125CBB4FF2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911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9806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9245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04904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4475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va obsah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49730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1074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83137" y="6356349"/>
            <a:ext cx="50043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00529C"/>
                </a:solidFill>
              </a:defRPr>
            </a:lvl1pPr>
          </a:lstStyle>
          <a:p>
            <a:fld id="{4000C4B2-41BC-D741-8B94-B76DB6967C0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405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61" r:id="rId4"/>
    <p:sldLayoutId id="2147483662" r:id="rId5"/>
    <p:sldLayoutId id="2147483660" r:id="rId6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1" kern="1200">
          <a:solidFill>
            <a:srgbClr val="00529C"/>
          </a:solidFill>
          <a:latin typeface="+mj-lt"/>
          <a:ea typeface="+mj-ea"/>
          <a:cs typeface="+mj-cs"/>
        </a:defRPr>
      </a:lvl1pPr>
    </p:titleStyle>
    <p:bodyStyle>
      <a:lvl1pPr marL="0" indent="0" algn="l" defTabSz="457200" rtl="0" eaLnBrk="1" latinLnBrk="0" hangingPunct="1">
        <a:lnSpc>
          <a:spcPct val="100000"/>
        </a:lnSpc>
        <a:spcBef>
          <a:spcPct val="20000"/>
        </a:spcBef>
        <a:spcAft>
          <a:spcPts val="200"/>
        </a:spcAft>
        <a:buFont typeface="Arial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4025" indent="-187325" algn="l" defTabSz="457200" rtl="0" eaLnBrk="1" latinLnBrk="0" hangingPunct="1">
        <a:lnSpc>
          <a:spcPct val="100000"/>
        </a:lnSpc>
        <a:spcBef>
          <a:spcPts val="1680"/>
        </a:spcBef>
        <a:spcAft>
          <a:spcPts val="0"/>
        </a:spcAft>
        <a:buFont typeface="Arial"/>
        <a:buChar char="•"/>
        <a:defRPr sz="2000" b="1" kern="1200">
          <a:solidFill>
            <a:srgbClr val="00529C"/>
          </a:solidFill>
          <a:latin typeface="+mn-lt"/>
          <a:ea typeface="+mn-ea"/>
          <a:cs typeface="+mn-cs"/>
        </a:defRPr>
      </a:lvl2pPr>
      <a:lvl3pPr marL="720725" indent="-187325" algn="l" defTabSz="457200" rtl="0" eaLnBrk="1" latinLnBrk="0" hangingPunct="1">
        <a:lnSpc>
          <a:spcPct val="100000"/>
        </a:lnSpc>
        <a:spcBef>
          <a:spcPts val="700"/>
        </a:spcBef>
        <a:spcAft>
          <a:spcPts val="0"/>
        </a:spcAft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87425" indent="-187325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54125" indent="-173038" algn="l" defTabSz="457200" rtl="0" eaLnBrk="1" latinLnBrk="0" hangingPunct="1">
        <a:lnSpc>
          <a:spcPct val="100000"/>
        </a:lnSpc>
        <a:spcBef>
          <a:spcPct val="20000"/>
        </a:spcBef>
        <a:spcAft>
          <a:spcPts val="0"/>
        </a:spcAft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png"/><Relationship Id="rId4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5.jp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7.png"/><Relationship Id="rId4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crr.cz/kontakty/kontakty-na-administratory-monitorovaciho-systemu/" TargetMode="External"/><Relationship Id="rId4" Type="http://schemas.openxmlformats.org/officeDocument/2006/relationships/image" Target="../media/image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jpeg"/><Relationship Id="rId4" Type="http://schemas.openxmlformats.org/officeDocument/2006/relationships/hyperlink" Target="mailto:Jaroslav.stluka@crr.cz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hyperlink" Target="https://mseu.mssf.cz/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mssf.cz/testappbeta/check_client.aspx" TargetMode="Externa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582561" y="637326"/>
            <a:ext cx="8030497" cy="1892022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5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Základní </a:t>
            </a:r>
            <a:r>
              <a:rPr lang="cs-CZ" sz="5200" cap="all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infoRmace</a:t>
            </a:r>
            <a:r>
              <a:rPr lang="cs-CZ" sz="5200" cap="al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 aplikaci ms2014+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4294967295"/>
          </p:nvPr>
        </p:nvSpPr>
        <p:spPr>
          <a:xfrm>
            <a:off x="765785" y="2497083"/>
            <a:ext cx="7847273" cy="431808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Seminář REACT-EU </a:t>
            </a:r>
          </a:p>
          <a:p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Integrovaný záchranný systém – technika pro hasičský záchranný sbor </a:t>
            </a:r>
            <a:b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cs-CZ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104. výzva</a:t>
            </a:r>
            <a:endParaRPr lang="en-US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4294967295"/>
          </p:nvPr>
        </p:nvSpPr>
        <p:spPr>
          <a:xfrm>
            <a:off x="827902" y="5449324"/>
            <a:ext cx="7512311" cy="36988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r>
              <a:rPr lang="cs-CZ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Praha, 13. 1. 2022								Ing. Jaroslav Stluka</a:t>
            </a:r>
          </a:p>
          <a:p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B1770C5-3C00-4007-A66B-2381A9387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2658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05293" y="456193"/>
            <a:ext cx="7053562" cy="6149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PROJEKTOVÁ ŽÁDOST - ZALOŽENÍ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1B79999-8825-4F13-9523-37DABD61CE26}"/>
              </a:ext>
            </a:extLst>
          </p:cNvPr>
          <p:cNvSpPr txBox="1">
            <a:spLocks/>
          </p:cNvSpPr>
          <p:nvPr/>
        </p:nvSpPr>
        <p:spPr>
          <a:xfrm>
            <a:off x="4147295" y="1253131"/>
            <a:ext cx="4439940" cy="23678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přihlášení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třeba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zvolit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Následně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Nová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3.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program: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06 – IROP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výzvu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založí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1A26B3DD-F897-4884-95B5-B4ABF72EAB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6989" y="1121441"/>
            <a:ext cx="3304028" cy="2640568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5E38CD1F-649E-4BA9-913B-EB20F8EB534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989" y="3802899"/>
            <a:ext cx="7751494" cy="2332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497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6B1BAEFB-93EF-4AC8-AC1D-E0D17033924A}"/>
              </a:ext>
            </a:extLst>
          </p:cNvPr>
          <p:cNvSpPr txBox="1">
            <a:spLocks/>
          </p:cNvSpPr>
          <p:nvPr/>
        </p:nvSpPr>
        <p:spPr>
          <a:xfrm>
            <a:off x="1105293" y="230848"/>
            <a:ext cx="7053562" cy="614996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2800" dirty="0"/>
              <a:t>PROJEKTOVÁ ŽÁDOST - VYPLŇOVÁNÍ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DFD7E3A-2B40-43FC-8E12-6DD7B7E6FCB4}"/>
              </a:ext>
            </a:extLst>
          </p:cNvPr>
          <p:cNvSpPr txBox="1">
            <a:spLocks/>
          </p:cNvSpPr>
          <p:nvPr/>
        </p:nvSpPr>
        <p:spPr>
          <a:xfrm>
            <a:off x="3989439" y="1010238"/>
            <a:ext cx="4782422" cy="500191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MS2014+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Rozlišení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polí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žlutá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povinná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C0C0C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šedivá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„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nepovinná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bílá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needitovatelná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ideální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vyplňovat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postupně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horních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záložek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poslední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sym typeface="Wingdings" panose="05000000000000000000" pitchFamily="2" charset="2"/>
              </a:rPr>
              <a:t>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jednotlivé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mají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sebe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vazby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indikátory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finanční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–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obsahuje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zaktivnit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veřejnou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až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finalizaci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39C505D-3DDB-4BF7-A807-4FF7BB06E9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139" y="1036061"/>
            <a:ext cx="3315432" cy="5001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2422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894269" y="451461"/>
            <a:ext cx="7057427" cy="7477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VZ a CBA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DC485B3-EDE3-4103-BCD5-48F8EFF8ABE9}"/>
              </a:ext>
            </a:extLst>
          </p:cNvPr>
          <p:cNvSpPr txBox="1">
            <a:spLocks/>
          </p:cNvSpPr>
          <p:nvPr/>
        </p:nvSpPr>
        <p:spPr>
          <a:xfrm>
            <a:off x="213762" y="970009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35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Postup pro práci s modulem veřejné zakázky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zaškrtnout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checkbox 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Realizace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zadávacích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řízení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poté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zobrazí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CBA –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 projektů se způsobilými výdaji nižšími než 100 mil. Kč se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nevyplňuje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17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- Postup pro zpracování CBA v MS2014+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4F7382A1-55BE-40F1-8A0C-72AF4074C0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029" y="1864761"/>
            <a:ext cx="2505075" cy="129540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07C55656-FAB2-4820-83D7-DF299591AA8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01072" y="1845974"/>
            <a:ext cx="2706264" cy="2131020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20C90DC5-C8E8-4199-A2FF-023D60D1F5D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99422" y="4965754"/>
            <a:ext cx="5410079" cy="1037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75858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16A19C17-1AD2-4F57-A888-EABBA535A420}"/>
              </a:ext>
            </a:extLst>
          </p:cNvPr>
          <p:cNvSpPr txBox="1">
            <a:spLocks/>
          </p:cNvSpPr>
          <p:nvPr/>
        </p:nvSpPr>
        <p:spPr>
          <a:xfrm>
            <a:off x="1" y="183901"/>
            <a:ext cx="8534400" cy="926764"/>
          </a:xfrm>
          <a:prstGeom prst="rect">
            <a:avLst/>
          </a:prstGeom>
        </p:spPr>
        <p:txBody>
          <a:bodyPr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300" dirty="0"/>
              <a:t>PROJEKTOVÁ ŽÁDOST – SUBJEKTY PROJEKTU </a:t>
            </a:r>
            <a:br>
              <a:rPr lang="cs-CZ" sz="2300" dirty="0"/>
            </a:br>
            <a:r>
              <a:rPr lang="cs-CZ" sz="2300" dirty="0"/>
              <a:t>A ROZPOČET U OSS</a:t>
            </a:r>
            <a:endParaRPr lang="cs-CZ" sz="23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0465EF4-3DA0-4E50-99D4-95A1FCA8670B}"/>
              </a:ext>
            </a:extLst>
          </p:cNvPr>
          <p:cNvSpPr txBox="1">
            <a:spLocks/>
          </p:cNvSpPr>
          <p:nvPr/>
        </p:nvSpPr>
        <p:spPr>
          <a:xfrm>
            <a:off x="324464" y="1110665"/>
            <a:ext cx="8440769" cy="489218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Výjimka pro organizační složky státu a státní příspěvkové organizace (viz níže)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Problematika popsána v příloze č. 1 Specifických pravidel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 Subjekty</a:t>
            </a:r>
            <a:endParaRPr kumimoji="0" lang="cs-CZ" sz="1700" b="0" i="0" u="sng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„V případě žadatele státní příspěvková organizace ze zákona/ostatní  vyberte u zřizovatele typ subjektu 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cs-CZ" sz="17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Financují kapitola SR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Např. žadatel = Národní památkový ústav, financující kapitola SR = Ministerstvo kultury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s-CZ" sz="9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 Rozpočet roční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Obecně platí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skončí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30. 9.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kalendářního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způsobilé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končí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ukončení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etapy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 30. 9.,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počítat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proplácením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dotace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následujícím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uvést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tak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rozpočtu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finančním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plánu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Neplatí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právní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formou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organizační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složka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státu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státní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příspěvková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organizace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ostatní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/ze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zákona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zde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byly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skutečně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vynaloženy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byly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vynaloženy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předchozím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roce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než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aktuální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výdaje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aktuálního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roku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7181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43674BC4-DB68-4E01-A540-4C271050A94D}"/>
              </a:ext>
            </a:extLst>
          </p:cNvPr>
          <p:cNvSpPr txBox="1">
            <a:spLocks/>
          </p:cNvSpPr>
          <p:nvPr/>
        </p:nvSpPr>
        <p:spPr>
          <a:xfrm>
            <a:off x="719980" y="348946"/>
            <a:ext cx="7704040" cy="74773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UŽIVATELSKÉ ROLE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DF1D819-5474-47A0-B4FE-2206DF6027E3}"/>
              </a:ext>
            </a:extLst>
          </p:cNvPr>
          <p:cNvSpPr txBox="1">
            <a:spLocks/>
          </p:cNvSpPr>
          <p:nvPr/>
        </p:nvSpPr>
        <p:spPr>
          <a:xfrm>
            <a:off x="368709" y="109985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k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Zástupce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(v ideálním případě žadatel)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přidávat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přiřazovat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role,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z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odebírat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defaultně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ten,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založil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být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změněno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na projekt zadává plnou moc a má vždy i roli editor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Editor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editovat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ale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podepsat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tzn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podat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platbu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Čtenář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jednotlivé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záložky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ale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žádná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pole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editovat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platbu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; může provést storno finalizace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Zmocněnec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základě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může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podepisovat</a:t>
            </a: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cs-CZ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provádět storno finalizace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stejně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jako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03061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CED3D5ED-3853-4CF9-8EB5-BD317CB0A78F}"/>
              </a:ext>
            </a:extLst>
          </p:cNvPr>
          <p:cNvSpPr txBox="1">
            <a:spLocks/>
          </p:cNvSpPr>
          <p:nvPr/>
        </p:nvSpPr>
        <p:spPr>
          <a:xfrm>
            <a:off x="894269" y="190579"/>
            <a:ext cx="7057427" cy="74773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PLNÁ MOC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FEC6D04-7F7F-4A60-8C4A-6A7373E126FD}"/>
              </a:ext>
            </a:extLst>
          </p:cNvPr>
          <p:cNvSpPr txBox="1">
            <a:spLocks/>
          </p:cNvSpPr>
          <p:nvPr/>
        </p:nvSpPr>
        <p:spPr>
          <a:xfrm>
            <a:off x="457200" y="924171"/>
            <a:ext cx="8107424" cy="36814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Vytvoří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ji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rolí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Správce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přístupů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Nejprve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typ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papírová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elektronická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Poté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vyplňte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zmocnitele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neregistrovaného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ISKP14+),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dobu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neurčitou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„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do“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nevyplňuje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Vyberte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předmět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vložte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podepište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zmocněnec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zmocnitel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402D9009-07D6-4766-8E68-1B256E7635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791" y="3236586"/>
            <a:ext cx="5782615" cy="291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9894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AEBA24DC-04C4-4311-B84C-DAB617052380}"/>
              </a:ext>
            </a:extLst>
          </p:cNvPr>
          <p:cNvSpPr txBox="1">
            <a:spLocks/>
          </p:cNvSpPr>
          <p:nvPr/>
        </p:nvSpPr>
        <p:spPr>
          <a:xfrm>
            <a:off x="903835" y="265773"/>
            <a:ext cx="7057427" cy="747731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FINALIZACE A ELEKTRONICKÝ PODPIS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9B8AA01-682C-465E-85E4-82F5266ACA53}"/>
              </a:ext>
            </a:extLst>
          </p:cNvPr>
          <p:cNvSpPr txBox="1">
            <a:spLocks/>
          </p:cNvSpPr>
          <p:nvPr/>
        </p:nvSpPr>
        <p:spPr>
          <a:xfrm>
            <a:off x="221566" y="1073115"/>
            <a:ext cx="842196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Identifikace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operace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zda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podepisuje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/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více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signatářů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pomocí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projektovou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finalizovat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nainstalovat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Crypto </a:t>
            </a:r>
            <a:endParaRPr kumimoji="0" lang="cs-CZ" sz="1600" b="1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Web Extension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1" i="1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Crypto Native App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instalace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různé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uveden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pokusu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automaticky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odkáže</a:t>
            </a:r>
            <a:endParaRPr kumimoji="0" lang="cs-CZ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   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instalaci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těchto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DC962F97-DD1B-4786-A361-5C6610097E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022" y="1348669"/>
            <a:ext cx="3282667" cy="629552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566A0B94-8165-4BB7-A609-80664C34FB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3051" y="2489448"/>
            <a:ext cx="3400481" cy="2026734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E0885924-FB5D-477C-A166-78B37C5A43D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022" y="4571513"/>
            <a:ext cx="2258465" cy="1172817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6A1844AD-F0B5-4605-A200-5D84C9AD91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92164" y="4567290"/>
            <a:ext cx="2676899" cy="118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000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65D77B2C-0313-4BCB-B455-0A63E0930A57}"/>
              </a:ext>
            </a:extLst>
          </p:cNvPr>
          <p:cNvSpPr txBox="1">
            <a:spLocks/>
          </p:cNvSpPr>
          <p:nvPr/>
        </p:nvSpPr>
        <p:spPr>
          <a:xfrm>
            <a:off x="894269" y="337341"/>
            <a:ext cx="7057427" cy="747731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PROJEKTOVÁ ŽÁDOST – RUČNÍ PODÁNÍ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12B588F5-69E6-4EAE-96DA-E15E2AA10709}"/>
              </a:ext>
            </a:extLst>
          </p:cNvPr>
          <p:cNvSpPr txBox="1">
            <a:spLocks/>
          </p:cNvSpPr>
          <p:nvPr/>
        </p:nvSpPr>
        <p:spPr>
          <a:xfrm>
            <a:off x="372138" y="1010572"/>
            <a:ext cx="8229600" cy="49963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výzvách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umožněno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ruční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tzn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připravit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podepsat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předstihu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samotného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otevření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třeba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zmáčknout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tlačítko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cs-CZ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úspěšném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přiřazeno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číslo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Následně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přiřazen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manažer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který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Vás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této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skutečnosti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informuje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F5D3D29C-E4EB-410E-9F01-5B8D203D87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187" y="2328076"/>
            <a:ext cx="4958707" cy="22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3863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C8F49513-6093-4D73-A6F2-B522CCF5DFFF}"/>
              </a:ext>
            </a:extLst>
          </p:cNvPr>
          <p:cNvSpPr txBox="1">
            <a:spLocks/>
          </p:cNvSpPr>
          <p:nvPr/>
        </p:nvSpPr>
        <p:spPr>
          <a:xfrm>
            <a:off x="683568" y="313967"/>
            <a:ext cx="7718789" cy="691425"/>
          </a:xfrm>
          <a:prstGeom prst="rect">
            <a:avLst/>
          </a:prstGeom>
        </p:spPr>
        <p:txBody>
          <a:bodyPr>
            <a:normAutofit fontScale="850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S JAKÝMI PŘÍRUČKAMI PRACOVAT </a:t>
            </a:r>
            <a:r>
              <a:rPr lang="en-US" sz="2800" dirty="0"/>
              <a:t>A NA KOHO SE OBRÁTIT S </a:t>
            </a:r>
            <a:r>
              <a:rPr lang="en-US" sz="2800" dirty="0">
                <a:solidFill>
                  <a:srgbClr val="FF0000"/>
                </a:solidFill>
              </a:rPr>
              <a:t>TECHNICKÝMI PROBLÉMY</a:t>
            </a:r>
            <a:r>
              <a:rPr lang="en-US" sz="2800" dirty="0"/>
              <a:t>?</a:t>
            </a:r>
            <a:endParaRPr lang="cs-CZ" sz="2800" dirty="0"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E180520-D8F3-4CB5-BB1D-CF29D337D2B6}"/>
              </a:ext>
            </a:extLst>
          </p:cNvPr>
          <p:cNvSpPr txBox="1">
            <a:spLocks/>
          </p:cNvSpPr>
          <p:nvPr/>
        </p:nvSpPr>
        <p:spPr>
          <a:xfrm>
            <a:off x="428162" y="128039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Jaké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dokumenty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využít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ISKP14+?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cs-CZ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</a:t>
            </a:r>
            <a:r>
              <a:rPr kumimoji="0" lang="en-US" sz="1800" b="0" i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Specifických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MS2014+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 17</a:t>
            </a:r>
            <a:r>
              <a:rPr kumimoji="0" lang="en-US" sz="1800" b="0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zpracování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CBA </a:t>
            </a:r>
            <a:b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MS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014+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Příloha</a:t>
            </a:r>
            <a:r>
              <a:rPr kumimoji="0" lang="en-US" sz="18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č. 35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Obecných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pravidel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Postup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práci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modulem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veřejné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zakázky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obrátit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technickými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problémy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?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technických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problémů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obrátit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místně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administrátory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onitorovacího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systému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případě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jejich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nezastižení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kteréhokoliv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jiného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administrátora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onitorovacího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Kontaktní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5FA4E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https://www.crr.cz/kontakty/kontakty-na-administratory-monitorovaciho-systemu/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5FA4E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2940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48A77294-4A89-984E-882C-6824E409781D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333901"/>
            <a:ext cx="9143999" cy="890466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/>
            <a:r>
              <a:rPr lang="cs-CZ" sz="5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Děkuji Vám za pozornost</a:t>
            </a:r>
            <a:r>
              <a:rPr lang="cs-CZ" sz="5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183137" y="6356349"/>
            <a:ext cx="500431" cy="365125"/>
          </a:xfrm>
        </p:spPr>
        <p:txBody>
          <a:bodyPr/>
          <a:lstStyle/>
          <a:p>
            <a:fld id="{4000C4B2-41BC-D741-8B94-B76DB6967C01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C9C1FF21-44F9-47BB-A3C3-E5AEABC86D2D}"/>
              </a:ext>
            </a:extLst>
          </p:cNvPr>
          <p:cNvSpPr/>
          <p:nvPr/>
        </p:nvSpPr>
        <p:spPr>
          <a:xfrm>
            <a:off x="683568" y="3911521"/>
            <a:ext cx="6931743" cy="20290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Myriad Pro"/>
              </a:rPr>
              <a:t>Ing. Jaroslav Stluka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Centrum pro regionální rozvoj České republiky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Územní odbor pro Jihočeský kraj</a:t>
            </a: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E-mail: </a:t>
            </a:r>
            <a:r>
              <a:rPr lang="cs-CZ" sz="1700" b="1" dirty="0">
                <a:solidFill>
                  <a:srgbClr val="5FA4E5"/>
                </a:solidFill>
                <a:cs typeface="Myriad Pro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Jaroslav.stluka@crr.cz</a:t>
            </a:r>
            <a:endParaRPr lang="cs-CZ" sz="1700" b="1" dirty="0">
              <a:solidFill>
                <a:srgbClr val="5FA4E5"/>
              </a:solidFill>
              <a:cs typeface="Myriad Pro"/>
            </a:endParaRPr>
          </a:p>
          <a:p>
            <a:pPr>
              <a:lnSpc>
                <a:spcPct val="150000"/>
              </a:lnSpc>
            </a:pPr>
            <a:r>
              <a:rPr lang="cs-CZ" sz="1700" b="1" dirty="0">
                <a:solidFill>
                  <a:schemeClr val="bg1"/>
                </a:solidFill>
                <a:cs typeface="Myriad Pro"/>
              </a:rPr>
              <a:t>Telefon: +</a:t>
            </a:r>
            <a:r>
              <a:rPr lang="cs-CZ" sz="1700" b="1">
                <a:solidFill>
                  <a:schemeClr val="bg1"/>
                </a:solidFill>
                <a:cs typeface="Myriad Pro"/>
              </a:rPr>
              <a:t>420 703 186 862</a:t>
            </a:r>
            <a:endParaRPr lang="cs-CZ" sz="1700" b="1" dirty="0">
              <a:solidFill>
                <a:schemeClr val="bg1"/>
              </a:solidFill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EBD18E54-75C9-4B97-92C8-F55EEB556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302" y="6010637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73386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D8EB5D2F-475B-0246-8AE6-0E20A0EAFCDD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OBSAH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4DB4E14B-86EA-4F46-84B7-1F277C147B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B0317FFD-CB92-480F-8506-F2F9EA204A66}"/>
              </a:ext>
            </a:extLst>
          </p:cNvPr>
          <p:cNvSpPr txBox="1">
            <a:spLocks/>
          </p:cNvSpPr>
          <p:nvPr/>
        </p:nvSpPr>
        <p:spPr>
          <a:xfrm>
            <a:off x="683567" y="1157748"/>
            <a:ext cx="7566164" cy="5024764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Úvod - ISKP14+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HW a SW požadavky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Registrace do ISKP14+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Dokončení registrace a přihlášení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Komunikace – depeše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Depeše – výběr adresáta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cs typeface="Arial" panose="020B0604020202020204" pitchFamily="34" charset="0"/>
              </a:rPr>
              <a:t>Projektová žádost 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Založení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Vyplňování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VZ a CBA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Subjekty projektu a rozpočet u OSS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Uživatelské role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Plná moc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Finalizace a elektronický podpis</a:t>
            </a:r>
          </a:p>
          <a:p>
            <a:pPr marL="796925" lvl="1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tx1"/>
                </a:solidFill>
                <a:cs typeface="Arial" panose="020B0604020202020204" pitchFamily="34" charset="0"/>
              </a:rPr>
              <a:t>Ruční podání</a:t>
            </a:r>
          </a:p>
          <a:p>
            <a:pPr lvl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 sz="1900" dirty="0">
                <a:solidFill>
                  <a:schemeClr val="tx1"/>
                </a:solidFill>
                <a:cs typeface="Arial" panose="020B0604020202020204" pitchFamily="34" charset="0"/>
              </a:rPr>
              <a:t>S jakými příručkami pracovat a na koho se obrátit s technickými problémy?</a:t>
            </a:r>
          </a:p>
          <a:p>
            <a:pPr>
              <a:spcBef>
                <a:spcPts val="0"/>
              </a:spcBef>
            </a:pPr>
            <a:endParaRPr lang="en-US" sz="1900" dirty="0"/>
          </a:p>
          <a:p>
            <a:pPr>
              <a:spcBef>
                <a:spcPts val="0"/>
              </a:spcBef>
            </a:pPr>
            <a:endParaRPr lang="en-US" sz="1900" dirty="0"/>
          </a:p>
        </p:txBody>
      </p:sp>
    </p:spTree>
    <p:extLst>
      <p:ext uri="{BB962C8B-B14F-4D97-AF65-F5344CB8AC3E}">
        <p14:creationId xmlns:p14="http://schemas.microsoft.com/office/powerpoint/2010/main" val="22940907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75488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ÚVOD – ISKP14+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CE65C3C0-8797-4747-AF7C-ACCAD6FF4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7E9B5FF-65D0-4E87-96B3-5B57C977E8DB}"/>
              </a:ext>
            </a:extLst>
          </p:cNvPr>
          <p:cNvSpPr txBox="1">
            <a:spLocks/>
          </p:cNvSpPr>
          <p:nvPr/>
        </p:nvSpPr>
        <p:spPr>
          <a:xfrm>
            <a:off x="433352" y="1133584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200"/>
              </a:spcAft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4025" indent="-187325" algn="l" defTabSz="457200" rtl="0" eaLnBrk="1" latinLnBrk="0" hangingPunct="1">
              <a:lnSpc>
                <a:spcPct val="100000"/>
              </a:lnSpc>
              <a:spcBef>
                <a:spcPts val="1680"/>
              </a:spcBef>
              <a:spcAft>
                <a:spcPts val="0"/>
              </a:spcAft>
              <a:buFont typeface="Arial"/>
              <a:buChar char="•"/>
              <a:defRPr sz="2000" b="1" kern="1200">
                <a:solidFill>
                  <a:srgbClr val="00529C"/>
                </a:solidFill>
                <a:latin typeface="+mn-lt"/>
                <a:ea typeface="+mn-ea"/>
                <a:cs typeface="+mn-cs"/>
              </a:defRPr>
            </a:lvl2pPr>
            <a:lvl3pPr marL="720725" indent="-187325" algn="l" defTabSz="457200" rtl="0" eaLnBrk="1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Font typeface="Arial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187325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–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54125" indent="-173038" algn="l" defTabSz="457200" rtl="0" eaLnBrk="1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Font typeface="Arial"/>
              <a:buChar char="»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Informační</a:t>
            </a:r>
            <a:r>
              <a:rPr lang="en-US" sz="2000" dirty="0"/>
              <a:t> </a:t>
            </a:r>
            <a:r>
              <a:rPr lang="en-US" sz="2000" dirty="0" err="1"/>
              <a:t>systém</a:t>
            </a:r>
            <a:r>
              <a:rPr lang="en-US" sz="2000" dirty="0"/>
              <a:t> </a:t>
            </a:r>
            <a:r>
              <a:rPr lang="en-US" sz="2000" dirty="0" err="1"/>
              <a:t>koncového</a:t>
            </a:r>
            <a:r>
              <a:rPr lang="en-US" sz="2000" dirty="0"/>
              <a:t> </a:t>
            </a:r>
            <a:r>
              <a:rPr lang="en-US" sz="2000" dirty="0" err="1"/>
              <a:t>příjemce</a:t>
            </a:r>
            <a:endParaRPr lang="cs-CZ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err="1"/>
              <a:t>Adresa</a:t>
            </a:r>
            <a:r>
              <a:rPr lang="en-US" sz="2000" dirty="0"/>
              <a:t>: </a:t>
            </a:r>
            <a:r>
              <a:rPr lang="en-US" sz="2000" dirty="0">
                <a:solidFill>
                  <a:srgbClr val="5FA4E5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https://mseu.mssf.cz/</a:t>
            </a:r>
            <a:endParaRPr lang="en-US" sz="2000" dirty="0">
              <a:solidFill>
                <a:srgbClr val="5FA4E5"/>
              </a:solidFill>
            </a:endParaRPr>
          </a:p>
          <a:p>
            <a:r>
              <a:rPr lang="cs-CZ" sz="2000" dirty="0"/>
              <a:t> 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8E09143A-6A28-468A-B381-0850573C5C4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2887" y="1952305"/>
            <a:ext cx="7129574" cy="3772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5957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944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HW a SW požadavky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C5751DE-A0EF-41C1-A037-E8A247EC3B24}"/>
              </a:ext>
            </a:extLst>
          </p:cNvPr>
          <p:cNvSpPr txBox="1">
            <a:spLocks/>
          </p:cNvSpPr>
          <p:nvPr/>
        </p:nvSpPr>
        <p:spPr>
          <a:xfrm>
            <a:off x="372138" y="1166018"/>
            <a:ext cx="8229600" cy="483683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Minimální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rozlišení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monitoru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1366 x 768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bodů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zadávání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musí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být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internetovém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prohlížeči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zapnutý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JavaScript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elektronického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podpisu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nutné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nainstalovat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doplňky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(viz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příslušný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snímek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Test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kompatibility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el.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podpisu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5FA4E5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https://www.mssf.cz/testappbeta/check_client.aspx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5FA4E5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OS</a:t>
            </a: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Bezproblémové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aplikace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MS2014+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garant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ováno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výrobcem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desktopových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operačních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systémů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 Windows a Apple macOS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prohlížeče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400050" marR="0" lvl="1" indent="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Bezproblémové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fungování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aplikace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MS2014+ je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garant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ováno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pouze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výrobcem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podporovaných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prohlížečích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Edge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Google Chrome a Mozilla Firefox (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aktuálních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verz</a:t>
            </a:r>
            <a:r>
              <a:rPr kumimoji="0" lang="cs-CZ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í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6943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8195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REGISTRACE DO ISKP14+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EB4D1BAA-8B2F-414E-9924-2074D2401F15}"/>
              </a:ext>
            </a:extLst>
          </p:cNvPr>
          <p:cNvSpPr txBox="1">
            <a:spLocks/>
          </p:cNvSpPr>
          <p:nvPr/>
        </p:nvSpPr>
        <p:spPr>
          <a:xfrm>
            <a:off x="553316" y="1296623"/>
            <a:ext cx="7941754" cy="42218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žlutá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povinná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pole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vyplnění a kliknutí na 	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Odeslat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se vyplněný formulář odešle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AE89418D-5D1C-44B0-BC26-41D0E3F353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4268" y="2390727"/>
            <a:ext cx="7202597" cy="3724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143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09429"/>
            <a:ext cx="7053562" cy="757898"/>
          </a:xfrm>
          <a:prstGeom prst="rect">
            <a:avLst/>
          </a:prstGeom>
        </p:spPr>
        <p:txBody>
          <a:bodyPr>
            <a:normAutofit fontScale="925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DOKONČENÍ REGISTRACE A PŘIHLÁŠENÍ</a:t>
            </a: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18E6D41-97B1-4F05-A990-9ACBC8D187C6}"/>
              </a:ext>
            </a:extLst>
          </p:cNvPr>
          <p:cNvSpPr txBox="1">
            <a:spLocks/>
          </p:cNvSpPr>
          <p:nvPr/>
        </p:nvSpPr>
        <p:spPr>
          <a:xfrm>
            <a:off x="457200" y="116601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odeslání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registračních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údajů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zašle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zadané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telefonní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číslo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SMS 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aktivačním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klíčem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zobrazí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v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registračním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formuláři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pole „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Aktivační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klíč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úspěšné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provedení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registrace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informován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emailové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zprávy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mu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sděleno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jméno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zvolil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registraci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své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nezná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</a:t>
            </a:r>
            <a: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využije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možnost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zapomenuté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heslo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E55A4D8-1FDD-4CA2-A26D-61AE76FD0C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331" y="2188733"/>
            <a:ext cx="5125689" cy="97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81674395-8B11-4204-85C3-E3C5BEA65F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1561" y="3930595"/>
            <a:ext cx="2734057" cy="2248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818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333607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KOMUNIKACE - DEPEŠE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2285344C-6A7D-4804-B017-A2A37F838431}"/>
              </a:ext>
            </a:extLst>
          </p:cNvPr>
          <p:cNvSpPr txBox="1">
            <a:spLocks/>
          </p:cNvSpPr>
          <p:nvPr/>
        </p:nvSpPr>
        <p:spPr>
          <a:xfrm>
            <a:off x="260254" y="1240532"/>
            <a:ext cx="8426547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elektronické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zprávy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kterých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probíhá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komunikace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změnách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bude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žadatel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informován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prostřednictvím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výsledek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hodnocení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právní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apod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.)</a:t>
            </a: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: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systémové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upozorňující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lhůtu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pro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podání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(neodpovídá se na ně)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uživatelské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od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konkrétního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notifikací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(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upozornění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) 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které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upozorní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e-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mailem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nebo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SMS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o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příchozí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daný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Nastavení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proveďte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Profil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Kontaktní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údaje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Vložte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svůj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pracovní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e-mail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nebo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mobilní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telefon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popř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obě možnosti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Zatrhněte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checkbox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„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Platnost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záznam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uložte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.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036F229D-AEA0-4971-8DE1-6C40EF1446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149" y="3940481"/>
            <a:ext cx="2463591" cy="1845713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4D2525CB-7889-4D94-AE32-66B4C835824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17740" y="3998350"/>
            <a:ext cx="5569063" cy="211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2078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618804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9EAE67D8-F794-4887-83EC-4ABFA7385E0A}"/>
              </a:ext>
            </a:extLst>
          </p:cNvPr>
          <p:cNvSpPr txBox="1">
            <a:spLocks/>
          </p:cNvSpPr>
          <p:nvPr/>
        </p:nvSpPr>
        <p:spPr>
          <a:xfrm>
            <a:off x="1127928" y="264891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>
                <a:latin typeface="Arial" panose="020B0604020202020204" pitchFamily="34" charset="0"/>
                <a:cs typeface="Arial" panose="020B0604020202020204" pitchFamily="34" charset="0"/>
              </a:rPr>
              <a:t>KOMUNIKACE - DEPEŠE</a:t>
            </a:r>
          </a:p>
          <a:p>
            <a:endParaRPr lang="cs-C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7752659-4C03-41FA-981E-91D166BE4303}"/>
              </a:ext>
            </a:extLst>
          </p:cNvPr>
          <p:cNvSpPr txBox="1">
            <a:spLocks/>
          </p:cNvSpPr>
          <p:nvPr/>
        </p:nvSpPr>
        <p:spPr>
          <a:xfrm>
            <a:off x="329677" y="93711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projektové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žádosti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přehled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vztahující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se k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danému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na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nástěnce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-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všechny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daného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E078391-A9CB-4A4D-816F-B6DF7A2EE5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550" y="1916474"/>
            <a:ext cx="2211204" cy="3702661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BCBBA87B-4798-46DF-84B2-727F7DFDCA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8929" y="1866360"/>
            <a:ext cx="5947172" cy="2593339"/>
          </a:xfrm>
          <a:prstGeom prst="rect">
            <a:avLst/>
          </a:prstGeom>
        </p:spPr>
      </p:pic>
      <p:sp>
        <p:nvSpPr>
          <p:cNvPr id="13" name="TextovéPole 12">
            <a:extLst>
              <a:ext uri="{FF2B5EF4-FFF2-40B4-BE49-F238E27FC236}">
                <a16:creationId xmlns:a16="http://schemas.microsoft.com/office/drawing/2014/main" id="{4EF8159A-E756-40D4-8F20-9D76EC3D31CE}"/>
              </a:ext>
            </a:extLst>
          </p:cNvPr>
          <p:cNvSpPr txBox="1"/>
          <p:nvPr/>
        </p:nvSpPr>
        <p:spPr>
          <a:xfrm>
            <a:off x="2435690" y="4418531"/>
            <a:ext cx="63737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prstClr val="black"/>
                </a:solidFill>
                <a:latin typeface="Airal"/>
              </a:rPr>
              <a:t>Pokud žadatel odešle depeši z projektové žádosti, zůstane tato depeše k danému projektu navázána (sloupec „Vázáno na objekt“)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dirty="0">
                <a:solidFill>
                  <a:prstClr val="black"/>
                </a:solidFill>
                <a:latin typeface="Airal"/>
              </a:rPr>
              <a:t>Pokud žadatel odešle depeši z nástěnky, depeše </a:t>
            </a:r>
            <a:r>
              <a:rPr lang="cs-CZ" dirty="0">
                <a:solidFill>
                  <a:srgbClr val="FF0000"/>
                </a:solidFill>
                <a:latin typeface="Airal"/>
              </a:rPr>
              <a:t>nebude</a:t>
            </a:r>
            <a:r>
              <a:rPr lang="cs-CZ" dirty="0">
                <a:solidFill>
                  <a:prstClr val="black"/>
                </a:solidFill>
                <a:latin typeface="Airal"/>
              </a:rPr>
              <a:t> navázána k žádnému projektu </a:t>
            </a:r>
            <a:r>
              <a:rPr lang="cs-CZ" dirty="0">
                <a:solidFill>
                  <a:srgbClr val="FF0000"/>
                </a:solidFill>
                <a:latin typeface="Airal"/>
              </a:rPr>
              <a:t>= tuto možnost nepoužívat!</a:t>
            </a: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cs-CZ" dirty="0">
              <a:solidFill>
                <a:prstClr val="black"/>
              </a:solidFill>
              <a:latin typeface="Airal"/>
            </a:endParaRPr>
          </a:p>
        </p:txBody>
      </p:sp>
    </p:spTree>
    <p:extLst>
      <p:ext uri="{BB962C8B-B14F-4D97-AF65-F5344CB8AC3E}">
        <p14:creationId xmlns:p14="http://schemas.microsoft.com/office/powerpoint/2010/main" val="7678743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00C4B2-41BC-D741-8B94-B76DB6967C0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FB2F8548-69C9-8B46-8167-6452CA664447}"/>
              </a:ext>
            </a:extLst>
          </p:cNvPr>
          <p:cNvSpPr txBox="1">
            <a:spLocks/>
          </p:cNvSpPr>
          <p:nvPr/>
        </p:nvSpPr>
        <p:spPr>
          <a:xfrm>
            <a:off x="1127928" y="289949"/>
            <a:ext cx="7053562" cy="757898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00529C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2800" dirty="0"/>
              <a:t>DEPEŠE – VÝBĚR ADRESÁTA</a:t>
            </a:r>
            <a:endParaRPr lang="cs-CZ" sz="2800" dirty="0">
              <a:cs typeface="Arial" panose="020B0604020202020204" pitchFamily="34" charset="0"/>
            </a:endParaRPr>
          </a:p>
        </p:txBody>
      </p:sp>
      <p:pic>
        <p:nvPicPr>
          <p:cNvPr id="6" name="Picture 2" descr="\\nt1\O\Loga 2014_2020\IROP\Logolinky\RGB\JPG\IROP_CZ_RO_B_C RGB_malý.jpg">
            <a:extLst>
              <a:ext uri="{FF2B5EF4-FFF2-40B4-BE49-F238E27FC236}">
                <a16:creationId xmlns:a16="http://schemas.microsoft.com/office/drawing/2014/main" id="{21FA6FCF-2F49-4D3D-8643-3FC0698BA6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269" y="6002851"/>
            <a:ext cx="4199492" cy="691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CDBAF527-EAA2-414A-8C72-AE56B664BEB2}"/>
              </a:ext>
            </a:extLst>
          </p:cNvPr>
          <p:cNvSpPr txBox="1">
            <a:spLocks/>
          </p:cNvSpPr>
          <p:nvPr/>
        </p:nvSpPr>
        <p:spPr>
          <a:xfrm>
            <a:off x="372138" y="938228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odesílání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vybíráme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tím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způsobem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že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označíme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pak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pomocí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šipky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směřující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směrem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sng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vpravo</a:t>
            </a:r>
            <a:r>
              <a:rPr kumimoji="0" lang="en-US" sz="1700" b="0" i="0" u="sng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daného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uživatele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1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přesuneme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do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adresátů</a:t>
            </a:r>
            <a: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– pokud se u přijaté depeše zvolí možnost „Odpovědět“, není třeba vybírat adresáty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Pokud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je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depeše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odesílána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z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nástěnky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,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záložka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„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Manažeři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projektu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“ se </a:t>
            </a:r>
            <a:br>
              <a:rPr kumimoji="0" lang="cs-CZ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v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adresátech</a:t>
            </a:r>
            <a:r>
              <a:rPr kumimoji="0" lang="en-US" sz="17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 </a:t>
            </a:r>
            <a:r>
              <a:rPr kumimoji="0" 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nezobrazí</a:t>
            </a: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342900" marR="0" lvl="0" indent="-342900" algn="just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17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10" name="Obrázek 9">
            <a:extLst>
              <a:ext uri="{FF2B5EF4-FFF2-40B4-BE49-F238E27FC236}">
                <a16:creationId xmlns:a16="http://schemas.microsoft.com/office/drawing/2014/main" id="{6BB68567-B3A5-4393-A8AC-CBA9A833CD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8740" y="2569136"/>
            <a:ext cx="6087137" cy="355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18136"/>
      </p:ext>
    </p:extLst>
  </p:cSld>
  <p:clrMapOvr>
    <a:masterClrMapping/>
  </p:clrMapOvr>
</p:sld>
</file>

<file path=ppt/theme/theme1.xml><?xml version="1.0" encoding="utf-8"?>
<a:theme xmlns:a="http://schemas.openxmlformats.org/drawingml/2006/main" name="CR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CRR PPT modra" id="{D7112295-DE83-5842-848C-194A14FDB72F}" vid="{3F9FFF0E-BF0B-D64C-A9D2-5EEC900BA2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CRR template</Template>
  <TotalTime>227</TotalTime>
  <Words>1519</Words>
  <Application>Microsoft Office PowerPoint</Application>
  <PresentationFormat>Předvádění na obrazovce (4:3)</PresentationFormat>
  <Paragraphs>198</Paragraphs>
  <Slides>19</Slides>
  <Notes>18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19</vt:i4>
      </vt:variant>
    </vt:vector>
  </HeadingPairs>
  <TitlesOfParts>
    <vt:vector size="23" baseType="lpstr">
      <vt:lpstr>Airal</vt:lpstr>
      <vt:lpstr>Arial</vt:lpstr>
      <vt:lpstr>Calibri</vt:lpstr>
      <vt:lpstr>CRR template</vt:lpstr>
      <vt:lpstr>Základní infoRmace o aplikaci ms2014+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Děkuji Vám za pozornost.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Název prezentace na více řádků, třeba i na tři anebo dokonce i na čtyři.</dc:title>
  <dc:subject/>
  <dc:creator>Microsoft Office User</dc:creator>
  <cp:keywords/>
  <dc:description/>
  <cp:lastModifiedBy>Stluka Jaroslav</cp:lastModifiedBy>
  <cp:revision>47</cp:revision>
  <dcterms:created xsi:type="dcterms:W3CDTF">2021-01-13T14:58:16Z</dcterms:created>
  <dcterms:modified xsi:type="dcterms:W3CDTF">2022-01-11T08:53:36Z</dcterms:modified>
  <cp:category/>
</cp:coreProperties>
</file>