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6" r:id="rId2"/>
    <p:sldId id="267" r:id="rId3"/>
    <p:sldId id="268" r:id="rId4"/>
    <p:sldId id="269" r:id="rId5"/>
    <p:sldId id="275" r:id="rId6"/>
    <p:sldId id="270" r:id="rId7"/>
    <p:sldId id="276" r:id="rId8"/>
    <p:sldId id="271" r:id="rId9"/>
    <p:sldId id="272" r:id="rId10"/>
    <p:sldId id="274" r:id="rId11"/>
    <p:sldId id="277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97" r:id="rId20"/>
    <p:sldId id="286" r:id="rId21"/>
    <p:sldId id="287" r:id="rId22"/>
    <p:sldId id="288" r:id="rId23"/>
    <p:sldId id="289" r:id="rId24"/>
    <p:sldId id="290" r:id="rId25"/>
    <p:sldId id="291" r:id="rId26"/>
    <p:sldId id="29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26" autoAdjust="0"/>
    <p:restoredTop sz="94075" autoAdjust="0"/>
  </p:normalViewPr>
  <p:slideViewPr>
    <p:cSldViewPr snapToGrid="0" snapToObjects="1">
      <p:cViewPr varScale="1">
        <p:scale>
          <a:sx n="75" d="100"/>
          <a:sy n="75" d="100"/>
        </p:scale>
        <p:origin x="1090" y="53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cs-CZ"/>
          </a:p>
        </p:txBody>
      </p:sp>
      <p:sp>
        <p:nvSpPr>
          <p:cNvPr id="31748" name="Zástupný symbol pro číslo snímku 3"/>
          <p:cNvSpPr txBox="1">
            <a:spLocks noGrp="1"/>
          </p:cNvSpPr>
          <p:nvPr/>
        </p:nvSpPr>
        <p:spPr bwMode="auto">
          <a:xfrm>
            <a:off x="3883853" y="8684827"/>
            <a:ext cx="2972547" cy="45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fld id="{3E4DB106-2719-4127-B574-1EA40AB59469}" type="slidenum">
              <a:rPr lang="cs-CZ" altLang="cs-CZ">
                <a:latin typeface="Calibri" pitchFamily="34" charset="0"/>
              </a:rPr>
              <a:pPr algn="r" eaLnBrk="1" hangingPunct="1">
                <a:spcBef>
                  <a:spcPct val="20000"/>
                </a:spcBef>
              </a:pPr>
              <a:t>9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3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5/11/2017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/>
              <a:t>U </a:t>
            </a:r>
            <a:r>
              <a:rPr lang="en-US" sz="1200" b="1" dirty="0" err="1"/>
              <a:t>Nákladového</a:t>
            </a:r>
            <a:r>
              <a:rPr lang="en-US" sz="1200" b="1" dirty="0"/>
              <a:t> </a:t>
            </a:r>
            <a:r>
              <a:rPr lang="en-US" sz="1200" b="1" dirty="0" err="1"/>
              <a:t>nádraží</a:t>
            </a:r>
            <a:r>
              <a:rPr lang="en-US" sz="1200" b="1" dirty="0"/>
              <a:t> 3144/4, 130 00 </a:t>
            </a:r>
            <a:r>
              <a:rPr lang="en-US" sz="1200" b="1" dirty="0" err="1"/>
              <a:t>Praha</a:t>
            </a:r>
            <a:r>
              <a:rPr lang="en-US" sz="1200" b="1" dirty="0"/>
              <a:t> 3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>
                <a:solidFill>
                  <a:schemeClr val="bg1"/>
                </a:solidFill>
              </a:rPr>
              <a:t>tel.: +420 </a:t>
            </a:r>
            <a:r>
              <a:rPr lang="is-IS" sz="1200" b="1" dirty="0"/>
              <a:t>225 855 321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r>
              <a:rPr lang="en-US" dirty="0"/>
              <a:t>16/12/14</a:t>
            </a:r>
          </a:p>
        </p:txBody>
      </p:sp>
    </p:spTree>
    <p:extLst>
      <p:ext uri="{BB962C8B-B14F-4D97-AF65-F5344CB8AC3E}">
        <p14:creationId xmlns:p14="http://schemas.microsoft.com/office/powerpoint/2010/main" val="14316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  <p:sldLayoutId id="2147483662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4000" dirty="0"/>
              <a:t>Seminář pro žadatele </a:t>
            </a:r>
            <a:br>
              <a:rPr lang="cs-CZ" sz="4000" dirty="0"/>
            </a:br>
            <a:r>
              <a:rPr lang="cs-CZ" sz="4000" dirty="0"/>
              <a:t>k 81. a 82. výzvě IROP</a:t>
            </a:r>
            <a:r>
              <a:rPr lang="en-US" sz="4000" dirty="0"/>
              <a:t> „</a:t>
            </a:r>
            <a:r>
              <a:rPr lang="cs-CZ" sz="4000" dirty="0"/>
              <a:t>Rozvoj sociálních služeb II“ a „Rozvoj sociálních služeb v SVL II</a:t>
            </a:r>
            <a:r>
              <a:rPr lang="en-US" sz="4000" dirty="0"/>
              <a:t>"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cs-CZ" sz="2800" b="1" u="sng" dirty="0"/>
          </a:p>
          <a:p>
            <a:pPr algn="ctr"/>
            <a:endParaRPr lang="cs-CZ" sz="2800" b="1" u="sng" dirty="0"/>
          </a:p>
          <a:p>
            <a:pPr algn="ctr"/>
            <a:r>
              <a:rPr lang="cs-CZ" sz="2800" b="1" u="sng" dirty="0"/>
              <a:t>Zadávání a kontrola veřejných zakázek</a:t>
            </a:r>
            <a:endParaRPr lang="en-US" sz="2800" b="1" u="sng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27.6.2018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492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82614" y="1306874"/>
            <a:ext cx="7700425" cy="4819290"/>
          </a:xfrm>
        </p:spPr>
        <p:txBody>
          <a:bodyPr>
            <a:normAutofit lnSpcReduction="10000"/>
          </a:bodyPr>
          <a:lstStyle/>
          <a:p>
            <a:r>
              <a:rPr lang="cs-CZ" sz="2000" b="1" u="sng" dirty="0">
                <a:cs typeface="Arial" pitchFamily="34" charset="0"/>
              </a:rPr>
              <a:t>Soukromá osoba, která není zadavatelem podle zákona § 4 odst. 1 až 3 ZZVZ a dotace poskytovaná na zadávanou zakázku není vyšší než 50 %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méně než 500.000,- Kč bez DPH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lze realizovat </a:t>
            </a:r>
            <a:r>
              <a:rPr lang="cs-CZ" sz="2000" u="sng" dirty="0"/>
              <a:t>přímý nákup</a:t>
            </a:r>
            <a:r>
              <a:rPr lang="cs-CZ" sz="2000" dirty="0"/>
              <a:t> nebo objednávku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nejméně 500.000,- Kč bez DPH a nedosahuje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>
                <a:cs typeface="Arial" pitchFamily="34" charset="0"/>
              </a:rPr>
              <a:t>     Postupuje podle MPZ (zakázka malého rozsahu)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>
                <a:cs typeface="Arial" pitchFamily="34" charset="0"/>
              </a:rPr>
              <a:t>     Postupuje podle MPZ (zakázka vyšší hodnoty), a to i v případě nadlimitních VZ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(„soukromý“) zadavatel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106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Zadavatel může zadat zakázku:</a:t>
            </a:r>
          </a:p>
          <a:p>
            <a:pPr lvl="0" defTabSz="914400">
              <a:spcAft>
                <a:spcPts val="0"/>
              </a:spcAft>
            </a:pPr>
            <a:endParaRPr lang="cs-CZ" sz="3200" b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otevřené výzvě </a:t>
            </a:r>
            <a:r>
              <a:rPr lang="cs-CZ" sz="3200" i="1" dirty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lvl="0" defTabSz="914400">
              <a:spcAft>
                <a:spcPts val="0"/>
              </a:spcAft>
            </a:pPr>
            <a:endParaRPr lang="cs-CZ" sz="3200" i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uzavřené výzvě </a:t>
            </a: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v případě zakázek malého rozsahu</a:t>
            </a:r>
            <a:endParaRPr lang="cs-CZ" sz="3200" dirty="0">
              <a:solidFill>
                <a:prstClr val="black"/>
              </a:solidFill>
              <a:cs typeface="Arial" pitchFamily="34" charset="0"/>
            </a:endParaRPr>
          </a:p>
          <a:p>
            <a:pPr defTabSz="914400">
              <a:spcAft>
                <a:spcPts val="0"/>
              </a:spcAft>
            </a:pPr>
            <a:r>
              <a:rPr lang="cs-CZ" sz="2000" dirty="0">
                <a:solidFill>
                  <a:prstClr val="black"/>
                </a:solidFill>
                <a:cs typeface="Arial" pitchFamily="34" charset="0"/>
              </a:rPr>
              <a:t>	(i „soukromý zadavatel“ u zakázky na stavební práce </a:t>
            </a:r>
            <a:r>
              <a:rPr lang="cs-CZ" sz="2000" dirty="0"/>
              <a:t>jejíž 	přepokládaná hodnota je rovna nebo nižší než 20 000 000 Kč 	bez DPH)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3200" dirty="0">
              <a:solidFill>
                <a:prstClr val="black"/>
              </a:solidFill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procesní postup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809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Oznámení výběrového řízení uveřejní zadavatel po celou dobu trvání lhůty pro podání nabídek: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na profilu zadavatele, </a:t>
            </a:r>
            <a:r>
              <a:rPr lang="cs-CZ" sz="3200" i="1" dirty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národním elektronickém nástroji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webových stránkách příslušného Programu</a:t>
            </a:r>
          </a:p>
          <a:p>
            <a:pPr lvl="0" defTabSz="914400">
              <a:spcBef>
                <a:spcPts val="0"/>
              </a:spcBef>
              <a:spcAft>
                <a:spcPts val="0"/>
              </a:spcAft>
            </a:pPr>
            <a:r>
              <a:rPr lang="cs-CZ" i="1" dirty="0">
                <a:solidFill>
                  <a:prstClr val="black"/>
                </a:solidFill>
                <a:cs typeface="Arial" pitchFamily="34" charset="0"/>
              </a:rPr>
              <a:t>	(pro IROP neplatí)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otevřená výzva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254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pouze v případě zakázek malého rozsahu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výzva na nejméně 3 dodavatele k podání nabídky </a:t>
            </a:r>
          </a:p>
          <a:p>
            <a:pPr marL="742950" lvl="2" indent="-342900" algn="just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jedná se pouze o takové zájemce, o kterých má zadavatel informace, že jsou způsobilí požadované plnění poskytnout</a:t>
            </a:r>
          </a:p>
          <a:p>
            <a:pPr marL="342000" lvl="1" indent="-342000" algn="just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prokazatelný způsob odeslání výzvy</a:t>
            </a:r>
          </a:p>
          <a:p>
            <a:pPr marL="342900" lvl="1" indent="-342900" algn="just" defTabSz="914400">
              <a:spcBef>
                <a:spcPct val="20000"/>
              </a:spcBef>
              <a:buFont typeface="Arial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zadavatel nesmí vyzývat opakovaně stejný okruh zájemců, není-li to odůvodněno předmětem plnění zakázky či jinými zvláštními okolnostmi, případně zrušením předcházejícího výběrového řízení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uzavřená výzva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524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defTabSz="914400">
              <a:spcAft>
                <a:spcPts val="0"/>
              </a:spcAft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Lhůta stanovená podle tohoto MPZ (bod 7.3.2) počíná dnem, který následuje po události, jež je rozhodující pro její počátek. Rozhodnou událostí je uveřejnění oznámení o zahájení výběrového řízení/odeslání výzvy k podání nabídky.</a:t>
            </a:r>
          </a:p>
          <a:p>
            <a:pPr lvl="0" algn="just" defTabSz="914400">
              <a:spcAft>
                <a:spcPts val="0"/>
              </a:spcAft>
            </a:pPr>
            <a:endParaRPr lang="cs-CZ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914400">
              <a:spcAft>
                <a:spcPts val="0"/>
              </a:spcAft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Lhůta pro podání nabídek nesmí být kratší než: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u zakázek malého rozsahu 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15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u zakázek vyšší hodnoty 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v případě zakázek, jejichž předpokládaná hodnota dosáhne nejméně hodnoty nadlimitní sektorové veřejné zakázky podle nařízení vlády č. 172/2016 Sb.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lhůta pro podání nabídek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929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Obsah zadávacích podmínek </a:t>
            </a:r>
            <a:r>
              <a:rPr lang="cs-CZ" sz="2800" dirty="0"/>
              <a:t>(</a:t>
            </a:r>
            <a:r>
              <a:rPr lang="cs-CZ" sz="2800" dirty="0">
                <a:solidFill>
                  <a:prstClr val="black"/>
                </a:solidFill>
                <a:cs typeface="Arial" pitchFamily="34" charset="0"/>
              </a:rPr>
              <a:t>+ zákaz značkové specifikace)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Kvalifikace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Dodatečné informace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Stanovení komise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Otevírání obálek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Posouzení a hodnocení nabídek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Uzavření smlouvy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/>
              <a:t>Změny uzavřené smlouvy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další náležitosti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331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1 – Obchodní podmínky zakázek na stavební práce (zrušena závaznost)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2 - Formulář oznámení výběrového řízení – zadávací podmínky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3 - Protokol o otevírání obálek, posouzení a hodnocení nabídek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4 - Jmenování hodnotící komise/Pověření k otevírání obálek, posouzení a hodnocení nabídek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5 - Prohlášení o neexistenci střetu zájmů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6 - Podnět k zahájení správního řízení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- přílohy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821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Povinná ustanovení smluvních podmínek: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Označování účetních dokladů názvem a číslem projektu.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Uvedení povinnosti dodavatele poskytovat informace a dokumentaci oprávněným orgánům do roku 2028.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pl-PL" b="0" dirty="0">
                <a:solidFill>
                  <a:schemeClr val="tx1"/>
                </a:solidFill>
                <a:latin typeface="Arial"/>
                <a:ea typeface="Times New Roman"/>
              </a:rPr>
              <a:t>Ustanovení o archivaci dokladů do roku 2028.</a:t>
            </a:r>
            <a:endParaRPr lang="cs-CZ" b="0" dirty="0">
              <a:solidFill>
                <a:schemeClr val="tx1"/>
              </a:solidFill>
              <a:latin typeface="Arial"/>
              <a:ea typeface="Times New Roman"/>
            </a:endParaRPr>
          </a:p>
          <a:p>
            <a:pPr marL="285750" indent="-28575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Soulad předmětu VZ s obsahem projektu -  </a:t>
            </a:r>
            <a:r>
              <a:rPr lang="cs-CZ" sz="2000" u="sng" dirty="0">
                <a:latin typeface="Arial"/>
                <a:ea typeface="Times New Roman"/>
              </a:rPr>
              <a:t>nezakazuje ale přítomnost nezpůsobilých výdajů (např. servisní služby – funkční celek!)</a:t>
            </a:r>
            <a:endParaRPr lang="cs-CZ" sz="2000" dirty="0">
              <a:latin typeface="Arial"/>
              <a:ea typeface="Times New Roman"/>
            </a:endParaRP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latin typeface="Arial"/>
                <a:ea typeface="Times New Roman"/>
              </a:rPr>
              <a:t>Povinnosti příjemců v oblasti publicity </a:t>
            </a:r>
            <a:r>
              <a:rPr lang="cs-CZ" sz="2000" b="1" u="sng" dirty="0">
                <a:latin typeface="Arial"/>
                <a:ea typeface="Times New Roman"/>
              </a:rPr>
              <a:t>se nevztahují</a:t>
            </a:r>
            <a:r>
              <a:rPr lang="cs-CZ" sz="2000" b="1" dirty="0">
                <a:latin typeface="Arial"/>
                <a:ea typeface="Times New Roman"/>
              </a:rPr>
              <a:t> na dokumentaci o zakázce</a:t>
            </a:r>
            <a:r>
              <a:rPr lang="cs-CZ" sz="2000" dirty="0">
                <a:latin typeface="Arial"/>
                <a:ea typeface="Times New Roman"/>
              </a:rPr>
              <a:t> (zadávací dokumentace, protokoly z jednání komisí apod.)“.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endParaRPr lang="cs-CZ" sz="3000" dirty="0">
              <a:latin typeface="Times New Roman"/>
              <a:ea typeface="Times New Roman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Obecná pravidla pro žadatele a příjemce – požadavky při zadávání zakázek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31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485007"/>
            <a:ext cx="8229600" cy="822642"/>
          </a:xfrm>
        </p:spPr>
        <p:txBody>
          <a:bodyPr/>
          <a:lstStyle/>
          <a:p>
            <a:pPr algn="ctr"/>
            <a:r>
              <a:rPr lang="cs-CZ" dirty="0"/>
              <a:t>Kontrola zakázek v IROP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39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300251"/>
            <a:ext cx="8343900" cy="588804"/>
          </a:xfrm>
        </p:spPr>
        <p:txBody>
          <a:bodyPr>
            <a:noAutofit/>
          </a:bodyPr>
          <a:lstStyle/>
          <a:p>
            <a:pPr algn="ctr">
              <a:spcAft>
                <a:spcPts val="1200"/>
              </a:spcAft>
            </a:pPr>
            <a:r>
              <a:rPr lang="cs-CZ" sz="2400" dirty="0"/>
              <a:t>Informace o procesu konzultací/kontroly výběrových řízení</a:t>
            </a:r>
            <a:endParaRPr lang="cs-CZ" sz="29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905292" y="1036980"/>
            <a:ext cx="7700425" cy="48192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Centrum v návaznosti na fázi projektového cyklu provádí: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>
                <a:solidFill>
                  <a:schemeClr val="tx1"/>
                </a:solidFill>
              </a:rPr>
              <a:t>odborné konzultace dílčích nejasností </a:t>
            </a:r>
            <a:r>
              <a:rPr lang="cs-CZ" sz="1400" b="0" dirty="0">
                <a:solidFill>
                  <a:schemeClr val="tx1"/>
                </a:solidFill>
              </a:rPr>
              <a:t>(jsou poskytovány pouze v případě disponibilních kapacit Centra, a to po interním vyhodnocení významu konzultované zakázky)</a:t>
            </a:r>
          </a:p>
          <a:p>
            <a:pPr lvl="1" indent="0">
              <a:spcBef>
                <a:spcPts val="0"/>
              </a:spcBef>
              <a:buNone/>
            </a:pPr>
            <a:endParaRPr lang="cs-CZ" sz="14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>
                <a:solidFill>
                  <a:schemeClr val="tx1"/>
                </a:solidFill>
              </a:rPr>
              <a:t>kontroly veřejné zakázky </a:t>
            </a:r>
            <a:r>
              <a:rPr lang="cs-CZ" sz="1800" b="0" dirty="0">
                <a:solidFill>
                  <a:schemeClr val="tx1"/>
                </a:solidFill>
              </a:rPr>
              <a:t>(VZ)</a:t>
            </a:r>
          </a:p>
          <a:p>
            <a:endParaRPr lang="cs-CZ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/>
              <a:t>Fáze projektového cyklu z pohledu VZ: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</a:rPr>
              <a:t>před podáním projektové žádosti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</a:rPr>
              <a:t>po podání projektové žádosti – </a:t>
            </a:r>
            <a:r>
              <a:rPr lang="cs-CZ" sz="1800" dirty="0">
                <a:solidFill>
                  <a:schemeClr val="tx1"/>
                </a:solidFill>
              </a:rPr>
              <a:t>před vznikem povinnosti předkládat dokumentaci VZ</a:t>
            </a:r>
            <a:r>
              <a:rPr lang="cs-CZ" sz="1800" b="0" dirty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</a:rPr>
              <a:t>po podání projektové žádosti – </a:t>
            </a:r>
            <a:r>
              <a:rPr lang="cs-CZ" sz="1800" dirty="0">
                <a:solidFill>
                  <a:schemeClr val="tx1"/>
                </a:solidFill>
              </a:rPr>
              <a:t>po vzniku povinnosti předkládat dokumentaci VZ</a:t>
            </a:r>
            <a:r>
              <a:rPr lang="cs-CZ" sz="1800" b="0" dirty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1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57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364065"/>
            <a:ext cx="8229600" cy="822642"/>
          </a:xfrm>
        </p:spPr>
        <p:txBody>
          <a:bodyPr/>
          <a:lstStyle/>
          <a:p>
            <a:pPr algn="ctr"/>
            <a:r>
              <a:rPr lang="cs-CZ" dirty="0"/>
              <a:t>Zadávání veřejných zakázek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484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cs-CZ" sz="2400" b="1" dirty="0"/>
              <a:t>Povinnosti stanovují Obecná pravidla pro žadatele a příjemce </a:t>
            </a:r>
            <a:r>
              <a:rPr lang="cs-CZ" sz="2400" dirty="0"/>
              <a:t>(zejm. kapitola 5 Investiční plánování a zadávání zakázek) </a:t>
            </a:r>
            <a:r>
              <a:rPr lang="cs-CZ" sz="2400" b="1" dirty="0"/>
              <a:t>+ Podmínky Rozhodnutí o poskytnutí dotace </a:t>
            </a:r>
            <a:r>
              <a:rPr lang="cs-CZ" sz="2400" dirty="0"/>
              <a:t>(lhůty, finanční opravy…)</a:t>
            </a:r>
          </a:p>
          <a:p>
            <a:pPr lvl="0">
              <a:spcAft>
                <a:spcPts val="600"/>
              </a:spcAft>
            </a:pPr>
            <a:endParaRPr lang="cs-CZ" sz="2400" dirty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2"/>
            </a:pPr>
            <a:r>
              <a:rPr lang="cs-CZ" sz="2400" b="1" dirty="0"/>
              <a:t>Kontrola VZ probíhá průběžně ve 3. (+ 2) fázích</a:t>
            </a:r>
          </a:p>
          <a:p>
            <a:pPr>
              <a:spcAft>
                <a:spcPts val="600"/>
              </a:spcAft>
            </a:pPr>
            <a:endParaRPr lang="cs-CZ" sz="2400" b="1" dirty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3"/>
            </a:pPr>
            <a:r>
              <a:rPr lang="cs-CZ" sz="2400" b="1" dirty="0"/>
              <a:t>Relevantní dokumentaci o zakázce zadavatel předkládá prostřednictvím MS2014+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Kontrola zakázek v IROP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51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/>
          </a:p>
          <a:p>
            <a:pPr marL="457200" lvl="0" indent="-457200">
              <a:buAutoNum type="arabicPeriod"/>
            </a:pPr>
            <a:r>
              <a:rPr lang="cs-CZ" sz="2400" b="1" dirty="0"/>
              <a:t>Fáze = kontrola zadávacích podmínek VZ</a:t>
            </a:r>
          </a:p>
          <a:p>
            <a:pPr lvl="0"/>
            <a:endParaRPr lang="cs-CZ" sz="2400" b="1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předložení zadávacích podmínek VZ k posouzení a konzultaci CRR 10 pracovních dní před plánovaným zahájením zadávacího/výběrového řízení</a:t>
            </a:r>
          </a:p>
          <a:p>
            <a:pPr lvl="0" algn="just"/>
            <a:endParaRPr lang="cs-CZ" sz="2400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195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cs-CZ" sz="2400" b="1" dirty="0"/>
              <a:t>2. Fáze = kontrola průběhu zad. řízení před uzavřením smlouvy</a:t>
            </a:r>
          </a:p>
          <a:p>
            <a:pPr lvl="0" algn="just"/>
            <a:endParaRPr lang="cs-CZ" sz="2400" b="1" dirty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předložení dokumentace k průběhu zadávacího řízení před uzavřením smlouvy na plnění zakázky ke kontrole CRR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kontroluje se kompletní dokumentace, vítězná nabídka a nabídky všech vyloučených uchazečů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0724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/>
          </a:p>
          <a:p>
            <a:pPr lvl="0"/>
            <a:r>
              <a:rPr lang="cs-CZ" sz="2400" b="1" dirty="0"/>
              <a:t>3. Fáze = kontrola dokončení zadávacího řízení</a:t>
            </a:r>
          </a:p>
          <a:p>
            <a:pPr lvl="0"/>
            <a:endParaRPr lang="cs-CZ" sz="2400" b="1" dirty="0"/>
          </a:p>
          <a:p>
            <a:pPr marL="342900" lvl="0" indent="-342900">
              <a:buFontTx/>
              <a:buChar char="-"/>
            </a:pPr>
            <a:r>
              <a:rPr lang="cs-CZ" sz="2400" dirty="0"/>
              <a:t>musí proběhnout vždy před schválením první žádosti o platbu</a:t>
            </a:r>
          </a:p>
          <a:p>
            <a:pPr marL="342900" lvl="0" indent="-342900">
              <a:buFontTx/>
              <a:buChar char="-"/>
            </a:pPr>
            <a:r>
              <a:rPr lang="cs-CZ" sz="2400" dirty="0"/>
              <a:t>po dokončení kontroly je zasíláno stanovisko CRR ke kontrole</a:t>
            </a:r>
          </a:p>
          <a:p>
            <a:pPr lvl="0"/>
            <a:r>
              <a:rPr lang="cs-CZ" sz="2400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209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b="1" dirty="0"/>
          </a:p>
          <a:p>
            <a:pPr lvl="0"/>
            <a:r>
              <a:rPr lang="cs-CZ" sz="2400" b="1" dirty="0"/>
              <a:t>4. Fáze = kontrola dodatku ke smlouvě před jeho uzavřením</a:t>
            </a:r>
          </a:p>
          <a:p>
            <a:pPr lvl="0"/>
            <a:endParaRPr lang="cs-CZ" sz="2400" b="1" dirty="0"/>
          </a:p>
          <a:p>
            <a:pPr marL="342900" lvl="0" indent="-342900">
              <a:buFontTx/>
              <a:buChar char="-"/>
            </a:pPr>
            <a:r>
              <a:rPr lang="cs-CZ" sz="2400" dirty="0"/>
              <a:t>předložení dodatku ke smlouvě před jeho uzavřením ke kontrole CRR</a:t>
            </a:r>
          </a:p>
          <a:p>
            <a:pPr marL="342900" lvl="0" indent="-342900">
              <a:buFontTx/>
              <a:buChar char="-"/>
            </a:pPr>
            <a:r>
              <a:rPr lang="cs-CZ" sz="2400" dirty="0"/>
              <a:t>pro zakázky zadávané dle zákona a ZVH se jedná o povinnost, pro ZMR se jedná o doporučení</a:t>
            </a:r>
          </a:p>
          <a:p>
            <a:pPr lvl="0"/>
            <a:r>
              <a:rPr lang="cs-CZ" sz="2400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11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0682" y="1578659"/>
            <a:ext cx="7700425" cy="4819290"/>
          </a:xfrm>
        </p:spPr>
        <p:txBody>
          <a:bodyPr/>
          <a:lstStyle/>
          <a:p>
            <a:pPr lvl="0"/>
            <a:r>
              <a:rPr lang="cs-CZ" sz="2400" b="1" dirty="0"/>
              <a:t>5. Fáze = kontrola uzavřeného dodatku</a:t>
            </a:r>
          </a:p>
          <a:p>
            <a:pPr lvl="0"/>
            <a:endParaRPr lang="cs-CZ" sz="2400" b="1" dirty="0"/>
          </a:p>
          <a:p>
            <a:pPr marL="342900" lvl="0" indent="-342900">
              <a:buFontTx/>
              <a:buChar char="-"/>
            </a:pPr>
            <a:r>
              <a:rPr lang="cs-CZ" sz="2400" dirty="0"/>
              <a:t>musí proběhnout vždy před schválením nejbližší žádosti o platbu (projektová/zakázková kontrola) </a:t>
            </a:r>
          </a:p>
          <a:p>
            <a:pPr lvl="0"/>
            <a:r>
              <a:rPr lang="cs-CZ" sz="2400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371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3648288"/>
          </a:xfrm>
        </p:spPr>
        <p:txBody>
          <a:bodyPr>
            <a:normAutofit/>
          </a:bodyPr>
          <a:lstStyle/>
          <a:p>
            <a:r>
              <a:rPr lang="cs-CZ" dirty="0"/>
              <a:t>Děkuji za pozornost.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r>
              <a:rPr lang="cs-CZ" sz="2400" dirty="0"/>
              <a:t>Mgr. Ivo Lukš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57614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117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sz="2800" b="1" dirty="0"/>
              <a:t>Pravidla zadávání veřejných zakázek jsou stanovena v:</a:t>
            </a:r>
          </a:p>
          <a:p>
            <a:pPr lvl="0"/>
            <a:endParaRPr lang="cs-CZ" dirty="0"/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Zákon č. 134/2016 Sb. o zadávání veřejných zakázek</a:t>
            </a:r>
            <a:r>
              <a:rPr lang="cs-CZ" sz="2400" dirty="0"/>
              <a:t> – (pro zakázky zahájené od 1.10.2016)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Metodický pokyn pro oblast zadávání zakázek pro programové období 2014 – 2020 (MPZ)</a:t>
            </a:r>
            <a:r>
              <a:rPr lang="cs-CZ" sz="2400" dirty="0"/>
              <a:t> – veřejné zakázky malé hodnoty (ZMH), zakázky vyšší hodnoty (ZVH)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/>
              <a:t>Obecná pravidla pro žadatele a příjemce</a:t>
            </a:r>
            <a:r>
              <a:rPr lang="cs-CZ" sz="2400" b="1" dirty="0"/>
              <a:t> </a:t>
            </a:r>
            <a:r>
              <a:rPr lang="cs-CZ" sz="2400" dirty="0"/>
              <a:t>– kapitola 5 a 6 – další pravidla stanovená poskytovatelem dotace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2400" u="sng" dirty="0"/>
              <a:t>Zákon č. 137/2006 Sb., o veřejných zakázkách</a:t>
            </a:r>
            <a:r>
              <a:rPr lang="cs-CZ" sz="2400" dirty="0"/>
              <a:t> – nadlimitní a podlimitní VZ (pro zakázky zahájené před 1.10.2016)</a:t>
            </a:r>
          </a:p>
          <a:p>
            <a:pPr marL="457200" lvl="0" indent="-457200">
              <a:buFont typeface="+mj-lt"/>
              <a:buAutoNum type="arabicParenR"/>
            </a:pP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Zadávání veřejných zakázek - předpisy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8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798193"/>
            <a:ext cx="7700425" cy="4819290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Pokud příjemce podpory realizuje projekt prostřednictvím zakázky na dodání zboží, poskytnutí služeb nebo provedení stavebních prací, je povinen řídit 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zásadami transparentnosti, rovného zacházení a nediskriminace, přiměřenosti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/>
              <a:t>a dále pak zásadami hospodárnosti, efektivnosti a účelnosti (tzv. 3E) podle zákona č. 320/2001 Sb., o finanční kontrole.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562188"/>
            <a:ext cx="8229600" cy="822325"/>
          </a:xfrm>
        </p:spPr>
        <p:txBody>
          <a:bodyPr>
            <a:normAutofit/>
          </a:bodyPr>
          <a:lstStyle/>
          <a:p>
            <a:pPr algn="ctr"/>
            <a:r>
              <a:rPr lang="cs-CZ" b="0" dirty="0"/>
              <a:t> </a:t>
            </a:r>
            <a:r>
              <a:rPr lang="cs-CZ" dirty="0"/>
              <a:t>Základní zásady zadávání zakázek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0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r>
              <a:rPr lang="cs-CZ" sz="3200" b="1" u="sng" dirty="0">
                <a:solidFill>
                  <a:prstClr val="black"/>
                </a:solidFill>
                <a:cs typeface="Arial" pitchFamily="34" charset="0"/>
              </a:rPr>
              <a:t>Shodné jako v zákoně: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dodávky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služby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stavební práce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věcné členění předmětu zakázky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393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3200" dirty="0"/>
              <a:t>Předpokládaná hodnota zakázky a nabídková cena uchazeče, s nímž má být nebo byla uzavřena smlouva dle bodu 9.1 MPZ </a:t>
            </a:r>
            <a:r>
              <a:rPr lang="cs-CZ" sz="3200" b="1" dirty="0"/>
              <a:t>musí odpovídat cenám v místě a čase obvyklým</a:t>
            </a:r>
            <a:r>
              <a:rPr lang="cs-CZ" sz="3200" dirty="0"/>
              <a:t>.</a:t>
            </a:r>
          </a:p>
          <a:p>
            <a:endParaRPr lang="cs-CZ" sz="3200" dirty="0"/>
          </a:p>
          <a:p>
            <a:r>
              <a:rPr lang="cs-CZ" sz="3200" b="1" dirty="0"/>
              <a:t>Platí i pro přímé objednávky či nákupy!</a:t>
            </a:r>
          </a:p>
          <a:p>
            <a:endParaRPr lang="cs-CZ" sz="3200" b="1" dirty="0"/>
          </a:p>
          <a:p>
            <a:r>
              <a:rPr lang="cs-CZ" sz="3200" dirty="0"/>
              <a:t>Stanovení předpokládané hodnoty se řídí principy uvedenými v bodě 6.4. MPZ.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MPZ – předpokládaná hodnota a cena zakázky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82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defTabSz="914400">
              <a:spcAft>
                <a:spcPts val="0"/>
              </a:spcAft>
            </a:pPr>
            <a:r>
              <a:rPr lang="cs-CZ" sz="2200" dirty="0">
                <a:solidFill>
                  <a:prstClr val="black"/>
                </a:solidFill>
              </a:rPr>
              <a:t>Hodnota všech plnění, která mohou vyplývat ze smlouvy na zakázku:</a:t>
            </a:r>
          </a:p>
          <a:p>
            <a:pPr marL="34290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na základě údajů a informací o zakázkách </a:t>
            </a:r>
            <a:r>
              <a:rPr lang="cs-CZ" sz="2200" b="1" dirty="0">
                <a:solidFill>
                  <a:prstClr val="black"/>
                </a:solidFill>
              </a:rPr>
              <a:t>stejného či podobného předmětu plnění</a:t>
            </a:r>
            <a:r>
              <a:rPr lang="cs-CZ" sz="2200" dirty="0">
                <a:solidFill>
                  <a:prstClr val="black"/>
                </a:solidFill>
              </a:rPr>
              <a:t> (součet všech částí)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všechna plnění, tvořící jeden </a:t>
            </a:r>
            <a:r>
              <a:rPr lang="cs-CZ" sz="2200" b="1" u="sng" dirty="0"/>
              <a:t>funkční celek </a:t>
            </a:r>
            <a:r>
              <a:rPr lang="cs-CZ" sz="2200" dirty="0">
                <a:solidFill>
                  <a:prstClr val="black"/>
                </a:solidFill>
              </a:rPr>
              <a:t>a jsou zadávána v </a:t>
            </a:r>
            <a:r>
              <a:rPr lang="cs-CZ" sz="2200" b="1" u="sng" dirty="0"/>
              <a:t>časové souvislosti</a:t>
            </a:r>
            <a:r>
              <a:rPr lang="cs-CZ" sz="2200" dirty="0"/>
              <a:t>. </a:t>
            </a:r>
            <a:endParaRPr lang="cs-CZ" sz="2200" u="sng" dirty="0">
              <a:solidFill>
                <a:prstClr val="black"/>
              </a:solidFill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u pravidelných či trvajících dodávek a služeb platí </a:t>
            </a:r>
            <a:r>
              <a:rPr lang="cs-CZ" sz="2200" b="1" u="sng" dirty="0">
                <a:solidFill>
                  <a:prstClr val="black"/>
                </a:solidFill>
              </a:rPr>
              <a:t>pravidlo účetního období / předchozích 12 měsíců </a:t>
            </a:r>
          </a:p>
          <a:p>
            <a:pPr lvl="0" defTabSz="914400">
              <a:spcAft>
                <a:spcPts val="0"/>
              </a:spcAft>
            </a:pPr>
            <a:endParaRPr lang="cs-CZ" sz="2200" b="1" dirty="0">
              <a:solidFill>
                <a:prstClr val="black"/>
              </a:solidFill>
              <a:cs typeface="Arial" pitchFamily="34" charset="0"/>
            </a:endParaRPr>
          </a:p>
          <a:p>
            <a:pPr lvl="0" defTabSz="914400">
              <a:spcAft>
                <a:spcPts val="0"/>
              </a:spcAft>
            </a:pPr>
            <a:r>
              <a:rPr lang="cs-CZ" sz="2200" dirty="0">
                <a:solidFill>
                  <a:prstClr val="black"/>
                </a:solidFill>
              </a:rPr>
              <a:t>…do 20% předpokládané hodnoty - možnost zadat část zakázky v režimu odpovídající hodnotě dané části</a:t>
            </a:r>
          </a:p>
          <a:p>
            <a:pPr lvl="0" defTabSz="914400">
              <a:spcAft>
                <a:spcPts val="0"/>
              </a:spcAft>
            </a:pPr>
            <a:endParaRPr lang="cs-CZ" sz="2200" dirty="0">
              <a:solidFill>
                <a:prstClr val="black"/>
              </a:solidFill>
            </a:endParaRPr>
          </a:p>
          <a:p>
            <a:pPr lvl="0" defTabSz="914400">
              <a:spcAft>
                <a:spcPts val="0"/>
              </a:spcAft>
            </a:pPr>
            <a:r>
              <a:rPr lang="cs-CZ" sz="2200" b="1" dirty="0">
                <a:solidFill>
                  <a:prstClr val="black"/>
                </a:solidFill>
                <a:cs typeface="Arial" pitchFamily="34" charset="0"/>
              </a:rPr>
              <a:t>Shodná pravidla jako v zákoně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MPZ – Stanovení předpokládané hodnoty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3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endParaRPr lang="cs-CZ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malého rozsahu (ZMR)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 je rovna nebo nižší než 2.000.000,- Kč bez DPH v případě zakázky na dodávky a/nebo služby a 6.000.000, Kč v případě stavebních prací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cs-CZ" sz="2400" b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vyšší hodnoty (ZVH) </a:t>
            </a: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činí více než 2.000.000,- Kč bez DPH a 6.000.000, Kč v případě stavebních prací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MPZ – výše předpokládané hodnoty VZ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8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EC906E6-11C7-4B13-B114-4D2D0742D1F9}" type="slidenum">
              <a:rPr lang="cs-CZ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cs-CZ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8313" y="1366269"/>
            <a:ext cx="8229600" cy="4666396"/>
          </a:xfrm>
          <a:prstGeom prst="rect">
            <a:avLst/>
          </a:prstGeom>
        </p:spPr>
        <p:txBody>
          <a:bodyPr/>
          <a:lstStyle>
            <a:lvl1pPr algn="l" eaLnBrk="0" hangingPunct="0">
              <a:buSzPct val="80000"/>
              <a:buBlip>
                <a:blip r:embed="rId3"/>
              </a:buBlip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buSzPct val="80000"/>
              <a:buBlip>
                <a:blip r:embed="rId4"/>
              </a:buBlip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buSzPct val="80000"/>
              <a:buBlip>
                <a:blip r:embed="rId5"/>
              </a:buBlip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  <a:defRPr/>
            </a:pPr>
            <a:r>
              <a:rPr lang="cs-CZ" i="0" dirty="0">
                <a:latin typeface="+mn-lt"/>
              </a:rPr>
              <a:t>MPZ stanoví pro </a:t>
            </a:r>
            <a:r>
              <a:rPr lang="cs-CZ" i="0" u="sng" dirty="0">
                <a:latin typeface="+mn-lt"/>
              </a:rPr>
              <a:t>veřejného a dotovaného zadavatele</a:t>
            </a:r>
            <a:r>
              <a:rPr lang="cs-CZ" i="0" dirty="0">
                <a:latin typeface="+mn-lt"/>
              </a:rPr>
              <a:t> a při zadávání </a:t>
            </a:r>
            <a:r>
              <a:rPr lang="cs-CZ" i="0" u="sng" dirty="0">
                <a:latin typeface="+mn-lt"/>
              </a:rPr>
              <a:t>sektorových zakázek </a:t>
            </a:r>
            <a:r>
              <a:rPr lang="cs-CZ" i="0" dirty="0">
                <a:latin typeface="+mn-lt"/>
              </a:rPr>
              <a:t>podle § 151 následující limity:</a:t>
            </a:r>
          </a:p>
          <a:p>
            <a:pPr algn="just">
              <a:buFontTx/>
              <a:buNone/>
              <a:defRPr/>
            </a:pPr>
            <a:endParaRPr lang="cs-CZ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méně než 400.000,- bez DPH = ZMR, nespadající pod pravidla MPZ, lze realizovat </a:t>
            </a:r>
            <a:r>
              <a:rPr lang="cs-CZ" b="0" i="0" u="sng" dirty="0">
                <a:latin typeface="+mn-lt"/>
              </a:rPr>
              <a:t>přímý nákup</a:t>
            </a:r>
            <a:r>
              <a:rPr lang="cs-CZ" b="0" i="0" dirty="0">
                <a:latin typeface="+mn-lt"/>
              </a:rPr>
              <a:t> nebo objednávku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od 400.000,- do 2 mil bez DPH </a:t>
            </a:r>
            <a:r>
              <a:rPr lang="cs-CZ" b="0" dirty="0">
                <a:latin typeface="+mn-lt"/>
              </a:rPr>
              <a:t>(6 mil - st. práce) = </a:t>
            </a:r>
            <a:r>
              <a:rPr lang="cs-CZ" b="0" i="0" dirty="0">
                <a:latin typeface="+mn-lt"/>
              </a:rPr>
              <a:t>ZMR, nutné soutěžit postupem dle MPZ (zejm. kapitola 7)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>
                <a:latin typeface="+mn-lt"/>
              </a:rPr>
              <a:t>	- </a:t>
            </a:r>
            <a:r>
              <a:rPr lang="cs-CZ" b="0" i="0" dirty="0">
                <a:latin typeface="+mn-lt"/>
              </a:rPr>
              <a:t>více než 2 mil bez DPH (6 mil - st. práce) = postup dle zákona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buNone/>
              <a:defRPr/>
            </a:pPr>
            <a:r>
              <a:rPr lang="cs-CZ" sz="2000" b="0" i="0" u="sng" dirty="0">
                <a:latin typeface="+mn-lt"/>
              </a:rPr>
              <a:t>Výše uvedené limity se vztahují k předpokládané hodnotě VZ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 bwMode="auto">
          <a:xfrm>
            <a:off x="457200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9pPr>
          </a:lstStyle>
          <a:p>
            <a:pPr algn="ctr">
              <a:defRPr/>
            </a:pPr>
            <a:r>
              <a:rPr lang="cs-CZ" sz="3600" b="1" dirty="0">
                <a:solidFill>
                  <a:srgbClr val="00529C"/>
                </a:solidFill>
              </a:rPr>
              <a:t>MPZ – zadavatel dle § 4 odst. 1 až 3 ZZVZ</a:t>
            </a:r>
            <a:endParaRPr lang="cs-CZ" sz="2800" b="1" cap="all" dirty="0">
              <a:solidFill>
                <a:prstClr val="black"/>
              </a:solidFill>
              <a:latin typeface="Myriad Pro"/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744041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303</TotalTime>
  <Words>1257</Words>
  <Application>Microsoft Office PowerPoint</Application>
  <PresentationFormat>Předvádění na obrazovce (4:3)</PresentationFormat>
  <Paragraphs>190</Paragraphs>
  <Slides>26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Myriad Pro</vt:lpstr>
      <vt:lpstr>Times New Roman</vt:lpstr>
      <vt:lpstr>Wingdings</vt:lpstr>
      <vt:lpstr>sablona_centrum_2016</vt:lpstr>
      <vt:lpstr>Seminář pro žadatele  k 81. a 82. výzvě IROP „Rozvoj sociálních služeb II“ a „Rozvoj sociálních služeb v SVL II"</vt:lpstr>
      <vt:lpstr>Zadávání veřejných zakázek</vt:lpstr>
      <vt:lpstr>Zadávání veřejných zakázek - předpisy</vt:lpstr>
      <vt:lpstr> Základní zásady zadávání zakázek</vt:lpstr>
      <vt:lpstr>MPZ – věcné členění předmětu zakázky</vt:lpstr>
      <vt:lpstr>MPZ – předpokládaná hodnota a cena zakázky</vt:lpstr>
      <vt:lpstr>MPZ – Stanovení předpokládané hodnoty</vt:lpstr>
      <vt:lpstr>MPZ – výše předpokládané hodnoty VZ</vt:lpstr>
      <vt:lpstr>Prezentace aplikace PowerPoint</vt:lpstr>
      <vt:lpstr>MPZ – („soukromý“) zadavatel</vt:lpstr>
      <vt:lpstr>MPZ – procesní postup</vt:lpstr>
      <vt:lpstr>MPZ – otevřená výzva</vt:lpstr>
      <vt:lpstr>MPZ – uzavřená výzva</vt:lpstr>
      <vt:lpstr>MPZ – lhůta pro podání nabídek</vt:lpstr>
      <vt:lpstr>MPZ – další náležitosti</vt:lpstr>
      <vt:lpstr>MPZ - přílohy</vt:lpstr>
      <vt:lpstr>Obecná pravidla pro žadatele a příjemce – požadavky při zadávání zakázek</vt:lpstr>
      <vt:lpstr>Kontrola zakázek v IROP</vt:lpstr>
      <vt:lpstr>Informace o procesu konzultací/kontroly výběrových řízení</vt:lpstr>
      <vt:lpstr>Kontrola zakázek v IROP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Děkuji za pozornost.   Mgr. Ivo Lukš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Ivo Lukš</cp:lastModifiedBy>
  <cp:revision>42</cp:revision>
  <dcterms:created xsi:type="dcterms:W3CDTF">2016-05-13T07:19:23Z</dcterms:created>
  <dcterms:modified xsi:type="dcterms:W3CDTF">2018-06-26T22:17:26Z</dcterms:modified>
</cp:coreProperties>
</file>