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sldIdLst>
    <p:sldId id="256" r:id="rId2"/>
    <p:sldId id="293" r:id="rId3"/>
    <p:sldId id="294" r:id="rId4"/>
    <p:sldId id="295" r:id="rId5"/>
    <p:sldId id="296" r:id="rId6"/>
    <p:sldId id="297" r:id="rId7"/>
    <p:sldId id="298" r:id="rId8"/>
    <p:sldId id="299" r:id="rId9"/>
    <p:sldId id="300" r:id="rId10"/>
    <p:sldId id="301" r:id="rId11"/>
    <p:sldId id="310" r:id="rId12"/>
    <p:sldId id="309" r:id="rId13"/>
    <p:sldId id="303" r:id="rId14"/>
    <p:sldId id="305" r:id="rId15"/>
    <p:sldId id="306" r:id="rId16"/>
    <p:sldId id="307" r:id="rId17"/>
    <p:sldId id="327" r:id="rId18"/>
    <p:sldId id="328" r:id="rId19"/>
    <p:sldId id="329" r:id="rId20"/>
    <p:sldId id="331" r:id="rId21"/>
    <p:sldId id="308" r:id="rId22"/>
    <p:sldId id="276" r:id="rId23"/>
    <p:sldId id="322" r:id="rId24"/>
    <p:sldId id="321" r:id="rId25"/>
    <p:sldId id="284" r:id="rId26"/>
    <p:sldId id="323" r:id="rId27"/>
    <p:sldId id="283" r:id="rId28"/>
    <p:sldId id="278" r:id="rId29"/>
    <p:sldId id="285" r:id="rId30"/>
    <p:sldId id="286" r:id="rId31"/>
    <p:sldId id="324" r:id="rId32"/>
    <p:sldId id="287" r:id="rId33"/>
    <p:sldId id="288" r:id="rId34"/>
    <p:sldId id="289" r:id="rId35"/>
    <p:sldId id="325" r:id="rId36"/>
    <p:sldId id="290" r:id="rId37"/>
    <p:sldId id="312" r:id="rId38"/>
    <p:sldId id="292" r:id="rId39"/>
    <p:sldId id="314" r:id="rId40"/>
    <p:sldId id="315" r:id="rId41"/>
    <p:sldId id="317" r:id="rId42"/>
    <p:sldId id="318" r:id="rId43"/>
    <p:sldId id="326" r:id="rId44"/>
    <p:sldId id="320" r:id="rId45"/>
    <p:sldId id="258"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70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31" d="100"/>
          <a:sy n="131" d="100"/>
        </p:scale>
        <p:origin x="1026"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 Id="rId4" Type="http://schemas.openxmlformats.org/officeDocument/2006/relationships/image" Target="../media/image8.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 Id="rId4" Type="http://schemas.openxmlformats.org/officeDocument/2006/relationships/image" Target="../media/image8.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18AB0A-7BED-45CC-8968-54C5D48470FD}" type="doc">
      <dgm:prSet loTypeId="urn:microsoft.com/office/officeart/2005/8/layout/vList4#1" loCatId="list" qsTypeId="urn:microsoft.com/office/officeart/2005/8/quickstyle/simple3" qsCatId="simple" csTypeId="urn:microsoft.com/office/officeart/2005/8/colors/accent1_2" csCatId="accent1" phldr="1"/>
      <dgm:spPr/>
      <dgm:t>
        <a:bodyPr/>
        <a:lstStyle/>
        <a:p>
          <a:endParaRPr lang="cs-CZ"/>
        </a:p>
      </dgm:t>
    </dgm:pt>
    <dgm:pt modelId="{38804BD3-7704-44DB-93A2-A6FB8DF386BF}">
      <dgm:prSet phldrT="[Text]" custT="1"/>
      <dgm:spPr/>
      <dgm:t>
        <a:bodyPr/>
        <a:lstStyle/>
        <a:p>
          <a:r>
            <a:rPr lang="cs-CZ" sz="1600" b="1" dirty="0" smtClean="0"/>
            <a:t>Prioritní osa 1 - Infrastruktura</a:t>
          </a:r>
          <a:endParaRPr lang="cs-CZ" sz="1600" b="1" dirty="0"/>
        </a:p>
      </dgm:t>
    </dgm:pt>
    <dgm:pt modelId="{5AECA738-EC58-4AD8-B30B-720E0E369E9D}" type="parTrans" cxnId="{B64F7126-809B-46FA-8512-AB45C1CB52DD}">
      <dgm:prSet/>
      <dgm:spPr/>
      <dgm:t>
        <a:bodyPr/>
        <a:lstStyle/>
        <a:p>
          <a:endParaRPr lang="cs-CZ"/>
        </a:p>
      </dgm:t>
    </dgm:pt>
    <dgm:pt modelId="{97E853D5-3B2B-4DCE-BF44-F459F80E6EE5}" type="sibTrans" cxnId="{B64F7126-809B-46FA-8512-AB45C1CB52DD}">
      <dgm:prSet/>
      <dgm:spPr/>
      <dgm:t>
        <a:bodyPr/>
        <a:lstStyle/>
        <a:p>
          <a:endParaRPr lang="cs-CZ"/>
        </a:p>
      </dgm:t>
    </dgm:pt>
    <dgm:pt modelId="{C5C86733-1C4E-4ABE-BC8B-70E73BF8076C}">
      <dgm:prSet phldrT="[Text]" custT="1"/>
      <dgm:spPr/>
      <dgm:t>
        <a:bodyPr/>
        <a:lstStyle/>
        <a:p>
          <a:r>
            <a:rPr lang="cs-CZ" sz="1200" dirty="0" smtClean="0"/>
            <a:t>Konkurenceschopné, dostupné a bezpečné regiony</a:t>
          </a:r>
          <a:endParaRPr lang="cs-CZ" sz="1200" dirty="0"/>
        </a:p>
      </dgm:t>
    </dgm:pt>
    <dgm:pt modelId="{AEF1FBBF-C95F-45ED-A8E1-CE69CDF9D44F}" type="parTrans" cxnId="{15A7B2A0-6A73-413A-BB86-87F351908914}">
      <dgm:prSet/>
      <dgm:spPr/>
      <dgm:t>
        <a:bodyPr/>
        <a:lstStyle/>
        <a:p>
          <a:endParaRPr lang="cs-CZ"/>
        </a:p>
      </dgm:t>
    </dgm:pt>
    <dgm:pt modelId="{286C2363-6DA5-4FB5-8346-569610400F7C}" type="sibTrans" cxnId="{15A7B2A0-6A73-413A-BB86-87F351908914}">
      <dgm:prSet/>
      <dgm:spPr/>
      <dgm:t>
        <a:bodyPr/>
        <a:lstStyle/>
        <a:p>
          <a:endParaRPr lang="cs-CZ"/>
        </a:p>
      </dgm:t>
    </dgm:pt>
    <dgm:pt modelId="{A8C219C7-9F00-4E75-8B16-481975849224}">
      <dgm:prSet phldrT="[Text]" custT="1"/>
      <dgm:spPr/>
      <dgm:t>
        <a:bodyPr/>
        <a:lstStyle/>
        <a:p>
          <a:r>
            <a:rPr lang="cs-CZ" sz="1200" dirty="0" smtClean="0"/>
            <a:t>Alokace 1,6 mld. EUR</a:t>
          </a:r>
          <a:endParaRPr lang="cs-CZ" sz="1200" dirty="0"/>
        </a:p>
      </dgm:t>
    </dgm:pt>
    <dgm:pt modelId="{3D529C3B-331C-4A53-8447-64F92C02A4C9}" type="parTrans" cxnId="{DC478773-C6CC-4E8E-9071-ECCDF2C2EF2E}">
      <dgm:prSet/>
      <dgm:spPr/>
      <dgm:t>
        <a:bodyPr/>
        <a:lstStyle/>
        <a:p>
          <a:endParaRPr lang="cs-CZ"/>
        </a:p>
      </dgm:t>
    </dgm:pt>
    <dgm:pt modelId="{7EDC45D9-79A5-434A-AB8A-41008476D2F4}" type="sibTrans" cxnId="{DC478773-C6CC-4E8E-9071-ECCDF2C2EF2E}">
      <dgm:prSet/>
      <dgm:spPr/>
      <dgm:t>
        <a:bodyPr/>
        <a:lstStyle/>
        <a:p>
          <a:endParaRPr lang="cs-CZ"/>
        </a:p>
      </dgm:t>
    </dgm:pt>
    <dgm:pt modelId="{855CB492-B9C1-4831-9453-D02DC01556CB}">
      <dgm:prSet phldrT="[Text]" custT="1"/>
      <dgm:spPr/>
      <dgm:t>
        <a:bodyPr/>
        <a:lstStyle/>
        <a:p>
          <a:r>
            <a:rPr lang="cs-CZ" sz="1600" b="1" dirty="0" smtClean="0"/>
            <a:t>Prioritní osa 2 - Lidé</a:t>
          </a:r>
          <a:endParaRPr lang="cs-CZ" sz="1600" b="1" dirty="0"/>
        </a:p>
      </dgm:t>
    </dgm:pt>
    <dgm:pt modelId="{46A500E4-F521-4FED-80BC-55EF97D6434D}" type="parTrans" cxnId="{E1E70704-B184-417B-9262-1209773EB354}">
      <dgm:prSet/>
      <dgm:spPr/>
      <dgm:t>
        <a:bodyPr/>
        <a:lstStyle/>
        <a:p>
          <a:endParaRPr lang="cs-CZ"/>
        </a:p>
      </dgm:t>
    </dgm:pt>
    <dgm:pt modelId="{89B1A5F6-0C83-44AA-BDC4-F0486C8FEB1C}" type="sibTrans" cxnId="{E1E70704-B184-417B-9262-1209773EB354}">
      <dgm:prSet/>
      <dgm:spPr/>
      <dgm:t>
        <a:bodyPr/>
        <a:lstStyle/>
        <a:p>
          <a:endParaRPr lang="cs-CZ"/>
        </a:p>
      </dgm:t>
    </dgm:pt>
    <dgm:pt modelId="{098ADAF1-68DC-4019-95EC-CF9DEA0595F5}">
      <dgm:prSet phldrT="[Text]" custT="1"/>
      <dgm:spPr/>
      <dgm:t>
        <a:bodyPr/>
        <a:lstStyle/>
        <a:p>
          <a:r>
            <a:rPr lang="cs-CZ" sz="1200" dirty="0" smtClean="0"/>
            <a:t>Zkvalitnění veřejných služeb a podmínek života pro obyvatele regionů</a:t>
          </a:r>
          <a:endParaRPr lang="cs-CZ" sz="1200" dirty="0"/>
        </a:p>
      </dgm:t>
    </dgm:pt>
    <dgm:pt modelId="{BBC28CAB-1411-42FD-AE69-490F5FA47BCC}" type="parTrans" cxnId="{0D1EA085-623E-4D57-808B-B23AF2C24995}">
      <dgm:prSet/>
      <dgm:spPr/>
      <dgm:t>
        <a:bodyPr/>
        <a:lstStyle/>
        <a:p>
          <a:endParaRPr lang="cs-CZ"/>
        </a:p>
      </dgm:t>
    </dgm:pt>
    <dgm:pt modelId="{3601A7EA-3FDB-4E9C-A299-B4AF145636B4}" type="sibTrans" cxnId="{0D1EA085-623E-4D57-808B-B23AF2C24995}">
      <dgm:prSet/>
      <dgm:spPr/>
      <dgm:t>
        <a:bodyPr/>
        <a:lstStyle/>
        <a:p>
          <a:endParaRPr lang="cs-CZ"/>
        </a:p>
      </dgm:t>
    </dgm:pt>
    <dgm:pt modelId="{75152ED6-09D4-4CB2-B330-0EBA2A1F6BEE}">
      <dgm:prSet phldrT="[Text]" custT="1"/>
      <dgm:spPr/>
      <dgm:t>
        <a:bodyPr/>
        <a:lstStyle/>
        <a:p>
          <a:r>
            <a:rPr lang="cs-CZ" sz="1200" dirty="0" smtClean="0"/>
            <a:t>Alokace 1,7 mld. EUR</a:t>
          </a:r>
          <a:endParaRPr lang="cs-CZ" sz="1200" dirty="0"/>
        </a:p>
      </dgm:t>
    </dgm:pt>
    <dgm:pt modelId="{CC109D3F-9445-4552-9CA0-A9E9B002361B}" type="parTrans" cxnId="{7442FBE8-417F-4111-B6ED-AEAE7C9C435B}">
      <dgm:prSet/>
      <dgm:spPr/>
      <dgm:t>
        <a:bodyPr/>
        <a:lstStyle/>
        <a:p>
          <a:endParaRPr lang="cs-CZ"/>
        </a:p>
      </dgm:t>
    </dgm:pt>
    <dgm:pt modelId="{C930B535-36DD-47E2-9858-8F6E44F2C9EA}" type="sibTrans" cxnId="{7442FBE8-417F-4111-B6ED-AEAE7C9C435B}">
      <dgm:prSet/>
      <dgm:spPr/>
      <dgm:t>
        <a:bodyPr/>
        <a:lstStyle/>
        <a:p>
          <a:endParaRPr lang="cs-CZ"/>
        </a:p>
      </dgm:t>
    </dgm:pt>
    <dgm:pt modelId="{D74C87B0-8199-4D82-97CA-8716D0810C88}">
      <dgm:prSet phldrT="[Text]" custT="1"/>
      <dgm:spPr/>
      <dgm:t>
        <a:bodyPr/>
        <a:lstStyle/>
        <a:p>
          <a:r>
            <a:rPr lang="cs-CZ" sz="1600" b="1" dirty="0" smtClean="0"/>
            <a:t>Prioritní osa 3 - Instituce</a:t>
          </a:r>
          <a:endParaRPr lang="cs-CZ" sz="1600" b="1" dirty="0"/>
        </a:p>
      </dgm:t>
    </dgm:pt>
    <dgm:pt modelId="{BA6FD47A-7786-47D8-9381-A1E3D218F4E4}" type="parTrans" cxnId="{CC11735D-CD9A-491C-AEF0-7073EE76FB85}">
      <dgm:prSet/>
      <dgm:spPr/>
      <dgm:t>
        <a:bodyPr/>
        <a:lstStyle/>
        <a:p>
          <a:endParaRPr lang="cs-CZ"/>
        </a:p>
      </dgm:t>
    </dgm:pt>
    <dgm:pt modelId="{63D68963-997E-49B1-9594-476FD97AA95B}" type="sibTrans" cxnId="{CC11735D-CD9A-491C-AEF0-7073EE76FB85}">
      <dgm:prSet/>
      <dgm:spPr/>
      <dgm:t>
        <a:bodyPr/>
        <a:lstStyle/>
        <a:p>
          <a:endParaRPr lang="cs-CZ"/>
        </a:p>
      </dgm:t>
    </dgm:pt>
    <dgm:pt modelId="{34C60AC1-3BAF-4349-9B04-1EBEAA6874AE}">
      <dgm:prSet phldrT="[Text]" custT="1"/>
      <dgm:spPr/>
      <dgm:t>
        <a:bodyPr/>
        <a:lstStyle/>
        <a:p>
          <a:r>
            <a:rPr lang="cs-CZ" sz="1200" dirty="0" smtClean="0"/>
            <a:t>Dobrá správa území a zefektivnění veřejných institucí</a:t>
          </a:r>
          <a:endParaRPr lang="cs-CZ" sz="1200" dirty="0"/>
        </a:p>
      </dgm:t>
    </dgm:pt>
    <dgm:pt modelId="{B31C10BD-BE4E-4EEF-981F-25C40EBC00D4}" type="parTrans" cxnId="{3D52D5DF-88CF-4499-8222-584F5AB467B0}">
      <dgm:prSet/>
      <dgm:spPr/>
      <dgm:t>
        <a:bodyPr/>
        <a:lstStyle/>
        <a:p>
          <a:endParaRPr lang="cs-CZ"/>
        </a:p>
      </dgm:t>
    </dgm:pt>
    <dgm:pt modelId="{23EAEF30-F210-45C2-A3C7-7E5016B64A98}" type="sibTrans" cxnId="{3D52D5DF-88CF-4499-8222-584F5AB467B0}">
      <dgm:prSet/>
      <dgm:spPr/>
      <dgm:t>
        <a:bodyPr/>
        <a:lstStyle/>
        <a:p>
          <a:endParaRPr lang="cs-CZ"/>
        </a:p>
      </dgm:t>
    </dgm:pt>
    <dgm:pt modelId="{273BDC39-9757-4293-83AA-A9E9CC915DA0}">
      <dgm:prSet phldrT="[Text]" custT="1"/>
      <dgm:spPr/>
      <dgm:t>
        <a:bodyPr/>
        <a:lstStyle/>
        <a:p>
          <a:r>
            <a:rPr lang="cs-CZ" sz="1200" dirty="0" smtClean="0"/>
            <a:t>Alokace 0,8 mld. EUR</a:t>
          </a:r>
          <a:endParaRPr lang="cs-CZ" sz="1200" dirty="0"/>
        </a:p>
      </dgm:t>
    </dgm:pt>
    <dgm:pt modelId="{982DFF29-8236-4E99-97CE-FD76D273CBEC}" type="parTrans" cxnId="{CF6D3D8A-7289-43F1-82F2-5F5C4672169C}">
      <dgm:prSet/>
      <dgm:spPr/>
      <dgm:t>
        <a:bodyPr/>
        <a:lstStyle/>
        <a:p>
          <a:endParaRPr lang="cs-CZ"/>
        </a:p>
      </dgm:t>
    </dgm:pt>
    <dgm:pt modelId="{13EEE600-D28C-4CBF-9128-6CDA52976D52}" type="sibTrans" cxnId="{CF6D3D8A-7289-43F1-82F2-5F5C4672169C}">
      <dgm:prSet/>
      <dgm:spPr/>
      <dgm:t>
        <a:bodyPr/>
        <a:lstStyle/>
        <a:p>
          <a:endParaRPr lang="cs-CZ"/>
        </a:p>
      </dgm:t>
    </dgm:pt>
    <dgm:pt modelId="{D3784C62-6E03-4E88-AA8E-EC0DCEAD96BC}">
      <dgm:prSet custT="1"/>
      <dgm:spPr/>
      <dgm:t>
        <a:bodyPr/>
        <a:lstStyle/>
        <a:p>
          <a:endParaRPr lang="cs-CZ" sz="1900" b="1" dirty="0" smtClean="0"/>
        </a:p>
        <a:p>
          <a:r>
            <a:rPr lang="cs-CZ" sz="1600" b="1" dirty="0" smtClean="0"/>
            <a:t>Prioritní osa 4 - Komunitně vedený místní rozvoj</a:t>
          </a:r>
        </a:p>
        <a:p>
          <a:r>
            <a:rPr lang="cs-CZ" sz="1400" dirty="0" smtClean="0"/>
            <a:t> - </a:t>
          </a:r>
          <a:r>
            <a:rPr lang="cs-CZ" sz="1200" dirty="0" smtClean="0"/>
            <a:t>Alokace 390 mil. EUR</a:t>
          </a:r>
        </a:p>
        <a:p>
          <a:r>
            <a:rPr lang="cs-CZ" sz="1200" dirty="0" smtClean="0"/>
            <a:t>  - Posílení CLLD, provozní a animační náklady</a:t>
          </a:r>
        </a:p>
        <a:p>
          <a:endParaRPr lang="cs-CZ" sz="1500" dirty="0" smtClean="0"/>
        </a:p>
        <a:p>
          <a:r>
            <a:rPr lang="cs-CZ" sz="1800" dirty="0" smtClean="0"/>
            <a:t> </a:t>
          </a:r>
          <a:endParaRPr lang="cs-CZ" sz="1800" dirty="0"/>
        </a:p>
      </dgm:t>
    </dgm:pt>
    <dgm:pt modelId="{7AF4961A-ED0F-4EDC-8D12-D24EE5DE0A42}" type="sibTrans" cxnId="{B38F51DE-8E25-4857-B3F8-75840DF3F177}">
      <dgm:prSet/>
      <dgm:spPr/>
      <dgm:t>
        <a:bodyPr/>
        <a:lstStyle/>
        <a:p>
          <a:endParaRPr lang="cs-CZ"/>
        </a:p>
      </dgm:t>
    </dgm:pt>
    <dgm:pt modelId="{9D3428C1-5D9B-4B48-89F0-11E980CE6367}" type="parTrans" cxnId="{B38F51DE-8E25-4857-B3F8-75840DF3F177}">
      <dgm:prSet/>
      <dgm:spPr/>
      <dgm:t>
        <a:bodyPr/>
        <a:lstStyle/>
        <a:p>
          <a:endParaRPr lang="cs-CZ"/>
        </a:p>
      </dgm:t>
    </dgm:pt>
    <dgm:pt modelId="{9BEAB610-B179-412C-A911-0AE990A76040}">
      <dgm:prSet phldrT="[Text]" custT="1"/>
      <dgm:spPr/>
      <dgm:t>
        <a:bodyPr/>
        <a:lstStyle/>
        <a:p>
          <a:r>
            <a:rPr lang="cs-CZ" sz="1200" dirty="0" smtClean="0"/>
            <a:t>Doprava, integrované dopravní systémy, IZS</a:t>
          </a:r>
          <a:endParaRPr lang="cs-CZ" sz="1200" dirty="0"/>
        </a:p>
      </dgm:t>
    </dgm:pt>
    <dgm:pt modelId="{B058C57C-1932-4F82-B960-E9ABCE39DA10}" type="parTrans" cxnId="{4B201E5A-B514-43A8-9FF2-13EE75C6267D}">
      <dgm:prSet/>
      <dgm:spPr/>
      <dgm:t>
        <a:bodyPr/>
        <a:lstStyle/>
        <a:p>
          <a:endParaRPr lang="cs-CZ"/>
        </a:p>
      </dgm:t>
    </dgm:pt>
    <dgm:pt modelId="{3EB8B75A-1CCF-4180-9542-77B7289E93F6}" type="sibTrans" cxnId="{4B201E5A-B514-43A8-9FF2-13EE75C6267D}">
      <dgm:prSet/>
      <dgm:spPr/>
      <dgm:t>
        <a:bodyPr/>
        <a:lstStyle/>
        <a:p>
          <a:endParaRPr lang="cs-CZ"/>
        </a:p>
      </dgm:t>
    </dgm:pt>
    <dgm:pt modelId="{CE8BA2DC-6A07-4136-AE2C-02E787173318}">
      <dgm:prSet phldrT="[Text]" custT="1"/>
      <dgm:spPr/>
      <dgm:t>
        <a:bodyPr/>
        <a:lstStyle/>
        <a:p>
          <a:r>
            <a:rPr lang="cs-CZ" sz="1200" dirty="0" smtClean="0"/>
            <a:t>Sociální služby/bydlení, sociální podnikání, zdravotní péče, vzdělávání, zateplování</a:t>
          </a:r>
          <a:endParaRPr lang="cs-CZ" sz="1200" dirty="0"/>
        </a:p>
      </dgm:t>
    </dgm:pt>
    <dgm:pt modelId="{2364E369-AC98-4AC6-8070-77B5CDF58140}" type="parTrans" cxnId="{2BE8E23A-86C2-47E7-AB01-A3AC2D35367C}">
      <dgm:prSet/>
      <dgm:spPr/>
      <dgm:t>
        <a:bodyPr/>
        <a:lstStyle/>
        <a:p>
          <a:endParaRPr lang="cs-CZ"/>
        </a:p>
      </dgm:t>
    </dgm:pt>
    <dgm:pt modelId="{1EF5AC0F-9C89-46BA-931D-093812BF1C36}" type="sibTrans" cxnId="{2BE8E23A-86C2-47E7-AB01-A3AC2D35367C}">
      <dgm:prSet/>
      <dgm:spPr/>
      <dgm:t>
        <a:bodyPr/>
        <a:lstStyle/>
        <a:p>
          <a:endParaRPr lang="cs-CZ"/>
        </a:p>
      </dgm:t>
    </dgm:pt>
    <dgm:pt modelId="{011776CB-E079-448D-8CBF-0D6A1B0031D4}">
      <dgm:prSet phldrT="[Text]"/>
      <dgm:spPr/>
      <dgm:t>
        <a:bodyPr/>
        <a:lstStyle/>
        <a:p>
          <a:endParaRPr lang="cs-CZ" sz="1100" dirty="0"/>
        </a:p>
      </dgm:t>
    </dgm:pt>
    <dgm:pt modelId="{96EFE842-57A1-4857-AB91-F6EC5AF4C58A}" type="parTrans" cxnId="{A37C4BF5-B775-4ED6-85F3-E253392DFE69}">
      <dgm:prSet/>
      <dgm:spPr/>
      <dgm:t>
        <a:bodyPr/>
        <a:lstStyle/>
        <a:p>
          <a:endParaRPr lang="cs-CZ"/>
        </a:p>
      </dgm:t>
    </dgm:pt>
    <dgm:pt modelId="{6E105E89-4A89-4F46-9629-6926A46E3211}" type="sibTrans" cxnId="{A37C4BF5-B775-4ED6-85F3-E253392DFE69}">
      <dgm:prSet/>
      <dgm:spPr/>
      <dgm:t>
        <a:bodyPr/>
        <a:lstStyle/>
        <a:p>
          <a:endParaRPr lang="cs-CZ"/>
        </a:p>
      </dgm:t>
    </dgm:pt>
    <dgm:pt modelId="{F883D463-9FC1-405D-86B6-DFDB1BF4DFD4}">
      <dgm:prSet phldrT="[Text]" custT="1"/>
      <dgm:spPr/>
      <dgm:t>
        <a:bodyPr/>
        <a:lstStyle/>
        <a:p>
          <a:r>
            <a:rPr lang="cs-CZ" sz="1200" dirty="0" smtClean="0"/>
            <a:t>Kulturní dědictví, e-Government, dokumenty územního rozvoje</a:t>
          </a:r>
          <a:endParaRPr lang="cs-CZ" sz="1200" dirty="0"/>
        </a:p>
      </dgm:t>
    </dgm:pt>
    <dgm:pt modelId="{4089294D-1236-4D90-A4CA-5ABFB48B4A69}" type="parTrans" cxnId="{C682256E-1973-4AC7-954E-3675913CCEA0}">
      <dgm:prSet/>
      <dgm:spPr/>
      <dgm:t>
        <a:bodyPr/>
        <a:lstStyle/>
        <a:p>
          <a:endParaRPr lang="cs-CZ"/>
        </a:p>
      </dgm:t>
    </dgm:pt>
    <dgm:pt modelId="{C7B43A55-CB70-4631-995C-E69EA77BC0FA}" type="sibTrans" cxnId="{C682256E-1973-4AC7-954E-3675913CCEA0}">
      <dgm:prSet/>
      <dgm:spPr/>
      <dgm:t>
        <a:bodyPr/>
        <a:lstStyle/>
        <a:p>
          <a:endParaRPr lang="cs-CZ"/>
        </a:p>
      </dgm:t>
    </dgm:pt>
    <dgm:pt modelId="{8A587B36-857B-41ED-B7A7-D47113F79935}" type="pres">
      <dgm:prSet presAssocID="{A518AB0A-7BED-45CC-8968-54C5D48470FD}" presName="linear" presStyleCnt="0">
        <dgm:presLayoutVars>
          <dgm:dir/>
          <dgm:resizeHandles val="exact"/>
        </dgm:presLayoutVars>
      </dgm:prSet>
      <dgm:spPr/>
      <dgm:t>
        <a:bodyPr/>
        <a:lstStyle/>
        <a:p>
          <a:endParaRPr lang="cs-CZ"/>
        </a:p>
      </dgm:t>
    </dgm:pt>
    <dgm:pt modelId="{64EB5DFD-492E-47C2-A4DD-BBD451AF4F4E}" type="pres">
      <dgm:prSet presAssocID="{38804BD3-7704-44DB-93A2-A6FB8DF386BF}" presName="comp" presStyleCnt="0"/>
      <dgm:spPr/>
    </dgm:pt>
    <dgm:pt modelId="{50CD8E78-60B6-449B-AD20-121950675E4A}" type="pres">
      <dgm:prSet presAssocID="{38804BD3-7704-44DB-93A2-A6FB8DF386BF}" presName="box" presStyleLbl="node1" presStyleIdx="0" presStyleCnt="4" custLinFactNeighborY="-6845"/>
      <dgm:spPr/>
      <dgm:t>
        <a:bodyPr/>
        <a:lstStyle/>
        <a:p>
          <a:endParaRPr lang="cs-CZ"/>
        </a:p>
      </dgm:t>
    </dgm:pt>
    <dgm:pt modelId="{C72FE72D-A4DA-4420-9D63-39C025359A7F}" type="pres">
      <dgm:prSet presAssocID="{38804BD3-7704-44DB-93A2-A6FB8DF386BF}" presName="img" presStyleLbl="f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4000" b="-14000"/>
          </a:stretch>
        </a:blipFill>
      </dgm:spPr>
      <dgm:t>
        <a:bodyPr/>
        <a:lstStyle/>
        <a:p>
          <a:endParaRPr lang="cs-CZ"/>
        </a:p>
      </dgm:t>
    </dgm:pt>
    <dgm:pt modelId="{66C8A01D-04C6-4396-8787-43DC36C8480A}" type="pres">
      <dgm:prSet presAssocID="{38804BD3-7704-44DB-93A2-A6FB8DF386BF}" presName="text" presStyleLbl="node1" presStyleIdx="0" presStyleCnt="4">
        <dgm:presLayoutVars>
          <dgm:bulletEnabled val="1"/>
        </dgm:presLayoutVars>
      </dgm:prSet>
      <dgm:spPr/>
      <dgm:t>
        <a:bodyPr/>
        <a:lstStyle/>
        <a:p>
          <a:endParaRPr lang="cs-CZ"/>
        </a:p>
      </dgm:t>
    </dgm:pt>
    <dgm:pt modelId="{93AC31F7-E6D2-45E8-BD17-C2F01F80D57E}" type="pres">
      <dgm:prSet presAssocID="{97E853D5-3B2B-4DCE-BF44-F459F80E6EE5}" presName="spacer" presStyleCnt="0"/>
      <dgm:spPr/>
    </dgm:pt>
    <dgm:pt modelId="{B249F259-2691-44EA-A647-C688963D4FA1}" type="pres">
      <dgm:prSet presAssocID="{855CB492-B9C1-4831-9453-D02DC01556CB}" presName="comp" presStyleCnt="0"/>
      <dgm:spPr/>
    </dgm:pt>
    <dgm:pt modelId="{D220A56B-34B4-4DD0-B125-97D865139D92}" type="pres">
      <dgm:prSet presAssocID="{855CB492-B9C1-4831-9453-D02DC01556CB}" presName="box" presStyleLbl="node1" presStyleIdx="1" presStyleCnt="4"/>
      <dgm:spPr/>
      <dgm:t>
        <a:bodyPr/>
        <a:lstStyle/>
        <a:p>
          <a:endParaRPr lang="cs-CZ"/>
        </a:p>
      </dgm:t>
    </dgm:pt>
    <dgm:pt modelId="{AC85F51E-059B-4E4B-88C8-BEEAF6E6C8CB}" type="pres">
      <dgm:prSet presAssocID="{855CB492-B9C1-4831-9453-D02DC01556CB}" presName="img" presStyleLbl="fgImgPlac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15000" b="-15000"/>
          </a:stretch>
        </a:blipFill>
      </dgm:spPr>
      <dgm:t>
        <a:bodyPr/>
        <a:lstStyle/>
        <a:p>
          <a:endParaRPr lang="cs-CZ"/>
        </a:p>
      </dgm:t>
    </dgm:pt>
    <dgm:pt modelId="{6E62D4D7-9191-4501-B151-D627F722878F}" type="pres">
      <dgm:prSet presAssocID="{855CB492-B9C1-4831-9453-D02DC01556CB}" presName="text" presStyleLbl="node1" presStyleIdx="1" presStyleCnt="4">
        <dgm:presLayoutVars>
          <dgm:bulletEnabled val="1"/>
        </dgm:presLayoutVars>
      </dgm:prSet>
      <dgm:spPr/>
      <dgm:t>
        <a:bodyPr/>
        <a:lstStyle/>
        <a:p>
          <a:endParaRPr lang="cs-CZ"/>
        </a:p>
      </dgm:t>
    </dgm:pt>
    <dgm:pt modelId="{821F83A2-5DE7-4DB3-AC2F-3437098DDD8C}" type="pres">
      <dgm:prSet presAssocID="{89B1A5F6-0C83-44AA-BDC4-F0486C8FEB1C}" presName="spacer" presStyleCnt="0"/>
      <dgm:spPr/>
    </dgm:pt>
    <dgm:pt modelId="{42D704DB-7DF6-440E-B7C9-644A864B0BFF}" type="pres">
      <dgm:prSet presAssocID="{D74C87B0-8199-4D82-97CA-8716D0810C88}" presName="comp" presStyleCnt="0"/>
      <dgm:spPr/>
    </dgm:pt>
    <dgm:pt modelId="{9A27448D-784B-4861-9334-121A223779B3}" type="pres">
      <dgm:prSet presAssocID="{D74C87B0-8199-4D82-97CA-8716D0810C88}" presName="box" presStyleLbl="node1" presStyleIdx="2" presStyleCnt="4"/>
      <dgm:spPr/>
      <dgm:t>
        <a:bodyPr/>
        <a:lstStyle/>
        <a:p>
          <a:endParaRPr lang="cs-CZ"/>
        </a:p>
      </dgm:t>
    </dgm:pt>
    <dgm:pt modelId="{CB3108F3-6AC6-46B9-815A-42013ADAA734}" type="pres">
      <dgm:prSet presAssocID="{D74C87B0-8199-4D82-97CA-8716D0810C88}" presName="img"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15000" b="-15000"/>
          </a:stretch>
        </a:blipFill>
      </dgm:spPr>
      <dgm:t>
        <a:bodyPr/>
        <a:lstStyle/>
        <a:p>
          <a:endParaRPr lang="cs-CZ"/>
        </a:p>
      </dgm:t>
    </dgm:pt>
    <dgm:pt modelId="{614AE268-84D0-4EF9-B74B-195569128116}" type="pres">
      <dgm:prSet presAssocID="{D74C87B0-8199-4D82-97CA-8716D0810C88}" presName="text" presStyleLbl="node1" presStyleIdx="2" presStyleCnt="4">
        <dgm:presLayoutVars>
          <dgm:bulletEnabled val="1"/>
        </dgm:presLayoutVars>
      </dgm:prSet>
      <dgm:spPr/>
      <dgm:t>
        <a:bodyPr/>
        <a:lstStyle/>
        <a:p>
          <a:endParaRPr lang="cs-CZ"/>
        </a:p>
      </dgm:t>
    </dgm:pt>
    <dgm:pt modelId="{540D9C1A-F7EF-4C42-8E40-E43DCD410462}" type="pres">
      <dgm:prSet presAssocID="{63D68963-997E-49B1-9594-476FD97AA95B}" presName="spacer" presStyleCnt="0"/>
      <dgm:spPr/>
    </dgm:pt>
    <dgm:pt modelId="{8E18C6B9-65AB-4143-ACFB-F77B95B74E4A}" type="pres">
      <dgm:prSet presAssocID="{D3784C62-6E03-4E88-AA8E-EC0DCEAD96BC}" presName="comp" presStyleCnt="0"/>
      <dgm:spPr/>
    </dgm:pt>
    <dgm:pt modelId="{9E808720-DA3C-4D88-83BC-C88B0AC710F3}" type="pres">
      <dgm:prSet presAssocID="{D3784C62-6E03-4E88-AA8E-EC0DCEAD96BC}" presName="box" presStyleLbl="node1" presStyleIdx="3" presStyleCnt="4" custLinFactNeighborX="-6703" custLinFactNeighborY="252"/>
      <dgm:spPr/>
      <dgm:t>
        <a:bodyPr/>
        <a:lstStyle/>
        <a:p>
          <a:endParaRPr lang="cs-CZ"/>
        </a:p>
      </dgm:t>
    </dgm:pt>
    <dgm:pt modelId="{5C5B56BD-76A1-46D2-95E9-D7A31171320F}" type="pres">
      <dgm:prSet presAssocID="{D3784C62-6E03-4E88-AA8E-EC0DCEAD96BC}" presName="img" presStyleLbl="fgImgPlac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23000" b="-23000"/>
          </a:stretch>
        </a:blipFill>
      </dgm:spPr>
      <dgm:t>
        <a:bodyPr/>
        <a:lstStyle/>
        <a:p>
          <a:endParaRPr lang="cs-CZ"/>
        </a:p>
      </dgm:t>
    </dgm:pt>
    <dgm:pt modelId="{C47FD7BB-128E-4643-98CA-3F319452AC98}" type="pres">
      <dgm:prSet presAssocID="{D3784C62-6E03-4E88-AA8E-EC0DCEAD96BC}" presName="text" presStyleLbl="node1" presStyleIdx="3" presStyleCnt="4">
        <dgm:presLayoutVars>
          <dgm:bulletEnabled val="1"/>
        </dgm:presLayoutVars>
      </dgm:prSet>
      <dgm:spPr/>
      <dgm:t>
        <a:bodyPr/>
        <a:lstStyle/>
        <a:p>
          <a:endParaRPr lang="cs-CZ"/>
        </a:p>
      </dgm:t>
    </dgm:pt>
  </dgm:ptLst>
  <dgm:cxnLst>
    <dgm:cxn modelId="{CD922E6E-33AE-4825-8ED5-83FC67F9DA09}" type="presOf" srcId="{855CB492-B9C1-4831-9453-D02DC01556CB}" destId="{D220A56B-34B4-4DD0-B125-97D865139D92}" srcOrd="0" destOrd="0" presId="urn:microsoft.com/office/officeart/2005/8/layout/vList4#1"/>
    <dgm:cxn modelId="{4B201E5A-B514-43A8-9FF2-13EE75C6267D}" srcId="{38804BD3-7704-44DB-93A2-A6FB8DF386BF}" destId="{9BEAB610-B179-412C-A911-0AE990A76040}" srcOrd="2" destOrd="0" parTransId="{B058C57C-1932-4F82-B960-E9ABCE39DA10}" sibTransId="{3EB8B75A-1CCF-4180-9542-77B7289E93F6}"/>
    <dgm:cxn modelId="{8E5AE21D-B67D-48AB-B023-B199F912350D}" type="presOf" srcId="{A518AB0A-7BED-45CC-8968-54C5D48470FD}" destId="{8A587B36-857B-41ED-B7A7-D47113F79935}" srcOrd="0" destOrd="0" presId="urn:microsoft.com/office/officeart/2005/8/layout/vList4#1"/>
    <dgm:cxn modelId="{9E824CF8-0BFB-4AAC-8C2A-C1D249874B98}" type="presOf" srcId="{011776CB-E079-448D-8CBF-0D6A1B0031D4}" destId="{9A27448D-784B-4861-9334-121A223779B3}" srcOrd="0" destOrd="4" presId="urn:microsoft.com/office/officeart/2005/8/layout/vList4#1"/>
    <dgm:cxn modelId="{DC478773-C6CC-4E8E-9071-ECCDF2C2EF2E}" srcId="{38804BD3-7704-44DB-93A2-A6FB8DF386BF}" destId="{A8C219C7-9F00-4E75-8B16-481975849224}" srcOrd="1" destOrd="0" parTransId="{3D529C3B-331C-4A53-8447-64F92C02A4C9}" sibTransId="{7EDC45D9-79A5-434A-AB8A-41008476D2F4}"/>
    <dgm:cxn modelId="{E88CF74D-9A3E-4EA9-B698-B864787ED0FC}" type="presOf" srcId="{D74C87B0-8199-4D82-97CA-8716D0810C88}" destId="{614AE268-84D0-4EF9-B74B-195569128116}" srcOrd="1" destOrd="0" presId="urn:microsoft.com/office/officeart/2005/8/layout/vList4#1"/>
    <dgm:cxn modelId="{A1E6BE82-95E5-4959-99EF-DC6160918811}" type="presOf" srcId="{A8C219C7-9F00-4E75-8B16-481975849224}" destId="{50CD8E78-60B6-449B-AD20-121950675E4A}" srcOrd="0" destOrd="2" presId="urn:microsoft.com/office/officeart/2005/8/layout/vList4#1"/>
    <dgm:cxn modelId="{C682256E-1973-4AC7-954E-3675913CCEA0}" srcId="{D74C87B0-8199-4D82-97CA-8716D0810C88}" destId="{F883D463-9FC1-405D-86B6-DFDB1BF4DFD4}" srcOrd="2" destOrd="0" parTransId="{4089294D-1236-4D90-A4CA-5ABFB48B4A69}" sibTransId="{C7B43A55-CB70-4631-995C-E69EA77BC0FA}"/>
    <dgm:cxn modelId="{E264C006-7160-4094-A09A-0442ABF97076}" type="presOf" srcId="{CE8BA2DC-6A07-4136-AE2C-02E787173318}" destId="{6E62D4D7-9191-4501-B151-D627F722878F}" srcOrd="1" destOrd="3" presId="urn:microsoft.com/office/officeart/2005/8/layout/vList4#1"/>
    <dgm:cxn modelId="{51B71AFE-782A-4097-ABB9-7D7C45812699}" type="presOf" srcId="{C5C86733-1C4E-4ABE-BC8B-70E73BF8076C}" destId="{50CD8E78-60B6-449B-AD20-121950675E4A}" srcOrd="0" destOrd="1" presId="urn:microsoft.com/office/officeart/2005/8/layout/vList4#1"/>
    <dgm:cxn modelId="{5B010AC7-16FA-4622-A94D-1A590C1D38A3}" type="presOf" srcId="{098ADAF1-68DC-4019-95EC-CF9DEA0595F5}" destId="{6E62D4D7-9191-4501-B151-D627F722878F}" srcOrd="1" destOrd="1" presId="urn:microsoft.com/office/officeart/2005/8/layout/vList4#1"/>
    <dgm:cxn modelId="{B75832C4-E81E-4BA6-9B3F-92DB3B934722}" type="presOf" srcId="{34C60AC1-3BAF-4349-9B04-1EBEAA6874AE}" destId="{614AE268-84D0-4EF9-B74B-195569128116}" srcOrd="1" destOrd="1" presId="urn:microsoft.com/office/officeart/2005/8/layout/vList4#1"/>
    <dgm:cxn modelId="{15A7B2A0-6A73-413A-BB86-87F351908914}" srcId="{38804BD3-7704-44DB-93A2-A6FB8DF386BF}" destId="{C5C86733-1C4E-4ABE-BC8B-70E73BF8076C}" srcOrd="0" destOrd="0" parTransId="{AEF1FBBF-C95F-45ED-A8E1-CE69CDF9D44F}" sibTransId="{286C2363-6DA5-4FB5-8346-569610400F7C}"/>
    <dgm:cxn modelId="{E182E984-35A8-4B74-9B67-427CC297C82E}" type="presOf" srcId="{855CB492-B9C1-4831-9453-D02DC01556CB}" destId="{6E62D4D7-9191-4501-B151-D627F722878F}" srcOrd="1" destOrd="0" presId="urn:microsoft.com/office/officeart/2005/8/layout/vList4#1"/>
    <dgm:cxn modelId="{A37C4BF5-B775-4ED6-85F3-E253392DFE69}" srcId="{D74C87B0-8199-4D82-97CA-8716D0810C88}" destId="{011776CB-E079-448D-8CBF-0D6A1B0031D4}" srcOrd="3" destOrd="0" parTransId="{96EFE842-57A1-4857-AB91-F6EC5AF4C58A}" sibTransId="{6E105E89-4A89-4F46-9629-6926A46E3211}"/>
    <dgm:cxn modelId="{CC11735D-CD9A-491C-AEF0-7073EE76FB85}" srcId="{A518AB0A-7BED-45CC-8968-54C5D48470FD}" destId="{D74C87B0-8199-4D82-97CA-8716D0810C88}" srcOrd="2" destOrd="0" parTransId="{BA6FD47A-7786-47D8-9381-A1E3D218F4E4}" sibTransId="{63D68963-997E-49B1-9594-476FD97AA95B}"/>
    <dgm:cxn modelId="{7131CCAD-15A4-4A12-BEC0-DF0C32632830}" type="presOf" srcId="{F883D463-9FC1-405D-86B6-DFDB1BF4DFD4}" destId="{9A27448D-784B-4861-9334-121A223779B3}" srcOrd="0" destOrd="3" presId="urn:microsoft.com/office/officeart/2005/8/layout/vList4#1"/>
    <dgm:cxn modelId="{409C9A9F-6B6C-4049-80F0-EB9F32B1709C}" type="presOf" srcId="{A8C219C7-9F00-4E75-8B16-481975849224}" destId="{66C8A01D-04C6-4396-8787-43DC36C8480A}" srcOrd="1" destOrd="2" presId="urn:microsoft.com/office/officeart/2005/8/layout/vList4#1"/>
    <dgm:cxn modelId="{30F511B3-295D-4F59-9460-1DE454DC5E90}" type="presOf" srcId="{D3784C62-6E03-4E88-AA8E-EC0DCEAD96BC}" destId="{9E808720-DA3C-4D88-83BC-C88B0AC710F3}" srcOrd="0" destOrd="0" presId="urn:microsoft.com/office/officeart/2005/8/layout/vList4#1"/>
    <dgm:cxn modelId="{852A2951-0558-4BB1-A056-E6752E291E34}" type="presOf" srcId="{9BEAB610-B179-412C-A911-0AE990A76040}" destId="{66C8A01D-04C6-4396-8787-43DC36C8480A}" srcOrd="1" destOrd="3" presId="urn:microsoft.com/office/officeart/2005/8/layout/vList4#1"/>
    <dgm:cxn modelId="{0AD6D173-7A9B-4DB9-8779-59971CE5DD55}" type="presOf" srcId="{F883D463-9FC1-405D-86B6-DFDB1BF4DFD4}" destId="{614AE268-84D0-4EF9-B74B-195569128116}" srcOrd="1" destOrd="3" presId="urn:microsoft.com/office/officeart/2005/8/layout/vList4#1"/>
    <dgm:cxn modelId="{EB5D370E-28AF-407C-8B5D-F93DCA270422}" type="presOf" srcId="{D3784C62-6E03-4E88-AA8E-EC0DCEAD96BC}" destId="{C47FD7BB-128E-4643-98CA-3F319452AC98}" srcOrd="1" destOrd="0" presId="urn:microsoft.com/office/officeart/2005/8/layout/vList4#1"/>
    <dgm:cxn modelId="{3D52D5DF-88CF-4499-8222-584F5AB467B0}" srcId="{D74C87B0-8199-4D82-97CA-8716D0810C88}" destId="{34C60AC1-3BAF-4349-9B04-1EBEAA6874AE}" srcOrd="0" destOrd="0" parTransId="{B31C10BD-BE4E-4EEF-981F-25C40EBC00D4}" sibTransId="{23EAEF30-F210-45C2-A3C7-7E5016B64A98}"/>
    <dgm:cxn modelId="{9C24D494-E49A-4C86-BA4B-72BF3F4FFAE8}" type="presOf" srcId="{75152ED6-09D4-4CB2-B330-0EBA2A1F6BEE}" destId="{6E62D4D7-9191-4501-B151-D627F722878F}" srcOrd="1" destOrd="2" presId="urn:microsoft.com/office/officeart/2005/8/layout/vList4#1"/>
    <dgm:cxn modelId="{B38F51DE-8E25-4857-B3F8-75840DF3F177}" srcId="{A518AB0A-7BED-45CC-8968-54C5D48470FD}" destId="{D3784C62-6E03-4E88-AA8E-EC0DCEAD96BC}" srcOrd="3" destOrd="0" parTransId="{9D3428C1-5D9B-4B48-89F0-11E980CE6367}" sibTransId="{7AF4961A-ED0F-4EDC-8D12-D24EE5DE0A42}"/>
    <dgm:cxn modelId="{EC0ABEE2-4EC3-487E-A5BE-BFAF71E54375}" type="presOf" srcId="{273BDC39-9757-4293-83AA-A9E9CC915DA0}" destId="{614AE268-84D0-4EF9-B74B-195569128116}" srcOrd="1" destOrd="2" presId="urn:microsoft.com/office/officeart/2005/8/layout/vList4#1"/>
    <dgm:cxn modelId="{1F968820-041A-400D-8CE8-D481BC8DA548}" type="presOf" srcId="{75152ED6-09D4-4CB2-B330-0EBA2A1F6BEE}" destId="{D220A56B-34B4-4DD0-B125-97D865139D92}" srcOrd="0" destOrd="2" presId="urn:microsoft.com/office/officeart/2005/8/layout/vList4#1"/>
    <dgm:cxn modelId="{24D32E5C-4613-451B-98BA-6D76D0CA20D7}" type="presOf" srcId="{D74C87B0-8199-4D82-97CA-8716D0810C88}" destId="{9A27448D-784B-4861-9334-121A223779B3}" srcOrd="0" destOrd="0" presId="urn:microsoft.com/office/officeart/2005/8/layout/vList4#1"/>
    <dgm:cxn modelId="{02BE3609-0C14-4575-9D26-03234A82C80B}" type="presOf" srcId="{34C60AC1-3BAF-4349-9B04-1EBEAA6874AE}" destId="{9A27448D-784B-4861-9334-121A223779B3}" srcOrd="0" destOrd="1" presId="urn:microsoft.com/office/officeart/2005/8/layout/vList4#1"/>
    <dgm:cxn modelId="{5105A43C-A47E-4B30-9F59-F49FE3F6B03E}" type="presOf" srcId="{CE8BA2DC-6A07-4136-AE2C-02E787173318}" destId="{D220A56B-34B4-4DD0-B125-97D865139D92}" srcOrd="0" destOrd="3" presId="urn:microsoft.com/office/officeart/2005/8/layout/vList4#1"/>
    <dgm:cxn modelId="{7FA4E201-20CC-4231-BD4B-87EAE8CC3942}" type="presOf" srcId="{011776CB-E079-448D-8CBF-0D6A1B0031D4}" destId="{614AE268-84D0-4EF9-B74B-195569128116}" srcOrd="1" destOrd="4" presId="urn:microsoft.com/office/officeart/2005/8/layout/vList4#1"/>
    <dgm:cxn modelId="{76512A5D-6F05-4341-97B0-2878496FD495}" type="presOf" srcId="{273BDC39-9757-4293-83AA-A9E9CC915DA0}" destId="{9A27448D-784B-4861-9334-121A223779B3}" srcOrd="0" destOrd="2" presId="urn:microsoft.com/office/officeart/2005/8/layout/vList4#1"/>
    <dgm:cxn modelId="{CF6D3D8A-7289-43F1-82F2-5F5C4672169C}" srcId="{D74C87B0-8199-4D82-97CA-8716D0810C88}" destId="{273BDC39-9757-4293-83AA-A9E9CC915DA0}" srcOrd="1" destOrd="0" parTransId="{982DFF29-8236-4E99-97CE-FD76D273CBEC}" sibTransId="{13EEE600-D28C-4CBF-9128-6CDA52976D52}"/>
    <dgm:cxn modelId="{6E33682B-45BA-49CB-95AB-A11D0321E6E6}" type="presOf" srcId="{38804BD3-7704-44DB-93A2-A6FB8DF386BF}" destId="{50CD8E78-60B6-449B-AD20-121950675E4A}" srcOrd="0" destOrd="0" presId="urn:microsoft.com/office/officeart/2005/8/layout/vList4#1"/>
    <dgm:cxn modelId="{2BE8E23A-86C2-47E7-AB01-A3AC2D35367C}" srcId="{855CB492-B9C1-4831-9453-D02DC01556CB}" destId="{CE8BA2DC-6A07-4136-AE2C-02E787173318}" srcOrd="2" destOrd="0" parTransId="{2364E369-AC98-4AC6-8070-77B5CDF58140}" sibTransId="{1EF5AC0F-9C89-46BA-931D-093812BF1C36}"/>
    <dgm:cxn modelId="{EF83275A-0F79-4F99-9DE2-0BE2E61F22F1}" type="presOf" srcId="{38804BD3-7704-44DB-93A2-A6FB8DF386BF}" destId="{66C8A01D-04C6-4396-8787-43DC36C8480A}" srcOrd="1" destOrd="0" presId="urn:microsoft.com/office/officeart/2005/8/layout/vList4#1"/>
    <dgm:cxn modelId="{CA319C4E-7EE4-4EDB-934A-BC31801F6FD0}" type="presOf" srcId="{9BEAB610-B179-412C-A911-0AE990A76040}" destId="{50CD8E78-60B6-449B-AD20-121950675E4A}" srcOrd="0" destOrd="3" presId="urn:microsoft.com/office/officeart/2005/8/layout/vList4#1"/>
    <dgm:cxn modelId="{0D1EA085-623E-4D57-808B-B23AF2C24995}" srcId="{855CB492-B9C1-4831-9453-D02DC01556CB}" destId="{098ADAF1-68DC-4019-95EC-CF9DEA0595F5}" srcOrd="0" destOrd="0" parTransId="{BBC28CAB-1411-42FD-AE69-490F5FA47BCC}" sibTransId="{3601A7EA-3FDB-4E9C-A299-B4AF145636B4}"/>
    <dgm:cxn modelId="{7C5B9444-1500-49EF-AC04-7FC194C560F4}" type="presOf" srcId="{C5C86733-1C4E-4ABE-BC8B-70E73BF8076C}" destId="{66C8A01D-04C6-4396-8787-43DC36C8480A}" srcOrd="1" destOrd="1" presId="urn:microsoft.com/office/officeart/2005/8/layout/vList4#1"/>
    <dgm:cxn modelId="{7442FBE8-417F-4111-B6ED-AEAE7C9C435B}" srcId="{855CB492-B9C1-4831-9453-D02DC01556CB}" destId="{75152ED6-09D4-4CB2-B330-0EBA2A1F6BEE}" srcOrd="1" destOrd="0" parTransId="{CC109D3F-9445-4552-9CA0-A9E9B002361B}" sibTransId="{C930B535-36DD-47E2-9858-8F6E44F2C9EA}"/>
    <dgm:cxn modelId="{FE0F74AF-41AC-4F5D-A065-157622609BDE}" type="presOf" srcId="{098ADAF1-68DC-4019-95EC-CF9DEA0595F5}" destId="{D220A56B-34B4-4DD0-B125-97D865139D92}" srcOrd="0" destOrd="1" presId="urn:microsoft.com/office/officeart/2005/8/layout/vList4#1"/>
    <dgm:cxn modelId="{E1E70704-B184-417B-9262-1209773EB354}" srcId="{A518AB0A-7BED-45CC-8968-54C5D48470FD}" destId="{855CB492-B9C1-4831-9453-D02DC01556CB}" srcOrd="1" destOrd="0" parTransId="{46A500E4-F521-4FED-80BC-55EF97D6434D}" sibTransId="{89B1A5F6-0C83-44AA-BDC4-F0486C8FEB1C}"/>
    <dgm:cxn modelId="{B64F7126-809B-46FA-8512-AB45C1CB52DD}" srcId="{A518AB0A-7BED-45CC-8968-54C5D48470FD}" destId="{38804BD3-7704-44DB-93A2-A6FB8DF386BF}" srcOrd="0" destOrd="0" parTransId="{5AECA738-EC58-4AD8-B30B-720E0E369E9D}" sibTransId="{97E853D5-3B2B-4DCE-BF44-F459F80E6EE5}"/>
    <dgm:cxn modelId="{50272715-9923-49FC-9AB5-E129AB49F525}" type="presParOf" srcId="{8A587B36-857B-41ED-B7A7-D47113F79935}" destId="{64EB5DFD-492E-47C2-A4DD-BBD451AF4F4E}" srcOrd="0" destOrd="0" presId="urn:microsoft.com/office/officeart/2005/8/layout/vList4#1"/>
    <dgm:cxn modelId="{25AAC901-FF98-4F32-B616-F1B52FA87A8B}" type="presParOf" srcId="{64EB5DFD-492E-47C2-A4DD-BBD451AF4F4E}" destId="{50CD8E78-60B6-449B-AD20-121950675E4A}" srcOrd="0" destOrd="0" presId="urn:microsoft.com/office/officeart/2005/8/layout/vList4#1"/>
    <dgm:cxn modelId="{4EB765AA-87E9-4232-9D85-984EF00B8BA0}" type="presParOf" srcId="{64EB5DFD-492E-47C2-A4DD-BBD451AF4F4E}" destId="{C72FE72D-A4DA-4420-9D63-39C025359A7F}" srcOrd="1" destOrd="0" presId="urn:microsoft.com/office/officeart/2005/8/layout/vList4#1"/>
    <dgm:cxn modelId="{EDE40650-16E2-41B0-9FDE-A795CE201F7C}" type="presParOf" srcId="{64EB5DFD-492E-47C2-A4DD-BBD451AF4F4E}" destId="{66C8A01D-04C6-4396-8787-43DC36C8480A}" srcOrd="2" destOrd="0" presId="urn:microsoft.com/office/officeart/2005/8/layout/vList4#1"/>
    <dgm:cxn modelId="{0AD23137-34BC-4B0E-9FBF-8D741AFACF4B}" type="presParOf" srcId="{8A587B36-857B-41ED-B7A7-D47113F79935}" destId="{93AC31F7-E6D2-45E8-BD17-C2F01F80D57E}" srcOrd="1" destOrd="0" presId="urn:microsoft.com/office/officeart/2005/8/layout/vList4#1"/>
    <dgm:cxn modelId="{A90148A4-5889-49F7-9CDA-253191FABE38}" type="presParOf" srcId="{8A587B36-857B-41ED-B7A7-D47113F79935}" destId="{B249F259-2691-44EA-A647-C688963D4FA1}" srcOrd="2" destOrd="0" presId="urn:microsoft.com/office/officeart/2005/8/layout/vList4#1"/>
    <dgm:cxn modelId="{CD65D34F-0A74-4B0D-864F-90E6B84FAEED}" type="presParOf" srcId="{B249F259-2691-44EA-A647-C688963D4FA1}" destId="{D220A56B-34B4-4DD0-B125-97D865139D92}" srcOrd="0" destOrd="0" presId="urn:microsoft.com/office/officeart/2005/8/layout/vList4#1"/>
    <dgm:cxn modelId="{6EA93839-F346-4D39-8FE2-3FA7D9904406}" type="presParOf" srcId="{B249F259-2691-44EA-A647-C688963D4FA1}" destId="{AC85F51E-059B-4E4B-88C8-BEEAF6E6C8CB}" srcOrd="1" destOrd="0" presId="urn:microsoft.com/office/officeart/2005/8/layout/vList4#1"/>
    <dgm:cxn modelId="{ED2C3DAB-DADD-407B-9952-86CEB1DED798}" type="presParOf" srcId="{B249F259-2691-44EA-A647-C688963D4FA1}" destId="{6E62D4D7-9191-4501-B151-D627F722878F}" srcOrd="2" destOrd="0" presId="urn:microsoft.com/office/officeart/2005/8/layout/vList4#1"/>
    <dgm:cxn modelId="{65038EF9-6FFB-473D-A044-7BE0141837E6}" type="presParOf" srcId="{8A587B36-857B-41ED-B7A7-D47113F79935}" destId="{821F83A2-5DE7-4DB3-AC2F-3437098DDD8C}" srcOrd="3" destOrd="0" presId="urn:microsoft.com/office/officeart/2005/8/layout/vList4#1"/>
    <dgm:cxn modelId="{A47AFEED-3B75-4A76-A273-579AC3F36C10}" type="presParOf" srcId="{8A587B36-857B-41ED-B7A7-D47113F79935}" destId="{42D704DB-7DF6-440E-B7C9-644A864B0BFF}" srcOrd="4" destOrd="0" presId="urn:microsoft.com/office/officeart/2005/8/layout/vList4#1"/>
    <dgm:cxn modelId="{CFFD48EB-95A8-4E0A-9C6F-008D27470922}" type="presParOf" srcId="{42D704DB-7DF6-440E-B7C9-644A864B0BFF}" destId="{9A27448D-784B-4861-9334-121A223779B3}" srcOrd="0" destOrd="0" presId="urn:microsoft.com/office/officeart/2005/8/layout/vList4#1"/>
    <dgm:cxn modelId="{964184B4-B2D9-492A-BF83-981929583018}" type="presParOf" srcId="{42D704DB-7DF6-440E-B7C9-644A864B0BFF}" destId="{CB3108F3-6AC6-46B9-815A-42013ADAA734}" srcOrd="1" destOrd="0" presId="urn:microsoft.com/office/officeart/2005/8/layout/vList4#1"/>
    <dgm:cxn modelId="{40B30964-F178-4B3E-9FCF-54B723FBFB03}" type="presParOf" srcId="{42D704DB-7DF6-440E-B7C9-644A864B0BFF}" destId="{614AE268-84D0-4EF9-B74B-195569128116}" srcOrd="2" destOrd="0" presId="urn:microsoft.com/office/officeart/2005/8/layout/vList4#1"/>
    <dgm:cxn modelId="{8EE12296-1EC5-46C9-BB3F-C38984EB0578}" type="presParOf" srcId="{8A587B36-857B-41ED-B7A7-D47113F79935}" destId="{540D9C1A-F7EF-4C42-8E40-E43DCD410462}" srcOrd="5" destOrd="0" presId="urn:microsoft.com/office/officeart/2005/8/layout/vList4#1"/>
    <dgm:cxn modelId="{FDE1AED5-B354-4C17-9850-B994DE77F61F}" type="presParOf" srcId="{8A587B36-857B-41ED-B7A7-D47113F79935}" destId="{8E18C6B9-65AB-4143-ACFB-F77B95B74E4A}" srcOrd="6" destOrd="0" presId="urn:microsoft.com/office/officeart/2005/8/layout/vList4#1"/>
    <dgm:cxn modelId="{1C0C3BAC-B896-43C8-9ED9-4F9EC2E81682}" type="presParOf" srcId="{8E18C6B9-65AB-4143-ACFB-F77B95B74E4A}" destId="{9E808720-DA3C-4D88-83BC-C88B0AC710F3}" srcOrd="0" destOrd="0" presId="urn:microsoft.com/office/officeart/2005/8/layout/vList4#1"/>
    <dgm:cxn modelId="{7955F4F4-DA8F-46A0-AADE-2A3AAF72F613}" type="presParOf" srcId="{8E18C6B9-65AB-4143-ACFB-F77B95B74E4A}" destId="{5C5B56BD-76A1-46D2-95E9-D7A31171320F}" srcOrd="1" destOrd="0" presId="urn:microsoft.com/office/officeart/2005/8/layout/vList4#1"/>
    <dgm:cxn modelId="{3C5D40CF-ABEC-4ACC-B6A1-6F24B92BC5CB}" type="presParOf" srcId="{8E18C6B9-65AB-4143-ACFB-F77B95B74E4A}" destId="{C47FD7BB-128E-4643-98CA-3F319452AC98}" srcOrd="2" destOrd="0" presId="urn:microsoft.com/office/officeart/2005/8/layout/vList4#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CD8E78-60B6-449B-AD20-121950675E4A}">
      <dsp:nvSpPr>
        <dsp:cNvPr id="0" name=""/>
        <dsp:cNvSpPr/>
      </dsp:nvSpPr>
      <dsp:spPr>
        <a:xfrm>
          <a:off x="0" y="0"/>
          <a:ext cx="8229600" cy="1051932"/>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cs-CZ" sz="1600" b="1" kern="1200" dirty="0" smtClean="0"/>
            <a:t>Prioritní osa 1 - Infrastruktura</a:t>
          </a:r>
          <a:endParaRPr lang="cs-CZ" sz="1600" b="1" kern="1200" dirty="0"/>
        </a:p>
        <a:p>
          <a:pPr marL="114300" lvl="1" indent="-114300" algn="l" defTabSz="533400">
            <a:lnSpc>
              <a:spcPct val="90000"/>
            </a:lnSpc>
            <a:spcBef>
              <a:spcPct val="0"/>
            </a:spcBef>
            <a:spcAft>
              <a:spcPct val="15000"/>
            </a:spcAft>
            <a:buChar char="••"/>
          </a:pPr>
          <a:r>
            <a:rPr lang="cs-CZ" sz="1200" kern="1200" dirty="0" smtClean="0"/>
            <a:t>Konkurenceschopné, dostupné a bezpečné regiony</a:t>
          </a:r>
          <a:endParaRPr lang="cs-CZ" sz="1200" kern="1200" dirty="0"/>
        </a:p>
        <a:p>
          <a:pPr marL="114300" lvl="1" indent="-114300" algn="l" defTabSz="533400">
            <a:lnSpc>
              <a:spcPct val="90000"/>
            </a:lnSpc>
            <a:spcBef>
              <a:spcPct val="0"/>
            </a:spcBef>
            <a:spcAft>
              <a:spcPct val="15000"/>
            </a:spcAft>
            <a:buChar char="••"/>
          </a:pPr>
          <a:r>
            <a:rPr lang="cs-CZ" sz="1200" kern="1200" dirty="0" smtClean="0"/>
            <a:t>Alokace 1,6 mld. EUR</a:t>
          </a:r>
          <a:endParaRPr lang="cs-CZ" sz="1200" kern="1200" dirty="0"/>
        </a:p>
        <a:p>
          <a:pPr marL="114300" lvl="1" indent="-114300" algn="l" defTabSz="533400">
            <a:lnSpc>
              <a:spcPct val="90000"/>
            </a:lnSpc>
            <a:spcBef>
              <a:spcPct val="0"/>
            </a:spcBef>
            <a:spcAft>
              <a:spcPct val="15000"/>
            </a:spcAft>
            <a:buChar char="••"/>
          </a:pPr>
          <a:r>
            <a:rPr lang="cs-CZ" sz="1200" kern="1200" dirty="0" smtClean="0"/>
            <a:t>Doprava, integrované dopravní systémy, IZS</a:t>
          </a:r>
          <a:endParaRPr lang="cs-CZ" sz="1200" kern="1200" dirty="0"/>
        </a:p>
      </dsp:txBody>
      <dsp:txXfrm>
        <a:off x="1751113" y="0"/>
        <a:ext cx="6478486" cy="1051932"/>
      </dsp:txXfrm>
    </dsp:sp>
    <dsp:sp modelId="{C72FE72D-A4DA-4420-9D63-39C025359A7F}">
      <dsp:nvSpPr>
        <dsp:cNvPr id="0" name=""/>
        <dsp:cNvSpPr/>
      </dsp:nvSpPr>
      <dsp:spPr>
        <a:xfrm>
          <a:off x="105193" y="105193"/>
          <a:ext cx="1645920" cy="841546"/>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4000" b="-14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D220A56B-34B4-4DD0-B125-97D865139D92}">
      <dsp:nvSpPr>
        <dsp:cNvPr id="0" name=""/>
        <dsp:cNvSpPr/>
      </dsp:nvSpPr>
      <dsp:spPr>
        <a:xfrm>
          <a:off x="0" y="1157126"/>
          <a:ext cx="8229600" cy="1051932"/>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cs-CZ" sz="1600" b="1" kern="1200" dirty="0" smtClean="0"/>
            <a:t>Prioritní osa 2 - Lidé</a:t>
          </a:r>
          <a:endParaRPr lang="cs-CZ" sz="1600" b="1" kern="1200" dirty="0"/>
        </a:p>
        <a:p>
          <a:pPr marL="114300" lvl="1" indent="-114300" algn="l" defTabSz="533400">
            <a:lnSpc>
              <a:spcPct val="90000"/>
            </a:lnSpc>
            <a:spcBef>
              <a:spcPct val="0"/>
            </a:spcBef>
            <a:spcAft>
              <a:spcPct val="15000"/>
            </a:spcAft>
            <a:buChar char="••"/>
          </a:pPr>
          <a:r>
            <a:rPr lang="cs-CZ" sz="1200" kern="1200" dirty="0" smtClean="0"/>
            <a:t>Zkvalitnění veřejných služeb a podmínek života pro obyvatele regionů</a:t>
          </a:r>
          <a:endParaRPr lang="cs-CZ" sz="1200" kern="1200" dirty="0"/>
        </a:p>
        <a:p>
          <a:pPr marL="114300" lvl="1" indent="-114300" algn="l" defTabSz="533400">
            <a:lnSpc>
              <a:spcPct val="90000"/>
            </a:lnSpc>
            <a:spcBef>
              <a:spcPct val="0"/>
            </a:spcBef>
            <a:spcAft>
              <a:spcPct val="15000"/>
            </a:spcAft>
            <a:buChar char="••"/>
          </a:pPr>
          <a:r>
            <a:rPr lang="cs-CZ" sz="1200" kern="1200" dirty="0" smtClean="0"/>
            <a:t>Alokace 1,7 mld. EUR</a:t>
          </a:r>
          <a:endParaRPr lang="cs-CZ" sz="1200" kern="1200" dirty="0"/>
        </a:p>
        <a:p>
          <a:pPr marL="114300" lvl="1" indent="-114300" algn="l" defTabSz="533400">
            <a:lnSpc>
              <a:spcPct val="90000"/>
            </a:lnSpc>
            <a:spcBef>
              <a:spcPct val="0"/>
            </a:spcBef>
            <a:spcAft>
              <a:spcPct val="15000"/>
            </a:spcAft>
            <a:buChar char="••"/>
          </a:pPr>
          <a:r>
            <a:rPr lang="cs-CZ" sz="1200" kern="1200" dirty="0" smtClean="0"/>
            <a:t>Sociální služby/bydlení, sociální podnikání, zdravotní péče, vzdělávání, zateplování</a:t>
          </a:r>
          <a:endParaRPr lang="cs-CZ" sz="1200" kern="1200" dirty="0"/>
        </a:p>
      </dsp:txBody>
      <dsp:txXfrm>
        <a:off x="1751113" y="1157126"/>
        <a:ext cx="6478486" cy="1051932"/>
      </dsp:txXfrm>
    </dsp:sp>
    <dsp:sp modelId="{AC85F51E-059B-4E4B-88C8-BEEAF6E6C8CB}">
      <dsp:nvSpPr>
        <dsp:cNvPr id="0" name=""/>
        <dsp:cNvSpPr/>
      </dsp:nvSpPr>
      <dsp:spPr>
        <a:xfrm>
          <a:off x="105193" y="1262319"/>
          <a:ext cx="1645920" cy="841546"/>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15000" b="-15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9A27448D-784B-4861-9334-121A223779B3}">
      <dsp:nvSpPr>
        <dsp:cNvPr id="0" name=""/>
        <dsp:cNvSpPr/>
      </dsp:nvSpPr>
      <dsp:spPr>
        <a:xfrm>
          <a:off x="0" y="2314252"/>
          <a:ext cx="8229600" cy="1051932"/>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cs-CZ" sz="1600" b="1" kern="1200" dirty="0" smtClean="0"/>
            <a:t>Prioritní osa 3 - Instituce</a:t>
          </a:r>
          <a:endParaRPr lang="cs-CZ" sz="1600" b="1" kern="1200" dirty="0"/>
        </a:p>
        <a:p>
          <a:pPr marL="114300" lvl="1" indent="-114300" algn="l" defTabSz="533400">
            <a:lnSpc>
              <a:spcPct val="90000"/>
            </a:lnSpc>
            <a:spcBef>
              <a:spcPct val="0"/>
            </a:spcBef>
            <a:spcAft>
              <a:spcPct val="15000"/>
            </a:spcAft>
            <a:buChar char="••"/>
          </a:pPr>
          <a:r>
            <a:rPr lang="cs-CZ" sz="1200" kern="1200" dirty="0" smtClean="0"/>
            <a:t>Dobrá správa území a zefektivnění veřejných institucí</a:t>
          </a:r>
          <a:endParaRPr lang="cs-CZ" sz="1200" kern="1200" dirty="0"/>
        </a:p>
        <a:p>
          <a:pPr marL="114300" lvl="1" indent="-114300" algn="l" defTabSz="533400">
            <a:lnSpc>
              <a:spcPct val="90000"/>
            </a:lnSpc>
            <a:spcBef>
              <a:spcPct val="0"/>
            </a:spcBef>
            <a:spcAft>
              <a:spcPct val="15000"/>
            </a:spcAft>
            <a:buChar char="••"/>
          </a:pPr>
          <a:r>
            <a:rPr lang="cs-CZ" sz="1200" kern="1200" dirty="0" smtClean="0"/>
            <a:t>Alokace 0,8 mld. EUR</a:t>
          </a:r>
          <a:endParaRPr lang="cs-CZ" sz="1200" kern="1200" dirty="0"/>
        </a:p>
        <a:p>
          <a:pPr marL="114300" lvl="1" indent="-114300" algn="l" defTabSz="533400">
            <a:lnSpc>
              <a:spcPct val="90000"/>
            </a:lnSpc>
            <a:spcBef>
              <a:spcPct val="0"/>
            </a:spcBef>
            <a:spcAft>
              <a:spcPct val="15000"/>
            </a:spcAft>
            <a:buChar char="••"/>
          </a:pPr>
          <a:r>
            <a:rPr lang="cs-CZ" sz="1200" kern="1200" dirty="0" smtClean="0"/>
            <a:t>Kulturní dědictví, e-Government, dokumenty územního rozvoje</a:t>
          </a:r>
          <a:endParaRPr lang="cs-CZ" sz="1200" kern="1200" dirty="0"/>
        </a:p>
        <a:p>
          <a:pPr marL="57150" lvl="1" indent="-57150" algn="l" defTabSz="488950">
            <a:lnSpc>
              <a:spcPct val="90000"/>
            </a:lnSpc>
            <a:spcBef>
              <a:spcPct val="0"/>
            </a:spcBef>
            <a:spcAft>
              <a:spcPct val="15000"/>
            </a:spcAft>
            <a:buChar char="••"/>
          </a:pPr>
          <a:endParaRPr lang="cs-CZ" sz="1100" kern="1200" dirty="0"/>
        </a:p>
      </dsp:txBody>
      <dsp:txXfrm>
        <a:off x="1751113" y="2314252"/>
        <a:ext cx="6478486" cy="1051932"/>
      </dsp:txXfrm>
    </dsp:sp>
    <dsp:sp modelId="{CB3108F3-6AC6-46B9-815A-42013ADAA734}">
      <dsp:nvSpPr>
        <dsp:cNvPr id="0" name=""/>
        <dsp:cNvSpPr/>
      </dsp:nvSpPr>
      <dsp:spPr>
        <a:xfrm>
          <a:off x="105193" y="2419445"/>
          <a:ext cx="1645920" cy="841546"/>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15000" b="-15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9E808720-DA3C-4D88-83BC-C88B0AC710F3}">
      <dsp:nvSpPr>
        <dsp:cNvPr id="0" name=""/>
        <dsp:cNvSpPr/>
      </dsp:nvSpPr>
      <dsp:spPr>
        <a:xfrm>
          <a:off x="0" y="3474029"/>
          <a:ext cx="8229600" cy="1051932"/>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endParaRPr lang="cs-CZ" sz="1900" b="1" kern="1200" dirty="0" smtClean="0"/>
        </a:p>
        <a:p>
          <a:pPr lvl="0" algn="l" defTabSz="844550">
            <a:lnSpc>
              <a:spcPct val="90000"/>
            </a:lnSpc>
            <a:spcBef>
              <a:spcPct val="0"/>
            </a:spcBef>
            <a:spcAft>
              <a:spcPct val="35000"/>
            </a:spcAft>
          </a:pPr>
          <a:r>
            <a:rPr lang="cs-CZ" sz="1600" b="1" kern="1200" dirty="0" smtClean="0"/>
            <a:t>Prioritní osa 4 - Komunitně vedený místní rozvoj</a:t>
          </a:r>
        </a:p>
        <a:p>
          <a:pPr lvl="0" algn="l" defTabSz="844550">
            <a:lnSpc>
              <a:spcPct val="90000"/>
            </a:lnSpc>
            <a:spcBef>
              <a:spcPct val="0"/>
            </a:spcBef>
            <a:spcAft>
              <a:spcPct val="35000"/>
            </a:spcAft>
          </a:pPr>
          <a:r>
            <a:rPr lang="cs-CZ" sz="1400" kern="1200" dirty="0" smtClean="0"/>
            <a:t> - </a:t>
          </a:r>
          <a:r>
            <a:rPr lang="cs-CZ" sz="1200" kern="1200" dirty="0" smtClean="0"/>
            <a:t>Alokace 390 mil. EUR</a:t>
          </a:r>
        </a:p>
        <a:p>
          <a:pPr lvl="0" algn="l" defTabSz="844550">
            <a:lnSpc>
              <a:spcPct val="90000"/>
            </a:lnSpc>
            <a:spcBef>
              <a:spcPct val="0"/>
            </a:spcBef>
            <a:spcAft>
              <a:spcPct val="35000"/>
            </a:spcAft>
          </a:pPr>
          <a:r>
            <a:rPr lang="cs-CZ" sz="1200" kern="1200" dirty="0" smtClean="0"/>
            <a:t>  - Posílení CLLD, provozní a animační náklady</a:t>
          </a:r>
        </a:p>
        <a:p>
          <a:pPr lvl="0" algn="l" defTabSz="844550">
            <a:lnSpc>
              <a:spcPct val="90000"/>
            </a:lnSpc>
            <a:spcBef>
              <a:spcPct val="0"/>
            </a:spcBef>
            <a:spcAft>
              <a:spcPct val="35000"/>
            </a:spcAft>
          </a:pPr>
          <a:endParaRPr lang="cs-CZ" sz="1500" kern="1200" dirty="0" smtClean="0"/>
        </a:p>
        <a:p>
          <a:pPr lvl="0" algn="l" defTabSz="844550">
            <a:lnSpc>
              <a:spcPct val="90000"/>
            </a:lnSpc>
            <a:spcBef>
              <a:spcPct val="0"/>
            </a:spcBef>
            <a:spcAft>
              <a:spcPct val="35000"/>
            </a:spcAft>
          </a:pPr>
          <a:r>
            <a:rPr lang="cs-CZ" sz="1800" kern="1200" dirty="0" smtClean="0"/>
            <a:t> </a:t>
          </a:r>
          <a:endParaRPr lang="cs-CZ" sz="1800" kern="1200" dirty="0"/>
        </a:p>
      </dsp:txBody>
      <dsp:txXfrm>
        <a:off x="1751113" y="3474029"/>
        <a:ext cx="6478486" cy="1051932"/>
      </dsp:txXfrm>
    </dsp:sp>
    <dsp:sp modelId="{5C5B56BD-76A1-46D2-95E9-D7A31171320F}">
      <dsp:nvSpPr>
        <dsp:cNvPr id="0" name=""/>
        <dsp:cNvSpPr/>
      </dsp:nvSpPr>
      <dsp:spPr>
        <a:xfrm>
          <a:off x="105193" y="3576571"/>
          <a:ext cx="1645920" cy="841546"/>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t="-23000" b="-23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61D0AC-43AB-41D4-86E8-17FEADBDF08C}" type="datetimeFigureOut">
              <a:rPr lang="cs-CZ" smtClean="0"/>
              <a:t>08.10.2018</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8AEC34-F7C9-4DC8-A740-BE07CA305709}" type="slidenum">
              <a:rPr lang="cs-CZ" smtClean="0"/>
              <a:t>‹#›</a:t>
            </a:fld>
            <a:endParaRPr lang="cs-CZ"/>
          </a:p>
        </p:txBody>
      </p:sp>
    </p:spTree>
    <p:extLst>
      <p:ext uri="{BB962C8B-B14F-4D97-AF65-F5344CB8AC3E}">
        <p14:creationId xmlns:p14="http://schemas.microsoft.com/office/powerpoint/2010/main" val="933121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CD09803C-109F-484A-83D6-FFACFBED6390}" type="datetimeFigureOut">
              <a:rPr lang="cs-CZ" smtClean="0"/>
              <a:t>08.10.2018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DE5F6C0-4E17-4BB5-911A-51F62883F08C}" type="slidenum">
              <a:rPr lang="cs-CZ" smtClean="0"/>
              <a:t>‹#›</a:t>
            </a:fld>
            <a:endParaRPr lang="cs-CZ"/>
          </a:p>
        </p:txBody>
      </p:sp>
    </p:spTree>
    <p:extLst>
      <p:ext uri="{BB962C8B-B14F-4D97-AF65-F5344CB8AC3E}">
        <p14:creationId xmlns:p14="http://schemas.microsoft.com/office/powerpoint/2010/main" val="511959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CD09803C-109F-484A-83D6-FFACFBED6390}" type="datetimeFigureOut">
              <a:rPr lang="cs-CZ" smtClean="0"/>
              <a:t>08.10.2018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DE5F6C0-4E17-4BB5-911A-51F62883F08C}" type="slidenum">
              <a:rPr lang="cs-CZ" smtClean="0"/>
              <a:t>‹#›</a:t>
            </a:fld>
            <a:endParaRPr lang="cs-CZ"/>
          </a:p>
        </p:txBody>
      </p:sp>
    </p:spTree>
    <p:extLst>
      <p:ext uri="{BB962C8B-B14F-4D97-AF65-F5344CB8AC3E}">
        <p14:creationId xmlns:p14="http://schemas.microsoft.com/office/powerpoint/2010/main" val="4038782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CD09803C-109F-484A-83D6-FFACFBED6390}" type="datetimeFigureOut">
              <a:rPr lang="cs-CZ" smtClean="0"/>
              <a:t>08.10.2018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DE5F6C0-4E17-4BB5-911A-51F62883F08C}" type="slidenum">
              <a:rPr lang="cs-CZ" smtClean="0"/>
              <a:t>‹#›</a:t>
            </a:fld>
            <a:endParaRPr lang="cs-CZ"/>
          </a:p>
        </p:txBody>
      </p:sp>
    </p:spTree>
    <p:extLst>
      <p:ext uri="{BB962C8B-B14F-4D97-AF65-F5344CB8AC3E}">
        <p14:creationId xmlns:p14="http://schemas.microsoft.com/office/powerpoint/2010/main" val="4010388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CD09803C-109F-484A-83D6-FFACFBED6390}" type="datetimeFigureOut">
              <a:rPr lang="cs-CZ" smtClean="0"/>
              <a:t>08.10.2018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DE5F6C0-4E17-4BB5-911A-51F62883F08C}" type="slidenum">
              <a:rPr lang="cs-CZ" smtClean="0"/>
              <a:t>‹#›</a:t>
            </a:fld>
            <a:endParaRPr lang="cs-CZ"/>
          </a:p>
        </p:txBody>
      </p:sp>
    </p:spTree>
    <p:extLst>
      <p:ext uri="{BB962C8B-B14F-4D97-AF65-F5344CB8AC3E}">
        <p14:creationId xmlns:p14="http://schemas.microsoft.com/office/powerpoint/2010/main" val="3315544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cs-CZ"/>
              <a:t>Kliknutím lze upravit styl.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CD09803C-109F-484A-83D6-FFACFBED6390}" type="datetimeFigureOut">
              <a:rPr lang="cs-CZ" smtClean="0"/>
              <a:t>08.10.2018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DE5F6C0-4E17-4BB5-911A-51F62883F08C}" type="slidenum">
              <a:rPr lang="cs-CZ" smtClean="0"/>
              <a:t>‹#›</a:t>
            </a:fld>
            <a:endParaRPr lang="cs-CZ"/>
          </a:p>
        </p:txBody>
      </p:sp>
    </p:spTree>
    <p:extLst>
      <p:ext uri="{BB962C8B-B14F-4D97-AF65-F5344CB8AC3E}">
        <p14:creationId xmlns:p14="http://schemas.microsoft.com/office/powerpoint/2010/main" val="3301153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CD09803C-109F-484A-83D6-FFACFBED6390}" type="datetimeFigureOut">
              <a:rPr lang="cs-CZ" smtClean="0"/>
              <a:t>08.10.2018</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FDE5F6C0-4E17-4BB5-911A-51F62883F08C}" type="slidenum">
              <a:rPr lang="cs-CZ" smtClean="0"/>
              <a:t>‹#›</a:t>
            </a:fld>
            <a:endParaRPr lang="cs-CZ"/>
          </a:p>
        </p:txBody>
      </p:sp>
    </p:spTree>
    <p:extLst>
      <p:ext uri="{BB962C8B-B14F-4D97-AF65-F5344CB8AC3E}">
        <p14:creationId xmlns:p14="http://schemas.microsoft.com/office/powerpoint/2010/main" val="1263400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629842" y="2505075"/>
            <a:ext cx="3868340"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4629150" y="2505075"/>
            <a:ext cx="3887391"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CD09803C-109F-484A-83D6-FFACFBED6390}" type="datetimeFigureOut">
              <a:rPr lang="cs-CZ" smtClean="0"/>
              <a:t>08.10.2018</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FDE5F6C0-4E17-4BB5-911A-51F62883F08C}" type="slidenum">
              <a:rPr lang="cs-CZ" smtClean="0"/>
              <a:t>‹#›</a:t>
            </a:fld>
            <a:endParaRPr lang="cs-CZ"/>
          </a:p>
        </p:txBody>
      </p:sp>
    </p:spTree>
    <p:extLst>
      <p:ext uri="{BB962C8B-B14F-4D97-AF65-F5344CB8AC3E}">
        <p14:creationId xmlns:p14="http://schemas.microsoft.com/office/powerpoint/2010/main" val="3763343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CD09803C-109F-484A-83D6-FFACFBED6390}" type="datetimeFigureOut">
              <a:rPr lang="cs-CZ" smtClean="0"/>
              <a:t>08.10.2018</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FDE5F6C0-4E17-4BB5-911A-51F62883F08C}" type="slidenum">
              <a:rPr lang="cs-CZ" smtClean="0"/>
              <a:t>‹#›</a:t>
            </a:fld>
            <a:endParaRPr lang="cs-CZ"/>
          </a:p>
        </p:txBody>
      </p:sp>
    </p:spTree>
    <p:extLst>
      <p:ext uri="{BB962C8B-B14F-4D97-AF65-F5344CB8AC3E}">
        <p14:creationId xmlns:p14="http://schemas.microsoft.com/office/powerpoint/2010/main" val="198679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09803C-109F-484A-83D6-FFACFBED6390}" type="datetimeFigureOut">
              <a:rPr lang="cs-CZ" smtClean="0"/>
              <a:t>08.10.2018</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FDE5F6C0-4E17-4BB5-911A-51F62883F08C}" type="slidenum">
              <a:rPr lang="cs-CZ" smtClean="0"/>
              <a:t>‹#›</a:t>
            </a:fld>
            <a:endParaRPr lang="cs-CZ"/>
          </a:p>
        </p:txBody>
      </p:sp>
    </p:spTree>
    <p:extLst>
      <p:ext uri="{BB962C8B-B14F-4D97-AF65-F5344CB8AC3E}">
        <p14:creationId xmlns:p14="http://schemas.microsoft.com/office/powerpoint/2010/main" val="2082576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CD09803C-109F-484A-83D6-FFACFBED6390}" type="datetimeFigureOut">
              <a:rPr lang="cs-CZ" smtClean="0"/>
              <a:t>08.10.2018</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FDE5F6C0-4E17-4BB5-911A-51F62883F08C}" type="slidenum">
              <a:rPr lang="cs-CZ" smtClean="0"/>
              <a:t>‹#›</a:t>
            </a:fld>
            <a:endParaRPr lang="cs-CZ"/>
          </a:p>
        </p:txBody>
      </p:sp>
    </p:spTree>
    <p:extLst>
      <p:ext uri="{BB962C8B-B14F-4D97-AF65-F5344CB8AC3E}">
        <p14:creationId xmlns:p14="http://schemas.microsoft.com/office/powerpoint/2010/main" val="1057467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CD09803C-109F-484A-83D6-FFACFBED6390}" type="datetimeFigureOut">
              <a:rPr lang="cs-CZ" smtClean="0"/>
              <a:t>08.10.2018</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FDE5F6C0-4E17-4BB5-911A-51F62883F08C}" type="slidenum">
              <a:rPr lang="cs-CZ" smtClean="0"/>
              <a:t>‹#›</a:t>
            </a:fld>
            <a:endParaRPr lang="cs-CZ"/>
          </a:p>
        </p:txBody>
      </p:sp>
    </p:spTree>
    <p:extLst>
      <p:ext uri="{BB962C8B-B14F-4D97-AF65-F5344CB8AC3E}">
        <p14:creationId xmlns:p14="http://schemas.microsoft.com/office/powerpoint/2010/main" val="2777265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09803C-109F-484A-83D6-FFACFBED6390}" type="datetimeFigureOut">
              <a:rPr lang="cs-CZ" smtClean="0"/>
              <a:t>08.10.2018</a:t>
            </a:fld>
            <a:endParaRPr lang="cs-CZ"/>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E5F6C0-4E17-4BB5-911A-51F62883F08C}" type="slidenum">
              <a:rPr lang="cs-CZ" smtClean="0"/>
              <a:t>‹#›</a:t>
            </a:fld>
            <a:endParaRPr lang="cs-CZ"/>
          </a:p>
        </p:txBody>
      </p:sp>
    </p:spTree>
    <p:extLst>
      <p:ext uri="{BB962C8B-B14F-4D97-AF65-F5344CB8AC3E}">
        <p14:creationId xmlns:p14="http://schemas.microsoft.com/office/powerpoint/2010/main" val="10897811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irop.mmr.cz/cs/Zadatele-a-prijemci/Dokumenty/Dokumenty/Harmonogram-vyzev"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irop.mmr.cz/"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Obrázek 7">
            <a:extLst>
              <a:ext uri="{FF2B5EF4-FFF2-40B4-BE49-F238E27FC236}">
                <a16:creationId xmlns:a16="http://schemas.microsoft.com/office/drawing/2014/main" id="{EEB3DD6F-1990-4F9C-AFEC-09F142246C4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21073" y="953006"/>
            <a:ext cx="1899745" cy="1814273"/>
          </a:xfrm>
          <a:prstGeom prst="rect">
            <a:avLst/>
          </a:prstGeom>
        </p:spPr>
      </p:pic>
      <p:sp>
        <p:nvSpPr>
          <p:cNvPr id="9" name="TextovéPole 8">
            <a:extLst>
              <a:ext uri="{FF2B5EF4-FFF2-40B4-BE49-F238E27FC236}">
                <a16:creationId xmlns:a16="http://schemas.microsoft.com/office/drawing/2014/main" id="{A43E6383-5D61-495C-A034-7F3FD91FB32D}"/>
              </a:ext>
            </a:extLst>
          </p:cNvPr>
          <p:cNvSpPr txBox="1"/>
          <p:nvPr/>
        </p:nvSpPr>
        <p:spPr>
          <a:xfrm>
            <a:off x="0" y="2767280"/>
            <a:ext cx="9144000" cy="1908215"/>
          </a:xfrm>
          <a:prstGeom prst="rect">
            <a:avLst/>
          </a:prstGeom>
          <a:noFill/>
        </p:spPr>
        <p:txBody>
          <a:bodyPr wrap="square" rtlCol="0">
            <a:spAutoFit/>
          </a:bodyPr>
          <a:lstStyle/>
          <a:p>
            <a:pPr algn="ctr"/>
            <a:r>
              <a:rPr lang="cs-CZ" sz="3400" b="1" dirty="0">
                <a:solidFill>
                  <a:srgbClr val="1D70B8"/>
                </a:solidFill>
                <a:latin typeface="Arial" panose="020B0604020202020204" pitchFamily="34" charset="0"/>
                <a:cs typeface="Arial" panose="020B0604020202020204" pitchFamily="34" charset="0"/>
              </a:rPr>
              <a:t>Seminář pro žadatele </a:t>
            </a:r>
            <a:r>
              <a:rPr lang="cs-CZ" sz="3400" b="1" dirty="0" smtClean="0">
                <a:solidFill>
                  <a:srgbClr val="1D70B8"/>
                </a:solidFill>
                <a:latin typeface="Arial" panose="020B0604020202020204" pitchFamily="34" charset="0"/>
                <a:cs typeface="Arial" panose="020B0604020202020204" pitchFamily="34" charset="0"/>
              </a:rPr>
              <a:t>výzev </a:t>
            </a:r>
            <a:r>
              <a:rPr lang="cs-CZ" sz="3400" b="1" dirty="0">
                <a:solidFill>
                  <a:srgbClr val="1D70B8"/>
                </a:solidFill>
                <a:latin typeface="Arial" panose="020B0604020202020204" pitchFamily="34" charset="0"/>
                <a:cs typeface="Arial" panose="020B0604020202020204" pitchFamily="34" charset="0"/>
              </a:rPr>
              <a:t>č. </a:t>
            </a:r>
            <a:r>
              <a:rPr lang="cs-CZ" sz="3400" b="1" dirty="0" smtClean="0">
                <a:solidFill>
                  <a:srgbClr val="1D70B8"/>
                </a:solidFill>
                <a:latin typeface="Arial" panose="020B0604020202020204" pitchFamily="34" charset="0"/>
                <a:cs typeface="Arial" panose="020B0604020202020204" pitchFamily="34" charset="0"/>
              </a:rPr>
              <a:t>87 a 88 IROP</a:t>
            </a:r>
            <a:endParaRPr lang="cs-CZ" sz="3400" b="1" dirty="0">
              <a:solidFill>
                <a:srgbClr val="1D70B8"/>
              </a:solidFill>
              <a:latin typeface="Arial" panose="020B0604020202020204" pitchFamily="34" charset="0"/>
              <a:cs typeface="Arial" panose="020B0604020202020204" pitchFamily="34" charset="0"/>
            </a:endParaRPr>
          </a:p>
          <a:p>
            <a:pPr algn="ctr"/>
            <a:r>
              <a:rPr lang="cs-CZ" sz="2800" dirty="0">
                <a:solidFill>
                  <a:schemeClr val="tx1">
                    <a:lumMod val="75000"/>
                    <a:lumOff val="25000"/>
                  </a:schemeClr>
                </a:solidFill>
                <a:latin typeface="Arial" panose="020B0604020202020204" pitchFamily="34" charset="0"/>
                <a:cs typeface="Arial" panose="020B0604020202020204" pitchFamily="34" charset="0"/>
              </a:rPr>
              <a:t>Infrastruktura pro předškolní vzdělávání II</a:t>
            </a:r>
            <a:r>
              <a:rPr lang="cs-CZ" sz="2800" dirty="0" smtClean="0">
                <a:solidFill>
                  <a:schemeClr val="tx1">
                    <a:lumMod val="75000"/>
                    <a:lumOff val="25000"/>
                  </a:schemeClr>
                </a:solidFill>
                <a:latin typeface="Arial" panose="020B0604020202020204" pitchFamily="34" charset="0"/>
                <a:cs typeface="Arial" panose="020B0604020202020204" pitchFamily="34" charset="0"/>
              </a:rPr>
              <a:t>.</a:t>
            </a:r>
          </a:p>
          <a:p>
            <a:pPr algn="ctr"/>
            <a:r>
              <a:rPr lang="cs-CZ" sz="2800" dirty="0">
                <a:solidFill>
                  <a:schemeClr val="tx1">
                    <a:lumMod val="75000"/>
                    <a:lumOff val="25000"/>
                  </a:schemeClr>
                </a:solidFill>
                <a:latin typeface="Arial" panose="020B0604020202020204" pitchFamily="34" charset="0"/>
                <a:cs typeface="Arial" panose="020B0604020202020204" pitchFamily="34" charset="0"/>
              </a:rPr>
              <a:t>a</a:t>
            </a:r>
            <a:endParaRPr lang="cs-CZ" sz="2800" dirty="0" smtClean="0">
              <a:solidFill>
                <a:schemeClr val="tx1">
                  <a:lumMod val="75000"/>
                  <a:lumOff val="25000"/>
                </a:schemeClr>
              </a:solidFill>
              <a:latin typeface="Arial" panose="020B0604020202020204" pitchFamily="34" charset="0"/>
              <a:cs typeface="Arial" panose="020B0604020202020204" pitchFamily="34" charset="0"/>
            </a:endParaRPr>
          </a:p>
          <a:p>
            <a:pPr algn="ctr"/>
            <a:r>
              <a:rPr lang="cs-CZ" sz="2800" dirty="0">
                <a:solidFill>
                  <a:schemeClr val="tx1">
                    <a:lumMod val="75000"/>
                    <a:lumOff val="25000"/>
                  </a:schemeClr>
                </a:solidFill>
                <a:latin typeface="Arial" panose="020B0604020202020204" pitchFamily="34" charset="0"/>
                <a:cs typeface="Arial" panose="020B0604020202020204" pitchFamily="34" charset="0"/>
              </a:rPr>
              <a:t>Infrastruktura pro předškolní vzdělávání </a:t>
            </a:r>
            <a:r>
              <a:rPr lang="cs-CZ" sz="2800" dirty="0" smtClean="0">
                <a:solidFill>
                  <a:schemeClr val="tx1">
                    <a:lumMod val="75000"/>
                    <a:lumOff val="25000"/>
                  </a:schemeClr>
                </a:solidFill>
                <a:latin typeface="Arial" panose="020B0604020202020204" pitchFamily="34" charset="0"/>
                <a:cs typeface="Arial" panose="020B0604020202020204" pitchFamily="34" charset="0"/>
              </a:rPr>
              <a:t>(SVL) II.</a:t>
            </a:r>
            <a:endParaRPr lang="cs-CZ" sz="28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C2115800-D8FF-4C42-AF18-23745C15C9E7}"/>
              </a:ext>
            </a:extLst>
          </p:cNvPr>
          <p:cNvSpPr txBox="1"/>
          <p:nvPr/>
        </p:nvSpPr>
        <p:spPr>
          <a:xfrm>
            <a:off x="3226266" y="4894826"/>
            <a:ext cx="2691468" cy="784830"/>
          </a:xfrm>
          <a:prstGeom prst="rect">
            <a:avLst/>
          </a:prstGeom>
          <a:noFill/>
        </p:spPr>
        <p:txBody>
          <a:bodyPr wrap="square" rtlCol="0">
            <a:spAutoFit/>
          </a:bodyPr>
          <a:lstStyle/>
          <a:p>
            <a:pPr algn="ctr"/>
            <a:r>
              <a:rPr lang="cs-CZ" sz="1500" dirty="0">
                <a:solidFill>
                  <a:schemeClr val="tx1">
                    <a:lumMod val="75000"/>
                    <a:lumOff val="25000"/>
                  </a:schemeClr>
                </a:solidFill>
                <a:latin typeface="Arial" panose="020B0604020202020204" pitchFamily="34" charset="0"/>
                <a:cs typeface="Arial" panose="020B0604020202020204" pitchFamily="34" charset="0"/>
              </a:rPr>
              <a:t>Datum: 9</a:t>
            </a:r>
            <a:r>
              <a:rPr lang="cs-CZ" sz="1500" dirty="0" smtClean="0">
                <a:solidFill>
                  <a:schemeClr val="tx1">
                    <a:lumMod val="75000"/>
                    <a:lumOff val="25000"/>
                  </a:schemeClr>
                </a:solidFill>
                <a:latin typeface="Arial" panose="020B0604020202020204" pitchFamily="34" charset="0"/>
                <a:cs typeface="Arial" panose="020B0604020202020204" pitchFamily="34" charset="0"/>
              </a:rPr>
              <a:t>. 10. </a:t>
            </a:r>
            <a:r>
              <a:rPr lang="cs-CZ" sz="1500" dirty="0">
                <a:solidFill>
                  <a:schemeClr val="tx1">
                    <a:lumMod val="75000"/>
                    <a:lumOff val="25000"/>
                  </a:schemeClr>
                </a:solidFill>
                <a:latin typeface="Arial" panose="020B0604020202020204" pitchFamily="34" charset="0"/>
                <a:cs typeface="Arial" panose="020B0604020202020204" pitchFamily="34" charset="0"/>
              </a:rPr>
              <a:t>2018</a:t>
            </a:r>
          </a:p>
          <a:p>
            <a:pPr algn="ctr"/>
            <a:r>
              <a:rPr lang="cs-CZ" sz="1500" dirty="0">
                <a:solidFill>
                  <a:schemeClr val="tx1">
                    <a:lumMod val="75000"/>
                    <a:lumOff val="25000"/>
                  </a:schemeClr>
                </a:solidFill>
                <a:latin typeface="Arial" panose="020B0604020202020204" pitchFamily="34" charset="0"/>
                <a:cs typeface="Arial" panose="020B0604020202020204" pitchFamily="34" charset="0"/>
              </a:rPr>
              <a:t>Místo: Václavské nám. 833/31, Praha 1</a:t>
            </a:r>
          </a:p>
        </p:txBody>
      </p:sp>
      <p:pic>
        <p:nvPicPr>
          <p:cNvPr id="2" name="Obrázek 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619730" y="166637"/>
            <a:ext cx="1212433" cy="1376870"/>
          </a:xfrm>
          <a:prstGeom prst="rect">
            <a:avLst/>
          </a:prstGeom>
        </p:spPr>
      </p:pic>
    </p:spTree>
    <p:extLst>
      <p:ext uri="{BB962C8B-B14F-4D97-AF65-F5344CB8AC3E}">
        <p14:creationId xmlns:p14="http://schemas.microsoft.com/office/powerpoint/2010/main" val="33321074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8778" y="304138"/>
            <a:ext cx="7490952" cy="1325563"/>
          </a:xfrm>
        </p:spPr>
        <p:txBody>
          <a:bodyPr>
            <a:normAutofit fontScale="90000"/>
          </a:bodyPr>
          <a:lstStyle/>
          <a:p>
            <a:r>
              <a:rPr lang="cs-CZ" sz="3000" b="1" dirty="0">
                <a:solidFill>
                  <a:srgbClr val="1D70B8"/>
                </a:solidFill>
                <a:latin typeface="Arial" panose="020B0604020202020204" pitchFamily="34" charset="0"/>
                <a:ea typeface="+mn-ea"/>
                <a:cs typeface="Arial" panose="020B0604020202020204" pitchFamily="34" charset="0"/>
              </a:rPr>
              <a:t>SC 2.4 </a:t>
            </a:r>
            <a:r>
              <a:rPr lang="cs-CZ" sz="3000" b="1" dirty="0" smtClean="0">
                <a:solidFill>
                  <a:srgbClr val="1D70B8"/>
                </a:solidFill>
                <a:latin typeface="Arial" panose="020B0604020202020204" pitchFamily="34" charset="0"/>
                <a:ea typeface="+mn-ea"/>
                <a:cs typeface="Arial" panose="020B0604020202020204" pitchFamily="34" charset="0"/>
              </a:rPr>
              <a:t/>
            </a:r>
            <a:br>
              <a:rPr lang="cs-CZ" sz="3000" b="1" dirty="0" smtClean="0">
                <a:solidFill>
                  <a:srgbClr val="1D70B8"/>
                </a:solidFill>
                <a:latin typeface="Arial" panose="020B0604020202020204" pitchFamily="34" charset="0"/>
                <a:ea typeface="+mn-ea"/>
                <a:cs typeface="Arial" panose="020B0604020202020204" pitchFamily="34" charset="0"/>
              </a:rPr>
            </a:br>
            <a:r>
              <a:rPr lang="cs-CZ" sz="3000" b="1" dirty="0" smtClean="0">
                <a:solidFill>
                  <a:srgbClr val="1D70B8"/>
                </a:solidFill>
                <a:latin typeface="Arial" panose="020B0604020202020204" pitchFamily="34" charset="0"/>
                <a:ea typeface="+mn-ea"/>
                <a:cs typeface="Arial" panose="020B0604020202020204" pitchFamily="34" charset="0"/>
              </a:rPr>
              <a:t>Zvýšení </a:t>
            </a:r>
            <a:r>
              <a:rPr lang="cs-CZ" sz="3000" b="1" dirty="0">
                <a:solidFill>
                  <a:srgbClr val="1D70B8"/>
                </a:solidFill>
                <a:latin typeface="Arial" panose="020B0604020202020204" pitchFamily="34" charset="0"/>
                <a:ea typeface="+mn-ea"/>
                <a:cs typeface="Arial" panose="020B0604020202020204" pitchFamily="34" charset="0"/>
              </a:rPr>
              <a:t>kvality a dostupnosti infrastruktury pro vzdělávání a celoživotní učení</a:t>
            </a:r>
          </a:p>
        </p:txBody>
      </p:sp>
      <p:sp>
        <p:nvSpPr>
          <p:cNvPr id="3" name="Zástupný symbol pro obsah 2"/>
          <p:cNvSpPr>
            <a:spLocks noGrp="1"/>
          </p:cNvSpPr>
          <p:nvPr>
            <p:ph idx="1"/>
          </p:nvPr>
        </p:nvSpPr>
        <p:spPr>
          <a:xfrm>
            <a:off x="628649" y="1650389"/>
            <a:ext cx="8148091" cy="4582667"/>
          </a:xfrm>
        </p:spPr>
        <p:txBody>
          <a:bodyPr>
            <a:noAutofit/>
          </a:bodyPr>
          <a:lstStyle/>
          <a:p>
            <a:pPr marL="0" indent="0">
              <a:spcBef>
                <a:spcPts val="600"/>
              </a:spcBef>
              <a:buNone/>
            </a:pPr>
            <a:r>
              <a:rPr lang="cs-CZ" sz="2200" b="1" dirty="0"/>
              <a:t>Cíl: </a:t>
            </a:r>
            <a:r>
              <a:rPr lang="cs-CZ" sz="2200" dirty="0"/>
              <a:t>prostřednictvím kvalitní a dostupné infrastruktury zajistit rovný přístup ke vzdělávání a k získávání klíčových schopností a tím zajistit reálnou uplatnitelnost na trhu práce.</a:t>
            </a:r>
          </a:p>
          <a:p>
            <a:pPr marL="0" indent="0">
              <a:spcBef>
                <a:spcPts val="600"/>
              </a:spcBef>
              <a:buNone/>
            </a:pPr>
            <a:endParaRPr lang="cs-CZ" sz="1200" b="1" dirty="0"/>
          </a:p>
          <a:p>
            <a:pPr marL="0" indent="0">
              <a:spcBef>
                <a:spcPts val="600"/>
              </a:spcBef>
              <a:buNone/>
            </a:pPr>
            <a:r>
              <a:rPr lang="cs-CZ" sz="2000" b="1" dirty="0"/>
              <a:t>A</a:t>
            </a:r>
            <a:r>
              <a:rPr lang="fr-FR" sz="2000" b="1" dirty="0"/>
              <a:t>lokace:</a:t>
            </a:r>
            <a:r>
              <a:rPr lang="cs-CZ" sz="2000" b="1" dirty="0"/>
              <a:t> </a:t>
            </a:r>
            <a:r>
              <a:rPr lang="cs-CZ" sz="2000" b="1" dirty="0" smtClean="0"/>
              <a:t>583 </a:t>
            </a:r>
            <a:r>
              <a:rPr lang="cs-CZ" sz="2000" b="1" dirty="0"/>
              <a:t>mil. EUR (</a:t>
            </a:r>
            <a:r>
              <a:rPr lang="cs-CZ" sz="2000" b="1" dirty="0" smtClean="0"/>
              <a:t>EFRR)</a:t>
            </a:r>
            <a:r>
              <a:rPr lang="cs-CZ" sz="2000" dirty="0" smtClean="0"/>
              <a:t>;</a:t>
            </a:r>
            <a:r>
              <a:rPr lang="cs-CZ" sz="2000" b="1" dirty="0" smtClean="0"/>
              <a:t> </a:t>
            </a:r>
            <a:r>
              <a:rPr lang="cs-CZ" sz="2000" dirty="0" smtClean="0">
                <a:solidFill>
                  <a:prstClr val="black"/>
                </a:solidFill>
              </a:rPr>
              <a:t>15 </a:t>
            </a:r>
            <a:r>
              <a:rPr lang="cs-CZ" sz="2000" dirty="0">
                <a:solidFill>
                  <a:prstClr val="black"/>
                </a:solidFill>
              </a:rPr>
              <a:t>mld. Kč z EU; celkem cca </a:t>
            </a:r>
            <a:r>
              <a:rPr lang="cs-CZ" sz="2000" dirty="0" smtClean="0">
                <a:solidFill>
                  <a:prstClr val="black"/>
                </a:solidFill>
              </a:rPr>
              <a:t>17,6 </a:t>
            </a:r>
            <a:r>
              <a:rPr lang="cs-CZ" sz="2000" dirty="0">
                <a:solidFill>
                  <a:prstClr val="black"/>
                </a:solidFill>
              </a:rPr>
              <a:t>mld. Kč</a:t>
            </a:r>
            <a:endParaRPr lang="cs-CZ" sz="2000" b="1" dirty="0"/>
          </a:p>
          <a:p>
            <a:pPr marL="0" indent="0">
              <a:spcBef>
                <a:spcPts val="600"/>
              </a:spcBef>
              <a:buNone/>
            </a:pPr>
            <a:r>
              <a:rPr lang="cs-CZ" sz="2000" b="1" dirty="0" smtClean="0"/>
              <a:t>Aktivity</a:t>
            </a:r>
            <a:r>
              <a:rPr lang="cs-CZ" sz="2000" b="1" dirty="0"/>
              <a:t>: </a:t>
            </a:r>
          </a:p>
          <a:p>
            <a:pPr algn="just">
              <a:lnSpc>
                <a:spcPct val="150000"/>
              </a:lnSpc>
              <a:spcBef>
                <a:spcPts val="600"/>
              </a:spcBef>
              <a:buFont typeface="Wingdings" panose="05000000000000000000" pitchFamily="2" charset="2"/>
              <a:buChar char="Ø"/>
            </a:pPr>
            <a:r>
              <a:rPr lang="cs-CZ" sz="2000" dirty="0"/>
              <a:t>Předškolní vzdělávání</a:t>
            </a:r>
          </a:p>
          <a:p>
            <a:pPr algn="just">
              <a:lnSpc>
                <a:spcPct val="150000"/>
              </a:lnSpc>
              <a:spcBef>
                <a:spcPts val="600"/>
              </a:spcBef>
              <a:buFont typeface="Wingdings" panose="05000000000000000000" pitchFamily="2" charset="2"/>
              <a:buChar char="Ø"/>
            </a:pPr>
            <a:r>
              <a:rPr lang="cs-CZ" sz="2000" dirty="0"/>
              <a:t>Základní školy</a:t>
            </a:r>
          </a:p>
          <a:p>
            <a:pPr algn="just">
              <a:lnSpc>
                <a:spcPct val="150000"/>
              </a:lnSpc>
              <a:spcBef>
                <a:spcPts val="600"/>
              </a:spcBef>
              <a:buFont typeface="Wingdings" panose="05000000000000000000" pitchFamily="2" charset="2"/>
              <a:buChar char="Ø"/>
            </a:pPr>
            <a:r>
              <a:rPr lang="cs-CZ" sz="2000" dirty="0"/>
              <a:t>Střední a vyšší odborné školy</a:t>
            </a:r>
          </a:p>
          <a:p>
            <a:pPr algn="just">
              <a:lnSpc>
                <a:spcPct val="150000"/>
              </a:lnSpc>
              <a:spcBef>
                <a:spcPts val="600"/>
              </a:spcBef>
              <a:buFont typeface="Wingdings" panose="05000000000000000000" pitchFamily="2" charset="2"/>
              <a:buChar char="Ø"/>
            </a:pPr>
            <a:r>
              <a:rPr lang="cs-CZ" sz="2000" dirty="0"/>
              <a:t>Zájmové, neformální a celoživotní </a:t>
            </a:r>
            <a:r>
              <a:rPr lang="cs-CZ" sz="2000" dirty="0" smtClean="0"/>
              <a:t>vzdělávání</a:t>
            </a:r>
          </a:p>
          <a:p>
            <a:pPr algn="just">
              <a:lnSpc>
                <a:spcPct val="150000"/>
              </a:lnSpc>
              <a:spcBef>
                <a:spcPts val="600"/>
              </a:spcBef>
              <a:buFont typeface="Wingdings" panose="05000000000000000000" pitchFamily="2" charset="2"/>
              <a:buChar char="Ø"/>
            </a:pPr>
            <a:r>
              <a:rPr lang="cs-CZ" sz="2000" b="1" dirty="0"/>
              <a:t>Opatření vedoucí k sociální </a:t>
            </a:r>
            <a:r>
              <a:rPr lang="cs-CZ" sz="2000" b="1" dirty="0" smtClean="0"/>
              <a:t>inkluzi </a:t>
            </a:r>
            <a:r>
              <a:rPr lang="cs-CZ" sz="2000" dirty="0" smtClean="0"/>
              <a:t>(od revize PD IROP 1.1 z 8. 11. 2017)</a:t>
            </a:r>
            <a:endParaRPr lang="cs-CZ" sz="2000" dirty="0"/>
          </a:p>
        </p:txBody>
      </p:sp>
      <p:pic>
        <p:nvPicPr>
          <p:cNvPr id="5" name="Obrázek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619730" y="166637"/>
            <a:ext cx="1212433" cy="1376870"/>
          </a:xfrm>
          <a:prstGeom prst="rect">
            <a:avLst/>
          </a:prstGeom>
        </p:spPr>
      </p:pic>
    </p:spTree>
    <p:extLst>
      <p:ext uri="{BB962C8B-B14F-4D97-AF65-F5344CB8AC3E}">
        <p14:creationId xmlns:p14="http://schemas.microsoft.com/office/powerpoint/2010/main" val="31903360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8778" y="304138"/>
            <a:ext cx="7490952" cy="1325563"/>
          </a:xfrm>
        </p:spPr>
        <p:txBody>
          <a:bodyPr>
            <a:normAutofit/>
          </a:bodyPr>
          <a:lstStyle/>
          <a:p>
            <a:r>
              <a:rPr lang="cs-CZ" sz="2700" b="1" dirty="0" smtClean="0">
                <a:solidFill>
                  <a:srgbClr val="1D70B8"/>
                </a:solidFill>
                <a:latin typeface="Arial" panose="020B0604020202020204" pitchFamily="34" charset="0"/>
                <a:ea typeface="+mn-ea"/>
                <a:cs typeface="Arial" panose="020B0604020202020204" pitchFamily="34" charset="0"/>
              </a:rPr>
              <a:t>Projekty „vzdělávání“ IROP</a:t>
            </a:r>
            <a:endParaRPr lang="cs-CZ" sz="2700" b="1" dirty="0">
              <a:solidFill>
                <a:srgbClr val="1D70B8"/>
              </a:solidFill>
              <a:latin typeface="Arial" panose="020B0604020202020204" pitchFamily="34" charset="0"/>
              <a:ea typeface="+mn-ea"/>
              <a:cs typeface="Arial" panose="020B0604020202020204" pitchFamily="34" charset="0"/>
            </a:endParaRPr>
          </a:p>
        </p:txBody>
      </p:sp>
      <p:sp>
        <p:nvSpPr>
          <p:cNvPr id="3" name="Zástupný symbol pro obsah 2"/>
          <p:cNvSpPr>
            <a:spLocks noGrp="1"/>
          </p:cNvSpPr>
          <p:nvPr>
            <p:ph idx="1"/>
          </p:nvPr>
        </p:nvSpPr>
        <p:spPr>
          <a:xfrm>
            <a:off x="628649" y="1389124"/>
            <a:ext cx="8148091" cy="4582667"/>
          </a:xfrm>
        </p:spPr>
        <p:txBody>
          <a:bodyPr>
            <a:noAutofit/>
          </a:bodyPr>
          <a:lstStyle/>
          <a:p>
            <a:pPr marL="0" indent="0">
              <a:spcBef>
                <a:spcPts val="600"/>
              </a:spcBef>
              <a:buNone/>
            </a:pPr>
            <a:r>
              <a:rPr lang="cs-CZ" sz="2200" b="1" dirty="0" smtClean="0"/>
              <a:t>Podpořeno přes 1200 projektů za více než 13 mld. Kč (EFRR)</a:t>
            </a:r>
            <a:endParaRPr lang="cs-CZ" sz="2200" dirty="0"/>
          </a:p>
          <a:p>
            <a:pPr marL="0" indent="0">
              <a:spcBef>
                <a:spcPts val="600"/>
              </a:spcBef>
              <a:buNone/>
            </a:pPr>
            <a:endParaRPr lang="cs-CZ" sz="2000" b="1" dirty="0"/>
          </a:p>
          <a:p>
            <a:pPr marL="0" indent="0">
              <a:spcBef>
                <a:spcPts val="600"/>
              </a:spcBef>
              <a:buNone/>
            </a:pPr>
            <a:endParaRPr lang="cs-CZ" sz="2000" dirty="0"/>
          </a:p>
        </p:txBody>
      </p:sp>
      <p:pic>
        <p:nvPicPr>
          <p:cNvPr id="5" name="Obrázek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619730" y="166637"/>
            <a:ext cx="1212433" cy="1376870"/>
          </a:xfrm>
          <a:prstGeom prst="rect">
            <a:avLst/>
          </a:prstGeom>
        </p:spPr>
      </p:pic>
      <p:graphicFrame>
        <p:nvGraphicFramePr>
          <p:cNvPr id="4" name="Tabulka 3"/>
          <p:cNvGraphicFramePr>
            <a:graphicFrameLocks noGrp="1"/>
          </p:cNvGraphicFramePr>
          <p:nvPr>
            <p:extLst>
              <p:ext uri="{D42A27DB-BD31-4B8C-83A1-F6EECF244321}">
                <p14:modId xmlns:p14="http://schemas.microsoft.com/office/powerpoint/2010/main" val="3909077511"/>
              </p:ext>
            </p:extLst>
          </p:nvPr>
        </p:nvGraphicFramePr>
        <p:xfrm>
          <a:off x="1532709" y="1750437"/>
          <a:ext cx="6548845" cy="4402455"/>
        </p:xfrm>
        <a:graphic>
          <a:graphicData uri="http://schemas.openxmlformats.org/drawingml/2006/table">
            <a:tbl>
              <a:tblPr firstRow="1" firstCol="1" bandRow="1">
                <a:tableStyleId>{5C22544A-7EE6-4342-B048-85BDC9FD1C3A}</a:tableStyleId>
              </a:tblPr>
              <a:tblGrid>
                <a:gridCol w="2618299">
                  <a:extLst>
                    <a:ext uri="{9D8B030D-6E8A-4147-A177-3AD203B41FA5}">
                      <a16:colId xmlns:a16="http://schemas.microsoft.com/office/drawing/2014/main" val="920351189"/>
                    </a:ext>
                  </a:extLst>
                </a:gridCol>
                <a:gridCol w="2408835">
                  <a:extLst>
                    <a:ext uri="{9D8B030D-6E8A-4147-A177-3AD203B41FA5}">
                      <a16:colId xmlns:a16="http://schemas.microsoft.com/office/drawing/2014/main" val="4131471994"/>
                    </a:ext>
                  </a:extLst>
                </a:gridCol>
                <a:gridCol w="1521711">
                  <a:extLst>
                    <a:ext uri="{9D8B030D-6E8A-4147-A177-3AD203B41FA5}">
                      <a16:colId xmlns:a16="http://schemas.microsoft.com/office/drawing/2014/main" val="1466983863"/>
                    </a:ext>
                  </a:extLst>
                </a:gridCol>
              </a:tblGrid>
              <a:tr h="273225">
                <a:tc>
                  <a:txBody>
                    <a:bodyPr/>
                    <a:lstStyle/>
                    <a:p>
                      <a:pPr algn="ctr">
                        <a:lnSpc>
                          <a:spcPct val="107000"/>
                        </a:lnSpc>
                        <a:spcAft>
                          <a:spcPts val="0"/>
                        </a:spcAft>
                      </a:pPr>
                      <a:r>
                        <a:rPr lang="cs-CZ" sz="1800" dirty="0">
                          <a:effectLst/>
                        </a:rPr>
                        <a:t>Kraj realizace</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cs-CZ" sz="1800" dirty="0" smtClean="0">
                          <a:effectLst/>
                        </a:rPr>
                        <a:t>Dotace </a:t>
                      </a:r>
                      <a:r>
                        <a:rPr lang="cs-CZ" sz="1800" dirty="0">
                          <a:effectLst/>
                        </a:rPr>
                        <a:t>z EU</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cs-CZ" sz="1800" dirty="0" smtClean="0">
                          <a:effectLst/>
                        </a:rPr>
                        <a:t>Počet</a:t>
                      </a:r>
                      <a:r>
                        <a:rPr lang="cs-CZ" sz="1800" baseline="0" dirty="0" smtClean="0">
                          <a:effectLst/>
                          <a:latin typeface="Calibri" panose="020F0502020204030204" pitchFamily="34" charset="0"/>
                          <a:cs typeface="Times New Roman" panose="02020603050405020304" pitchFamily="18" charset="0"/>
                        </a:rPr>
                        <a:t> </a:t>
                      </a:r>
                      <a:r>
                        <a:rPr lang="cs-CZ" sz="1800" baseline="0" dirty="0" err="1" smtClean="0">
                          <a:effectLst/>
                          <a:latin typeface="Calibri" panose="020F0502020204030204" pitchFamily="34" charset="0"/>
                          <a:cs typeface="Times New Roman" panose="02020603050405020304" pitchFamily="18" charset="0"/>
                        </a:rPr>
                        <a:t>proj</a:t>
                      </a:r>
                      <a:r>
                        <a:rPr lang="cs-CZ" sz="1800" baseline="0" dirty="0" smtClean="0">
                          <a:effectLst/>
                          <a:latin typeface="Calibri" panose="020F0502020204030204" pitchFamily="34" charset="0"/>
                          <a:cs typeface="Times New Roman" panose="02020603050405020304" pitchFamily="18" charset="0"/>
                        </a:rPr>
                        <a:t>.</a:t>
                      </a:r>
                      <a:endParaRPr lang="cs-CZ" sz="1800" dirty="0">
                        <a:effectLst/>
                      </a:endParaRPr>
                    </a:p>
                  </a:txBody>
                  <a:tcPr marL="44450" marR="44450" marT="0" marB="0" anchor="b"/>
                </a:tc>
                <a:extLst>
                  <a:ext uri="{0D108BD9-81ED-4DB2-BD59-A6C34878D82A}">
                    <a16:rowId xmlns:a16="http://schemas.microsoft.com/office/drawing/2014/main" val="527525726"/>
                  </a:ext>
                </a:extLst>
              </a:tr>
              <a:tr h="285905">
                <a:tc>
                  <a:txBody>
                    <a:bodyPr/>
                    <a:lstStyle/>
                    <a:p>
                      <a:pPr>
                        <a:lnSpc>
                          <a:spcPct val="107000"/>
                        </a:lnSpc>
                        <a:spcAft>
                          <a:spcPts val="0"/>
                        </a:spcAft>
                      </a:pPr>
                      <a:r>
                        <a:rPr lang="cs-CZ" sz="1800" dirty="0">
                          <a:effectLst/>
                        </a:rPr>
                        <a:t>Středočeský kraj</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cs-CZ" sz="1800">
                          <a:effectLst/>
                        </a:rPr>
                        <a:t>1 636 265 971 Kč</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cs-CZ" sz="1800">
                          <a:effectLst/>
                        </a:rPr>
                        <a:t>122</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314965872"/>
                  </a:ext>
                </a:extLst>
              </a:tr>
              <a:tr h="285905">
                <a:tc>
                  <a:txBody>
                    <a:bodyPr/>
                    <a:lstStyle/>
                    <a:p>
                      <a:pPr>
                        <a:lnSpc>
                          <a:spcPct val="107000"/>
                        </a:lnSpc>
                        <a:spcAft>
                          <a:spcPts val="0"/>
                        </a:spcAft>
                      </a:pPr>
                      <a:r>
                        <a:rPr lang="cs-CZ" sz="1800" dirty="0">
                          <a:effectLst/>
                        </a:rPr>
                        <a:t>Jihomoravský kraj</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cs-CZ" sz="1800" dirty="0">
                          <a:effectLst/>
                        </a:rPr>
                        <a:t>1 635 411 349 Kč</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cs-CZ" sz="1800">
                          <a:effectLst/>
                        </a:rPr>
                        <a:t>112</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324954"/>
                  </a:ext>
                </a:extLst>
              </a:tr>
              <a:tr h="285905">
                <a:tc>
                  <a:txBody>
                    <a:bodyPr/>
                    <a:lstStyle/>
                    <a:p>
                      <a:pPr>
                        <a:lnSpc>
                          <a:spcPct val="107000"/>
                        </a:lnSpc>
                        <a:spcAft>
                          <a:spcPts val="0"/>
                        </a:spcAft>
                      </a:pPr>
                      <a:r>
                        <a:rPr lang="cs-CZ" sz="1800">
                          <a:effectLst/>
                        </a:rPr>
                        <a:t>Moravskoslezský kraj</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cs-CZ" sz="1800" dirty="0">
                          <a:effectLst/>
                        </a:rPr>
                        <a:t>1 259 894 397 Kč</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cs-CZ" sz="1800">
                          <a:effectLst/>
                        </a:rPr>
                        <a:t>177</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573808930"/>
                  </a:ext>
                </a:extLst>
              </a:tr>
              <a:tr h="285905">
                <a:tc>
                  <a:txBody>
                    <a:bodyPr/>
                    <a:lstStyle/>
                    <a:p>
                      <a:pPr>
                        <a:lnSpc>
                          <a:spcPct val="107000"/>
                        </a:lnSpc>
                        <a:spcAft>
                          <a:spcPts val="0"/>
                        </a:spcAft>
                      </a:pPr>
                      <a:r>
                        <a:rPr lang="cs-CZ" sz="1800">
                          <a:effectLst/>
                        </a:rPr>
                        <a:t>Olomoucký kraj</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cs-CZ" sz="1800" dirty="0">
                          <a:effectLst/>
                        </a:rPr>
                        <a:t>1 187 818 199 Kč</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cs-CZ" sz="1800">
                          <a:effectLst/>
                        </a:rPr>
                        <a:t>142</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833990473"/>
                  </a:ext>
                </a:extLst>
              </a:tr>
              <a:tr h="285905">
                <a:tc>
                  <a:txBody>
                    <a:bodyPr/>
                    <a:lstStyle/>
                    <a:p>
                      <a:pPr>
                        <a:lnSpc>
                          <a:spcPct val="107000"/>
                        </a:lnSpc>
                        <a:spcAft>
                          <a:spcPts val="0"/>
                        </a:spcAft>
                      </a:pPr>
                      <a:r>
                        <a:rPr lang="cs-CZ" sz="1800">
                          <a:effectLst/>
                        </a:rPr>
                        <a:t>Jihočeský kraj</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cs-CZ" sz="1800" dirty="0">
                          <a:effectLst/>
                        </a:rPr>
                        <a:t>1 155 847 830 Kč</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cs-CZ" sz="1800">
                          <a:effectLst/>
                        </a:rPr>
                        <a:t>122</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856897638"/>
                  </a:ext>
                </a:extLst>
              </a:tr>
              <a:tr h="285905">
                <a:tc>
                  <a:txBody>
                    <a:bodyPr/>
                    <a:lstStyle/>
                    <a:p>
                      <a:pPr>
                        <a:lnSpc>
                          <a:spcPct val="107000"/>
                        </a:lnSpc>
                        <a:spcAft>
                          <a:spcPts val="0"/>
                        </a:spcAft>
                      </a:pPr>
                      <a:r>
                        <a:rPr lang="cs-CZ" sz="1800" dirty="0">
                          <a:effectLst/>
                        </a:rPr>
                        <a:t>Kraj Vysočina</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cs-CZ" sz="1800" dirty="0">
                          <a:effectLst/>
                        </a:rPr>
                        <a:t>1 037 875 730 Kč</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cs-CZ" sz="1800">
                          <a:effectLst/>
                        </a:rPr>
                        <a:t>67</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963121225"/>
                  </a:ext>
                </a:extLst>
              </a:tr>
              <a:tr h="285905">
                <a:tc>
                  <a:txBody>
                    <a:bodyPr/>
                    <a:lstStyle/>
                    <a:p>
                      <a:pPr>
                        <a:lnSpc>
                          <a:spcPct val="107000"/>
                        </a:lnSpc>
                        <a:spcAft>
                          <a:spcPts val="0"/>
                        </a:spcAft>
                      </a:pPr>
                      <a:r>
                        <a:rPr lang="cs-CZ" sz="1800">
                          <a:effectLst/>
                        </a:rPr>
                        <a:t>Královéhradecký kraj</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cs-CZ" sz="1800" dirty="0">
                          <a:effectLst/>
                        </a:rPr>
                        <a:t>997 282 070 Kč</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cs-CZ" sz="1800">
                          <a:effectLst/>
                        </a:rPr>
                        <a:t>83</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638021951"/>
                  </a:ext>
                </a:extLst>
              </a:tr>
              <a:tr h="285905">
                <a:tc>
                  <a:txBody>
                    <a:bodyPr/>
                    <a:lstStyle/>
                    <a:p>
                      <a:pPr>
                        <a:lnSpc>
                          <a:spcPct val="107000"/>
                        </a:lnSpc>
                        <a:spcAft>
                          <a:spcPts val="0"/>
                        </a:spcAft>
                      </a:pPr>
                      <a:r>
                        <a:rPr lang="cs-CZ" sz="1800">
                          <a:effectLst/>
                        </a:rPr>
                        <a:t>Zlínský kraj</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cs-CZ" sz="1800" dirty="0">
                          <a:effectLst/>
                        </a:rPr>
                        <a:t>899 577 467 Kč</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cs-CZ" sz="1800" dirty="0">
                          <a:effectLst/>
                        </a:rPr>
                        <a:t>93</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506068774"/>
                  </a:ext>
                </a:extLst>
              </a:tr>
              <a:tr h="285905">
                <a:tc>
                  <a:txBody>
                    <a:bodyPr/>
                    <a:lstStyle/>
                    <a:p>
                      <a:pPr>
                        <a:lnSpc>
                          <a:spcPct val="107000"/>
                        </a:lnSpc>
                        <a:spcAft>
                          <a:spcPts val="0"/>
                        </a:spcAft>
                      </a:pPr>
                      <a:r>
                        <a:rPr lang="cs-CZ" sz="1800">
                          <a:effectLst/>
                        </a:rPr>
                        <a:t>Liberecký kraj</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cs-CZ" sz="1800">
                          <a:effectLst/>
                        </a:rPr>
                        <a:t>828 229 642 Kč</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cs-CZ" sz="1800" dirty="0">
                          <a:effectLst/>
                        </a:rPr>
                        <a:t>39</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147689544"/>
                  </a:ext>
                </a:extLst>
              </a:tr>
              <a:tr h="285905">
                <a:tc>
                  <a:txBody>
                    <a:bodyPr/>
                    <a:lstStyle/>
                    <a:p>
                      <a:pPr>
                        <a:lnSpc>
                          <a:spcPct val="107000"/>
                        </a:lnSpc>
                        <a:spcAft>
                          <a:spcPts val="0"/>
                        </a:spcAft>
                      </a:pPr>
                      <a:r>
                        <a:rPr lang="cs-CZ" sz="1800">
                          <a:effectLst/>
                        </a:rPr>
                        <a:t>Pardubický kraj</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cs-CZ" sz="1800">
                          <a:effectLst/>
                        </a:rPr>
                        <a:t>822 040 614 Kč</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cs-CZ" sz="1800" dirty="0">
                          <a:effectLst/>
                        </a:rPr>
                        <a:t>80</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856316854"/>
                  </a:ext>
                </a:extLst>
              </a:tr>
              <a:tr h="285905">
                <a:tc>
                  <a:txBody>
                    <a:bodyPr/>
                    <a:lstStyle/>
                    <a:p>
                      <a:pPr>
                        <a:lnSpc>
                          <a:spcPct val="107000"/>
                        </a:lnSpc>
                        <a:spcAft>
                          <a:spcPts val="0"/>
                        </a:spcAft>
                      </a:pPr>
                      <a:r>
                        <a:rPr lang="cs-CZ" sz="1800">
                          <a:effectLst/>
                        </a:rPr>
                        <a:t>Ústecký kraj</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cs-CZ" sz="1800">
                          <a:effectLst/>
                        </a:rPr>
                        <a:t>714 476 763 Kč</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cs-CZ" sz="1800" dirty="0">
                          <a:effectLst/>
                        </a:rPr>
                        <a:t>49</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553232350"/>
                  </a:ext>
                </a:extLst>
              </a:tr>
              <a:tr h="285905">
                <a:tc>
                  <a:txBody>
                    <a:bodyPr/>
                    <a:lstStyle/>
                    <a:p>
                      <a:pPr>
                        <a:lnSpc>
                          <a:spcPct val="107000"/>
                        </a:lnSpc>
                        <a:spcAft>
                          <a:spcPts val="0"/>
                        </a:spcAft>
                      </a:pPr>
                      <a:r>
                        <a:rPr lang="cs-CZ" sz="1800">
                          <a:effectLst/>
                        </a:rPr>
                        <a:t>Plzeňský kraj</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cs-CZ" sz="1800">
                          <a:effectLst/>
                        </a:rPr>
                        <a:t>699 705 891 Kč</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cs-CZ" sz="1800" dirty="0">
                          <a:effectLst/>
                        </a:rPr>
                        <a:t>84</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155518315"/>
                  </a:ext>
                </a:extLst>
              </a:tr>
              <a:tr h="285905">
                <a:tc>
                  <a:txBody>
                    <a:bodyPr/>
                    <a:lstStyle/>
                    <a:p>
                      <a:pPr>
                        <a:lnSpc>
                          <a:spcPct val="107000"/>
                        </a:lnSpc>
                        <a:spcAft>
                          <a:spcPts val="0"/>
                        </a:spcAft>
                      </a:pPr>
                      <a:r>
                        <a:rPr lang="cs-CZ" sz="1800" dirty="0">
                          <a:effectLst/>
                        </a:rPr>
                        <a:t>Karlovarský kraj</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cs-CZ" sz="1800">
                          <a:effectLst/>
                        </a:rPr>
                        <a:t>201 182 930 Kč</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cs-CZ" sz="1800" dirty="0">
                          <a:effectLst/>
                        </a:rPr>
                        <a:t>31</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839302236"/>
                  </a:ext>
                </a:extLst>
              </a:tr>
              <a:tr h="285905">
                <a:tc>
                  <a:txBody>
                    <a:bodyPr/>
                    <a:lstStyle/>
                    <a:p>
                      <a:pPr>
                        <a:lnSpc>
                          <a:spcPct val="107000"/>
                        </a:lnSpc>
                        <a:spcAft>
                          <a:spcPts val="0"/>
                        </a:spcAft>
                      </a:pPr>
                      <a:r>
                        <a:rPr lang="cs-CZ" sz="1800" b="1" dirty="0">
                          <a:effectLst/>
                        </a:rPr>
                        <a:t>Celkový součet</a:t>
                      </a:r>
                      <a:endParaRPr lang="cs-CZ"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cs-CZ" sz="1800" b="1" dirty="0">
                          <a:effectLst/>
                        </a:rPr>
                        <a:t>13 075 608 858 Kč</a:t>
                      </a:r>
                      <a:endParaRPr lang="cs-CZ"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cs-CZ" sz="1800" b="1" dirty="0">
                          <a:effectLst/>
                        </a:rPr>
                        <a:t>1201</a:t>
                      </a:r>
                      <a:endParaRPr lang="cs-CZ"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425806524"/>
                  </a:ext>
                </a:extLst>
              </a:tr>
            </a:tbl>
          </a:graphicData>
        </a:graphic>
      </p:graphicFrame>
    </p:spTree>
    <p:extLst>
      <p:ext uri="{BB962C8B-B14F-4D97-AF65-F5344CB8AC3E}">
        <p14:creationId xmlns:p14="http://schemas.microsoft.com/office/powerpoint/2010/main" val="6345213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8778" y="304138"/>
            <a:ext cx="7490952" cy="1325563"/>
          </a:xfrm>
        </p:spPr>
        <p:txBody>
          <a:bodyPr>
            <a:normAutofit fontScale="90000"/>
          </a:bodyPr>
          <a:lstStyle/>
          <a:p>
            <a:r>
              <a:rPr lang="cs-CZ" sz="3000" b="1" dirty="0">
                <a:solidFill>
                  <a:srgbClr val="1D70B8"/>
                </a:solidFill>
                <a:latin typeface="Arial" panose="020B0604020202020204" pitchFamily="34" charset="0"/>
                <a:ea typeface="+mn-ea"/>
                <a:cs typeface="Arial" panose="020B0604020202020204" pitchFamily="34" charset="0"/>
              </a:rPr>
              <a:t>SC 2.4 </a:t>
            </a:r>
            <a:r>
              <a:rPr lang="cs-CZ" sz="3000" b="1" dirty="0" smtClean="0">
                <a:solidFill>
                  <a:srgbClr val="1D70B8"/>
                </a:solidFill>
                <a:latin typeface="Arial" panose="020B0604020202020204" pitchFamily="34" charset="0"/>
                <a:ea typeface="+mn-ea"/>
                <a:cs typeface="Arial" panose="020B0604020202020204" pitchFamily="34" charset="0"/>
              </a:rPr>
              <a:t/>
            </a:r>
            <a:br>
              <a:rPr lang="cs-CZ" sz="3000" b="1" dirty="0" smtClean="0">
                <a:solidFill>
                  <a:srgbClr val="1D70B8"/>
                </a:solidFill>
                <a:latin typeface="Arial" panose="020B0604020202020204" pitchFamily="34" charset="0"/>
                <a:ea typeface="+mn-ea"/>
                <a:cs typeface="Arial" panose="020B0604020202020204" pitchFamily="34" charset="0"/>
              </a:rPr>
            </a:br>
            <a:r>
              <a:rPr lang="cs-CZ" sz="3000" b="1" dirty="0" smtClean="0">
                <a:solidFill>
                  <a:srgbClr val="1D70B8"/>
                </a:solidFill>
                <a:latin typeface="Arial" panose="020B0604020202020204" pitchFamily="34" charset="0"/>
                <a:ea typeface="+mn-ea"/>
                <a:cs typeface="Arial" panose="020B0604020202020204" pitchFamily="34" charset="0"/>
              </a:rPr>
              <a:t>Zvýšení </a:t>
            </a:r>
            <a:r>
              <a:rPr lang="cs-CZ" sz="3000" b="1" dirty="0">
                <a:solidFill>
                  <a:srgbClr val="1D70B8"/>
                </a:solidFill>
                <a:latin typeface="Arial" panose="020B0604020202020204" pitchFamily="34" charset="0"/>
                <a:ea typeface="+mn-ea"/>
                <a:cs typeface="Arial" panose="020B0604020202020204" pitchFamily="34" charset="0"/>
              </a:rPr>
              <a:t>kvality a dostupnosti infrastruktury pro vzdělávání a celoživotní učení</a:t>
            </a:r>
          </a:p>
        </p:txBody>
      </p:sp>
      <p:pic>
        <p:nvPicPr>
          <p:cNvPr id="5" name="Obrázek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619730" y="166637"/>
            <a:ext cx="1212433" cy="1376870"/>
          </a:xfrm>
          <a:prstGeom prst="rect">
            <a:avLst/>
          </a:prstGeom>
        </p:spPr>
      </p:pic>
      <p:sp>
        <p:nvSpPr>
          <p:cNvPr id="7" name="Zástupný symbol pro obsah 6"/>
          <p:cNvSpPr>
            <a:spLocks noGrp="1"/>
          </p:cNvSpPr>
          <p:nvPr>
            <p:ph idx="1"/>
          </p:nvPr>
        </p:nvSpPr>
        <p:spPr/>
        <p:txBody>
          <a:bodyPr/>
          <a:lstStyle/>
          <a:p>
            <a:endParaRPr lang="cs-CZ"/>
          </a:p>
        </p:txBody>
      </p:sp>
      <p:pic>
        <p:nvPicPr>
          <p:cNvPr id="8" name="Obrázek 7"/>
          <p:cNvPicPr>
            <a:picLocks noChangeAspect="1"/>
          </p:cNvPicPr>
          <p:nvPr/>
        </p:nvPicPr>
        <p:blipFill>
          <a:blip r:embed="rId3"/>
          <a:stretch>
            <a:fillRect/>
          </a:stretch>
        </p:blipFill>
        <p:spPr>
          <a:xfrm>
            <a:off x="43546" y="18584"/>
            <a:ext cx="9054736" cy="6208748"/>
          </a:xfrm>
          <a:prstGeom prst="rect">
            <a:avLst/>
          </a:prstGeom>
        </p:spPr>
      </p:pic>
    </p:spTree>
    <p:extLst>
      <p:ext uri="{BB962C8B-B14F-4D97-AF65-F5344CB8AC3E}">
        <p14:creationId xmlns:p14="http://schemas.microsoft.com/office/powerpoint/2010/main" val="22545704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0"/>
            <a:ext cx="7886700" cy="1325563"/>
          </a:xfrm>
        </p:spPr>
        <p:txBody>
          <a:bodyPr>
            <a:normAutofit/>
          </a:bodyPr>
          <a:lstStyle/>
          <a:p>
            <a:r>
              <a:rPr lang="cs-CZ" sz="2700" b="1" dirty="0">
                <a:solidFill>
                  <a:srgbClr val="1D70B8"/>
                </a:solidFill>
                <a:latin typeface="Arial" panose="020B0604020202020204" pitchFamily="34" charset="0"/>
                <a:ea typeface="+mn-ea"/>
                <a:cs typeface="Arial" panose="020B0604020202020204" pitchFamily="34" charset="0"/>
              </a:rPr>
              <a:t>V</a:t>
            </a:r>
            <a:r>
              <a:rPr lang="cs-CZ" sz="2700" b="1" dirty="0" smtClean="0">
                <a:solidFill>
                  <a:srgbClr val="1D70B8"/>
                </a:solidFill>
                <a:latin typeface="Arial" panose="020B0604020202020204" pitchFamily="34" charset="0"/>
                <a:ea typeface="+mn-ea"/>
                <a:cs typeface="Arial" panose="020B0604020202020204" pitchFamily="34" charset="0"/>
              </a:rPr>
              <a:t>ýzvy </a:t>
            </a:r>
            <a:r>
              <a:rPr lang="cs-CZ" sz="2700" b="1" dirty="0">
                <a:solidFill>
                  <a:srgbClr val="1D70B8"/>
                </a:solidFill>
                <a:latin typeface="Arial" panose="020B0604020202020204" pitchFamily="34" charset="0"/>
                <a:ea typeface="+mn-ea"/>
                <a:cs typeface="Arial" panose="020B0604020202020204" pitchFamily="34" charset="0"/>
              </a:rPr>
              <a:t>IROP v SC </a:t>
            </a:r>
            <a:r>
              <a:rPr lang="cs-CZ" sz="2700" b="1" dirty="0" smtClean="0">
                <a:solidFill>
                  <a:srgbClr val="1D70B8"/>
                </a:solidFill>
                <a:latin typeface="Arial" panose="020B0604020202020204" pitchFamily="34" charset="0"/>
                <a:ea typeface="+mn-ea"/>
                <a:cs typeface="Arial" panose="020B0604020202020204" pitchFamily="34" charset="0"/>
              </a:rPr>
              <a:t>2.4</a:t>
            </a:r>
            <a:endParaRPr lang="cs-CZ" sz="2700" b="1" dirty="0">
              <a:solidFill>
                <a:srgbClr val="1D70B8"/>
              </a:solidFill>
              <a:latin typeface="Arial" panose="020B0604020202020204" pitchFamily="34" charset="0"/>
              <a:ea typeface="+mn-ea"/>
              <a:cs typeface="Arial" panose="020B0604020202020204" pitchFamily="34" charset="0"/>
            </a:endParaRPr>
          </a:p>
        </p:txBody>
      </p:sp>
      <p:sp>
        <p:nvSpPr>
          <p:cNvPr id="3" name="Zástupný symbol pro obsah 2"/>
          <p:cNvSpPr>
            <a:spLocks noGrp="1"/>
          </p:cNvSpPr>
          <p:nvPr>
            <p:ph idx="1"/>
          </p:nvPr>
        </p:nvSpPr>
        <p:spPr>
          <a:xfrm>
            <a:off x="727023" y="5616148"/>
            <a:ext cx="8049718" cy="500855"/>
          </a:xfrm>
        </p:spPr>
        <p:txBody>
          <a:bodyPr>
            <a:normAutofit fontScale="25000" lnSpcReduction="20000"/>
          </a:bodyPr>
          <a:lstStyle/>
          <a:p>
            <a:pPr marL="0" lvl="1" indent="0">
              <a:buNone/>
            </a:pPr>
            <a:endParaRPr lang="cs-CZ" sz="4000" b="1" dirty="0">
              <a:solidFill>
                <a:prstClr val="black"/>
              </a:solidFill>
            </a:endParaRPr>
          </a:p>
          <a:p>
            <a:pPr marL="0" lvl="1" indent="0">
              <a:buNone/>
            </a:pPr>
            <a:r>
              <a:rPr lang="cs-CZ" sz="7200" b="1" dirty="0" smtClean="0">
                <a:solidFill>
                  <a:prstClr val="black"/>
                </a:solidFill>
              </a:rPr>
              <a:t>Harmonogram</a:t>
            </a:r>
            <a:r>
              <a:rPr lang="cs-CZ" sz="7200" dirty="0" smtClean="0">
                <a:solidFill>
                  <a:prstClr val="black"/>
                </a:solidFill>
              </a:rPr>
              <a:t> </a:t>
            </a:r>
            <a:r>
              <a:rPr lang="cs-CZ" sz="7200" b="1" dirty="0">
                <a:solidFill>
                  <a:prstClr val="black"/>
                </a:solidFill>
              </a:rPr>
              <a:t>výzev</a:t>
            </a:r>
            <a:r>
              <a:rPr lang="cs-CZ" sz="7200" dirty="0">
                <a:solidFill>
                  <a:prstClr val="black"/>
                </a:solidFill>
              </a:rPr>
              <a:t>: </a:t>
            </a:r>
            <a:r>
              <a:rPr lang="cs-CZ" sz="7200" dirty="0" smtClean="0">
                <a:solidFill>
                  <a:prstClr val="black"/>
                </a:solidFill>
                <a:hlinkClick r:id="rId2"/>
              </a:rPr>
              <a:t>http</a:t>
            </a:r>
            <a:r>
              <a:rPr lang="cs-CZ" sz="7200" dirty="0">
                <a:solidFill>
                  <a:prstClr val="black"/>
                </a:solidFill>
                <a:hlinkClick r:id="rId2"/>
              </a:rPr>
              <a:t>://www.irop.mmr.cz/cs/Zadatele-a-prijemci/Dokumenty/Dokumenty/Harmonogram-vyzev</a:t>
            </a:r>
            <a:endParaRPr lang="cs-CZ" sz="7200" dirty="0">
              <a:solidFill>
                <a:prstClr val="black"/>
              </a:solidFill>
            </a:endParaRPr>
          </a:p>
          <a:p>
            <a:pPr algn="r"/>
            <a:endParaRPr lang="cs-CZ" dirty="0" smtClean="0">
              <a:solidFill>
                <a:srgbClr val="FF0000"/>
              </a:solidFill>
            </a:endParaRPr>
          </a:p>
          <a:p>
            <a:endParaRPr lang="cs-CZ" dirty="0"/>
          </a:p>
          <a:p>
            <a:endParaRPr lang="cs-CZ" dirty="0" smtClean="0"/>
          </a:p>
          <a:p>
            <a:endParaRPr lang="cs-CZ" dirty="0"/>
          </a:p>
          <a:p>
            <a:endParaRPr lang="cs-CZ" dirty="0" smtClean="0"/>
          </a:p>
          <a:p>
            <a:endParaRPr lang="cs-CZ" dirty="0"/>
          </a:p>
          <a:p>
            <a:endParaRPr lang="cs-CZ" dirty="0" smtClean="0"/>
          </a:p>
          <a:p>
            <a:endParaRPr lang="cs-CZ" dirty="0"/>
          </a:p>
          <a:p>
            <a:pPr marL="0" indent="0">
              <a:buNone/>
            </a:pPr>
            <a:endParaRPr lang="cs-CZ" dirty="0" smtClean="0"/>
          </a:p>
        </p:txBody>
      </p:sp>
      <p:graphicFrame>
        <p:nvGraphicFramePr>
          <p:cNvPr id="6" name="Zástupný symbol pro obsah 4"/>
          <p:cNvGraphicFramePr>
            <a:graphicFrameLocks/>
          </p:cNvGraphicFramePr>
          <p:nvPr>
            <p:extLst>
              <p:ext uri="{D42A27DB-BD31-4B8C-83A1-F6EECF244321}">
                <p14:modId xmlns:p14="http://schemas.microsoft.com/office/powerpoint/2010/main" val="3168890338"/>
              </p:ext>
            </p:extLst>
          </p:nvPr>
        </p:nvGraphicFramePr>
        <p:xfrm>
          <a:off x="149047" y="1560025"/>
          <a:ext cx="8845905" cy="4069585"/>
        </p:xfrm>
        <a:graphic>
          <a:graphicData uri="http://schemas.openxmlformats.org/drawingml/2006/table">
            <a:tbl>
              <a:tblPr firstRow="1" bandRow="1">
                <a:tableStyleId>{5C22544A-7EE6-4342-B048-85BDC9FD1C3A}</a:tableStyleId>
              </a:tblPr>
              <a:tblGrid>
                <a:gridCol w="939925">
                  <a:extLst>
                    <a:ext uri="{9D8B030D-6E8A-4147-A177-3AD203B41FA5}">
                      <a16:colId xmlns:a16="http://schemas.microsoft.com/office/drawing/2014/main" val="152782093"/>
                    </a:ext>
                  </a:extLst>
                </a:gridCol>
                <a:gridCol w="6501650">
                  <a:extLst>
                    <a:ext uri="{9D8B030D-6E8A-4147-A177-3AD203B41FA5}">
                      <a16:colId xmlns:a16="http://schemas.microsoft.com/office/drawing/2014/main" val="4017163680"/>
                    </a:ext>
                  </a:extLst>
                </a:gridCol>
                <a:gridCol w="1404330">
                  <a:extLst>
                    <a:ext uri="{9D8B030D-6E8A-4147-A177-3AD203B41FA5}">
                      <a16:colId xmlns:a16="http://schemas.microsoft.com/office/drawing/2014/main" val="1339602133"/>
                    </a:ext>
                  </a:extLst>
                </a:gridCol>
              </a:tblGrid>
              <a:tr h="306770">
                <a:tc>
                  <a:txBody>
                    <a:bodyPr/>
                    <a:lstStyle/>
                    <a:p>
                      <a:pPr algn="ctr"/>
                      <a:r>
                        <a:rPr lang="cs-CZ" sz="1600" dirty="0" smtClean="0"/>
                        <a:t>Číslo</a:t>
                      </a:r>
                      <a:endParaRPr lang="cs-CZ" sz="1600" dirty="0"/>
                    </a:p>
                  </a:txBody>
                  <a:tcPr/>
                </a:tc>
                <a:tc>
                  <a:txBody>
                    <a:bodyPr/>
                    <a:lstStyle/>
                    <a:p>
                      <a:pPr algn="ctr"/>
                      <a:r>
                        <a:rPr lang="cs-CZ" sz="1600" dirty="0" smtClean="0"/>
                        <a:t>Název výzvy</a:t>
                      </a:r>
                      <a:endParaRPr lang="cs-CZ" sz="1600" dirty="0"/>
                    </a:p>
                  </a:txBody>
                  <a:tcPr/>
                </a:tc>
                <a:tc>
                  <a:txBody>
                    <a:bodyPr/>
                    <a:lstStyle/>
                    <a:p>
                      <a:pPr algn="ctr"/>
                      <a:r>
                        <a:rPr lang="cs-CZ" sz="1600" dirty="0" smtClean="0"/>
                        <a:t>Vyhlášení</a:t>
                      </a:r>
                      <a:endParaRPr lang="cs-CZ" sz="1600" dirty="0"/>
                    </a:p>
                  </a:txBody>
                  <a:tcPr/>
                </a:tc>
                <a:extLst>
                  <a:ext uri="{0D108BD9-81ED-4DB2-BD59-A6C34878D82A}">
                    <a16:rowId xmlns:a16="http://schemas.microsoft.com/office/drawing/2014/main" val="3333797666"/>
                  </a:ext>
                </a:extLst>
              </a:tr>
              <a:tr h="309229">
                <a:tc>
                  <a:txBody>
                    <a:bodyPr/>
                    <a:lstStyle/>
                    <a:p>
                      <a:pPr algn="ctr" fontAlgn="ctr"/>
                      <a:r>
                        <a:rPr lang="cs-CZ" sz="1800" b="0" u="none" strike="noStrike" kern="1200" dirty="0" smtClean="0">
                          <a:solidFill>
                            <a:schemeClr val="tx1"/>
                          </a:solidFill>
                          <a:effectLst/>
                          <a:latin typeface="+mn-lt"/>
                          <a:ea typeface="+mn-ea"/>
                          <a:cs typeface="+mn-cs"/>
                        </a:rPr>
                        <a:t>14</a:t>
                      </a:r>
                      <a:endParaRPr lang="cs-CZ" sz="1800" b="0" u="none" strike="noStrike" kern="1200" dirty="0">
                        <a:solidFill>
                          <a:schemeClr val="tx1"/>
                        </a:solidFill>
                        <a:effectLst/>
                        <a:latin typeface="+mn-lt"/>
                        <a:ea typeface="+mn-ea"/>
                        <a:cs typeface="+mn-cs"/>
                      </a:endParaRPr>
                    </a:p>
                  </a:txBody>
                  <a:tcPr marL="9525" marR="9525" marT="9525" marB="0" anchor="ctr"/>
                </a:tc>
                <a:tc>
                  <a:txBody>
                    <a:bodyPr/>
                    <a:lstStyle/>
                    <a:p>
                      <a:pPr algn="l" fontAlgn="ctr"/>
                      <a:r>
                        <a:rPr lang="cs-CZ" sz="1800" b="0" u="none" strike="noStrike" kern="1200" dirty="0" smtClean="0">
                          <a:solidFill>
                            <a:schemeClr val="tx1"/>
                          </a:solidFill>
                          <a:effectLst/>
                          <a:latin typeface="+mn-lt"/>
                          <a:ea typeface="+mn-ea"/>
                          <a:cs typeface="+mn-cs"/>
                        </a:rPr>
                        <a:t>Infrastruktura pro předškolní vzdělávání</a:t>
                      </a:r>
                      <a:endParaRPr lang="cs-CZ" sz="1800" b="0" u="none" strike="noStrike" kern="1200" dirty="0">
                        <a:solidFill>
                          <a:schemeClr val="tx1"/>
                        </a:solidFill>
                        <a:effectLst/>
                        <a:latin typeface="+mn-lt"/>
                        <a:ea typeface="+mn-ea"/>
                        <a:cs typeface="+mn-cs"/>
                      </a:endParaRPr>
                    </a:p>
                  </a:txBody>
                  <a:tcPr marL="9525" marR="9525" marT="9525" marB="0" anchor="ctr"/>
                </a:tc>
                <a:tc>
                  <a:txBody>
                    <a:bodyPr/>
                    <a:lstStyle/>
                    <a:p>
                      <a:pPr algn="ctr" fontAlgn="ctr"/>
                      <a:r>
                        <a:rPr lang="cs-CZ" sz="1800" b="0" u="none" strike="noStrike" kern="1200" dirty="0" smtClean="0">
                          <a:solidFill>
                            <a:schemeClr val="tx1"/>
                          </a:solidFill>
                          <a:effectLst/>
                          <a:latin typeface="+mn-lt"/>
                          <a:ea typeface="+mn-ea"/>
                          <a:cs typeface="+mn-cs"/>
                        </a:rPr>
                        <a:t>12/2015</a:t>
                      </a:r>
                      <a:endParaRPr lang="cs-CZ" sz="1800" b="0" u="none" strike="noStrike" kern="1200" dirty="0">
                        <a:solidFill>
                          <a:schemeClr val="tx1"/>
                        </a:solidFill>
                        <a:effectLst/>
                        <a:latin typeface="+mn-lt"/>
                        <a:ea typeface="+mn-ea"/>
                        <a:cs typeface="+mn-cs"/>
                      </a:endParaRPr>
                    </a:p>
                  </a:txBody>
                  <a:tcPr marL="9525" marR="9525" marT="9525" marB="0" anchor="ctr"/>
                </a:tc>
                <a:extLst>
                  <a:ext uri="{0D108BD9-81ED-4DB2-BD59-A6C34878D82A}">
                    <a16:rowId xmlns:a16="http://schemas.microsoft.com/office/drawing/2014/main" val="3257307349"/>
                  </a:ext>
                </a:extLst>
              </a:tr>
              <a:tr h="250994">
                <a:tc>
                  <a:txBody>
                    <a:bodyPr/>
                    <a:lstStyle/>
                    <a:p>
                      <a:pPr algn="ctr" fontAlgn="ctr"/>
                      <a:r>
                        <a:rPr lang="cs-CZ" sz="1800" b="0" u="none" strike="noStrike" kern="1200" dirty="0" smtClean="0">
                          <a:solidFill>
                            <a:schemeClr val="tx1"/>
                          </a:solidFill>
                          <a:effectLst/>
                          <a:latin typeface="+mn-lt"/>
                          <a:ea typeface="+mn-ea"/>
                          <a:cs typeface="+mn-cs"/>
                        </a:rPr>
                        <a:t>15</a:t>
                      </a:r>
                      <a:endParaRPr lang="cs-CZ" sz="1800" b="0" u="none" strike="noStrike" kern="1200" dirty="0">
                        <a:solidFill>
                          <a:schemeClr val="tx1"/>
                        </a:solidFill>
                        <a:effectLst/>
                        <a:latin typeface="+mn-lt"/>
                        <a:ea typeface="+mn-ea"/>
                        <a:cs typeface="+mn-cs"/>
                      </a:endParaRPr>
                    </a:p>
                  </a:txBody>
                  <a:tcPr marL="9525" marR="9525" marT="9525" marB="0" anchor="ctr"/>
                </a:tc>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cs-CZ" sz="1800" b="0" u="none" strike="noStrike" kern="1200" dirty="0" smtClean="0">
                          <a:solidFill>
                            <a:schemeClr val="tx1"/>
                          </a:solidFill>
                          <a:effectLst/>
                          <a:latin typeface="+mn-lt"/>
                          <a:ea typeface="+mn-ea"/>
                          <a:cs typeface="+mn-cs"/>
                        </a:rPr>
                        <a:t>Infrastruktura pro předškolní vzdělávání (SVL)</a:t>
                      </a:r>
                    </a:p>
                  </a:txBody>
                  <a:tcPr marL="9525" marR="9525" marT="9525" marB="0" anchor="ctr"/>
                </a:tc>
                <a:tc>
                  <a:txBody>
                    <a:bodyPr/>
                    <a:lstStyle/>
                    <a:p>
                      <a:pPr algn="ctr" fontAlgn="ctr"/>
                      <a:r>
                        <a:rPr lang="cs-CZ" sz="1800" b="0" u="none" strike="noStrike" kern="1200" dirty="0" smtClean="0">
                          <a:solidFill>
                            <a:schemeClr val="tx1"/>
                          </a:solidFill>
                          <a:effectLst/>
                          <a:latin typeface="+mn-lt"/>
                          <a:ea typeface="+mn-ea"/>
                          <a:cs typeface="+mn-cs"/>
                        </a:rPr>
                        <a:t>12/2015</a:t>
                      </a:r>
                      <a:endParaRPr lang="cs-CZ" sz="1800" b="0" u="none" strike="noStrike" kern="1200" dirty="0">
                        <a:solidFill>
                          <a:schemeClr val="tx1"/>
                        </a:solidFill>
                        <a:effectLst/>
                        <a:latin typeface="+mn-lt"/>
                        <a:ea typeface="+mn-ea"/>
                        <a:cs typeface="+mn-cs"/>
                      </a:endParaRPr>
                    </a:p>
                  </a:txBody>
                  <a:tcPr marL="9525" marR="9525" marT="9525" marB="0" anchor="ctr"/>
                </a:tc>
                <a:extLst>
                  <a:ext uri="{0D108BD9-81ED-4DB2-BD59-A6C34878D82A}">
                    <a16:rowId xmlns:a16="http://schemas.microsoft.com/office/drawing/2014/main" val="3920080578"/>
                  </a:ext>
                </a:extLst>
              </a:tr>
              <a:tr h="418323">
                <a:tc>
                  <a:txBody>
                    <a:bodyPr/>
                    <a:lstStyle/>
                    <a:p>
                      <a:pPr algn="ctr" fontAlgn="ctr"/>
                      <a:r>
                        <a:rPr lang="cs-CZ" sz="1800" b="0" i="0" u="none" strike="noStrike" dirty="0" smtClean="0">
                          <a:solidFill>
                            <a:schemeClr val="tx1"/>
                          </a:solidFill>
                          <a:effectLst/>
                          <a:latin typeface="+mn-lt"/>
                        </a:rPr>
                        <a:t>32</a:t>
                      </a:r>
                      <a:endParaRPr lang="cs-CZ" sz="1800" b="0" i="0" u="none" strike="noStrike" dirty="0">
                        <a:solidFill>
                          <a:schemeClr val="tx1"/>
                        </a:solidFill>
                        <a:effectLst/>
                        <a:latin typeface="+mn-lt"/>
                      </a:endParaRPr>
                    </a:p>
                  </a:txBody>
                  <a:tcPr marL="9525" marR="9525" marT="9525" marB="0" anchor="ctr"/>
                </a:tc>
                <a:tc>
                  <a:txBody>
                    <a:bodyPr/>
                    <a:lstStyle/>
                    <a:p>
                      <a:pPr algn="l" fontAlgn="ctr"/>
                      <a:r>
                        <a:rPr lang="cs-CZ" sz="1800" b="0" i="0" u="none" strike="noStrike" dirty="0" smtClean="0">
                          <a:solidFill>
                            <a:schemeClr val="tx1"/>
                          </a:solidFill>
                          <a:effectLst/>
                          <a:latin typeface="+mn-lt"/>
                        </a:rPr>
                        <a:t>Infrastruktura středních</a:t>
                      </a:r>
                      <a:r>
                        <a:rPr lang="cs-CZ" sz="1800" b="0" i="0" u="none" strike="noStrike" baseline="0" dirty="0" smtClean="0">
                          <a:solidFill>
                            <a:schemeClr val="tx1"/>
                          </a:solidFill>
                          <a:effectLst/>
                          <a:latin typeface="+mn-lt"/>
                        </a:rPr>
                        <a:t> škol a VOŠ</a:t>
                      </a:r>
                      <a:endParaRPr lang="cs-CZ" sz="1800" b="0" i="0" u="none" strike="noStrike" dirty="0">
                        <a:solidFill>
                          <a:schemeClr val="tx1"/>
                        </a:solidFill>
                        <a:effectLst/>
                        <a:latin typeface="+mn-lt"/>
                      </a:endParaRPr>
                    </a:p>
                  </a:txBody>
                  <a:tcPr marL="9525" marR="9525" marT="9525" marB="0" anchor="ctr"/>
                </a:tc>
                <a:tc>
                  <a:txBody>
                    <a:bodyPr/>
                    <a:lstStyle/>
                    <a:p>
                      <a:pPr algn="ctr" fontAlgn="ctr"/>
                      <a:r>
                        <a:rPr lang="cs-CZ" sz="1800" b="0" u="none" strike="noStrike" dirty="0" smtClean="0">
                          <a:solidFill>
                            <a:schemeClr val="tx1"/>
                          </a:solidFill>
                          <a:effectLst/>
                          <a:latin typeface="+mn-lt"/>
                        </a:rPr>
                        <a:t>06/2016</a:t>
                      </a:r>
                      <a:endParaRPr lang="cs-CZ" sz="1800" b="0" i="0" u="none" strike="noStrike" dirty="0">
                        <a:solidFill>
                          <a:schemeClr val="tx1"/>
                        </a:solidFill>
                        <a:effectLst/>
                        <a:latin typeface="+mn-lt"/>
                      </a:endParaRPr>
                    </a:p>
                  </a:txBody>
                  <a:tcPr marL="9525" marR="9525" marT="9525" marB="0" anchor="ctr"/>
                </a:tc>
                <a:extLst>
                  <a:ext uri="{0D108BD9-81ED-4DB2-BD59-A6C34878D82A}">
                    <a16:rowId xmlns:a16="http://schemas.microsoft.com/office/drawing/2014/main" val="3927590622"/>
                  </a:ext>
                </a:extLst>
              </a:tr>
              <a:tr h="250994">
                <a:tc>
                  <a:txBody>
                    <a:bodyPr/>
                    <a:lstStyle/>
                    <a:p>
                      <a:pPr algn="ctr" fontAlgn="ctr"/>
                      <a:r>
                        <a:rPr lang="cs-CZ" sz="1800" b="0" i="0" u="none" strike="noStrike" dirty="0" smtClean="0">
                          <a:solidFill>
                            <a:schemeClr val="tx1"/>
                          </a:solidFill>
                          <a:effectLst/>
                          <a:latin typeface="+mn-lt"/>
                        </a:rPr>
                        <a:t>33</a:t>
                      </a:r>
                      <a:endParaRPr lang="cs-CZ" sz="1800" b="0" i="0" u="none" strike="noStrike" dirty="0">
                        <a:solidFill>
                          <a:schemeClr val="tx1"/>
                        </a:solidFill>
                        <a:effectLst/>
                        <a:latin typeface="+mn-lt"/>
                      </a:endParaRPr>
                    </a:p>
                  </a:txBody>
                  <a:tcPr marL="9525" marR="9525" marT="9525" marB="0" anchor="ctr"/>
                </a:tc>
                <a:tc>
                  <a:txBody>
                    <a:bodyPr/>
                    <a:lstStyle/>
                    <a:p>
                      <a:pPr algn="l" fontAlgn="ctr"/>
                      <a:r>
                        <a:rPr lang="cs-CZ" sz="1800" b="0" i="0" u="none" strike="noStrike" dirty="0" smtClean="0">
                          <a:solidFill>
                            <a:schemeClr val="tx1"/>
                          </a:solidFill>
                          <a:effectLst/>
                          <a:latin typeface="+mn-lt"/>
                        </a:rPr>
                        <a:t>Infrastruktura středních</a:t>
                      </a:r>
                      <a:r>
                        <a:rPr lang="cs-CZ" sz="1800" b="0" i="0" u="none" strike="noStrike" baseline="0" dirty="0" smtClean="0">
                          <a:solidFill>
                            <a:schemeClr val="tx1"/>
                          </a:solidFill>
                          <a:effectLst/>
                          <a:latin typeface="+mn-lt"/>
                        </a:rPr>
                        <a:t> škol a VOŠ (SVL)</a:t>
                      </a:r>
                      <a:endParaRPr lang="cs-CZ" sz="1800" b="0" i="0" u="none" strike="noStrike" dirty="0">
                        <a:solidFill>
                          <a:schemeClr val="tx1"/>
                        </a:solidFill>
                        <a:effectLst/>
                        <a:latin typeface="+mn-lt"/>
                      </a:endParaRPr>
                    </a:p>
                  </a:txBody>
                  <a:tcPr marL="9525" marR="9525" marT="9525" marB="0" anchor="ctr"/>
                </a:tc>
                <a:tc>
                  <a:txBody>
                    <a:bodyPr/>
                    <a:lstStyle/>
                    <a:p>
                      <a:pPr algn="ctr" fontAlgn="ctr"/>
                      <a:r>
                        <a:rPr lang="cs-CZ" sz="1800" b="0" u="none" strike="noStrike" dirty="0" smtClean="0">
                          <a:solidFill>
                            <a:schemeClr val="tx1"/>
                          </a:solidFill>
                          <a:effectLst/>
                          <a:latin typeface="+mn-lt"/>
                        </a:rPr>
                        <a:t>06/2016</a:t>
                      </a:r>
                      <a:endParaRPr lang="cs-CZ" sz="1800" b="0" i="0" u="none" strike="noStrike" dirty="0">
                        <a:solidFill>
                          <a:schemeClr val="tx1"/>
                        </a:solidFill>
                        <a:effectLst/>
                        <a:latin typeface="+mn-lt"/>
                      </a:endParaRPr>
                    </a:p>
                  </a:txBody>
                  <a:tcPr marL="9525" marR="9525" marT="9525" marB="0" anchor="ctr"/>
                </a:tc>
                <a:extLst>
                  <a:ext uri="{0D108BD9-81ED-4DB2-BD59-A6C34878D82A}">
                    <a16:rowId xmlns:a16="http://schemas.microsoft.com/office/drawing/2014/main" val="488860363"/>
                  </a:ext>
                </a:extLst>
              </a:tr>
              <a:tr h="250994">
                <a:tc>
                  <a:txBody>
                    <a:bodyPr/>
                    <a:lstStyle/>
                    <a:p>
                      <a:pPr algn="ctr" fontAlgn="ctr"/>
                      <a:r>
                        <a:rPr lang="cs-CZ" sz="1800" b="0" i="0" u="none" strike="noStrike" dirty="0" smtClean="0">
                          <a:solidFill>
                            <a:schemeClr val="tx1"/>
                          </a:solidFill>
                          <a:effectLst/>
                          <a:latin typeface="+mn-lt"/>
                        </a:rPr>
                        <a:t>46</a:t>
                      </a:r>
                      <a:endParaRPr lang="cs-CZ" sz="1800" b="0" i="0" u="none" strike="noStrike" dirty="0">
                        <a:solidFill>
                          <a:schemeClr val="tx1"/>
                        </a:solidFill>
                        <a:effectLst/>
                        <a:latin typeface="+mn-lt"/>
                      </a:endParaRPr>
                    </a:p>
                  </a:txBody>
                  <a:tcPr marL="9525" marR="9525" marT="9525" marB="0" anchor="ctr"/>
                </a:tc>
                <a:tc>
                  <a:txBody>
                    <a:bodyPr/>
                    <a:lstStyle/>
                    <a:p>
                      <a:pPr algn="l" fontAlgn="ctr"/>
                      <a:r>
                        <a:rPr lang="cs-CZ" sz="1800" b="0" u="none" strike="noStrike" kern="1200" dirty="0" smtClean="0">
                          <a:solidFill>
                            <a:schemeClr val="tx1"/>
                          </a:solidFill>
                          <a:effectLst/>
                          <a:latin typeface="+mn-lt"/>
                          <a:ea typeface="+mn-ea"/>
                          <a:cs typeface="+mn-cs"/>
                        </a:rPr>
                        <a:t>Infrastruktura základních škol</a:t>
                      </a:r>
                      <a:endParaRPr lang="cs-CZ" sz="1800" b="0" i="0" u="none" strike="noStrike" dirty="0">
                        <a:solidFill>
                          <a:schemeClr val="tx1"/>
                        </a:solidFill>
                        <a:effectLst/>
                        <a:latin typeface="+mn-lt"/>
                      </a:endParaRPr>
                    </a:p>
                  </a:txBody>
                  <a:tcPr marL="9525" marR="9525" marT="9525" marB="0" anchor="ctr"/>
                </a:tc>
                <a:tc>
                  <a:txBody>
                    <a:bodyPr/>
                    <a:lstStyle/>
                    <a:p>
                      <a:pPr algn="ctr" fontAlgn="ctr"/>
                      <a:r>
                        <a:rPr lang="cs-CZ" sz="1800" b="0" u="none" strike="noStrike" dirty="0" smtClean="0">
                          <a:solidFill>
                            <a:schemeClr val="tx1"/>
                          </a:solidFill>
                          <a:effectLst/>
                          <a:latin typeface="+mn-lt"/>
                        </a:rPr>
                        <a:t>08/2016</a:t>
                      </a:r>
                      <a:endParaRPr lang="cs-CZ" sz="1800" b="0" i="0" u="none" strike="noStrike" dirty="0">
                        <a:solidFill>
                          <a:schemeClr val="tx1"/>
                        </a:solidFill>
                        <a:effectLst/>
                        <a:latin typeface="+mn-lt"/>
                      </a:endParaRPr>
                    </a:p>
                  </a:txBody>
                  <a:tcPr marL="9525" marR="9525" marT="9525" marB="0" anchor="ctr"/>
                </a:tc>
                <a:extLst>
                  <a:ext uri="{0D108BD9-81ED-4DB2-BD59-A6C34878D82A}">
                    <a16:rowId xmlns:a16="http://schemas.microsoft.com/office/drawing/2014/main" val="2447478183"/>
                  </a:ext>
                </a:extLst>
              </a:tr>
              <a:tr h="250994">
                <a:tc>
                  <a:txBody>
                    <a:bodyPr/>
                    <a:lstStyle/>
                    <a:p>
                      <a:pPr algn="ctr" fontAlgn="ctr"/>
                      <a:r>
                        <a:rPr lang="cs-CZ" sz="1800" b="0" i="0" u="none" strike="noStrike" dirty="0" smtClean="0">
                          <a:solidFill>
                            <a:schemeClr val="tx1"/>
                          </a:solidFill>
                          <a:effectLst/>
                          <a:latin typeface="+mn-lt"/>
                        </a:rPr>
                        <a:t>47</a:t>
                      </a:r>
                      <a:endParaRPr lang="cs-CZ" sz="1800" b="0" i="0" u="none" strike="noStrike" dirty="0">
                        <a:solidFill>
                          <a:schemeClr val="tx1"/>
                        </a:solidFill>
                        <a:effectLst/>
                        <a:latin typeface="+mn-lt"/>
                      </a:endParaRPr>
                    </a:p>
                  </a:txBody>
                  <a:tcPr marL="9525" marR="9525" marT="9525" marB="0" anchor="ctr"/>
                </a:tc>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cs-CZ" sz="1800" b="0" u="none" strike="noStrike" kern="1200" dirty="0" smtClean="0">
                          <a:solidFill>
                            <a:schemeClr val="tx1"/>
                          </a:solidFill>
                          <a:effectLst/>
                          <a:latin typeface="+mn-lt"/>
                          <a:ea typeface="+mn-ea"/>
                          <a:cs typeface="+mn-cs"/>
                        </a:rPr>
                        <a:t>Infrastruktura základních škol (SVL)</a:t>
                      </a:r>
                      <a:endParaRPr lang="cs-CZ" sz="1800" b="0" i="0" u="none" strike="noStrike" dirty="0" smtClean="0">
                        <a:solidFill>
                          <a:schemeClr val="tx1"/>
                        </a:solidFill>
                        <a:effectLst/>
                        <a:latin typeface="+mn-lt"/>
                      </a:endParaRPr>
                    </a:p>
                  </a:txBody>
                  <a:tcPr marL="9525" marR="9525" marT="9525" marB="0" anchor="ct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cs-CZ" sz="1800" b="0" u="none" strike="noStrike" dirty="0" smtClean="0">
                          <a:solidFill>
                            <a:schemeClr val="tx1"/>
                          </a:solidFill>
                          <a:effectLst/>
                          <a:latin typeface="+mn-lt"/>
                        </a:rPr>
                        <a:t>08/2016</a:t>
                      </a:r>
                      <a:endParaRPr lang="cs-CZ" sz="1800" b="0" i="0" u="none" strike="noStrike" dirty="0" smtClean="0">
                        <a:solidFill>
                          <a:schemeClr val="tx1"/>
                        </a:solidFill>
                        <a:effectLst/>
                        <a:latin typeface="+mn-lt"/>
                      </a:endParaRPr>
                    </a:p>
                  </a:txBody>
                  <a:tcPr marL="9525" marR="9525" marT="9525" marB="0" anchor="ctr"/>
                </a:tc>
                <a:extLst>
                  <a:ext uri="{0D108BD9-81ED-4DB2-BD59-A6C34878D82A}">
                    <a16:rowId xmlns:a16="http://schemas.microsoft.com/office/drawing/2014/main" val="762282692"/>
                  </a:ext>
                </a:extLst>
              </a:tr>
              <a:tr h="410905">
                <a:tc>
                  <a:txBody>
                    <a:bodyPr/>
                    <a:lstStyle/>
                    <a:p>
                      <a:pPr algn="ctr" fontAlgn="ctr"/>
                      <a:r>
                        <a:rPr lang="cs-CZ" sz="1800" b="0" i="0" u="none" strike="noStrike" dirty="0" smtClean="0">
                          <a:solidFill>
                            <a:schemeClr val="tx1"/>
                          </a:solidFill>
                          <a:effectLst/>
                          <a:latin typeface="+mn-lt"/>
                        </a:rPr>
                        <a:t>56</a:t>
                      </a:r>
                      <a:endParaRPr lang="cs-CZ" sz="1800" b="0" i="0" u="none" strike="noStrike" dirty="0">
                        <a:solidFill>
                          <a:schemeClr val="tx1"/>
                        </a:solidFill>
                        <a:effectLst/>
                        <a:latin typeface="+mn-lt"/>
                      </a:endParaRPr>
                    </a:p>
                  </a:txBody>
                  <a:tcPr marL="9525" marR="9525" marT="9525" marB="0" anchor="ctr"/>
                </a:tc>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cs-CZ" sz="1800" b="0" i="0" u="none" strike="noStrike" dirty="0" smtClean="0">
                          <a:solidFill>
                            <a:schemeClr val="tx1"/>
                          </a:solidFill>
                          <a:effectLst/>
                          <a:latin typeface="+mn-lt"/>
                        </a:rPr>
                        <a:t>Infrastruktura pro zájmové, neformální a celoživotní vzdělávání </a:t>
                      </a:r>
                    </a:p>
                  </a:txBody>
                  <a:tcPr marL="0" marR="0" marT="0" marB="0" anchor="ct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cs-CZ" sz="1800" b="0" u="none" strike="noStrike" dirty="0" smtClean="0">
                          <a:solidFill>
                            <a:schemeClr val="tx1"/>
                          </a:solidFill>
                          <a:effectLst/>
                          <a:latin typeface="+mn-lt"/>
                        </a:rPr>
                        <a:t>10/2016</a:t>
                      </a:r>
                      <a:endParaRPr lang="cs-CZ" sz="1800" b="0" i="0" u="none" strike="noStrike" dirty="0" smtClean="0">
                        <a:solidFill>
                          <a:schemeClr val="tx1"/>
                        </a:solidFill>
                        <a:effectLst/>
                        <a:latin typeface="+mn-lt"/>
                      </a:endParaRPr>
                    </a:p>
                  </a:txBody>
                  <a:tcPr marL="9525" marR="9525" marT="9525" marB="0" anchor="ctr"/>
                </a:tc>
                <a:extLst>
                  <a:ext uri="{0D108BD9-81ED-4DB2-BD59-A6C34878D82A}">
                    <a16:rowId xmlns:a16="http://schemas.microsoft.com/office/drawing/2014/main" val="1533728988"/>
                  </a:ext>
                </a:extLst>
              </a:tr>
              <a:tr h="309229">
                <a:tc>
                  <a:txBody>
                    <a:bodyPr/>
                    <a:lstStyle/>
                    <a:p>
                      <a:pPr algn="ctr" fontAlgn="ctr"/>
                      <a:r>
                        <a:rPr lang="cs-CZ" sz="1800" b="0" i="0" u="none" strike="noStrike" dirty="0" smtClean="0">
                          <a:solidFill>
                            <a:schemeClr val="tx1"/>
                          </a:solidFill>
                          <a:effectLst/>
                          <a:latin typeface="+mn-lt"/>
                        </a:rPr>
                        <a:t>57</a:t>
                      </a:r>
                      <a:endParaRPr lang="cs-CZ" sz="1800" b="0" i="0" u="none" strike="noStrike" dirty="0">
                        <a:solidFill>
                          <a:schemeClr val="tx1"/>
                        </a:solidFill>
                        <a:effectLst/>
                        <a:latin typeface="+mn-lt"/>
                      </a:endParaRPr>
                    </a:p>
                  </a:txBody>
                  <a:tcPr marL="9525" marR="9525" marT="9525" marB="0" anchor="ctr"/>
                </a:tc>
                <a:tc>
                  <a:txBody>
                    <a:bodyPr/>
                    <a:lstStyle/>
                    <a:p>
                      <a:pPr algn="l" fontAlgn="ctr"/>
                      <a:r>
                        <a:rPr lang="cs-CZ" sz="1800" b="0" i="0" u="none" strike="noStrike" dirty="0">
                          <a:solidFill>
                            <a:schemeClr val="tx1"/>
                          </a:solidFill>
                          <a:effectLst/>
                          <a:latin typeface="+mn-lt"/>
                        </a:rPr>
                        <a:t>Infrastruktura pro zájmové, neformální a celoživotní vzdělávání </a:t>
                      </a:r>
                      <a:r>
                        <a:rPr lang="cs-CZ" sz="1800" b="0" i="0" u="none" strike="noStrike" dirty="0" smtClean="0">
                          <a:solidFill>
                            <a:schemeClr val="tx1"/>
                          </a:solidFill>
                          <a:effectLst/>
                          <a:latin typeface="+mn-lt"/>
                        </a:rPr>
                        <a:t>(SVL)</a:t>
                      </a:r>
                      <a:endParaRPr lang="cs-CZ" sz="1800" b="0" i="0" u="none" strike="noStrike" dirty="0">
                        <a:solidFill>
                          <a:schemeClr val="tx1"/>
                        </a:solidFill>
                        <a:effectLst/>
                        <a:latin typeface="+mn-lt"/>
                      </a:endParaRPr>
                    </a:p>
                  </a:txBody>
                  <a:tcPr marL="0" marR="0" marT="0" marB="0" anchor="ct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cs-CZ" sz="1800" b="0" u="none" strike="noStrike" dirty="0" smtClean="0">
                          <a:solidFill>
                            <a:schemeClr val="tx1"/>
                          </a:solidFill>
                          <a:effectLst/>
                          <a:latin typeface="+mn-lt"/>
                        </a:rPr>
                        <a:t>10/2016</a:t>
                      </a:r>
                      <a:endParaRPr lang="cs-CZ" sz="1800" b="0" i="0" u="none" strike="noStrike" dirty="0" smtClean="0">
                        <a:solidFill>
                          <a:schemeClr val="tx1"/>
                        </a:solidFill>
                        <a:effectLst/>
                        <a:latin typeface="+mn-lt"/>
                      </a:endParaRPr>
                    </a:p>
                  </a:txBody>
                  <a:tcPr marL="9525" marR="9525" marT="9525" marB="0" anchor="ctr"/>
                </a:tc>
                <a:extLst>
                  <a:ext uri="{0D108BD9-81ED-4DB2-BD59-A6C34878D82A}">
                    <a16:rowId xmlns:a16="http://schemas.microsoft.com/office/drawing/2014/main" val="2579597669"/>
                  </a:ext>
                </a:extLst>
              </a:tr>
              <a:tr h="250994">
                <a:tc>
                  <a:txBody>
                    <a:bodyPr/>
                    <a:lstStyle/>
                    <a:p>
                      <a:pPr algn="ctr" fontAlgn="ctr"/>
                      <a:r>
                        <a:rPr lang="cs-CZ" sz="1800" b="0" u="none" strike="noStrike" kern="1200" dirty="0" smtClean="0">
                          <a:solidFill>
                            <a:schemeClr val="tx1"/>
                          </a:solidFill>
                          <a:effectLst/>
                          <a:latin typeface="+mn-lt"/>
                          <a:ea typeface="+mn-ea"/>
                          <a:cs typeface="+mn-cs"/>
                        </a:rPr>
                        <a:t>86</a:t>
                      </a:r>
                      <a:endParaRPr lang="cs-CZ" sz="1800" b="0" u="none" strike="noStrike" kern="1200" dirty="0">
                        <a:solidFill>
                          <a:schemeClr val="tx1"/>
                        </a:solidFill>
                        <a:effectLst/>
                        <a:latin typeface="+mn-lt"/>
                        <a:ea typeface="+mn-ea"/>
                        <a:cs typeface="+mn-cs"/>
                      </a:endParaRPr>
                    </a:p>
                  </a:txBody>
                  <a:tcPr marL="9525" marR="9525" marT="9525" marB="0" anchor="ctr"/>
                </a:tc>
                <a:tc>
                  <a:txBody>
                    <a:bodyPr/>
                    <a:lstStyle/>
                    <a:p>
                      <a:pPr algn="l" fontAlgn="ctr"/>
                      <a:r>
                        <a:rPr lang="cs-CZ" sz="1800" b="0" u="none" strike="noStrike" kern="1200" dirty="0" smtClean="0">
                          <a:solidFill>
                            <a:schemeClr val="tx1"/>
                          </a:solidFill>
                          <a:effectLst/>
                          <a:latin typeface="+mn-lt"/>
                          <a:ea typeface="+mn-ea"/>
                          <a:cs typeface="+mn-cs"/>
                        </a:rPr>
                        <a:t>Infrastruktura vedoucí k přechodu do škol hlavního vzdělávacího proudu a k samostatnému způsobu života</a:t>
                      </a:r>
                    </a:p>
                  </a:txBody>
                  <a:tcPr marL="9525" marR="9525" marT="9525" marB="0" anchor="ctr"/>
                </a:tc>
                <a:tc>
                  <a:txBody>
                    <a:bodyPr/>
                    <a:lstStyle/>
                    <a:p>
                      <a:pPr algn="ctr" fontAlgn="ctr"/>
                      <a:r>
                        <a:rPr lang="cs-CZ" sz="1800" b="0" u="none" strike="noStrike" kern="1200" dirty="0" smtClean="0">
                          <a:solidFill>
                            <a:schemeClr val="tx1"/>
                          </a:solidFill>
                          <a:effectLst/>
                          <a:latin typeface="+mn-lt"/>
                          <a:ea typeface="+mn-ea"/>
                          <a:cs typeface="+mn-cs"/>
                        </a:rPr>
                        <a:t>8/2018</a:t>
                      </a:r>
                      <a:endParaRPr lang="cs-CZ" sz="1800" b="0" u="none" strike="noStrike" kern="1200" dirty="0">
                        <a:solidFill>
                          <a:schemeClr val="tx1"/>
                        </a:solidFill>
                        <a:effectLst/>
                        <a:latin typeface="+mn-lt"/>
                        <a:ea typeface="+mn-ea"/>
                        <a:cs typeface="+mn-cs"/>
                      </a:endParaRPr>
                    </a:p>
                  </a:txBody>
                  <a:tcPr marL="9525" marR="9525" marT="9525" marB="0" anchor="ctr"/>
                </a:tc>
                <a:extLst>
                  <a:ext uri="{0D108BD9-81ED-4DB2-BD59-A6C34878D82A}">
                    <a16:rowId xmlns:a16="http://schemas.microsoft.com/office/drawing/2014/main" val="1346063582"/>
                  </a:ext>
                </a:extLst>
              </a:tr>
              <a:tr h="250994">
                <a:tc>
                  <a:txBody>
                    <a:bodyPr/>
                    <a:lstStyle/>
                    <a:p>
                      <a:pPr algn="ctr" fontAlgn="ctr"/>
                      <a:r>
                        <a:rPr lang="cs-CZ" sz="1800" b="1" u="none" strike="noStrike" kern="1200" dirty="0" smtClean="0">
                          <a:solidFill>
                            <a:schemeClr val="tx1"/>
                          </a:solidFill>
                          <a:effectLst/>
                          <a:latin typeface="+mn-lt"/>
                          <a:ea typeface="+mn-ea"/>
                          <a:cs typeface="+mn-cs"/>
                        </a:rPr>
                        <a:t>87</a:t>
                      </a:r>
                      <a:endParaRPr lang="cs-CZ" sz="1800" b="1" u="none" strike="noStrike" kern="1200" dirty="0">
                        <a:solidFill>
                          <a:schemeClr val="tx1"/>
                        </a:solidFill>
                        <a:effectLst/>
                        <a:latin typeface="+mn-lt"/>
                        <a:ea typeface="+mn-ea"/>
                        <a:cs typeface="+mn-cs"/>
                      </a:endParaRPr>
                    </a:p>
                  </a:txBody>
                  <a:tcPr marL="9525" marR="9525"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800" b="1" u="none" strike="noStrike" kern="1200" dirty="0" smtClean="0">
                          <a:solidFill>
                            <a:schemeClr val="tx1"/>
                          </a:solidFill>
                          <a:effectLst/>
                          <a:latin typeface="+mn-lt"/>
                          <a:ea typeface="+mn-ea"/>
                          <a:cs typeface="+mn-cs"/>
                        </a:rPr>
                        <a:t>Infrastruktura pro předškolní vzdělávání</a:t>
                      </a:r>
                      <a:r>
                        <a:rPr lang="cs-CZ" sz="1800" b="1" u="none" strike="noStrike" kern="1200" baseline="0" dirty="0" smtClean="0">
                          <a:solidFill>
                            <a:schemeClr val="tx1"/>
                          </a:solidFill>
                          <a:effectLst/>
                          <a:latin typeface="+mn-lt"/>
                          <a:ea typeface="+mn-ea"/>
                          <a:cs typeface="+mn-cs"/>
                        </a:rPr>
                        <a:t> II.</a:t>
                      </a:r>
                      <a:endParaRPr lang="cs-CZ" sz="1800" b="1" u="none" strike="noStrike" kern="1200" dirty="0" smtClean="0">
                        <a:solidFill>
                          <a:schemeClr val="tx1"/>
                        </a:solidFill>
                        <a:effectLst/>
                        <a:latin typeface="+mn-lt"/>
                        <a:ea typeface="+mn-ea"/>
                        <a:cs typeface="+mn-cs"/>
                      </a:endParaRPr>
                    </a:p>
                  </a:txBody>
                  <a:tcPr marL="9525" marR="9525" marT="9525" marB="0" anchor="ctr"/>
                </a:tc>
                <a:tc>
                  <a:txBody>
                    <a:bodyPr/>
                    <a:lstStyle/>
                    <a:p>
                      <a:pPr algn="ctr"/>
                      <a:r>
                        <a:rPr lang="cs-CZ" b="1" dirty="0" smtClean="0">
                          <a:solidFill>
                            <a:schemeClr val="tx1"/>
                          </a:solidFill>
                        </a:rPr>
                        <a:t>9/2018</a:t>
                      </a:r>
                      <a:endParaRPr lang="cs-CZ" b="1" dirty="0">
                        <a:solidFill>
                          <a:schemeClr val="tx1"/>
                        </a:solidFill>
                      </a:endParaRPr>
                    </a:p>
                  </a:txBody>
                  <a:tcPr marL="9525" marR="9525" marT="9525" marB="0" anchor="ctr"/>
                </a:tc>
                <a:extLst>
                  <a:ext uri="{0D108BD9-81ED-4DB2-BD59-A6C34878D82A}">
                    <a16:rowId xmlns:a16="http://schemas.microsoft.com/office/drawing/2014/main" val="960897944"/>
                  </a:ext>
                </a:extLst>
              </a:tr>
              <a:tr h="309229">
                <a:tc>
                  <a:txBody>
                    <a:bodyPr/>
                    <a:lstStyle/>
                    <a:p>
                      <a:pPr algn="ctr" fontAlgn="ctr"/>
                      <a:r>
                        <a:rPr lang="cs-CZ" sz="1800" b="1" i="0" u="none" strike="noStrike" dirty="0" smtClean="0">
                          <a:solidFill>
                            <a:schemeClr val="tx1"/>
                          </a:solidFill>
                          <a:effectLst/>
                          <a:latin typeface="+mn-lt"/>
                        </a:rPr>
                        <a:t>88</a:t>
                      </a:r>
                      <a:endParaRPr lang="cs-CZ" sz="1800" b="1" i="0" u="none" strike="noStrike" dirty="0">
                        <a:solidFill>
                          <a:schemeClr val="tx1"/>
                        </a:solidFill>
                        <a:effectLst/>
                        <a:latin typeface="+mn-lt"/>
                      </a:endParaRPr>
                    </a:p>
                  </a:txBody>
                  <a:tcPr marL="9525" marR="9525"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800" b="1" u="none" strike="noStrike" kern="1200" dirty="0" smtClean="0">
                          <a:solidFill>
                            <a:schemeClr val="tx1"/>
                          </a:solidFill>
                          <a:effectLst/>
                          <a:latin typeface="+mn-lt"/>
                          <a:ea typeface="+mn-ea"/>
                          <a:cs typeface="+mn-cs"/>
                        </a:rPr>
                        <a:t>Infrastruktura pro předškolní vzdělávání (SVL)</a:t>
                      </a:r>
                      <a:r>
                        <a:rPr lang="cs-CZ" sz="1800" b="1" u="none" strike="noStrike" kern="1200" baseline="0" dirty="0" smtClean="0">
                          <a:solidFill>
                            <a:schemeClr val="tx1"/>
                          </a:solidFill>
                          <a:effectLst/>
                          <a:latin typeface="+mn-lt"/>
                          <a:ea typeface="+mn-ea"/>
                          <a:cs typeface="+mn-cs"/>
                        </a:rPr>
                        <a:t> II.</a:t>
                      </a:r>
                      <a:endParaRPr lang="cs-CZ" sz="1800" b="1" u="none" strike="noStrike" kern="1200" dirty="0" smtClean="0">
                        <a:solidFill>
                          <a:schemeClr val="tx1"/>
                        </a:solidFill>
                        <a:effectLst/>
                        <a:latin typeface="+mn-lt"/>
                        <a:ea typeface="+mn-ea"/>
                        <a:cs typeface="+mn-cs"/>
                      </a:endParaRPr>
                    </a:p>
                  </a:txBody>
                  <a:tcPr marL="9525" marR="9525" marT="9525"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b="1" dirty="0" smtClean="0">
                          <a:solidFill>
                            <a:schemeClr val="tx1"/>
                          </a:solidFill>
                        </a:rPr>
                        <a:t>9/2018</a:t>
                      </a:r>
                    </a:p>
                  </a:txBody>
                  <a:tcPr marL="9525" marR="9525" marT="9525" marB="0" anchor="ctr"/>
                </a:tc>
                <a:extLst>
                  <a:ext uri="{0D108BD9-81ED-4DB2-BD59-A6C34878D82A}">
                    <a16:rowId xmlns:a16="http://schemas.microsoft.com/office/drawing/2014/main" val="906490103"/>
                  </a:ext>
                </a:extLst>
              </a:tr>
            </a:tbl>
          </a:graphicData>
        </a:graphic>
      </p:graphicFrame>
      <p:pic>
        <p:nvPicPr>
          <p:cNvPr id="7" name="Obrázek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619730" y="166637"/>
            <a:ext cx="1212433" cy="1376870"/>
          </a:xfrm>
          <a:prstGeom prst="rect">
            <a:avLst/>
          </a:prstGeom>
        </p:spPr>
      </p:pic>
    </p:spTree>
    <p:extLst>
      <p:ext uri="{BB962C8B-B14F-4D97-AF65-F5344CB8AC3E}">
        <p14:creationId xmlns:p14="http://schemas.microsoft.com/office/powerpoint/2010/main" val="20161933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700" b="1" dirty="0">
                <a:solidFill>
                  <a:srgbClr val="1D70B8"/>
                </a:solidFill>
                <a:latin typeface="Arial" panose="020B0604020202020204" pitchFamily="34" charset="0"/>
                <a:cs typeface="Arial" panose="020B0604020202020204" pitchFamily="34" charset="0"/>
              </a:rPr>
              <a:t>Výzvy IROP v </a:t>
            </a:r>
            <a:r>
              <a:rPr lang="cs-CZ" sz="2700" b="1" cap="all" dirty="0" smtClean="0">
                <a:solidFill>
                  <a:srgbClr val="4F81BD"/>
                </a:solidFill>
                <a:latin typeface="Arial" panose="020B0604020202020204" pitchFamily="34" charset="0"/>
                <a:cs typeface="Arial" panose="020B0604020202020204" pitchFamily="34" charset="0"/>
              </a:rPr>
              <a:t>SC 2.4 (4.1)</a:t>
            </a:r>
            <a:r>
              <a:rPr lang="cs-CZ" sz="2700" b="1" cap="all" dirty="0">
                <a:solidFill>
                  <a:srgbClr val="4F81BD"/>
                </a:solidFill>
                <a:latin typeface="Arial" panose="020B0604020202020204" pitchFamily="34" charset="0"/>
                <a:cs typeface="Arial" panose="020B0604020202020204" pitchFamily="34" charset="0"/>
              </a:rPr>
              <a:t/>
            </a:r>
            <a:br>
              <a:rPr lang="cs-CZ" sz="2700" b="1" cap="all" dirty="0">
                <a:solidFill>
                  <a:srgbClr val="4F81BD"/>
                </a:solidFill>
                <a:latin typeface="Arial" panose="020B0604020202020204" pitchFamily="34" charset="0"/>
                <a:cs typeface="Arial" panose="020B0604020202020204" pitchFamily="34" charset="0"/>
              </a:rPr>
            </a:br>
            <a:r>
              <a:rPr lang="cs-CZ" sz="2700" b="1" cap="all" dirty="0">
                <a:solidFill>
                  <a:srgbClr val="4F81BD"/>
                </a:solidFill>
                <a:latin typeface="Arial" panose="020B0604020202020204" pitchFamily="34" charset="0"/>
                <a:cs typeface="Arial" panose="020B0604020202020204" pitchFamily="34" charset="0"/>
              </a:rPr>
              <a:t>Integrované nástroje</a:t>
            </a:r>
            <a:endParaRPr lang="cs-CZ" sz="2700" dirty="0">
              <a:latin typeface="Arial" panose="020B0604020202020204" pitchFamily="34" charset="0"/>
              <a:cs typeface="Arial" panose="020B0604020202020204" pitchFamily="34" charset="0"/>
            </a:endParaRPr>
          </a:p>
        </p:txBody>
      </p:sp>
      <p:graphicFrame>
        <p:nvGraphicFramePr>
          <p:cNvPr id="4" name="Zástupný symbol pro obsah 2"/>
          <p:cNvGraphicFramePr>
            <a:graphicFrameLocks/>
          </p:cNvGraphicFramePr>
          <p:nvPr>
            <p:extLst>
              <p:ext uri="{D42A27DB-BD31-4B8C-83A1-F6EECF244321}">
                <p14:modId xmlns:p14="http://schemas.microsoft.com/office/powerpoint/2010/main" val="2093575441"/>
              </p:ext>
            </p:extLst>
          </p:nvPr>
        </p:nvGraphicFramePr>
        <p:xfrm>
          <a:off x="457200" y="1979454"/>
          <a:ext cx="8229600" cy="3307080"/>
        </p:xfrm>
        <a:graphic>
          <a:graphicData uri="http://schemas.openxmlformats.org/drawingml/2006/table">
            <a:tbl>
              <a:tblPr firstRow="1" bandRow="1">
                <a:tableStyleId>{5C22544A-7EE6-4342-B048-85BDC9FD1C3A}</a:tableStyleId>
              </a:tblPr>
              <a:tblGrid>
                <a:gridCol w="1090464">
                  <a:extLst>
                    <a:ext uri="{9D8B030D-6E8A-4147-A177-3AD203B41FA5}">
                      <a16:colId xmlns:a16="http://schemas.microsoft.com/office/drawing/2014/main" val="3915369890"/>
                    </a:ext>
                  </a:extLst>
                </a:gridCol>
                <a:gridCol w="5616624">
                  <a:extLst>
                    <a:ext uri="{9D8B030D-6E8A-4147-A177-3AD203B41FA5}">
                      <a16:colId xmlns:a16="http://schemas.microsoft.com/office/drawing/2014/main" val="3926297370"/>
                    </a:ext>
                  </a:extLst>
                </a:gridCol>
                <a:gridCol w="1522512">
                  <a:extLst>
                    <a:ext uri="{9D8B030D-6E8A-4147-A177-3AD203B41FA5}">
                      <a16:colId xmlns:a16="http://schemas.microsoft.com/office/drawing/2014/main" val="2253684176"/>
                    </a:ext>
                  </a:extLst>
                </a:gridCol>
              </a:tblGrid>
              <a:tr h="370840">
                <a:tc>
                  <a:txBody>
                    <a:bodyPr/>
                    <a:lstStyle/>
                    <a:p>
                      <a:pPr algn="ctr"/>
                      <a:r>
                        <a:rPr lang="cs-CZ" dirty="0" smtClean="0"/>
                        <a:t>Číslo</a:t>
                      </a:r>
                      <a:endParaRPr lang="cs-CZ" dirty="0"/>
                    </a:p>
                  </a:txBody>
                  <a:tcPr/>
                </a:tc>
                <a:tc>
                  <a:txBody>
                    <a:bodyPr/>
                    <a:lstStyle/>
                    <a:p>
                      <a:pPr algn="ctr"/>
                      <a:r>
                        <a:rPr lang="cs-CZ" dirty="0" smtClean="0"/>
                        <a:t>Název výzvy</a:t>
                      </a:r>
                      <a:endParaRPr lang="cs-CZ" dirty="0"/>
                    </a:p>
                  </a:txBody>
                  <a:tcPr/>
                </a:tc>
                <a:tc>
                  <a:txBody>
                    <a:bodyPr/>
                    <a:lstStyle/>
                    <a:p>
                      <a:pPr algn="ctr"/>
                      <a:r>
                        <a:rPr lang="cs-CZ" dirty="0" smtClean="0"/>
                        <a:t>Vyhlášení</a:t>
                      </a:r>
                      <a:endParaRPr lang="cs-CZ" dirty="0"/>
                    </a:p>
                  </a:txBody>
                  <a:tcPr/>
                </a:tc>
                <a:extLst>
                  <a:ext uri="{0D108BD9-81ED-4DB2-BD59-A6C34878D82A}">
                    <a16:rowId xmlns:a16="http://schemas.microsoft.com/office/drawing/2014/main" val="3298878579"/>
                  </a:ext>
                </a:extLst>
              </a:tr>
              <a:tr h="370840">
                <a:tc>
                  <a:txBody>
                    <a:bodyPr/>
                    <a:lstStyle/>
                    <a:p>
                      <a:pPr algn="ctr"/>
                      <a:r>
                        <a:rPr lang="cs-CZ" dirty="0" smtClean="0"/>
                        <a:t>58.</a:t>
                      </a:r>
                      <a:endParaRPr lang="cs-CZ" dirty="0"/>
                    </a:p>
                  </a:txBody>
                  <a:tcPr/>
                </a:tc>
                <a:tc>
                  <a:txBody>
                    <a:bodyPr/>
                    <a:lstStyle/>
                    <a:p>
                      <a:r>
                        <a:rPr lang="cs-CZ" dirty="0" smtClean="0"/>
                        <a:t>INFRASTRUKTURA PRO PŘEDŠKOLNÍ VZDĚLÁVÁNÍ (ITI)</a:t>
                      </a:r>
                      <a:endParaRPr lang="cs-CZ" dirty="0"/>
                    </a:p>
                  </a:txBody>
                  <a:tcPr/>
                </a:tc>
                <a:tc>
                  <a:txBody>
                    <a:bodyPr/>
                    <a:lstStyle/>
                    <a:p>
                      <a:pPr algn="ctr"/>
                      <a:r>
                        <a:rPr lang="cs-CZ" dirty="0" smtClean="0"/>
                        <a:t>10/2016</a:t>
                      </a:r>
                      <a:endParaRPr lang="cs-CZ" dirty="0"/>
                    </a:p>
                  </a:txBody>
                  <a:tcPr/>
                </a:tc>
                <a:extLst>
                  <a:ext uri="{0D108BD9-81ED-4DB2-BD59-A6C34878D82A}">
                    <a16:rowId xmlns:a16="http://schemas.microsoft.com/office/drawing/2014/main" val="429322903"/>
                  </a:ext>
                </a:extLst>
              </a:tr>
              <a:tr h="370840">
                <a:tc>
                  <a:txBody>
                    <a:bodyPr/>
                    <a:lstStyle/>
                    <a:p>
                      <a:pPr algn="ctr"/>
                      <a:r>
                        <a:rPr lang="cs-CZ" dirty="0" smtClean="0"/>
                        <a:t>59.</a:t>
                      </a:r>
                      <a:endParaRPr lang="cs-CZ" dirty="0"/>
                    </a:p>
                  </a:txBody>
                  <a:tcPr/>
                </a:tc>
                <a:tc>
                  <a:txBody>
                    <a:bodyPr/>
                    <a:lstStyle/>
                    <a:p>
                      <a:r>
                        <a:rPr lang="cs-CZ" dirty="0" smtClean="0"/>
                        <a:t>INFRASTRUKTURA PRO PŘEDŠKOLNÍ VZDĚLÁVÁNÍ (IPRÚ)</a:t>
                      </a:r>
                      <a:endParaRPr lang="cs-CZ" dirty="0"/>
                    </a:p>
                  </a:txBody>
                  <a:tcPr/>
                </a:tc>
                <a:tc>
                  <a:txBody>
                    <a:bodyPr/>
                    <a:lstStyle/>
                    <a:p>
                      <a:pPr algn="ctr"/>
                      <a:r>
                        <a:rPr lang="cs-CZ" dirty="0" smtClean="0"/>
                        <a:t>10/2016</a:t>
                      </a:r>
                      <a:endParaRPr lang="cs-CZ" dirty="0"/>
                    </a:p>
                  </a:txBody>
                  <a:tcPr/>
                </a:tc>
                <a:extLst>
                  <a:ext uri="{0D108BD9-81ED-4DB2-BD59-A6C34878D82A}">
                    <a16:rowId xmlns:a16="http://schemas.microsoft.com/office/drawing/2014/main" val="2555841842"/>
                  </a:ext>
                </a:extLst>
              </a:tr>
              <a:tr h="370840">
                <a:tc>
                  <a:txBody>
                    <a:bodyPr/>
                    <a:lstStyle/>
                    <a:p>
                      <a:pPr algn="ctr"/>
                      <a:r>
                        <a:rPr lang="cs-CZ" dirty="0" smtClean="0"/>
                        <a:t>66.</a:t>
                      </a:r>
                      <a:endParaRPr lang="cs-CZ" dirty="0"/>
                    </a:p>
                  </a:txBody>
                  <a:tcPr/>
                </a:tc>
                <a:tc>
                  <a:txBody>
                    <a:bodyPr/>
                    <a:lstStyle/>
                    <a:p>
                      <a:r>
                        <a:rPr lang="cs-CZ" dirty="0" smtClean="0"/>
                        <a:t>INFRASTRUKTURA PRO VZDĚLÁVÁNÍ - INTEGROVANÉ PROJEKTY ITI</a:t>
                      </a:r>
                      <a:endParaRPr lang="cs-CZ" dirty="0"/>
                    </a:p>
                  </a:txBody>
                  <a:tcPr/>
                </a:tc>
                <a:tc>
                  <a:txBody>
                    <a:bodyPr/>
                    <a:lstStyle/>
                    <a:p>
                      <a:pPr algn="ctr"/>
                      <a:r>
                        <a:rPr lang="cs-CZ" dirty="0" smtClean="0"/>
                        <a:t>12/2016</a:t>
                      </a:r>
                      <a:endParaRPr lang="cs-CZ" dirty="0"/>
                    </a:p>
                  </a:txBody>
                  <a:tcPr/>
                </a:tc>
                <a:extLst>
                  <a:ext uri="{0D108BD9-81ED-4DB2-BD59-A6C34878D82A}">
                    <a16:rowId xmlns:a16="http://schemas.microsoft.com/office/drawing/2014/main" val="2824753560"/>
                  </a:ext>
                </a:extLst>
              </a:tr>
              <a:tr h="370840">
                <a:tc>
                  <a:txBody>
                    <a:bodyPr/>
                    <a:lstStyle/>
                    <a:p>
                      <a:pPr algn="ctr"/>
                      <a:r>
                        <a:rPr lang="cs-CZ" dirty="0" smtClean="0"/>
                        <a:t>67.</a:t>
                      </a:r>
                      <a:endParaRPr lang="cs-CZ" dirty="0"/>
                    </a:p>
                  </a:txBody>
                  <a:tcPr/>
                </a:tc>
                <a:tc>
                  <a:txBody>
                    <a:bodyPr/>
                    <a:lstStyle/>
                    <a:p>
                      <a:r>
                        <a:rPr lang="cs-CZ" dirty="0" smtClean="0"/>
                        <a:t>INFRASTRUKTURA PRO VZDĚLÁVÁNÍ - INTEGROVANÉ PROJEKTY IPRÚ </a:t>
                      </a:r>
                      <a:endParaRPr lang="cs-CZ"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smtClean="0"/>
                        <a:t>12/2016</a:t>
                      </a:r>
                    </a:p>
                    <a:p>
                      <a:pPr algn="ctr"/>
                      <a:endParaRPr lang="cs-CZ" dirty="0"/>
                    </a:p>
                  </a:txBody>
                  <a:tcPr/>
                </a:tc>
                <a:extLst>
                  <a:ext uri="{0D108BD9-81ED-4DB2-BD59-A6C34878D82A}">
                    <a16:rowId xmlns:a16="http://schemas.microsoft.com/office/drawing/2014/main" val="3374873034"/>
                  </a:ext>
                </a:extLst>
              </a:tr>
              <a:tr h="370840">
                <a:tc>
                  <a:txBody>
                    <a:bodyPr/>
                    <a:lstStyle/>
                    <a:p>
                      <a:pPr algn="ctr"/>
                      <a:r>
                        <a:rPr lang="cs-CZ" dirty="0" smtClean="0"/>
                        <a:t>68.</a:t>
                      </a:r>
                      <a:endParaRPr lang="cs-CZ" dirty="0"/>
                    </a:p>
                  </a:txBody>
                  <a:tcPr/>
                </a:tc>
                <a:tc>
                  <a:txBody>
                    <a:bodyPr/>
                    <a:lstStyle/>
                    <a:p>
                      <a:r>
                        <a:rPr lang="cs-CZ" dirty="0" smtClean="0"/>
                        <a:t>ZVYŠOVÁNÍ KVALITY A DOSTUPNOSTI INFRASTRUKTURY PRO VZDĚLÁVÁNÍ A CELOŽIVOTNÍ UČENÍ - INTEGROVANÉ PROJEKTY CLLD</a:t>
                      </a:r>
                      <a:endParaRPr lang="cs-CZ" dirty="0"/>
                    </a:p>
                  </a:txBody>
                  <a:tcPr/>
                </a:tc>
                <a:tc>
                  <a:txBody>
                    <a:bodyPr/>
                    <a:lstStyle/>
                    <a:p>
                      <a:pPr algn="ctr"/>
                      <a:r>
                        <a:rPr lang="cs-CZ" dirty="0" smtClean="0"/>
                        <a:t>1/2017</a:t>
                      </a:r>
                      <a:endParaRPr lang="cs-CZ" dirty="0"/>
                    </a:p>
                  </a:txBody>
                  <a:tcPr/>
                </a:tc>
                <a:extLst>
                  <a:ext uri="{0D108BD9-81ED-4DB2-BD59-A6C34878D82A}">
                    <a16:rowId xmlns:a16="http://schemas.microsoft.com/office/drawing/2014/main" val="831308079"/>
                  </a:ext>
                </a:extLst>
              </a:tr>
            </a:tbl>
          </a:graphicData>
        </a:graphic>
      </p:graphicFrame>
      <p:pic>
        <p:nvPicPr>
          <p:cNvPr id="8" name="Obrázek 7"/>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619730" y="166637"/>
            <a:ext cx="1212433" cy="1376870"/>
          </a:xfrm>
          <a:prstGeom prst="rect">
            <a:avLst/>
          </a:prstGeom>
        </p:spPr>
      </p:pic>
    </p:spTree>
    <p:extLst>
      <p:ext uri="{BB962C8B-B14F-4D97-AF65-F5344CB8AC3E}">
        <p14:creationId xmlns:p14="http://schemas.microsoft.com/office/powerpoint/2010/main" val="23026433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 name="Zástupný symbol pro obsah 4"/>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151357" y="0"/>
            <a:ext cx="8841286" cy="6252754"/>
          </a:xfrm>
        </p:spPr>
      </p:pic>
    </p:spTree>
    <p:extLst>
      <p:ext uri="{BB962C8B-B14F-4D97-AF65-F5344CB8AC3E}">
        <p14:creationId xmlns:p14="http://schemas.microsoft.com/office/powerpoint/2010/main" val="11242762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lvl="0">
              <a:lnSpc>
                <a:spcPct val="100000"/>
              </a:lnSpc>
              <a:spcBef>
                <a:spcPts val="0"/>
              </a:spcBef>
            </a:pPr>
            <a:r>
              <a:rPr lang="cs-CZ" sz="3200" b="1" dirty="0" smtClean="0">
                <a:solidFill>
                  <a:srgbClr val="1D70B8"/>
                </a:solidFill>
                <a:latin typeface="Arial" panose="020B0604020202020204" pitchFamily="34" charset="0"/>
                <a:cs typeface="Arial" panose="020B0604020202020204" pitchFamily="34" charset="0"/>
              </a:rPr>
              <a:t>Integrované nástroje</a:t>
            </a:r>
            <a:endParaRPr lang="cs-CZ" dirty="0"/>
          </a:p>
        </p:txBody>
      </p:sp>
      <p:sp>
        <p:nvSpPr>
          <p:cNvPr id="3" name="Zástupný symbol pro obsah 2"/>
          <p:cNvSpPr>
            <a:spLocks noGrp="1"/>
          </p:cNvSpPr>
          <p:nvPr>
            <p:ph idx="1"/>
          </p:nvPr>
        </p:nvSpPr>
        <p:spPr>
          <a:xfrm>
            <a:off x="304800" y="1690689"/>
            <a:ext cx="8210550" cy="4486274"/>
          </a:xfrm>
        </p:spPr>
        <p:txBody>
          <a:bodyPr>
            <a:normAutofit/>
          </a:bodyPr>
          <a:lstStyle/>
          <a:p>
            <a:pPr lvl="1">
              <a:defRPr/>
            </a:pPr>
            <a:r>
              <a:rPr lang="cs-CZ" dirty="0"/>
              <a:t>Platí </a:t>
            </a:r>
            <a:r>
              <a:rPr lang="cs-CZ" b="1" dirty="0"/>
              <a:t>stejné podmínky jako pro individuální projekty </a:t>
            </a:r>
            <a:r>
              <a:rPr lang="cs-CZ" dirty="0"/>
              <a:t>v daném  specifickém cíli (způsobilost výdajů, územní zaměření, typů příjemců, veřejné podpory, veřejných zakázek apod.).</a:t>
            </a:r>
          </a:p>
          <a:p>
            <a:pPr lvl="1">
              <a:defRPr/>
            </a:pPr>
            <a:r>
              <a:rPr lang="cs-CZ" b="1" dirty="0"/>
              <a:t>Zároveň</a:t>
            </a:r>
            <a:r>
              <a:rPr lang="cs-CZ" dirty="0"/>
              <a:t> je nezbytný </a:t>
            </a:r>
            <a:r>
              <a:rPr lang="cs-CZ" b="1" dirty="0"/>
              <a:t>soulad</a:t>
            </a:r>
            <a:r>
              <a:rPr lang="cs-CZ" dirty="0"/>
              <a:t> s danou </a:t>
            </a:r>
            <a:r>
              <a:rPr lang="cs-CZ" b="1" dirty="0"/>
              <a:t>integrovanou</a:t>
            </a:r>
            <a:r>
              <a:rPr lang="cs-CZ" dirty="0"/>
              <a:t> </a:t>
            </a:r>
            <a:r>
              <a:rPr lang="cs-CZ" b="1" dirty="0"/>
              <a:t>strategií.</a:t>
            </a:r>
          </a:p>
          <a:p>
            <a:pPr lvl="1">
              <a:defRPr/>
            </a:pPr>
            <a:r>
              <a:rPr lang="cs-CZ" dirty="0"/>
              <a:t>Žadatel, který chce realizovat projekt v rámci integrované strategie, musí </a:t>
            </a:r>
            <a:r>
              <a:rPr lang="cs-CZ" b="1" dirty="0"/>
              <a:t>konzultovat</a:t>
            </a:r>
            <a:r>
              <a:rPr lang="cs-CZ" dirty="0"/>
              <a:t> projektový záměr před jeho podáním </a:t>
            </a:r>
            <a:r>
              <a:rPr lang="cs-CZ" b="1" dirty="0"/>
              <a:t>s nositelem</a:t>
            </a:r>
            <a:r>
              <a:rPr lang="cs-CZ" dirty="0"/>
              <a:t> příslušné integrované strategie – získat vyjádření Řídicího výboru v případě ITI/IPRÚ</a:t>
            </a:r>
            <a:r>
              <a:rPr lang="cs-CZ" dirty="0" smtClean="0"/>
              <a:t>.</a:t>
            </a:r>
          </a:p>
          <a:p>
            <a:pPr lvl="1">
              <a:defRPr/>
            </a:pPr>
            <a:r>
              <a:rPr lang="cs-CZ" u="sng" dirty="0" smtClean="0"/>
              <a:t>Aktivita </a:t>
            </a:r>
            <a:r>
              <a:rPr lang="cs-CZ" b="1" u="sng" dirty="0" smtClean="0"/>
              <a:t>Opatření </a:t>
            </a:r>
            <a:r>
              <a:rPr lang="cs-CZ" b="1" u="sng" dirty="0"/>
              <a:t>vedoucí k sociální </a:t>
            </a:r>
            <a:r>
              <a:rPr lang="cs-CZ" b="1" u="sng" dirty="0" smtClean="0"/>
              <a:t>inkluzi </a:t>
            </a:r>
            <a:r>
              <a:rPr lang="cs-CZ" u="sng" dirty="0" smtClean="0"/>
              <a:t>není součástí integrovaných nástrojů</a:t>
            </a:r>
            <a:endParaRPr lang="cs-CZ" u="sng" dirty="0"/>
          </a:p>
          <a:p>
            <a:endParaRPr lang="cs-CZ" sz="2400" dirty="0"/>
          </a:p>
        </p:txBody>
      </p:sp>
      <p:pic>
        <p:nvPicPr>
          <p:cNvPr id="5" name="Obrázek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619730" y="166637"/>
            <a:ext cx="1212433" cy="1376870"/>
          </a:xfrm>
          <a:prstGeom prst="rect">
            <a:avLst/>
          </a:prstGeom>
        </p:spPr>
      </p:pic>
    </p:spTree>
    <p:extLst>
      <p:ext uri="{BB962C8B-B14F-4D97-AF65-F5344CB8AC3E}">
        <p14:creationId xmlns:p14="http://schemas.microsoft.com/office/powerpoint/2010/main" val="40925163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A43E6383-5D61-495C-A034-7F3FD91FB32D}"/>
              </a:ext>
            </a:extLst>
          </p:cNvPr>
          <p:cNvSpPr txBox="1"/>
          <p:nvPr/>
        </p:nvSpPr>
        <p:spPr>
          <a:xfrm>
            <a:off x="0" y="717601"/>
            <a:ext cx="9144000" cy="1015663"/>
          </a:xfrm>
          <a:prstGeom prst="rect">
            <a:avLst/>
          </a:prstGeom>
          <a:noFill/>
        </p:spPr>
        <p:txBody>
          <a:bodyPr wrap="square" rtlCol="0">
            <a:spAutoFit/>
          </a:bodyPr>
          <a:lstStyle/>
          <a:p>
            <a:pPr algn="ctr"/>
            <a:r>
              <a:rPr lang="cs-CZ" sz="3000" b="1" dirty="0">
                <a:solidFill>
                  <a:srgbClr val="1D70B8"/>
                </a:solidFill>
                <a:latin typeface="Arial" panose="020B0604020202020204" pitchFamily="34" charset="0"/>
                <a:cs typeface="Arial" panose="020B0604020202020204" pitchFamily="34" charset="0"/>
              </a:rPr>
              <a:t>P</a:t>
            </a:r>
            <a:r>
              <a:rPr lang="cs-CZ" sz="3000" b="1" dirty="0" smtClean="0">
                <a:solidFill>
                  <a:srgbClr val="1D70B8"/>
                </a:solidFill>
                <a:latin typeface="Arial" panose="020B0604020202020204" pitchFamily="34" charset="0"/>
                <a:cs typeface="Arial" panose="020B0604020202020204" pitchFamily="34" charset="0"/>
              </a:rPr>
              <a:t>ředškolní </a:t>
            </a:r>
            <a:r>
              <a:rPr lang="cs-CZ" sz="3000" b="1" dirty="0">
                <a:solidFill>
                  <a:srgbClr val="1D70B8"/>
                </a:solidFill>
                <a:latin typeface="Arial" panose="020B0604020202020204" pitchFamily="34" charset="0"/>
                <a:cs typeface="Arial" panose="020B0604020202020204" pitchFamily="34" charset="0"/>
              </a:rPr>
              <a:t>vzdělávání </a:t>
            </a:r>
            <a:r>
              <a:rPr lang="cs-CZ" sz="3000" b="1" dirty="0" smtClean="0">
                <a:solidFill>
                  <a:srgbClr val="1D70B8"/>
                </a:solidFill>
                <a:latin typeface="Arial" panose="020B0604020202020204" pitchFamily="34" charset="0"/>
                <a:cs typeface="Arial" panose="020B0604020202020204" pitchFamily="34" charset="0"/>
              </a:rPr>
              <a:t>v IROP</a:t>
            </a:r>
          </a:p>
          <a:p>
            <a:pPr algn="ctr"/>
            <a:endParaRPr lang="cs-CZ" sz="3000" b="1" dirty="0">
              <a:solidFill>
                <a:srgbClr val="1D70B8"/>
              </a:solidFill>
              <a:latin typeface="Arial" panose="020B0604020202020204" pitchFamily="34" charset="0"/>
              <a:cs typeface="Arial" panose="020B0604020202020204" pitchFamily="34" charset="0"/>
            </a:endParaRPr>
          </a:p>
        </p:txBody>
      </p:sp>
      <p:pic>
        <p:nvPicPr>
          <p:cNvPr id="6" name="Obrázek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619730" y="166637"/>
            <a:ext cx="1212433" cy="1376870"/>
          </a:xfrm>
          <a:prstGeom prst="rect">
            <a:avLst/>
          </a:prstGeom>
        </p:spPr>
      </p:pic>
      <p:pic>
        <p:nvPicPr>
          <p:cNvPr id="2" name="Obrázek 1"/>
          <p:cNvPicPr>
            <a:picLocks noChangeAspect="1"/>
          </p:cNvPicPr>
          <p:nvPr/>
        </p:nvPicPr>
        <p:blipFill>
          <a:blip r:embed="rId3"/>
          <a:stretch>
            <a:fillRect/>
          </a:stretch>
        </p:blipFill>
        <p:spPr>
          <a:xfrm>
            <a:off x="1616883" y="1733264"/>
            <a:ext cx="5910233" cy="3994880"/>
          </a:xfrm>
          <a:prstGeom prst="rect">
            <a:avLst/>
          </a:prstGeom>
        </p:spPr>
      </p:pic>
    </p:spTree>
    <p:extLst>
      <p:ext uri="{BB962C8B-B14F-4D97-AF65-F5344CB8AC3E}">
        <p14:creationId xmlns:p14="http://schemas.microsoft.com/office/powerpoint/2010/main" val="12274793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619730" y="166637"/>
            <a:ext cx="1212433" cy="1376870"/>
          </a:xfrm>
          <a:prstGeom prst="rect">
            <a:avLst/>
          </a:prstGeom>
        </p:spPr>
      </p:pic>
      <p:graphicFrame>
        <p:nvGraphicFramePr>
          <p:cNvPr id="2" name="Tabulka 1"/>
          <p:cNvGraphicFramePr>
            <a:graphicFrameLocks noGrp="1"/>
          </p:cNvGraphicFramePr>
          <p:nvPr>
            <p:extLst>
              <p:ext uri="{D42A27DB-BD31-4B8C-83A1-F6EECF244321}">
                <p14:modId xmlns:p14="http://schemas.microsoft.com/office/powerpoint/2010/main" val="1768054605"/>
              </p:ext>
            </p:extLst>
          </p:nvPr>
        </p:nvGraphicFramePr>
        <p:xfrm>
          <a:off x="343900" y="1492200"/>
          <a:ext cx="7275830" cy="4695952"/>
        </p:xfrm>
        <a:graphic>
          <a:graphicData uri="http://schemas.openxmlformats.org/drawingml/2006/table">
            <a:tbl>
              <a:tblPr firstRow="1" firstCol="1" bandRow="1">
                <a:tableStyleId>{5C22544A-7EE6-4342-B048-85BDC9FD1C3A}</a:tableStyleId>
              </a:tblPr>
              <a:tblGrid>
                <a:gridCol w="2092395">
                  <a:extLst>
                    <a:ext uri="{9D8B030D-6E8A-4147-A177-3AD203B41FA5}">
                      <a16:colId xmlns:a16="http://schemas.microsoft.com/office/drawing/2014/main" val="223606720"/>
                    </a:ext>
                  </a:extLst>
                </a:gridCol>
                <a:gridCol w="2216988">
                  <a:extLst>
                    <a:ext uri="{9D8B030D-6E8A-4147-A177-3AD203B41FA5}">
                      <a16:colId xmlns:a16="http://schemas.microsoft.com/office/drawing/2014/main" val="2969405266"/>
                    </a:ext>
                  </a:extLst>
                </a:gridCol>
                <a:gridCol w="1853673">
                  <a:extLst>
                    <a:ext uri="{9D8B030D-6E8A-4147-A177-3AD203B41FA5}">
                      <a16:colId xmlns:a16="http://schemas.microsoft.com/office/drawing/2014/main" val="2279945052"/>
                    </a:ext>
                  </a:extLst>
                </a:gridCol>
                <a:gridCol w="1112774">
                  <a:extLst>
                    <a:ext uri="{9D8B030D-6E8A-4147-A177-3AD203B41FA5}">
                      <a16:colId xmlns:a16="http://schemas.microsoft.com/office/drawing/2014/main" val="4033168768"/>
                    </a:ext>
                  </a:extLst>
                </a:gridCol>
              </a:tblGrid>
              <a:tr h="190500">
                <a:tc>
                  <a:txBody>
                    <a:bodyPr/>
                    <a:lstStyle/>
                    <a:p>
                      <a:pPr algn="ctr">
                        <a:lnSpc>
                          <a:spcPct val="107000"/>
                        </a:lnSpc>
                        <a:spcAft>
                          <a:spcPts val="0"/>
                        </a:spcAft>
                      </a:pPr>
                      <a:r>
                        <a:rPr lang="cs-CZ" sz="1800" dirty="0">
                          <a:effectLst/>
                        </a:rPr>
                        <a:t>Kraj realizace</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cs-CZ" sz="1800" dirty="0">
                          <a:effectLst/>
                        </a:rPr>
                        <a:t>Dotace z EU</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cs-CZ" sz="1800">
                          <a:effectLst/>
                        </a:rPr>
                        <a:t>Dotace EU v přepočtu na dítě</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cs-CZ" sz="1800">
                          <a:effectLst/>
                        </a:rPr>
                        <a:t>Počet</a:t>
                      </a:r>
                    </a:p>
                    <a:p>
                      <a:pPr algn="ctr">
                        <a:lnSpc>
                          <a:spcPct val="107000"/>
                        </a:lnSpc>
                        <a:spcAft>
                          <a:spcPts val="0"/>
                        </a:spcAft>
                      </a:pPr>
                      <a:r>
                        <a:rPr lang="cs-CZ" sz="1800">
                          <a:effectLst/>
                        </a:rPr>
                        <a:t>projektů</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622392266"/>
                  </a:ext>
                </a:extLst>
              </a:tr>
              <a:tr h="190500">
                <a:tc>
                  <a:txBody>
                    <a:bodyPr/>
                    <a:lstStyle/>
                    <a:p>
                      <a:pPr>
                        <a:lnSpc>
                          <a:spcPct val="107000"/>
                        </a:lnSpc>
                        <a:spcAft>
                          <a:spcPts val="0"/>
                        </a:spcAft>
                      </a:pPr>
                      <a:r>
                        <a:rPr lang="cs-CZ" sz="1800">
                          <a:effectLst/>
                        </a:rPr>
                        <a:t>Středočeský kraj</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cs-CZ" sz="1800" dirty="0">
                          <a:effectLst/>
                        </a:rPr>
                        <a:t>561 448 023 Kč</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cs-CZ" sz="1800">
                          <a:effectLst/>
                        </a:rPr>
                        <a:t>11 159 Kč</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cs-CZ" sz="1800">
                          <a:effectLst/>
                        </a:rPr>
                        <a:t>36</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46752323"/>
                  </a:ext>
                </a:extLst>
              </a:tr>
              <a:tr h="190500">
                <a:tc>
                  <a:txBody>
                    <a:bodyPr/>
                    <a:lstStyle/>
                    <a:p>
                      <a:pPr>
                        <a:lnSpc>
                          <a:spcPct val="107000"/>
                        </a:lnSpc>
                        <a:spcAft>
                          <a:spcPts val="0"/>
                        </a:spcAft>
                      </a:pPr>
                      <a:r>
                        <a:rPr lang="cs-CZ" sz="1800">
                          <a:effectLst/>
                        </a:rPr>
                        <a:t>Jihomoravský kraj</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cs-CZ" sz="1800" dirty="0">
                          <a:effectLst/>
                        </a:rPr>
                        <a:t>457 402 080 Kč</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cs-CZ" sz="1800" dirty="0">
                          <a:effectLst/>
                        </a:rPr>
                        <a:t>11 075 Kč</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cs-CZ" sz="1800">
                          <a:effectLst/>
                        </a:rPr>
                        <a:t>30</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610074964"/>
                  </a:ext>
                </a:extLst>
              </a:tr>
              <a:tr h="190500">
                <a:tc>
                  <a:txBody>
                    <a:bodyPr/>
                    <a:lstStyle/>
                    <a:p>
                      <a:pPr>
                        <a:lnSpc>
                          <a:spcPct val="107000"/>
                        </a:lnSpc>
                        <a:spcAft>
                          <a:spcPts val="0"/>
                        </a:spcAft>
                      </a:pPr>
                      <a:r>
                        <a:rPr lang="cs-CZ" sz="1800">
                          <a:effectLst/>
                        </a:rPr>
                        <a:t>Olomoucký kraj</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cs-CZ" sz="1800" dirty="0">
                          <a:effectLst/>
                        </a:rPr>
                        <a:t>372 309 403 Kč</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cs-CZ" sz="1800" dirty="0">
                          <a:effectLst/>
                        </a:rPr>
                        <a:t>16 658 Kč</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cs-CZ" sz="1800">
                          <a:effectLst/>
                        </a:rPr>
                        <a:t>27</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484623215"/>
                  </a:ext>
                </a:extLst>
              </a:tr>
              <a:tr h="190500">
                <a:tc>
                  <a:txBody>
                    <a:bodyPr/>
                    <a:lstStyle/>
                    <a:p>
                      <a:pPr>
                        <a:lnSpc>
                          <a:spcPct val="107000"/>
                        </a:lnSpc>
                        <a:spcAft>
                          <a:spcPts val="0"/>
                        </a:spcAft>
                      </a:pPr>
                      <a:r>
                        <a:rPr lang="cs-CZ" sz="1800">
                          <a:effectLst/>
                        </a:rPr>
                        <a:t>Jihočeský kraj</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cs-CZ" sz="1800">
                          <a:effectLst/>
                        </a:rPr>
                        <a:t>272 360 414 Kč</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cs-CZ" sz="1800" dirty="0">
                          <a:effectLst/>
                        </a:rPr>
                        <a:t>11 819 Kč</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cs-CZ" sz="1800">
                          <a:effectLst/>
                        </a:rPr>
                        <a:t>18</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723809368"/>
                  </a:ext>
                </a:extLst>
              </a:tr>
              <a:tr h="190500">
                <a:tc>
                  <a:txBody>
                    <a:bodyPr/>
                    <a:lstStyle/>
                    <a:p>
                      <a:pPr>
                        <a:lnSpc>
                          <a:spcPct val="107000"/>
                        </a:lnSpc>
                        <a:spcAft>
                          <a:spcPts val="0"/>
                        </a:spcAft>
                      </a:pPr>
                      <a:r>
                        <a:rPr lang="cs-CZ" sz="1800">
                          <a:effectLst/>
                        </a:rPr>
                        <a:t>Kraj Vysočina</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cs-CZ" sz="1800">
                          <a:effectLst/>
                        </a:rPr>
                        <a:t>178 434 502 Kč</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cs-CZ" sz="1800" dirty="0">
                          <a:effectLst/>
                        </a:rPr>
                        <a:t>9 987 Kč</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cs-CZ" sz="1800" dirty="0">
                          <a:effectLst/>
                        </a:rPr>
                        <a:t>9</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687392184"/>
                  </a:ext>
                </a:extLst>
              </a:tr>
              <a:tr h="190500">
                <a:tc>
                  <a:txBody>
                    <a:bodyPr/>
                    <a:lstStyle/>
                    <a:p>
                      <a:pPr>
                        <a:lnSpc>
                          <a:spcPct val="107000"/>
                        </a:lnSpc>
                        <a:spcAft>
                          <a:spcPts val="0"/>
                        </a:spcAft>
                      </a:pPr>
                      <a:r>
                        <a:rPr lang="cs-CZ" sz="1800">
                          <a:effectLst/>
                        </a:rPr>
                        <a:t>Liberecký kraj</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cs-CZ" sz="1800">
                          <a:effectLst/>
                        </a:rPr>
                        <a:t>167 985 631 Kč</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cs-CZ" sz="1800" dirty="0">
                          <a:effectLst/>
                        </a:rPr>
                        <a:t>11 205 Kč</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cs-CZ" sz="1800" dirty="0">
                          <a:effectLst/>
                        </a:rPr>
                        <a:t>9</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222335467"/>
                  </a:ext>
                </a:extLst>
              </a:tr>
              <a:tr h="190500">
                <a:tc>
                  <a:txBody>
                    <a:bodyPr/>
                    <a:lstStyle/>
                    <a:p>
                      <a:pPr>
                        <a:lnSpc>
                          <a:spcPct val="107000"/>
                        </a:lnSpc>
                        <a:spcAft>
                          <a:spcPts val="0"/>
                        </a:spcAft>
                      </a:pPr>
                      <a:r>
                        <a:rPr lang="cs-CZ" sz="1800">
                          <a:effectLst/>
                        </a:rPr>
                        <a:t>Moravskoslezský kraj</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cs-CZ" sz="1800" dirty="0">
                          <a:effectLst/>
                        </a:rPr>
                        <a:t>147 988 528 Kč</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cs-CZ" sz="1800">
                          <a:effectLst/>
                        </a:rPr>
                        <a:t>3 777 Kč</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cs-CZ" sz="1800" dirty="0">
                          <a:effectLst/>
                        </a:rPr>
                        <a:t>15</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488231006"/>
                  </a:ext>
                </a:extLst>
              </a:tr>
              <a:tr h="190500">
                <a:tc>
                  <a:txBody>
                    <a:bodyPr/>
                    <a:lstStyle/>
                    <a:p>
                      <a:pPr>
                        <a:lnSpc>
                          <a:spcPct val="107000"/>
                        </a:lnSpc>
                        <a:spcAft>
                          <a:spcPts val="0"/>
                        </a:spcAft>
                      </a:pPr>
                      <a:r>
                        <a:rPr lang="cs-CZ" sz="1800">
                          <a:effectLst/>
                        </a:rPr>
                        <a:t>Pardubický kraj</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cs-CZ" sz="1800">
                          <a:effectLst/>
                        </a:rPr>
                        <a:t>126 297 153 Kč</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cs-CZ" sz="1800">
                          <a:effectLst/>
                        </a:rPr>
                        <a:t>6 869 Kč</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cs-CZ" sz="1800" dirty="0">
                          <a:effectLst/>
                        </a:rPr>
                        <a:t>7</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4108828236"/>
                  </a:ext>
                </a:extLst>
              </a:tr>
              <a:tr h="190500">
                <a:tc>
                  <a:txBody>
                    <a:bodyPr/>
                    <a:lstStyle/>
                    <a:p>
                      <a:pPr>
                        <a:lnSpc>
                          <a:spcPct val="107000"/>
                        </a:lnSpc>
                        <a:spcAft>
                          <a:spcPts val="0"/>
                        </a:spcAft>
                      </a:pPr>
                      <a:r>
                        <a:rPr lang="cs-CZ" sz="1800">
                          <a:effectLst/>
                        </a:rPr>
                        <a:t>Ústecký kraj</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cs-CZ" sz="1800">
                          <a:effectLst/>
                        </a:rPr>
                        <a:t>125 590 898 Kč</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cs-CZ" sz="1800">
                          <a:effectLst/>
                        </a:rPr>
                        <a:t>4 940 Kč</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cs-CZ" sz="1800" dirty="0">
                          <a:effectLst/>
                        </a:rPr>
                        <a:t>8</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793080992"/>
                  </a:ext>
                </a:extLst>
              </a:tr>
              <a:tr h="190500">
                <a:tc>
                  <a:txBody>
                    <a:bodyPr/>
                    <a:lstStyle/>
                    <a:p>
                      <a:pPr>
                        <a:lnSpc>
                          <a:spcPct val="107000"/>
                        </a:lnSpc>
                        <a:spcAft>
                          <a:spcPts val="0"/>
                        </a:spcAft>
                      </a:pPr>
                      <a:r>
                        <a:rPr lang="cs-CZ" sz="1800">
                          <a:effectLst/>
                        </a:rPr>
                        <a:t>Plzeňský kraj</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cs-CZ" sz="1800">
                          <a:effectLst/>
                        </a:rPr>
                        <a:t>86 361 782 Kč</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cs-CZ" sz="1800">
                          <a:effectLst/>
                        </a:rPr>
                        <a:t>4 617 Kč</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cs-CZ" sz="1800" dirty="0">
                          <a:effectLst/>
                        </a:rPr>
                        <a:t>4</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124827916"/>
                  </a:ext>
                </a:extLst>
              </a:tr>
              <a:tr h="190500">
                <a:tc>
                  <a:txBody>
                    <a:bodyPr/>
                    <a:lstStyle/>
                    <a:p>
                      <a:pPr>
                        <a:lnSpc>
                          <a:spcPct val="107000"/>
                        </a:lnSpc>
                        <a:spcAft>
                          <a:spcPts val="0"/>
                        </a:spcAft>
                      </a:pPr>
                      <a:r>
                        <a:rPr lang="cs-CZ" sz="1800">
                          <a:effectLst/>
                        </a:rPr>
                        <a:t>Zlínský kraj</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cs-CZ" sz="1800">
                          <a:effectLst/>
                        </a:rPr>
                        <a:t>75 909 782 Kč</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cs-CZ" sz="1800">
                          <a:effectLst/>
                        </a:rPr>
                        <a:t>3 816 Kč</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cs-CZ" sz="1800">
                          <a:effectLst/>
                        </a:rPr>
                        <a:t>6</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91960888"/>
                  </a:ext>
                </a:extLst>
              </a:tr>
              <a:tr h="190500">
                <a:tc>
                  <a:txBody>
                    <a:bodyPr/>
                    <a:lstStyle/>
                    <a:p>
                      <a:pPr>
                        <a:lnSpc>
                          <a:spcPct val="107000"/>
                        </a:lnSpc>
                        <a:spcAft>
                          <a:spcPts val="0"/>
                        </a:spcAft>
                      </a:pPr>
                      <a:r>
                        <a:rPr lang="cs-CZ" sz="1800">
                          <a:effectLst/>
                        </a:rPr>
                        <a:t>Královéhradecký kraj</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cs-CZ" sz="1800">
                          <a:effectLst/>
                        </a:rPr>
                        <a:t>37 942 125 Kč</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cs-CZ" sz="1800">
                          <a:effectLst/>
                        </a:rPr>
                        <a:t>1 974 Kč</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cs-CZ" sz="1800">
                          <a:effectLst/>
                        </a:rPr>
                        <a:t>5</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415885154"/>
                  </a:ext>
                </a:extLst>
              </a:tr>
              <a:tr h="190500">
                <a:tc>
                  <a:txBody>
                    <a:bodyPr/>
                    <a:lstStyle/>
                    <a:p>
                      <a:pPr>
                        <a:lnSpc>
                          <a:spcPct val="107000"/>
                        </a:lnSpc>
                        <a:spcAft>
                          <a:spcPts val="0"/>
                        </a:spcAft>
                      </a:pPr>
                      <a:r>
                        <a:rPr lang="cs-CZ" sz="1800">
                          <a:effectLst/>
                        </a:rPr>
                        <a:t>Karlovarský kraj</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cs-CZ" sz="1800">
                          <a:effectLst/>
                        </a:rPr>
                        <a:t>0 Kč</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cs-CZ" sz="1800">
                          <a:effectLst/>
                        </a:rPr>
                        <a:t>0 Kč</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cs-CZ" sz="1800">
                          <a:effectLst/>
                        </a:rPr>
                        <a:t>0</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394926972"/>
                  </a:ext>
                </a:extLst>
              </a:tr>
              <a:tr h="190500">
                <a:tc>
                  <a:txBody>
                    <a:bodyPr/>
                    <a:lstStyle/>
                    <a:p>
                      <a:pPr>
                        <a:lnSpc>
                          <a:spcPct val="107000"/>
                        </a:lnSpc>
                        <a:spcAft>
                          <a:spcPts val="0"/>
                        </a:spcAft>
                      </a:pPr>
                      <a:r>
                        <a:rPr lang="cs-CZ" sz="1800" dirty="0">
                          <a:effectLst/>
                        </a:rPr>
                        <a:t>Celkový součet</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cs-CZ" sz="1800">
                          <a:effectLst/>
                        </a:rPr>
                        <a:t>2 610 030 320,99 Kč</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cs-CZ" sz="1800">
                          <a:effectLst/>
                        </a:rPr>
                        <a:t>8 166,32 Kč</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cs-CZ" sz="1800" dirty="0">
                          <a:effectLst/>
                        </a:rPr>
                        <a:t>174</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180249106"/>
                  </a:ext>
                </a:extLst>
              </a:tr>
            </a:tbl>
          </a:graphicData>
        </a:graphic>
      </p:graphicFrame>
      <p:sp>
        <p:nvSpPr>
          <p:cNvPr id="7" name="Nadpis 1"/>
          <p:cNvSpPr>
            <a:spLocks noGrp="1"/>
          </p:cNvSpPr>
          <p:nvPr>
            <p:ph type="title"/>
          </p:nvPr>
        </p:nvSpPr>
        <p:spPr>
          <a:xfrm>
            <a:off x="628650" y="0"/>
            <a:ext cx="7886700" cy="1325563"/>
          </a:xfrm>
        </p:spPr>
        <p:txBody>
          <a:bodyPr>
            <a:normAutofit/>
          </a:bodyPr>
          <a:lstStyle/>
          <a:p>
            <a:r>
              <a:rPr lang="cs-CZ" sz="2700" b="1" dirty="0" smtClean="0">
                <a:solidFill>
                  <a:srgbClr val="1D70B8"/>
                </a:solidFill>
                <a:latin typeface="Arial" panose="020B0604020202020204" pitchFamily="34" charset="0"/>
                <a:ea typeface="+mn-ea"/>
                <a:cs typeface="Arial" panose="020B0604020202020204" pitchFamily="34" charset="0"/>
              </a:rPr>
              <a:t>Podpořené projekty předškolního </a:t>
            </a:r>
            <a:br>
              <a:rPr lang="cs-CZ" sz="2700" b="1" dirty="0" smtClean="0">
                <a:solidFill>
                  <a:srgbClr val="1D70B8"/>
                </a:solidFill>
                <a:latin typeface="Arial" panose="020B0604020202020204" pitchFamily="34" charset="0"/>
                <a:ea typeface="+mn-ea"/>
                <a:cs typeface="Arial" panose="020B0604020202020204" pitchFamily="34" charset="0"/>
              </a:rPr>
            </a:br>
            <a:r>
              <a:rPr lang="cs-CZ" sz="2700" b="1" dirty="0" smtClean="0">
                <a:solidFill>
                  <a:srgbClr val="1D70B8"/>
                </a:solidFill>
                <a:latin typeface="Arial" panose="020B0604020202020204" pitchFamily="34" charset="0"/>
                <a:ea typeface="+mn-ea"/>
                <a:cs typeface="Arial" panose="020B0604020202020204" pitchFamily="34" charset="0"/>
              </a:rPr>
              <a:t>vzdělávání</a:t>
            </a:r>
            <a:endParaRPr lang="cs-CZ" sz="2700" b="1" dirty="0">
              <a:solidFill>
                <a:srgbClr val="1D70B8"/>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038043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1"/>
          <p:cNvSpPr>
            <a:spLocks noGrp="1"/>
          </p:cNvSpPr>
          <p:nvPr>
            <p:ph type="title"/>
          </p:nvPr>
        </p:nvSpPr>
        <p:spPr>
          <a:xfrm>
            <a:off x="628650" y="0"/>
            <a:ext cx="7886700" cy="1325563"/>
          </a:xfrm>
        </p:spPr>
        <p:txBody>
          <a:bodyPr>
            <a:normAutofit/>
          </a:bodyPr>
          <a:lstStyle/>
          <a:p>
            <a:r>
              <a:rPr lang="cs-CZ" sz="2700" b="1" dirty="0" smtClean="0">
                <a:solidFill>
                  <a:srgbClr val="1D70B8"/>
                </a:solidFill>
                <a:latin typeface="Arial" panose="020B0604020202020204" pitchFamily="34" charset="0"/>
                <a:ea typeface="+mn-ea"/>
                <a:cs typeface="Arial" panose="020B0604020202020204" pitchFamily="34" charset="0"/>
              </a:rPr>
              <a:t>Podpořené projekty předškolního </a:t>
            </a:r>
            <a:br>
              <a:rPr lang="cs-CZ" sz="2700" b="1" dirty="0" smtClean="0">
                <a:solidFill>
                  <a:srgbClr val="1D70B8"/>
                </a:solidFill>
                <a:latin typeface="Arial" panose="020B0604020202020204" pitchFamily="34" charset="0"/>
                <a:ea typeface="+mn-ea"/>
                <a:cs typeface="Arial" panose="020B0604020202020204" pitchFamily="34" charset="0"/>
              </a:rPr>
            </a:br>
            <a:r>
              <a:rPr lang="cs-CZ" sz="2700" b="1" dirty="0" smtClean="0">
                <a:solidFill>
                  <a:srgbClr val="1D70B8"/>
                </a:solidFill>
                <a:latin typeface="Arial" panose="020B0604020202020204" pitchFamily="34" charset="0"/>
                <a:ea typeface="+mn-ea"/>
                <a:cs typeface="Arial" panose="020B0604020202020204" pitchFamily="34" charset="0"/>
              </a:rPr>
              <a:t>vzdělávání</a:t>
            </a:r>
            <a:endParaRPr lang="cs-CZ" sz="2700" b="1" dirty="0">
              <a:solidFill>
                <a:srgbClr val="1D70B8"/>
              </a:solidFill>
              <a:latin typeface="Arial" panose="020B0604020202020204" pitchFamily="34" charset="0"/>
              <a:ea typeface="+mn-ea"/>
              <a:cs typeface="Arial" panose="020B0604020202020204" pitchFamily="34" charset="0"/>
            </a:endParaRPr>
          </a:p>
        </p:txBody>
      </p:sp>
      <p:pic>
        <p:nvPicPr>
          <p:cNvPr id="8" name="Obrázek 7" descr="http://www.stavbaroku.cz/db_image/site_large/11806.jpg"/>
          <p:cNvPicPr/>
          <p:nvPr/>
        </p:nvPicPr>
        <p:blipFill>
          <a:blip r:embed="rId2">
            <a:extLst>
              <a:ext uri="{28A0092B-C50C-407E-A947-70E740481C1C}">
                <a14:useLocalDpi xmlns:a14="http://schemas.microsoft.com/office/drawing/2010/main" val="0"/>
              </a:ext>
            </a:extLst>
          </a:blip>
          <a:srcRect/>
          <a:stretch>
            <a:fillRect/>
          </a:stretch>
        </p:blipFill>
        <p:spPr bwMode="auto">
          <a:xfrm>
            <a:off x="3623310" y="977900"/>
            <a:ext cx="5520690" cy="3462951"/>
          </a:xfrm>
          <a:prstGeom prst="rect">
            <a:avLst/>
          </a:prstGeom>
          <a:noFill/>
          <a:ln>
            <a:noFill/>
          </a:ln>
        </p:spPr>
      </p:pic>
      <p:pic>
        <p:nvPicPr>
          <p:cNvPr id="6" name="Obrázek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619730" y="166637"/>
            <a:ext cx="1212433" cy="1376870"/>
          </a:xfrm>
          <a:prstGeom prst="rect">
            <a:avLst/>
          </a:prstGeom>
        </p:spPr>
      </p:pic>
      <p:pic>
        <p:nvPicPr>
          <p:cNvPr id="5" name="Obrázek 4"/>
          <p:cNvPicPr/>
          <p:nvPr/>
        </p:nvPicPr>
        <p:blipFill>
          <a:blip r:embed="rId4"/>
          <a:stretch>
            <a:fillRect/>
          </a:stretch>
        </p:blipFill>
        <p:spPr>
          <a:xfrm>
            <a:off x="742950" y="3924301"/>
            <a:ext cx="6623050" cy="2933700"/>
          </a:xfrm>
          <a:prstGeom prst="rect">
            <a:avLst/>
          </a:prstGeom>
        </p:spPr>
      </p:pic>
      <p:sp>
        <p:nvSpPr>
          <p:cNvPr id="3" name="TextovéPole 2"/>
          <p:cNvSpPr txBox="1"/>
          <p:nvPr/>
        </p:nvSpPr>
        <p:spPr>
          <a:xfrm>
            <a:off x="419100" y="1543507"/>
            <a:ext cx="2667000" cy="1754326"/>
          </a:xfrm>
          <a:prstGeom prst="rect">
            <a:avLst/>
          </a:prstGeom>
          <a:noFill/>
        </p:spPr>
        <p:txBody>
          <a:bodyPr wrap="square" rtlCol="0">
            <a:spAutoFit/>
          </a:bodyPr>
          <a:lstStyle/>
          <a:p>
            <a:r>
              <a:rPr lang="cs-CZ" b="1" dirty="0" smtClean="0"/>
              <a:t>14. výzva IROP</a:t>
            </a:r>
          </a:p>
          <a:p>
            <a:endParaRPr lang="cs-CZ" b="1" dirty="0"/>
          </a:p>
          <a:p>
            <a:r>
              <a:rPr lang="cs-CZ" b="1" dirty="0" smtClean="0"/>
              <a:t>Novostavba </a:t>
            </a:r>
            <a:r>
              <a:rPr lang="cs-CZ" b="1" dirty="0"/>
              <a:t>Mateřské školy Úsměv v </a:t>
            </a:r>
            <a:r>
              <a:rPr lang="cs-CZ" b="1" dirty="0" smtClean="0"/>
              <a:t>Benešově</a:t>
            </a:r>
          </a:p>
          <a:p>
            <a:endParaRPr lang="cs-CZ" b="1" dirty="0"/>
          </a:p>
          <a:p>
            <a:r>
              <a:rPr lang="cs-CZ" b="1" dirty="0" smtClean="0"/>
              <a:t>50,5 mil. Kč (EFRR)</a:t>
            </a:r>
            <a:endParaRPr lang="cs-CZ" b="1" dirty="0"/>
          </a:p>
        </p:txBody>
      </p:sp>
    </p:spTree>
    <p:extLst>
      <p:ext uri="{BB962C8B-B14F-4D97-AF65-F5344CB8AC3E}">
        <p14:creationId xmlns:p14="http://schemas.microsoft.com/office/powerpoint/2010/main" val="36964251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DB45F6E-7C5C-4CCF-889A-9E0300EF88F4}"/>
              </a:ext>
            </a:extLst>
          </p:cNvPr>
          <p:cNvSpPr txBox="1"/>
          <p:nvPr/>
        </p:nvSpPr>
        <p:spPr>
          <a:xfrm>
            <a:off x="720000" y="720000"/>
            <a:ext cx="7704000" cy="553998"/>
          </a:xfrm>
          <a:prstGeom prst="rect">
            <a:avLst/>
          </a:prstGeom>
          <a:noFill/>
        </p:spPr>
        <p:txBody>
          <a:bodyPr wrap="square" rtlCol="0">
            <a:spAutoFit/>
          </a:bodyPr>
          <a:lstStyle/>
          <a:p>
            <a:r>
              <a:rPr lang="cs-CZ" sz="3000" b="1" dirty="0" smtClean="0">
                <a:solidFill>
                  <a:srgbClr val="1D70B8"/>
                </a:solidFill>
                <a:latin typeface="Arial" panose="020B0604020202020204" pitchFamily="34" charset="0"/>
                <a:cs typeface="Arial" panose="020B0604020202020204" pitchFamily="34" charset="0"/>
              </a:rPr>
              <a:t>Program semináře</a:t>
            </a:r>
            <a:endParaRPr lang="cs-CZ" sz="3000" b="1" dirty="0">
              <a:solidFill>
                <a:srgbClr val="1D70B8"/>
              </a:solidFill>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2F173DD9-077B-4C7B-84BB-77CB6F2E5781}"/>
              </a:ext>
            </a:extLst>
          </p:cNvPr>
          <p:cNvSpPr txBox="1"/>
          <p:nvPr/>
        </p:nvSpPr>
        <p:spPr>
          <a:xfrm>
            <a:off x="487680" y="1433778"/>
            <a:ext cx="7936320" cy="4801314"/>
          </a:xfrm>
          <a:prstGeom prst="rect">
            <a:avLst/>
          </a:prstGeom>
          <a:noFill/>
        </p:spPr>
        <p:txBody>
          <a:bodyPr wrap="square" rtlCol="0">
            <a:spAutoFit/>
          </a:bodyPr>
          <a:lstStyle/>
          <a:p>
            <a:r>
              <a:rPr lang="en-US" b="1" dirty="0" smtClean="0"/>
              <a:t>9:00 </a:t>
            </a:r>
            <a:r>
              <a:rPr lang="en-US" b="1" dirty="0"/>
              <a:t>– 9:30	</a:t>
            </a:r>
            <a:r>
              <a:rPr lang="cs-CZ" dirty="0"/>
              <a:t>Prezence účastníků	</a:t>
            </a:r>
          </a:p>
          <a:p>
            <a:r>
              <a:rPr lang="cs-CZ" dirty="0"/>
              <a:t> </a:t>
            </a:r>
          </a:p>
          <a:p>
            <a:r>
              <a:rPr lang="cs-CZ" b="1" dirty="0"/>
              <a:t>9:30 – 10:00</a:t>
            </a:r>
            <a:r>
              <a:rPr lang="cs-CZ" dirty="0"/>
              <a:t>	Zahájení, představení Integrovaného regionálního operačního </a:t>
            </a:r>
            <a:r>
              <a:rPr lang="cs-CZ" dirty="0" smtClean="0"/>
              <a:t>				programu</a:t>
            </a:r>
            <a:r>
              <a:rPr lang="cs-CZ" dirty="0"/>
              <a:t>, Řídicího orgánu IROP a Centra pro regionální rozvoj České </a:t>
            </a:r>
            <a:r>
              <a:rPr lang="cs-CZ" dirty="0" smtClean="0"/>
              <a:t>			republiky</a:t>
            </a:r>
            <a:r>
              <a:rPr lang="cs-CZ" dirty="0"/>
              <a:t>, informace k dalším výzvám ve Specifickém cíli 2.4 IROP</a:t>
            </a:r>
          </a:p>
          <a:p>
            <a:r>
              <a:rPr lang="cs-CZ" dirty="0"/>
              <a:t> </a:t>
            </a:r>
          </a:p>
          <a:p>
            <a:r>
              <a:rPr lang="cs-CZ" b="1" dirty="0"/>
              <a:t>10:00 – 11:15 </a:t>
            </a:r>
            <a:r>
              <a:rPr lang="cs-CZ" dirty="0"/>
              <a:t>	87. výzva IROP „Infrastruktura pro předškolní vzdělávání II.“ a 88. </a:t>
            </a:r>
            <a:r>
              <a:rPr lang="cs-CZ" dirty="0" smtClean="0"/>
              <a:t>			výzva </a:t>
            </a:r>
            <a:r>
              <a:rPr lang="cs-CZ" dirty="0"/>
              <a:t>IROP „Infrastruktura pro předškolní vzdělávání (SVL) II.“ - </a:t>
            </a:r>
            <a:r>
              <a:rPr lang="cs-CZ" dirty="0" smtClean="0"/>
              <a:t>				parametry </a:t>
            </a:r>
            <a:r>
              <a:rPr lang="cs-CZ" dirty="0"/>
              <a:t>výzvy, podporované aktivity, způsobilé výdaje, povinné </a:t>
            </a:r>
            <a:r>
              <a:rPr lang="cs-CZ" dirty="0" smtClean="0"/>
              <a:t>			přílohy </a:t>
            </a:r>
            <a:r>
              <a:rPr lang="cs-CZ" dirty="0"/>
              <a:t>žádosti, dotazy </a:t>
            </a:r>
          </a:p>
          <a:p>
            <a:r>
              <a:rPr lang="cs-CZ" dirty="0"/>
              <a:t> </a:t>
            </a:r>
          </a:p>
          <a:p>
            <a:r>
              <a:rPr lang="cs-CZ" b="1" dirty="0"/>
              <a:t>11:15 – 11:30</a:t>
            </a:r>
            <a:r>
              <a:rPr lang="cs-CZ" dirty="0"/>
              <a:t>	Přestávka</a:t>
            </a:r>
          </a:p>
          <a:p>
            <a:r>
              <a:rPr lang="cs-CZ" dirty="0"/>
              <a:t> </a:t>
            </a:r>
          </a:p>
          <a:p>
            <a:r>
              <a:rPr lang="cs-CZ" b="1" dirty="0"/>
              <a:t>11:30 – 13:00</a:t>
            </a:r>
            <a:r>
              <a:rPr lang="cs-CZ" dirty="0"/>
              <a:t>	Dokladování povinných příloh, systém hodnocení projektů a další </a:t>
            </a:r>
            <a:r>
              <a:rPr lang="cs-CZ" dirty="0" smtClean="0"/>
              <a:t>			administrace </a:t>
            </a:r>
            <a:r>
              <a:rPr lang="cs-CZ" dirty="0"/>
              <a:t>projektu</a:t>
            </a:r>
          </a:p>
          <a:p>
            <a:r>
              <a:rPr lang="cs-CZ" dirty="0"/>
              <a:t> </a:t>
            </a:r>
          </a:p>
          <a:p>
            <a:r>
              <a:rPr lang="en-US" b="1" dirty="0"/>
              <a:t>13:00</a:t>
            </a:r>
            <a:r>
              <a:rPr lang="en-US" dirty="0"/>
              <a:t> 	</a:t>
            </a:r>
            <a:r>
              <a:rPr lang="cs-CZ" dirty="0" smtClean="0"/>
              <a:t>	Závěr</a:t>
            </a:r>
            <a:endParaRPr lang="cs-CZ" dirty="0"/>
          </a:p>
        </p:txBody>
      </p:sp>
      <p:pic>
        <p:nvPicPr>
          <p:cNvPr id="7" name="Obrázek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619730" y="166637"/>
            <a:ext cx="1212433" cy="1376870"/>
          </a:xfrm>
          <a:prstGeom prst="rect">
            <a:avLst/>
          </a:prstGeom>
        </p:spPr>
      </p:pic>
    </p:spTree>
    <p:extLst>
      <p:ext uri="{BB962C8B-B14F-4D97-AF65-F5344CB8AC3E}">
        <p14:creationId xmlns:p14="http://schemas.microsoft.com/office/powerpoint/2010/main" val="61808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1"/>
          <p:cNvSpPr>
            <a:spLocks noGrp="1"/>
          </p:cNvSpPr>
          <p:nvPr>
            <p:ph type="title"/>
          </p:nvPr>
        </p:nvSpPr>
        <p:spPr>
          <a:xfrm>
            <a:off x="628650" y="0"/>
            <a:ext cx="7886700" cy="1325563"/>
          </a:xfrm>
        </p:spPr>
        <p:txBody>
          <a:bodyPr>
            <a:normAutofit/>
          </a:bodyPr>
          <a:lstStyle/>
          <a:p>
            <a:r>
              <a:rPr lang="cs-CZ" sz="2700" b="1" dirty="0" smtClean="0">
                <a:solidFill>
                  <a:srgbClr val="1D70B8"/>
                </a:solidFill>
                <a:latin typeface="Arial" panose="020B0604020202020204" pitchFamily="34" charset="0"/>
                <a:ea typeface="+mn-ea"/>
                <a:cs typeface="Arial" panose="020B0604020202020204" pitchFamily="34" charset="0"/>
              </a:rPr>
              <a:t>Podpořené projekty předškolního </a:t>
            </a:r>
            <a:br>
              <a:rPr lang="cs-CZ" sz="2700" b="1" dirty="0" smtClean="0">
                <a:solidFill>
                  <a:srgbClr val="1D70B8"/>
                </a:solidFill>
                <a:latin typeface="Arial" panose="020B0604020202020204" pitchFamily="34" charset="0"/>
                <a:ea typeface="+mn-ea"/>
                <a:cs typeface="Arial" panose="020B0604020202020204" pitchFamily="34" charset="0"/>
              </a:rPr>
            </a:br>
            <a:r>
              <a:rPr lang="cs-CZ" sz="2700" b="1" dirty="0" smtClean="0">
                <a:solidFill>
                  <a:srgbClr val="1D70B8"/>
                </a:solidFill>
                <a:latin typeface="Arial" panose="020B0604020202020204" pitchFamily="34" charset="0"/>
                <a:ea typeface="+mn-ea"/>
                <a:cs typeface="Arial" panose="020B0604020202020204" pitchFamily="34" charset="0"/>
              </a:rPr>
              <a:t>vzdělávání</a:t>
            </a:r>
            <a:endParaRPr lang="cs-CZ" sz="2700" b="1" dirty="0">
              <a:solidFill>
                <a:srgbClr val="1D70B8"/>
              </a:solidFill>
              <a:latin typeface="Arial" panose="020B0604020202020204" pitchFamily="34" charset="0"/>
              <a:ea typeface="+mn-ea"/>
              <a:cs typeface="Arial" panose="020B0604020202020204" pitchFamily="34" charset="0"/>
            </a:endParaRPr>
          </a:p>
        </p:txBody>
      </p:sp>
      <p:sp>
        <p:nvSpPr>
          <p:cNvPr id="3" name="TextovéPole 2"/>
          <p:cNvSpPr txBox="1"/>
          <p:nvPr/>
        </p:nvSpPr>
        <p:spPr>
          <a:xfrm>
            <a:off x="419100" y="1543507"/>
            <a:ext cx="2667000" cy="1754326"/>
          </a:xfrm>
          <a:prstGeom prst="rect">
            <a:avLst/>
          </a:prstGeom>
          <a:noFill/>
        </p:spPr>
        <p:txBody>
          <a:bodyPr wrap="square" rtlCol="0">
            <a:spAutoFit/>
          </a:bodyPr>
          <a:lstStyle/>
          <a:p>
            <a:r>
              <a:rPr lang="cs-CZ" b="1" dirty="0" smtClean="0"/>
              <a:t>15. výzva IROP</a:t>
            </a:r>
          </a:p>
          <a:p>
            <a:endParaRPr lang="cs-CZ" b="1" dirty="0"/>
          </a:p>
          <a:p>
            <a:r>
              <a:rPr lang="cs-CZ" b="1" dirty="0"/>
              <a:t>Přístavba mateřské školy v MČ </a:t>
            </a:r>
            <a:r>
              <a:rPr lang="cs-CZ" b="1" dirty="0" smtClean="0"/>
              <a:t>Brno-Jehnice</a:t>
            </a:r>
          </a:p>
          <a:p>
            <a:endParaRPr lang="cs-CZ" b="1" dirty="0"/>
          </a:p>
          <a:p>
            <a:r>
              <a:rPr lang="cs-CZ" b="1" dirty="0" smtClean="0"/>
              <a:t>28 mil. Kč (EFRR)</a:t>
            </a:r>
            <a:endParaRPr lang="cs-CZ" b="1" dirty="0"/>
          </a:p>
        </p:txBody>
      </p:sp>
      <p:pic>
        <p:nvPicPr>
          <p:cNvPr id="9" name="Obrázek 8"/>
          <p:cNvPicPr/>
          <p:nvPr/>
        </p:nvPicPr>
        <p:blipFill>
          <a:blip r:embed="rId2"/>
          <a:stretch>
            <a:fillRect/>
          </a:stretch>
        </p:blipFill>
        <p:spPr>
          <a:xfrm>
            <a:off x="3383280" y="962660"/>
            <a:ext cx="5760720" cy="3510280"/>
          </a:xfrm>
          <a:prstGeom prst="rect">
            <a:avLst/>
          </a:prstGeom>
        </p:spPr>
      </p:pic>
      <p:pic>
        <p:nvPicPr>
          <p:cNvPr id="6" name="Obrázek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619730" y="166637"/>
            <a:ext cx="1212433" cy="1376870"/>
          </a:xfrm>
          <a:prstGeom prst="rect">
            <a:avLst/>
          </a:prstGeom>
        </p:spPr>
      </p:pic>
      <p:pic>
        <p:nvPicPr>
          <p:cNvPr id="10" name="Obrázek 9"/>
          <p:cNvPicPr/>
          <p:nvPr/>
        </p:nvPicPr>
        <p:blipFill>
          <a:blip r:embed="rId4"/>
          <a:stretch>
            <a:fillRect/>
          </a:stretch>
        </p:blipFill>
        <p:spPr>
          <a:xfrm>
            <a:off x="257810" y="3515777"/>
            <a:ext cx="5953760" cy="3342223"/>
          </a:xfrm>
          <a:prstGeom prst="rect">
            <a:avLst/>
          </a:prstGeom>
        </p:spPr>
      </p:pic>
    </p:spTree>
    <p:extLst>
      <p:ext uri="{BB962C8B-B14F-4D97-AF65-F5344CB8AC3E}">
        <p14:creationId xmlns:p14="http://schemas.microsoft.com/office/powerpoint/2010/main" val="41838308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A43E6383-5D61-495C-A034-7F3FD91FB32D}"/>
              </a:ext>
            </a:extLst>
          </p:cNvPr>
          <p:cNvSpPr txBox="1"/>
          <p:nvPr/>
        </p:nvSpPr>
        <p:spPr>
          <a:xfrm>
            <a:off x="0" y="2137764"/>
            <a:ext cx="9144000" cy="2462213"/>
          </a:xfrm>
          <a:prstGeom prst="rect">
            <a:avLst/>
          </a:prstGeom>
          <a:noFill/>
        </p:spPr>
        <p:txBody>
          <a:bodyPr wrap="square" rtlCol="0">
            <a:spAutoFit/>
          </a:bodyPr>
          <a:lstStyle/>
          <a:p>
            <a:pPr algn="ctr"/>
            <a:r>
              <a:rPr lang="cs-CZ" sz="3200" dirty="0">
                <a:solidFill>
                  <a:schemeClr val="tx1">
                    <a:lumMod val="75000"/>
                    <a:lumOff val="25000"/>
                  </a:schemeClr>
                </a:solidFill>
                <a:latin typeface="Arial" panose="020B0604020202020204" pitchFamily="34" charset="0"/>
                <a:cs typeface="Arial" panose="020B0604020202020204" pitchFamily="34" charset="0"/>
              </a:rPr>
              <a:t>87. výzva </a:t>
            </a:r>
            <a:r>
              <a:rPr lang="cs-CZ" sz="3200" dirty="0" smtClean="0">
                <a:solidFill>
                  <a:schemeClr val="tx1">
                    <a:lumMod val="75000"/>
                    <a:lumOff val="25000"/>
                  </a:schemeClr>
                </a:solidFill>
                <a:latin typeface="Arial" panose="020B0604020202020204" pitchFamily="34" charset="0"/>
                <a:cs typeface="Arial" panose="020B0604020202020204" pitchFamily="34" charset="0"/>
              </a:rPr>
              <a:t>IROP</a:t>
            </a:r>
            <a:endParaRPr lang="cs-CZ" sz="3200" b="1" dirty="0" smtClean="0">
              <a:solidFill>
                <a:srgbClr val="1D70B8"/>
              </a:solidFill>
              <a:latin typeface="Arial" panose="020B0604020202020204" pitchFamily="34" charset="0"/>
              <a:cs typeface="Arial" panose="020B0604020202020204" pitchFamily="34" charset="0"/>
            </a:endParaRPr>
          </a:p>
          <a:p>
            <a:pPr algn="ctr"/>
            <a:r>
              <a:rPr lang="cs-CZ" sz="3000" b="1" dirty="0" smtClean="0">
                <a:solidFill>
                  <a:srgbClr val="1D70B8"/>
                </a:solidFill>
                <a:latin typeface="Arial" panose="020B0604020202020204" pitchFamily="34" charset="0"/>
                <a:cs typeface="Arial" panose="020B0604020202020204" pitchFamily="34" charset="0"/>
              </a:rPr>
              <a:t>Infrastruktura </a:t>
            </a:r>
            <a:r>
              <a:rPr lang="cs-CZ" sz="3000" b="1" dirty="0">
                <a:solidFill>
                  <a:srgbClr val="1D70B8"/>
                </a:solidFill>
                <a:latin typeface="Arial" panose="020B0604020202020204" pitchFamily="34" charset="0"/>
                <a:cs typeface="Arial" panose="020B0604020202020204" pitchFamily="34" charset="0"/>
              </a:rPr>
              <a:t>pro předškolní vzdělávání II</a:t>
            </a:r>
            <a:r>
              <a:rPr lang="cs-CZ" sz="3000" b="1" dirty="0" smtClean="0">
                <a:solidFill>
                  <a:srgbClr val="1D70B8"/>
                </a:solidFill>
                <a:latin typeface="Arial" panose="020B0604020202020204" pitchFamily="34" charset="0"/>
                <a:cs typeface="Arial" panose="020B0604020202020204" pitchFamily="34" charset="0"/>
              </a:rPr>
              <a:t>.</a:t>
            </a:r>
          </a:p>
          <a:p>
            <a:pPr algn="ctr"/>
            <a:endParaRPr lang="cs-CZ" sz="3000" b="1" dirty="0">
              <a:solidFill>
                <a:srgbClr val="1D70B8"/>
              </a:solidFill>
              <a:latin typeface="Arial" panose="020B0604020202020204" pitchFamily="34" charset="0"/>
              <a:cs typeface="Arial" panose="020B0604020202020204" pitchFamily="34" charset="0"/>
            </a:endParaRPr>
          </a:p>
          <a:p>
            <a:pPr algn="ctr"/>
            <a:r>
              <a:rPr lang="cs-CZ" sz="3200" dirty="0" smtClean="0">
                <a:solidFill>
                  <a:schemeClr val="tx1">
                    <a:lumMod val="75000"/>
                    <a:lumOff val="25000"/>
                  </a:schemeClr>
                </a:solidFill>
                <a:latin typeface="Arial" panose="020B0604020202020204" pitchFamily="34" charset="0"/>
                <a:cs typeface="Arial" panose="020B0604020202020204" pitchFamily="34" charset="0"/>
              </a:rPr>
              <a:t>88. </a:t>
            </a:r>
            <a:r>
              <a:rPr lang="cs-CZ" sz="3200" dirty="0">
                <a:solidFill>
                  <a:schemeClr val="tx1">
                    <a:lumMod val="75000"/>
                    <a:lumOff val="25000"/>
                  </a:schemeClr>
                </a:solidFill>
                <a:latin typeface="Arial" panose="020B0604020202020204" pitchFamily="34" charset="0"/>
                <a:cs typeface="Arial" panose="020B0604020202020204" pitchFamily="34" charset="0"/>
              </a:rPr>
              <a:t>výzva IROP</a:t>
            </a:r>
          </a:p>
          <a:p>
            <a:pPr algn="ctr"/>
            <a:r>
              <a:rPr lang="cs-CZ" sz="3000" b="1" dirty="0" smtClean="0">
                <a:solidFill>
                  <a:srgbClr val="1D70B8"/>
                </a:solidFill>
                <a:latin typeface="Arial" panose="020B0604020202020204" pitchFamily="34" charset="0"/>
                <a:cs typeface="Arial" panose="020B0604020202020204" pitchFamily="34" charset="0"/>
              </a:rPr>
              <a:t>Infrastruktura </a:t>
            </a:r>
            <a:r>
              <a:rPr lang="cs-CZ" sz="3000" b="1" dirty="0">
                <a:solidFill>
                  <a:srgbClr val="1D70B8"/>
                </a:solidFill>
                <a:latin typeface="Arial" panose="020B0604020202020204" pitchFamily="34" charset="0"/>
                <a:cs typeface="Arial" panose="020B0604020202020204" pitchFamily="34" charset="0"/>
              </a:rPr>
              <a:t>pro předškolní vzdělávání (SVL) II</a:t>
            </a:r>
            <a:r>
              <a:rPr lang="cs-CZ" sz="3000" b="1" dirty="0" smtClean="0">
                <a:solidFill>
                  <a:srgbClr val="1D70B8"/>
                </a:solidFill>
                <a:latin typeface="Arial" panose="020B0604020202020204" pitchFamily="34" charset="0"/>
                <a:cs typeface="Arial" panose="020B0604020202020204" pitchFamily="34" charset="0"/>
              </a:rPr>
              <a:t>.</a:t>
            </a:r>
            <a:endParaRPr lang="cs-CZ" sz="3000" b="1" dirty="0">
              <a:solidFill>
                <a:srgbClr val="1D70B8"/>
              </a:solidFill>
              <a:latin typeface="Arial" panose="020B0604020202020204" pitchFamily="34" charset="0"/>
              <a:cs typeface="Arial" panose="020B0604020202020204" pitchFamily="34" charset="0"/>
            </a:endParaRPr>
          </a:p>
        </p:txBody>
      </p:sp>
      <p:pic>
        <p:nvPicPr>
          <p:cNvPr id="6" name="Obrázek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619730" y="166637"/>
            <a:ext cx="1212433" cy="1376870"/>
          </a:xfrm>
          <a:prstGeom prst="rect">
            <a:avLst/>
          </a:prstGeom>
        </p:spPr>
      </p:pic>
    </p:spTree>
    <p:extLst>
      <p:ext uri="{BB962C8B-B14F-4D97-AF65-F5344CB8AC3E}">
        <p14:creationId xmlns:p14="http://schemas.microsoft.com/office/powerpoint/2010/main" val="425331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DB45F6E-7C5C-4CCF-889A-9E0300EF88F4}"/>
              </a:ext>
            </a:extLst>
          </p:cNvPr>
          <p:cNvSpPr txBox="1"/>
          <p:nvPr/>
        </p:nvSpPr>
        <p:spPr>
          <a:xfrm>
            <a:off x="720000" y="720000"/>
            <a:ext cx="7704000" cy="553998"/>
          </a:xfrm>
          <a:prstGeom prst="rect">
            <a:avLst/>
          </a:prstGeom>
          <a:noFill/>
        </p:spPr>
        <p:txBody>
          <a:bodyPr wrap="square" rtlCol="0">
            <a:spAutoFit/>
          </a:bodyPr>
          <a:lstStyle/>
          <a:p>
            <a:r>
              <a:rPr lang="cs-CZ" sz="3000" b="1" dirty="0" smtClean="0">
                <a:solidFill>
                  <a:srgbClr val="1D70B8"/>
                </a:solidFill>
                <a:latin typeface="Arial" panose="020B0604020202020204" pitchFamily="34" charset="0"/>
                <a:cs typeface="Arial" panose="020B0604020202020204" pitchFamily="34" charset="0"/>
              </a:rPr>
              <a:t>Termíny a druh výzev 87 a 88</a:t>
            </a:r>
            <a:endParaRPr lang="cs-CZ" sz="3000" b="1" dirty="0">
              <a:solidFill>
                <a:srgbClr val="1D70B8"/>
              </a:solidFill>
              <a:latin typeface="Arial" panose="020B0604020202020204" pitchFamily="34" charset="0"/>
              <a:cs typeface="Arial" panose="020B0604020202020204" pitchFamily="34" charset="0"/>
            </a:endParaRPr>
          </a:p>
        </p:txBody>
      </p:sp>
      <p:pic>
        <p:nvPicPr>
          <p:cNvPr id="5" name="Obrázek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619730" y="166637"/>
            <a:ext cx="1212433" cy="1376870"/>
          </a:xfrm>
          <a:prstGeom prst="rect">
            <a:avLst/>
          </a:prstGeom>
        </p:spPr>
      </p:pic>
      <p:graphicFrame>
        <p:nvGraphicFramePr>
          <p:cNvPr id="3" name="Tabulka 2"/>
          <p:cNvGraphicFramePr>
            <a:graphicFrameLocks noGrp="1"/>
          </p:cNvGraphicFramePr>
          <p:nvPr>
            <p:extLst>
              <p:ext uri="{D42A27DB-BD31-4B8C-83A1-F6EECF244321}">
                <p14:modId xmlns:p14="http://schemas.microsoft.com/office/powerpoint/2010/main" val="2544594511"/>
              </p:ext>
            </p:extLst>
          </p:nvPr>
        </p:nvGraphicFramePr>
        <p:xfrm>
          <a:off x="461562" y="1428710"/>
          <a:ext cx="7367451" cy="5198131"/>
        </p:xfrm>
        <a:graphic>
          <a:graphicData uri="http://schemas.openxmlformats.org/drawingml/2006/table">
            <a:tbl>
              <a:tblPr firstRow="1" firstCol="1" bandRow="1">
                <a:tableStyleId>{5C22544A-7EE6-4342-B048-85BDC9FD1C3A}</a:tableStyleId>
              </a:tblPr>
              <a:tblGrid>
                <a:gridCol w="2397146">
                  <a:extLst>
                    <a:ext uri="{9D8B030D-6E8A-4147-A177-3AD203B41FA5}">
                      <a16:colId xmlns:a16="http://schemas.microsoft.com/office/drawing/2014/main" val="2744658288"/>
                    </a:ext>
                  </a:extLst>
                </a:gridCol>
                <a:gridCol w="4970305">
                  <a:extLst>
                    <a:ext uri="{9D8B030D-6E8A-4147-A177-3AD203B41FA5}">
                      <a16:colId xmlns:a16="http://schemas.microsoft.com/office/drawing/2014/main" val="3038464048"/>
                    </a:ext>
                  </a:extLst>
                </a:gridCol>
              </a:tblGrid>
              <a:tr h="537563">
                <a:tc gridSpan="2">
                  <a:txBody>
                    <a:bodyPr/>
                    <a:lstStyle/>
                    <a:p>
                      <a:pPr algn="ctr">
                        <a:spcAft>
                          <a:spcPts val="0"/>
                        </a:spcAft>
                      </a:pPr>
                      <a:r>
                        <a:rPr lang="cs-CZ" sz="2200" dirty="0" smtClean="0">
                          <a:effectLst/>
                        </a:rPr>
                        <a:t>Termíny a druh výzev 87 a 88</a:t>
                      </a:r>
                    </a:p>
                  </a:txBody>
                  <a:tcPr marL="68580" marR="68580" marT="0" marB="0" anchor="ctr"/>
                </a:tc>
                <a:tc hMerge="1">
                  <a:txBody>
                    <a:bodyPr/>
                    <a:lstStyle/>
                    <a:p>
                      <a:endParaRPr lang="cs-CZ"/>
                    </a:p>
                  </a:txBody>
                  <a:tcPr/>
                </a:tc>
                <a:extLst>
                  <a:ext uri="{0D108BD9-81ED-4DB2-BD59-A6C34878D82A}">
                    <a16:rowId xmlns:a16="http://schemas.microsoft.com/office/drawing/2014/main" val="841520323"/>
                  </a:ext>
                </a:extLst>
              </a:tr>
              <a:tr h="537563">
                <a:tc>
                  <a:txBody>
                    <a:bodyPr/>
                    <a:lstStyle/>
                    <a:p>
                      <a:pPr algn="l">
                        <a:spcAft>
                          <a:spcPts val="0"/>
                        </a:spcAft>
                      </a:pPr>
                      <a:r>
                        <a:rPr lang="cs-CZ" sz="1500" dirty="0">
                          <a:effectLst/>
                        </a:rPr>
                        <a:t>Datum a čas vyhlášení výzvy</a:t>
                      </a:r>
                      <a:endParaRPr lang="cs-CZ"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l">
                        <a:spcAft>
                          <a:spcPts val="0"/>
                        </a:spcAft>
                      </a:pPr>
                      <a:r>
                        <a:rPr lang="cs-CZ" sz="2200" b="1">
                          <a:effectLst/>
                          <a:latin typeface="Calibri" panose="020F0502020204030204" pitchFamily="34" charset="0"/>
                          <a:ea typeface="Times New Roman" panose="02020603050405020304" pitchFamily="18" charset="0"/>
                          <a:cs typeface="Times New Roman" panose="02020603050405020304" pitchFamily="18" charset="0"/>
                        </a:rPr>
                        <a:t>25. 9. 2018, 14:00</a:t>
                      </a:r>
                      <a:endParaRPr lang="cs-CZ" sz="2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832344881"/>
                  </a:ext>
                </a:extLst>
              </a:tr>
              <a:tr h="573016">
                <a:tc>
                  <a:txBody>
                    <a:bodyPr/>
                    <a:lstStyle/>
                    <a:p>
                      <a:pPr algn="l">
                        <a:spcAft>
                          <a:spcPts val="0"/>
                        </a:spcAft>
                      </a:pPr>
                      <a:r>
                        <a:rPr lang="cs-CZ" sz="1500" dirty="0">
                          <a:effectLst/>
                        </a:rPr>
                        <a:t>Datum a čas zpřístupnění formuláře žádosti o podporu v MS2014+</a:t>
                      </a:r>
                      <a:endParaRPr lang="cs-CZ"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l">
                        <a:spcAft>
                          <a:spcPts val="0"/>
                        </a:spcAft>
                      </a:pPr>
                      <a:r>
                        <a:rPr lang="cs-CZ" sz="2200" b="1">
                          <a:effectLst/>
                          <a:latin typeface="Calibri" panose="020F0502020204030204" pitchFamily="34" charset="0"/>
                          <a:ea typeface="Times New Roman" panose="02020603050405020304" pitchFamily="18" charset="0"/>
                          <a:cs typeface="Times New Roman" panose="02020603050405020304" pitchFamily="18" charset="0"/>
                        </a:rPr>
                        <a:t>2. 10. 2018, 14:00</a:t>
                      </a:r>
                      <a:endParaRPr lang="cs-CZ" sz="2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172809070"/>
                  </a:ext>
                </a:extLst>
              </a:tr>
              <a:tr h="537563">
                <a:tc>
                  <a:txBody>
                    <a:bodyPr/>
                    <a:lstStyle/>
                    <a:p>
                      <a:pPr algn="l">
                        <a:spcAft>
                          <a:spcPts val="0"/>
                        </a:spcAft>
                      </a:pPr>
                      <a:r>
                        <a:rPr lang="cs-CZ" sz="1500" dirty="0">
                          <a:effectLst/>
                        </a:rPr>
                        <a:t>Datum a čas zahájení příjmu žádostí o podporu v MS2014+</a:t>
                      </a:r>
                      <a:endParaRPr lang="cs-CZ"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l">
                        <a:spcAft>
                          <a:spcPts val="0"/>
                        </a:spcAft>
                      </a:pPr>
                      <a:r>
                        <a:rPr lang="cs-CZ" sz="2200" b="1">
                          <a:effectLst/>
                          <a:latin typeface="Calibri" panose="020F0502020204030204" pitchFamily="34" charset="0"/>
                          <a:ea typeface="Times New Roman" panose="02020603050405020304" pitchFamily="18" charset="0"/>
                          <a:cs typeface="Times New Roman" panose="02020603050405020304" pitchFamily="18" charset="0"/>
                        </a:rPr>
                        <a:t>16. 10. 2018, 14:00</a:t>
                      </a:r>
                      <a:endParaRPr lang="cs-CZ" sz="2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677014433"/>
                  </a:ext>
                </a:extLst>
              </a:tr>
              <a:tr h="537563">
                <a:tc>
                  <a:txBody>
                    <a:bodyPr/>
                    <a:lstStyle/>
                    <a:p>
                      <a:pPr algn="l">
                        <a:spcAft>
                          <a:spcPts val="0"/>
                        </a:spcAft>
                      </a:pPr>
                      <a:r>
                        <a:rPr lang="cs-CZ" sz="1500" dirty="0">
                          <a:effectLst/>
                        </a:rPr>
                        <a:t>Datum a čas ukončení příjmu žádostí o podporu v MS2014+</a:t>
                      </a:r>
                      <a:endParaRPr lang="cs-CZ"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l">
                        <a:spcAft>
                          <a:spcPts val="0"/>
                        </a:spcAft>
                      </a:pPr>
                      <a:r>
                        <a:rPr lang="cs-CZ" sz="2200" b="1" dirty="0">
                          <a:effectLst/>
                          <a:latin typeface="Calibri" panose="020F0502020204030204" pitchFamily="34" charset="0"/>
                          <a:ea typeface="Times New Roman" panose="02020603050405020304" pitchFamily="18" charset="0"/>
                          <a:cs typeface="Times New Roman" panose="02020603050405020304" pitchFamily="18" charset="0"/>
                        </a:rPr>
                        <a:t>31. 10. 2018, 14:00</a:t>
                      </a:r>
                      <a:endParaRPr lang="cs-CZ" sz="2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796155605"/>
                  </a:ext>
                </a:extLst>
              </a:tr>
              <a:tr h="955026">
                <a:tc>
                  <a:txBody>
                    <a:bodyPr/>
                    <a:lstStyle/>
                    <a:p>
                      <a:pPr algn="l">
                        <a:spcAft>
                          <a:spcPts val="0"/>
                        </a:spcAft>
                      </a:pPr>
                      <a:r>
                        <a:rPr lang="cs-CZ" sz="1500" dirty="0">
                          <a:effectLst/>
                        </a:rPr>
                        <a:t>Datum zahájení realizace projektu</a:t>
                      </a:r>
                      <a:endParaRPr lang="cs-CZ"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spcAft>
                          <a:spcPts val="0"/>
                        </a:spcAft>
                      </a:pPr>
                      <a:r>
                        <a:rPr lang="cs-CZ" sz="1100" dirty="0">
                          <a:effectLst/>
                        </a:rPr>
                        <a:t>Datem zahájení realizace projektu se rozumí datum prvního právního úkonu týkajícího se aktivit projektu, na které jsou vynaloženy způsobilé výdaje. Datum zahájení realizace projektu může být stanoven nejdříve na </a:t>
                      </a:r>
                      <a:r>
                        <a:rPr lang="cs-CZ" sz="2200" dirty="0">
                          <a:effectLst/>
                        </a:rPr>
                        <a:t>1. 1. 2014</a:t>
                      </a:r>
                      <a:r>
                        <a:rPr lang="cs-CZ" sz="1100" dirty="0">
                          <a:effectLst/>
                        </a:rPr>
                        <a:t>, a to i v případě, že první právní úkon byl učiněn před tímto datem.</a:t>
                      </a:r>
                      <a:endParaRPr lang="cs-CZ"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445207278"/>
                  </a:ext>
                </a:extLst>
              </a:tr>
              <a:tr h="573016">
                <a:tc>
                  <a:txBody>
                    <a:bodyPr/>
                    <a:lstStyle/>
                    <a:p>
                      <a:pPr algn="l">
                        <a:spcAft>
                          <a:spcPts val="0"/>
                        </a:spcAft>
                      </a:pPr>
                      <a:r>
                        <a:rPr lang="cs-CZ" sz="1500" dirty="0">
                          <a:effectLst/>
                        </a:rPr>
                        <a:t>Datum ukončení realizace projektu</a:t>
                      </a:r>
                      <a:endParaRPr lang="cs-CZ"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l">
                        <a:spcAft>
                          <a:spcPts val="0"/>
                        </a:spcAft>
                      </a:pPr>
                      <a:r>
                        <a:rPr lang="cs-CZ" sz="2200" dirty="0">
                          <a:effectLst/>
                        </a:rPr>
                        <a:t>30. 9. 2022</a:t>
                      </a:r>
                    </a:p>
                    <a:p>
                      <a:pPr algn="just">
                        <a:spcAft>
                          <a:spcPts val="0"/>
                        </a:spcAft>
                      </a:pPr>
                      <a:r>
                        <a:rPr lang="cs-CZ" sz="1100" dirty="0">
                          <a:effectLst/>
                        </a:rPr>
                        <a:t>Realizace projektu nesmí být ukončena před podáním žádosti o podporu.</a:t>
                      </a:r>
                      <a:endParaRPr lang="cs-CZ"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796815515"/>
                  </a:ext>
                </a:extLst>
              </a:tr>
              <a:tr h="537563">
                <a:tc>
                  <a:txBody>
                    <a:bodyPr/>
                    <a:lstStyle/>
                    <a:p>
                      <a:pPr algn="l">
                        <a:spcAft>
                          <a:spcPts val="0"/>
                        </a:spcAft>
                      </a:pPr>
                      <a:r>
                        <a:rPr lang="cs-CZ" sz="1500" dirty="0">
                          <a:effectLst/>
                        </a:rPr>
                        <a:t>Druh výzvy</a:t>
                      </a:r>
                      <a:endParaRPr lang="cs-CZ"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l">
                        <a:spcAft>
                          <a:spcPts val="0"/>
                        </a:spcAft>
                      </a:pPr>
                      <a:r>
                        <a:rPr lang="cs-CZ" sz="2200" b="1" dirty="0" smtClean="0">
                          <a:effectLst/>
                        </a:rPr>
                        <a:t>Kolová, </a:t>
                      </a:r>
                      <a:r>
                        <a:rPr lang="cs-CZ" sz="2200" b="1" dirty="0">
                          <a:effectLst/>
                        </a:rPr>
                        <a:t>model hodnocení jednokolový</a:t>
                      </a:r>
                      <a:endParaRPr lang="cs-CZ" sz="2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942456644"/>
                  </a:ext>
                </a:extLst>
              </a:tr>
            </a:tbl>
          </a:graphicData>
        </a:graphic>
      </p:graphicFrame>
    </p:spTree>
    <p:extLst>
      <p:ext uri="{BB962C8B-B14F-4D97-AF65-F5344CB8AC3E}">
        <p14:creationId xmlns:p14="http://schemas.microsoft.com/office/powerpoint/2010/main" val="39214032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DB45F6E-7C5C-4CCF-889A-9E0300EF88F4}"/>
              </a:ext>
            </a:extLst>
          </p:cNvPr>
          <p:cNvSpPr txBox="1"/>
          <p:nvPr/>
        </p:nvSpPr>
        <p:spPr>
          <a:xfrm>
            <a:off x="720000" y="720000"/>
            <a:ext cx="7704000" cy="553998"/>
          </a:xfrm>
          <a:prstGeom prst="rect">
            <a:avLst/>
          </a:prstGeom>
          <a:noFill/>
        </p:spPr>
        <p:txBody>
          <a:bodyPr wrap="square" rtlCol="0">
            <a:spAutoFit/>
          </a:bodyPr>
          <a:lstStyle/>
          <a:p>
            <a:r>
              <a:rPr lang="cs-CZ" sz="3000" b="1" dirty="0" smtClean="0">
                <a:solidFill>
                  <a:srgbClr val="1D70B8"/>
                </a:solidFill>
                <a:latin typeface="Arial" panose="020B0604020202020204" pitchFamily="34" charset="0"/>
                <a:cs typeface="Arial" panose="020B0604020202020204" pitchFamily="34" charset="0"/>
              </a:rPr>
              <a:t>Alokace</a:t>
            </a:r>
            <a:endParaRPr lang="cs-CZ" sz="3000" b="1" dirty="0">
              <a:solidFill>
                <a:srgbClr val="1D70B8"/>
              </a:solidFill>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2F173DD9-077B-4C7B-84BB-77CB6F2E5781}"/>
              </a:ext>
            </a:extLst>
          </p:cNvPr>
          <p:cNvSpPr txBox="1"/>
          <p:nvPr/>
        </p:nvSpPr>
        <p:spPr>
          <a:xfrm>
            <a:off x="720000" y="1147088"/>
            <a:ext cx="7704000" cy="4124206"/>
          </a:xfrm>
          <a:prstGeom prst="rect">
            <a:avLst/>
          </a:prstGeom>
          <a:noFill/>
        </p:spPr>
        <p:txBody>
          <a:bodyPr wrap="square" rtlCol="0">
            <a:spAutoFit/>
          </a:bodyPr>
          <a:lstStyle/>
          <a:p>
            <a:endParaRPr lang="cs-CZ" sz="2200" b="1" dirty="0" smtClean="0">
              <a:solidFill>
                <a:schemeClr val="tx1">
                  <a:lumMod val="75000"/>
                  <a:lumOff val="25000"/>
                </a:schemeClr>
              </a:solidFill>
              <a:latin typeface="Arial" panose="020B0604020202020204" pitchFamily="34" charset="0"/>
              <a:cs typeface="Arial" panose="020B0604020202020204" pitchFamily="34" charset="0"/>
            </a:endParaRPr>
          </a:p>
          <a:p>
            <a:r>
              <a:rPr lang="cs-CZ" sz="2200" b="1" dirty="0" smtClean="0">
                <a:solidFill>
                  <a:schemeClr val="tx1">
                    <a:lumMod val="75000"/>
                    <a:lumOff val="25000"/>
                  </a:schemeClr>
                </a:solidFill>
                <a:latin typeface="Arial" panose="020B0604020202020204" pitchFamily="34" charset="0"/>
                <a:cs typeface="Arial" panose="020B0604020202020204" pitchFamily="34" charset="0"/>
              </a:rPr>
              <a:t>Alokace výzvy č. 87: více než 211 mil. Kč </a:t>
            </a:r>
          </a:p>
          <a:p>
            <a:pPr marL="342900" indent="-342900">
              <a:buFont typeface="Arial" panose="020B0604020202020204" pitchFamily="34" charset="0"/>
              <a:buChar char="•"/>
            </a:pPr>
            <a:r>
              <a:rPr lang="cs-CZ" sz="2200" dirty="0">
                <a:solidFill>
                  <a:schemeClr val="tx1">
                    <a:lumMod val="75000"/>
                    <a:lumOff val="25000"/>
                  </a:schemeClr>
                </a:solidFill>
                <a:latin typeface="Arial" panose="020B0604020202020204" pitchFamily="34" charset="0"/>
                <a:cs typeface="Arial" panose="020B0604020202020204" pitchFamily="34" charset="0"/>
              </a:rPr>
              <a:t>Evropský fond pro regionální rozvoj -  </a:t>
            </a:r>
            <a:r>
              <a:rPr lang="cs-CZ" sz="2200" dirty="0" smtClean="0">
                <a:solidFill>
                  <a:schemeClr val="tx1">
                    <a:lumMod val="75000"/>
                    <a:lumOff val="25000"/>
                  </a:schemeClr>
                </a:solidFill>
                <a:latin typeface="Arial" panose="020B0604020202020204" pitchFamily="34" charset="0"/>
                <a:cs typeface="Arial" panose="020B0604020202020204" pitchFamily="34" charset="0"/>
              </a:rPr>
              <a:t>180 </a:t>
            </a:r>
            <a:r>
              <a:rPr lang="cs-CZ" sz="2200" dirty="0">
                <a:solidFill>
                  <a:schemeClr val="tx1">
                    <a:lumMod val="75000"/>
                    <a:lumOff val="25000"/>
                  </a:schemeClr>
                </a:solidFill>
                <a:latin typeface="Arial" panose="020B0604020202020204" pitchFamily="34" charset="0"/>
                <a:cs typeface="Arial" panose="020B0604020202020204" pitchFamily="34" charset="0"/>
              </a:rPr>
              <a:t>000 000 Kč</a:t>
            </a:r>
          </a:p>
          <a:p>
            <a:pPr marL="342900" indent="-342900">
              <a:buFont typeface="Arial" panose="020B0604020202020204" pitchFamily="34" charset="0"/>
              <a:buChar char="•"/>
            </a:pPr>
            <a:r>
              <a:rPr lang="cs-CZ" sz="2200" dirty="0">
                <a:solidFill>
                  <a:schemeClr val="tx1">
                    <a:lumMod val="75000"/>
                    <a:lumOff val="25000"/>
                  </a:schemeClr>
                </a:solidFill>
                <a:latin typeface="Arial" panose="020B0604020202020204" pitchFamily="34" charset="0"/>
                <a:cs typeface="Arial" panose="020B0604020202020204" pitchFamily="34" charset="0"/>
              </a:rPr>
              <a:t>Státní rozpočet – max. 31 764 </a:t>
            </a:r>
            <a:r>
              <a:rPr lang="cs-CZ" sz="2200" dirty="0" smtClean="0">
                <a:solidFill>
                  <a:schemeClr val="tx1">
                    <a:lumMod val="75000"/>
                    <a:lumOff val="25000"/>
                  </a:schemeClr>
                </a:solidFill>
                <a:latin typeface="Arial" panose="020B0604020202020204" pitchFamily="34" charset="0"/>
                <a:cs typeface="Arial" panose="020B0604020202020204" pitchFamily="34" charset="0"/>
              </a:rPr>
              <a:t>706 Kč</a:t>
            </a:r>
          </a:p>
          <a:p>
            <a:pPr marL="342900" indent="-342900">
              <a:buFont typeface="Arial" panose="020B0604020202020204" pitchFamily="34" charset="0"/>
              <a:buChar char="•"/>
            </a:pPr>
            <a:endParaRPr lang="cs-CZ" sz="2200" dirty="0">
              <a:solidFill>
                <a:schemeClr val="tx1">
                  <a:lumMod val="75000"/>
                  <a:lumOff val="25000"/>
                </a:schemeClr>
              </a:solidFill>
              <a:latin typeface="Arial" panose="020B0604020202020204" pitchFamily="34" charset="0"/>
              <a:cs typeface="Arial" panose="020B0604020202020204" pitchFamily="34" charset="0"/>
            </a:endParaRPr>
          </a:p>
          <a:p>
            <a:r>
              <a:rPr lang="cs-CZ" sz="2200" b="1" dirty="0">
                <a:solidFill>
                  <a:schemeClr val="tx1">
                    <a:lumMod val="75000"/>
                    <a:lumOff val="25000"/>
                  </a:schemeClr>
                </a:solidFill>
                <a:latin typeface="Arial" panose="020B0604020202020204" pitchFamily="34" charset="0"/>
                <a:cs typeface="Arial" panose="020B0604020202020204" pitchFamily="34" charset="0"/>
              </a:rPr>
              <a:t>Alokace výzvy č. </a:t>
            </a:r>
            <a:r>
              <a:rPr lang="cs-CZ" sz="2200" b="1" dirty="0" smtClean="0">
                <a:solidFill>
                  <a:schemeClr val="tx1">
                    <a:lumMod val="75000"/>
                    <a:lumOff val="25000"/>
                  </a:schemeClr>
                </a:solidFill>
                <a:latin typeface="Arial" panose="020B0604020202020204" pitchFamily="34" charset="0"/>
                <a:cs typeface="Arial" panose="020B0604020202020204" pitchFamily="34" charset="0"/>
              </a:rPr>
              <a:t>88: </a:t>
            </a:r>
            <a:r>
              <a:rPr lang="cs-CZ" sz="2200" b="1" dirty="0">
                <a:solidFill>
                  <a:schemeClr val="tx1">
                    <a:lumMod val="75000"/>
                    <a:lumOff val="25000"/>
                  </a:schemeClr>
                </a:solidFill>
                <a:latin typeface="Arial" panose="020B0604020202020204" pitchFamily="34" charset="0"/>
                <a:cs typeface="Arial" panose="020B0604020202020204" pitchFamily="34" charset="0"/>
              </a:rPr>
              <a:t>více než </a:t>
            </a:r>
            <a:r>
              <a:rPr lang="cs-CZ" sz="2200" b="1" dirty="0" smtClean="0">
                <a:solidFill>
                  <a:schemeClr val="tx1">
                    <a:lumMod val="75000"/>
                    <a:lumOff val="25000"/>
                  </a:schemeClr>
                </a:solidFill>
                <a:latin typeface="Arial" panose="020B0604020202020204" pitchFamily="34" charset="0"/>
                <a:cs typeface="Arial" panose="020B0604020202020204" pitchFamily="34" charset="0"/>
              </a:rPr>
              <a:t>494 </a:t>
            </a:r>
            <a:r>
              <a:rPr lang="cs-CZ" sz="2200" b="1" dirty="0">
                <a:solidFill>
                  <a:schemeClr val="tx1">
                    <a:lumMod val="75000"/>
                    <a:lumOff val="25000"/>
                  </a:schemeClr>
                </a:solidFill>
                <a:latin typeface="Arial" panose="020B0604020202020204" pitchFamily="34" charset="0"/>
                <a:cs typeface="Arial" panose="020B0604020202020204" pitchFamily="34" charset="0"/>
              </a:rPr>
              <a:t>mil. Kč </a:t>
            </a:r>
          </a:p>
          <a:p>
            <a:pPr marL="342900" indent="-342900">
              <a:buFont typeface="Arial" panose="020B0604020202020204" pitchFamily="34" charset="0"/>
              <a:buChar char="•"/>
            </a:pPr>
            <a:r>
              <a:rPr lang="cs-CZ" sz="2200" dirty="0">
                <a:solidFill>
                  <a:schemeClr val="tx1">
                    <a:lumMod val="75000"/>
                    <a:lumOff val="25000"/>
                  </a:schemeClr>
                </a:solidFill>
                <a:latin typeface="Arial" panose="020B0604020202020204" pitchFamily="34" charset="0"/>
                <a:cs typeface="Arial" panose="020B0604020202020204" pitchFamily="34" charset="0"/>
              </a:rPr>
              <a:t>Evropský fond pro regionální rozvoj -  </a:t>
            </a:r>
            <a:r>
              <a:rPr lang="cs-CZ" sz="2200" dirty="0" smtClean="0">
                <a:solidFill>
                  <a:schemeClr val="tx1">
                    <a:lumMod val="75000"/>
                    <a:lumOff val="25000"/>
                  </a:schemeClr>
                </a:solidFill>
                <a:latin typeface="Arial" panose="020B0604020202020204" pitchFamily="34" charset="0"/>
                <a:cs typeface="Arial" panose="020B0604020202020204" pitchFamily="34" charset="0"/>
              </a:rPr>
              <a:t>420 </a:t>
            </a:r>
            <a:r>
              <a:rPr lang="cs-CZ" sz="2200" dirty="0">
                <a:solidFill>
                  <a:schemeClr val="tx1">
                    <a:lumMod val="75000"/>
                    <a:lumOff val="25000"/>
                  </a:schemeClr>
                </a:solidFill>
                <a:latin typeface="Arial" panose="020B0604020202020204" pitchFamily="34" charset="0"/>
                <a:cs typeface="Arial" panose="020B0604020202020204" pitchFamily="34" charset="0"/>
              </a:rPr>
              <a:t>000 000 Kč</a:t>
            </a:r>
          </a:p>
          <a:p>
            <a:pPr marL="342900" indent="-342900">
              <a:buFont typeface="Arial" panose="020B0604020202020204" pitchFamily="34" charset="0"/>
              <a:buChar char="•"/>
            </a:pPr>
            <a:r>
              <a:rPr lang="cs-CZ" sz="2200" dirty="0">
                <a:solidFill>
                  <a:schemeClr val="tx1">
                    <a:lumMod val="75000"/>
                    <a:lumOff val="25000"/>
                  </a:schemeClr>
                </a:solidFill>
                <a:latin typeface="Arial" panose="020B0604020202020204" pitchFamily="34" charset="0"/>
                <a:cs typeface="Arial" panose="020B0604020202020204" pitchFamily="34" charset="0"/>
              </a:rPr>
              <a:t>Státní rozpočet – max. 74 117 </a:t>
            </a:r>
            <a:r>
              <a:rPr lang="cs-CZ" sz="2200" dirty="0" smtClean="0">
                <a:solidFill>
                  <a:schemeClr val="tx1">
                    <a:lumMod val="75000"/>
                    <a:lumOff val="25000"/>
                  </a:schemeClr>
                </a:solidFill>
                <a:latin typeface="Arial" panose="020B0604020202020204" pitchFamily="34" charset="0"/>
                <a:cs typeface="Arial" panose="020B0604020202020204" pitchFamily="34" charset="0"/>
              </a:rPr>
              <a:t>647 Kč</a:t>
            </a:r>
          </a:p>
          <a:p>
            <a:endParaRPr lang="cs-CZ" sz="2200" dirty="0" smtClean="0">
              <a:solidFill>
                <a:schemeClr val="tx1">
                  <a:lumMod val="75000"/>
                  <a:lumOff val="25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cs-CZ" sz="2200" dirty="0">
                <a:solidFill>
                  <a:schemeClr val="tx1">
                    <a:lumMod val="75000"/>
                    <a:lumOff val="25000"/>
                  </a:schemeClr>
                </a:solidFill>
                <a:latin typeface="Arial" panose="020B0604020202020204" pitchFamily="34" charset="0"/>
                <a:cs typeface="Arial" panose="020B0604020202020204" pitchFamily="34" charset="0"/>
              </a:rPr>
              <a:t>z</a:t>
            </a:r>
            <a:r>
              <a:rPr lang="cs-CZ" sz="2200" dirty="0" smtClean="0">
                <a:solidFill>
                  <a:schemeClr val="tx1">
                    <a:lumMod val="75000"/>
                    <a:lumOff val="25000"/>
                  </a:schemeClr>
                </a:solidFill>
                <a:latin typeface="Arial" panose="020B0604020202020204" pitchFamily="34" charset="0"/>
                <a:cs typeface="Arial" panose="020B0604020202020204" pitchFamily="34" charset="0"/>
              </a:rPr>
              <a:t> toho pro KPSVL 198 </a:t>
            </a:r>
            <a:r>
              <a:rPr lang="cs-CZ" sz="2200" dirty="0">
                <a:solidFill>
                  <a:schemeClr val="tx1">
                    <a:lumMod val="75000"/>
                    <a:lumOff val="25000"/>
                  </a:schemeClr>
                </a:solidFill>
                <a:latin typeface="Arial" panose="020B0604020202020204" pitchFamily="34" charset="0"/>
                <a:cs typeface="Arial" panose="020B0604020202020204" pitchFamily="34" charset="0"/>
              </a:rPr>
              <a:t>900 000 Kč (EFRR + </a:t>
            </a:r>
            <a:r>
              <a:rPr lang="cs-CZ" sz="2200" dirty="0" smtClean="0">
                <a:solidFill>
                  <a:schemeClr val="tx1">
                    <a:lumMod val="75000"/>
                    <a:lumOff val="25000"/>
                  </a:schemeClr>
                </a:solidFill>
                <a:latin typeface="Arial" panose="020B0604020202020204" pitchFamily="34" charset="0"/>
                <a:cs typeface="Arial" panose="020B0604020202020204" pitchFamily="34" charset="0"/>
              </a:rPr>
              <a:t>SR)</a:t>
            </a:r>
            <a:endParaRPr lang="cs-CZ" sz="2200" dirty="0">
              <a:solidFill>
                <a:schemeClr val="tx1">
                  <a:lumMod val="75000"/>
                  <a:lumOff val="25000"/>
                </a:schemeClr>
              </a:solidFill>
              <a:latin typeface="Arial" panose="020B0604020202020204" pitchFamily="34" charset="0"/>
              <a:cs typeface="Arial" panose="020B0604020202020204" pitchFamily="34" charset="0"/>
            </a:endParaRPr>
          </a:p>
          <a:p>
            <a:endParaRPr lang="cs-CZ" sz="2200" dirty="0">
              <a:solidFill>
                <a:schemeClr val="tx1">
                  <a:lumMod val="75000"/>
                  <a:lumOff val="25000"/>
                </a:schemeClr>
              </a:solidFill>
              <a:latin typeface="Arial" panose="020B0604020202020204" pitchFamily="34" charset="0"/>
              <a:cs typeface="Arial" panose="020B0604020202020204" pitchFamily="34" charset="0"/>
            </a:endParaRPr>
          </a:p>
          <a:p>
            <a:endParaRPr lang="cs-CZ" sz="20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5" name="Obrázek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619730" y="166637"/>
            <a:ext cx="1212433" cy="1376870"/>
          </a:xfrm>
          <a:prstGeom prst="rect">
            <a:avLst/>
          </a:prstGeom>
        </p:spPr>
      </p:pic>
    </p:spTree>
    <p:extLst>
      <p:ext uri="{BB962C8B-B14F-4D97-AF65-F5344CB8AC3E}">
        <p14:creationId xmlns:p14="http://schemas.microsoft.com/office/powerpoint/2010/main" val="17508001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DB45F6E-7C5C-4CCF-889A-9E0300EF88F4}"/>
              </a:ext>
            </a:extLst>
          </p:cNvPr>
          <p:cNvSpPr txBox="1"/>
          <p:nvPr/>
        </p:nvSpPr>
        <p:spPr>
          <a:xfrm>
            <a:off x="720000" y="720000"/>
            <a:ext cx="7704000" cy="553998"/>
          </a:xfrm>
          <a:prstGeom prst="rect">
            <a:avLst/>
          </a:prstGeom>
          <a:noFill/>
        </p:spPr>
        <p:txBody>
          <a:bodyPr wrap="square" rtlCol="0">
            <a:spAutoFit/>
          </a:bodyPr>
          <a:lstStyle/>
          <a:p>
            <a:r>
              <a:rPr lang="cs-CZ" sz="3000" b="1" dirty="0">
                <a:solidFill>
                  <a:srgbClr val="1D70B8"/>
                </a:solidFill>
                <a:latin typeface="Arial" panose="020B0604020202020204" pitchFamily="34" charset="0"/>
                <a:cs typeface="Arial" panose="020B0604020202020204" pitchFamily="34" charset="0"/>
              </a:rPr>
              <a:t>L</a:t>
            </a:r>
            <a:r>
              <a:rPr lang="cs-CZ" sz="3000" b="1" dirty="0" smtClean="0">
                <a:solidFill>
                  <a:srgbClr val="1D70B8"/>
                </a:solidFill>
                <a:latin typeface="Arial" panose="020B0604020202020204" pitchFamily="34" charset="0"/>
                <a:cs typeface="Arial" panose="020B0604020202020204" pitchFamily="34" charset="0"/>
              </a:rPr>
              <a:t>imity výzev</a:t>
            </a:r>
            <a:endParaRPr lang="cs-CZ" sz="3000" b="1" dirty="0">
              <a:solidFill>
                <a:srgbClr val="1D70B8"/>
              </a:solidFill>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2F173DD9-077B-4C7B-84BB-77CB6F2E5781}"/>
              </a:ext>
            </a:extLst>
          </p:cNvPr>
          <p:cNvSpPr txBox="1"/>
          <p:nvPr/>
        </p:nvSpPr>
        <p:spPr>
          <a:xfrm>
            <a:off x="720000" y="1147088"/>
            <a:ext cx="7704000" cy="4462760"/>
          </a:xfrm>
          <a:prstGeom prst="rect">
            <a:avLst/>
          </a:prstGeom>
          <a:noFill/>
        </p:spPr>
        <p:txBody>
          <a:bodyPr wrap="square" rtlCol="0">
            <a:spAutoFit/>
          </a:bodyPr>
          <a:lstStyle/>
          <a:p>
            <a:endParaRPr lang="cs-CZ" sz="2200" dirty="0">
              <a:solidFill>
                <a:schemeClr val="tx1">
                  <a:lumMod val="75000"/>
                  <a:lumOff val="25000"/>
                </a:schemeClr>
              </a:solidFill>
              <a:latin typeface="Arial" panose="020B0604020202020204" pitchFamily="34" charset="0"/>
              <a:cs typeface="Arial" panose="020B0604020202020204" pitchFamily="34" charset="0"/>
            </a:endParaRPr>
          </a:p>
          <a:p>
            <a:r>
              <a:rPr lang="cs-CZ" sz="2200" b="1" dirty="0" smtClean="0">
                <a:solidFill>
                  <a:schemeClr val="tx1">
                    <a:lumMod val="75000"/>
                    <a:lumOff val="25000"/>
                  </a:schemeClr>
                </a:solidFill>
                <a:latin typeface="Arial" panose="020B0604020202020204" pitchFamily="34" charset="0"/>
                <a:cs typeface="Arial" panose="020B0604020202020204" pitchFamily="34" charset="0"/>
              </a:rPr>
              <a:t>Limity na projekt:</a:t>
            </a:r>
          </a:p>
          <a:p>
            <a:pPr marL="342900" indent="-342900">
              <a:buFont typeface="Arial" panose="020B0604020202020204" pitchFamily="34" charset="0"/>
              <a:buChar char="•"/>
            </a:pPr>
            <a:r>
              <a:rPr lang="cs-CZ" sz="2200" dirty="0">
                <a:solidFill>
                  <a:schemeClr val="tx1">
                    <a:lumMod val="75000"/>
                    <a:lumOff val="25000"/>
                  </a:schemeClr>
                </a:solidFill>
                <a:latin typeface="Arial" panose="020B0604020202020204" pitchFamily="34" charset="0"/>
                <a:cs typeface="Arial" panose="020B0604020202020204" pitchFamily="34" charset="0"/>
              </a:rPr>
              <a:t>Minimální výše způsobilých výdajů: 1 000 000 </a:t>
            </a:r>
            <a:r>
              <a:rPr lang="cs-CZ" sz="2200" dirty="0" smtClean="0">
                <a:solidFill>
                  <a:schemeClr val="tx1">
                    <a:lumMod val="75000"/>
                    <a:lumOff val="25000"/>
                  </a:schemeClr>
                </a:solidFill>
                <a:latin typeface="Arial" panose="020B0604020202020204" pitchFamily="34" charset="0"/>
                <a:cs typeface="Arial" panose="020B0604020202020204" pitchFamily="34" charset="0"/>
              </a:rPr>
              <a:t>Kč</a:t>
            </a:r>
            <a:endParaRPr lang="cs-CZ" sz="2200" dirty="0">
              <a:solidFill>
                <a:schemeClr val="tx1">
                  <a:lumMod val="75000"/>
                  <a:lumOff val="25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cs-CZ" sz="2200" dirty="0">
                <a:solidFill>
                  <a:schemeClr val="tx1">
                    <a:lumMod val="75000"/>
                    <a:lumOff val="25000"/>
                  </a:schemeClr>
                </a:solidFill>
                <a:latin typeface="Arial" panose="020B0604020202020204" pitchFamily="34" charset="0"/>
                <a:cs typeface="Arial" panose="020B0604020202020204" pitchFamily="34" charset="0"/>
              </a:rPr>
              <a:t>Maximální výše způsobilých výdajů: 99 000 000 Kč</a:t>
            </a:r>
          </a:p>
          <a:p>
            <a:endParaRPr lang="cs-CZ" sz="2200" dirty="0" smtClean="0">
              <a:solidFill>
                <a:schemeClr val="tx1">
                  <a:lumMod val="75000"/>
                  <a:lumOff val="25000"/>
                </a:schemeClr>
              </a:solidFill>
              <a:latin typeface="Arial" panose="020B0604020202020204" pitchFamily="34" charset="0"/>
              <a:cs typeface="Arial" panose="020B0604020202020204" pitchFamily="34" charset="0"/>
            </a:endParaRPr>
          </a:p>
          <a:p>
            <a:r>
              <a:rPr lang="cs-CZ" sz="2200" dirty="0">
                <a:solidFill>
                  <a:schemeClr val="tx1">
                    <a:lumMod val="75000"/>
                    <a:lumOff val="25000"/>
                  </a:schemeClr>
                </a:solidFill>
                <a:latin typeface="Arial" panose="020B0604020202020204" pitchFamily="34" charset="0"/>
                <a:cs typeface="Arial" panose="020B0604020202020204" pitchFamily="34" charset="0"/>
              </a:rPr>
              <a:t>Podpořeny budou pouze projekty nezakládající veřejnou podporu ve smyslu čl. 107 odst. 1 Smlouvy o fungování Evropské </a:t>
            </a:r>
            <a:r>
              <a:rPr lang="cs-CZ" sz="2200" dirty="0" smtClean="0">
                <a:solidFill>
                  <a:schemeClr val="tx1">
                    <a:lumMod val="75000"/>
                    <a:lumOff val="25000"/>
                  </a:schemeClr>
                </a:solidFill>
                <a:latin typeface="Arial" panose="020B0604020202020204" pitchFamily="34" charset="0"/>
                <a:cs typeface="Arial" panose="020B0604020202020204" pitchFamily="34" charset="0"/>
              </a:rPr>
              <a:t>unie</a:t>
            </a:r>
          </a:p>
          <a:p>
            <a:endParaRPr lang="cs-CZ" sz="2200" dirty="0">
              <a:solidFill>
                <a:schemeClr val="tx1">
                  <a:lumMod val="75000"/>
                  <a:lumOff val="25000"/>
                </a:schemeClr>
              </a:solidFill>
              <a:latin typeface="Arial" panose="020B0604020202020204" pitchFamily="34" charset="0"/>
              <a:cs typeface="Arial" panose="020B0604020202020204" pitchFamily="34" charset="0"/>
            </a:endParaRPr>
          </a:p>
          <a:p>
            <a:r>
              <a:rPr lang="cs-CZ" sz="2200" dirty="0">
                <a:solidFill>
                  <a:schemeClr val="tx1">
                    <a:lumMod val="75000"/>
                    <a:lumOff val="25000"/>
                  </a:schemeClr>
                </a:solidFill>
                <a:latin typeface="Arial" panose="020B0604020202020204" pitchFamily="34" charset="0"/>
                <a:cs typeface="Arial" panose="020B0604020202020204" pitchFamily="34" charset="0"/>
              </a:rPr>
              <a:t>Dotace – ex-post financování</a:t>
            </a:r>
          </a:p>
          <a:p>
            <a:r>
              <a:rPr lang="cs-CZ" sz="2200" dirty="0">
                <a:solidFill>
                  <a:schemeClr val="tx1">
                    <a:lumMod val="75000"/>
                    <a:lumOff val="25000"/>
                  </a:schemeClr>
                </a:solidFill>
                <a:latin typeface="Arial" panose="020B0604020202020204" pitchFamily="34" charset="0"/>
                <a:cs typeface="Arial" panose="020B0604020202020204" pitchFamily="34" charset="0"/>
              </a:rPr>
              <a:t>Převod finančních prostředků – ex-post financování pro organizační složky státu a jejich příspěvkové organizace</a:t>
            </a:r>
          </a:p>
          <a:p>
            <a:endParaRPr lang="cs-CZ" sz="20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5" name="Obrázek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619730" y="166637"/>
            <a:ext cx="1212433" cy="1376870"/>
          </a:xfrm>
          <a:prstGeom prst="rect">
            <a:avLst/>
          </a:prstGeom>
        </p:spPr>
      </p:pic>
    </p:spTree>
    <p:extLst>
      <p:ext uri="{BB962C8B-B14F-4D97-AF65-F5344CB8AC3E}">
        <p14:creationId xmlns:p14="http://schemas.microsoft.com/office/powerpoint/2010/main" val="5372177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DB45F6E-7C5C-4CCF-889A-9E0300EF88F4}"/>
              </a:ext>
            </a:extLst>
          </p:cNvPr>
          <p:cNvSpPr txBox="1"/>
          <p:nvPr/>
        </p:nvSpPr>
        <p:spPr>
          <a:xfrm>
            <a:off x="720000" y="720000"/>
            <a:ext cx="7704000" cy="553998"/>
          </a:xfrm>
          <a:prstGeom prst="rect">
            <a:avLst/>
          </a:prstGeom>
          <a:noFill/>
        </p:spPr>
        <p:txBody>
          <a:bodyPr wrap="square" rtlCol="0">
            <a:spAutoFit/>
          </a:bodyPr>
          <a:lstStyle/>
          <a:p>
            <a:r>
              <a:rPr lang="cs-CZ" sz="3000" b="1" dirty="0" smtClean="0">
                <a:solidFill>
                  <a:srgbClr val="1D70B8"/>
                </a:solidFill>
                <a:latin typeface="Arial" panose="020B0604020202020204" pitchFamily="34" charset="0"/>
                <a:cs typeface="Arial" panose="020B0604020202020204" pitchFamily="34" charset="0"/>
              </a:rPr>
              <a:t>Území realizace a žadatelé</a:t>
            </a:r>
            <a:endParaRPr lang="cs-CZ" sz="3000" b="1" dirty="0">
              <a:solidFill>
                <a:srgbClr val="1D70B8"/>
              </a:solidFill>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2F173DD9-077B-4C7B-84BB-77CB6F2E5781}"/>
              </a:ext>
            </a:extLst>
          </p:cNvPr>
          <p:cNvSpPr txBox="1"/>
          <p:nvPr/>
        </p:nvSpPr>
        <p:spPr>
          <a:xfrm>
            <a:off x="720000" y="1511129"/>
            <a:ext cx="7704000" cy="5401479"/>
          </a:xfrm>
          <a:prstGeom prst="rect">
            <a:avLst/>
          </a:prstGeom>
          <a:noFill/>
        </p:spPr>
        <p:txBody>
          <a:bodyPr wrap="square" rtlCol="0">
            <a:spAutoFit/>
          </a:bodyPr>
          <a:lstStyle/>
          <a:p>
            <a:pPr algn="just">
              <a:spcBef>
                <a:spcPts val="600"/>
              </a:spcBef>
              <a:defRPr/>
            </a:pPr>
            <a:r>
              <a:rPr lang="cs-CZ" sz="2000" b="1" dirty="0" smtClean="0">
                <a:latin typeface="Arial" panose="020B0604020202020204" pitchFamily="34" charset="0"/>
                <a:cs typeface="Arial" panose="020B0604020202020204" pitchFamily="34" charset="0"/>
              </a:rPr>
              <a:t>Žadatelé: </a:t>
            </a:r>
            <a:r>
              <a:rPr lang="cs-CZ" sz="2000" dirty="0">
                <a:latin typeface="Arial" panose="020B0604020202020204" pitchFamily="34" charset="0"/>
                <a:cs typeface="Arial" panose="020B0604020202020204" pitchFamily="34" charset="0"/>
              </a:rPr>
              <a:t>zařízení péče o děti do 3 let, školy a školská zařízení v oblasti </a:t>
            </a:r>
            <a:r>
              <a:rPr lang="cs-CZ" sz="2000" dirty="0" smtClean="0">
                <a:latin typeface="Arial" panose="020B0604020202020204" pitchFamily="34" charset="0"/>
                <a:cs typeface="Arial" panose="020B0604020202020204" pitchFamily="34" charset="0"/>
              </a:rPr>
              <a:t>předškolního vzdělávání,  </a:t>
            </a:r>
            <a:r>
              <a:rPr lang="cs-CZ" sz="2000" dirty="0">
                <a:latin typeface="Arial" panose="020B0604020202020204" pitchFamily="34" charset="0"/>
                <a:cs typeface="Arial" panose="020B0604020202020204" pitchFamily="34" charset="0"/>
              </a:rPr>
              <a:t>další subjekty podílející se na realizaci vzdělávacích aktivit, kraje, organizace zřizované nebo zakládané kraji, obce, organizace zřizované nebo zakládané obcemi, nestátní neziskové organizace, církve, církevní organizace, organizační složky státu, příspěvkové organizace organizačních složek státu. </a:t>
            </a:r>
          </a:p>
          <a:p>
            <a:pPr>
              <a:spcBef>
                <a:spcPts val="600"/>
              </a:spcBef>
              <a:defRPr/>
            </a:pPr>
            <a:endParaRPr lang="cs-CZ" sz="2000" b="1" dirty="0">
              <a:latin typeface="Arial" panose="020B0604020202020204" pitchFamily="34" charset="0"/>
              <a:cs typeface="Arial" panose="020B0604020202020204" pitchFamily="34" charset="0"/>
            </a:endParaRPr>
          </a:p>
          <a:p>
            <a:pPr algn="just">
              <a:spcBef>
                <a:spcPts val="600"/>
              </a:spcBef>
              <a:defRPr/>
            </a:pPr>
            <a:r>
              <a:rPr lang="cs-CZ" sz="2000" b="1" dirty="0">
                <a:latin typeface="Arial" panose="020B0604020202020204" pitchFamily="34" charset="0"/>
                <a:cs typeface="Arial" panose="020B0604020202020204" pitchFamily="34" charset="0"/>
              </a:rPr>
              <a:t>Územní zaměření podpory: </a:t>
            </a:r>
          </a:p>
          <a:p>
            <a:pPr algn="just">
              <a:spcBef>
                <a:spcPts val="600"/>
              </a:spcBef>
              <a:buFont typeface="Arial" panose="020B0604020202020204" pitchFamily="34" charset="0"/>
              <a:buChar char="•"/>
              <a:defRPr/>
            </a:pPr>
            <a:r>
              <a:rPr lang="cs-CZ" sz="2000" dirty="0" smtClean="0">
                <a:latin typeface="Arial" panose="020B0604020202020204" pitchFamily="34" charset="0"/>
                <a:cs typeface="Arial" panose="020B0604020202020204" pitchFamily="34" charset="0"/>
              </a:rPr>
              <a:t> území </a:t>
            </a:r>
            <a:r>
              <a:rPr lang="cs-CZ" sz="2000" dirty="0">
                <a:latin typeface="Arial" panose="020B0604020202020204" pitchFamily="34" charset="0"/>
                <a:cs typeface="Arial" panose="020B0604020202020204" pitchFamily="34" charset="0"/>
              </a:rPr>
              <a:t>ČR mimo hl. m. Prahu</a:t>
            </a:r>
          </a:p>
          <a:p>
            <a:pPr lvl="1" indent="-342900">
              <a:spcBef>
                <a:spcPts val="1200"/>
              </a:spcBef>
              <a:spcAft>
                <a:spcPts val="600"/>
              </a:spcAft>
              <a:buFont typeface="Wingdings" panose="05000000000000000000" pitchFamily="2" charset="2"/>
              <a:buChar char="§"/>
              <a:defRPr/>
            </a:pPr>
            <a:r>
              <a:rPr lang="cs-CZ" sz="2000" dirty="0">
                <a:latin typeface="Arial" panose="020B0604020202020204" pitchFamily="34" charset="0"/>
                <a:cs typeface="Arial" panose="020B0604020202020204" pitchFamily="34" charset="0"/>
              </a:rPr>
              <a:t>správní obvody ORP </a:t>
            </a:r>
            <a:r>
              <a:rPr lang="cs-CZ" sz="2000" b="1" dirty="0">
                <a:latin typeface="Arial" panose="020B0604020202020204" pitchFamily="34" charset="0"/>
                <a:cs typeface="Arial" panose="020B0604020202020204" pitchFamily="34" charset="0"/>
              </a:rPr>
              <a:t>bez sociálně vyloučené </a:t>
            </a:r>
            <a:r>
              <a:rPr lang="cs-CZ" sz="2000" b="1" dirty="0" smtClean="0">
                <a:latin typeface="Arial" panose="020B0604020202020204" pitchFamily="34" charset="0"/>
                <a:cs typeface="Arial" panose="020B0604020202020204" pitchFamily="34" charset="0"/>
              </a:rPr>
              <a:t>lokality (87.)</a:t>
            </a:r>
            <a:endParaRPr lang="cs-CZ" sz="2000" b="1" dirty="0">
              <a:latin typeface="Arial" panose="020B0604020202020204" pitchFamily="34" charset="0"/>
              <a:cs typeface="Arial" panose="020B0604020202020204" pitchFamily="34" charset="0"/>
            </a:endParaRPr>
          </a:p>
          <a:p>
            <a:pPr lvl="1" indent="-342900">
              <a:spcBef>
                <a:spcPts val="1200"/>
              </a:spcBef>
              <a:spcAft>
                <a:spcPts val="600"/>
              </a:spcAft>
              <a:buFont typeface="Wingdings" panose="05000000000000000000" pitchFamily="2" charset="2"/>
              <a:buChar char="§"/>
              <a:defRPr/>
            </a:pPr>
            <a:r>
              <a:rPr lang="cs-CZ" sz="2000" dirty="0">
                <a:latin typeface="Arial" panose="020B0604020202020204" pitchFamily="34" charset="0"/>
                <a:cs typeface="Arial" panose="020B0604020202020204" pitchFamily="34" charset="0"/>
              </a:rPr>
              <a:t>správní obvody ORP </a:t>
            </a:r>
            <a:r>
              <a:rPr lang="cs-CZ" sz="2000" b="1" dirty="0">
                <a:latin typeface="Arial" panose="020B0604020202020204" pitchFamily="34" charset="0"/>
                <a:cs typeface="Arial" panose="020B0604020202020204" pitchFamily="34" charset="0"/>
              </a:rPr>
              <a:t>se sociálně vyloučenou  </a:t>
            </a:r>
            <a:r>
              <a:rPr lang="cs-CZ" sz="2000" b="1" dirty="0" smtClean="0">
                <a:latin typeface="Arial" panose="020B0604020202020204" pitchFamily="34" charset="0"/>
                <a:cs typeface="Arial" panose="020B0604020202020204" pitchFamily="34" charset="0"/>
              </a:rPr>
              <a:t>lokalitou (88.)</a:t>
            </a:r>
            <a:endParaRPr lang="cs-CZ" sz="2000" b="1" dirty="0">
              <a:latin typeface="Arial" panose="020B0604020202020204" pitchFamily="34" charset="0"/>
              <a:cs typeface="Arial" panose="020B0604020202020204" pitchFamily="34" charset="0"/>
            </a:endParaRPr>
          </a:p>
          <a:p>
            <a:endParaRPr lang="cs-CZ" sz="2000" dirty="0">
              <a:solidFill>
                <a:schemeClr val="tx1">
                  <a:lumMod val="75000"/>
                  <a:lumOff val="25000"/>
                </a:schemeClr>
              </a:solidFill>
              <a:latin typeface="Arial" panose="020B0604020202020204" pitchFamily="34" charset="0"/>
              <a:cs typeface="Arial" panose="020B0604020202020204" pitchFamily="34" charset="0"/>
            </a:endParaRPr>
          </a:p>
          <a:p>
            <a:endParaRPr lang="cs-CZ" sz="2000" dirty="0" smtClean="0">
              <a:solidFill>
                <a:schemeClr val="tx1">
                  <a:lumMod val="75000"/>
                  <a:lumOff val="25000"/>
                </a:schemeClr>
              </a:solidFill>
              <a:latin typeface="Arial" panose="020B0604020202020204" pitchFamily="34" charset="0"/>
              <a:cs typeface="Arial" panose="020B0604020202020204" pitchFamily="34" charset="0"/>
            </a:endParaRPr>
          </a:p>
          <a:p>
            <a:endParaRPr lang="cs-CZ" sz="20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5" name="Obrázek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619730" y="166637"/>
            <a:ext cx="1212433" cy="1376870"/>
          </a:xfrm>
          <a:prstGeom prst="rect">
            <a:avLst/>
          </a:prstGeom>
        </p:spPr>
      </p:pic>
    </p:spTree>
    <p:extLst>
      <p:ext uri="{BB962C8B-B14F-4D97-AF65-F5344CB8AC3E}">
        <p14:creationId xmlns:p14="http://schemas.microsoft.com/office/powerpoint/2010/main" val="25530744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DB45F6E-7C5C-4CCF-889A-9E0300EF88F4}"/>
              </a:ext>
            </a:extLst>
          </p:cNvPr>
          <p:cNvSpPr txBox="1"/>
          <p:nvPr/>
        </p:nvSpPr>
        <p:spPr>
          <a:xfrm>
            <a:off x="720000" y="720000"/>
            <a:ext cx="7704000" cy="553998"/>
          </a:xfrm>
          <a:prstGeom prst="rect">
            <a:avLst/>
          </a:prstGeom>
          <a:noFill/>
        </p:spPr>
        <p:txBody>
          <a:bodyPr wrap="square" rtlCol="0">
            <a:spAutoFit/>
          </a:bodyPr>
          <a:lstStyle/>
          <a:p>
            <a:r>
              <a:rPr lang="cs-CZ" sz="3000" b="1" dirty="0" smtClean="0">
                <a:solidFill>
                  <a:srgbClr val="1D70B8"/>
                </a:solidFill>
                <a:latin typeface="Arial" panose="020B0604020202020204" pitchFamily="34" charset="0"/>
                <a:cs typeface="Arial" panose="020B0604020202020204" pitchFamily="34" charset="0"/>
              </a:rPr>
              <a:t>Území realizace a žadatelé</a:t>
            </a:r>
            <a:endParaRPr lang="cs-CZ" sz="3000" b="1" dirty="0">
              <a:solidFill>
                <a:srgbClr val="1D70B8"/>
              </a:solidFill>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2F173DD9-077B-4C7B-84BB-77CB6F2E5781}"/>
              </a:ext>
            </a:extLst>
          </p:cNvPr>
          <p:cNvSpPr txBox="1"/>
          <p:nvPr/>
        </p:nvSpPr>
        <p:spPr>
          <a:xfrm>
            <a:off x="720000" y="1631049"/>
            <a:ext cx="7704000" cy="1015663"/>
          </a:xfrm>
          <a:prstGeom prst="rect">
            <a:avLst/>
          </a:prstGeom>
          <a:noFill/>
        </p:spPr>
        <p:txBody>
          <a:bodyPr wrap="square" rtlCol="0">
            <a:spAutoFit/>
          </a:bodyPr>
          <a:lstStyle/>
          <a:p>
            <a:endParaRPr lang="cs-CZ" sz="2000" dirty="0">
              <a:solidFill>
                <a:schemeClr val="tx1">
                  <a:lumMod val="75000"/>
                  <a:lumOff val="25000"/>
                </a:schemeClr>
              </a:solidFill>
              <a:latin typeface="Arial" panose="020B0604020202020204" pitchFamily="34" charset="0"/>
              <a:cs typeface="Arial" panose="020B0604020202020204" pitchFamily="34" charset="0"/>
            </a:endParaRPr>
          </a:p>
          <a:p>
            <a:endParaRPr lang="cs-CZ" sz="2000" dirty="0" smtClean="0">
              <a:solidFill>
                <a:schemeClr val="tx1">
                  <a:lumMod val="75000"/>
                  <a:lumOff val="25000"/>
                </a:schemeClr>
              </a:solidFill>
              <a:latin typeface="Arial" panose="020B0604020202020204" pitchFamily="34" charset="0"/>
              <a:cs typeface="Arial" panose="020B0604020202020204" pitchFamily="34" charset="0"/>
            </a:endParaRPr>
          </a:p>
          <a:p>
            <a:endParaRPr lang="cs-CZ" sz="20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5" name="Obrázek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619730" y="166637"/>
            <a:ext cx="1212433" cy="1376870"/>
          </a:xfrm>
          <a:prstGeom prst="rect">
            <a:avLst/>
          </a:prstGeom>
        </p:spPr>
      </p:pic>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46" y="-8727"/>
            <a:ext cx="8979356" cy="6866247"/>
          </a:xfrm>
          <a:prstGeom prst="rect">
            <a:avLst/>
          </a:prstGeom>
        </p:spPr>
      </p:pic>
    </p:spTree>
    <p:extLst>
      <p:ext uri="{BB962C8B-B14F-4D97-AF65-F5344CB8AC3E}">
        <p14:creationId xmlns:p14="http://schemas.microsoft.com/office/powerpoint/2010/main" val="3157347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DB45F6E-7C5C-4CCF-889A-9E0300EF88F4}"/>
              </a:ext>
            </a:extLst>
          </p:cNvPr>
          <p:cNvSpPr txBox="1"/>
          <p:nvPr/>
        </p:nvSpPr>
        <p:spPr>
          <a:xfrm>
            <a:off x="720000" y="720000"/>
            <a:ext cx="7704000" cy="553998"/>
          </a:xfrm>
          <a:prstGeom prst="rect">
            <a:avLst/>
          </a:prstGeom>
          <a:noFill/>
        </p:spPr>
        <p:txBody>
          <a:bodyPr wrap="square" rtlCol="0">
            <a:spAutoFit/>
          </a:bodyPr>
          <a:lstStyle/>
          <a:p>
            <a:r>
              <a:rPr lang="cs-CZ" sz="3000" b="1" dirty="0" smtClean="0">
                <a:solidFill>
                  <a:srgbClr val="1D70B8"/>
                </a:solidFill>
                <a:latin typeface="Arial" panose="020B0604020202020204" pitchFamily="34" charset="0"/>
                <a:cs typeface="Arial" panose="020B0604020202020204" pitchFamily="34" charset="0"/>
              </a:rPr>
              <a:t>Míra spolufinancování</a:t>
            </a:r>
            <a:endParaRPr lang="cs-CZ" sz="3000" b="1" dirty="0">
              <a:solidFill>
                <a:srgbClr val="1D70B8"/>
              </a:solidFill>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2F173DD9-077B-4C7B-84BB-77CB6F2E5781}"/>
              </a:ext>
            </a:extLst>
          </p:cNvPr>
          <p:cNvSpPr txBox="1"/>
          <p:nvPr/>
        </p:nvSpPr>
        <p:spPr>
          <a:xfrm>
            <a:off x="720000" y="1221744"/>
            <a:ext cx="7704000" cy="5478423"/>
          </a:xfrm>
          <a:prstGeom prst="rect">
            <a:avLst/>
          </a:prstGeom>
          <a:noFill/>
        </p:spPr>
        <p:txBody>
          <a:bodyPr wrap="square" rtlCol="0">
            <a:spAutoFit/>
          </a:bodyPr>
          <a:lstStyle/>
          <a:p>
            <a:r>
              <a:rPr lang="cs-CZ" sz="1500" b="1" dirty="0">
                <a:solidFill>
                  <a:schemeClr val="tx1">
                    <a:lumMod val="75000"/>
                    <a:lumOff val="25000"/>
                  </a:schemeClr>
                </a:solidFill>
                <a:latin typeface="Arial" panose="020B0604020202020204" pitchFamily="34" charset="0"/>
                <a:cs typeface="Arial" panose="020B0604020202020204" pitchFamily="34" charset="0"/>
              </a:rPr>
              <a:t>Organizační složky státu a jejich příspěvkové organizace, státní vysoké školy  </a:t>
            </a:r>
          </a:p>
          <a:p>
            <a:r>
              <a:rPr lang="cs-CZ" sz="1500" dirty="0">
                <a:solidFill>
                  <a:schemeClr val="tx1">
                    <a:lumMod val="75000"/>
                    <a:lumOff val="25000"/>
                  </a:schemeClr>
                </a:solidFill>
                <a:latin typeface="Arial" panose="020B0604020202020204" pitchFamily="34" charset="0"/>
                <a:cs typeface="Arial" panose="020B0604020202020204" pitchFamily="34" charset="0"/>
              </a:rPr>
              <a:t>-	Evropský fond pro regionální rozvoj:  85 %</a:t>
            </a:r>
          </a:p>
          <a:p>
            <a:r>
              <a:rPr lang="cs-CZ" sz="1500" dirty="0">
                <a:solidFill>
                  <a:schemeClr val="tx1">
                    <a:lumMod val="75000"/>
                    <a:lumOff val="25000"/>
                  </a:schemeClr>
                </a:solidFill>
                <a:latin typeface="Arial" panose="020B0604020202020204" pitchFamily="34" charset="0"/>
                <a:cs typeface="Arial" panose="020B0604020202020204" pitchFamily="34" charset="0"/>
              </a:rPr>
              <a:t>-	</a:t>
            </a:r>
            <a:r>
              <a:rPr lang="cs-CZ" sz="1500" b="1" dirty="0">
                <a:solidFill>
                  <a:schemeClr val="tx1">
                    <a:lumMod val="75000"/>
                    <a:lumOff val="25000"/>
                  </a:schemeClr>
                </a:solidFill>
                <a:latin typeface="Arial" panose="020B0604020202020204" pitchFamily="34" charset="0"/>
                <a:cs typeface="Arial" panose="020B0604020202020204" pitchFamily="34" charset="0"/>
              </a:rPr>
              <a:t>státní rozpočet:  15 %</a:t>
            </a:r>
          </a:p>
          <a:p>
            <a:endParaRPr lang="cs-CZ" sz="1500" dirty="0">
              <a:solidFill>
                <a:schemeClr val="tx1">
                  <a:lumMod val="75000"/>
                  <a:lumOff val="25000"/>
                </a:schemeClr>
              </a:solidFill>
              <a:latin typeface="Arial" panose="020B0604020202020204" pitchFamily="34" charset="0"/>
              <a:cs typeface="Arial" panose="020B0604020202020204" pitchFamily="34" charset="0"/>
            </a:endParaRPr>
          </a:p>
          <a:p>
            <a:r>
              <a:rPr lang="cs-CZ" sz="1500" b="1" dirty="0">
                <a:solidFill>
                  <a:schemeClr val="tx1">
                    <a:lumMod val="75000"/>
                    <a:lumOff val="25000"/>
                  </a:schemeClr>
                </a:solidFill>
                <a:latin typeface="Arial" panose="020B0604020202020204" pitchFamily="34" charset="0"/>
                <a:cs typeface="Arial" panose="020B0604020202020204" pitchFamily="34" charset="0"/>
              </a:rPr>
              <a:t>Právnické osoby vykonávající činnost škol a školských zařízení, které jsou zapsány ve školském rejstříku </a:t>
            </a:r>
          </a:p>
          <a:p>
            <a:r>
              <a:rPr lang="cs-CZ" sz="1500" dirty="0">
                <a:solidFill>
                  <a:schemeClr val="tx1">
                    <a:lumMod val="75000"/>
                    <a:lumOff val="25000"/>
                  </a:schemeClr>
                </a:solidFill>
                <a:latin typeface="Arial" panose="020B0604020202020204" pitchFamily="34" charset="0"/>
                <a:cs typeface="Arial" panose="020B0604020202020204" pitchFamily="34" charset="0"/>
              </a:rPr>
              <a:t>-	Evropský fond pro regionální rozvoj:  85 %</a:t>
            </a:r>
          </a:p>
          <a:p>
            <a:r>
              <a:rPr lang="cs-CZ" sz="1500" dirty="0">
                <a:solidFill>
                  <a:schemeClr val="tx1">
                    <a:lumMod val="75000"/>
                    <a:lumOff val="25000"/>
                  </a:schemeClr>
                </a:solidFill>
                <a:latin typeface="Arial" panose="020B0604020202020204" pitchFamily="34" charset="0"/>
                <a:cs typeface="Arial" panose="020B0604020202020204" pitchFamily="34" charset="0"/>
              </a:rPr>
              <a:t>-	</a:t>
            </a:r>
            <a:r>
              <a:rPr lang="cs-CZ" sz="1500" b="1" dirty="0">
                <a:solidFill>
                  <a:schemeClr val="tx1">
                    <a:lumMod val="75000"/>
                    <a:lumOff val="25000"/>
                  </a:schemeClr>
                </a:solidFill>
                <a:latin typeface="Arial" panose="020B0604020202020204" pitchFamily="34" charset="0"/>
                <a:cs typeface="Arial" panose="020B0604020202020204" pitchFamily="34" charset="0"/>
              </a:rPr>
              <a:t>státní rozpočet: 5 %</a:t>
            </a:r>
          </a:p>
          <a:p>
            <a:endParaRPr lang="cs-CZ" sz="1500" dirty="0">
              <a:solidFill>
                <a:schemeClr val="tx1">
                  <a:lumMod val="75000"/>
                  <a:lumOff val="25000"/>
                </a:schemeClr>
              </a:solidFill>
              <a:latin typeface="Arial" panose="020B0604020202020204" pitchFamily="34" charset="0"/>
              <a:cs typeface="Arial" panose="020B0604020202020204" pitchFamily="34" charset="0"/>
            </a:endParaRPr>
          </a:p>
          <a:p>
            <a:r>
              <a:rPr lang="cs-CZ" sz="1500" b="1" dirty="0">
                <a:solidFill>
                  <a:schemeClr val="tx1">
                    <a:lumMod val="75000"/>
                    <a:lumOff val="25000"/>
                  </a:schemeClr>
                </a:solidFill>
                <a:latin typeface="Arial" panose="020B0604020202020204" pitchFamily="34" charset="0"/>
                <a:cs typeface="Arial" panose="020B0604020202020204" pitchFamily="34" charset="0"/>
              </a:rPr>
              <a:t>Kraje, obce, jejich organizační složky a jimi zřizované příspěvkové organizace</a:t>
            </a:r>
          </a:p>
          <a:p>
            <a:r>
              <a:rPr lang="cs-CZ" sz="1500" dirty="0">
                <a:solidFill>
                  <a:schemeClr val="tx1">
                    <a:lumMod val="75000"/>
                    <a:lumOff val="25000"/>
                  </a:schemeClr>
                </a:solidFill>
                <a:latin typeface="Arial" panose="020B0604020202020204" pitchFamily="34" charset="0"/>
                <a:cs typeface="Arial" panose="020B0604020202020204" pitchFamily="34" charset="0"/>
              </a:rPr>
              <a:t>-	Evropský fond pro regionální rozvoj:  85 %</a:t>
            </a:r>
          </a:p>
          <a:p>
            <a:r>
              <a:rPr lang="cs-CZ" sz="1500" dirty="0">
                <a:solidFill>
                  <a:schemeClr val="tx1">
                    <a:lumMod val="75000"/>
                    <a:lumOff val="25000"/>
                  </a:schemeClr>
                </a:solidFill>
                <a:latin typeface="Arial" panose="020B0604020202020204" pitchFamily="34" charset="0"/>
                <a:cs typeface="Arial" panose="020B0604020202020204" pitchFamily="34" charset="0"/>
              </a:rPr>
              <a:t>-	</a:t>
            </a:r>
            <a:r>
              <a:rPr lang="cs-CZ" sz="1500" b="1" dirty="0">
                <a:solidFill>
                  <a:schemeClr val="tx1">
                    <a:lumMod val="75000"/>
                    <a:lumOff val="25000"/>
                  </a:schemeClr>
                </a:solidFill>
                <a:latin typeface="Arial" panose="020B0604020202020204" pitchFamily="34" charset="0"/>
                <a:cs typeface="Arial" panose="020B0604020202020204" pitchFamily="34" charset="0"/>
              </a:rPr>
              <a:t>státní rozpočet: 5 %</a:t>
            </a:r>
          </a:p>
          <a:p>
            <a:endParaRPr lang="cs-CZ" sz="1500" dirty="0">
              <a:solidFill>
                <a:schemeClr val="tx1">
                  <a:lumMod val="75000"/>
                  <a:lumOff val="25000"/>
                </a:schemeClr>
              </a:solidFill>
              <a:latin typeface="Arial" panose="020B0604020202020204" pitchFamily="34" charset="0"/>
              <a:cs typeface="Arial" panose="020B0604020202020204" pitchFamily="34" charset="0"/>
            </a:endParaRPr>
          </a:p>
          <a:p>
            <a:r>
              <a:rPr lang="cs-CZ" sz="1500" b="1" dirty="0">
                <a:solidFill>
                  <a:schemeClr val="tx1">
                    <a:lumMod val="75000"/>
                    <a:lumOff val="25000"/>
                  </a:schemeClr>
                </a:solidFill>
                <a:latin typeface="Arial" panose="020B0604020202020204" pitchFamily="34" charset="0"/>
                <a:cs typeface="Arial" panose="020B0604020202020204" pitchFamily="34" charset="0"/>
              </a:rPr>
              <a:t>Soukromoprávní subjekty vykonávající veřejně prospěšnou činnost, jejichž hlavním účelem činnosti není vytváření zisku a současně vykonávají veřejně prospěšnou činnost v </a:t>
            </a:r>
            <a:r>
              <a:rPr lang="cs-CZ" sz="1500" b="1" dirty="0">
                <a:solidFill>
                  <a:srgbClr val="FF0000"/>
                </a:solidFill>
                <a:latin typeface="Arial" panose="020B0604020202020204" pitchFamily="34" charset="0"/>
                <a:cs typeface="Arial" panose="020B0604020202020204" pitchFamily="34" charset="0"/>
              </a:rPr>
              <a:t>oblasti práce s dětmi a mládeží nebo v oblasti </a:t>
            </a:r>
            <a:r>
              <a:rPr lang="cs-CZ" sz="1500" b="1" dirty="0" smtClean="0">
                <a:solidFill>
                  <a:srgbClr val="FF0000"/>
                </a:solidFill>
                <a:latin typeface="Arial" panose="020B0604020202020204" pitchFamily="34" charset="0"/>
                <a:cs typeface="Arial" panose="020B0604020202020204" pitchFamily="34" charset="0"/>
              </a:rPr>
              <a:t>školství</a:t>
            </a:r>
          </a:p>
          <a:p>
            <a:r>
              <a:rPr lang="cs-CZ" sz="1500" dirty="0" smtClean="0">
                <a:solidFill>
                  <a:schemeClr val="tx1">
                    <a:lumMod val="75000"/>
                    <a:lumOff val="25000"/>
                  </a:schemeClr>
                </a:solidFill>
                <a:latin typeface="Arial" panose="020B0604020202020204" pitchFamily="34" charset="0"/>
                <a:cs typeface="Arial" panose="020B0604020202020204" pitchFamily="34" charset="0"/>
              </a:rPr>
              <a:t>-	Evropský fond pro regionální rozvoj:  85 %</a:t>
            </a:r>
          </a:p>
          <a:p>
            <a:r>
              <a:rPr lang="cs-CZ" sz="1500" dirty="0" smtClean="0">
                <a:solidFill>
                  <a:schemeClr val="tx1">
                    <a:lumMod val="75000"/>
                    <a:lumOff val="25000"/>
                  </a:schemeClr>
                </a:solidFill>
                <a:latin typeface="Arial" panose="020B0604020202020204" pitchFamily="34" charset="0"/>
                <a:cs typeface="Arial" panose="020B0604020202020204" pitchFamily="34" charset="0"/>
              </a:rPr>
              <a:t>-</a:t>
            </a:r>
            <a:r>
              <a:rPr lang="cs-CZ" sz="1500" dirty="0">
                <a:solidFill>
                  <a:schemeClr val="tx1">
                    <a:lumMod val="75000"/>
                    <a:lumOff val="25000"/>
                  </a:schemeClr>
                </a:solidFill>
                <a:latin typeface="Arial" panose="020B0604020202020204" pitchFamily="34" charset="0"/>
                <a:cs typeface="Arial" panose="020B0604020202020204" pitchFamily="34" charset="0"/>
              </a:rPr>
              <a:t>	</a:t>
            </a:r>
            <a:r>
              <a:rPr lang="cs-CZ" sz="1500" b="1" dirty="0">
                <a:solidFill>
                  <a:schemeClr val="tx1">
                    <a:lumMod val="75000"/>
                    <a:lumOff val="25000"/>
                  </a:schemeClr>
                </a:solidFill>
                <a:latin typeface="Arial" panose="020B0604020202020204" pitchFamily="34" charset="0"/>
                <a:cs typeface="Arial" panose="020B0604020202020204" pitchFamily="34" charset="0"/>
              </a:rPr>
              <a:t>státní rozpočet: 10 %</a:t>
            </a:r>
          </a:p>
          <a:p>
            <a:endParaRPr lang="cs-CZ" sz="1500" dirty="0">
              <a:solidFill>
                <a:schemeClr val="tx1">
                  <a:lumMod val="75000"/>
                  <a:lumOff val="25000"/>
                </a:schemeClr>
              </a:solidFill>
              <a:latin typeface="Arial" panose="020B0604020202020204" pitchFamily="34" charset="0"/>
              <a:cs typeface="Arial" panose="020B0604020202020204" pitchFamily="34" charset="0"/>
            </a:endParaRPr>
          </a:p>
          <a:p>
            <a:r>
              <a:rPr lang="cs-CZ" sz="1500" b="1" dirty="0">
                <a:solidFill>
                  <a:schemeClr val="tx1">
                    <a:lumMod val="75000"/>
                    <a:lumOff val="25000"/>
                  </a:schemeClr>
                </a:solidFill>
                <a:latin typeface="Arial" panose="020B0604020202020204" pitchFamily="34" charset="0"/>
                <a:cs typeface="Arial" panose="020B0604020202020204" pitchFamily="34" charset="0"/>
              </a:rPr>
              <a:t>Ostatní subjekty neobsažené v uvedených kategoriích </a:t>
            </a:r>
          </a:p>
          <a:p>
            <a:r>
              <a:rPr lang="cs-CZ" sz="1500" dirty="0">
                <a:solidFill>
                  <a:schemeClr val="tx1">
                    <a:lumMod val="75000"/>
                    <a:lumOff val="25000"/>
                  </a:schemeClr>
                </a:solidFill>
                <a:latin typeface="Arial" panose="020B0604020202020204" pitchFamily="34" charset="0"/>
                <a:cs typeface="Arial" panose="020B0604020202020204" pitchFamily="34" charset="0"/>
              </a:rPr>
              <a:t>-	Evropský fond pro regionální rozvoj:  85 %</a:t>
            </a:r>
          </a:p>
          <a:p>
            <a:r>
              <a:rPr lang="cs-CZ" sz="1500" dirty="0">
                <a:solidFill>
                  <a:schemeClr val="tx1">
                    <a:lumMod val="75000"/>
                    <a:lumOff val="25000"/>
                  </a:schemeClr>
                </a:solidFill>
                <a:latin typeface="Arial" panose="020B0604020202020204" pitchFamily="34" charset="0"/>
                <a:cs typeface="Arial" panose="020B0604020202020204" pitchFamily="34" charset="0"/>
              </a:rPr>
              <a:t>-	</a:t>
            </a:r>
            <a:r>
              <a:rPr lang="cs-CZ" sz="1500" b="1" dirty="0">
                <a:solidFill>
                  <a:schemeClr val="tx1">
                    <a:lumMod val="75000"/>
                    <a:lumOff val="25000"/>
                  </a:schemeClr>
                </a:solidFill>
                <a:latin typeface="Arial" panose="020B0604020202020204" pitchFamily="34" charset="0"/>
                <a:cs typeface="Arial" panose="020B0604020202020204" pitchFamily="34" charset="0"/>
              </a:rPr>
              <a:t>státní rozpočet: 0 %</a:t>
            </a:r>
          </a:p>
          <a:p>
            <a:endParaRPr lang="cs-CZ" sz="20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5" name="Obrázek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619730" y="166637"/>
            <a:ext cx="1212433" cy="1376870"/>
          </a:xfrm>
          <a:prstGeom prst="rect">
            <a:avLst/>
          </a:prstGeom>
        </p:spPr>
      </p:pic>
    </p:spTree>
    <p:extLst>
      <p:ext uri="{BB962C8B-B14F-4D97-AF65-F5344CB8AC3E}">
        <p14:creationId xmlns:p14="http://schemas.microsoft.com/office/powerpoint/2010/main" val="24184628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DB45F6E-7C5C-4CCF-889A-9E0300EF88F4}"/>
              </a:ext>
            </a:extLst>
          </p:cNvPr>
          <p:cNvSpPr txBox="1"/>
          <p:nvPr/>
        </p:nvSpPr>
        <p:spPr>
          <a:xfrm>
            <a:off x="720000" y="720000"/>
            <a:ext cx="7704000" cy="553998"/>
          </a:xfrm>
          <a:prstGeom prst="rect">
            <a:avLst/>
          </a:prstGeom>
          <a:noFill/>
        </p:spPr>
        <p:txBody>
          <a:bodyPr wrap="square" rtlCol="0">
            <a:spAutoFit/>
          </a:bodyPr>
          <a:lstStyle/>
          <a:p>
            <a:r>
              <a:rPr lang="cs-CZ" sz="3000" b="1" dirty="0" smtClean="0">
                <a:solidFill>
                  <a:srgbClr val="1D70B8"/>
                </a:solidFill>
                <a:latin typeface="Arial" panose="020B0604020202020204" pitchFamily="34" charset="0"/>
                <a:cs typeface="Arial" panose="020B0604020202020204" pitchFamily="34" charset="0"/>
              </a:rPr>
              <a:t>Věcné zaměření výzvy</a:t>
            </a:r>
            <a:endParaRPr lang="cs-CZ" sz="3000" b="1" dirty="0">
              <a:solidFill>
                <a:srgbClr val="1D70B8"/>
              </a:solidFill>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2F173DD9-077B-4C7B-84BB-77CB6F2E5781}"/>
              </a:ext>
            </a:extLst>
          </p:cNvPr>
          <p:cNvSpPr txBox="1"/>
          <p:nvPr/>
        </p:nvSpPr>
        <p:spPr>
          <a:xfrm>
            <a:off x="720000" y="1545500"/>
            <a:ext cx="7704000" cy="4524315"/>
          </a:xfrm>
          <a:prstGeom prst="rect">
            <a:avLst/>
          </a:prstGeom>
          <a:noFill/>
        </p:spPr>
        <p:txBody>
          <a:bodyPr wrap="square" rtlCol="0">
            <a:spAutoFit/>
          </a:bodyPr>
          <a:lstStyle/>
          <a:p>
            <a:r>
              <a:rPr lang="cs-CZ" sz="2400" b="1" dirty="0">
                <a:solidFill>
                  <a:schemeClr val="tx1">
                    <a:lumMod val="75000"/>
                    <a:lumOff val="25000"/>
                  </a:schemeClr>
                </a:solidFill>
                <a:latin typeface="Arial" panose="020B0604020202020204" pitchFamily="34" charset="0"/>
                <a:cs typeface="Arial" panose="020B0604020202020204" pitchFamily="34" charset="0"/>
              </a:rPr>
              <a:t>Podpora může být poskytnuta na vznik či zvýšení kapacity infrastruktury </a:t>
            </a:r>
            <a:r>
              <a:rPr lang="cs-CZ" sz="2400" b="1" dirty="0" smtClean="0">
                <a:solidFill>
                  <a:schemeClr val="tx1">
                    <a:lumMod val="75000"/>
                    <a:lumOff val="25000"/>
                  </a:schemeClr>
                </a:solidFill>
                <a:latin typeface="Arial" panose="020B0604020202020204" pitchFamily="34" charset="0"/>
                <a:cs typeface="Arial" panose="020B0604020202020204" pitchFamily="34" charset="0"/>
              </a:rPr>
              <a:t>pro předškolní vzdělávání</a:t>
            </a:r>
          </a:p>
          <a:p>
            <a:endParaRPr lang="cs-CZ" sz="2400" b="1" dirty="0">
              <a:solidFill>
                <a:schemeClr val="tx1">
                  <a:lumMod val="75000"/>
                  <a:lumOff val="25000"/>
                </a:schemeClr>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cs-CZ" sz="2400" b="1" dirty="0" smtClean="0">
                <a:solidFill>
                  <a:schemeClr val="tx1">
                    <a:lumMod val="75000"/>
                    <a:lumOff val="25000"/>
                  </a:schemeClr>
                </a:solidFill>
                <a:latin typeface="Arial" panose="020B0604020202020204" pitchFamily="34" charset="0"/>
                <a:cs typeface="Arial" panose="020B0604020202020204" pitchFamily="34" charset="0"/>
              </a:rPr>
              <a:t>mateřské školy </a:t>
            </a:r>
            <a:r>
              <a:rPr lang="cs-CZ" sz="2400" dirty="0" smtClean="0">
                <a:solidFill>
                  <a:schemeClr val="tx1">
                    <a:lumMod val="75000"/>
                    <a:lumOff val="25000"/>
                  </a:schemeClr>
                </a:solidFill>
                <a:latin typeface="Arial" panose="020B0604020202020204" pitchFamily="34" charset="0"/>
                <a:cs typeface="Arial" panose="020B0604020202020204" pitchFamily="34" charset="0"/>
              </a:rPr>
              <a:t>zřízené </a:t>
            </a:r>
            <a:r>
              <a:rPr lang="cs-CZ" sz="2400" dirty="0">
                <a:solidFill>
                  <a:schemeClr val="tx1">
                    <a:lumMod val="75000"/>
                    <a:lumOff val="25000"/>
                  </a:schemeClr>
                </a:solidFill>
                <a:latin typeface="Arial" panose="020B0604020202020204" pitchFamily="34" charset="0"/>
                <a:cs typeface="Arial" panose="020B0604020202020204" pitchFamily="34" charset="0"/>
              </a:rPr>
              <a:t>podle zákona č. 561/2004 Sb., školský zákon, v platném znění, zapsaných v Rejstříku škol a školských zařízení, všech zřizovatelů bez rozdílu, včetně mateřských škol určených pro vzdělávání dětí </a:t>
            </a:r>
            <a:r>
              <a:rPr lang="cs-CZ" sz="2400" dirty="0" smtClean="0">
                <a:solidFill>
                  <a:schemeClr val="tx1">
                    <a:lumMod val="75000"/>
                    <a:lumOff val="25000"/>
                  </a:schemeClr>
                </a:solidFill>
                <a:latin typeface="Arial" panose="020B0604020202020204" pitchFamily="34" charset="0"/>
                <a:cs typeface="Arial" panose="020B0604020202020204" pitchFamily="34" charset="0"/>
              </a:rPr>
              <a:t>zaměstnanců</a:t>
            </a:r>
          </a:p>
          <a:p>
            <a:pPr marL="342900" indent="-342900">
              <a:buFont typeface="Wingdings" panose="05000000000000000000" pitchFamily="2" charset="2"/>
              <a:buChar char="Ø"/>
            </a:pPr>
            <a:r>
              <a:rPr lang="cs-CZ" sz="2400" b="1" dirty="0">
                <a:solidFill>
                  <a:schemeClr val="tx1">
                    <a:lumMod val="75000"/>
                    <a:lumOff val="25000"/>
                  </a:schemeClr>
                </a:solidFill>
                <a:latin typeface="Arial" panose="020B0604020202020204" pitchFamily="34" charset="0"/>
                <a:cs typeface="Arial" panose="020B0604020202020204" pitchFamily="34" charset="0"/>
              </a:rPr>
              <a:t>d</a:t>
            </a:r>
            <a:r>
              <a:rPr lang="cs-CZ" sz="2400" b="1" dirty="0" smtClean="0">
                <a:solidFill>
                  <a:schemeClr val="tx1">
                    <a:lumMod val="75000"/>
                    <a:lumOff val="25000"/>
                  </a:schemeClr>
                </a:solidFill>
                <a:latin typeface="Arial" panose="020B0604020202020204" pitchFamily="34" charset="0"/>
                <a:cs typeface="Arial" panose="020B0604020202020204" pitchFamily="34" charset="0"/>
              </a:rPr>
              <a:t>ětské skupiny </a:t>
            </a:r>
            <a:r>
              <a:rPr lang="cs-CZ" sz="2400" dirty="0" smtClean="0">
                <a:solidFill>
                  <a:schemeClr val="tx1">
                    <a:lumMod val="75000"/>
                    <a:lumOff val="25000"/>
                  </a:schemeClr>
                </a:solidFill>
                <a:latin typeface="Arial" panose="020B0604020202020204" pitchFamily="34" charset="0"/>
                <a:cs typeface="Arial" panose="020B0604020202020204" pitchFamily="34" charset="0"/>
              </a:rPr>
              <a:t>podle </a:t>
            </a:r>
            <a:r>
              <a:rPr lang="cs-CZ" sz="2400" dirty="0">
                <a:solidFill>
                  <a:schemeClr val="tx1">
                    <a:lumMod val="75000"/>
                    <a:lumOff val="25000"/>
                  </a:schemeClr>
                </a:solidFill>
                <a:latin typeface="Arial" panose="020B0604020202020204" pitchFamily="34" charset="0"/>
                <a:cs typeface="Arial" panose="020B0604020202020204" pitchFamily="34" charset="0"/>
              </a:rPr>
              <a:t>zákona č. 247/2014 Sb., o poskytování služby péče o dítě v dětské skupině a o změně souvisejících zákonů, v platném znění. </a:t>
            </a:r>
            <a:r>
              <a:rPr lang="cs-CZ" sz="2400" dirty="0" smtClean="0">
                <a:solidFill>
                  <a:schemeClr val="tx1">
                    <a:lumMod val="75000"/>
                    <a:lumOff val="25000"/>
                  </a:schemeClr>
                </a:solidFill>
                <a:latin typeface="Arial" panose="020B0604020202020204" pitchFamily="34" charset="0"/>
                <a:cs typeface="Arial" panose="020B0604020202020204" pitchFamily="34" charset="0"/>
              </a:rPr>
              <a:t>Školy</a:t>
            </a:r>
          </a:p>
          <a:p>
            <a:endParaRPr lang="cs-CZ" sz="24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5" name="Obrázek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619730" y="166637"/>
            <a:ext cx="1212433" cy="1376870"/>
          </a:xfrm>
          <a:prstGeom prst="rect">
            <a:avLst/>
          </a:prstGeom>
        </p:spPr>
      </p:pic>
    </p:spTree>
    <p:extLst>
      <p:ext uri="{BB962C8B-B14F-4D97-AF65-F5344CB8AC3E}">
        <p14:creationId xmlns:p14="http://schemas.microsoft.com/office/powerpoint/2010/main" val="40055445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DB45F6E-7C5C-4CCF-889A-9E0300EF88F4}"/>
              </a:ext>
            </a:extLst>
          </p:cNvPr>
          <p:cNvSpPr txBox="1"/>
          <p:nvPr/>
        </p:nvSpPr>
        <p:spPr>
          <a:xfrm>
            <a:off x="720000" y="720000"/>
            <a:ext cx="7704000" cy="553998"/>
          </a:xfrm>
          <a:prstGeom prst="rect">
            <a:avLst/>
          </a:prstGeom>
          <a:noFill/>
        </p:spPr>
        <p:txBody>
          <a:bodyPr wrap="square" rtlCol="0">
            <a:spAutoFit/>
          </a:bodyPr>
          <a:lstStyle/>
          <a:p>
            <a:r>
              <a:rPr lang="cs-CZ" sz="3000" b="1" dirty="0" smtClean="0">
                <a:solidFill>
                  <a:srgbClr val="1D70B8"/>
                </a:solidFill>
                <a:latin typeface="Arial" panose="020B0604020202020204" pitchFamily="34" charset="0"/>
                <a:cs typeface="Arial" panose="020B0604020202020204" pitchFamily="34" charset="0"/>
              </a:rPr>
              <a:t>Věcné zaměření výzvy - MAP</a:t>
            </a:r>
            <a:endParaRPr lang="cs-CZ" sz="3000" b="1" dirty="0">
              <a:solidFill>
                <a:srgbClr val="1D70B8"/>
              </a:solidFill>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2F173DD9-077B-4C7B-84BB-77CB6F2E5781}"/>
              </a:ext>
            </a:extLst>
          </p:cNvPr>
          <p:cNvSpPr txBox="1"/>
          <p:nvPr/>
        </p:nvSpPr>
        <p:spPr>
          <a:xfrm>
            <a:off x="720000" y="1559529"/>
            <a:ext cx="7704000" cy="2339102"/>
          </a:xfrm>
          <a:prstGeom prst="rect">
            <a:avLst/>
          </a:prstGeom>
          <a:noFill/>
        </p:spPr>
        <p:txBody>
          <a:bodyPr wrap="square" rtlCol="0">
            <a:spAutoFit/>
          </a:bodyPr>
          <a:lstStyle/>
          <a:p>
            <a:endParaRPr lang="cs-CZ" sz="2200" dirty="0">
              <a:solidFill>
                <a:schemeClr val="tx1">
                  <a:lumMod val="75000"/>
                  <a:lumOff val="25000"/>
                </a:schemeClr>
              </a:solidFill>
              <a:latin typeface="Arial" panose="020B0604020202020204" pitchFamily="34" charset="0"/>
              <a:cs typeface="Arial" panose="020B0604020202020204" pitchFamily="34" charset="0"/>
            </a:endParaRPr>
          </a:p>
          <a:p>
            <a:r>
              <a:rPr lang="cs-CZ" sz="2200" b="1" dirty="0">
                <a:solidFill>
                  <a:srgbClr val="FF0000"/>
                </a:solidFill>
                <a:latin typeface="Arial" panose="020B0604020202020204" pitchFamily="34" charset="0"/>
                <a:cs typeface="Arial" panose="020B0604020202020204" pitchFamily="34" charset="0"/>
              </a:rPr>
              <a:t>Projektové záměry </a:t>
            </a:r>
            <a:r>
              <a:rPr lang="cs-CZ" sz="2200" b="1" dirty="0" smtClean="0">
                <a:solidFill>
                  <a:srgbClr val="FF0000"/>
                </a:solidFill>
                <a:latin typeface="Arial" panose="020B0604020202020204" pitchFamily="34" charset="0"/>
                <a:cs typeface="Arial" panose="020B0604020202020204" pitchFamily="34" charset="0"/>
              </a:rPr>
              <a:t>MŠ musí </a:t>
            </a:r>
            <a:r>
              <a:rPr lang="cs-CZ" sz="2200" b="1" dirty="0">
                <a:solidFill>
                  <a:srgbClr val="FF0000"/>
                </a:solidFill>
                <a:latin typeface="Arial" panose="020B0604020202020204" pitchFamily="34" charset="0"/>
                <a:cs typeface="Arial" panose="020B0604020202020204" pitchFamily="34" charset="0"/>
              </a:rPr>
              <a:t>být v souladu s </a:t>
            </a:r>
            <a:r>
              <a:rPr lang="cs-CZ" sz="2200" b="1" dirty="0" smtClean="0">
                <a:solidFill>
                  <a:srgbClr val="FF0000"/>
                </a:solidFill>
                <a:latin typeface="Arial" panose="020B0604020202020204" pitchFamily="34" charset="0"/>
                <a:cs typeface="Arial" panose="020B0604020202020204" pitchFamily="34" charset="0"/>
              </a:rPr>
              <a:t>Místním </a:t>
            </a:r>
            <a:r>
              <a:rPr lang="cs-CZ" sz="2200" b="1" dirty="0">
                <a:solidFill>
                  <a:srgbClr val="FF0000"/>
                </a:solidFill>
                <a:latin typeface="Arial" panose="020B0604020202020204" pitchFamily="34" charset="0"/>
                <a:cs typeface="Arial" panose="020B0604020202020204" pitchFamily="34" charset="0"/>
              </a:rPr>
              <a:t>akčním plánem vzdělávání platným </a:t>
            </a:r>
            <a:r>
              <a:rPr lang="cs-CZ" sz="2200" b="1" u="sng" dirty="0" smtClean="0">
                <a:solidFill>
                  <a:srgbClr val="FF0000"/>
                </a:solidFill>
                <a:latin typeface="Arial" panose="020B0604020202020204" pitchFamily="34" charset="0"/>
                <a:cs typeface="Arial" panose="020B0604020202020204" pitchFamily="34" charset="0"/>
              </a:rPr>
              <a:t>ke </a:t>
            </a:r>
            <a:r>
              <a:rPr lang="pl-PL" sz="2200" b="1" u="sng" dirty="0" smtClean="0">
                <a:solidFill>
                  <a:srgbClr val="FF0000"/>
                </a:solidFill>
                <a:latin typeface="Arial" panose="020B0604020202020204" pitchFamily="34" charset="0"/>
                <a:cs typeface="Arial" panose="020B0604020202020204" pitchFamily="34" charset="0"/>
              </a:rPr>
              <a:t>dni </a:t>
            </a:r>
            <a:r>
              <a:rPr lang="pl-PL" sz="2200" b="1" u="sng" dirty="0">
                <a:solidFill>
                  <a:srgbClr val="FF0000"/>
                </a:solidFill>
                <a:latin typeface="Arial" panose="020B0604020202020204" pitchFamily="34" charset="0"/>
                <a:cs typeface="Arial" panose="020B0604020202020204" pitchFamily="34" charset="0"/>
              </a:rPr>
              <a:t>ukončení příjmu žádostí o </a:t>
            </a:r>
            <a:r>
              <a:rPr lang="pl-PL" sz="2200" b="1" u="sng" dirty="0" smtClean="0">
                <a:solidFill>
                  <a:srgbClr val="FF0000"/>
                </a:solidFill>
                <a:latin typeface="Arial" panose="020B0604020202020204" pitchFamily="34" charset="0"/>
                <a:cs typeface="Arial" panose="020B0604020202020204" pitchFamily="34" charset="0"/>
              </a:rPr>
              <a:t>podporu, tj. 31. 10. 2018.</a:t>
            </a:r>
          </a:p>
          <a:p>
            <a:endParaRPr lang="pl-PL" sz="2200" b="1" u="sng" dirty="0">
              <a:solidFill>
                <a:srgbClr val="FF0000"/>
              </a:solidFill>
              <a:latin typeface="Arial" panose="020B0604020202020204" pitchFamily="34" charset="0"/>
              <a:cs typeface="Arial" panose="020B0604020202020204" pitchFamily="34" charset="0"/>
            </a:endParaRPr>
          </a:p>
          <a:p>
            <a:r>
              <a:rPr lang="pl-PL" sz="2200" dirty="0" smtClean="0">
                <a:latin typeface="Arial" panose="020B0604020202020204" pitchFamily="34" charset="0"/>
                <a:cs typeface="Arial" panose="020B0604020202020204" pitchFamily="34" charset="0"/>
              </a:rPr>
              <a:t>Pro dětské skupiny tato podmínka není požadována. </a:t>
            </a:r>
            <a:endParaRPr lang="cs-CZ" sz="2200" dirty="0" smtClean="0">
              <a:latin typeface="Arial" panose="020B0604020202020204" pitchFamily="34" charset="0"/>
              <a:cs typeface="Arial" panose="020B0604020202020204" pitchFamily="34" charset="0"/>
            </a:endParaRPr>
          </a:p>
          <a:p>
            <a:endParaRPr lang="cs-CZ" sz="1400" dirty="0" smtClean="0">
              <a:solidFill>
                <a:schemeClr val="tx1">
                  <a:lumMod val="75000"/>
                  <a:lumOff val="25000"/>
                </a:schemeClr>
              </a:solidFill>
              <a:latin typeface="Arial" panose="020B0604020202020204" pitchFamily="34" charset="0"/>
              <a:cs typeface="Arial" panose="020B0604020202020204" pitchFamily="34" charset="0"/>
            </a:endParaRPr>
          </a:p>
        </p:txBody>
      </p:sp>
      <p:pic>
        <p:nvPicPr>
          <p:cNvPr id="5" name="Obrázek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619730" y="166637"/>
            <a:ext cx="1212433" cy="1376870"/>
          </a:xfrm>
          <a:prstGeom prst="rect">
            <a:avLst/>
          </a:prstGeom>
        </p:spPr>
      </p:pic>
    </p:spTree>
    <p:extLst>
      <p:ext uri="{BB962C8B-B14F-4D97-AF65-F5344CB8AC3E}">
        <p14:creationId xmlns:p14="http://schemas.microsoft.com/office/powerpoint/2010/main" val="18504623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DB45F6E-7C5C-4CCF-889A-9E0300EF88F4}"/>
              </a:ext>
            </a:extLst>
          </p:cNvPr>
          <p:cNvSpPr txBox="1"/>
          <p:nvPr/>
        </p:nvSpPr>
        <p:spPr>
          <a:xfrm>
            <a:off x="720000" y="720000"/>
            <a:ext cx="7704000" cy="553998"/>
          </a:xfrm>
          <a:prstGeom prst="rect">
            <a:avLst/>
          </a:prstGeom>
          <a:noFill/>
        </p:spPr>
        <p:txBody>
          <a:bodyPr wrap="square" rtlCol="0">
            <a:spAutoFit/>
          </a:bodyPr>
          <a:lstStyle/>
          <a:p>
            <a:r>
              <a:rPr lang="cs-CZ" sz="3000" b="1" dirty="0">
                <a:solidFill>
                  <a:srgbClr val="1D70B8"/>
                </a:solidFill>
                <a:latin typeface="Arial" panose="020B0604020202020204" pitchFamily="34" charset="0"/>
                <a:cs typeface="Arial" panose="020B0604020202020204" pitchFamily="34" charset="0"/>
              </a:rPr>
              <a:t>Role MMR a CRR</a:t>
            </a:r>
          </a:p>
        </p:txBody>
      </p:sp>
      <p:sp>
        <p:nvSpPr>
          <p:cNvPr id="6" name="TextovéPole 5">
            <a:extLst>
              <a:ext uri="{FF2B5EF4-FFF2-40B4-BE49-F238E27FC236}">
                <a16:creationId xmlns:a16="http://schemas.microsoft.com/office/drawing/2014/main" id="{2F173DD9-077B-4C7B-84BB-77CB6F2E5781}"/>
              </a:ext>
            </a:extLst>
          </p:cNvPr>
          <p:cNvSpPr txBox="1"/>
          <p:nvPr/>
        </p:nvSpPr>
        <p:spPr>
          <a:xfrm>
            <a:off x="720000" y="1358875"/>
            <a:ext cx="7704000" cy="4916731"/>
          </a:xfrm>
          <a:prstGeom prst="rect">
            <a:avLst/>
          </a:prstGeom>
          <a:noFill/>
        </p:spPr>
        <p:txBody>
          <a:bodyPr wrap="square" rtlCol="0">
            <a:spAutoFit/>
          </a:bodyPr>
          <a:lstStyle/>
          <a:p>
            <a:pPr lvl="0" defTabSz="914400">
              <a:lnSpc>
                <a:spcPct val="150000"/>
              </a:lnSpc>
            </a:pPr>
            <a:r>
              <a:rPr lang="cs-CZ" sz="1900" b="1" dirty="0">
                <a:solidFill>
                  <a:prstClr val="black"/>
                </a:solidFill>
                <a:latin typeface="Arial"/>
              </a:rPr>
              <a:t>Ministerstvo pro místní rozvoj České republiky</a:t>
            </a:r>
          </a:p>
          <a:p>
            <a:pPr lvl="0" defTabSz="914400">
              <a:lnSpc>
                <a:spcPct val="150000"/>
              </a:lnSpc>
            </a:pPr>
            <a:r>
              <a:rPr lang="cs-CZ" sz="1900" dirty="0">
                <a:solidFill>
                  <a:prstClr val="black"/>
                </a:solidFill>
                <a:latin typeface="Arial"/>
              </a:rPr>
              <a:t>= Řídicí orgán IROP (ŘO IROP)</a:t>
            </a:r>
          </a:p>
          <a:p>
            <a:pPr lvl="0" defTabSz="914400">
              <a:lnSpc>
                <a:spcPct val="150000"/>
              </a:lnSpc>
              <a:buFont typeface="Wingdings" panose="05000000000000000000" pitchFamily="2" charset="2"/>
              <a:buChar char="§"/>
            </a:pPr>
            <a:r>
              <a:rPr lang="cs-CZ" sz="1900" dirty="0" smtClean="0">
                <a:solidFill>
                  <a:prstClr val="black"/>
                </a:solidFill>
                <a:latin typeface="Arial"/>
              </a:rPr>
              <a:t> řízení </a:t>
            </a:r>
            <a:r>
              <a:rPr lang="cs-CZ" sz="1900" dirty="0">
                <a:solidFill>
                  <a:prstClr val="black"/>
                </a:solidFill>
                <a:latin typeface="Arial"/>
              </a:rPr>
              <a:t>programu</a:t>
            </a:r>
          </a:p>
          <a:p>
            <a:pPr lvl="0" defTabSz="914400">
              <a:lnSpc>
                <a:spcPct val="150000"/>
              </a:lnSpc>
              <a:buFont typeface="Wingdings" panose="05000000000000000000" pitchFamily="2" charset="2"/>
              <a:buChar char="§"/>
            </a:pPr>
            <a:r>
              <a:rPr lang="cs-CZ" sz="1900" dirty="0" smtClean="0">
                <a:solidFill>
                  <a:prstClr val="black"/>
                </a:solidFill>
                <a:latin typeface="Arial"/>
              </a:rPr>
              <a:t> příprava </a:t>
            </a:r>
            <a:r>
              <a:rPr lang="cs-CZ" sz="1900" dirty="0">
                <a:solidFill>
                  <a:prstClr val="black"/>
                </a:solidFill>
                <a:latin typeface="Arial"/>
              </a:rPr>
              <a:t>výzev a pravidel pro žadatele a příjemce, </a:t>
            </a:r>
          </a:p>
          <a:p>
            <a:pPr lvl="0" defTabSz="914400">
              <a:lnSpc>
                <a:spcPct val="150000"/>
              </a:lnSpc>
              <a:buFont typeface="Wingdings" panose="05000000000000000000" pitchFamily="2" charset="2"/>
              <a:buChar char="§"/>
            </a:pPr>
            <a:r>
              <a:rPr lang="cs-CZ" sz="1900" dirty="0" smtClean="0">
                <a:solidFill>
                  <a:prstClr val="black"/>
                </a:solidFill>
                <a:latin typeface="Arial"/>
              </a:rPr>
              <a:t> poskytovatel </a:t>
            </a:r>
            <a:r>
              <a:rPr lang="cs-CZ" sz="1900" dirty="0">
                <a:solidFill>
                  <a:prstClr val="black"/>
                </a:solidFill>
                <a:latin typeface="Arial"/>
              </a:rPr>
              <a:t>dotace </a:t>
            </a:r>
            <a:endParaRPr lang="cs-CZ" sz="1900" dirty="0" smtClean="0">
              <a:solidFill>
                <a:prstClr val="black"/>
              </a:solidFill>
              <a:latin typeface="Arial"/>
            </a:endParaRPr>
          </a:p>
          <a:p>
            <a:pPr lvl="0" defTabSz="914400">
              <a:lnSpc>
                <a:spcPct val="150000"/>
              </a:lnSpc>
            </a:pPr>
            <a:endParaRPr lang="cs-CZ" sz="1900" dirty="0">
              <a:solidFill>
                <a:prstClr val="black"/>
              </a:solidFill>
              <a:latin typeface="Arial"/>
            </a:endParaRPr>
          </a:p>
          <a:p>
            <a:pPr lvl="0" algn="just" defTabSz="914400" eaLnBrk="0" fontAlgn="base" hangingPunct="0">
              <a:lnSpc>
                <a:spcPct val="150000"/>
              </a:lnSpc>
              <a:spcAft>
                <a:spcPct val="0"/>
              </a:spcAft>
            </a:pPr>
            <a:r>
              <a:rPr lang="cs-CZ" sz="1900" b="1" dirty="0">
                <a:solidFill>
                  <a:prstClr val="black"/>
                </a:solidFill>
                <a:latin typeface="Arial"/>
              </a:rPr>
              <a:t>Centrum pro regionální rozvoj České republiky</a:t>
            </a:r>
          </a:p>
          <a:p>
            <a:pPr lvl="0" algn="just" defTabSz="914400" eaLnBrk="0" fontAlgn="base" hangingPunct="0">
              <a:lnSpc>
                <a:spcPct val="150000"/>
              </a:lnSpc>
              <a:spcAft>
                <a:spcPct val="0"/>
              </a:spcAft>
            </a:pPr>
            <a:r>
              <a:rPr lang="cs-CZ" sz="1900" dirty="0">
                <a:solidFill>
                  <a:prstClr val="black"/>
                </a:solidFill>
                <a:latin typeface="Arial"/>
              </a:rPr>
              <a:t>= zprostředkující subjekt pro IROP</a:t>
            </a:r>
          </a:p>
          <a:p>
            <a:pPr lvl="0" algn="just" defTabSz="914400" eaLnBrk="0" fontAlgn="base" hangingPunct="0">
              <a:lnSpc>
                <a:spcPct val="150000"/>
              </a:lnSpc>
              <a:spcAft>
                <a:spcPct val="0"/>
              </a:spcAft>
              <a:buFont typeface="Wingdings" panose="05000000000000000000" pitchFamily="2" charset="2"/>
              <a:buChar char="§"/>
            </a:pPr>
            <a:r>
              <a:rPr lang="cs-CZ" sz="1900" dirty="0" smtClean="0">
                <a:solidFill>
                  <a:prstClr val="black"/>
                </a:solidFill>
                <a:latin typeface="Arial"/>
              </a:rPr>
              <a:t> konzultace</a:t>
            </a:r>
            <a:r>
              <a:rPr lang="cs-CZ" sz="1900" dirty="0">
                <a:solidFill>
                  <a:prstClr val="black"/>
                </a:solidFill>
                <a:latin typeface="Arial"/>
              </a:rPr>
              <a:t>, příjem a hodnocení žádostí o podporu, kontroly projektů, kontroly žádostí o platbu, administrace změn, zpracování podkladů pro certifikaci</a:t>
            </a:r>
          </a:p>
        </p:txBody>
      </p:sp>
      <p:pic>
        <p:nvPicPr>
          <p:cNvPr id="7" name="Obrázek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619730" y="166637"/>
            <a:ext cx="1212433" cy="1376870"/>
          </a:xfrm>
          <a:prstGeom prst="rect">
            <a:avLst/>
          </a:prstGeom>
        </p:spPr>
      </p:pic>
    </p:spTree>
    <p:extLst>
      <p:ext uri="{BB962C8B-B14F-4D97-AF65-F5344CB8AC3E}">
        <p14:creationId xmlns:p14="http://schemas.microsoft.com/office/powerpoint/2010/main" val="36111198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DB45F6E-7C5C-4CCF-889A-9E0300EF88F4}"/>
              </a:ext>
            </a:extLst>
          </p:cNvPr>
          <p:cNvSpPr txBox="1"/>
          <p:nvPr/>
        </p:nvSpPr>
        <p:spPr>
          <a:xfrm>
            <a:off x="720000" y="720000"/>
            <a:ext cx="7704000" cy="553998"/>
          </a:xfrm>
          <a:prstGeom prst="rect">
            <a:avLst/>
          </a:prstGeom>
          <a:noFill/>
        </p:spPr>
        <p:txBody>
          <a:bodyPr wrap="square" rtlCol="0">
            <a:spAutoFit/>
          </a:bodyPr>
          <a:lstStyle/>
          <a:p>
            <a:r>
              <a:rPr lang="cs-CZ" sz="3000" b="1" dirty="0" smtClean="0">
                <a:solidFill>
                  <a:srgbClr val="1D70B8"/>
                </a:solidFill>
                <a:latin typeface="Arial" panose="020B0604020202020204" pitchFamily="34" charset="0"/>
                <a:cs typeface="Arial" panose="020B0604020202020204" pitchFamily="34" charset="0"/>
              </a:rPr>
              <a:t>Věcné zaměření výzvy</a:t>
            </a:r>
            <a:endParaRPr lang="cs-CZ" sz="3000" b="1" dirty="0">
              <a:solidFill>
                <a:srgbClr val="1D70B8"/>
              </a:solidFill>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2F173DD9-077B-4C7B-84BB-77CB6F2E5781}"/>
              </a:ext>
            </a:extLst>
          </p:cNvPr>
          <p:cNvSpPr txBox="1"/>
          <p:nvPr/>
        </p:nvSpPr>
        <p:spPr>
          <a:xfrm>
            <a:off x="720000" y="1301915"/>
            <a:ext cx="7704000" cy="4832092"/>
          </a:xfrm>
          <a:prstGeom prst="rect">
            <a:avLst/>
          </a:prstGeom>
          <a:noFill/>
        </p:spPr>
        <p:txBody>
          <a:bodyPr wrap="square" rtlCol="0">
            <a:spAutoFit/>
          </a:bodyPr>
          <a:lstStyle/>
          <a:p>
            <a:r>
              <a:rPr lang="cs-CZ" sz="2200" b="1" dirty="0" smtClean="0">
                <a:solidFill>
                  <a:schemeClr val="tx1">
                    <a:lumMod val="75000"/>
                    <a:lumOff val="25000"/>
                  </a:schemeClr>
                </a:solidFill>
                <a:latin typeface="Arial" panose="020B0604020202020204" pitchFamily="34" charset="0"/>
                <a:cs typeface="Arial" panose="020B0604020202020204" pitchFamily="34" charset="0"/>
              </a:rPr>
              <a:t>Podmínkou je navýšení kapacity</a:t>
            </a:r>
          </a:p>
          <a:p>
            <a:pPr marL="342900" indent="-342900">
              <a:buFontTx/>
              <a:buChar char="-"/>
            </a:pPr>
            <a:r>
              <a:rPr lang="cs-CZ" sz="2200" dirty="0" smtClean="0">
                <a:solidFill>
                  <a:schemeClr val="tx1">
                    <a:lumMod val="75000"/>
                    <a:lumOff val="25000"/>
                  </a:schemeClr>
                </a:solidFill>
                <a:latin typeface="Arial" panose="020B0604020202020204" pitchFamily="34" charset="0"/>
                <a:cs typeface="Arial" panose="020B0604020202020204" pitchFamily="34" charset="0"/>
              </a:rPr>
              <a:t>Rejstříku </a:t>
            </a:r>
            <a:r>
              <a:rPr lang="cs-CZ" sz="2200" dirty="0">
                <a:solidFill>
                  <a:schemeClr val="tx1">
                    <a:lumMod val="75000"/>
                    <a:lumOff val="25000"/>
                  </a:schemeClr>
                </a:solidFill>
                <a:latin typeface="Arial" panose="020B0604020202020204" pitchFamily="34" charset="0"/>
                <a:cs typeface="Arial" panose="020B0604020202020204" pitchFamily="34" charset="0"/>
              </a:rPr>
              <a:t>škol a školských </a:t>
            </a:r>
            <a:r>
              <a:rPr lang="cs-CZ" sz="2200" dirty="0" smtClean="0">
                <a:solidFill>
                  <a:schemeClr val="tx1">
                    <a:lumMod val="75000"/>
                    <a:lumOff val="25000"/>
                  </a:schemeClr>
                </a:solidFill>
                <a:latin typeface="Arial" panose="020B0604020202020204" pitchFamily="34" charset="0"/>
                <a:cs typeface="Arial" panose="020B0604020202020204" pitchFamily="34" charset="0"/>
              </a:rPr>
              <a:t>zařízení</a:t>
            </a:r>
          </a:p>
          <a:p>
            <a:pPr marL="342900" indent="-342900">
              <a:buFontTx/>
              <a:buChar char="-"/>
            </a:pPr>
            <a:r>
              <a:rPr lang="cs-CZ" sz="2200" dirty="0" smtClean="0">
                <a:solidFill>
                  <a:schemeClr val="tx1">
                    <a:lumMod val="75000"/>
                    <a:lumOff val="25000"/>
                  </a:schemeClr>
                </a:solidFill>
                <a:latin typeface="Arial" panose="020B0604020202020204" pitchFamily="34" charset="0"/>
                <a:cs typeface="Arial" panose="020B0604020202020204" pitchFamily="34" charset="0"/>
              </a:rPr>
              <a:t>Evidence dětských skupin</a:t>
            </a:r>
          </a:p>
          <a:p>
            <a:endParaRPr lang="cs-CZ" sz="2200" dirty="0">
              <a:solidFill>
                <a:schemeClr val="tx1">
                  <a:lumMod val="75000"/>
                  <a:lumOff val="25000"/>
                </a:schemeClr>
              </a:solidFill>
              <a:latin typeface="Arial" panose="020B0604020202020204" pitchFamily="34" charset="0"/>
              <a:cs typeface="Arial" panose="020B0604020202020204" pitchFamily="34" charset="0"/>
            </a:endParaRPr>
          </a:p>
          <a:p>
            <a:r>
              <a:rPr lang="cs-CZ" sz="2200" dirty="0">
                <a:latin typeface="Arial" panose="020B0604020202020204" pitchFamily="34" charset="0"/>
                <a:cs typeface="Arial" panose="020B0604020202020204" pitchFamily="34" charset="0"/>
              </a:rPr>
              <a:t>V případě, že krajská hygienická stanice udělila výjimku k dočasnému zvýšení kapacit mateřské školy (učebny/třídy), lze v projektu zařízení rekonstruovat či modernizovat tak, aby výjimka již nebyla potřeba. Kapacita podpořeného zařízení uvedená v Rejstříku škol a školských zařízení při podání žádosti o podporu musí zůstat po ukončení realizace projektu zachována, příp. bude navýšena. Stanovisko krajské hygienické stanice musí být součástí žádosti o podporu.</a:t>
            </a:r>
          </a:p>
          <a:p>
            <a:endParaRPr lang="cs-CZ" sz="22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5" name="Obrázek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619730" y="166637"/>
            <a:ext cx="1212433" cy="1376870"/>
          </a:xfrm>
          <a:prstGeom prst="rect">
            <a:avLst/>
          </a:prstGeom>
        </p:spPr>
      </p:pic>
    </p:spTree>
    <p:extLst>
      <p:ext uri="{BB962C8B-B14F-4D97-AF65-F5344CB8AC3E}">
        <p14:creationId xmlns:p14="http://schemas.microsoft.com/office/powerpoint/2010/main" val="17227914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DB45F6E-7C5C-4CCF-889A-9E0300EF88F4}"/>
              </a:ext>
            </a:extLst>
          </p:cNvPr>
          <p:cNvSpPr txBox="1"/>
          <p:nvPr/>
        </p:nvSpPr>
        <p:spPr>
          <a:xfrm>
            <a:off x="720000" y="720000"/>
            <a:ext cx="7704000" cy="553998"/>
          </a:xfrm>
          <a:prstGeom prst="rect">
            <a:avLst/>
          </a:prstGeom>
          <a:noFill/>
        </p:spPr>
        <p:txBody>
          <a:bodyPr wrap="square" rtlCol="0">
            <a:spAutoFit/>
          </a:bodyPr>
          <a:lstStyle/>
          <a:p>
            <a:r>
              <a:rPr lang="cs-CZ" sz="3000" b="1" dirty="0" smtClean="0">
                <a:solidFill>
                  <a:srgbClr val="1D70B8"/>
                </a:solidFill>
                <a:latin typeface="Arial" panose="020B0604020202020204" pitchFamily="34" charset="0"/>
                <a:cs typeface="Arial" panose="020B0604020202020204" pitchFamily="34" charset="0"/>
              </a:rPr>
              <a:t>Věcné zaměření výzvy</a:t>
            </a:r>
            <a:endParaRPr lang="cs-CZ" sz="3000" b="1" dirty="0">
              <a:solidFill>
                <a:srgbClr val="1D70B8"/>
              </a:solidFill>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2F173DD9-077B-4C7B-84BB-77CB6F2E5781}"/>
              </a:ext>
            </a:extLst>
          </p:cNvPr>
          <p:cNvSpPr txBox="1"/>
          <p:nvPr/>
        </p:nvSpPr>
        <p:spPr>
          <a:xfrm>
            <a:off x="720000" y="1301915"/>
            <a:ext cx="7704000" cy="5078313"/>
          </a:xfrm>
          <a:prstGeom prst="rect">
            <a:avLst/>
          </a:prstGeom>
          <a:noFill/>
        </p:spPr>
        <p:txBody>
          <a:bodyPr wrap="square" rtlCol="0">
            <a:spAutoFit/>
          </a:bodyPr>
          <a:lstStyle/>
          <a:p>
            <a:r>
              <a:rPr lang="cs-CZ" dirty="0"/>
              <a:t>V případě, že dojde v </a:t>
            </a:r>
            <a:r>
              <a:rPr lang="cs-CZ" b="1" dirty="0"/>
              <a:t>mateřské škole</a:t>
            </a:r>
            <a:r>
              <a:rPr lang="cs-CZ" dirty="0"/>
              <a:t> (provozované podle zákona č. 561/2004 Sb.):</a:t>
            </a:r>
          </a:p>
          <a:p>
            <a:pPr lvl="0"/>
            <a:r>
              <a:rPr lang="cs-CZ" dirty="0" smtClean="0"/>
              <a:t>- k </a:t>
            </a:r>
            <a:r>
              <a:rPr lang="cs-CZ" dirty="0"/>
              <a:t>navýšení kapacity zařízení </a:t>
            </a:r>
            <a:r>
              <a:rPr lang="cs-CZ" b="1" dirty="0"/>
              <a:t>minimálně o 16 dětí (do navýšení kapacity se započítává i modernizace objektu z důvodu trvalého zachování kapacity, pro kterou je nyní udělena výjimka Krajské hygienické stanice)</a:t>
            </a:r>
            <a:r>
              <a:rPr lang="cs-CZ" dirty="0"/>
              <a:t>, jsou v plné míře způsobilé všechny výdaje na hlavní i vedlejší aktivity projektu. </a:t>
            </a:r>
          </a:p>
          <a:p>
            <a:pPr lvl="0"/>
            <a:r>
              <a:rPr lang="cs-CZ" dirty="0" smtClean="0"/>
              <a:t>- k </a:t>
            </a:r>
            <a:r>
              <a:rPr lang="cs-CZ" dirty="0"/>
              <a:t>navýšení kapacity zařízení o méně než 16 dětí, jsou plně způsobilé pouze výdaje související s rozšířením kapacity kmenových tříd, nákup kompenzačních pomůcek a stavební úpravy budovy spojené s bezbariérovostí. Ostatní výdaje na hlavní a vedlejší aktivity jsou způsobilé v poměrné části dle navýšené kapacity a stávající kapacity vycházející z Rejstříku škol a školských zařízení. </a:t>
            </a:r>
          </a:p>
          <a:p>
            <a:r>
              <a:rPr lang="cs-CZ" b="1" dirty="0"/>
              <a:t>U dětských skupin</a:t>
            </a:r>
            <a:r>
              <a:rPr lang="cs-CZ" dirty="0"/>
              <a:t> při budování zcela nového zařízení či při přesunu stávajícího zařízení do nových prostor nebo odkupu stávajících prostor za účelem navýšení stávající kapacity jsou způsobilé výdaje související s projektem hrazeny v plné míře. Při rozšiřování stávajícího zařízení jsou způsobilé pouze výdaje spojené s rozšířením stávající kapacity, nákup kompenzačních pomůcek a stavební úpravy budovy spojené s bezbariérovostí. Ostatní výdaje na hlavní a vedlejší aktivity jsou způsobilé v poměrné části dle navýšené kapacity a stávající kapacity.</a:t>
            </a:r>
            <a:endParaRPr lang="cs-CZ" sz="22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5" name="Obrázek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619730" y="166637"/>
            <a:ext cx="1212433" cy="1376870"/>
          </a:xfrm>
          <a:prstGeom prst="rect">
            <a:avLst/>
          </a:prstGeom>
        </p:spPr>
      </p:pic>
    </p:spTree>
    <p:extLst>
      <p:ext uri="{BB962C8B-B14F-4D97-AF65-F5344CB8AC3E}">
        <p14:creationId xmlns:p14="http://schemas.microsoft.com/office/powerpoint/2010/main" val="37252728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DB45F6E-7C5C-4CCF-889A-9E0300EF88F4}"/>
              </a:ext>
            </a:extLst>
          </p:cNvPr>
          <p:cNvSpPr txBox="1"/>
          <p:nvPr/>
        </p:nvSpPr>
        <p:spPr>
          <a:xfrm>
            <a:off x="720000" y="720000"/>
            <a:ext cx="7704000" cy="1015663"/>
          </a:xfrm>
          <a:prstGeom prst="rect">
            <a:avLst/>
          </a:prstGeom>
          <a:noFill/>
        </p:spPr>
        <p:txBody>
          <a:bodyPr wrap="square" rtlCol="0">
            <a:spAutoFit/>
          </a:bodyPr>
          <a:lstStyle/>
          <a:p>
            <a:r>
              <a:rPr lang="cs-CZ" sz="3000" b="1" dirty="0">
                <a:solidFill>
                  <a:srgbClr val="1D70B8"/>
                </a:solidFill>
                <a:latin typeface="Arial" panose="020B0604020202020204" pitchFamily="34" charset="0"/>
                <a:cs typeface="Arial" panose="020B0604020202020204" pitchFamily="34" charset="0"/>
              </a:rPr>
              <a:t>Hlavní podporované aktivity:</a:t>
            </a:r>
          </a:p>
          <a:p>
            <a:endParaRPr lang="cs-CZ" sz="3000" b="1" dirty="0">
              <a:solidFill>
                <a:srgbClr val="1D70B8"/>
              </a:solidFill>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2F173DD9-077B-4C7B-84BB-77CB6F2E5781}"/>
              </a:ext>
            </a:extLst>
          </p:cNvPr>
          <p:cNvSpPr txBox="1"/>
          <p:nvPr/>
        </p:nvSpPr>
        <p:spPr>
          <a:xfrm>
            <a:off x="720000" y="1301915"/>
            <a:ext cx="7704000" cy="4493538"/>
          </a:xfrm>
          <a:prstGeom prst="rect">
            <a:avLst/>
          </a:prstGeom>
          <a:noFill/>
        </p:spPr>
        <p:txBody>
          <a:bodyPr wrap="square" rtlCol="0">
            <a:spAutoFit/>
          </a:bodyPr>
          <a:lstStyle/>
          <a:p>
            <a:pPr marL="285750" lvl="0" indent="-285750">
              <a:buFont typeface="Wingdings" panose="05000000000000000000" pitchFamily="2" charset="2"/>
              <a:buChar char="Ø"/>
            </a:pPr>
            <a:r>
              <a:rPr lang="cs-CZ" sz="2200" dirty="0" smtClean="0"/>
              <a:t>stavby</a:t>
            </a:r>
            <a:r>
              <a:rPr lang="cs-CZ" sz="2200" dirty="0"/>
              <a:t>, přístavby, nástavby a stavební práce spojené s budováním, rozšiřováním či modernizací infrastruktury mateřských škol a dětských skupin (včetně vybudování přípojky pro přivedení inženýrských sítí);</a:t>
            </a:r>
          </a:p>
          <a:p>
            <a:pPr marL="285750" lvl="0" indent="-285750">
              <a:buFont typeface="Wingdings" panose="05000000000000000000" pitchFamily="2" charset="2"/>
              <a:buChar char="Ø"/>
            </a:pPr>
            <a:r>
              <a:rPr lang="cs-CZ" sz="2200" dirty="0" smtClean="0"/>
              <a:t>rekonstrukce </a:t>
            </a:r>
            <a:r>
              <a:rPr lang="cs-CZ" sz="2200" dirty="0"/>
              <a:t>a stavební úpravy pro zajištění bezbariérovosti mateřských škol a dětských skupin;</a:t>
            </a:r>
          </a:p>
          <a:p>
            <a:pPr marL="285750" lvl="0" indent="-285750">
              <a:buFont typeface="Wingdings" panose="05000000000000000000" pitchFamily="2" charset="2"/>
              <a:buChar char="Ø"/>
            </a:pPr>
            <a:r>
              <a:rPr lang="cs-CZ" sz="2200" dirty="0" smtClean="0"/>
              <a:t>nákup </a:t>
            </a:r>
            <a:r>
              <a:rPr lang="cs-CZ" sz="2200" dirty="0"/>
              <a:t>nemovitosti;</a:t>
            </a:r>
          </a:p>
          <a:p>
            <a:pPr marL="285750" lvl="0" indent="-285750">
              <a:buFont typeface="Wingdings" panose="05000000000000000000" pitchFamily="2" charset="2"/>
              <a:buChar char="Ø"/>
            </a:pPr>
            <a:r>
              <a:rPr lang="cs-CZ" sz="2200" dirty="0" smtClean="0"/>
              <a:t>pořízení </a:t>
            </a:r>
            <a:r>
              <a:rPr lang="cs-CZ" sz="2200" dirty="0"/>
              <a:t>vybavení a pořízení kompenzačních pomůcek.</a:t>
            </a:r>
          </a:p>
          <a:p>
            <a:endParaRPr lang="cs-CZ" sz="2200" dirty="0">
              <a:solidFill>
                <a:schemeClr val="tx1">
                  <a:lumMod val="75000"/>
                  <a:lumOff val="25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cs-CZ" sz="2200" i="1" dirty="0">
                <a:solidFill>
                  <a:schemeClr val="tx1">
                    <a:lumMod val="75000"/>
                    <a:lumOff val="25000"/>
                  </a:schemeClr>
                </a:solidFill>
                <a:latin typeface="Arial" panose="020B0604020202020204" pitchFamily="34" charset="0"/>
                <a:cs typeface="Arial" panose="020B0604020202020204" pitchFamily="34" charset="0"/>
              </a:rPr>
              <a:t>Na hlavní aktivitu projektu musí být vynaloženo minimálně 85 % celkových způsobilých výdajů projektu</a:t>
            </a:r>
            <a:r>
              <a:rPr lang="cs-CZ" sz="2200" i="1" dirty="0" smtClean="0">
                <a:solidFill>
                  <a:schemeClr val="tx1">
                    <a:lumMod val="75000"/>
                    <a:lumOff val="25000"/>
                  </a:schemeClr>
                </a:solidFill>
                <a:latin typeface="Arial" panose="020B0604020202020204" pitchFamily="34" charset="0"/>
                <a:cs typeface="Arial" panose="020B0604020202020204" pitchFamily="34" charset="0"/>
              </a:rPr>
              <a:t>.</a:t>
            </a:r>
          </a:p>
          <a:p>
            <a:pPr marL="342900" indent="-342900">
              <a:buFont typeface="Arial" panose="020B0604020202020204" pitchFamily="34" charset="0"/>
              <a:buChar char="•"/>
            </a:pPr>
            <a:r>
              <a:rPr lang="cs-CZ" sz="2200" i="1" dirty="0">
                <a:solidFill>
                  <a:schemeClr val="tx1">
                    <a:lumMod val="75000"/>
                    <a:lumOff val="25000"/>
                  </a:schemeClr>
                </a:solidFill>
                <a:latin typeface="Arial" panose="020B0604020202020204" pitchFamily="34" charset="0"/>
                <a:cs typeface="Arial" panose="020B0604020202020204" pitchFamily="34" charset="0"/>
              </a:rPr>
              <a:t>Na vedlejší aktivity projektu může být vynaloženo maximálně 15 % celkových způsobilých výdajů projektu. </a:t>
            </a:r>
          </a:p>
        </p:txBody>
      </p:sp>
      <p:pic>
        <p:nvPicPr>
          <p:cNvPr id="5" name="Obrázek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619730" y="166637"/>
            <a:ext cx="1212433" cy="1376870"/>
          </a:xfrm>
          <a:prstGeom prst="rect">
            <a:avLst/>
          </a:prstGeom>
        </p:spPr>
      </p:pic>
    </p:spTree>
    <p:extLst>
      <p:ext uri="{BB962C8B-B14F-4D97-AF65-F5344CB8AC3E}">
        <p14:creationId xmlns:p14="http://schemas.microsoft.com/office/powerpoint/2010/main" val="33808490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DB45F6E-7C5C-4CCF-889A-9E0300EF88F4}"/>
              </a:ext>
            </a:extLst>
          </p:cNvPr>
          <p:cNvSpPr txBox="1"/>
          <p:nvPr/>
        </p:nvSpPr>
        <p:spPr>
          <a:xfrm>
            <a:off x="720000" y="720000"/>
            <a:ext cx="7704000" cy="553998"/>
          </a:xfrm>
          <a:prstGeom prst="rect">
            <a:avLst/>
          </a:prstGeom>
          <a:noFill/>
        </p:spPr>
        <p:txBody>
          <a:bodyPr wrap="square" rtlCol="0">
            <a:spAutoFit/>
          </a:bodyPr>
          <a:lstStyle/>
          <a:p>
            <a:r>
              <a:rPr lang="cs-CZ" sz="3000" b="1" dirty="0">
                <a:solidFill>
                  <a:srgbClr val="1D70B8"/>
                </a:solidFill>
                <a:latin typeface="Arial" panose="020B0604020202020204" pitchFamily="34" charset="0"/>
                <a:cs typeface="Arial" panose="020B0604020202020204" pitchFamily="34" charset="0"/>
              </a:rPr>
              <a:t>Vedlejší podporované aktivity: </a:t>
            </a:r>
          </a:p>
        </p:txBody>
      </p:sp>
      <p:sp>
        <p:nvSpPr>
          <p:cNvPr id="6" name="TextovéPole 5">
            <a:extLst>
              <a:ext uri="{FF2B5EF4-FFF2-40B4-BE49-F238E27FC236}">
                <a16:creationId xmlns:a16="http://schemas.microsoft.com/office/drawing/2014/main" id="{2F173DD9-077B-4C7B-84BB-77CB6F2E5781}"/>
              </a:ext>
            </a:extLst>
          </p:cNvPr>
          <p:cNvSpPr txBox="1"/>
          <p:nvPr/>
        </p:nvSpPr>
        <p:spPr>
          <a:xfrm>
            <a:off x="720000" y="1181995"/>
            <a:ext cx="7704000" cy="4493538"/>
          </a:xfrm>
          <a:prstGeom prst="rect">
            <a:avLst/>
          </a:prstGeom>
          <a:noFill/>
        </p:spPr>
        <p:txBody>
          <a:bodyPr wrap="square" rtlCol="0">
            <a:spAutoFit/>
          </a:bodyPr>
          <a:lstStyle/>
          <a:p>
            <a:pPr marL="342900" lvl="0" indent="-342900">
              <a:buFont typeface="Wingdings" panose="05000000000000000000" pitchFamily="2" charset="2"/>
              <a:buChar char="Ø"/>
            </a:pPr>
            <a:r>
              <a:rPr lang="cs-CZ" sz="2200" dirty="0" smtClean="0"/>
              <a:t>demolice </a:t>
            </a:r>
            <a:r>
              <a:rPr lang="cs-CZ" sz="2200" dirty="0"/>
              <a:t>související s realizací projektu;</a:t>
            </a:r>
          </a:p>
          <a:p>
            <a:pPr marL="342900" lvl="0" indent="-342900">
              <a:buFont typeface="Wingdings" panose="05000000000000000000" pitchFamily="2" charset="2"/>
              <a:buChar char="Ø"/>
            </a:pPr>
            <a:r>
              <a:rPr lang="cs-CZ" sz="2200" dirty="0"/>
              <a:t>p</a:t>
            </a:r>
            <a:r>
              <a:rPr lang="cs-CZ" sz="2200" dirty="0" smtClean="0"/>
              <a:t>rojektová </a:t>
            </a:r>
            <a:r>
              <a:rPr lang="cs-CZ" sz="2200" dirty="0"/>
              <a:t>dokumentace, EIA;</a:t>
            </a:r>
          </a:p>
          <a:p>
            <a:pPr marL="342900" lvl="0" indent="-342900">
              <a:buFont typeface="Wingdings" panose="05000000000000000000" pitchFamily="2" charset="2"/>
              <a:buChar char="Ø"/>
            </a:pPr>
            <a:r>
              <a:rPr lang="cs-CZ" sz="2200" dirty="0" smtClean="0"/>
              <a:t>pořízení </a:t>
            </a:r>
            <a:r>
              <a:rPr lang="cs-CZ" sz="2200" dirty="0"/>
              <a:t>bezpečnostních prvků a zařízení, osvětlení, elektronického a mechanického zabezpečení;</a:t>
            </a:r>
          </a:p>
          <a:p>
            <a:pPr marL="342900" lvl="0" indent="-342900">
              <a:buFont typeface="Wingdings" panose="05000000000000000000" pitchFamily="2" charset="2"/>
              <a:buChar char="Ø"/>
            </a:pPr>
            <a:r>
              <a:rPr lang="cs-CZ" sz="2200" dirty="0" smtClean="0"/>
              <a:t>zabezpečení </a:t>
            </a:r>
            <a:r>
              <a:rPr lang="cs-CZ" sz="2200" dirty="0"/>
              <a:t>výstavby (technický dozor investora, BOZP, autorský dozor);</a:t>
            </a:r>
          </a:p>
          <a:p>
            <a:pPr marL="342900" lvl="0" indent="-342900">
              <a:buFont typeface="Wingdings" panose="05000000000000000000" pitchFamily="2" charset="2"/>
              <a:buChar char="Ø"/>
            </a:pPr>
            <a:r>
              <a:rPr lang="cs-CZ" sz="2200" dirty="0" smtClean="0"/>
              <a:t>pořízení </a:t>
            </a:r>
            <a:r>
              <a:rPr lang="cs-CZ" sz="2200" dirty="0"/>
              <a:t>služeb bezprostředně souvisejících s realizací projektu (příprava a realizace zadávacích a výběrových řízení, zpracování studie proveditelnosti);</a:t>
            </a:r>
          </a:p>
          <a:p>
            <a:pPr marL="342900" lvl="0" indent="-342900">
              <a:buFont typeface="Wingdings" panose="05000000000000000000" pitchFamily="2" charset="2"/>
              <a:buChar char="Ø"/>
            </a:pPr>
            <a:r>
              <a:rPr lang="cs-CZ" sz="2200" dirty="0" smtClean="0"/>
              <a:t>úpravy </a:t>
            </a:r>
            <a:r>
              <a:rPr lang="cs-CZ" sz="2200" dirty="0"/>
              <a:t>venkovního prostranství (přístupové cesty v areálu, zeleň, hřiště a herní prvky);</a:t>
            </a:r>
          </a:p>
          <a:p>
            <a:pPr marL="342900" lvl="0" indent="-342900">
              <a:buFont typeface="Wingdings" panose="05000000000000000000" pitchFamily="2" charset="2"/>
              <a:buChar char="Ø"/>
            </a:pPr>
            <a:r>
              <a:rPr lang="cs-CZ" sz="2200" dirty="0" smtClean="0"/>
              <a:t>pořízení </a:t>
            </a:r>
            <a:r>
              <a:rPr lang="cs-CZ" sz="2200" dirty="0"/>
              <a:t>hraček a herních prvků;</a:t>
            </a:r>
          </a:p>
          <a:p>
            <a:pPr marL="342900" lvl="0" indent="-342900">
              <a:buFont typeface="Wingdings" panose="05000000000000000000" pitchFamily="2" charset="2"/>
              <a:buChar char="Ø"/>
            </a:pPr>
            <a:r>
              <a:rPr lang="cs-CZ" sz="2200" dirty="0" smtClean="0"/>
              <a:t>povinná </a:t>
            </a:r>
            <a:r>
              <a:rPr lang="cs-CZ" sz="2200" dirty="0"/>
              <a:t>publicita (podle kap. 13 Obecných pravidel).</a:t>
            </a:r>
          </a:p>
        </p:txBody>
      </p:sp>
      <p:pic>
        <p:nvPicPr>
          <p:cNvPr id="5" name="Obrázek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619730" y="166637"/>
            <a:ext cx="1212433" cy="1376870"/>
          </a:xfrm>
          <a:prstGeom prst="rect">
            <a:avLst/>
          </a:prstGeom>
        </p:spPr>
      </p:pic>
    </p:spTree>
    <p:extLst>
      <p:ext uri="{BB962C8B-B14F-4D97-AF65-F5344CB8AC3E}">
        <p14:creationId xmlns:p14="http://schemas.microsoft.com/office/powerpoint/2010/main" val="2434147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DB45F6E-7C5C-4CCF-889A-9E0300EF88F4}"/>
              </a:ext>
            </a:extLst>
          </p:cNvPr>
          <p:cNvSpPr txBox="1"/>
          <p:nvPr/>
        </p:nvSpPr>
        <p:spPr>
          <a:xfrm>
            <a:off x="720000" y="720000"/>
            <a:ext cx="7704000" cy="553998"/>
          </a:xfrm>
          <a:prstGeom prst="rect">
            <a:avLst/>
          </a:prstGeom>
          <a:noFill/>
        </p:spPr>
        <p:txBody>
          <a:bodyPr wrap="square" rtlCol="0">
            <a:spAutoFit/>
          </a:bodyPr>
          <a:lstStyle/>
          <a:p>
            <a:r>
              <a:rPr lang="cs-CZ" sz="3000" b="1" dirty="0">
                <a:solidFill>
                  <a:srgbClr val="1D70B8"/>
                </a:solidFill>
                <a:latin typeface="Arial" panose="020B0604020202020204" pitchFamily="34" charset="0"/>
                <a:cs typeface="Arial" panose="020B0604020202020204" pitchFamily="34" charset="0"/>
              </a:rPr>
              <a:t>Způsobilé výdaje na hlavní aktivity</a:t>
            </a:r>
          </a:p>
        </p:txBody>
      </p:sp>
      <p:sp>
        <p:nvSpPr>
          <p:cNvPr id="6" name="TextovéPole 5">
            <a:extLst>
              <a:ext uri="{FF2B5EF4-FFF2-40B4-BE49-F238E27FC236}">
                <a16:creationId xmlns:a16="http://schemas.microsoft.com/office/drawing/2014/main" id="{2F173DD9-077B-4C7B-84BB-77CB6F2E5781}"/>
              </a:ext>
            </a:extLst>
          </p:cNvPr>
          <p:cNvSpPr txBox="1"/>
          <p:nvPr/>
        </p:nvSpPr>
        <p:spPr>
          <a:xfrm>
            <a:off x="720000" y="1216831"/>
            <a:ext cx="7704000" cy="4154984"/>
          </a:xfrm>
          <a:prstGeom prst="rect">
            <a:avLst/>
          </a:prstGeom>
          <a:noFill/>
        </p:spPr>
        <p:txBody>
          <a:bodyPr wrap="square" rtlCol="0">
            <a:spAutoFit/>
          </a:bodyPr>
          <a:lstStyle/>
          <a:p>
            <a:pPr marL="285750" lvl="0" indent="-285750">
              <a:buFont typeface="Wingdings" panose="05000000000000000000" pitchFamily="2" charset="2"/>
              <a:buChar char="Ø"/>
            </a:pPr>
            <a:r>
              <a:rPr lang="cs-CZ" sz="2200" dirty="0" smtClean="0"/>
              <a:t>Stavby</a:t>
            </a:r>
          </a:p>
          <a:p>
            <a:pPr lvl="0"/>
            <a:r>
              <a:rPr lang="cs-CZ" sz="2200" dirty="0"/>
              <a:t>•	stavby, přístavby, nástavby, stavební úpravy a modernizace </a:t>
            </a:r>
            <a:r>
              <a:rPr lang="cs-CZ" sz="2200" dirty="0" smtClean="0"/>
              <a:t>	budov</a:t>
            </a:r>
            <a:r>
              <a:rPr lang="cs-CZ" sz="2200" dirty="0"/>
              <a:t>:</a:t>
            </a:r>
          </a:p>
          <a:p>
            <a:pPr lvl="0"/>
            <a:r>
              <a:rPr lang="cs-CZ" sz="2200" dirty="0" smtClean="0"/>
              <a:t>	o</a:t>
            </a:r>
            <a:r>
              <a:rPr lang="cs-CZ" sz="2200" dirty="0"/>
              <a:t>	kmenové učebny (denní místnost/herna, prostory pro </a:t>
            </a:r>
            <a:r>
              <a:rPr lang="cs-CZ" sz="2200" dirty="0" smtClean="0"/>
              <a:t>			spánek </a:t>
            </a:r>
            <a:r>
              <a:rPr lang="cs-CZ" sz="2200" dirty="0"/>
              <a:t>dětí),</a:t>
            </a:r>
          </a:p>
          <a:p>
            <a:pPr lvl="0"/>
            <a:r>
              <a:rPr lang="cs-CZ" sz="2200" dirty="0" smtClean="0"/>
              <a:t>	o</a:t>
            </a:r>
            <a:r>
              <a:rPr lang="cs-CZ" sz="2200" dirty="0"/>
              <a:t>	sborovna, ředitelna,</a:t>
            </a:r>
          </a:p>
          <a:p>
            <a:pPr lvl="0"/>
            <a:r>
              <a:rPr lang="cs-CZ" sz="2200" dirty="0" smtClean="0"/>
              <a:t>	o</a:t>
            </a:r>
            <a:r>
              <a:rPr lang="cs-CZ" sz="2200" dirty="0"/>
              <a:t>	kuchyň, jídelna/výdejna jídel,</a:t>
            </a:r>
          </a:p>
          <a:p>
            <a:pPr lvl="0"/>
            <a:r>
              <a:rPr lang="cs-CZ" sz="2200" dirty="0" smtClean="0"/>
              <a:t>	o</a:t>
            </a:r>
            <a:r>
              <a:rPr lang="cs-CZ" sz="2200" dirty="0"/>
              <a:t>	nezbytné zázemí nově vybudovaných či modernizovaných </a:t>
            </a:r>
            <a:r>
              <a:rPr lang="cs-CZ" sz="2200" dirty="0" smtClean="0"/>
              <a:t>		prostor </a:t>
            </a:r>
            <a:r>
              <a:rPr lang="cs-CZ" sz="2200" dirty="0"/>
              <a:t>(např. šatny, hygienické zázemí, sklad vybavení, </a:t>
            </a:r>
            <a:r>
              <a:rPr lang="cs-CZ" sz="2200" dirty="0" smtClean="0"/>
              <a:t>			úklidové </a:t>
            </a:r>
            <a:r>
              <a:rPr lang="cs-CZ" sz="2200" dirty="0"/>
              <a:t>komory),</a:t>
            </a:r>
          </a:p>
          <a:p>
            <a:pPr lvl="0"/>
            <a:r>
              <a:rPr lang="cs-CZ" sz="2200" dirty="0" smtClean="0"/>
              <a:t>	o</a:t>
            </a:r>
            <a:r>
              <a:rPr lang="cs-CZ" sz="2200" dirty="0"/>
              <a:t>	chodby, vstupní a spojovací prostory nezbytné pro </a:t>
            </a:r>
            <a:r>
              <a:rPr lang="cs-CZ" sz="2200" dirty="0" smtClean="0"/>
              <a:t>				propojení </a:t>
            </a:r>
            <a:r>
              <a:rPr lang="cs-CZ" sz="2200" dirty="0"/>
              <a:t>nově vybudovaných </a:t>
            </a:r>
            <a:r>
              <a:rPr lang="cs-CZ" sz="2200" dirty="0" smtClean="0"/>
              <a:t>prostor</a:t>
            </a:r>
            <a:endParaRPr lang="cs-CZ" sz="2200" dirty="0"/>
          </a:p>
        </p:txBody>
      </p:sp>
      <p:pic>
        <p:nvPicPr>
          <p:cNvPr id="5" name="Obrázek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619730" y="166637"/>
            <a:ext cx="1212433" cy="1376870"/>
          </a:xfrm>
          <a:prstGeom prst="rect">
            <a:avLst/>
          </a:prstGeom>
        </p:spPr>
      </p:pic>
    </p:spTree>
    <p:extLst>
      <p:ext uri="{BB962C8B-B14F-4D97-AF65-F5344CB8AC3E}">
        <p14:creationId xmlns:p14="http://schemas.microsoft.com/office/powerpoint/2010/main" val="12867375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DB45F6E-7C5C-4CCF-889A-9E0300EF88F4}"/>
              </a:ext>
            </a:extLst>
          </p:cNvPr>
          <p:cNvSpPr txBox="1"/>
          <p:nvPr/>
        </p:nvSpPr>
        <p:spPr>
          <a:xfrm>
            <a:off x="720000" y="720000"/>
            <a:ext cx="7704000" cy="553998"/>
          </a:xfrm>
          <a:prstGeom prst="rect">
            <a:avLst/>
          </a:prstGeom>
          <a:noFill/>
        </p:spPr>
        <p:txBody>
          <a:bodyPr wrap="square" rtlCol="0">
            <a:spAutoFit/>
          </a:bodyPr>
          <a:lstStyle/>
          <a:p>
            <a:r>
              <a:rPr lang="cs-CZ" sz="3000" b="1" dirty="0">
                <a:solidFill>
                  <a:srgbClr val="1D70B8"/>
                </a:solidFill>
                <a:latin typeface="Arial" panose="020B0604020202020204" pitchFamily="34" charset="0"/>
                <a:cs typeface="Arial" panose="020B0604020202020204" pitchFamily="34" charset="0"/>
              </a:rPr>
              <a:t>Způsobilé výdaje na hlavní aktivity</a:t>
            </a:r>
          </a:p>
        </p:txBody>
      </p:sp>
      <p:sp>
        <p:nvSpPr>
          <p:cNvPr id="6" name="TextovéPole 5">
            <a:extLst>
              <a:ext uri="{FF2B5EF4-FFF2-40B4-BE49-F238E27FC236}">
                <a16:creationId xmlns:a16="http://schemas.microsoft.com/office/drawing/2014/main" id="{2F173DD9-077B-4C7B-84BB-77CB6F2E5781}"/>
              </a:ext>
            </a:extLst>
          </p:cNvPr>
          <p:cNvSpPr txBox="1"/>
          <p:nvPr/>
        </p:nvSpPr>
        <p:spPr>
          <a:xfrm>
            <a:off x="720000" y="1216831"/>
            <a:ext cx="7704000" cy="3477875"/>
          </a:xfrm>
          <a:prstGeom prst="rect">
            <a:avLst/>
          </a:prstGeom>
          <a:noFill/>
        </p:spPr>
        <p:txBody>
          <a:bodyPr wrap="square" rtlCol="0">
            <a:spAutoFit/>
          </a:bodyPr>
          <a:lstStyle/>
          <a:p>
            <a:pPr marL="285750" lvl="0" indent="-285750">
              <a:buFont typeface="Wingdings" panose="05000000000000000000" pitchFamily="2" charset="2"/>
              <a:buChar char="Ø"/>
            </a:pPr>
            <a:r>
              <a:rPr lang="cs-CZ" sz="2200" dirty="0" smtClean="0"/>
              <a:t>Stavby</a:t>
            </a:r>
          </a:p>
          <a:p>
            <a:pPr lvl="0"/>
            <a:r>
              <a:rPr lang="cs-CZ" sz="2200" dirty="0" smtClean="0"/>
              <a:t>•</a:t>
            </a:r>
            <a:r>
              <a:rPr lang="cs-CZ" sz="2200" dirty="0"/>
              <a:t>	stavby a stavební úpravy objektu dle vyhlášky č. 398/2009 Sb. </a:t>
            </a:r>
            <a:r>
              <a:rPr lang="cs-CZ" sz="2200" dirty="0" smtClean="0"/>
              <a:t>	související </a:t>
            </a:r>
            <a:r>
              <a:rPr lang="cs-CZ" sz="2200" dirty="0"/>
              <a:t>s podporou sociální inkluze v celé budově (např. </a:t>
            </a:r>
            <a:r>
              <a:rPr lang="cs-CZ" sz="2200" dirty="0" smtClean="0"/>
              <a:t>	zajištění </a:t>
            </a:r>
            <a:r>
              <a:rPr lang="cs-CZ" sz="2200" dirty="0"/>
              <a:t>bezbariérového přístupu),</a:t>
            </a:r>
          </a:p>
          <a:p>
            <a:pPr lvl="0"/>
            <a:r>
              <a:rPr lang="cs-CZ" sz="2200" dirty="0"/>
              <a:t>•	budování a modernizace související inženýrské sítě (vodovod, </a:t>
            </a:r>
            <a:r>
              <a:rPr lang="cs-CZ" sz="2200" dirty="0" smtClean="0"/>
              <a:t>	kanalizace</a:t>
            </a:r>
            <a:r>
              <a:rPr lang="cs-CZ" sz="2200" dirty="0"/>
              <a:t>, plyn, elektrické vedení) v rámci stavby, která je </a:t>
            </a:r>
            <a:r>
              <a:rPr lang="cs-CZ" sz="2200" dirty="0" smtClean="0"/>
              <a:t>	součástí </a:t>
            </a:r>
            <a:r>
              <a:rPr lang="cs-CZ" sz="2200" dirty="0"/>
              <a:t>projektu a projektové dokumentace stavby </a:t>
            </a:r>
            <a:r>
              <a:rPr lang="cs-CZ" sz="2200" dirty="0" smtClean="0"/>
              <a:t>	(</a:t>
            </a:r>
            <a:r>
              <a:rPr lang="cs-CZ" sz="2200" dirty="0"/>
              <a:t>způsobilým výdajem je přípojka realizovaná i mimo pozemek </a:t>
            </a:r>
            <a:r>
              <a:rPr lang="cs-CZ" sz="2200" dirty="0" smtClean="0"/>
              <a:t>	hlavní </a:t>
            </a:r>
            <a:r>
              <a:rPr lang="cs-CZ" sz="2200" dirty="0"/>
              <a:t>stavby, pokud je tato přípojka součástí </a:t>
            </a:r>
            <a:r>
              <a:rPr lang="cs-CZ" sz="2200" dirty="0" smtClean="0"/>
              <a:t>projektové	 	dokumentace </a:t>
            </a:r>
            <a:r>
              <a:rPr lang="cs-CZ" sz="2200" dirty="0"/>
              <a:t>a souvisí s realizovaným projektem).</a:t>
            </a:r>
          </a:p>
        </p:txBody>
      </p:sp>
      <p:pic>
        <p:nvPicPr>
          <p:cNvPr id="5" name="Obrázek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619730" y="166637"/>
            <a:ext cx="1212433" cy="1376870"/>
          </a:xfrm>
          <a:prstGeom prst="rect">
            <a:avLst/>
          </a:prstGeom>
        </p:spPr>
      </p:pic>
    </p:spTree>
    <p:extLst>
      <p:ext uri="{BB962C8B-B14F-4D97-AF65-F5344CB8AC3E}">
        <p14:creationId xmlns:p14="http://schemas.microsoft.com/office/powerpoint/2010/main" val="29113513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DB45F6E-7C5C-4CCF-889A-9E0300EF88F4}"/>
              </a:ext>
            </a:extLst>
          </p:cNvPr>
          <p:cNvSpPr txBox="1"/>
          <p:nvPr/>
        </p:nvSpPr>
        <p:spPr>
          <a:xfrm>
            <a:off x="720000" y="720000"/>
            <a:ext cx="7704000" cy="1015663"/>
          </a:xfrm>
          <a:prstGeom prst="rect">
            <a:avLst/>
          </a:prstGeom>
          <a:noFill/>
        </p:spPr>
        <p:txBody>
          <a:bodyPr wrap="square" rtlCol="0">
            <a:spAutoFit/>
          </a:bodyPr>
          <a:lstStyle/>
          <a:p>
            <a:r>
              <a:rPr lang="cs-CZ" sz="3000" b="1" dirty="0">
                <a:solidFill>
                  <a:srgbClr val="1D70B8"/>
                </a:solidFill>
                <a:latin typeface="Arial" panose="020B0604020202020204" pitchFamily="34" charset="0"/>
                <a:cs typeface="Arial" panose="020B0604020202020204" pitchFamily="34" charset="0"/>
              </a:rPr>
              <a:t>Způsobilé výdaje na hlavní aktivity</a:t>
            </a:r>
          </a:p>
          <a:p>
            <a:endParaRPr lang="cs-CZ" sz="3000" b="1" dirty="0">
              <a:solidFill>
                <a:srgbClr val="1D70B8"/>
              </a:solidFill>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2F173DD9-077B-4C7B-84BB-77CB6F2E5781}"/>
              </a:ext>
            </a:extLst>
          </p:cNvPr>
          <p:cNvSpPr txBox="1"/>
          <p:nvPr/>
        </p:nvSpPr>
        <p:spPr>
          <a:xfrm>
            <a:off x="720000" y="1216831"/>
            <a:ext cx="7704000" cy="4031873"/>
          </a:xfrm>
          <a:prstGeom prst="rect">
            <a:avLst/>
          </a:prstGeom>
          <a:noFill/>
        </p:spPr>
        <p:txBody>
          <a:bodyPr wrap="square" rtlCol="0">
            <a:spAutoFit/>
          </a:bodyPr>
          <a:lstStyle/>
          <a:p>
            <a:pPr marL="285750" lvl="0" indent="-285750">
              <a:buFont typeface="Wingdings" panose="05000000000000000000" pitchFamily="2" charset="2"/>
              <a:buChar char="Ø"/>
            </a:pPr>
            <a:r>
              <a:rPr lang="cs-CZ" sz="2200" dirty="0" smtClean="0"/>
              <a:t>Pořízení </a:t>
            </a:r>
            <a:r>
              <a:rPr lang="cs-CZ" sz="2200" dirty="0"/>
              <a:t>nemovitosti</a:t>
            </a:r>
          </a:p>
          <a:p>
            <a:pPr lvl="0"/>
            <a:r>
              <a:rPr lang="cs-CZ" sz="2200" dirty="0"/>
              <a:t>•	nákup pozemku (celého, nebo jeho části) určeného pro </a:t>
            </a:r>
            <a:r>
              <a:rPr lang="cs-CZ" sz="2200" dirty="0" smtClean="0"/>
              <a:t>		výstavbu </a:t>
            </a:r>
            <a:r>
              <a:rPr lang="cs-CZ" sz="2200" dirty="0"/>
              <a:t>nové stavby, která bude sloužit mateřské škole či </a:t>
            </a:r>
            <a:r>
              <a:rPr lang="cs-CZ" sz="2200" dirty="0" smtClean="0"/>
              <a:t>	dětské </a:t>
            </a:r>
            <a:r>
              <a:rPr lang="cs-CZ" sz="2200" dirty="0"/>
              <a:t>skupině,</a:t>
            </a:r>
          </a:p>
          <a:p>
            <a:pPr lvl="0"/>
            <a:r>
              <a:rPr lang="cs-CZ" sz="2200" dirty="0"/>
              <a:t>•	nákup stavby (celé nebo její části), která bude sloužit mateřské </a:t>
            </a:r>
            <a:r>
              <a:rPr lang="cs-CZ" sz="2200" dirty="0" smtClean="0"/>
              <a:t>	škole </a:t>
            </a:r>
            <a:r>
              <a:rPr lang="cs-CZ" sz="2200" dirty="0"/>
              <a:t>či dětské skupině, včetně pozemku, jehož je součástí.</a:t>
            </a:r>
          </a:p>
          <a:p>
            <a:pPr lvl="0"/>
            <a:endParaRPr lang="cs-CZ" sz="2200" dirty="0"/>
          </a:p>
          <a:p>
            <a:pPr marL="342900" lvl="0" indent="-342900">
              <a:buFontTx/>
              <a:buChar char="-"/>
            </a:pPr>
            <a:r>
              <a:rPr lang="cs-CZ" sz="2200" dirty="0" smtClean="0"/>
              <a:t>limit 10 % CZV</a:t>
            </a:r>
          </a:p>
          <a:p>
            <a:pPr marL="342900" lvl="0" indent="-342900">
              <a:buFontTx/>
              <a:buChar char="-"/>
            </a:pPr>
            <a:r>
              <a:rPr lang="cs-CZ" sz="2200" dirty="0" smtClean="0"/>
              <a:t>pokud je budova oceněna zvlášť, nespadá do limitu 10 % CZV </a:t>
            </a:r>
          </a:p>
          <a:p>
            <a:pPr marL="342900" lvl="0" indent="-342900">
              <a:buFontTx/>
              <a:buChar char="-"/>
            </a:pPr>
            <a:endParaRPr lang="cs-CZ" sz="2200" dirty="0"/>
          </a:p>
          <a:p>
            <a:pPr lvl="0"/>
            <a:endParaRPr lang="cs-CZ" dirty="0" smtClean="0"/>
          </a:p>
          <a:p>
            <a:pPr lvl="0"/>
            <a:endParaRPr lang="cs-CZ" dirty="0"/>
          </a:p>
        </p:txBody>
      </p:sp>
      <p:pic>
        <p:nvPicPr>
          <p:cNvPr id="5" name="Obrázek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619730" y="166637"/>
            <a:ext cx="1212433" cy="1376870"/>
          </a:xfrm>
          <a:prstGeom prst="rect">
            <a:avLst/>
          </a:prstGeom>
        </p:spPr>
      </p:pic>
    </p:spTree>
    <p:extLst>
      <p:ext uri="{BB962C8B-B14F-4D97-AF65-F5344CB8AC3E}">
        <p14:creationId xmlns:p14="http://schemas.microsoft.com/office/powerpoint/2010/main" val="325192324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DB45F6E-7C5C-4CCF-889A-9E0300EF88F4}"/>
              </a:ext>
            </a:extLst>
          </p:cNvPr>
          <p:cNvSpPr txBox="1"/>
          <p:nvPr/>
        </p:nvSpPr>
        <p:spPr>
          <a:xfrm>
            <a:off x="720000" y="720000"/>
            <a:ext cx="7704000" cy="1015663"/>
          </a:xfrm>
          <a:prstGeom prst="rect">
            <a:avLst/>
          </a:prstGeom>
          <a:noFill/>
        </p:spPr>
        <p:txBody>
          <a:bodyPr wrap="square" rtlCol="0">
            <a:spAutoFit/>
          </a:bodyPr>
          <a:lstStyle/>
          <a:p>
            <a:r>
              <a:rPr lang="cs-CZ" sz="3000" b="1" dirty="0">
                <a:solidFill>
                  <a:srgbClr val="1D70B8"/>
                </a:solidFill>
                <a:latin typeface="Arial" panose="020B0604020202020204" pitchFamily="34" charset="0"/>
                <a:cs typeface="Arial" panose="020B0604020202020204" pitchFamily="34" charset="0"/>
              </a:rPr>
              <a:t>Způsobilé výdaje na hlavní aktivity</a:t>
            </a:r>
          </a:p>
          <a:p>
            <a:endParaRPr lang="cs-CZ" sz="3000" b="1" dirty="0">
              <a:solidFill>
                <a:srgbClr val="1D70B8"/>
              </a:solidFill>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2F173DD9-077B-4C7B-84BB-77CB6F2E5781}"/>
              </a:ext>
            </a:extLst>
          </p:cNvPr>
          <p:cNvSpPr txBox="1"/>
          <p:nvPr/>
        </p:nvSpPr>
        <p:spPr>
          <a:xfrm>
            <a:off x="720000" y="1208122"/>
            <a:ext cx="7704000" cy="4770537"/>
          </a:xfrm>
          <a:prstGeom prst="rect">
            <a:avLst/>
          </a:prstGeom>
          <a:noFill/>
        </p:spPr>
        <p:txBody>
          <a:bodyPr wrap="square" rtlCol="0">
            <a:spAutoFit/>
          </a:bodyPr>
          <a:lstStyle/>
          <a:p>
            <a:pPr marL="285750" lvl="0" indent="-285750">
              <a:buFont typeface="Wingdings" panose="05000000000000000000" pitchFamily="2" charset="2"/>
              <a:buChar char="Ø"/>
            </a:pPr>
            <a:r>
              <a:rPr lang="cs-CZ" sz="2200" dirty="0" smtClean="0"/>
              <a:t>Pořízení vybavení</a:t>
            </a:r>
          </a:p>
          <a:p>
            <a:pPr lvl="0"/>
            <a:r>
              <a:rPr lang="cs-CZ" sz="2200" dirty="0" smtClean="0"/>
              <a:t>•</a:t>
            </a:r>
            <a:r>
              <a:rPr lang="cs-CZ" sz="2200" dirty="0"/>
              <a:t>	alternativní výukové prostory např. jurty, unimobuňky/obytné </a:t>
            </a:r>
            <a:r>
              <a:rPr lang="cs-CZ" sz="2200" dirty="0" smtClean="0"/>
              <a:t>	kontejnery</a:t>
            </a:r>
            <a:r>
              <a:rPr lang="cs-CZ" sz="2200" dirty="0"/>
              <a:t>,</a:t>
            </a:r>
          </a:p>
          <a:p>
            <a:pPr lvl="0"/>
            <a:r>
              <a:rPr lang="cs-CZ" sz="2200" dirty="0"/>
              <a:t>•	vybavení a nábytek do nově vybudovaných či </a:t>
            </a:r>
            <a:r>
              <a:rPr lang="cs-CZ" sz="2200" dirty="0" smtClean="0"/>
              <a:t>	modernizovaných </a:t>
            </a:r>
            <a:r>
              <a:rPr lang="cs-CZ" sz="2200" dirty="0"/>
              <a:t>prostor (vybavení kmenových učeben, </a:t>
            </a:r>
            <a:r>
              <a:rPr lang="cs-CZ" sz="2200" dirty="0" smtClean="0"/>
              <a:t>	prostor </a:t>
            </a:r>
            <a:r>
              <a:rPr lang="cs-CZ" sz="2200" dirty="0"/>
              <a:t>pro spánek dětí, zázemí pro personál, šatny, </a:t>
            </a:r>
            <a:r>
              <a:rPr lang="cs-CZ" sz="2200" dirty="0" smtClean="0"/>
              <a:t>	hygienické </a:t>
            </a:r>
            <a:r>
              <a:rPr lang="cs-CZ" sz="2200" dirty="0"/>
              <a:t>zázemí, jídelna), </a:t>
            </a:r>
          </a:p>
          <a:p>
            <a:pPr lvl="0"/>
            <a:r>
              <a:rPr lang="cs-CZ" sz="2200" dirty="0"/>
              <a:t>•	nábytek do nově vybudovaných či rekonstruovaných chodeb, </a:t>
            </a:r>
            <a:r>
              <a:rPr lang="cs-CZ" sz="2200" dirty="0" smtClean="0"/>
              <a:t>	vstupních </a:t>
            </a:r>
            <a:r>
              <a:rPr lang="cs-CZ" sz="2200" dirty="0"/>
              <a:t>a spojovacích prostor,</a:t>
            </a:r>
          </a:p>
          <a:p>
            <a:pPr lvl="0"/>
            <a:r>
              <a:rPr lang="cs-CZ" sz="2200" dirty="0"/>
              <a:t>•	pořízení kompenzačních pomůcek a kompenzačního vybavení </a:t>
            </a:r>
            <a:r>
              <a:rPr lang="cs-CZ" sz="2200" dirty="0" smtClean="0"/>
              <a:t>	nezbytných </a:t>
            </a:r>
            <a:r>
              <a:rPr lang="cs-CZ" sz="2200" dirty="0"/>
              <a:t>pro zajištění rovného přístupu ke vzdělávání </a:t>
            </a:r>
            <a:r>
              <a:rPr lang="cs-CZ" sz="2200" dirty="0" smtClean="0"/>
              <a:t>	dětem </a:t>
            </a:r>
            <a:r>
              <a:rPr lang="cs-CZ" sz="2200" dirty="0"/>
              <a:t>se speciálními vzdělávacími potřebami.</a:t>
            </a:r>
          </a:p>
          <a:p>
            <a:pPr marL="285750" lvl="0" indent="-285750">
              <a:buFont typeface="Wingdings" panose="05000000000000000000" pitchFamily="2" charset="2"/>
              <a:buChar char="Ø"/>
            </a:pPr>
            <a:r>
              <a:rPr lang="cs-CZ" sz="2200" dirty="0" smtClean="0"/>
              <a:t>DPH</a:t>
            </a:r>
            <a:endParaRPr lang="cs-CZ" sz="2200" dirty="0"/>
          </a:p>
          <a:p>
            <a:pPr marL="285750" lvl="0" indent="-285750">
              <a:buFont typeface="Wingdings" panose="05000000000000000000" pitchFamily="2" charset="2"/>
              <a:buChar char="§"/>
            </a:pPr>
            <a:endParaRPr lang="cs-CZ" dirty="0"/>
          </a:p>
        </p:txBody>
      </p:sp>
      <p:pic>
        <p:nvPicPr>
          <p:cNvPr id="5" name="Obrázek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619730" y="166637"/>
            <a:ext cx="1212433" cy="1376870"/>
          </a:xfrm>
          <a:prstGeom prst="rect">
            <a:avLst/>
          </a:prstGeom>
        </p:spPr>
      </p:pic>
    </p:spTree>
    <p:extLst>
      <p:ext uri="{BB962C8B-B14F-4D97-AF65-F5344CB8AC3E}">
        <p14:creationId xmlns:p14="http://schemas.microsoft.com/office/powerpoint/2010/main" val="21030456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DB45F6E-7C5C-4CCF-889A-9E0300EF88F4}"/>
              </a:ext>
            </a:extLst>
          </p:cNvPr>
          <p:cNvSpPr txBox="1"/>
          <p:nvPr/>
        </p:nvSpPr>
        <p:spPr>
          <a:xfrm>
            <a:off x="720000" y="720000"/>
            <a:ext cx="7704000" cy="1015663"/>
          </a:xfrm>
          <a:prstGeom prst="rect">
            <a:avLst/>
          </a:prstGeom>
          <a:noFill/>
        </p:spPr>
        <p:txBody>
          <a:bodyPr wrap="square" rtlCol="0">
            <a:spAutoFit/>
          </a:bodyPr>
          <a:lstStyle/>
          <a:p>
            <a:r>
              <a:rPr lang="cs-CZ" sz="3000" b="1" dirty="0">
                <a:solidFill>
                  <a:srgbClr val="1D70B8"/>
                </a:solidFill>
                <a:latin typeface="Arial" panose="020B0604020202020204" pitchFamily="34" charset="0"/>
                <a:cs typeface="Arial" panose="020B0604020202020204" pitchFamily="34" charset="0"/>
              </a:rPr>
              <a:t>Způsobilé výdaje na vedlejší aktivity</a:t>
            </a:r>
          </a:p>
          <a:p>
            <a:endParaRPr lang="cs-CZ" sz="3000" b="1" dirty="0">
              <a:solidFill>
                <a:srgbClr val="1D70B8"/>
              </a:solidFill>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2F173DD9-077B-4C7B-84BB-77CB6F2E5781}"/>
              </a:ext>
            </a:extLst>
          </p:cNvPr>
          <p:cNvSpPr txBox="1"/>
          <p:nvPr/>
        </p:nvSpPr>
        <p:spPr>
          <a:xfrm>
            <a:off x="720000" y="1191431"/>
            <a:ext cx="7704000" cy="5509200"/>
          </a:xfrm>
          <a:prstGeom prst="rect">
            <a:avLst/>
          </a:prstGeom>
          <a:noFill/>
        </p:spPr>
        <p:txBody>
          <a:bodyPr wrap="square" rtlCol="0">
            <a:spAutoFit/>
          </a:bodyPr>
          <a:lstStyle/>
          <a:p>
            <a:pPr lvl="0"/>
            <a:r>
              <a:rPr lang="cs-CZ" sz="2200" dirty="0"/>
              <a:t>•	demolice související s realizací projektu,</a:t>
            </a:r>
          </a:p>
          <a:p>
            <a:pPr lvl="0"/>
            <a:r>
              <a:rPr lang="cs-CZ" sz="2200" dirty="0"/>
              <a:t>•	projektová dokumentace, EIA,</a:t>
            </a:r>
          </a:p>
          <a:p>
            <a:pPr lvl="0"/>
            <a:r>
              <a:rPr lang="cs-CZ" sz="2200" dirty="0"/>
              <a:t>•	pořízení bezpečnostních prvků a zařízení, osvětlení, </a:t>
            </a:r>
            <a:r>
              <a:rPr lang="cs-CZ" sz="2200" dirty="0" smtClean="0"/>
              <a:t>	elektronického </a:t>
            </a:r>
            <a:r>
              <a:rPr lang="cs-CZ" sz="2200" dirty="0"/>
              <a:t>a mechanického zabezpečení u vstupu do </a:t>
            </a:r>
            <a:r>
              <a:rPr lang="cs-CZ" sz="2200" dirty="0" smtClean="0"/>
              <a:t>	budovy</a:t>
            </a:r>
            <a:r>
              <a:rPr lang="cs-CZ" sz="2200" dirty="0"/>
              <a:t>,</a:t>
            </a:r>
          </a:p>
          <a:p>
            <a:pPr lvl="0"/>
            <a:r>
              <a:rPr lang="cs-CZ" sz="2200" dirty="0"/>
              <a:t>•	zabezpečení výstavby (technický dozor investora, BOZP, </a:t>
            </a:r>
            <a:r>
              <a:rPr lang="cs-CZ" sz="2200" dirty="0" smtClean="0"/>
              <a:t>	autorský </a:t>
            </a:r>
            <a:r>
              <a:rPr lang="cs-CZ" sz="2200" dirty="0"/>
              <a:t>dozor),</a:t>
            </a:r>
          </a:p>
          <a:p>
            <a:pPr lvl="0"/>
            <a:r>
              <a:rPr lang="cs-CZ" sz="2200" dirty="0"/>
              <a:t>•	pořízení služeb bezprostředně souvisejících s realizací projektu </a:t>
            </a:r>
            <a:r>
              <a:rPr lang="cs-CZ" sz="2200" dirty="0" smtClean="0"/>
              <a:t>	(</a:t>
            </a:r>
            <a:r>
              <a:rPr lang="cs-CZ" sz="2200" dirty="0"/>
              <a:t>příprava a realizace zadávacích a výběrových řízení, </a:t>
            </a:r>
            <a:r>
              <a:rPr lang="cs-CZ" sz="2200" dirty="0" smtClean="0"/>
              <a:t>	zpracování </a:t>
            </a:r>
            <a:r>
              <a:rPr lang="cs-CZ" sz="2200" dirty="0"/>
              <a:t>studie proveditelnosti),</a:t>
            </a:r>
          </a:p>
          <a:p>
            <a:pPr lvl="0"/>
            <a:r>
              <a:rPr lang="cs-CZ" sz="2200" dirty="0"/>
              <a:t>•	</a:t>
            </a:r>
            <a:r>
              <a:rPr lang="cs-CZ" sz="2200" b="1" dirty="0"/>
              <a:t>úpravy venkovního prostranství </a:t>
            </a:r>
            <a:r>
              <a:rPr lang="cs-CZ" sz="2200" dirty="0"/>
              <a:t>(přístupové cesty v areálu, </a:t>
            </a:r>
            <a:r>
              <a:rPr lang="cs-CZ" sz="2200" dirty="0" smtClean="0"/>
              <a:t>	oplocení</a:t>
            </a:r>
            <a:r>
              <a:rPr lang="cs-CZ" sz="2200" dirty="0"/>
              <a:t>, pořízení a obnova mobiliáře, zeleň, hřiště a herní </a:t>
            </a:r>
            <a:r>
              <a:rPr lang="cs-CZ" sz="2200" dirty="0" smtClean="0"/>
              <a:t>	prvky</a:t>
            </a:r>
            <a:r>
              <a:rPr lang="cs-CZ" sz="2200" dirty="0"/>
              <a:t>) a přístřešky nevyžadující stavební povolení,</a:t>
            </a:r>
          </a:p>
          <a:p>
            <a:pPr lvl="0"/>
            <a:r>
              <a:rPr lang="cs-CZ" sz="2200" dirty="0"/>
              <a:t>•	</a:t>
            </a:r>
            <a:r>
              <a:rPr lang="cs-CZ" sz="2200" b="1" dirty="0"/>
              <a:t>pořízení hraček a herních prvků</a:t>
            </a:r>
            <a:r>
              <a:rPr lang="cs-CZ" sz="2200" dirty="0"/>
              <a:t>,</a:t>
            </a:r>
          </a:p>
          <a:p>
            <a:pPr lvl="0"/>
            <a:r>
              <a:rPr lang="cs-CZ" sz="2200" dirty="0"/>
              <a:t>•	povinná </a:t>
            </a:r>
            <a:r>
              <a:rPr lang="cs-CZ" sz="2200" dirty="0" smtClean="0"/>
              <a:t>publicita,</a:t>
            </a:r>
            <a:endParaRPr lang="cs-CZ" sz="2200" dirty="0"/>
          </a:p>
          <a:p>
            <a:pPr lvl="0"/>
            <a:r>
              <a:rPr lang="cs-CZ" sz="2200" dirty="0"/>
              <a:t>•	</a:t>
            </a:r>
            <a:r>
              <a:rPr lang="cs-CZ" sz="2200" dirty="0" smtClean="0"/>
              <a:t>DPH.</a:t>
            </a:r>
            <a:endParaRPr lang="cs-CZ" sz="2200" dirty="0"/>
          </a:p>
        </p:txBody>
      </p:sp>
      <p:pic>
        <p:nvPicPr>
          <p:cNvPr id="5" name="Obrázek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619730" y="166637"/>
            <a:ext cx="1212433" cy="1376870"/>
          </a:xfrm>
          <a:prstGeom prst="rect">
            <a:avLst/>
          </a:prstGeom>
        </p:spPr>
      </p:pic>
    </p:spTree>
    <p:extLst>
      <p:ext uri="{BB962C8B-B14F-4D97-AF65-F5344CB8AC3E}">
        <p14:creationId xmlns:p14="http://schemas.microsoft.com/office/powerpoint/2010/main" val="22751126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DB45F6E-7C5C-4CCF-889A-9E0300EF88F4}"/>
              </a:ext>
            </a:extLst>
          </p:cNvPr>
          <p:cNvSpPr txBox="1"/>
          <p:nvPr/>
        </p:nvSpPr>
        <p:spPr>
          <a:xfrm>
            <a:off x="720000" y="720000"/>
            <a:ext cx="7704000" cy="1015663"/>
          </a:xfrm>
          <a:prstGeom prst="rect">
            <a:avLst/>
          </a:prstGeom>
          <a:noFill/>
        </p:spPr>
        <p:txBody>
          <a:bodyPr wrap="square" rtlCol="0">
            <a:spAutoFit/>
          </a:bodyPr>
          <a:lstStyle/>
          <a:p>
            <a:r>
              <a:rPr lang="cs-CZ" sz="3000" b="1" dirty="0">
                <a:solidFill>
                  <a:srgbClr val="1D70B8"/>
                </a:solidFill>
                <a:latin typeface="Arial" panose="020B0604020202020204" pitchFamily="34" charset="0"/>
                <a:cs typeface="Arial" panose="020B0604020202020204" pitchFamily="34" charset="0"/>
              </a:rPr>
              <a:t>N</a:t>
            </a:r>
            <a:r>
              <a:rPr lang="cs-CZ" sz="3000" b="1" dirty="0" smtClean="0">
                <a:solidFill>
                  <a:srgbClr val="1D70B8"/>
                </a:solidFill>
                <a:latin typeface="Arial" panose="020B0604020202020204" pitchFamily="34" charset="0"/>
                <a:cs typeface="Arial" panose="020B0604020202020204" pitchFamily="34" charset="0"/>
              </a:rPr>
              <a:t>ezpůsobilé výdaje</a:t>
            </a:r>
            <a:endParaRPr lang="cs-CZ" sz="3000" b="1" dirty="0">
              <a:solidFill>
                <a:srgbClr val="1D70B8"/>
              </a:solidFill>
              <a:latin typeface="Arial" panose="020B0604020202020204" pitchFamily="34" charset="0"/>
              <a:cs typeface="Arial" panose="020B0604020202020204" pitchFamily="34" charset="0"/>
            </a:endParaRPr>
          </a:p>
          <a:p>
            <a:endParaRPr lang="cs-CZ" sz="3000" b="1" dirty="0">
              <a:solidFill>
                <a:srgbClr val="1D70B8"/>
              </a:solidFill>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2F173DD9-077B-4C7B-84BB-77CB6F2E5781}"/>
              </a:ext>
            </a:extLst>
          </p:cNvPr>
          <p:cNvSpPr txBox="1"/>
          <p:nvPr/>
        </p:nvSpPr>
        <p:spPr>
          <a:xfrm>
            <a:off x="720000" y="1208122"/>
            <a:ext cx="7704000" cy="5170646"/>
          </a:xfrm>
          <a:prstGeom prst="rect">
            <a:avLst/>
          </a:prstGeom>
          <a:noFill/>
        </p:spPr>
        <p:txBody>
          <a:bodyPr wrap="square" rtlCol="0">
            <a:spAutoFit/>
          </a:bodyPr>
          <a:lstStyle/>
          <a:p>
            <a:pPr marL="342900" lvl="0" indent="-342900">
              <a:buFont typeface="Wingdings" panose="05000000000000000000" pitchFamily="2" charset="2"/>
              <a:buChar char="§"/>
            </a:pPr>
            <a:r>
              <a:rPr lang="cs-CZ" sz="2200" dirty="0" smtClean="0"/>
              <a:t>výdaje </a:t>
            </a:r>
            <a:r>
              <a:rPr lang="cs-CZ" sz="2200" dirty="0"/>
              <a:t>na nákup nemovitostí mezi spojenými osobami vymezenými v § 23 odst. 7 zákona o dani z příjmu, v platném znění,</a:t>
            </a:r>
          </a:p>
          <a:p>
            <a:pPr marL="342900" lvl="0" indent="-342900">
              <a:buFont typeface="Wingdings" panose="05000000000000000000" pitchFamily="2" charset="2"/>
              <a:buChar char="§"/>
            </a:pPr>
            <a:r>
              <a:rPr lang="cs-CZ" sz="2200" dirty="0"/>
              <a:t>výdaje na nákup nemovitostí nad cenu zjištěnou znaleckým posudkem,</a:t>
            </a:r>
          </a:p>
          <a:p>
            <a:pPr marL="342900" lvl="0" indent="-342900">
              <a:buFont typeface="Wingdings" panose="05000000000000000000" pitchFamily="2" charset="2"/>
              <a:buChar char="§"/>
            </a:pPr>
            <a:r>
              <a:rPr lang="cs-CZ" sz="2200" dirty="0"/>
              <a:t>výdaje na nákup pozemku nad stanovený limit 10 % celkových způsobilých výdajů,</a:t>
            </a:r>
          </a:p>
          <a:p>
            <a:pPr marL="342900" lvl="0" indent="-342900">
              <a:buFont typeface="Wingdings" panose="05000000000000000000" pitchFamily="2" charset="2"/>
              <a:buChar char="§"/>
            </a:pPr>
            <a:r>
              <a:rPr lang="cs-CZ" sz="2200" dirty="0"/>
              <a:t>výdaje na nákup stavby určené k demolici,</a:t>
            </a:r>
          </a:p>
          <a:p>
            <a:pPr marL="342900" lvl="0" indent="-342900">
              <a:buFont typeface="Wingdings" panose="05000000000000000000" pitchFamily="2" charset="2"/>
              <a:buChar char="§"/>
            </a:pPr>
            <a:r>
              <a:rPr lang="cs-CZ" sz="2200" dirty="0"/>
              <a:t>výdaje na nákup pozemku a stavby určené k demolici, pokud nejsou vykázány odděleně</a:t>
            </a:r>
            <a:r>
              <a:rPr lang="cs-CZ" sz="2200" dirty="0" smtClean="0"/>
              <a:t>,</a:t>
            </a:r>
          </a:p>
          <a:p>
            <a:pPr marL="342900" lvl="0" indent="-342900">
              <a:buFont typeface="Wingdings" panose="05000000000000000000" pitchFamily="2" charset="2"/>
              <a:buChar char="§"/>
            </a:pPr>
            <a:r>
              <a:rPr lang="cs-CZ" sz="2200" dirty="0" smtClean="0"/>
              <a:t>•výdaje </a:t>
            </a:r>
            <a:r>
              <a:rPr lang="cs-CZ" sz="2200" dirty="0"/>
              <a:t>na nákup pozemku pouze za účelem vybudovaní hřiště nebo rozšíření zahrady,</a:t>
            </a:r>
          </a:p>
          <a:p>
            <a:pPr marL="342900" lvl="0" indent="-342900">
              <a:buFont typeface="Wingdings" panose="05000000000000000000" pitchFamily="2" charset="2"/>
              <a:buChar char="§"/>
            </a:pPr>
            <a:r>
              <a:rPr lang="cs-CZ" sz="2200" dirty="0" smtClean="0"/>
              <a:t>výdaje </a:t>
            </a:r>
            <a:r>
              <a:rPr lang="cs-CZ" sz="2200" dirty="0"/>
              <a:t>na nákup automobilu,</a:t>
            </a:r>
          </a:p>
          <a:p>
            <a:pPr marL="342900" lvl="0" indent="-342900">
              <a:buFont typeface="Wingdings" panose="05000000000000000000" pitchFamily="2" charset="2"/>
              <a:buChar char="§"/>
            </a:pPr>
            <a:r>
              <a:rPr lang="cs-CZ" sz="2200" dirty="0" smtClean="0"/>
              <a:t>výdaje </a:t>
            </a:r>
            <a:r>
              <a:rPr lang="cs-CZ" sz="2200" dirty="0"/>
              <a:t>na garáže, parkoviště a parkovací místa,</a:t>
            </a:r>
          </a:p>
          <a:p>
            <a:pPr lvl="0"/>
            <a:endParaRPr lang="cs-CZ" sz="2200" dirty="0"/>
          </a:p>
        </p:txBody>
      </p:sp>
      <p:pic>
        <p:nvPicPr>
          <p:cNvPr id="5" name="Obrázek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619730" y="166637"/>
            <a:ext cx="1212433" cy="1376870"/>
          </a:xfrm>
          <a:prstGeom prst="rect">
            <a:avLst/>
          </a:prstGeom>
        </p:spPr>
      </p:pic>
    </p:spTree>
    <p:extLst>
      <p:ext uri="{BB962C8B-B14F-4D97-AF65-F5344CB8AC3E}">
        <p14:creationId xmlns:p14="http://schemas.microsoft.com/office/powerpoint/2010/main" val="20225474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DB45F6E-7C5C-4CCF-889A-9E0300EF88F4}"/>
              </a:ext>
            </a:extLst>
          </p:cNvPr>
          <p:cNvSpPr txBox="1"/>
          <p:nvPr/>
        </p:nvSpPr>
        <p:spPr>
          <a:xfrm>
            <a:off x="720000" y="720000"/>
            <a:ext cx="7704000" cy="553998"/>
          </a:xfrm>
          <a:prstGeom prst="rect">
            <a:avLst/>
          </a:prstGeom>
          <a:noFill/>
        </p:spPr>
        <p:txBody>
          <a:bodyPr wrap="square" rtlCol="0">
            <a:spAutoFit/>
          </a:bodyPr>
          <a:lstStyle/>
          <a:p>
            <a:r>
              <a:rPr lang="it-IT" sz="3000" b="1" dirty="0">
                <a:solidFill>
                  <a:srgbClr val="1D70B8"/>
                </a:solidFill>
                <a:latin typeface="Arial" panose="020B0604020202020204" pitchFamily="34" charset="0"/>
                <a:cs typeface="Arial" panose="020B0604020202020204" pitchFamily="34" charset="0"/>
              </a:rPr>
              <a:t>Pravidla pro žadatele a příjemce</a:t>
            </a:r>
          </a:p>
        </p:txBody>
      </p:sp>
      <p:sp>
        <p:nvSpPr>
          <p:cNvPr id="6" name="TextovéPole 5">
            <a:extLst>
              <a:ext uri="{FF2B5EF4-FFF2-40B4-BE49-F238E27FC236}">
                <a16:creationId xmlns:a16="http://schemas.microsoft.com/office/drawing/2014/main" id="{2F173DD9-077B-4C7B-84BB-77CB6F2E5781}"/>
              </a:ext>
            </a:extLst>
          </p:cNvPr>
          <p:cNvSpPr txBox="1"/>
          <p:nvPr/>
        </p:nvSpPr>
        <p:spPr>
          <a:xfrm>
            <a:off x="720000" y="1774100"/>
            <a:ext cx="7704000" cy="3801041"/>
          </a:xfrm>
          <a:prstGeom prst="rect">
            <a:avLst/>
          </a:prstGeom>
          <a:noFill/>
        </p:spPr>
        <p:txBody>
          <a:bodyPr wrap="square" rtlCol="0">
            <a:spAutoFit/>
          </a:bodyPr>
          <a:lstStyle/>
          <a:p>
            <a:pPr marL="400050" lvl="1" defTabSz="914400">
              <a:spcAft>
                <a:spcPts val="600"/>
              </a:spcAft>
              <a:defRPr/>
            </a:pPr>
            <a:r>
              <a:rPr lang="cs-CZ" sz="2400" b="1" dirty="0">
                <a:solidFill>
                  <a:prstClr val="black"/>
                </a:solidFill>
                <a:latin typeface="Arial"/>
                <a:cs typeface="Arial" charset="0"/>
              </a:rPr>
              <a:t>Obecná pravidla</a:t>
            </a:r>
          </a:p>
          <a:p>
            <a:pPr marL="400050" lvl="1" defTabSz="914400">
              <a:spcAft>
                <a:spcPts val="600"/>
              </a:spcAft>
              <a:defRPr/>
            </a:pPr>
            <a:r>
              <a:rPr lang="cs-CZ" sz="2400" i="1" dirty="0">
                <a:solidFill>
                  <a:prstClr val="black"/>
                </a:solidFill>
                <a:latin typeface="Arial"/>
                <a:cs typeface="Arial" charset="0"/>
              </a:rPr>
              <a:t>(závazná pro všechny specifické cíle a výzvy)</a:t>
            </a:r>
            <a:endParaRPr lang="cs-CZ" sz="2400" i="1" u="sng" dirty="0">
              <a:solidFill>
                <a:prstClr val="black"/>
              </a:solidFill>
              <a:latin typeface="Arial"/>
              <a:cs typeface="Arial" charset="0"/>
            </a:endParaRPr>
          </a:p>
          <a:p>
            <a:pPr lvl="1" defTabSz="914400">
              <a:defRPr/>
            </a:pPr>
            <a:r>
              <a:rPr lang="cs-CZ" sz="2400" dirty="0" smtClean="0">
                <a:solidFill>
                  <a:prstClr val="black"/>
                </a:solidFill>
                <a:latin typeface="Arial"/>
                <a:hlinkClick r:id="rId2"/>
              </a:rPr>
              <a:t>www.irop.mmr.cz</a:t>
            </a:r>
            <a:endParaRPr lang="cs-CZ" sz="2400" dirty="0" smtClean="0">
              <a:solidFill>
                <a:prstClr val="black"/>
              </a:solidFill>
              <a:latin typeface="Arial"/>
            </a:endParaRPr>
          </a:p>
          <a:p>
            <a:pPr lvl="1" defTabSz="914400">
              <a:defRPr/>
            </a:pPr>
            <a:endParaRPr lang="cs-CZ" sz="2400" dirty="0">
              <a:solidFill>
                <a:prstClr val="black"/>
              </a:solidFill>
              <a:latin typeface="Arial"/>
            </a:endParaRPr>
          </a:p>
          <a:p>
            <a:pPr marL="400050" lvl="1" defTabSz="914400">
              <a:spcAft>
                <a:spcPts val="600"/>
              </a:spcAft>
              <a:defRPr/>
            </a:pPr>
            <a:r>
              <a:rPr lang="cs-CZ" sz="2400" b="1" dirty="0">
                <a:solidFill>
                  <a:prstClr val="black"/>
                </a:solidFill>
                <a:latin typeface="Arial"/>
                <a:cs typeface="Arial" charset="0"/>
              </a:rPr>
              <a:t>Specifická pravidla</a:t>
            </a:r>
          </a:p>
          <a:p>
            <a:pPr marL="400050" lvl="1" defTabSz="914400">
              <a:spcAft>
                <a:spcPts val="600"/>
              </a:spcAft>
              <a:defRPr/>
            </a:pPr>
            <a:r>
              <a:rPr lang="cs-CZ" sz="2400" i="1" dirty="0">
                <a:solidFill>
                  <a:prstClr val="black"/>
                </a:solidFill>
                <a:latin typeface="Arial"/>
                <a:cs typeface="Arial" charset="0"/>
              </a:rPr>
              <a:t>(pro každou výzvu samostatný dokument)</a:t>
            </a:r>
            <a:r>
              <a:rPr lang="cs-CZ" sz="2400" i="1" u="sng" dirty="0">
                <a:solidFill>
                  <a:prstClr val="black"/>
                </a:solidFill>
                <a:latin typeface="Arial"/>
                <a:cs typeface="Arial" charset="0"/>
              </a:rPr>
              <a:t> </a:t>
            </a:r>
          </a:p>
          <a:p>
            <a:pPr marL="400050" lvl="1" defTabSz="914400">
              <a:spcAft>
                <a:spcPts val="600"/>
              </a:spcAft>
              <a:defRPr/>
            </a:pPr>
            <a:r>
              <a:rPr lang="cs-CZ" sz="2400" dirty="0" smtClean="0">
                <a:solidFill>
                  <a:prstClr val="black"/>
                </a:solidFill>
                <a:latin typeface="Arial"/>
                <a:cs typeface="Arial" charset="0"/>
                <a:hlinkClick r:id="rId2"/>
              </a:rPr>
              <a:t>www.irop.mmr.cz</a:t>
            </a:r>
            <a:endParaRPr lang="cs-CZ" sz="2400" dirty="0" smtClean="0">
              <a:solidFill>
                <a:prstClr val="black"/>
              </a:solidFill>
              <a:latin typeface="Arial"/>
              <a:cs typeface="Arial" charset="0"/>
            </a:endParaRPr>
          </a:p>
          <a:p>
            <a:pPr marL="400050" lvl="1" defTabSz="914400">
              <a:spcAft>
                <a:spcPts val="600"/>
              </a:spcAft>
              <a:defRPr/>
            </a:pPr>
            <a:r>
              <a:rPr lang="cs-CZ" sz="2400" dirty="0" smtClean="0">
                <a:solidFill>
                  <a:prstClr val="black"/>
                </a:solidFill>
                <a:latin typeface="Arial"/>
                <a:cs typeface="Arial" charset="0"/>
              </a:rPr>
              <a:t>podporované </a:t>
            </a:r>
            <a:r>
              <a:rPr lang="cs-CZ" sz="2400" dirty="0">
                <a:solidFill>
                  <a:prstClr val="black"/>
                </a:solidFill>
                <a:latin typeface="Arial"/>
                <a:cs typeface="Arial" charset="0"/>
              </a:rPr>
              <a:t>aktivity, způsobilé výdaje, hodnoticí kritéria, povinné přílohy</a:t>
            </a:r>
          </a:p>
        </p:txBody>
      </p:sp>
      <p:pic>
        <p:nvPicPr>
          <p:cNvPr id="7" name="Obrázek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619730" y="166637"/>
            <a:ext cx="1212433" cy="1376870"/>
          </a:xfrm>
          <a:prstGeom prst="rect">
            <a:avLst/>
          </a:prstGeom>
        </p:spPr>
      </p:pic>
    </p:spTree>
    <p:extLst>
      <p:ext uri="{BB962C8B-B14F-4D97-AF65-F5344CB8AC3E}">
        <p14:creationId xmlns:p14="http://schemas.microsoft.com/office/powerpoint/2010/main" val="7384934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DB45F6E-7C5C-4CCF-889A-9E0300EF88F4}"/>
              </a:ext>
            </a:extLst>
          </p:cNvPr>
          <p:cNvSpPr txBox="1"/>
          <p:nvPr/>
        </p:nvSpPr>
        <p:spPr>
          <a:xfrm>
            <a:off x="720000" y="720000"/>
            <a:ext cx="7704000" cy="1015663"/>
          </a:xfrm>
          <a:prstGeom prst="rect">
            <a:avLst/>
          </a:prstGeom>
          <a:noFill/>
        </p:spPr>
        <p:txBody>
          <a:bodyPr wrap="square" rtlCol="0">
            <a:spAutoFit/>
          </a:bodyPr>
          <a:lstStyle/>
          <a:p>
            <a:r>
              <a:rPr lang="cs-CZ" sz="3000" b="1" dirty="0">
                <a:solidFill>
                  <a:srgbClr val="1D70B8"/>
                </a:solidFill>
                <a:latin typeface="Arial" panose="020B0604020202020204" pitchFamily="34" charset="0"/>
                <a:cs typeface="Arial" panose="020B0604020202020204" pitchFamily="34" charset="0"/>
              </a:rPr>
              <a:t>N</a:t>
            </a:r>
            <a:r>
              <a:rPr lang="cs-CZ" sz="3000" b="1" dirty="0" smtClean="0">
                <a:solidFill>
                  <a:srgbClr val="1D70B8"/>
                </a:solidFill>
                <a:latin typeface="Arial" panose="020B0604020202020204" pitchFamily="34" charset="0"/>
                <a:cs typeface="Arial" panose="020B0604020202020204" pitchFamily="34" charset="0"/>
              </a:rPr>
              <a:t>ezpůsobilé výdaje</a:t>
            </a:r>
            <a:endParaRPr lang="cs-CZ" sz="3000" b="1" dirty="0">
              <a:solidFill>
                <a:srgbClr val="1D70B8"/>
              </a:solidFill>
              <a:latin typeface="Arial" panose="020B0604020202020204" pitchFamily="34" charset="0"/>
              <a:cs typeface="Arial" panose="020B0604020202020204" pitchFamily="34" charset="0"/>
            </a:endParaRPr>
          </a:p>
          <a:p>
            <a:endParaRPr lang="cs-CZ" sz="3000" b="1" dirty="0">
              <a:solidFill>
                <a:srgbClr val="1D70B8"/>
              </a:solidFill>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2F173DD9-077B-4C7B-84BB-77CB6F2E5781}"/>
              </a:ext>
            </a:extLst>
          </p:cNvPr>
          <p:cNvSpPr txBox="1"/>
          <p:nvPr/>
        </p:nvSpPr>
        <p:spPr>
          <a:xfrm>
            <a:off x="720000" y="1208122"/>
            <a:ext cx="7704000" cy="4832092"/>
          </a:xfrm>
          <a:prstGeom prst="rect">
            <a:avLst/>
          </a:prstGeom>
          <a:noFill/>
        </p:spPr>
        <p:txBody>
          <a:bodyPr wrap="square" rtlCol="0">
            <a:spAutoFit/>
          </a:bodyPr>
          <a:lstStyle/>
          <a:p>
            <a:pPr marL="342900" lvl="0" indent="-342900">
              <a:buFont typeface="Wingdings" panose="05000000000000000000" pitchFamily="2" charset="2"/>
              <a:buChar char="§"/>
            </a:pPr>
            <a:r>
              <a:rPr lang="cs-CZ" sz="2200" dirty="0" smtClean="0"/>
              <a:t>výdaje </a:t>
            </a:r>
            <a:r>
              <a:rPr lang="cs-CZ" sz="2200" dirty="0"/>
              <a:t>na nákup elektroniky určené jednotlivým dětem (např. počítače a tablety, pokud neslouží jako kompenzační pomůcka pro děti se zdravotním postižením),</a:t>
            </a:r>
          </a:p>
          <a:p>
            <a:pPr marL="342900" lvl="0" indent="-342900">
              <a:buFont typeface="Wingdings" panose="05000000000000000000" pitchFamily="2" charset="2"/>
              <a:buChar char="§"/>
            </a:pPr>
            <a:r>
              <a:rPr lang="cs-CZ" sz="2200" dirty="0" smtClean="0"/>
              <a:t>výdaje </a:t>
            </a:r>
            <a:r>
              <a:rPr lang="cs-CZ" sz="2200" dirty="0"/>
              <a:t>na dokoupení softwarového vybavení (např. pro evidenci docházky),</a:t>
            </a:r>
          </a:p>
          <a:p>
            <a:pPr marL="342900" lvl="0" indent="-342900">
              <a:buFont typeface="Wingdings" panose="05000000000000000000" pitchFamily="2" charset="2"/>
              <a:buChar char="§"/>
            </a:pPr>
            <a:r>
              <a:rPr lang="cs-CZ" sz="2200" dirty="0" smtClean="0"/>
              <a:t>nákup </a:t>
            </a:r>
            <a:r>
              <a:rPr lang="cs-CZ" sz="2200" dirty="0"/>
              <a:t>vstupních (čipových) karet pro vstup do budovy, které nejsou určeny zaměstnancům,</a:t>
            </a:r>
          </a:p>
          <a:p>
            <a:pPr marL="342900" lvl="0" indent="-342900">
              <a:buFont typeface="Wingdings" panose="05000000000000000000" pitchFamily="2" charset="2"/>
              <a:buChar char="§"/>
            </a:pPr>
            <a:r>
              <a:rPr lang="cs-CZ" sz="2200" dirty="0" smtClean="0"/>
              <a:t>výdaje </a:t>
            </a:r>
            <a:r>
              <a:rPr lang="cs-CZ" sz="2200" dirty="0"/>
              <a:t>na výstavbu/rekonstrukci a vybavení tříd, které neslouží jako kmenové třídy a prostory pro spánek dětí (neslouží k navýšení kapacity zařízení) jako jsou např. zvlášť vyčleněné dílny, tělocvičny, třídy v zahradě</a:t>
            </a:r>
            <a:r>
              <a:rPr lang="cs-CZ" sz="2200" dirty="0" smtClean="0"/>
              <a:t>,</a:t>
            </a:r>
          </a:p>
          <a:p>
            <a:pPr marL="342900" lvl="0" indent="-342900">
              <a:buFont typeface="Wingdings" panose="05000000000000000000" pitchFamily="2" charset="2"/>
              <a:buChar char="§"/>
            </a:pPr>
            <a:r>
              <a:rPr lang="cs-CZ" sz="2200" dirty="0" smtClean="0"/>
              <a:t>výdaje </a:t>
            </a:r>
            <a:r>
              <a:rPr lang="cs-CZ" sz="2200" dirty="0"/>
              <a:t>na výstavbu/rekonstrukci auly či společenské místnosti,</a:t>
            </a:r>
          </a:p>
          <a:p>
            <a:pPr marL="342900" lvl="0" indent="-342900">
              <a:buFont typeface="Wingdings" panose="05000000000000000000" pitchFamily="2" charset="2"/>
              <a:buChar char="§"/>
            </a:pPr>
            <a:r>
              <a:rPr lang="cs-CZ" sz="2200" dirty="0" smtClean="0"/>
              <a:t>výdaje </a:t>
            </a:r>
            <a:r>
              <a:rPr lang="cs-CZ" sz="2200" dirty="0"/>
              <a:t>na výstavbu/rekonstrukci </a:t>
            </a:r>
            <a:r>
              <a:rPr lang="cs-CZ" sz="2200" dirty="0" smtClean="0"/>
              <a:t>tělocvičny, dopravních </a:t>
            </a:r>
            <a:r>
              <a:rPr lang="cs-CZ" sz="2200" dirty="0"/>
              <a:t>a víceúčelových sportovních hřišť, </a:t>
            </a:r>
            <a:r>
              <a:rPr lang="cs-CZ" sz="2200" dirty="0" smtClean="0"/>
              <a:t>bazénů…</a:t>
            </a:r>
            <a:endParaRPr lang="cs-CZ" sz="2200" dirty="0"/>
          </a:p>
        </p:txBody>
      </p:sp>
      <p:pic>
        <p:nvPicPr>
          <p:cNvPr id="5" name="Obrázek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619730" y="166637"/>
            <a:ext cx="1212433" cy="1376870"/>
          </a:xfrm>
          <a:prstGeom prst="rect">
            <a:avLst/>
          </a:prstGeom>
        </p:spPr>
      </p:pic>
    </p:spTree>
    <p:extLst>
      <p:ext uri="{BB962C8B-B14F-4D97-AF65-F5344CB8AC3E}">
        <p14:creationId xmlns:p14="http://schemas.microsoft.com/office/powerpoint/2010/main" val="37114929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DB45F6E-7C5C-4CCF-889A-9E0300EF88F4}"/>
              </a:ext>
            </a:extLst>
          </p:cNvPr>
          <p:cNvSpPr txBox="1"/>
          <p:nvPr/>
        </p:nvSpPr>
        <p:spPr>
          <a:xfrm>
            <a:off x="720000" y="720000"/>
            <a:ext cx="7704000" cy="1015663"/>
          </a:xfrm>
          <a:prstGeom prst="rect">
            <a:avLst/>
          </a:prstGeom>
          <a:noFill/>
        </p:spPr>
        <p:txBody>
          <a:bodyPr wrap="square" rtlCol="0">
            <a:spAutoFit/>
          </a:bodyPr>
          <a:lstStyle/>
          <a:p>
            <a:r>
              <a:rPr lang="cs-CZ" sz="3000" b="1" dirty="0" smtClean="0">
                <a:solidFill>
                  <a:srgbClr val="1D70B8"/>
                </a:solidFill>
                <a:latin typeface="Arial" panose="020B0604020202020204" pitchFamily="34" charset="0"/>
                <a:cs typeface="Arial" panose="020B0604020202020204" pitchFamily="34" charset="0"/>
              </a:rPr>
              <a:t>Indikátory</a:t>
            </a:r>
            <a:endParaRPr lang="cs-CZ" sz="3000" b="1" dirty="0">
              <a:solidFill>
                <a:srgbClr val="1D70B8"/>
              </a:solidFill>
              <a:latin typeface="Arial" panose="020B0604020202020204" pitchFamily="34" charset="0"/>
              <a:cs typeface="Arial" panose="020B0604020202020204" pitchFamily="34" charset="0"/>
            </a:endParaRPr>
          </a:p>
          <a:p>
            <a:endParaRPr lang="cs-CZ" sz="3000" b="1" dirty="0">
              <a:solidFill>
                <a:srgbClr val="1D70B8"/>
              </a:solidFill>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2F173DD9-077B-4C7B-84BB-77CB6F2E5781}"/>
              </a:ext>
            </a:extLst>
          </p:cNvPr>
          <p:cNvSpPr txBox="1"/>
          <p:nvPr/>
        </p:nvSpPr>
        <p:spPr>
          <a:xfrm>
            <a:off x="720000" y="1208122"/>
            <a:ext cx="7704000" cy="5509200"/>
          </a:xfrm>
          <a:prstGeom prst="rect">
            <a:avLst/>
          </a:prstGeom>
          <a:noFill/>
        </p:spPr>
        <p:txBody>
          <a:bodyPr wrap="square" rtlCol="0">
            <a:spAutoFit/>
          </a:bodyPr>
          <a:lstStyle/>
          <a:p>
            <a:r>
              <a:rPr lang="cs-CZ" sz="2200" b="1" u="sng" dirty="0"/>
              <a:t>Indikátory </a:t>
            </a:r>
            <a:r>
              <a:rPr lang="cs-CZ" sz="2200" b="1" u="sng" dirty="0" smtClean="0"/>
              <a:t>výstupu</a:t>
            </a:r>
          </a:p>
          <a:p>
            <a:r>
              <a:rPr lang="cs-CZ" sz="2200" b="1" dirty="0" smtClean="0"/>
              <a:t>5 </a:t>
            </a:r>
            <a:r>
              <a:rPr lang="cs-CZ" sz="2200" b="1" dirty="0"/>
              <a:t>00 01 - Kapacita podporovaných zařízení péče o děti nebo </a:t>
            </a:r>
            <a:r>
              <a:rPr lang="cs-CZ" sz="2200" b="1" dirty="0" smtClean="0"/>
              <a:t>			vzdělávacích </a:t>
            </a:r>
            <a:r>
              <a:rPr lang="cs-CZ" sz="2200" b="1" dirty="0"/>
              <a:t>zařízení</a:t>
            </a:r>
            <a:endParaRPr lang="cs-CZ" sz="2200" dirty="0"/>
          </a:p>
          <a:p>
            <a:r>
              <a:rPr lang="cs-CZ" sz="2200" b="1" dirty="0" smtClean="0"/>
              <a:t>5 </a:t>
            </a:r>
            <a:r>
              <a:rPr lang="cs-CZ" sz="2200" b="1" dirty="0"/>
              <a:t>00 00 - Počet podpořených  vzdělávacích </a:t>
            </a:r>
            <a:r>
              <a:rPr lang="cs-CZ" sz="2200" b="1" dirty="0" smtClean="0"/>
              <a:t>zařízení</a:t>
            </a:r>
          </a:p>
          <a:p>
            <a:endParaRPr lang="cs-CZ" sz="2200" dirty="0"/>
          </a:p>
          <a:p>
            <a:r>
              <a:rPr lang="cs-CZ" sz="2200" b="1" dirty="0" smtClean="0"/>
              <a:t>Povinné </a:t>
            </a:r>
            <a:r>
              <a:rPr lang="cs-CZ" sz="2200" b="1" dirty="0"/>
              <a:t>k výběru a k naplnění pro všechny projekty výzvy</a:t>
            </a:r>
            <a:r>
              <a:rPr lang="cs-CZ" sz="2200" dirty="0"/>
              <a:t>. Žadatel v žádosti o podporu vyplňuje cílovou hodnotu a datum, ke kterému se zavazuje ji naplnit. K naplnění cílové hodnoty indikátoru musí dojít nejpozději k datu ukončení realizace projektu</a:t>
            </a:r>
            <a:r>
              <a:rPr lang="cs-CZ" sz="2200" dirty="0" smtClean="0"/>
              <a:t>.</a:t>
            </a:r>
          </a:p>
          <a:p>
            <a:endParaRPr lang="cs-CZ" sz="2200" dirty="0"/>
          </a:p>
          <a:p>
            <a:r>
              <a:rPr lang="cs-CZ" sz="2200" b="1" u="sng" dirty="0"/>
              <a:t>Indikátor výsledku</a:t>
            </a:r>
          </a:p>
          <a:p>
            <a:r>
              <a:rPr lang="cs-CZ" sz="2200" b="1" dirty="0"/>
              <a:t>5 01 20 - Počet osob využívající zařízení péče o děti do 3 let</a:t>
            </a:r>
          </a:p>
          <a:p>
            <a:pPr lvl="0"/>
            <a:endParaRPr lang="cs-CZ" sz="2200" dirty="0" smtClean="0"/>
          </a:p>
          <a:p>
            <a:pPr lvl="0"/>
            <a:r>
              <a:rPr lang="cs-CZ" sz="2200" dirty="0" smtClean="0"/>
              <a:t>- příloha č. 2 Pravidel</a:t>
            </a:r>
          </a:p>
          <a:p>
            <a:pPr marL="342900" lvl="0" indent="-342900">
              <a:buFont typeface="Wingdings" panose="05000000000000000000" pitchFamily="2" charset="2"/>
              <a:buChar char="§"/>
            </a:pPr>
            <a:endParaRPr lang="cs-CZ" sz="2200" dirty="0"/>
          </a:p>
        </p:txBody>
      </p:sp>
      <p:pic>
        <p:nvPicPr>
          <p:cNvPr id="5" name="Obrázek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619730" y="166637"/>
            <a:ext cx="1212433" cy="1376870"/>
          </a:xfrm>
          <a:prstGeom prst="rect">
            <a:avLst/>
          </a:prstGeom>
        </p:spPr>
      </p:pic>
    </p:spTree>
    <p:extLst>
      <p:ext uri="{BB962C8B-B14F-4D97-AF65-F5344CB8AC3E}">
        <p14:creationId xmlns:p14="http://schemas.microsoft.com/office/powerpoint/2010/main" val="35005242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DB45F6E-7C5C-4CCF-889A-9E0300EF88F4}"/>
              </a:ext>
            </a:extLst>
          </p:cNvPr>
          <p:cNvSpPr txBox="1"/>
          <p:nvPr/>
        </p:nvSpPr>
        <p:spPr>
          <a:xfrm>
            <a:off x="720000" y="720000"/>
            <a:ext cx="7704000" cy="1015663"/>
          </a:xfrm>
          <a:prstGeom prst="rect">
            <a:avLst/>
          </a:prstGeom>
          <a:noFill/>
        </p:spPr>
        <p:txBody>
          <a:bodyPr wrap="square" rtlCol="0">
            <a:spAutoFit/>
          </a:bodyPr>
          <a:lstStyle/>
          <a:p>
            <a:r>
              <a:rPr lang="cs-CZ" sz="3000" b="1" dirty="0" smtClean="0">
                <a:solidFill>
                  <a:srgbClr val="1D70B8"/>
                </a:solidFill>
                <a:latin typeface="Arial" panose="020B0604020202020204" pitchFamily="34" charset="0"/>
                <a:cs typeface="Arial" panose="020B0604020202020204" pitchFamily="34" charset="0"/>
              </a:rPr>
              <a:t>Povinné přílohy</a:t>
            </a:r>
            <a:endParaRPr lang="cs-CZ" sz="3000" b="1" dirty="0">
              <a:solidFill>
                <a:srgbClr val="1D70B8"/>
              </a:solidFill>
              <a:latin typeface="Arial" panose="020B0604020202020204" pitchFamily="34" charset="0"/>
              <a:cs typeface="Arial" panose="020B0604020202020204" pitchFamily="34" charset="0"/>
            </a:endParaRPr>
          </a:p>
          <a:p>
            <a:endParaRPr lang="cs-CZ" sz="3000" b="1" dirty="0">
              <a:solidFill>
                <a:srgbClr val="1D70B8"/>
              </a:solidFill>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2F173DD9-077B-4C7B-84BB-77CB6F2E5781}"/>
              </a:ext>
            </a:extLst>
          </p:cNvPr>
          <p:cNvSpPr txBox="1"/>
          <p:nvPr/>
        </p:nvSpPr>
        <p:spPr>
          <a:xfrm>
            <a:off x="720000" y="1208122"/>
            <a:ext cx="7704000" cy="4832092"/>
          </a:xfrm>
          <a:prstGeom prst="rect">
            <a:avLst/>
          </a:prstGeom>
          <a:noFill/>
        </p:spPr>
        <p:txBody>
          <a:bodyPr wrap="square" rtlCol="0">
            <a:spAutoFit/>
          </a:bodyPr>
          <a:lstStyle/>
          <a:p>
            <a:r>
              <a:rPr lang="cs-CZ" sz="2200" dirty="0"/>
              <a:t>1.	Plná moc</a:t>
            </a:r>
          </a:p>
          <a:p>
            <a:r>
              <a:rPr lang="cs-CZ" sz="2200" dirty="0"/>
              <a:t>2.	Zadávací a výběrová řízení</a:t>
            </a:r>
          </a:p>
          <a:p>
            <a:r>
              <a:rPr lang="cs-CZ" sz="2200" dirty="0"/>
              <a:t>3.	Doklady o právní subjektivitě žadatele</a:t>
            </a:r>
          </a:p>
          <a:p>
            <a:r>
              <a:rPr lang="cs-CZ" sz="2200" dirty="0"/>
              <a:t>4.</a:t>
            </a:r>
            <a:r>
              <a:rPr lang="cs-CZ" sz="2200" b="1" dirty="0"/>
              <a:t>	Studie proveditelnosti</a:t>
            </a:r>
          </a:p>
          <a:p>
            <a:r>
              <a:rPr lang="cs-CZ" sz="2200" dirty="0"/>
              <a:t>5.	Doklad o prokázání právních vztahů k majetku, který je </a:t>
            </a:r>
            <a:r>
              <a:rPr lang="cs-CZ" sz="2200" dirty="0" smtClean="0"/>
              <a:t>	předmětem </a:t>
            </a:r>
            <a:r>
              <a:rPr lang="cs-CZ" sz="2200" dirty="0"/>
              <a:t>projektu</a:t>
            </a:r>
          </a:p>
          <a:p>
            <a:r>
              <a:rPr lang="cs-CZ" sz="2200" dirty="0"/>
              <a:t>6.	Územní rozhodnutí nebo územní souhlas nebo veřejnoprávní </a:t>
            </a:r>
            <a:r>
              <a:rPr lang="cs-CZ" sz="2200" dirty="0" smtClean="0"/>
              <a:t>	smlouva </a:t>
            </a:r>
            <a:r>
              <a:rPr lang="cs-CZ" sz="2200" dirty="0"/>
              <a:t>nahrazující územní řízení</a:t>
            </a:r>
          </a:p>
          <a:p>
            <a:r>
              <a:rPr lang="cs-CZ" sz="2200" dirty="0"/>
              <a:t>7.	Žádost o stavební povolení nebo ohlášení, případně stavební </a:t>
            </a:r>
            <a:r>
              <a:rPr lang="cs-CZ" sz="2200" dirty="0" smtClean="0"/>
              <a:t>	povolení </a:t>
            </a:r>
            <a:r>
              <a:rPr lang="cs-CZ" sz="2200" dirty="0"/>
              <a:t>nebo souhlas s provedením ohlášeného stavebního </a:t>
            </a:r>
            <a:r>
              <a:rPr lang="cs-CZ" sz="2200" dirty="0" smtClean="0"/>
              <a:t>	záměru </a:t>
            </a:r>
            <a:r>
              <a:rPr lang="cs-CZ" sz="2200" dirty="0"/>
              <a:t>nebo veřejnoprávní smlouva nahrazující stavební </a:t>
            </a:r>
            <a:r>
              <a:rPr lang="cs-CZ" sz="2200" dirty="0" smtClean="0"/>
              <a:t>	povolení</a:t>
            </a:r>
            <a:endParaRPr lang="cs-CZ" sz="2200" dirty="0"/>
          </a:p>
          <a:p>
            <a:r>
              <a:rPr lang="cs-CZ" sz="2200" dirty="0"/>
              <a:t>8.	Projektová dokumentace pro vydání stavebního povolení nebo </a:t>
            </a:r>
            <a:r>
              <a:rPr lang="cs-CZ" sz="2200" dirty="0" smtClean="0"/>
              <a:t>	pro </a:t>
            </a:r>
            <a:r>
              <a:rPr lang="cs-CZ" sz="2200" dirty="0"/>
              <a:t>ohlášení </a:t>
            </a:r>
            <a:r>
              <a:rPr lang="cs-CZ" sz="2200" dirty="0" smtClean="0"/>
              <a:t>stavby</a:t>
            </a:r>
            <a:endParaRPr lang="cs-CZ" sz="2200" dirty="0"/>
          </a:p>
        </p:txBody>
      </p:sp>
      <p:pic>
        <p:nvPicPr>
          <p:cNvPr id="5" name="Obrázek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619730" y="166637"/>
            <a:ext cx="1212433" cy="1376870"/>
          </a:xfrm>
          <a:prstGeom prst="rect">
            <a:avLst/>
          </a:prstGeom>
        </p:spPr>
      </p:pic>
    </p:spTree>
    <p:extLst>
      <p:ext uri="{BB962C8B-B14F-4D97-AF65-F5344CB8AC3E}">
        <p14:creationId xmlns:p14="http://schemas.microsoft.com/office/powerpoint/2010/main" val="243921231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DB45F6E-7C5C-4CCF-889A-9E0300EF88F4}"/>
              </a:ext>
            </a:extLst>
          </p:cNvPr>
          <p:cNvSpPr txBox="1"/>
          <p:nvPr/>
        </p:nvSpPr>
        <p:spPr>
          <a:xfrm>
            <a:off x="720000" y="720000"/>
            <a:ext cx="7704000" cy="1015663"/>
          </a:xfrm>
          <a:prstGeom prst="rect">
            <a:avLst/>
          </a:prstGeom>
          <a:noFill/>
        </p:spPr>
        <p:txBody>
          <a:bodyPr wrap="square" rtlCol="0">
            <a:spAutoFit/>
          </a:bodyPr>
          <a:lstStyle/>
          <a:p>
            <a:r>
              <a:rPr lang="cs-CZ" sz="3000" b="1" dirty="0" smtClean="0">
                <a:solidFill>
                  <a:srgbClr val="1D70B8"/>
                </a:solidFill>
                <a:latin typeface="Arial" panose="020B0604020202020204" pitchFamily="34" charset="0"/>
                <a:cs typeface="Arial" panose="020B0604020202020204" pitchFamily="34" charset="0"/>
              </a:rPr>
              <a:t>Povinné přílohy</a:t>
            </a:r>
            <a:endParaRPr lang="cs-CZ" sz="3000" b="1" dirty="0">
              <a:solidFill>
                <a:srgbClr val="1D70B8"/>
              </a:solidFill>
              <a:latin typeface="Arial" panose="020B0604020202020204" pitchFamily="34" charset="0"/>
              <a:cs typeface="Arial" panose="020B0604020202020204" pitchFamily="34" charset="0"/>
            </a:endParaRPr>
          </a:p>
          <a:p>
            <a:endParaRPr lang="cs-CZ" sz="3000" b="1" dirty="0">
              <a:solidFill>
                <a:srgbClr val="1D70B8"/>
              </a:solidFill>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2F173DD9-077B-4C7B-84BB-77CB6F2E5781}"/>
              </a:ext>
            </a:extLst>
          </p:cNvPr>
          <p:cNvSpPr txBox="1"/>
          <p:nvPr/>
        </p:nvSpPr>
        <p:spPr>
          <a:xfrm>
            <a:off x="720000" y="1208122"/>
            <a:ext cx="7704000" cy="3139321"/>
          </a:xfrm>
          <a:prstGeom prst="rect">
            <a:avLst/>
          </a:prstGeom>
          <a:noFill/>
        </p:spPr>
        <p:txBody>
          <a:bodyPr wrap="square" rtlCol="0">
            <a:spAutoFit/>
          </a:bodyPr>
          <a:lstStyle/>
          <a:p>
            <a:r>
              <a:rPr lang="cs-CZ" sz="2200" dirty="0" smtClean="0"/>
              <a:t>9</a:t>
            </a:r>
            <a:r>
              <a:rPr lang="cs-CZ" sz="2200" dirty="0"/>
              <a:t>.	Položkový rozpočet stavby</a:t>
            </a:r>
          </a:p>
          <a:p>
            <a:r>
              <a:rPr lang="cs-CZ" sz="2200" dirty="0"/>
              <a:t>10.	</a:t>
            </a:r>
            <a:r>
              <a:rPr lang="cs-CZ" sz="2200" b="1" dirty="0"/>
              <a:t>Výpis z Rejstříku škol a školských zařízení</a:t>
            </a:r>
          </a:p>
          <a:p>
            <a:r>
              <a:rPr lang="cs-CZ" sz="2200" dirty="0"/>
              <a:t>11.	Výpočet čistých jiných peněžních příjmů</a:t>
            </a:r>
          </a:p>
          <a:p>
            <a:r>
              <a:rPr lang="cs-CZ" sz="2200" dirty="0"/>
              <a:t>12.	</a:t>
            </a:r>
            <a:r>
              <a:rPr lang="cs-CZ" sz="2200" b="1" dirty="0"/>
              <a:t>Stanovisko Krajské hygienické stanice ke kapacitě školy</a:t>
            </a:r>
          </a:p>
          <a:p>
            <a:pPr marL="457200" indent="-457200">
              <a:buAutoNum type="arabicPeriod" startAt="13"/>
            </a:pPr>
            <a:r>
              <a:rPr lang="cs-CZ" sz="2200" dirty="0" smtClean="0"/>
              <a:t>Čestné </a:t>
            </a:r>
            <a:r>
              <a:rPr lang="cs-CZ" sz="2200" dirty="0"/>
              <a:t>prohlášení o skutečném </a:t>
            </a:r>
            <a:r>
              <a:rPr lang="cs-CZ" sz="2200" dirty="0" smtClean="0"/>
              <a:t>majiteli</a:t>
            </a:r>
          </a:p>
          <a:p>
            <a:endParaRPr lang="cs-CZ" sz="2200" dirty="0"/>
          </a:p>
          <a:p>
            <a:r>
              <a:rPr lang="cs-CZ" sz="2200" dirty="0"/>
              <a:t>14.	Potvrzení souladu projektu předkládaného do IROP se </a:t>
            </a:r>
            <a:r>
              <a:rPr lang="cs-CZ" sz="2200" dirty="0" smtClean="0"/>
              <a:t>	Strategickým </a:t>
            </a:r>
            <a:r>
              <a:rPr lang="cs-CZ" sz="2200" dirty="0"/>
              <a:t>plánem sociálního </a:t>
            </a:r>
            <a:r>
              <a:rPr lang="cs-CZ" sz="2200" dirty="0" smtClean="0"/>
              <a:t>začleňování </a:t>
            </a:r>
            <a:r>
              <a:rPr lang="cs-CZ" sz="2000" i="1" dirty="0" smtClean="0"/>
              <a:t>(pouze výzva č. 88)</a:t>
            </a:r>
            <a:endParaRPr lang="cs-CZ" sz="2000" i="1" dirty="0"/>
          </a:p>
          <a:p>
            <a:endParaRPr lang="cs-CZ" sz="2200" dirty="0" smtClean="0"/>
          </a:p>
        </p:txBody>
      </p:sp>
      <p:pic>
        <p:nvPicPr>
          <p:cNvPr id="5" name="Obrázek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619730" y="166637"/>
            <a:ext cx="1212433" cy="1376870"/>
          </a:xfrm>
          <a:prstGeom prst="rect">
            <a:avLst/>
          </a:prstGeom>
        </p:spPr>
      </p:pic>
    </p:spTree>
    <p:extLst>
      <p:ext uri="{BB962C8B-B14F-4D97-AF65-F5344CB8AC3E}">
        <p14:creationId xmlns:p14="http://schemas.microsoft.com/office/powerpoint/2010/main" val="92940358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DB45F6E-7C5C-4CCF-889A-9E0300EF88F4}"/>
              </a:ext>
            </a:extLst>
          </p:cNvPr>
          <p:cNvSpPr txBox="1"/>
          <p:nvPr/>
        </p:nvSpPr>
        <p:spPr>
          <a:xfrm>
            <a:off x="720000" y="720000"/>
            <a:ext cx="7704000" cy="1015663"/>
          </a:xfrm>
          <a:prstGeom prst="rect">
            <a:avLst/>
          </a:prstGeom>
          <a:noFill/>
        </p:spPr>
        <p:txBody>
          <a:bodyPr wrap="square" rtlCol="0">
            <a:spAutoFit/>
          </a:bodyPr>
          <a:lstStyle/>
          <a:p>
            <a:r>
              <a:rPr lang="cs-CZ" sz="3000" b="1" dirty="0" smtClean="0">
                <a:solidFill>
                  <a:srgbClr val="1D70B8"/>
                </a:solidFill>
                <a:latin typeface="Arial" panose="020B0604020202020204" pitchFamily="34" charset="0"/>
                <a:cs typeface="Arial" panose="020B0604020202020204" pitchFamily="34" charset="0"/>
              </a:rPr>
              <a:t>Dotazy…?</a:t>
            </a:r>
            <a:endParaRPr lang="cs-CZ" sz="3000" b="1" dirty="0">
              <a:solidFill>
                <a:srgbClr val="1D70B8"/>
              </a:solidFill>
              <a:latin typeface="Arial" panose="020B0604020202020204" pitchFamily="34" charset="0"/>
              <a:cs typeface="Arial" panose="020B0604020202020204" pitchFamily="34" charset="0"/>
            </a:endParaRPr>
          </a:p>
          <a:p>
            <a:endParaRPr lang="cs-CZ" sz="3000" b="1" dirty="0">
              <a:solidFill>
                <a:srgbClr val="1D70B8"/>
              </a:solidFill>
              <a:latin typeface="Arial" panose="020B0604020202020204" pitchFamily="34" charset="0"/>
              <a:cs typeface="Arial" panose="020B0604020202020204" pitchFamily="34" charset="0"/>
            </a:endParaRPr>
          </a:p>
        </p:txBody>
      </p:sp>
      <p:pic>
        <p:nvPicPr>
          <p:cNvPr id="5" name="Obrázek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619730" y="166637"/>
            <a:ext cx="1212433" cy="1376870"/>
          </a:xfrm>
          <a:prstGeom prst="rect">
            <a:avLst/>
          </a:prstGeom>
        </p:spPr>
      </p:pic>
      <p:pic>
        <p:nvPicPr>
          <p:cNvPr id="2" name="Obrázek 1"/>
          <p:cNvPicPr>
            <a:picLocks noChangeAspect="1"/>
          </p:cNvPicPr>
          <p:nvPr/>
        </p:nvPicPr>
        <p:blipFill>
          <a:blip r:embed="rId3"/>
          <a:stretch>
            <a:fillRect/>
          </a:stretch>
        </p:blipFill>
        <p:spPr>
          <a:xfrm>
            <a:off x="205471" y="1543507"/>
            <a:ext cx="7414259" cy="5136574"/>
          </a:xfrm>
          <a:prstGeom prst="rect">
            <a:avLst/>
          </a:prstGeom>
        </p:spPr>
      </p:pic>
    </p:spTree>
    <p:extLst>
      <p:ext uri="{BB962C8B-B14F-4D97-AF65-F5344CB8AC3E}">
        <p14:creationId xmlns:p14="http://schemas.microsoft.com/office/powerpoint/2010/main" val="331931277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ovéPole 8">
            <a:extLst>
              <a:ext uri="{FF2B5EF4-FFF2-40B4-BE49-F238E27FC236}">
                <a16:creationId xmlns:a16="http://schemas.microsoft.com/office/drawing/2014/main" id="{A43E6383-5D61-495C-A034-7F3FD91FB32D}"/>
              </a:ext>
            </a:extLst>
          </p:cNvPr>
          <p:cNvSpPr txBox="1"/>
          <p:nvPr/>
        </p:nvSpPr>
        <p:spPr>
          <a:xfrm>
            <a:off x="0" y="2767280"/>
            <a:ext cx="9144000" cy="861774"/>
          </a:xfrm>
          <a:prstGeom prst="rect">
            <a:avLst/>
          </a:prstGeom>
          <a:noFill/>
        </p:spPr>
        <p:txBody>
          <a:bodyPr wrap="square" rtlCol="0">
            <a:spAutoFit/>
          </a:bodyPr>
          <a:lstStyle/>
          <a:p>
            <a:pPr algn="ctr"/>
            <a:r>
              <a:rPr lang="cs-CZ" sz="5000" b="1" dirty="0" smtClean="0">
                <a:solidFill>
                  <a:srgbClr val="1D70B8"/>
                </a:solidFill>
                <a:latin typeface="Arial" panose="020B0604020202020204" pitchFamily="34" charset="0"/>
                <a:cs typeface="Arial" panose="020B0604020202020204" pitchFamily="34" charset="0"/>
              </a:rPr>
              <a:t>Děkujeme za pozornost</a:t>
            </a:r>
            <a:endParaRPr lang="cs-CZ" sz="5000" b="1" dirty="0">
              <a:solidFill>
                <a:srgbClr val="1D70B8"/>
              </a:solidFill>
              <a:latin typeface="Arial" panose="020B0604020202020204" pitchFamily="34" charset="0"/>
              <a:cs typeface="Arial" panose="020B0604020202020204" pitchFamily="34" charset="0"/>
            </a:endParaRPr>
          </a:p>
        </p:txBody>
      </p:sp>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8799" y="4135831"/>
            <a:ext cx="7085403" cy="801929"/>
          </a:xfrm>
          <a:prstGeom prst="rect">
            <a:avLst/>
          </a:prstGeom>
        </p:spPr>
      </p:pic>
      <p:pic>
        <p:nvPicPr>
          <p:cNvPr id="4" name="Obrázek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619730" y="166637"/>
            <a:ext cx="1212433" cy="1376870"/>
          </a:xfrm>
          <a:prstGeom prst="rect">
            <a:avLst/>
          </a:prstGeom>
        </p:spPr>
      </p:pic>
    </p:spTree>
    <p:extLst>
      <p:ext uri="{BB962C8B-B14F-4D97-AF65-F5344CB8AC3E}">
        <p14:creationId xmlns:p14="http://schemas.microsoft.com/office/powerpoint/2010/main" val="8765630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0"/>
            <a:ext cx="7886700" cy="1325563"/>
          </a:xfrm>
        </p:spPr>
        <p:txBody>
          <a:bodyPr/>
          <a:lstStyle/>
          <a:p>
            <a:pPr lvl="0" defTabSz="457200">
              <a:lnSpc>
                <a:spcPct val="100000"/>
              </a:lnSpc>
              <a:spcBef>
                <a:spcPts val="0"/>
              </a:spcBef>
            </a:pPr>
            <a:r>
              <a:rPr lang="it-IT" sz="3000" b="1" dirty="0">
                <a:solidFill>
                  <a:srgbClr val="1D70B8"/>
                </a:solidFill>
                <a:latin typeface="Arial" panose="020B0604020202020204" pitchFamily="34" charset="0"/>
                <a:ea typeface="+mn-ea"/>
                <a:cs typeface="Arial" panose="020B0604020202020204" pitchFamily="34" charset="0"/>
              </a:rPr>
              <a:t>Pravidla pro žadatele a </a:t>
            </a:r>
            <a:r>
              <a:rPr lang="it-IT" sz="3000" b="1" dirty="0" smtClean="0">
                <a:solidFill>
                  <a:srgbClr val="1D70B8"/>
                </a:solidFill>
                <a:latin typeface="Arial" panose="020B0604020202020204" pitchFamily="34" charset="0"/>
                <a:ea typeface="+mn-ea"/>
                <a:cs typeface="Arial" panose="020B0604020202020204" pitchFamily="34" charset="0"/>
              </a:rPr>
              <a:t>příjemce</a:t>
            </a:r>
            <a:endParaRPr lang="cs-CZ" dirty="0"/>
          </a:p>
        </p:txBody>
      </p:sp>
      <p:sp>
        <p:nvSpPr>
          <p:cNvPr id="3" name="Zástupný symbol pro obsah 2"/>
          <p:cNvSpPr>
            <a:spLocks noGrp="1"/>
          </p:cNvSpPr>
          <p:nvPr>
            <p:ph idx="1"/>
          </p:nvPr>
        </p:nvSpPr>
        <p:spPr/>
        <p:txBody>
          <a:bodyPr/>
          <a:lstStyle/>
          <a:p>
            <a:endParaRPr lang="cs-CZ"/>
          </a:p>
        </p:txBody>
      </p:sp>
      <p:graphicFrame>
        <p:nvGraphicFramePr>
          <p:cNvPr id="4" name="Zástupný symbol pro obsah 4"/>
          <p:cNvGraphicFramePr>
            <a:graphicFrameLocks/>
          </p:cNvGraphicFramePr>
          <p:nvPr>
            <p:extLst/>
          </p:nvPr>
        </p:nvGraphicFramePr>
        <p:xfrm>
          <a:off x="524256" y="1111188"/>
          <a:ext cx="8162544" cy="5065775"/>
        </p:xfrm>
        <a:graphic>
          <a:graphicData uri="http://schemas.openxmlformats.org/drawingml/2006/table">
            <a:tbl>
              <a:tblPr firstRow="1" bandRow="1">
                <a:tableStyleId>{5C22544A-7EE6-4342-B048-85BDC9FD1C3A}</a:tableStyleId>
              </a:tblPr>
              <a:tblGrid>
                <a:gridCol w="4081272">
                  <a:extLst>
                    <a:ext uri="{9D8B030D-6E8A-4147-A177-3AD203B41FA5}">
                      <a16:colId xmlns:a16="http://schemas.microsoft.com/office/drawing/2014/main" val="20000"/>
                    </a:ext>
                  </a:extLst>
                </a:gridCol>
                <a:gridCol w="4081272">
                  <a:extLst>
                    <a:ext uri="{9D8B030D-6E8A-4147-A177-3AD203B41FA5}">
                      <a16:colId xmlns:a16="http://schemas.microsoft.com/office/drawing/2014/main" val="20001"/>
                    </a:ext>
                  </a:extLst>
                </a:gridCol>
              </a:tblGrid>
              <a:tr h="368420">
                <a:tc gridSpan="2">
                  <a:txBody>
                    <a:bodyPr/>
                    <a:lstStyle/>
                    <a:p>
                      <a:pPr algn="ctr"/>
                      <a:r>
                        <a:rPr lang="cs-CZ" dirty="0" smtClean="0"/>
                        <a:t>Kapitoly</a:t>
                      </a:r>
                      <a:r>
                        <a:rPr lang="cs-CZ" baseline="0" dirty="0" smtClean="0"/>
                        <a:t> Obecných pravidel</a:t>
                      </a:r>
                      <a:endParaRPr lang="cs-CZ" dirty="0"/>
                    </a:p>
                  </a:txBody>
                  <a:tcPr/>
                </a:tc>
                <a:tc hMerge="1">
                  <a:txBody>
                    <a:bodyPr/>
                    <a:lstStyle/>
                    <a:p>
                      <a:endParaRPr lang="cs-CZ" dirty="0"/>
                    </a:p>
                  </a:txBody>
                  <a:tcPr/>
                </a:tc>
                <a:extLst>
                  <a:ext uri="{0D108BD9-81ED-4DB2-BD59-A6C34878D82A}">
                    <a16:rowId xmlns:a16="http://schemas.microsoft.com/office/drawing/2014/main" val="10000"/>
                  </a:ext>
                </a:extLst>
              </a:tr>
              <a:tr h="368420">
                <a:tc>
                  <a:txBody>
                    <a:bodyPr/>
                    <a:lstStyle/>
                    <a:p>
                      <a:r>
                        <a:rPr lang="cs-CZ" dirty="0" smtClean="0"/>
                        <a:t>Vyhlášení výzvy a předkládání žádostí</a:t>
                      </a:r>
                      <a:endParaRPr lang="cs-CZ" dirty="0"/>
                    </a:p>
                  </a:txBody>
                  <a:tcPr/>
                </a:tc>
                <a:tc>
                  <a:txBody>
                    <a:bodyPr/>
                    <a:lstStyle/>
                    <a:p>
                      <a:r>
                        <a:rPr lang="cs-CZ" dirty="0" smtClean="0"/>
                        <a:t>Publicita</a:t>
                      </a:r>
                      <a:endParaRPr lang="cs-CZ" dirty="0"/>
                    </a:p>
                  </a:txBody>
                  <a:tcPr/>
                </a:tc>
                <a:extLst>
                  <a:ext uri="{0D108BD9-81ED-4DB2-BD59-A6C34878D82A}">
                    <a16:rowId xmlns:a16="http://schemas.microsoft.com/office/drawing/2014/main" val="10001"/>
                  </a:ext>
                </a:extLst>
              </a:tr>
              <a:tr h="368420">
                <a:tc>
                  <a:txBody>
                    <a:bodyPr/>
                    <a:lstStyle/>
                    <a:p>
                      <a:r>
                        <a:rPr lang="cs-CZ" dirty="0" smtClean="0"/>
                        <a:t>Hodnocení a výběr projektů</a:t>
                      </a:r>
                      <a:endParaRPr lang="cs-CZ" dirty="0"/>
                    </a:p>
                  </a:txBody>
                  <a:tcPr/>
                </a:tc>
                <a:tc>
                  <a:txBody>
                    <a:bodyPr/>
                    <a:lstStyle/>
                    <a:p>
                      <a:r>
                        <a:rPr lang="cs-CZ" dirty="0" smtClean="0"/>
                        <a:t>Sankce</a:t>
                      </a:r>
                      <a:endParaRPr lang="cs-CZ" dirty="0"/>
                    </a:p>
                  </a:txBody>
                  <a:tcPr/>
                </a:tc>
                <a:extLst>
                  <a:ext uri="{0D108BD9-81ED-4DB2-BD59-A6C34878D82A}">
                    <a16:rowId xmlns:a16="http://schemas.microsoft.com/office/drawing/2014/main" val="10002"/>
                  </a:ext>
                </a:extLst>
              </a:tr>
              <a:tr h="368420">
                <a:tc>
                  <a:txBody>
                    <a:bodyPr/>
                    <a:lstStyle/>
                    <a:p>
                      <a:r>
                        <a:rPr lang="cs-CZ" dirty="0" smtClean="0"/>
                        <a:t>Příprava</a:t>
                      </a:r>
                      <a:r>
                        <a:rPr lang="cs-CZ" baseline="0" dirty="0" smtClean="0"/>
                        <a:t> a realizace projektu</a:t>
                      </a:r>
                      <a:endParaRPr lang="cs-CZ" dirty="0"/>
                    </a:p>
                  </a:txBody>
                  <a:tcPr/>
                </a:tc>
                <a:tc>
                  <a:txBody>
                    <a:bodyPr/>
                    <a:lstStyle/>
                    <a:p>
                      <a:r>
                        <a:rPr lang="cs-CZ" dirty="0" smtClean="0"/>
                        <a:t>Monitorování projektů</a:t>
                      </a:r>
                      <a:endParaRPr lang="cs-CZ" dirty="0"/>
                    </a:p>
                  </a:txBody>
                  <a:tcPr/>
                </a:tc>
                <a:extLst>
                  <a:ext uri="{0D108BD9-81ED-4DB2-BD59-A6C34878D82A}">
                    <a16:rowId xmlns:a16="http://schemas.microsoft.com/office/drawing/2014/main" val="10003"/>
                  </a:ext>
                </a:extLst>
              </a:tr>
              <a:tr h="368420">
                <a:tc>
                  <a:txBody>
                    <a:bodyPr/>
                    <a:lstStyle/>
                    <a:p>
                      <a:r>
                        <a:rPr lang="cs-CZ" dirty="0" smtClean="0"/>
                        <a:t>Investiční</a:t>
                      </a:r>
                      <a:r>
                        <a:rPr lang="cs-CZ" baseline="0" dirty="0" smtClean="0"/>
                        <a:t> plánování  </a:t>
                      </a:r>
                      <a:endParaRPr lang="cs-CZ" dirty="0"/>
                    </a:p>
                  </a:txBody>
                  <a:tcPr/>
                </a:tc>
                <a:tc>
                  <a:txBody>
                    <a:bodyPr/>
                    <a:lstStyle/>
                    <a:p>
                      <a:r>
                        <a:rPr lang="cs-CZ" dirty="0" smtClean="0"/>
                        <a:t>Indikátory</a:t>
                      </a:r>
                      <a:endParaRPr lang="cs-CZ" dirty="0"/>
                    </a:p>
                  </a:txBody>
                  <a:tcPr/>
                </a:tc>
                <a:extLst>
                  <a:ext uri="{0D108BD9-81ED-4DB2-BD59-A6C34878D82A}">
                    <a16:rowId xmlns:a16="http://schemas.microsoft.com/office/drawing/2014/main" val="10004"/>
                  </a:ext>
                </a:extLst>
              </a:tr>
              <a:tr h="368420">
                <a:tc>
                  <a:txBody>
                    <a:bodyPr/>
                    <a:lstStyle/>
                    <a:p>
                      <a:r>
                        <a:rPr lang="cs-CZ" dirty="0" smtClean="0"/>
                        <a:t>Dodatečné stavební práce</a:t>
                      </a:r>
                      <a:endParaRPr lang="cs-CZ" dirty="0"/>
                    </a:p>
                  </a:txBody>
                  <a:tcPr/>
                </a:tc>
                <a:tc>
                  <a:txBody>
                    <a:bodyPr/>
                    <a:lstStyle/>
                    <a:p>
                      <a:r>
                        <a:rPr lang="cs-CZ" dirty="0" smtClean="0"/>
                        <a:t>Změny v projektu</a:t>
                      </a:r>
                      <a:endParaRPr lang="cs-CZ" dirty="0"/>
                    </a:p>
                  </a:txBody>
                  <a:tcPr/>
                </a:tc>
                <a:extLst>
                  <a:ext uri="{0D108BD9-81ED-4DB2-BD59-A6C34878D82A}">
                    <a16:rowId xmlns:a16="http://schemas.microsoft.com/office/drawing/2014/main" val="10005"/>
                  </a:ext>
                </a:extLst>
              </a:tr>
              <a:tr h="64473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cs-CZ" dirty="0" smtClean="0"/>
                        <a:t>Odstoupení, ukončení realizace projektu</a:t>
                      </a:r>
                    </a:p>
                  </a:txBody>
                  <a:tcPr/>
                </a:tc>
                <a:tc>
                  <a:txBody>
                    <a:bodyPr/>
                    <a:lstStyle/>
                    <a:p>
                      <a:r>
                        <a:rPr lang="cs-CZ" dirty="0" smtClean="0"/>
                        <a:t>Nesrovnalosti,</a:t>
                      </a:r>
                      <a:r>
                        <a:rPr lang="cs-CZ" baseline="0" dirty="0" smtClean="0"/>
                        <a:t> porušení rozpočtové kázně, porušení právního aktu</a:t>
                      </a:r>
                      <a:endParaRPr lang="cs-CZ" dirty="0"/>
                    </a:p>
                  </a:txBody>
                  <a:tcPr/>
                </a:tc>
                <a:extLst>
                  <a:ext uri="{0D108BD9-81ED-4DB2-BD59-A6C34878D82A}">
                    <a16:rowId xmlns:a16="http://schemas.microsoft.com/office/drawing/2014/main" val="10006"/>
                  </a:ext>
                </a:extLst>
              </a:tr>
              <a:tr h="368420">
                <a:tc>
                  <a:txBody>
                    <a:bodyPr/>
                    <a:lstStyle/>
                    <a:p>
                      <a:r>
                        <a:rPr lang="cs-CZ" dirty="0" smtClean="0"/>
                        <a:t>Veřejná podpora</a:t>
                      </a:r>
                      <a:endParaRPr lang="cs-CZ" dirty="0"/>
                    </a:p>
                  </a:txBody>
                  <a:tcPr/>
                </a:tc>
                <a:tc>
                  <a:txBody>
                    <a:bodyPr/>
                    <a:lstStyle/>
                    <a:p>
                      <a:r>
                        <a:rPr lang="cs-CZ" dirty="0" smtClean="0"/>
                        <a:t>Financování</a:t>
                      </a:r>
                      <a:endParaRPr lang="cs-CZ" dirty="0"/>
                    </a:p>
                  </a:txBody>
                  <a:tcPr/>
                </a:tc>
                <a:extLst>
                  <a:ext uri="{0D108BD9-81ED-4DB2-BD59-A6C34878D82A}">
                    <a16:rowId xmlns:a16="http://schemas.microsoft.com/office/drawing/2014/main" val="10007"/>
                  </a:ext>
                </a:extLst>
              </a:tr>
              <a:tr h="368420">
                <a:tc>
                  <a:txBody>
                    <a:bodyPr/>
                    <a:lstStyle/>
                    <a:p>
                      <a:r>
                        <a:rPr lang="cs-CZ" dirty="0" smtClean="0"/>
                        <a:t>Účetnictví</a:t>
                      </a:r>
                      <a:endParaRPr lang="cs-CZ" dirty="0"/>
                    </a:p>
                  </a:txBody>
                  <a:tcPr/>
                </a:tc>
                <a:tc>
                  <a:txBody>
                    <a:bodyPr/>
                    <a:lstStyle/>
                    <a:p>
                      <a:r>
                        <a:rPr lang="cs-CZ" dirty="0" smtClean="0"/>
                        <a:t>Příjmy</a:t>
                      </a:r>
                      <a:endParaRPr lang="cs-CZ" dirty="0"/>
                    </a:p>
                  </a:txBody>
                  <a:tcPr/>
                </a:tc>
                <a:extLst>
                  <a:ext uri="{0D108BD9-81ED-4DB2-BD59-A6C34878D82A}">
                    <a16:rowId xmlns:a16="http://schemas.microsoft.com/office/drawing/2014/main" val="10008"/>
                  </a:ext>
                </a:extLst>
              </a:tr>
              <a:tr h="368420">
                <a:tc>
                  <a:txBody>
                    <a:bodyPr/>
                    <a:lstStyle/>
                    <a:p>
                      <a:r>
                        <a:rPr lang="cs-CZ" dirty="0" smtClean="0"/>
                        <a:t>Způsobilé výdaje</a:t>
                      </a:r>
                      <a:endParaRPr lang="cs-CZ" dirty="0"/>
                    </a:p>
                  </a:txBody>
                  <a:tcPr/>
                </a:tc>
                <a:tc>
                  <a:txBody>
                    <a:bodyPr/>
                    <a:lstStyle/>
                    <a:p>
                      <a:r>
                        <a:rPr lang="cs-CZ" dirty="0" smtClean="0"/>
                        <a:t>Udržitelnost</a:t>
                      </a:r>
                      <a:endParaRPr lang="cs-CZ" dirty="0"/>
                    </a:p>
                  </a:txBody>
                  <a:tcPr/>
                </a:tc>
                <a:extLst>
                  <a:ext uri="{0D108BD9-81ED-4DB2-BD59-A6C34878D82A}">
                    <a16:rowId xmlns:a16="http://schemas.microsoft.com/office/drawing/2014/main" val="10009"/>
                  </a:ext>
                </a:extLst>
              </a:tr>
              <a:tr h="368420">
                <a:tc>
                  <a:txBody>
                    <a:bodyPr/>
                    <a:lstStyle/>
                    <a:p>
                      <a:r>
                        <a:rPr lang="cs-CZ" dirty="0" smtClean="0"/>
                        <a:t>Přenesená daňová povinnost</a:t>
                      </a:r>
                      <a:endParaRPr lang="cs-CZ" dirty="0"/>
                    </a:p>
                  </a:txBody>
                  <a:tcPr/>
                </a:tc>
                <a:tc>
                  <a:txBody>
                    <a:bodyPr/>
                    <a:lstStyle/>
                    <a:p>
                      <a:r>
                        <a:rPr lang="cs-CZ" dirty="0" smtClean="0"/>
                        <a:t>Námitky a stížnosti</a:t>
                      </a:r>
                      <a:endParaRPr lang="cs-CZ" dirty="0"/>
                    </a:p>
                  </a:txBody>
                  <a:tcPr/>
                </a:tc>
                <a:extLst>
                  <a:ext uri="{0D108BD9-81ED-4DB2-BD59-A6C34878D82A}">
                    <a16:rowId xmlns:a16="http://schemas.microsoft.com/office/drawing/2014/main" val="10010"/>
                  </a:ext>
                </a:extLst>
              </a:tr>
              <a:tr h="368420">
                <a:tc>
                  <a:txBody>
                    <a:bodyPr/>
                    <a:lstStyle/>
                    <a:p>
                      <a:r>
                        <a:rPr lang="cs-CZ" dirty="0" smtClean="0"/>
                        <a:t>Archivace</a:t>
                      </a:r>
                      <a:endParaRPr lang="cs-CZ" dirty="0"/>
                    </a:p>
                  </a:txBody>
                  <a:tcPr/>
                </a:tc>
                <a:tc>
                  <a:txBody>
                    <a:bodyPr/>
                    <a:lstStyle/>
                    <a:p>
                      <a:r>
                        <a:rPr lang="cs-CZ" dirty="0" smtClean="0"/>
                        <a:t>Kontroly a audity</a:t>
                      </a:r>
                      <a:endParaRPr lang="cs-CZ" dirty="0"/>
                    </a:p>
                  </a:txBody>
                  <a:tcPr/>
                </a:tc>
                <a:extLst>
                  <a:ext uri="{0D108BD9-81ED-4DB2-BD59-A6C34878D82A}">
                    <a16:rowId xmlns:a16="http://schemas.microsoft.com/office/drawing/2014/main" val="10011"/>
                  </a:ext>
                </a:extLst>
              </a:tr>
              <a:tr h="368420">
                <a:tc>
                  <a:txBody>
                    <a:bodyPr/>
                    <a:lstStyle/>
                    <a:p>
                      <a:r>
                        <a:rPr lang="cs-CZ" dirty="0" smtClean="0"/>
                        <a:t>Vazba</a:t>
                      </a:r>
                      <a:r>
                        <a:rPr lang="cs-CZ" baseline="0" dirty="0" smtClean="0"/>
                        <a:t> na integrované nástroje</a:t>
                      </a:r>
                      <a:endParaRPr lang="cs-CZ" dirty="0"/>
                    </a:p>
                  </a:txBody>
                  <a:tcPr/>
                </a:tc>
                <a:tc>
                  <a:txBody>
                    <a:bodyPr/>
                    <a:lstStyle/>
                    <a:p>
                      <a:r>
                        <a:rPr lang="cs-CZ" dirty="0" smtClean="0"/>
                        <a:t>Právní a metodický rámec</a:t>
                      </a:r>
                      <a:endParaRPr lang="cs-CZ" dirty="0"/>
                    </a:p>
                  </a:txBody>
                  <a:tcPr/>
                </a:tc>
                <a:extLst>
                  <a:ext uri="{0D108BD9-81ED-4DB2-BD59-A6C34878D82A}">
                    <a16:rowId xmlns:a16="http://schemas.microsoft.com/office/drawing/2014/main" val="10012"/>
                  </a:ext>
                </a:extLst>
              </a:tr>
            </a:tbl>
          </a:graphicData>
        </a:graphic>
      </p:graphicFrame>
      <p:pic>
        <p:nvPicPr>
          <p:cNvPr id="6" name="Obrázek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619730" y="166637"/>
            <a:ext cx="1212433" cy="1376870"/>
          </a:xfrm>
          <a:prstGeom prst="rect">
            <a:avLst/>
          </a:prstGeom>
        </p:spPr>
      </p:pic>
    </p:spTree>
    <p:extLst>
      <p:ext uri="{BB962C8B-B14F-4D97-AF65-F5344CB8AC3E}">
        <p14:creationId xmlns:p14="http://schemas.microsoft.com/office/powerpoint/2010/main" val="38207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sz="3600" b="1" cap="all" dirty="0">
                <a:solidFill>
                  <a:srgbClr val="0070C0"/>
                </a:solidFill>
                <a:latin typeface="Myriad Pro"/>
              </a:rPr>
              <a:t/>
            </a:r>
            <a:br>
              <a:rPr lang="cs-CZ" sz="3600" b="1" cap="all" dirty="0">
                <a:solidFill>
                  <a:srgbClr val="0070C0"/>
                </a:solidFill>
                <a:latin typeface="Myriad Pro"/>
              </a:rPr>
            </a:br>
            <a:r>
              <a:rPr lang="cs-CZ" sz="3300" b="1" dirty="0">
                <a:solidFill>
                  <a:srgbClr val="1D70B8"/>
                </a:solidFill>
                <a:latin typeface="Arial" panose="020B0604020202020204" pitchFamily="34" charset="0"/>
                <a:ea typeface="+mn-ea"/>
                <a:cs typeface="Arial" panose="020B0604020202020204" pitchFamily="34" charset="0"/>
              </a:rPr>
              <a:t>IROP 2014 - 2020</a:t>
            </a:r>
            <a:r>
              <a:rPr lang="cs-CZ" sz="3400" b="1" cap="all" dirty="0">
                <a:solidFill>
                  <a:srgbClr val="0070C0"/>
                </a:solidFill>
                <a:latin typeface="Myriad Pro"/>
              </a:rPr>
              <a:t/>
            </a:r>
            <a:br>
              <a:rPr lang="cs-CZ" sz="3400" b="1" cap="all" dirty="0">
                <a:solidFill>
                  <a:srgbClr val="0070C0"/>
                </a:solidFill>
                <a:latin typeface="Myriad Pro"/>
              </a:rPr>
            </a:br>
            <a:endParaRPr lang="cs-CZ" dirty="0"/>
          </a:p>
        </p:txBody>
      </p:sp>
      <p:sp>
        <p:nvSpPr>
          <p:cNvPr id="3" name="Zástupný symbol pro obsah 2"/>
          <p:cNvSpPr>
            <a:spLocks noGrp="1"/>
          </p:cNvSpPr>
          <p:nvPr>
            <p:ph idx="1"/>
          </p:nvPr>
        </p:nvSpPr>
        <p:spPr/>
        <p:txBody>
          <a:bodyPr>
            <a:normAutofit/>
          </a:bodyPr>
          <a:lstStyle/>
          <a:p>
            <a:pPr>
              <a:lnSpc>
                <a:spcPct val="150000"/>
              </a:lnSpc>
            </a:pPr>
            <a:r>
              <a:rPr lang="cs-CZ" sz="2400" dirty="0"/>
              <a:t>Financování z Evropského fondu pro regionální rozvoj</a:t>
            </a:r>
          </a:p>
          <a:p>
            <a:pPr>
              <a:lnSpc>
                <a:spcPct val="150000"/>
              </a:lnSpc>
            </a:pPr>
            <a:r>
              <a:rPr lang="cs-CZ" sz="2400" dirty="0"/>
              <a:t>Alokace: 4,64 mld. EUR = </a:t>
            </a:r>
            <a:r>
              <a:rPr lang="cs-CZ" sz="2400" dirty="0" smtClean="0"/>
              <a:t>117 </a:t>
            </a:r>
            <a:r>
              <a:rPr lang="cs-CZ" sz="2400" dirty="0"/>
              <a:t>mld. Kč </a:t>
            </a:r>
          </a:p>
          <a:p>
            <a:pPr>
              <a:lnSpc>
                <a:spcPct val="150000"/>
              </a:lnSpc>
            </a:pPr>
            <a:r>
              <a:rPr lang="cs-CZ" sz="2400" dirty="0"/>
              <a:t>Kofinancování:  až 85 % z EFRR a 15 % (příjemce + státní rozpočet – podle Pravidel </a:t>
            </a:r>
            <a:r>
              <a:rPr lang="cs-CZ" sz="2400" dirty="0" smtClean="0"/>
              <a:t>spolufinancování)    </a:t>
            </a:r>
          </a:p>
          <a:p>
            <a:pPr>
              <a:lnSpc>
                <a:spcPct val="150000"/>
              </a:lnSpc>
            </a:pPr>
            <a:r>
              <a:rPr lang="cs-CZ" altLang="cs-CZ" sz="2400" dirty="0"/>
              <a:t>Projekty realizované prostřednictvím CLLD</a:t>
            </a:r>
            <a:r>
              <a:rPr lang="cs-CZ" sz="2400" dirty="0"/>
              <a:t>: </a:t>
            </a:r>
            <a:r>
              <a:rPr lang="cs-CZ" altLang="cs-CZ" sz="2400" dirty="0"/>
              <a:t>95 % EFRR </a:t>
            </a:r>
          </a:p>
          <a:p>
            <a:pPr marL="0" lvl="1" indent="0">
              <a:lnSpc>
                <a:spcPct val="150000"/>
              </a:lnSpc>
              <a:spcAft>
                <a:spcPts val="600"/>
              </a:spcAft>
              <a:buNone/>
              <a:defRPr/>
            </a:pPr>
            <a:r>
              <a:rPr lang="cs-CZ" altLang="cs-CZ" dirty="0"/>
              <a:t>	a 5 % příjemce</a:t>
            </a:r>
          </a:p>
          <a:p>
            <a:endParaRPr lang="cs-CZ" dirty="0"/>
          </a:p>
        </p:txBody>
      </p:sp>
      <p:pic>
        <p:nvPicPr>
          <p:cNvPr id="6" name="Obrázek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619730" y="166637"/>
            <a:ext cx="1212433" cy="1376870"/>
          </a:xfrm>
          <a:prstGeom prst="rect">
            <a:avLst/>
          </a:prstGeom>
        </p:spPr>
      </p:pic>
    </p:spTree>
    <p:extLst>
      <p:ext uri="{BB962C8B-B14F-4D97-AF65-F5344CB8AC3E}">
        <p14:creationId xmlns:p14="http://schemas.microsoft.com/office/powerpoint/2010/main" val="25545678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000" b="1" dirty="0">
                <a:solidFill>
                  <a:srgbClr val="1D70B8"/>
                </a:solidFill>
                <a:latin typeface="Arial" panose="020B0604020202020204" pitchFamily="34" charset="0"/>
                <a:ea typeface="+mn-ea"/>
                <a:cs typeface="Arial" panose="020B0604020202020204" pitchFamily="34" charset="0"/>
              </a:rPr>
              <a:t>Průběžný stav IROP k </a:t>
            </a:r>
            <a:r>
              <a:rPr lang="cs-CZ" sz="3000" b="1" dirty="0" smtClean="0">
                <a:solidFill>
                  <a:srgbClr val="1D70B8"/>
                </a:solidFill>
                <a:latin typeface="Arial" panose="020B0604020202020204" pitchFamily="34" charset="0"/>
                <a:ea typeface="+mn-ea"/>
                <a:cs typeface="Arial" panose="020B0604020202020204" pitchFamily="34" charset="0"/>
              </a:rPr>
              <a:t>1. 10. 2018</a:t>
            </a:r>
            <a:endParaRPr lang="cs-CZ" sz="3000" b="1" dirty="0">
              <a:solidFill>
                <a:srgbClr val="1D70B8"/>
              </a:solidFill>
              <a:latin typeface="Arial" panose="020B0604020202020204" pitchFamily="34" charset="0"/>
              <a:ea typeface="+mn-ea"/>
              <a:cs typeface="Arial" panose="020B0604020202020204" pitchFamily="34" charset="0"/>
            </a:endParaRPr>
          </a:p>
        </p:txBody>
      </p:sp>
      <p:sp>
        <p:nvSpPr>
          <p:cNvPr id="3" name="Zástupný symbol pro obsah 2"/>
          <p:cNvSpPr>
            <a:spLocks noGrp="1"/>
          </p:cNvSpPr>
          <p:nvPr>
            <p:ph idx="1"/>
          </p:nvPr>
        </p:nvSpPr>
        <p:spPr/>
        <p:txBody>
          <a:bodyPr>
            <a:normAutofit fontScale="92500" lnSpcReduction="20000"/>
          </a:bodyPr>
          <a:lstStyle/>
          <a:p>
            <a:pPr lvl="0">
              <a:lnSpc>
                <a:spcPct val="150000"/>
              </a:lnSpc>
              <a:spcBef>
                <a:spcPts val="0"/>
              </a:spcBef>
              <a:spcAft>
                <a:spcPts val="600"/>
              </a:spcAft>
              <a:defRPr/>
            </a:pPr>
            <a:r>
              <a:rPr lang="cs-CZ" dirty="0"/>
              <a:t>Vyhlášeno </a:t>
            </a:r>
            <a:r>
              <a:rPr lang="cs-CZ" dirty="0" smtClean="0"/>
              <a:t>88 </a:t>
            </a:r>
            <a:r>
              <a:rPr lang="cs-CZ" dirty="0"/>
              <a:t>výzev v objemu </a:t>
            </a:r>
            <a:r>
              <a:rPr lang="cs-CZ" dirty="0" smtClean="0"/>
              <a:t>cca 126,6 </a:t>
            </a:r>
            <a:r>
              <a:rPr lang="cs-CZ" dirty="0"/>
              <a:t>mld. </a:t>
            </a:r>
            <a:r>
              <a:rPr lang="cs-CZ" dirty="0" smtClean="0"/>
              <a:t>Kč</a:t>
            </a:r>
          </a:p>
          <a:p>
            <a:pPr lvl="0">
              <a:lnSpc>
                <a:spcPct val="150000"/>
              </a:lnSpc>
              <a:spcBef>
                <a:spcPts val="0"/>
              </a:spcBef>
              <a:spcAft>
                <a:spcPts val="600"/>
              </a:spcAft>
              <a:defRPr/>
            </a:pPr>
            <a:r>
              <a:rPr lang="cs-CZ" dirty="0" smtClean="0"/>
              <a:t>Předloženo více než 9700 </a:t>
            </a:r>
            <a:r>
              <a:rPr lang="cs-CZ" dirty="0"/>
              <a:t>projektů za cca </a:t>
            </a:r>
            <a:r>
              <a:rPr lang="cs-CZ" dirty="0" smtClean="0"/>
              <a:t>129 </a:t>
            </a:r>
            <a:r>
              <a:rPr lang="cs-CZ" dirty="0"/>
              <a:t>mld. Kč</a:t>
            </a:r>
          </a:p>
          <a:p>
            <a:pPr lvl="0">
              <a:lnSpc>
                <a:spcPct val="150000"/>
              </a:lnSpc>
              <a:spcBef>
                <a:spcPts val="0"/>
              </a:spcBef>
              <a:spcAft>
                <a:spcPts val="600"/>
              </a:spcAft>
              <a:defRPr/>
            </a:pPr>
            <a:r>
              <a:rPr lang="cs-CZ" dirty="0"/>
              <a:t>Z toho </a:t>
            </a:r>
            <a:r>
              <a:rPr lang="cs-CZ" dirty="0" smtClean="0"/>
              <a:t>v  </a:t>
            </a:r>
            <a:r>
              <a:rPr lang="cs-CZ" dirty="0"/>
              <a:t>„pozitivních“ stavech </a:t>
            </a:r>
            <a:r>
              <a:rPr lang="cs-CZ" dirty="0" smtClean="0"/>
              <a:t>7478 projektů </a:t>
            </a:r>
            <a:r>
              <a:rPr lang="cs-CZ" dirty="0"/>
              <a:t>za cca </a:t>
            </a:r>
            <a:r>
              <a:rPr lang="cs-CZ" dirty="0" smtClean="0"/>
              <a:t/>
            </a:r>
            <a:br>
              <a:rPr lang="cs-CZ" dirty="0" smtClean="0"/>
            </a:br>
            <a:r>
              <a:rPr lang="cs-CZ" dirty="0" smtClean="0"/>
              <a:t>101,7 </a:t>
            </a:r>
            <a:r>
              <a:rPr lang="cs-CZ" dirty="0"/>
              <a:t>mld. Kč </a:t>
            </a:r>
          </a:p>
          <a:p>
            <a:pPr lvl="0">
              <a:lnSpc>
                <a:spcPct val="150000"/>
              </a:lnSpc>
              <a:spcBef>
                <a:spcPts val="0"/>
              </a:spcBef>
              <a:spcAft>
                <a:spcPts val="600"/>
              </a:spcAft>
              <a:buClr>
                <a:schemeClr val="tx1"/>
              </a:buClr>
              <a:defRPr/>
            </a:pPr>
            <a:r>
              <a:rPr lang="cs-CZ" dirty="0"/>
              <a:t>Schváleno k financování </a:t>
            </a:r>
            <a:r>
              <a:rPr lang="cs-CZ" dirty="0" smtClean="0"/>
              <a:t>5124 </a:t>
            </a:r>
            <a:r>
              <a:rPr lang="cs-CZ" dirty="0"/>
              <a:t>projektů za </a:t>
            </a:r>
            <a:r>
              <a:rPr lang="cs-CZ" dirty="0" smtClean="0"/>
              <a:t>73,3 </a:t>
            </a:r>
            <a:r>
              <a:rPr lang="cs-CZ" dirty="0"/>
              <a:t>mld. </a:t>
            </a:r>
            <a:r>
              <a:rPr lang="cs-CZ" dirty="0" smtClean="0"/>
              <a:t>Kč</a:t>
            </a:r>
          </a:p>
          <a:p>
            <a:pPr lvl="0">
              <a:lnSpc>
                <a:spcPct val="150000"/>
              </a:lnSpc>
              <a:spcBef>
                <a:spcPts val="0"/>
              </a:spcBef>
              <a:spcAft>
                <a:spcPts val="600"/>
              </a:spcAft>
              <a:buClr>
                <a:schemeClr val="tx1"/>
              </a:buClr>
              <a:defRPr/>
            </a:pPr>
            <a:r>
              <a:rPr lang="cs-CZ" dirty="0" smtClean="0"/>
              <a:t>Ukončeno 1290 projektů za 9,6 mld. Kč</a:t>
            </a:r>
          </a:p>
          <a:p>
            <a:pPr marL="0" lvl="0" indent="0" algn="r">
              <a:lnSpc>
                <a:spcPct val="150000"/>
              </a:lnSpc>
              <a:spcBef>
                <a:spcPts val="0"/>
              </a:spcBef>
              <a:spcAft>
                <a:spcPts val="600"/>
              </a:spcAft>
              <a:buClr>
                <a:schemeClr val="tx1"/>
              </a:buClr>
              <a:buNone/>
              <a:defRPr/>
            </a:pPr>
            <a:r>
              <a:rPr lang="cs-CZ" sz="2200" dirty="0" smtClean="0"/>
              <a:t>*částky v EFRR </a:t>
            </a:r>
            <a:r>
              <a:rPr lang="cs-CZ" dirty="0"/>
              <a:t>	</a:t>
            </a:r>
          </a:p>
        </p:txBody>
      </p:sp>
      <p:pic>
        <p:nvPicPr>
          <p:cNvPr id="5" name="Obrázek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619730" y="166637"/>
            <a:ext cx="1212433" cy="1376870"/>
          </a:xfrm>
          <a:prstGeom prst="rect">
            <a:avLst/>
          </a:prstGeom>
        </p:spPr>
      </p:pic>
    </p:spTree>
    <p:extLst>
      <p:ext uri="{BB962C8B-B14F-4D97-AF65-F5344CB8AC3E}">
        <p14:creationId xmlns:p14="http://schemas.microsoft.com/office/powerpoint/2010/main" val="40877616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000" b="1" dirty="0">
                <a:solidFill>
                  <a:srgbClr val="1D70B8"/>
                </a:solidFill>
                <a:latin typeface="Arial" panose="020B0604020202020204" pitchFamily="34" charset="0"/>
                <a:ea typeface="+mn-ea"/>
                <a:cs typeface="Arial" panose="020B0604020202020204" pitchFamily="34" charset="0"/>
              </a:rPr>
              <a:t>Struktura IROP</a:t>
            </a:r>
          </a:p>
        </p:txBody>
      </p:sp>
      <p:sp>
        <p:nvSpPr>
          <p:cNvPr id="3" name="Zástupný symbol pro obsah 2"/>
          <p:cNvSpPr>
            <a:spLocks noGrp="1"/>
          </p:cNvSpPr>
          <p:nvPr>
            <p:ph idx="1"/>
          </p:nvPr>
        </p:nvSpPr>
        <p:spPr/>
        <p:txBody>
          <a:bodyPr/>
          <a:lstStyle/>
          <a:p>
            <a:endParaRPr lang="cs-CZ"/>
          </a:p>
        </p:txBody>
      </p:sp>
      <p:graphicFrame>
        <p:nvGraphicFramePr>
          <p:cNvPr id="4" name="Zástupný symbol pro obsah 3"/>
          <p:cNvGraphicFramePr>
            <a:graphicFrameLocks/>
          </p:cNvGraphicFramePr>
          <p:nvPr>
            <p:extLst>
              <p:ext uri="{D42A27DB-BD31-4B8C-83A1-F6EECF244321}">
                <p14:modId xmlns:p14="http://schemas.microsoft.com/office/powerpoint/2010/main" val="1285552077"/>
              </p:ext>
            </p:extLst>
          </p:nvPr>
        </p:nvGraphicFramePr>
        <p:xfrm>
          <a:off x="457200" y="1660709"/>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Obrázek 5"/>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619730" y="166637"/>
            <a:ext cx="1212433" cy="1376870"/>
          </a:xfrm>
          <a:prstGeom prst="rect">
            <a:avLst/>
          </a:prstGeom>
        </p:spPr>
      </p:pic>
    </p:spTree>
    <p:extLst>
      <p:ext uri="{BB962C8B-B14F-4D97-AF65-F5344CB8AC3E}">
        <p14:creationId xmlns:p14="http://schemas.microsoft.com/office/powerpoint/2010/main" val="17340802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000" b="1" dirty="0">
                <a:solidFill>
                  <a:srgbClr val="1D70B8"/>
                </a:solidFill>
                <a:latin typeface="Arial" panose="020B0604020202020204" pitchFamily="34" charset="0"/>
                <a:ea typeface="+mn-ea"/>
                <a:cs typeface="Arial" panose="020B0604020202020204" pitchFamily="34" charset="0"/>
              </a:rPr>
              <a:t>Prioritní osa </a:t>
            </a:r>
            <a:r>
              <a:rPr lang="cs-CZ" sz="3000" b="1" dirty="0" smtClean="0">
                <a:solidFill>
                  <a:srgbClr val="1D70B8"/>
                </a:solidFill>
                <a:latin typeface="Arial" panose="020B0604020202020204" pitchFamily="34" charset="0"/>
                <a:ea typeface="+mn-ea"/>
                <a:cs typeface="Arial" panose="020B0604020202020204" pitchFamily="34" charset="0"/>
              </a:rPr>
              <a:t>2 - Lidé</a:t>
            </a:r>
            <a:endParaRPr lang="cs-CZ" sz="3000" b="1" dirty="0">
              <a:solidFill>
                <a:srgbClr val="1D70B8"/>
              </a:solidFill>
              <a:latin typeface="Arial" panose="020B0604020202020204" pitchFamily="34" charset="0"/>
              <a:ea typeface="+mn-ea"/>
              <a:cs typeface="Arial" panose="020B0604020202020204" pitchFamily="34" charset="0"/>
            </a:endParaRPr>
          </a:p>
        </p:txBody>
      </p:sp>
      <p:sp>
        <p:nvSpPr>
          <p:cNvPr id="3" name="Zástupný symbol pro obsah 2"/>
          <p:cNvSpPr>
            <a:spLocks noGrp="1"/>
          </p:cNvSpPr>
          <p:nvPr>
            <p:ph idx="1"/>
          </p:nvPr>
        </p:nvSpPr>
        <p:spPr/>
        <p:txBody>
          <a:bodyPr>
            <a:normAutofit/>
          </a:bodyPr>
          <a:lstStyle/>
          <a:p>
            <a:pPr algn="just">
              <a:spcBef>
                <a:spcPts val="1200"/>
              </a:spcBef>
            </a:pPr>
            <a:r>
              <a:rPr lang="cs-CZ" sz="2400" dirty="0"/>
              <a:t>SC 2.1 Zvýšení kvality a dostupnosti služeb vedoucí k sociální inkluzi</a:t>
            </a:r>
          </a:p>
          <a:p>
            <a:pPr algn="just">
              <a:spcBef>
                <a:spcPts val="1800"/>
              </a:spcBef>
            </a:pPr>
            <a:r>
              <a:rPr lang="cs-CZ" sz="2400" dirty="0"/>
              <a:t>SC 2.2 Vznik nových a rozvoj existujících podnikatelských </a:t>
            </a:r>
            <a:r>
              <a:rPr lang="cs-CZ" sz="2400" dirty="0" smtClean="0"/>
              <a:t>aktivit </a:t>
            </a:r>
            <a:r>
              <a:rPr lang="cs-CZ" sz="2400" dirty="0"/>
              <a:t>v oblasti sociálního podnikání</a:t>
            </a:r>
          </a:p>
          <a:p>
            <a:pPr algn="just">
              <a:spcBef>
                <a:spcPts val="1800"/>
              </a:spcBef>
            </a:pPr>
            <a:r>
              <a:rPr lang="cs-CZ" sz="2400" dirty="0"/>
              <a:t>SC 2.3 Rozvoj infrastruktury pro poskytování zdravotních služeb a  péče o zdraví</a:t>
            </a:r>
          </a:p>
          <a:p>
            <a:pPr algn="just">
              <a:spcBef>
                <a:spcPts val="1800"/>
              </a:spcBef>
            </a:pPr>
            <a:r>
              <a:rPr lang="cs-CZ" sz="2400" dirty="0"/>
              <a:t>SC 2.4 Zvýšení kvality a dostupnosti infrastruktury pro vzdělávání a celoživotní učení</a:t>
            </a:r>
          </a:p>
          <a:p>
            <a:pPr algn="just">
              <a:spcBef>
                <a:spcPts val="1800"/>
              </a:spcBef>
            </a:pPr>
            <a:r>
              <a:rPr lang="cs-CZ" sz="2400" dirty="0"/>
              <a:t>SC 2.5 Snížení energetické náročnosti v sektoru bydlení</a:t>
            </a:r>
          </a:p>
        </p:txBody>
      </p:sp>
      <p:pic>
        <p:nvPicPr>
          <p:cNvPr id="5" name="Obrázek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619730" y="166637"/>
            <a:ext cx="1212433" cy="1376870"/>
          </a:xfrm>
          <a:prstGeom prst="rect">
            <a:avLst/>
          </a:prstGeom>
        </p:spPr>
      </p:pic>
    </p:spTree>
    <p:extLst>
      <p:ext uri="{BB962C8B-B14F-4D97-AF65-F5344CB8AC3E}">
        <p14:creationId xmlns:p14="http://schemas.microsoft.com/office/powerpoint/2010/main" val="927014049"/>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Office">
  <a:themeElements>
    <a:clrScheme name="Motiv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tiv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719</TotalTime>
  <Words>2160</Words>
  <Application>Microsoft Office PowerPoint</Application>
  <PresentationFormat>Předvádění na obrazovce (4:3)</PresentationFormat>
  <Paragraphs>498</Paragraphs>
  <Slides>45</Slides>
  <Notes>0</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45</vt:i4>
      </vt:variant>
    </vt:vector>
  </HeadingPairs>
  <TitlesOfParts>
    <vt:vector size="52" baseType="lpstr">
      <vt:lpstr>Arial</vt:lpstr>
      <vt:lpstr>Calibri</vt:lpstr>
      <vt:lpstr>Calibri Light</vt:lpstr>
      <vt:lpstr>Myriad Pro</vt:lpstr>
      <vt:lpstr>Times New Roman</vt:lpstr>
      <vt:lpstr>Wingdings</vt:lpstr>
      <vt:lpstr>Motiv Office</vt:lpstr>
      <vt:lpstr>Prezentace aplikace PowerPoint</vt:lpstr>
      <vt:lpstr>Prezentace aplikace PowerPoint</vt:lpstr>
      <vt:lpstr>Prezentace aplikace PowerPoint</vt:lpstr>
      <vt:lpstr>Prezentace aplikace PowerPoint</vt:lpstr>
      <vt:lpstr>Pravidla pro žadatele a příjemce</vt:lpstr>
      <vt:lpstr> IROP 2014 - 2020 </vt:lpstr>
      <vt:lpstr>Průběžný stav IROP k 1. 10. 2018</vt:lpstr>
      <vt:lpstr>Struktura IROP</vt:lpstr>
      <vt:lpstr>Prioritní osa 2 - Lidé</vt:lpstr>
      <vt:lpstr>SC 2.4  Zvýšení kvality a dostupnosti infrastruktury pro vzdělávání a celoživotní učení</vt:lpstr>
      <vt:lpstr>Projekty „vzdělávání“ IROP</vt:lpstr>
      <vt:lpstr>SC 2.4  Zvýšení kvality a dostupnosti infrastruktury pro vzdělávání a celoživotní učení</vt:lpstr>
      <vt:lpstr>Výzvy IROP v SC 2.4</vt:lpstr>
      <vt:lpstr>Výzvy IROP v SC 2.4 (4.1) Integrované nástroje</vt:lpstr>
      <vt:lpstr>Prezentace aplikace PowerPoint</vt:lpstr>
      <vt:lpstr>Integrované nástroje</vt:lpstr>
      <vt:lpstr>Prezentace aplikace PowerPoint</vt:lpstr>
      <vt:lpstr>Podpořené projekty předškolního  vzdělávání</vt:lpstr>
      <vt:lpstr>Podpořené projekty předškolního  vzdělávání</vt:lpstr>
      <vt:lpstr>Podpořené projekty předškolního  vzdělávání</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Pešek</dc:creator>
  <cp:lastModifiedBy>Pekárek Aleš</cp:lastModifiedBy>
  <cp:revision>65</cp:revision>
  <dcterms:created xsi:type="dcterms:W3CDTF">2018-01-10T11:40:26Z</dcterms:created>
  <dcterms:modified xsi:type="dcterms:W3CDTF">2018-10-08T12:09:26Z</dcterms:modified>
</cp:coreProperties>
</file>