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2"/>
  </p:notesMasterIdLst>
  <p:handoutMasterIdLst>
    <p:handoutMasterId r:id="rId83"/>
  </p:handoutMasterIdLst>
  <p:sldIdLst>
    <p:sldId id="283" r:id="rId2"/>
    <p:sldId id="257" r:id="rId3"/>
    <p:sldId id="398" r:id="rId4"/>
    <p:sldId id="276" r:id="rId5"/>
    <p:sldId id="373" r:id="rId6"/>
    <p:sldId id="355" r:id="rId7"/>
    <p:sldId id="459" r:id="rId8"/>
    <p:sldId id="359" r:id="rId9"/>
    <p:sldId id="460" r:id="rId10"/>
    <p:sldId id="370" r:id="rId11"/>
    <p:sldId id="371" r:id="rId12"/>
    <p:sldId id="369" r:id="rId13"/>
    <p:sldId id="358" r:id="rId14"/>
    <p:sldId id="353" r:id="rId15"/>
    <p:sldId id="461" r:id="rId16"/>
    <p:sldId id="403" r:id="rId17"/>
    <p:sldId id="476" r:id="rId18"/>
    <p:sldId id="404" r:id="rId19"/>
    <p:sldId id="478" r:id="rId20"/>
    <p:sldId id="430" r:id="rId21"/>
    <p:sldId id="463" r:id="rId22"/>
    <p:sldId id="464" r:id="rId23"/>
    <p:sldId id="290" r:id="rId24"/>
    <p:sldId id="376" r:id="rId25"/>
    <p:sldId id="366" r:id="rId26"/>
    <p:sldId id="334" r:id="rId27"/>
    <p:sldId id="377" r:id="rId28"/>
    <p:sldId id="432" r:id="rId29"/>
    <p:sldId id="433" r:id="rId30"/>
    <p:sldId id="466" r:id="rId31"/>
    <p:sldId id="324" r:id="rId32"/>
    <p:sldId id="381" r:id="rId33"/>
    <p:sldId id="467" r:id="rId34"/>
    <p:sldId id="418" r:id="rId35"/>
    <p:sldId id="434" r:id="rId36"/>
    <p:sldId id="337" r:id="rId37"/>
    <p:sldId id="382" r:id="rId38"/>
    <p:sldId id="470" r:id="rId39"/>
    <p:sldId id="326" r:id="rId40"/>
    <p:sldId id="383" r:id="rId41"/>
    <p:sldId id="468" r:id="rId42"/>
    <p:sldId id="444" r:id="rId43"/>
    <p:sldId id="480" r:id="rId44"/>
    <p:sldId id="384" r:id="rId45"/>
    <p:sldId id="469" r:id="rId46"/>
    <p:sldId id="481" r:id="rId47"/>
    <p:sldId id="330" r:id="rId48"/>
    <p:sldId id="385" r:id="rId49"/>
    <p:sldId id="446" r:id="rId50"/>
    <p:sldId id="471" r:id="rId51"/>
    <p:sldId id="449" r:id="rId52"/>
    <p:sldId id="448" r:id="rId53"/>
    <p:sldId id="327" r:id="rId54"/>
    <p:sldId id="386" r:id="rId55"/>
    <p:sldId id="472" r:id="rId56"/>
    <p:sldId id="451" r:id="rId57"/>
    <p:sldId id="450" r:id="rId58"/>
    <p:sldId id="452" r:id="rId59"/>
    <p:sldId id="329" r:id="rId60"/>
    <p:sldId id="387" r:id="rId61"/>
    <p:sldId id="453" r:id="rId62"/>
    <p:sldId id="473" r:id="rId63"/>
    <p:sldId id="455" r:id="rId64"/>
    <p:sldId id="454" r:id="rId65"/>
    <p:sldId id="409" r:id="rId66"/>
    <p:sldId id="410" r:id="rId67"/>
    <p:sldId id="483" r:id="rId68"/>
    <p:sldId id="456" r:id="rId69"/>
    <p:sldId id="458" r:id="rId70"/>
    <p:sldId id="457" r:id="rId71"/>
    <p:sldId id="336" r:id="rId72"/>
    <p:sldId id="321" r:id="rId73"/>
    <p:sldId id="477" r:id="rId74"/>
    <p:sldId id="293" r:id="rId75"/>
    <p:sldId id="462" r:id="rId76"/>
    <p:sldId id="399" r:id="rId77"/>
    <p:sldId id="364" r:id="rId78"/>
    <p:sldId id="300" r:id="rId79"/>
    <p:sldId id="465" r:id="rId80"/>
    <p:sldId id="425" r:id="rId8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zal Rostislav" initials="MR" lastIdx="14" clrIdx="0"/>
  <p:cmAuthor id="2" name="Fišerová Martina" initials="FM" lastIdx="1" clrIdx="1"/>
  <p:cmAuthor id="3" name="Jan Heřmánek" initials="J.H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0B8"/>
    <a:srgbClr val="00B19D"/>
    <a:srgbClr val="AAD571"/>
    <a:srgbClr val="EA2E7A"/>
    <a:srgbClr val="1D71B8"/>
    <a:srgbClr val="AAAAAA"/>
    <a:srgbClr val="878787"/>
    <a:srgbClr val="3C3C3C"/>
    <a:srgbClr val="783B83"/>
    <a:srgbClr val="8D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Styl s motivem 2 – zvýraznění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63" autoAdjust="0"/>
    <p:restoredTop sz="89247" autoAdjust="0"/>
  </p:normalViewPr>
  <p:slideViewPr>
    <p:cSldViewPr snapToGrid="0">
      <p:cViewPr varScale="1">
        <p:scale>
          <a:sx n="103" d="100"/>
          <a:sy n="103" d="100"/>
        </p:scale>
        <p:origin x="15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7" d="100"/>
          <a:sy n="137" d="100"/>
        </p:scale>
        <p:origin x="353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rojan\Desktop\&#268;erp&#225;n&#237;%20dle%20PF\&#268;erp&#225;n&#237;_PF_Kraje_2020_01_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rojan\Desktop\&#268;erp&#225;n&#237;%20dle%20PF\&#268;erp&#225;n&#237;_PF_Kraje_2020_01_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rojan\Desktop\Anal&#253;za%20obc&#237;\Leden%202020\01.01.2020%20HH09%20KategorieMestIN_&#250;prava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rojan\Desktop\&#268;erp&#225;n&#237;%20dle%20PF\&#268;erp&#225;n&#237;_PF_Kraje_2020_01_0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sz="1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 podpořených projektů dle typu příjemce</a:t>
            </a:r>
            <a:endParaRPr lang="cs-CZ" sz="1200" b="1" baseline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2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cs-CZ" sz="1200" b="1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(n=7 986)</a:t>
            </a:r>
            <a:endParaRPr lang="cs-CZ" sz="1200" b="1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2.3540178752440036E-2"/>
          <c:y val="0.19248744489629713"/>
          <c:w val="0.7043161926980549"/>
          <c:h val="0.77957197386639443"/>
        </c:manualLayout>
      </c:layout>
      <c:pieChart>
        <c:varyColors val="1"/>
        <c:ser>
          <c:idx val="0"/>
          <c:order val="0"/>
          <c:tx>
            <c:v>PrávníAkty</c:v>
          </c:tx>
          <c:dPt>
            <c:idx val="0"/>
            <c:bubble3D val="0"/>
            <c:spPr>
              <a:solidFill>
                <a:srgbClr val="EA2E7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73-4055-9A0F-EEE293716B16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73-4055-9A0F-EEE293716B16}"/>
              </c:ext>
            </c:extLst>
          </c:dPt>
          <c:dPt>
            <c:idx val="2"/>
            <c:bubble3D val="0"/>
            <c:spPr>
              <a:solidFill>
                <a:srgbClr val="1D71B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73-4055-9A0F-EEE293716B16}"/>
              </c:ext>
            </c:extLst>
          </c:dPt>
          <c:dPt>
            <c:idx val="3"/>
            <c:bubble3D val="0"/>
            <c:spPr>
              <a:solidFill>
                <a:srgbClr val="00B19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273-4055-9A0F-EEE293716B16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273-4055-9A0F-EEE293716B16}"/>
              </c:ext>
            </c:extLst>
          </c:dPt>
          <c:dPt>
            <c:idx val="5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273-4055-9A0F-EEE293716B16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273-4055-9A0F-EEE293716B16}"/>
              </c:ext>
            </c:extLst>
          </c:dPt>
          <c:dLbls>
            <c:dLbl>
              <c:idx val="6"/>
              <c:layout>
                <c:manualLayout>
                  <c:x val="2.1048490424421258E-2"/>
                  <c:y val="8.9351715410292479E-2"/>
                </c:manualLayout>
              </c:layout>
              <c:numFmt formatCode="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764051579140875E-2"/>
                      <c:h val="8.35946795356758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273-4055-9A0F-EEE293716B16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Počty_Objemy_dle_PF!$A$111:$A$118</c:f>
              <c:strCache>
                <c:ptCount val="7"/>
                <c:pt idx="0">
                  <c:v>Obec</c:v>
                </c:pt>
                <c:pt idx="1">
                  <c:v>SVJ</c:v>
                </c:pt>
                <c:pt idx="2">
                  <c:v>Kraj</c:v>
                </c:pt>
                <c:pt idx="3">
                  <c:v>NNO</c:v>
                </c:pt>
                <c:pt idx="4">
                  <c:v>Soukromý sektor</c:v>
                </c:pt>
                <c:pt idx="5">
                  <c:v>Státní příjemci</c:v>
                </c:pt>
                <c:pt idx="6">
                  <c:v>Církevní instituce</c:v>
                </c:pt>
              </c:strCache>
            </c:strRef>
          </c:cat>
          <c:val>
            <c:numRef>
              <c:f>Počty_Objemy_dle_PF!$C$111:$C$118</c:f>
              <c:numCache>
                <c:formatCode>0%</c:formatCode>
                <c:ptCount val="7"/>
                <c:pt idx="0">
                  <c:v>0.5174054595542199</c:v>
                </c:pt>
                <c:pt idx="1">
                  <c:v>0.15589782118707737</c:v>
                </c:pt>
                <c:pt idx="2">
                  <c:v>0.11908339594290007</c:v>
                </c:pt>
                <c:pt idx="3">
                  <c:v>7.650889055847733E-2</c:v>
                </c:pt>
                <c:pt idx="4">
                  <c:v>7.9514149762083652E-2</c:v>
                </c:pt>
                <c:pt idx="5">
                  <c:v>2.767342849987478E-2</c:v>
                </c:pt>
                <c:pt idx="6">
                  <c:v>2.3916854495366891E-2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273-4055-9A0F-EEE293716B1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952987985445107"/>
          <c:y val="0.19291887746287306"/>
          <c:w val="0.24635917554091144"/>
          <c:h val="0.74789826511739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1" i="0" u="none" strike="noStrike" kern="1200" baseline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sz="1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Objem</a:t>
            </a:r>
            <a:r>
              <a:rPr lang="cs-CZ" sz="1200" b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EFRR podpořených projektů dle typu příjemce</a:t>
            </a:r>
          </a:p>
          <a:p>
            <a:pPr>
              <a:defRPr sz="12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cs-CZ" sz="1200" b="1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 objemu 103,15 mld. Kč)</a:t>
            </a:r>
            <a:endParaRPr lang="cs-CZ" sz="1200" b="1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v>ObjemyPA</c:v>
          </c:tx>
          <c:dPt>
            <c:idx val="0"/>
            <c:bubble3D val="0"/>
            <c:spPr>
              <a:solidFill>
                <a:srgbClr val="1D71B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75E-4821-8990-64F8893C784A}"/>
              </c:ext>
            </c:extLst>
          </c:dPt>
          <c:dPt>
            <c:idx val="1"/>
            <c:bubble3D val="0"/>
            <c:spPr>
              <a:solidFill>
                <a:srgbClr val="EA2E7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75E-4821-8990-64F8893C784A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75E-4821-8990-64F8893C784A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75E-4821-8990-64F8893C784A}"/>
              </c:ext>
            </c:extLst>
          </c:dPt>
          <c:dPt>
            <c:idx val="4"/>
            <c:bubble3D val="0"/>
            <c:spPr>
              <a:solidFill>
                <a:srgbClr val="00B19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75E-4821-8990-64F8893C784A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75E-4821-8990-64F8893C784A}"/>
              </c:ext>
            </c:extLst>
          </c:dPt>
          <c:dPt>
            <c:idx val="6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75E-4821-8990-64F8893C784A}"/>
              </c:ext>
            </c:extLst>
          </c:dPt>
          <c:dLbls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Počty_Objemy_dle_PF!$A$123:$A$130</c:f>
              <c:strCache>
                <c:ptCount val="7"/>
                <c:pt idx="0">
                  <c:v>Kraj</c:v>
                </c:pt>
                <c:pt idx="1">
                  <c:v>Obec</c:v>
                </c:pt>
                <c:pt idx="2">
                  <c:v>Státní příjemci</c:v>
                </c:pt>
                <c:pt idx="3">
                  <c:v>Soukromý sektor</c:v>
                </c:pt>
                <c:pt idx="4">
                  <c:v>NNO</c:v>
                </c:pt>
                <c:pt idx="5">
                  <c:v>Církevní instituce</c:v>
                </c:pt>
                <c:pt idx="6">
                  <c:v>SVJ</c:v>
                </c:pt>
              </c:strCache>
            </c:strRef>
          </c:cat>
          <c:val>
            <c:numRef>
              <c:f>Počty_Objemy_dle_PF!$C$123:$C$130</c:f>
              <c:numCache>
                <c:formatCode>0%</c:formatCode>
                <c:ptCount val="7"/>
                <c:pt idx="0">
                  <c:v>0.35303457025002616</c:v>
                </c:pt>
                <c:pt idx="1">
                  <c:v>0.2915290873274422</c:v>
                </c:pt>
                <c:pt idx="2">
                  <c:v>0.13856669717544845</c:v>
                </c:pt>
                <c:pt idx="3">
                  <c:v>0.11005543073059998</c:v>
                </c:pt>
                <c:pt idx="4">
                  <c:v>4.6391672298409639E-2</c:v>
                </c:pt>
                <c:pt idx="5">
                  <c:v>3.5742827573048058E-2</c:v>
                </c:pt>
                <c:pt idx="6">
                  <c:v>2.4679714645025424E-2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75E-4821-8990-64F8893C784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/>
              <a:t>Objemy a počty podpořených projektů obcí dle jejich velikosti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8.2464661796793473E-2"/>
          <c:y val="0.25038189375264264"/>
          <c:w val="0.84183385510546138"/>
          <c:h val="0.6556028368794326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VelikostiObci!$C$84</c:f>
              <c:strCache>
                <c:ptCount val="1"/>
                <c:pt idx="0">
                  <c:v>Objem EFRR</c:v>
                </c:pt>
              </c:strCache>
            </c:strRef>
          </c:tx>
          <c:spPr>
            <a:solidFill>
              <a:srgbClr val="1D71B8"/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VelikostiObci!$A$85:$A$92</c:f>
              <c:strCache>
                <c:ptCount val="8"/>
                <c:pt idx="0">
                  <c:v>1 - 500</c:v>
                </c:pt>
                <c:pt idx="1">
                  <c:v>501 - 1 000</c:v>
                </c:pt>
                <c:pt idx="2">
                  <c:v>1 001 - 3 000</c:v>
                </c:pt>
                <c:pt idx="3">
                  <c:v>3 001 - 10 000</c:v>
                </c:pt>
                <c:pt idx="4">
                  <c:v>10 001 - 20 000</c:v>
                </c:pt>
                <c:pt idx="5">
                  <c:v>20 001 - 50 000</c:v>
                </c:pt>
                <c:pt idx="6">
                  <c:v>50 001 - 100 000</c:v>
                </c:pt>
                <c:pt idx="7">
                  <c:v>nad 100 000</c:v>
                </c:pt>
              </c:strCache>
            </c:strRef>
          </c:cat>
          <c:val>
            <c:numRef>
              <c:f>VelikostiObci!$C$85:$C$92</c:f>
              <c:numCache>
                <c:formatCode>#\ ##0.00\ \ \ " mld."\ "Kč"</c:formatCode>
                <c:ptCount val="8"/>
                <c:pt idx="0">
                  <c:v>1338763846.3099999</c:v>
                </c:pt>
                <c:pt idx="1">
                  <c:v>2512846957.9400001</c:v>
                </c:pt>
                <c:pt idx="2">
                  <c:v>6641187907.1099987</c:v>
                </c:pt>
                <c:pt idx="3">
                  <c:v>7275539648.8699989</c:v>
                </c:pt>
                <c:pt idx="4">
                  <c:v>3488922810.1699996</c:v>
                </c:pt>
                <c:pt idx="5">
                  <c:v>4227891249.8199997</c:v>
                </c:pt>
                <c:pt idx="6">
                  <c:v>3181371068.1600003</c:v>
                </c:pt>
                <c:pt idx="7">
                  <c:v>4675279899.3099985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17-4050-A056-C2B7E01DC9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7509888"/>
        <c:axId val="47511808"/>
      </c:barChart>
      <c:scatterChart>
        <c:scatterStyle val="lineMarker"/>
        <c:varyColors val="0"/>
        <c:ser>
          <c:idx val="0"/>
          <c:order val="0"/>
          <c:tx>
            <c:strRef>
              <c:f>VelikostiObci!$B$84</c:f>
              <c:strCache>
                <c:ptCount val="1"/>
                <c:pt idx="0">
                  <c:v>Počet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2"/>
            <c:spPr>
              <a:solidFill>
                <a:srgbClr val="EA2E7A"/>
              </a:solidFill>
              <a:ln w="9525">
                <a:solidFill>
                  <a:srgbClr val="EA2E7A"/>
                </a:solidFill>
              </a:ln>
              <a:effectLst/>
            </c:spPr>
          </c:marker>
          <c:xVal>
            <c:strRef>
              <c:f>VelikostiObci!$A$85:$A$92</c:f>
              <c:strCache>
                <c:ptCount val="8"/>
                <c:pt idx="0">
                  <c:v>1 - 500</c:v>
                </c:pt>
                <c:pt idx="1">
                  <c:v>501 - 1 000</c:v>
                </c:pt>
                <c:pt idx="2">
                  <c:v>1 001 - 3 000</c:v>
                </c:pt>
                <c:pt idx="3">
                  <c:v>3 001 - 10 000</c:v>
                </c:pt>
                <c:pt idx="4">
                  <c:v>10 001 - 20 000</c:v>
                </c:pt>
                <c:pt idx="5">
                  <c:v>20 001 - 50 000</c:v>
                </c:pt>
                <c:pt idx="6">
                  <c:v>50 001 - 100 000</c:v>
                </c:pt>
                <c:pt idx="7">
                  <c:v>nad 100 000</c:v>
                </c:pt>
              </c:strCache>
            </c:strRef>
          </c:xVal>
          <c:yVal>
            <c:numRef>
              <c:f>VelikostiObci!$B$85:$B$92</c:f>
              <c:numCache>
                <c:formatCode>#,##0</c:formatCode>
                <c:ptCount val="8"/>
                <c:pt idx="0">
                  <c:v>377</c:v>
                </c:pt>
                <c:pt idx="1">
                  <c:v>562</c:v>
                </c:pt>
                <c:pt idx="2">
                  <c:v>1087</c:v>
                </c:pt>
                <c:pt idx="3">
                  <c:v>1035</c:v>
                </c:pt>
                <c:pt idx="4">
                  <c:v>424</c:v>
                </c:pt>
                <c:pt idx="5">
                  <c:v>350</c:v>
                </c:pt>
                <c:pt idx="6">
                  <c:v>171</c:v>
                </c:pt>
                <c:pt idx="7">
                  <c:v>181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717-4050-A056-C2B7E01DC9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476928"/>
        <c:axId val="50475392"/>
      </c:scatterChart>
      <c:catAx>
        <c:axId val="4750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7511808"/>
        <c:crosses val="autoZero"/>
        <c:auto val="1"/>
        <c:lblAlgn val="ctr"/>
        <c:lblOffset val="100"/>
        <c:noMultiLvlLbl val="0"/>
      </c:catAx>
      <c:valAx>
        <c:axId val="4751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prstDash val="sysDash"/>
              <a:round/>
            </a:ln>
            <a:effectLst/>
          </c:spPr>
        </c:majorGridlines>
        <c:numFmt formatCode="#,##0\ _K_č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7509888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1.4535977937266055E-4"/>
                <c:y val="0.34659648904886464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cs-CZ" dirty="0"/>
                    <a:t>Miliardy Kč (EFRR)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</c:dispUnitsLbl>
        </c:dispUnits>
      </c:valAx>
      <c:valAx>
        <c:axId val="50475392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50476928"/>
        <c:crosses val="max"/>
        <c:crossBetween val="midCat"/>
      </c:valAx>
      <c:valAx>
        <c:axId val="50476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4753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/>
              <a:t>Podpora na obyvatele kraje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KrajePřehled!$C$98</c:f>
              <c:strCache>
                <c:ptCount val="1"/>
                <c:pt idx="0">
                  <c:v>Podpora na 100 000 obyvatel kraje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774-4586-8F0E-A0B0BD7673BE}"/>
              </c:ext>
            </c:extLst>
          </c:dPt>
          <c:cat>
            <c:strRef>
              <c:f>KrajePřehled!$A$99:$A$111</c:f>
              <c:strCache>
                <c:ptCount val="13"/>
                <c:pt idx="0">
                  <c:v>Středočeský</c:v>
                </c:pt>
                <c:pt idx="1">
                  <c:v>Jihočeský</c:v>
                </c:pt>
                <c:pt idx="2">
                  <c:v>Plzeňský</c:v>
                </c:pt>
                <c:pt idx="3">
                  <c:v>Karlovarský</c:v>
                </c:pt>
                <c:pt idx="4">
                  <c:v>Ústecký</c:v>
                </c:pt>
                <c:pt idx="5">
                  <c:v>Liberecký</c:v>
                </c:pt>
                <c:pt idx="6">
                  <c:v>Královéhradecký</c:v>
                </c:pt>
                <c:pt idx="7">
                  <c:v>Pardubický</c:v>
                </c:pt>
                <c:pt idx="8">
                  <c:v>Vysočina</c:v>
                </c:pt>
                <c:pt idx="9">
                  <c:v>Jihomoravský</c:v>
                </c:pt>
                <c:pt idx="10">
                  <c:v>Olomoucký</c:v>
                </c:pt>
                <c:pt idx="11">
                  <c:v>Zlínský</c:v>
                </c:pt>
                <c:pt idx="12">
                  <c:v>Moravskoslezský</c:v>
                </c:pt>
              </c:strCache>
            </c:strRef>
          </c:cat>
          <c:val>
            <c:numRef>
              <c:f>KrajePřehled!$C$99:$C$111</c:f>
              <c:numCache>
                <c:formatCode>#\ ##0\ "Kč"</c:formatCode>
                <c:ptCount val="13"/>
                <c:pt idx="0">
                  <c:v>974745603.83206677</c:v>
                </c:pt>
                <c:pt idx="1">
                  <c:v>1127024248.5863702</c:v>
                </c:pt>
                <c:pt idx="2">
                  <c:v>1145432773.2242236</c:v>
                </c:pt>
                <c:pt idx="3">
                  <c:v>878345766.36026084</c:v>
                </c:pt>
                <c:pt idx="4">
                  <c:v>814892637.61996412</c:v>
                </c:pt>
                <c:pt idx="5">
                  <c:v>983904678.89191043</c:v>
                </c:pt>
                <c:pt idx="6">
                  <c:v>1370355770.4708312</c:v>
                </c:pt>
                <c:pt idx="7">
                  <c:v>1142113110.5053275</c:v>
                </c:pt>
                <c:pt idx="8">
                  <c:v>1445726212.3258059</c:v>
                </c:pt>
                <c:pt idx="9">
                  <c:v>898480275.30178547</c:v>
                </c:pt>
                <c:pt idx="10">
                  <c:v>1083126315.6853206</c:v>
                </c:pt>
                <c:pt idx="11">
                  <c:v>978516215.06510508</c:v>
                </c:pt>
                <c:pt idx="12">
                  <c:v>936044530.38678622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74-4586-8F0E-A0B0BD767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axId val="50521216"/>
        <c:axId val="50522752"/>
      </c:barChart>
      <c:lineChart>
        <c:grouping val="standard"/>
        <c:varyColors val="0"/>
        <c:ser>
          <c:idx val="1"/>
          <c:order val="1"/>
          <c:tx>
            <c:strRef>
              <c:f>KrajePřehled!$D$98</c:f>
              <c:strCache>
                <c:ptCount val="1"/>
                <c:pt idx="0">
                  <c:v>Průměr krajů</c:v>
                </c:pt>
              </c:strCache>
            </c:strRef>
          </c:tx>
          <c:spPr>
            <a:ln w="34925" cap="sq">
              <a:solidFill>
                <a:srgbClr val="EA2E7A"/>
              </a:solidFill>
              <a:round/>
            </a:ln>
            <a:effectLst/>
          </c:spPr>
          <c:marker>
            <c:symbol val="none"/>
          </c:marker>
          <c:cat>
            <c:strRef>
              <c:f>KrajePřehled!$A$99:$A$111</c:f>
              <c:strCache>
                <c:ptCount val="13"/>
                <c:pt idx="0">
                  <c:v>Středočeský</c:v>
                </c:pt>
                <c:pt idx="1">
                  <c:v>Jihočeský</c:v>
                </c:pt>
                <c:pt idx="2">
                  <c:v>Plzeňský</c:v>
                </c:pt>
                <c:pt idx="3">
                  <c:v>Karlovarský</c:v>
                </c:pt>
                <c:pt idx="4">
                  <c:v>Ústecký</c:v>
                </c:pt>
                <c:pt idx="5">
                  <c:v>Liberecký</c:v>
                </c:pt>
                <c:pt idx="6">
                  <c:v>Královéhradecký</c:v>
                </c:pt>
                <c:pt idx="7">
                  <c:v>Pardubický</c:v>
                </c:pt>
                <c:pt idx="8">
                  <c:v>Vysočina</c:v>
                </c:pt>
                <c:pt idx="9">
                  <c:v>Jihomoravský</c:v>
                </c:pt>
                <c:pt idx="10">
                  <c:v>Olomoucký</c:v>
                </c:pt>
                <c:pt idx="11">
                  <c:v>Zlínský</c:v>
                </c:pt>
                <c:pt idx="12">
                  <c:v>Moravskoslezský</c:v>
                </c:pt>
              </c:strCache>
            </c:strRef>
          </c:cat>
          <c:val>
            <c:numRef>
              <c:f>KrajePřehled!$D$99:$D$111</c:f>
              <c:numCache>
                <c:formatCode>#\ ##0\ "Kč"</c:formatCode>
                <c:ptCount val="13"/>
                <c:pt idx="0">
                  <c:v>1059900626.0196736</c:v>
                </c:pt>
                <c:pt idx="1">
                  <c:v>1059900626.0196736</c:v>
                </c:pt>
                <c:pt idx="2">
                  <c:v>1059900626.0196736</c:v>
                </c:pt>
                <c:pt idx="3">
                  <c:v>1059900626.0196736</c:v>
                </c:pt>
                <c:pt idx="4">
                  <c:v>1059900626.0196736</c:v>
                </c:pt>
                <c:pt idx="5">
                  <c:v>1059900626.0196736</c:v>
                </c:pt>
                <c:pt idx="6">
                  <c:v>1059900626.0196736</c:v>
                </c:pt>
                <c:pt idx="7">
                  <c:v>1059900626.0196736</c:v>
                </c:pt>
                <c:pt idx="8">
                  <c:v>1059900626.0196736</c:v>
                </c:pt>
                <c:pt idx="9">
                  <c:v>1059900626.0196736</c:v>
                </c:pt>
                <c:pt idx="10">
                  <c:v>1059900626.0196736</c:v>
                </c:pt>
                <c:pt idx="11">
                  <c:v>1059900626.0196736</c:v>
                </c:pt>
                <c:pt idx="12">
                  <c:v>1059900626.0196736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74-4586-8F0E-A0B0BD767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521216"/>
        <c:axId val="50522752"/>
      </c:lineChart>
      <c:catAx>
        <c:axId val="5052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50522752"/>
        <c:crosses val="autoZero"/>
        <c:auto val="1"/>
        <c:lblAlgn val="ctr"/>
        <c:lblOffset val="100"/>
        <c:noMultiLvlLbl val="0"/>
      </c:catAx>
      <c:valAx>
        <c:axId val="50522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prstDash val="sysDash"/>
              <a:round/>
            </a:ln>
            <a:effectLst/>
          </c:spPr>
        </c:majorGridlines>
        <c:numFmt formatCode="#\ 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5052121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8054573886925555E-2"/>
                <c:y val="0.29542580984589795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en-US"/>
                    <a:t>Miliony</a:t>
                  </a:r>
                  <a:r>
                    <a:rPr lang="cs-CZ"/>
                    <a:t> Kč (EFRR)</a:t>
                  </a:r>
                  <a:endParaRPr lang="en-US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15ABAC-39B0-40F5-9669-FF9E5B9C1A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12FCFAF-305D-4642-9A97-F78108111FAD}">
      <dgm:prSet custT="1"/>
      <dgm:spPr/>
      <dgm:t>
        <a:bodyPr/>
        <a:lstStyle/>
        <a:p>
          <a:pPr rtl="0"/>
          <a:r>
            <a:rPr lang="cs-CZ" sz="1800" b="1" dirty="0">
              <a:latin typeface="Arial" panose="020B0604020202020204" pitchFamily="34" charset="0"/>
              <a:cs typeface="Arial" panose="020B0604020202020204" pitchFamily="34" charset="0"/>
            </a:rPr>
            <a:t>7 operačních programů</a:t>
          </a:r>
          <a:endParaRPr lang="cs-CZ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60DC2E-E94D-4D9B-BEE7-B6386011DFDF}" type="parTrans" cxnId="{DF004BD7-222E-4B4E-AFD6-6575F57F61DA}">
      <dgm:prSet/>
      <dgm:spPr/>
      <dgm:t>
        <a:bodyPr/>
        <a:lstStyle/>
        <a:p>
          <a:endParaRPr lang="cs-CZ"/>
        </a:p>
      </dgm:t>
    </dgm:pt>
    <dgm:pt modelId="{1069E774-1417-4082-B21A-643EB56E9CC6}" type="sibTrans" cxnId="{DF004BD7-222E-4B4E-AFD6-6575F57F61DA}">
      <dgm:prSet/>
      <dgm:spPr/>
      <dgm:t>
        <a:bodyPr/>
        <a:lstStyle/>
        <a:p>
          <a:endParaRPr lang="cs-CZ"/>
        </a:p>
      </dgm:t>
    </dgm:pt>
    <dgm:pt modelId="{9D52FBFF-2B9B-43E0-BBD7-BBEC054211CD}">
      <dgm:prSet custT="1"/>
      <dgm:spPr/>
      <dgm:t>
        <a:bodyPr/>
        <a:lstStyle/>
        <a:p>
          <a:pPr rtl="0"/>
          <a:r>
            <a:rPr lang="cs-CZ" sz="1800" b="1" dirty="0">
              <a:latin typeface="Arial" panose="020B0604020202020204" pitchFamily="34" charset="0"/>
              <a:cs typeface="Arial" panose="020B0604020202020204" pitchFamily="34" charset="0"/>
            </a:rPr>
            <a:t>Přeshraniční operační programy </a:t>
          </a:r>
          <a:endParaRPr lang="cs-CZ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1273AA-13C0-4F94-BC51-7FFDA5D19D4E}" type="parTrans" cxnId="{70442D9C-8827-4454-90AF-5E9344B2DFF3}">
      <dgm:prSet/>
      <dgm:spPr/>
      <dgm:t>
        <a:bodyPr/>
        <a:lstStyle/>
        <a:p>
          <a:endParaRPr lang="cs-CZ"/>
        </a:p>
      </dgm:t>
    </dgm:pt>
    <dgm:pt modelId="{A7F4E5B5-A449-42ED-A68E-085D0B12888B}" type="sibTrans" cxnId="{70442D9C-8827-4454-90AF-5E9344B2DFF3}">
      <dgm:prSet/>
      <dgm:spPr/>
      <dgm:t>
        <a:bodyPr/>
        <a:lstStyle/>
        <a:p>
          <a:endParaRPr lang="cs-CZ"/>
        </a:p>
      </dgm:t>
    </dgm:pt>
    <dgm:pt modelId="{7816EABF-7AA4-4290-9B09-3C3E5C2B3EB1}" type="pres">
      <dgm:prSet presAssocID="{EC15ABAC-39B0-40F5-9669-FF9E5B9C1A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83AF3FE-DD19-4B1E-864E-07E0FD661C10}" type="pres">
      <dgm:prSet presAssocID="{812FCFAF-305D-4642-9A97-F78108111FAD}" presName="parentText" presStyleLbl="node1" presStyleIdx="0" presStyleCnt="2" custScaleY="51308" custLinFactY="-66048" custLinFactNeighborX="-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DBC9A35-A6C4-489C-9989-F3A50E769E3F}" type="pres">
      <dgm:prSet presAssocID="{1069E774-1417-4082-B21A-643EB56E9CC6}" presName="spacer" presStyleCnt="0"/>
      <dgm:spPr/>
    </dgm:pt>
    <dgm:pt modelId="{02C9FC45-1524-4261-AB72-58D69F5D8700}" type="pres">
      <dgm:prSet presAssocID="{9D52FBFF-2B9B-43E0-BBD7-BBEC054211CD}" presName="parentText" presStyleLbl="node1" presStyleIdx="1" presStyleCnt="2" custScaleY="50146" custLinFactY="5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8C32F2B-3D17-4CD8-BF15-D973892A1324}" type="presOf" srcId="{9D52FBFF-2B9B-43E0-BBD7-BBEC054211CD}" destId="{02C9FC45-1524-4261-AB72-58D69F5D8700}" srcOrd="0" destOrd="0" presId="urn:microsoft.com/office/officeart/2005/8/layout/vList2"/>
    <dgm:cxn modelId="{30712A38-83E5-4216-A444-495275BFBCFE}" type="presOf" srcId="{EC15ABAC-39B0-40F5-9669-FF9E5B9C1A43}" destId="{7816EABF-7AA4-4290-9B09-3C3E5C2B3EB1}" srcOrd="0" destOrd="0" presId="urn:microsoft.com/office/officeart/2005/8/layout/vList2"/>
    <dgm:cxn modelId="{BD42EC73-3F7C-48B0-8608-5BBAAC6503AE}" type="presOf" srcId="{812FCFAF-305D-4642-9A97-F78108111FAD}" destId="{183AF3FE-DD19-4B1E-864E-07E0FD661C10}" srcOrd="0" destOrd="0" presId="urn:microsoft.com/office/officeart/2005/8/layout/vList2"/>
    <dgm:cxn modelId="{70442D9C-8827-4454-90AF-5E9344B2DFF3}" srcId="{EC15ABAC-39B0-40F5-9669-FF9E5B9C1A43}" destId="{9D52FBFF-2B9B-43E0-BBD7-BBEC054211CD}" srcOrd="1" destOrd="0" parTransId="{211273AA-13C0-4F94-BC51-7FFDA5D19D4E}" sibTransId="{A7F4E5B5-A449-42ED-A68E-085D0B12888B}"/>
    <dgm:cxn modelId="{DF004BD7-222E-4B4E-AFD6-6575F57F61DA}" srcId="{EC15ABAC-39B0-40F5-9669-FF9E5B9C1A43}" destId="{812FCFAF-305D-4642-9A97-F78108111FAD}" srcOrd="0" destOrd="0" parTransId="{1260DC2E-E94D-4D9B-BEE7-B6386011DFDF}" sibTransId="{1069E774-1417-4082-B21A-643EB56E9CC6}"/>
    <dgm:cxn modelId="{16B843E8-2CE4-44EF-ABE1-DF765FFDCFFE}" type="presParOf" srcId="{7816EABF-7AA4-4290-9B09-3C3E5C2B3EB1}" destId="{183AF3FE-DD19-4B1E-864E-07E0FD661C10}" srcOrd="0" destOrd="0" presId="urn:microsoft.com/office/officeart/2005/8/layout/vList2"/>
    <dgm:cxn modelId="{0530C38B-218E-4A0B-A6D8-A665F8C731B8}" type="presParOf" srcId="{7816EABF-7AA4-4290-9B09-3C3E5C2B3EB1}" destId="{3DBC9A35-A6C4-489C-9989-F3A50E769E3F}" srcOrd="1" destOrd="0" presId="urn:microsoft.com/office/officeart/2005/8/layout/vList2"/>
    <dgm:cxn modelId="{875D999B-9566-44B0-B0D4-EE6354985C87}" type="presParOf" srcId="{7816EABF-7AA4-4290-9B09-3C3E5C2B3EB1}" destId="{02C9FC45-1524-4261-AB72-58D69F5D870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AF3FE-DD19-4B1E-864E-07E0FD661C10}">
      <dsp:nvSpPr>
        <dsp:cNvPr id="0" name=""/>
        <dsp:cNvSpPr/>
      </dsp:nvSpPr>
      <dsp:spPr>
        <a:xfrm>
          <a:off x="0" y="221505"/>
          <a:ext cx="7543799" cy="6243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>
              <a:latin typeface="Arial" panose="020B0604020202020204" pitchFamily="34" charset="0"/>
              <a:cs typeface="Arial" panose="020B0604020202020204" pitchFamily="34" charset="0"/>
            </a:rPr>
            <a:t>7 operačních programů</a:t>
          </a:r>
          <a:endParaRPr lang="cs-CZ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477" y="251982"/>
        <a:ext cx="7482845" cy="563361"/>
      </dsp:txXfrm>
    </dsp:sp>
    <dsp:sp modelId="{02C9FC45-1524-4261-AB72-58D69F5D8700}">
      <dsp:nvSpPr>
        <dsp:cNvPr id="0" name=""/>
        <dsp:cNvSpPr/>
      </dsp:nvSpPr>
      <dsp:spPr>
        <a:xfrm>
          <a:off x="0" y="2844839"/>
          <a:ext cx="7543799" cy="610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>
              <a:latin typeface="Arial" panose="020B0604020202020204" pitchFamily="34" charset="0"/>
              <a:cs typeface="Arial" panose="020B0604020202020204" pitchFamily="34" charset="0"/>
            </a:rPr>
            <a:t>Přeshraniční operační programy </a:t>
          </a:r>
          <a:endParaRPr lang="cs-CZ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786" y="2874625"/>
        <a:ext cx="7484227" cy="550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0.98193</cdr:x>
      <cdr:y>0.27208</cdr:y>
    </cdr:from>
    <cdr:to>
      <cdr:x>1</cdr:x>
      <cdr:y>0.68241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8112959" y="981307"/>
          <a:ext cx="149299" cy="1479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cs-CZ" sz="11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Projekty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A828EF0-7CBA-D14D-8B93-4AEC502D1E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60A80E7-8FBD-DD48-987B-63C5EE2A5E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856ED-4A75-E14F-82F9-3E3A8AD014FD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1A00D05-E443-ED44-AA5F-6BE2623753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4666CAB-A58F-8B4D-9AF9-5F2D5B2377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CA9EE-A766-5048-BAAD-8086428685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53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1D0AC-43AB-41D4-86E8-17FEADBDF08C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AEC34-F7C9-4DC8-A740-BE07CA305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1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7CA9-27A4-4243-830C-2C89B6E4606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420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4971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191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87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3223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814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3803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74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2049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Upravit, ale nemáme</a:t>
            </a:r>
            <a:r>
              <a:rPr lang="cs-CZ" baseline="0" dirty="0"/>
              <a:t> zdroj, je to jen obrázek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75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197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7CA9-27A4-4243-830C-2C89B6E4606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881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7CA9-27A4-4243-830C-2C89B6E4606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363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i="0" kern="1200" baseline="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9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758A3C-3B05-48C5-9A81-9ECA945227A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29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696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238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0423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i="0" kern="1200" baseline="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8A3C-3B05-48C5-9A81-9ECA945227A4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7170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779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7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6902"/>
            <a:ext cx="7772400" cy="1461244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rgbClr val="1D71B8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17356"/>
            <a:ext cx="6858000" cy="940443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C0C0C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B0A7F68-D4D0-EE48-ADB6-74D619B2C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888" y="695469"/>
            <a:ext cx="1842223" cy="184222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C0B2BF2-315A-B540-A0F1-D67C119C47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918" y="6079792"/>
            <a:ext cx="3874162" cy="87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59940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467745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65599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782240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38830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D71B8"/>
              </a:buClr>
              <a:buSzTx/>
              <a:buFont typeface="Arial" panose="020B0604020202020204" pitchFamily="34" charset="0"/>
              <a:buChar char="•"/>
              <a:tabLst/>
              <a:defRPr lang="cs-CZ" b="0" smtClean="0">
                <a:effectLst/>
              </a:defRPr>
            </a:lvl1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elit. </a:t>
            </a:r>
            <a:r>
              <a:rPr lang="cs-CZ" dirty="0" err="1"/>
              <a:t>Pellentesque</a:t>
            </a:r>
            <a:r>
              <a:rPr lang="cs-CZ" dirty="0"/>
              <a:t> </a:t>
            </a:r>
            <a:r>
              <a:rPr lang="cs-CZ" dirty="0" err="1"/>
              <a:t>commodo</a:t>
            </a:r>
            <a:r>
              <a:rPr lang="cs-CZ" dirty="0"/>
              <a:t> </a:t>
            </a:r>
            <a:r>
              <a:rPr lang="cs-CZ" dirty="0" err="1"/>
              <a:t>justo</a:t>
            </a:r>
            <a:r>
              <a:rPr lang="cs-CZ" dirty="0"/>
              <a:t> </a:t>
            </a:r>
            <a:r>
              <a:rPr lang="cs-CZ" dirty="0" err="1"/>
              <a:t>laoreet</a:t>
            </a:r>
            <a:r>
              <a:rPr lang="cs-CZ" dirty="0"/>
              <a:t>, </a:t>
            </a:r>
            <a:r>
              <a:rPr lang="cs-CZ" dirty="0" err="1"/>
              <a:t>consectetur</a:t>
            </a:r>
            <a:r>
              <a:rPr lang="cs-CZ" dirty="0"/>
              <a:t> </a:t>
            </a:r>
            <a:r>
              <a:rPr lang="cs-CZ" dirty="0" err="1"/>
              <a:t>metus</a:t>
            </a:r>
            <a:r>
              <a:rPr lang="cs-CZ" dirty="0"/>
              <a:t> vitae, </a:t>
            </a:r>
            <a:r>
              <a:rPr lang="cs-CZ" dirty="0" err="1"/>
              <a:t>bibendum</a:t>
            </a:r>
            <a:r>
              <a:rPr lang="cs-CZ" dirty="0"/>
              <a:t> </a:t>
            </a:r>
            <a:r>
              <a:rPr lang="cs-CZ" dirty="0" err="1"/>
              <a:t>orci</a:t>
            </a:r>
            <a:r>
              <a:rPr lang="cs-CZ" dirty="0"/>
              <a:t>. </a:t>
            </a:r>
            <a:r>
              <a:rPr lang="cs-CZ" dirty="0" err="1"/>
              <a:t>Maece-nas</a:t>
            </a:r>
            <a:r>
              <a:rPr lang="cs-CZ" dirty="0"/>
              <a:t> </a:t>
            </a:r>
            <a:r>
              <a:rPr lang="cs-CZ" dirty="0" err="1"/>
              <a:t>placerat</a:t>
            </a:r>
            <a:r>
              <a:rPr lang="cs-CZ" dirty="0"/>
              <a:t> </a:t>
            </a:r>
            <a:r>
              <a:rPr lang="cs-CZ" dirty="0" err="1"/>
              <a:t>rhoncus</a:t>
            </a:r>
            <a:r>
              <a:rPr lang="cs-CZ" dirty="0"/>
              <a:t> </a:t>
            </a:r>
            <a:r>
              <a:rPr lang="cs-CZ" dirty="0" err="1"/>
              <a:t>cursus</a:t>
            </a:r>
            <a:r>
              <a:rPr lang="cs-CZ" dirty="0"/>
              <a:t>. </a:t>
            </a:r>
            <a:r>
              <a:rPr lang="cs-CZ" dirty="0" err="1"/>
              <a:t>Fusce</a:t>
            </a:r>
            <a:r>
              <a:rPr lang="cs-CZ" dirty="0"/>
              <a:t> non </a:t>
            </a:r>
            <a:r>
              <a:rPr lang="cs-CZ" dirty="0" err="1"/>
              <a:t>tincidunt</a:t>
            </a:r>
            <a:r>
              <a:rPr lang="cs-CZ" dirty="0"/>
              <a:t> </a:t>
            </a:r>
            <a:r>
              <a:rPr lang="cs-CZ" dirty="0" err="1"/>
              <a:t>arcu</a:t>
            </a:r>
            <a:r>
              <a:rPr lang="cs-CZ" dirty="0"/>
              <a:t>, </a:t>
            </a:r>
            <a:r>
              <a:rPr lang="cs-CZ" dirty="0" err="1"/>
              <a:t>nec</a:t>
            </a:r>
            <a:r>
              <a:rPr lang="cs-CZ" dirty="0"/>
              <a:t> </a:t>
            </a:r>
            <a:r>
              <a:rPr lang="cs-CZ" dirty="0" err="1"/>
              <a:t>dignissim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. </a:t>
            </a:r>
            <a:r>
              <a:rPr lang="cs-CZ" dirty="0" err="1"/>
              <a:t>Nam</a:t>
            </a:r>
            <a:r>
              <a:rPr lang="cs-CZ" dirty="0"/>
              <a:t> </a:t>
            </a:r>
            <a:r>
              <a:rPr lang="cs-CZ" dirty="0" err="1"/>
              <a:t>eget</a:t>
            </a:r>
            <a:r>
              <a:rPr lang="cs-CZ" dirty="0"/>
              <a:t> </a:t>
            </a:r>
            <a:r>
              <a:rPr lang="cs-CZ" dirty="0" err="1"/>
              <a:t>luctus</a:t>
            </a:r>
            <a:r>
              <a:rPr lang="cs-CZ" dirty="0"/>
              <a:t> </a:t>
            </a:r>
            <a:r>
              <a:rPr lang="cs-CZ" dirty="0" err="1"/>
              <a:t>nunc</a:t>
            </a:r>
            <a:r>
              <a:rPr lang="cs-CZ" dirty="0"/>
              <a:t>, a </a:t>
            </a:r>
            <a:r>
              <a:rPr lang="cs-CZ" dirty="0" err="1"/>
              <a:t>tempor</a:t>
            </a:r>
            <a:r>
              <a:rPr lang="cs-CZ" dirty="0"/>
              <a:t> elit.</a:t>
            </a:r>
          </a:p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8A1F98-B760-AE40-BB7A-7C3A16557D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644" y="6089279"/>
            <a:ext cx="3892711" cy="8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44257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6902"/>
            <a:ext cx="7772400" cy="1461244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rgbClr val="1D71B8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17356"/>
            <a:ext cx="6858000" cy="940443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C0C0C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057EF51-3674-2346-A505-BFB4C7190E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644" y="6089279"/>
            <a:ext cx="3892711" cy="8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2475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695469"/>
            <a:ext cx="7772400" cy="1461244"/>
          </a:xfrm>
        </p:spPr>
        <p:txBody>
          <a:bodyPr anchor="b">
            <a:normAutofit/>
          </a:bodyPr>
          <a:lstStyle>
            <a:lvl1pPr algn="ctr">
              <a:defRPr sz="5000" b="1">
                <a:solidFill>
                  <a:srgbClr val="1D71B8"/>
                </a:solidFill>
              </a:defRPr>
            </a:lvl1pPr>
          </a:lstStyle>
          <a:p>
            <a:r>
              <a:rPr lang="cs-CZ" dirty="0"/>
              <a:t>Kontakt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2998" y="2317521"/>
            <a:ext cx="6858000" cy="1548944"/>
          </a:xfrm>
        </p:spPr>
        <p:txBody>
          <a:bodyPr>
            <a:noAutofit/>
          </a:bodyPr>
          <a:lstStyle>
            <a:lvl1pPr marL="0" indent="0" algn="ctr">
              <a:buNone/>
              <a:defRPr sz="1500">
                <a:solidFill>
                  <a:srgbClr val="C0C0C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Příjmení</a:t>
            </a:r>
          </a:p>
          <a:p>
            <a:r>
              <a:rPr lang="cs-CZ" dirty="0"/>
              <a:t>Funkce</a:t>
            </a:r>
          </a:p>
          <a:p>
            <a:r>
              <a:rPr lang="cs-CZ" dirty="0"/>
              <a:t>E-mail</a:t>
            </a:r>
          </a:p>
          <a:p>
            <a:r>
              <a:rPr lang="cs-CZ" dirty="0"/>
              <a:t>+420 XXX XXX XXX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B0A7F68-D4D0-EE48-ADB6-74D619B2C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887" y="3866465"/>
            <a:ext cx="1842223" cy="184222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C0B2BF2-315A-B540-A0F1-D67C119C47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918" y="6056642"/>
            <a:ext cx="3874162" cy="87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34593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153924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400163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343669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79257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576516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5EB521AB-0A28-6B44-8E85-5B876EDAA7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3999" cy="61328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09803C-109F-484A-83D6-FFACFBED6390}" type="datetimeFigureOut">
              <a:rPr lang="cs-CZ" smtClean="0"/>
              <a:pPr/>
              <a:t>03.03.2020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78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1D71B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AAAAA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AAAAA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AAAAA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AAAAA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AAAAA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ada.cz/cz/evropske-zalezitosti/aktualne/evropska-komise-vydala-country-report-2019-pro-cr-172142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6.wdp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sv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1.sv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12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37.sv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69.svg"/><Relationship Id="rId4" Type="http://schemas.openxmlformats.org/officeDocument/2006/relationships/image" Target="../media/image39.png"/><Relationship Id="rId9" Type="http://schemas.openxmlformats.org/officeDocument/2006/relationships/image" Target="../media/image73.sv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svg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svg"/><Relationship Id="rId5" Type="http://schemas.openxmlformats.org/officeDocument/2006/relationships/image" Target="../media/image49.png"/><Relationship Id="rId4" Type="http://schemas.openxmlformats.org/officeDocument/2006/relationships/image" Target="../media/image82.sv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svg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svg"/><Relationship Id="rId5" Type="http://schemas.openxmlformats.org/officeDocument/2006/relationships/image" Target="../media/image52.png"/><Relationship Id="rId4" Type="http://schemas.openxmlformats.org/officeDocument/2006/relationships/image" Target="../media/image8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svg"/><Relationship Id="rId7" Type="http://schemas.openxmlformats.org/officeDocument/2006/relationships/image" Target="../media/image101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99.svg"/><Relationship Id="rId4" Type="http://schemas.openxmlformats.org/officeDocument/2006/relationships/image" Target="../media/image5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svg"/><Relationship Id="rId7" Type="http://schemas.openxmlformats.org/officeDocument/2006/relationships/image" Target="../media/image111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109.svg"/><Relationship Id="rId4" Type="http://schemas.openxmlformats.org/officeDocument/2006/relationships/image" Target="../media/image6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svg"/><Relationship Id="rId7" Type="http://schemas.openxmlformats.org/officeDocument/2006/relationships/image" Target="../media/image117.sv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115.svg"/><Relationship Id="rId4" Type="http://schemas.openxmlformats.org/officeDocument/2006/relationships/image" Target="../media/image6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122.svg"/><Relationship Id="rId7" Type="http://schemas.openxmlformats.org/officeDocument/2006/relationships/image" Target="../media/image126.sv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124.svg"/><Relationship Id="rId4" Type="http://schemas.openxmlformats.org/officeDocument/2006/relationships/image" Target="../media/image74.png"/><Relationship Id="rId9" Type="http://schemas.openxmlformats.org/officeDocument/2006/relationships/image" Target="../media/image128.sv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39.svg"/><Relationship Id="rId3" Type="http://schemas.openxmlformats.org/officeDocument/2006/relationships/image" Target="../media/image122.svg"/><Relationship Id="rId7" Type="http://schemas.openxmlformats.org/officeDocument/2006/relationships/image" Target="../media/image128.svg"/><Relationship Id="rId12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137.svg"/><Relationship Id="rId5" Type="http://schemas.openxmlformats.org/officeDocument/2006/relationships/image" Target="../media/image126.svg"/><Relationship Id="rId10" Type="http://schemas.openxmlformats.org/officeDocument/2006/relationships/image" Target="../media/image81.png"/><Relationship Id="rId4" Type="http://schemas.openxmlformats.org/officeDocument/2006/relationships/image" Target="../media/image78.png"/><Relationship Id="rId9" Type="http://schemas.openxmlformats.org/officeDocument/2006/relationships/image" Target="../media/image124.sv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146.svg"/><Relationship Id="rId18" Type="http://schemas.openxmlformats.org/officeDocument/2006/relationships/image" Target="../media/image74.png"/><Relationship Id="rId3" Type="http://schemas.openxmlformats.org/officeDocument/2006/relationships/image" Target="../media/image33.svg"/><Relationship Id="rId21" Type="http://schemas.openxmlformats.org/officeDocument/2006/relationships/image" Target="../media/image128.svg"/><Relationship Id="rId7" Type="http://schemas.openxmlformats.org/officeDocument/2006/relationships/image" Target="../media/image84.svg"/><Relationship Id="rId12" Type="http://schemas.openxmlformats.org/officeDocument/2006/relationships/image" Target="../media/image91.png"/><Relationship Id="rId17" Type="http://schemas.openxmlformats.org/officeDocument/2006/relationships/image" Target="../media/image149.svg"/><Relationship Id="rId2" Type="http://schemas.openxmlformats.org/officeDocument/2006/relationships/image" Target="../media/image87.png"/><Relationship Id="rId16" Type="http://schemas.openxmlformats.org/officeDocument/2006/relationships/image" Target="../media/image93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46.svg"/><Relationship Id="rId5" Type="http://schemas.openxmlformats.org/officeDocument/2006/relationships/image" Target="../media/image31.svg"/><Relationship Id="rId15" Type="http://schemas.openxmlformats.org/officeDocument/2006/relationships/image" Target="../media/image82.svg"/><Relationship Id="rId23" Type="http://schemas.openxmlformats.org/officeDocument/2006/relationships/image" Target="../media/image122.svg"/><Relationship Id="rId10" Type="http://schemas.openxmlformats.org/officeDocument/2006/relationships/image" Target="../media/image90.png"/><Relationship Id="rId19" Type="http://schemas.openxmlformats.org/officeDocument/2006/relationships/image" Target="../media/image124.svg"/><Relationship Id="rId4" Type="http://schemas.openxmlformats.org/officeDocument/2006/relationships/image" Target="../media/image88.png"/><Relationship Id="rId9" Type="http://schemas.openxmlformats.org/officeDocument/2006/relationships/image" Target="../media/image126.svg"/><Relationship Id="rId14" Type="http://schemas.openxmlformats.org/officeDocument/2006/relationships/image" Target="../media/image92.png"/><Relationship Id="rId22" Type="http://schemas.openxmlformats.org/officeDocument/2006/relationships/image" Target="../media/image7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svg"/><Relationship Id="rId3" Type="http://schemas.openxmlformats.org/officeDocument/2006/relationships/image" Target="../media/image95.png"/><Relationship Id="rId7" Type="http://schemas.openxmlformats.org/officeDocument/2006/relationships/image" Target="../media/image97.png"/><Relationship Id="rId2" Type="http://schemas.openxmlformats.org/officeDocument/2006/relationships/hyperlink" Target="https://www.irop.mmr.cz/c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svg"/><Relationship Id="rId5" Type="http://schemas.openxmlformats.org/officeDocument/2006/relationships/image" Target="../media/image96.png"/><Relationship Id="rId4" Type="http://schemas.openxmlformats.org/officeDocument/2006/relationships/image" Target="../media/image15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mailto:irop@mmr.cz" TargetMode="External"/><Relationship Id="rId7" Type="http://schemas.openxmlformats.org/officeDocument/2006/relationships/image" Target="../media/image160.svg"/><Relationship Id="rId2" Type="http://schemas.openxmlformats.org/officeDocument/2006/relationships/hyperlink" Target="http://www.irop.mmr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158.svg"/><Relationship Id="rId4" Type="http://schemas.openxmlformats.org/officeDocument/2006/relationships/image" Target="../media/image9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88CFA9A-0363-4E48-9C5A-27F37F800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787090"/>
            <a:ext cx="7772400" cy="1514248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rgbClr val="0070C0"/>
                </a:solidFill>
              </a:rPr>
              <a:t/>
            </a:r>
            <a:br>
              <a:rPr lang="cs-CZ" sz="3200" b="1" dirty="0">
                <a:solidFill>
                  <a:srgbClr val="0070C0"/>
                </a:solidFill>
              </a:rPr>
            </a:br>
            <a:r>
              <a:rPr lang="cs-CZ" sz="3200" b="1" dirty="0">
                <a:solidFill>
                  <a:srgbClr val="0070C0"/>
                </a:solidFill>
              </a:rPr>
              <a:t/>
            </a:r>
            <a:br>
              <a:rPr lang="cs-CZ" sz="3200" b="1" dirty="0">
                <a:solidFill>
                  <a:srgbClr val="0070C0"/>
                </a:solidFill>
              </a:rPr>
            </a:br>
            <a:r>
              <a:rPr lang="cs-CZ" sz="3200" b="1" dirty="0">
                <a:solidFill>
                  <a:srgbClr val="0070C0"/>
                </a:solidFill>
              </a:rPr>
              <a:t/>
            </a:r>
            <a:br>
              <a:rPr lang="cs-CZ" sz="3200" b="1" dirty="0">
                <a:solidFill>
                  <a:srgbClr val="0070C0"/>
                </a:solidFill>
              </a:rPr>
            </a:br>
            <a:r>
              <a:rPr lang="cs-CZ" sz="3200" b="1" dirty="0">
                <a:solidFill>
                  <a:srgbClr val="0070C0"/>
                </a:solidFill>
              </a:rPr>
              <a:t/>
            </a:r>
            <a:br>
              <a:rPr lang="cs-CZ" sz="3200" b="1" dirty="0">
                <a:solidFill>
                  <a:srgbClr val="0070C0"/>
                </a:solidFill>
              </a:rPr>
            </a:br>
            <a:r>
              <a:rPr lang="cs-CZ" sz="3200" b="1" dirty="0">
                <a:solidFill>
                  <a:srgbClr val="0070C0"/>
                </a:solidFill>
              </a:rPr>
              <a:t/>
            </a:r>
            <a:br>
              <a:rPr lang="cs-CZ" sz="3200" b="1" dirty="0">
                <a:solidFill>
                  <a:srgbClr val="0070C0"/>
                </a:solidFill>
              </a:rPr>
            </a:br>
            <a:r>
              <a:rPr lang="cs-CZ" sz="3200" b="1" dirty="0">
                <a:solidFill>
                  <a:srgbClr val="0070C0"/>
                </a:solidFill>
              </a:rPr>
              <a:t/>
            </a:r>
            <a:br>
              <a:rPr lang="cs-CZ" sz="3200" b="1" dirty="0">
                <a:solidFill>
                  <a:srgbClr val="0070C0"/>
                </a:solidFill>
              </a:rPr>
            </a:br>
            <a:r>
              <a:rPr lang="cs-CZ" sz="3200" b="1" dirty="0">
                <a:solidFill>
                  <a:srgbClr val="0070C0"/>
                </a:solidFill>
              </a:rPr>
              <a:t/>
            </a:r>
            <a:br>
              <a:rPr lang="cs-CZ" sz="3200" b="1" dirty="0">
                <a:solidFill>
                  <a:srgbClr val="0070C0"/>
                </a:solidFill>
              </a:rPr>
            </a:br>
            <a:r>
              <a:rPr lang="cs-CZ" sz="3600" b="1" dirty="0">
                <a:solidFill>
                  <a:srgbClr val="0070C0"/>
                </a:solidFill>
              </a:rPr>
              <a:t>Představení návrhu </a:t>
            </a:r>
            <a:br>
              <a:rPr lang="cs-CZ" sz="3600" b="1" dirty="0">
                <a:solidFill>
                  <a:srgbClr val="0070C0"/>
                </a:solidFill>
              </a:rPr>
            </a:br>
            <a:r>
              <a:rPr lang="cs-CZ" sz="3600" b="1" dirty="0">
                <a:solidFill>
                  <a:srgbClr val="0070C0"/>
                </a:solidFill>
              </a:rPr>
              <a:t>IROP 2021-2027</a:t>
            </a:r>
            <a:r>
              <a:rPr lang="cs-CZ" sz="4000" b="1" dirty="0">
                <a:solidFill>
                  <a:srgbClr val="0070C0"/>
                </a:solidFill>
              </a:rPr>
              <a:t/>
            </a:r>
            <a:br>
              <a:rPr lang="cs-CZ" sz="4000" b="1" dirty="0">
                <a:solidFill>
                  <a:srgbClr val="0070C0"/>
                </a:solidFill>
              </a:rPr>
            </a:br>
            <a:endParaRPr lang="cs-CZ" sz="4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D96576B-4587-B84C-8ED8-FB87BB88BAC7}"/>
              </a:ext>
            </a:extLst>
          </p:cNvPr>
          <p:cNvSpPr txBox="1"/>
          <p:nvPr/>
        </p:nvSpPr>
        <p:spPr>
          <a:xfrm>
            <a:off x="2706624" y="4904945"/>
            <a:ext cx="3549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3. 3. 2020</a:t>
            </a:r>
          </a:p>
          <a:p>
            <a:pPr algn="ctr"/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Clarion Congress Hotel</a:t>
            </a:r>
          </a:p>
          <a:p>
            <a:pPr algn="ctr"/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České Budějovice</a:t>
            </a:r>
          </a:p>
        </p:txBody>
      </p:sp>
    </p:spTree>
    <p:extLst>
      <p:ext uri="{BB962C8B-B14F-4D97-AF65-F5344CB8AC3E}">
        <p14:creationId xmlns:p14="http://schemas.microsoft.com/office/powerpoint/2010/main" val="887487996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115314" y="430367"/>
            <a:ext cx="691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Zpráva o České republice 2019</a:t>
            </a:r>
            <a:endParaRPr lang="cs-CZ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622328" y="1164321"/>
            <a:ext cx="7899344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</a:pPr>
            <a:r>
              <a:rPr lang="cs-CZ" alt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 dokument útvarů Komise, zveřejněn v únoru 2019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</a:pPr>
            <a:r>
              <a:rPr lang="cs-CZ" altLang="cs-CZ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Příloha D Investiční pokyny k financování politiky soudržnosti v období 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</a:pPr>
            <a:r>
              <a:rPr lang="cs-CZ" altLang="cs-CZ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2021-2027 pro ČR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</a:pPr>
            <a:r>
              <a:rPr lang="cs-CZ" alt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Předběžná stanoviska útvarů Komise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https://www.vlada.cz/cz/evropske-zalezitosti/aktualne/evropska-komise-vydala-country-report-2019-pro-cr-172142/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</a:pPr>
            <a:r>
              <a:rPr lang="cs-CZ" alt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 pro dialog mezi ČR a EK pro plánování fondů politiky soudržnosti (EFRR, FS, ESF+, JTF)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</a:pPr>
            <a:endParaRPr lang="cs-CZ" altLang="cs-CZ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</a:pPr>
            <a:r>
              <a:rPr lang="cs-CZ" altLang="cs-CZ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ve zprávě chybí ve vztahu k IROP?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</a:pPr>
            <a:r>
              <a:rPr lang="cs-CZ" altLang="cs-CZ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 nezmiňuje IZS, cestovní ruch a kulturní dědictví.</a:t>
            </a:r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34015050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19999" y="150642"/>
            <a:ext cx="77040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Zpráva o České republice 2019 ve vztahu k IROP</a:t>
            </a:r>
            <a:endParaRPr lang="cs-CZ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622328" y="1576203"/>
            <a:ext cx="78993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Politický cíl č. 1 Inteligentnější Evropa </a:t>
            </a:r>
          </a:p>
          <a:p>
            <a:pPr marL="742950" lvl="1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rozšířit a urychlit </a:t>
            </a:r>
            <a:r>
              <a:rPr lang="cs-CZ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elektronickou veřejnou správu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včetně zavádění služeb </a:t>
            </a:r>
            <a:r>
              <a:rPr lang="cs-CZ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elektronického zdravotnictví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celoevropských interoperabilních služeb.</a:t>
            </a:r>
          </a:p>
          <a:p>
            <a:pPr marL="742950" lvl="1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D70B8"/>
              </a:buClr>
            </a:pPr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Politický cíl č. 2 Nízkouhlíková a zelenější Evropa</a:t>
            </a:r>
          </a:p>
          <a:p>
            <a:pPr marL="742950" lvl="1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podporovat </a:t>
            </a:r>
            <a:r>
              <a:rPr lang="de-DE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zelenou infrastrukturu v městském prostředí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D70B8"/>
              </a:buClr>
            </a:pPr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Politický cíl č. 3 Propojenější Evropa</a:t>
            </a:r>
          </a:p>
          <a:p>
            <a:pPr marL="742950" lvl="1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vybudovat chybějící části hlavní a komplexní silniční transevropské dopravní sítě a </a:t>
            </a:r>
            <a:r>
              <a:rPr lang="cs-CZ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odstranit regionální rozdíly v přístupnosti transevropské dopravní sítě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zejména v jižní a SV části ČR,</a:t>
            </a:r>
          </a:p>
          <a:p>
            <a:pPr marL="742950" lvl="1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podporovat inteligentní, propojenější a čistější systémy dopravy odolné vůči změně klimatu,</a:t>
            </a:r>
          </a:p>
          <a:p>
            <a:pPr marL="742950" lvl="1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podporovat </a:t>
            </a:r>
            <a:r>
              <a:rPr lang="cs-CZ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udržitelné a účinné městské dopravní systémy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cílem umožnit přechod na čistější kolektivní služby veřejné dopravy a aktivní mobilitu, včetně infrastruktury pro alternativní paliva ve městech,</a:t>
            </a:r>
          </a:p>
          <a:p>
            <a:pPr marL="742950" lvl="1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investovat do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regionální a místní mobility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chemeClr val="tx2"/>
              </a:buClr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32346586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48266" y="400476"/>
            <a:ext cx="7647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Zpráva o České republice 2019 ve vztahu k IROP</a:t>
            </a:r>
            <a:endParaRPr lang="cs-CZ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622328" y="1597317"/>
            <a:ext cx="789934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cs-CZ" alt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Politický cíl č. 4 Sociálnější Evropa</a:t>
            </a:r>
          </a:p>
          <a:p>
            <a:pPr marL="742950" lvl="1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podporovat koordinovaný přístup k socioekonomické integraci sociálně vyloučených osob, např. Romů,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pt-PT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přístupu k zaměstnání, zdravotním a sociálním službám, finančnímu poradenství, cílenému </a:t>
            </a:r>
            <a:r>
              <a:rPr lang="pt-PT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vzdělávání</a:t>
            </a:r>
            <a:r>
              <a:rPr lang="cs-CZ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/odbornému vzdělávání, a opatření k řešení vyloučení z přístupu k </a:t>
            </a:r>
            <a:r>
              <a:rPr lang="pt-PT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bydlení</a:t>
            </a:r>
            <a:r>
              <a:rPr lang="pt-PT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cs-CZ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podporovat </a:t>
            </a:r>
            <a:r>
              <a:rPr lang="pt-PT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deinstitucionalizaci péče </a:t>
            </a:r>
            <a:r>
              <a:rPr lang="pt-PT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zejména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pt-PT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osoby se zdravotním postižením, starší osoby a osoby s mentálním postižením, podporovat spolupráci mezi </a:t>
            </a:r>
            <a:r>
              <a:rPr lang="pt-PT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zdravotními a sociálními službami</a:t>
            </a:r>
            <a:r>
              <a:rPr lang="pt-PT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posílit a zlepšit přístup k </a:t>
            </a:r>
            <a:r>
              <a:rPr lang="pt-PT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primární péči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PT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Aft>
                <a:spcPts val="600"/>
              </a:spcAft>
              <a:buClr>
                <a:srgbClr val="1D70B8"/>
              </a:buClr>
            </a:pPr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Politický cíl č. 5 Evropa blíže občanům</a:t>
            </a:r>
          </a:p>
          <a:p>
            <a:pPr marL="742950" lvl="1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pt-PT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snížit nerovnosti mezi regiony </a:t>
            </a:r>
            <a:r>
              <a:rPr lang="pt-PT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 rámci městských oblastí v rámci </a:t>
            </a:r>
            <a:r>
              <a:rPr lang="pt-PT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integrovaných územních investic </a:t>
            </a:r>
            <a:r>
              <a:rPr lang="pt-PT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vybraných velkých městech a regionálních centrech, včetně vytváření vazeb s okolními oblastmi,</a:t>
            </a:r>
            <a:endParaRPr lang="cs-CZ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podporovat transformační úsilí se zvláštním zaměřením na regiony procházející procesem hospodářské restrukturalizace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PT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RE:START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marL="742950" lvl="1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pt-PT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venkovské oblasti</a:t>
            </a:r>
            <a:r>
              <a:rPr lang="cs-CZ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PT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podporovat jejich rozvoj</a:t>
            </a:r>
            <a:endParaRPr lang="en-GB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40675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545" y="261257"/>
            <a:ext cx="8036909" cy="1330582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Tematická koncentrace v Evropském fondu pro regionální rozvoj</a:t>
            </a:r>
            <a:br>
              <a:rPr lang="cs-CZ" sz="32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cs-CZ" sz="32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056" y="804280"/>
            <a:ext cx="8191888" cy="6059799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1319"/>
              </a:spcBef>
              <a:buNone/>
            </a:pPr>
            <a:endParaRPr lang="cs-CZ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spcBef>
                <a:spcPts val="1319"/>
              </a:spcBef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Pravidla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tematické koncentrace – min. 75 % zdrojů EFRR na Cíle politiky 1 a 2</a:t>
            </a:r>
            <a:r>
              <a:rPr lang="cs-CZ" sz="16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sz="1600" b="1" dirty="0">
                <a:solidFill>
                  <a:schemeClr val="bg2">
                    <a:lumMod val="25000"/>
                  </a:schemeClr>
                </a:solidFill>
              </a:rPr>
            </a:br>
            <a:endParaRPr lang="cs-CZ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spcBef>
                <a:spcPts val="1319"/>
              </a:spcBef>
              <a:buNone/>
            </a:pPr>
            <a:r>
              <a:rPr lang="cs-CZ" sz="1600" b="1" dirty="0">
                <a:solidFill>
                  <a:srgbClr val="0070C0"/>
                </a:solidFill>
              </a:rPr>
              <a:t>CP 1  Inteligentnější Evropa: 45 % alokace EFRR</a:t>
            </a:r>
            <a:r>
              <a:rPr lang="cs-CZ" sz="1600" dirty="0">
                <a:solidFill>
                  <a:srgbClr val="0070C0"/>
                </a:solidFill>
              </a:rPr>
              <a:t> (cca 109 mld. Kč)</a:t>
            </a:r>
          </a:p>
          <a:p>
            <a:pPr lvl="1">
              <a:lnSpc>
                <a:spcPct val="100000"/>
              </a:lnSpc>
              <a:spcBef>
                <a:spcPts val="1319"/>
              </a:spcBef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posílení výzkumných a inovačních kapacit a zavádění pokročilých technologií; </a:t>
            </a: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využití přínosů digitalizace pro občany, podniky a vlády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; posílení růstu a konkurenceschopnosti MSP; rozvoj dovedností pro inteligentní specializaci, průmysl. transformaci a podnikání</a:t>
            </a:r>
          </a:p>
          <a:p>
            <a:pPr marL="0" indent="0">
              <a:spcBef>
                <a:spcPts val="1319"/>
              </a:spcBef>
              <a:buNone/>
            </a:pPr>
            <a:r>
              <a:rPr lang="cs-CZ" sz="1600" b="1" dirty="0">
                <a:solidFill>
                  <a:srgbClr val="0070C0"/>
                </a:solidFill>
              </a:rPr>
              <a:t>CP 2  Zelenější Evropa: </a:t>
            </a:r>
            <a:r>
              <a:rPr lang="cs-CZ" sz="1600" b="1" dirty="0">
                <a:solidFill>
                  <a:srgbClr val="1D70B8"/>
                </a:solidFill>
              </a:rPr>
              <a:t>30 % alokace EFRR </a:t>
            </a:r>
            <a:r>
              <a:rPr lang="cs-CZ" sz="1600" dirty="0">
                <a:solidFill>
                  <a:srgbClr val="1D70B8"/>
                </a:solidFill>
              </a:rPr>
              <a:t>(cca 72,5 mld. Kč)</a:t>
            </a:r>
          </a:p>
          <a:p>
            <a:pPr lvl="1">
              <a:lnSpc>
                <a:spcPct val="100000"/>
              </a:lnSpc>
              <a:spcBef>
                <a:spcPts val="1319"/>
              </a:spcBef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opatření v oblasti energ. účinnosti; 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energie z obnovitelných zdrojů; rozvoj inteligentních energ. systémů, sítí a skladování na místní úrovni;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</a:rPr>
              <a:t>přizpůsobení se změnám klimatu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</a:rPr>
              <a:t>prevence rizik a odolnosti vůči katastrofám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; udržitelného hospodaření s vodou; přechod k oběhovému hospodářství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</a:rPr>
              <a:t>; posílení biologické rozmanitosti, zelené infrastruktury v městském prostředí a snížení znečištění + městská mobilita </a:t>
            </a:r>
          </a:p>
          <a:p>
            <a:pPr lvl="1" algn="just">
              <a:lnSpc>
                <a:spcPct val="100000"/>
              </a:lnSpc>
              <a:spcBef>
                <a:spcPts val="1319"/>
              </a:spcBef>
            </a:pPr>
            <a:endParaRPr lang="cs-CZ" sz="1800" dirty="0">
              <a:solidFill>
                <a:srgbClr val="1D70B8"/>
              </a:solidFill>
            </a:endParaRPr>
          </a:p>
          <a:p>
            <a:pPr algn="just">
              <a:spcBef>
                <a:spcPts val="1319"/>
              </a:spcBef>
            </a:pPr>
            <a:endParaRPr lang="cs-CZ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78136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74" y="365126"/>
            <a:ext cx="8420252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Příprava programů po roce 2020 na národní úrovni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2" y="1892938"/>
            <a:ext cx="7763916" cy="4002815"/>
          </a:xfrm>
        </p:spPr>
        <p:txBody>
          <a:bodyPr>
            <a:normAutofit/>
          </a:bodyPr>
          <a:lstStyle/>
          <a:p>
            <a:pPr marL="457200" lvl="2" indent="-457200">
              <a:lnSpc>
                <a:spcPct val="150000"/>
              </a:lnSpc>
              <a:spcAft>
                <a:spcPts val="600"/>
              </a:spcAft>
              <a:buSzPct val="100000"/>
            </a:pPr>
            <a:r>
              <a:rPr lang="cs-CZ" sz="1600" dirty="0">
                <a:solidFill>
                  <a:schemeClr val="bg2">
                    <a:lumMod val="25000"/>
                  </a:schemeClr>
                </a:solidFill>
              </a:rPr>
              <a:t>Národní koncepce realizace politiky soudržnosti po roce 2020 </a:t>
            </a:r>
          </a:p>
          <a:p>
            <a:pPr marL="457200" lvl="2" indent="-457200">
              <a:lnSpc>
                <a:spcPct val="150000"/>
              </a:lnSpc>
              <a:spcAft>
                <a:spcPts val="600"/>
              </a:spcAft>
              <a:buSzPct val="100000"/>
            </a:pPr>
            <a:r>
              <a:rPr lang="cs-CZ" sz="1600" dirty="0">
                <a:solidFill>
                  <a:schemeClr val="bg2">
                    <a:lumMod val="25000"/>
                  </a:schemeClr>
                </a:solidFill>
              </a:rPr>
              <a:t>Dohoda o partnerství 2021 – 2027 </a:t>
            </a:r>
          </a:p>
          <a:p>
            <a:pPr marL="457200" lvl="2" indent="-457200">
              <a:lnSpc>
                <a:spcPct val="150000"/>
              </a:lnSpc>
              <a:spcAft>
                <a:spcPts val="600"/>
              </a:spcAft>
              <a:buSzPct val="100000"/>
            </a:pPr>
            <a:r>
              <a:rPr lang="cs-CZ" sz="1600" dirty="0">
                <a:solidFill>
                  <a:schemeClr val="bg2">
                    <a:lumMod val="25000"/>
                  </a:schemeClr>
                </a:solidFill>
              </a:rPr>
              <a:t>Jednotný národní rámec pravidel a postupů v programovém období 2021-2027 (jednotné metodické prostředí)</a:t>
            </a:r>
          </a:p>
          <a:p>
            <a:pPr marL="457200" lvl="2" indent="-457200">
              <a:lnSpc>
                <a:spcPct val="150000"/>
              </a:lnSpc>
              <a:spcAft>
                <a:spcPts val="600"/>
              </a:spcAft>
              <a:buSzPct val="100000"/>
            </a:pPr>
            <a:r>
              <a:rPr lang="cs-CZ" sz="1600" dirty="0">
                <a:solidFill>
                  <a:schemeClr val="bg2">
                    <a:lumMod val="25000"/>
                  </a:schemeClr>
                </a:solidFill>
              </a:rPr>
              <a:t>Pravidla spolufinancování projektů ze státního rozpočtu (MFČR)</a:t>
            </a:r>
          </a:p>
          <a:p>
            <a:pPr marL="457200" lvl="2" indent="-457200">
              <a:lnSpc>
                <a:spcPct val="150000"/>
              </a:lnSpc>
              <a:spcAft>
                <a:spcPts val="600"/>
              </a:spcAft>
              <a:buSzPct val="100000"/>
            </a:pPr>
            <a:r>
              <a:rPr lang="cs-CZ" sz="1600" dirty="0">
                <a:solidFill>
                  <a:schemeClr val="bg2">
                    <a:lumMod val="25000"/>
                  </a:schemeClr>
                </a:solidFill>
              </a:rPr>
              <a:t>Strategie regionálního rozvoje ČR 2021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+</a:t>
            </a:r>
            <a:endParaRPr lang="cs-CZ" sz="1600" dirty="0">
              <a:solidFill>
                <a:schemeClr val="bg2">
                  <a:lumMod val="25000"/>
                </a:schemeClr>
              </a:solidFill>
            </a:endParaRPr>
          </a:p>
          <a:p>
            <a:pPr marL="457200" lvl="2" indent="-457200">
              <a:lnSpc>
                <a:spcPct val="150000"/>
              </a:lnSpc>
              <a:spcAft>
                <a:spcPts val="600"/>
              </a:spcAft>
              <a:buSzPct val="100000"/>
            </a:pPr>
            <a:r>
              <a:rPr lang="cs-CZ" sz="1600" dirty="0">
                <a:solidFill>
                  <a:schemeClr val="bg2">
                    <a:lumMod val="25000"/>
                  </a:schemeClr>
                </a:solidFill>
              </a:rPr>
              <a:t>Příprava monitorovacího systému MS2021+</a:t>
            </a:r>
          </a:p>
          <a:p>
            <a:pPr eaLnBrk="0">
              <a:spcBef>
                <a:spcPts val="1500"/>
              </a:spcBef>
              <a:spcAft>
                <a:spcPts val="600"/>
              </a:spcAft>
              <a:buClr>
                <a:schemeClr val="accent1"/>
              </a:buClr>
              <a:buSzPct val="65000"/>
            </a:pPr>
            <a:endParaRPr lang="cs-CZ" sz="1800" dirty="0">
              <a:solidFill>
                <a:schemeClr val="tx1"/>
              </a:solidFill>
            </a:endParaRPr>
          </a:p>
          <a:p>
            <a:pPr eaLnBrk="0">
              <a:spcBef>
                <a:spcPts val="1500"/>
              </a:spcBef>
              <a:spcAft>
                <a:spcPts val="600"/>
              </a:spcAft>
              <a:buClr>
                <a:schemeClr val="accent1"/>
              </a:buClr>
              <a:buSzPct val="65000"/>
            </a:pPr>
            <a:endParaRPr lang="cs-CZ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78610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63346"/>
            <a:ext cx="7886700" cy="1954036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Architektura období 2021+ 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290386"/>
              </p:ext>
            </p:extLst>
          </p:nvPr>
        </p:nvGraphicFramePr>
        <p:xfrm>
          <a:off x="729344" y="1084781"/>
          <a:ext cx="7543799" cy="3846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A66B7154-BF3D-4F45-830C-FA392FFA2CFB}"/>
              </a:ext>
            </a:extLst>
          </p:cNvPr>
          <p:cNvSpPr txBox="1"/>
          <p:nvPr/>
        </p:nvSpPr>
        <p:spPr>
          <a:xfrm>
            <a:off x="729344" y="4678918"/>
            <a:ext cx="67273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ČR – Polsko</a:t>
            </a:r>
          </a:p>
          <a:p>
            <a:pPr marL="285750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Slovensko – ČR</a:t>
            </a:r>
          </a:p>
          <a:p>
            <a:pPr marL="285750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Rakousko – ČR</a:t>
            </a:r>
          </a:p>
          <a:p>
            <a:pPr marL="285750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Svobodný stát Bavorsko – ČR</a:t>
            </a:r>
          </a:p>
          <a:p>
            <a:pPr marL="285750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Svobodný stát Sasko – ČR</a:t>
            </a:r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CB5E1DE-7FA2-4C12-AA36-746FF57C63FA}"/>
              </a:ext>
            </a:extLst>
          </p:cNvPr>
          <p:cNvSpPr txBox="1"/>
          <p:nvPr/>
        </p:nvSpPr>
        <p:spPr>
          <a:xfrm>
            <a:off x="729344" y="1992376"/>
            <a:ext cx="78867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Technologie a aplikace pro konkurenceschopnost (MPO)</a:t>
            </a:r>
          </a:p>
          <a:p>
            <a:pPr marL="285750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Doprava (MD)</a:t>
            </a:r>
          </a:p>
          <a:p>
            <a:pPr marL="285750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Životní prostředí (MŽP)</a:t>
            </a:r>
          </a:p>
          <a:p>
            <a:pPr marL="285750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Jan Amos Komenský (MŠMT)</a:t>
            </a:r>
          </a:p>
          <a:p>
            <a:pPr marL="285750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Zaměstnanost plus (MPSV)</a:t>
            </a:r>
          </a:p>
          <a:p>
            <a:pPr marL="285750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(MMR)</a:t>
            </a:r>
          </a:p>
          <a:p>
            <a:pPr marL="285750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Technická pomoc (MMR)</a:t>
            </a:r>
          </a:p>
          <a:p>
            <a:pPr marL="285750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0597426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35804"/>
            <a:ext cx="7886700" cy="1082867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Příjemci podpory v IROP 2014-2020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8C1064E-F89F-4EBD-9175-2CDC350EB9DA}"/>
              </a:ext>
            </a:extLst>
          </p:cNvPr>
          <p:cNvSpPr txBox="1"/>
          <p:nvPr/>
        </p:nvSpPr>
        <p:spPr>
          <a:xfrm>
            <a:off x="8091377" y="2466753"/>
            <a:ext cx="1052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527A9C0-0CE6-4500-9C53-C3E1A11751F1}" type="CATEGORYNAME">
              <a: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Kraj</a:t>
            </a:fld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17A0E3A-C7DA-47AF-8AB7-7266B003618E}"/>
              </a:ext>
            </a:extLst>
          </p:cNvPr>
          <p:cNvSpPr txBox="1"/>
          <p:nvPr/>
        </p:nvSpPr>
        <p:spPr>
          <a:xfrm>
            <a:off x="6611919" y="1881156"/>
            <a:ext cx="7230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8ACFAD7-5CF2-4638-B952-3E54B834A702}" type="CATEGORYNAME">
              <a: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SVJ</a:t>
            </a:fld>
            <a:endParaRPr lang="cs-CZ" sz="1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63A94A4-E5F6-43D1-90CD-465576E5058D}"/>
              </a:ext>
            </a:extLst>
          </p:cNvPr>
          <p:cNvSpPr txBox="1"/>
          <p:nvPr/>
        </p:nvSpPr>
        <p:spPr>
          <a:xfrm>
            <a:off x="4929775" y="2589863"/>
            <a:ext cx="8399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DD46882-5908-462F-A853-FDFBEF96255F}" type="CATEGORYNAME">
              <a: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Soukromý sektor</a:t>
            </a:fld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00" dirty="0"/>
          </a:p>
        </p:txBody>
      </p:sp>
      <p:sp>
        <p:nvSpPr>
          <p:cNvPr id="11" name="TextovéPole 1">
            <a:extLst>
              <a:ext uri="{FF2B5EF4-FFF2-40B4-BE49-F238E27FC236}">
                <a16:creationId xmlns:a16="http://schemas.microsoft.com/office/drawing/2014/main" id="{A5C4BA92-6392-4D50-869D-C6634420A47D}"/>
              </a:ext>
            </a:extLst>
          </p:cNvPr>
          <p:cNvSpPr txBox="1"/>
          <p:nvPr/>
        </p:nvSpPr>
        <p:spPr>
          <a:xfrm>
            <a:off x="1367240" y="2238342"/>
            <a:ext cx="583207" cy="35152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fld id="{57AAB2FD-93D0-407B-8DE0-8910FBF706A9}" type="CATEGORYNAME"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NNO</a:t>
            </a:fld>
            <a:endParaRPr lang="cs-CZ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">
            <a:extLst>
              <a:ext uri="{FF2B5EF4-FFF2-40B4-BE49-F238E27FC236}">
                <a16:creationId xmlns:a16="http://schemas.microsoft.com/office/drawing/2014/main" id="{CFACDCCE-D075-4F6E-AA7C-17AA981C2B23}"/>
              </a:ext>
            </a:extLst>
          </p:cNvPr>
          <p:cNvSpPr txBox="1"/>
          <p:nvPr/>
        </p:nvSpPr>
        <p:spPr>
          <a:xfrm>
            <a:off x="2439747" y="1683800"/>
            <a:ext cx="1052623" cy="65371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Církevní instituce</a:t>
            </a:r>
          </a:p>
        </p:txBody>
      </p:sp>
      <p:graphicFrame>
        <p:nvGraphicFramePr>
          <p:cNvPr id="13" name="Graf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690934"/>
              </p:ext>
            </p:extLst>
          </p:nvPr>
        </p:nvGraphicFramePr>
        <p:xfrm>
          <a:off x="332015" y="1559057"/>
          <a:ext cx="4661807" cy="4200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f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7763566"/>
              </p:ext>
            </p:extLst>
          </p:nvPr>
        </p:nvGraphicFramePr>
        <p:xfrm>
          <a:off x="4572000" y="1559057"/>
          <a:ext cx="4239985" cy="4353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4927287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35804"/>
            <a:ext cx="7886700" cy="1082867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Obce jako příjemci podpory v IROP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8C1064E-F89F-4EBD-9175-2CDC350EB9DA}"/>
              </a:ext>
            </a:extLst>
          </p:cNvPr>
          <p:cNvSpPr txBox="1"/>
          <p:nvPr/>
        </p:nvSpPr>
        <p:spPr>
          <a:xfrm>
            <a:off x="8091377" y="2466753"/>
            <a:ext cx="1052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527A9C0-0CE6-4500-9C53-C3E1A11751F1}" type="CATEGORYNAME">
              <a: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Kraj</a:t>
            </a:fld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17A0E3A-C7DA-47AF-8AB7-7266B003618E}"/>
              </a:ext>
            </a:extLst>
          </p:cNvPr>
          <p:cNvSpPr txBox="1"/>
          <p:nvPr/>
        </p:nvSpPr>
        <p:spPr>
          <a:xfrm>
            <a:off x="6611919" y="1881156"/>
            <a:ext cx="7230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8ACFAD7-5CF2-4638-B952-3E54B834A702}" type="CATEGORYNAME">
              <a: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SVJ</a:t>
            </a:fld>
            <a:endParaRPr lang="cs-CZ" sz="1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63A94A4-E5F6-43D1-90CD-465576E5058D}"/>
              </a:ext>
            </a:extLst>
          </p:cNvPr>
          <p:cNvSpPr txBox="1"/>
          <p:nvPr/>
        </p:nvSpPr>
        <p:spPr>
          <a:xfrm>
            <a:off x="4929775" y="2589863"/>
            <a:ext cx="8399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DD46882-5908-462F-A853-FDFBEF96255F}" type="CATEGORYNAME">
              <a: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Soukromý sektor</a:t>
            </a:fld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00" dirty="0"/>
          </a:p>
        </p:txBody>
      </p:sp>
      <p:sp>
        <p:nvSpPr>
          <p:cNvPr id="11" name="TextovéPole 1">
            <a:extLst>
              <a:ext uri="{FF2B5EF4-FFF2-40B4-BE49-F238E27FC236}">
                <a16:creationId xmlns:a16="http://schemas.microsoft.com/office/drawing/2014/main" id="{A5C4BA92-6392-4D50-869D-C6634420A47D}"/>
              </a:ext>
            </a:extLst>
          </p:cNvPr>
          <p:cNvSpPr txBox="1"/>
          <p:nvPr/>
        </p:nvSpPr>
        <p:spPr>
          <a:xfrm>
            <a:off x="1367240" y="2238342"/>
            <a:ext cx="583207" cy="35152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fld id="{57AAB2FD-93D0-407B-8DE0-8910FBF706A9}" type="CATEGORYNAME"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NNO</a:t>
            </a:fld>
            <a:endParaRPr lang="cs-CZ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">
            <a:extLst>
              <a:ext uri="{FF2B5EF4-FFF2-40B4-BE49-F238E27FC236}">
                <a16:creationId xmlns:a16="http://schemas.microsoft.com/office/drawing/2014/main" id="{CFACDCCE-D075-4F6E-AA7C-17AA981C2B23}"/>
              </a:ext>
            </a:extLst>
          </p:cNvPr>
          <p:cNvSpPr txBox="1"/>
          <p:nvPr/>
        </p:nvSpPr>
        <p:spPr>
          <a:xfrm>
            <a:off x="2439747" y="1683800"/>
            <a:ext cx="1052623" cy="65371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Církevní instituce</a:t>
            </a:r>
          </a:p>
        </p:txBody>
      </p:sp>
      <p:graphicFrame>
        <p:nvGraphicFramePr>
          <p:cNvPr id="10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3933138"/>
              </p:ext>
            </p:extLst>
          </p:nvPr>
        </p:nvGraphicFramePr>
        <p:xfrm>
          <a:off x="440871" y="1683800"/>
          <a:ext cx="8262258" cy="3606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0946254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4363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Podpora IROP v krajích</a:t>
            </a: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525924"/>
              </p:ext>
            </p:extLst>
          </p:nvPr>
        </p:nvGraphicFramePr>
        <p:xfrm>
          <a:off x="530679" y="1516431"/>
          <a:ext cx="7886700" cy="4298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0440779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1827" y="114979"/>
            <a:ext cx="8580346" cy="1397797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Již zrealizováno v Jihočeském kraji z IROP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3E571ED-3BDF-4C61-B1D5-1F430DA1C323}"/>
              </a:ext>
            </a:extLst>
          </p:cNvPr>
          <p:cNvSpPr txBox="1"/>
          <p:nvPr/>
        </p:nvSpPr>
        <p:spPr>
          <a:xfrm>
            <a:off x="7233560" y="6351580"/>
            <a:ext cx="612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Data k 1. 2. 2020</a:t>
            </a:r>
          </a:p>
        </p:txBody>
      </p:sp>
      <p:pic>
        <p:nvPicPr>
          <p:cNvPr id="10" name="Obrázek 9" descr="Obsah obrázku nůž&#10;&#10;Popis byl vytvořen automaticky">
            <a:extLst>
              <a:ext uri="{FF2B5EF4-FFF2-40B4-BE49-F238E27FC236}">
                <a16:creationId xmlns:a16="http://schemas.microsoft.com/office/drawing/2014/main" id="{DEEBF8B5-5699-4E2D-A4AF-82ADC63416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281">
            <a:off x="6041870" y="750170"/>
            <a:ext cx="2887765" cy="288718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F513B207-581A-4F81-ABD6-A129717E63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9">
            <a:off x="422698" y="1128270"/>
            <a:ext cx="2779484" cy="2778928"/>
          </a:xfrm>
          <a:prstGeom prst="rect">
            <a:avLst/>
          </a:prstGeom>
        </p:spPr>
      </p:pic>
      <p:pic>
        <p:nvPicPr>
          <p:cNvPr id="18" name="Obrázek 17" descr="Obsah obrázku hračka, stůl&#10;&#10;Popis byl vytvořen automaticky">
            <a:extLst>
              <a:ext uri="{FF2B5EF4-FFF2-40B4-BE49-F238E27FC236}">
                <a16:creationId xmlns:a16="http://schemas.microsoft.com/office/drawing/2014/main" id="{3301C3D1-CEE1-42C9-A0AE-9C5F453762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57" y="961216"/>
            <a:ext cx="2465095" cy="2465095"/>
          </a:xfrm>
          <a:prstGeom prst="rect">
            <a:avLst/>
          </a:prstGeom>
        </p:spPr>
      </p:pic>
      <p:pic>
        <p:nvPicPr>
          <p:cNvPr id="20" name="Obrázek 19" descr="Obsah obrázku mapa&#10;&#10;Popis byl vytvořen automaticky">
            <a:extLst>
              <a:ext uri="{FF2B5EF4-FFF2-40B4-BE49-F238E27FC236}">
                <a16:creationId xmlns:a16="http://schemas.microsoft.com/office/drawing/2014/main" id="{15963EEC-E9DA-4424-8601-820C064662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28" y="3429000"/>
            <a:ext cx="1812821" cy="118973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Obrázek 22" descr="Obsah obrázku mapa&#10;&#10;Popis byl vytvořen automaticky">
            <a:extLst>
              <a:ext uri="{FF2B5EF4-FFF2-40B4-BE49-F238E27FC236}">
                <a16:creationId xmlns:a16="http://schemas.microsoft.com/office/drawing/2014/main" id="{67541311-6C85-413A-A347-5CB25BB86B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458" y="3408310"/>
            <a:ext cx="1917711" cy="125857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" name="Obrázek 23" descr="Obsah obrázku mapa&#10;&#10;Popis byl vytvořen automaticky">
            <a:extLst>
              <a:ext uri="{FF2B5EF4-FFF2-40B4-BE49-F238E27FC236}">
                <a16:creationId xmlns:a16="http://schemas.microsoft.com/office/drawing/2014/main" id="{FC9E5F42-90C1-4D15-9ADC-00B8F38083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698" y="3456653"/>
            <a:ext cx="1812821" cy="118973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Obrázek 6" descr="Obsah obrázku tmavé&#10;&#10;Popis byl vytvořen automaticky">
            <a:extLst>
              <a:ext uri="{FF2B5EF4-FFF2-40B4-BE49-F238E27FC236}">
                <a16:creationId xmlns:a16="http://schemas.microsoft.com/office/drawing/2014/main" id="{56BE5A45-B01C-44E1-9A71-799471606F3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01" y="4859162"/>
            <a:ext cx="1757876" cy="1009724"/>
          </a:xfrm>
          <a:prstGeom prst="rect">
            <a:avLst/>
          </a:prstGeom>
        </p:spPr>
      </p:pic>
      <p:pic>
        <p:nvPicPr>
          <p:cNvPr id="21" name="Obrázek 20" descr="Obsah obrázku tmavé&#10;&#10;Popis byl vytvořen automaticky">
            <a:extLst>
              <a:ext uri="{FF2B5EF4-FFF2-40B4-BE49-F238E27FC236}">
                <a16:creationId xmlns:a16="http://schemas.microsoft.com/office/drawing/2014/main" id="{62D5E003-3839-4091-841A-383668B1F06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963" y="4820241"/>
            <a:ext cx="1754536" cy="1007806"/>
          </a:xfrm>
          <a:prstGeom prst="rect">
            <a:avLst/>
          </a:prstGeom>
        </p:spPr>
      </p:pic>
      <p:pic>
        <p:nvPicPr>
          <p:cNvPr id="27" name="Obrázek 26" descr="Obsah obrázku tmavé&#10;&#10;Popis byl vytvořen automaticky">
            <a:extLst>
              <a:ext uri="{FF2B5EF4-FFF2-40B4-BE49-F238E27FC236}">
                <a16:creationId xmlns:a16="http://schemas.microsoft.com/office/drawing/2014/main" id="{9942926B-C5BF-4541-9B7C-FACA235EF31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185" y="4796991"/>
            <a:ext cx="1812821" cy="104128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6E1C219-378D-48F5-9F37-D81323380AEC}"/>
              </a:ext>
            </a:extLst>
          </p:cNvPr>
          <p:cNvSpPr txBox="1"/>
          <p:nvPr/>
        </p:nvSpPr>
        <p:spPr>
          <a:xfrm>
            <a:off x="1236579" y="3830650"/>
            <a:ext cx="1118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510 km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F3A9A42-E175-4672-83A5-D8304EE0BD2C}"/>
              </a:ext>
            </a:extLst>
          </p:cNvPr>
          <p:cNvSpPr txBox="1"/>
          <p:nvPr/>
        </p:nvSpPr>
        <p:spPr>
          <a:xfrm>
            <a:off x="1236579" y="5148356"/>
            <a:ext cx="1151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km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45285BB5-F283-4D12-9151-66DF6D654D77}"/>
              </a:ext>
            </a:extLst>
          </p:cNvPr>
          <p:cNvSpPr txBox="1"/>
          <p:nvPr/>
        </p:nvSpPr>
        <p:spPr>
          <a:xfrm>
            <a:off x="4099153" y="3760732"/>
            <a:ext cx="1118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terminálů </a:t>
            </a:r>
            <a:endParaRPr lang="cs-CZ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DE20F1A6-A6F1-4DC9-9BEA-717B89E2220C}"/>
              </a:ext>
            </a:extLst>
          </p:cNvPr>
          <p:cNvSpPr txBox="1"/>
          <p:nvPr/>
        </p:nvSpPr>
        <p:spPr>
          <a:xfrm>
            <a:off x="4082525" y="4945750"/>
            <a:ext cx="1151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terminálů </a:t>
            </a:r>
            <a:endParaRPr lang="cs-CZ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91756AD8-06AC-4D47-9E94-D5151077BC69}"/>
              </a:ext>
            </a:extLst>
          </p:cNvPr>
          <p:cNvSpPr txBox="1"/>
          <p:nvPr/>
        </p:nvSpPr>
        <p:spPr>
          <a:xfrm>
            <a:off x="7104049" y="3868320"/>
            <a:ext cx="1118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124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4D1DD87C-0105-47B6-8FCF-93C9F22FCC16}"/>
              </a:ext>
            </a:extLst>
          </p:cNvPr>
          <p:cNvSpPr txBox="1"/>
          <p:nvPr/>
        </p:nvSpPr>
        <p:spPr>
          <a:xfrm>
            <a:off x="7233560" y="5143981"/>
            <a:ext cx="1151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1C2B3F4A-D91F-4B6B-B02C-04480263F09E}"/>
              </a:ext>
            </a:extLst>
          </p:cNvPr>
          <p:cNvSpPr txBox="1"/>
          <p:nvPr/>
        </p:nvSpPr>
        <p:spPr>
          <a:xfrm>
            <a:off x="8158115" y="4776473"/>
            <a:ext cx="1118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6226C1CC-62F6-4345-9E41-281336C82785}"/>
              </a:ext>
            </a:extLst>
          </p:cNvPr>
          <p:cNvSpPr txBox="1"/>
          <p:nvPr/>
        </p:nvSpPr>
        <p:spPr>
          <a:xfrm>
            <a:off x="5176202" y="4820446"/>
            <a:ext cx="821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213E6FB1-A520-4721-BDFE-81B82DBE75B8}"/>
              </a:ext>
            </a:extLst>
          </p:cNvPr>
          <p:cNvSpPr txBox="1"/>
          <p:nvPr/>
        </p:nvSpPr>
        <p:spPr>
          <a:xfrm>
            <a:off x="624558" y="4763776"/>
            <a:ext cx="2007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24%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CAAFBF5-2F7C-4D11-BD90-43676B58C960}"/>
              </a:ext>
            </a:extLst>
          </p:cNvPr>
          <p:cNvSpPr txBox="1"/>
          <p:nvPr/>
        </p:nvSpPr>
        <p:spPr>
          <a:xfrm>
            <a:off x="584029" y="1426706"/>
            <a:ext cx="1650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Rekonstrukce a modernizace silnic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8D48C283-97B0-4848-AA5A-4B3D7F5A40DC}"/>
              </a:ext>
            </a:extLst>
          </p:cNvPr>
          <p:cNvSpPr txBox="1"/>
          <p:nvPr/>
        </p:nvSpPr>
        <p:spPr>
          <a:xfrm>
            <a:off x="6308582" y="1375465"/>
            <a:ext cx="1650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Cyklostezky a cyklotrasy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2AEBF25A-2E2A-4902-A495-BB1605DDA4A4}"/>
              </a:ext>
            </a:extLst>
          </p:cNvPr>
          <p:cNvSpPr txBox="1"/>
          <p:nvPr/>
        </p:nvSpPr>
        <p:spPr>
          <a:xfrm>
            <a:off x="3186011" y="1375465"/>
            <a:ext cx="1490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Přestupní terminály ve veřejné dopravě</a:t>
            </a:r>
          </a:p>
        </p:txBody>
      </p:sp>
    </p:spTree>
    <p:extLst>
      <p:ext uri="{BB962C8B-B14F-4D97-AF65-F5344CB8AC3E}">
        <p14:creationId xmlns:p14="http://schemas.microsoft.com/office/powerpoint/2010/main" val="3374525339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F154147-A87E-7D48-B739-31E1DD342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Program roadshow IROP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99C3137F-82EF-EF44-8BB0-17E869E31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457" y="1137024"/>
            <a:ext cx="9323615" cy="601489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08:00 – 09:00	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Registrace účastníků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09:00 – 09:10	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Zahájení konference – úvodní slovo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09:10 – 09:30	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Změny v novém programovém období 2021 - 2027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09:30 – 10:30	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Představení návrhu IROP 2021 - 2027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10:30 – 11:00	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Přestávka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11:00 – 11:30 	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Zaměření a změny v ITI pro nové období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11:30 – 12:00	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Zaměření a změny v CLLD pro nové období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12:00 – 13:00	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Představení konzultačního servisu Centra pro regionální rozvoj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13:00 – 14:00	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Přestávka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14:00 – 16:00 	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Individuální konzultace</a:t>
            </a:r>
          </a:p>
          <a:p>
            <a:pPr marL="0" lvl="0" indent="0">
              <a:lnSpc>
                <a:spcPct val="150000"/>
              </a:lnSpc>
              <a:buNone/>
            </a:pPr>
            <a:endParaRPr lang="cs-CZ" sz="1600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1225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4613" y="137088"/>
            <a:ext cx="8634774" cy="1397797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Již zrealizováno v Jihočeském kraji z IROP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3E571ED-3BDF-4C61-B1D5-1F430DA1C323}"/>
              </a:ext>
            </a:extLst>
          </p:cNvPr>
          <p:cNvSpPr txBox="1"/>
          <p:nvPr/>
        </p:nvSpPr>
        <p:spPr>
          <a:xfrm>
            <a:off x="7122664" y="6351580"/>
            <a:ext cx="612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Data k 1. 2. 2020</a:t>
            </a:r>
          </a:p>
        </p:txBody>
      </p:sp>
      <p:pic>
        <p:nvPicPr>
          <p:cNvPr id="6" name="Obrázek 5" descr="Obsah obrázku hodiny&#10;&#10;Popis byl vytvořen automaticky">
            <a:extLst>
              <a:ext uri="{FF2B5EF4-FFF2-40B4-BE49-F238E27FC236}">
                <a16:creationId xmlns:a16="http://schemas.microsoft.com/office/drawing/2014/main" id="{A4859CCC-A1E0-46D4-8ED0-AB7943D641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98" y="1333503"/>
            <a:ext cx="1954151" cy="1954151"/>
          </a:xfrm>
          <a:prstGeom prst="rect">
            <a:avLst/>
          </a:prstGeom>
        </p:spPr>
      </p:pic>
      <p:pic>
        <p:nvPicPr>
          <p:cNvPr id="14" name="Obrázek 13" descr="Obsah obrázku hračka, jídlo&#10;&#10;Popis byl vytvořen automaticky">
            <a:extLst>
              <a:ext uri="{FF2B5EF4-FFF2-40B4-BE49-F238E27FC236}">
                <a16:creationId xmlns:a16="http://schemas.microsoft.com/office/drawing/2014/main" id="{147884E8-E99B-43CE-A261-5B0B796103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68" y="953245"/>
            <a:ext cx="2766886" cy="2766332"/>
          </a:xfrm>
          <a:prstGeom prst="rect">
            <a:avLst/>
          </a:prstGeom>
        </p:spPr>
      </p:pic>
      <p:pic>
        <p:nvPicPr>
          <p:cNvPr id="20" name="Obrázek 19" descr="Obsah obrázku mapa&#10;&#10;Popis byl vytvořen automaticky">
            <a:extLst>
              <a:ext uri="{FF2B5EF4-FFF2-40B4-BE49-F238E27FC236}">
                <a16:creationId xmlns:a16="http://schemas.microsoft.com/office/drawing/2014/main" id="{15963EEC-E9DA-4424-8601-820C064662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9" y="3255234"/>
            <a:ext cx="1846509" cy="121184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Obrázek 22" descr="Obsah obrázku mapa&#10;&#10;Popis byl vytvořen automaticky">
            <a:extLst>
              <a:ext uri="{FF2B5EF4-FFF2-40B4-BE49-F238E27FC236}">
                <a16:creationId xmlns:a16="http://schemas.microsoft.com/office/drawing/2014/main" id="{67541311-6C85-413A-A347-5CB25BB86B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57" y="3241868"/>
            <a:ext cx="1846509" cy="121184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" name="Obrázek 23" descr="Obsah obrázku mapa&#10;&#10;Popis byl vytvořen automaticky">
            <a:extLst>
              <a:ext uri="{FF2B5EF4-FFF2-40B4-BE49-F238E27FC236}">
                <a16:creationId xmlns:a16="http://schemas.microsoft.com/office/drawing/2014/main" id="{FC9E5F42-90C1-4D15-9ADC-00B8F38083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14" y="3295535"/>
            <a:ext cx="1846509" cy="121184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4" name="Obrázek 33" descr="Obsah obrázku hračka&#10;&#10;Popis byl vytvořen automaticky">
            <a:extLst>
              <a:ext uri="{FF2B5EF4-FFF2-40B4-BE49-F238E27FC236}">
                <a16:creationId xmlns:a16="http://schemas.microsoft.com/office/drawing/2014/main" id="{726E01B8-2765-4D1E-818D-DD394F7B0F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14" y="930818"/>
            <a:ext cx="2475781" cy="2475781"/>
          </a:xfrm>
          <a:prstGeom prst="rect">
            <a:avLst/>
          </a:prstGeom>
        </p:spPr>
      </p:pic>
      <p:pic>
        <p:nvPicPr>
          <p:cNvPr id="39" name="Obrázek 38" descr="Obsah obrázku tmavé&#10;&#10;Popis byl vytvořen automaticky">
            <a:extLst>
              <a:ext uri="{FF2B5EF4-FFF2-40B4-BE49-F238E27FC236}">
                <a16:creationId xmlns:a16="http://schemas.microsoft.com/office/drawing/2014/main" id="{79C99F2D-0E55-4AB4-93BA-AB21014D98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EA2E7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0" y="4771114"/>
            <a:ext cx="1995849" cy="1146416"/>
          </a:xfrm>
          <a:prstGeom prst="rect">
            <a:avLst/>
          </a:prstGeom>
        </p:spPr>
      </p:pic>
      <p:pic>
        <p:nvPicPr>
          <p:cNvPr id="40" name="Obrázek 39" descr="Obsah obrázku tmavé&#10;&#10;Popis byl vytvořen automaticky">
            <a:extLst>
              <a:ext uri="{FF2B5EF4-FFF2-40B4-BE49-F238E27FC236}">
                <a16:creationId xmlns:a16="http://schemas.microsoft.com/office/drawing/2014/main" id="{FF5C1C17-12B4-44D3-809A-32A845CA21D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893" y="4795903"/>
            <a:ext cx="1878983" cy="1079288"/>
          </a:xfrm>
          <a:prstGeom prst="rect">
            <a:avLst/>
          </a:prstGeom>
        </p:spPr>
      </p:pic>
      <p:pic>
        <p:nvPicPr>
          <p:cNvPr id="41" name="Obrázek 40" descr="Obsah obrázku tmavé&#10;&#10;Popis byl vytvořen automaticky">
            <a:extLst>
              <a:ext uri="{FF2B5EF4-FFF2-40B4-BE49-F238E27FC236}">
                <a16:creationId xmlns:a16="http://schemas.microsoft.com/office/drawing/2014/main" id="{CD05A8F3-F2A4-474E-924B-84D08B5840B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rgbClr val="00B19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187" y="4695464"/>
            <a:ext cx="2105313" cy="1209292"/>
          </a:xfrm>
          <a:prstGeom prst="rect">
            <a:avLst/>
          </a:prstGeom>
        </p:spPr>
      </p:pic>
      <p:sp>
        <p:nvSpPr>
          <p:cNvPr id="42" name="TextovéPole 41">
            <a:extLst>
              <a:ext uri="{FF2B5EF4-FFF2-40B4-BE49-F238E27FC236}">
                <a16:creationId xmlns:a16="http://schemas.microsoft.com/office/drawing/2014/main" id="{89CA9C4D-440F-426C-B4CD-FE830ED7E7C6}"/>
              </a:ext>
            </a:extLst>
          </p:cNvPr>
          <p:cNvSpPr txBox="1"/>
          <p:nvPr/>
        </p:nvSpPr>
        <p:spPr>
          <a:xfrm>
            <a:off x="396528" y="1125079"/>
            <a:ext cx="1399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Byty pro sociální bydlení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8A1F9572-6262-4CA8-84E7-2426A25ED94F}"/>
              </a:ext>
            </a:extLst>
          </p:cNvPr>
          <p:cNvSpPr txBox="1"/>
          <p:nvPr/>
        </p:nvSpPr>
        <p:spPr>
          <a:xfrm>
            <a:off x="3333209" y="1365621"/>
            <a:ext cx="1399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Pracoviště zdravotní péče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5397BFCD-58ED-4B22-83A7-252E28E134B8}"/>
              </a:ext>
            </a:extLst>
          </p:cNvPr>
          <p:cNvSpPr txBox="1"/>
          <p:nvPr/>
        </p:nvSpPr>
        <p:spPr>
          <a:xfrm>
            <a:off x="6055446" y="1352110"/>
            <a:ext cx="1399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Vzdělávací zařízení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73BDD512-B549-4456-B5B5-C9A22452C11B}"/>
              </a:ext>
            </a:extLst>
          </p:cNvPr>
          <p:cNvSpPr txBox="1"/>
          <p:nvPr/>
        </p:nvSpPr>
        <p:spPr>
          <a:xfrm>
            <a:off x="7072523" y="5009367"/>
            <a:ext cx="1151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134 zařízení</a:t>
            </a:r>
            <a:endParaRPr lang="cs-CZ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20BF2F66-36A9-4E44-A47F-83DD8CFB8F73}"/>
              </a:ext>
            </a:extLst>
          </p:cNvPr>
          <p:cNvSpPr txBox="1"/>
          <p:nvPr/>
        </p:nvSpPr>
        <p:spPr>
          <a:xfrm>
            <a:off x="4079679" y="4967972"/>
            <a:ext cx="1151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7 pracovišť</a:t>
            </a:r>
            <a:endParaRPr lang="cs-CZ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07785C95-3BF8-487D-B325-2A1BD14F55C1}"/>
              </a:ext>
            </a:extLst>
          </p:cNvPr>
          <p:cNvSpPr txBox="1"/>
          <p:nvPr/>
        </p:nvSpPr>
        <p:spPr>
          <a:xfrm>
            <a:off x="1144652" y="5166270"/>
            <a:ext cx="1151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bytů</a:t>
            </a:r>
            <a:endParaRPr lang="cs-CZ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10FEB1C4-8423-4A3F-8AC4-5A527BAF72CB}"/>
              </a:ext>
            </a:extLst>
          </p:cNvPr>
          <p:cNvSpPr txBox="1"/>
          <p:nvPr/>
        </p:nvSpPr>
        <p:spPr>
          <a:xfrm>
            <a:off x="635786" y="4753564"/>
            <a:ext cx="2007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4%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46C3832F-CA27-4CD2-BD13-0494B11714F1}"/>
              </a:ext>
            </a:extLst>
          </p:cNvPr>
          <p:cNvSpPr txBox="1"/>
          <p:nvPr/>
        </p:nvSpPr>
        <p:spPr>
          <a:xfrm>
            <a:off x="5218363" y="4708239"/>
            <a:ext cx="2007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8F613678-701D-438E-A8AC-1DC97FA27A76}"/>
              </a:ext>
            </a:extLst>
          </p:cNvPr>
          <p:cNvSpPr txBox="1"/>
          <p:nvPr/>
        </p:nvSpPr>
        <p:spPr>
          <a:xfrm>
            <a:off x="8179011" y="4744723"/>
            <a:ext cx="2007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3A8FFD4D-8F7D-4EAD-BF88-4E36D0BEC9BF}"/>
              </a:ext>
            </a:extLst>
          </p:cNvPr>
          <p:cNvSpPr txBox="1"/>
          <p:nvPr/>
        </p:nvSpPr>
        <p:spPr>
          <a:xfrm>
            <a:off x="1116601" y="3682055"/>
            <a:ext cx="1118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687 bytů </a:t>
            </a:r>
            <a:endParaRPr lang="cs-CZ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A955049A-953E-41FE-A554-7373194365A7}"/>
              </a:ext>
            </a:extLst>
          </p:cNvPr>
          <p:cNvSpPr txBox="1"/>
          <p:nvPr/>
        </p:nvSpPr>
        <p:spPr>
          <a:xfrm>
            <a:off x="4080696" y="3527094"/>
            <a:ext cx="1118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pracovišť</a:t>
            </a:r>
            <a:endParaRPr lang="cs-CZ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AE210A47-B0E2-426A-80FD-69F450B7B1F6}"/>
              </a:ext>
            </a:extLst>
          </p:cNvPr>
          <p:cNvSpPr txBox="1"/>
          <p:nvPr/>
        </p:nvSpPr>
        <p:spPr>
          <a:xfrm>
            <a:off x="6881034" y="3603789"/>
            <a:ext cx="1118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1330 zařízení</a:t>
            </a:r>
            <a:endParaRPr lang="cs-CZ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411678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154687" y="256685"/>
            <a:ext cx="6834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 Řídicího orgánu k IROP 2021-2027</a:t>
            </a:r>
            <a:endParaRPr lang="cs-CZ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622328" y="1333903"/>
            <a:ext cx="7899344" cy="593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Zohlednění zkušeností z minulých období – evoluce, ne revoluce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Základem je využití dobré, ale i poučení ze špatná praxe výzev a realizace projektů v IROP, ROP a IOP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Zachování stávající implementační struktury a odborných kapacit na MMR a CRR ČR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Minimalizace experimentů z důvodu N+2 (průběžné výzvy, tlak na vysokou připravenost projektů)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Větší přehlednost informací pro žadatele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Předvídatelnost podmínek výzev </a:t>
            </a:r>
          </a:p>
          <a:p>
            <a:pPr lvl="2">
              <a:buClr>
                <a:srgbClr val="1D70B8"/>
              </a:buClr>
            </a:pPr>
            <a:endParaRPr lang="cs-CZ" sz="2000" dirty="0"/>
          </a:p>
          <a:p>
            <a:pPr lvl="2"/>
            <a:endParaRPr lang="cs-CZ" sz="2000" dirty="0"/>
          </a:p>
          <a:p>
            <a:pPr lvl="1"/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73560921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622329" y="478512"/>
            <a:ext cx="7899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 k metodice pro IROP 2021-2027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622328" y="1471438"/>
            <a:ext cx="78993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úroveň – Jednotný národní rámec (v gesci MMR-NOK), </a:t>
            </a:r>
          </a:p>
          <a:p>
            <a:pPr marL="1257300" lvl="2" indent="-34290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Minimalizace </a:t>
            </a: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podmínek „nad povinný rámec“ </a:t>
            </a:r>
            <a:endParaRPr lang="cs-CZ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Způsobilost výdajů od 1. 1. 2021</a:t>
            </a:r>
          </a:p>
          <a:p>
            <a:pPr marL="1257300" lvl="2" indent="-34290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registrovat </a:t>
            </a: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ve fázi realizace (nesmí být dokončen)</a:t>
            </a:r>
            <a:endParaRPr lang="cs-CZ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1D70B8"/>
              </a:buClr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Dokumentace pro žadatele a příjemce</a:t>
            </a:r>
          </a:p>
          <a:p>
            <a:pPr marL="1257300" lvl="2" indent="-34290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Ponechání </a:t>
            </a: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rozdělení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dokumentace pro žadatele </a:t>
            </a:r>
            <a:b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příjemce na text výzvy a obecná a specifická pravidla</a:t>
            </a:r>
          </a:p>
          <a:p>
            <a:pPr marL="1257300" lvl="2" indent="-34290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Redukce povinných požadavků (dokladování, přílohy)</a:t>
            </a:r>
          </a:p>
          <a:p>
            <a:pPr marL="1257300" lvl="2" indent="-34290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Včasná avíza výzev</a:t>
            </a:r>
          </a:p>
          <a:p>
            <a:pPr marL="1200150" lvl="2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1D70B8"/>
              </a:buClr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Zjednodušené vykazování nákladů </a:t>
            </a:r>
          </a:p>
          <a:p>
            <a:pPr marL="1200150" lvl="2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IROP 2021-2027 plánováno zavedení 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paušální sazby </a:t>
            </a:r>
            <a:br>
              <a:rPr lang="cs-CZ" sz="1600" u="sng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určité vytipované kategorie nákladů (např. právní služby, odborné a znalecké posudky, administrace veřejných zakázek, výdaje na zpracování studie proveditelnosti, na publicitu)</a:t>
            </a:r>
          </a:p>
        </p:txBody>
      </p:sp>
    </p:spTree>
    <p:extLst>
      <p:ext uri="{BB962C8B-B14F-4D97-AF65-F5344CB8AC3E}">
        <p14:creationId xmlns:p14="http://schemas.microsoft.com/office/powerpoint/2010/main" val="1072144316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3"/>
          <p:cNvSpPr>
            <a:spLocks noGrp="1"/>
          </p:cNvSpPr>
          <p:nvPr>
            <p:ph type="ctrTitle"/>
          </p:nvPr>
        </p:nvSpPr>
        <p:spPr>
          <a:xfrm>
            <a:off x="737006" y="2245766"/>
            <a:ext cx="7772400" cy="1386046"/>
          </a:xfrm>
        </p:spPr>
        <p:txBody>
          <a:bodyPr>
            <a:noAutofit/>
          </a:bodyPr>
          <a:lstStyle/>
          <a:p>
            <a:pPr lvl="0">
              <a:spcBef>
                <a:spcPts val="1000"/>
              </a:spcBef>
            </a:pPr>
            <a:r>
              <a:rPr lang="cs-CZ" sz="3200" b="1" dirty="0"/>
              <a:t>Představení návrhu IROP 2021-2027 </a:t>
            </a:r>
            <a:r>
              <a:rPr lang="cs-CZ" sz="3200" b="1" dirty="0">
                <a:solidFill>
                  <a:srgbClr val="0070C0"/>
                </a:solidFill>
                <a:ea typeface="+mn-ea"/>
              </a:rPr>
              <a:t/>
            </a:r>
            <a:br>
              <a:rPr lang="cs-CZ" sz="3200" b="1" dirty="0">
                <a:solidFill>
                  <a:srgbClr val="0070C0"/>
                </a:solidFill>
                <a:ea typeface="+mn-ea"/>
              </a:rPr>
            </a:br>
            <a:r>
              <a:rPr lang="cs-CZ" sz="3200" b="1" dirty="0">
                <a:solidFill>
                  <a:schemeClr val="bg2">
                    <a:lumMod val="25000"/>
                  </a:schemeClr>
                </a:solidFill>
                <a:ea typeface="+mn-ea"/>
              </a:rPr>
              <a:t/>
            </a:r>
            <a:br>
              <a:rPr lang="cs-CZ" sz="3200" b="1" dirty="0">
                <a:solidFill>
                  <a:schemeClr val="bg2">
                    <a:lumMod val="25000"/>
                  </a:schemeClr>
                </a:solidFill>
                <a:ea typeface="+mn-ea"/>
              </a:rPr>
            </a:br>
            <a:r>
              <a:rPr lang="cs-CZ" sz="3200" b="1" dirty="0">
                <a:solidFill>
                  <a:schemeClr val="bg2">
                    <a:lumMod val="50000"/>
                  </a:schemeClr>
                </a:solidFill>
                <a:ea typeface="+mn-ea"/>
              </a:rPr>
              <a:t>Martina Fišerová</a:t>
            </a:r>
            <a:br>
              <a:rPr lang="cs-CZ" sz="3200" b="1" dirty="0">
                <a:solidFill>
                  <a:schemeClr val="bg2">
                    <a:lumMod val="50000"/>
                  </a:schemeClr>
                </a:solidFill>
                <a:ea typeface="+mn-ea"/>
              </a:rPr>
            </a:br>
            <a:r>
              <a:rPr lang="cs-CZ" sz="3200" b="1" dirty="0">
                <a:solidFill>
                  <a:schemeClr val="bg2">
                    <a:lumMod val="50000"/>
                  </a:schemeClr>
                </a:solidFill>
                <a:ea typeface="+mn-ea"/>
              </a:rPr>
              <a:t>Řídicí orgán IROP, MMR</a:t>
            </a:r>
          </a:p>
        </p:txBody>
      </p:sp>
    </p:spTree>
    <p:extLst>
      <p:ext uri="{BB962C8B-B14F-4D97-AF65-F5344CB8AC3E}">
        <p14:creationId xmlns:p14="http://schemas.microsoft.com/office/powerpoint/2010/main" val="3420932208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502647" y="463513"/>
            <a:ext cx="81387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Změny v IROP ve srovnání s obdobím 2014-2020</a:t>
            </a:r>
            <a:endParaRPr lang="cs-CZ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622328" y="1295294"/>
            <a:ext cx="7899344" cy="6732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1D70B8"/>
              </a:buClr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Nová témata v IROP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Regenerace veřejných prostranství obcí a měst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Veřejná infrastruktura pro cestovní ruch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Jiné dílčí aktivity např. ve zdravotnictví 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Širší možnosti pro CLLD</a:t>
            </a:r>
          </a:p>
          <a:p>
            <a:pPr marL="1200150" lvl="2" indent="-28575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1D70B8"/>
              </a:buClr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v IROP nebude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Zateplování bytových domů (MŽP – Nová Zelená úsporám)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Územní plánování (národní dotace + OPŽP)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podnikání (OPZ+)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Režijní a animační výdaje MAS (OPTP)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endParaRPr lang="cs-CZ" sz="17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cs-CZ" sz="2000" dirty="0"/>
          </a:p>
          <a:p>
            <a:pPr lvl="2"/>
            <a:endParaRPr lang="cs-CZ" sz="2000" dirty="0"/>
          </a:p>
          <a:p>
            <a:pPr lvl="1"/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05315870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115314" y="443539"/>
            <a:ext cx="691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 priorit IROP 2021-2027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227014" y="1125040"/>
            <a:ext cx="7899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cs-CZ" sz="2000" dirty="0"/>
          </a:p>
          <a:p>
            <a:pPr lvl="1"/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336632"/>
              </p:ext>
            </p:extLst>
          </p:nvPr>
        </p:nvGraphicFramePr>
        <p:xfrm>
          <a:off x="792480" y="1318492"/>
          <a:ext cx="7578436" cy="444714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427871">
                  <a:extLst>
                    <a:ext uri="{9D8B030D-6E8A-4147-A177-3AD203B41FA5}">
                      <a16:colId xmlns:a16="http://schemas.microsoft.com/office/drawing/2014/main" val="3421724118"/>
                    </a:ext>
                  </a:extLst>
                </a:gridCol>
                <a:gridCol w="4596828">
                  <a:extLst>
                    <a:ext uri="{9D8B030D-6E8A-4147-A177-3AD203B41FA5}">
                      <a16:colId xmlns:a16="http://schemas.microsoft.com/office/drawing/2014/main" val="1891220431"/>
                    </a:ext>
                  </a:extLst>
                </a:gridCol>
                <a:gridCol w="1553737">
                  <a:extLst>
                    <a:ext uri="{9D8B030D-6E8A-4147-A177-3AD203B41FA5}">
                      <a16:colId xmlns:a16="http://schemas.microsoft.com/office/drawing/2014/main" val="934482360"/>
                    </a:ext>
                  </a:extLst>
                </a:gridCol>
              </a:tblGrid>
              <a:tr h="502144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Priorita</a:t>
                      </a: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Název</a:t>
                      </a:r>
                      <a:r>
                        <a:rPr lang="cs-CZ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priority 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Cíl politiky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63492234"/>
                  </a:ext>
                </a:extLst>
              </a:tr>
              <a:tr h="511941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Priorita 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Zlepšení výkonu veřejné správy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40386708"/>
                  </a:ext>
                </a:extLst>
              </a:tr>
              <a:tr h="7942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Priorita 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Rozvoj městské</a:t>
                      </a:r>
                      <a:r>
                        <a:rPr lang="cs-CZ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mobility, revitalizace měst a obcí, ochrana obyvatelstva</a:t>
                      </a:r>
                      <a:endParaRPr lang="cs-CZ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9141711"/>
                  </a:ext>
                </a:extLst>
              </a:tr>
              <a:tr h="6777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Priorita 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Rozvoj</a:t>
                      </a:r>
                      <a:r>
                        <a:rPr lang="cs-CZ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dopravní infrastruktury</a:t>
                      </a:r>
                      <a:endParaRPr lang="cs-CZ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39384018"/>
                  </a:ext>
                </a:extLst>
              </a:tr>
              <a:tr h="9388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Priorita 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Zlepšení kvality a dostupnosti</a:t>
                      </a:r>
                      <a:r>
                        <a:rPr lang="cs-CZ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sociálních a zdravotních služeb a vzdělávací infrastruktury</a:t>
                      </a:r>
                      <a:endParaRPr lang="cs-CZ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15753029"/>
                  </a:ext>
                </a:extLst>
              </a:tr>
              <a:tr h="10221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Priorita 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Komunitně vedený místní rozvoj</a:t>
                      </a:r>
                      <a:r>
                        <a:rPr lang="cs-CZ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</a:p>
                    <a:p>
                      <a:r>
                        <a:rPr lang="cs-CZ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rozvoj kulturního dědictví</a:t>
                      </a:r>
                      <a:endParaRPr lang="cs-CZ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27591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7726"/>
      </p:ext>
    </p:extLst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00" r="-1" b="-1"/>
          <a:stretch/>
        </p:blipFill>
        <p:spPr>
          <a:xfrm>
            <a:off x="20" y="0"/>
            <a:ext cx="9119981" cy="6840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cs-CZ" sz="2400" dirty="0">
                <a:solidFill>
                  <a:srgbClr val="1D70B8"/>
                </a:solidFill>
              </a:rPr>
              <a:t>Specifický cíl  1.1 </a:t>
            </a:r>
            <a:br>
              <a:rPr lang="cs-CZ" sz="2400" dirty="0">
                <a:solidFill>
                  <a:srgbClr val="1D70B8"/>
                </a:solidFill>
              </a:rPr>
            </a:br>
            <a:r>
              <a:rPr lang="cs-CZ" sz="2400" dirty="0">
                <a:solidFill>
                  <a:srgbClr val="1D70B8"/>
                </a:solidFill>
              </a:rPr>
              <a:t>eGovernment a kybernetická bezpečnost</a:t>
            </a:r>
            <a:endParaRPr lang="en-US" sz="2400" dirty="0">
              <a:solidFill>
                <a:srgbClr val="1D70B8"/>
              </a:solidFill>
              <a:latin typeface="+mj-lt"/>
              <a:cs typeface="+mj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114095"/>
      </p:ext>
    </p:extLst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82" y="365126"/>
            <a:ext cx="8373836" cy="1325563"/>
          </a:xfrm>
        </p:spPr>
        <p:txBody>
          <a:bodyPr>
            <a:noAutofit/>
          </a:bodyPr>
          <a:lstStyle/>
          <a:p>
            <a:pPr algn="ctr"/>
            <a:r>
              <a:rPr lang="cs-CZ" sz="3200" dirty="0"/>
              <a:t>Specifický cíl 1.1 </a:t>
            </a:r>
            <a:br>
              <a:rPr lang="cs-CZ" sz="3200" dirty="0"/>
            </a:br>
            <a:r>
              <a:rPr lang="cs-CZ" sz="3200" dirty="0" err="1"/>
              <a:t>eGovernment</a:t>
            </a:r>
            <a:r>
              <a:rPr lang="cs-CZ" sz="3200" dirty="0"/>
              <a:t> a kybernetická bezpečnost 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1449704"/>
            <a:ext cx="7886700" cy="4515161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Elektronizace vybraných služeb veřejné správy (např. </a:t>
            </a:r>
            <a:r>
              <a:rPr lang="cs-CZ" sz="1600" b="1" dirty="0" err="1">
                <a:solidFill>
                  <a:schemeClr val="bg2">
                    <a:lumMod val="50000"/>
                  </a:schemeClr>
                </a:solidFill>
              </a:rPr>
              <a:t>eHealth</a:t>
            </a: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cs-CZ" sz="1600" b="1" dirty="0" err="1">
                <a:solidFill>
                  <a:schemeClr val="bg2">
                    <a:lumMod val="50000"/>
                  </a:schemeClr>
                </a:solidFill>
              </a:rPr>
              <a:t>eJustice</a:t>
            </a: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…)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Komplexní klinický a informační systém nemocnice (klinický modul, zobrazovací modul, laboratorní modul, lékárna, stravovací provoz, ekonomický informační systém, komunikace s pojišťovnou, výměna dat mezi různými poskytovateli zdravotních služeb….)</a:t>
            </a:r>
          </a:p>
          <a:p>
            <a:pPr>
              <a:lnSpc>
                <a:spcPct val="150000"/>
              </a:lnSpc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Elektronická identita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Rozvoj a aplikace elektronické identity občanů a firem pro použití v elektronických službách veřejné správy</a:t>
            </a:r>
          </a:p>
          <a:p>
            <a:pPr>
              <a:lnSpc>
                <a:spcPct val="150000"/>
              </a:lnSpc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Publikace dat veřejné správy jako </a:t>
            </a:r>
            <a:r>
              <a:rPr lang="cs-CZ" sz="1600" b="1" dirty="0" err="1">
                <a:solidFill>
                  <a:schemeClr val="bg2">
                    <a:lumMod val="50000"/>
                  </a:schemeClr>
                </a:solidFill>
              </a:rPr>
              <a:t>OpenData</a:t>
            </a: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Zveřejňování a okamžitá aktualizace rozsáhlých datových sad veřejné správy pro další využití (např. jízdní řády)</a:t>
            </a:r>
          </a:p>
          <a:p>
            <a:pPr lvl="0"/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138956"/>
      </p:ext>
    </p:extLst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1297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dirty="0"/>
              <a:t>Specifický cíl 1.1 </a:t>
            </a:r>
            <a:br>
              <a:rPr lang="cs-CZ" sz="3200" dirty="0"/>
            </a:br>
            <a:r>
              <a:rPr lang="cs-CZ" sz="3200" dirty="0" err="1"/>
              <a:t>eGovernment</a:t>
            </a:r>
            <a:r>
              <a:rPr lang="cs-CZ" sz="3200" dirty="0"/>
              <a:t> a kybernetická bezpečnost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109" y="1449704"/>
            <a:ext cx="7886700" cy="4515161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cs-CZ" sz="1600" b="1" dirty="0" err="1">
                <a:solidFill>
                  <a:schemeClr val="bg2">
                    <a:lumMod val="50000"/>
                  </a:schemeClr>
                </a:solidFill>
              </a:rPr>
              <a:t>eGovernment</a:t>
            </a: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1600" b="1" dirty="0" err="1">
                <a:solidFill>
                  <a:schemeClr val="bg2">
                    <a:lumMod val="50000"/>
                  </a:schemeClr>
                </a:solidFill>
              </a:rPr>
              <a:t>cloud</a:t>
            </a:r>
            <a:endParaRPr lang="cs-CZ" sz="16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Vybudování státního datového centra; služby na úrovni SW 	platforem (databáze, webové servery – např. jednotný web pro všechny 	obce); služby na úrovni aplikací (např. jednotný email pro celý stát gov.cz)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Automatizace zpracování digitálních dat (robotizace)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Automatické pořizování snímků aut překračujících rychlost v obci a 	automatické rozesílání pokut bez účasti úředníka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Portály obcí a krajů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Portál obce umožňující občanovi vést si svůj profil občana obce, 	veškerá podání vůči obci na jednom místě, provázanost s Portálem občana</a:t>
            </a:r>
          </a:p>
          <a:p>
            <a:pPr lvl="0"/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Grafický objekt 4" descr="Robot">
            <a:extLst>
              <a:ext uri="{FF2B5EF4-FFF2-40B4-BE49-F238E27FC236}">
                <a16:creationId xmlns:a16="http://schemas.microsoft.com/office/drawing/2014/main" id="{D070F3AD-701B-47CB-AFC2-A53F27B828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3165370"/>
            <a:ext cx="527259" cy="527259"/>
          </a:xfrm>
          <a:prstGeom prst="rect">
            <a:avLst/>
          </a:prstGeom>
        </p:spPr>
      </p:pic>
      <p:pic>
        <p:nvPicPr>
          <p:cNvPr id="7" name="Grafický objekt 6" descr="Sociální síť">
            <a:extLst>
              <a:ext uri="{FF2B5EF4-FFF2-40B4-BE49-F238E27FC236}">
                <a16:creationId xmlns:a16="http://schemas.microsoft.com/office/drawing/2014/main" id="{DE337622-D92F-4E29-81FD-6D6CF66830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245" y="1449704"/>
            <a:ext cx="527259" cy="527259"/>
          </a:xfrm>
          <a:prstGeom prst="rect">
            <a:avLst/>
          </a:prstGeom>
        </p:spPr>
      </p:pic>
      <p:pic>
        <p:nvPicPr>
          <p:cNvPr id="9" name="Grafický objekt 8" descr="Internet">
            <a:extLst>
              <a:ext uri="{FF2B5EF4-FFF2-40B4-BE49-F238E27FC236}">
                <a16:creationId xmlns:a16="http://schemas.microsoft.com/office/drawing/2014/main" id="{F7E2EAB5-5023-45D3-9381-A147A17171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0772" y="4530160"/>
            <a:ext cx="463013" cy="49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70953"/>
      </p:ext>
    </p:extLst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365126"/>
            <a:ext cx="8134350" cy="1325563"/>
          </a:xfrm>
        </p:spPr>
        <p:txBody>
          <a:bodyPr>
            <a:noAutofit/>
          </a:bodyPr>
          <a:lstStyle/>
          <a:p>
            <a:pPr algn="ctr"/>
            <a:r>
              <a:rPr lang="cs-CZ" sz="3200" dirty="0"/>
              <a:t>Specifický cíl 1.1 </a:t>
            </a:r>
            <a:br>
              <a:rPr lang="cs-CZ" sz="3200" dirty="0"/>
            </a:br>
            <a:r>
              <a:rPr lang="cs-CZ" sz="3200" dirty="0" err="1"/>
              <a:t>eGovernment</a:t>
            </a:r>
            <a:r>
              <a:rPr lang="cs-CZ" sz="3200" dirty="0"/>
              <a:t> a kybernetická bezpečnost 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593" y="1336044"/>
            <a:ext cx="7886700" cy="4515161"/>
          </a:xfrm>
        </p:spPr>
        <p:txBody>
          <a:bodyPr>
            <a:normAutofit/>
          </a:bodyPr>
          <a:lstStyle/>
          <a:p>
            <a:pPr lvl="0"/>
            <a:endParaRPr lang="cs-CZ" sz="1800" dirty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Metropolitní a krajské sítě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Rozvoj neveřejných optických sítí – propojení veřejných institucí 	(např. </a:t>
            </a: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</a:rPr>
              <a:t>úřadů, nemocnic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a škol)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Kybernetická bezpečnost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Komplexní zabezpečení nemocnice (fyzická ochrana serverů; 	antivirus; systém pro sledování síťového provozu; filtrování komunikace 	zvenčí či zevnitř; nástroje pro vyhodnocování systémových záznamů; 	ověřování identity uživatelů; šifrovací prostředky)</a:t>
            </a:r>
          </a:p>
          <a:p>
            <a:pPr lvl="0"/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Grafický objekt 4" descr="Zámek">
            <a:extLst>
              <a:ext uri="{FF2B5EF4-FFF2-40B4-BE49-F238E27FC236}">
                <a16:creationId xmlns:a16="http://schemas.microsoft.com/office/drawing/2014/main" id="{FED45FEF-B78B-41B2-B2A7-BA16B3812C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8964" y="3090841"/>
            <a:ext cx="502783" cy="502783"/>
          </a:xfrm>
          <a:prstGeom prst="rect">
            <a:avLst/>
          </a:prstGeom>
        </p:spPr>
      </p:pic>
      <p:pic>
        <p:nvPicPr>
          <p:cNvPr id="7" name="Grafický objekt 6" descr="Monitor">
            <a:extLst>
              <a:ext uri="{FF2B5EF4-FFF2-40B4-BE49-F238E27FC236}">
                <a16:creationId xmlns:a16="http://schemas.microsoft.com/office/drawing/2014/main" id="{1A732DAC-354A-461E-9DA9-974A59F206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8964" y="1752158"/>
            <a:ext cx="476476" cy="47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24949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3"/>
          <p:cNvSpPr>
            <a:spLocks noGrp="1"/>
          </p:cNvSpPr>
          <p:nvPr>
            <p:ph type="ctrTitle"/>
          </p:nvPr>
        </p:nvSpPr>
        <p:spPr>
          <a:xfrm>
            <a:off x="685800" y="2073424"/>
            <a:ext cx="7772400" cy="2139151"/>
          </a:xfrm>
        </p:spPr>
        <p:txBody>
          <a:bodyPr>
            <a:noAutofit/>
          </a:bodyPr>
          <a:lstStyle/>
          <a:p>
            <a:pPr lvl="0">
              <a:spcBef>
                <a:spcPts val="1000"/>
              </a:spcBef>
            </a:pPr>
            <a: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3200" b="1" dirty="0"/>
              <a:t>Zahájení konference – úvodní slovo</a:t>
            </a:r>
            <a: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/>
            </a:r>
            <a:b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</a:br>
            <a: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/>
            </a:r>
            <a:b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</a:br>
            <a:r>
              <a:rPr lang="cs-CZ" sz="3200" b="1" dirty="0">
                <a:solidFill>
                  <a:schemeClr val="bg2">
                    <a:lumMod val="50000"/>
                  </a:schemeClr>
                </a:solidFill>
                <a:ea typeface="+mn-ea"/>
              </a:rPr>
              <a:t>Rostislav Mazal</a:t>
            </a:r>
            <a:br>
              <a:rPr lang="cs-CZ" sz="3200" b="1" dirty="0">
                <a:solidFill>
                  <a:schemeClr val="bg2">
                    <a:lumMod val="50000"/>
                  </a:schemeClr>
                </a:solidFill>
                <a:ea typeface="+mn-ea"/>
              </a:rPr>
            </a:br>
            <a:r>
              <a:rPr lang="cs-CZ" sz="3200" b="1" dirty="0">
                <a:solidFill>
                  <a:schemeClr val="bg2">
                    <a:lumMod val="50000"/>
                  </a:schemeClr>
                </a:solidFill>
                <a:ea typeface="+mn-ea"/>
              </a:rPr>
              <a:t>ředitel Řídicího orgánu IROP, MMR</a:t>
            </a:r>
            <a:endParaRPr lang="cs-CZ" sz="3200" dirty="0">
              <a:solidFill>
                <a:schemeClr val="bg2">
                  <a:lumMod val="50000"/>
                </a:scheme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49855703"/>
      </p:ext>
    </p:extLst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40" y="365126"/>
            <a:ext cx="815612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/>
              <a:t>Specifický cíl 1.1 </a:t>
            </a:r>
            <a:br>
              <a:rPr lang="cs-CZ" sz="3600" dirty="0"/>
            </a:br>
            <a:r>
              <a:rPr lang="cs-CZ" sz="3600" dirty="0" err="1"/>
              <a:t>eGovernment</a:t>
            </a:r>
            <a:r>
              <a:rPr lang="cs-CZ" sz="3600" dirty="0"/>
              <a:t> a kybernetická bezpečnost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700" b="0" dirty="0"/>
              <a:t>Klíčové parametry</a:t>
            </a:r>
            <a:r>
              <a:rPr lang="cs-CZ" sz="2700" dirty="0"/>
              <a:t/>
            </a:r>
            <a:br>
              <a:rPr lang="cs-CZ" sz="2700" dirty="0"/>
            </a:br>
            <a:endParaRPr lang="cs-CZ" sz="27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08933"/>
            <a:ext cx="7886700" cy="4515161"/>
          </a:xfrm>
        </p:spPr>
        <p:txBody>
          <a:bodyPr>
            <a:normAutofit/>
          </a:bodyPr>
          <a:lstStyle/>
          <a:p>
            <a:pPr lvl="0"/>
            <a:endParaRPr lang="cs-CZ" sz="1800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Souhlasné stanovisko hlavního architekta </a:t>
            </a:r>
            <a:r>
              <a:rPr lang="cs-CZ" sz="1600" dirty="0" err="1">
                <a:solidFill>
                  <a:schemeClr val="bg2">
                    <a:lumMod val="50000"/>
                  </a:schemeClr>
                </a:solidFill>
              </a:rPr>
              <a:t>eGovernmentu</a:t>
            </a:r>
            <a:endParaRPr lang="cs-CZ" sz="16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Soulad projektu se strategií „Digitální Česko“</a:t>
            </a:r>
          </a:p>
          <a:p>
            <a:pPr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Realizace i v Praze </a:t>
            </a:r>
          </a:p>
          <a:p>
            <a:pPr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Využití ITI</a:t>
            </a:r>
          </a:p>
          <a:p>
            <a:pPr lvl="0"/>
            <a:endParaRPr lang="cs-CZ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100780"/>
      </p:ext>
    </p:extLst>
  </p:cSld>
  <p:clrMapOvr>
    <a:masterClrMapping/>
  </p:clrMapOvr>
  <p:transition spd="slow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cs-CZ" sz="2400" dirty="0">
                <a:solidFill>
                  <a:srgbClr val="1D70B8"/>
                </a:solidFill>
              </a:rPr>
              <a:t>Specifický cíl 2.1 </a:t>
            </a:r>
            <a:br>
              <a:rPr lang="cs-CZ" sz="2400" dirty="0">
                <a:solidFill>
                  <a:srgbClr val="1D70B8"/>
                </a:solidFill>
              </a:rPr>
            </a:br>
            <a:r>
              <a:rPr lang="cs-CZ" sz="2400" dirty="0">
                <a:solidFill>
                  <a:srgbClr val="1D70B8"/>
                </a:solidFill>
              </a:rPr>
              <a:t>Čistá a aktivní mobilita</a:t>
            </a:r>
            <a:endParaRPr lang="en-US" sz="2400" dirty="0">
              <a:solidFill>
                <a:srgbClr val="1D70B8"/>
              </a:solidFill>
              <a:latin typeface="+mj-lt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566185"/>
      </p:ext>
    </p:extLst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01" y="87782"/>
            <a:ext cx="8289798" cy="1624853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Specifický cíl 2.1 </a:t>
            </a:r>
            <a:br>
              <a:rPr lang="cs-CZ" sz="3200" dirty="0"/>
            </a:br>
            <a:r>
              <a:rPr lang="cs-CZ" sz="3200" dirty="0"/>
              <a:t>Čistá a aktivní mobilita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327602"/>
            <a:ext cx="7886700" cy="470913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cs-CZ" sz="1700" b="1" dirty="0">
                <a:solidFill>
                  <a:schemeClr val="bg2">
                    <a:lumMod val="50000"/>
                  </a:schemeClr>
                </a:solidFill>
              </a:rPr>
              <a:t>Nízkoemisní a bezemisní vozidla pro veřejnou dopravu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7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7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700" dirty="0">
                <a:solidFill>
                  <a:schemeClr val="bg2">
                    <a:lumMod val="50000"/>
                  </a:schemeClr>
                </a:solidFill>
              </a:rPr>
              <a:t> Vodíkové autobusy pro MHD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cs-CZ" sz="1700" b="1" dirty="0">
                <a:solidFill>
                  <a:schemeClr val="bg2">
                    <a:lumMod val="50000"/>
                  </a:schemeClr>
                </a:solidFill>
              </a:rPr>
              <a:t>Plnící a dobíjecí stanice pro veřejnou dopravu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cs-CZ" sz="1700" b="1" dirty="0">
                <a:solidFill>
                  <a:schemeClr val="bg2">
                    <a:lumMod val="50000"/>
                  </a:schemeClr>
                </a:solidFill>
              </a:rPr>
              <a:t>Telematika pro veřejnou dopravu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7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7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700" dirty="0">
                <a:solidFill>
                  <a:schemeClr val="bg2">
                    <a:lumMod val="50000"/>
                  </a:schemeClr>
                </a:solidFill>
              </a:rPr>
              <a:t> Platební terminály pro platbu kartou v MHD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cs-CZ" sz="1700" b="1" dirty="0">
                <a:solidFill>
                  <a:schemeClr val="bg2">
                    <a:lumMod val="50000"/>
                  </a:schemeClr>
                </a:solidFill>
              </a:rPr>
              <a:t>Multimodální osobní doprava ve městech a obcích (přestupní terminály)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cs-CZ" sz="1700" b="1" dirty="0">
                <a:solidFill>
                  <a:schemeClr val="bg2">
                    <a:lumMod val="50000"/>
                  </a:schemeClr>
                </a:solidFill>
              </a:rPr>
              <a:t>Bezpečnost v dopravě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7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7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700" dirty="0">
                <a:solidFill>
                  <a:schemeClr val="bg2">
                    <a:lumMod val="50000"/>
                  </a:schemeClr>
                </a:solidFill>
              </a:rPr>
              <a:t> Oprava mostu ve městě se zaměřením na bezpečnost chodců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700" b="1" dirty="0">
                <a:solidFill>
                  <a:schemeClr val="bg2">
                    <a:lumMod val="50000"/>
                  </a:schemeClr>
                </a:solidFill>
              </a:rPr>
              <a:t>Infrastruktura pro cyklistickou dopravu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7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7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700" dirty="0">
                <a:solidFill>
                  <a:schemeClr val="bg2">
                    <a:lumMod val="50000"/>
                  </a:schemeClr>
                </a:solidFill>
              </a:rPr>
              <a:t> Cyklostezka mezi 2 městy; mobiliář u existující cyklostezky</a:t>
            </a:r>
          </a:p>
          <a:p>
            <a:pPr marL="0" indent="0">
              <a:lnSpc>
                <a:spcPct val="150000"/>
              </a:lnSpc>
              <a:buNone/>
            </a:pPr>
            <a:endParaRPr lang="cs-CZ" sz="17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Grafický objekt 3" descr="Projížďka na kole">
            <a:extLst>
              <a:ext uri="{FF2B5EF4-FFF2-40B4-BE49-F238E27FC236}">
                <a16:creationId xmlns:a16="http://schemas.microsoft.com/office/drawing/2014/main" id="{BE88E5E2-E34C-479F-9A2E-2ED11E19FC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203" y="5087148"/>
            <a:ext cx="438262" cy="438262"/>
          </a:xfrm>
          <a:prstGeom prst="rect">
            <a:avLst/>
          </a:prstGeom>
        </p:spPr>
      </p:pic>
      <p:pic>
        <p:nvPicPr>
          <p:cNvPr id="5" name="Grafický objekt 4" descr="Scéna na mostě">
            <a:extLst>
              <a:ext uri="{FF2B5EF4-FFF2-40B4-BE49-F238E27FC236}">
                <a16:creationId xmlns:a16="http://schemas.microsoft.com/office/drawing/2014/main" id="{A8FE4D2C-DC43-4A29-9E97-34E66ACA98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2156" y="4158006"/>
            <a:ext cx="396098" cy="396098"/>
          </a:xfrm>
          <a:prstGeom prst="rect">
            <a:avLst/>
          </a:prstGeom>
        </p:spPr>
      </p:pic>
      <p:pic>
        <p:nvPicPr>
          <p:cNvPr id="7" name="Grafický objekt 6" descr="Elektrické auto">
            <a:extLst>
              <a:ext uri="{FF2B5EF4-FFF2-40B4-BE49-F238E27FC236}">
                <a16:creationId xmlns:a16="http://schemas.microsoft.com/office/drawing/2014/main" id="{87F1F034-FF52-4AEC-B573-58619B8EEA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81311" b="47618"/>
          <a:stretch/>
        </p:blipFill>
        <p:spPr>
          <a:xfrm rot="16200000">
            <a:off x="721056" y="2242827"/>
            <a:ext cx="378385" cy="478987"/>
          </a:xfrm>
          <a:prstGeom prst="rect">
            <a:avLst/>
          </a:prstGeom>
        </p:spPr>
      </p:pic>
      <p:pic>
        <p:nvPicPr>
          <p:cNvPr id="9" name="Grafický objekt 8" descr="Autobus">
            <a:extLst>
              <a:ext uri="{FF2B5EF4-FFF2-40B4-BE49-F238E27FC236}">
                <a16:creationId xmlns:a16="http://schemas.microsoft.com/office/drawing/2014/main" id="{409B8F7C-2EB4-415D-A595-5195C9A1A7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3840" y="1360169"/>
            <a:ext cx="457200" cy="457200"/>
          </a:xfrm>
          <a:prstGeom prst="rect">
            <a:avLst/>
          </a:prstGeom>
        </p:spPr>
      </p:pic>
      <p:pic>
        <p:nvPicPr>
          <p:cNvPr id="13" name="Grafický objekt 12" descr="Stream">
            <a:extLst>
              <a:ext uri="{FF2B5EF4-FFF2-40B4-BE49-F238E27FC236}">
                <a16:creationId xmlns:a16="http://schemas.microsoft.com/office/drawing/2014/main" id="{9DD69E18-176D-477D-94C3-E807F17EB7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0100" y="2742804"/>
            <a:ext cx="457200" cy="457200"/>
          </a:xfrm>
          <a:prstGeom prst="rect">
            <a:avLst/>
          </a:prstGeom>
        </p:spPr>
      </p:pic>
      <p:pic>
        <p:nvPicPr>
          <p:cNvPr id="19" name="Grafický objekt 18" descr="Obchod">
            <a:extLst>
              <a:ext uri="{FF2B5EF4-FFF2-40B4-BE49-F238E27FC236}">
                <a16:creationId xmlns:a16="http://schemas.microsoft.com/office/drawing/2014/main" id="{F46CDE39-F4D5-4BC9-9CBD-793079CDA9E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1202" y="3682171"/>
            <a:ext cx="396098" cy="39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77382"/>
      </p:ext>
    </p:extLst>
  </p:cSld>
  <p:clrMapOvr>
    <a:masterClrMapping/>
  </p:clrMapOvr>
  <p:transition spd="slow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365126"/>
            <a:ext cx="85915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/>
              <a:t>Specifický cíl 2.1 </a:t>
            </a:r>
            <a:br>
              <a:rPr lang="cs-CZ" sz="3600" dirty="0"/>
            </a:br>
            <a:r>
              <a:rPr lang="cs-CZ" sz="3600" dirty="0"/>
              <a:t>Čistá a aktivní mobilita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700" b="0" dirty="0"/>
              <a:t>Klíčové parametry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1449704"/>
            <a:ext cx="7886700" cy="4515161"/>
          </a:xfrm>
        </p:spPr>
        <p:txBody>
          <a:bodyPr>
            <a:normAutofit/>
          </a:bodyPr>
          <a:lstStyle/>
          <a:p>
            <a:pPr lvl="0"/>
            <a:endParaRPr lang="cs-CZ" sz="1800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Vozidla na CNG musí být jen na biometan</a:t>
            </a:r>
          </a:p>
          <a:p>
            <a:pPr lvl="0"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V projektu v obci nad 40 tisíc obyvatel = soulad s Plánem udržitelné městské mobility</a:t>
            </a:r>
          </a:p>
          <a:p>
            <a:pPr lvl="0"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V projektu obce do 40 tisíc obyvatel = Karta souladu projektu s principy udržitelné mobility</a:t>
            </a:r>
          </a:p>
          <a:p>
            <a:pPr lvl="0"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Využití ITI</a:t>
            </a:r>
          </a:p>
        </p:txBody>
      </p:sp>
    </p:spTree>
    <p:extLst>
      <p:ext uri="{BB962C8B-B14F-4D97-AF65-F5344CB8AC3E}">
        <p14:creationId xmlns:p14="http://schemas.microsoft.com/office/powerpoint/2010/main" val="1293232350"/>
      </p:ext>
    </p:extLst>
  </p:cSld>
  <p:clrMapOvr>
    <a:masterClrMapping/>
  </p:clrMapOvr>
  <p:transition spd="slow"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" r="9245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33647"/>
            <a:ext cx="78867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</a:rPr>
              <a:t>Příklad: Cyklostezka Čelákovice – Lázeň Toušeň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en-US" sz="3800" dirty="0">
                <a:solidFill>
                  <a:srgbClr val="FFFFFF"/>
                </a:solidFill>
                <a:latin typeface="+mj-lt"/>
                <a:cs typeface="+mj-cs"/>
              </a:rPr>
              <a:t/>
            </a:r>
            <a:br>
              <a:rPr lang="en-US" sz="3800" dirty="0">
                <a:solidFill>
                  <a:srgbClr val="FFFFFF"/>
                </a:solidFill>
                <a:latin typeface="+mj-lt"/>
                <a:cs typeface="+mj-cs"/>
              </a:rPr>
            </a:br>
            <a:endParaRPr lang="en-US" sz="38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77515248"/>
      </p:ext>
    </p:extLst>
  </p:cSld>
  <p:clrMapOvr>
    <a:masterClrMapping/>
  </p:clrMapOvr>
  <p:transition spd="slow"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r="10182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65562"/>
            <a:ext cx="78867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</a:rPr>
              <a:t>Příklad: Platební terminály v MHD Havířov</a:t>
            </a:r>
            <a:r>
              <a:rPr lang="cs-CZ" sz="4000" dirty="0"/>
              <a:t/>
            </a:r>
            <a:br>
              <a:rPr lang="cs-CZ" sz="4000" dirty="0"/>
            </a:br>
            <a:endParaRPr lang="en-US" sz="38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16685673"/>
      </p:ext>
    </p:extLst>
  </p:cSld>
  <p:clrMapOvr>
    <a:masterClrMapping/>
  </p:clrMapOvr>
  <p:transition spd="slow"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82" r="7317" b="-1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cs-CZ" sz="2400" dirty="0">
                <a:solidFill>
                  <a:srgbClr val="1D70B8"/>
                </a:solidFill>
              </a:rPr>
              <a:t>Specifický cíl 2.2 </a:t>
            </a:r>
            <a:br>
              <a:rPr lang="cs-CZ" sz="2400" dirty="0">
                <a:solidFill>
                  <a:srgbClr val="1D70B8"/>
                </a:solidFill>
              </a:rPr>
            </a:br>
            <a:r>
              <a:rPr lang="cs-CZ" sz="2400" dirty="0">
                <a:solidFill>
                  <a:srgbClr val="1D70B8"/>
                </a:solidFill>
              </a:rPr>
              <a:t>Revitalizace měst a obcí</a:t>
            </a:r>
            <a:endParaRPr lang="en-US" sz="2400" dirty="0">
              <a:solidFill>
                <a:srgbClr val="1D70B8"/>
              </a:solidFill>
              <a:latin typeface="+mj-lt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668978"/>
      </p:ext>
    </p:extLst>
  </p:cSld>
  <p:clrMapOvr>
    <a:masterClrMapping/>
  </p:clrMapOvr>
  <p:transition spd="slow"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117044"/>
            <a:ext cx="8362951" cy="1573646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Specifický cíl 2.2 </a:t>
            </a:r>
            <a:br>
              <a:rPr lang="cs-CZ" sz="3200" dirty="0"/>
            </a:br>
            <a:r>
              <a:rPr lang="cs-CZ" sz="3200" dirty="0"/>
              <a:t>Revitalizace měst a obcí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296" y="903867"/>
            <a:ext cx="7886700" cy="5115549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endParaRPr lang="cs-CZ" sz="1700" dirty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>
              <a:lnSpc>
                <a:spcPct val="16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Revitalizace veřejných prostranství a budování zelené infrastruktury měst a obcí včetně modernizace technické infrastruktury v řešených veřejných prostranstvích např. parky, náměstí, městské třídy, náplavky, uliční prostory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Příklady: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Komplexní revitalizace náměstí nebo návsí, vnitrobloků, veřejně 	přístupného areálu nemocnice – včetně chytrých laviček, lamp s 	dobíječkami elektromobilů, herních prvků apod.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Rozmezí s Operačním programem Životní prostředí: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v OPŽP projekty 	zaměřeny jen na zeleň, vodní plochy a hospodaření s vodou (bez mobiliáře 	a komplexních technických úprav); v IROP komplexní projekty – zeleň a 	voda do 30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%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celkových způsobilých výdajů projektu</a:t>
            </a:r>
            <a:endParaRPr lang="cs-CZ" sz="1600" u="sng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cs-CZ" sz="2000" dirty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 algn="just">
              <a:lnSpc>
                <a:spcPct val="150000"/>
              </a:lnSpc>
              <a:buNone/>
            </a:pPr>
            <a:endParaRPr lang="cs-CZ" sz="17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Grafický objekt 3" descr="Les">
            <a:extLst>
              <a:ext uri="{FF2B5EF4-FFF2-40B4-BE49-F238E27FC236}">
                <a16:creationId xmlns:a16="http://schemas.microsoft.com/office/drawing/2014/main" id="{DA100A2C-3130-48D5-9287-CF73BDF9B7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0602" y="1491343"/>
            <a:ext cx="440194" cy="4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76355"/>
      </p:ext>
    </p:extLst>
  </p:cSld>
  <p:clrMapOvr>
    <a:masterClrMapping/>
  </p:clrMapOvr>
  <p:transition spd="slow"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600" dirty="0"/>
              <a:t>Specifický cíl 2.2 </a:t>
            </a:r>
            <a:br>
              <a:rPr lang="cs-CZ" sz="3600" dirty="0"/>
            </a:br>
            <a:r>
              <a:rPr lang="cs-CZ" sz="3600" dirty="0"/>
              <a:t>Revitalizace měst a obcí</a:t>
            </a:r>
            <a:br>
              <a:rPr lang="cs-CZ" sz="3600" dirty="0"/>
            </a:br>
            <a:r>
              <a:rPr lang="cs-CZ" sz="2700" b="0" dirty="0"/>
              <a:t>Klíčové parametry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1449704"/>
            <a:ext cx="7886700" cy="4515161"/>
          </a:xfrm>
        </p:spPr>
        <p:txBody>
          <a:bodyPr>
            <a:normAutofit/>
          </a:bodyPr>
          <a:lstStyle/>
          <a:p>
            <a:pPr lvl="0"/>
            <a:endParaRPr lang="cs-CZ" sz="1800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Ve spolupráci s MŽP bude vytvořena sada kritérií přijatelnosti tak, aby projekt zapadal do „zeleného“ Cíle politiky 2</a:t>
            </a:r>
          </a:p>
          <a:p>
            <a:pPr lvl="1"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Např. projekt řeší hospodaření s vodou; v projektu je vegetace; projekt je v souladu s územní studií veřejného prostranství…</a:t>
            </a:r>
          </a:p>
          <a:p>
            <a:pPr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Z IROP nebudou podporovány projekty izolovaně řešící pouze vegetaci, vodní toky nebo plochy</a:t>
            </a:r>
          </a:p>
          <a:p>
            <a:pPr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Využití ITI</a:t>
            </a:r>
          </a:p>
        </p:txBody>
      </p:sp>
    </p:spTree>
    <p:extLst>
      <p:ext uri="{BB962C8B-B14F-4D97-AF65-F5344CB8AC3E}">
        <p14:creationId xmlns:p14="http://schemas.microsoft.com/office/powerpoint/2010/main" val="1410101813"/>
      </p:ext>
    </p:extLst>
  </p:cSld>
  <p:clrMapOvr>
    <a:masterClrMapping/>
  </p:clrMapOvr>
  <p:transition spd="slow">
    <p:push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46" t="22069" r="123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905" y="5317240"/>
            <a:ext cx="8566037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cs-CZ" sz="2400" dirty="0">
                <a:solidFill>
                  <a:srgbClr val="1D70B8"/>
                </a:solidFill>
              </a:rPr>
              <a:t>Specifický cíl 2.3</a:t>
            </a:r>
            <a:br>
              <a:rPr lang="cs-CZ" sz="2400" dirty="0">
                <a:solidFill>
                  <a:srgbClr val="1D70B8"/>
                </a:solidFill>
              </a:rPr>
            </a:br>
            <a:r>
              <a:rPr lang="cs-CZ" sz="2400" dirty="0">
                <a:solidFill>
                  <a:srgbClr val="1D70B8"/>
                </a:solidFill>
              </a:rPr>
              <a:t> Prevence rizik, zvýšení odolnosti a ochrana obyvatelstva</a:t>
            </a:r>
            <a:endParaRPr lang="en-US" sz="2400" dirty="0">
              <a:solidFill>
                <a:srgbClr val="1D70B8"/>
              </a:solidFill>
              <a:latin typeface="+mj-lt"/>
              <a:cs typeface="+mj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005944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3"/>
          <p:cNvSpPr>
            <a:spLocks noGrp="1"/>
          </p:cNvSpPr>
          <p:nvPr>
            <p:ph type="ctrTitle"/>
          </p:nvPr>
        </p:nvSpPr>
        <p:spPr>
          <a:xfrm>
            <a:off x="685800" y="1103376"/>
            <a:ext cx="7772400" cy="3540557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cs-CZ" sz="3200" b="1" dirty="0"/>
              <a:t/>
            </a:r>
            <a:br>
              <a:rPr lang="cs-CZ" sz="3200" b="1" dirty="0"/>
            </a:br>
            <a:r>
              <a:rPr lang="cs-CZ" sz="3200" b="1" dirty="0"/>
              <a:t>Změny v novém programovém období </a:t>
            </a:r>
            <a:br>
              <a:rPr lang="cs-CZ" sz="3200" b="1" dirty="0"/>
            </a:br>
            <a:r>
              <a:rPr lang="cs-CZ" sz="3200" b="1" dirty="0"/>
              <a:t>2021-2027</a:t>
            </a:r>
            <a:r>
              <a:rPr lang="cs-CZ" sz="3200" b="1" dirty="0">
                <a:solidFill>
                  <a:srgbClr val="0070C0"/>
                </a:solidFill>
                <a:ea typeface="+mn-ea"/>
              </a:rPr>
              <a:t/>
            </a:r>
            <a:br>
              <a:rPr lang="cs-CZ" sz="3200" b="1" dirty="0">
                <a:solidFill>
                  <a:srgbClr val="0070C0"/>
                </a:solidFill>
                <a:ea typeface="+mn-ea"/>
              </a:rPr>
            </a:br>
            <a:r>
              <a:rPr lang="cs-CZ" sz="3200" b="1" dirty="0">
                <a:solidFill>
                  <a:srgbClr val="C0C0C0"/>
                </a:solidFill>
                <a:ea typeface="+mn-ea"/>
              </a:rPr>
              <a:t/>
            </a:r>
            <a:br>
              <a:rPr lang="cs-CZ" sz="3200" b="1" dirty="0">
                <a:solidFill>
                  <a:srgbClr val="C0C0C0"/>
                </a:solidFill>
                <a:ea typeface="+mn-ea"/>
              </a:rPr>
            </a:br>
            <a:r>
              <a:rPr lang="cs-CZ" sz="3200" b="1" dirty="0">
                <a:solidFill>
                  <a:srgbClr val="C0C0C0"/>
                </a:solidFill>
                <a:ea typeface="+mn-ea"/>
              </a:rPr>
              <a:t/>
            </a:r>
            <a:br>
              <a:rPr lang="cs-CZ" sz="3200" b="1" dirty="0">
                <a:solidFill>
                  <a:srgbClr val="C0C0C0"/>
                </a:solidFill>
                <a:ea typeface="+mn-ea"/>
              </a:rPr>
            </a:br>
            <a:r>
              <a:rPr lang="cs-CZ" sz="3200" b="1" dirty="0">
                <a:solidFill>
                  <a:schemeClr val="bg2">
                    <a:lumMod val="50000"/>
                  </a:schemeClr>
                </a:solidFill>
              </a:rPr>
              <a:t>Rostislav Mazal</a:t>
            </a:r>
            <a:br>
              <a:rPr lang="cs-CZ" sz="32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cs-CZ" sz="3200" b="1" dirty="0">
                <a:solidFill>
                  <a:schemeClr val="bg2">
                    <a:lumMod val="50000"/>
                  </a:schemeClr>
                </a:solidFill>
              </a:rPr>
              <a:t>ředitel Řídicího orgánu IROP, MMR</a:t>
            </a:r>
            <a:endParaRPr lang="cs-CZ" sz="3200" b="1" dirty="0">
              <a:solidFill>
                <a:schemeClr val="bg2">
                  <a:lumMod val="50000"/>
                </a:scheme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1403239"/>
      </p:ext>
    </p:extLst>
  </p:cSld>
  <p:clrMapOvr>
    <a:masterClrMapping/>
  </p:clrMapOvr>
  <p:transition spd="slow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71404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/>
              <a:t>Specifický cíl 2.3 </a:t>
            </a:r>
            <a:br>
              <a:rPr lang="cs-CZ" sz="3600" dirty="0"/>
            </a:br>
            <a:r>
              <a:rPr lang="cs-CZ" sz="3600" dirty="0"/>
              <a:t>Prevence rizik, zvýšení odolnosti a ochrana obyvatelstva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0" y="2027343"/>
            <a:ext cx="78867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Materiálně-technické vybavení a vytvoření hmotných podmínek pro základní složky IZS (Policie, HZS, ZZS)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pro předcházení změnám klimatu a novým hrozbám, pro zajištění dlouhodobé evakuace obyvatelstva atd. - stanice a technika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Příklady: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Rekonstrukce hasičské zbrojnice; Technický automobil pro zásah 	při haváriích způsobených únikem nebezpečných látek</a:t>
            </a:r>
          </a:p>
          <a:p>
            <a:pPr marL="0" lvl="0" indent="0"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Výstavba a modernizace výcvikových a vzdělávacích středisek 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Výcviková a školící základna pro Zdravotnickou záchrannou službu</a:t>
            </a:r>
          </a:p>
          <a:p>
            <a:pPr marL="0" indent="0"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Modernizace jednotného systému varování a vyrozumění obyvatelstva 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Zavádění nových technických a technologických možností pro 	informování obyvatelstva</a:t>
            </a:r>
          </a:p>
          <a:p>
            <a:pPr marL="0" indent="0"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Výstavba a modernizace strategicky významných ICT systémů základních složek IZS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Modernizace Národního informačního systému IZS</a:t>
            </a:r>
          </a:p>
        </p:txBody>
      </p:sp>
      <p:pic>
        <p:nvPicPr>
          <p:cNvPr id="7" name="Grafický objekt 6" descr="Informace">
            <a:extLst>
              <a:ext uri="{FF2B5EF4-FFF2-40B4-BE49-F238E27FC236}">
                <a16:creationId xmlns:a16="http://schemas.microsoft.com/office/drawing/2014/main" id="{0D5183F9-BC6C-4433-97F4-EB82A515B0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102" y="5215302"/>
            <a:ext cx="406395" cy="406395"/>
          </a:xfrm>
          <a:prstGeom prst="rect">
            <a:avLst/>
          </a:prstGeom>
        </p:spPr>
      </p:pic>
      <p:pic>
        <p:nvPicPr>
          <p:cNvPr id="9" name="Grafický objekt 8" descr="Budova">
            <a:extLst>
              <a:ext uri="{FF2B5EF4-FFF2-40B4-BE49-F238E27FC236}">
                <a16:creationId xmlns:a16="http://schemas.microsoft.com/office/drawing/2014/main" id="{581D9DA6-13AC-4C85-A70F-5E0F7219F9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7906" y="3467533"/>
            <a:ext cx="457199" cy="457199"/>
          </a:xfrm>
          <a:prstGeom prst="rect">
            <a:avLst/>
          </a:prstGeom>
        </p:spPr>
      </p:pic>
      <p:pic>
        <p:nvPicPr>
          <p:cNvPr id="11" name="Grafický objekt 10" descr="Megafon">
            <a:extLst>
              <a:ext uri="{FF2B5EF4-FFF2-40B4-BE49-F238E27FC236}">
                <a16:creationId xmlns:a16="http://schemas.microsoft.com/office/drawing/2014/main" id="{FDD1BB51-6CD2-40F2-B76B-0743741A6D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8650" y="4203012"/>
            <a:ext cx="457200" cy="457200"/>
          </a:xfrm>
          <a:prstGeom prst="rect">
            <a:avLst/>
          </a:prstGeom>
        </p:spPr>
      </p:pic>
      <p:pic>
        <p:nvPicPr>
          <p:cNvPr id="13" name="Grafický objekt 12" descr="Policie">
            <a:extLst>
              <a:ext uri="{FF2B5EF4-FFF2-40B4-BE49-F238E27FC236}">
                <a16:creationId xmlns:a16="http://schemas.microsoft.com/office/drawing/2014/main" id="{20B14382-2BA1-4AED-8EDC-BB88CCFDB6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8807" y="2056559"/>
            <a:ext cx="436270" cy="43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3196"/>
      </p:ext>
    </p:extLst>
  </p:cSld>
  <p:clrMapOvr>
    <a:masterClrMapping/>
  </p:clrMapOvr>
  <p:transition spd="slow">
    <p:push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86922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/>
              <a:t>Specifický cíl 2.3 </a:t>
            </a:r>
            <a:br>
              <a:rPr lang="cs-CZ" sz="3600" dirty="0"/>
            </a:br>
            <a:r>
              <a:rPr lang="cs-CZ" sz="3600" dirty="0"/>
              <a:t>Prevence rizik, zvýšení odolnosti a ochrana obyvatelstva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700" b="0" dirty="0"/>
              <a:t>Klíčové parametry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15761"/>
            <a:ext cx="7886700" cy="4515161"/>
          </a:xfrm>
        </p:spPr>
        <p:txBody>
          <a:bodyPr>
            <a:normAutofit/>
          </a:bodyPr>
          <a:lstStyle/>
          <a:p>
            <a:pPr lvl="0"/>
            <a:endParaRPr lang="cs-CZ" sz="1800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Projekty Zdravotnické záchranné služby musí být v souladu s Regionálním akčním plánem (RAP)</a:t>
            </a:r>
          </a:p>
          <a:p>
            <a:pPr lvl="0"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Žadatelé – výhradně základní složky IZS (Policie, HZS ČR, ZZS), ne obce</a:t>
            </a:r>
          </a:p>
        </p:txBody>
      </p:sp>
    </p:spTree>
    <p:extLst>
      <p:ext uri="{BB962C8B-B14F-4D97-AF65-F5344CB8AC3E}">
        <p14:creationId xmlns:p14="http://schemas.microsoft.com/office/powerpoint/2010/main" val="4221099646"/>
      </p:ext>
    </p:extLst>
  </p:cSld>
  <p:clrMapOvr>
    <a:masterClrMapping/>
  </p:clrMapOvr>
  <p:transition spd="slow"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78320"/>
            <a:ext cx="7886700" cy="12796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</a:rPr>
              <a:t>Příklad: Velkokapacitní požární cisterna</a:t>
            </a:r>
            <a:r>
              <a:rPr lang="cs-CZ" sz="4000" dirty="0"/>
              <a:t/>
            </a:r>
            <a:br>
              <a:rPr lang="cs-CZ" sz="4000" dirty="0"/>
            </a:br>
            <a:endParaRPr lang="en-US" sz="38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77347652"/>
      </p:ext>
    </p:extLst>
  </p:cSld>
  <p:clrMapOvr>
    <a:masterClrMapping/>
  </p:clrMapOvr>
  <p:transition spd="slow">
    <p:push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ráva, exteriér, podepsat, ulice&#10;&#10;Popis byl vytvořen automaticky">
            <a:extLst>
              <a:ext uri="{FF2B5EF4-FFF2-40B4-BE49-F238E27FC236}">
                <a16:creationId xmlns:a16="http://schemas.microsoft.com/office/drawing/2014/main" id="{D4D533F7-8CA0-4203-AA22-10191F9BB9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43" r="4756" b="-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99373FD-686D-47BF-B1D5-8A67B6BDE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cs-CZ" sz="2400" dirty="0">
                <a:solidFill>
                  <a:srgbClr val="1D70B8"/>
                </a:solidFill>
              </a:rPr>
              <a:t>Specifický cíl 3.1 </a:t>
            </a:r>
            <a:br>
              <a:rPr lang="cs-CZ" sz="2400" dirty="0">
                <a:solidFill>
                  <a:srgbClr val="1D70B8"/>
                </a:solidFill>
              </a:rPr>
            </a:br>
            <a:r>
              <a:rPr lang="cs-CZ" sz="2400" dirty="0">
                <a:solidFill>
                  <a:srgbClr val="1D70B8"/>
                </a:solidFill>
              </a:rPr>
              <a:t>Silnice II. třídy</a:t>
            </a:r>
            <a:endParaRPr lang="en-US" sz="2400" dirty="0">
              <a:solidFill>
                <a:srgbClr val="1D70B8"/>
              </a:solidFill>
              <a:latin typeface="+mj-lt"/>
              <a:cs typeface="+mj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785531"/>
      </p:ext>
    </p:extLst>
  </p:cSld>
  <p:clrMapOvr>
    <a:masterClrMapping/>
  </p:clrMapOvr>
  <p:transition spd="slow">
    <p:push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1505"/>
            <a:ext cx="7886700" cy="1602907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Specifický cíl 3.1 </a:t>
            </a:r>
            <a:br>
              <a:rPr lang="cs-CZ" sz="3200" dirty="0"/>
            </a:br>
            <a:r>
              <a:rPr lang="cs-CZ" sz="3200" dirty="0"/>
              <a:t>Silnice II. třídy 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50" y="1503703"/>
            <a:ext cx="7886700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20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Silnice II. třídy na Prioritní regionální silniční síti</a:t>
            </a:r>
          </a:p>
          <a:p>
            <a:pPr marL="457200" lvl="1" indent="0">
              <a:lnSpc>
                <a:spcPct val="20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výstavba obchvatů obcí a silničních přeložek</a:t>
            </a:r>
          </a:p>
          <a:p>
            <a:pPr marL="457200" lvl="1" indent="0">
              <a:lnSpc>
                <a:spcPct val="20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rekonstrukce a modernizace silnic II. třídy</a:t>
            </a:r>
          </a:p>
          <a:p>
            <a:pPr marL="457200" lvl="1" indent="0">
              <a:lnSpc>
                <a:spcPct val="20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technické zhodnocení a výstavba mostů na vybraných úsecích silnic II. třídy</a:t>
            </a:r>
          </a:p>
        </p:txBody>
      </p:sp>
      <p:pic>
        <p:nvPicPr>
          <p:cNvPr id="5" name="Grafický objekt 4" descr="Ukazatel směru">
            <a:extLst>
              <a:ext uri="{FF2B5EF4-FFF2-40B4-BE49-F238E27FC236}">
                <a16:creationId xmlns:a16="http://schemas.microsoft.com/office/drawing/2014/main" id="{2C7DB78C-7C32-4B85-BD31-A74496B916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995" y="2188051"/>
            <a:ext cx="457200" cy="457200"/>
          </a:xfrm>
          <a:prstGeom prst="rect">
            <a:avLst/>
          </a:prstGeom>
        </p:spPr>
      </p:pic>
      <p:pic>
        <p:nvPicPr>
          <p:cNvPr id="6" name="Grafický objekt 5" descr="Scéna na mostě">
            <a:extLst>
              <a:ext uri="{FF2B5EF4-FFF2-40B4-BE49-F238E27FC236}">
                <a16:creationId xmlns:a16="http://schemas.microsoft.com/office/drawing/2014/main" id="{8AD333C1-3816-4315-86F0-302A23074A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73" y="3301069"/>
            <a:ext cx="345645" cy="345645"/>
          </a:xfrm>
          <a:prstGeom prst="rect">
            <a:avLst/>
          </a:prstGeom>
        </p:spPr>
      </p:pic>
      <p:cxnSp>
        <p:nvCxnSpPr>
          <p:cNvPr id="8" name="Spojnice: zakřivená 7">
            <a:extLst>
              <a:ext uri="{FF2B5EF4-FFF2-40B4-BE49-F238E27FC236}">
                <a16:creationId xmlns:a16="http://schemas.microsoft.com/office/drawing/2014/main" id="{C70C57B9-0EE6-420B-BF4C-87FA5F95769F}"/>
              </a:ext>
            </a:extLst>
          </p:cNvPr>
          <p:cNvCxnSpPr/>
          <p:nvPr/>
        </p:nvCxnSpPr>
        <p:spPr>
          <a:xfrm rot="16200000" flipH="1">
            <a:off x="1114852" y="2851427"/>
            <a:ext cx="239486" cy="228600"/>
          </a:xfrm>
          <a:prstGeom prst="curvedConnector3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291624"/>
      </p:ext>
    </p:extLst>
  </p:cSld>
  <p:clrMapOvr>
    <a:masterClrMapping/>
  </p:clrMapOvr>
  <p:transition spd="slow">
    <p:push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53" y="398188"/>
            <a:ext cx="8711293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cs-CZ" sz="3600" dirty="0"/>
              <a:t>Specifický cíl 3.1 </a:t>
            </a:r>
            <a:br>
              <a:rPr lang="cs-CZ" sz="3600" dirty="0"/>
            </a:br>
            <a:r>
              <a:rPr lang="cs-CZ" sz="3600" dirty="0"/>
              <a:t>Silnice II. třídy</a:t>
            </a:r>
            <a:br>
              <a:rPr lang="cs-CZ" sz="3600" dirty="0"/>
            </a:br>
            <a:r>
              <a:rPr lang="cs-CZ" sz="2700" b="0" dirty="0"/>
              <a:t>Klíčové parametry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1689190"/>
            <a:ext cx="7886700" cy="4515161"/>
          </a:xfrm>
        </p:spPr>
        <p:txBody>
          <a:bodyPr>
            <a:normAutofit/>
          </a:bodyPr>
          <a:lstStyle/>
          <a:p>
            <a:pPr lvl="0"/>
            <a:endParaRPr lang="cs-CZ" sz="1800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Projekty musí být v souladu s Regionálním akčním plánem (RAP)</a:t>
            </a:r>
          </a:p>
          <a:p>
            <a:pPr lvl="0"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Projekt musí být realizován na Prioritní regionální silniční síti</a:t>
            </a:r>
          </a:p>
          <a:p>
            <a:pPr lvl="0"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Žadatelé – kraje nebo organizace zřizované/zakládané kraji</a:t>
            </a:r>
          </a:p>
        </p:txBody>
      </p:sp>
    </p:spTree>
    <p:extLst>
      <p:ext uri="{BB962C8B-B14F-4D97-AF65-F5344CB8AC3E}">
        <p14:creationId xmlns:p14="http://schemas.microsoft.com/office/powerpoint/2010/main" val="525582096"/>
      </p:ext>
    </p:extLst>
  </p:cSld>
  <p:clrMapOvr>
    <a:masterClrMapping/>
  </p:clrMapOvr>
  <p:transition spd="slow">
    <p:push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B5935F6-581E-4A43-B5C2-A88678610D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" r="4172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AA136C20-5104-416E-860C-690107274EDB}"/>
              </a:ext>
            </a:extLst>
          </p:cNvPr>
          <p:cNvSpPr txBox="1"/>
          <p:nvPr/>
        </p:nvSpPr>
        <p:spPr>
          <a:xfrm>
            <a:off x="818147" y="589547"/>
            <a:ext cx="6453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Příklad: Rekonstrukce mostu</a:t>
            </a:r>
          </a:p>
        </p:txBody>
      </p:sp>
    </p:spTree>
    <p:extLst>
      <p:ext uri="{BB962C8B-B14F-4D97-AF65-F5344CB8AC3E}">
        <p14:creationId xmlns:p14="http://schemas.microsoft.com/office/powerpoint/2010/main" val="2625706249"/>
      </p:ext>
    </p:extLst>
  </p:cSld>
  <p:clrMapOvr>
    <a:masterClrMapping/>
  </p:clrMapOvr>
  <p:transition spd="slow">
    <p:push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999" b="-1"/>
          <a:stretch/>
        </p:blipFill>
        <p:spPr>
          <a:xfrm>
            <a:off x="20" y="-2"/>
            <a:ext cx="9143980" cy="68579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cs-CZ" sz="2400" dirty="0">
                <a:solidFill>
                  <a:srgbClr val="1D70B8"/>
                </a:solidFill>
              </a:rPr>
              <a:t>Specifický cíl 4.1 </a:t>
            </a:r>
            <a:br>
              <a:rPr lang="cs-CZ" sz="2400" dirty="0">
                <a:solidFill>
                  <a:srgbClr val="1D70B8"/>
                </a:solidFill>
              </a:rPr>
            </a:br>
            <a:r>
              <a:rPr lang="cs-CZ" sz="2400" dirty="0">
                <a:solidFill>
                  <a:srgbClr val="1D70B8"/>
                </a:solidFill>
              </a:rPr>
              <a:t>Vzdělávací infrastruktura</a:t>
            </a:r>
            <a:endParaRPr lang="en-US" sz="2400" dirty="0">
              <a:solidFill>
                <a:srgbClr val="1D70B8"/>
              </a:solidFill>
              <a:latin typeface="+mj-lt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886291"/>
      </p:ext>
    </p:extLst>
  </p:cSld>
  <p:clrMapOvr>
    <a:masterClrMapping/>
  </p:clrMapOvr>
  <p:transition spd="slow">
    <p:push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2849"/>
            <a:ext cx="7886700" cy="1053794"/>
          </a:xfrm>
        </p:spPr>
        <p:txBody>
          <a:bodyPr>
            <a:noAutofit/>
          </a:bodyPr>
          <a:lstStyle/>
          <a:p>
            <a:pPr algn="ctr"/>
            <a:r>
              <a:rPr lang="cs-CZ" sz="3200" dirty="0"/>
              <a:t>Specifický cíl 4.1 </a:t>
            </a:r>
            <a:br>
              <a:rPr lang="cs-CZ" sz="3200" dirty="0"/>
            </a:br>
            <a:r>
              <a:rPr lang="cs-CZ" sz="3200" dirty="0"/>
              <a:t>Vzdělávací infrastruktura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165" y="1513803"/>
            <a:ext cx="7886700" cy="467963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Navyšování kapacit mateřských škol (MŠ) na území ORP s jejich nedostatečnou kapacitou 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Přístavba mateřské školky</a:t>
            </a:r>
          </a:p>
          <a:p>
            <a:pPr marL="0" lvl="0" indent="0"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Zvyšování kvality podmínek v MŠ s ohledem na zajištění hygienických požadavků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(jen pro MŠ s výjimkou od krajské hygienické stanice)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Rekonstrukce mateřské školky takovým způsobem, aby nemusela 	fungovat na základě výjimky krajských hygienických stanic</a:t>
            </a:r>
          </a:p>
          <a:p>
            <a:pPr marL="0" lvl="0" indent="0"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Základní školy  -  odborné učebny ve vazbě na přírodní vědy, polytechnické vzdělávání, cizí jazyky, práce s digitálními technologiemi; vnitřní konektivita škol, zázemí pro školní poradenské pracoviště, zázemí pro komunitní aktivity při ZŠ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Příklady: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Přístavba ZŠ – učebny fyziky a chemie; komunitní tělocvičny a 	sportovní hřiště; rozvod a zabezpečení internetu v budově školy</a:t>
            </a:r>
          </a:p>
          <a:p>
            <a:pPr marL="0" lvl="0" indent="0" algn="just">
              <a:buNone/>
            </a:pPr>
            <a:endParaRPr lang="cs-CZ" sz="17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Grafický objekt 3" descr="Děti">
            <a:extLst>
              <a:ext uri="{FF2B5EF4-FFF2-40B4-BE49-F238E27FC236}">
                <a16:creationId xmlns:a16="http://schemas.microsoft.com/office/drawing/2014/main" id="{E4761FA9-67D0-4687-B9F4-69E273BA06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4877" y="1513803"/>
            <a:ext cx="480288" cy="480288"/>
          </a:xfrm>
          <a:prstGeom prst="rect">
            <a:avLst/>
          </a:prstGeom>
        </p:spPr>
      </p:pic>
      <p:pic>
        <p:nvPicPr>
          <p:cNvPr id="5" name="Grafický objekt 4" descr="Třída">
            <a:extLst>
              <a:ext uri="{FF2B5EF4-FFF2-40B4-BE49-F238E27FC236}">
                <a16:creationId xmlns:a16="http://schemas.microsoft.com/office/drawing/2014/main" id="{9CA07D6E-298D-4879-A32D-CB394129B3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4877" y="3768761"/>
            <a:ext cx="480288" cy="480288"/>
          </a:xfrm>
          <a:prstGeom prst="rect">
            <a:avLst/>
          </a:prstGeom>
        </p:spPr>
      </p:pic>
      <p:pic>
        <p:nvPicPr>
          <p:cNvPr id="7" name="Grafický objekt 6" descr="Školní budova">
            <a:extLst>
              <a:ext uri="{FF2B5EF4-FFF2-40B4-BE49-F238E27FC236}">
                <a16:creationId xmlns:a16="http://schemas.microsoft.com/office/drawing/2014/main" id="{DC367402-CDAC-4932-AB9E-146C2A44CC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4877" y="2411851"/>
            <a:ext cx="480288" cy="4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1703"/>
      </p:ext>
    </p:extLst>
  </p:cSld>
  <p:clrMapOvr>
    <a:masterClrMapping/>
  </p:clrMapOvr>
  <p:transition spd="slow">
    <p:push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7274"/>
            <a:ext cx="7886700" cy="1053794"/>
          </a:xfrm>
        </p:spPr>
        <p:txBody>
          <a:bodyPr>
            <a:noAutofit/>
          </a:bodyPr>
          <a:lstStyle/>
          <a:p>
            <a:pPr algn="ctr"/>
            <a:r>
              <a:rPr lang="cs-CZ" sz="3200" dirty="0"/>
              <a:t>Specifický cíl 4.1 </a:t>
            </a:r>
            <a:br>
              <a:rPr lang="cs-CZ" sz="3200" dirty="0"/>
            </a:br>
            <a:r>
              <a:rPr lang="cs-CZ" sz="3200" dirty="0"/>
              <a:t>Vzdělávací infrastruktura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764" y="1556657"/>
            <a:ext cx="7886700" cy="435367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Střední a vyšší odborné školy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– odborné učebny ve vazbě na odborné předměty, vnitřní konektivita škol, zázemí pro komunitní aktivity při SŠ/VOŠ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Přístavba SŠ – odborné laboratoře; komunitní sportovní hřiště; 	rozvod a zabezpečení internetu v budově školy</a:t>
            </a:r>
          </a:p>
          <a:p>
            <a:pPr marL="0" lvl="0" indent="0"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Zájmové, neformální a celoživotní vzdělávání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– odborné prostory ve vazbě na odborné předměty, školní družiny a školní kluby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Příklady: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Technické dílny domu dětí a mládeže; modernizace prostor 	školní družiny</a:t>
            </a:r>
          </a:p>
          <a:p>
            <a:pPr marL="0" lvl="0" indent="0"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Školská poradenská zařízení, speciální školy a střediska výchovné péče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– vybudování, úpravy zázemí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Příklady: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Centrum komplexní podpory po studenty se sluchovým 	postižením při SŠ; modernizace střediska výchovné péče za účelem 	předcházení vzniku a rozvoje negativních projevů chování dětí</a:t>
            </a:r>
          </a:p>
          <a:p>
            <a:pPr marL="0" lvl="0" indent="0" algn="just">
              <a:buNone/>
            </a:pPr>
            <a:endParaRPr lang="cs-CZ" sz="17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Grafický objekt 4" descr="Kádinka">
            <a:extLst>
              <a:ext uri="{FF2B5EF4-FFF2-40B4-BE49-F238E27FC236}">
                <a16:creationId xmlns:a16="http://schemas.microsoft.com/office/drawing/2014/main" id="{F5D4B7EA-C05F-4B5C-9E44-1096239CE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661" y="1486510"/>
            <a:ext cx="441482" cy="441482"/>
          </a:xfrm>
          <a:prstGeom prst="rect">
            <a:avLst/>
          </a:prstGeom>
        </p:spPr>
      </p:pic>
      <p:pic>
        <p:nvPicPr>
          <p:cNvPr id="7" name="Grafický objekt 6" descr="Úspěšná skupina">
            <a:extLst>
              <a:ext uri="{FF2B5EF4-FFF2-40B4-BE49-F238E27FC236}">
                <a16:creationId xmlns:a16="http://schemas.microsoft.com/office/drawing/2014/main" id="{675D4052-9BB0-4BD2-9A87-2084AC8DC3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2660" y="2806707"/>
            <a:ext cx="441483" cy="441483"/>
          </a:xfrm>
          <a:prstGeom prst="rect">
            <a:avLst/>
          </a:prstGeom>
        </p:spPr>
      </p:pic>
      <p:pic>
        <p:nvPicPr>
          <p:cNvPr id="11" name="Grafický objekt 10" descr="Neslyšící">
            <a:extLst>
              <a:ext uri="{FF2B5EF4-FFF2-40B4-BE49-F238E27FC236}">
                <a16:creationId xmlns:a16="http://schemas.microsoft.com/office/drawing/2014/main" id="{A180BFB5-FF56-4086-88CF-2B7F41A0AD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2661" y="4010776"/>
            <a:ext cx="441482" cy="4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89224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546" y="388643"/>
            <a:ext cx="8036909" cy="677824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Legislativa pro období 2021-2027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0566" y="1327780"/>
            <a:ext cx="7662868" cy="4509494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879"/>
              </a:spcBef>
              <a:buNone/>
            </a:pPr>
            <a:r>
              <a:rPr lang="cs-CZ" sz="1900" b="1" dirty="0">
                <a:solidFill>
                  <a:schemeClr val="bg2">
                    <a:lumMod val="50000"/>
                  </a:schemeClr>
                </a:solidFill>
              </a:rPr>
              <a:t>Co víme a co máme k dispozici od Evropské komise?</a:t>
            </a:r>
          </a:p>
          <a:p>
            <a:pPr marL="0" indent="0">
              <a:spcBef>
                <a:spcPts val="879"/>
              </a:spcBef>
              <a:buNone/>
            </a:pPr>
            <a:endParaRPr lang="cs-CZ" sz="1800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879"/>
              </a:spcBef>
            </a:pPr>
            <a:r>
              <a:rPr lang="cs-CZ" sz="1700" dirty="0">
                <a:solidFill>
                  <a:schemeClr val="bg2">
                    <a:lumMod val="50000"/>
                  </a:schemeClr>
                </a:solidFill>
              </a:rPr>
              <a:t>Návrh Obecného nařízení z května 2018 - maximum bloků navrhované legislativy s členskými státy uzavřeno; nyní jednání s Evropským parlamentem</a:t>
            </a:r>
          </a:p>
          <a:p>
            <a:pPr>
              <a:lnSpc>
                <a:spcPct val="150000"/>
              </a:lnSpc>
              <a:spcBef>
                <a:spcPts val="879"/>
              </a:spcBef>
            </a:pPr>
            <a:r>
              <a:rPr lang="cs-CZ" sz="1700" dirty="0">
                <a:solidFill>
                  <a:schemeClr val="bg2">
                    <a:lumMod val="50000"/>
                  </a:schemeClr>
                </a:solidFill>
              </a:rPr>
              <a:t>Návrh nařízení k EFRR a Fondu soudržnosti z května 2018 </a:t>
            </a:r>
          </a:p>
          <a:p>
            <a:pPr>
              <a:lnSpc>
                <a:spcPct val="150000"/>
              </a:lnSpc>
              <a:spcBef>
                <a:spcPts val="879"/>
              </a:spcBef>
            </a:pPr>
            <a:r>
              <a:rPr lang="cs-CZ" sz="1700" dirty="0">
                <a:solidFill>
                  <a:schemeClr val="bg2">
                    <a:lumMod val="50000"/>
                  </a:schemeClr>
                </a:solidFill>
              </a:rPr>
              <a:t>Návrh nařízení k Fondu pro spravedlivou transformaci (JTF) z ledna 2020</a:t>
            </a:r>
          </a:p>
          <a:p>
            <a:pPr>
              <a:lnSpc>
                <a:spcPct val="150000"/>
              </a:lnSpc>
              <a:spcBef>
                <a:spcPts val="879"/>
              </a:spcBef>
            </a:pPr>
            <a:r>
              <a:rPr lang="cs-CZ" sz="1700" dirty="0">
                <a:solidFill>
                  <a:schemeClr val="bg2">
                    <a:lumMod val="50000"/>
                  </a:schemeClr>
                </a:solidFill>
              </a:rPr>
              <a:t>Zpráva o ČR 2019 - Country Report</a:t>
            </a:r>
          </a:p>
          <a:p>
            <a:pPr>
              <a:lnSpc>
                <a:spcPct val="150000"/>
              </a:lnSpc>
              <a:spcBef>
                <a:spcPts val="879"/>
              </a:spcBef>
            </a:pPr>
            <a:r>
              <a:rPr lang="cs-CZ" sz="1700" dirty="0">
                <a:solidFill>
                  <a:schemeClr val="bg2">
                    <a:lumMod val="50000"/>
                  </a:schemeClr>
                </a:solidFill>
              </a:rPr>
              <a:t>Návrh </a:t>
            </a:r>
            <a:r>
              <a:rPr lang="cs-CZ" sz="1700" b="1" dirty="0">
                <a:solidFill>
                  <a:schemeClr val="bg2">
                    <a:lumMod val="50000"/>
                  </a:schemeClr>
                </a:solidFill>
              </a:rPr>
              <a:t>alokace</a:t>
            </a:r>
            <a:r>
              <a:rPr lang="cs-CZ" sz="1700" dirty="0">
                <a:solidFill>
                  <a:schemeClr val="bg2">
                    <a:lumMod val="50000"/>
                  </a:schemeClr>
                </a:solidFill>
              </a:rPr>
              <a:t> pro ČR, </a:t>
            </a:r>
            <a:r>
              <a:rPr lang="cs-CZ" sz="1700" b="1" dirty="0">
                <a:solidFill>
                  <a:schemeClr val="bg2">
                    <a:lumMod val="50000"/>
                  </a:schemeClr>
                </a:solidFill>
              </a:rPr>
              <a:t>míry kofinancování, tematická koncentrace, N+2 </a:t>
            </a:r>
            <a:r>
              <a:rPr lang="cs-CZ" sz="1700" dirty="0">
                <a:solidFill>
                  <a:schemeClr val="bg2">
                    <a:lumMod val="50000"/>
                  </a:schemeClr>
                </a:solidFill>
              </a:rPr>
              <a:t>- součástí negoboxu, který souvisí s vyjednáváním Víceletého finančního rámce</a:t>
            </a:r>
          </a:p>
          <a:p>
            <a:pPr algn="just">
              <a:spcBef>
                <a:spcPts val="879"/>
              </a:spcBef>
            </a:pPr>
            <a:endParaRPr lang="cs-CZ" sz="2000" dirty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spcBef>
                <a:spcPts val="879"/>
              </a:spcBef>
            </a:pPr>
            <a:endParaRPr lang="cs-CZ" sz="2000" dirty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spcBef>
                <a:spcPts val="879"/>
              </a:spcBef>
            </a:pPr>
            <a:endParaRPr lang="cs-CZ" sz="2344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72369"/>
      </p:ext>
    </p:extLst>
  </p:cSld>
  <p:clrMapOvr>
    <a:masterClrMapping/>
  </p:clrMapOvr>
  <p:transition spd="slow">
    <p:push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600" dirty="0"/>
              <a:t>Specifický cíl 4.1 </a:t>
            </a:r>
            <a:br>
              <a:rPr lang="cs-CZ" sz="3600" dirty="0"/>
            </a:br>
            <a:r>
              <a:rPr lang="cs-CZ" sz="3600" dirty="0"/>
              <a:t>Vzdělávací infrastruktura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700" b="0" dirty="0"/>
              <a:t>Klíčové parametry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1449704"/>
            <a:ext cx="7886700" cy="4515161"/>
          </a:xfrm>
        </p:spPr>
        <p:txBody>
          <a:bodyPr>
            <a:normAutofit/>
          </a:bodyPr>
          <a:lstStyle/>
          <a:p>
            <a:pPr lvl="0"/>
            <a:endParaRPr lang="cs-CZ" sz="1800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Projekty MŠ, ZŠ a zájmového, neformálního vzdělávání a celoživotního učení musí být v souladu s akčním plánem rozvoje vzdělávání </a:t>
            </a:r>
          </a:p>
          <a:p>
            <a:pPr lvl="0"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Projekty středních a speciálních škol musí být v souladu s Regionálním akčním plánem (RAP)</a:t>
            </a:r>
          </a:p>
          <a:p>
            <a:pPr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Žadatelé – NNO musí min. 2 roky před podáním projektu nepřetržitě působit v oblasti vzdělávání nebo asistenčních služeb</a:t>
            </a:r>
          </a:p>
          <a:p>
            <a:pPr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Využití ITI a Koordinovaného přístupu k sociálnímu vyloučení</a:t>
            </a:r>
          </a:p>
          <a:p>
            <a:pPr lvl="0"/>
            <a:endParaRPr lang="cs-CZ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06339"/>
      </p:ext>
    </p:extLst>
  </p:cSld>
  <p:clrMapOvr>
    <a:masterClrMapping/>
  </p:clrMapOvr>
  <p:transition spd="slow">
    <p:push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-2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68" y="-740229"/>
            <a:ext cx="8428264" cy="17804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</a:rPr>
              <a:t>Příklad: Novostavba MŠ Březová-Oleško</a:t>
            </a:r>
            <a:endParaRPr lang="en-US" sz="3200" dirty="0">
              <a:solidFill>
                <a:schemeClr val="bg1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58398060"/>
      </p:ext>
    </p:extLst>
  </p:cSld>
  <p:clrMapOvr>
    <a:masterClrMapping/>
  </p:clrMapOvr>
  <p:transition spd="slow">
    <p:push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4647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</a:rPr>
              <a:t>Příklad: Učebny chemie na gymnáziu</a:t>
            </a:r>
            <a:r>
              <a:rPr lang="cs-CZ" sz="4000" dirty="0"/>
              <a:t/>
            </a:r>
            <a:br>
              <a:rPr lang="cs-CZ" sz="4000" dirty="0"/>
            </a:br>
            <a:endParaRPr lang="en-US" sz="38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27262532"/>
      </p:ext>
    </p:extLst>
  </p:cSld>
  <p:clrMapOvr>
    <a:masterClrMapping/>
  </p:clrMapOvr>
  <p:transition spd="slow">
    <p:push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" r="10948" b="-1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cs-CZ" sz="2400" dirty="0">
                <a:solidFill>
                  <a:srgbClr val="1D70B8"/>
                </a:solidFill>
              </a:rPr>
              <a:t>Specifický cíl 4.2 </a:t>
            </a:r>
            <a:br>
              <a:rPr lang="cs-CZ" sz="2400" dirty="0">
                <a:solidFill>
                  <a:srgbClr val="1D70B8"/>
                </a:solidFill>
              </a:rPr>
            </a:br>
            <a:r>
              <a:rPr lang="cs-CZ" sz="2400" dirty="0">
                <a:solidFill>
                  <a:srgbClr val="1D70B8"/>
                </a:solidFill>
              </a:rPr>
              <a:t>Sociální infrastruktura</a:t>
            </a:r>
            <a:endParaRPr lang="en-US" sz="2400" dirty="0">
              <a:solidFill>
                <a:srgbClr val="1D70B8"/>
              </a:solidFill>
              <a:latin typeface="+mj-lt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244772"/>
      </p:ext>
    </p:extLst>
  </p:cSld>
  <p:clrMapOvr>
    <a:masterClrMapping/>
  </p:clrMapOvr>
  <p:transition spd="slow">
    <p:push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146304"/>
            <a:ext cx="8515350" cy="1544385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Specifický cíl 4.2  </a:t>
            </a:r>
            <a:br>
              <a:rPr lang="cs-CZ" sz="3200" dirty="0"/>
            </a:br>
            <a:r>
              <a:rPr lang="cs-CZ" sz="3200" dirty="0"/>
              <a:t>Sociální infrastruktura 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1373073"/>
            <a:ext cx="7886700" cy="4777355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Infrastruktura pro vybrané sociální služby podle zákona 108/2006 Sb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Příklady: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Výstavba domova pro osoby se zdravotním postižením; nákup 	automobilů pro terénní sociální služby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Deinstitucionalizace sociálních služeb za účelem sociálního začleňování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Dokončení přeměny ústavu sociální péče v pobytové sociální 	služby komunitního charakteru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Sociální bydlení – pořízení a adaptace bytů, bytových domů a nebytových prostor pro potřeby sociálního bydlení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Rekonstrukce nebytových prostor v sociální byty pro osoby bez 	domova</a:t>
            </a:r>
          </a:p>
          <a:p>
            <a:pPr marL="0" lvl="0" indent="0">
              <a:lnSpc>
                <a:spcPct val="150000"/>
              </a:lnSpc>
              <a:buNone/>
            </a:pPr>
            <a:endParaRPr lang="cs-CZ" sz="17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Grafický objekt 4" descr="Připojení">
            <a:extLst>
              <a:ext uri="{FF2B5EF4-FFF2-40B4-BE49-F238E27FC236}">
                <a16:creationId xmlns:a16="http://schemas.microsoft.com/office/drawing/2014/main" id="{51151391-8CEA-4A70-9890-974645AF0C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068" y="2784222"/>
            <a:ext cx="461963" cy="461963"/>
          </a:xfrm>
          <a:prstGeom prst="rect">
            <a:avLst/>
          </a:prstGeom>
        </p:spPr>
      </p:pic>
      <p:pic>
        <p:nvPicPr>
          <p:cNvPr id="7" name="Grafický objekt 6" descr="Auto">
            <a:extLst>
              <a:ext uri="{FF2B5EF4-FFF2-40B4-BE49-F238E27FC236}">
                <a16:creationId xmlns:a16="http://schemas.microsoft.com/office/drawing/2014/main" id="{DB610BE8-D81F-46AB-B77C-A6BD261F03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069" y="1416347"/>
            <a:ext cx="461963" cy="461963"/>
          </a:xfrm>
          <a:prstGeom prst="rect">
            <a:avLst/>
          </a:prstGeom>
        </p:spPr>
      </p:pic>
      <p:pic>
        <p:nvPicPr>
          <p:cNvPr id="9" name="Grafický objekt 8" descr="Domů">
            <a:extLst>
              <a:ext uri="{FF2B5EF4-FFF2-40B4-BE49-F238E27FC236}">
                <a16:creationId xmlns:a16="http://schemas.microsoft.com/office/drawing/2014/main" id="{D9CFC42D-3666-40AF-8F1F-FD12A065BA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8912" y="4118418"/>
            <a:ext cx="395119" cy="39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2998"/>
      </p:ext>
    </p:extLst>
  </p:cSld>
  <p:clrMapOvr>
    <a:masterClrMapping/>
  </p:clrMapOvr>
  <p:transition spd="slow">
    <p:push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154" y="365126"/>
            <a:ext cx="810169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/>
              <a:t>Specifický cíl 4.2 </a:t>
            </a:r>
            <a:br>
              <a:rPr lang="cs-CZ" sz="3600" dirty="0"/>
            </a:br>
            <a:r>
              <a:rPr lang="cs-CZ" sz="3600" dirty="0"/>
              <a:t>Sociální infrastruktura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700" b="0" dirty="0"/>
              <a:t>Klíčové parametry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1449704"/>
            <a:ext cx="7886700" cy="4515161"/>
          </a:xfrm>
        </p:spPr>
        <p:txBody>
          <a:bodyPr>
            <a:normAutofit/>
          </a:bodyPr>
          <a:lstStyle/>
          <a:p>
            <a:pPr lvl="0"/>
            <a:endParaRPr lang="cs-CZ" sz="1800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Projekt sociální služby je v souladu se Strategií sociálního začleňování 2021 – 2030</a:t>
            </a:r>
          </a:p>
          <a:p>
            <a:pPr lvl="0">
              <a:lnSpc>
                <a:spcPct val="15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Projekt DI sociální služby má schválený transformační plán a je v souladu s RAP</a:t>
            </a:r>
          </a:p>
          <a:p>
            <a:pPr lvl="0">
              <a:lnSpc>
                <a:spcPct val="15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Projekt sociálního bydlení má souhlas obce s realizací projektu</a:t>
            </a:r>
          </a:p>
          <a:p>
            <a:pPr lvl="0">
              <a:lnSpc>
                <a:spcPct val="15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Žadatel NNO v sociálním bydlení  -  podmínka min. 5 let před podáním žádosti nepřetržitě poskytovat sociální službu podle zákona o sociálních službách</a:t>
            </a:r>
          </a:p>
          <a:p>
            <a:pPr>
              <a:lnSpc>
                <a:spcPct val="15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20-letá udržitelnost u projektů sociálního bydlení </a:t>
            </a:r>
          </a:p>
          <a:p>
            <a:pPr>
              <a:lnSpc>
                <a:spcPct val="15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Využití ITI a Koordinovaného přístupu k sociálnímu vyloučení</a:t>
            </a:r>
          </a:p>
          <a:p>
            <a:pPr lvl="0">
              <a:lnSpc>
                <a:spcPct val="150000"/>
              </a:lnSpc>
            </a:pPr>
            <a:endParaRPr lang="cs-CZ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41043"/>
      </p:ext>
    </p:extLst>
  </p:cSld>
  <p:clrMapOvr>
    <a:masterClrMapping/>
  </p:clrMapOvr>
  <p:transition spd="slow">
    <p:push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r="618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8599"/>
            <a:ext cx="7886700" cy="1453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</a:rPr>
              <a:t>Příklad: Denní stacionář v Bruntále</a:t>
            </a:r>
            <a:r>
              <a:rPr lang="cs-CZ" sz="4000" dirty="0"/>
              <a:t/>
            </a:r>
            <a:br>
              <a:rPr lang="cs-CZ" sz="4000" dirty="0"/>
            </a:br>
            <a:endParaRPr lang="en-US" sz="38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5183953"/>
      </p:ext>
    </p:extLst>
  </p:cSld>
  <p:clrMapOvr>
    <a:masterClrMapping/>
  </p:clrMapOvr>
  <p:transition spd="slow">
    <p:push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61505"/>
            <a:ext cx="78867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</a:rPr>
              <a:t>Příklad: Přeměna ústavu na chráněné bydlení komunitního typu v Olomouckém kraji</a:t>
            </a:r>
            <a:r>
              <a:rPr lang="cs-CZ" sz="4000" dirty="0"/>
              <a:t/>
            </a:r>
            <a:br>
              <a:rPr lang="cs-CZ" sz="4000" dirty="0"/>
            </a:br>
            <a:endParaRPr lang="en-US" sz="38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2945637"/>
      </p:ext>
    </p:extLst>
  </p:cSld>
  <p:clrMapOvr>
    <a:masterClrMapping/>
  </p:clrMapOvr>
  <p:transition spd="slow">
    <p:push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-2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32905"/>
            <a:ext cx="78867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</a:rPr>
              <a:t>Příklad: Rekonstrukce nevyužitých prostor na sociální byty ve Velké Bíteši</a:t>
            </a:r>
            <a:r>
              <a:rPr lang="cs-CZ" sz="4000" dirty="0"/>
              <a:t/>
            </a:r>
            <a:br>
              <a:rPr lang="cs-CZ" sz="4000" dirty="0"/>
            </a:br>
            <a:endParaRPr lang="en-US" sz="38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03644948"/>
      </p:ext>
    </p:extLst>
  </p:cSld>
  <p:clrMapOvr>
    <a:masterClrMapping/>
  </p:clrMapOvr>
  <p:transition spd="slow">
    <p:push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00" r="-1" b="-1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cs-CZ" sz="2400" dirty="0">
                <a:solidFill>
                  <a:srgbClr val="1D70B8"/>
                </a:solidFill>
              </a:rPr>
              <a:t>Specifický cíl 4.3 </a:t>
            </a:r>
            <a:br>
              <a:rPr lang="cs-CZ" sz="2400" dirty="0">
                <a:solidFill>
                  <a:srgbClr val="1D70B8"/>
                </a:solidFill>
              </a:rPr>
            </a:br>
            <a:r>
              <a:rPr lang="cs-CZ" sz="2400" dirty="0">
                <a:solidFill>
                  <a:srgbClr val="1D70B8"/>
                </a:solidFill>
              </a:rPr>
              <a:t>Infrastruktura ve zdravotnictví</a:t>
            </a:r>
            <a:endParaRPr lang="en-US" sz="2400" dirty="0">
              <a:solidFill>
                <a:srgbClr val="1D70B8"/>
              </a:solidFill>
              <a:latin typeface="+mj-lt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819575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8314" y="396956"/>
            <a:ext cx="7547373" cy="677824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Návrh financí pro ČR </a:t>
            </a:r>
            <a:r>
              <a:rPr lang="cs-CZ" sz="3200" dirty="0">
                <a:solidFill>
                  <a:srgbClr val="1D70B8"/>
                </a:solidFill>
                <a:ea typeface="+mn-ea"/>
              </a:rPr>
              <a:t>pro </a:t>
            </a:r>
            <a:r>
              <a:rPr lang="cs-CZ" sz="32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období 2021-2027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9610" y="1596044"/>
            <a:ext cx="8104780" cy="4549575"/>
          </a:xfrm>
        </p:spPr>
        <p:txBody>
          <a:bodyPr>
            <a:normAutofit/>
          </a:bodyPr>
          <a:lstStyle/>
          <a:p>
            <a:pPr>
              <a:spcBef>
                <a:spcPts val="879"/>
              </a:spcBef>
            </a:pPr>
            <a:endParaRPr lang="cs-CZ" sz="1800" dirty="0">
              <a:solidFill>
                <a:schemeClr val="tx1"/>
              </a:solidFill>
            </a:endParaRPr>
          </a:p>
          <a:p>
            <a:pPr>
              <a:spcBef>
                <a:spcPts val="879"/>
              </a:spcBef>
            </a:pPr>
            <a:endParaRPr lang="cs-CZ" sz="1800" dirty="0">
              <a:solidFill>
                <a:schemeClr val="tx1"/>
              </a:solidFill>
            </a:endParaRPr>
          </a:p>
          <a:p>
            <a:pPr>
              <a:spcBef>
                <a:spcPts val="879"/>
              </a:spcBef>
            </a:pPr>
            <a:endParaRPr lang="cs-CZ" sz="1800" dirty="0">
              <a:solidFill>
                <a:schemeClr val="tx1"/>
              </a:solidFill>
            </a:endParaRPr>
          </a:p>
          <a:p>
            <a:pPr>
              <a:spcBef>
                <a:spcPts val="879"/>
              </a:spcBef>
            </a:pPr>
            <a:endParaRPr lang="cs-CZ" sz="1800" dirty="0">
              <a:solidFill>
                <a:schemeClr val="tx1"/>
              </a:solidFill>
            </a:endParaRPr>
          </a:p>
          <a:p>
            <a:pPr>
              <a:spcBef>
                <a:spcPts val="879"/>
              </a:spcBef>
            </a:pPr>
            <a:endParaRPr lang="cs-CZ" sz="1400" dirty="0">
              <a:solidFill>
                <a:schemeClr val="tx1"/>
              </a:solidFill>
            </a:endParaRPr>
          </a:p>
          <a:p>
            <a:pPr marL="0" indent="0">
              <a:spcBef>
                <a:spcPts val="879"/>
              </a:spcBef>
              <a:buNone/>
            </a:pPr>
            <a:r>
              <a:rPr lang="cs-CZ" sz="1600" dirty="0">
                <a:solidFill>
                  <a:srgbClr val="878787"/>
                </a:solidFill>
              </a:rPr>
              <a:t>      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*      EUR = 25 Kč</a:t>
            </a:r>
          </a:p>
          <a:p>
            <a:pPr marL="0" indent="0">
              <a:spcBef>
                <a:spcPts val="879"/>
              </a:spcBef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      **     v běžných cenách</a:t>
            </a:r>
          </a:p>
          <a:p>
            <a:pPr marL="0" indent="0">
              <a:spcBef>
                <a:spcPts val="879"/>
              </a:spcBef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      ***    v cenách roku 2018</a:t>
            </a:r>
          </a:p>
          <a:p>
            <a:pPr marL="0" indent="0">
              <a:spcBef>
                <a:spcPts val="879"/>
              </a:spcBef>
              <a:buNone/>
            </a:pPr>
            <a:r>
              <a:rPr lang="cs-CZ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879"/>
              </a:spcBef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Celková alokace pro období 2021-2027 pro ČR klesla na 17,76 mld. EUR</a:t>
            </a:r>
          </a:p>
          <a:p>
            <a:pPr>
              <a:lnSpc>
                <a:spcPct val="150000"/>
              </a:lnSpc>
              <a:spcBef>
                <a:spcPts val="879"/>
              </a:spcBef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Propad objemu financování politiky soudržnosti </a:t>
            </a: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pro ČR o 24 %</a:t>
            </a:r>
            <a:endParaRPr lang="cs-CZ" sz="1600" b="1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879"/>
              </a:spcBef>
            </a:pPr>
            <a:endParaRPr lang="cs-CZ" sz="1800" dirty="0">
              <a:solidFill>
                <a:schemeClr val="tx1"/>
              </a:solidFill>
            </a:endParaRPr>
          </a:p>
          <a:p>
            <a:pPr>
              <a:spcBef>
                <a:spcPts val="879"/>
              </a:spcBef>
            </a:pPr>
            <a:endParaRPr lang="cs-CZ" sz="2000" dirty="0">
              <a:solidFill>
                <a:schemeClr val="tx1"/>
              </a:solidFill>
            </a:endParaRPr>
          </a:p>
          <a:p>
            <a:pPr marL="0" indent="0">
              <a:spcBef>
                <a:spcPts val="879"/>
              </a:spcBef>
              <a:buNone/>
            </a:pPr>
            <a:endParaRPr lang="cs-CZ" sz="2344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985672"/>
              </p:ext>
            </p:extLst>
          </p:nvPr>
        </p:nvGraphicFramePr>
        <p:xfrm>
          <a:off x="1191467" y="1596045"/>
          <a:ext cx="6761067" cy="160989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938745">
                  <a:extLst>
                    <a:ext uri="{9D8B030D-6E8A-4147-A177-3AD203B41FA5}">
                      <a16:colId xmlns:a16="http://schemas.microsoft.com/office/drawing/2014/main" val="1003197274"/>
                    </a:ext>
                  </a:extLst>
                </a:gridCol>
                <a:gridCol w="1757389">
                  <a:extLst>
                    <a:ext uri="{9D8B030D-6E8A-4147-A177-3AD203B41FA5}">
                      <a16:colId xmlns:a16="http://schemas.microsoft.com/office/drawing/2014/main" val="3827464893"/>
                    </a:ext>
                  </a:extLst>
                </a:gridCol>
                <a:gridCol w="2064933">
                  <a:extLst>
                    <a:ext uri="{9D8B030D-6E8A-4147-A177-3AD203B41FA5}">
                      <a16:colId xmlns:a16="http://schemas.microsoft.com/office/drawing/2014/main" val="1970055405"/>
                    </a:ext>
                  </a:extLst>
                </a:gridCol>
              </a:tblGrid>
              <a:tr h="51538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Fond/Období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EFRR </a:t>
                      </a:r>
                    </a:p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(mld. EUR)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EFRR </a:t>
                      </a:r>
                    </a:p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(mld. Kč)*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5589090"/>
                  </a:ext>
                </a:extLst>
              </a:tr>
              <a:tr h="51538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2014-2020**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11,9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297,5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57154700"/>
                  </a:ext>
                </a:extLst>
              </a:tr>
              <a:tr h="51538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2021-2027***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68745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1274"/>
      </p:ext>
    </p:extLst>
  </p:cSld>
  <p:clrMapOvr>
    <a:masterClrMapping/>
  </p:clrMapOvr>
  <p:transition spd="slow">
    <p:push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3620"/>
            <a:ext cx="7886700" cy="1537070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Specifický cíl 4.3 </a:t>
            </a:r>
            <a:br>
              <a:rPr lang="cs-CZ" sz="3200" dirty="0"/>
            </a:br>
            <a:r>
              <a:rPr lang="cs-CZ" sz="3200" dirty="0"/>
              <a:t>Infrastruktura ve zdravotnictví 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36" y="1340416"/>
            <a:ext cx="7886700" cy="4849757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cs-CZ" sz="1800" b="1" dirty="0">
                <a:solidFill>
                  <a:schemeClr val="bg2">
                    <a:lumMod val="50000"/>
                  </a:schemeClr>
                </a:solidFill>
              </a:rPr>
              <a:t>Primární péče – vznik a modernizace urgentních příjmů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Výstavba krajského urgentního příjmu poskytujícího urgentní a 	intenzivní péči v jednom celku (příjmová část, ambulantní část, expektační 	lůžková část, resuscitační a intenzivní lůžková část)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cs-CZ" sz="1800" b="1" dirty="0">
                <a:solidFill>
                  <a:schemeClr val="bg2">
                    <a:lumMod val="50000"/>
                  </a:schemeClr>
                </a:solidFill>
              </a:rPr>
              <a:t>Integrovaná péče, integrace zdravotních a sociálních služeb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deinstitucionalizace psychiatrické péče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Vybudování Centra duševního zdraví komunitního typu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dostupnost následné a dlouhodobé péče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Příklady: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Technické vybavení poskytovatelů péče (monitory vitálních funkcí, 	polohovací elektrická lůžka, mechanické vozíky, chodítka, antidekubitní 	matrace, schodolezy, zvedáky do vany…)</a:t>
            </a:r>
          </a:p>
        </p:txBody>
      </p:sp>
      <p:pic>
        <p:nvPicPr>
          <p:cNvPr id="5" name="Grafický objekt 4" descr="Nemocnice">
            <a:extLst>
              <a:ext uri="{FF2B5EF4-FFF2-40B4-BE49-F238E27FC236}">
                <a16:creationId xmlns:a16="http://schemas.microsoft.com/office/drawing/2014/main" id="{6808EE82-E9B4-490B-A063-2F62502E7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0997" y="3595178"/>
            <a:ext cx="340232" cy="340232"/>
          </a:xfrm>
          <a:prstGeom prst="rect">
            <a:avLst/>
          </a:prstGeom>
        </p:spPr>
      </p:pic>
      <p:pic>
        <p:nvPicPr>
          <p:cNvPr id="9" name="Grafický objekt 8" descr="Přespání">
            <a:extLst>
              <a:ext uri="{FF2B5EF4-FFF2-40B4-BE49-F238E27FC236}">
                <a16:creationId xmlns:a16="http://schemas.microsoft.com/office/drawing/2014/main" id="{FC77A5CA-FEDE-4F13-AA64-E8D3C90E6A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0997" y="4514303"/>
            <a:ext cx="340232" cy="340232"/>
          </a:xfrm>
          <a:prstGeom prst="rect">
            <a:avLst/>
          </a:prstGeom>
        </p:spPr>
      </p:pic>
      <p:pic>
        <p:nvPicPr>
          <p:cNvPr id="11" name="Grafický objekt 10" descr="Ambulance">
            <a:extLst>
              <a:ext uri="{FF2B5EF4-FFF2-40B4-BE49-F238E27FC236}">
                <a16:creationId xmlns:a16="http://schemas.microsoft.com/office/drawing/2014/main" id="{0F34734C-6123-41D5-BE3A-311D9FD43F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1883" y="1842452"/>
            <a:ext cx="751114" cy="75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82909"/>
      </p:ext>
    </p:extLst>
  </p:cSld>
  <p:clrMapOvr>
    <a:masterClrMapping/>
  </p:clrMapOvr>
  <p:transition spd="slow">
    <p:push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3620"/>
            <a:ext cx="7886700" cy="1537070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Specifický cíl 4.3 </a:t>
            </a:r>
            <a:br>
              <a:rPr lang="cs-CZ" sz="3200" dirty="0"/>
            </a:br>
            <a:r>
              <a:rPr lang="cs-CZ" sz="3200" dirty="0"/>
              <a:t>Infrastruktura ve zdravotnictví 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36" y="1514587"/>
            <a:ext cx="7886700" cy="4849757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dostupnost paliativní a hospicové péče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Přístrojové vybavení lůžkového hospice nebo mobilního 	paliativního týmu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dostupnost integrované onkologické péče ve všeobecných nemocnicích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Přístrojové vybavení (lineární urychlovač, přístroj pro 	</a:t>
            </a:r>
            <a:r>
              <a:rPr lang="cs-CZ" sz="1600" dirty="0" err="1">
                <a:solidFill>
                  <a:schemeClr val="bg2">
                    <a:lumMod val="50000"/>
                  </a:schemeClr>
                </a:solidFill>
              </a:rPr>
              <a:t>brachyterapii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, RTG simulátor apod.)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dostupnost integrované zdravotně-sociální péče v perinatologii a gerontologii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Přístrojové vybavení (ultrazvukové a sonografické přístroje, 	polohovací lůžka, ventilátory, rehabilitační pomůcky apod.)</a:t>
            </a:r>
          </a:p>
        </p:txBody>
      </p:sp>
      <p:pic>
        <p:nvPicPr>
          <p:cNvPr id="5" name="Grafický objekt 4" descr="Stetoskop">
            <a:extLst>
              <a:ext uri="{FF2B5EF4-FFF2-40B4-BE49-F238E27FC236}">
                <a16:creationId xmlns:a16="http://schemas.microsoft.com/office/drawing/2014/main" id="{FF66B22E-6FA0-47AD-A0C5-18A57F9335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6371" y="4166351"/>
            <a:ext cx="389122" cy="389122"/>
          </a:xfrm>
          <a:prstGeom prst="rect">
            <a:avLst/>
          </a:prstGeom>
        </p:spPr>
      </p:pic>
      <p:pic>
        <p:nvPicPr>
          <p:cNvPr id="7" name="Grafický objekt 6" descr="Zdravotnictví">
            <a:extLst>
              <a:ext uri="{FF2B5EF4-FFF2-40B4-BE49-F238E27FC236}">
                <a16:creationId xmlns:a16="http://schemas.microsoft.com/office/drawing/2014/main" id="{76A69185-B598-4253-A09D-D9A52DFB7E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3557" y="1575658"/>
            <a:ext cx="387251" cy="387251"/>
          </a:xfrm>
          <a:prstGeom prst="rect">
            <a:avLst/>
          </a:prstGeom>
        </p:spPr>
      </p:pic>
      <p:pic>
        <p:nvPicPr>
          <p:cNvPr id="9" name="Grafický objekt 8" descr="Jehla">
            <a:extLst>
              <a:ext uri="{FF2B5EF4-FFF2-40B4-BE49-F238E27FC236}">
                <a16:creationId xmlns:a16="http://schemas.microsoft.com/office/drawing/2014/main" id="{0C0E4CBE-F981-467C-80C2-3E2E2A1773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3557" y="2858031"/>
            <a:ext cx="387251" cy="38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78233"/>
      </p:ext>
    </p:extLst>
  </p:cSld>
  <p:clrMapOvr>
    <a:masterClrMapping/>
  </p:clrMapOvr>
  <p:transition spd="slow">
    <p:push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600" dirty="0"/>
              <a:t>Specifický cíl 4.3 </a:t>
            </a:r>
            <a:br>
              <a:rPr lang="cs-CZ" sz="3600" dirty="0"/>
            </a:br>
            <a:r>
              <a:rPr lang="cs-CZ" sz="3600" dirty="0"/>
              <a:t>Infrastruktura ve zdravotnictví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700" b="0" dirty="0"/>
              <a:t>Klíčové parametry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1449704"/>
            <a:ext cx="7886700" cy="4515161"/>
          </a:xfrm>
        </p:spPr>
        <p:txBody>
          <a:bodyPr>
            <a:normAutofit/>
          </a:bodyPr>
          <a:lstStyle/>
          <a:p>
            <a:pPr lvl="0"/>
            <a:endParaRPr lang="cs-CZ" sz="1800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Projekt na zdravotní přístroje je v souladu se stanoviskem Přístrojové komise Ministerstva zdravotnictví</a:t>
            </a:r>
          </a:p>
          <a:p>
            <a:pPr lvl="0"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Projekt DI psychiatrické péče je v souladu se Strategií reformy psychiatrické péče v ČR</a:t>
            </a:r>
          </a:p>
        </p:txBody>
      </p:sp>
    </p:spTree>
    <p:extLst>
      <p:ext uri="{BB962C8B-B14F-4D97-AF65-F5344CB8AC3E}">
        <p14:creationId xmlns:p14="http://schemas.microsoft.com/office/powerpoint/2010/main" val="2227527579"/>
      </p:ext>
    </p:extLst>
  </p:cSld>
  <p:clrMapOvr>
    <a:masterClrMapping/>
  </p:clrMapOvr>
  <p:transition spd="slow">
    <p:push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34"/>
          <a:stretch/>
        </p:blipFill>
        <p:spPr>
          <a:xfrm>
            <a:off x="20" y="1"/>
            <a:ext cx="9143980" cy="6857999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93263"/>
            <a:ext cx="7886700" cy="14647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</a:rPr>
              <a:t>Příklad: Urgentní příjem – příjmová část</a:t>
            </a:r>
            <a:r>
              <a:rPr lang="cs-CZ" sz="4000" dirty="0"/>
              <a:t/>
            </a:r>
            <a:br>
              <a:rPr lang="cs-CZ" sz="4000" dirty="0"/>
            </a:br>
            <a:endParaRPr lang="en-US" sz="38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43882259"/>
      </p:ext>
    </p:extLst>
  </p:cSld>
  <p:clrMapOvr>
    <a:masterClrMapping/>
  </p:clrMapOvr>
  <p:transition spd="slow">
    <p:push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/>
          <p:cNvPicPr/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-2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7086"/>
            <a:ext cx="7886700" cy="1931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</a:rPr>
              <a:t>Příklad: Urgentní příjem – expektační lůžková část</a:t>
            </a:r>
            <a:r>
              <a:rPr lang="cs-CZ" sz="4000" dirty="0"/>
              <a:t/>
            </a:r>
            <a:br>
              <a:rPr lang="cs-CZ" sz="4000" dirty="0"/>
            </a:br>
            <a:endParaRPr lang="en-US" sz="38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86244530"/>
      </p:ext>
    </p:extLst>
  </p:cSld>
  <p:clrMapOvr>
    <a:masterClrMapping/>
  </p:clrMapOvr>
  <p:transition spd="slow">
    <p:push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01" r="1833"/>
          <a:stretch/>
        </p:blipFill>
        <p:spPr>
          <a:xfrm>
            <a:off x="0" y="0"/>
            <a:ext cx="9143980" cy="68579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cs-CZ" sz="2400" dirty="0">
                <a:solidFill>
                  <a:srgbClr val="1D70B8"/>
                </a:solidFill>
              </a:rPr>
              <a:t>Specifický cíl 5.1 </a:t>
            </a:r>
            <a:br>
              <a:rPr lang="cs-CZ" sz="2400" dirty="0">
                <a:solidFill>
                  <a:srgbClr val="1D70B8"/>
                </a:solidFill>
              </a:rPr>
            </a:br>
            <a:r>
              <a:rPr lang="cs-CZ" sz="2400" dirty="0">
                <a:solidFill>
                  <a:srgbClr val="1D70B8"/>
                </a:solidFill>
              </a:rPr>
              <a:t>Kulturní dědictví a cestovní ruch</a:t>
            </a:r>
            <a:endParaRPr lang="en-US" sz="2400" dirty="0">
              <a:solidFill>
                <a:srgbClr val="1D70B8"/>
              </a:solidFill>
              <a:latin typeface="+mj-lt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623148"/>
      </p:ext>
    </p:extLst>
  </p:cSld>
  <p:clrMapOvr>
    <a:masterClrMapping/>
  </p:clrMapOvr>
  <p:transition spd="slow">
    <p:push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2164"/>
            <a:ext cx="7886700" cy="919276"/>
          </a:xfrm>
        </p:spPr>
        <p:txBody>
          <a:bodyPr>
            <a:noAutofit/>
          </a:bodyPr>
          <a:lstStyle/>
          <a:p>
            <a:pPr algn="ctr"/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/>
              <a:t>Specifický cíl 5.1 </a:t>
            </a:r>
            <a:br>
              <a:rPr lang="cs-CZ" sz="3200" dirty="0"/>
            </a:br>
            <a:r>
              <a:rPr lang="cs-CZ" sz="3200" dirty="0"/>
              <a:t>Kulturní dědictví a cestovní ruch 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1011"/>
            <a:ext cx="7886700" cy="466343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Revitalizace, odborná infrastruktura a vybavení pro činnost: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kulturních památek,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krajských, státních a obecních muzeí,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knihoven vykonávajících regionální funkce a základních knihoven se specializovaným knihovním fondem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Příklady: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expozice, depozitáře, návštěvnická centra, technické zázemí, 	edukační centra, konzervace a restaurování, parky u památek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Veřejná infrastruktura udržitelného cestovního ruchu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Příklady: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turistická informační centra, turistické trasy, naučné stezky, 	záchytná parkoviště, navigační systémy měst a obcí</a:t>
            </a:r>
          </a:p>
        </p:txBody>
      </p:sp>
      <p:pic>
        <p:nvPicPr>
          <p:cNvPr id="4" name="Grafický objekt 3" descr="Scéna na hradě">
            <a:extLst>
              <a:ext uri="{FF2B5EF4-FFF2-40B4-BE49-F238E27FC236}">
                <a16:creationId xmlns:a16="http://schemas.microsoft.com/office/drawing/2014/main" id="{E26047D6-52D5-4C2D-8033-5467EE33D8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775" y="2077587"/>
            <a:ext cx="280827" cy="280827"/>
          </a:xfrm>
          <a:prstGeom prst="rect">
            <a:avLst/>
          </a:prstGeom>
        </p:spPr>
      </p:pic>
      <p:pic>
        <p:nvPicPr>
          <p:cNvPr id="5" name="Grafický objekt 4" descr="Banka">
            <a:extLst>
              <a:ext uri="{FF2B5EF4-FFF2-40B4-BE49-F238E27FC236}">
                <a16:creationId xmlns:a16="http://schemas.microsoft.com/office/drawing/2014/main" id="{F2797961-4AC1-4E57-A4CE-9B1554B356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2775" y="2547985"/>
            <a:ext cx="292868" cy="292868"/>
          </a:xfrm>
          <a:prstGeom prst="rect">
            <a:avLst/>
          </a:prstGeom>
        </p:spPr>
      </p:pic>
      <p:pic>
        <p:nvPicPr>
          <p:cNvPr id="6" name="Grafický objekt 5" descr="Knihy">
            <a:extLst>
              <a:ext uri="{FF2B5EF4-FFF2-40B4-BE49-F238E27FC236}">
                <a16:creationId xmlns:a16="http://schemas.microsoft.com/office/drawing/2014/main" id="{46FB2080-5BE8-4594-BFBC-472ABBF149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3455" y="3023791"/>
            <a:ext cx="262188" cy="262188"/>
          </a:xfrm>
          <a:prstGeom prst="rect">
            <a:avLst/>
          </a:prstGeom>
        </p:spPr>
      </p:pic>
      <p:pic>
        <p:nvPicPr>
          <p:cNvPr id="7" name="Grafický objekt 6" descr="Túra">
            <a:extLst>
              <a:ext uri="{FF2B5EF4-FFF2-40B4-BE49-F238E27FC236}">
                <a16:creationId xmlns:a16="http://schemas.microsoft.com/office/drawing/2014/main" id="{230F08D2-2AF6-498F-989A-7E6F8E66FA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7894" y="4554015"/>
            <a:ext cx="420756" cy="42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16468"/>
      </p:ext>
    </p:extLst>
  </p:cSld>
  <p:clrMapOvr>
    <a:masterClrMapping/>
  </p:clrMapOvr>
  <p:transition spd="slow">
    <p:push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600" dirty="0"/>
              <a:t>Specifický cíl 5.1 </a:t>
            </a:r>
            <a:br>
              <a:rPr lang="cs-CZ" sz="3600" dirty="0"/>
            </a:br>
            <a:r>
              <a:rPr lang="cs-CZ" sz="3600" dirty="0"/>
              <a:t>Kulturní dědictví a cestovní ruch</a:t>
            </a:r>
            <a:br>
              <a:rPr lang="cs-CZ" sz="3600" dirty="0"/>
            </a:br>
            <a:r>
              <a:rPr lang="cs-CZ" sz="2700" b="0" dirty="0"/>
              <a:t>Klíčové parametry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342" y="1310498"/>
            <a:ext cx="7209008" cy="4723604"/>
          </a:xfrm>
        </p:spPr>
        <p:txBody>
          <a:bodyPr>
            <a:noAutofit/>
          </a:bodyPr>
          <a:lstStyle/>
          <a:p>
            <a:pPr lvl="0">
              <a:lnSpc>
                <a:spcPct val="160000"/>
              </a:lnSpc>
            </a:pPr>
            <a:endParaRPr lang="cs-CZ" sz="1600" dirty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>
              <a:lnSpc>
                <a:spcPct val="16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Využití ITI</a:t>
            </a:r>
          </a:p>
          <a:p>
            <a:pPr marL="0" lvl="0" indent="0">
              <a:lnSpc>
                <a:spcPct val="16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Projekty bude zřejmě možné realizovat jen na území ITI nebo MAS (CP 5)</a:t>
            </a:r>
          </a:p>
          <a:p>
            <a:pPr marL="0" lvl="0" indent="0">
              <a:lnSpc>
                <a:spcPct val="16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Památka musí být kulturní památkou a být po realizaci projektu zpřístupněna veřejnosti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Muzea – státní, krajská a obecní</a:t>
            </a:r>
          </a:p>
          <a:p>
            <a:pPr marL="0" lvl="0" indent="0">
              <a:lnSpc>
                <a:spcPct val="16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Knihovny – obecní s regionální funkcí; základní se specializovaným fondem; Národní knihovna ČR</a:t>
            </a:r>
          </a:p>
          <a:p>
            <a:pPr marL="0" lvl="0" indent="0">
              <a:lnSpc>
                <a:spcPct val="16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Cestovní ruch – projekt realizován mimo zvláště chráněná území a území soustavy  NATURA 2000</a:t>
            </a:r>
          </a:p>
        </p:txBody>
      </p:sp>
      <p:pic>
        <p:nvPicPr>
          <p:cNvPr id="4" name="Grafický objekt 3" descr="Scéna na hradě">
            <a:extLst>
              <a:ext uri="{FF2B5EF4-FFF2-40B4-BE49-F238E27FC236}">
                <a16:creationId xmlns:a16="http://schemas.microsoft.com/office/drawing/2014/main" id="{120083E6-94F5-4B56-A775-82FF6EFCBD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2172" y="2959015"/>
            <a:ext cx="390806" cy="390806"/>
          </a:xfrm>
          <a:prstGeom prst="rect">
            <a:avLst/>
          </a:prstGeom>
        </p:spPr>
      </p:pic>
      <p:pic>
        <p:nvPicPr>
          <p:cNvPr id="5" name="Grafický objekt 4" descr="Knihy">
            <a:extLst>
              <a:ext uri="{FF2B5EF4-FFF2-40B4-BE49-F238E27FC236}">
                <a16:creationId xmlns:a16="http://schemas.microsoft.com/office/drawing/2014/main" id="{9E59B4D6-8187-4436-85B1-027F15DB25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4830" y="4416809"/>
            <a:ext cx="367632" cy="367632"/>
          </a:xfrm>
          <a:prstGeom prst="rect">
            <a:avLst/>
          </a:prstGeom>
        </p:spPr>
      </p:pic>
      <p:pic>
        <p:nvPicPr>
          <p:cNvPr id="6" name="Grafický objekt 5" descr="Túra">
            <a:extLst>
              <a:ext uri="{FF2B5EF4-FFF2-40B4-BE49-F238E27FC236}">
                <a16:creationId xmlns:a16="http://schemas.microsoft.com/office/drawing/2014/main" id="{AB636AD5-0A22-486D-8431-0396191BD3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5231" y="5313840"/>
            <a:ext cx="388755" cy="388755"/>
          </a:xfrm>
          <a:prstGeom prst="rect">
            <a:avLst/>
          </a:prstGeom>
        </p:spPr>
      </p:pic>
      <p:pic>
        <p:nvPicPr>
          <p:cNvPr id="7" name="Grafický objekt 6" descr="Banka">
            <a:extLst>
              <a:ext uri="{FF2B5EF4-FFF2-40B4-BE49-F238E27FC236}">
                <a16:creationId xmlns:a16="http://schemas.microsoft.com/office/drawing/2014/main" id="{107B9A55-9765-4450-8842-B60F4DB07A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2835" y="3849086"/>
            <a:ext cx="401825" cy="401825"/>
          </a:xfrm>
          <a:prstGeom prst="rect">
            <a:avLst/>
          </a:prstGeom>
        </p:spPr>
      </p:pic>
      <p:pic>
        <p:nvPicPr>
          <p:cNvPr id="13" name="Grafický objekt 12" descr="Lupa">
            <a:extLst>
              <a:ext uri="{FF2B5EF4-FFF2-40B4-BE49-F238E27FC236}">
                <a16:creationId xmlns:a16="http://schemas.microsoft.com/office/drawing/2014/main" id="{632D10AD-3AC9-4FDE-8C1C-80855772206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4952" y="1957468"/>
            <a:ext cx="326335" cy="326335"/>
          </a:xfrm>
          <a:prstGeom prst="rect">
            <a:avLst/>
          </a:prstGeom>
        </p:spPr>
      </p:pic>
      <p:pic>
        <p:nvPicPr>
          <p:cNvPr id="15" name="Grafický objekt 14" descr="Nápověda">
            <a:extLst>
              <a:ext uri="{FF2B5EF4-FFF2-40B4-BE49-F238E27FC236}">
                <a16:creationId xmlns:a16="http://schemas.microsoft.com/office/drawing/2014/main" id="{157255F1-C97C-4146-93FB-B006F6C320C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55891" y="2452143"/>
            <a:ext cx="326571" cy="32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89552"/>
      </p:ext>
    </p:extLst>
  </p:cSld>
  <p:clrMapOvr>
    <a:masterClrMapping/>
  </p:clrMapOvr>
  <p:transition spd="slow">
    <p:push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" r="5611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30628"/>
            <a:ext cx="6858000" cy="21723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3200" dirty="0">
                <a:solidFill>
                  <a:schemeClr val="tx1"/>
                </a:solidFill>
              </a:rPr>
              <a:t>Příklad: Revitalizace vnitřku věže památky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en-US" sz="3200" dirty="0">
                <a:solidFill>
                  <a:srgbClr val="FFFFFF"/>
                </a:solidFill>
                <a:latin typeface="+mj-lt"/>
                <a:cs typeface="+mj-cs"/>
              </a:rPr>
              <a:t/>
            </a:r>
            <a:br>
              <a:rPr lang="en-US" sz="3200" dirty="0">
                <a:solidFill>
                  <a:srgbClr val="FFFFFF"/>
                </a:solidFill>
                <a:latin typeface="+mj-lt"/>
                <a:cs typeface="+mj-cs"/>
              </a:rPr>
            </a:br>
            <a:endParaRPr lang="en-US" sz="32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82741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" r="22684"/>
          <a:stretch/>
        </p:blipFill>
        <p:spPr>
          <a:xfrm>
            <a:off x="20" y="1"/>
            <a:ext cx="9143980" cy="6857999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771" y="560006"/>
            <a:ext cx="6607629" cy="11163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3200" dirty="0">
                <a:solidFill>
                  <a:schemeClr val="tx1"/>
                </a:solidFill>
              </a:rPr>
              <a:t>Příklad: Nová expozice v muzeu</a:t>
            </a:r>
            <a:br>
              <a:rPr lang="cs-CZ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38070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62859"/>
            <a:ext cx="7886700" cy="987552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Klíčové změny pro období 2021+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50411"/>
            <a:ext cx="7886700" cy="4882173"/>
          </a:xfrm>
        </p:spPr>
        <p:txBody>
          <a:bodyPr>
            <a:normAutofit/>
          </a:bodyPr>
          <a:lstStyle/>
          <a:p>
            <a:pPr marL="457200" lvl="2" indent="-457200">
              <a:lnSpc>
                <a:spcPct val="15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EU nemá konkrétní strategii pro nové období (obdoba EU 2020)</a:t>
            </a:r>
          </a:p>
          <a:p>
            <a:pPr marL="457200" lvl="2" indent="-457200">
              <a:lnSpc>
                <a:spcPct val="150000"/>
              </a:lnSpc>
            </a:pP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</a:rPr>
              <a:t>Snížení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počtu tematických cílů z 11 na 5 cílů politiky</a:t>
            </a:r>
          </a:p>
          <a:p>
            <a:pPr marL="457200" lvl="2" indent="-457200">
              <a:lnSpc>
                <a:spcPct val="15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Zvýšení podílu tematické koncentrace</a:t>
            </a:r>
          </a:p>
          <a:p>
            <a:pPr marL="457200" lvl="2" indent="-457200">
              <a:lnSpc>
                <a:spcPct val="15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Významné snížení míry spolufinancování z rozpočtu EU </a:t>
            </a: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</a:rPr>
              <a:t>včetně CLLD projektů</a:t>
            </a:r>
            <a:endParaRPr lang="cs-CZ" sz="1600" dirty="0">
              <a:solidFill>
                <a:schemeClr val="bg2">
                  <a:lumMod val="50000"/>
                </a:schemeClr>
              </a:solidFill>
            </a:endParaRPr>
          </a:p>
          <a:p>
            <a:pPr marL="457200" lvl="2" indent="-457200">
              <a:lnSpc>
                <a:spcPct val="15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Pravidlo N+2</a:t>
            </a:r>
          </a:p>
          <a:p>
            <a:pPr marL="457200" lvl="2" indent="-457200">
              <a:lnSpc>
                <a:spcPct val="150000"/>
              </a:lnSpc>
            </a:pP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</a:rPr>
              <a:t>Kategorizace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regionů (3 kategorie v ČR)</a:t>
            </a:r>
          </a:p>
          <a:p>
            <a:pPr marL="457200" lvl="2" indent="-457200">
              <a:lnSpc>
                <a:spcPct val="15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Zvýšení limitu pro udržitelný rozvoj měst (z 5 na 6 %)</a:t>
            </a:r>
          </a:p>
          <a:p>
            <a:pPr marL="457200" lvl="2" indent="-457200">
              <a:lnSpc>
                <a:spcPct val="150000"/>
              </a:lnSpc>
            </a:pP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jako vždy změna terminologie…</a:t>
            </a:r>
          </a:p>
          <a:p>
            <a:pPr marL="457200" lvl="2" indent="-457200">
              <a:lnSpc>
                <a:spcPct val="150000"/>
              </a:lnSpc>
            </a:pPr>
            <a:endParaRPr lang="cs-CZ" sz="1600" dirty="0">
              <a:solidFill>
                <a:schemeClr val="tx1"/>
              </a:solidFill>
            </a:endParaRPr>
          </a:p>
          <a:p>
            <a:pPr marL="457200" lvl="2" indent="-457200">
              <a:buFont typeface="+mj-lt"/>
              <a:buAutoNum type="arabicParenR"/>
            </a:pPr>
            <a:endParaRPr lang="cs-CZ" dirty="0"/>
          </a:p>
          <a:p>
            <a:pPr marL="457200" lvl="2" indent="-457200">
              <a:buFont typeface="+mj-lt"/>
              <a:buAutoNum type="arabicParenR"/>
            </a:pPr>
            <a:endParaRPr lang="cs-CZ" dirty="0"/>
          </a:p>
          <a:p>
            <a:pPr marL="0" lvl="2" indent="0">
              <a:buNone/>
            </a:pPr>
            <a:endParaRPr lang="cs-CZ" dirty="0"/>
          </a:p>
          <a:p>
            <a:pPr marL="0" lvl="2" indent="0">
              <a:buNone/>
            </a:pPr>
            <a:endParaRPr lang="cs-CZ" sz="1758" b="1" dirty="0"/>
          </a:p>
        </p:txBody>
      </p:sp>
    </p:spTree>
    <p:extLst>
      <p:ext uri="{BB962C8B-B14F-4D97-AF65-F5344CB8AC3E}">
        <p14:creationId xmlns:p14="http://schemas.microsoft.com/office/powerpoint/2010/main" val="3359842057"/>
      </p:ext>
    </p:extLst>
  </p:cSld>
  <p:clrMapOvr>
    <a:masterClrMapping/>
  </p:clrMapOvr>
  <p:transition spd="slow">
    <p:push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2"/>
          <a:stretch/>
        </p:blipFill>
        <p:spPr>
          <a:xfrm>
            <a:off x="0" y="-1"/>
            <a:ext cx="9143980" cy="6857999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015" y="5117418"/>
            <a:ext cx="6955971" cy="20780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3200" dirty="0">
                <a:solidFill>
                  <a:srgbClr val="FFFFFF"/>
                </a:solidFill>
              </a:rPr>
              <a:t>Příklad</a:t>
            </a:r>
            <a:r>
              <a:rPr lang="en-US" sz="3200" dirty="0">
                <a:solidFill>
                  <a:srgbClr val="FFFFFF"/>
                </a:solidFill>
              </a:rPr>
              <a:t>: </a:t>
            </a:r>
            <a:r>
              <a:rPr lang="cs-CZ" sz="3200" dirty="0">
                <a:solidFill>
                  <a:srgbClr val="FFFFFF"/>
                </a:solidFill>
              </a:rPr>
              <a:t>Rekonstrukce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cs-CZ" sz="3200" dirty="0">
                <a:solidFill>
                  <a:srgbClr val="FFFFFF"/>
                </a:solidFill>
              </a:rPr>
              <a:t>městské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cs-CZ" sz="3200" dirty="0">
                <a:solidFill>
                  <a:srgbClr val="FFFFFF"/>
                </a:solidFill>
              </a:rPr>
              <a:t>knihovny</a:t>
            </a:r>
            <a:r>
              <a:rPr lang="en-US" sz="3200" dirty="0">
                <a:solidFill>
                  <a:srgbClr val="FFFFFF"/>
                </a:solidFill>
                <a:latin typeface="+mj-lt"/>
                <a:cs typeface="+mj-cs"/>
              </a:rPr>
              <a:t/>
            </a:r>
            <a:br>
              <a:rPr lang="en-US" sz="3200" dirty="0">
                <a:solidFill>
                  <a:srgbClr val="FFFFFF"/>
                </a:solidFill>
                <a:latin typeface="+mj-lt"/>
                <a:cs typeface="+mj-cs"/>
              </a:rPr>
            </a:br>
            <a:endParaRPr lang="en-US" sz="32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40304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osoba, interiér, dítě, stůl&#10;&#10;Popis byl vytvořen automaticky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00" r="-1" b="-1"/>
          <a:stretch/>
        </p:blipFill>
        <p:spPr>
          <a:xfrm>
            <a:off x="20" y="0"/>
            <a:ext cx="914398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400" dirty="0">
                <a:solidFill>
                  <a:srgbClr val="1D70B8"/>
                </a:solidFill>
              </a:rPr>
              <a:t>Specifický </a:t>
            </a:r>
            <a:r>
              <a:rPr lang="cs-CZ" sz="2400" dirty="0">
                <a:solidFill>
                  <a:srgbClr val="1D70B8"/>
                </a:solidFill>
              </a:rPr>
              <a:t>cíl</a:t>
            </a:r>
            <a:r>
              <a:rPr lang="en-US" sz="2400" dirty="0">
                <a:solidFill>
                  <a:srgbClr val="1D70B8"/>
                </a:solidFill>
              </a:rPr>
              <a:t>  5.2 </a:t>
            </a:r>
            <a:br>
              <a:rPr lang="en-US" sz="2400" dirty="0">
                <a:solidFill>
                  <a:srgbClr val="1D70B8"/>
                </a:solidFill>
              </a:rPr>
            </a:br>
            <a:r>
              <a:rPr lang="cs-CZ" sz="2400" dirty="0">
                <a:solidFill>
                  <a:srgbClr val="1D70B8"/>
                </a:solidFill>
              </a:rPr>
              <a:t>Komunitně</a:t>
            </a:r>
            <a:r>
              <a:rPr lang="en-US" sz="2400" dirty="0">
                <a:solidFill>
                  <a:srgbClr val="1D70B8"/>
                </a:solidFill>
              </a:rPr>
              <a:t> </a:t>
            </a:r>
            <a:r>
              <a:rPr lang="cs-CZ" sz="2400" dirty="0">
                <a:solidFill>
                  <a:srgbClr val="1D70B8"/>
                </a:solidFill>
              </a:rPr>
              <a:t>vedený</a:t>
            </a:r>
            <a:r>
              <a:rPr lang="en-US" sz="2400" dirty="0">
                <a:solidFill>
                  <a:srgbClr val="1D70B8"/>
                </a:solidFill>
              </a:rPr>
              <a:t> </a:t>
            </a:r>
            <a:r>
              <a:rPr lang="cs-CZ" sz="2400" dirty="0">
                <a:solidFill>
                  <a:srgbClr val="1D70B8"/>
                </a:solidFill>
              </a:rPr>
              <a:t>místní</a:t>
            </a:r>
            <a:r>
              <a:rPr lang="en-US" sz="2400" dirty="0">
                <a:solidFill>
                  <a:srgbClr val="1D70B8"/>
                </a:solidFill>
              </a:rPr>
              <a:t> </a:t>
            </a:r>
            <a:r>
              <a:rPr lang="cs-CZ" sz="2400" dirty="0">
                <a:solidFill>
                  <a:srgbClr val="1D70B8"/>
                </a:solidFill>
              </a:rPr>
              <a:t>rozvoj</a:t>
            </a:r>
            <a:endParaRPr lang="en-US" sz="2400" dirty="0">
              <a:solidFill>
                <a:srgbClr val="1D70B8"/>
              </a:solidFill>
              <a:latin typeface="+mj-lt"/>
              <a:cs typeface="+mj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545940"/>
      </p:ext>
    </p:extLst>
  </p:cSld>
  <p:clrMapOvr>
    <a:masterClrMapping/>
  </p:clrMapOvr>
  <p:transition spd="slow">
    <p:push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57" y="192084"/>
            <a:ext cx="8419248" cy="1083088"/>
          </a:xfrm>
        </p:spPr>
        <p:txBody>
          <a:bodyPr>
            <a:noAutofit/>
          </a:bodyPr>
          <a:lstStyle/>
          <a:p>
            <a:pPr algn="ctr"/>
            <a:r>
              <a:rPr lang="cs-CZ" sz="3600" dirty="0"/>
              <a:t/>
            </a:r>
            <a:br>
              <a:rPr lang="cs-CZ" sz="3600" dirty="0"/>
            </a:br>
            <a:r>
              <a:rPr lang="cs-CZ" sz="3200" dirty="0"/>
              <a:t>Specifický cíl 5.2 </a:t>
            </a:r>
            <a:br>
              <a:rPr lang="cs-CZ" sz="3200" dirty="0"/>
            </a:br>
            <a:r>
              <a:rPr lang="cs-CZ" sz="3200" dirty="0"/>
              <a:t>Komunitně vedený místní rozvoj</a:t>
            </a:r>
            <a:r>
              <a:rPr lang="cs-CZ" sz="3600" dirty="0"/>
              <a:t/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324" y="1449520"/>
            <a:ext cx="8262591" cy="4989594"/>
          </a:xfrm>
        </p:spPr>
        <p:txBody>
          <a:bodyPr numCol="1">
            <a:noAutofit/>
          </a:bodyPr>
          <a:lstStyle/>
          <a:p>
            <a:pPr marL="0" lvl="0" indent="0">
              <a:lnSpc>
                <a:spcPts val="2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Bezpečnost v dopravě (např. chodníky, lávky, mosty, retardéry, semafory…) vč. rekonstrukcí místních komunikací</a:t>
            </a:r>
          </a:p>
          <a:p>
            <a:pPr marL="0" lvl="0" indent="0">
              <a:lnSpc>
                <a:spcPts val="2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Infrastruktura pro cyklistickou dopravu </a:t>
            </a:r>
          </a:p>
          <a:p>
            <a:pPr marL="0" lvl="0" indent="0">
              <a:lnSpc>
                <a:spcPts val="2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Revitalizace veřejných prostranství a budování zelené infrastruktury </a:t>
            </a:r>
          </a:p>
          <a:p>
            <a:pPr marL="0" lvl="0" indent="0">
              <a:lnSpc>
                <a:spcPts val="2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Podpora jednotek sboru dobrovolných hasičů kategorie II, III, V (požární zbrojnice, požární technika, zdroje požární vody v obcích)</a:t>
            </a:r>
          </a:p>
          <a:p>
            <a:pPr marL="0" lvl="0" indent="0">
              <a:lnSpc>
                <a:spcPts val="2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Modernizace mateřských škol a infrastruktury dětských skupin</a:t>
            </a:r>
          </a:p>
          <a:p>
            <a:pPr marL="0" lvl="0" indent="0">
              <a:lnSpc>
                <a:spcPts val="2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Základní školy ve vazbě na odborné učebny a učebny neúplných škol</a:t>
            </a:r>
          </a:p>
          <a:p>
            <a:pPr marL="0" lvl="0" indent="0">
              <a:lnSpc>
                <a:spcPts val="2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Infrastruktura pro sociální služby</a:t>
            </a:r>
          </a:p>
          <a:p>
            <a:pPr marL="0" lvl="0" indent="0">
              <a:lnSpc>
                <a:spcPts val="2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Revitalizace kulturních památek</a:t>
            </a:r>
          </a:p>
          <a:p>
            <a:pPr marL="0" lvl="0" indent="0">
              <a:lnSpc>
                <a:spcPts val="2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Revitalizace a vybavení městských a obecních muzeí</a:t>
            </a:r>
          </a:p>
          <a:p>
            <a:pPr marL="0" lvl="0" indent="0">
              <a:lnSpc>
                <a:spcPts val="2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Rekonstrukce a vybavení obecních profesionálních knihoven</a:t>
            </a:r>
          </a:p>
          <a:p>
            <a:pPr marL="0" indent="0">
              <a:lnSpc>
                <a:spcPts val="2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Veřejná infrastruktura udržitelného cestovního ruchu</a:t>
            </a:r>
          </a:p>
        </p:txBody>
      </p:sp>
      <p:pic>
        <p:nvPicPr>
          <p:cNvPr id="5" name="Grafický objekt 4" descr="Scéna na mostě">
            <a:extLst>
              <a:ext uri="{FF2B5EF4-FFF2-40B4-BE49-F238E27FC236}">
                <a16:creationId xmlns:a16="http://schemas.microsoft.com/office/drawing/2014/main" id="{81811778-BFF5-4C9F-8AA2-4267179818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186" y="1477027"/>
            <a:ext cx="318138" cy="318138"/>
          </a:xfrm>
          <a:prstGeom prst="rect">
            <a:avLst/>
          </a:prstGeom>
        </p:spPr>
      </p:pic>
      <p:pic>
        <p:nvPicPr>
          <p:cNvPr id="7" name="Grafický objekt 6" descr="Projížďka na kole">
            <a:extLst>
              <a:ext uri="{FF2B5EF4-FFF2-40B4-BE49-F238E27FC236}">
                <a16:creationId xmlns:a16="http://schemas.microsoft.com/office/drawing/2014/main" id="{C0E09F56-65FE-43FD-9C70-3E874959DB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0118" y="2026155"/>
            <a:ext cx="326515" cy="326515"/>
          </a:xfrm>
          <a:prstGeom prst="rect">
            <a:avLst/>
          </a:prstGeom>
        </p:spPr>
      </p:pic>
      <p:pic>
        <p:nvPicPr>
          <p:cNvPr id="11" name="Grafický objekt 10" descr="Třída">
            <a:extLst>
              <a:ext uri="{FF2B5EF4-FFF2-40B4-BE49-F238E27FC236}">
                <a16:creationId xmlns:a16="http://schemas.microsoft.com/office/drawing/2014/main" id="{78217B7C-A700-4A5F-8601-B28D3A1D5C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8077" y="3863342"/>
            <a:ext cx="326515" cy="326515"/>
          </a:xfrm>
          <a:prstGeom prst="rect">
            <a:avLst/>
          </a:prstGeom>
        </p:spPr>
      </p:pic>
      <p:pic>
        <p:nvPicPr>
          <p:cNvPr id="13" name="Grafický objekt 12" descr="Knihy">
            <a:extLst>
              <a:ext uri="{FF2B5EF4-FFF2-40B4-BE49-F238E27FC236}">
                <a16:creationId xmlns:a16="http://schemas.microsoft.com/office/drawing/2014/main" id="{A842E0B1-5579-489C-BC4E-61EB3443CF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1722" y="5397019"/>
            <a:ext cx="262188" cy="262188"/>
          </a:xfrm>
          <a:prstGeom prst="rect">
            <a:avLst/>
          </a:prstGeom>
        </p:spPr>
      </p:pic>
      <p:pic>
        <p:nvPicPr>
          <p:cNvPr id="15" name="Grafický objekt 14" descr="Les">
            <a:extLst>
              <a:ext uri="{FF2B5EF4-FFF2-40B4-BE49-F238E27FC236}">
                <a16:creationId xmlns:a16="http://schemas.microsoft.com/office/drawing/2014/main" id="{70405199-0C71-4741-A11A-A3B659DB73D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9173" y="2470882"/>
            <a:ext cx="326516" cy="326516"/>
          </a:xfrm>
          <a:prstGeom prst="rect">
            <a:avLst/>
          </a:prstGeom>
        </p:spPr>
      </p:pic>
      <p:pic>
        <p:nvPicPr>
          <p:cNvPr id="17" name="Grafický objekt 16" descr="Hasič">
            <a:extLst>
              <a:ext uri="{FF2B5EF4-FFF2-40B4-BE49-F238E27FC236}">
                <a16:creationId xmlns:a16="http://schemas.microsoft.com/office/drawing/2014/main" id="{91534A87-D882-4940-A50B-79D08A50CF0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9173" y="2932066"/>
            <a:ext cx="326516" cy="326516"/>
          </a:xfrm>
          <a:prstGeom prst="rect">
            <a:avLst/>
          </a:prstGeom>
        </p:spPr>
      </p:pic>
      <p:pic>
        <p:nvPicPr>
          <p:cNvPr id="19" name="Grafický objekt 18" descr="Děti">
            <a:extLst>
              <a:ext uri="{FF2B5EF4-FFF2-40B4-BE49-F238E27FC236}">
                <a16:creationId xmlns:a16="http://schemas.microsoft.com/office/drawing/2014/main" id="{74D944DC-6A34-4995-AB5E-E66FD1E35C0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8946" y="3460437"/>
            <a:ext cx="345646" cy="345646"/>
          </a:xfrm>
          <a:prstGeom prst="rect">
            <a:avLst/>
          </a:prstGeom>
        </p:spPr>
      </p:pic>
      <p:pic>
        <p:nvPicPr>
          <p:cNvPr id="21" name="Grafický objekt 20" descr="Osoba na vozíku">
            <a:extLst>
              <a:ext uri="{FF2B5EF4-FFF2-40B4-BE49-F238E27FC236}">
                <a16:creationId xmlns:a16="http://schemas.microsoft.com/office/drawing/2014/main" id="{F7087DFC-79E7-4F2D-AA28-E9E8E93D4E3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7798" y="4257849"/>
            <a:ext cx="292869" cy="292869"/>
          </a:xfrm>
          <a:prstGeom prst="rect">
            <a:avLst/>
          </a:prstGeom>
        </p:spPr>
      </p:pic>
      <p:pic>
        <p:nvPicPr>
          <p:cNvPr id="25" name="Grafický objekt 24" descr="Banka">
            <a:extLst>
              <a:ext uri="{FF2B5EF4-FFF2-40B4-BE49-F238E27FC236}">
                <a16:creationId xmlns:a16="http://schemas.microsoft.com/office/drawing/2014/main" id="{32EF18AB-0A3E-4F0C-A23D-EA7C70B3E83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28077" y="4985939"/>
            <a:ext cx="292868" cy="292868"/>
          </a:xfrm>
          <a:prstGeom prst="rect">
            <a:avLst/>
          </a:prstGeom>
        </p:spPr>
      </p:pic>
      <p:pic>
        <p:nvPicPr>
          <p:cNvPr id="27" name="Grafický objekt 26" descr="Túra">
            <a:extLst>
              <a:ext uri="{FF2B5EF4-FFF2-40B4-BE49-F238E27FC236}">
                <a16:creationId xmlns:a16="http://schemas.microsoft.com/office/drawing/2014/main" id="{6E41D6E2-2E4E-4BD3-80D9-631901CCE18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31212" y="5746367"/>
            <a:ext cx="326955" cy="326955"/>
          </a:xfrm>
          <a:prstGeom prst="rect">
            <a:avLst/>
          </a:prstGeom>
        </p:spPr>
      </p:pic>
      <p:pic>
        <p:nvPicPr>
          <p:cNvPr id="29" name="Grafický objekt 28" descr="Scéna na hradě">
            <a:extLst>
              <a:ext uri="{FF2B5EF4-FFF2-40B4-BE49-F238E27FC236}">
                <a16:creationId xmlns:a16="http://schemas.microsoft.com/office/drawing/2014/main" id="{BF11A3B7-5A63-4F6F-B6B4-DD4D2387830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40118" y="4613959"/>
            <a:ext cx="280827" cy="28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24014"/>
      </p:ext>
    </p:extLst>
  </p:cSld>
  <p:clrMapOvr>
    <a:masterClrMapping/>
  </p:clrMapOvr>
  <p:transition spd="slow">
    <p:push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2164"/>
            <a:ext cx="7886700" cy="919276"/>
          </a:xfrm>
        </p:spPr>
        <p:txBody>
          <a:bodyPr>
            <a:noAutofit/>
          </a:bodyPr>
          <a:lstStyle/>
          <a:p>
            <a:pPr algn="ctr"/>
            <a:r>
              <a:rPr lang="cs-CZ" sz="3600" dirty="0"/>
              <a:t/>
            </a:r>
            <a:br>
              <a:rPr lang="cs-CZ" sz="3600" dirty="0"/>
            </a:br>
            <a:r>
              <a:rPr lang="cs-CZ" sz="3200" dirty="0"/>
              <a:t>Specifický cíl 5.2 </a:t>
            </a:r>
            <a:br>
              <a:rPr lang="cs-CZ" sz="3200" dirty="0"/>
            </a:br>
            <a:r>
              <a:rPr lang="cs-CZ" sz="3200" dirty="0"/>
              <a:t>Komunitně vedený místní rozvoj</a:t>
            </a:r>
            <a:r>
              <a:rPr lang="cs-CZ" sz="3600" dirty="0"/>
              <a:t/>
            </a:r>
            <a:br>
              <a:rPr lang="cs-CZ" sz="3600" dirty="0"/>
            </a:br>
            <a:r>
              <a:rPr lang="cs-CZ" sz="2400" b="0" dirty="0"/>
              <a:t>Klíčové parametry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15886"/>
            <a:ext cx="7886700" cy="4108993"/>
          </a:xfrm>
        </p:spPr>
        <p:txBody>
          <a:bodyPr>
            <a:normAutofit/>
          </a:bodyPr>
          <a:lstStyle/>
          <a:p>
            <a:pPr lvl="0"/>
            <a:endParaRPr lang="cs-CZ" sz="1700" dirty="0">
              <a:solidFill>
                <a:schemeClr val="tx1"/>
              </a:solidFill>
            </a:endParaRPr>
          </a:p>
          <a:p>
            <a:pPr lvl="0"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Podpora už nebude 95 % z EU jako v IROP 2014-2020, nově podpora podle kategorie regionů 70 % nebo 55 % z EU jako u individuálních projektů</a:t>
            </a:r>
          </a:p>
          <a:p>
            <a:pPr lvl="0"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Projekt je realizován na území MAS se schválenou strategií CLLD</a:t>
            </a:r>
          </a:p>
          <a:p>
            <a:pPr lvl="0"/>
            <a:endParaRPr lang="cs-CZ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45209"/>
      </p:ext>
    </p:extLst>
  </p:cSld>
  <p:clrMapOvr>
    <a:masterClrMapping/>
  </p:clrMapOvr>
  <p:transition spd="slow">
    <p:push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08"/>
            <a:ext cx="7886700" cy="854074"/>
          </a:xfrm>
        </p:spPr>
        <p:txBody>
          <a:bodyPr>
            <a:normAutofit/>
          </a:bodyPr>
          <a:lstStyle/>
          <a:p>
            <a:pPr algn="ctr"/>
            <a:r>
              <a:rPr lang="cs-CZ" sz="3200" u="sng" dirty="0"/>
              <a:t>Návrh</a:t>
            </a:r>
            <a:r>
              <a:rPr lang="cs-CZ" sz="3200" dirty="0"/>
              <a:t> rozdělení alokace v IROP 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320919"/>
              </p:ext>
            </p:extLst>
          </p:nvPr>
        </p:nvGraphicFramePr>
        <p:xfrm>
          <a:off x="466637" y="1041510"/>
          <a:ext cx="8210726" cy="503943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525587">
                  <a:extLst>
                    <a:ext uri="{9D8B030D-6E8A-4147-A177-3AD203B41FA5}">
                      <a16:colId xmlns:a16="http://schemas.microsoft.com/office/drawing/2014/main" val="1867840939"/>
                    </a:ext>
                  </a:extLst>
                </a:gridCol>
                <a:gridCol w="1411458">
                  <a:extLst>
                    <a:ext uri="{9D8B030D-6E8A-4147-A177-3AD203B41FA5}">
                      <a16:colId xmlns:a16="http://schemas.microsoft.com/office/drawing/2014/main" val="662236333"/>
                    </a:ext>
                  </a:extLst>
                </a:gridCol>
                <a:gridCol w="1659272">
                  <a:extLst>
                    <a:ext uri="{9D8B030D-6E8A-4147-A177-3AD203B41FA5}">
                      <a16:colId xmlns:a16="http://schemas.microsoft.com/office/drawing/2014/main" val="3530945834"/>
                    </a:ext>
                  </a:extLst>
                </a:gridCol>
                <a:gridCol w="537629">
                  <a:extLst>
                    <a:ext uri="{9D8B030D-6E8A-4147-A177-3AD203B41FA5}">
                      <a16:colId xmlns:a16="http://schemas.microsoft.com/office/drawing/2014/main" val="1760559365"/>
                    </a:ext>
                  </a:extLst>
                </a:gridCol>
                <a:gridCol w="1427071">
                  <a:extLst>
                    <a:ext uri="{9D8B030D-6E8A-4147-A177-3AD203B41FA5}">
                      <a16:colId xmlns:a16="http://schemas.microsoft.com/office/drawing/2014/main" val="2967593070"/>
                    </a:ext>
                  </a:extLst>
                </a:gridCol>
                <a:gridCol w="1649709">
                  <a:extLst>
                    <a:ext uri="{9D8B030D-6E8A-4147-A177-3AD203B41FA5}">
                      <a16:colId xmlns:a16="http://schemas.microsoft.com/office/drawing/2014/main" val="362767184"/>
                    </a:ext>
                  </a:extLst>
                </a:gridCol>
              </a:tblGrid>
              <a:tr h="1507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Cíl politiky/priorit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Specifický cíl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Téma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Fond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Podíl priority na celkové alokaci</a:t>
                      </a:r>
                    </a:p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Podíl alokace SC na celkové alokaci OP (%)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169198"/>
                  </a:ext>
                </a:extLst>
              </a:tr>
              <a:tr h="3359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CP 1 – priorita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 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eGovernment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EFRR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338471"/>
                  </a:ext>
                </a:extLst>
              </a:tr>
              <a:tr h="274794">
                <a:tc rowSpan="4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CP2 – priorita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 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Městská mobilita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EFRR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690925"/>
                  </a:ext>
                </a:extLst>
              </a:tr>
              <a:tr h="9589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548700"/>
                  </a:ext>
                </a:extLst>
              </a:tr>
              <a:tr h="4438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 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Veřejná prostranství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EFRR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158548"/>
                  </a:ext>
                </a:extLst>
              </a:tr>
              <a:tr h="27479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 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IZS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EFRR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58942"/>
                  </a:ext>
                </a:extLst>
              </a:tr>
              <a:tr h="2878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CP 3 – priorita 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 3.1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Silnice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EFRR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573311"/>
                  </a:ext>
                </a:extLst>
              </a:tr>
              <a:tr h="274794"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CP 4 – priorita 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 4.1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Vzdělávání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EFRR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29 %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210007"/>
                  </a:ext>
                </a:extLst>
              </a:tr>
              <a:tr h="4438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 4.2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Sociální infrastruktura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EFRR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294826"/>
                  </a:ext>
                </a:extLst>
              </a:tr>
              <a:tr h="27479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 4.3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Zdravotnictví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EFRR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353687"/>
                  </a:ext>
                </a:extLst>
              </a:tr>
              <a:tr h="42602"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CP 5 – priorita 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 5.1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Kultura a cestovní ruch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EFRR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6583"/>
                  </a:ext>
                </a:extLst>
              </a:tr>
              <a:tr h="40129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i="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i="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i="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193738"/>
                  </a:ext>
                </a:extLst>
              </a:tr>
              <a:tr h="21919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 5.2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CLLD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EFRR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584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688632"/>
      </p:ext>
    </p:extLst>
  </p:cSld>
  <p:clrMapOvr>
    <a:masterClrMapping/>
  </p:clrMapOvr>
  <p:transition spd="slow">
    <p:push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71359" y="102096"/>
            <a:ext cx="89726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u="sng" dirty="0">
                <a:solidFill>
                  <a:srgbClr val="1D71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Srovnání</a:t>
            </a:r>
            <a:r>
              <a:rPr lang="cs-CZ" sz="3200" b="1" dirty="0">
                <a:solidFill>
                  <a:srgbClr val="1D71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rozdělení alokace IROP dle specifických cílů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3E0DCB65-8507-459F-9175-466AB98E3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424242"/>
              </p:ext>
            </p:extLst>
          </p:nvPr>
        </p:nvGraphicFramePr>
        <p:xfrm>
          <a:off x="843910" y="1187769"/>
          <a:ext cx="7456181" cy="4925240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2071161">
                  <a:extLst>
                    <a:ext uri="{9D8B030D-6E8A-4147-A177-3AD203B41FA5}">
                      <a16:colId xmlns:a16="http://schemas.microsoft.com/office/drawing/2014/main" val="2878704802"/>
                    </a:ext>
                  </a:extLst>
                </a:gridCol>
                <a:gridCol w="2692510">
                  <a:extLst>
                    <a:ext uri="{9D8B030D-6E8A-4147-A177-3AD203B41FA5}">
                      <a16:colId xmlns:a16="http://schemas.microsoft.com/office/drawing/2014/main" val="446095008"/>
                    </a:ext>
                  </a:extLst>
                </a:gridCol>
                <a:gridCol w="2692510">
                  <a:extLst>
                    <a:ext uri="{9D8B030D-6E8A-4147-A177-3AD203B41FA5}">
                      <a16:colId xmlns:a16="http://schemas.microsoft.com/office/drawing/2014/main" val="841202113"/>
                    </a:ext>
                  </a:extLst>
                </a:gridCol>
              </a:tblGrid>
              <a:tr h="664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Téma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Podíl alokace SC na celkové alokaci OP v aktuálním období (%)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Podíl alokace SC na celkové alokaci OP pro nové období (%)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055443"/>
                  </a:ext>
                </a:extLst>
              </a:tr>
              <a:tr h="419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Silnice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20 %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6 %</a:t>
                      </a:r>
                      <a:endParaRPr lang="cs-CZ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60250566"/>
                  </a:ext>
                </a:extLst>
              </a:tr>
              <a:tr h="419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Doprava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13 %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18 %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954575"/>
                  </a:ext>
                </a:extLst>
              </a:tr>
              <a:tr h="419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IZS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3 %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5 %</a:t>
                      </a:r>
                      <a:endParaRPr lang="cs-CZ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3802003"/>
                  </a:ext>
                </a:extLst>
              </a:tr>
              <a:tr h="419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Sociální infrastruktura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7 %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8 %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088724"/>
                  </a:ext>
                </a:extLst>
              </a:tr>
              <a:tr h="419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Zdravotnictví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8 %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8 %</a:t>
                      </a:r>
                      <a:endParaRPr lang="cs-CZ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52592373"/>
                  </a:ext>
                </a:extLst>
              </a:tr>
              <a:tr h="419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Vzdělávání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14 %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12 %</a:t>
                      </a:r>
                      <a:endParaRPr lang="cs-CZ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710391"/>
                  </a:ext>
                </a:extLst>
              </a:tr>
              <a:tr h="419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Kultura 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9 %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7 %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64629131"/>
                  </a:ext>
                </a:extLst>
              </a:tr>
              <a:tr h="419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E-government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7 %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19 %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68218"/>
                  </a:ext>
                </a:extLst>
              </a:tr>
              <a:tr h="419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CLLD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8 %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8 %</a:t>
                      </a:r>
                      <a:endParaRPr lang="cs-CZ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21510082"/>
                  </a:ext>
                </a:extLst>
              </a:tr>
              <a:tr h="419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Veřejné prostranství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8 %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102505"/>
                  </a:ext>
                </a:extLst>
              </a:tr>
            </a:tbl>
          </a:graphicData>
        </a:graphic>
      </p:graphicFrame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00000000-0008-0000-0000-000014000000}"/>
              </a:ext>
            </a:extLst>
          </p:cNvPr>
          <p:cNvCxnSpPr>
            <a:cxnSpLocks/>
          </p:cNvCxnSpPr>
          <p:nvPr/>
        </p:nvCxnSpPr>
        <p:spPr>
          <a:xfrm>
            <a:off x="6589939" y="2024743"/>
            <a:ext cx="0" cy="2394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0000000-0008-0000-0000-000018000000}"/>
              </a:ext>
            </a:extLst>
          </p:cNvPr>
          <p:cNvCxnSpPr>
            <a:cxnSpLocks/>
          </p:cNvCxnSpPr>
          <p:nvPr/>
        </p:nvCxnSpPr>
        <p:spPr>
          <a:xfrm flipV="1">
            <a:off x="6589939" y="2446565"/>
            <a:ext cx="0" cy="2530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00000000-0008-0000-0000-000019000000}"/>
              </a:ext>
            </a:extLst>
          </p:cNvPr>
          <p:cNvCxnSpPr>
            <a:cxnSpLocks/>
          </p:cNvCxnSpPr>
          <p:nvPr/>
        </p:nvCxnSpPr>
        <p:spPr>
          <a:xfrm flipV="1">
            <a:off x="6589939" y="2806578"/>
            <a:ext cx="1" cy="3243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00000000-0008-0000-0000-00001B000000}"/>
              </a:ext>
            </a:extLst>
          </p:cNvPr>
          <p:cNvCxnSpPr>
            <a:cxnSpLocks/>
          </p:cNvCxnSpPr>
          <p:nvPr/>
        </p:nvCxnSpPr>
        <p:spPr>
          <a:xfrm flipH="1" flipV="1">
            <a:off x="6605815" y="4895203"/>
            <a:ext cx="3174" cy="3557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00000000-0008-0000-0000-00001C000000}"/>
              </a:ext>
            </a:extLst>
          </p:cNvPr>
          <p:cNvCxnSpPr>
            <a:cxnSpLocks/>
          </p:cNvCxnSpPr>
          <p:nvPr/>
        </p:nvCxnSpPr>
        <p:spPr>
          <a:xfrm flipH="1">
            <a:off x="6291943" y="3826328"/>
            <a:ext cx="43066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00000000-0008-0000-0000-00001D000000}"/>
              </a:ext>
            </a:extLst>
          </p:cNvPr>
          <p:cNvCxnSpPr>
            <a:cxnSpLocks/>
          </p:cNvCxnSpPr>
          <p:nvPr/>
        </p:nvCxnSpPr>
        <p:spPr>
          <a:xfrm flipH="1">
            <a:off x="6291943" y="5476874"/>
            <a:ext cx="42930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362805E0-1169-48E5-9C39-27612F2CECDC}"/>
              </a:ext>
            </a:extLst>
          </p:cNvPr>
          <p:cNvCxnSpPr>
            <a:cxnSpLocks/>
          </p:cNvCxnSpPr>
          <p:nvPr/>
        </p:nvCxnSpPr>
        <p:spPr>
          <a:xfrm flipV="1">
            <a:off x="6589939" y="3200982"/>
            <a:ext cx="1" cy="3243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8F464286-AD9D-434D-8FC4-BC34361A417A}"/>
              </a:ext>
            </a:extLst>
          </p:cNvPr>
          <p:cNvCxnSpPr>
            <a:cxnSpLocks/>
          </p:cNvCxnSpPr>
          <p:nvPr/>
        </p:nvCxnSpPr>
        <p:spPr>
          <a:xfrm>
            <a:off x="6576672" y="4088946"/>
            <a:ext cx="0" cy="2394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CB6978E2-ECF8-4719-A7AE-113F458DBB73}"/>
              </a:ext>
            </a:extLst>
          </p:cNvPr>
          <p:cNvCxnSpPr>
            <a:cxnSpLocks/>
          </p:cNvCxnSpPr>
          <p:nvPr/>
        </p:nvCxnSpPr>
        <p:spPr>
          <a:xfrm>
            <a:off x="6589939" y="4513184"/>
            <a:ext cx="19050" cy="2775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91917"/>
      </p:ext>
    </p:extLst>
  </p:cSld>
  <p:clrMapOvr>
    <a:masterClrMapping/>
  </p:clrMapOvr>
  <p:transition spd="slow">
    <p:push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115314" y="387314"/>
            <a:ext cx="6913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Implementační struktura IROP 2021-2027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2011417"/>
            <a:ext cx="77040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200000"/>
              </a:lnSpc>
              <a:spcBef>
                <a:spcPts val="60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Řídicí orgán IROP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Ministerstvo pro místní rozvoj; odbor řízení operačních programů</a:t>
            </a:r>
          </a:p>
          <a:p>
            <a:pPr marL="800100" lvl="1" indent="-342900">
              <a:lnSpc>
                <a:spcPct val="200000"/>
              </a:lnSpc>
              <a:spcBef>
                <a:spcPts val="60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Zprostředkující subjekt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Centrum pro regionální rozvoj České republiky s krajskými pobočkami</a:t>
            </a:r>
          </a:p>
          <a:p>
            <a:pPr marL="800100" lvl="1" indent="-342900">
              <a:lnSpc>
                <a:spcPct val="200000"/>
              </a:lnSpc>
              <a:spcBef>
                <a:spcPts val="60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Nositelé integrovaných strategií ITI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(už ne jako zprostředkující subjekty) a CLLD; stávající IPRÚ se stanou ITI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4801916"/>
      </p:ext>
    </p:extLst>
  </p:cSld>
  <p:clrMapOvr>
    <a:masterClrMapping/>
  </p:clrMapOvr>
  <p:transition spd="slow">
    <p:push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567454"/>
            <a:ext cx="691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Otevřená témata v IROP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622328" y="1282217"/>
            <a:ext cx="7899344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20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Výše kofinancování projektů ze státního rozpočtu </a:t>
            </a:r>
          </a:p>
          <a:p>
            <a:pPr marL="800100" lvl="1" indent="-342900">
              <a:lnSpc>
                <a:spcPct val="20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Alokace pro jednotlivé aktivity</a:t>
            </a:r>
          </a:p>
          <a:p>
            <a:pPr marL="800100" lvl="1" indent="-342900">
              <a:lnSpc>
                <a:spcPct val="20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Dopad N+2 na absorpční kapacitu </a:t>
            </a:r>
          </a:p>
          <a:p>
            <a:pPr marL="800100" lvl="1" indent="-342900">
              <a:lnSpc>
                <a:spcPct val="20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Nastavení Regionálních akčních plánů</a:t>
            </a:r>
          </a:p>
          <a:p>
            <a:pPr marL="800100" lvl="1" indent="-342900">
              <a:lnSpc>
                <a:spcPct val="20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Koordinovaný přístup k sociálnímu vyloučení </a:t>
            </a:r>
          </a:p>
          <a:p>
            <a:pPr marL="800100" lvl="1" indent="-342900">
              <a:lnSpc>
                <a:spcPct val="20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Rozhraní s ostatními operačními programy</a:t>
            </a:r>
          </a:p>
          <a:p>
            <a:pPr marL="800100" lvl="1" indent="-342900">
              <a:lnSpc>
                <a:spcPct val="20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Nastavení indikátorové soustavy</a:t>
            </a:r>
          </a:p>
          <a:p>
            <a:pPr marL="800100" lvl="1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17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dirty="0">
              <a:solidFill>
                <a:schemeClr val="bg2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36997712"/>
      </p:ext>
    </p:extLst>
  </p:cSld>
  <p:clrMapOvr>
    <a:masterClrMapping/>
  </p:clrMapOvr>
  <p:transition spd="slow">
    <p:push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439"/>
            <a:ext cx="7886700" cy="1253196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rgbClr val="1D70B8"/>
                </a:solidFill>
                <a:ea typeface="+mn-ea"/>
              </a:rPr>
              <a:t>Harmonogram přípravy IROP </a:t>
            </a: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316574"/>
              </p:ext>
            </p:extLst>
          </p:nvPr>
        </p:nvGraphicFramePr>
        <p:xfrm>
          <a:off x="493939" y="903514"/>
          <a:ext cx="8156122" cy="4363062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4255681">
                  <a:extLst>
                    <a:ext uri="{9D8B030D-6E8A-4147-A177-3AD203B41FA5}">
                      <a16:colId xmlns:a16="http://schemas.microsoft.com/office/drawing/2014/main" val="3516168902"/>
                    </a:ext>
                  </a:extLst>
                </a:gridCol>
                <a:gridCol w="2052396">
                  <a:extLst>
                    <a:ext uri="{9D8B030D-6E8A-4147-A177-3AD203B41FA5}">
                      <a16:colId xmlns:a16="http://schemas.microsoft.com/office/drawing/2014/main" val="36766155"/>
                    </a:ext>
                  </a:extLst>
                </a:gridCol>
                <a:gridCol w="1848045">
                  <a:extLst>
                    <a:ext uri="{9D8B030D-6E8A-4147-A177-3AD203B41FA5}">
                      <a16:colId xmlns:a16="http://schemas.microsoft.com/office/drawing/2014/main" val="2959381974"/>
                    </a:ext>
                  </a:extLst>
                </a:gridCol>
              </a:tblGrid>
              <a:tr h="5877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Úkol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Termín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Garant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58355515"/>
                  </a:ext>
                </a:extLst>
              </a:tr>
              <a:tr h="467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Roadshow po krajích k IROP 2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1-2Q/2020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ŘO IROP a CRR ČR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0615432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Návrh IROP 2021-2027 na vládu pro informaci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3/2020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MMR - NOK/Vláda</a:t>
                      </a:r>
                      <a:endParaRPr lang="cs-CZ" sz="1400" b="0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36375865"/>
                  </a:ext>
                </a:extLst>
              </a:tr>
              <a:tr h="467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Neformální a formální vyjednávání PD IROP s EK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2019 - 2021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ŘO IROP/EK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8416821"/>
                  </a:ext>
                </a:extLst>
              </a:tr>
              <a:tr h="490539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Schválení Obecného nařízení, nařízení k EFRR  a Víceletého finančního rámce (VFR)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Evropský parlament</a:t>
                      </a:r>
                      <a:endParaRPr lang="cs-CZ" sz="1400" b="0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72200677"/>
                  </a:ext>
                </a:extLst>
              </a:tr>
              <a:tr h="50074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Schválení Pravidel spolufinancování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 schválení VFR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Ministerstvo financí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27505796"/>
                  </a:ext>
                </a:extLst>
              </a:tr>
              <a:tr h="478749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Dokončení integrovaných strategií (ITI, CLLD)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4Q/2020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MAS a nositelé ITI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675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Schválení PD IROP 2021-2027 ze strany EK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pololetí 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Evropská komise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8305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PRVNÍ VÝZVY IROP 2021 - 2027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cca červen 2021 (optimální varianta)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ŘO IROP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43998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921868"/>
      </p:ext>
    </p:extLst>
  </p:cSld>
  <p:clrMapOvr>
    <a:masterClrMapping/>
  </p:clrMapOvr>
  <p:transition spd="slow">
    <p:push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115314" y="493293"/>
            <a:ext cx="691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Doporučení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3519771" y="1094884"/>
            <a:ext cx="6023146" cy="5763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cs-CZ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lvl="1">
              <a:lnSpc>
                <a:spcPct val="250000"/>
              </a:lnSpc>
              <a:buClr>
                <a:srgbClr val="1D70B8"/>
              </a:buClr>
            </a:pPr>
            <a:r>
              <a:rPr lang="cs-CZ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INSPIROVAT SE</a:t>
            </a:r>
          </a:p>
          <a:p>
            <a:pPr lvl="1">
              <a:lnSpc>
                <a:spcPct val="250000"/>
              </a:lnSpc>
              <a:buClr>
                <a:srgbClr val="1D70B8"/>
              </a:buClr>
            </a:pPr>
            <a:r>
              <a:rPr lang="cs-CZ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KONZULTOVAT</a:t>
            </a:r>
          </a:p>
          <a:p>
            <a:pPr lvl="1">
              <a:lnSpc>
                <a:spcPct val="250000"/>
              </a:lnSpc>
              <a:buClr>
                <a:srgbClr val="1D70B8"/>
              </a:buClr>
            </a:pPr>
            <a:r>
              <a:rPr lang="cs-CZ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NEČEKAT</a:t>
            </a:r>
          </a:p>
          <a:p>
            <a:pPr marL="800100" lvl="1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17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1D70B8"/>
              </a:buClr>
            </a:pPr>
            <a:endParaRPr lang="cs-CZ" sz="17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dirty="0">
              <a:solidFill>
                <a:schemeClr val="bg2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7" name="Grafický objekt 6" descr="Chat">
            <a:extLst>
              <a:ext uri="{FF2B5EF4-FFF2-40B4-BE49-F238E27FC236}">
                <a16:creationId xmlns:a16="http://schemas.microsoft.com/office/drawing/2014/main" id="{BA3276EC-A9C9-4A6E-B843-2C98081DBB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65382" y="3009640"/>
            <a:ext cx="647615" cy="647615"/>
          </a:xfrm>
          <a:prstGeom prst="rect">
            <a:avLst/>
          </a:prstGeom>
        </p:spPr>
      </p:pic>
      <p:pic>
        <p:nvPicPr>
          <p:cNvPr id="9" name="Grafický objekt 8" descr="Běh">
            <a:extLst>
              <a:ext uri="{FF2B5EF4-FFF2-40B4-BE49-F238E27FC236}">
                <a16:creationId xmlns:a16="http://schemas.microsoft.com/office/drawing/2014/main" id="{F6C38FD5-ECDA-4450-8452-DC06670940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65382" y="3936055"/>
            <a:ext cx="647615" cy="647615"/>
          </a:xfrm>
          <a:prstGeom prst="rect">
            <a:avLst/>
          </a:prstGeom>
        </p:spPr>
      </p:pic>
      <p:pic>
        <p:nvPicPr>
          <p:cNvPr id="11" name="Grafický objekt 10" descr="Skupinová pracovní debata">
            <a:extLst>
              <a:ext uri="{FF2B5EF4-FFF2-40B4-BE49-F238E27FC236}">
                <a16:creationId xmlns:a16="http://schemas.microsoft.com/office/drawing/2014/main" id="{DC8D8876-8527-4A59-BCD2-2E7647741B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80584" y="1959055"/>
            <a:ext cx="817213" cy="81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11954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6047" y="263347"/>
            <a:ext cx="7848728" cy="924835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Kategorie regionů a snížení úrovně spolufinancování EU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05478" y="1481117"/>
            <a:ext cx="7933043" cy="4198323"/>
          </a:xfrm>
          <a:prstGeom prst="rect">
            <a:avLst/>
          </a:prstGeom>
        </p:spPr>
        <p:txBody>
          <a:bodyPr anchor="ctr"/>
          <a:lstStyle>
            <a:lvl1pPr marL="461063" indent="-461063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8971" indent="-384219" algn="l" defTabSz="122950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878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51629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6380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131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5882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10633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5385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650" lvl="1" indent="-274865" defTabSz="879569">
              <a:spcBef>
                <a:spcPts val="429"/>
              </a:spcBef>
            </a:pPr>
            <a:endParaRPr lang="cs-CZ" sz="18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803533"/>
              </p:ext>
            </p:extLst>
          </p:nvPr>
        </p:nvGraphicFramePr>
        <p:xfrm>
          <a:off x="804183" y="1298748"/>
          <a:ext cx="7535635" cy="4741316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4517377">
                  <a:extLst>
                    <a:ext uri="{9D8B030D-6E8A-4147-A177-3AD203B41FA5}">
                      <a16:colId xmlns:a16="http://schemas.microsoft.com/office/drawing/2014/main" val="1732113649"/>
                    </a:ext>
                  </a:extLst>
                </a:gridCol>
                <a:gridCol w="1460238">
                  <a:extLst>
                    <a:ext uri="{9D8B030D-6E8A-4147-A177-3AD203B41FA5}">
                      <a16:colId xmlns:a16="http://schemas.microsoft.com/office/drawing/2014/main" val="3044555941"/>
                    </a:ext>
                  </a:extLst>
                </a:gridCol>
                <a:gridCol w="1558020">
                  <a:extLst>
                    <a:ext uri="{9D8B030D-6E8A-4147-A177-3AD203B41FA5}">
                      <a16:colId xmlns:a16="http://schemas.microsoft.com/office/drawing/2014/main" val="2746508836"/>
                    </a:ext>
                  </a:extLst>
                </a:gridCol>
              </a:tblGrid>
              <a:tr h="11744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Kategorie regionů /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Spolufinancování EU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779" marR="39779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2014 - 2020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779" marR="3977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2021 - 2027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779" marR="3977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68744598"/>
                  </a:ext>
                </a:extLst>
              </a:tr>
              <a:tr h="9558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Více rozvinuté regiony </a:t>
                      </a:r>
                      <a:br>
                        <a:rPr lang="cs-CZ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Praha</a:t>
                      </a:r>
                      <a:endParaRPr lang="cs-CZ" sz="1600" b="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779" marR="39779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50 %</a:t>
                      </a:r>
                      <a:endParaRPr lang="cs-CZ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779" marR="3977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40 %</a:t>
                      </a:r>
                      <a:endParaRPr lang="cs-CZ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779" marR="3977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53591275"/>
                  </a:ext>
                </a:extLst>
              </a:tr>
              <a:tr h="11480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Přechodové regiony</a:t>
                      </a:r>
                      <a:br>
                        <a:rPr lang="cs-CZ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Střední Čechy – Středočeský kraj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Jihozápad – Plzeňský, </a:t>
                      </a:r>
                      <a:r>
                        <a:rPr lang="cs-CZ" sz="16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Jihočeský kraj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Jihovýchod – Jihomoravský</a:t>
                      </a:r>
                      <a:r>
                        <a:rPr lang="cs-CZ" sz="1600" b="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kraj, Kraj Vysočina</a:t>
                      </a:r>
                      <a:endParaRPr lang="cs-CZ" sz="1600" b="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779" marR="39779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</a:t>
                      </a:r>
                      <a:r>
                        <a:rPr lang="pt-BR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cs-CZ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779" marR="3977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55 %</a:t>
                      </a:r>
                      <a:endParaRPr lang="cs-CZ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779" marR="3977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02263031"/>
                  </a:ext>
                </a:extLst>
              </a:tr>
              <a:tr h="143503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Méně rozvinuté regiony</a:t>
                      </a:r>
                      <a:br>
                        <a:rPr lang="cs-CZ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Severozápad – Ústecký a Karlovarský</a:t>
                      </a:r>
                      <a:r>
                        <a:rPr lang="cs-CZ" sz="1600" b="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kraj</a:t>
                      </a:r>
                      <a:endParaRPr lang="cs-CZ" sz="1600" b="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Severovýchod – Pardubický,  </a:t>
                      </a:r>
                      <a:r>
                        <a:rPr lang="cs-CZ" sz="1600" b="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Liberecký, </a:t>
                      </a:r>
                      <a:r>
                        <a:rPr lang="cs-CZ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Královéhradecký</a:t>
                      </a:r>
                      <a:r>
                        <a:rPr lang="cs-CZ" sz="1600" b="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kraj</a:t>
                      </a:r>
                      <a:r>
                        <a:rPr lang="cs-CZ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cs-CZ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Moravskoslezsko – Moravskoslezský kraj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Střední Morava – Olomoucký a Zlínský kraj</a:t>
                      </a:r>
                      <a:endParaRPr lang="cs-CZ" sz="1600" b="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779" marR="39779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85 % </a:t>
                      </a:r>
                    </a:p>
                  </a:txBody>
                  <a:tcPr marL="39779" marR="3977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70 %</a:t>
                      </a:r>
                      <a:endParaRPr lang="cs-CZ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779" marR="3977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11536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672850"/>
      </p:ext>
    </p:extLst>
  </p:cSld>
  <p:clrMapOvr>
    <a:masterClrMapping/>
  </p:clrMapOvr>
  <p:transition spd="slow">
    <p:push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115314" y="567454"/>
            <a:ext cx="691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o IROP 2021-2027</a:t>
            </a:r>
            <a:endParaRPr lang="cs-CZ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2855142" y="1936000"/>
            <a:ext cx="6288858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300000"/>
              </a:lnSpc>
              <a:buClr>
                <a:srgbClr val="1D70B8"/>
              </a:buClr>
            </a:pP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www.irop.mmr.cz</a:t>
            </a:r>
            <a:endParaRPr lang="cs-CZ" sz="24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300000"/>
              </a:lnSpc>
              <a:buClr>
                <a:srgbClr val="1D70B8"/>
              </a:buClr>
            </a:pPr>
            <a:r>
              <a:rPr lang="cs-CZ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Dotazy</a:t>
            </a: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irop@mmr.cz</a:t>
            </a:r>
            <a:endParaRPr lang="cs-CZ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30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17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300000"/>
              </a:lnSpc>
              <a:buClr>
                <a:srgbClr val="1D70B8"/>
              </a:buClr>
            </a:pPr>
            <a:endParaRPr lang="cs-CZ" sz="17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cs-CZ" sz="1700" dirty="0">
              <a:solidFill>
                <a:schemeClr val="bg2">
                  <a:lumMod val="50000"/>
                </a:schemeClr>
              </a:solidFill>
            </a:endParaRPr>
          </a:p>
          <a:p>
            <a:pPr marL="800100" lvl="1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800100" lvl="1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3" name="Grafický objekt 2" descr="E-mail">
            <a:extLst>
              <a:ext uri="{FF2B5EF4-FFF2-40B4-BE49-F238E27FC236}">
                <a16:creationId xmlns:a16="http://schemas.microsoft.com/office/drawing/2014/main" id="{301360EB-A5E0-442A-AAA0-386A667B91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64652" y="3448542"/>
            <a:ext cx="678689" cy="599036"/>
          </a:xfrm>
          <a:prstGeom prst="rect">
            <a:avLst/>
          </a:prstGeom>
        </p:spPr>
      </p:pic>
      <p:pic>
        <p:nvPicPr>
          <p:cNvPr id="7" name="Grafický objekt 6" descr="Internet">
            <a:extLst>
              <a:ext uri="{FF2B5EF4-FFF2-40B4-BE49-F238E27FC236}">
                <a16:creationId xmlns:a16="http://schemas.microsoft.com/office/drawing/2014/main" id="{65D276EE-AFC9-4942-BD49-0571F66A88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19380" y="2366729"/>
            <a:ext cx="723961" cy="72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90634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5440"/>
            <a:ext cx="7886700" cy="560718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Cíle politiky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422790"/>
              </p:ext>
            </p:extLst>
          </p:nvPr>
        </p:nvGraphicFramePr>
        <p:xfrm>
          <a:off x="702260" y="1058558"/>
          <a:ext cx="7739481" cy="497787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386169">
                  <a:extLst>
                    <a:ext uri="{9D8B030D-6E8A-4147-A177-3AD203B41FA5}">
                      <a16:colId xmlns:a16="http://schemas.microsoft.com/office/drawing/2014/main" val="1588898084"/>
                    </a:ext>
                  </a:extLst>
                </a:gridCol>
                <a:gridCol w="1353312">
                  <a:extLst>
                    <a:ext uri="{9D8B030D-6E8A-4147-A177-3AD203B41FA5}">
                      <a16:colId xmlns:a16="http://schemas.microsoft.com/office/drawing/2014/main" val="3333043847"/>
                    </a:ext>
                  </a:extLst>
                </a:gridCol>
              </a:tblGrid>
              <a:tr h="443671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Cíle politiky</a:t>
                      </a: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IROP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07521187"/>
                  </a:ext>
                </a:extLst>
              </a:tr>
              <a:tr h="794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cs-CZ" sz="16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Inteligentní</a:t>
                      </a:r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Evropa díky inovativní a inteligentní ekonomické transformaci</a:t>
                      </a:r>
                    </a:p>
                    <a:p>
                      <a:pPr algn="l"/>
                      <a:endParaRPr lang="cs-CZ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cs-CZ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cs-CZ" sz="1600" b="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82296797"/>
                  </a:ext>
                </a:extLst>
              </a:tr>
              <a:tr h="11691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cs-CZ" sz="16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Zelenější</a:t>
                      </a:r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nízkouhlíková a odolná Evropa díky podpoře čisté a spravedlivé transformace energetiky, zelených a modrých investic, oběhového hospodářství, přizpůsobení se změnám klimatu a prevence a řízení rizik </a:t>
                      </a:r>
                      <a:endParaRPr lang="cs-CZ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cs-CZ" sz="1600" b="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13204002"/>
                  </a:ext>
                </a:extLst>
              </a:tr>
              <a:tr h="8599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cs-CZ" sz="16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Více propojená </a:t>
                      </a:r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Evropa zvýšením mobility a regionální ICT konektivity</a:t>
                      </a:r>
                      <a:endParaRPr lang="cs-CZ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cs-CZ" sz="1600" b="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0888838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cs-CZ" sz="16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Sociálnější</a:t>
                      </a:r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Evropa – provádění evropského pilíře sociálních práv</a:t>
                      </a:r>
                      <a:endParaRPr lang="cs-CZ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cs-CZ" sz="1600" b="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9554657"/>
                  </a:ext>
                </a:extLst>
              </a:tr>
              <a:tr h="8439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Evropa </a:t>
                      </a:r>
                      <a:r>
                        <a:rPr lang="cs-CZ" sz="16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bližší občanům </a:t>
                      </a:r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trvale udržitelný a integrovaný rozvoj všech</a:t>
                      </a:r>
                      <a:r>
                        <a:rPr lang="cs-CZ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typů území</a:t>
                      </a:r>
                      <a:endParaRPr lang="cs-CZ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cs-CZ" sz="1600" b="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33369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107354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2666</Words>
  <Application>Microsoft Office PowerPoint</Application>
  <PresentationFormat>Předvádění na obrazovce (4:3)</PresentationFormat>
  <Paragraphs>623</Paragraphs>
  <Slides>80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80</vt:i4>
      </vt:variant>
    </vt:vector>
  </HeadingPairs>
  <TitlesOfParts>
    <vt:vector size="86" baseType="lpstr">
      <vt:lpstr>Arial</vt:lpstr>
      <vt:lpstr>Calibri</vt:lpstr>
      <vt:lpstr>Calibri Light</vt:lpstr>
      <vt:lpstr>Times New Roman</vt:lpstr>
      <vt:lpstr>Wingdings</vt:lpstr>
      <vt:lpstr>Motiv Office</vt:lpstr>
      <vt:lpstr>       Představení návrhu  IROP 2021-2027 </vt:lpstr>
      <vt:lpstr>Program roadshow IROP</vt:lpstr>
      <vt:lpstr>       Zahájení konference – úvodní slovo   Rostislav Mazal ředitel Řídicího orgánu IROP, MMR</vt:lpstr>
      <vt:lpstr> Změny v novém programovém období  2021-2027   Rostislav Mazal ředitel Řídicího orgánu IROP, MMR</vt:lpstr>
      <vt:lpstr>   Legislativa pro období 2021-2027</vt:lpstr>
      <vt:lpstr>   Návrh financí pro ČR pro období 2021-2027</vt:lpstr>
      <vt:lpstr>Klíčové změny pro období 2021+</vt:lpstr>
      <vt:lpstr>Kategorie regionů a snížení úrovně spolufinancování EU</vt:lpstr>
      <vt:lpstr>Cíle politiky</vt:lpstr>
      <vt:lpstr>Prezentace aplikace PowerPoint</vt:lpstr>
      <vt:lpstr>Prezentace aplikace PowerPoint</vt:lpstr>
      <vt:lpstr>Prezentace aplikace PowerPoint</vt:lpstr>
      <vt:lpstr>Tematická koncentrace v Evropském fondu pro regionální rozvoj </vt:lpstr>
      <vt:lpstr>Příprava programů po roce 2020 na národní úrovni </vt:lpstr>
      <vt:lpstr>Architektura období 2021+ </vt:lpstr>
      <vt:lpstr>Příjemci podpory v IROP 2014-2020</vt:lpstr>
      <vt:lpstr>Obce jako příjemci podpory v IROP</vt:lpstr>
      <vt:lpstr>Podpora IROP v krajích</vt:lpstr>
      <vt:lpstr>Již zrealizováno v Jihočeském kraji z IROP</vt:lpstr>
      <vt:lpstr>Již zrealizováno v Jihočeském kraji z IROP</vt:lpstr>
      <vt:lpstr>Prezentace aplikace PowerPoint</vt:lpstr>
      <vt:lpstr>Prezentace aplikace PowerPoint</vt:lpstr>
      <vt:lpstr>Představení návrhu IROP 2021-2027   Martina Fišerová Řídicí orgán IROP, MMR</vt:lpstr>
      <vt:lpstr>Prezentace aplikace PowerPoint</vt:lpstr>
      <vt:lpstr>Prezentace aplikace PowerPoint</vt:lpstr>
      <vt:lpstr>Specifický cíl  1.1  eGovernment a kybernetická bezpečnost</vt:lpstr>
      <vt:lpstr>Specifický cíl 1.1  eGovernment a kybernetická bezpečnost  </vt:lpstr>
      <vt:lpstr>Specifický cíl 1.1  eGovernment a kybernetická bezpečnost  </vt:lpstr>
      <vt:lpstr>Specifický cíl 1.1  eGovernment a kybernetická bezpečnost  </vt:lpstr>
      <vt:lpstr>Specifický cíl 1.1  eGovernment a kybernetická bezpečnost Klíčové parametry </vt:lpstr>
      <vt:lpstr>Specifický cíl 2.1  Čistá a aktivní mobilita</vt:lpstr>
      <vt:lpstr>Specifický cíl 2.1  Čistá a aktivní mobilita </vt:lpstr>
      <vt:lpstr>Specifický cíl 2.1  Čistá a aktivní mobilita Klíčové parametry </vt:lpstr>
      <vt:lpstr>Příklad: Cyklostezka Čelákovice – Lázeň Toušeň  </vt:lpstr>
      <vt:lpstr>Příklad: Platební terminály v MHD Havířov </vt:lpstr>
      <vt:lpstr>Specifický cíl 2.2  Revitalizace měst a obcí</vt:lpstr>
      <vt:lpstr>Specifický cíl 2.2  Revitalizace měst a obcí </vt:lpstr>
      <vt:lpstr>Specifický cíl 2.2  Revitalizace měst a obcí Klíčové parametry </vt:lpstr>
      <vt:lpstr>Specifický cíl 2.3  Prevence rizik, zvýšení odolnosti a ochrana obyvatelstva</vt:lpstr>
      <vt:lpstr>Specifický cíl 2.3  Prevence rizik, zvýšení odolnosti a ochrana obyvatelstva </vt:lpstr>
      <vt:lpstr>Specifický cíl 2.3  Prevence rizik, zvýšení odolnosti a ochrana obyvatelstva Klíčové parametry </vt:lpstr>
      <vt:lpstr>Příklad: Velkokapacitní požární cisterna </vt:lpstr>
      <vt:lpstr>Specifický cíl 3.1  Silnice II. třídy</vt:lpstr>
      <vt:lpstr>Specifický cíl 3.1  Silnice II. třídy  </vt:lpstr>
      <vt:lpstr>Specifický cíl 3.1  Silnice II. třídy Klíčové parametry </vt:lpstr>
      <vt:lpstr>Prezentace aplikace PowerPoint</vt:lpstr>
      <vt:lpstr>Specifický cíl 4.1  Vzdělávací infrastruktura</vt:lpstr>
      <vt:lpstr>Specifický cíl 4.1  Vzdělávací infrastruktura </vt:lpstr>
      <vt:lpstr>Specifický cíl 4.1  Vzdělávací infrastruktura </vt:lpstr>
      <vt:lpstr>Specifický cíl 4.1  Vzdělávací infrastruktura Klíčové parametry </vt:lpstr>
      <vt:lpstr>Příklad: Novostavba MŠ Březová-Oleško</vt:lpstr>
      <vt:lpstr>Příklad: Učebny chemie na gymnáziu </vt:lpstr>
      <vt:lpstr>Specifický cíl 4.2  Sociální infrastruktura</vt:lpstr>
      <vt:lpstr>Specifický cíl 4.2   Sociální infrastruktura  </vt:lpstr>
      <vt:lpstr>Specifický cíl 4.2  Sociální infrastruktura Klíčové parametry </vt:lpstr>
      <vt:lpstr>Příklad: Denní stacionář v Bruntále </vt:lpstr>
      <vt:lpstr>Příklad: Přeměna ústavu na chráněné bydlení komunitního typu v Olomouckém kraji </vt:lpstr>
      <vt:lpstr>Příklad: Rekonstrukce nevyužitých prostor na sociální byty ve Velké Bíteši </vt:lpstr>
      <vt:lpstr>Specifický cíl 4.3  Infrastruktura ve zdravotnictví</vt:lpstr>
      <vt:lpstr>Specifický cíl 4.3  Infrastruktura ve zdravotnictví  </vt:lpstr>
      <vt:lpstr>Specifický cíl 4.3  Infrastruktura ve zdravotnictví  </vt:lpstr>
      <vt:lpstr>Specifický cíl 4.3  Infrastruktura ve zdravotnictví Klíčové parametry </vt:lpstr>
      <vt:lpstr>Příklad: Urgentní příjem – příjmová část </vt:lpstr>
      <vt:lpstr>Příklad: Urgentní příjem – expektační lůžková část </vt:lpstr>
      <vt:lpstr>Specifický cíl 5.1  Kulturní dědictví a cestovní ruch</vt:lpstr>
      <vt:lpstr> Specifický cíl 5.1  Kulturní dědictví a cestovní ruch  </vt:lpstr>
      <vt:lpstr>Specifický cíl 5.1  Kulturní dědictví a cestovní ruch Klíčové parametry </vt:lpstr>
      <vt:lpstr>Příklad: Revitalizace vnitřku věže památky  </vt:lpstr>
      <vt:lpstr>Příklad: Nová expozice v muzeu </vt:lpstr>
      <vt:lpstr>Příklad: Rekonstrukce městské knihovny </vt:lpstr>
      <vt:lpstr>Specifický cíl  5.2  Komunitně vedený místní rozvoj</vt:lpstr>
      <vt:lpstr> Specifický cíl 5.2  Komunitně vedený místní rozvoj </vt:lpstr>
      <vt:lpstr> Specifický cíl 5.2  Komunitně vedený místní rozvoj Klíčové parametry</vt:lpstr>
      <vt:lpstr>Návrh rozdělení alokace v IROP </vt:lpstr>
      <vt:lpstr>Prezentace aplikace PowerPoint</vt:lpstr>
      <vt:lpstr>Prezentace aplikace PowerPoint</vt:lpstr>
      <vt:lpstr>Prezentace aplikace PowerPoint</vt:lpstr>
      <vt:lpstr>Harmonogram přípravy IROP 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Představení návrhu  IROP 2021-2027 </dc:title>
  <dc:creator>Jana Doležalová</dc:creator>
  <cp:lastModifiedBy>Fišerová Martina</cp:lastModifiedBy>
  <cp:revision>15</cp:revision>
  <dcterms:created xsi:type="dcterms:W3CDTF">2020-02-27T13:27:38Z</dcterms:created>
  <dcterms:modified xsi:type="dcterms:W3CDTF">2020-03-03T12:18:50Z</dcterms:modified>
</cp:coreProperties>
</file>